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696" r:id="rId2"/>
    <p:sldMasterId id="2147483697" r:id="rId3"/>
  </p:sldMasterIdLst>
  <p:notesMasterIdLst>
    <p:notesMasterId r:id="rId3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9144000" cy="6858000" type="screen4x3"/>
  <p:notesSz cx="9282113" cy="6991350"/>
  <p:embeddedFontLst>
    <p:embeddedFont>
      <p:font typeface="Proxima Nova" panose="020B0604020202020204" charset="0"/>
      <p:regular r:id="rId39"/>
      <p:bold r:id="rId40"/>
      <p:italic r:id="rId41"/>
      <p:boldItalic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  <p:embeddedFont>
      <p:font typeface="Lustria" panose="020B0604020202020204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5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79862" cy="3508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5302250" y="0"/>
            <a:ext cx="3979862" cy="3508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889250" y="530225"/>
            <a:ext cx="3517899" cy="26384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1227137" y="3343275"/>
            <a:ext cx="6827836" cy="31083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6627811"/>
            <a:ext cx="3979862" cy="3540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302250" y="6627811"/>
            <a:ext cx="3979862" cy="354012"/>
          </a:xfrm>
          <a:prstGeom prst="rect">
            <a:avLst/>
          </a:prstGeom>
          <a:noFill/>
          <a:ln>
            <a:noFill/>
          </a:ln>
        </p:spPr>
        <p:txBody>
          <a:bodyPr lIns="93375" tIns="46675" rIns="93375" bIns="466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087437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1227137" y="3343275"/>
            <a:ext cx="6827836" cy="31083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2889250" y="530225"/>
            <a:ext cx="3517900" cy="2638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2889250" y="530225"/>
            <a:ext cx="3517900" cy="2638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Shape 613"/>
          <p:cNvSpPr txBox="1">
            <a:spLocks noGrp="1"/>
          </p:cNvSpPr>
          <p:nvPr>
            <p:ph type="body" idx="1"/>
          </p:nvPr>
        </p:nvSpPr>
        <p:spPr>
          <a:xfrm>
            <a:off x="1227137" y="3343275"/>
            <a:ext cx="6827700" cy="3108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4" name="Shape 614"/>
          <p:cNvSpPr txBox="1">
            <a:spLocks noGrp="1"/>
          </p:cNvSpPr>
          <p:nvPr>
            <p:ph type="sldNum" idx="12"/>
          </p:nvPr>
        </p:nvSpPr>
        <p:spPr>
          <a:xfrm>
            <a:off x="5302250" y="6627811"/>
            <a:ext cx="3979800" cy="354000"/>
          </a:xfrm>
          <a:prstGeom prst="rect">
            <a:avLst/>
          </a:prstGeom>
        </p:spPr>
        <p:txBody>
          <a:bodyPr lIns="93375" tIns="46675" rIns="93375" bIns="466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>
            <a:spLocks noGrp="1" noRot="1" noChangeAspect="1"/>
          </p:cNvSpPr>
          <p:nvPr>
            <p:ph type="sldImg" idx="2"/>
          </p:nvPr>
        </p:nvSpPr>
        <p:spPr>
          <a:xfrm>
            <a:off x="2894013" y="523875"/>
            <a:ext cx="34956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Shape 625"/>
          <p:cNvSpPr txBox="1">
            <a:spLocks noGrp="1"/>
          </p:cNvSpPr>
          <p:nvPr>
            <p:ph type="body" idx="1"/>
          </p:nvPr>
        </p:nvSpPr>
        <p:spPr>
          <a:xfrm>
            <a:off x="928209" y="3320891"/>
            <a:ext cx="7425600" cy="314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1227137" y="3343275"/>
            <a:ext cx="6827836" cy="31083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5" name="Shape 635"/>
          <p:cNvSpPr>
            <a:spLocks noGrp="1" noRot="1" noChangeAspect="1"/>
          </p:cNvSpPr>
          <p:nvPr>
            <p:ph type="sldImg" idx="2"/>
          </p:nvPr>
        </p:nvSpPr>
        <p:spPr>
          <a:xfrm>
            <a:off x="2889250" y="530225"/>
            <a:ext cx="3517900" cy="2638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>
            <a:spLocks noGrp="1" noRot="1" noChangeAspect="1"/>
          </p:cNvSpPr>
          <p:nvPr>
            <p:ph type="sldImg" idx="2"/>
          </p:nvPr>
        </p:nvSpPr>
        <p:spPr>
          <a:xfrm>
            <a:off x="2889250" y="530225"/>
            <a:ext cx="3517900" cy="2638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Shape 642"/>
          <p:cNvSpPr txBox="1">
            <a:spLocks noGrp="1"/>
          </p:cNvSpPr>
          <p:nvPr>
            <p:ph type="body" idx="1"/>
          </p:nvPr>
        </p:nvSpPr>
        <p:spPr>
          <a:xfrm>
            <a:off x="1227137" y="3343275"/>
            <a:ext cx="6827700" cy="3108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3" name="Shape 643"/>
          <p:cNvSpPr txBox="1">
            <a:spLocks noGrp="1"/>
          </p:cNvSpPr>
          <p:nvPr>
            <p:ph type="sldNum" idx="12"/>
          </p:nvPr>
        </p:nvSpPr>
        <p:spPr>
          <a:xfrm>
            <a:off x="5302250" y="6627811"/>
            <a:ext cx="3979800" cy="354000"/>
          </a:xfrm>
          <a:prstGeom prst="rect">
            <a:avLst/>
          </a:prstGeom>
        </p:spPr>
        <p:txBody>
          <a:bodyPr lIns="93375" tIns="46675" rIns="93375" bIns="466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>
            <a:spLocks noGrp="1" noRot="1" noChangeAspect="1"/>
          </p:cNvSpPr>
          <p:nvPr>
            <p:ph type="sldImg" idx="2"/>
          </p:nvPr>
        </p:nvSpPr>
        <p:spPr>
          <a:xfrm>
            <a:off x="2889250" y="530225"/>
            <a:ext cx="3517900" cy="2638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Shape 648"/>
          <p:cNvSpPr txBox="1">
            <a:spLocks noGrp="1"/>
          </p:cNvSpPr>
          <p:nvPr>
            <p:ph type="body" idx="1"/>
          </p:nvPr>
        </p:nvSpPr>
        <p:spPr>
          <a:xfrm>
            <a:off x="1227137" y="3343275"/>
            <a:ext cx="6827700" cy="3108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9" name="Shape 649"/>
          <p:cNvSpPr txBox="1">
            <a:spLocks noGrp="1"/>
          </p:cNvSpPr>
          <p:nvPr>
            <p:ph type="sldNum" idx="12"/>
          </p:nvPr>
        </p:nvSpPr>
        <p:spPr>
          <a:xfrm>
            <a:off x="5302250" y="6627811"/>
            <a:ext cx="3979800" cy="354000"/>
          </a:xfrm>
          <a:prstGeom prst="rect">
            <a:avLst/>
          </a:prstGeom>
        </p:spPr>
        <p:txBody>
          <a:bodyPr lIns="93375" tIns="46675" rIns="93375" bIns="4667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>
            <a:spLocks noGrp="1" noRot="1" noChangeAspect="1"/>
          </p:cNvSpPr>
          <p:nvPr>
            <p:ph type="sldImg" idx="2"/>
          </p:nvPr>
        </p:nvSpPr>
        <p:spPr>
          <a:xfrm>
            <a:off x="2889250" y="530225"/>
            <a:ext cx="3517900" cy="2638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Shape 672"/>
          <p:cNvSpPr txBox="1">
            <a:spLocks noGrp="1"/>
          </p:cNvSpPr>
          <p:nvPr>
            <p:ph type="body" idx="1"/>
          </p:nvPr>
        </p:nvSpPr>
        <p:spPr>
          <a:xfrm>
            <a:off x="1227137" y="3343275"/>
            <a:ext cx="6827700" cy="3108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3" name="Shape 673"/>
          <p:cNvSpPr txBox="1">
            <a:spLocks noGrp="1"/>
          </p:cNvSpPr>
          <p:nvPr>
            <p:ph type="sldNum" idx="12"/>
          </p:nvPr>
        </p:nvSpPr>
        <p:spPr>
          <a:xfrm>
            <a:off x="5302250" y="6627811"/>
            <a:ext cx="3979800" cy="354000"/>
          </a:xfrm>
          <a:prstGeom prst="rect">
            <a:avLst/>
          </a:prstGeom>
        </p:spPr>
        <p:txBody>
          <a:bodyPr lIns="93375" tIns="46675" rIns="93375" bIns="466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>
            <a:spLocks noGrp="1" noRot="1" noChangeAspect="1"/>
          </p:cNvSpPr>
          <p:nvPr>
            <p:ph type="sldImg" idx="2"/>
          </p:nvPr>
        </p:nvSpPr>
        <p:spPr>
          <a:xfrm>
            <a:off x="2889250" y="530225"/>
            <a:ext cx="3517900" cy="2638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Shape 682"/>
          <p:cNvSpPr txBox="1">
            <a:spLocks noGrp="1"/>
          </p:cNvSpPr>
          <p:nvPr>
            <p:ph type="body" idx="1"/>
          </p:nvPr>
        </p:nvSpPr>
        <p:spPr>
          <a:xfrm>
            <a:off x="1227137" y="3343275"/>
            <a:ext cx="6827700" cy="3108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3" name="Shape 683"/>
          <p:cNvSpPr txBox="1">
            <a:spLocks noGrp="1"/>
          </p:cNvSpPr>
          <p:nvPr>
            <p:ph type="sldNum" idx="12"/>
          </p:nvPr>
        </p:nvSpPr>
        <p:spPr>
          <a:xfrm>
            <a:off x="5302250" y="6627811"/>
            <a:ext cx="3979800" cy="354000"/>
          </a:xfrm>
          <a:prstGeom prst="rect">
            <a:avLst/>
          </a:prstGeom>
        </p:spPr>
        <p:txBody>
          <a:bodyPr lIns="93375" tIns="46675" rIns="93375" bIns="466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>
            <a:spLocks noGrp="1" noRot="1" noChangeAspect="1"/>
          </p:cNvSpPr>
          <p:nvPr>
            <p:ph type="sldImg" idx="2"/>
          </p:nvPr>
        </p:nvSpPr>
        <p:spPr>
          <a:xfrm>
            <a:off x="2889250" y="530225"/>
            <a:ext cx="3517900" cy="2638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Shape 692"/>
          <p:cNvSpPr txBox="1">
            <a:spLocks noGrp="1"/>
          </p:cNvSpPr>
          <p:nvPr>
            <p:ph type="body" idx="1"/>
          </p:nvPr>
        </p:nvSpPr>
        <p:spPr>
          <a:xfrm>
            <a:off x="1227137" y="3343275"/>
            <a:ext cx="6827700" cy="3108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3" name="Shape 693"/>
          <p:cNvSpPr txBox="1">
            <a:spLocks noGrp="1"/>
          </p:cNvSpPr>
          <p:nvPr>
            <p:ph type="sldNum" idx="12"/>
          </p:nvPr>
        </p:nvSpPr>
        <p:spPr>
          <a:xfrm>
            <a:off x="5302250" y="6627811"/>
            <a:ext cx="3979800" cy="354000"/>
          </a:xfrm>
          <a:prstGeom prst="rect">
            <a:avLst/>
          </a:prstGeom>
        </p:spPr>
        <p:txBody>
          <a:bodyPr lIns="93375" tIns="46675" rIns="93375" bIns="466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>
            <a:spLocks noGrp="1" noRot="1" noChangeAspect="1"/>
          </p:cNvSpPr>
          <p:nvPr>
            <p:ph type="sldImg" idx="2"/>
          </p:nvPr>
        </p:nvSpPr>
        <p:spPr>
          <a:xfrm>
            <a:off x="2889250" y="530225"/>
            <a:ext cx="3517900" cy="2638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Shape 699"/>
          <p:cNvSpPr txBox="1">
            <a:spLocks noGrp="1"/>
          </p:cNvSpPr>
          <p:nvPr>
            <p:ph type="body" idx="1"/>
          </p:nvPr>
        </p:nvSpPr>
        <p:spPr>
          <a:xfrm>
            <a:off x="1227137" y="3343275"/>
            <a:ext cx="6827700" cy="3108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0" name="Shape 700"/>
          <p:cNvSpPr txBox="1">
            <a:spLocks noGrp="1"/>
          </p:cNvSpPr>
          <p:nvPr>
            <p:ph type="sldNum" idx="12"/>
          </p:nvPr>
        </p:nvSpPr>
        <p:spPr>
          <a:xfrm>
            <a:off x="5302250" y="6627811"/>
            <a:ext cx="3979800" cy="354000"/>
          </a:xfrm>
          <a:prstGeom prst="rect">
            <a:avLst/>
          </a:prstGeom>
        </p:spPr>
        <p:txBody>
          <a:bodyPr lIns="93375" tIns="46675" rIns="93375" bIns="466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 txBox="1">
            <a:spLocks noGrp="1"/>
          </p:cNvSpPr>
          <p:nvPr>
            <p:ph type="body" idx="1"/>
          </p:nvPr>
        </p:nvSpPr>
        <p:spPr>
          <a:xfrm>
            <a:off x="1227137" y="3343275"/>
            <a:ext cx="6827836" cy="31083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6" name="Shape 706"/>
          <p:cNvSpPr>
            <a:spLocks noGrp="1" noRot="1" noChangeAspect="1"/>
          </p:cNvSpPr>
          <p:nvPr>
            <p:ph type="sldImg" idx="2"/>
          </p:nvPr>
        </p:nvSpPr>
        <p:spPr>
          <a:xfrm>
            <a:off x="2889250" y="530225"/>
            <a:ext cx="3517900" cy="2638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1227137" y="3343275"/>
            <a:ext cx="6827836" cy="31083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2889250" y="530225"/>
            <a:ext cx="3517900" cy="2638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hape 711"/>
          <p:cNvSpPr>
            <a:spLocks noGrp="1" noRot="1" noChangeAspect="1"/>
          </p:cNvSpPr>
          <p:nvPr>
            <p:ph type="sldImg" idx="2"/>
          </p:nvPr>
        </p:nvSpPr>
        <p:spPr>
          <a:xfrm>
            <a:off x="2889250" y="530225"/>
            <a:ext cx="3517900" cy="2638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Shape 712"/>
          <p:cNvSpPr txBox="1">
            <a:spLocks noGrp="1"/>
          </p:cNvSpPr>
          <p:nvPr>
            <p:ph type="body" idx="1"/>
          </p:nvPr>
        </p:nvSpPr>
        <p:spPr>
          <a:xfrm>
            <a:off x="1227137" y="3343275"/>
            <a:ext cx="6827700" cy="3108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3" name="Shape 713"/>
          <p:cNvSpPr txBox="1">
            <a:spLocks noGrp="1"/>
          </p:cNvSpPr>
          <p:nvPr>
            <p:ph type="sldNum" idx="12"/>
          </p:nvPr>
        </p:nvSpPr>
        <p:spPr>
          <a:xfrm>
            <a:off x="5302250" y="6627811"/>
            <a:ext cx="3979800" cy="354000"/>
          </a:xfrm>
          <a:prstGeom prst="rect">
            <a:avLst/>
          </a:prstGeom>
        </p:spPr>
        <p:txBody>
          <a:bodyPr lIns="93375" tIns="46675" rIns="93375" bIns="466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>
            <a:spLocks noGrp="1" noRot="1" noChangeAspect="1"/>
          </p:cNvSpPr>
          <p:nvPr>
            <p:ph type="sldImg" idx="2"/>
          </p:nvPr>
        </p:nvSpPr>
        <p:spPr>
          <a:xfrm>
            <a:off x="2889250" y="530225"/>
            <a:ext cx="3517900" cy="2638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Shape 725"/>
          <p:cNvSpPr txBox="1">
            <a:spLocks noGrp="1"/>
          </p:cNvSpPr>
          <p:nvPr>
            <p:ph type="body" idx="1"/>
          </p:nvPr>
        </p:nvSpPr>
        <p:spPr>
          <a:xfrm>
            <a:off x="1227137" y="3343275"/>
            <a:ext cx="6827700" cy="3108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6" name="Shape 726"/>
          <p:cNvSpPr txBox="1">
            <a:spLocks noGrp="1"/>
          </p:cNvSpPr>
          <p:nvPr>
            <p:ph type="sldNum" idx="12"/>
          </p:nvPr>
        </p:nvSpPr>
        <p:spPr>
          <a:xfrm>
            <a:off x="5302250" y="6627811"/>
            <a:ext cx="3979800" cy="354000"/>
          </a:xfrm>
          <a:prstGeom prst="rect">
            <a:avLst/>
          </a:prstGeom>
        </p:spPr>
        <p:txBody>
          <a:bodyPr lIns="93375" tIns="46675" rIns="93375" bIns="466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Shape 732"/>
          <p:cNvSpPr>
            <a:spLocks noGrp="1" noRot="1" noChangeAspect="1"/>
          </p:cNvSpPr>
          <p:nvPr>
            <p:ph type="sldImg" idx="2"/>
          </p:nvPr>
        </p:nvSpPr>
        <p:spPr>
          <a:xfrm>
            <a:off x="2892425" y="523875"/>
            <a:ext cx="3497263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Shape 733"/>
          <p:cNvSpPr txBox="1">
            <a:spLocks noGrp="1"/>
          </p:cNvSpPr>
          <p:nvPr>
            <p:ph type="body" idx="1"/>
          </p:nvPr>
        </p:nvSpPr>
        <p:spPr>
          <a:xfrm>
            <a:off x="928209" y="3320891"/>
            <a:ext cx="7425600" cy="314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34" name="Shape 734"/>
          <p:cNvSpPr txBox="1">
            <a:spLocks noGrp="1"/>
          </p:cNvSpPr>
          <p:nvPr>
            <p:ph type="sldNum" idx="12"/>
          </p:nvPr>
        </p:nvSpPr>
        <p:spPr>
          <a:xfrm>
            <a:off x="5257708" y="6640569"/>
            <a:ext cx="4022099" cy="349500"/>
          </a:xfrm>
          <a:prstGeom prst="rect">
            <a:avLst/>
          </a:prstGeom>
        </p:spPr>
        <p:txBody>
          <a:bodyPr lIns="93375" tIns="46675" rIns="93375" bIns="46675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Shape 741"/>
          <p:cNvSpPr>
            <a:spLocks noGrp="1" noRot="1" noChangeAspect="1"/>
          </p:cNvSpPr>
          <p:nvPr>
            <p:ph type="sldImg" idx="2"/>
          </p:nvPr>
        </p:nvSpPr>
        <p:spPr>
          <a:xfrm>
            <a:off x="2892425" y="523875"/>
            <a:ext cx="3497263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2" name="Shape 742"/>
          <p:cNvSpPr txBox="1">
            <a:spLocks noGrp="1"/>
          </p:cNvSpPr>
          <p:nvPr>
            <p:ph type="body" idx="1"/>
          </p:nvPr>
        </p:nvSpPr>
        <p:spPr>
          <a:xfrm>
            <a:off x="928209" y="3320891"/>
            <a:ext cx="7425600" cy="314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Shape 743"/>
          <p:cNvSpPr txBox="1">
            <a:spLocks noGrp="1"/>
          </p:cNvSpPr>
          <p:nvPr>
            <p:ph type="sldNum" idx="12"/>
          </p:nvPr>
        </p:nvSpPr>
        <p:spPr>
          <a:xfrm>
            <a:off x="5257708" y="6640569"/>
            <a:ext cx="4022099" cy="34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>
            <a:spLocks noGrp="1" noRot="1" noChangeAspect="1"/>
          </p:cNvSpPr>
          <p:nvPr>
            <p:ph type="sldImg" idx="2"/>
          </p:nvPr>
        </p:nvSpPr>
        <p:spPr>
          <a:xfrm>
            <a:off x="2892425" y="523875"/>
            <a:ext cx="3497263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3" name="Shape 773"/>
          <p:cNvSpPr txBox="1">
            <a:spLocks noGrp="1"/>
          </p:cNvSpPr>
          <p:nvPr>
            <p:ph type="body" idx="1"/>
          </p:nvPr>
        </p:nvSpPr>
        <p:spPr>
          <a:xfrm>
            <a:off x="928209" y="3320891"/>
            <a:ext cx="7425600" cy="314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/>
          </a:p>
        </p:txBody>
      </p:sp>
      <p:sp>
        <p:nvSpPr>
          <p:cNvPr id="774" name="Shape 774"/>
          <p:cNvSpPr txBox="1">
            <a:spLocks noGrp="1"/>
          </p:cNvSpPr>
          <p:nvPr>
            <p:ph type="sldNum" idx="12"/>
          </p:nvPr>
        </p:nvSpPr>
        <p:spPr>
          <a:xfrm>
            <a:off x="5257708" y="6640569"/>
            <a:ext cx="4022099" cy="34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Shape 782"/>
          <p:cNvSpPr>
            <a:spLocks noGrp="1" noRot="1" noChangeAspect="1"/>
          </p:cNvSpPr>
          <p:nvPr>
            <p:ph type="sldImg" idx="2"/>
          </p:nvPr>
        </p:nvSpPr>
        <p:spPr>
          <a:xfrm>
            <a:off x="2892425" y="523875"/>
            <a:ext cx="3497263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3" name="Shape 783"/>
          <p:cNvSpPr txBox="1">
            <a:spLocks noGrp="1"/>
          </p:cNvSpPr>
          <p:nvPr>
            <p:ph type="body" idx="1"/>
          </p:nvPr>
        </p:nvSpPr>
        <p:spPr>
          <a:xfrm>
            <a:off x="928209" y="3320891"/>
            <a:ext cx="7425600" cy="314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Shape 784"/>
          <p:cNvSpPr txBox="1">
            <a:spLocks noGrp="1"/>
          </p:cNvSpPr>
          <p:nvPr>
            <p:ph type="sldNum" idx="12"/>
          </p:nvPr>
        </p:nvSpPr>
        <p:spPr>
          <a:xfrm>
            <a:off x="5257708" y="6640569"/>
            <a:ext cx="4022099" cy="34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>
            <a:spLocks noGrp="1" noRot="1" noChangeAspect="1"/>
          </p:cNvSpPr>
          <p:nvPr>
            <p:ph type="sldImg" idx="2"/>
          </p:nvPr>
        </p:nvSpPr>
        <p:spPr>
          <a:xfrm>
            <a:off x="2892425" y="523875"/>
            <a:ext cx="3497263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6" name="Shape 796"/>
          <p:cNvSpPr txBox="1">
            <a:spLocks noGrp="1"/>
          </p:cNvSpPr>
          <p:nvPr>
            <p:ph type="body" idx="1"/>
          </p:nvPr>
        </p:nvSpPr>
        <p:spPr>
          <a:xfrm>
            <a:off x="928209" y="3320891"/>
            <a:ext cx="7425600" cy="314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Shape 797"/>
          <p:cNvSpPr txBox="1">
            <a:spLocks noGrp="1"/>
          </p:cNvSpPr>
          <p:nvPr>
            <p:ph type="sldNum" idx="12"/>
          </p:nvPr>
        </p:nvSpPr>
        <p:spPr>
          <a:xfrm>
            <a:off x="5257708" y="6640569"/>
            <a:ext cx="4022099" cy="34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>
            <a:spLocks noGrp="1" noRot="1" noChangeAspect="1"/>
          </p:cNvSpPr>
          <p:nvPr>
            <p:ph type="sldImg" idx="2"/>
          </p:nvPr>
        </p:nvSpPr>
        <p:spPr>
          <a:xfrm>
            <a:off x="2892425" y="523875"/>
            <a:ext cx="3497263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8" name="Shape 808"/>
          <p:cNvSpPr txBox="1">
            <a:spLocks noGrp="1"/>
          </p:cNvSpPr>
          <p:nvPr>
            <p:ph type="body" idx="1"/>
          </p:nvPr>
        </p:nvSpPr>
        <p:spPr>
          <a:xfrm>
            <a:off x="928209" y="3320891"/>
            <a:ext cx="7425600" cy="314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9" name="Shape 809"/>
          <p:cNvSpPr txBox="1">
            <a:spLocks noGrp="1"/>
          </p:cNvSpPr>
          <p:nvPr>
            <p:ph type="sldNum" idx="12"/>
          </p:nvPr>
        </p:nvSpPr>
        <p:spPr>
          <a:xfrm>
            <a:off x="5257708" y="6640569"/>
            <a:ext cx="4022099" cy="34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hape 815"/>
          <p:cNvSpPr txBox="1">
            <a:spLocks noGrp="1"/>
          </p:cNvSpPr>
          <p:nvPr>
            <p:ph type="body" idx="1"/>
          </p:nvPr>
        </p:nvSpPr>
        <p:spPr>
          <a:xfrm>
            <a:off x="928208" y="3320886"/>
            <a:ext cx="7425600" cy="3146100"/>
          </a:xfrm>
          <a:prstGeom prst="rect">
            <a:avLst/>
          </a:prstGeom>
          <a:noFill/>
          <a:ln>
            <a:noFill/>
          </a:ln>
        </p:spPr>
        <p:txBody>
          <a:bodyPr lIns="88575" tIns="88575" rIns="88575" bIns="88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Shape 816"/>
          <p:cNvSpPr>
            <a:spLocks noGrp="1" noRot="1" noChangeAspect="1"/>
          </p:cNvSpPr>
          <p:nvPr>
            <p:ph type="sldImg" idx="2"/>
          </p:nvPr>
        </p:nvSpPr>
        <p:spPr>
          <a:xfrm>
            <a:off x="2892425" y="523875"/>
            <a:ext cx="3497263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Shape 825"/>
          <p:cNvSpPr>
            <a:spLocks noGrp="1" noRot="1" noChangeAspect="1"/>
          </p:cNvSpPr>
          <p:nvPr>
            <p:ph type="sldImg" idx="2"/>
          </p:nvPr>
        </p:nvSpPr>
        <p:spPr>
          <a:xfrm>
            <a:off x="2892425" y="523875"/>
            <a:ext cx="3497263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6" name="Shape 826"/>
          <p:cNvSpPr txBox="1">
            <a:spLocks noGrp="1"/>
          </p:cNvSpPr>
          <p:nvPr>
            <p:ph type="body" idx="1"/>
          </p:nvPr>
        </p:nvSpPr>
        <p:spPr>
          <a:xfrm>
            <a:off x="928209" y="3320891"/>
            <a:ext cx="7425600" cy="314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Shape 827"/>
          <p:cNvSpPr txBox="1">
            <a:spLocks noGrp="1"/>
          </p:cNvSpPr>
          <p:nvPr>
            <p:ph type="sldNum" idx="12"/>
          </p:nvPr>
        </p:nvSpPr>
        <p:spPr>
          <a:xfrm>
            <a:off x="5257708" y="6640569"/>
            <a:ext cx="4022099" cy="34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2889250" y="530225"/>
            <a:ext cx="3517900" cy="2638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1227137" y="3343275"/>
            <a:ext cx="6827700" cy="3108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6" name="Shape 326"/>
          <p:cNvSpPr txBox="1">
            <a:spLocks noGrp="1"/>
          </p:cNvSpPr>
          <p:nvPr>
            <p:ph type="sldNum" idx="12"/>
          </p:nvPr>
        </p:nvSpPr>
        <p:spPr>
          <a:xfrm>
            <a:off x="5302250" y="6627811"/>
            <a:ext cx="3979800" cy="354000"/>
          </a:xfrm>
          <a:prstGeom prst="rect">
            <a:avLst/>
          </a:prstGeom>
        </p:spPr>
        <p:txBody>
          <a:bodyPr lIns="93375" tIns="46675" rIns="93375" bIns="466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Shape 834"/>
          <p:cNvSpPr>
            <a:spLocks noGrp="1" noRot="1" noChangeAspect="1"/>
          </p:cNvSpPr>
          <p:nvPr>
            <p:ph type="sldImg" idx="2"/>
          </p:nvPr>
        </p:nvSpPr>
        <p:spPr>
          <a:xfrm>
            <a:off x="2892425" y="523875"/>
            <a:ext cx="3497263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5" name="Shape 835"/>
          <p:cNvSpPr txBox="1">
            <a:spLocks noGrp="1"/>
          </p:cNvSpPr>
          <p:nvPr>
            <p:ph type="body" idx="1"/>
          </p:nvPr>
        </p:nvSpPr>
        <p:spPr>
          <a:xfrm>
            <a:off x="928209" y="3320891"/>
            <a:ext cx="7425600" cy="314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Shape 836"/>
          <p:cNvSpPr txBox="1">
            <a:spLocks noGrp="1"/>
          </p:cNvSpPr>
          <p:nvPr>
            <p:ph type="sldNum" idx="12"/>
          </p:nvPr>
        </p:nvSpPr>
        <p:spPr>
          <a:xfrm>
            <a:off x="5257708" y="6640569"/>
            <a:ext cx="4022099" cy="34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Shape 842"/>
          <p:cNvSpPr>
            <a:spLocks noGrp="1" noRot="1" noChangeAspect="1"/>
          </p:cNvSpPr>
          <p:nvPr>
            <p:ph type="sldImg" idx="2"/>
          </p:nvPr>
        </p:nvSpPr>
        <p:spPr>
          <a:xfrm>
            <a:off x="2892425" y="523875"/>
            <a:ext cx="3497263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3" name="Shape 843"/>
          <p:cNvSpPr txBox="1">
            <a:spLocks noGrp="1"/>
          </p:cNvSpPr>
          <p:nvPr>
            <p:ph type="body" idx="1"/>
          </p:nvPr>
        </p:nvSpPr>
        <p:spPr>
          <a:xfrm>
            <a:off x="928209" y="3320891"/>
            <a:ext cx="7425600" cy="314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Shape 844"/>
          <p:cNvSpPr txBox="1">
            <a:spLocks noGrp="1"/>
          </p:cNvSpPr>
          <p:nvPr>
            <p:ph type="sldNum" idx="12"/>
          </p:nvPr>
        </p:nvSpPr>
        <p:spPr>
          <a:xfrm>
            <a:off x="5257708" y="6640569"/>
            <a:ext cx="4022099" cy="34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Shape 855"/>
          <p:cNvSpPr>
            <a:spLocks noGrp="1" noRot="1" noChangeAspect="1"/>
          </p:cNvSpPr>
          <p:nvPr>
            <p:ph type="sldImg" idx="2"/>
          </p:nvPr>
        </p:nvSpPr>
        <p:spPr>
          <a:xfrm>
            <a:off x="2889250" y="530225"/>
            <a:ext cx="3517900" cy="2638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Shape 856"/>
          <p:cNvSpPr txBox="1">
            <a:spLocks noGrp="1"/>
          </p:cNvSpPr>
          <p:nvPr>
            <p:ph type="body" idx="1"/>
          </p:nvPr>
        </p:nvSpPr>
        <p:spPr>
          <a:xfrm>
            <a:off x="1227137" y="3343275"/>
            <a:ext cx="6827700" cy="3108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7" name="Shape 857"/>
          <p:cNvSpPr txBox="1">
            <a:spLocks noGrp="1"/>
          </p:cNvSpPr>
          <p:nvPr>
            <p:ph type="sldNum" idx="12"/>
          </p:nvPr>
        </p:nvSpPr>
        <p:spPr>
          <a:xfrm>
            <a:off x="5302250" y="6627811"/>
            <a:ext cx="3979800" cy="354000"/>
          </a:xfrm>
          <a:prstGeom prst="rect">
            <a:avLst/>
          </a:prstGeom>
        </p:spPr>
        <p:txBody>
          <a:bodyPr lIns="93375" tIns="46675" rIns="93375" bIns="466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Shape 865"/>
          <p:cNvSpPr>
            <a:spLocks noGrp="1" noRot="1" noChangeAspect="1"/>
          </p:cNvSpPr>
          <p:nvPr>
            <p:ph type="sldImg" idx="2"/>
          </p:nvPr>
        </p:nvSpPr>
        <p:spPr>
          <a:xfrm>
            <a:off x="2894013" y="523875"/>
            <a:ext cx="34956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Shape 866"/>
          <p:cNvSpPr txBox="1">
            <a:spLocks noGrp="1"/>
          </p:cNvSpPr>
          <p:nvPr>
            <p:ph type="body" idx="1"/>
          </p:nvPr>
        </p:nvSpPr>
        <p:spPr>
          <a:xfrm>
            <a:off x="928209" y="3320891"/>
            <a:ext cx="7425600" cy="314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Shape 874"/>
          <p:cNvSpPr>
            <a:spLocks noGrp="1" noRot="1" noChangeAspect="1"/>
          </p:cNvSpPr>
          <p:nvPr>
            <p:ph type="sldImg" idx="2"/>
          </p:nvPr>
        </p:nvSpPr>
        <p:spPr>
          <a:xfrm>
            <a:off x="2894013" y="523875"/>
            <a:ext cx="3495675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Shape 875"/>
          <p:cNvSpPr txBox="1">
            <a:spLocks noGrp="1"/>
          </p:cNvSpPr>
          <p:nvPr>
            <p:ph type="body" idx="1"/>
          </p:nvPr>
        </p:nvSpPr>
        <p:spPr>
          <a:xfrm>
            <a:off x="928209" y="3320891"/>
            <a:ext cx="7425600" cy="314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2889250" y="530225"/>
            <a:ext cx="3517900" cy="2638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1227137" y="3343275"/>
            <a:ext cx="6827700" cy="3108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34" name="Shape 334"/>
          <p:cNvSpPr txBox="1">
            <a:spLocks noGrp="1"/>
          </p:cNvSpPr>
          <p:nvPr>
            <p:ph type="sldNum" idx="12"/>
          </p:nvPr>
        </p:nvSpPr>
        <p:spPr>
          <a:xfrm>
            <a:off x="5302250" y="6627811"/>
            <a:ext cx="3979800" cy="354000"/>
          </a:xfrm>
          <a:prstGeom prst="rect">
            <a:avLst/>
          </a:prstGeom>
        </p:spPr>
        <p:txBody>
          <a:bodyPr lIns="93375" tIns="46675" rIns="93375" bIns="4667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928209" y="3320891"/>
            <a:ext cx="7425600" cy="314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2892425" y="523875"/>
            <a:ext cx="3497263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928209" y="3320891"/>
            <a:ext cx="7425600" cy="314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2892425" y="523875"/>
            <a:ext cx="3497263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928209" y="3320891"/>
            <a:ext cx="7425600" cy="314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2892425" y="523875"/>
            <a:ext cx="3497263" cy="2622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1227137" y="3343275"/>
            <a:ext cx="6827836" cy="31083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2889250" y="530225"/>
            <a:ext cx="3517900" cy="2638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1227137" y="3343275"/>
            <a:ext cx="6827836" cy="31083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9" name="Shape 599"/>
          <p:cNvSpPr>
            <a:spLocks noGrp="1" noRot="1" noChangeAspect="1"/>
          </p:cNvSpPr>
          <p:nvPr>
            <p:ph type="sldImg" idx="2"/>
          </p:nvPr>
        </p:nvSpPr>
        <p:spPr>
          <a:xfrm>
            <a:off x="2889250" y="530225"/>
            <a:ext cx="3517900" cy="2638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365248"/>
            <a:ext cx="7772400" cy="97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5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ctr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ctr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ctr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ctr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4805082" y="969263"/>
            <a:ext cx="3657600" cy="1161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3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pic" idx="2"/>
          </p:nvPr>
        </p:nvSpPr>
        <p:spPr>
          <a:xfrm>
            <a:off x="663387" y="510987"/>
            <a:ext cx="3657600" cy="5553600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1270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4799853" y="2130551"/>
            <a:ext cx="3657600" cy="35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above 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685800" y="4151376"/>
            <a:ext cx="7776900" cy="101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3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idx="2"/>
          </p:nvPr>
        </p:nvSpPr>
        <p:spPr>
          <a:xfrm>
            <a:off x="1828800" y="457199"/>
            <a:ext cx="5486400" cy="3644100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1270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0570" y="5181598"/>
            <a:ext cx="7776900" cy="95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0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oryboard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685800" y="4155141"/>
            <a:ext cx="7776900" cy="101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3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pic" idx="2"/>
          </p:nvPr>
        </p:nvSpPr>
        <p:spPr>
          <a:xfrm>
            <a:off x="685800" y="457200"/>
            <a:ext cx="2331600" cy="1645800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1270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0570" y="5181598"/>
            <a:ext cx="7776900" cy="95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0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95" name="Shape 95"/>
          <p:cNvSpPr>
            <a:spLocks noGrp="1"/>
          </p:cNvSpPr>
          <p:nvPr>
            <p:ph type="pic" idx="3"/>
          </p:nvPr>
        </p:nvSpPr>
        <p:spPr>
          <a:xfrm>
            <a:off x="685800" y="2455433"/>
            <a:ext cx="2331600" cy="1645800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1270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pic" idx="4"/>
          </p:nvPr>
        </p:nvSpPr>
        <p:spPr>
          <a:xfrm>
            <a:off x="3412489" y="457200"/>
            <a:ext cx="2331600" cy="1645800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1270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pic" idx="5"/>
          </p:nvPr>
        </p:nvSpPr>
        <p:spPr>
          <a:xfrm>
            <a:off x="3412489" y="2455433"/>
            <a:ext cx="2331600" cy="1645800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1270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pic" idx="6"/>
          </p:nvPr>
        </p:nvSpPr>
        <p:spPr>
          <a:xfrm>
            <a:off x="6139180" y="457200"/>
            <a:ext cx="2331600" cy="1645800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1270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pic" idx="7"/>
          </p:nvPr>
        </p:nvSpPr>
        <p:spPr>
          <a:xfrm>
            <a:off x="6139180" y="2455433"/>
            <a:ext cx="2331600" cy="1645800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1270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685800" y="121022"/>
            <a:ext cx="7770900" cy="142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4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 rot="5400000">
            <a:off x="2384313" y="54000"/>
            <a:ext cx="4373700" cy="777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Lustria"/>
              <a:buChar char="•"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743200" marR="0" lvl="7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087687" marR="0" lvl="8" indent="-230187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 rot="5400000">
            <a:off x="5166450" y="2529750"/>
            <a:ext cx="5592900" cy="160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4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 rot="5400000">
            <a:off x="899250" y="319949"/>
            <a:ext cx="5592900" cy="60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Lustria"/>
              <a:buChar char="•"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743200" marR="0" lvl="7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087687" marR="0" lvl="8" indent="-230187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dk1"/>
            </a:outerShdw>
          </a:effectLst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1685925"/>
            <a:ext cx="3810000" cy="4461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dk1"/>
            </a:outerShdw>
          </a:effectLst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1400"/>
              </a:spcAft>
              <a:buClr>
                <a:srgbClr val="FF0066"/>
              </a:buClr>
              <a:buSzPct val="100000"/>
              <a:buFont typeface="Arial"/>
              <a:buChar char="•"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1200"/>
              </a:spcAft>
              <a:buClr>
                <a:srgbClr val="FF0066"/>
              </a:buClr>
              <a:buSzPct val="100000"/>
              <a:buFont typeface="Arial"/>
              <a:buChar char="–"/>
              <a:defRPr sz="2400" b="1" i="1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–"/>
              <a:defRPr sz="2000" b="1" i="1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2"/>
          </p:nvPr>
        </p:nvSpPr>
        <p:spPr>
          <a:xfrm>
            <a:off x="4648200" y="1685925"/>
            <a:ext cx="3810000" cy="21543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dk1"/>
            </a:outerShdw>
          </a:effectLst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1400"/>
              </a:spcAft>
              <a:buClr>
                <a:srgbClr val="FF0066"/>
              </a:buClr>
              <a:buSzPct val="100000"/>
              <a:buFont typeface="Arial"/>
              <a:buChar char="•"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1200"/>
              </a:spcAft>
              <a:buClr>
                <a:srgbClr val="FF0066"/>
              </a:buClr>
              <a:buSzPct val="100000"/>
              <a:buFont typeface="Arial"/>
              <a:buChar char="–"/>
              <a:defRPr sz="2400" b="1" i="1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–"/>
              <a:defRPr sz="2000" b="1" i="1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3"/>
          </p:nvPr>
        </p:nvSpPr>
        <p:spPr>
          <a:xfrm>
            <a:off x="4648200" y="3992562"/>
            <a:ext cx="3810000" cy="21543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dk1"/>
            </a:outerShdw>
          </a:effectLst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1400"/>
              </a:spcAft>
              <a:buClr>
                <a:srgbClr val="FF0066"/>
              </a:buClr>
              <a:buSzPct val="100000"/>
              <a:buFont typeface="Arial"/>
              <a:buChar char="•"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1200"/>
              </a:spcAft>
              <a:buClr>
                <a:srgbClr val="FF0066"/>
              </a:buClr>
              <a:buSzPct val="100000"/>
              <a:buFont typeface="Arial"/>
              <a:buChar char="–"/>
              <a:defRPr sz="2400" b="1" i="1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–"/>
              <a:defRPr sz="2000" b="1" i="1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1">
    <p:bg>
      <p:bgPr>
        <a:solidFill>
          <a:srgbClr val="FFFFFF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</p:spPr>
        <p:txBody>
          <a:bodyPr lIns="91425" tIns="45700" rIns="91425" bIns="45700" anchor="ctr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dk1"/>
            </a:outerShdw>
          </a:effectLst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1685925"/>
            <a:ext cx="3810000" cy="4461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dk1"/>
            </a:outerShdw>
          </a:effectLst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1400"/>
              </a:spcAft>
              <a:buClr>
                <a:srgbClr val="FF0066"/>
              </a:buClr>
              <a:buSzPct val="100000"/>
              <a:buFont typeface="Arial"/>
              <a:buChar char="•"/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1200"/>
              </a:spcAft>
              <a:buClr>
                <a:srgbClr val="FF0066"/>
              </a:buClr>
              <a:buSzPct val="100000"/>
              <a:buFont typeface="Arial"/>
              <a:buChar char="–"/>
              <a:defRPr sz="2400" b="1" i="1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–"/>
              <a:defRPr sz="2000" b="1" i="1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2"/>
          </p:nvPr>
        </p:nvSpPr>
        <p:spPr>
          <a:xfrm>
            <a:off x="4648200" y="1685925"/>
            <a:ext cx="3810000" cy="44610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dk1"/>
            </a:outerShdw>
          </a:effectLst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1400"/>
              </a:spcAft>
              <a:buClr>
                <a:srgbClr val="FF0066"/>
              </a:buClr>
              <a:buSzPct val="100000"/>
              <a:buFont typeface="Arial"/>
              <a:buChar char="•"/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1200"/>
              </a:spcAft>
              <a:buClr>
                <a:srgbClr val="FF0066"/>
              </a:buClr>
              <a:buSzPct val="100000"/>
              <a:buFont typeface="Arial"/>
              <a:buChar char="–"/>
              <a:defRPr sz="2400" b="1" i="1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–"/>
              <a:defRPr sz="2000" b="1" i="1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1000"/>
              </a:spcAft>
              <a:buClr>
                <a:srgbClr val="FF0066"/>
              </a:buClr>
              <a:buSzPct val="100000"/>
              <a:buFont typeface="Arial"/>
              <a:buChar char="»"/>
              <a:defRPr sz="2000" b="1" i="0" u="none" strike="noStrike" cap="none">
                <a:solidFill>
                  <a:srgbClr val="DDDDD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7">
    <p:bg>
      <p:bgPr>
        <a:solidFill>
          <a:srgbClr val="FFFFFF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836400" y="1025566"/>
            <a:ext cx="7490400" cy="210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</p:spPr>
        <p:txBody>
          <a:bodyPr lIns="91425" tIns="45700" rIns="91425" bIns="45700" anchor="ctr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chemeClr val="lt1"/>
                </a:solidFill>
              </a:rPr>
              <a:t>‹#›</a:t>
            </a:fld>
            <a:endParaRPr lang="en-US"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5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0" y="6220766"/>
            <a:ext cx="9144000" cy="63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31" name="Shape 131"/>
          <p:cNvCxnSpPr/>
          <p:nvPr/>
        </p:nvCxnSpPr>
        <p:spPr>
          <a:xfrm>
            <a:off x="1128750" y="2660033"/>
            <a:ext cx="6886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1128750" y="525600"/>
            <a:ext cx="6886500" cy="188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1128750" y="2967283"/>
            <a:ext cx="6886500" cy="292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600">
                <a:solidFill>
                  <a:schemeClr val="dk2"/>
                </a:solidFill>
              </a:defRPr>
            </a:lvl1pPr>
            <a:lvl2pPr marL="457200" lvl="1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2pPr>
            <a:lvl3pPr marL="914400" lvl="2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3pPr>
            <a:lvl4pPr marL="1371600" lvl="3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4pPr>
            <a:lvl5pPr marL="1828800" lvl="4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5pPr>
            <a:lvl6pPr marL="2286000" lvl="5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6pPr>
            <a:lvl7pPr marL="2743200" lvl="6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7pPr>
            <a:lvl8pPr marL="3200400" lvl="7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8pPr>
            <a:lvl9pPr marL="3657600" lvl="8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</p:spPr>
        <p:txBody>
          <a:bodyPr lIns="91425" tIns="45700" rIns="91425" bIns="45700" anchor="ctr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chemeClr val="lt1"/>
                </a:solidFill>
              </a:rPr>
              <a:t>‹#›</a:t>
            </a:fld>
            <a:endParaRPr lang="en-US"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685800" y="121022"/>
            <a:ext cx="7770900" cy="142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4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685800" y="1869141"/>
            <a:ext cx="7770900" cy="42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Lustria"/>
              <a:buChar char="•"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743200" marR="0" lvl="7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087687" marR="0" lvl="8" indent="-230187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ctrTitle"/>
          </p:nvPr>
        </p:nvSpPr>
        <p:spPr>
          <a:xfrm>
            <a:off x="685800" y="2365248"/>
            <a:ext cx="7772400" cy="97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5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ctr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ctr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ctr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ctr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685800" y="121022"/>
            <a:ext cx="7770900" cy="142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4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1869141"/>
            <a:ext cx="7770900" cy="42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Lustria"/>
              <a:buChar char="•"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743200" marR="0" lvl="7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087687" marR="0" lvl="8" indent="-230187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685800" y="121022"/>
            <a:ext cx="7770900" cy="142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4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1760538"/>
            <a:ext cx="3612000" cy="436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Lustria"/>
              <a:buChar char="•"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398712" marR="0" lvl="7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2398712" marR="0" lvl="8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body" idx="2"/>
          </p:nvPr>
        </p:nvSpPr>
        <p:spPr>
          <a:xfrm>
            <a:off x="4844732" y="1760538"/>
            <a:ext cx="3612000" cy="436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Lustria"/>
              <a:buChar char="•"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035050" marR="0" lvl="2" indent="-2222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720850" marR="0" lvl="4" indent="-2222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398712" marR="0" lvl="7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2398712" marR="0" lvl="8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685800" y="121022"/>
            <a:ext cx="7770900" cy="142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4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1550895"/>
            <a:ext cx="3612000" cy="61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2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8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body" idx="2"/>
          </p:nvPr>
        </p:nvSpPr>
        <p:spPr>
          <a:xfrm>
            <a:off x="685800" y="2438400"/>
            <a:ext cx="3612000" cy="368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Lustria"/>
              <a:buChar char="•"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055812" marR="0" lvl="5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398712" marR="0" lvl="7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2398712" marR="0" lvl="8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body" idx="3"/>
          </p:nvPr>
        </p:nvSpPr>
        <p:spPr>
          <a:xfrm>
            <a:off x="4845526" y="1550895"/>
            <a:ext cx="3611999" cy="61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2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8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body" idx="4"/>
          </p:nvPr>
        </p:nvSpPr>
        <p:spPr>
          <a:xfrm>
            <a:off x="4845526" y="2438400"/>
            <a:ext cx="3611999" cy="368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Lustria"/>
              <a:buChar char="•"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055812" marR="0" lvl="5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398712" marR="0" lvl="7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2398712" marR="0" lvl="8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cxnSp>
        <p:nvCxnSpPr>
          <p:cNvPr id="173" name="Shape 173"/>
          <p:cNvCxnSpPr/>
          <p:nvPr/>
        </p:nvCxnSpPr>
        <p:spPr>
          <a:xfrm>
            <a:off x="786204" y="2191871"/>
            <a:ext cx="3429000" cy="1500"/>
          </a:xfrm>
          <a:prstGeom prst="straightConnector1">
            <a:avLst/>
          </a:prstGeom>
          <a:noFill/>
          <a:ln w="9525" cap="flat" cmpd="sng">
            <a:solidFill>
              <a:srgbClr val="FFFFFF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4" name="Shape 174"/>
          <p:cNvCxnSpPr/>
          <p:nvPr/>
        </p:nvCxnSpPr>
        <p:spPr>
          <a:xfrm>
            <a:off x="4936966" y="2191871"/>
            <a:ext cx="3429000" cy="1500"/>
          </a:xfrm>
          <a:prstGeom prst="straightConnector1">
            <a:avLst/>
          </a:prstGeom>
          <a:noFill/>
          <a:ln w="9525" cap="flat" cmpd="sng">
            <a:solidFill>
              <a:srgbClr val="FFFFFF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685800" y="121022"/>
            <a:ext cx="7770900" cy="142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4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ctrTitle"/>
          </p:nvPr>
        </p:nvSpPr>
        <p:spPr>
          <a:xfrm>
            <a:off x="685800" y="4267200"/>
            <a:ext cx="7772400" cy="97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5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subTitle" idx="1"/>
          </p:nvPr>
        </p:nvSpPr>
        <p:spPr>
          <a:xfrm>
            <a:off x="685799" y="5257800"/>
            <a:ext cx="7770900" cy="87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ctr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ctr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ctr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ctr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86" name="Shape 186"/>
          <p:cNvSpPr>
            <a:spLocks noGrp="1"/>
          </p:cNvSpPr>
          <p:nvPr>
            <p:ph type="pic" idx="2"/>
          </p:nvPr>
        </p:nvSpPr>
        <p:spPr>
          <a:xfrm rot="-60061">
            <a:off x="2056137" y="424607"/>
            <a:ext cx="5031467" cy="3375812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1270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743200" marR="0" lvl="7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087687" marR="0" lvl="8" indent="-230187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685800" y="990600"/>
            <a:ext cx="7770900" cy="17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5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2756647"/>
            <a:ext cx="7770900" cy="128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280"/>
              </a:spcBef>
              <a:buClr>
                <a:schemeClr val="lt1"/>
              </a:buClr>
              <a:buFont typeface="Lustria"/>
              <a:buNone/>
              <a:defRPr sz="1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280"/>
              </a:spcBef>
              <a:buClr>
                <a:schemeClr val="lt1"/>
              </a:buClr>
              <a:buFont typeface="Lustria"/>
              <a:buNone/>
              <a:defRPr sz="1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280"/>
              </a:spcBef>
              <a:buClr>
                <a:schemeClr val="lt1"/>
              </a:buClr>
              <a:buFont typeface="Lustria"/>
              <a:buNone/>
              <a:defRPr sz="1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280"/>
              </a:spcBef>
              <a:buClr>
                <a:schemeClr val="lt1"/>
              </a:buClr>
              <a:buFont typeface="Lustria"/>
              <a:buNone/>
              <a:defRPr sz="1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658904" y="971550"/>
            <a:ext cx="3657600" cy="11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3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4800600" y="457200"/>
            <a:ext cx="3657600" cy="566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Lustria"/>
              <a:buChar char="•"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398712" marR="0" lvl="7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2398712" marR="0" lvl="8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body" idx="2"/>
          </p:nvPr>
        </p:nvSpPr>
        <p:spPr>
          <a:xfrm>
            <a:off x="658904" y="2133600"/>
            <a:ext cx="3657600" cy="358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4805082" y="969263"/>
            <a:ext cx="3657600" cy="1161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3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pic" idx="2"/>
          </p:nvPr>
        </p:nvSpPr>
        <p:spPr>
          <a:xfrm>
            <a:off x="663387" y="510987"/>
            <a:ext cx="3657600" cy="5553600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1270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4799853" y="2130551"/>
            <a:ext cx="3657600" cy="35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685800" y="121022"/>
            <a:ext cx="7770900" cy="142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4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685800" y="1760538"/>
            <a:ext cx="3612000" cy="436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Lustria"/>
              <a:buChar char="•"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398712" marR="0" lvl="7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2398712" marR="0" lvl="8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844732" y="1760538"/>
            <a:ext cx="3612000" cy="436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Lustria"/>
              <a:buChar char="•"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035050" marR="0" lvl="2" indent="-2222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720850" marR="0" lvl="4" indent="-2222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398712" marR="0" lvl="7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2398712" marR="0" lvl="8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above Caption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685800" y="4151376"/>
            <a:ext cx="7776900" cy="101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3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pic" idx="2"/>
          </p:nvPr>
        </p:nvSpPr>
        <p:spPr>
          <a:xfrm>
            <a:off x="1828800" y="457199"/>
            <a:ext cx="5486400" cy="3644100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1270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0570" y="5181598"/>
            <a:ext cx="7776900" cy="95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0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oryboard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685800" y="4155141"/>
            <a:ext cx="7776900" cy="101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3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pic" idx="2"/>
          </p:nvPr>
        </p:nvSpPr>
        <p:spPr>
          <a:xfrm>
            <a:off x="685800" y="457200"/>
            <a:ext cx="2331600" cy="1645800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1270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0570" y="5181598"/>
            <a:ext cx="7776900" cy="95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0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221" name="Shape 221"/>
          <p:cNvSpPr>
            <a:spLocks noGrp="1"/>
          </p:cNvSpPr>
          <p:nvPr>
            <p:ph type="pic" idx="3"/>
          </p:nvPr>
        </p:nvSpPr>
        <p:spPr>
          <a:xfrm>
            <a:off x="685800" y="2455433"/>
            <a:ext cx="2331600" cy="1645800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1270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22" name="Shape 222"/>
          <p:cNvSpPr>
            <a:spLocks noGrp="1"/>
          </p:cNvSpPr>
          <p:nvPr>
            <p:ph type="pic" idx="4"/>
          </p:nvPr>
        </p:nvSpPr>
        <p:spPr>
          <a:xfrm>
            <a:off x="3412489" y="457200"/>
            <a:ext cx="2331600" cy="1645800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1270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pic" idx="5"/>
          </p:nvPr>
        </p:nvSpPr>
        <p:spPr>
          <a:xfrm>
            <a:off x="3412489" y="2455433"/>
            <a:ext cx="2331600" cy="1645800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1270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pic" idx="6"/>
          </p:nvPr>
        </p:nvSpPr>
        <p:spPr>
          <a:xfrm>
            <a:off x="6139180" y="457200"/>
            <a:ext cx="2331600" cy="1645800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1270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pic" idx="7"/>
          </p:nvPr>
        </p:nvSpPr>
        <p:spPr>
          <a:xfrm>
            <a:off x="6139180" y="2455433"/>
            <a:ext cx="2331600" cy="1645800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1270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685800" y="121022"/>
            <a:ext cx="7770900" cy="142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4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 rot="5400000">
            <a:off x="2384313" y="54000"/>
            <a:ext cx="4373700" cy="777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Lustria"/>
              <a:buChar char="•"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743200" marR="0" lvl="7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087687" marR="0" lvl="8" indent="-230187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30" name="Shape 230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 rot="5400000">
            <a:off x="5166450" y="2529750"/>
            <a:ext cx="5592900" cy="160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4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 rot="5400000">
            <a:off x="899250" y="319949"/>
            <a:ext cx="5592900" cy="601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Lustria"/>
              <a:buChar char="•"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743200" marR="0" lvl="7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087687" marR="0" lvl="8" indent="-230187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3" name="Shape 243"/>
          <p:cNvCxnSpPr/>
          <p:nvPr/>
        </p:nvCxnSpPr>
        <p:spPr>
          <a:xfrm>
            <a:off x="0" y="3997533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4" name="Shape 244"/>
          <p:cNvSpPr txBox="1">
            <a:spLocks noGrp="1"/>
          </p:cNvSpPr>
          <p:nvPr>
            <p:ph type="ctrTitle"/>
          </p:nvPr>
        </p:nvSpPr>
        <p:spPr>
          <a:xfrm>
            <a:off x="510450" y="1676400"/>
            <a:ext cx="8123100" cy="21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subTitle" idx="1"/>
          </p:nvPr>
        </p:nvSpPr>
        <p:spPr>
          <a:xfrm>
            <a:off x="510450" y="4243083"/>
            <a:ext cx="8123100" cy="840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 lang="en-US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8" name="Shape 248"/>
          <p:cNvCxnSpPr/>
          <p:nvPr/>
        </p:nvCxnSpPr>
        <p:spPr>
          <a:xfrm>
            <a:off x="0" y="3997533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510450" y="2743200"/>
            <a:ext cx="8123100" cy="1038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 lang="en-US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5" name="Shape 255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59" name="Shape 259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60" name="Shape 260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3" name="Shape 26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67" name="Shape 26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797500" cy="5454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/>
        </p:nvSpPr>
        <p:spPr>
          <a:xfrm>
            <a:off x="4572000" y="100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273" name="Shape 273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xfrm>
            <a:off x="265500" y="1607766"/>
            <a:ext cx="4045200" cy="2012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200"/>
            </a:lvl1pPr>
            <a:lvl2pPr lvl="1" algn="ctr" rtl="0">
              <a:spcBef>
                <a:spcPts val="0"/>
              </a:spcBef>
              <a:buSzPct val="100000"/>
              <a:defRPr sz="4200"/>
            </a:lvl2pPr>
            <a:lvl3pPr lvl="2" algn="ctr" rtl="0">
              <a:spcBef>
                <a:spcPts val="0"/>
              </a:spcBef>
              <a:buSzPct val="100000"/>
              <a:defRPr sz="4200"/>
            </a:lvl3pPr>
            <a:lvl4pPr lvl="3" algn="ctr" rtl="0">
              <a:spcBef>
                <a:spcPts val="0"/>
              </a:spcBef>
              <a:buSzPct val="100000"/>
              <a:defRPr sz="4200"/>
            </a:lvl4pPr>
            <a:lvl5pPr lvl="4" algn="ctr" rtl="0">
              <a:spcBef>
                <a:spcPts val="0"/>
              </a:spcBef>
              <a:buSzPct val="100000"/>
              <a:defRPr sz="4200"/>
            </a:lvl5pPr>
            <a:lvl6pPr lvl="5" algn="ctr" rtl="0">
              <a:spcBef>
                <a:spcPts val="0"/>
              </a:spcBef>
              <a:buSzPct val="100000"/>
              <a:defRPr sz="4200"/>
            </a:lvl6pPr>
            <a:lvl7pPr lvl="6" algn="ctr" rtl="0">
              <a:spcBef>
                <a:spcPts val="0"/>
              </a:spcBef>
              <a:buSzPct val="100000"/>
              <a:defRPr sz="4200"/>
            </a:lvl7pPr>
            <a:lvl8pPr lvl="7" algn="ctr" rtl="0">
              <a:spcBef>
                <a:spcPts val="0"/>
              </a:spcBef>
              <a:buSzPct val="100000"/>
              <a:defRPr sz="4200"/>
            </a:lvl8pPr>
            <a:lvl9pPr lvl="8" algn="ctr" rtl="0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275" name="Shape 275"/>
          <p:cNvSpPr txBox="1">
            <a:spLocks noGrp="1"/>
          </p:cNvSpPr>
          <p:nvPr>
            <p:ph type="subTitle" idx="1"/>
          </p:nvPr>
        </p:nvSpPr>
        <p:spPr>
          <a:xfrm>
            <a:off x="265500" y="3692001"/>
            <a:ext cx="4045200" cy="179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276" name="Shape 276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7" name="Shape 27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 lang="en-US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311700" y="5649100"/>
            <a:ext cx="5998800" cy="798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</a:lstStyle>
          <a:p>
            <a:endParaRPr/>
          </a:p>
        </p:txBody>
      </p:sp>
      <p:sp>
        <p:nvSpPr>
          <p:cNvPr id="280" name="Shape 280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311700" y="1321966"/>
            <a:ext cx="8520600" cy="2557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14000" b="1"/>
            </a:lvl1pPr>
            <a:lvl2pPr lvl="1" algn="ctr" rtl="0">
              <a:spcBef>
                <a:spcPts val="0"/>
              </a:spcBef>
              <a:buSzPct val="100000"/>
              <a:defRPr sz="14000" b="1"/>
            </a:lvl2pPr>
            <a:lvl3pPr lvl="2" algn="ctr" rtl="0">
              <a:spcBef>
                <a:spcPts val="0"/>
              </a:spcBef>
              <a:buSzPct val="100000"/>
              <a:defRPr sz="14000" b="1"/>
            </a:lvl3pPr>
            <a:lvl4pPr lvl="3" algn="ctr" rtl="0">
              <a:spcBef>
                <a:spcPts val="0"/>
              </a:spcBef>
              <a:buSzPct val="100000"/>
              <a:defRPr sz="14000" b="1"/>
            </a:lvl4pPr>
            <a:lvl5pPr lvl="4" algn="ctr" rtl="0">
              <a:spcBef>
                <a:spcPts val="0"/>
              </a:spcBef>
              <a:buSzPct val="100000"/>
              <a:defRPr sz="14000" b="1"/>
            </a:lvl5pPr>
            <a:lvl6pPr lvl="5" algn="ctr" rtl="0">
              <a:spcBef>
                <a:spcPts val="0"/>
              </a:spcBef>
              <a:buSzPct val="100000"/>
              <a:defRPr sz="14000" b="1"/>
            </a:lvl6pPr>
            <a:lvl7pPr lvl="6" algn="ctr" rtl="0">
              <a:spcBef>
                <a:spcPts val="0"/>
              </a:spcBef>
              <a:buSzPct val="100000"/>
              <a:defRPr sz="14000" b="1"/>
            </a:lvl7pPr>
            <a:lvl8pPr lvl="7" algn="ctr" rtl="0">
              <a:spcBef>
                <a:spcPts val="0"/>
              </a:spcBef>
              <a:buSzPct val="100000"/>
              <a:defRPr sz="14000" b="1"/>
            </a:lvl8pPr>
            <a:lvl9pPr lvl="8" algn="ctr" rtl="0">
              <a:spcBef>
                <a:spcPts val="0"/>
              </a:spcBef>
              <a:buSzPct val="100000"/>
              <a:defRPr sz="14000" b="1"/>
            </a:lvl9pPr>
          </a:lstStyle>
          <a:p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311700" y="4095066"/>
            <a:ext cx="8520600" cy="120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bg>
      <p:bgPr>
        <a:solidFill>
          <a:srgbClr val="FFFFFF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ctrTitle"/>
          </p:nvPr>
        </p:nvSpPr>
        <p:spPr>
          <a:xfrm>
            <a:off x="390450" y="481833"/>
            <a:ext cx="8363100" cy="13356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4">
    <p:bg>
      <p:bgPr>
        <a:solidFill>
          <a:srgbClr val="FFFFFF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/>
          <p:nvPr/>
        </p:nvSpPr>
        <p:spPr>
          <a:xfrm>
            <a:off x="3822525" y="1168183"/>
            <a:ext cx="4810200" cy="4635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3920175" y="1317383"/>
            <a:ext cx="4614900" cy="433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6" name="Shape 296"/>
          <p:cNvSpPr/>
          <p:nvPr/>
        </p:nvSpPr>
        <p:spPr>
          <a:xfrm rot="10800000">
            <a:off x="3438975" y="1168001"/>
            <a:ext cx="481200" cy="641700"/>
          </a:xfrm>
          <a:prstGeom prst="rtTriangle">
            <a:avLst/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7" name="Shape 297"/>
          <p:cNvSpPr txBox="1">
            <a:spLocks noGrp="1"/>
          </p:cNvSpPr>
          <p:nvPr>
            <p:ph type="title"/>
          </p:nvPr>
        </p:nvSpPr>
        <p:spPr>
          <a:xfrm>
            <a:off x="511275" y="952635"/>
            <a:ext cx="2533800" cy="2971500"/>
          </a:xfrm>
          <a:prstGeom prst="rect">
            <a:avLst/>
          </a:prstGeom>
          <a:noFill/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6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6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6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6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6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6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6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6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chemeClr val="dk2"/>
                </a:solidFill>
              </a:rPr>
              <a:t>‹#›</a:t>
            </a:fld>
            <a:endParaRPr lang="en-US"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 3">
    <p:bg>
      <p:bgPr>
        <a:solidFill>
          <a:srgbClr val="FFFFFF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616161"/>
                </a:solidFill>
              </a:rPr>
              <a:t>‹#›</a:t>
            </a:fld>
            <a:endParaRPr lang="en-US" sz="1000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85800" y="121022"/>
            <a:ext cx="7770900" cy="142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4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85800" y="1550895"/>
            <a:ext cx="3612000" cy="61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2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8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85800" y="2438400"/>
            <a:ext cx="3612000" cy="368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Lustria"/>
              <a:buChar char="•"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055812" marR="0" lvl="5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398712" marR="0" lvl="7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2398712" marR="0" lvl="8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3"/>
          </p:nvPr>
        </p:nvSpPr>
        <p:spPr>
          <a:xfrm>
            <a:off x="4845526" y="1550895"/>
            <a:ext cx="3611999" cy="61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2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8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lt1"/>
              </a:buClr>
              <a:buFont typeface="Lustria"/>
              <a:buNone/>
              <a:defRPr sz="16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4"/>
          </p:nvPr>
        </p:nvSpPr>
        <p:spPr>
          <a:xfrm>
            <a:off x="4845526" y="2438400"/>
            <a:ext cx="3611999" cy="368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Lustria"/>
              <a:buChar char="•"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055812" marR="0" lvl="5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398712" marR="0" lvl="7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2398712" marR="0" lvl="8" indent="-239712" algn="l" rtl="0">
              <a:spcBef>
                <a:spcPts val="320"/>
              </a:spcBef>
              <a:buClr>
                <a:schemeClr val="lt1"/>
              </a:buClr>
              <a:buSzPct val="100000"/>
              <a:buFont typeface="Lustria"/>
              <a:buChar char="•"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cxnSp>
        <p:nvCxnSpPr>
          <p:cNvPr id="47" name="Shape 47"/>
          <p:cNvCxnSpPr/>
          <p:nvPr/>
        </p:nvCxnSpPr>
        <p:spPr>
          <a:xfrm>
            <a:off x="786204" y="2191871"/>
            <a:ext cx="3429000" cy="1500"/>
          </a:xfrm>
          <a:prstGeom prst="straightConnector1">
            <a:avLst/>
          </a:prstGeom>
          <a:noFill/>
          <a:ln w="9525" cap="flat" cmpd="sng">
            <a:solidFill>
              <a:srgbClr val="FFFFFF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Shape 48"/>
          <p:cNvCxnSpPr/>
          <p:nvPr/>
        </p:nvCxnSpPr>
        <p:spPr>
          <a:xfrm>
            <a:off x="4936966" y="2191871"/>
            <a:ext cx="3429000" cy="1500"/>
          </a:xfrm>
          <a:prstGeom prst="straightConnector1">
            <a:avLst/>
          </a:prstGeom>
          <a:noFill/>
          <a:ln w="9525" cap="flat" cmpd="sng">
            <a:solidFill>
              <a:srgbClr val="FFFFFF">
                <a:alpha val="4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85800" y="121022"/>
            <a:ext cx="7770900" cy="142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4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685800" y="4267200"/>
            <a:ext cx="7772400" cy="97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5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685799" y="5257800"/>
            <a:ext cx="7770900" cy="87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ctr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ctr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ctr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ctr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ctr" rtl="0">
              <a:spcBef>
                <a:spcPts val="36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60" name="Shape 60"/>
          <p:cNvSpPr>
            <a:spLocks noGrp="1"/>
          </p:cNvSpPr>
          <p:nvPr>
            <p:ph type="pic" idx="2"/>
          </p:nvPr>
        </p:nvSpPr>
        <p:spPr>
          <a:xfrm rot="-60061">
            <a:off x="2056137" y="424607"/>
            <a:ext cx="5031467" cy="3375812"/>
          </a:xfrm>
          <a:prstGeom prst="rect">
            <a:avLst/>
          </a:prstGeom>
          <a:solidFill>
            <a:srgbClr val="3F3F3F"/>
          </a:solidFill>
          <a:ln w="889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1270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2000"/>
              </a:spcBef>
              <a:buClr>
                <a:schemeClr val="lt1"/>
              </a:buClr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743200" marR="0" lvl="7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087687" marR="0" lvl="8" indent="-230187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685800" y="990600"/>
            <a:ext cx="7770900" cy="17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5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2756647"/>
            <a:ext cx="7770900" cy="128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00"/>
              </a:spcBef>
              <a:buClr>
                <a:schemeClr val="lt1"/>
              </a:buClr>
              <a:buFont typeface="Lustria"/>
              <a:buNone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280"/>
              </a:spcBef>
              <a:buClr>
                <a:schemeClr val="lt1"/>
              </a:buClr>
              <a:buFont typeface="Lustria"/>
              <a:buNone/>
              <a:defRPr sz="1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280"/>
              </a:spcBef>
              <a:buClr>
                <a:schemeClr val="lt1"/>
              </a:buClr>
              <a:buFont typeface="Lustria"/>
              <a:buNone/>
              <a:defRPr sz="1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280"/>
              </a:spcBef>
              <a:buClr>
                <a:schemeClr val="lt1"/>
              </a:buClr>
              <a:buFont typeface="Lustria"/>
              <a:buNone/>
              <a:defRPr sz="1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280"/>
              </a:spcBef>
              <a:buClr>
                <a:schemeClr val="lt1"/>
              </a:buClr>
              <a:buFont typeface="Lustria"/>
              <a:buNone/>
              <a:defRPr sz="14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658904" y="971550"/>
            <a:ext cx="3657600" cy="11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36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800600" y="457200"/>
            <a:ext cx="3657600" cy="566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Lustria"/>
              <a:buChar char="•"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398712" marR="0" lvl="7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2398712" marR="0" lvl="8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xfrm>
            <a:off x="658904" y="2133600"/>
            <a:ext cx="3657600" cy="358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buClr>
                <a:schemeClr val="lt1"/>
              </a:buClr>
              <a:buFont typeface="Lustria"/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1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lt1"/>
              </a:buClr>
              <a:buFont typeface="Lustria"/>
              <a:buNone/>
              <a:defRPr sz="9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85800" y="121022"/>
            <a:ext cx="7770900" cy="142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4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85800" y="1752600"/>
            <a:ext cx="7770900" cy="437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Lustria"/>
              <a:buChar char="•"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743200" marR="0" lvl="7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087687" marR="0" lvl="8" indent="-230187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685800" y="121022"/>
            <a:ext cx="7770900" cy="142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Lustria"/>
              <a:buNone/>
              <a:defRPr sz="4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1752600"/>
            <a:ext cx="7770900" cy="437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3200" algn="l" rtl="0">
              <a:spcBef>
                <a:spcPts val="2000"/>
              </a:spcBef>
              <a:buClr>
                <a:schemeClr val="lt1"/>
              </a:buClr>
              <a:buSzPct val="100000"/>
              <a:buFont typeface="Lustria"/>
              <a:buChar char="•"/>
              <a:defRPr sz="2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685800" marR="0" lvl="1" indent="-2159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20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1035050" marR="0" lvl="2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-22860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720850" marR="0" lvl="4" indent="-234950" algn="l" rtl="0">
              <a:spcBef>
                <a:spcPts val="60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055812" marR="0" lvl="5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398712" marR="0" lvl="6" indent="-227012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2743200" marR="0" lvl="7" indent="-228600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087687" marR="0" lvl="8" indent="-230187" algn="l" rtl="0">
              <a:spcBef>
                <a:spcPts val="360"/>
              </a:spcBef>
              <a:buClr>
                <a:schemeClr val="lt1"/>
              </a:buClr>
              <a:buSzPct val="100000"/>
              <a:buFont typeface="Lustria"/>
              <a:buChar char="•"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dt" idx="10"/>
          </p:nvPr>
        </p:nvSpPr>
        <p:spPr>
          <a:xfrm>
            <a:off x="6620435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ftr" idx="11"/>
          </p:nvPr>
        </p:nvSpPr>
        <p:spPr>
          <a:xfrm>
            <a:off x="354105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4229100" y="6356350"/>
            <a:ext cx="685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200" b="0" i="0" u="none" strike="noStrike" cap="non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Proxima Nova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-US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lang="en-US"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gif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hyperlink" Target="https://manati.star.nesdis.noaa.gov/datasets/SGWHData.php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TINTORERA" TargetMode="External"/><Relationship Id="rId13" Type="http://schemas.openxmlformats.org/officeDocument/2006/relationships/hyperlink" Target="https://twitter.com/ArmandosotoJose" TargetMode="External"/><Relationship Id="rId18" Type="http://schemas.openxmlformats.org/officeDocument/2006/relationships/image" Target="../media/image53.jpg"/><Relationship Id="rId3" Type="http://schemas.openxmlformats.org/officeDocument/2006/relationships/image" Target="../media/image45.jpg"/><Relationship Id="rId21" Type="http://schemas.openxmlformats.org/officeDocument/2006/relationships/hyperlink" Target="https://twitter.com/NadeshaWAPA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50.png"/><Relationship Id="rId17" Type="http://schemas.openxmlformats.org/officeDocument/2006/relationships/hyperlink" Target="https://twitter.com/Ektor79" TargetMode="Externa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2.png"/><Relationship Id="rId20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witter.com/NaelFontan" TargetMode="External"/><Relationship Id="rId11" Type="http://schemas.openxmlformats.org/officeDocument/2006/relationships/hyperlink" Target="https://twitter.com/negro1987" TargetMode="External"/><Relationship Id="rId5" Type="http://schemas.openxmlformats.org/officeDocument/2006/relationships/image" Target="../media/image47.png"/><Relationship Id="rId15" Type="http://schemas.openxmlformats.org/officeDocument/2006/relationships/hyperlink" Target="https://twitter.com/waltersotoleon" TargetMode="External"/><Relationship Id="rId10" Type="http://schemas.openxmlformats.org/officeDocument/2006/relationships/image" Target="../media/image49.png"/><Relationship Id="rId19" Type="http://schemas.openxmlformats.org/officeDocument/2006/relationships/hyperlink" Target="https://twitter.com/wilfredodiazPR" TargetMode="External"/><Relationship Id="rId4" Type="http://schemas.openxmlformats.org/officeDocument/2006/relationships/image" Target="../media/image46.png"/><Relationship Id="rId9" Type="http://schemas.openxmlformats.org/officeDocument/2006/relationships/hyperlink" Target="https://twitter.com/YarimCorrea" TargetMode="External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weather.gov/sj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gif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55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9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9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ctrTitle"/>
          </p:nvPr>
        </p:nvSpPr>
        <p:spPr>
          <a:xfrm>
            <a:off x="685800" y="27305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en-US" sz="3000" b="1" i="0" u="none" strike="noStrike" cap="none">
                <a:solidFill>
                  <a:srgbClr val="000000"/>
                </a:solidFill>
              </a:rPr>
              <a:t>NOAA’s National Weather Service</a:t>
            </a:r>
          </a:p>
        </p:txBody>
      </p:sp>
      <p:sp>
        <p:nvSpPr>
          <p:cNvPr id="307" name="Shape 307"/>
          <p:cNvSpPr txBox="1">
            <a:spLocks noGrp="1"/>
          </p:cNvSpPr>
          <p:nvPr>
            <p:ph type="subTitle" idx="1"/>
          </p:nvPr>
        </p:nvSpPr>
        <p:spPr>
          <a:xfrm>
            <a:off x="1371600" y="3983700"/>
            <a:ext cx="6400800" cy="2642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25000"/>
              <a:buFont typeface="Arial"/>
              <a:buNone/>
            </a:pPr>
            <a:r>
              <a:rPr lang="en-US" sz="2600" b="1" i="0" u="none" strike="noStrike" cap="none">
                <a:solidFill>
                  <a:srgbClr val="000000"/>
                </a:solidFill>
              </a:rPr>
              <a:t>An Overview of </a:t>
            </a:r>
            <a:r>
              <a:rPr lang="en-US" sz="2600">
                <a:solidFill>
                  <a:srgbClr val="000000"/>
                </a:solidFill>
              </a:rPr>
              <a:t>the Weather Forecast Office</a:t>
            </a:r>
            <a:r>
              <a:rPr lang="en-US" sz="2600" b="1" i="0" u="none" strike="noStrike" cap="none">
                <a:solidFill>
                  <a:srgbClr val="000000"/>
                </a:solidFill>
              </a:rPr>
              <a:t> in San Juan, Puerto Rico</a:t>
            </a:r>
            <a:r>
              <a:rPr lang="en-US" sz="2800" b="1" i="0" u="none" strike="noStrike" cap="none">
                <a:solidFill>
                  <a:srgbClr val="000000"/>
                </a:solidFill>
              </a:rPr>
              <a:t> </a:t>
            </a:r>
            <a:br>
              <a:rPr lang="en-US" sz="2800" b="1" i="0" u="none" strike="noStrike" cap="none">
                <a:solidFill>
                  <a:srgbClr val="000000"/>
                </a:solidFill>
              </a:rPr>
            </a:br>
            <a:r>
              <a:rPr lang="en-US" sz="2800" b="1" i="0" u="none" strike="noStrike" cap="none">
                <a:solidFill>
                  <a:srgbClr val="000000"/>
                </a:solidFill>
              </a:rPr>
              <a:t/>
            </a:r>
            <a:br>
              <a:rPr lang="en-US" sz="2800" b="1" i="0" u="none" strike="noStrike" cap="none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Ernesto Rodriguez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25000"/>
              <a:buFont typeface="Arial"/>
              <a:buNone/>
            </a:pPr>
            <a:r>
              <a:rPr lang="en-US" sz="2000">
                <a:solidFill>
                  <a:srgbClr val="000000"/>
                </a:solidFill>
              </a:rPr>
              <a:t>Science and Operations Officer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25000"/>
              <a:buFont typeface="Arial"/>
              <a:buNone/>
            </a:pPr>
            <a:r>
              <a:rPr lang="en-US" sz="1800">
                <a:solidFill>
                  <a:srgbClr val="000000"/>
                </a:solidFill>
              </a:rPr>
              <a:t>ernesto.rodriguez@noaa.gov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1524000" y="3893775"/>
            <a:ext cx="6248400" cy="74700"/>
          </a:xfrm>
          <a:prstGeom prst="rect">
            <a:avLst/>
          </a:prstGeom>
          <a:gradFill>
            <a:gsLst>
              <a:gs pos="0">
                <a:srgbClr val="76002F"/>
              </a:gs>
              <a:gs pos="50000">
                <a:srgbClr val="FF0066"/>
              </a:gs>
              <a:gs pos="100000">
                <a:srgbClr val="76002F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i="0" u="none"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309" name="Shape 309"/>
          <p:cNvSpPr txBox="1"/>
          <p:nvPr/>
        </p:nvSpPr>
        <p:spPr>
          <a:xfrm>
            <a:off x="1576374" y="4979705"/>
            <a:ext cx="6124500" cy="74700"/>
          </a:xfrm>
          <a:prstGeom prst="rect">
            <a:avLst/>
          </a:prstGeom>
          <a:gradFill>
            <a:gsLst>
              <a:gs pos="0">
                <a:srgbClr val="76002F"/>
              </a:gs>
              <a:gs pos="50000">
                <a:srgbClr val="FF0066"/>
              </a:gs>
              <a:gs pos="100000">
                <a:srgbClr val="76002F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i="0" u="none"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310" name="Shape 310" descr="Offic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4425" y="1416053"/>
            <a:ext cx="6248400" cy="2056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Shape 616" descr="gfs.gif"/>
          <p:cNvPicPr preferRelativeResize="0"/>
          <p:nvPr/>
        </p:nvPicPr>
        <p:blipFill rotWithShape="1">
          <a:blip r:embed="rId3">
            <a:alphaModFix/>
          </a:blip>
          <a:srcRect b="48517"/>
          <a:stretch/>
        </p:blipFill>
        <p:spPr>
          <a:xfrm>
            <a:off x="84975" y="73050"/>
            <a:ext cx="2328324" cy="15692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17" name="Shape 617" descr="WATL_latest.gif"/>
          <p:cNvPicPr preferRelativeResize="0"/>
          <p:nvPr/>
        </p:nvPicPr>
        <p:blipFill rotWithShape="1">
          <a:blip r:embed="rId4">
            <a:alphaModFix/>
          </a:blip>
          <a:srcRect l="4520" r="4883" b="9771"/>
          <a:stretch/>
        </p:blipFill>
        <p:spPr>
          <a:xfrm>
            <a:off x="84975" y="1807100"/>
            <a:ext cx="2328325" cy="18272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18" name="Shape 618" descr="Screen Shot 2017-05-23 at 9.34.30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7875" y="73050"/>
            <a:ext cx="2328324" cy="156922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19" name="Shape 619" descr="FFG_1HR_PR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7875" y="1807100"/>
            <a:ext cx="2328324" cy="182722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20" name="Shape 620" descr="crb3_east.gif"/>
          <p:cNvPicPr preferRelativeResize="0"/>
          <p:nvPr/>
        </p:nvPicPr>
        <p:blipFill rotWithShape="1">
          <a:blip r:embed="rId7">
            <a:alphaModFix/>
          </a:blip>
          <a:srcRect l="13963"/>
          <a:stretch/>
        </p:blipFill>
        <p:spPr>
          <a:xfrm>
            <a:off x="5030774" y="73050"/>
            <a:ext cx="4085249" cy="356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Shape 621" descr="Screen Shot 2017-05-24 at 7.58.29 A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975" y="3799149"/>
            <a:ext cx="5293301" cy="241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Shape 622" descr="48_pwat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79146" y="3799149"/>
            <a:ext cx="3836878" cy="241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Shape 627" descr="ASCAT.JPG"/>
          <p:cNvPicPr preferRelativeResize="0"/>
          <p:nvPr/>
        </p:nvPicPr>
        <p:blipFill rotWithShape="1">
          <a:blip r:embed="rId3">
            <a:alphaModFix/>
          </a:blip>
          <a:srcRect t="9923" b="9923"/>
          <a:stretch/>
        </p:blipFill>
        <p:spPr>
          <a:xfrm>
            <a:off x="436812" y="1476564"/>
            <a:ext cx="2720687" cy="2107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Shape 628" descr="Screen Shot 2017-05-24 at 7.45.58 AM.png"/>
          <p:cNvPicPr preferRelativeResize="0"/>
          <p:nvPr/>
        </p:nvPicPr>
        <p:blipFill rotWithShape="1">
          <a:blip r:embed="rId4">
            <a:alphaModFix/>
          </a:blip>
          <a:srcRect l="3677" r="3677"/>
          <a:stretch/>
        </p:blipFill>
        <p:spPr>
          <a:xfrm>
            <a:off x="436843" y="3685633"/>
            <a:ext cx="2720668" cy="210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Shape 629" descr="WMB88_12.png"/>
          <p:cNvPicPr preferRelativeResize="0"/>
          <p:nvPr/>
        </p:nvPicPr>
        <p:blipFill rotWithShape="1">
          <a:blip r:embed="rId5">
            <a:alphaModFix/>
          </a:blip>
          <a:srcRect l="38875" t="1970" r="-6521" b="-1969"/>
          <a:stretch/>
        </p:blipFill>
        <p:spPr>
          <a:xfrm>
            <a:off x="6234523" y="1360225"/>
            <a:ext cx="2560326" cy="443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Shape 630" descr="WMBas88.png"/>
          <p:cNvPicPr preferRelativeResize="0"/>
          <p:nvPr/>
        </p:nvPicPr>
        <p:blipFill rotWithShape="1">
          <a:blip r:embed="rId6">
            <a:alphaModFix/>
          </a:blip>
          <a:srcRect l="42055"/>
          <a:stretch/>
        </p:blipFill>
        <p:spPr>
          <a:xfrm>
            <a:off x="3267500" y="1360225"/>
            <a:ext cx="2924226" cy="4432874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Shape 631"/>
          <p:cNvSpPr txBox="1">
            <a:spLocks noGrp="1"/>
          </p:cNvSpPr>
          <p:nvPr>
            <p:ph type="ctrTitle"/>
          </p:nvPr>
        </p:nvSpPr>
        <p:spPr>
          <a:xfrm>
            <a:off x="390450" y="481833"/>
            <a:ext cx="8363100" cy="133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1"/>
              <a:t>Marine Forecasting using satellite observations</a:t>
            </a:r>
          </a:p>
        </p:txBody>
      </p:sp>
      <p:sp>
        <p:nvSpPr>
          <p:cNvPr id="632" name="Shape 632"/>
          <p:cNvSpPr txBox="1"/>
          <p:nvPr/>
        </p:nvSpPr>
        <p:spPr>
          <a:xfrm>
            <a:off x="482375" y="5894700"/>
            <a:ext cx="8494500" cy="59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200" u="sng">
                <a:solidFill>
                  <a:schemeClr val="hlink"/>
                </a:solidFill>
                <a:hlinkClick r:id="rId7"/>
              </a:rPr>
              <a:t>https://manati.star.nesdis.noaa.gov/datasets/SGWHData.php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 txBox="1">
            <a:spLocks noGrp="1"/>
          </p:cNvSpPr>
          <p:nvPr>
            <p:ph type="title"/>
          </p:nvPr>
        </p:nvSpPr>
        <p:spPr>
          <a:xfrm>
            <a:off x="600425" y="376500"/>
            <a:ext cx="8292000" cy="79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en-US" sz="3600" b="1" i="0" u="none" strike="noStrike" cap="non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What We Do</a:t>
            </a:r>
          </a:p>
        </p:txBody>
      </p:sp>
      <p:sp>
        <p:nvSpPr>
          <p:cNvPr id="638" name="Shape 638"/>
          <p:cNvSpPr txBox="1">
            <a:spLocks noGrp="1"/>
          </p:cNvSpPr>
          <p:nvPr>
            <p:ph type="body" idx="1"/>
          </p:nvPr>
        </p:nvSpPr>
        <p:spPr>
          <a:xfrm>
            <a:off x="455475" y="1439825"/>
            <a:ext cx="7823100" cy="44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Issues all Local Forecasts &amp; Warnings</a:t>
            </a:r>
          </a:p>
          <a:p>
            <a:pPr marL="342900" marR="0" lvl="0" indent="-330200" algn="l" rtl="0">
              <a:lnSpc>
                <a:spcPct val="90000"/>
              </a:lnSpc>
              <a:spcBef>
                <a:spcPts val="143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Builds and Maintains Relationships With Local and State Governments</a:t>
            </a:r>
          </a:p>
          <a:p>
            <a:pPr marL="342900" marR="0" lvl="0" indent="-330200" algn="l" rtl="0">
              <a:lnSpc>
                <a:spcPct val="90000"/>
              </a:lnSpc>
              <a:spcBef>
                <a:spcPts val="143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Provides Expert Advice </a:t>
            </a:r>
            <a:br>
              <a:rPr lang="en-US" sz="20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Emergency </a:t>
            </a:r>
            <a:br>
              <a:rPr lang="en-US" sz="20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Operations Centers</a:t>
            </a:r>
          </a:p>
          <a:p>
            <a:pPr marL="342900" marR="0" lvl="0" indent="-330200" algn="l" rtl="0">
              <a:lnSpc>
                <a:spcPct val="90000"/>
              </a:lnSpc>
              <a:spcBef>
                <a:spcPts val="143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Solicits Customer </a:t>
            </a:r>
            <a:br>
              <a:rPr lang="en-US" sz="20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Feedback on Products </a:t>
            </a:r>
            <a:br>
              <a:rPr lang="en-US" sz="20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Services</a:t>
            </a:r>
          </a:p>
          <a:p>
            <a:pPr marL="342900" marR="0" lvl="0" indent="-330200" algn="l" rtl="0">
              <a:lnSpc>
                <a:spcPct val="90000"/>
              </a:lnSpc>
              <a:spcBef>
                <a:spcPts val="143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Conducts Community </a:t>
            </a:r>
            <a:br>
              <a:rPr lang="en-US" sz="20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Awareness and Education Programs</a:t>
            </a:r>
          </a:p>
          <a:p>
            <a:pPr marL="342900" marR="0" lvl="0" indent="-330200" algn="l" rtl="0">
              <a:lnSpc>
                <a:spcPct val="90000"/>
              </a:lnSpc>
              <a:spcBef>
                <a:spcPts val="143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Trains Volunteer Observers and Storm Spotters</a:t>
            </a:r>
          </a:p>
        </p:txBody>
      </p:sp>
      <p:pic>
        <p:nvPicPr>
          <p:cNvPr id="639" name="Shape 6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8698" y="2409573"/>
            <a:ext cx="3483600" cy="297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Shape 645" descr="Hazards_Frequency_Monthly.png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769" r="-1739" b="6707"/>
          <a:stretch/>
        </p:blipFill>
        <p:spPr>
          <a:xfrm>
            <a:off x="-86825" y="0"/>
            <a:ext cx="9798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Shape 651" descr="2014091012.78526.skewt.parc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6075" y="4117187"/>
            <a:ext cx="2952900" cy="22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Shape 652"/>
          <p:cNvPicPr preferRelativeResize="0"/>
          <p:nvPr/>
        </p:nvPicPr>
        <p:blipFill rotWithShape="1">
          <a:blip r:embed="rId4">
            <a:alphaModFix/>
          </a:blip>
          <a:srcRect b="29780"/>
          <a:stretch/>
        </p:blipFill>
        <p:spPr>
          <a:xfrm>
            <a:off x="114275" y="2364587"/>
            <a:ext cx="2836200" cy="166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Shape 6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74125" y="107525"/>
            <a:ext cx="1253400" cy="218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Shape 654"/>
          <p:cNvSpPr txBox="1"/>
          <p:nvPr/>
        </p:nvSpPr>
        <p:spPr>
          <a:xfrm>
            <a:off x="7924775" y="1950577"/>
            <a:ext cx="1019700" cy="26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100" b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@Nael Fontán</a:t>
            </a:r>
          </a:p>
        </p:txBody>
      </p:sp>
      <p:pic>
        <p:nvPicPr>
          <p:cNvPr id="655" name="Shape 655"/>
          <p:cNvPicPr preferRelativeResize="0"/>
          <p:nvPr/>
        </p:nvPicPr>
        <p:blipFill rotWithShape="1">
          <a:blip r:embed="rId7">
            <a:alphaModFix/>
          </a:blip>
          <a:srcRect l="6920" r="7638"/>
          <a:stretch/>
        </p:blipFill>
        <p:spPr>
          <a:xfrm>
            <a:off x="120375" y="115549"/>
            <a:ext cx="2830200" cy="217530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Shape 656"/>
          <p:cNvSpPr txBox="1"/>
          <p:nvPr/>
        </p:nvSpPr>
        <p:spPr>
          <a:xfrm>
            <a:off x="228575" y="1983587"/>
            <a:ext cx="1120800" cy="26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100" b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@JANET DONES</a:t>
            </a:r>
          </a:p>
        </p:txBody>
      </p:sp>
      <p:sp>
        <p:nvSpPr>
          <p:cNvPr id="657" name="Shape 657"/>
          <p:cNvSpPr txBox="1"/>
          <p:nvPr/>
        </p:nvSpPr>
        <p:spPr>
          <a:xfrm>
            <a:off x="76175" y="3736187"/>
            <a:ext cx="1145400" cy="276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@Yarim Correa</a:t>
            </a:r>
          </a:p>
        </p:txBody>
      </p:sp>
      <p:pic>
        <p:nvPicPr>
          <p:cNvPr id="658" name="Shape 658"/>
          <p:cNvPicPr preferRelativeResize="0"/>
          <p:nvPr/>
        </p:nvPicPr>
        <p:blipFill rotWithShape="1">
          <a:blip r:embed="rId10">
            <a:alphaModFix/>
          </a:blip>
          <a:srcRect l="5267"/>
          <a:stretch/>
        </p:blipFill>
        <p:spPr>
          <a:xfrm>
            <a:off x="6111933" y="4126331"/>
            <a:ext cx="2955899" cy="220530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Shape 659"/>
          <p:cNvSpPr txBox="1"/>
          <p:nvPr/>
        </p:nvSpPr>
        <p:spPr>
          <a:xfrm>
            <a:off x="6095975" y="6022187"/>
            <a:ext cx="1352100" cy="276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@Edgar Rodriguez</a:t>
            </a:r>
          </a:p>
        </p:txBody>
      </p:sp>
      <p:pic>
        <p:nvPicPr>
          <p:cNvPr id="660" name="Shape 66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1815" y="4183153"/>
            <a:ext cx="2868600" cy="214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Shape 661"/>
          <p:cNvSpPr txBox="1"/>
          <p:nvPr/>
        </p:nvSpPr>
        <p:spPr>
          <a:xfrm>
            <a:off x="152375" y="5989177"/>
            <a:ext cx="1350000" cy="26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100" b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3"/>
              </a:rPr>
              <a:t>@Jose Soto Anglero</a:t>
            </a:r>
          </a:p>
        </p:txBody>
      </p:sp>
      <p:pic>
        <p:nvPicPr>
          <p:cNvPr id="662" name="Shape 66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3044825" y="2370017"/>
            <a:ext cx="2955900" cy="1660799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Shape 663"/>
          <p:cNvSpPr txBox="1"/>
          <p:nvPr/>
        </p:nvSpPr>
        <p:spPr>
          <a:xfrm>
            <a:off x="3075248" y="3705409"/>
            <a:ext cx="1487100" cy="30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5"/>
              </a:rPr>
              <a:t>@waltersotoleon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</a:p>
        </p:txBody>
      </p:sp>
      <p:pic>
        <p:nvPicPr>
          <p:cNvPr id="664" name="Shape 664"/>
          <p:cNvPicPr preferRelativeResize="0"/>
          <p:nvPr/>
        </p:nvPicPr>
        <p:blipFill rotWithShape="1">
          <a:blip r:embed="rId16">
            <a:alphaModFix/>
          </a:blip>
          <a:srcRect l="6964" r="4201"/>
          <a:stretch/>
        </p:blipFill>
        <p:spPr>
          <a:xfrm>
            <a:off x="6094328" y="2370017"/>
            <a:ext cx="2973300" cy="1684499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Shape 665"/>
          <p:cNvSpPr txBox="1"/>
          <p:nvPr/>
        </p:nvSpPr>
        <p:spPr>
          <a:xfrm>
            <a:off x="6136317" y="3700651"/>
            <a:ext cx="912900" cy="30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7"/>
              </a:rPr>
              <a:t>@Ektor79</a:t>
            </a:r>
          </a:p>
        </p:txBody>
      </p:sp>
      <p:pic>
        <p:nvPicPr>
          <p:cNvPr id="666" name="Shape 66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038825" y="109650"/>
            <a:ext cx="2961900" cy="2175300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Shape 667"/>
          <p:cNvSpPr txBox="1"/>
          <p:nvPr/>
        </p:nvSpPr>
        <p:spPr>
          <a:xfrm>
            <a:off x="3038828" y="1986635"/>
            <a:ext cx="1253400" cy="276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9"/>
              </a:rPr>
              <a:t>@wilfredodiazPR</a:t>
            </a:r>
          </a:p>
        </p:txBody>
      </p:sp>
      <p:pic>
        <p:nvPicPr>
          <p:cNvPr id="668" name="Shape 668"/>
          <p:cNvPicPr preferRelativeResize="0"/>
          <p:nvPr/>
        </p:nvPicPr>
        <p:blipFill rotWithShape="1">
          <a:blip r:embed="rId20">
            <a:alphaModFix/>
          </a:blip>
          <a:srcRect b="8164"/>
          <a:stretch/>
        </p:blipFill>
        <p:spPr>
          <a:xfrm>
            <a:off x="6084567" y="109545"/>
            <a:ext cx="1611600" cy="21753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Shape 669"/>
          <p:cNvSpPr txBox="1"/>
          <p:nvPr/>
        </p:nvSpPr>
        <p:spPr>
          <a:xfrm>
            <a:off x="6300637" y="1935188"/>
            <a:ext cx="1280399" cy="276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1"/>
              </a:rPr>
              <a:t>@NadeshaWAPA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hape 675"/>
          <p:cNvSpPr txBox="1">
            <a:spLocks noGrp="1"/>
          </p:cNvSpPr>
          <p:nvPr>
            <p:ph type="title" idx="4294967295"/>
          </p:nvPr>
        </p:nvSpPr>
        <p:spPr>
          <a:xfrm>
            <a:off x="685800" y="168395"/>
            <a:ext cx="7770900" cy="142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FF00"/>
              </a:buClr>
              <a:buSzPct val="25000"/>
              <a:buFont typeface="Lustria"/>
              <a:buNone/>
            </a:pPr>
            <a:r>
              <a:rPr lang="en-US" sz="4800" b="1" i="0" u="none" strike="noStrike" cap="none">
                <a:solidFill>
                  <a:srgbClr val="980000"/>
                </a:solidFill>
                <a:latin typeface="Lustria"/>
                <a:ea typeface="Lustria"/>
                <a:cs typeface="Lustria"/>
                <a:sym typeface="Lustria"/>
              </a:rPr>
              <a:t>Other Dangers</a:t>
            </a:r>
          </a:p>
        </p:txBody>
      </p:sp>
      <p:sp>
        <p:nvSpPr>
          <p:cNvPr id="676" name="Shape 676"/>
          <p:cNvSpPr txBox="1">
            <a:spLocks noGrp="1"/>
          </p:cNvSpPr>
          <p:nvPr>
            <p:ph type="body" idx="4294967295"/>
          </p:nvPr>
        </p:nvSpPr>
        <p:spPr>
          <a:xfrm>
            <a:off x="685800" y="1807909"/>
            <a:ext cx="3612000" cy="436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3200" b="1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Drought</a:t>
            </a:r>
          </a:p>
          <a:p>
            <a:pPr marL="6858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Meteorological</a:t>
            </a:r>
          </a:p>
          <a:p>
            <a:pPr marL="6858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Agriculture</a:t>
            </a:r>
          </a:p>
          <a:p>
            <a:pPr marL="6858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Hydrologic</a:t>
            </a:r>
          </a:p>
          <a:p>
            <a:pPr marL="685800" marR="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ustria"/>
              <a:buNone/>
            </a:pPr>
            <a:endParaRPr sz="2000" b="0" i="0" u="none" strike="noStrike" cap="none">
              <a:solidFill>
                <a:srgbClr val="000000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marL="342900" marR="0" lvl="0" indent="-342900" algn="l" rtl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3200" b="1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Extreme Heat</a:t>
            </a:r>
          </a:p>
          <a:p>
            <a:pPr marL="6858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What is an extreme</a:t>
            </a:r>
          </a:p>
          <a:p>
            <a:pPr marL="685800" marR="0" lvl="1" indent="-342900" algn="l" rtl="0">
              <a:spcBef>
                <a:spcPts val="600"/>
              </a:spcBef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New products</a:t>
            </a:r>
          </a:p>
        </p:txBody>
      </p:sp>
      <p:sp>
        <p:nvSpPr>
          <p:cNvPr id="677" name="Shape 677"/>
          <p:cNvSpPr txBox="1">
            <a:spLocks noGrp="1"/>
          </p:cNvSpPr>
          <p:nvPr>
            <p:ph type="body" idx="4294967295"/>
          </p:nvPr>
        </p:nvSpPr>
        <p:spPr>
          <a:xfrm>
            <a:off x="4844732" y="1807909"/>
            <a:ext cx="3612000" cy="436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3200" b="1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Fire</a:t>
            </a:r>
          </a:p>
          <a:p>
            <a:pPr marL="6858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Strong Winds</a:t>
            </a:r>
          </a:p>
          <a:p>
            <a:pPr marL="6858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Fuel</a:t>
            </a:r>
          </a:p>
          <a:p>
            <a:pPr marL="6858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Humidity</a:t>
            </a:r>
          </a:p>
          <a:p>
            <a:pPr marL="685800" marR="0" lvl="1" indent="-3429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ustria"/>
              <a:buNone/>
            </a:pPr>
            <a:endParaRPr sz="2000" b="0" i="0" u="none" strike="noStrike" cap="none">
              <a:solidFill>
                <a:srgbClr val="000000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marL="342900" marR="0" lvl="0" indent="-342900" algn="l" rtl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3200" b="1">
                <a:solidFill>
                  <a:srgbClr val="000000"/>
                </a:solidFill>
              </a:rPr>
              <a:t>Pollutants</a:t>
            </a:r>
          </a:p>
          <a:p>
            <a:pPr marL="685800" marR="0" lvl="1" indent="-342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Wind Direction and velocity</a:t>
            </a:r>
          </a:p>
          <a:p>
            <a:pPr marL="685800" marR="0" lvl="1" indent="-342900" algn="l" rtl="0">
              <a:spcBef>
                <a:spcPts val="600"/>
              </a:spcBef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Atmospheric Stability</a:t>
            </a:r>
          </a:p>
        </p:txBody>
      </p:sp>
      <p:pic>
        <p:nvPicPr>
          <p:cNvPr id="678" name="Shape 6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7198" y="2942945"/>
            <a:ext cx="1440900" cy="9918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679" name="Shape 6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2651" y="2928700"/>
            <a:ext cx="1530600" cy="102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Shape 685"/>
          <p:cNvSpPr txBox="1">
            <a:spLocks noGrp="1"/>
          </p:cNvSpPr>
          <p:nvPr>
            <p:ph type="title" idx="4294967295"/>
          </p:nvPr>
        </p:nvSpPr>
        <p:spPr>
          <a:xfrm>
            <a:off x="686550" y="299443"/>
            <a:ext cx="7770900" cy="1030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FF00"/>
              </a:buClr>
              <a:buSzPct val="25000"/>
              <a:buFont typeface="Lustria"/>
              <a:buNone/>
            </a:pPr>
            <a:r>
              <a:rPr lang="en-US" sz="4800" b="1" i="0" u="none" strike="noStrike" cap="none">
                <a:solidFill>
                  <a:srgbClr val="980000"/>
                </a:solidFill>
                <a:latin typeface="Lustria"/>
                <a:ea typeface="Lustria"/>
                <a:cs typeface="Lustria"/>
                <a:sym typeface="Lustria"/>
              </a:rPr>
              <a:t>Our Products</a:t>
            </a:r>
          </a:p>
        </p:txBody>
      </p:sp>
      <p:sp>
        <p:nvSpPr>
          <p:cNvPr id="686" name="Shape 686"/>
          <p:cNvSpPr txBox="1">
            <a:spLocks noGrp="1"/>
          </p:cNvSpPr>
          <p:nvPr>
            <p:ph type="body" idx="4294967295"/>
          </p:nvPr>
        </p:nvSpPr>
        <p:spPr>
          <a:xfrm>
            <a:off x="686550" y="1311017"/>
            <a:ext cx="3612000" cy="614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Lustria"/>
              <a:buNone/>
            </a:pPr>
            <a:r>
              <a:rPr lang="en-US" sz="2800" b="0" i="0" u="none" strike="noStrike" cap="none">
                <a:solidFill>
                  <a:srgbClr val="0000FF"/>
                </a:solidFill>
                <a:latin typeface="Lustria"/>
                <a:ea typeface="Lustria"/>
                <a:cs typeface="Lustria"/>
                <a:sym typeface="Lustria"/>
              </a:rPr>
              <a:t>Routine</a:t>
            </a:r>
          </a:p>
        </p:txBody>
      </p:sp>
      <p:sp>
        <p:nvSpPr>
          <p:cNvPr id="687" name="Shape 687"/>
          <p:cNvSpPr txBox="1">
            <a:spLocks noGrp="1"/>
          </p:cNvSpPr>
          <p:nvPr>
            <p:ph type="body" idx="4294967295"/>
          </p:nvPr>
        </p:nvSpPr>
        <p:spPr>
          <a:xfrm>
            <a:off x="4845451" y="1311017"/>
            <a:ext cx="3611999" cy="614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Lustria"/>
              <a:buNone/>
            </a:pPr>
            <a:r>
              <a:rPr lang="en-US" sz="2800" b="0" i="0" u="none" strike="noStrike" cap="none">
                <a:solidFill>
                  <a:srgbClr val="0000FF"/>
                </a:solidFill>
                <a:latin typeface="Lustria"/>
                <a:ea typeface="Lustria"/>
                <a:cs typeface="Lustria"/>
                <a:sym typeface="Lustria"/>
              </a:rPr>
              <a:t>Non-Routine</a:t>
            </a:r>
          </a:p>
        </p:txBody>
      </p:sp>
      <p:sp>
        <p:nvSpPr>
          <p:cNvPr id="688" name="Shape 688"/>
          <p:cNvSpPr txBox="1">
            <a:spLocks noGrp="1"/>
          </p:cNvSpPr>
          <p:nvPr>
            <p:ph type="body" idx="4294967295"/>
          </p:nvPr>
        </p:nvSpPr>
        <p:spPr>
          <a:xfrm>
            <a:off x="838200" y="2058274"/>
            <a:ext cx="3612000" cy="396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1750"/>
              <a:buFont typeface="Lustria"/>
              <a:buChar char="•"/>
            </a:pPr>
            <a:r>
              <a:rPr lang="en-US" sz="2035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Zone Forecast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101750"/>
              <a:buFont typeface="Lustria"/>
              <a:buChar char="•"/>
            </a:pPr>
            <a:r>
              <a:rPr lang="en-US" sz="2035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Marine Forecast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101750"/>
              <a:buFont typeface="Lustria"/>
              <a:buChar char="•"/>
            </a:pPr>
            <a:r>
              <a:rPr lang="en-US" sz="2035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TAF Aviation Forecast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101750"/>
              <a:buFont typeface="Lustria"/>
              <a:buChar char="•"/>
            </a:pPr>
            <a:r>
              <a:rPr lang="en-US" sz="2035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Weather Summaries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101750"/>
              <a:buFont typeface="Lustria"/>
              <a:buChar char="•"/>
            </a:pPr>
            <a:r>
              <a:rPr lang="en-US" sz="2035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Graphicast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101750"/>
              <a:buFont typeface="Lustria"/>
              <a:buChar char="•"/>
            </a:pPr>
            <a:r>
              <a:rPr lang="en-US" sz="2035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Hazardous Weather Outlook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2000"/>
              </a:spcBef>
              <a:buClr>
                <a:srgbClr val="000000"/>
              </a:buClr>
              <a:buSzPct val="101750"/>
              <a:buFont typeface="Lustria"/>
              <a:buChar char="•"/>
            </a:pPr>
            <a:r>
              <a:rPr lang="en-US" sz="2035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Graphical HWO</a:t>
            </a:r>
          </a:p>
        </p:txBody>
      </p:sp>
      <p:sp>
        <p:nvSpPr>
          <p:cNvPr id="689" name="Shape 689"/>
          <p:cNvSpPr txBox="1">
            <a:spLocks noGrp="1"/>
          </p:cNvSpPr>
          <p:nvPr>
            <p:ph type="body" idx="4294967295"/>
          </p:nvPr>
        </p:nvSpPr>
        <p:spPr>
          <a:xfrm>
            <a:off x="5099375" y="2058275"/>
            <a:ext cx="3835500" cy="3687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Nowcast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Advisories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Special Weather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sz="2200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Statements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Watches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2200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Warnings</a:t>
            </a:r>
          </a:p>
          <a:p>
            <a:pPr marL="63500" marR="0" lvl="0" indent="0" algn="l" rtl="0">
              <a:lnSpc>
                <a:spcPct val="90000"/>
              </a:lnSpc>
              <a:spcBef>
                <a:spcPts val="2000"/>
              </a:spcBef>
              <a:buClr>
                <a:schemeClr val="lt1"/>
              </a:buClr>
              <a:buSzPct val="25000"/>
              <a:buFont typeface="Lustria"/>
              <a:buNone/>
            </a:pPr>
            <a:endParaRPr sz="2200" b="0" i="0" u="none" strike="noStrike" cap="none">
              <a:solidFill>
                <a:srgbClr val="0000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Shape 6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550232"/>
            <a:ext cx="4898700" cy="542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Shape 6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73589" y="567032"/>
            <a:ext cx="3864300" cy="53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hape 702"/>
          <p:cNvSpPr txBox="1">
            <a:spLocks noGrp="1"/>
          </p:cNvSpPr>
          <p:nvPr>
            <p:ph type="title" idx="4294967295"/>
          </p:nvPr>
        </p:nvSpPr>
        <p:spPr>
          <a:xfrm>
            <a:off x="686550" y="584893"/>
            <a:ext cx="7770900" cy="142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FF00"/>
              </a:buClr>
              <a:buSzPct val="25000"/>
              <a:buFont typeface="Lustria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THREAT LEVELS</a:t>
            </a:r>
          </a:p>
        </p:txBody>
      </p:sp>
      <p:pic>
        <p:nvPicPr>
          <p:cNvPr id="703" name="Shape 7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99633"/>
            <a:ext cx="9144000" cy="264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Shape 708"/>
          <p:cNvPicPr preferRelativeResize="0"/>
          <p:nvPr/>
        </p:nvPicPr>
        <p:blipFill rotWithShape="1">
          <a:blip r:embed="rId3">
            <a:alphaModFix/>
          </a:blip>
          <a:srcRect t="-6310" b="6309"/>
          <a:stretch/>
        </p:blipFill>
        <p:spPr>
          <a:xfrm>
            <a:off x="1987550" y="-431525"/>
            <a:ext cx="5057700" cy="6834300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Shape 709"/>
          <p:cNvSpPr txBox="1"/>
          <p:nvPr/>
        </p:nvSpPr>
        <p:spPr>
          <a:xfrm>
            <a:off x="4897437" y="4781550"/>
            <a:ext cx="2147887" cy="40004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000" b="0" i="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weather.gov/sju/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NOAA’s Five Line Offices</a:t>
            </a:r>
          </a:p>
        </p:txBody>
      </p:sp>
      <p:pic>
        <p:nvPicPr>
          <p:cNvPr id="316" name="Shape 316" descr="NW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04975" y="1398587"/>
            <a:ext cx="2000250" cy="198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 descr="NESDIS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292600" y="1366837"/>
            <a:ext cx="3809999" cy="190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 descr="nmfs_z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27236" y="3600450"/>
            <a:ext cx="2293937" cy="160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 descr="nos_sy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16450" y="3479800"/>
            <a:ext cx="3978274" cy="175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 descr="oa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33800" y="5580062"/>
            <a:ext cx="2782886" cy="944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 descr="https://image.slidesharecdn.com/nodcoverview-090520110213-phpapp02/95/noaas-national-oceanographic-data-center-6-728.jpg?cb=124282520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Shape 322"/>
          <p:cNvSpPr/>
          <p:nvPr/>
        </p:nvSpPr>
        <p:spPr>
          <a:xfrm>
            <a:off x="0" y="2986775"/>
            <a:ext cx="1580400" cy="7104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Shape 7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7292" y="3058799"/>
            <a:ext cx="1289400" cy="1289400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Shape 716"/>
          <p:cNvSpPr txBox="1">
            <a:spLocks noGrp="1"/>
          </p:cNvSpPr>
          <p:nvPr>
            <p:ph type="body" idx="4294967295"/>
          </p:nvPr>
        </p:nvSpPr>
        <p:spPr>
          <a:xfrm>
            <a:off x="627322" y="1926966"/>
            <a:ext cx="3611700" cy="3687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Webpage</a:t>
            </a:r>
          </a:p>
          <a:p>
            <a:pPr marL="342900" marR="0" lvl="0" indent="-342900" algn="l" rtl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Facebook</a:t>
            </a:r>
          </a:p>
          <a:p>
            <a:pPr marL="342900" marR="0" lvl="0" indent="-342900" algn="l" rtl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Twitter</a:t>
            </a:r>
          </a:p>
          <a:p>
            <a:pPr marL="342900" marR="0" lvl="0" indent="-342900" algn="l" rtl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NOAA Radio</a:t>
            </a:r>
          </a:p>
          <a:p>
            <a:pPr marL="342900" marR="0" lvl="0" indent="-342900" algn="l" rtl="0">
              <a:spcBef>
                <a:spcPts val="2000"/>
              </a:spcBef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Wireless Emergency Alert</a:t>
            </a:r>
          </a:p>
        </p:txBody>
      </p:sp>
      <p:pic>
        <p:nvPicPr>
          <p:cNvPr id="717" name="Shape 71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038141" y="1666875"/>
            <a:ext cx="2514600" cy="110340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Shape 718"/>
          <p:cNvSpPr txBox="1">
            <a:spLocks noGrp="1"/>
          </p:cNvSpPr>
          <p:nvPr>
            <p:ph type="title" idx="4294967295"/>
          </p:nvPr>
        </p:nvSpPr>
        <p:spPr>
          <a:xfrm>
            <a:off x="761885" y="28852"/>
            <a:ext cx="7770900" cy="143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FF00"/>
              </a:buClr>
              <a:buSzPct val="25000"/>
              <a:buFont typeface="Lustria"/>
              <a:buNone/>
            </a:pPr>
            <a:r>
              <a:rPr lang="en-US" sz="4800" b="1" i="0" u="none" strike="noStrike" cap="none">
                <a:solidFill>
                  <a:srgbClr val="980000"/>
                </a:solidFill>
                <a:latin typeface="Lustria"/>
                <a:ea typeface="Lustria"/>
                <a:cs typeface="Lustria"/>
                <a:sym typeface="Lustria"/>
              </a:rPr>
              <a:t>Sources of information</a:t>
            </a:r>
          </a:p>
        </p:txBody>
      </p:sp>
      <p:pic>
        <p:nvPicPr>
          <p:cNvPr id="719" name="Shape 7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52550"/>
            <a:ext cx="9144000" cy="6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Shape 720" descr="C:\Users\ernesto.morales\AppData\Local\Microsoft\Windows\Temporary Internet Files\Content.IE5\LLTOJ10P\desktop_computer_icon_by_ivprogrammer-d5hefue[1]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6085" y="3066714"/>
            <a:ext cx="1281300" cy="12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Shape 7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69384" y="4712244"/>
            <a:ext cx="1418100" cy="115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Shape 722" descr="C:\Users\ernesto.morales\AppData\Local\Microsoft\Windows\Temporary Internet Files\Content.IE5\X42ORJXO\facebook_logo[1]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47292" y="4576417"/>
            <a:ext cx="1289400" cy="128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Shape 728"/>
          <p:cNvSpPr txBox="1"/>
          <p:nvPr/>
        </p:nvSpPr>
        <p:spPr>
          <a:xfrm>
            <a:off x="1066800" y="61231"/>
            <a:ext cx="4349400" cy="142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b="1">
                <a:solidFill>
                  <a:srgbClr val="980000"/>
                </a:solidFill>
                <a:latin typeface="Lustria"/>
                <a:ea typeface="Lustria"/>
                <a:cs typeface="Lustria"/>
                <a:sym typeface="Lustria"/>
              </a:rPr>
              <a:t>Facebook/Twitter</a:t>
            </a:r>
          </a:p>
        </p:txBody>
      </p:sp>
      <p:pic>
        <p:nvPicPr>
          <p:cNvPr id="729" name="Shape 729"/>
          <p:cNvPicPr preferRelativeResize="0"/>
          <p:nvPr/>
        </p:nvPicPr>
        <p:blipFill rotWithShape="1">
          <a:blip r:embed="rId3">
            <a:alphaModFix/>
          </a:blip>
          <a:srcRect b="6742"/>
          <a:stretch/>
        </p:blipFill>
        <p:spPr>
          <a:xfrm>
            <a:off x="5471625" y="2350"/>
            <a:ext cx="3657600" cy="6393300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Shape 730"/>
          <p:cNvSpPr txBox="1"/>
          <p:nvPr/>
        </p:nvSpPr>
        <p:spPr>
          <a:xfrm>
            <a:off x="1066800" y="1182875"/>
            <a:ext cx="3900600" cy="5004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30200" rtl="0">
              <a:spcBef>
                <a:spcPts val="0"/>
              </a:spcBef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3000" b="1">
                <a:latin typeface="Lustria"/>
                <a:ea typeface="Lustria"/>
                <a:cs typeface="Lustria"/>
                <a:sym typeface="Lustria"/>
              </a:rPr>
              <a:t>Forecast</a:t>
            </a:r>
          </a:p>
          <a:p>
            <a:pPr marL="342900" lvl="0" indent="-330200" rtl="0">
              <a:spcBef>
                <a:spcPts val="2000"/>
              </a:spcBef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3000" b="1">
                <a:latin typeface="Lustria"/>
                <a:ea typeface="Lustria"/>
                <a:cs typeface="Lustria"/>
                <a:sym typeface="Lustria"/>
              </a:rPr>
              <a:t>Watches, Warnings &amp; Advisories</a:t>
            </a:r>
          </a:p>
          <a:p>
            <a:pPr marL="342900" lvl="0" indent="-330200" rtl="0">
              <a:spcBef>
                <a:spcPts val="2000"/>
              </a:spcBef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3000" b="1">
                <a:latin typeface="Lustria"/>
                <a:ea typeface="Lustria"/>
                <a:cs typeface="Lustria"/>
                <a:sym typeface="Lustria"/>
              </a:rPr>
              <a:t>Radar</a:t>
            </a:r>
          </a:p>
          <a:p>
            <a:pPr marL="342900" lvl="0" indent="-330200" rtl="0">
              <a:spcBef>
                <a:spcPts val="2000"/>
              </a:spcBef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3000" b="1">
                <a:latin typeface="Lustria"/>
                <a:ea typeface="Lustria"/>
                <a:cs typeface="Lustria"/>
                <a:sym typeface="Lustria"/>
              </a:rPr>
              <a:t>Interesting Weather Facts</a:t>
            </a:r>
          </a:p>
          <a:p>
            <a:pPr marL="342900" lvl="0" indent="-330200" rtl="0">
              <a:spcBef>
                <a:spcPts val="2000"/>
              </a:spcBef>
              <a:buClr>
                <a:srgbClr val="000000"/>
              </a:buClr>
              <a:buSzPct val="100000"/>
              <a:buFont typeface="Lustria"/>
              <a:buChar char="•"/>
            </a:pPr>
            <a:r>
              <a:rPr lang="en-US" sz="3000" b="1">
                <a:latin typeface="Lustria"/>
                <a:ea typeface="Lustria"/>
                <a:cs typeface="Lustria"/>
                <a:sym typeface="Lustria"/>
              </a:rPr>
              <a:t>Activities</a:t>
            </a:r>
          </a:p>
          <a:p>
            <a:pPr marL="342900" lvl="0" indent="-139700" rtl="0">
              <a:spcBef>
                <a:spcPts val="2000"/>
              </a:spcBef>
              <a:buNone/>
            </a:pPr>
            <a:endParaRPr sz="3200">
              <a:latin typeface="Lustria"/>
              <a:ea typeface="Lustria"/>
              <a:cs typeface="Lustria"/>
              <a:sym typeface="Lustria"/>
            </a:endParaRPr>
          </a:p>
          <a:p>
            <a:pPr marL="342900" lvl="0" indent="-139700" rtl="0">
              <a:spcBef>
                <a:spcPts val="2000"/>
              </a:spcBef>
              <a:buNone/>
            </a:pPr>
            <a:endParaRPr sz="3200"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 txBox="1">
            <a:spLocks noGrp="1"/>
          </p:cNvSpPr>
          <p:nvPr>
            <p:ph type="title"/>
          </p:nvPr>
        </p:nvSpPr>
        <p:spPr>
          <a:xfrm>
            <a:off x="685800" y="121022"/>
            <a:ext cx="7770900" cy="142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37" name="Shape 737"/>
          <p:cNvSpPr txBox="1">
            <a:spLocks noGrp="1"/>
          </p:cNvSpPr>
          <p:nvPr>
            <p:ph type="title"/>
          </p:nvPr>
        </p:nvSpPr>
        <p:spPr>
          <a:xfrm>
            <a:off x="342890" y="301837"/>
            <a:ext cx="84582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FF00"/>
              </a:buClr>
              <a:buSzPct val="25000"/>
              <a:buFont typeface="Lustria"/>
              <a:buNone/>
            </a:pPr>
            <a:r>
              <a:rPr lang="en-US" sz="40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Impact Decision Support Service</a:t>
            </a:r>
          </a:p>
        </p:txBody>
      </p:sp>
      <p:sp>
        <p:nvSpPr>
          <p:cNvPr id="738" name="Shape 738"/>
          <p:cNvSpPr txBox="1">
            <a:spLocks noGrp="1"/>
          </p:cNvSpPr>
          <p:nvPr>
            <p:ph type="body" idx="1"/>
          </p:nvPr>
        </p:nvSpPr>
        <p:spPr>
          <a:xfrm>
            <a:off x="4167075" y="1399275"/>
            <a:ext cx="4634100" cy="472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Works closer with collaborating agencies and partners to more effectively achieve goals</a:t>
            </a:r>
          </a:p>
          <a:p>
            <a:pPr marL="342900" marR="0" lvl="0" indent="-342900" algn="l" rtl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Works with Social Scientists to better understand how weather and flooding impact society and how people respond to weather threats and warning messages</a:t>
            </a:r>
          </a:p>
          <a:p>
            <a:pPr marL="342900" marR="0" lvl="0" indent="-342900" algn="l" rtl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More emphasis on climate and environmental impacts</a:t>
            </a:r>
          </a:p>
          <a:p>
            <a:pPr marL="349250" marR="0" lvl="1" indent="-6350" algn="l" rtl="0">
              <a:spcBef>
                <a:spcPts val="600"/>
              </a:spcBef>
              <a:buClr>
                <a:schemeClr val="lt1"/>
              </a:buClr>
              <a:buSzPct val="25000"/>
              <a:buFont typeface="Lustria"/>
              <a:buNone/>
            </a:pPr>
            <a:endParaRPr sz="2000" b="0" i="0" u="none" strike="noStrike" cap="none">
              <a:solidFill>
                <a:srgbClr val="0000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739" name="Shape 739" descr="nws_dss_contrib.jpg"/>
          <p:cNvPicPr preferRelativeResize="0"/>
          <p:nvPr/>
        </p:nvPicPr>
        <p:blipFill rotWithShape="1">
          <a:blip r:embed="rId3">
            <a:alphaModFix/>
          </a:blip>
          <a:srcRect l="13178" t="7200" r="17130" b="4561"/>
          <a:stretch/>
        </p:blipFill>
        <p:spPr>
          <a:xfrm>
            <a:off x="532025" y="1995300"/>
            <a:ext cx="3235200" cy="28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Shape 745"/>
          <p:cNvSpPr txBox="1">
            <a:spLocks noGrp="1"/>
          </p:cNvSpPr>
          <p:nvPr>
            <p:ph type="sldNum" idx="12"/>
          </p:nvPr>
        </p:nvSpPr>
        <p:spPr>
          <a:xfrm>
            <a:off x="2708250" y="5605725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 lang="en-US"/>
          </a:p>
        </p:txBody>
      </p:sp>
      <p:sp>
        <p:nvSpPr>
          <p:cNvPr id="746" name="Shape 746"/>
          <p:cNvSpPr/>
          <p:nvPr/>
        </p:nvSpPr>
        <p:spPr>
          <a:xfrm>
            <a:off x="650850" y="2830775"/>
            <a:ext cx="7924800" cy="2743200"/>
          </a:xfrm>
          <a:prstGeom prst="cube">
            <a:avLst>
              <a:gd name="adj" fmla="val 71130"/>
            </a:avLst>
          </a:prstGeom>
          <a:solidFill>
            <a:srgbClr val="98D0D4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Shape 747"/>
          <p:cNvSpPr/>
          <p:nvPr/>
        </p:nvSpPr>
        <p:spPr>
          <a:xfrm>
            <a:off x="1260450" y="2221175"/>
            <a:ext cx="6705600" cy="2362200"/>
          </a:xfrm>
          <a:prstGeom prst="cube">
            <a:avLst>
              <a:gd name="adj" fmla="val 68750"/>
            </a:avLst>
          </a:prstGeom>
          <a:solidFill>
            <a:srgbClr val="3AC083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Shape 748"/>
          <p:cNvSpPr/>
          <p:nvPr/>
        </p:nvSpPr>
        <p:spPr>
          <a:xfrm>
            <a:off x="2022450" y="1611575"/>
            <a:ext cx="5334000" cy="1981200"/>
          </a:xfrm>
          <a:prstGeom prst="cube">
            <a:avLst>
              <a:gd name="adj" fmla="val 63778"/>
            </a:avLst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Shape 749"/>
          <p:cNvSpPr/>
          <p:nvPr/>
        </p:nvSpPr>
        <p:spPr>
          <a:xfrm>
            <a:off x="2632050" y="1078175"/>
            <a:ext cx="4191000" cy="1600200"/>
          </a:xfrm>
          <a:prstGeom prst="cube">
            <a:avLst>
              <a:gd name="adj" fmla="val 58856"/>
            </a:avLst>
          </a:prstGeom>
          <a:solidFill>
            <a:srgbClr val="FFAC33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0" name="Shape 750"/>
          <p:cNvSpPr/>
          <p:nvPr/>
        </p:nvSpPr>
        <p:spPr>
          <a:xfrm>
            <a:off x="3089250" y="544775"/>
            <a:ext cx="3225900" cy="1295400"/>
          </a:xfrm>
          <a:prstGeom prst="cube">
            <a:avLst>
              <a:gd name="adj" fmla="val 50245"/>
            </a:avLst>
          </a:prstGeom>
          <a:solidFill>
            <a:srgbClr val="FF616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Shape 751"/>
          <p:cNvSpPr txBox="1"/>
          <p:nvPr/>
        </p:nvSpPr>
        <p:spPr>
          <a:xfrm>
            <a:off x="1489050" y="4964375"/>
            <a:ext cx="4283100" cy="33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Access to NWS Information</a:t>
            </a:r>
          </a:p>
        </p:txBody>
      </p:sp>
      <p:sp>
        <p:nvSpPr>
          <p:cNvPr id="752" name="Shape 752"/>
          <p:cNvSpPr txBox="1"/>
          <p:nvPr/>
        </p:nvSpPr>
        <p:spPr>
          <a:xfrm>
            <a:off x="2098650" y="3897575"/>
            <a:ext cx="3581400" cy="581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Sector-Specific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Decision Support Information</a:t>
            </a:r>
          </a:p>
        </p:txBody>
      </p:sp>
      <p:sp>
        <p:nvSpPr>
          <p:cNvPr id="753" name="Shape 753"/>
          <p:cNvSpPr txBox="1"/>
          <p:nvPr/>
        </p:nvSpPr>
        <p:spPr>
          <a:xfrm>
            <a:off x="2479650" y="2906975"/>
            <a:ext cx="3124200" cy="581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Organization-Specific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Decision Support Information</a:t>
            </a:r>
          </a:p>
        </p:txBody>
      </p:sp>
      <p:sp>
        <p:nvSpPr>
          <p:cNvPr id="754" name="Shape 754"/>
          <p:cNvSpPr txBox="1"/>
          <p:nvPr/>
        </p:nvSpPr>
        <p:spPr>
          <a:xfrm>
            <a:off x="3241650" y="2040200"/>
            <a:ext cx="2159100" cy="581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Decision Assistance</a:t>
            </a:r>
          </a:p>
        </p:txBody>
      </p:sp>
      <p:sp>
        <p:nvSpPr>
          <p:cNvPr id="755" name="Shape 755"/>
          <p:cNvSpPr txBox="1"/>
          <p:nvPr/>
        </p:nvSpPr>
        <p:spPr>
          <a:xfrm>
            <a:off x="3365475" y="1216288"/>
            <a:ext cx="2094000" cy="581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 Decision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Assistance</a:t>
            </a:r>
          </a:p>
        </p:txBody>
      </p:sp>
      <p:cxnSp>
        <p:nvCxnSpPr>
          <p:cNvPr id="756" name="Shape 756"/>
          <p:cNvCxnSpPr/>
          <p:nvPr/>
        </p:nvCxnSpPr>
        <p:spPr>
          <a:xfrm>
            <a:off x="650850" y="5635887"/>
            <a:ext cx="0" cy="304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7" name="Shape 757"/>
          <p:cNvCxnSpPr/>
          <p:nvPr/>
        </p:nvCxnSpPr>
        <p:spPr>
          <a:xfrm>
            <a:off x="6623025" y="5635887"/>
            <a:ext cx="0" cy="304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8" name="Shape 758"/>
          <p:cNvCxnSpPr/>
          <p:nvPr/>
        </p:nvCxnSpPr>
        <p:spPr>
          <a:xfrm>
            <a:off x="5146650" y="5802575"/>
            <a:ext cx="1471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759" name="Shape 759"/>
          <p:cNvSpPr txBox="1"/>
          <p:nvPr/>
        </p:nvSpPr>
        <p:spPr>
          <a:xfrm>
            <a:off x="2855888" y="5650175"/>
            <a:ext cx="2232000" cy="274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NWS Customers / Partners</a:t>
            </a:r>
          </a:p>
        </p:txBody>
      </p:sp>
      <p:cxnSp>
        <p:nvCxnSpPr>
          <p:cNvPr id="760" name="Shape 760"/>
          <p:cNvCxnSpPr/>
          <p:nvPr/>
        </p:nvCxnSpPr>
        <p:spPr>
          <a:xfrm rot="10800000">
            <a:off x="641325" y="5802575"/>
            <a:ext cx="2133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761" name="Shape 761"/>
          <p:cNvCxnSpPr/>
          <p:nvPr/>
        </p:nvCxnSpPr>
        <p:spPr>
          <a:xfrm rot="10800000">
            <a:off x="650850" y="1268675"/>
            <a:ext cx="0" cy="3429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762" name="Shape 762"/>
          <p:cNvCxnSpPr/>
          <p:nvPr/>
        </p:nvCxnSpPr>
        <p:spPr>
          <a:xfrm rot="10800000" flipH="1">
            <a:off x="8550250" y="849675"/>
            <a:ext cx="25500" cy="1917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763" name="Shape 763"/>
          <p:cNvSpPr txBox="1"/>
          <p:nvPr/>
        </p:nvSpPr>
        <p:spPr>
          <a:xfrm>
            <a:off x="269850" y="532075"/>
            <a:ext cx="2027100" cy="73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Increasing adaptation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NWS information for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 decision(s)</a:t>
            </a:r>
          </a:p>
        </p:txBody>
      </p:sp>
      <p:sp>
        <p:nvSpPr>
          <p:cNvPr id="764" name="Shape 764"/>
          <p:cNvSpPr txBox="1"/>
          <p:nvPr/>
        </p:nvSpPr>
        <p:spPr>
          <a:xfrm>
            <a:off x="6899250" y="347925"/>
            <a:ext cx="1974900" cy="94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Increasingly direct interaction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between NWS and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decision makers  </a:t>
            </a:r>
          </a:p>
        </p:txBody>
      </p:sp>
      <p:grpSp>
        <p:nvGrpSpPr>
          <p:cNvPr id="765" name="Shape 765"/>
          <p:cNvGrpSpPr/>
          <p:nvPr/>
        </p:nvGrpSpPr>
        <p:grpSpPr>
          <a:xfrm>
            <a:off x="0" y="6426719"/>
            <a:ext cx="9144000" cy="432000"/>
            <a:chOff x="0" y="6426719"/>
            <a:chExt cx="9144000" cy="432000"/>
          </a:xfrm>
        </p:grpSpPr>
        <p:sp>
          <p:nvSpPr>
            <p:cNvPr id="766" name="Shape 766"/>
            <p:cNvSpPr/>
            <p:nvPr/>
          </p:nvSpPr>
          <p:spPr>
            <a:xfrm>
              <a:off x="0" y="6427450"/>
              <a:ext cx="9144000" cy="430550"/>
            </a:xfrm>
            <a:prstGeom prst="flowChartProcess">
              <a:avLst/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5400012" scaled="0"/>
            </a:gra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pic>
          <p:nvPicPr>
            <p:cNvPr id="767" name="Shape 767" descr="new_nws_logo_noaa.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78148" y="6426719"/>
              <a:ext cx="430500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8" name="Shape 76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200" y="6427500"/>
              <a:ext cx="430500" cy="430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9" name="Shape 769"/>
            <p:cNvSpPr txBox="1"/>
            <p:nvPr/>
          </p:nvSpPr>
          <p:spPr>
            <a:xfrm>
              <a:off x="1216800" y="6474275"/>
              <a:ext cx="7344000" cy="308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>
                  <a:solidFill>
                    <a:srgbClr val="FFFFFF"/>
                  </a:solidFill>
                </a:rPr>
                <a:t>National Weather Service San Juan</a:t>
              </a:r>
            </a:p>
          </p:txBody>
        </p:sp>
        <p:pic>
          <p:nvPicPr>
            <p:cNvPr id="770" name="Shape 77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16064" y="6474274"/>
              <a:ext cx="940500" cy="308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 txBox="1">
            <a:spLocks noGrp="1"/>
          </p:cNvSpPr>
          <p:nvPr>
            <p:ph type="title"/>
          </p:nvPr>
        </p:nvSpPr>
        <p:spPr>
          <a:xfrm>
            <a:off x="457200" y="224781"/>
            <a:ext cx="8229600" cy="83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40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General Information - Point and Click</a:t>
            </a:r>
          </a:p>
        </p:txBody>
      </p:sp>
      <p:pic>
        <p:nvPicPr>
          <p:cNvPr id="777" name="Shape 777" descr="ops_area 012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5707" y="2398356"/>
            <a:ext cx="5478300" cy="146069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Shape 778"/>
          <p:cNvSpPr txBox="1"/>
          <p:nvPr/>
        </p:nvSpPr>
        <p:spPr>
          <a:xfrm>
            <a:off x="5147349" y="1458800"/>
            <a:ext cx="3852600" cy="653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Updated every 6 hours and available via web and NOAA weather radio</a:t>
            </a:r>
          </a:p>
        </p:txBody>
      </p:sp>
      <p:pic>
        <p:nvPicPr>
          <p:cNvPr id="779" name="Shape 779" descr="Screen Shot 2017-05-01 at 11.54.15 PM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-1292" r="15683"/>
          <a:stretch/>
        </p:blipFill>
        <p:spPr>
          <a:xfrm>
            <a:off x="265725" y="1350150"/>
            <a:ext cx="4629900" cy="47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Shape 7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24582" y="4096137"/>
            <a:ext cx="1914900" cy="198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Shape 786"/>
          <p:cNvSpPr txBox="1">
            <a:spLocks noGrp="1"/>
          </p:cNvSpPr>
          <p:nvPr>
            <p:ph type="title"/>
          </p:nvPr>
        </p:nvSpPr>
        <p:spPr>
          <a:xfrm>
            <a:off x="1162505" y="6497"/>
            <a:ext cx="7006500" cy="768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32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Sector Specific Decision Support  </a:t>
            </a:r>
          </a:p>
        </p:txBody>
      </p:sp>
      <p:sp>
        <p:nvSpPr>
          <p:cNvPr id="787" name="Shape 787"/>
          <p:cNvSpPr txBox="1">
            <a:spLocks noGrp="1"/>
          </p:cNvSpPr>
          <p:nvPr>
            <p:ph type="body" idx="1"/>
          </p:nvPr>
        </p:nvSpPr>
        <p:spPr>
          <a:xfrm>
            <a:off x="511191" y="904780"/>
            <a:ext cx="4667100" cy="229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Aviation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Marine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Fire Management</a:t>
            </a:r>
          </a:p>
          <a:p>
            <a:pPr marL="342900" marR="0" lvl="0" indent="-3429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Management</a:t>
            </a:r>
          </a:p>
        </p:txBody>
      </p:sp>
      <p:pic>
        <p:nvPicPr>
          <p:cNvPr id="788" name="Shape 7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6916" y="810684"/>
            <a:ext cx="1512899" cy="7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Shape 7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8100" y="1463959"/>
            <a:ext cx="3255900" cy="48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Shape 7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43228" y="3704350"/>
            <a:ext cx="3840300" cy="26433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791" name="Shape 79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0000" y="4755600"/>
            <a:ext cx="2131800" cy="1592100"/>
          </a:xfrm>
          <a:prstGeom prst="rect">
            <a:avLst/>
          </a:prstGeom>
          <a:noFill/>
          <a:ln w="9525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792" name="Shape 79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005" y="3173651"/>
            <a:ext cx="2196600" cy="14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Shape 79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78299" y="810674"/>
            <a:ext cx="3965700" cy="26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Shape 799"/>
          <p:cNvSpPr txBox="1">
            <a:spLocks noGrp="1"/>
          </p:cNvSpPr>
          <p:nvPr>
            <p:ph type="title"/>
          </p:nvPr>
        </p:nvSpPr>
        <p:spPr>
          <a:xfrm>
            <a:off x="1157855" y="163131"/>
            <a:ext cx="6828300" cy="83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40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Group Decision Support </a:t>
            </a:r>
          </a:p>
        </p:txBody>
      </p:sp>
      <p:pic>
        <p:nvPicPr>
          <p:cNvPr id="800" name="Shape 800" descr="R:\David.Nicosia\Binghamton_leve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8400" y="1241176"/>
            <a:ext cx="1860300" cy="12003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801" name="Shape 801"/>
          <p:cNvSpPr txBox="1"/>
          <p:nvPr/>
        </p:nvSpPr>
        <p:spPr>
          <a:xfrm>
            <a:off x="4275116" y="1816924"/>
            <a:ext cx="2458200" cy="372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Prior to Significant Weather Events:</a:t>
            </a:r>
          </a:p>
          <a:p>
            <a:pPr marL="91440" marR="0" lvl="0" indent="-2539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Webinars</a:t>
            </a:r>
          </a:p>
          <a:p>
            <a:pPr marL="91440" marR="0" lvl="0" indent="-2539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Conference Calls</a:t>
            </a:r>
          </a:p>
          <a:p>
            <a:pPr marL="91440" marR="0" lvl="0" indent="-2539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To State and municipal EOCs and other key partners </a:t>
            </a:r>
          </a:p>
          <a:p>
            <a:pPr marL="91440" marR="0" lvl="0" indent="-2539" algn="l" rtl="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To help prepare, respond and mitigate against potential harm to public and property</a:t>
            </a:r>
          </a:p>
        </p:txBody>
      </p:sp>
      <p:pic>
        <p:nvPicPr>
          <p:cNvPr id="802" name="Shape 8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802" y="3570169"/>
            <a:ext cx="3456900" cy="259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Shape 8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9761" y="2770048"/>
            <a:ext cx="1977600" cy="13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Shape 8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42755" y="4327555"/>
            <a:ext cx="2214600" cy="14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Shape 80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0158" y="1172354"/>
            <a:ext cx="3100200" cy="206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 txBox="1">
            <a:spLocks noGrp="1"/>
          </p:cNvSpPr>
          <p:nvPr>
            <p:ph type="title"/>
          </p:nvPr>
        </p:nvSpPr>
        <p:spPr>
          <a:xfrm>
            <a:off x="1128157" y="260647"/>
            <a:ext cx="6792600" cy="115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36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Individual Decision Support </a:t>
            </a:r>
            <a:r>
              <a:rPr lang="en-US" sz="3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3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for Non-Weather Incidents</a:t>
            </a:r>
          </a:p>
        </p:txBody>
      </p:sp>
      <p:pic>
        <p:nvPicPr>
          <p:cNvPr id="812" name="Shape 812" descr="MacPro:Users:tsunami:Downloads:NAM_20091024_12z_3500m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3662" y="1764613"/>
            <a:ext cx="4189499" cy="405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Shape 813" descr="dos-victimas-fatales-en-accidente_323x21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575" y="1764625"/>
            <a:ext cx="4536300" cy="40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8" name="Shape 818"/>
          <p:cNvGrpSpPr/>
          <p:nvPr/>
        </p:nvGrpSpPr>
        <p:grpSpPr>
          <a:xfrm>
            <a:off x="592943" y="1736310"/>
            <a:ext cx="5782869" cy="4348940"/>
            <a:chOff x="450625" y="2672083"/>
            <a:chExt cx="4453500" cy="3340200"/>
          </a:xfrm>
        </p:grpSpPr>
        <p:pic>
          <p:nvPicPr>
            <p:cNvPr id="819" name="Shape 819" descr="dos-victimas-fatales-en-accidente_323x216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0625" y="2672083"/>
              <a:ext cx="4453500" cy="3340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0" name="Shape 820"/>
            <p:cNvSpPr txBox="1"/>
            <p:nvPr/>
          </p:nvSpPr>
          <p:spPr>
            <a:xfrm>
              <a:off x="3345573" y="2730909"/>
              <a:ext cx="15390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en-US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USCG Sector San Juan</a:t>
              </a:r>
            </a:p>
          </p:txBody>
        </p:sp>
      </p:grpSp>
      <p:pic>
        <p:nvPicPr>
          <p:cNvPr id="821" name="Shape 821"/>
          <p:cNvPicPr preferRelativeResize="0"/>
          <p:nvPr/>
        </p:nvPicPr>
        <p:blipFill rotWithShape="1">
          <a:blip r:embed="rId4">
            <a:alphaModFix/>
          </a:blip>
          <a:srcRect l="47067"/>
          <a:stretch/>
        </p:blipFill>
        <p:spPr>
          <a:xfrm>
            <a:off x="6512825" y="4045725"/>
            <a:ext cx="2325300" cy="203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Shape 822"/>
          <p:cNvPicPr preferRelativeResize="0"/>
          <p:nvPr/>
        </p:nvPicPr>
        <p:blipFill rotWithShape="1">
          <a:blip r:embed="rId4">
            <a:alphaModFix/>
          </a:blip>
          <a:srcRect r="52590"/>
          <a:stretch/>
        </p:blipFill>
        <p:spPr>
          <a:xfrm>
            <a:off x="6512825" y="1736299"/>
            <a:ext cx="2292300" cy="22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Shape 82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3600" b="1">
                <a:solidFill>
                  <a:srgbClr val="FF0000"/>
                </a:solidFill>
              </a:rPr>
              <a:t>HAZMAT Events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1800" b="1">
                <a:solidFill>
                  <a:srgbClr val="666666"/>
                </a:solidFill>
              </a:rPr>
              <a:t>Impact Decision Support Services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Shape 829"/>
          <p:cNvSpPr txBox="1">
            <a:spLocks noGrp="1"/>
          </p:cNvSpPr>
          <p:nvPr>
            <p:ph type="title"/>
          </p:nvPr>
        </p:nvSpPr>
        <p:spPr>
          <a:xfrm>
            <a:off x="771895" y="260647"/>
            <a:ext cx="7469700" cy="115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40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Individual Decision Support </a:t>
            </a:r>
            <a:r>
              <a:rPr lang="en-US" sz="4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to Incident Command for Large Public Events</a:t>
            </a:r>
          </a:p>
        </p:txBody>
      </p:sp>
      <p:pic>
        <p:nvPicPr>
          <p:cNvPr id="830" name="Shape 830" descr="DSC0658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4574" y="1873037"/>
            <a:ext cx="4934652" cy="311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Shape 831" descr="DSC0670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925" y="1569149"/>
            <a:ext cx="3519900" cy="263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Shape 832" descr="DSC0638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925" y="3983899"/>
            <a:ext cx="3519900" cy="235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Shape 328" descr="org_char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60800"/>
            <a:ext cx="9144000" cy="5697207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Shape 329"/>
          <p:cNvSpPr txBox="1">
            <a:spLocks noGrp="1"/>
          </p:cNvSpPr>
          <p:nvPr>
            <p:ph type="ctrTitle" idx="4294967295"/>
          </p:nvPr>
        </p:nvSpPr>
        <p:spPr>
          <a:xfrm>
            <a:off x="685800" y="19685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en-US" sz="3000" b="1" i="0" u="none" strike="noStrike" cap="non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NOAA’s National Weather Service</a:t>
            </a:r>
          </a:p>
        </p:txBody>
      </p:sp>
      <p:sp>
        <p:nvSpPr>
          <p:cNvPr id="330" name="Shape 330"/>
          <p:cNvSpPr/>
          <p:nvPr/>
        </p:nvSpPr>
        <p:spPr>
          <a:xfrm>
            <a:off x="5295400" y="5801925"/>
            <a:ext cx="1580400" cy="7104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Shape 838" descr="IMG_8448.JPG"/>
          <p:cNvPicPr preferRelativeResize="0"/>
          <p:nvPr/>
        </p:nvPicPr>
        <p:blipFill rotWithShape="1">
          <a:blip r:embed="rId3">
            <a:alphaModFix amt="90000"/>
          </a:blip>
          <a:srcRect t="9728" b="9736"/>
          <a:stretch/>
        </p:blipFill>
        <p:spPr>
          <a:xfrm>
            <a:off x="0" y="4102633"/>
            <a:ext cx="4543329" cy="274426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39" name="Shape 839" descr="IMG_8449.JPG"/>
          <p:cNvPicPr preferRelativeResize="0"/>
          <p:nvPr/>
        </p:nvPicPr>
        <p:blipFill rotWithShape="1">
          <a:blip r:embed="rId4">
            <a:alphaModFix amt="85000"/>
          </a:blip>
          <a:srcRect t="1616" b="30481"/>
          <a:stretch/>
        </p:blipFill>
        <p:spPr>
          <a:xfrm>
            <a:off x="4554525" y="4102633"/>
            <a:ext cx="4579953" cy="274426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40" name="Shape 840"/>
          <p:cNvSpPr txBox="1">
            <a:spLocks noGrp="1"/>
          </p:cNvSpPr>
          <p:nvPr>
            <p:ph type="title"/>
          </p:nvPr>
        </p:nvSpPr>
        <p:spPr>
          <a:xfrm>
            <a:off x="682950" y="1025575"/>
            <a:ext cx="7982100" cy="2103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en-US" sz="3200" b="1" i="0" u="none" strike="noStrike" cap="none"/>
              <a:t>Individual Decision Support  </a:t>
            </a:r>
            <a:r>
              <a:rPr lang="en-US" sz="3200" b="0" i="0" u="none" strike="noStrike" cap="none"/>
              <a:t/>
            </a:r>
            <a:br>
              <a:rPr lang="en-US" sz="3200" b="0" i="0" u="none" strike="noStrike" cap="none"/>
            </a:br>
            <a:r>
              <a:rPr lang="en-US" sz="3200" b="1"/>
              <a:t>Briefing to the Governor of Puerto Rico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Shape 846"/>
          <p:cNvSpPr txBox="1">
            <a:spLocks noGrp="1"/>
          </p:cNvSpPr>
          <p:nvPr>
            <p:ph type="title"/>
          </p:nvPr>
        </p:nvSpPr>
        <p:spPr>
          <a:xfrm>
            <a:off x="899591" y="332656"/>
            <a:ext cx="7469700" cy="115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40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Individual Decision Support </a:t>
            </a:r>
            <a:r>
              <a:rPr lang="en-US" sz="4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to help with Preparedness and Mitigation</a:t>
            </a:r>
          </a:p>
        </p:txBody>
      </p:sp>
      <p:sp>
        <p:nvSpPr>
          <p:cNvPr id="847" name="Shape 847"/>
          <p:cNvSpPr txBox="1">
            <a:spLocks noGrp="1"/>
          </p:cNvSpPr>
          <p:nvPr>
            <p:ph type="body" idx="1"/>
          </p:nvPr>
        </p:nvSpPr>
        <p:spPr>
          <a:xfrm>
            <a:off x="593768" y="1983181"/>
            <a:ext cx="3883200" cy="416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Hazard Mitigation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Risk Assessment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Safety &amp; Preparedness Education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StormReady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Specialized Training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Exercises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Drills</a:t>
            </a:r>
          </a:p>
        </p:txBody>
      </p:sp>
      <p:pic>
        <p:nvPicPr>
          <p:cNvPr id="848" name="Shape 8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8962" y="4462573"/>
            <a:ext cx="2333700" cy="15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Shape 849" descr="sanclementedam_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7914" y="1805049"/>
            <a:ext cx="2904300" cy="21792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850" name="Shape 8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3332" y="2766950"/>
            <a:ext cx="1190400" cy="15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Shape 8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61215" y="4191062"/>
            <a:ext cx="2095500" cy="20859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fadeDir="5400012" sy="-100000" algn="bl" rotWithShape="0"/>
          </a:effectLst>
        </p:spPr>
      </p:pic>
      <p:pic>
        <p:nvPicPr>
          <p:cNvPr id="852" name="Shape 852" descr="new_nws_logo_noaa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70871" y="0"/>
            <a:ext cx="909600" cy="91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Shape 853" descr="http://www.sos.noaa.gov/Docs/NOAA-Transparent-Logo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7960" y="0"/>
            <a:ext cx="989700" cy="98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Shape 859"/>
          <p:cNvSpPr txBox="1">
            <a:spLocks noGrp="1"/>
          </p:cNvSpPr>
          <p:nvPr>
            <p:ph type="title"/>
          </p:nvPr>
        </p:nvSpPr>
        <p:spPr>
          <a:xfrm>
            <a:off x="685800" y="121022"/>
            <a:ext cx="7770900" cy="142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0" name="Shape 860"/>
          <p:cNvSpPr txBox="1">
            <a:spLocks noGrp="1"/>
          </p:cNvSpPr>
          <p:nvPr>
            <p:ph type="body" idx="1"/>
          </p:nvPr>
        </p:nvSpPr>
        <p:spPr>
          <a:xfrm>
            <a:off x="685800" y="1869141"/>
            <a:ext cx="7770900" cy="4257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1" name="Shape 861"/>
          <p:cNvSpPr txBox="1"/>
          <p:nvPr/>
        </p:nvSpPr>
        <p:spPr>
          <a:xfrm>
            <a:off x="-150" y="0"/>
            <a:ext cx="9144000" cy="647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 b="1">
                <a:solidFill>
                  <a:srgbClr val="CC0000"/>
                </a:solidFill>
              </a:rPr>
              <a:t>Collaborative Studies</a:t>
            </a:r>
          </a:p>
        </p:txBody>
      </p:sp>
      <p:pic>
        <p:nvPicPr>
          <p:cNvPr id="862" name="Shape 862" descr="Screen Shot 2017-05-24 at 8.05.47 AM.png"/>
          <p:cNvPicPr preferRelativeResize="0"/>
          <p:nvPr/>
        </p:nvPicPr>
        <p:blipFill rotWithShape="1">
          <a:blip r:embed="rId3">
            <a:alphaModFix/>
          </a:blip>
          <a:srcRect l="20169" t="18293" r="20871"/>
          <a:stretch/>
        </p:blipFill>
        <p:spPr>
          <a:xfrm>
            <a:off x="1460250" y="1486350"/>
            <a:ext cx="6305298" cy="491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Shape 8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3774" y="647699"/>
            <a:ext cx="5241300" cy="9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Shape 868"/>
          <p:cNvSpPr txBox="1">
            <a:spLocks noGrp="1"/>
          </p:cNvSpPr>
          <p:nvPr>
            <p:ph type="title"/>
          </p:nvPr>
        </p:nvSpPr>
        <p:spPr>
          <a:xfrm>
            <a:off x="152400" y="952633"/>
            <a:ext cx="3343200" cy="5689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Towards a Better Understanding of African Dust Impacts on the Caribbean Basin. </a:t>
            </a:r>
          </a:p>
          <a:p>
            <a:pPr lvl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>
                <a:solidFill>
                  <a:srgbClr val="999999"/>
                </a:solidFill>
              </a:rPr>
              <a:t>PI: Gerardo Morell &amp; Olga Mayol</a:t>
            </a:r>
          </a:p>
          <a:p>
            <a:pPr lvl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600"/>
              <a:t>Project Objectives:</a:t>
            </a:r>
          </a:p>
          <a:p>
            <a:pPr marL="457200" lvl="0" indent="-330200" algn="l" rtl="0">
              <a:spcBef>
                <a:spcPts val="0"/>
              </a:spcBef>
              <a:spcAft>
                <a:spcPts val="1000"/>
              </a:spcAft>
              <a:buSzPct val="100000"/>
              <a:buAutoNum type="arabicPeriod"/>
            </a:pPr>
            <a:r>
              <a:rPr lang="en-US" sz="1600"/>
              <a:t>Analyze synergy between aerosol depth and summer weather-related events (bioaerosols, heat, precipitation).</a:t>
            </a:r>
          </a:p>
          <a:p>
            <a:pPr marL="457200" lvl="0" indent="-330200" algn="l" rtl="0">
              <a:spcBef>
                <a:spcPts val="0"/>
              </a:spcBef>
              <a:buSzPct val="100000"/>
              <a:buAutoNum type="arabicPeriod"/>
            </a:pPr>
            <a:r>
              <a:rPr lang="en-US" sz="1600"/>
              <a:t>Evaluate the effects of summer weather-related events on society (e.g., visibility, human health).</a:t>
            </a:r>
          </a:p>
          <a:p>
            <a:pPr lvl="0" algn="l" rtl="0">
              <a:spcBef>
                <a:spcPts val="0"/>
              </a:spcBef>
              <a:buNone/>
            </a:pPr>
            <a:endParaRPr sz="1600"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69" name="Shape 869"/>
          <p:cNvSpPr txBox="1"/>
          <p:nvPr/>
        </p:nvSpPr>
        <p:spPr>
          <a:xfrm>
            <a:off x="-150" y="0"/>
            <a:ext cx="9144000" cy="647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 b="1">
                <a:solidFill>
                  <a:srgbClr val="CC0000"/>
                </a:solidFill>
              </a:rPr>
              <a:t>Collaborative Studies</a:t>
            </a:r>
          </a:p>
        </p:txBody>
      </p:sp>
      <p:pic>
        <p:nvPicPr>
          <p:cNvPr id="870" name="Shape 870" descr="polvo-del-sahar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5224" y="907200"/>
            <a:ext cx="5362424" cy="2650699"/>
          </a:xfrm>
          <a:prstGeom prst="rect">
            <a:avLst/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71" name="Shape 871" descr="salEventJune15_geos5.gif"/>
          <p:cNvPicPr preferRelativeResize="0"/>
          <p:nvPr/>
        </p:nvPicPr>
        <p:blipFill rotWithShape="1">
          <a:blip r:embed="rId4">
            <a:alphaModFix/>
          </a:blip>
          <a:srcRect l="7304" t="40701" r="6563" b="11217"/>
          <a:stretch/>
        </p:blipFill>
        <p:spPr>
          <a:xfrm>
            <a:off x="3705225" y="4441466"/>
            <a:ext cx="5362424" cy="2338746"/>
          </a:xfrm>
          <a:prstGeom prst="rect">
            <a:avLst/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72" name="Shape 872"/>
          <p:cNvSpPr txBox="1"/>
          <p:nvPr/>
        </p:nvSpPr>
        <p:spPr>
          <a:xfrm>
            <a:off x="3705225" y="3967533"/>
            <a:ext cx="1573200" cy="410700"/>
          </a:xfrm>
          <a:prstGeom prst="rect">
            <a:avLst/>
          </a:prstGeom>
          <a:solidFill>
            <a:srgbClr val="FFFFFF">
              <a:alpha val="83460"/>
            </a:srgbClr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US" sz="900">
                <a:solidFill>
                  <a:srgbClr val="666666"/>
                </a:solidFill>
              </a:rPr>
              <a:t>Image credit: Primera Hora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Shape 877" descr="HV04.JPG"/>
          <p:cNvPicPr preferRelativeResize="0"/>
          <p:nvPr/>
        </p:nvPicPr>
        <p:blipFill rotWithShape="1">
          <a:blip r:embed="rId3">
            <a:alphaModFix/>
          </a:blip>
          <a:srcRect l="631" r="631"/>
          <a:stretch/>
        </p:blipFill>
        <p:spPr>
          <a:xfrm>
            <a:off x="316362" y="1137540"/>
            <a:ext cx="8511299" cy="1618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Shape 878" descr="HV0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9325" y="3964970"/>
            <a:ext cx="2785625" cy="2150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Shape 879" descr="HV0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0730" y="3979412"/>
            <a:ext cx="2785626" cy="2129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Shape 880" descr="HV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4574" y="3979399"/>
            <a:ext cx="3108981" cy="2129174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Shape 881"/>
          <p:cNvSpPr txBox="1"/>
          <p:nvPr/>
        </p:nvSpPr>
        <p:spPr>
          <a:xfrm>
            <a:off x="-150" y="0"/>
            <a:ext cx="9144000" cy="6477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400" b="1">
                <a:solidFill>
                  <a:srgbClr val="CC0000"/>
                </a:solidFill>
              </a:rPr>
              <a:t>Collaborative Studies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Shape 336" descr="cwa.png"/>
          <p:cNvPicPr preferRelativeResize="0"/>
          <p:nvPr/>
        </p:nvPicPr>
        <p:blipFill rotWithShape="1">
          <a:blip r:embed="rId3">
            <a:alphaModFix/>
          </a:blip>
          <a:srcRect t="1009" b="1018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>
            <a:spLocks noGrp="1"/>
          </p:cNvSpPr>
          <p:nvPr>
            <p:ph type="title"/>
          </p:nvPr>
        </p:nvSpPr>
        <p:spPr>
          <a:xfrm>
            <a:off x="1128750" y="525600"/>
            <a:ext cx="6886500" cy="1882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en-US" b="1" i="0" u="none" strike="noStrike" cap="none">
                <a:solidFill>
                  <a:srgbClr val="C00000"/>
                </a:solidFill>
              </a:rPr>
              <a:t>National Weather Service</a:t>
            </a:r>
            <a:r>
              <a:rPr lang="en-US">
                <a:solidFill>
                  <a:srgbClr val="C00000"/>
                </a:solidFill>
              </a:rPr>
              <a:t> </a:t>
            </a:r>
            <a:r>
              <a:rPr lang="en-US" b="1" i="0" u="none" strike="noStrike" cap="none">
                <a:solidFill>
                  <a:srgbClr val="C00000"/>
                </a:solidFill>
              </a:rPr>
              <a:t>Mission</a:t>
            </a:r>
          </a:p>
        </p:txBody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1128750" y="2967283"/>
            <a:ext cx="6886500" cy="2929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en-US" sz="2000" b="0" i="1" u="none" strike="noStrike" cap="none"/>
              <a:t>“The NWS provides weather, hydrologic, and climate forecasts and warnings for the United States, its territories, adjacent waters and ocean areas, for the </a:t>
            </a:r>
            <a:r>
              <a:rPr lang="en-US" sz="2000" b="1" i="1" u="none" strike="noStrike" cap="none"/>
              <a:t>protection of life and property </a:t>
            </a:r>
            <a:r>
              <a:rPr lang="en-US" sz="2000" b="0" i="1" u="none" strike="noStrike" cap="none"/>
              <a:t>and the enhancement of the national economy.”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b="0" i="0" u="none" strike="noStrike" cap="none"/>
          </a:p>
        </p:txBody>
      </p:sp>
      <p:grpSp>
        <p:nvGrpSpPr>
          <p:cNvPr id="343" name="Shape 343"/>
          <p:cNvGrpSpPr/>
          <p:nvPr/>
        </p:nvGrpSpPr>
        <p:grpSpPr>
          <a:xfrm>
            <a:off x="0" y="6350519"/>
            <a:ext cx="9144000" cy="432000"/>
            <a:chOff x="0" y="6426719"/>
            <a:chExt cx="9144000" cy="432000"/>
          </a:xfrm>
        </p:grpSpPr>
        <p:sp>
          <p:nvSpPr>
            <p:cNvPr id="344" name="Shape 344"/>
            <p:cNvSpPr/>
            <p:nvPr/>
          </p:nvSpPr>
          <p:spPr>
            <a:xfrm>
              <a:off x="0" y="6427450"/>
              <a:ext cx="9144000" cy="430550"/>
            </a:xfrm>
            <a:prstGeom prst="flowChartProcess">
              <a:avLst/>
            </a:prstGeom>
            <a:gradFill>
              <a:gsLst>
                <a:gs pos="0">
                  <a:srgbClr val="424242"/>
                </a:gs>
                <a:gs pos="100000">
                  <a:srgbClr val="010101"/>
                </a:gs>
              </a:gsLst>
              <a:lin ang="5400012" scaled="0"/>
            </a:gra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pic>
          <p:nvPicPr>
            <p:cNvPr id="345" name="Shape 345" descr="new_nws_logo_noaa.gif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78148" y="6426719"/>
              <a:ext cx="430500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Shape 3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200" y="6427500"/>
              <a:ext cx="430500" cy="430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7" name="Shape 347"/>
            <p:cNvSpPr txBox="1"/>
            <p:nvPr/>
          </p:nvSpPr>
          <p:spPr>
            <a:xfrm>
              <a:off x="1216800" y="6474275"/>
              <a:ext cx="7344000" cy="308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>
                  <a:solidFill>
                    <a:srgbClr val="FFFFFF"/>
                  </a:solidFill>
                </a:rPr>
                <a:t>National Weather Service San Juan</a:t>
              </a:r>
            </a:p>
          </p:txBody>
        </p:sp>
        <p:pic>
          <p:nvPicPr>
            <p:cNvPr id="348" name="Shape 34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16064" y="6474274"/>
              <a:ext cx="940500" cy="308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/>
        </p:nvSpPr>
        <p:spPr>
          <a:xfrm>
            <a:off x="7696200" y="1802971"/>
            <a:ext cx="1281300" cy="471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354" name="Shape 354" descr="C:\Users\ernesto.morales\AppData\Local\Microsoft\Windows\Temporary Internet Files\Content.IE5\55MWW3YG\team[1]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9567" y="4443257"/>
            <a:ext cx="2309700" cy="1666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55" name="Shape 3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28" y="81928"/>
            <a:ext cx="1756200" cy="1748100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56" name="Shape 356"/>
          <p:cNvSpPr/>
          <p:nvPr/>
        </p:nvSpPr>
        <p:spPr>
          <a:xfrm>
            <a:off x="2040131" y="3693933"/>
            <a:ext cx="1209000" cy="8805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400" b="1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Information Technology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400" b="1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Officer</a:t>
            </a:r>
          </a:p>
        </p:txBody>
      </p:sp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1869108" y="172505"/>
            <a:ext cx="7924800" cy="1080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FF00"/>
              </a:buClr>
              <a:buSzPct val="25000"/>
              <a:buFont typeface="Lustria"/>
              <a:buNone/>
            </a:pPr>
            <a:r>
              <a:rPr lang="en-US" sz="5400" b="1" i="0" u="none" strike="noStrike" cap="none">
                <a:solidFill>
                  <a:srgbClr val="980000"/>
                </a:solidFill>
                <a:latin typeface="Lustria"/>
                <a:ea typeface="Lustria"/>
                <a:cs typeface="Lustria"/>
                <a:sym typeface="Lustria"/>
              </a:rPr>
              <a:t>¿Who We Are?</a:t>
            </a:r>
          </a:p>
        </p:txBody>
      </p:sp>
      <p:pic>
        <p:nvPicPr>
          <p:cNvPr id="358" name="Shape 35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5990382" y="2529176"/>
            <a:ext cx="2544000" cy="633900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59" name="Shape 359"/>
          <p:cNvSpPr/>
          <p:nvPr/>
        </p:nvSpPr>
        <p:spPr>
          <a:xfrm>
            <a:off x="3830403" y="4740753"/>
            <a:ext cx="1536300" cy="609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1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OBSERVATION PROGRAM LEADER</a:t>
            </a:r>
          </a:p>
        </p:txBody>
      </p:sp>
      <p:sp>
        <p:nvSpPr>
          <p:cNvPr id="360" name="Shape 360"/>
          <p:cNvSpPr/>
          <p:nvPr/>
        </p:nvSpPr>
        <p:spPr>
          <a:xfrm>
            <a:off x="5831508" y="3711694"/>
            <a:ext cx="1347899" cy="6855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1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FORECASTER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1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IN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1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CHARGE</a:t>
            </a:r>
          </a:p>
        </p:txBody>
      </p:sp>
      <p:sp>
        <p:nvSpPr>
          <p:cNvPr id="361" name="Shape 361"/>
          <p:cNvSpPr/>
          <p:nvPr/>
        </p:nvSpPr>
        <p:spPr>
          <a:xfrm>
            <a:off x="3909676" y="3748012"/>
            <a:ext cx="1421100" cy="3699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1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HYDROLOGIST</a:t>
            </a:r>
          </a:p>
        </p:txBody>
      </p:sp>
      <p:sp>
        <p:nvSpPr>
          <p:cNvPr id="362" name="Shape 362"/>
          <p:cNvSpPr/>
          <p:nvPr/>
        </p:nvSpPr>
        <p:spPr>
          <a:xfrm>
            <a:off x="4165330" y="1309362"/>
            <a:ext cx="3138300" cy="7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 b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METEOROLOGIST IN CHARGE</a:t>
            </a:r>
          </a:p>
        </p:txBody>
      </p:sp>
      <p:pic>
        <p:nvPicPr>
          <p:cNvPr id="363" name="Shape 3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9496" y="2579885"/>
            <a:ext cx="2034600" cy="589500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64" name="Shape 36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0641" y="3622316"/>
            <a:ext cx="1305600" cy="1131300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65" name="Shape 36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86375" y="5537850"/>
            <a:ext cx="2170200" cy="633900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66" name="Shape 36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69007" y="4753475"/>
            <a:ext cx="1410300" cy="523200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67" name="Shape 367"/>
          <p:cNvSpPr txBox="1"/>
          <p:nvPr/>
        </p:nvSpPr>
        <p:spPr>
          <a:xfrm>
            <a:off x="5769007" y="4753475"/>
            <a:ext cx="1534800" cy="461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GENERAL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FORECASTER</a:t>
            </a:r>
          </a:p>
        </p:txBody>
      </p:sp>
      <p:sp>
        <p:nvSpPr>
          <p:cNvPr id="368" name="Shape 368"/>
          <p:cNvSpPr txBox="1"/>
          <p:nvPr/>
        </p:nvSpPr>
        <p:spPr>
          <a:xfrm>
            <a:off x="3102816" y="2586034"/>
            <a:ext cx="2079899" cy="461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SCIENCE OPERATIONS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 OFFICER</a:t>
            </a:r>
          </a:p>
        </p:txBody>
      </p:sp>
      <p:sp>
        <p:nvSpPr>
          <p:cNvPr id="369" name="Shape 369"/>
          <p:cNvSpPr txBox="1"/>
          <p:nvPr/>
        </p:nvSpPr>
        <p:spPr>
          <a:xfrm>
            <a:off x="6090321" y="2553999"/>
            <a:ext cx="2178000" cy="461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WARNING COORDINATION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METEOROLOGIST</a:t>
            </a:r>
          </a:p>
        </p:txBody>
      </p:sp>
      <p:sp>
        <p:nvSpPr>
          <p:cNvPr id="370" name="Shape 370"/>
          <p:cNvSpPr txBox="1"/>
          <p:nvPr/>
        </p:nvSpPr>
        <p:spPr>
          <a:xfrm>
            <a:off x="4487050" y="5518469"/>
            <a:ext cx="2349900" cy="600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100" b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MET INTERNS &amp;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100" b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HYDROMETEOROLOGICAL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100" b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 TECHNITIANS</a:t>
            </a:r>
          </a:p>
        </p:txBody>
      </p:sp>
      <p:pic>
        <p:nvPicPr>
          <p:cNvPr id="371" name="Shape 37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8600" y="5632601"/>
            <a:ext cx="1258200" cy="532200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372" name="Shape 372"/>
          <p:cNvCxnSpPr/>
          <p:nvPr/>
        </p:nvCxnSpPr>
        <p:spPr>
          <a:xfrm>
            <a:off x="4898903" y="2078644"/>
            <a:ext cx="0" cy="507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373" name="Shape 373"/>
          <p:cNvCxnSpPr/>
          <p:nvPr/>
        </p:nvCxnSpPr>
        <p:spPr>
          <a:xfrm>
            <a:off x="6322687" y="2072496"/>
            <a:ext cx="0" cy="507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374" name="Shape 374"/>
          <p:cNvCxnSpPr>
            <a:endCxn id="370" idx="0"/>
          </p:cNvCxnSpPr>
          <p:nvPr/>
        </p:nvCxnSpPr>
        <p:spPr>
          <a:xfrm>
            <a:off x="5620600" y="2083769"/>
            <a:ext cx="41400" cy="34347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5" name="Shape 375"/>
          <p:cNvCxnSpPr/>
          <p:nvPr/>
        </p:nvCxnSpPr>
        <p:spPr>
          <a:xfrm>
            <a:off x="5330810" y="3899139"/>
            <a:ext cx="488700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6" name="Shape 376"/>
          <p:cNvSpPr txBox="1"/>
          <p:nvPr/>
        </p:nvSpPr>
        <p:spPr>
          <a:xfrm>
            <a:off x="200475" y="5632600"/>
            <a:ext cx="1266300" cy="461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ELECTRONIC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TECHNITIANS</a:t>
            </a:r>
          </a:p>
        </p:txBody>
      </p:sp>
      <p:cxnSp>
        <p:nvCxnSpPr>
          <p:cNvPr id="377" name="Shape 377"/>
          <p:cNvCxnSpPr/>
          <p:nvPr/>
        </p:nvCxnSpPr>
        <p:spPr>
          <a:xfrm>
            <a:off x="5381444" y="5041621"/>
            <a:ext cx="387600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8" name="Shape 378"/>
          <p:cNvSpPr txBox="1"/>
          <p:nvPr/>
        </p:nvSpPr>
        <p:spPr>
          <a:xfrm>
            <a:off x="228600" y="3751821"/>
            <a:ext cx="1447800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SUPERVISORY INFORMATION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TECHNOLOGY SPECIALIST</a:t>
            </a:r>
          </a:p>
        </p:txBody>
      </p:sp>
      <p:cxnSp>
        <p:nvCxnSpPr>
          <p:cNvPr id="379" name="Shape 379"/>
          <p:cNvCxnSpPr/>
          <p:nvPr/>
        </p:nvCxnSpPr>
        <p:spPr>
          <a:xfrm rot="10800000">
            <a:off x="857260" y="1918963"/>
            <a:ext cx="3319500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0" name="Shape 380"/>
          <p:cNvCxnSpPr/>
          <p:nvPr/>
        </p:nvCxnSpPr>
        <p:spPr>
          <a:xfrm flipH="1">
            <a:off x="857000" y="1918963"/>
            <a:ext cx="18900" cy="17034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381" name="Shape 381"/>
          <p:cNvCxnSpPr/>
          <p:nvPr/>
        </p:nvCxnSpPr>
        <p:spPr>
          <a:xfrm>
            <a:off x="910200" y="4753475"/>
            <a:ext cx="0" cy="8790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382" name="Shape 382"/>
          <p:cNvCxnSpPr/>
          <p:nvPr/>
        </p:nvCxnSpPr>
        <p:spPr>
          <a:xfrm>
            <a:off x="5194026" y="2834138"/>
            <a:ext cx="762300" cy="42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3" name="Shape 383"/>
          <p:cNvSpPr txBox="1"/>
          <p:nvPr/>
        </p:nvSpPr>
        <p:spPr>
          <a:xfrm>
            <a:off x="3298032" y="5752575"/>
            <a:ext cx="591000" cy="276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SJU</a:t>
            </a:r>
          </a:p>
        </p:txBody>
      </p:sp>
      <p:sp>
        <p:nvSpPr>
          <p:cNvPr id="384" name="Shape 384"/>
          <p:cNvSpPr txBox="1"/>
          <p:nvPr/>
        </p:nvSpPr>
        <p:spPr>
          <a:xfrm>
            <a:off x="331502" y="771306"/>
            <a:ext cx="7230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b="1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WFO</a:t>
            </a:r>
          </a:p>
        </p:txBody>
      </p:sp>
      <p:cxnSp>
        <p:nvCxnSpPr>
          <p:cNvPr id="385" name="Shape 385"/>
          <p:cNvCxnSpPr/>
          <p:nvPr/>
        </p:nvCxnSpPr>
        <p:spPr>
          <a:xfrm>
            <a:off x="2644621" y="1918963"/>
            <a:ext cx="0" cy="17751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386" name="Shape 386"/>
          <p:cNvSpPr txBox="1"/>
          <p:nvPr/>
        </p:nvSpPr>
        <p:spPr>
          <a:xfrm>
            <a:off x="1004641" y="771309"/>
            <a:ext cx="6336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-US" b="1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SJU</a:t>
            </a:r>
          </a:p>
        </p:txBody>
      </p:sp>
      <p:sp>
        <p:nvSpPr>
          <p:cNvPr id="387" name="Shape 387"/>
          <p:cNvSpPr txBox="1"/>
          <p:nvPr/>
        </p:nvSpPr>
        <p:spPr>
          <a:xfrm>
            <a:off x="3963896" y="3163216"/>
            <a:ext cx="435300" cy="338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rgbClr val="0000FF"/>
                </a:solidFill>
                <a:latin typeface="Lustria"/>
                <a:ea typeface="Lustria"/>
                <a:cs typeface="Lustria"/>
                <a:sym typeface="Lustria"/>
              </a:rPr>
              <a:t>(1)</a:t>
            </a:r>
          </a:p>
        </p:txBody>
      </p:sp>
      <p:sp>
        <p:nvSpPr>
          <p:cNvPr id="388" name="Shape 388"/>
          <p:cNvSpPr txBox="1"/>
          <p:nvPr/>
        </p:nvSpPr>
        <p:spPr>
          <a:xfrm>
            <a:off x="7086600" y="3156632"/>
            <a:ext cx="435300" cy="33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rgbClr val="0000FF"/>
                </a:solidFill>
                <a:latin typeface="Lustria"/>
                <a:ea typeface="Lustria"/>
                <a:cs typeface="Lustria"/>
                <a:sym typeface="Lustria"/>
              </a:rPr>
              <a:t>(1)</a:t>
            </a:r>
          </a:p>
        </p:txBody>
      </p:sp>
      <p:sp>
        <p:nvSpPr>
          <p:cNvPr id="389" name="Shape 389"/>
          <p:cNvSpPr txBox="1"/>
          <p:nvPr/>
        </p:nvSpPr>
        <p:spPr>
          <a:xfrm>
            <a:off x="5547632" y="2031716"/>
            <a:ext cx="435300" cy="33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rgbClr val="0000FF"/>
                </a:solidFill>
                <a:latin typeface="Lustria"/>
                <a:ea typeface="Lustria"/>
                <a:cs typeface="Lustria"/>
                <a:sym typeface="Lustria"/>
              </a:rPr>
              <a:t>(1)</a:t>
            </a:r>
          </a:p>
        </p:txBody>
      </p:sp>
      <p:sp>
        <p:nvSpPr>
          <p:cNvPr id="390" name="Shape 390"/>
          <p:cNvSpPr txBox="1"/>
          <p:nvPr/>
        </p:nvSpPr>
        <p:spPr>
          <a:xfrm>
            <a:off x="6313907" y="4389598"/>
            <a:ext cx="435300" cy="33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rgbClr val="0000FF"/>
                </a:solidFill>
                <a:latin typeface="Lustria"/>
                <a:ea typeface="Lustria"/>
                <a:cs typeface="Lustria"/>
                <a:sym typeface="Lustria"/>
              </a:rPr>
              <a:t>(5)</a:t>
            </a:r>
          </a:p>
        </p:txBody>
      </p:sp>
      <p:sp>
        <p:nvSpPr>
          <p:cNvPr id="391" name="Shape 391"/>
          <p:cNvSpPr txBox="1"/>
          <p:nvPr/>
        </p:nvSpPr>
        <p:spPr>
          <a:xfrm>
            <a:off x="4211425" y="4142121"/>
            <a:ext cx="435300" cy="33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rgbClr val="0000FF"/>
                </a:solidFill>
                <a:latin typeface="Lustria"/>
                <a:ea typeface="Lustria"/>
                <a:cs typeface="Lustria"/>
                <a:sym typeface="Lustria"/>
              </a:rPr>
              <a:t>(1)</a:t>
            </a:r>
          </a:p>
        </p:txBody>
      </p:sp>
      <p:sp>
        <p:nvSpPr>
          <p:cNvPr id="392" name="Shape 392"/>
          <p:cNvSpPr txBox="1"/>
          <p:nvPr/>
        </p:nvSpPr>
        <p:spPr>
          <a:xfrm>
            <a:off x="4226373" y="5287419"/>
            <a:ext cx="435300" cy="33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rgbClr val="0000FF"/>
                </a:solidFill>
                <a:latin typeface="Lustria"/>
                <a:ea typeface="Lustria"/>
                <a:cs typeface="Lustria"/>
                <a:sym typeface="Lustria"/>
              </a:rPr>
              <a:t>(1)</a:t>
            </a:r>
          </a:p>
        </p:txBody>
      </p:sp>
      <p:sp>
        <p:nvSpPr>
          <p:cNvPr id="393" name="Shape 393"/>
          <p:cNvSpPr txBox="1"/>
          <p:nvPr/>
        </p:nvSpPr>
        <p:spPr>
          <a:xfrm>
            <a:off x="5469777" y="6131000"/>
            <a:ext cx="591000" cy="33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rgbClr val="0000FF"/>
                </a:solidFill>
                <a:latin typeface="Lustria"/>
                <a:ea typeface="Lustria"/>
                <a:cs typeface="Lustria"/>
                <a:sym typeface="Lustria"/>
              </a:rPr>
              <a:t>(6)</a:t>
            </a:r>
          </a:p>
        </p:txBody>
      </p:sp>
      <p:sp>
        <p:nvSpPr>
          <p:cNvPr id="394" name="Shape 394"/>
          <p:cNvSpPr txBox="1"/>
          <p:nvPr/>
        </p:nvSpPr>
        <p:spPr>
          <a:xfrm>
            <a:off x="2660066" y="3353716"/>
            <a:ext cx="435300" cy="33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rgbClr val="0000FF"/>
                </a:solidFill>
                <a:latin typeface="Lustria"/>
                <a:ea typeface="Lustria"/>
                <a:cs typeface="Lustria"/>
                <a:sym typeface="Lustria"/>
              </a:rPr>
              <a:t>(1)</a:t>
            </a:r>
          </a:p>
        </p:txBody>
      </p:sp>
      <p:sp>
        <p:nvSpPr>
          <p:cNvPr id="395" name="Shape 395"/>
          <p:cNvSpPr txBox="1"/>
          <p:nvPr/>
        </p:nvSpPr>
        <p:spPr>
          <a:xfrm>
            <a:off x="665849" y="6094425"/>
            <a:ext cx="488699" cy="33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rgbClr val="0000FF"/>
                </a:solidFill>
                <a:latin typeface="Lustria"/>
                <a:ea typeface="Lustria"/>
                <a:cs typeface="Lustria"/>
                <a:sym typeface="Lustria"/>
              </a:rPr>
              <a:t>(2)</a:t>
            </a:r>
          </a:p>
        </p:txBody>
      </p:sp>
      <p:sp>
        <p:nvSpPr>
          <p:cNvPr id="396" name="Shape 396"/>
          <p:cNvSpPr txBox="1"/>
          <p:nvPr/>
        </p:nvSpPr>
        <p:spPr>
          <a:xfrm>
            <a:off x="6284033" y="5193037"/>
            <a:ext cx="435299" cy="33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rgbClr val="0000FF"/>
                </a:solidFill>
                <a:latin typeface="Lustria"/>
                <a:ea typeface="Lustria"/>
                <a:cs typeface="Lustria"/>
                <a:sym typeface="Lustria"/>
              </a:rPr>
              <a:t>(5)</a:t>
            </a:r>
          </a:p>
        </p:txBody>
      </p:sp>
      <p:sp>
        <p:nvSpPr>
          <p:cNvPr id="397" name="Shape 397"/>
          <p:cNvSpPr txBox="1"/>
          <p:nvPr/>
        </p:nvSpPr>
        <p:spPr>
          <a:xfrm>
            <a:off x="952500" y="3318376"/>
            <a:ext cx="435300" cy="33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rgbClr val="0000FF"/>
                </a:solidFill>
                <a:latin typeface="Lustria"/>
                <a:ea typeface="Lustria"/>
                <a:cs typeface="Lustria"/>
                <a:sym typeface="Lustria"/>
              </a:rPr>
              <a:t>(1)</a:t>
            </a:r>
          </a:p>
        </p:txBody>
      </p:sp>
      <p:sp>
        <p:nvSpPr>
          <p:cNvPr id="398" name="Shape 398"/>
          <p:cNvSpPr txBox="1"/>
          <p:nvPr/>
        </p:nvSpPr>
        <p:spPr>
          <a:xfrm>
            <a:off x="7703696" y="1777158"/>
            <a:ext cx="1266300" cy="461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Administrative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 b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Assistant</a:t>
            </a:r>
          </a:p>
        </p:txBody>
      </p:sp>
      <p:sp>
        <p:nvSpPr>
          <p:cNvPr id="399" name="Shape 399"/>
          <p:cNvSpPr txBox="1"/>
          <p:nvPr/>
        </p:nvSpPr>
        <p:spPr>
          <a:xfrm>
            <a:off x="8189264" y="2216702"/>
            <a:ext cx="435300" cy="33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rgbClr val="0000FF"/>
                </a:solidFill>
                <a:latin typeface="Lustria"/>
                <a:ea typeface="Lustria"/>
                <a:cs typeface="Lustria"/>
                <a:sym typeface="Lustria"/>
              </a:rPr>
              <a:t>(1)</a:t>
            </a:r>
          </a:p>
        </p:txBody>
      </p:sp>
      <p:cxnSp>
        <p:nvCxnSpPr>
          <p:cNvPr id="400" name="Shape 400"/>
          <p:cNvCxnSpPr/>
          <p:nvPr/>
        </p:nvCxnSpPr>
        <p:spPr>
          <a:xfrm>
            <a:off x="7307975" y="1829976"/>
            <a:ext cx="392400" cy="2280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401" name="Shape 401"/>
          <p:cNvSpPr txBox="1"/>
          <p:nvPr/>
        </p:nvSpPr>
        <p:spPr>
          <a:xfrm>
            <a:off x="6912585" y="6080205"/>
            <a:ext cx="2153700" cy="338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1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Total Employees: 26</a:t>
            </a:r>
          </a:p>
        </p:txBody>
      </p:sp>
      <p:pic>
        <p:nvPicPr>
          <p:cNvPr id="402" name="Shape 40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11263" y="5327146"/>
            <a:ext cx="828600" cy="828600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03" name="Shape 40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46680" y="5357308"/>
            <a:ext cx="804899" cy="798600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346397" y="82244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FF00"/>
              </a:buClr>
              <a:buSzPct val="25000"/>
              <a:buFont typeface="Lustria"/>
              <a:buNone/>
            </a:pPr>
            <a:r>
              <a:rPr lang="en-US" sz="4320" b="1" i="0" u="none" strike="noStrike" cap="none">
                <a:solidFill>
                  <a:srgbClr val="FFFF00"/>
                </a:solidFill>
                <a:latin typeface="Lustria"/>
                <a:ea typeface="Lustria"/>
                <a:cs typeface="Lustria"/>
                <a:sym typeface="Lustria"/>
              </a:rPr>
              <a:t>Our </a:t>
            </a:r>
            <a:br>
              <a:rPr lang="en-US" sz="4320" b="1" i="0" u="none" strike="noStrike" cap="none">
                <a:solidFill>
                  <a:srgbClr val="FFFF00"/>
                </a:solidFill>
                <a:latin typeface="Lustria"/>
                <a:ea typeface="Lustria"/>
                <a:cs typeface="Lustria"/>
                <a:sym typeface="Lustria"/>
              </a:rPr>
            </a:br>
            <a:r>
              <a:rPr lang="en-US" sz="4320" b="1" i="0" u="none" strike="noStrike" cap="none">
                <a:solidFill>
                  <a:srgbClr val="FFFF00"/>
                </a:solidFill>
                <a:latin typeface="Lustria"/>
                <a:ea typeface="Lustria"/>
                <a:cs typeface="Lustria"/>
                <a:sym typeface="Lustria"/>
              </a:rPr>
              <a:t>Office</a:t>
            </a:r>
          </a:p>
        </p:txBody>
      </p:sp>
      <p:pic>
        <p:nvPicPr>
          <p:cNvPr id="409" name="Shape 409" descr="IMG_8608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890589" y="955524"/>
            <a:ext cx="2796300" cy="20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 descr="IMG_20170517_125350301.jpg"/>
          <p:cNvPicPr preferRelativeResize="0"/>
          <p:nvPr/>
        </p:nvPicPr>
        <p:blipFill rotWithShape="1">
          <a:blip r:embed="rId4">
            <a:alphaModFix/>
          </a:blip>
          <a:srcRect t="8581" b="8589"/>
          <a:stretch/>
        </p:blipFill>
        <p:spPr>
          <a:xfrm>
            <a:off x="5638800" y="4448175"/>
            <a:ext cx="3276600" cy="203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939" y="4298850"/>
            <a:ext cx="2895600" cy="162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8944" y="955524"/>
            <a:ext cx="2790600" cy="20973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Shape 413"/>
          <p:cNvSpPr txBox="1"/>
          <p:nvPr/>
        </p:nvSpPr>
        <p:spPr>
          <a:xfrm>
            <a:off x="346398" y="5979867"/>
            <a:ext cx="5376900" cy="4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National Weather Service: www.weather.gov/sju</a:t>
            </a:r>
          </a:p>
        </p:txBody>
      </p:sp>
      <p:sp>
        <p:nvSpPr>
          <p:cNvPr id="414" name="Shape 414"/>
          <p:cNvSpPr txBox="1"/>
          <p:nvPr/>
        </p:nvSpPr>
        <p:spPr>
          <a:xfrm>
            <a:off x="4124442" y="3458289"/>
            <a:ext cx="447600" cy="246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WFO</a:t>
            </a:r>
          </a:p>
        </p:txBody>
      </p:sp>
      <p:sp>
        <p:nvSpPr>
          <p:cNvPr id="415" name="Shape 415"/>
          <p:cNvSpPr txBox="1"/>
          <p:nvPr/>
        </p:nvSpPr>
        <p:spPr>
          <a:xfrm>
            <a:off x="4593566" y="3466012"/>
            <a:ext cx="370500" cy="246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000" b="1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SJU</a:t>
            </a:r>
          </a:p>
        </p:txBody>
      </p:sp>
      <p:pic>
        <p:nvPicPr>
          <p:cNvPr id="416" name="Shape 4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87780" y="2935150"/>
            <a:ext cx="2578499" cy="1363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7" name="Shape 417"/>
          <p:cNvGrpSpPr/>
          <p:nvPr/>
        </p:nvGrpSpPr>
        <p:grpSpPr>
          <a:xfrm>
            <a:off x="0" y="0"/>
            <a:ext cx="9144000" cy="612000"/>
            <a:chOff x="0" y="0"/>
            <a:chExt cx="9144000" cy="612000"/>
          </a:xfrm>
        </p:grpSpPr>
        <p:sp>
          <p:nvSpPr>
            <p:cNvPr id="418" name="Shape 418"/>
            <p:cNvSpPr/>
            <p:nvPr/>
          </p:nvSpPr>
          <p:spPr>
            <a:xfrm>
              <a:off x="0" y="0"/>
              <a:ext cx="9144000" cy="612000"/>
            </a:xfrm>
            <a:prstGeom prst="rect">
              <a:avLst/>
            </a:prstGeom>
            <a:gradFill>
              <a:gsLst>
                <a:gs pos="0">
                  <a:srgbClr val="00426E"/>
                </a:gs>
                <a:gs pos="50000">
                  <a:srgbClr val="0183DC"/>
                </a:gs>
                <a:gs pos="100000">
                  <a:srgbClr val="33ABFF"/>
                </a:gs>
              </a:gsLst>
              <a:lin ang="16200038" scaled="0"/>
            </a:gradFill>
            <a:ln w="9525" cap="flat" cmpd="sng">
              <a:solidFill>
                <a:srgbClr val="1782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endParaRPr>
            </a:p>
          </p:txBody>
        </p:sp>
        <p:grpSp>
          <p:nvGrpSpPr>
            <p:cNvPr id="419" name="Shape 419"/>
            <p:cNvGrpSpPr/>
            <p:nvPr/>
          </p:nvGrpSpPr>
          <p:grpSpPr>
            <a:xfrm>
              <a:off x="8002323" y="32577"/>
              <a:ext cx="1046721" cy="501969"/>
              <a:chOff x="7519465" y="-13319"/>
              <a:chExt cx="1605893" cy="779819"/>
            </a:xfrm>
          </p:grpSpPr>
          <p:pic>
            <p:nvPicPr>
              <p:cNvPr id="420" name="Shape 420" descr="http://www.sos.noaa.gov/Docs/NOAA-Transparent-Logo.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7519465" y="0"/>
                <a:ext cx="766500" cy="7665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1" name="Shape 421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8347159" y="-13319"/>
                <a:ext cx="778200" cy="778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22" name="Shape 4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6686" y="62114"/>
            <a:ext cx="1530600" cy="5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Shape 427" descr="iceber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914400"/>
            <a:ext cx="7924800" cy="541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8" name="Shape 428"/>
          <p:cNvGrpSpPr/>
          <p:nvPr/>
        </p:nvGrpSpPr>
        <p:grpSpPr>
          <a:xfrm>
            <a:off x="228600" y="1803400"/>
            <a:ext cx="989012" cy="461961"/>
            <a:chOff x="233362" y="3287712"/>
            <a:chExt cx="989012" cy="461961"/>
          </a:xfrm>
        </p:grpSpPr>
        <p:sp>
          <p:nvSpPr>
            <p:cNvPr id="429" name="Shape 429"/>
            <p:cNvSpPr/>
            <p:nvPr/>
          </p:nvSpPr>
          <p:spPr>
            <a:xfrm>
              <a:off x="233362" y="3287712"/>
              <a:ext cx="989012" cy="4619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383" y="117525"/>
                  </a:moveTo>
                  <a:lnTo>
                    <a:pt x="48539" y="115051"/>
                  </a:lnTo>
                  <a:lnTo>
                    <a:pt x="56629" y="115051"/>
                  </a:lnTo>
                  <a:lnTo>
                    <a:pt x="57784" y="117525"/>
                  </a:lnTo>
                  <a:lnTo>
                    <a:pt x="69341" y="117525"/>
                  </a:lnTo>
                  <a:lnTo>
                    <a:pt x="70497" y="120000"/>
                  </a:lnTo>
                  <a:lnTo>
                    <a:pt x="70497" y="117525"/>
                  </a:lnTo>
                  <a:lnTo>
                    <a:pt x="78587" y="117525"/>
                  </a:lnTo>
                  <a:lnTo>
                    <a:pt x="80898" y="112577"/>
                  </a:lnTo>
                  <a:lnTo>
                    <a:pt x="82054" y="112577"/>
                  </a:lnTo>
                  <a:lnTo>
                    <a:pt x="83210" y="115051"/>
                  </a:lnTo>
                  <a:lnTo>
                    <a:pt x="86677" y="115051"/>
                  </a:lnTo>
                  <a:lnTo>
                    <a:pt x="86677" y="112577"/>
                  </a:lnTo>
                  <a:lnTo>
                    <a:pt x="87640" y="110103"/>
                  </a:lnTo>
                  <a:lnTo>
                    <a:pt x="94574" y="110103"/>
                  </a:lnTo>
                  <a:lnTo>
                    <a:pt x="93418" y="112577"/>
                  </a:lnTo>
                  <a:lnTo>
                    <a:pt x="89951" y="112577"/>
                  </a:lnTo>
                  <a:lnTo>
                    <a:pt x="88796" y="115051"/>
                  </a:lnTo>
                  <a:lnTo>
                    <a:pt x="87640" y="115051"/>
                  </a:lnTo>
                  <a:lnTo>
                    <a:pt x="94574" y="115051"/>
                  </a:lnTo>
                  <a:lnTo>
                    <a:pt x="94574" y="112577"/>
                  </a:lnTo>
                  <a:lnTo>
                    <a:pt x="96886" y="112577"/>
                  </a:lnTo>
                  <a:lnTo>
                    <a:pt x="98041" y="115051"/>
                  </a:lnTo>
                  <a:lnTo>
                    <a:pt x="95730" y="110103"/>
                  </a:lnTo>
                  <a:lnTo>
                    <a:pt x="93418" y="110103"/>
                  </a:lnTo>
                  <a:lnTo>
                    <a:pt x="89951" y="105154"/>
                  </a:lnTo>
                  <a:lnTo>
                    <a:pt x="89951" y="102680"/>
                  </a:lnTo>
                  <a:lnTo>
                    <a:pt x="91107" y="102680"/>
                  </a:lnTo>
                  <a:lnTo>
                    <a:pt x="92263" y="105154"/>
                  </a:lnTo>
                  <a:lnTo>
                    <a:pt x="94574" y="105154"/>
                  </a:lnTo>
                  <a:lnTo>
                    <a:pt x="98041" y="112577"/>
                  </a:lnTo>
                  <a:lnTo>
                    <a:pt x="101508" y="115051"/>
                  </a:lnTo>
                  <a:lnTo>
                    <a:pt x="101508" y="110103"/>
                  </a:lnTo>
                  <a:lnTo>
                    <a:pt x="106131" y="110103"/>
                  </a:lnTo>
                  <a:lnTo>
                    <a:pt x="106131" y="107628"/>
                  </a:lnTo>
                  <a:lnTo>
                    <a:pt x="107287" y="107628"/>
                  </a:lnTo>
                  <a:lnTo>
                    <a:pt x="107287" y="112577"/>
                  </a:lnTo>
                  <a:lnTo>
                    <a:pt x="107287" y="110103"/>
                  </a:lnTo>
                  <a:lnTo>
                    <a:pt x="108443" y="110103"/>
                  </a:lnTo>
                  <a:lnTo>
                    <a:pt x="108443" y="112577"/>
                  </a:lnTo>
                  <a:lnTo>
                    <a:pt x="109598" y="112577"/>
                  </a:lnTo>
                  <a:lnTo>
                    <a:pt x="109598" y="110103"/>
                  </a:lnTo>
                  <a:lnTo>
                    <a:pt x="110754" y="110103"/>
                  </a:lnTo>
                  <a:lnTo>
                    <a:pt x="111910" y="112577"/>
                  </a:lnTo>
                  <a:lnTo>
                    <a:pt x="115377" y="112577"/>
                  </a:lnTo>
                  <a:lnTo>
                    <a:pt x="115377" y="115051"/>
                  </a:lnTo>
                  <a:lnTo>
                    <a:pt x="116532" y="115051"/>
                  </a:lnTo>
                  <a:lnTo>
                    <a:pt x="117688" y="112577"/>
                  </a:lnTo>
                  <a:lnTo>
                    <a:pt x="113065" y="112577"/>
                  </a:lnTo>
                  <a:lnTo>
                    <a:pt x="111910" y="110103"/>
                  </a:lnTo>
                  <a:lnTo>
                    <a:pt x="108443" y="110103"/>
                  </a:lnTo>
                  <a:lnTo>
                    <a:pt x="108443" y="107628"/>
                  </a:lnTo>
                  <a:lnTo>
                    <a:pt x="107287" y="105154"/>
                  </a:lnTo>
                  <a:lnTo>
                    <a:pt x="107287" y="102680"/>
                  </a:lnTo>
                  <a:lnTo>
                    <a:pt x="104975" y="102680"/>
                  </a:lnTo>
                  <a:lnTo>
                    <a:pt x="110754" y="90721"/>
                  </a:lnTo>
                  <a:lnTo>
                    <a:pt x="115377" y="83298"/>
                  </a:lnTo>
                  <a:lnTo>
                    <a:pt x="120000" y="73402"/>
                  </a:lnTo>
                  <a:lnTo>
                    <a:pt x="120000" y="70927"/>
                  </a:lnTo>
                  <a:lnTo>
                    <a:pt x="118844" y="68453"/>
                  </a:lnTo>
                  <a:lnTo>
                    <a:pt x="114221" y="68453"/>
                  </a:lnTo>
                  <a:lnTo>
                    <a:pt x="108443" y="65979"/>
                  </a:lnTo>
                  <a:lnTo>
                    <a:pt x="92263" y="65979"/>
                  </a:lnTo>
                  <a:lnTo>
                    <a:pt x="91107" y="61030"/>
                  </a:lnTo>
                  <a:lnTo>
                    <a:pt x="84365" y="46597"/>
                  </a:lnTo>
                  <a:lnTo>
                    <a:pt x="71653" y="46597"/>
                  </a:lnTo>
                  <a:lnTo>
                    <a:pt x="64719" y="24329"/>
                  </a:lnTo>
                  <a:lnTo>
                    <a:pt x="65874" y="19381"/>
                  </a:lnTo>
                  <a:lnTo>
                    <a:pt x="65874" y="17319"/>
                  </a:lnTo>
                  <a:lnTo>
                    <a:pt x="64719" y="14845"/>
                  </a:lnTo>
                  <a:lnTo>
                    <a:pt x="64719" y="12371"/>
                  </a:lnTo>
                  <a:lnTo>
                    <a:pt x="61252" y="12371"/>
                  </a:lnTo>
                  <a:lnTo>
                    <a:pt x="61252" y="7422"/>
                  </a:lnTo>
                  <a:lnTo>
                    <a:pt x="58940" y="2474"/>
                  </a:lnTo>
                  <a:lnTo>
                    <a:pt x="56629" y="2474"/>
                  </a:lnTo>
                  <a:lnTo>
                    <a:pt x="56629" y="4948"/>
                  </a:lnTo>
                  <a:lnTo>
                    <a:pt x="54317" y="0"/>
                  </a:lnTo>
                  <a:lnTo>
                    <a:pt x="50850" y="0"/>
                  </a:lnTo>
                  <a:lnTo>
                    <a:pt x="50850" y="2474"/>
                  </a:lnTo>
                  <a:lnTo>
                    <a:pt x="49695" y="4948"/>
                  </a:lnTo>
                  <a:lnTo>
                    <a:pt x="49695" y="7422"/>
                  </a:lnTo>
                  <a:lnTo>
                    <a:pt x="48539" y="7422"/>
                  </a:lnTo>
                  <a:lnTo>
                    <a:pt x="48539" y="9896"/>
                  </a:lnTo>
                  <a:lnTo>
                    <a:pt x="48539" y="7422"/>
                  </a:lnTo>
                  <a:lnTo>
                    <a:pt x="45072" y="7422"/>
                  </a:lnTo>
                  <a:lnTo>
                    <a:pt x="45072" y="9896"/>
                  </a:lnTo>
                  <a:lnTo>
                    <a:pt x="43916" y="9896"/>
                  </a:lnTo>
                  <a:lnTo>
                    <a:pt x="43916" y="7422"/>
                  </a:lnTo>
                  <a:lnTo>
                    <a:pt x="41605" y="4948"/>
                  </a:lnTo>
                  <a:lnTo>
                    <a:pt x="36982" y="4948"/>
                  </a:lnTo>
                  <a:lnTo>
                    <a:pt x="36982" y="7422"/>
                  </a:lnTo>
                  <a:lnTo>
                    <a:pt x="35826" y="9896"/>
                  </a:lnTo>
                  <a:lnTo>
                    <a:pt x="35826" y="7422"/>
                  </a:lnTo>
                  <a:lnTo>
                    <a:pt x="34670" y="7422"/>
                  </a:lnTo>
                  <a:lnTo>
                    <a:pt x="33515" y="4948"/>
                  </a:lnTo>
                  <a:lnTo>
                    <a:pt x="32359" y="7422"/>
                  </a:lnTo>
                  <a:lnTo>
                    <a:pt x="31203" y="4948"/>
                  </a:lnTo>
                  <a:lnTo>
                    <a:pt x="30048" y="4948"/>
                  </a:lnTo>
                  <a:lnTo>
                    <a:pt x="27736" y="2474"/>
                  </a:lnTo>
                  <a:lnTo>
                    <a:pt x="27736" y="4948"/>
                  </a:lnTo>
                  <a:lnTo>
                    <a:pt x="26581" y="4948"/>
                  </a:lnTo>
                  <a:lnTo>
                    <a:pt x="25425" y="7422"/>
                  </a:lnTo>
                  <a:lnTo>
                    <a:pt x="25425" y="4948"/>
                  </a:lnTo>
                  <a:lnTo>
                    <a:pt x="21958" y="4948"/>
                  </a:lnTo>
                  <a:lnTo>
                    <a:pt x="21958" y="7422"/>
                  </a:lnTo>
                  <a:lnTo>
                    <a:pt x="20802" y="9896"/>
                  </a:lnTo>
                  <a:lnTo>
                    <a:pt x="19646" y="9896"/>
                  </a:lnTo>
                  <a:lnTo>
                    <a:pt x="19646" y="7422"/>
                  </a:lnTo>
                  <a:lnTo>
                    <a:pt x="16179" y="7422"/>
                  </a:lnTo>
                  <a:lnTo>
                    <a:pt x="15024" y="9896"/>
                  </a:lnTo>
                  <a:lnTo>
                    <a:pt x="13868" y="9896"/>
                  </a:lnTo>
                  <a:lnTo>
                    <a:pt x="12712" y="12371"/>
                  </a:lnTo>
                  <a:lnTo>
                    <a:pt x="10401" y="12371"/>
                  </a:lnTo>
                  <a:lnTo>
                    <a:pt x="9245" y="14845"/>
                  </a:lnTo>
                  <a:lnTo>
                    <a:pt x="9245" y="12371"/>
                  </a:lnTo>
                  <a:lnTo>
                    <a:pt x="8089" y="9896"/>
                  </a:lnTo>
                  <a:lnTo>
                    <a:pt x="5778" y="9896"/>
                  </a:lnTo>
                  <a:lnTo>
                    <a:pt x="4622" y="12371"/>
                  </a:lnTo>
                  <a:lnTo>
                    <a:pt x="3467" y="12371"/>
                  </a:lnTo>
                  <a:lnTo>
                    <a:pt x="3467" y="17319"/>
                  </a:lnTo>
                  <a:lnTo>
                    <a:pt x="5778" y="21855"/>
                  </a:lnTo>
                  <a:lnTo>
                    <a:pt x="6934" y="21855"/>
                  </a:lnTo>
                  <a:lnTo>
                    <a:pt x="8089" y="19381"/>
                  </a:lnTo>
                  <a:lnTo>
                    <a:pt x="8089" y="17319"/>
                  </a:lnTo>
                  <a:lnTo>
                    <a:pt x="9245" y="17319"/>
                  </a:lnTo>
                  <a:lnTo>
                    <a:pt x="9245" y="19381"/>
                  </a:lnTo>
                  <a:lnTo>
                    <a:pt x="11556" y="19381"/>
                  </a:lnTo>
                  <a:lnTo>
                    <a:pt x="11556" y="17319"/>
                  </a:lnTo>
                  <a:lnTo>
                    <a:pt x="19646" y="17319"/>
                  </a:lnTo>
                  <a:lnTo>
                    <a:pt x="20802" y="19381"/>
                  </a:lnTo>
                  <a:lnTo>
                    <a:pt x="24269" y="19381"/>
                  </a:lnTo>
                  <a:lnTo>
                    <a:pt x="25425" y="17319"/>
                  </a:lnTo>
                  <a:lnTo>
                    <a:pt x="27736" y="17319"/>
                  </a:lnTo>
                  <a:lnTo>
                    <a:pt x="27736" y="21855"/>
                  </a:lnTo>
                  <a:lnTo>
                    <a:pt x="30048" y="24329"/>
                  </a:lnTo>
                  <a:lnTo>
                    <a:pt x="33515" y="24329"/>
                  </a:lnTo>
                  <a:lnTo>
                    <a:pt x="35826" y="21855"/>
                  </a:lnTo>
                  <a:lnTo>
                    <a:pt x="36982" y="24329"/>
                  </a:lnTo>
                  <a:lnTo>
                    <a:pt x="41605" y="24329"/>
                  </a:lnTo>
                  <a:lnTo>
                    <a:pt x="42760" y="21855"/>
                  </a:lnTo>
                  <a:lnTo>
                    <a:pt x="42760" y="26804"/>
                  </a:lnTo>
                  <a:lnTo>
                    <a:pt x="43916" y="29278"/>
                  </a:lnTo>
                  <a:lnTo>
                    <a:pt x="48539" y="29278"/>
                  </a:lnTo>
                  <a:lnTo>
                    <a:pt x="49695" y="26804"/>
                  </a:lnTo>
                  <a:lnTo>
                    <a:pt x="49695" y="24329"/>
                  </a:lnTo>
                  <a:lnTo>
                    <a:pt x="50850" y="29278"/>
                  </a:lnTo>
                  <a:lnTo>
                    <a:pt x="53162" y="29278"/>
                  </a:lnTo>
                  <a:lnTo>
                    <a:pt x="54317" y="26804"/>
                  </a:lnTo>
                  <a:lnTo>
                    <a:pt x="55473" y="26804"/>
                  </a:lnTo>
                  <a:lnTo>
                    <a:pt x="56629" y="24329"/>
                  </a:lnTo>
                  <a:lnTo>
                    <a:pt x="56629" y="29278"/>
                  </a:lnTo>
                  <a:lnTo>
                    <a:pt x="57784" y="29278"/>
                  </a:lnTo>
                  <a:lnTo>
                    <a:pt x="57784" y="34226"/>
                  </a:lnTo>
                  <a:lnTo>
                    <a:pt x="54317" y="34226"/>
                  </a:lnTo>
                  <a:lnTo>
                    <a:pt x="54317" y="39175"/>
                  </a:lnTo>
                  <a:lnTo>
                    <a:pt x="56629" y="39175"/>
                  </a:lnTo>
                  <a:lnTo>
                    <a:pt x="58940" y="44123"/>
                  </a:lnTo>
                  <a:lnTo>
                    <a:pt x="57784" y="49072"/>
                  </a:lnTo>
                  <a:lnTo>
                    <a:pt x="57784" y="54020"/>
                  </a:lnTo>
                  <a:lnTo>
                    <a:pt x="56629" y="56082"/>
                  </a:lnTo>
                  <a:lnTo>
                    <a:pt x="21958" y="58556"/>
                  </a:lnTo>
                  <a:lnTo>
                    <a:pt x="17335" y="75876"/>
                  </a:lnTo>
                  <a:lnTo>
                    <a:pt x="11556" y="75876"/>
                  </a:lnTo>
                  <a:lnTo>
                    <a:pt x="4622" y="78350"/>
                  </a:lnTo>
                  <a:lnTo>
                    <a:pt x="3467" y="78350"/>
                  </a:lnTo>
                  <a:lnTo>
                    <a:pt x="3467" y="90721"/>
                  </a:lnTo>
                  <a:lnTo>
                    <a:pt x="4622" y="97731"/>
                  </a:lnTo>
                  <a:lnTo>
                    <a:pt x="8089" y="100206"/>
                  </a:lnTo>
                  <a:lnTo>
                    <a:pt x="10401" y="105154"/>
                  </a:lnTo>
                  <a:lnTo>
                    <a:pt x="12712" y="107628"/>
                  </a:lnTo>
                  <a:lnTo>
                    <a:pt x="11556" y="110103"/>
                  </a:lnTo>
                  <a:lnTo>
                    <a:pt x="5778" y="110103"/>
                  </a:lnTo>
                  <a:lnTo>
                    <a:pt x="4622" y="107628"/>
                  </a:lnTo>
                  <a:lnTo>
                    <a:pt x="3467" y="107628"/>
                  </a:lnTo>
                  <a:lnTo>
                    <a:pt x="2311" y="110103"/>
                  </a:lnTo>
                  <a:lnTo>
                    <a:pt x="0" y="110103"/>
                  </a:lnTo>
                  <a:lnTo>
                    <a:pt x="4622" y="110103"/>
                  </a:lnTo>
                  <a:lnTo>
                    <a:pt x="47383" y="1175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0" name="Shape 430"/>
            <p:cNvSpPr/>
            <p:nvPr/>
          </p:nvSpPr>
          <p:spPr>
            <a:xfrm>
              <a:off x="233362" y="3287712"/>
              <a:ext cx="989012" cy="4619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383" y="117525"/>
                  </a:moveTo>
                  <a:lnTo>
                    <a:pt x="48539" y="115051"/>
                  </a:lnTo>
                  <a:lnTo>
                    <a:pt x="56629" y="115051"/>
                  </a:lnTo>
                  <a:lnTo>
                    <a:pt x="57784" y="117525"/>
                  </a:lnTo>
                  <a:lnTo>
                    <a:pt x="69341" y="117525"/>
                  </a:lnTo>
                  <a:lnTo>
                    <a:pt x="70497" y="120000"/>
                  </a:lnTo>
                  <a:lnTo>
                    <a:pt x="70497" y="117525"/>
                  </a:lnTo>
                  <a:lnTo>
                    <a:pt x="78587" y="117525"/>
                  </a:lnTo>
                  <a:lnTo>
                    <a:pt x="80898" y="112577"/>
                  </a:lnTo>
                  <a:lnTo>
                    <a:pt x="82054" y="112577"/>
                  </a:lnTo>
                  <a:lnTo>
                    <a:pt x="83210" y="115051"/>
                  </a:lnTo>
                  <a:lnTo>
                    <a:pt x="86677" y="115051"/>
                  </a:lnTo>
                  <a:lnTo>
                    <a:pt x="86677" y="112577"/>
                  </a:lnTo>
                  <a:lnTo>
                    <a:pt x="87640" y="110103"/>
                  </a:lnTo>
                  <a:lnTo>
                    <a:pt x="94574" y="110103"/>
                  </a:lnTo>
                  <a:lnTo>
                    <a:pt x="93418" y="112577"/>
                  </a:lnTo>
                  <a:lnTo>
                    <a:pt x="89951" y="112577"/>
                  </a:lnTo>
                  <a:lnTo>
                    <a:pt x="88796" y="115051"/>
                  </a:lnTo>
                  <a:lnTo>
                    <a:pt x="87640" y="115051"/>
                  </a:lnTo>
                  <a:lnTo>
                    <a:pt x="94574" y="115051"/>
                  </a:lnTo>
                  <a:lnTo>
                    <a:pt x="94574" y="112577"/>
                  </a:lnTo>
                  <a:lnTo>
                    <a:pt x="96886" y="112577"/>
                  </a:lnTo>
                  <a:lnTo>
                    <a:pt x="98041" y="115051"/>
                  </a:lnTo>
                  <a:lnTo>
                    <a:pt x="95730" y="110103"/>
                  </a:lnTo>
                  <a:lnTo>
                    <a:pt x="93418" y="110103"/>
                  </a:lnTo>
                  <a:lnTo>
                    <a:pt x="89951" y="105154"/>
                  </a:lnTo>
                  <a:lnTo>
                    <a:pt x="89951" y="102680"/>
                  </a:lnTo>
                  <a:lnTo>
                    <a:pt x="91107" y="102680"/>
                  </a:lnTo>
                  <a:lnTo>
                    <a:pt x="92263" y="105154"/>
                  </a:lnTo>
                  <a:lnTo>
                    <a:pt x="94574" y="105154"/>
                  </a:lnTo>
                  <a:lnTo>
                    <a:pt x="98041" y="112577"/>
                  </a:lnTo>
                  <a:lnTo>
                    <a:pt x="101508" y="115051"/>
                  </a:lnTo>
                  <a:lnTo>
                    <a:pt x="101508" y="110103"/>
                  </a:lnTo>
                  <a:lnTo>
                    <a:pt x="106131" y="110103"/>
                  </a:lnTo>
                  <a:lnTo>
                    <a:pt x="106131" y="107628"/>
                  </a:lnTo>
                  <a:lnTo>
                    <a:pt x="107287" y="107628"/>
                  </a:lnTo>
                  <a:lnTo>
                    <a:pt x="107287" y="112577"/>
                  </a:lnTo>
                  <a:lnTo>
                    <a:pt x="107287" y="110103"/>
                  </a:lnTo>
                  <a:lnTo>
                    <a:pt x="108443" y="110103"/>
                  </a:lnTo>
                  <a:lnTo>
                    <a:pt x="108443" y="112577"/>
                  </a:lnTo>
                  <a:lnTo>
                    <a:pt x="109598" y="112577"/>
                  </a:lnTo>
                  <a:lnTo>
                    <a:pt x="109598" y="110103"/>
                  </a:lnTo>
                  <a:lnTo>
                    <a:pt x="110754" y="110103"/>
                  </a:lnTo>
                  <a:lnTo>
                    <a:pt x="111910" y="112577"/>
                  </a:lnTo>
                  <a:lnTo>
                    <a:pt x="115377" y="112577"/>
                  </a:lnTo>
                  <a:lnTo>
                    <a:pt x="115377" y="115051"/>
                  </a:lnTo>
                  <a:lnTo>
                    <a:pt x="116532" y="115051"/>
                  </a:lnTo>
                  <a:lnTo>
                    <a:pt x="117688" y="112577"/>
                  </a:lnTo>
                  <a:lnTo>
                    <a:pt x="113065" y="112577"/>
                  </a:lnTo>
                  <a:lnTo>
                    <a:pt x="111910" y="110103"/>
                  </a:lnTo>
                  <a:lnTo>
                    <a:pt x="108443" y="110103"/>
                  </a:lnTo>
                  <a:lnTo>
                    <a:pt x="108443" y="107628"/>
                  </a:lnTo>
                  <a:lnTo>
                    <a:pt x="107287" y="105154"/>
                  </a:lnTo>
                  <a:lnTo>
                    <a:pt x="107287" y="102680"/>
                  </a:lnTo>
                  <a:lnTo>
                    <a:pt x="104975" y="102680"/>
                  </a:lnTo>
                  <a:lnTo>
                    <a:pt x="110754" y="90721"/>
                  </a:lnTo>
                  <a:lnTo>
                    <a:pt x="115377" y="83298"/>
                  </a:lnTo>
                  <a:lnTo>
                    <a:pt x="120000" y="73402"/>
                  </a:lnTo>
                  <a:lnTo>
                    <a:pt x="120000" y="70927"/>
                  </a:lnTo>
                  <a:lnTo>
                    <a:pt x="118844" y="68453"/>
                  </a:lnTo>
                  <a:lnTo>
                    <a:pt x="114221" y="68453"/>
                  </a:lnTo>
                  <a:lnTo>
                    <a:pt x="108443" y="65979"/>
                  </a:lnTo>
                  <a:lnTo>
                    <a:pt x="92263" y="65979"/>
                  </a:lnTo>
                  <a:lnTo>
                    <a:pt x="91107" y="61030"/>
                  </a:lnTo>
                  <a:lnTo>
                    <a:pt x="84365" y="46597"/>
                  </a:lnTo>
                  <a:lnTo>
                    <a:pt x="71653" y="46597"/>
                  </a:lnTo>
                  <a:lnTo>
                    <a:pt x="64719" y="24329"/>
                  </a:lnTo>
                  <a:lnTo>
                    <a:pt x="65874" y="19381"/>
                  </a:lnTo>
                  <a:lnTo>
                    <a:pt x="65874" y="17319"/>
                  </a:lnTo>
                  <a:lnTo>
                    <a:pt x="64719" y="14845"/>
                  </a:lnTo>
                  <a:lnTo>
                    <a:pt x="64719" y="12371"/>
                  </a:lnTo>
                  <a:lnTo>
                    <a:pt x="61252" y="12371"/>
                  </a:lnTo>
                  <a:lnTo>
                    <a:pt x="61252" y="7422"/>
                  </a:lnTo>
                  <a:lnTo>
                    <a:pt x="58940" y="2474"/>
                  </a:lnTo>
                  <a:lnTo>
                    <a:pt x="56629" y="2474"/>
                  </a:lnTo>
                  <a:lnTo>
                    <a:pt x="56629" y="4948"/>
                  </a:lnTo>
                  <a:lnTo>
                    <a:pt x="54317" y="0"/>
                  </a:lnTo>
                  <a:lnTo>
                    <a:pt x="50850" y="0"/>
                  </a:lnTo>
                  <a:lnTo>
                    <a:pt x="50850" y="2474"/>
                  </a:lnTo>
                  <a:lnTo>
                    <a:pt x="49695" y="4948"/>
                  </a:lnTo>
                  <a:lnTo>
                    <a:pt x="49695" y="7422"/>
                  </a:lnTo>
                  <a:lnTo>
                    <a:pt x="48539" y="7422"/>
                  </a:lnTo>
                  <a:lnTo>
                    <a:pt x="48539" y="9896"/>
                  </a:lnTo>
                  <a:lnTo>
                    <a:pt x="48539" y="7422"/>
                  </a:lnTo>
                  <a:lnTo>
                    <a:pt x="45072" y="7422"/>
                  </a:lnTo>
                  <a:lnTo>
                    <a:pt x="45072" y="9896"/>
                  </a:lnTo>
                  <a:lnTo>
                    <a:pt x="43916" y="9896"/>
                  </a:lnTo>
                  <a:lnTo>
                    <a:pt x="43916" y="7422"/>
                  </a:lnTo>
                  <a:lnTo>
                    <a:pt x="41605" y="4948"/>
                  </a:lnTo>
                  <a:lnTo>
                    <a:pt x="36982" y="4948"/>
                  </a:lnTo>
                  <a:lnTo>
                    <a:pt x="36982" y="7422"/>
                  </a:lnTo>
                  <a:lnTo>
                    <a:pt x="35826" y="9896"/>
                  </a:lnTo>
                  <a:lnTo>
                    <a:pt x="35826" y="7422"/>
                  </a:lnTo>
                  <a:lnTo>
                    <a:pt x="34670" y="7422"/>
                  </a:lnTo>
                  <a:lnTo>
                    <a:pt x="33515" y="4948"/>
                  </a:lnTo>
                  <a:lnTo>
                    <a:pt x="32359" y="7422"/>
                  </a:lnTo>
                  <a:lnTo>
                    <a:pt x="31203" y="4948"/>
                  </a:lnTo>
                  <a:lnTo>
                    <a:pt x="30048" y="4948"/>
                  </a:lnTo>
                  <a:lnTo>
                    <a:pt x="27736" y="2474"/>
                  </a:lnTo>
                  <a:lnTo>
                    <a:pt x="27736" y="4948"/>
                  </a:lnTo>
                  <a:lnTo>
                    <a:pt x="26581" y="4948"/>
                  </a:lnTo>
                  <a:lnTo>
                    <a:pt x="25425" y="7422"/>
                  </a:lnTo>
                  <a:lnTo>
                    <a:pt x="25425" y="4948"/>
                  </a:lnTo>
                  <a:lnTo>
                    <a:pt x="21958" y="4948"/>
                  </a:lnTo>
                  <a:lnTo>
                    <a:pt x="21958" y="7422"/>
                  </a:lnTo>
                  <a:lnTo>
                    <a:pt x="20802" y="9896"/>
                  </a:lnTo>
                  <a:lnTo>
                    <a:pt x="19646" y="9896"/>
                  </a:lnTo>
                  <a:lnTo>
                    <a:pt x="19646" y="7422"/>
                  </a:lnTo>
                  <a:lnTo>
                    <a:pt x="16179" y="7422"/>
                  </a:lnTo>
                  <a:lnTo>
                    <a:pt x="15024" y="9896"/>
                  </a:lnTo>
                  <a:lnTo>
                    <a:pt x="13868" y="9896"/>
                  </a:lnTo>
                  <a:lnTo>
                    <a:pt x="12712" y="12371"/>
                  </a:lnTo>
                  <a:lnTo>
                    <a:pt x="10401" y="12371"/>
                  </a:lnTo>
                  <a:lnTo>
                    <a:pt x="9245" y="14845"/>
                  </a:lnTo>
                  <a:lnTo>
                    <a:pt x="9245" y="12371"/>
                  </a:lnTo>
                  <a:lnTo>
                    <a:pt x="8089" y="9896"/>
                  </a:lnTo>
                  <a:lnTo>
                    <a:pt x="5778" y="9896"/>
                  </a:lnTo>
                  <a:lnTo>
                    <a:pt x="4622" y="12371"/>
                  </a:lnTo>
                  <a:lnTo>
                    <a:pt x="3467" y="12371"/>
                  </a:lnTo>
                  <a:lnTo>
                    <a:pt x="3467" y="17319"/>
                  </a:lnTo>
                  <a:lnTo>
                    <a:pt x="5778" y="21855"/>
                  </a:lnTo>
                  <a:lnTo>
                    <a:pt x="6934" y="21855"/>
                  </a:lnTo>
                  <a:lnTo>
                    <a:pt x="8089" y="19381"/>
                  </a:lnTo>
                  <a:lnTo>
                    <a:pt x="8089" y="17319"/>
                  </a:lnTo>
                  <a:lnTo>
                    <a:pt x="9245" y="17319"/>
                  </a:lnTo>
                  <a:lnTo>
                    <a:pt x="9245" y="19381"/>
                  </a:lnTo>
                  <a:lnTo>
                    <a:pt x="11556" y="19381"/>
                  </a:lnTo>
                  <a:lnTo>
                    <a:pt x="11556" y="17319"/>
                  </a:lnTo>
                  <a:lnTo>
                    <a:pt x="19646" y="17319"/>
                  </a:lnTo>
                  <a:lnTo>
                    <a:pt x="20802" y="19381"/>
                  </a:lnTo>
                  <a:lnTo>
                    <a:pt x="24269" y="19381"/>
                  </a:lnTo>
                  <a:lnTo>
                    <a:pt x="25425" y="17319"/>
                  </a:lnTo>
                  <a:lnTo>
                    <a:pt x="27736" y="17319"/>
                  </a:lnTo>
                  <a:lnTo>
                    <a:pt x="27736" y="21855"/>
                  </a:lnTo>
                  <a:lnTo>
                    <a:pt x="30048" y="24329"/>
                  </a:lnTo>
                  <a:lnTo>
                    <a:pt x="33515" y="24329"/>
                  </a:lnTo>
                  <a:lnTo>
                    <a:pt x="35826" y="21855"/>
                  </a:lnTo>
                  <a:lnTo>
                    <a:pt x="36982" y="24329"/>
                  </a:lnTo>
                  <a:lnTo>
                    <a:pt x="41605" y="24329"/>
                  </a:lnTo>
                  <a:lnTo>
                    <a:pt x="42760" y="21855"/>
                  </a:lnTo>
                  <a:lnTo>
                    <a:pt x="42760" y="26804"/>
                  </a:lnTo>
                  <a:lnTo>
                    <a:pt x="43916" y="29278"/>
                  </a:lnTo>
                  <a:lnTo>
                    <a:pt x="48539" y="29278"/>
                  </a:lnTo>
                  <a:lnTo>
                    <a:pt x="49695" y="26804"/>
                  </a:lnTo>
                  <a:lnTo>
                    <a:pt x="49695" y="24329"/>
                  </a:lnTo>
                  <a:lnTo>
                    <a:pt x="50850" y="29278"/>
                  </a:lnTo>
                  <a:lnTo>
                    <a:pt x="53162" y="29278"/>
                  </a:lnTo>
                  <a:lnTo>
                    <a:pt x="54317" y="26804"/>
                  </a:lnTo>
                  <a:lnTo>
                    <a:pt x="55473" y="26804"/>
                  </a:lnTo>
                  <a:lnTo>
                    <a:pt x="56629" y="24329"/>
                  </a:lnTo>
                  <a:lnTo>
                    <a:pt x="56629" y="29278"/>
                  </a:lnTo>
                  <a:lnTo>
                    <a:pt x="57784" y="29278"/>
                  </a:lnTo>
                  <a:lnTo>
                    <a:pt x="57784" y="34226"/>
                  </a:lnTo>
                  <a:lnTo>
                    <a:pt x="54317" y="34226"/>
                  </a:lnTo>
                  <a:lnTo>
                    <a:pt x="54317" y="39175"/>
                  </a:lnTo>
                  <a:lnTo>
                    <a:pt x="56629" y="39175"/>
                  </a:lnTo>
                  <a:lnTo>
                    <a:pt x="58940" y="44123"/>
                  </a:lnTo>
                  <a:lnTo>
                    <a:pt x="57784" y="49072"/>
                  </a:lnTo>
                  <a:lnTo>
                    <a:pt x="57784" y="54020"/>
                  </a:lnTo>
                  <a:lnTo>
                    <a:pt x="56629" y="56082"/>
                  </a:lnTo>
                  <a:lnTo>
                    <a:pt x="21958" y="58556"/>
                  </a:lnTo>
                  <a:lnTo>
                    <a:pt x="17335" y="75876"/>
                  </a:lnTo>
                  <a:lnTo>
                    <a:pt x="11556" y="75876"/>
                  </a:lnTo>
                  <a:lnTo>
                    <a:pt x="4622" y="78350"/>
                  </a:lnTo>
                  <a:lnTo>
                    <a:pt x="3467" y="78350"/>
                  </a:lnTo>
                  <a:lnTo>
                    <a:pt x="3467" y="90721"/>
                  </a:lnTo>
                  <a:lnTo>
                    <a:pt x="4622" y="97731"/>
                  </a:lnTo>
                  <a:lnTo>
                    <a:pt x="8089" y="100206"/>
                  </a:lnTo>
                  <a:lnTo>
                    <a:pt x="10401" y="105154"/>
                  </a:lnTo>
                  <a:lnTo>
                    <a:pt x="12712" y="107628"/>
                  </a:lnTo>
                  <a:lnTo>
                    <a:pt x="11556" y="110103"/>
                  </a:lnTo>
                  <a:lnTo>
                    <a:pt x="5778" y="110103"/>
                  </a:lnTo>
                  <a:lnTo>
                    <a:pt x="4622" y="107628"/>
                  </a:lnTo>
                  <a:lnTo>
                    <a:pt x="3467" y="107628"/>
                  </a:lnTo>
                  <a:lnTo>
                    <a:pt x="2311" y="110103"/>
                  </a:lnTo>
                  <a:lnTo>
                    <a:pt x="0" y="110103"/>
                  </a:lnTo>
                  <a:lnTo>
                    <a:pt x="4622" y="110103"/>
                  </a:lnTo>
                  <a:lnTo>
                    <a:pt x="47383" y="11752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1" name="Shape 431"/>
            <p:cNvSpPr/>
            <p:nvPr/>
          </p:nvSpPr>
          <p:spPr>
            <a:xfrm>
              <a:off x="261937" y="3551237"/>
              <a:ext cx="950912" cy="160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1151" y="0"/>
                  </a:moveTo>
                  <a:lnTo>
                    <a:pt x="107979" y="0"/>
                  </a:lnTo>
                  <a:lnTo>
                    <a:pt x="115191" y="7128"/>
                  </a:lnTo>
                  <a:lnTo>
                    <a:pt x="120000" y="14257"/>
                  </a:lnTo>
                  <a:lnTo>
                    <a:pt x="116393" y="28514"/>
                  </a:lnTo>
                  <a:lnTo>
                    <a:pt x="113989" y="49900"/>
                  </a:lnTo>
                  <a:lnTo>
                    <a:pt x="109181" y="70099"/>
                  </a:lnTo>
                  <a:lnTo>
                    <a:pt x="106777" y="84356"/>
                  </a:lnTo>
                  <a:lnTo>
                    <a:pt x="101969" y="105742"/>
                  </a:lnTo>
                  <a:lnTo>
                    <a:pt x="100767" y="120000"/>
                  </a:lnTo>
                  <a:lnTo>
                    <a:pt x="99565" y="112871"/>
                  </a:lnTo>
                  <a:lnTo>
                    <a:pt x="97161" y="105742"/>
                  </a:lnTo>
                  <a:lnTo>
                    <a:pt x="94757" y="91485"/>
                  </a:lnTo>
                  <a:lnTo>
                    <a:pt x="89949" y="77227"/>
                  </a:lnTo>
                  <a:lnTo>
                    <a:pt x="85342" y="77227"/>
                  </a:lnTo>
                  <a:lnTo>
                    <a:pt x="85342" y="91485"/>
                  </a:lnTo>
                  <a:lnTo>
                    <a:pt x="82938" y="91485"/>
                  </a:lnTo>
                  <a:lnTo>
                    <a:pt x="81736" y="98613"/>
                  </a:lnTo>
                  <a:lnTo>
                    <a:pt x="78130" y="98613"/>
                  </a:lnTo>
                  <a:lnTo>
                    <a:pt x="76928" y="105742"/>
                  </a:lnTo>
                  <a:lnTo>
                    <a:pt x="75726" y="105742"/>
                  </a:lnTo>
                  <a:lnTo>
                    <a:pt x="74524" y="112871"/>
                  </a:lnTo>
                  <a:lnTo>
                    <a:pt x="73322" y="112871"/>
                  </a:lnTo>
                  <a:lnTo>
                    <a:pt x="70918" y="105742"/>
                  </a:lnTo>
                  <a:lnTo>
                    <a:pt x="69716" y="112871"/>
                  </a:lnTo>
                  <a:lnTo>
                    <a:pt x="68514" y="112871"/>
                  </a:lnTo>
                  <a:lnTo>
                    <a:pt x="66110" y="120000"/>
                  </a:lnTo>
                  <a:lnTo>
                    <a:pt x="45676" y="120000"/>
                  </a:lnTo>
                  <a:lnTo>
                    <a:pt x="43272" y="112871"/>
                  </a:lnTo>
                  <a:lnTo>
                    <a:pt x="40868" y="112871"/>
                  </a:lnTo>
                  <a:lnTo>
                    <a:pt x="39666" y="120000"/>
                  </a:lnTo>
                  <a:lnTo>
                    <a:pt x="28848" y="120000"/>
                  </a:lnTo>
                  <a:lnTo>
                    <a:pt x="27646" y="112871"/>
                  </a:lnTo>
                  <a:lnTo>
                    <a:pt x="21636" y="112871"/>
                  </a:lnTo>
                  <a:lnTo>
                    <a:pt x="19232" y="120000"/>
                  </a:lnTo>
                  <a:lnTo>
                    <a:pt x="15626" y="112871"/>
                  </a:lnTo>
                  <a:lnTo>
                    <a:pt x="12020" y="112871"/>
                  </a:lnTo>
                  <a:lnTo>
                    <a:pt x="8414" y="105742"/>
                  </a:lnTo>
                  <a:lnTo>
                    <a:pt x="6010" y="91485"/>
                  </a:lnTo>
                  <a:lnTo>
                    <a:pt x="3606" y="84356"/>
                  </a:lnTo>
                  <a:lnTo>
                    <a:pt x="1202" y="70099"/>
                  </a:lnTo>
                  <a:lnTo>
                    <a:pt x="1202" y="64158"/>
                  </a:lnTo>
                  <a:lnTo>
                    <a:pt x="0" y="57029"/>
                  </a:lnTo>
                  <a:lnTo>
                    <a:pt x="0" y="35643"/>
                  </a:lnTo>
                  <a:lnTo>
                    <a:pt x="1202" y="28514"/>
                  </a:lnTo>
                  <a:lnTo>
                    <a:pt x="8414" y="28514"/>
                  </a:lnTo>
                  <a:lnTo>
                    <a:pt x="10818" y="21386"/>
                  </a:lnTo>
                  <a:lnTo>
                    <a:pt x="80534" y="21386"/>
                  </a:lnTo>
                  <a:lnTo>
                    <a:pt x="82938" y="14257"/>
                  </a:lnTo>
                  <a:lnTo>
                    <a:pt x="84140" y="7128"/>
                  </a:lnTo>
                  <a:lnTo>
                    <a:pt x="87545" y="7128"/>
                  </a:lnTo>
                  <a:lnTo>
                    <a:pt x="91151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2" name="Shape 432"/>
            <p:cNvSpPr/>
            <p:nvPr/>
          </p:nvSpPr>
          <p:spPr>
            <a:xfrm>
              <a:off x="261937" y="3551237"/>
              <a:ext cx="950912" cy="160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1151" y="0"/>
                  </a:moveTo>
                  <a:lnTo>
                    <a:pt x="107979" y="0"/>
                  </a:lnTo>
                  <a:lnTo>
                    <a:pt x="115191" y="7128"/>
                  </a:lnTo>
                  <a:lnTo>
                    <a:pt x="120000" y="14257"/>
                  </a:lnTo>
                  <a:lnTo>
                    <a:pt x="116393" y="28514"/>
                  </a:lnTo>
                  <a:lnTo>
                    <a:pt x="113989" y="49900"/>
                  </a:lnTo>
                  <a:lnTo>
                    <a:pt x="109181" y="70099"/>
                  </a:lnTo>
                  <a:lnTo>
                    <a:pt x="106777" y="84356"/>
                  </a:lnTo>
                  <a:lnTo>
                    <a:pt x="101969" y="105742"/>
                  </a:lnTo>
                  <a:lnTo>
                    <a:pt x="100767" y="120000"/>
                  </a:lnTo>
                  <a:lnTo>
                    <a:pt x="99565" y="112871"/>
                  </a:lnTo>
                  <a:lnTo>
                    <a:pt x="97161" y="105742"/>
                  </a:lnTo>
                  <a:lnTo>
                    <a:pt x="94757" y="91485"/>
                  </a:lnTo>
                  <a:lnTo>
                    <a:pt x="89949" y="77227"/>
                  </a:lnTo>
                  <a:lnTo>
                    <a:pt x="85342" y="77227"/>
                  </a:lnTo>
                  <a:lnTo>
                    <a:pt x="85342" y="91485"/>
                  </a:lnTo>
                  <a:lnTo>
                    <a:pt x="82938" y="91485"/>
                  </a:lnTo>
                  <a:lnTo>
                    <a:pt x="81736" y="98613"/>
                  </a:lnTo>
                  <a:lnTo>
                    <a:pt x="78130" y="98613"/>
                  </a:lnTo>
                  <a:lnTo>
                    <a:pt x="76928" y="105742"/>
                  </a:lnTo>
                  <a:lnTo>
                    <a:pt x="75726" y="105742"/>
                  </a:lnTo>
                  <a:lnTo>
                    <a:pt x="74524" y="112871"/>
                  </a:lnTo>
                  <a:lnTo>
                    <a:pt x="73322" y="112871"/>
                  </a:lnTo>
                  <a:lnTo>
                    <a:pt x="70918" y="105742"/>
                  </a:lnTo>
                  <a:lnTo>
                    <a:pt x="69716" y="112871"/>
                  </a:lnTo>
                  <a:lnTo>
                    <a:pt x="68514" y="112871"/>
                  </a:lnTo>
                  <a:lnTo>
                    <a:pt x="66110" y="120000"/>
                  </a:lnTo>
                  <a:lnTo>
                    <a:pt x="45676" y="120000"/>
                  </a:lnTo>
                  <a:lnTo>
                    <a:pt x="43272" y="112871"/>
                  </a:lnTo>
                  <a:lnTo>
                    <a:pt x="40868" y="112871"/>
                  </a:lnTo>
                  <a:lnTo>
                    <a:pt x="39666" y="120000"/>
                  </a:lnTo>
                  <a:lnTo>
                    <a:pt x="28848" y="120000"/>
                  </a:lnTo>
                  <a:lnTo>
                    <a:pt x="27646" y="112871"/>
                  </a:lnTo>
                  <a:lnTo>
                    <a:pt x="21636" y="112871"/>
                  </a:lnTo>
                  <a:lnTo>
                    <a:pt x="19232" y="120000"/>
                  </a:lnTo>
                  <a:lnTo>
                    <a:pt x="15626" y="112871"/>
                  </a:lnTo>
                  <a:lnTo>
                    <a:pt x="12020" y="112871"/>
                  </a:lnTo>
                  <a:lnTo>
                    <a:pt x="8414" y="105742"/>
                  </a:lnTo>
                  <a:lnTo>
                    <a:pt x="6010" y="91485"/>
                  </a:lnTo>
                  <a:lnTo>
                    <a:pt x="3606" y="84356"/>
                  </a:lnTo>
                  <a:lnTo>
                    <a:pt x="1202" y="70099"/>
                  </a:lnTo>
                  <a:lnTo>
                    <a:pt x="1202" y="64158"/>
                  </a:lnTo>
                  <a:lnTo>
                    <a:pt x="0" y="57029"/>
                  </a:lnTo>
                  <a:lnTo>
                    <a:pt x="0" y="35643"/>
                  </a:lnTo>
                  <a:lnTo>
                    <a:pt x="1202" y="28514"/>
                  </a:lnTo>
                  <a:lnTo>
                    <a:pt x="8414" y="28514"/>
                  </a:lnTo>
                  <a:lnTo>
                    <a:pt x="10818" y="21386"/>
                  </a:lnTo>
                  <a:lnTo>
                    <a:pt x="80534" y="21386"/>
                  </a:lnTo>
                  <a:lnTo>
                    <a:pt x="82938" y="14257"/>
                  </a:lnTo>
                  <a:lnTo>
                    <a:pt x="84140" y="7128"/>
                  </a:lnTo>
                  <a:lnTo>
                    <a:pt x="87545" y="7128"/>
                  </a:lnTo>
                  <a:lnTo>
                    <a:pt x="91151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3" name="Shape 433"/>
            <p:cNvSpPr/>
            <p:nvPr/>
          </p:nvSpPr>
          <p:spPr>
            <a:xfrm>
              <a:off x="1089025" y="3570287"/>
              <a:ext cx="47625" cy="666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000" y="34285"/>
                  </a:moveTo>
                  <a:lnTo>
                    <a:pt x="48000" y="51428"/>
                  </a:lnTo>
                  <a:lnTo>
                    <a:pt x="48000" y="85714"/>
                  </a:lnTo>
                  <a:lnTo>
                    <a:pt x="24000" y="85714"/>
                  </a:lnTo>
                  <a:lnTo>
                    <a:pt x="24000" y="68571"/>
                  </a:lnTo>
                  <a:lnTo>
                    <a:pt x="0" y="68571"/>
                  </a:lnTo>
                  <a:lnTo>
                    <a:pt x="0" y="85714"/>
                  </a:lnTo>
                  <a:lnTo>
                    <a:pt x="24000" y="85714"/>
                  </a:lnTo>
                  <a:lnTo>
                    <a:pt x="24000" y="102857"/>
                  </a:lnTo>
                  <a:lnTo>
                    <a:pt x="48000" y="120000"/>
                  </a:lnTo>
                  <a:lnTo>
                    <a:pt x="96000" y="120000"/>
                  </a:lnTo>
                  <a:lnTo>
                    <a:pt x="96000" y="102857"/>
                  </a:lnTo>
                  <a:lnTo>
                    <a:pt x="120000" y="85714"/>
                  </a:lnTo>
                  <a:lnTo>
                    <a:pt x="120000" y="68571"/>
                  </a:lnTo>
                  <a:lnTo>
                    <a:pt x="96000" y="68571"/>
                  </a:lnTo>
                  <a:lnTo>
                    <a:pt x="96000" y="85714"/>
                  </a:lnTo>
                  <a:lnTo>
                    <a:pt x="72000" y="85714"/>
                  </a:lnTo>
                  <a:lnTo>
                    <a:pt x="72000" y="51428"/>
                  </a:lnTo>
                  <a:lnTo>
                    <a:pt x="96000" y="51428"/>
                  </a:lnTo>
                  <a:lnTo>
                    <a:pt x="120000" y="34285"/>
                  </a:lnTo>
                  <a:lnTo>
                    <a:pt x="120000" y="0"/>
                  </a:lnTo>
                  <a:lnTo>
                    <a:pt x="24000" y="0"/>
                  </a:lnTo>
                  <a:lnTo>
                    <a:pt x="24000" y="342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4" name="Shape 434"/>
            <p:cNvSpPr/>
            <p:nvPr/>
          </p:nvSpPr>
          <p:spPr>
            <a:xfrm>
              <a:off x="1089025" y="3570287"/>
              <a:ext cx="47625" cy="666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000" y="34285"/>
                  </a:moveTo>
                  <a:lnTo>
                    <a:pt x="48000" y="51428"/>
                  </a:lnTo>
                  <a:lnTo>
                    <a:pt x="48000" y="85714"/>
                  </a:lnTo>
                  <a:lnTo>
                    <a:pt x="24000" y="85714"/>
                  </a:lnTo>
                  <a:lnTo>
                    <a:pt x="24000" y="68571"/>
                  </a:lnTo>
                  <a:lnTo>
                    <a:pt x="0" y="68571"/>
                  </a:lnTo>
                  <a:lnTo>
                    <a:pt x="0" y="85714"/>
                  </a:lnTo>
                  <a:lnTo>
                    <a:pt x="24000" y="85714"/>
                  </a:lnTo>
                  <a:lnTo>
                    <a:pt x="24000" y="102857"/>
                  </a:lnTo>
                  <a:lnTo>
                    <a:pt x="48000" y="120000"/>
                  </a:lnTo>
                  <a:lnTo>
                    <a:pt x="96000" y="120000"/>
                  </a:lnTo>
                  <a:lnTo>
                    <a:pt x="96000" y="102857"/>
                  </a:lnTo>
                  <a:lnTo>
                    <a:pt x="120000" y="85714"/>
                  </a:lnTo>
                  <a:lnTo>
                    <a:pt x="120000" y="68571"/>
                  </a:lnTo>
                  <a:lnTo>
                    <a:pt x="96000" y="68571"/>
                  </a:lnTo>
                  <a:lnTo>
                    <a:pt x="96000" y="85714"/>
                  </a:lnTo>
                  <a:lnTo>
                    <a:pt x="72000" y="85714"/>
                  </a:lnTo>
                  <a:lnTo>
                    <a:pt x="72000" y="51428"/>
                  </a:lnTo>
                  <a:lnTo>
                    <a:pt x="96000" y="51428"/>
                  </a:lnTo>
                  <a:lnTo>
                    <a:pt x="120000" y="34285"/>
                  </a:lnTo>
                  <a:lnTo>
                    <a:pt x="120000" y="0"/>
                  </a:lnTo>
                  <a:lnTo>
                    <a:pt x="24000" y="0"/>
                  </a:lnTo>
                  <a:lnTo>
                    <a:pt x="24000" y="3428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5" name="Shape 435"/>
            <p:cNvSpPr/>
            <p:nvPr/>
          </p:nvSpPr>
          <p:spPr>
            <a:xfrm>
              <a:off x="719137" y="3381375"/>
              <a:ext cx="95250" cy="857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6666"/>
                  </a:moveTo>
                  <a:lnTo>
                    <a:pt x="0" y="13333"/>
                  </a:lnTo>
                  <a:lnTo>
                    <a:pt x="24000" y="13333"/>
                  </a:lnTo>
                  <a:lnTo>
                    <a:pt x="24000" y="0"/>
                  </a:lnTo>
                  <a:lnTo>
                    <a:pt x="48000" y="0"/>
                  </a:lnTo>
                  <a:lnTo>
                    <a:pt x="48000" y="13333"/>
                  </a:lnTo>
                  <a:lnTo>
                    <a:pt x="72000" y="40000"/>
                  </a:lnTo>
                  <a:lnTo>
                    <a:pt x="96000" y="53333"/>
                  </a:lnTo>
                  <a:lnTo>
                    <a:pt x="108000" y="80000"/>
                  </a:lnTo>
                  <a:lnTo>
                    <a:pt x="120000" y="120000"/>
                  </a:lnTo>
                  <a:lnTo>
                    <a:pt x="24000" y="120000"/>
                  </a:lnTo>
                  <a:lnTo>
                    <a:pt x="12000" y="80000"/>
                  </a:lnTo>
                  <a:lnTo>
                    <a:pt x="24000" y="80000"/>
                  </a:lnTo>
                  <a:lnTo>
                    <a:pt x="36000" y="66666"/>
                  </a:lnTo>
                  <a:lnTo>
                    <a:pt x="36000" y="53333"/>
                  </a:lnTo>
                  <a:lnTo>
                    <a:pt x="12000" y="53333"/>
                  </a:lnTo>
                  <a:lnTo>
                    <a:pt x="0" y="26666"/>
                  </a:lnTo>
                  <a:close/>
                </a:path>
              </a:pathLst>
            </a:custGeom>
            <a:solidFill>
              <a:srgbClr val="FF03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6" name="Shape 436"/>
            <p:cNvSpPr/>
            <p:nvPr/>
          </p:nvSpPr>
          <p:spPr>
            <a:xfrm>
              <a:off x="719137" y="3381375"/>
              <a:ext cx="95250" cy="857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6666"/>
                  </a:moveTo>
                  <a:lnTo>
                    <a:pt x="0" y="13333"/>
                  </a:lnTo>
                  <a:lnTo>
                    <a:pt x="24000" y="13333"/>
                  </a:lnTo>
                  <a:lnTo>
                    <a:pt x="24000" y="0"/>
                  </a:lnTo>
                  <a:lnTo>
                    <a:pt x="48000" y="0"/>
                  </a:lnTo>
                  <a:lnTo>
                    <a:pt x="48000" y="13333"/>
                  </a:lnTo>
                  <a:lnTo>
                    <a:pt x="72000" y="40000"/>
                  </a:lnTo>
                  <a:lnTo>
                    <a:pt x="96000" y="53333"/>
                  </a:lnTo>
                  <a:lnTo>
                    <a:pt x="108000" y="80000"/>
                  </a:lnTo>
                  <a:lnTo>
                    <a:pt x="120000" y="120000"/>
                  </a:lnTo>
                  <a:lnTo>
                    <a:pt x="24000" y="120000"/>
                  </a:lnTo>
                  <a:lnTo>
                    <a:pt x="12000" y="80000"/>
                  </a:lnTo>
                  <a:lnTo>
                    <a:pt x="24000" y="80000"/>
                  </a:lnTo>
                  <a:lnTo>
                    <a:pt x="36000" y="66666"/>
                  </a:lnTo>
                  <a:lnTo>
                    <a:pt x="36000" y="53333"/>
                  </a:lnTo>
                  <a:lnTo>
                    <a:pt x="12000" y="53333"/>
                  </a:lnTo>
                  <a:lnTo>
                    <a:pt x="0" y="26666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7" name="Shape 437"/>
            <p:cNvSpPr/>
            <p:nvPr/>
          </p:nvSpPr>
          <p:spPr>
            <a:xfrm>
              <a:off x="261937" y="3287712"/>
              <a:ext cx="504824" cy="1031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4150" y="108923"/>
                  </a:moveTo>
                  <a:lnTo>
                    <a:pt x="104150" y="97846"/>
                  </a:lnTo>
                  <a:lnTo>
                    <a:pt x="104150" y="108923"/>
                  </a:lnTo>
                  <a:lnTo>
                    <a:pt x="101886" y="108923"/>
                  </a:lnTo>
                  <a:lnTo>
                    <a:pt x="101886" y="120000"/>
                  </a:lnTo>
                  <a:lnTo>
                    <a:pt x="99622" y="120000"/>
                  </a:lnTo>
                  <a:lnTo>
                    <a:pt x="99622" y="97846"/>
                  </a:lnTo>
                  <a:lnTo>
                    <a:pt x="99622" y="108923"/>
                  </a:lnTo>
                  <a:lnTo>
                    <a:pt x="97358" y="120000"/>
                  </a:lnTo>
                  <a:lnTo>
                    <a:pt x="95094" y="120000"/>
                  </a:lnTo>
                  <a:lnTo>
                    <a:pt x="92830" y="108923"/>
                  </a:lnTo>
                  <a:lnTo>
                    <a:pt x="90566" y="108923"/>
                  </a:lnTo>
                  <a:lnTo>
                    <a:pt x="90566" y="97846"/>
                  </a:lnTo>
                  <a:lnTo>
                    <a:pt x="90566" y="108923"/>
                  </a:lnTo>
                  <a:lnTo>
                    <a:pt x="88301" y="108923"/>
                  </a:lnTo>
                  <a:lnTo>
                    <a:pt x="88301" y="120000"/>
                  </a:lnTo>
                  <a:lnTo>
                    <a:pt x="81509" y="120000"/>
                  </a:lnTo>
                  <a:lnTo>
                    <a:pt x="79245" y="108923"/>
                  </a:lnTo>
                  <a:lnTo>
                    <a:pt x="76981" y="86769"/>
                  </a:lnTo>
                  <a:lnTo>
                    <a:pt x="74716" y="97846"/>
                  </a:lnTo>
                  <a:lnTo>
                    <a:pt x="74716" y="108923"/>
                  </a:lnTo>
                  <a:lnTo>
                    <a:pt x="72452" y="108923"/>
                  </a:lnTo>
                  <a:lnTo>
                    <a:pt x="72452" y="97846"/>
                  </a:lnTo>
                  <a:lnTo>
                    <a:pt x="70188" y="97846"/>
                  </a:lnTo>
                  <a:lnTo>
                    <a:pt x="70188" y="108923"/>
                  </a:lnTo>
                  <a:lnTo>
                    <a:pt x="67924" y="108923"/>
                  </a:lnTo>
                  <a:lnTo>
                    <a:pt x="67924" y="97846"/>
                  </a:lnTo>
                  <a:lnTo>
                    <a:pt x="65660" y="97846"/>
                  </a:lnTo>
                  <a:lnTo>
                    <a:pt x="65660" y="86769"/>
                  </a:lnTo>
                  <a:lnTo>
                    <a:pt x="63396" y="77538"/>
                  </a:lnTo>
                  <a:lnTo>
                    <a:pt x="63396" y="97846"/>
                  </a:lnTo>
                  <a:lnTo>
                    <a:pt x="61132" y="108923"/>
                  </a:lnTo>
                  <a:lnTo>
                    <a:pt x="54339" y="108923"/>
                  </a:lnTo>
                  <a:lnTo>
                    <a:pt x="54339" y="97846"/>
                  </a:lnTo>
                  <a:lnTo>
                    <a:pt x="52075" y="97846"/>
                  </a:lnTo>
                  <a:lnTo>
                    <a:pt x="49811" y="86769"/>
                  </a:lnTo>
                  <a:lnTo>
                    <a:pt x="49811" y="77538"/>
                  </a:lnTo>
                  <a:lnTo>
                    <a:pt x="47547" y="77538"/>
                  </a:lnTo>
                  <a:lnTo>
                    <a:pt x="47547" y="55384"/>
                  </a:lnTo>
                  <a:lnTo>
                    <a:pt x="47547" y="66461"/>
                  </a:lnTo>
                  <a:lnTo>
                    <a:pt x="45283" y="77538"/>
                  </a:lnTo>
                  <a:lnTo>
                    <a:pt x="36226" y="77538"/>
                  </a:lnTo>
                  <a:lnTo>
                    <a:pt x="33962" y="66461"/>
                  </a:lnTo>
                  <a:lnTo>
                    <a:pt x="29433" y="66461"/>
                  </a:lnTo>
                  <a:lnTo>
                    <a:pt x="27169" y="77538"/>
                  </a:lnTo>
                  <a:lnTo>
                    <a:pt x="15849" y="77538"/>
                  </a:lnTo>
                  <a:lnTo>
                    <a:pt x="13584" y="86769"/>
                  </a:lnTo>
                  <a:lnTo>
                    <a:pt x="11320" y="77538"/>
                  </a:lnTo>
                  <a:lnTo>
                    <a:pt x="0" y="77538"/>
                  </a:lnTo>
                  <a:lnTo>
                    <a:pt x="0" y="66461"/>
                  </a:lnTo>
                  <a:lnTo>
                    <a:pt x="2264" y="55384"/>
                  </a:lnTo>
                  <a:lnTo>
                    <a:pt x="6792" y="44307"/>
                  </a:lnTo>
                  <a:lnTo>
                    <a:pt x="11320" y="66461"/>
                  </a:lnTo>
                  <a:lnTo>
                    <a:pt x="15849" y="66461"/>
                  </a:lnTo>
                  <a:lnTo>
                    <a:pt x="15849" y="55384"/>
                  </a:lnTo>
                  <a:lnTo>
                    <a:pt x="15849" y="66461"/>
                  </a:lnTo>
                  <a:lnTo>
                    <a:pt x="20377" y="66461"/>
                  </a:lnTo>
                  <a:lnTo>
                    <a:pt x="20377" y="55384"/>
                  </a:lnTo>
                  <a:lnTo>
                    <a:pt x="24905" y="55384"/>
                  </a:lnTo>
                  <a:lnTo>
                    <a:pt x="24905" y="44307"/>
                  </a:lnTo>
                  <a:lnTo>
                    <a:pt x="33962" y="44307"/>
                  </a:lnTo>
                  <a:lnTo>
                    <a:pt x="36226" y="55384"/>
                  </a:lnTo>
                  <a:lnTo>
                    <a:pt x="36226" y="44307"/>
                  </a:lnTo>
                  <a:lnTo>
                    <a:pt x="38490" y="44307"/>
                  </a:lnTo>
                  <a:lnTo>
                    <a:pt x="38490" y="33230"/>
                  </a:lnTo>
                  <a:lnTo>
                    <a:pt x="43018" y="33230"/>
                  </a:lnTo>
                  <a:lnTo>
                    <a:pt x="43018" y="44307"/>
                  </a:lnTo>
                  <a:lnTo>
                    <a:pt x="47547" y="22153"/>
                  </a:lnTo>
                  <a:lnTo>
                    <a:pt x="52075" y="22153"/>
                  </a:lnTo>
                  <a:lnTo>
                    <a:pt x="54339" y="44307"/>
                  </a:lnTo>
                  <a:lnTo>
                    <a:pt x="56603" y="44307"/>
                  </a:lnTo>
                  <a:lnTo>
                    <a:pt x="56603" y="55384"/>
                  </a:lnTo>
                  <a:lnTo>
                    <a:pt x="56603" y="44307"/>
                  </a:lnTo>
                  <a:lnTo>
                    <a:pt x="63396" y="44307"/>
                  </a:lnTo>
                  <a:lnTo>
                    <a:pt x="65660" y="55384"/>
                  </a:lnTo>
                  <a:lnTo>
                    <a:pt x="65660" y="44307"/>
                  </a:lnTo>
                  <a:lnTo>
                    <a:pt x="67924" y="44307"/>
                  </a:lnTo>
                  <a:lnTo>
                    <a:pt x="67924" y="33230"/>
                  </a:lnTo>
                  <a:lnTo>
                    <a:pt x="76981" y="33230"/>
                  </a:lnTo>
                  <a:lnTo>
                    <a:pt x="81509" y="55384"/>
                  </a:lnTo>
                  <a:lnTo>
                    <a:pt x="81509" y="44307"/>
                  </a:lnTo>
                  <a:lnTo>
                    <a:pt x="86037" y="44307"/>
                  </a:lnTo>
                  <a:lnTo>
                    <a:pt x="88301" y="55384"/>
                  </a:lnTo>
                  <a:lnTo>
                    <a:pt x="88301" y="44307"/>
                  </a:lnTo>
                  <a:lnTo>
                    <a:pt x="90566" y="33230"/>
                  </a:lnTo>
                  <a:lnTo>
                    <a:pt x="90566" y="44307"/>
                  </a:lnTo>
                  <a:lnTo>
                    <a:pt x="92830" y="44307"/>
                  </a:lnTo>
                  <a:lnTo>
                    <a:pt x="92830" y="22153"/>
                  </a:lnTo>
                  <a:lnTo>
                    <a:pt x="97358" y="0"/>
                  </a:lnTo>
                  <a:lnTo>
                    <a:pt x="99622" y="0"/>
                  </a:lnTo>
                  <a:lnTo>
                    <a:pt x="99622" y="11076"/>
                  </a:lnTo>
                  <a:lnTo>
                    <a:pt x="101886" y="22153"/>
                  </a:lnTo>
                  <a:lnTo>
                    <a:pt x="101886" y="44307"/>
                  </a:lnTo>
                  <a:lnTo>
                    <a:pt x="106415" y="22153"/>
                  </a:lnTo>
                  <a:lnTo>
                    <a:pt x="110943" y="22153"/>
                  </a:lnTo>
                  <a:lnTo>
                    <a:pt x="113207" y="33230"/>
                  </a:lnTo>
                  <a:lnTo>
                    <a:pt x="113207" y="66461"/>
                  </a:lnTo>
                  <a:lnTo>
                    <a:pt x="110943" y="77538"/>
                  </a:lnTo>
                  <a:lnTo>
                    <a:pt x="113207" y="66461"/>
                  </a:lnTo>
                  <a:lnTo>
                    <a:pt x="117735" y="66461"/>
                  </a:lnTo>
                  <a:lnTo>
                    <a:pt x="120000" y="77538"/>
                  </a:lnTo>
                  <a:lnTo>
                    <a:pt x="120000" y="108923"/>
                  </a:lnTo>
                  <a:lnTo>
                    <a:pt x="110943" y="108923"/>
                  </a:lnTo>
                  <a:lnTo>
                    <a:pt x="108679" y="120000"/>
                  </a:lnTo>
                  <a:lnTo>
                    <a:pt x="106415" y="120000"/>
                  </a:lnTo>
                  <a:lnTo>
                    <a:pt x="104150" y="108923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8" name="Shape 438"/>
            <p:cNvSpPr/>
            <p:nvPr/>
          </p:nvSpPr>
          <p:spPr>
            <a:xfrm>
              <a:off x="261937" y="3287712"/>
              <a:ext cx="504824" cy="1031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4150" y="108923"/>
                  </a:moveTo>
                  <a:lnTo>
                    <a:pt x="104150" y="97846"/>
                  </a:lnTo>
                  <a:lnTo>
                    <a:pt x="104150" y="108923"/>
                  </a:lnTo>
                  <a:lnTo>
                    <a:pt x="101886" y="108923"/>
                  </a:lnTo>
                  <a:lnTo>
                    <a:pt x="101886" y="120000"/>
                  </a:lnTo>
                  <a:lnTo>
                    <a:pt x="99622" y="120000"/>
                  </a:lnTo>
                  <a:lnTo>
                    <a:pt x="99622" y="97846"/>
                  </a:lnTo>
                  <a:lnTo>
                    <a:pt x="99622" y="108923"/>
                  </a:lnTo>
                  <a:lnTo>
                    <a:pt x="97358" y="120000"/>
                  </a:lnTo>
                  <a:lnTo>
                    <a:pt x="95094" y="120000"/>
                  </a:lnTo>
                  <a:lnTo>
                    <a:pt x="92830" y="108923"/>
                  </a:lnTo>
                  <a:lnTo>
                    <a:pt x="90566" y="108923"/>
                  </a:lnTo>
                  <a:lnTo>
                    <a:pt x="90566" y="97846"/>
                  </a:lnTo>
                  <a:lnTo>
                    <a:pt x="90566" y="108923"/>
                  </a:lnTo>
                  <a:lnTo>
                    <a:pt x="88301" y="108923"/>
                  </a:lnTo>
                  <a:lnTo>
                    <a:pt x="88301" y="120000"/>
                  </a:lnTo>
                  <a:lnTo>
                    <a:pt x="81509" y="120000"/>
                  </a:lnTo>
                  <a:lnTo>
                    <a:pt x="79245" y="108923"/>
                  </a:lnTo>
                  <a:lnTo>
                    <a:pt x="76981" y="86769"/>
                  </a:lnTo>
                  <a:lnTo>
                    <a:pt x="74716" y="97846"/>
                  </a:lnTo>
                  <a:lnTo>
                    <a:pt x="74716" y="108923"/>
                  </a:lnTo>
                  <a:lnTo>
                    <a:pt x="72452" y="108923"/>
                  </a:lnTo>
                  <a:lnTo>
                    <a:pt x="72452" y="97846"/>
                  </a:lnTo>
                  <a:lnTo>
                    <a:pt x="70188" y="97846"/>
                  </a:lnTo>
                  <a:lnTo>
                    <a:pt x="70188" y="108923"/>
                  </a:lnTo>
                  <a:lnTo>
                    <a:pt x="67924" y="108923"/>
                  </a:lnTo>
                  <a:lnTo>
                    <a:pt x="67924" y="97846"/>
                  </a:lnTo>
                  <a:lnTo>
                    <a:pt x="65660" y="97846"/>
                  </a:lnTo>
                  <a:lnTo>
                    <a:pt x="65660" y="86769"/>
                  </a:lnTo>
                  <a:lnTo>
                    <a:pt x="63396" y="77538"/>
                  </a:lnTo>
                  <a:lnTo>
                    <a:pt x="63396" y="97846"/>
                  </a:lnTo>
                  <a:lnTo>
                    <a:pt x="61132" y="108923"/>
                  </a:lnTo>
                  <a:lnTo>
                    <a:pt x="54339" y="108923"/>
                  </a:lnTo>
                  <a:lnTo>
                    <a:pt x="54339" y="97846"/>
                  </a:lnTo>
                  <a:lnTo>
                    <a:pt x="52075" y="97846"/>
                  </a:lnTo>
                  <a:lnTo>
                    <a:pt x="49811" y="86769"/>
                  </a:lnTo>
                  <a:lnTo>
                    <a:pt x="49811" y="77538"/>
                  </a:lnTo>
                  <a:lnTo>
                    <a:pt x="47547" y="77538"/>
                  </a:lnTo>
                  <a:lnTo>
                    <a:pt x="47547" y="55384"/>
                  </a:lnTo>
                  <a:lnTo>
                    <a:pt x="47547" y="66461"/>
                  </a:lnTo>
                  <a:lnTo>
                    <a:pt x="45283" y="77538"/>
                  </a:lnTo>
                  <a:lnTo>
                    <a:pt x="36226" y="77538"/>
                  </a:lnTo>
                  <a:lnTo>
                    <a:pt x="33962" y="66461"/>
                  </a:lnTo>
                  <a:lnTo>
                    <a:pt x="29433" y="66461"/>
                  </a:lnTo>
                  <a:lnTo>
                    <a:pt x="27169" y="77538"/>
                  </a:lnTo>
                  <a:lnTo>
                    <a:pt x="15849" y="77538"/>
                  </a:lnTo>
                  <a:lnTo>
                    <a:pt x="13584" y="86769"/>
                  </a:lnTo>
                  <a:lnTo>
                    <a:pt x="11320" y="77538"/>
                  </a:lnTo>
                  <a:lnTo>
                    <a:pt x="0" y="77538"/>
                  </a:lnTo>
                  <a:lnTo>
                    <a:pt x="0" y="66461"/>
                  </a:lnTo>
                  <a:lnTo>
                    <a:pt x="2264" y="55384"/>
                  </a:lnTo>
                  <a:lnTo>
                    <a:pt x="6792" y="44307"/>
                  </a:lnTo>
                  <a:lnTo>
                    <a:pt x="11320" y="66461"/>
                  </a:lnTo>
                  <a:lnTo>
                    <a:pt x="15849" y="66461"/>
                  </a:lnTo>
                  <a:lnTo>
                    <a:pt x="15849" y="55384"/>
                  </a:lnTo>
                  <a:lnTo>
                    <a:pt x="15849" y="66461"/>
                  </a:lnTo>
                  <a:lnTo>
                    <a:pt x="20377" y="66461"/>
                  </a:lnTo>
                  <a:lnTo>
                    <a:pt x="20377" y="55384"/>
                  </a:lnTo>
                  <a:lnTo>
                    <a:pt x="24905" y="55384"/>
                  </a:lnTo>
                  <a:lnTo>
                    <a:pt x="24905" y="44307"/>
                  </a:lnTo>
                  <a:lnTo>
                    <a:pt x="33962" y="44307"/>
                  </a:lnTo>
                  <a:lnTo>
                    <a:pt x="36226" y="55384"/>
                  </a:lnTo>
                  <a:lnTo>
                    <a:pt x="36226" y="44307"/>
                  </a:lnTo>
                  <a:lnTo>
                    <a:pt x="38490" y="44307"/>
                  </a:lnTo>
                  <a:lnTo>
                    <a:pt x="38490" y="33230"/>
                  </a:lnTo>
                  <a:lnTo>
                    <a:pt x="43018" y="33230"/>
                  </a:lnTo>
                  <a:lnTo>
                    <a:pt x="43018" y="44307"/>
                  </a:lnTo>
                  <a:lnTo>
                    <a:pt x="47547" y="22153"/>
                  </a:lnTo>
                  <a:lnTo>
                    <a:pt x="52075" y="22153"/>
                  </a:lnTo>
                  <a:lnTo>
                    <a:pt x="54339" y="44307"/>
                  </a:lnTo>
                  <a:lnTo>
                    <a:pt x="56603" y="44307"/>
                  </a:lnTo>
                  <a:lnTo>
                    <a:pt x="56603" y="55384"/>
                  </a:lnTo>
                  <a:lnTo>
                    <a:pt x="56603" y="44307"/>
                  </a:lnTo>
                  <a:lnTo>
                    <a:pt x="63396" y="44307"/>
                  </a:lnTo>
                  <a:lnTo>
                    <a:pt x="65660" y="55384"/>
                  </a:lnTo>
                  <a:lnTo>
                    <a:pt x="65660" y="44307"/>
                  </a:lnTo>
                  <a:lnTo>
                    <a:pt x="67924" y="44307"/>
                  </a:lnTo>
                  <a:lnTo>
                    <a:pt x="67924" y="33230"/>
                  </a:lnTo>
                  <a:lnTo>
                    <a:pt x="76981" y="33230"/>
                  </a:lnTo>
                  <a:lnTo>
                    <a:pt x="81509" y="55384"/>
                  </a:lnTo>
                  <a:lnTo>
                    <a:pt x="81509" y="44307"/>
                  </a:lnTo>
                  <a:lnTo>
                    <a:pt x="86037" y="44307"/>
                  </a:lnTo>
                  <a:lnTo>
                    <a:pt x="88301" y="55384"/>
                  </a:lnTo>
                  <a:lnTo>
                    <a:pt x="88301" y="44307"/>
                  </a:lnTo>
                  <a:lnTo>
                    <a:pt x="90566" y="33230"/>
                  </a:lnTo>
                  <a:lnTo>
                    <a:pt x="90566" y="44307"/>
                  </a:lnTo>
                  <a:lnTo>
                    <a:pt x="92830" y="44307"/>
                  </a:lnTo>
                  <a:lnTo>
                    <a:pt x="92830" y="22153"/>
                  </a:lnTo>
                  <a:lnTo>
                    <a:pt x="97358" y="0"/>
                  </a:lnTo>
                  <a:lnTo>
                    <a:pt x="99622" y="0"/>
                  </a:lnTo>
                  <a:lnTo>
                    <a:pt x="99622" y="11076"/>
                  </a:lnTo>
                  <a:lnTo>
                    <a:pt x="101886" y="22153"/>
                  </a:lnTo>
                  <a:lnTo>
                    <a:pt x="101886" y="44307"/>
                  </a:lnTo>
                  <a:lnTo>
                    <a:pt x="106415" y="22153"/>
                  </a:lnTo>
                  <a:lnTo>
                    <a:pt x="110943" y="22153"/>
                  </a:lnTo>
                  <a:lnTo>
                    <a:pt x="113207" y="33230"/>
                  </a:lnTo>
                  <a:lnTo>
                    <a:pt x="113207" y="66461"/>
                  </a:lnTo>
                  <a:lnTo>
                    <a:pt x="110943" y="77538"/>
                  </a:lnTo>
                  <a:lnTo>
                    <a:pt x="113207" y="66461"/>
                  </a:lnTo>
                  <a:lnTo>
                    <a:pt x="117735" y="66461"/>
                  </a:lnTo>
                  <a:lnTo>
                    <a:pt x="120000" y="77538"/>
                  </a:lnTo>
                  <a:lnTo>
                    <a:pt x="120000" y="108923"/>
                  </a:lnTo>
                  <a:lnTo>
                    <a:pt x="110943" y="108923"/>
                  </a:lnTo>
                  <a:lnTo>
                    <a:pt x="108679" y="120000"/>
                  </a:lnTo>
                  <a:lnTo>
                    <a:pt x="106415" y="120000"/>
                  </a:lnTo>
                  <a:lnTo>
                    <a:pt x="104150" y="108923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9" name="Shape 439"/>
            <p:cNvSpPr/>
            <p:nvPr/>
          </p:nvSpPr>
          <p:spPr>
            <a:xfrm>
              <a:off x="1060450" y="3683000"/>
              <a:ext cx="47625" cy="380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8000" y="30000"/>
                  </a:moveTo>
                  <a:lnTo>
                    <a:pt x="72000" y="30000"/>
                  </a:lnTo>
                  <a:lnTo>
                    <a:pt x="72000" y="0"/>
                  </a:lnTo>
                  <a:lnTo>
                    <a:pt x="120000" y="0"/>
                  </a:lnTo>
                  <a:lnTo>
                    <a:pt x="120000" y="30000"/>
                  </a:lnTo>
                  <a:lnTo>
                    <a:pt x="96000" y="30000"/>
                  </a:lnTo>
                  <a:lnTo>
                    <a:pt x="120000" y="30000"/>
                  </a:lnTo>
                  <a:lnTo>
                    <a:pt x="120000" y="60000"/>
                  </a:lnTo>
                  <a:lnTo>
                    <a:pt x="48000" y="60000"/>
                  </a:lnTo>
                  <a:lnTo>
                    <a:pt x="24000" y="90000"/>
                  </a:lnTo>
                  <a:lnTo>
                    <a:pt x="24000" y="120000"/>
                  </a:lnTo>
                  <a:lnTo>
                    <a:pt x="0" y="120000"/>
                  </a:lnTo>
                  <a:lnTo>
                    <a:pt x="0" y="90000"/>
                  </a:lnTo>
                  <a:lnTo>
                    <a:pt x="24000" y="90000"/>
                  </a:lnTo>
                  <a:lnTo>
                    <a:pt x="48000" y="3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40" name="Shape 440"/>
            <p:cNvSpPr/>
            <p:nvPr/>
          </p:nvSpPr>
          <p:spPr>
            <a:xfrm>
              <a:off x="1060450" y="3683000"/>
              <a:ext cx="47625" cy="380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8000" y="30000"/>
                  </a:moveTo>
                  <a:lnTo>
                    <a:pt x="72000" y="30000"/>
                  </a:lnTo>
                  <a:lnTo>
                    <a:pt x="72000" y="0"/>
                  </a:lnTo>
                  <a:lnTo>
                    <a:pt x="120000" y="0"/>
                  </a:lnTo>
                  <a:lnTo>
                    <a:pt x="120000" y="30000"/>
                  </a:lnTo>
                  <a:lnTo>
                    <a:pt x="96000" y="30000"/>
                  </a:lnTo>
                  <a:lnTo>
                    <a:pt x="120000" y="30000"/>
                  </a:lnTo>
                  <a:lnTo>
                    <a:pt x="120000" y="60000"/>
                  </a:lnTo>
                  <a:lnTo>
                    <a:pt x="48000" y="60000"/>
                  </a:lnTo>
                  <a:lnTo>
                    <a:pt x="24000" y="90000"/>
                  </a:lnTo>
                  <a:lnTo>
                    <a:pt x="24000" y="120000"/>
                  </a:lnTo>
                  <a:lnTo>
                    <a:pt x="0" y="120000"/>
                  </a:lnTo>
                  <a:lnTo>
                    <a:pt x="0" y="90000"/>
                  </a:lnTo>
                  <a:lnTo>
                    <a:pt x="24000" y="90000"/>
                  </a:lnTo>
                  <a:lnTo>
                    <a:pt x="48000" y="3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41" name="Shape 441"/>
            <p:cNvSpPr/>
            <p:nvPr/>
          </p:nvSpPr>
          <p:spPr>
            <a:xfrm>
              <a:off x="328612" y="3663950"/>
              <a:ext cx="731837" cy="761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5000"/>
                  </a:moveTo>
                  <a:lnTo>
                    <a:pt x="18741" y="75000"/>
                  </a:lnTo>
                  <a:lnTo>
                    <a:pt x="21865" y="60000"/>
                  </a:lnTo>
                  <a:lnTo>
                    <a:pt x="23427" y="75000"/>
                  </a:lnTo>
                  <a:lnTo>
                    <a:pt x="68720" y="75000"/>
                  </a:lnTo>
                  <a:lnTo>
                    <a:pt x="70281" y="90000"/>
                  </a:lnTo>
                  <a:lnTo>
                    <a:pt x="71843" y="90000"/>
                  </a:lnTo>
                  <a:lnTo>
                    <a:pt x="73405" y="75000"/>
                  </a:lnTo>
                  <a:lnTo>
                    <a:pt x="79652" y="75000"/>
                  </a:lnTo>
                  <a:lnTo>
                    <a:pt x="81214" y="60000"/>
                  </a:lnTo>
                  <a:lnTo>
                    <a:pt x="82776" y="75000"/>
                  </a:lnTo>
                  <a:lnTo>
                    <a:pt x="87462" y="75000"/>
                  </a:lnTo>
                  <a:lnTo>
                    <a:pt x="90585" y="45000"/>
                  </a:lnTo>
                  <a:lnTo>
                    <a:pt x="96832" y="45000"/>
                  </a:lnTo>
                  <a:lnTo>
                    <a:pt x="96832" y="30000"/>
                  </a:lnTo>
                  <a:lnTo>
                    <a:pt x="99956" y="30000"/>
                  </a:lnTo>
                  <a:lnTo>
                    <a:pt x="101518" y="45000"/>
                  </a:lnTo>
                  <a:lnTo>
                    <a:pt x="99956" y="30000"/>
                  </a:lnTo>
                  <a:lnTo>
                    <a:pt x="99956" y="0"/>
                  </a:lnTo>
                  <a:lnTo>
                    <a:pt x="105943" y="0"/>
                  </a:lnTo>
                  <a:lnTo>
                    <a:pt x="115314" y="45000"/>
                  </a:lnTo>
                  <a:lnTo>
                    <a:pt x="116876" y="75000"/>
                  </a:lnTo>
                  <a:lnTo>
                    <a:pt x="119999" y="90000"/>
                  </a:lnTo>
                  <a:lnTo>
                    <a:pt x="113752" y="60000"/>
                  </a:lnTo>
                  <a:lnTo>
                    <a:pt x="112190" y="45000"/>
                  </a:lnTo>
                  <a:lnTo>
                    <a:pt x="109067" y="30000"/>
                  </a:lnTo>
                  <a:lnTo>
                    <a:pt x="104381" y="30000"/>
                  </a:lnTo>
                  <a:lnTo>
                    <a:pt x="104381" y="45000"/>
                  </a:lnTo>
                  <a:lnTo>
                    <a:pt x="105943" y="45000"/>
                  </a:lnTo>
                  <a:lnTo>
                    <a:pt x="104381" y="60000"/>
                  </a:lnTo>
                  <a:lnTo>
                    <a:pt x="102819" y="60000"/>
                  </a:lnTo>
                  <a:lnTo>
                    <a:pt x="101518" y="75000"/>
                  </a:lnTo>
                  <a:lnTo>
                    <a:pt x="101518" y="90000"/>
                  </a:lnTo>
                  <a:lnTo>
                    <a:pt x="90585" y="90000"/>
                  </a:lnTo>
                  <a:lnTo>
                    <a:pt x="90585" y="105000"/>
                  </a:lnTo>
                  <a:lnTo>
                    <a:pt x="57787" y="105000"/>
                  </a:lnTo>
                  <a:lnTo>
                    <a:pt x="56225" y="90000"/>
                  </a:lnTo>
                  <a:lnTo>
                    <a:pt x="53101" y="105000"/>
                  </a:lnTo>
                  <a:lnTo>
                    <a:pt x="49978" y="105000"/>
                  </a:lnTo>
                  <a:lnTo>
                    <a:pt x="43731" y="120000"/>
                  </a:lnTo>
                  <a:lnTo>
                    <a:pt x="26550" y="120000"/>
                  </a:lnTo>
                  <a:lnTo>
                    <a:pt x="21865" y="105000"/>
                  </a:lnTo>
                  <a:lnTo>
                    <a:pt x="15618" y="105000"/>
                  </a:lnTo>
                  <a:lnTo>
                    <a:pt x="12494" y="90000"/>
                  </a:lnTo>
                  <a:lnTo>
                    <a:pt x="6247" y="90000"/>
                  </a:lnTo>
                  <a:lnTo>
                    <a:pt x="3123" y="75000"/>
                  </a:lnTo>
                  <a:lnTo>
                    <a:pt x="0" y="75000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42" name="Shape 442"/>
            <p:cNvSpPr/>
            <p:nvPr/>
          </p:nvSpPr>
          <p:spPr>
            <a:xfrm>
              <a:off x="690562" y="3419475"/>
              <a:ext cx="57150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0000" y="0"/>
                  </a:moveTo>
                  <a:lnTo>
                    <a:pt x="0" y="0"/>
                  </a:lnTo>
                  <a:lnTo>
                    <a:pt x="0" y="60000"/>
                  </a:lnTo>
                  <a:lnTo>
                    <a:pt x="60000" y="120000"/>
                  </a:lnTo>
                  <a:lnTo>
                    <a:pt x="120000" y="60000"/>
                  </a:lnTo>
                  <a:lnTo>
                    <a:pt x="100000" y="0"/>
                  </a:lnTo>
                  <a:close/>
                </a:path>
              </a:pathLst>
            </a:custGeom>
            <a:solidFill>
              <a:srgbClr val="FF03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43" name="Shape 443"/>
            <p:cNvSpPr/>
            <p:nvPr/>
          </p:nvSpPr>
          <p:spPr>
            <a:xfrm>
              <a:off x="690562" y="3419475"/>
              <a:ext cx="57150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0000" y="0"/>
                  </a:moveTo>
                  <a:lnTo>
                    <a:pt x="0" y="0"/>
                  </a:lnTo>
                  <a:lnTo>
                    <a:pt x="0" y="60000"/>
                  </a:lnTo>
                  <a:lnTo>
                    <a:pt x="60000" y="120000"/>
                  </a:lnTo>
                  <a:lnTo>
                    <a:pt x="120000" y="60000"/>
                  </a:lnTo>
                  <a:lnTo>
                    <a:pt x="10000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44" name="Shape 444"/>
            <p:cNvSpPr/>
            <p:nvPr/>
          </p:nvSpPr>
          <p:spPr>
            <a:xfrm>
              <a:off x="719137" y="3467100"/>
              <a:ext cx="219075" cy="95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14782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45" name="Shape 445"/>
            <p:cNvSpPr/>
            <p:nvPr/>
          </p:nvSpPr>
          <p:spPr>
            <a:xfrm>
              <a:off x="719137" y="3467100"/>
              <a:ext cx="219075" cy="95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14782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46" name="Shape 446"/>
            <p:cNvSpPr/>
            <p:nvPr/>
          </p:nvSpPr>
          <p:spPr>
            <a:xfrm>
              <a:off x="709612" y="3486150"/>
              <a:ext cx="246062" cy="95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1483" y="0"/>
                  </a:moveTo>
                  <a:lnTo>
                    <a:pt x="4645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111483" y="0"/>
                  </a:lnTo>
                  <a:close/>
                </a:path>
              </a:pathLst>
            </a:cu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47" name="Shape 447"/>
            <p:cNvSpPr/>
            <p:nvPr/>
          </p:nvSpPr>
          <p:spPr>
            <a:xfrm>
              <a:off x="709612" y="3486150"/>
              <a:ext cx="246062" cy="95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1483" y="0"/>
                  </a:moveTo>
                  <a:lnTo>
                    <a:pt x="4645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111483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48" name="Shape 448"/>
            <p:cNvSpPr/>
            <p:nvPr/>
          </p:nvSpPr>
          <p:spPr>
            <a:xfrm>
              <a:off x="385762" y="3503612"/>
              <a:ext cx="608011" cy="761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879" y="120000"/>
                  </a:lnTo>
                  <a:lnTo>
                    <a:pt x="7519" y="60000"/>
                  </a:lnTo>
                  <a:lnTo>
                    <a:pt x="26318" y="60000"/>
                  </a:lnTo>
                  <a:lnTo>
                    <a:pt x="22558" y="120000"/>
                  </a:lnTo>
                  <a:lnTo>
                    <a:pt x="26318" y="120000"/>
                  </a:lnTo>
                  <a:lnTo>
                    <a:pt x="30078" y="60000"/>
                  </a:lnTo>
                  <a:lnTo>
                    <a:pt x="46997" y="60000"/>
                  </a:lnTo>
                  <a:lnTo>
                    <a:pt x="45117" y="120000"/>
                  </a:lnTo>
                  <a:lnTo>
                    <a:pt x="101514" y="120000"/>
                  </a:lnTo>
                  <a:lnTo>
                    <a:pt x="101514" y="105000"/>
                  </a:lnTo>
                  <a:lnTo>
                    <a:pt x="103394" y="105000"/>
                  </a:lnTo>
                  <a:lnTo>
                    <a:pt x="105274" y="90000"/>
                  </a:lnTo>
                  <a:lnTo>
                    <a:pt x="107154" y="90000"/>
                  </a:lnTo>
                  <a:lnTo>
                    <a:pt x="109033" y="75000"/>
                  </a:lnTo>
                  <a:lnTo>
                    <a:pt x="112480" y="75000"/>
                  </a:lnTo>
                  <a:lnTo>
                    <a:pt x="120000" y="60000"/>
                  </a:lnTo>
                  <a:lnTo>
                    <a:pt x="62036" y="60000"/>
                  </a:lnTo>
                  <a:lnTo>
                    <a:pt x="62036" y="15000"/>
                  </a:lnTo>
                  <a:lnTo>
                    <a:pt x="114360" y="15000"/>
                  </a:lnTo>
                  <a:lnTo>
                    <a:pt x="112480" y="0"/>
                  </a:lnTo>
                  <a:lnTo>
                    <a:pt x="63916" y="0"/>
                  </a:lnTo>
                  <a:lnTo>
                    <a:pt x="7519" y="15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49" name="Shape 449"/>
            <p:cNvSpPr/>
            <p:nvPr/>
          </p:nvSpPr>
          <p:spPr>
            <a:xfrm>
              <a:off x="385762" y="3503612"/>
              <a:ext cx="608011" cy="761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879" y="120000"/>
                  </a:lnTo>
                  <a:lnTo>
                    <a:pt x="7519" y="60000"/>
                  </a:lnTo>
                  <a:lnTo>
                    <a:pt x="26318" y="60000"/>
                  </a:lnTo>
                  <a:lnTo>
                    <a:pt x="22558" y="120000"/>
                  </a:lnTo>
                  <a:lnTo>
                    <a:pt x="26318" y="120000"/>
                  </a:lnTo>
                  <a:lnTo>
                    <a:pt x="30078" y="60000"/>
                  </a:lnTo>
                  <a:lnTo>
                    <a:pt x="46997" y="60000"/>
                  </a:lnTo>
                  <a:lnTo>
                    <a:pt x="45117" y="120000"/>
                  </a:lnTo>
                  <a:lnTo>
                    <a:pt x="101514" y="120000"/>
                  </a:lnTo>
                  <a:lnTo>
                    <a:pt x="101514" y="105000"/>
                  </a:lnTo>
                  <a:lnTo>
                    <a:pt x="103394" y="105000"/>
                  </a:lnTo>
                  <a:lnTo>
                    <a:pt x="105274" y="90000"/>
                  </a:lnTo>
                  <a:lnTo>
                    <a:pt x="107154" y="90000"/>
                  </a:lnTo>
                  <a:lnTo>
                    <a:pt x="109033" y="75000"/>
                  </a:lnTo>
                  <a:lnTo>
                    <a:pt x="112480" y="75000"/>
                  </a:lnTo>
                  <a:lnTo>
                    <a:pt x="120000" y="60000"/>
                  </a:lnTo>
                  <a:lnTo>
                    <a:pt x="62036" y="60000"/>
                  </a:lnTo>
                  <a:lnTo>
                    <a:pt x="62036" y="15000"/>
                  </a:lnTo>
                  <a:lnTo>
                    <a:pt x="114360" y="15000"/>
                  </a:lnTo>
                  <a:lnTo>
                    <a:pt x="112480" y="0"/>
                  </a:lnTo>
                  <a:lnTo>
                    <a:pt x="63916" y="0"/>
                  </a:lnTo>
                  <a:lnTo>
                    <a:pt x="7519" y="15000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50" name="Shape 450"/>
            <p:cNvSpPr/>
            <p:nvPr/>
          </p:nvSpPr>
          <p:spPr>
            <a:xfrm>
              <a:off x="700087" y="3522662"/>
              <a:ext cx="284162" cy="95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977" y="0"/>
                  </a:moveTo>
                  <a:lnTo>
                    <a:pt x="4022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115977" y="0"/>
                  </a:lnTo>
                  <a:close/>
                </a:path>
              </a:pathLst>
            </a:cu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51" name="Shape 451"/>
            <p:cNvSpPr/>
            <p:nvPr/>
          </p:nvSpPr>
          <p:spPr>
            <a:xfrm>
              <a:off x="700087" y="3522662"/>
              <a:ext cx="284162" cy="95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977" y="0"/>
                  </a:moveTo>
                  <a:lnTo>
                    <a:pt x="4022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115977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52" name="Shape 452"/>
            <p:cNvSpPr/>
            <p:nvPr/>
          </p:nvSpPr>
          <p:spPr>
            <a:xfrm>
              <a:off x="871537" y="3541712"/>
              <a:ext cx="19049" cy="28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120000" y="120000"/>
                  </a:lnTo>
                  <a:lnTo>
                    <a:pt x="120000" y="40000"/>
                  </a:lnTo>
                  <a:lnTo>
                    <a:pt x="60000" y="0"/>
                  </a:lnTo>
                  <a:lnTo>
                    <a:pt x="0" y="40000"/>
                  </a:lnTo>
                  <a:lnTo>
                    <a:pt x="0" y="120000"/>
                  </a:lnTo>
                  <a:lnTo>
                    <a:pt x="6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53" name="Shape 453"/>
            <p:cNvSpPr/>
            <p:nvPr/>
          </p:nvSpPr>
          <p:spPr>
            <a:xfrm>
              <a:off x="871537" y="3541712"/>
              <a:ext cx="19049" cy="28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120000" y="120000"/>
                  </a:lnTo>
                  <a:lnTo>
                    <a:pt x="120000" y="40000"/>
                  </a:lnTo>
                  <a:lnTo>
                    <a:pt x="60000" y="0"/>
                  </a:lnTo>
                  <a:lnTo>
                    <a:pt x="0" y="40000"/>
                  </a:lnTo>
                  <a:lnTo>
                    <a:pt x="0" y="120000"/>
                  </a:lnTo>
                  <a:lnTo>
                    <a:pt x="6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54" name="Shape 454"/>
            <p:cNvSpPr/>
            <p:nvPr/>
          </p:nvSpPr>
          <p:spPr>
            <a:xfrm>
              <a:off x="414337" y="3551237"/>
              <a:ext cx="95250" cy="28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000" y="120000"/>
                  </a:moveTo>
                  <a:lnTo>
                    <a:pt x="120000" y="0"/>
                  </a:lnTo>
                  <a:lnTo>
                    <a:pt x="24000" y="0"/>
                  </a:lnTo>
                  <a:lnTo>
                    <a:pt x="0" y="120000"/>
                  </a:lnTo>
                  <a:lnTo>
                    <a:pt x="108000" y="120000"/>
                  </a:lnTo>
                  <a:close/>
                </a:path>
              </a:pathLst>
            </a:cu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55" name="Shape 455"/>
            <p:cNvSpPr/>
            <p:nvPr/>
          </p:nvSpPr>
          <p:spPr>
            <a:xfrm>
              <a:off x="414337" y="3551237"/>
              <a:ext cx="95250" cy="28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000" y="120000"/>
                  </a:moveTo>
                  <a:lnTo>
                    <a:pt x="120000" y="0"/>
                  </a:lnTo>
                  <a:lnTo>
                    <a:pt x="24000" y="0"/>
                  </a:lnTo>
                  <a:lnTo>
                    <a:pt x="0" y="120000"/>
                  </a:lnTo>
                  <a:lnTo>
                    <a:pt x="108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56" name="Shape 456"/>
            <p:cNvSpPr/>
            <p:nvPr/>
          </p:nvSpPr>
          <p:spPr>
            <a:xfrm>
              <a:off x="528637" y="3541712"/>
              <a:ext cx="95250" cy="380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000" y="120000"/>
                  </a:moveTo>
                  <a:lnTo>
                    <a:pt x="120000" y="0"/>
                  </a:lnTo>
                  <a:lnTo>
                    <a:pt x="24000" y="0"/>
                  </a:lnTo>
                  <a:lnTo>
                    <a:pt x="0" y="120000"/>
                  </a:lnTo>
                  <a:lnTo>
                    <a:pt x="108000" y="120000"/>
                  </a:lnTo>
                  <a:close/>
                </a:path>
              </a:pathLst>
            </a:cu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57" name="Shape 457"/>
            <p:cNvSpPr/>
            <p:nvPr/>
          </p:nvSpPr>
          <p:spPr>
            <a:xfrm>
              <a:off x="528637" y="3541712"/>
              <a:ext cx="95250" cy="380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000" y="120000"/>
                  </a:moveTo>
                  <a:lnTo>
                    <a:pt x="120000" y="0"/>
                  </a:lnTo>
                  <a:lnTo>
                    <a:pt x="24000" y="0"/>
                  </a:lnTo>
                  <a:lnTo>
                    <a:pt x="0" y="120000"/>
                  </a:lnTo>
                  <a:lnTo>
                    <a:pt x="108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58" name="Shape 458"/>
            <p:cNvSpPr txBox="1"/>
            <p:nvPr/>
          </p:nvSpPr>
          <p:spPr>
            <a:xfrm>
              <a:off x="881062" y="3551237"/>
              <a:ext cx="28575" cy="38099"/>
            </a:xfrm>
            <a:prstGeom prst="rect">
              <a:avLst/>
            </a:pr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59" name="Shape 459"/>
            <p:cNvSpPr txBox="1"/>
            <p:nvPr/>
          </p:nvSpPr>
          <p:spPr>
            <a:xfrm>
              <a:off x="881062" y="3551237"/>
              <a:ext cx="19049" cy="28575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60" name="Shape 460"/>
            <p:cNvSpPr/>
            <p:nvPr/>
          </p:nvSpPr>
          <p:spPr>
            <a:xfrm>
              <a:off x="823912" y="3541712"/>
              <a:ext cx="28575" cy="28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120000" y="120000"/>
                  </a:lnTo>
                  <a:lnTo>
                    <a:pt x="120000" y="40000"/>
                  </a:lnTo>
                  <a:lnTo>
                    <a:pt x="80000" y="0"/>
                  </a:lnTo>
                  <a:lnTo>
                    <a:pt x="40000" y="0"/>
                  </a:lnTo>
                  <a:lnTo>
                    <a:pt x="0" y="40000"/>
                  </a:lnTo>
                  <a:lnTo>
                    <a:pt x="0" y="120000"/>
                  </a:lnTo>
                  <a:lnTo>
                    <a:pt x="4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61" name="Shape 461"/>
            <p:cNvSpPr/>
            <p:nvPr/>
          </p:nvSpPr>
          <p:spPr>
            <a:xfrm>
              <a:off x="823912" y="3541712"/>
              <a:ext cx="28575" cy="28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120000" y="120000"/>
                  </a:lnTo>
                  <a:lnTo>
                    <a:pt x="120000" y="40000"/>
                  </a:lnTo>
                  <a:lnTo>
                    <a:pt x="80000" y="0"/>
                  </a:lnTo>
                  <a:lnTo>
                    <a:pt x="40000" y="0"/>
                  </a:lnTo>
                  <a:lnTo>
                    <a:pt x="0" y="40000"/>
                  </a:lnTo>
                  <a:lnTo>
                    <a:pt x="0" y="120000"/>
                  </a:lnTo>
                  <a:lnTo>
                    <a:pt x="4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62" name="Shape 462"/>
            <p:cNvSpPr/>
            <p:nvPr/>
          </p:nvSpPr>
          <p:spPr>
            <a:xfrm>
              <a:off x="833437" y="3541712"/>
              <a:ext cx="9524" cy="28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0000"/>
                  </a:move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40000"/>
                  </a:lnTo>
                  <a:close/>
                </a:path>
              </a:pathLst>
            </a:cu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63" name="Shape 463"/>
            <p:cNvSpPr/>
            <p:nvPr/>
          </p:nvSpPr>
          <p:spPr>
            <a:xfrm>
              <a:off x="833437" y="3541712"/>
              <a:ext cx="9524" cy="28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0000"/>
                  </a:move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4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64" name="Shape 464"/>
            <p:cNvSpPr/>
            <p:nvPr/>
          </p:nvSpPr>
          <p:spPr>
            <a:xfrm>
              <a:off x="785812" y="3541712"/>
              <a:ext cx="19049" cy="28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6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65" name="Shape 465"/>
            <p:cNvSpPr/>
            <p:nvPr/>
          </p:nvSpPr>
          <p:spPr>
            <a:xfrm>
              <a:off x="785812" y="3541712"/>
              <a:ext cx="19049" cy="28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6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66" name="Shape 466"/>
            <p:cNvSpPr/>
            <p:nvPr/>
          </p:nvSpPr>
          <p:spPr>
            <a:xfrm>
              <a:off x="785812" y="3551237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60000" y="120000"/>
                  </a:lnTo>
                  <a:lnTo>
                    <a:pt x="0" y="6000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67" name="Shape 467"/>
            <p:cNvSpPr/>
            <p:nvPr/>
          </p:nvSpPr>
          <p:spPr>
            <a:xfrm>
              <a:off x="785812" y="3551237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60000" y="120000"/>
                  </a:lnTo>
                  <a:lnTo>
                    <a:pt x="0" y="60000"/>
                  </a:lnTo>
                  <a:lnTo>
                    <a:pt x="0" y="0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68" name="Shape 468"/>
            <p:cNvSpPr/>
            <p:nvPr/>
          </p:nvSpPr>
          <p:spPr>
            <a:xfrm>
              <a:off x="738187" y="3541712"/>
              <a:ext cx="28575" cy="28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120000" y="120000"/>
                  </a:lnTo>
                  <a:lnTo>
                    <a:pt x="120000" y="40000"/>
                  </a:lnTo>
                  <a:lnTo>
                    <a:pt x="80000" y="0"/>
                  </a:lnTo>
                  <a:lnTo>
                    <a:pt x="40000" y="0"/>
                  </a:lnTo>
                  <a:lnTo>
                    <a:pt x="40000" y="40000"/>
                  </a:lnTo>
                  <a:lnTo>
                    <a:pt x="0" y="80000"/>
                  </a:lnTo>
                  <a:lnTo>
                    <a:pt x="4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69" name="Shape 469"/>
            <p:cNvSpPr/>
            <p:nvPr/>
          </p:nvSpPr>
          <p:spPr>
            <a:xfrm>
              <a:off x="738187" y="3541712"/>
              <a:ext cx="28575" cy="28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120000" y="120000"/>
                  </a:lnTo>
                  <a:lnTo>
                    <a:pt x="120000" y="40000"/>
                  </a:lnTo>
                  <a:lnTo>
                    <a:pt x="80000" y="0"/>
                  </a:lnTo>
                  <a:lnTo>
                    <a:pt x="40000" y="0"/>
                  </a:lnTo>
                  <a:lnTo>
                    <a:pt x="40000" y="40000"/>
                  </a:lnTo>
                  <a:lnTo>
                    <a:pt x="0" y="80000"/>
                  </a:lnTo>
                  <a:lnTo>
                    <a:pt x="4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70" name="Shape 470"/>
            <p:cNvSpPr/>
            <p:nvPr/>
          </p:nvSpPr>
          <p:spPr>
            <a:xfrm>
              <a:off x="747712" y="3541712"/>
              <a:ext cx="9524" cy="28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0000"/>
                  </a:moveTo>
                  <a:lnTo>
                    <a:pt x="120000" y="120000"/>
                  </a:lnTo>
                  <a:lnTo>
                    <a:pt x="0" y="120000"/>
                  </a:lnTo>
                  <a:lnTo>
                    <a:pt x="0" y="40000"/>
                  </a:lnTo>
                  <a:lnTo>
                    <a:pt x="120000" y="0"/>
                  </a:lnTo>
                  <a:lnTo>
                    <a:pt x="120000" y="40000"/>
                  </a:lnTo>
                  <a:close/>
                </a:path>
              </a:pathLst>
            </a:cu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71" name="Shape 471"/>
            <p:cNvSpPr/>
            <p:nvPr/>
          </p:nvSpPr>
          <p:spPr>
            <a:xfrm>
              <a:off x="747712" y="3541712"/>
              <a:ext cx="9524" cy="28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0000"/>
                  </a:moveTo>
                  <a:lnTo>
                    <a:pt x="120000" y="120000"/>
                  </a:lnTo>
                  <a:lnTo>
                    <a:pt x="0" y="120000"/>
                  </a:lnTo>
                  <a:lnTo>
                    <a:pt x="0" y="40000"/>
                  </a:lnTo>
                  <a:lnTo>
                    <a:pt x="120000" y="0"/>
                  </a:lnTo>
                  <a:lnTo>
                    <a:pt x="120000" y="4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72" name="Shape 472"/>
            <p:cNvSpPr/>
            <p:nvPr/>
          </p:nvSpPr>
          <p:spPr>
            <a:xfrm>
              <a:off x="700087" y="3541712"/>
              <a:ext cx="19049" cy="28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6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73" name="Shape 473"/>
            <p:cNvSpPr/>
            <p:nvPr/>
          </p:nvSpPr>
          <p:spPr>
            <a:xfrm>
              <a:off x="700087" y="3541712"/>
              <a:ext cx="19049" cy="28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6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74" name="Shape 474"/>
            <p:cNvSpPr/>
            <p:nvPr/>
          </p:nvSpPr>
          <p:spPr>
            <a:xfrm>
              <a:off x="700087" y="3551237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60000" y="120000"/>
                  </a:lnTo>
                  <a:lnTo>
                    <a:pt x="60000" y="60000"/>
                  </a:lnTo>
                  <a:lnTo>
                    <a:pt x="0" y="60000"/>
                  </a:lnTo>
                  <a:lnTo>
                    <a:pt x="6000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75" name="Shape 475"/>
            <p:cNvSpPr/>
            <p:nvPr/>
          </p:nvSpPr>
          <p:spPr>
            <a:xfrm>
              <a:off x="700087" y="3551237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60000" y="120000"/>
                  </a:lnTo>
                  <a:lnTo>
                    <a:pt x="60000" y="60000"/>
                  </a:lnTo>
                  <a:lnTo>
                    <a:pt x="0" y="6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76" name="Shape 476"/>
            <p:cNvSpPr/>
            <p:nvPr/>
          </p:nvSpPr>
          <p:spPr>
            <a:xfrm>
              <a:off x="661987" y="3541712"/>
              <a:ext cx="19049" cy="28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6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77" name="Shape 477"/>
            <p:cNvSpPr/>
            <p:nvPr/>
          </p:nvSpPr>
          <p:spPr>
            <a:xfrm>
              <a:off x="661987" y="3541712"/>
              <a:ext cx="19049" cy="28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6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78" name="Shape 478"/>
            <p:cNvSpPr/>
            <p:nvPr/>
          </p:nvSpPr>
          <p:spPr>
            <a:xfrm>
              <a:off x="661987" y="3541712"/>
              <a:ext cx="19049" cy="28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0000"/>
                  </a:moveTo>
                  <a:lnTo>
                    <a:pt x="120000" y="120000"/>
                  </a:lnTo>
                  <a:lnTo>
                    <a:pt x="60000" y="120000"/>
                  </a:lnTo>
                  <a:lnTo>
                    <a:pt x="0" y="80000"/>
                  </a:lnTo>
                  <a:lnTo>
                    <a:pt x="0" y="40000"/>
                  </a:lnTo>
                  <a:lnTo>
                    <a:pt x="60000" y="40000"/>
                  </a:lnTo>
                  <a:lnTo>
                    <a:pt x="60000" y="0"/>
                  </a:lnTo>
                  <a:lnTo>
                    <a:pt x="120000" y="40000"/>
                  </a:lnTo>
                  <a:close/>
                </a:path>
              </a:pathLst>
            </a:cu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79" name="Shape 479"/>
            <p:cNvSpPr/>
            <p:nvPr/>
          </p:nvSpPr>
          <p:spPr>
            <a:xfrm>
              <a:off x="661987" y="3541712"/>
              <a:ext cx="19049" cy="28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0000"/>
                  </a:moveTo>
                  <a:lnTo>
                    <a:pt x="120000" y="120000"/>
                  </a:lnTo>
                  <a:lnTo>
                    <a:pt x="60000" y="120000"/>
                  </a:lnTo>
                  <a:lnTo>
                    <a:pt x="0" y="80000"/>
                  </a:lnTo>
                  <a:lnTo>
                    <a:pt x="0" y="40000"/>
                  </a:lnTo>
                  <a:lnTo>
                    <a:pt x="60000" y="40000"/>
                  </a:lnTo>
                  <a:lnTo>
                    <a:pt x="60000" y="0"/>
                  </a:lnTo>
                  <a:lnTo>
                    <a:pt x="120000" y="4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80" name="Shape 480"/>
            <p:cNvSpPr/>
            <p:nvPr/>
          </p:nvSpPr>
          <p:spPr>
            <a:xfrm>
              <a:off x="965200" y="3598862"/>
              <a:ext cx="28575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120000" y="120000"/>
                  </a:lnTo>
                  <a:lnTo>
                    <a:pt x="120000" y="60000"/>
                  </a:lnTo>
                  <a:lnTo>
                    <a:pt x="80000" y="0"/>
                  </a:lnTo>
                  <a:lnTo>
                    <a:pt x="40000" y="0"/>
                  </a:lnTo>
                  <a:lnTo>
                    <a:pt x="40000" y="60000"/>
                  </a:lnTo>
                  <a:lnTo>
                    <a:pt x="0" y="60000"/>
                  </a:lnTo>
                  <a:lnTo>
                    <a:pt x="4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81" name="Shape 481"/>
            <p:cNvSpPr/>
            <p:nvPr/>
          </p:nvSpPr>
          <p:spPr>
            <a:xfrm>
              <a:off x="965200" y="3598862"/>
              <a:ext cx="28575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120000" y="120000"/>
                  </a:lnTo>
                  <a:lnTo>
                    <a:pt x="120000" y="60000"/>
                  </a:lnTo>
                  <a:lnTo>
                    <a:pt x="80000" y="0"/>
                  </a:lnTo>
                  <a:lnTo>
                    <a:pt x="40000" y="0"/>
                  </a:lnTo>
                  <a:lnTo>
                    <a:pt x="40000" y="60000"/>
                  </a:lnTo>
                  <a:lnTo>
                    <a:pt x="0" y="60000"/>
                  </a:lnTo>
                  <a:lnTo>
                    <a:pt x="4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82" name="Shape 482"/>
            <p:cNvSpPr/>
            <p:nvPr/>
          </p:nvSpPr>
          <p:spPr>
            <a:xfrm>
              <a:off x="974725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60000" y="60000"/>
                  </a:lnTo>
                  <a:lnTo>
                    <a:pt x="120000" y="60000"/>
                  </a:lnTo>
                  <a:lnTo>
                    <a:pt x="6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83" name="Shape 483"/>
            <p:cNvSpPr/>
            <p:nvPr/>
          </p:nvSpPr>
          <p:spPr>
            <a:xfrm>
              <a:off x="974725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60000" y="60000"/>
                  </a:lnTo>
                  <a:lnTo>
                    <a:pt x="120000" y="60000"/>
                  </a:lnTo>
                  <a:lnTo>
                    <a:pt x="6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6000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84" name="Shape 484"/>
            <p:cNvSpPr/>
            <p:nvPr/>
          </p:nvSpPr>
          <p:spPr>
            <a:xfrm>
              <a:off x="928687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6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85" name="Shape 485"/>
            <p:cNvSpPr/>
            <p:nvPr/>
          </p:nvSpPr>
          <p:spPr>
            <a:xfrm>
              <a:off x="928687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6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86" name="Shape 486"/>
            <p:cNvSpPr/>
            <p:nvPr/>
          </p:nvSpPr>
          <p:spPr>
            <a:xfrm>
              <a:off x="928687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  <a:lnTo>
                    <a:pt x="0" y="60000"/>
                  </a:lnTo>
                  <a:lnTo>
                    <a:pt x="60000" y="60000"/>
                  </a:lnTo>
                  <a:lnTo>
                    <a:pt x="6000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87" name="Shape 487"/>
            <p:cNvSpPr/>
            <p:nvPr/>
          </p:nvSpPr>
          <p:spPr>
            <a:xfrm>
              <a:off x="928687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  <a:lnTo>
                    <a:pt x="0" y="60000"/>
                  </a:lnTo>
                  <a:lnTo>
                    <a:pt x="60000" y="6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88" name="Shape 488"/>
            <p:cNvSpPr/>
            <p:nvPr/>
          </p:nvSpPr>
          <p:spPr>
            <a:xfrm>
              <a:off x="890587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20000" y="120000"/>
                  </a:lnTo>
                  <a:lnTo>
                    <a:pt x="120000" y="60000"/>
                  </a:lnTo>
                  <a:lnTo>
                    <a:pt x="60000" y="0"/>
                  </a:lnTo>
                  <a:lnTo>
                    <a:pt x="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89" name="Shape 489"/>
            <p:cNvSpPr/>
            <p:nvPr/>
          </p:nvSpPr>
          <p:spPr>
            <a:xfrm>
              <a:off x="890587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20000" y="120000"/>
                  </a:lnTo>
                  <a:lnTo>
                    <a:pt x="120000" y="60000"/>
                  </a:lnTo>
                  <a:lnTo>
                    <a:pt x="60000" y="0"/>
                  </a:lnTo>
                  <a:lnTo>
                    <a:pt x="0" y="0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90" name="Shape 490"/>
            <p:cNvSpPr txBox="1"/>
            <p:nvPr/>
          </p:nvSpPr>
          <p:spPr>
            <a:xfrm>
              <a:off x="890587" y="3598862"/>
              <a:ext cx="28575" cy="38099"/>
            </a:xfrm>
            <a:prstGeom prst="rect">
              <a:avLst/>
            </a:pr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91" name="Shape 491"/>
            <p:cNvSpPr txBox="1"/>
            <p:nvPr/>
          </p:nvSpPr>
          <p:spPr>
            <a:xfrm>
              <a:off x="890587" y="3598862"/>
              <a:ext cx="19049" cy="28575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92" name="Shape 492"/>
            <p:cNvSpPr txBox="1"/>
            <p:nvPr/>
          </p:nvSpPr>
          <p:spPr>
            <a:xfrm>
              <a:off x="842962" y="3598862"/>
              <a:ext cx="38099" cy="3809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93" name="Shape 493"/>
            <p:cNvSpPr txBox="1"/>
            <p:nvPr/>
          </p:nvSpPr>
          <p:spPr>
            <a:xfrm>
              <a:off x="842962" y="3598862"/>
              <a:ext cx="28575" cy="28575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94" name="Shape 494"/>
            <p:cNvSpPr/>
            <p:nvPr/>
          </p:nvSpPr>
          <p:spPr>
            <a:xfrm>
              <a:off x="842962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95" name="Shape 495"/>
            <p:cNvSpPr/>
            <p:nvPr/>
          </p:nvSpPr>
          <p:spPr>
            <a:xfrm>
              <a:off x="842962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6000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96" name="Shape 496"/>
            <p:cNvSpPr/>
            <p:nvPr/>
          </p:nvSpPr>
          <p:spPr>
            <a:xfrm>
              <a:off x="804862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20000" y="120000"/>
                  </a:lnTo>
                  <a:lnTo>
                    <a:pt x="120000" y="60000"/>
                  </a:lnTo>
                  <a:lnTo>
                    <a:pt x="60000" y="0"/>
                  </a:lnTo>
                  <a:lnTo>
                    <a:pt x="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97" name="Shape 497"/>
            <p:cNvSpPr/>
            <p:nvPr/>
          </p:nvSpPr>
          <p:spPr>
            <a:xfrm>
              <a:off x="804862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20000" y="120000"/>
                  </a:lnTo>
                  <a:lnTo>
                    <a:pt x="120000" y="60000"/>
                  </a:lnTo>
                  <a:lnTo>
                    <a:pt x="60000" y="0"/>
                  </a:lnTo>
                  <a:lnTo>
                    <a:pt x="0" y="0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98" name="Shape 498"/>
            <p:cNvSpPr txBox="1"/>
            <p:nvPr/>
          </p:nvSpPr>
          <p:spPr>
            <a:xfrm>
              <a:off x="804862" y="3598862"/>
              <a:ext cx="28575" cy="38099"/>
            </a:xfrm>
            <a:prstGeom prst="rect">
              <a:avLst/>
            </a:pr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99" name="Shape 499"/>
            <p:cNvSpPr txBox="1"/>
            <p:nvPr/>
          </p:nvSpPr>
          <p:spPr>
            <a:xfrm>
              <a:off x="804862" y="3598862"/>
              <a:ext cx="19049" cy="28575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00" name="Shape 500"/>
            <p:cNvSpPr/>
            <p:nvPr/>
          </p:nvSpPr>
          <p:spPr>
            <a:xfrm>
              <a:off x="757237" y="3598862"/>
              <a:ext cx="28575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120000" y="120000"/>
                  </a:lnTo>
                  <a:lnTo>
                    <a:pt x="120000" y="60000"/>
                  </a:lnTo>
                  <a:lnTo>
                    <a:pt x="8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4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01" name="Shape 501"/>
            <p:cNvSpPr/>
            <p:nvPr/>
          </p:nvSpPr>
          <p:spPr>
            <a:xfrm>
              <a:off x="757237" y="3598862"/>
              <a:ext cx="28575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120000" y="120000"/>
                  </a:lnTo>
                  <a:lnTo>
                    <a:pt x="120000" y="60000"/>
                  </a:lnTo>
                  <a:lnTo>
                    <a:pt x="8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4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02" name="Shape 502"/>
            <p:cNvSpPr txBox="1"/>
            <p:nvPr/>
          </p:nvSpPr>
          <p:spPr>
            <a:xfrm>
              <a:off x="766762" y="3598862"/>
              <a:ext cx="28575" cy="38099"/>
            </a:xfrm>
            <a:prstGeom prst="rect">
              <a:avLst/>
            </a:pr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03" name="Shape 503"/>
            <p:cNvSpPr txBox="1"/>
            <p:nvPr/>
          </p:nvSpPr>
          <p:spPr>
            <a:xfrm>
              <a:off x="766762" y="3598862"/>
              <a:ext cx="19049" cy="28575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04" name="Shape 504"/>
            <p:cNvSpPr/>
            <p:nvPr/>
          </p:nvSpPr>
          <p:spPr>
            <a:xfrm>
              <a:off x="709612" y="3598862"/>
              <a:ext cx="28575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120000" y="120000"/>
                  </a:lnTo>
                  <a:lnTo>
                    <a:pt x="120000" y="60000"/>
                  </a:lnTo>
                  <a:lnTo>
                    <a:pt x="80000" y="60000"/>
                  </a:lnTo>
                  <a:lnTo>
                    <a:pt x="8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4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05" name="Shape 505"/>
            <p:cNvSpPr/>
            <p:nvPr/>
          </p:nvSpPr>
          <p:spPr>
            <a:xfrm>
              <a:off x="709612" y="3598862"/>
              <a:ext cx="28575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120000" y="120000"/>
                  </a:lnTo>
                  <a:lnTo>
                    <a:pt x="120000" y="60000"/>
                  </a:lnTo>
                  <a:lnTo>
                    <a:pt x="80000" y="60000"/>
                  </a:lnTo>
                  <a:lnTo>
                    <a:pt x="8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4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06" name="Shape 506"/>
            <p:cNvSpPr txBox="1"/>
            <p:nvPr/>
          </p:nvSpPr>
          <p:spPr>
            <a:xfrm>
              <a:off x="719137" y="3598862"/>
              <a:ext cx="28575" cy="38099"/>
            </a:xfrm>
            <a:prstGeom prst="rect">
              <a:avLst/>
            </a:pr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07" name="Shape 507"/>
            <p:cNvSpPr txBox="1"/>
            <p:nvPr/>
          </p:nvSpPr>
          <p:spPr>
            <a:xfrm>
              <a:off x="719137" y="3598862"/>
              <a:ext cx="19049" cy="28575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08" name="Shape 508"/>
            <p:cNvSpPr/>
            <p:nvPr/>
          </p:nvSpPr>
          <p:spPr>
            <a:xfrm>
              <a:off x="671512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6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09" name="Shape 509"/>
            <p:cNvSpPr/>
            <p:nvPr/>
          </p:nvSpPr>
          <p:spPr>
            <a:xfrm>
              <a:off x="671512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6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10" name="Shape 510"/>
            <p:cNvSpPr/>
            <p:nvPr/>
          </p:nvSpPr>
          <p:spPr>
            <a:xfrm>
              <a:off x="671512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60000" y="120000"/>
                  </a:lnTo>
                  <a:lnTo>
                    <a:pt x="0" y="60000"/>
                  </a:lnTo>
                  <a:lnTo>
                    <a:pt x="6000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11" name="Shape 511"/>
            <p:cNvSpPr/>
            <p:nvPr/>
          </p:nvSpPr>
          <p:spPr>
            <a:xfrm>
              <a:off x="671512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60000" y="120000"/>
                  </a:lnTo>
                  <a:lnTo>
                    <a:pt x="0" y="6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12" name="Shape 512"/>
            <p:cNvSpPr/>
            <p:nvPr/>
          </p:nvSpPr>
          <p:spPr>
            <a:xfrm>
              <a:off x="623887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6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13" name="Shape 513"/>
            <p:cNvSpPr/>
            <p:nvPr/>
          </p:nvSpPr>
          <p:spPr>
            <a:xfrm>
              <a:off x="623887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6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14" name="Shape 514"/>
            <p:cNvSpPr txBox="1"/>
            <p:nvPr/>
          </p:nvSpPr>
          <p:spPr>
            <a:xfrm>
              <a:off x="633412" y="3598862"/>
              <a:ext cx="28575" cy="38099"/>
            </a:xfrm>
            <a:prstGeom prst="rect">
              <a:avLst/>
            </a:pr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15" name="Shape 515"/>
            <p:cNvSpPr txBox="1"/>
            <p:nvPr/>
          </p:nvSpPr>
          <p:spPr>
            <a:xfrm>
              <a:off x="633412" y="3598862"/>
              <a:ext cx="19049" cy="28575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16" name="Shape 516"/>
            <p:cNvSpPr txBox="1"/>
            <p:nvPr/>
          </p:nvSpPr>
          <p:spPr>
            <a:xfrm>
              <a:off x="585787" y="3598862"/>
              <a:ext cx="38099" cy="3809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17" name="Shape 517"/>
            <p:cNvSpPr txBox="1"/>
            <p:nvPr/>
          </p:nvSpPr>
          <p:spPr>
            <a:xfrm>
              <a:off x="585787" y="3598862"/>
              <a:ext cx="28575" cy="28575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18" name="Shape 518"/>
            <p:cNvSpPr/>
            <p:nvPr/>
          </p:nvSpPr>
          <p:spPr>
            <a:xfrm>
              <a:off x="585787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19" name="Shape 519"/>
            <p:cNvSpPr/>
            <p:nvPr/>
          </p:nvSpPr>
          <p:spPr>
            <a:xfrm>
              <a:off x="585787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6000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20" name="Shape 520"/>
            <p:cNvSpPr/>
            <p:nvPr/>
          </p:nvSpPr>
          <p:spPr>
            <a:xfrm>
              <a:off x="538162" y="3598862"/>
              <a:ext cx="28575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120000" y="120000"/>
                  </a:lnTo>
                  <a:lnTo>
                    <a:pt x="120000" y="60000"/>
                  </a:lnTo>
                  <a:lnTo>
                    <a:pt x="80000" y="0"/>
                  </a:lnTo>
                  <a:lnTo>
                    <a:pt x="40000" y="0"/>
                  </a:lnTo>
                  <a:lnTo>
                    <a:pt x="0" y="60000"/>
                  </a:lnTo>
                  <a:lnTo>
                    <a:pt x="4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21" name="Shape 521"/>
            <p:cNvSpPr/>
            <p:nvPr/>
          </p:nvSpPr>
          <p:spPr>
            <a:xfrm>
              <a:off x="538162" y="3598862"/>
              <a:ext cx="28575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120000" y="120000"/>
                  </a:lnTo>
                  <a:lnTo>
                    <a:pt x="120000" y="60000"/>
                  </a:lnTo>
                  <a:lnTo>
                    <a:pt x="80000" y="0"/>
                  </a:lnTo>
                  <a:lnTo>
                    <a:pt x="40000" y="0"/>
                  </a:lnTo>
                  <a:lnTo>
                    <a:pt x="0" y="60000"/>
                  </a:lnTo>
                  <a:lnTo>
                    <a:pt x="4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22" name="Shape 522"/>
            <p:cNvSpPr txBox="1"/>
            <p:nvPr/>
          </p:nvSpPr>
          <p:spPr>
            <a:xfrm>
              <a:off x="547687" y="3598862"/>
              <a:ext cx="28575" cy="38099"/>
            </a:xfrm>
            <a:prstGeom prst="rect">
              <a:avLst/>
            </a:pr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23" name="Shape 523"/>
            <p:cNvSpPr txBox="1"/>
            <p:nvPr/>
          </p:nvSpPr>
          <p:spPr>
            <a:xfrm>
              <a:off x="547687" y="3598862"/>
              <a:ext cx="19049" cy="28575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24" name="Shape 524"/>
            <p:cNvSpPr/>
            <p:nvPr/>
          </p:nvSpPr>
          <p:spPr>
            <a:xfrm>
              <a:off x="500062" y="3598862"/>
              <a:ext cx="28575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120000" y="120000"/>
                  </a:lnTo>
                  <a:lnTo>
                    <a:pt x="120000" y="60000"/>
                  </a:lnTo>
                  <a:lnTo>
                    <a:pt x="8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4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25" name="Shape 525"/>
            <p:cNvSpPr/>
            <p:nvPr/>
          </p:nvSpPr>
          <p:spPr>
            <a:xfrm>
              <a:off x="500062" y="3598862"/>
              <a:ext cx="28575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120000" y="120000"/>
                  </a:lnTo>
                  <a:lnTo>
                    <a:pt x="120000" y="60000"/>
                  </a:lnTo>
                  <a:lnTo>
                    <a:pt x="8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4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26" name="Shape 526"/>
            <p:cNvSpPr txBox="1"/>
            <p:nvPr/>
          </p:nvSpPr>
          <p:spPr>
            <a:xfrm>
              <a:off x="509587" y="3598862"/>
              <a:ext cx="28575" cy="38099"/>
            </a:xfrm>
            <a:prstGeom prst="rect">
              <a:avLst/>
            </a:pr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27" name="Shape 527"/>
            <p:cNvSpPr txBox="1"/>
            <p:nvPr/>
          </p:nvSpPr>
          <p:spPr>
            <a:xfrm>
              <a:off x="509587" y="3598862"/>
              <a:ext cx="19049" cy="28575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28" name="Shape 528"/>
            <p:cNvSpPr txBox="1"/>
            <p:nvPr/>
          </p:nvSpPr>
          <p:spPr>
            <a:xfrm>
              <a:off x="461962" y="3598862"/>
              <a:ext cx="38099" cy="3809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29" name="Shape 529"/>
            <p:cNvSpPr txBox="1"/>
            <p:nvPr/>
          </p:nvSpPr>
          <p:spPr>
            <a:xfrm>
              <a:off x="461962" y="3598862"/>
              <a:ext cx="28575" cy="28575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30" name="Shape 530"/>
            <p:cNvSpPr/>
            <p:nvPr/>
          </p:nvSpPr>
          <p:spPr>
            <a:xfrm>
              <a:off x="461962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120000" y="60000"/>
                  </a:lnTo>
                  <a:lnTo>
                    <a:pt x="6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31" name="Shape 531"/>
            <p:cNvSpPr/>
            <p:nvPr/>
          </p:nvSpPr>
          <p:spPr>
            <a:xfrm>
              <a:off x="461962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120000" y="60000"/>
                  </a:lnTo>
                  <a:lnTo>
                    <a:pt x="6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6000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32" name="Shape 532"/>
            <p:cNvSpPr/>
            <p:nvPr/>
          </p:nvSpPr>
          <p:spPr>
            <a:xfrm>
              <a:off x="414337" y="3598862"/>
              <a:ext cx="28575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120000" y="120000"/>
                  </a:lnTo>
                  <a:lnTo>
                    <a:pt x="120000" y="60000"/>
                  </a:lnTo>
                  <a:lnTo>
                    <a:pt x="8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4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33" name="Shape 533"/>
            <p:cNvSpPr/>
            <p:nvPr/>
          </p:nvSpPr>
          <p:spPr>
            <a:xfrm>
              <a:off x="414337" y="3598862"/>
              <a:ext cx="28575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120000" y="120000"/>
                  </a:lnTo>
                  <a:lnTo>
                    <a:pt x="120000" y="60000"/>
                  </a:lnTo>
                  <a:lnTo>
                    <a:pt x="8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4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34" name="Shape 534"/>
            <p:cNvSpPr txBox="1"/>
            <p:nvPr/>
          </p:nvSpPr>
          <p:spPr>
            <a:xfrm>
              <a:off x="423862" y="3598862"/>
              <a:ext cx="28575" cy="38099"/>
            </a:xfrm>
            <a:prstGeom prst="rect">
              <a:avLst/>
            </a:pr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35" name="Shape 535"/>
            <p:cNvSpPr txBox="1"/>
            <p:nvPr/>
          </p:nvSpPr>
          <p:spPr>
            <a:xfrm>
              <a:off x="423862" y="3598862"/>
              <a:ext cx="19049" cy="28575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36" name="Shape 536"/>
            <p:cNvSpPr/>
            <p:nvPr/>
          </p:nvSpPr>
          <p:spPr>
            <a:xfrm>
              <a:off x="376237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6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37" name="Shape 537"/>
            <p:cNvSpPr/>
            <p:nvPr/>
          </p:nvSpPr>
          <p:spPr>
            <a:xfrm>
              <a:off x="376237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6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38" name="Shape 538"/>
            <p:cNvSpPr/>
            <p:nvPr/>
          </p:nvSpPr>
          <p:spPr>
            <a:xfrm>
              <a:off x="376237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60000" y="120000"/>
                  </a:lnTo>
                  <a:lnTo>
                    <a:pt x="0" y="6000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39" name="Shape 539"/>
            <p:cNvSpPr/>
            <p:nvPr/>
          </p:nvSpPr>
          <p:spPr>
            <a:xfrm>
              <a:off x="376237" y="3598862"/>
              <a:ext cx="190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60000" y="120000"/>
                  </a:lnTo>
                  <a:lnTo>
                    <a:pt x="0" y="60000"/>
                  </a:lnTo>
                  <a:lnTo>
                    <a:pt x="0" y="0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40" name="Shape 540"/>
            <p:cNvSpPr/>
            <p:nvPr/>
          </p:nvSpPr>
          <p:spPr>
            <a:xfrm>
              <a:off x="842962" y="3636962"/>
              <a:ext cx="19049" cy="269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7647"/>
                  </a:moveTo>
                  <a:lnTo>
                    <a:pt x="60000" y="120000"/>
                  </a:lnTo>
                  <a:lnTo>
                    <a:pt x="120000" y="77647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776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41" name="Shape 541"/>
            <p:cNvSpPr/>
            <p:nvPr/>
          </p:nvSpPr>
          <p:spPr>
            <a:xfrm>
              <a:off x="842962" y="3636962"/>
              <a:ext cx="19049" cy="269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7647"/>
                  </a:moveTo>
                  <a:lnTo>
                    <a:pt x="60000" y="120000"/>
                  </a:lnTo>
                  <a:lnTo>
                    <a:pt x="120000" y="77647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77647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42" name="Shape 542"/>
            <p:cNvSpPr/>
            <p:nvPr/>
          </p:nvSpPr>
          <p:spPr>
            <a:xfrm>
              <a:off x="842962" y="3636962"/>
              <a:ext cx="19049" cy="174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43" name="Shape 543"/>
            <p:cNvSpPr/>
            <p:nvPr/>
          </p:nvSpPr>
          <p:spPr>
            <a:xfrm>
              <a:off x="842962" y="3636962"/>
              <a:ext cx="19049" cy="174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6000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44" name="Shape 544"/>
            <p:cNvSpPr/>
            <p:nvPr/>
          </p:nvSpPr>
          <p:spPr>
            <a:xfrm>
              <a:off x="804862" y="3636962"/>
              <a:ext cx="19049" cy="269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77647"/>
                  </a:lnTo>
                  <a:lnTo>
                    <a:pt x="120000" y="77647"/>
                  </a:lnTo>
                  <a:lnTo>
                    <a:pt x="120000" y="35294"/>
                  </a:lnTo>
                  <a:lnTo>
                    <a:pt x="60000" y="0"/>
                  </a:lnTo>
                  <a:lnTo>
                    <a:pt x="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45" name="Shape 545"/>
            <p:cNvSpPr/>
            <p:nvPr/>
          </p:nvSpPr>
          <p:spPr>
            <a:xfrm>
              <a:off x="804862" y="3636962"/>
              <a:ext cx="19049" cy="269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60000" y="120000"/>
                  </a:lnTo>
                  <a:lnTo>
                    <a:pt x="60000" y="77647"/>
                  </a:lnTo>
                  <a:lnTo>
                    <a:pt x="120000" y="77647"/>
                  </a:lnTo>
                  <a:lnTo>
                    <a:pt x="120000" y="35294"/>
                  </a:lnTo>
                  <a:lnTo>
                    <a:pt x="60000" y="0"/>
                  </a:lnTo>
                  <a:lnTo>
                    <a:pt x="0" y="0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46" name="Shape 546"/>
            <p:cNvSpPr txBox="1"/>
            <p:nvPr/>
          </p:nvSpPr>
          <p:spPr>
            <a:xfrm>
              <a:off x="804862" y="3636962"/>
              <a:ext cx="28575" cy="36512"/>
            </a:xfrm>
            <a:prstGeom prst="rect">
              <a:avLst/>
            </a:pr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47" name="Shape 547"/>
            <p:cNvSpPr txBox="1"/>
            <p:nvPr/>
          </p:nvSpPr>
          <p:spPr>
            <a:xfrm>
              <a:off x="804862" y="3636962"/>
              <a:ext cx="19049" cy="26987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48" name="Shape 548"/>
            <p:cNvSpPr/>
            <p:nvPr/>
          </p:nvSpPr>
          <p:spPr>
            <a:xfrm>
              <a:off x="757237" y="3636962"/>
              <a:ext cx="28575" cy="269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77647"/>
                  </a:moveTo>
                  <a:lnTo>
                    <a:pt x="80000" y="120000"/>
                  </a:lnTo>
                  <a:lnTo>
                    <a:pt x="80000" y="77647"/>
                  </a:lnTo>
                  <a:lnTo>
                    <a:pt x="120000" y="77647"/>
                  </a:lnTo>
                  <a:lnTo>
                    <a:pt x="120000" y="35294"/>
                  </a:lnTo>
                  <a:lnTo>
                    <a:pt x="80000" y="0"/>
                  </a:lnTo>
                  <a:lnTo>
                    <a:pt x="0" y="0"/>
                  </a:lnTo>
                  <a:lnTo>
                    <a:pt x="0" y="77647"/>
                  </a:lnTo>
                  <a:lnTo>
                    <a:pt x="40000" y="776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49" name="Shape 549"/>
            <p:cNvSpPr/>
            <p:nvPr/>
          </p:nvSpPr>
          <p:spPr>
            <a:xfrm>
              <a:off x="757237" y="3636962"/>
              <a:ext cx="28575" cy="269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77647"/>
                  </a:moveTo>
                  <a:lnTo>
                    <a:pt x="80000" y="120000"/>
                  </a:lnTo>
                  <a:lnTo>
                    <a:pt x="80000" y="77647"/>
                  </a:lnTo>
                  <a:lnTo>
                    <a:pt x="120000" y="77647"/>
                  </a:lnTo>
                  <a:lnTo>
                    <a:pt x="120000" y="35294"/>
                  </a:lnTo>
                  <a:lnTo>
                    <a:pt x="80000" y="0"/>
                  </a:lnTo>
                  <a:lnTo>
                    <a:pt x="0" y="0"/>
                  </a:lnTo>
                  <a:lnTo>
                    <a:pt x="0" y="77647"/>
                  </a:lnTo>
                  <a:lnTo>
                    <a:pt x="40000" y="77647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50" name="Shape 550"/>
            <p:cNvSpPr txBox="1"/>
            <p:nvPr/>
          </p:nvSpPr>
          <p:spPr>
            <a:xfrm>
              <a:off x="766762" y="3636962"/>
              <a:ext cx="28575" cy="36512"/>
            </a:xfrm>
            <a:prstGeom prst="rect">
              <a:avLst/>
            </a:pr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51" name="Shape 551"/>
            <p:cNvSpPr txBox="1"/>
            <p:nvPr/>
          </p:nvSpPr>
          <p:spPr>
            <a:xfrm>
              <a:off x="766762" y="3636962"/>
              <a:ext cx="19049" cy="26987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52" name="Shape 552"/>
            <p:cNvSpPr/>
            <p:nvPr/>
          </p:nvSpPr>
          <p:spPr>
            <a:xfrm>
              <a:off x="709612" y="3636962"/>
              <a:ext cx="28575" cy="269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77647"/>
                  </a:moveTo>
                  <a:lnTo>
                    <a:pt x="80000" y="120000"/>
                  </a:lnTo>
                  <a:lnTo>
                    <a:pt x="80000" y="77647"/>
                  </a:lnTo>
                  <a:lnTo>
                    <a:pt x="120000" y="77647"/>
                  </a:lnTo>
                  <a:lnTo>
                    <a:pt x="120000" y="35294"/>
                  </a:lnTo>
                  <a:lnTo>
                    <a:pt x="80000" y="35294"/>
                  </a:lnTo>
                  <a:lnTo>
                    <a:pt x="80000" y="0"/>
                  </a:lnTo>
                  <a:lnTo>
                    <a:pt x="0" y="0"/>
                  </a:lnTo>
                  <a:lnTo>
                    <a:pt x="0" y="77647"/>
                  </a:lnTo>
                  <a:lnTo>
                    <a:pt x="40000" y="776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53" name="Shape 553"/>
            <p:cNvSpPr/>
            <p:nvPr/>
          </p:nvSpPr>
          <p:spPr>
            <a:xfrm>
              <a:off x="709612" y="3636962"/>
              <a:ext cx="28575" cy="269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77647"/>
                  </a:moveTo>
                  <a:lnTo>
                    <a:pt x="80000" y="120000"/>
                  </a:lnTo>
                  <a:lnTo>
                    <a:pt x="80000" y="77647"/>
                  </a:lnTo>
                  <a:lnTo>
                    <a:pt x="120000" y="77647"/>
                  </a:lnTo>
                  <a:lnTo>
                    <a:pt x="120000" y="35294"/>
                  </a:lnTo>
                  <a:lnTo>
                    <a:pt x="80000" y="35294"/>
                  </a:lnTo>
                  <a:lnTo>
                    <a:pt x="80000" y="0"/>
                  </a:lnTo>
                  <a:lnTo>
                    <a:pt x="0" y="0"/>
                  </a:lnTo>
                  <a:lnTo>
                    <a:pt x="0" y="77647"/>
                  </a:lnTo>
                  <a:lnTo>
                    <a:pt x="40000" y="77647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54" name="Shape 554"/>
            <p:cNvSpPr txBox="1"/>
            <p:nvPr/>
          </p:nvSpPr>
          <p:spPr>
            <a:xfrm>
              <a:off x="719137" y="3636962"/>
              <a:ext cx="28575" cy="36512"/>
            </a:xfrm>
            <a:prstGeom prst="rect">
              <a:avLst/>
            </a:pr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55" name="Shape 555"/>
            <p:cNvSpPr txBox="1"/>
            <p:nvPr/>
          </p:nvSpPr>
          <p:spPr>
            <a:xfrm>
              <a:off x="719137" y="3636962"/>
              <a:ext cx="19049" cy="26987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56" name="Shape 556"/>
            <p:cNvSpPr/>
            <p:nvPr/>
          </p:nvSpPr>
          <p:spPr>
            <a:xfrm>
              <a:off x="671512" y="3636962"/>
              <a:ext cx="19049" cy="174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6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57" name="Shape 557"/>
            <p:cNvSpPr/>
            <p:nvPr/>
          </p:nvSpPr>
          <p:spPr>
            <a:xfrm>
              <a:off x="671512" y="3636962"/>
              <a:ext cx="19049" cy="174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6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58" name="Shape 558"/>
            <p:cNvSpPr/>
            <p:nvPr/>
          </p:nvSpPr>
          <p:spPr>
            <a:xfrm>
              <a:off x="671512" y="3636962"/>
              <a:ext cx="19049" cy="174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60000" y="120000"/>
                  </a:lnTo>
                  <a:lnTo>
                    <a:pt x="0" y="54545"/>
                  </a:lnTo>
                  <a:lnTo>
                    <a:pt x="6000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59" name="Shape 559"/>
            <p:cNvSpPr/>
            <p:nvPr/>
          </p:nvSpPr>
          <p:spPr>
            <a:xfrm>
              <a:off x="671512" y="3636962"/>
              <a:ext cx="19049" cy="174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60000" y="120000"/>
                  </a:lnTo>
                  <a:lnTo>
                    <a:pt x="0" y="54545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0" name="Shape 560"/>
            <p:cNvSpPr/>
            <p:nvPr/>
          </p:nvSpPr>
          <p:spPr>
            <a:xfrm>
              <a:off x="623887" y="3636962"/>
              <a:ext cx="19049" cy="174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6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1" name="Shape 561"/>
            <p:cNvSpPr/>
            <p:nvPr/>
          </p:nvSpPr>
          <p:spPr>
            <a:xfrm>
              <a:off x="623887" y="3636962"/>
              <a:ext cx="19049" cy="174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6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2" name="Shape 562"/>
            <p:cNvSpPr txBox="1"/>
            <p:nvPr/>
          </p:nvSpPr>
          <p:spPr>
            <a:xfrm>
              <a:off x="633412" y="3636962"/>
              <a:ext cx="28575" cy="36512"/>
            </a:xfrm>
            <a:prstGeom prst="rect">
              <a:avLst/>
            </a:pr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3" name="Shape 563"/>
            <p:cNvSpPr txBox="1"/>
            <p:nvPr/>
          </p:nvSpPr>
          <p:spPr>
            <a:xfrm>
              <a:off x="633412" y="3636962"/>
              <a:ext cx="19049" cy="26987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4" name="Shape 564"/>
            <p:cNvSpPr txBox="1"/>
            <p:nvPr/>
          </p:nvSpPr>
          <p:spPr>
            <a:xfrm>
              <a:off x="585787" y="3636962"/>
              <a:ext cx="38099" cy="365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5" name="Shape 565"/>
            <p:cNvSpPr txBox="1"/>
            <p:nvPr/>
          </p:nvSpPr>
          <p:spPr>
            <a:xfrm>
              <a:off x="585787" y="3636962"/>
              <a:ext cx="28575" cy="26987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6" name="Shape 566"/>
            <p:cNvSpPr/>
            <p:nvPr/>
          </p:nvSpPr>
          <p:spPr>
            <a:xfrm>
              <a:off x="585787" y="3636962"/>
              <a:ext cx="19049" cy="174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7" name="Shape 567"/>
            <p:cNvSpPr/>
            <p:nvPr/>
          </p:nvSpPr>
          <p:spPr>
            <a:xfrm>
              <a:off x="585787" y="3636962"/>
              <a:ext cx="19049" cy="174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6000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8" name="Shape 568"/>
            <p:cNvSpPr/>
            <p:nvPr/>
          </p:nvSpPr>
          <p:spPr>
            <a:xfrm>
              <a:off x="538162" y="3636962"/>
              <a:ext cx="28575" cy="174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40000" y="0"/>
                  </a:lnTo>
                  <a:lnTo>
                    <a:pt x="0" y="54545"/>
                  </a:lnTo>
                  <a:lnTo>
                    <a:pt x="4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9" name="Shape 569"/>
            <p:cNvSpPr/>
            <p:nvPr/>
          </p:nvSpPr>
          <p:spPr>
            <a:xfrm>
              <a:off x="538162" y="3636962"/>
              <a:ext cx="28575" cy="174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40000" y="0"/>
                  </a:lnTo>
                  <a:lnTo>
                    <a:pt x="0" y="54545"/>
                  </a:lnTo>
                  <a:lnTo>
                    <a:pt x="4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0" name="Shape 570"/>
            <p:cNvSpPr txBox="1"/>
            <p:nvPr/>
          </p:nvSpPr>
          <p:spPr>
            <a:xfrm>
              <a:off x="547687" y="3636962"/>
              <a:ext cx="28575" cy="36512"/>
            </a:xfrm>
            <a:prstGeom prst="rect">
              <a:avLst/>
            </a:pr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1" name="Shape 571"/>
            <p:cNvSpPr txBox="1"/>
            <p:nvPr/>
          </p:nvSpPr>
          <p:spPr>
            <a:xfrm>
              <a:off x="547687" y="3636962"/>
              <a:ext cx="19049" cy="26987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2" name="Shape 572"/>
            <p:cNvSpPr/>
            <p:nvPr/>
          </p:nvSpPr>
          <p:spPr>
            <a:xfrm>
              <a:off x="500062" y="3636962"/>
              <a:ext cx="28575" cy="174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4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3" name="Shape 573"/>
            <p:cNvSpPr/>
            <p:nvPr/>
          </p:nvSpPr>
          <p:spPr>
            <a:xfrm>
              <a:off x="500062" y="3636962"/>
              <a:ext cx="28575" cy="174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4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4" name="Shape 574"/>
            <p:cNvSpPr txBox="1"/>
            <p:nvPr/>
          </p:nvSpPr>
          <p:spPr>
            <a:xfrm>
              <a:off x="509587" y="3636962"/>
              <a:ext cx="28575" cy="36512"/>
            </a:xfrm>
            <a:prstGeom prst="rect">
              <a:avLst/>
            </a:prstGeom>
            <a:solidFill>
              <a:srgbClr val="FFFF9E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5" name="Shape 575"/>
            <p:cNvSpPr txBox="1"/>
            <p:nvPr/>
          </p:nvSpPr>
          <p:spPr>
            <a:xfrm>
              <a:off x="509587" y="3636962"/>
              <a:ext cx="19049" cy="26987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6" name="Shape 576"/>
            <p:cNvSpPr/>
            <p:nvPr/>
          </p:nvSpPr>
          <p:spPr>
            <a:xfrm>
              <a:off x="1108075" y="3570287"/>
              <a:ext cx="28575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40000" y="120000"/>
                  </a:lnTo>
                  <a:lnTo>
                    <a:pt x="40000" y="60000"/>
                  </a:lnTo>
                  <a:lnTo>
                    <a:pt x="0" y="6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40000" y="0"/>
                  </a:ln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7" name="Shape 577"/>
            <p:cNvSpPr/>
            <p:nvPr/>
          </p:nvSpPr>
          <p:spPr>
            <a:xfrm>
              <a:off x="1108075" y="3570287"/>
              <a:ext cx="28575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40000" y="120000"/>
                  </a:lnTo>
                  <a:lnTo>
                    <a:pt x="40000" y="60000"/>
                  </a:lnTo>
                  <a:lnTo>
                    <a:pt x="0" y="6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4000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8" name="Shape 578"/>
            <p:cNvSpPr/>
            <p:nvPr/>
          </p:nvSpPr>
          <p:spPr>
            <a:xfrm>
              <a:off x="1098550" y="3589337"/>
              <a:ext cx="38099" cy="476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60000" y="72000"/>
                  </a:lnTo>
                  <a:lnTo>
                    <a:pt x="90000" y="72000"/>
                  </a:lnTo>
                  <a:lnTo>
                    <a:pt x="120000" y="48000"/>
                  </a:lnTo>
                  <a:lnTo>
                    <a:pt x="120000" y="72000"/>
                  </a:lnTo>
                  <a:lnTo>
                    <a:pt x="90000" y="72000"/>
                  </a:lnTo>
                  <a:lnTo>
                    <a:pt x="90000" y="96000"/>
                  </a:lnTo>
                  <a:lnTo>
                    <a:pt x="60000" y="96000"/>
                  </a:lnTo>
                  <a:lnTo>
                    <a:pt x="60000" y="120000"/>
                  </a:lnTo>
                  <a:lnTo>
                    <a:pt x="30000" y="120000"/>
                  </a:lnTo>
                  <a:lnTo>
                    <a:pt x="30000" y="96000"/>
                  </a:lnTo>
                  <a:lnTo>
                    <a:pt x="0" y="96000"/>
                  </a:lnTo>
                  <a:lnTo>
                    <a:pt x="0" y="48000"/>
                  </a:lnTo>
                  <a:lnTo>
                    <a:pt x="0" y="72000"/>
                  </a:lnTo>
                  <a:lnTo>
                    <a:pt x="30000" y="72000"/>
                  </a:lnTo>
                  <a:lnTo>
                    <a:pt x="30000" y="0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9" name="Shape 579"/>
            <p:cNvSpPr/>
            <p:nvPr/>
          </p:nvSpPr>
          <p:spPr>
            <a:xfrm>
              <a:off x="1098550" y="3589337"/>
              <a:ext cx="38099" cy="476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60000" y="72000"/>
                  </a:lnTo>
                  <a:lnTo>
                    <a:pt x="90000" y="72000"/>
                  </a:lnTo>
                  <a:lnTo>
                    <a:pt x="120000" y="48000"/>
                  </a:lnTo>
                  <a:lnTo>
                    <a:pt x="120000" y="72000"/>
                  </a:lnTo>
                  <a:lnTo>
                    <a:pt x="90000" y="72000"/>
                  </a:lnTo>
                  <a:lnTo>
                    <a:pt x="90000" y="96000"/>
                  </a:lnTo>
                  <a:lnTo>
                    <a:pt x="60000" y="96000"/>
                  </a:lnTo>
                  <a:lnTo>
                    <a:pt x="60000" y="120000"/>
                  </a:lnTo>
                  <a:lnTo>
                    <a:pt x="30000" y="120000"/>
                  </a:lnTo>
                  <a:lnTo>
                    <a:pt x="30000" y="96000"/>
                  </a:lnTo>
                  <a:lnTo>
                    <a:pt x="0" y="96000"/>
                  </a:lnTo>
                  <a:lnTo>
                    <a:pt x="0" y="48000"/>
                  </a:lnTo>
                  <a:lnTo>
                    <a:pt x="0" y="72000"/>
                  </a:lnTo>
                  <a:lnTo>
                    <a:pt x="30000" y="72000"/>
                  </a:lnTo>
                  <a:lnTo>
                    <a:pt x="30000" y="0"/>
                  </a:lnTo>
                  <a:lnTo>
                    <a:pt x="6000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0" name="Shape 580"/>
            <p:cNvSpPr/>
            <p:nvPr/>
          </p:nvSpPr>
          <p:spPr>
            <a:xfrm>
              <a:off x="984250" y="3692525"/>
              <a:ext cx="28575" cy="95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80000" y="0"/>
                  </a:lnTo>
                  <a:lnTo>
                    <a:pt x="0" y="0"/>
                  </a:lnTo>
                  <a:lnTo>
                    <a:pt x="8000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1" name="Shape 581"/>
            <p:cNvSpPr/>
            <p:nvPr/>
          </p:nvSpPr>
          <p:spPr>
            <a:xfrm>
              <a:off x="955675" y="3711575"/>
              <a:ext cx="47625" cy="95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2400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2" name="Shape 582"/>
            <p:cNvSpPr/>
            <p:nvPr/>
          </p:nvSpPr>
          <p:spPr>
            <a:xfrm>
              <a:off x="1089025" y="3683000"/>
              <a:ext cx="19049" cy="95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60000" y="0"/>
                  </a:lnTo>
                  <a:lnTo>
                    <a:pt x="120000" y="0"/>
                  </a:lnTo>
                  <a:lnTo>
                    <a:pt x="6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3" name="Shape 583"/>
            <p:cNvSpPr/>
            <p:nvPr/>
          </p:nvSpPr>
          <p:spPr>
            <a:xfrm>
              <a:off x="271462" y="3721100"/>
              <a:ext cx="133349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85714" y="60000"/>
                  </a:lnTo>
                  <a:lnTo>
                    <a:pt x="77142" y="0"/>
                  </a:lnTo>
                  <a:lnTo>
                    <a:pt x="68571" y="0"/>
                  </a:lnTo>
                  <a:lnTo>
                    <a:pt x="51428" y="60000"/>
                  </a:lnTo>
                  <a:lnTo>
                    <a:pt x="0" y="60000"/>
                  </a:lnTo>
                  <a:lnTo>
                    <a:pt x="8571" y="60000"/>
                  </a:lnTo>
                  <a:lnTo>
                    <a:pt x="25714" y="120000"/>
                  </a:lnTo>
                  <a:lnTo>
                    <a:pt x="42857" y="60000"/>
                  </a:lnTo>
                  <a:lnTo>
                    <a:pt x="77142" y="60000"/>
                  </a:lnTo>
                  <a:lnTo>
                    <a:pt x="85714" y="120000"/>
                  </a:lnTo>
                  <a:lnTo>
                    <a:pt x="102857" y="120000"/>
                  </a:lnTo>
                  <a:lnTo>
                    <a:pt x="111428" y="6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4" name="Shape 584"/>
            <p:cNvSpPr/>
            <p:nvPr/>
          </p:nvSpPr>
          <p:spPr>
            <a:xfrm>
              <a:off x="242887" y="3711575"/>
              <a:ext cx="57150" cy="95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20000" y="120000"/>
                  </a:lnTo>
                  <a:lnTo>
                    <a:pt x="20000" y="0"/>
                  </a:lnTo>
                  <a:lnTo>
                    <a:pt x="40000" y="0"/>
                  </a:lnTo>
                  <a:lnTo>
                    <a:pt x="60000" y="12000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5" name="Shape 585"/>
            <p:cNvSpPr/>
            <p:nvPr/>
          </p:nvSpPr>
          <p:spPr>
            <a:xfrm>
              <a:off x="757237" y="3400425"/>
              <a:ext cx="47625" cy="571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96000" y="100000"/>
                  </a:lnTo>
                  <a:lnTo>
                    <a:pt x="48000" y="20000"/>
                  </a:lnTo>
                  <a:lnTo>
                    <a:pt x="0" y="0"/>
                  </a:lnTo>
                  <a:lnTo>
                    <a:pt x="48000" y="20000"/>
                  </a:lnTo>
                  <a:lnTo>
                    <a:pt x="72000" y="60000"/>
                  </a:lnTo>
                  <a:lnTo>
                    <a:pt x="72000" y="80000"/>
                  </a:lnTo>
                  <a:lnTo>
                    <a:pt x="96000" y="100000"/>
                  </a:lnTo>
                  <a:lnTo>
                    <a:pt x="96000" y="12000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FFCCE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586" name="Shape 586"/>
          <p:cNvSpPr/>
          <p:nvPr/>
        </p:nvSpPr>
        <p:spPr>
          <a:xfrm>
            <a:off x="-14287" y="2209800"/>
            <a:ext cx="9082200" cy="66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349" y="68571"/>
                </a:moveTo>
                <a:cubicBezTo>
                  <a:pt x="2370" y="68571"/>
                  <a:pt x="0" y="71428"/>
                  <a:pt x="2013" y="68571"/>
                </a:cubicBezTo>
                <a:cubicBezTo>
                  <a:pt x="4027" y="65714"/>
                  <a:pt x="9942" y="54285"/>
                  <a:pt x="14431" y="45714"/>
                </a:cubicBezTo>
                <a:cubicBezTo>
                  <a:pt x="18919" y="37142"/>
                  <a:pt x="24541" y="11428"/>
                  <a:pt x="28987" y="22857"/>
                </a:cubicBezTo>
                <a:cubicBezTo>
                  <a:pt x="33434" y="34285"/>
                  <a:pt x="36455" y="120000"/>
                  <a:pt x="41090" y="120000"/>
                </a:cubicBezTo>
                <a:cubicBezTo>
                  <a:pt x="45726" y="120000"/>
                  <a:pt x="52081" y="22857"/>
                  <a:pt x="56801" y="22857"/>
                </a:cubicBezTo>
                <a:cubicBezTo>
                  <a:pt x="61520" y="22857"/>
                  <a:pt x="61248" y="105714"/>
                  <a:pt x="69365" y="111428"/>
                </a:cubicBezTo>
                <a:cubicBezTo>
                  <a:pt x="77482" y="117142"/>
                  <a:pt x="97094" y="68571"/>
                  <a:pt x="105527" y="51428"/>
                </a:cubicBezTo>
                <a:cubicBezTo>
                  <a:pt x="113959" y="34285"/>
                  <a:pt x="116979" y="11428"/>
                  <a:pt x="120000" y="0"/>
                </a:cubicBezTo>
              </a:path>
            </a:pathLst>
          </a:custGeom>
          <a:noFill/>
          <a:ln w="38100" cap="flat" cmpd="sng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7" name="Shape 587"/>
          <p:cNvSpPr txBox="1"/>
          <p:nvPr/>
        </p:nvSpPr>
        <p:spPr>
          <a:xfrm>
            <a:off x="2057400" y="3403600"/>
            <a:ext cx="6400800" cy="1679700"/>
          </a:xfrm>
          <a:prstGeom prst="rect">
            <a:avLst/>
          </a:prstGeom>
          <a:noFill/>
          <a:ln>
            <a:noFill/>
          </a:ln>
          <a:effectLst>
            <a:outerShdw blurRad="63500" dist="17959" dir="2700000">
              <a:schemeClr val="dk1"/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-US" sz="2000" b="1" i="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National Centers for Environmental Prediction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-US" sz="1600" b="0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Model Simulations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-US" sz="1600" b="0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Climate &amp; Seasonal Outlooks </a:t>
            </a:r>
            <a:br>
              <a:rPr lang="en-US" sz="1600" b="0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Aviation &amp; Marine Forecasts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25000"/>
              <a:buFont typeface="Arial"/>
              <a:buNone/>
            </a:pPr>
            <a:r>
              <a:rPr lang="en-US" sz="1600" b="0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Storm &amp; Tornado Prediction </a:t>
            </a:r>
            <a:br>
              <a:rPr lang="en-US" sz="1600" b="0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Hurricane Tracks</a:t>
            </a:r>
          </a:p>
        </p:txBody>
      </p:sp>
      <p:sp>
        <p:nvSpPr>
          <p:cNvPr id="588" name="Shape 588"/>
          <p:cNvSpPr txBox="1"/>
          <p:nvPr/>
        </p:nvSpPr>
        <p:spPr>
          <a:xfrm>
            <a:off x="4876800" y="2057400"/>
            <a:ext cx="3886200" cy="396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Private Weather Companies</a:t>
            </a:r>
          </a:p>
        </p:txBody>
      </p:sp>
      <p:sp>
        <p:nvSpPr>
          <p:cNvPr id="589" name="Shape 589"/>
          <p:cNvSpPr txBox="1"/>
          <p:nvPr/>
        </p:nvSpPr>
        <p:spPr>
          <a:xfrm>
            <a:off x="3883025" y="2630486"/>
            <a:ext cx="4640400" cy="701700"/>
          </a:xfrm>
          <a:prstGeom prst="rect">
            <a:avLst/>
          </a:prstGeom>
          <a:noFill/>
          <a:ln>
            <a:noFill/>
          </a:ln>
          <a:effectLst>
            <a:outerShdw blurRad="63500" dist="17959" dir="2700000">
              <a:schemeClr val="dk1"/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2000" b="1" i="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122 Weather Forecast Offices Issue Local Forecasts &amp; Warnings</a:t>
            </a:r>
          </a:p>
        </p:txBody>
      </p:sp>
      <p:sp>
        <p:nvSpPr>
          <p:cNvPr id="590" name="Shape 590"/>
          <p:cNvSpPr txBox="1"/>
          <p:nvPr/>
        </p:nvSpPr>
        <p:spPr>
          <a:xfrm>
            <a:off x="1981200" y="4822825"/>
            <a:ext cx="6629400" cy="1309800"/>
          </a:xfrm>
          <a:prstGeom prst="rect">
            <a:avLst/>
          </a:prstGeom>
          <a:noFill/>
          <a:ln>
            <a:noFill/>
          </a:ln>
          <a:effectLst>
            <a:outerShdw blurRad="63500" dist="17959" dir="2700000">
              <a:schemeClr val="dk1"/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25000"/>
              <a:buFont typeface="Arial"/>
              <a:buNone/>
            </a:pPr>
            <a:r>
              <a:rPr lang="en-US" sz="2000" b="1" i="0" u="sng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Observations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0066"/>
              </a:buClr>
              <a:buSzPct val="25000"/>
              <a:buFont typeface="Arial"/>
              <a:buNone/>
            </a:pPr>
            <a:r>
              <a:rPr lang="en-US" sz="1600" b="0" i="0" u="none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Radar Network,  Satellites,  Weather Balloons,  Ground-level observations at airports,  Aircraft,  Lightning Network,  Data Buoys,  Stream Gauge Network,  11,000 Volunteer daily-data collectors,  Thousands of Volunteer storm spotters </a:t>
            </a:r>
          </a:p>
        </p:txBody>
      </p:sp>
      <p:sp>
        <p:nvSpPr>
          <p:cNvPr id="591" name="Shape 591"/>
          <p:cNvSpPr txBox="1"/>
          <p:nvPr/>
        </p:nvSpPr>
        <p:spPr>
          <a:xfrm>
            <a:off x="5486400" y="1766886"/>
            <a:ext cx="1600200" cy="396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Internet</a:t>
            </a:r>
          </a:p>
        </p:txBody>
      </p:sp>
      <p:sp>
        <p:nvSpPr>
          <p:cNvPr id="592" name="Shape 592"/>
          <p:cNvSpPr txBox="1"/>
          <p:nvPr/>
        </p:nvSpPr>
        <p:spPr>
          <a:xfrm>
            <a:off x="4495800" y="1341436"/>
            <a:ext cx="1600200" cy="396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Radio</a:t>
            </a:r>
          </a:p>
        </p:txBody>
      </p:sp>
      <p:sp>
        <p:nvSpPr>
          <p:cNvPr id="593" name="Shape 593"/>
          <p:cNvSpPr txBox="1"/>
          <p:nvPr/>
        </p:nvSpPr>
        <p:spPr>
          <a:xfrm>
            <a:off x="4724400" y="914400"/>
            <a:ext cx="1600200" cy="396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TV</a:t>
            </a:r>
          </a:p>
        </p:txBody>
      </p:sp>
      <p:sp>
        <p:nvSpPr>
          <p:cNvPr id="594" name="Shape 594"/>
          <p:cNvSpPr txBox="1"/>
          <p:nvPr/>
        </p:nvSpPr>
        <p:spPr>
          <a:xfrm>
            <a:off x="5562600" y="3929062"/>
            <a:ext cx="3254400" cy="946200"/>
          </a:xfrm>
          <a:prstGeom prst="rect">
            <a:avLst/>
          </a:prstGeom>
          <a:noFill/>
          <a:ln>
            <a:noFill/>
          </a:ln>
          <a:effectLst>
            <a:outerShdw blurRad="63500" dist="17959" dir="2700000">
              <a:schemeClr val="dk1"/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33"/>
              </a:buClr>
              <a:buSzPct val="25000"/>
              <a:buFont typeface="Arial"/>
              <a:buNone/>
            </a:pPr>
            <a:r>
              <a:rPr lang="en-US" sz="2000" b="1" i="0" u="sng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rPr>
              <a:t>River Forecasts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39933"/>
              </a:buClr>
              <a:buSzPct val="25000"/>
              <a:buFont typeface="Arial"/>
              <a:buNone/>
            </a:pPr>
            <a:r>
              <a:rPr lang="en-US" sz="1600" b="0" i="0" u="none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rPr>
              <a:t>Hydropower,  Flood warnings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33"/>
              </a:buClr>
              <a:buSzPct val="25000"/>
              <a:buFont typeface="Arial"/>
              <a:buNone/>
            </a:pPr>
            <a:r>
              <a:rPr lang="en-US" sz="1600" b="0" i="0" u="none">
                <a:solidFill>
                  <a:srgbClr val="339933"/>
                </a:solidFill>
                <a:latin typeface="Arial"/>
                <a:ea typeface="Arial"/>
                <a:cs typeface="Arial"/>
                <a:sym typeface="Arial"/>
              </a:rPr>
              <a:t>Irrigation,  River Navigation</a:t>
            </a:r>
          </a:p>
        </p:txBody>
      </p:sp>
      <p:sp>
        <p:nvSpPr>
          <p:cNvPr id="595" name="Shape 595"/>
          <p:cNvSpPr txBox="1"/>
          <p:nvPr/>
        </p:nvSpPr>
        <p:spPr>
          <a:xfrm>
            <a:off x="1568450" y="2284411"/>
            <a:ext cx="2798700" cy="1187400"/>
          </a:xfrm>
          <a:prstGeom prst="rect">
            <a:avLst/>
          </a:prstGeom>
          <a:noFill/>
          <a:ln>
            <a:noFill/>
          </a:ln>
          <a:effectLst>
            <a:outerShdw blurRad="63500" dist="17959" dir="2700000">
              <a:schemeClr val="dk1"/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en-US" sz="2400" b="1">
                <a:solidFill>
                  <a:srgbClr val="FFFF00"/>
                </a:solidFill>
              </a:rPr>
              <a:t>NATIONAL WEATHER SERVICE</a:t>
            </a:r>
            <a:br>
              <a:rPr lang="en-US" sz="2400" b="1">
                <a:solidFill>
                  <a:srgbClr val="FFFF00"/>
                </a:solidFill>
              </a:rPr>
            </a:br>
            <a:endParaRPr lang="en-US" sz="2400" b="1">
              <a:solidFill>
                <a:srgbClr val="FFFF00"/>
              </a:solidFill>
            </a:endParaRPr>
          </a:p>
        </p:txBody>
      </p:sp>
      <p:sp>
        <p:nvSpPr>
          <p:cNvPr id="596" name="Shape 596"/>
          <p:cNvSpPr txBox="1"/>
          <p:nvPr/>
        </p:nvSpPr>
        <p:spPr>
          <a:xfrm>
            <a:off x="99600" y="199200"/>
            <a:ext cx="4777200" cy="85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700" b="1">
                <a:solidFill>
                  <a:srgbClr val="980000"/>
                </a:solidFill>
                <a:latin typeface="Lustria"/>
                <a:ea typeface="Lustria"/>
                <a:cs typeface="Lustria"/>
                <a:sym typeface="Lustria"/>
              </a:rPr>
              <a:t>Forecast Background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/>
          <p:nvPr/>
        </p:nvSpPr>
        <p:spPr>
          <a:xfrm>
            <a:off x="441325" y="1276350"/>
            <a:ext cx="184149" cy="519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2" name="Shape 602"/>
          <p:cNvSpPr txBox="1"/>
          <p:nvPr/>
        </p:nvSpPr>
        <p:spPr>
          <a:xfrm>
            <a:off x="212725" y="1504950"/>
            <a:ext cx="184149" cy="519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03" name="Shape 603" descr="sence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60475"/>
            <a:ext cx="9144000" cy="5597524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Shape 604"/>
          <p:cNvSpPr txBox="1"/>
          <p:nvPr/>
        </p:nvSpPr>
        <p:spPr>
          <a:xfrm>
            <a:off x="914400" y="2133600"/>
            <a:ext cx="2049461" cy="519112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dk1"/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Verdana"/>
              <a:buNone/>
            </a:pPr>
            <a:r>
              <a:rPr lang="en-US" sz="2800" b="1" i="0" u="none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rPr>
              <a:t>Satellites</a:t>
            </a:r>
          </a:p>
        </p:txBody>
      </p:sp>
      <p:sp>
        <p:nvSpPr>
          <p:cNvPr id="605" name="Shape 605"/>
          <p:cNvSpPr txBox="1"/>
          <p:nvPr/>
        </p:nvSpPr>
        <p:spPr>
          <a:xfrm>
            <a:off x="5562600" y="4572000"/>
            <a:ext cx="1363661" cy="519112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dk1"/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Verdana"/>
              <a:buNone/>
            </a:pPr>
            <a:r>
              <a:rPr lang="en-US" sz="2800" b="1" i="0" u="none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rPr>
              <a:t>Radar</a:t>
            </a:r>
          </a:p>
        </p:txBody>
      </p:sp>
      <p:sp>
        <p:nvSpPr>
          <p:cNvPr id="606" name="Shape 606"/>
          <p:cNvSpPr txBox="1"/>
          <p:nvPr/>
        </p:nvSpPr>
        <p:spPr>
          <a:xfrm>
            <a:off x="4343400" y="2209800"/>
            <a:ext cx="3381375" cy="519112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dk1"/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Verdana"/>
              <a:buNone/>
            </a:pPr>
            <a:r>
              <a:rPr lang="en-US" sz="2800" b="1" i="0" u="none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rPr>
              <a:t>Reconnaissance</a:t>
            </a:r>
          </a:p>
        </p:txBody>
      </p:sp>
      <p:sp>
        <p:nvSpPr>
          <p:cNvPr id="607" name="Shape 607"/>
          <p:cNvSpPr txBox="1"/>
          <p:nvPr/>
        </p:nvSpPr>
        <p:spPr>
          <a:xfrm>
            <a:off x="914400" y="5257800"/>
            <a:ext cx="3471862" cy="519112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dk1"/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Verdana"/>
              <a:buNone/>
            </a:pPr>
            <a:r>
              <a:rPr lang="en-US" sz="2800" b="1" i="0" u="none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rPr>
              <a:t>Ships and Buoys</a:t>
            </a:r>
          </a:p>
        </p:txBody>
      </p:sp>
      <p:sp>
        <p:nvSpPr>
          <p:cNvPr id="608" name="Shape 608"/>
          <p:cNvSpPr txBox="1"/>
          <p:nvPr/>
        </p:nvSpPr>
        <p:spPr>
          <a:xfrm>
            <a:off x="6477000" y="5029200"/>
            <a:ext cx="1830386" cy="946150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dk1"/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Verdana"/>
              <a:buNone/>
            </a:pPr>
            <a:r>
              <a:rPr lang="en-US" sz="2800" b="0" i="0" u="none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r>
              <a:rPr lang="en-US" sz="2800" b="1" i="0" u="none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rPr>
              <a:t>Land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Verdana"/>
              <a:buNone/>
            </a:pPr>
            <a:r>
              <a:rPr lang="en-US" sz="2800" b="1" i="0" u="none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rPr>
              <a:t>Stations</a:t>
            </a:r>
          </a:p>
        </p:txBody>
      </p:sp>
      <p:sp>
        <p:nvSpPr>
          <p:cNvPr id="609" name="Shape 609"/>
          <p:cNvSpPr txBox="1"/>
          <p:nvPr/>
        </p:nvSpPr>
        <p:spPr>
          <a:xfrm>
            <a:off x="2438400" y="3276600"/>
            <a:ext cx="2555875" cy="946150"/>
          </a:xfrm>
          <a:prstGeom prst="rect">
            <a:avLst/>
          </a:prstGeom>
          <a:noFill/>
          <a:ln>
            <a:noFill/>
          </a:ln>
          <a:effectLst>
            <a:outerShdw blurRad="63500" dist="35921" dir="2700000">
              <a:schemeClr val="dk1"/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Verdana"/>
              <a:buNone/>
            </a:pPr>
            <a:r>
              <a:rPr lang="en-US" sz="2800" b="1" i="0" u="none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rPr>
              <a:t>Dropsondes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Verdana"/>
              <a:buNone/>
            </a:pPr>
            <a:r>
              <a:rPr lang="en-US" sz="2800" b="1" i="0" u="none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rPr>
              <a:t>and RAOBs</a:t>
            </a:r>
          </a:p>
        </p:txBody>
      </p:sp>
      <p:sp>
        <p:nvSpPr>
          <p:cNvPr id="610" name="Shape 610"/>
          <p:cNvSpPr txBox="1"/>
          <p:nvPr/>
        </p:nvSpPr>
        <p:spPr>
          <a:xfrm>
            <a:off x="904200" y="184725"/>
            <a:ext cx="7335600" cy="85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200" b="1">
                <a:solidFill>
                  <a:srgbClr val="980000"/>
                </a:solidFill>
                <a:latin typeface="Lustria"/>
                <a:ea typeface="Lustria"/>
                <a:cs typeface="Lustria"/>
                <a:sym typeface="Lustria"/>
              </a:rPr>
              <a:t>NOAA/NWS Assets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ory">
  <a:themeElements>
    <a:clrScheme name="Story">
      <a:dk1>
        <a:srgbClr val="000000"/>
      </a:dk1>
      <a:lt1>
        <a:srgbClr val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ory">
  <a:themeElements>
    <a:clrScheme name="Story">
      <a:dk1>
        <a:srgbClr val="000000"/>
      </a:dk1>
      <a:lt1>
        <a:srgbClr val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674</Words>
  <Application>Microsoft Office PowerPoint</Application>
  <PresentationFormat>On-screen Show (4:3)</PresentationFormat>
  <Paragraphs>221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Times New Roman</vt:lpstr>
      <vt:lpstr>Proxima Nova</vt:lpstr>
      <vt:lpstr>Verdana</vt:lpstr>
      <vt:lpstr>Lustria</vt:lpstr>
      <vt:lpstr>Calibri</vt:lpstr>
      <vt:lpstr>Story</vt:lpstr>
      <vt:lpstr>Story</vt:lpstr>
      <vt:lpstr>spearmint</vt:lpstr>
      <vt:lpstr>NOAA’s National Weather Service</vt:lpstr>
      <vt:lpstr>NOAA’s Five Line Offices</vt:lpstr>
      <vt:lpstr>NOAA’s National Weather Service</vt:lpstr>
      <vt:lpstr>PowerPoint Presentation</vt:lpstr>
      <vt:lpstr>National Weather Service Mission</vt:lpstr>
      <vt:lpstr>¿Who We Are?</vt:lpstr>
      <vt:lpstr>Our  Office</vt:lpstr>
      <vt:lpstr>PowerPoint Presentation</vt:lpstr>
      <vt:lpstr>PowerPoint Presentation</vt:lpstr>
      <vt:lpstr>PowerPoint Presentation</vt:lpstr>
      <vt:lpstr>Marine Forecasting using satellite observations</vt:lpstr>
      <vt:lpstr>What We Do</vt:lpstr>
      <vt:lpstr>PowerPoint Presentation</vt:lpstr>
      <vt:lpstr>PowerPoint Presentation</vt:lpstr>
      <vt:lpstr>Other Dangers</vt:lpstr>
      <vt:lpstr>Our Products</vt:lpstr>
      <vt:lpstr>PowerPoint Presentation</vt:lpstr>
      <vt:lpstr>THREAT LEVELS</vt:lpstr>
      <vt:lpstr>PowerPoint Presentation</vt:lpstr>
      <vt:lpstr>Sources of information</vt:lpstr>
      <vt:lpstr>PowerPoint Presentation</vt:lpstr>
      <vt:lpstr>PowerPoint Presentation</vt:lpstr>
      <vt:lpstr>PowerPoint Presentation</vt:lpstr>
      <vt:lpstr>General Information - Point and Click</vt:lpstr>
      <vt:lpstr>Sector Specific Decision Support  </vt:lpstr>
      <vt:lpstr>Group Decision Support </vt:lpstr>
      <vt:lpstr>Individual Decision Support   for Non-Weather Incidents</vt:lpstr>
      <vt:lpstr>HAZMAT Events Impact Decision Support Services</vt:lpstr>
      <vt:lpstr>Individual Decision Support   to Incident Command for Large Public Events</vt:lpstr>
      <vt:lpstr>Individual Decision Support   Briefing to the Governor of Puerto Rico</vt:lpstr>
      <vt:lpstr>Individual Decision Support   to help with Preparedness and Mitigation</vt:lpstr>
      <vt:lpstr>PowerPoint Presentation</vt:lpstr>
      <vt:lpstr>Towards a Better Understanding of African Dust Impacts on the Caribbean Basin.  PI: Gerardo Morell &amp; Olga Mayol Project Objectives: Analyze synergy between aerosol depth and summer weather-related events (bioaerosols, heat, precipitation). Evaluate the effects of summer weather-related events on society (e.g., visibility, human health). 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NOAA’s National Weather Service</dc:title>
  <dc:creator>nhcserv nhcserv</dc:creator>
  <cp:lastModifiedBy>nhcserv nhcserv</cp:lastModifiedBy>
  <cp:revision>1</cp:revision>
  <dcterms:modified xsi:type="dcterms:W3CDTF">2017-05-24T13:02:31Z</dcterms:modified>
</cp:coreProperties>
</file>