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3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30/08/2017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6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30/08/2017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0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30/08/2017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5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30/08/2017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25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30/08/2017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94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30/08/2017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7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30/08/2017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20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30/08/2017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58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30/08/2017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1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30/08/2017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50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30/08/2017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7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BAAB0-C223-409F-A6EB-5C2450F38F81}" type="datetimeFigureOut">
              <a:rPr lang="en-US" smtClean="0"/>
              <a:t>30/08/2017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08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692696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</a:rPr>
              <a:t>Outline of NMCs Presentations</a:t>
            </a:r>
            <a:br>
              <a:rPr lang="en-US" sz="2600" b="1" dirty="0" smtClean="0">
                <a:solidFill>
                  <a:srgbClr val="C00000"/>
                </a:solidFill>
              </a:rPr>
            </a:br>
            <a:r>
              <a:rPr lang="en-US" sz="2600" b="1" dirty="0" smtClean="0">
                <a:solidFill>
                  <a:srgbClr val="FF0000"/>
                </a:solidFill>
              </a:rPr>
              <a:t>(Maximum 10 slides)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196752"/>
            <a:ext cx="8532440" cy="4896544"/>
          </a:xfrm>
        </p:spPr>
        <p:txBody>
          <a:bodyPr>
            <a:noAutofit/>
          </a:bodyPr>
          <a:lstStyle/>
          <a:p>
            <a:pPr marL="360363" indent="-360363" algn="l">
              <a:buFont typeface="Wingdings" panose="05000000000000000000" pitchFamily="2" charset="2"/>
              <a:buChar char="Ø"/>
            </a:pPr>
            <a:r>
              <a:rPr lang="en-US" sz="2600" b="1" dirty="0" smtClean="0">
                <a:solidFill>
                  <a:srgbClr val="0070C0"/>
                </a:solidFill>
              </a:rPr>
              <a:t>Operational capacity (24/7?) </a:t>
            </a:r>
            <a:r>
              <a:rPr lang="en-US" sz="2600" b="1" dirty="0" smtClean="0">
                <a:solidFill>
                  <a:srgbClr val="FF0000"/>
                </a:solidFill>
              </a:rPr>
              <a:t>(2-4 Slides)</a:t>
            </a:r>
          </a:p>
          <a:p>
            <a:pPr marL="723900" indent="-280988" algn="l" defTabSz="720725">
              <a:buFont typeface="Courier New" panose="02070309020205020404" pitchFamily="49" charset="0"/>
              <a:buChar char="o"/>
            </a:pPr>
            <a:r>
              <a:rPr lang="en-US" sz="2600" dirty="0" smtClean="0">
                <a:solidFill>
                  <a:schemeClr val="tx1"/>
                </a:solidFill>
              </a:rPr>
              <a:t>Number of Observing stations and their types (e.g. Synoptic, upper air, AWS, Radars etc.)</a:t>
            </a:r>
          </a:p>
          <a:p>
            <a:pPr marL="723900" indent="-280988" algn="l" defTabSz="720725">
              <a:buFont typeface="Courier New" panose="02070309020205020404" pitchFamily="49" charset="0"/>
              <a:buChar char="o"/>
            </a:pPr>
            <a:r>
              <a:rPr lang="en-US" sz="2600" dirty="0" smtClean="0">
                <a:solidFill>
                  <a:schemeClr val="tx1"/>
                </a:solidFill>
              </a:rPr>
              <a:t>Forecasting capability and challenges  (including accessibility to global NWP products and satellite information, internet status, forecasters’ workstation, </a:t>
            </a:r>
            <a:r>
              <a:rPr lang="en-US" sz="2600" smtClean="0">
                <a:solidFill>
                  <a:schemeClr val="tx1"/>
                </a:solidFill>
              </a:rPr>
              <a:t>forecast preparation, </a:t>
            </a:r>
            <a:r>
              <a:rPr lang="en-US" sz="2600" dirty="0" smtClean="0">
                <a:solidFill>
                  <a:schemeClr val="tx1"/>
                </a:solidFill>
              </a:rPr>
              <a:t>verification of forecast etc.</a:t>
            </a:r>
          </a:p>
          <a:p>
            <a:pPr marL="723900" indent="-280988" algn="l" defTabSz="720725">
              <a:buFont typeface="Courier New" panose="02070309020205020404" pitchFamily="49" charset="0"/>
              <a:buChar char="o"/>
            </a:pPr>
            <a:r>
              <a:rPr lang="en-US" sz="2600" dirty="0" smtClean="0">
                <a:solidFill>
                  <a:schemeClr val="tx1"/>
                </a:solidFill>
              </a:rPr>
              <a:t>Major hydrometeorological hazards and warning criteria</a:t>
            </a:r>
          </a:p>
          <a:p>
            <a:pPr marL="723900" indent="-280988" algn="l" defTabSz="720725">
              <a:buFont typeface="Courier New" panose="02070309020205020404" pitchFamily="49" charset="0"/>
              <a:buChar char="o"/>
            </a:pPr>
            <a:r>
              <a:rPr lang="en-US" sz="2600" dirty="0" smtClean="0">
                <a:solidFill>
                  <a:schemeClr val="tx1"/>
                </a:solidFill>
              </a:rPr>
              <a:t>Human resources (observers, forecasters, NWP experts, IT staff, etc.)</a:t>
            </a:r>
          </a:p>
          <a:p>
            <a:pPr marL="723900" indent="-280988" algn="l" defTabSz="720725">
              <a:buFont typeface="Courier New" panose="02070309020205020404" pitchFamily="49" charset="0"/>
              <a:buChar char="o"/>
            </a:pPr>
            <a:r>
              <a:rPr lang="en-US" sz="2600" dirty="0" smtClean="0">
                <a:solidFill>
                  <a:schemeClr val="tx1"/>
                </a:solidFill>
              </a:rPr>
              <a:t>NMC contingency plan </a:t>
            </a:r>
          </a:p>
          <a:p>
            <a:pPr marL="720725" indent="-277813" algn="l" defTabSz="628650">
              <a:buFont typeface="Courier New" panose="02070309020205020404" pitchFamily="49" charset="0"/>
              <a:buChar char="o"/>
              <a:tabLst>
                <a:tab pos="803275" algn="l"/>
              </a:tabLst>
            </a:pPr>
            <a:endParaRPr lang="en-US" sz="2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989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692696"/>
            <a:ext cx="8719763" cy="4752528"/>
          </a:xfrm>
        </p:spPr>
        <p:txBody>
          <a:bodyPr>
            <a:noAutofit/>
          </a:bodyPr>
          <a:lstStyle/>
          <a:p>
            <a:pPr marL="360363" indent="-360363" algn="l">
              <a:buFont typeface="Wingdings" panose="05000000000000000000" pitchFamily="2" charset="2"/>
              <a:buChar char="Ø"/>
            </a:pPr>
            <a:r>
              <a:rPr lang="en-US" sz="2600" b="1" dirty="0" smtClean="0">
                <a:solidFill>
                  <a:srgbClr val="0070C0"/>
                </a:solidFill>
              </a:rPr>
              <a:t>Service delivery </a:t>
            </a:r>
            <a:r>
              <a:rPr lang="en-US" sz="2600" b="1" dirty="0" smtClean="0">
                <a:solidFill>
                  <a:srgbClr val="FF0000"/>
                </a:solidFill>
              </a:rPr>
              <a:t>(2-4 slides)</a:t>
            </a:r>
            <a:endParaRPr lang="en-US" sz="2600" b="1" dirty="0">
              <a:solidFill>
                <a:srgbClr val="FF0000"/>
              </a:solidFill>
            </a:endParaRPr>
          </a:p>
          <a:p>
            <a:pPr marL="720725" indent="-277813" algn="l" defTabSz="628650">
              <a:buFont typeface="Courier New" panose="02070309020205020404" pitchFamily="49" charset="0"/>
              <a:buChar char="o"/>
              <a:tabLst>
                <a:tab pos="720725" algn="l"/>
              </a:tabLst>
            </a:pPr>
            <a:r>
              <a:rPr lang="en-US" sz="2600" dirty="0">
                <a:solidFill>
                  <a:schemeClr val="tx1"/>
                </a:solidFill>
              </a:rPr>
              <a:t>Dissemination </a:t>
            </a:r>
            <a:r>
              <a:rPr lang="en-US" sz="2600" dirty="0" smtClean="0">
                <a:solidFill>
                  <a:schemeClr val="tx1"/>
                </a:solidFill>
              </a:rPr>
              <a:t>of forecasts </a:t>
            </a:r>
            <a:r>
              <a:rPr lang="en-US" sz="2600" dirty="0">
                <a:solidFill>
                  <a:schemeClr val="tx1"/>
                </a:solidFill>
              </a:rPr>
              <a:t>and </a:t>
            </a:r>
            <a:r>
              <a:rPr lang="en-US" sz="2600" dirty="0" smtClean="0">
                <a:solidFill>
                  <a:schemeClr val="tx1"/>
                </a:solidFill>
              </a:rPr>
              <a:t>warnings (Tele/fax, NMC website, </a:t>
            </a:r>
            <a:r>
              <a:rPr lang="en-US" sz="2600" dirty="0" err="1" smtClean="0">
                <a:solidFill>
                  <a:schemeClr val="tx1"/>
                </a:solidFill>
              </a:rPr>
              <a:t>eMails</a:t>
            </a:r>
            <a:r>
              <a:rPr lang="en-US" sz="2600" dirty="0" smtClean="0">
                <a:solidFill>
                  <a:schemeClr val="tx1"/>
                </a:solidFill>
              </a:rPr>
              <a:t>, mobile phones, </a:t>
            </a:r>
            <a:r>
              <a:rPr lang="en-US" sz="2600" dirty="0" smtClean="0">
                <a:solidFill>
                  <a:srgbClr val="FF0000"/>
                </a:solidFill>
              </a:rPr>
              <a:t>TV, Radio, press conferences, Common Alerting Protocols (</a:t>
            </a:r>
            <a:r>
              <a:rPr lang="en-US" sz="2600" dirty="0" smtClean="0">
                <a:solidFill>
                  <a:schemeClr val="tx1"/>
                </a:solidFill>
              </a:rPr>
              <a:t>CAP) etc.)</a:t>
            </a:r>
          </a:p>
          <a:p>
            <a:pPr marL="720725" indent="-277813" algn="l" defTabSz="628650">
              <a:buFont typeface="Courier New" panose="02070309020205020404" pitchFamily="49" charset="0"/>
              <a:buChar char="o"/>
              <a:tabLst>
                <a:tab pos="720725" algn="l"/>
              </a:tabLst>
            </a:pPr>
            <a:r>
              <a:rPr lang="en-US" sz="2600" dirty="0" smtClean="0">
                <a:solidFill>
                  <a:schemeClr val="tx1"/>
                </a:solidFill>
              </a:rPr>
              <a:t>Thresholds for warnings (e.g. Heavy rainfall, strong wind, high waves, dry/wet spell etc.)</a:t>
            </a:r>
          </a:p>
          <a:p>
            <a:pPr marL="720725" indent="-277813" algn="l" defTabSz="628650">
              <a:buFont typeface="Courier New" panose="02070309020205020404" pitchFamily="49" charset="0"/>
              <a:buChar char="o"/>
              <a:tabLst>
                <a:tab pos="720725" algn="l"/>
              </a:tabLst>
            </a:pPr>
            <a:r>
              <a:rPr lang="en-US" sz="2600" dirty="0" smtClean="0">
                <a:solidFill>
                  <a:schemeClr val="tx1"/>
                </a:solidFill>
              </a:rPr>
              <a:t>Status of coordination and engagement with users (e.g. media, general public, disaster management and civil protection, hydrology etc.)</a:t>
            </a:r>
          </a:p>
          <a:p>
            <a:pPr marL="720725" indent="-277813" algn="l" defTabSz="628650">
              <a:buFont typeface="Courier New" panose="02070309020205020404" pitchFamily="49" charset="0"/>
              <a:buChar char="o"/>
              <a:tabLst>
                <a:tab pos="720725" algn="l"/>
              </a:tabLst>
            </a:pPr>
            <a:r>
              <a:rPr lang="en-US" sz="2600" dirty="0" smtClean="0">
                <a:solidFill>
                  <a:schemeClr val="tx1"/>
                </a:solidFill>
              </a:rPr>
              <a:t>Standard Operating Procedure (SOPs) among NMC/NMHS and </a:t>
            </a:r>
            <a:r>
              <a:rPr lang="en-US" sz="2600" dirty="0">
                <a:solidFill>
                  <a:prstClr val="black"/>
                </a:solidFill>
              </a:rPr>
              <a:t>disaster management </a:t>
            </a:r>
            <a:r>
              <a:rPr lang="en-US" sz="2600" dirty="0" smtClean="0">
                <a:solidFill>
                  <a:prstClr val="black"/>
                </a:solidFill>
              </a:rPr>
              <a:t>agencies and </a:t>
            </a:r>
            <a:r>
              <a:rPr lang="en-US" sz="2600" dirty="0">
                <a:solidFill>
                  <a:prstClr val="black"/>
                </a:solidFill>
              </a:rPr>
              <a:t>civil </a:t>
            </a:r>
            <a:r>
              <a:rPr lang="en-US" sz="2600" dirty="0" smtClean="0">
                <a:solidFill>
                  <a:prstClr val="black"/>
                </a:solidFill>
              </a:rPr>
              <a:t>protection and other relevant agencies?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720725" indent="-277813" algn="l" defTabSz="628650">
              <a:buFont typeface="Courier New" panose="02070309020205020404" pitchFamily="49" charset="0"/>
              <a:buChar char="o"/>
              <a:tabLst>
                <a:tab pos="803275" algn="l"/>
              </a:tabLst>
            </a:pPr>
            <a:endParaRPr lang="en-US" sz="2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798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548680"/>
            <a:ext cx="8604448" cy="5544616"/>
          </a:xfrm>
        </p:spPr>
        <p:txBody>
          <a:bodyPr>
            <a:noAutofit/>
          </a:bodyPr>
          <a:lstStyle/>
          <a:p>
            <a:pPr marL="360363" indent="-360363" algn="l" defTabSz="628650">
              <a:buFont typeface="Wingdings" panose="05000000000000000000" pitchFamily="2" charset="2"/>
              <a:buChar char="Ø"/>
              <a:tabLst>
                <a:tab pos="803275" algn="l"/>
              </a:tabLst>
            </a:pPr>
            <a:r>
              <a:rPr lang="en-US" sz="2600" b="1" dirty="0" smtClean="0">
                <a:solidFill>
                  <a:srgbClr val="0070C0"/>
                </a:solidFill>
              </a:rPr>
              <a:t>Expectations </a:t>
            </a:r>
            <a:r>
              <a:rPr lang="en-US" sz="2600" b="1" dirty="0">
                <a:solidFill>
                  <a:srgbClr val="0070C0"/>
                </a:solidFill>
              </a:rPr>
              <a:t>from </a:t>
            </a:r>
            <a:r>
              <a:rPr lang="en-US" sz="2600" b="1" dirty="0" smtClean="0">
                <a:solidFill>
                  <a:srgbClr val="0070C0"/>
                </a:solidFill>
              </a:rPr>
              <a:t>SWFDP-West Africa </a:t>
            </a:r>
            <a:r>
              <a:rPr lang="en-US" sz="2600" b="1" dirty="0" smtClean="0">
                <a:solidFill>
                  <a:srgbClr val="FF0000"/>
                </a:solidFill>
              </a:rPr>
              <a:t>(2-4 slides)</a:t>
            </a:r>
          </a:p>
          <a:p>
            <a:pPr marL="720725" indent="-277813" algn="l" defTabSz="628650">
              <a:buFont typeface="Courier New" panose="02070309020205020404" pitchFamily="49" charset="0"/>
              <a:buChar char="o"/>
              <a:tabLst>
                <a:tab pos="803275" algn="l"/>
              </a:tabLst>
            </a:pPr>
            <a:r>
              <a:rPr lang="en-US" sz="2600" dirty="0" smtClean="0">
                <a:solidFill>
                  <a:schemeClr val="tx1"/>
                </a:solidFill>
              </a:rPr>
              <a:t>Need for additional NWP and Nowcasting products from Global centres (Meteo France, ECMWF, NOAA/NCEP, UKMO)</a:t>
            </a:r>
          </a:p>
          <a:p>
            <a:pPr marL="720725" indent="-277813" algn="l" defTabSz="628650">
              <a:buFont typeface="Courier New" panose="02070309020205020404" pitchFamily="49" charset="0"/>
              <a:buChar char="o"/>
              <a:tabLst>
                <a:tab pos="803275" algn="l"/>
              </a:tabLst>
            </a:pPr>
            <a:r>
              <a:rPr lang="en-US" sz="2600" dirty="0" smtClean="0">
                <a:solidFill>
                  <a:schemeClr val="tx1"/>
                </a:solidFill>
              </a:rPr>
              <a:t>Forecasters workstation requirement</a:t>
            </a:r>
          </a:p>
          <a:p>
            <a:pPr marL="720725" indent="-277813" algn="l" defTabSz="628650">
              <a:buFont typeface="Courier New" panose="02070309020205020404" pitchFamily="49" charset="0"/>
              <a:buChar char="o"/>
              <a:tabLst>
                <a:tab pos="803275" algn="l"/>
              </a:tabLst>
            </a:pPr>
            <a:r>
              <a:rPr lang="en-US" sz="2600" dirty="0">
                <a:solidFill>
                  <a:schemeClr val="tx1"/>
                </a:solidFill>
              </a:rPr>
              <a:t>Requirements for service delivery communication </a:t>
            </a:r>
            <a:r>
              <a:rPr lang="en-US" sz="2600" dirty="0" smtClean="0">
                <a:solidFill>
                  <a:schemeClr val="tx1"/>
                </a:solidFill>
              </a:rPr>
              <a:t>channels</a:t>
            </a:r>
          </a:p>
          <a:p>
            <a:pPr marL="720725" indent="-277813" algn="l" defTabSz="628650">
              <a:buFont typeface="Courier New" panose="02070309020205020404" pitchFamily="49" charset="0"/>
              <a:buChar char="o"/>
              <a:tabLst>
                <a:tab pos="803275" algn="l"/>
              </a:tabLst>
            </a:pPr>
            <a:r>
              <a:rPr lang="en-US" sz="2600" dirty="0" smtClean="0">
                <a:solidFill>
                  <a:schemeClr val="tx1"/>
                </a:solidFill>
              </a:rPr>
              <a:t>Need of products and expectations from </a:t>
            </a:r>
            <a:r>
              <a:rPr lang="en-US" sz="2600" dirty="0">
                <a:solidFill>
                  <a:schemeClr val="tx1"/>
                </a:solidFill>
              </a:rPr>
              <a:t>RSMC </a:t>
            </a:r>
            <a:r>
              <a:rPr lang="en-US" sz="2600" dirty="0" smtClean="0">
                <a:solidFill>
                  <a:schemeClr val="tx1"/>
                </a:solidFill>
              </a:rPr>
              <a:t>Dakar including Guidance product</a:t>
            </a:r>
          </a:p>
          <a:p>
            <a:pPr marL="720725" indent="-277813" algn="l" defTabSz="628650">
              <a:buFont typeface="Courier New" panose="02070309020205020404" pitchFamily="49" charset="0"/>
              <a:buChar char="o"/>
              <a:tabLst>
                <a:tab pos="803275" algn="l"/>
              </a:tabLst>
            </a:pPr>
            <a:r>
              <a:rPr lang="en-US" sz="2600" dirty="0" smtClean="0">
                <a:solidFill>
                  <a:schemeClr val="tx1"/>
                </a:solidFill>
              </a:rPr>
              <a:t>Need of </a:t>
            </a:r>
            <a:r>
              <a:rPr lang="en-US" sz="2600" dirty="0" err="1" smtClean="0">
                <a:solidFill>
                  <a:schemeClr val="tx1"/>
                </a:solidFill>
              </a:rPr>
              <a:t>psroduct</a:t>
            </a:r>
            <a:r>
              <a:rPr lang="en-US" sz="2600" dirty="0" smtClean="0">
                <a:solidFill>
                  <a:schemeClr val="tx1"/>
                </a:solidFill>
              </a:rPr>
              <a:t> and support from other Regional Centres or advanced centres (RCC-ACMAD, AGRHYMET , DMN Morocco, NIMET-Nigeria) Capacity building needs  including from RSMC Dakar and DMN Morocco</a:t>
            </a:r>
          </a:p>
          <a:p>
            <a:pPr marL="720725" indent="-277813" algn="l" defTabSz="628650">
              <a:buFont typeface="Courier New" panose="02070309020205020404" pitchFamily="49" charset="0"/>
              <a:buChar char="o"/>
              <a:tabLst>
                <a:tab pos="803275" algn="l"/>
              </a:tabLst>
            </a:pPr>
            <a:r>
              <a:rPr lang="en-US" sz="2600" dirty="0" smtClean="0">
                <a:solidFill>
                  <a:schemeClr val="tx1"/>
                </a:solidFill>
              </a:rPr>
              <a:t>Any other needs</a:t>
            </a:r>
          </a:p>
          <a:p>
            <a:pPr marL="720725" indent="-277813" algn="l" defTabSz="628650">
              <a:buFont typeface="Courier New" panose="02070309020205020404" pitchFamily="49" charset="0"/>
              <a:buChar char="o"/>
              <a:tabLst>
                <a:tab pos="803275" algn="l"/>
              </a:tabLst>
            </a:pPr>
            <a:endParaRPr lang="en-US" sz="2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697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270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Outline of NMCs Presentations (Maximum 10 slides)</vt:lpstr>
      <vt:lpstr>PowerPoint Presentation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NMCs Presentation Outline</dc:title>
  <dc:creator>Ata Hussain</dc:creator>
  <cp:lastModifiedBy>Abdoulaye Harou</cp:lastModifiedBy>
  <cp:revision>23</cp:revision>
  <cp:lastPrinted>2017-08-29T07:36:54Z</cp:lastPrinted>
  <dcterms:created xsi:type="dcterms:W3CDTF">2017-04-11T08:06:01Z</dcterms:created>
  <dcterms:modified xsi:type="dcterms:W3CDTF">2017-08-30T08:32:16Z</dcterms:modified>
</cp:coreProperties>
</file>