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B75260-4003-4E10-BC7C-8E694AE3CF68}" type="datetimeFigureOut">
              <a:rPr lang="en-US" smtClean="0"/>
              <a:t>30/08/2017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373562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75260-4003-4E10-BC7C-8E694AE3CF68}" type="datetimeFigureOut">
              <a:rPr lang="en-US" smtClean="0"/>
              <a:t>30/08/2017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3903122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75260-4003-4E10-BC7C-8E694AE3CF68}" type="datetimeFigureOut">
              <a:rPr lang="en-US" smtClean="0"/>
              <a:t>30/08/2017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140681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75260-4003-4E10-BC7C-8E694AE3CF68}" type="datetimeFigureOut">
              <a:rPr lang="en-US" smtClean="0"/>
              <a:t>30/08/2017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216287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B75260-4003-4E10-BC7C-8E694AE3CF68}" type="datetimeFigureOut">
              <a:rPr lang="en-US" smtClean="0"/>
              <a:t>30/08/2017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208868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B75260-4003-4E10-BC7C-8E694AE3CF68}" type="datetimeFigureOut">
              <a:rPr lang="en-US" smtClean="0"/>
              <a:t>30/08/2017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380650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B75260-4003-4E10-BC7C-8E694AE3CF68}" type="datetimeFigureOut">
              <a:rPr lang="en-US" smtClean="0"/>
              <a:t>30/08/2017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38250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B75260-4003-4E10-BC7C-8E694AE3CF68}" type="datetimeFigureOut">
              <a:rPr lang="en-US" smtClean="0"/>
              <a:t>30/08/2017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167611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75260-4003-4E10-BC7C-8E694AE3CF68}" type="datetimeFigureOut">
              <a:rPr lang="en-US" smtClean="0"/>
              <a:t>30/08/2017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418410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75260-4003-4E10-BC7C-8E694AE3CF68}" type="datetimeFigureOut">
              <a:rPr lang="en-US" smtClean="0"/>
              <a:t>30/08/2017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88101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75260-4003-4E10-BC7C-8E694AE3CF68}" type="datetimeFigureOut">
              <a:rPr lang="en-US" smtClean="0"/>
              <a:t>30/08/2017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BEB35-BC75-4E9D-8EF5-8A9E84F0320A}" type="slidenum">
              <a:rPr lang="en-US" smtClean="0"/>
              <a:t>‹#›</a:t>
            </a:fld>
            <a:endParaRPr lang="en-US"/>
          </a:p>
        </p:txBody>
      </p:sp>
    </p:spTree>
    <p:extLst>
      <p:ext uri="{BB962C8B-B14F-4D97-AF65-F5344CB8AC3E}">
        <p14:creationId xmlns:p14="http://schemas.microsoft.com/office/powerpoint/2010/main" val="377600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75260-4003-4E10-BC7C-8E694AE3CF68}" type="datetimeFigureOut">
              <a:rPr lang="en-US" smtClean="0"/>
              <a:t>30/08/2017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BEB35-BC75-4E9D-8EF5-8A9E84F0320A}" type="slidenum">
              <a:rPr lang="en-US" smtClean="0"/>
              <a:t>‹#›</a:t>
            </a:fld>
            <a:endParaRPr lang="en-US"/>
          </a:p>
        </p:txBody>
      </p:sp>
    </p:spTree>
    <p:extLst>
      <p:ext uri="{BB962C8B-B14F-4D97-AF65-F5344CB8AC3E}">
        <p14:creationId xmlns:p14="http://schemas.microsoft.com/office/powerpoint/2010/main" val="726753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301" y="1225208"/>
            <a:ext cx="8712968" cy="5293757"/>
          </a:xfrm>
          <a:prstGeom prst="rect">
            <a:avLst/>
          </a:prstGeom>
        </p:spPr>
        <p:txBody>
          <a:bodyPr wrap="square">
            <a:spAutoFit/>
          </a:bodyPr>
          <a:lstStyle/>
          <a:p>
            <a:r>
              <a:rPr lang="fr-FR" sz="2600" b="1" dirty="0" smtClean="0">
                <a:solidFill>
                  <a:schemeClr val="accent1"/>
                </a:solidFill>
              </a:rPr>
              <a:t>Capacité opérationnelle (24/7?) (</a:t>
            </a:r>
            <a:r>
              <a:rPr lang="fr-FR" sz="2600" b="1" dirty="0" smtClean="0">
                <a:solidFill>
                  <a:srgbClr val="FF0000"/>
                </a:solidFill>
              </a:rPr>
              <a:t>2-4 Diapositives</a:t>
            </a:r>
            <a:r>
              <a:rPr lang="fr-FR" sz="2600" b="1" dirty="0" smtClean="0">
                <a:solidFill>
                  <a:schemeClr val="accent1"/>
                </a:solidFill>
              </a:rPr>
              <a:t>)</a:t>
            </a:r>
          </a:p>
          <a:p>
            <a:pPr marL="457200" indent="-457200">
              <a:buFont typeface="Arial" panose="020B0604020202020204" pitchFamily="34" charset="0"/>
              <a:buChar char="•"/>
            </a:pPr>
            <a:r>
              <a:rPr lang="fr-FR" sz="2600" b="1" dirty="0">
                <a:solidFill>
                  <a:schemeClr val="accent1"/>
                </a:solidFill>
              </a:rPr>
              <a:t> </a:t>
            </a:r>
            <a:r>
              <a:rPr lang="fr-FR" sz="2600" dirty="0" smtClean="0"/>
              <a:t>Nombre de stations d'observation et leurs types (par exemple station synoptiques, aérologiques, automatiques, radars etc.)</a:t>
            </a:r>
          </a:p>
          <a:p>
            <a:pPr marL="457200" indent="-457200">
              <a:buFont typeface="Arial" panose="020B0604020202020204" pitchFamily="34" charset="0"/>
              <a:buChar char="•"/>
            </a:pPr>
            <a:r>
              <a:rPr lang="fr-FR" sz="2600" dirty="0" smtClean="0"/>
              <a:t>Capacités et défis de prévision (y compris l'accessibilité aux produits mondiaux PNT et aux informations satellitaires, état de l'internet, poste de travail des prévisionnistes, la préparation des prévisions, la vérification des prévisions, etc.</a:t>
            </a:r>
          </a:p>
          <a:p>
            <a:pPr marL="457200" indent="-457200">
              <a:buFont typeface="Arial" panose="020B0604020202020204" pitchFamily="34" charset="0"/>
              <a:buChar char="•"/>
            </a:pPr>
            <a:r>
              <a:rPr lang="fr-FR" sz="2600" dirty="0" smtClean="0"/>
              <a:t>Principaux dangers hydrométéorologiques  </a:t>
            </a:r>
          </a:p>
          <a:p>
            <a:pPr marL="457200" indent="-457200">
              <a:buFont typeface="Arial" panose="020B0604020202020204" pitchFamily="34" charset="0"/>
              <a:buChar char="•"/>
            </a:pPr>
            <a:r>
              <a:rPr lang="fr-FR" sz="2600" dirty="0" smtClean="0"/>
              <a:t>Ressources humaines (observateurs, prévisionnistes, experts du PNT, personnel informatique, etc.)</a:t>
            </a:r>
          </a:p>
          <a:p>
            <a:pPr marL="457200" indent="-457200">
              <a:buFont typeface="Arial" panose="020B0604020202020204" pitchFamily="34" charset="0"/>
              <a:buChar char="•"/>
            </a:pPr>
            <a:r>
              <a:rPr lang="fr-FR" sz="2600" dirty="0" smtClean="0"/>
              <a:t>Plan d'urgence du CMN</a:t>
            </a:r>
            <a:endParaRPr lang="en-US" sz="2600" dirty="0"/>
          </a:p>
        </p:txBody>
      </p:sp>
      <p:sp>
        <p:nvSpPr>
          <p:cNvPr id="5" name="Rectangle 4"/>
          <p:cNvSpPr/>
          <p:nvPr/>
        </p:nvSpPr>
        <p:spPr>
          <a:xfrm>
            <a:off x="1730763" y="188640"/>
            <a:ext cx="6048672" cy="892552"/>
          </a:xfrm>
          <a:prstGeom prst="rect">
            <a:avLst/>
          </a:prstGeom>
        </p:spPr>
        <p:txBody>
          <a:bodyPr wrap="square">
            <a:spAutoFit/>
          </a:bodyPr>
          <a:lstStyle/>
          <a:p>
            <a:pPr algn="ctr"/>
            <a:r>
              <a:rPr lang="fr-FR" sz="2600" b="1" dirty="0" smtClean="0">
                <a:solidFill>
                  <a:srgbClr val="C00000"/>
                </a:solidFill>
              </a:rPr>
              <a:t>Aperçu de la présentation des CMN</a:t>
            </a:r>
          </a:p>
          <a:p>
            <a:pPr algn="ctr"/>
            <a:r>
              <a:rPr lang="fr-FR" sz="2600" b="1" dirty="0" smtClean="0">
                <a:solidFill>
                  <a:srgbClr val="FF0000"/>
                </a:solidFill>
              </a:rPr>
              <a:t> ( 10 diapositives maximum)</a:t>
            </a:r>
            <a:endParaRPr lang="en-US" sz="2600" b="1" dirty="0">
              <a:solidFill>
                <a:srgbClr val="FF0000"/>
              </a:solidFill>
            </a:endParaRPr>
          </a:p>
        </p:txBody>
      </p:sp>
    </p:spTree>
    <p:extLst>
      <p:ext uri="{BB962C8B-B14F-4D97-AF65-F5344CB8AC3E}">
        <p14:creationId xmlns:p14="http://schemas.microsoft.com/office/powerpoint/2010/main" val="1542520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301" y="548680"/>
            <a:ext cx="8712968" cy="6124754"/>
          </a:xfrm>
          <a:prstGeom prst="rect">
            <a:avLst/>
          </a:prstGeom>
        </p:spPr>
        <p:txBody>
          <a:bodyPr wrap="square">
            <a:spAutoFit/>
          </a:bodyPr>
          <a:lstStyle/>
          <a:p>
            <a:r>
              <a:rPr lang="fr-FR" sz="2800" b="1" dirty="0" smtClean="0">
                <a:solidFill>
                  <a:schemeClr val="tx2"/>
                </a:solidFill>
              </a:rPr>
              <a:t>Livraison de service </a:t>
            </a:r>
            <a:r>
              <a:rPr lang="fr-FR" sz="2800" b="1" dirty="0" smtClean="0">
                <a:solidFill>
                  <a:srgbClr val="FF0000"/>
                </a:solidFill>
              </a:rPr>
              <a:t>(2-4 diapositives)</a:t>
            </a:r>
            <a:endParaRPr lang="fr-FR" sz="2800" dirty="0"/>
          </a:p>
          <a:p>
            <a:pPr marL="457200" indent="-457200">
              <a:buFont typeface="Arial" panose="020B0604020202020204" pitchFamily="34" charset="0"/>
              <a:buChar char="•"/>
            </a:pPr>
            <a:r>
              <a:rPr lang="fr-FR" sz="2800" dirty="0" smtClean="0"/>
              <a:t>Diffusion des prévisions et avertissements (télé / fax, site web du CNM, </a:t>
            </a:r>
            <a:r>
              <a:rPr lang="fr-FR" sz="2800" dirty="0" err="1" smtClean="0"/>
              <a:t>eMails</a:t>
            </a:r>
            <a:r>
              <a:rPr lang="fr-FR" sz="2800" dirty="0" smtClean="0"/>
              <a:t>, téléphones mobiles, utilisation de CAP etc.)</a:t>
            </a:r>
          </a:p>
          <a:p>
            <a:pPr marL="457200" indent="-457200">
              <a:buFont typeface="Arial" panose="020B0604020202020204" pitchFamily="34" charset="0"/>
              <a:buChar char="•"/>
            </a:pPr>
            <a:r>
              <a:rPr lang="fr-FR" sz="2800" dirty="0" smtClean="0"/>
              <a:t>Seuils pour les avertissements (par exemple, fortes pluies, vent fort, hautes vagues, épisodes de </a:t>
            </a:r>
            <a:r>
              <a:rPr lang="fr-FR" sz="2800" dirty="0" err="1" smtClean="0"/>
              <a:t>secheresse</a:t>
            </a:r>
            <a:r>
              <a:rPr lang="fr-FR" sz="2800" dirty="0" smtClean="0"/>
              <a:t> et de temps humide, etc.)</a:t>
            </a:r>
          </a:p>
          <a:p>
            <a:pPr marL="457200" indent="-457200">
              <a:buFont typeface="Arial" panose="020B0604020202020204" pitchFamily="34" charset="0"/>
              <a:buChar char="•"/>
            </a:pPr>
            <a:r>
              <a:rPr lang="fr-FR" sz="2800" dirty="0" smtClean="0"/>
              <a:t>Situation de la coordination et de l'engagement avec les utilisateurs (par exemple, les médias, le grand public, la gestion des catastrophes et la protection civile, l'hydrologie, etc.)</a:t>
            </a:r>
          </a:p>
          <a:p>
            <a:pPr marL="457200" indent="-457200">
              <a:buFont typeface="Arial" panose="020B0604020202020204" pitchFamily="34" charset="0"/>
              <a:buChar char="•"/>
            </a:pPr>
            <a:r>
              <a:rPr lang="fr-FR" sz="2800" dirty="0" smtClean="0"/>
              <a:t>Procédure opérationnelle standard (SOP) entre les CMN/SMHN et les agences de gestion des catastrophes , la protection civile et d'autres organismes concernés?</a:t>
            </a:r>
            <a:endParaRPr lang="en-US" sz="2600" dirty="0"/>
          </a:p>
        </p:txBody>
      </p:sp>
    </p:spTree>
    <p:extLst>
      <p:ext uri="{BB962C8B-B14F-4D97-AF65-F5344CB8AC3E}">
        <p14:creationId xmlns:p14="http://schemas.microsoft.com/office/powerpoint/2010/main" val="71525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301" y="548680"/>
            <a:ext cx="8712968" cy="5693866"/>
          </a:xfrm>
          <a:prstGeom prst="rect">
            <a:avLst/>
          </a:prstGeom>
        </p:spPr>
        <p:txBody>
          <a:bodyPr wrap="square">
            <a:spAutoFit/>
          </a:bodyPr>
          <a:lstStyle/>
          <a:p>
            <a:r>
              <a:rPr lang="fr-FR" sz="2800" b="1" dirty="0" smtClean="0">
                <a:solidFill>
                  <a:schemeClr val="tx2"/>
                </a:solidFill>
              </a:rPr>
              <a:t> </a:t>
            </a:r>
            <a:r>
              <a:rPr lang="fr-FR" sz="2800" b="1" dirty="0" smtClean="0">
                <a:solidFill>
                  <a:srgbClr val="0070C0"/>
                </a:solidFill>
              </a:rPr>
              <a:t>Attentes via à vis SWFDP-Afrique de l'Ouest </a:t>
            </a:r>
            <a:r>
              <a:rPr lang="fr-FR" sz="2800" b="1" dirty="0" smtClean="0">
                <a:solidFill>
                  <a:srgbClr val="FF0000"/>
                </a:solidFill>
              </a:rPr>
              <a:t>(2-4 diapositives)</a:t>
            </a:r>
          </a:p>
          <a:p>
            <a:pPr marL="914400" lvl="1" indent="-457200">
              <a:buFont typeface="Arial" panose="020B0604020202020204" pitchFamily="34" charset="0"/>
              <a:buChar char="•"/>
            </a:pPr>
            <a:r>
              <a:rPr lang="fr-FR" sz="2200" dirty="0" smtClean="0"/>
              <a:t>Besoin supplémentaires de produits PNT et </a:t>
            </a:r>
            <a:r>
              <a:rPr lang="fr-FR" sz="2200" dirty="0" err="1" smtClean="0"/>
              <a:t>Nowcasting</a:t>
            </a:r>
            <a:r>
              <a:rPr lang="fr-FR" sz="2200" dirty="0" smtClean="0"/>
              <a:t> des centres globaux (</a:t>
            </a:r>
            <a:r>
              <a:rPr lang="fr-FR" sz="2200" dirty="0" err="1" smtClean="0"/>
              <a:t>Meteo</a:t>
            </a:r>
            <a:r>
              <a:rPr lang="fr-FR" sz="2200" dirty="0" smtClean="0"/>
              <a:t> France, ECMWF, NOAA / NCEP, UKMO)</a:t>
            </a:r>
          </a:p>
          <a:p>
            <a:pPr marL="914400" lvl="1" indent="-457200">
              <a:buFont typeface="Arial" panose="020B0604020202020204" pitchFamily="34" charset="0"/>
              <a:buChar char="•"/>
            </a:pPr>
            <a:r>
              <a:rPr lang="fr-FR" sz="2200" dirty="0" smtClean="0"/>
              <a:t>Besoin en station de travail météorologique pour les </a:t>
            </a:r>
            <a:r>
              <a:rPr lang="fr-FR" sz="2200" dirty="0" smtClean="0"/>
              <a:t>prévisionnistes</a:t>
            </a:r>
          </a:p>
          <a:p>
            <a:pPr marL="914400" lvl="1" indent="-457200">
              <a:buFont typeface="Arial" panose="020B0604020202020204" pitchFamily="34" charset="0"/>
              <a:buChar char="•"/>
            </a:pPr>
            <a:r>
              <a:rPr lang="fr-FR" sz="2200" dirty="0" smtClean="0"/>
              <a:t>Besoins en canaux de communication pour la prestation des services </a:t>
            </a:r>
            <a:endParaRPr lang="fr-FR" sz="2200" dirty="0" smtClean="0"/>
          </a:p>
          <a:p>
            <a:pPr marL="914400" lvl="1" indent="-457200">
              <a:buFont typeface="Arial" panose="020B0604020202020204" pitchFamily="34" charset="0"/>
              <a:buChar char="•"/>
            </a:pPr>
            <a:r>
              <a:rPr lang="fr-FR" sz="2200" dirty="0" smtClean="0"/>
              <a:t>Besoin de produits et attentes vis à vis RSMC Dakar, y compris  en produits d'orientation</a:t>
            </a:r>
          </a:p>
          <a:p>
            <a:pPr marL="914400" lvl="1" indent="-457200">
              <a:buFont typeface="Arial" panose="020B0604020202020204" pitchFamily="34" charset="0"/>
              <a:buChar char="•"/>
            </a:pPr>
            <a:r>
              <a:rPr lang="fr-FR" sz="2200" dirty="0" smtClean="0"/>
              <a:t>Besoin en produits et de soutien d'autres centres régionaux ou centres avancés (RCC-ACMAD, AGRHYMET, DMN Maroc, NIMET- Nigéria) </a:t>
            </a:r>
          </a:p>
          <a:p>
            <a:pPr marL="914400" lvl="1" indent="-457200">
              <a:buFont typeface="Arial" panose="020B0604020202020204" pitchFamily="34" charset="0"/>
              <a:buChar char="•"/>
            </a:pPr>
            <a:r>
              <a:rPr lang="fr-FR" sz="2200" dirty="0" smtClean="0"/>
              <a:t>Besoins en renforcement des capacités, y compris de RSMC Dakar et du DMN Maroc</a:t>
            </a:r>
          </a:p>
          <a:p>
            <a:pPr marL="914400" lvl="1" indent="-457200">
              <a:buFont typeface="Arial" panose="020B0604020202020204" pitchFamily="34" charset="0"/>
              <a:buChar char="•"/>
            </a:pPr>
            <a:r>
              <a:rPr lang="fr-FR" sz="2200" dirty="0" smtClean="0"/>
              <a:t>Tout autre besoin</a:t>
            </a:r>
            <a:endParaRPr lang="en-US" sz="2200" dirty="0"/>
          </a:p>
        </p:txBody>
      </p:sp>
    </p:spTree>
    <p:extLst>
      <p:ext uri="{BB962C8B-B14F-4D97-AF65-F5344CB8AC3E}">
        <p14:creationId xmlns:p14="http://schemas.microsoft.com/office/powerpoint/2010/main" val="3319618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333</Words>
  <Application>Microsoft Office PowerPoint</Application>
  <PresentationFormat>On-screen Show (4:3)</PresentationFormat>
  <Paragraphs>21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Abdoulaye Harou</dc:creator>
  <cp:lastModifiedBy>Abdoulaye Harou</cp:lastModifiedBy>
  <cp:revision>7</cp:revision>
  <dcterms:created xsi:type="dcterms:W3CDTF">2017-08-29T10:12:47Z</dcterms:created>
  <dcterms:modified xsi:type="dcterms:W3CDTF">2017-08-30T08:32:27Z</dcterms:modified>
</cp:coreProperties>
</file>