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1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B6E63-3626-44D7-AD97-585EE62831BB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A7D8-131B-4603-83DB-CCACCC10E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>
                <a:solidFill>
                  <a:srgbClr val="000000"/>
                </a:solidFill>
                <a:latin typeface="Calibri" charset="0"/>
              </a:rPr>
              <a:t>The S/GDPFS will, inter alia:</a:t>
            </a:r>
            <a:endParaRPr lang="en-US" sz="1000" dirty="0">
              <a:latin typeface="Calibri" charset="0"/>
              <a:ea typeface="Calibri" charset="0"/>
              <a:cs typeface="Arial" charset="0"/>
            </a:endParaRPr>
          </a:p>
          <a:p>
            <a:pPr marL="342860" indent="-342860">
              <a:buFont typeface="Times New Roman" charset="0"/>
              <a:buChar char="-"/>
              <a:tabLst>
                <a:tab pos="457146" algn="l"/>
              </a:tabLst>
            </a:pPr>
            <a:r>
              <a:rPr lang="en-GB" b="1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Implement a Rolling Review of User Requirements</a:t>
            </a:r>
            <a:r>
              <a:rPr lang="en-GB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, to ensure that it addresses the user needs in the various sectors;</a:t>
            </a:r>
            <a:endParaRPr lang="en-US" dirty="0" smtClean="0">
              <a:effectLst/>
            </a:endParaRPr>
          </a:p>
          <a:p>
            <a:pPr marL="342860" indent="-342860">
              <a:buFont typeface="Times New Roman" charset="0"/>
              <a:buChar char="-"/>
              <a:tabLst>
                <a:tab pos="457146" algn="l"/>
              </a:tabLst>
            </a:pPr>
            <a:r>
              <a:rPr lang="en-GB" b="1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Broaden the cascading process to cover the various timescales</a:t>
            </a:r>
            <a:r>
              <a:rPr lang="en-GB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 (from weather to climate) and wider range of hazards and applications and sectors (e.g. agriculture, marine/ocean, hydrology, aeronautic, DRR, health, energy, etc.);</a:t>
            </a:r>
            <a:endParaRPr lang="en-US" dirty="0" smtClean="0">
              <a:effectLst/>
            </a:endParaRPr>
          </a:p>
          <a:p>
            <a:pPr marL="342860" indent="-342860">
              <a:buFont typeface="Times New Roman" charset="0"/>
              <a:buChar char="-"/>
              <a:tabLst>
                <a:tab pos="457146" algn="l"/>
              </a:tabLst>
            </a:pPr>
            <a:r>
              <a:rPr lang="en-GB" b="1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Implement the revised Manual on the GDPFS</a:t>
            </a:r>
            <a:r>
              <a:rPr lang="en-GB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 (WMO-No. 485) with the designation of new types of Centres;</a:t>
            </a:r>
            <a:endParaRPr lang="en-US" dirty="0" smtClean="0">
              <a:effectLst/>
            </a:endParaRPr>
          </a:p>
          <a:p>
            <a:pPr marL="342860" indent="-342860">
              <a:buFont typeface="Times New Roman" charset="0"/>
              <a:buChar char="-"/>
              <a:tabLst>
                <a:tab pos="457146" algn="l"/>
              </a:tabLst>
            </a:pPr>
            <a:r>
              <a:rPr lang="en-GB" b="1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Facilitate technological advances and science pull-through to operations</a:t>
            </a:r>
            <a:r>
              <a:rPr lang="en-GB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. Similarly to what has been done with e.g. TIGGE-GIFS, mature research products and results (typically a subset of what has been put in place for research purposes) are transferred into operations, through the definition of operational procedures for exchange of information, including data policy aspects;</a:t>
            </a:r>
            <a:endParaRPr lang="en-US" dirty="0" smtClean="0">
              <a:effectLst/>
            </a:endParaRPr>
          </a:p>
          <a:p>
            <a:pPr marL="342860" indent="-342860">
              <a:buFont typeface="Times New Roman" charset="0"/>
              <a:buChar char="-"/>
              <a:tabLst>
                <a:tab pos="457146" algn="l"/>
              </a:tabLst>
            </a:pPr>
            <a:r>
              <a:rPr lang="en-GB" b="1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Implement a Quality Management System for GDPFS Centres</a:t>
            </a:r>
            <a:r>
              <a:rPr lang="en-GB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, including audit (in terms of functions and performance, including fitness for purpose and timeliness) and product verification (accuracy);</a:t>
            </a:r>
            <a:endParaRPr lang="en-US" dirty="0" smtClean="0">
              <a:effectLst/>
            </a:endParaRPr>
          </a:p>
          <a:p>
            <a:pPr marL="342860" indent="-342860">
              <a:buFont typeface="Times New Roman" charset="0"/>
              <a:buChar char="-"/>
              <a:tabLst>
                <a:tab pos="457146" algn="l"/>
              </a:tabLst>
            </a:pPr>
            <a:r>
              <a:rPr lang="en-GB" b="1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Address improved access to GDPFS data, products and tools</a:t>
            </a:r>
            <a:r>
              <a:rPr lang="en-GB" kern="1200" dirty="0" smtClean="0">
                <a:solidFill>
                  <a:srgbClr val="000000"/>
                </a:solidFill>
                <a:effectLst/>
                <a:latin typeface="Calibri" charset="0"/>
                <a:ea typeface="+mn-ea"/>
                <a:cs typeface="+mn-cs"/>
              </a:rPr>
              <a:t> by NMHSs/partners/other users, through a common user interface platform with information on quality and performance, which facilitates operations and will be used typically be forecasters. </a:t>
            </a:r>
            <a:endParaRPr lang="en-US" dirty="0" smtClean="0">
              <a:effectLst/>
            </a:endParaRPr>
          </a:p>
          <a:p>
            <a:endParaRPr lang="en-GB" dirty="0">
              <a:solidFill>
                <a:srgbClr val="000000"/>
              </a:solidFill>
              <a:latin typeface="Calibri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alibri" charset="0"/>
              </a:rPr>
              <a:t>This can only be done in partnership with the various technical commissions and relevant programmes, and in some cases, also with other international organizations.</a:t>
            </a:r>
            <a:endParaRPr lang="en-US" dirty="0">
              <a:latin typeface="Calibri" charset="0"/>
              <a:ea typeface="Calibri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2DED4-5DDF-3F47-A8FA-53A464CBC5F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5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6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30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54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80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5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3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33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95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64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4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72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2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3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5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8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7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4D4A-8861-4B42-84B0-3AEF9B864DDA}" type="datetimeFigureOut">
              <a:rPr lang="en-US" smtClean="0"/>
              <a:t>19/02/2018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2B42-4718-4CFA-B25C-B77691D57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3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0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H" sz="7300" b="1" dirty="0" smtClean="0">
                <a:solidFill>
                  <a:srgbClr val="0070C0"/>
                </a:solidFill>
              </a:rPr>
              <a:t/>
            </a:r>
            <a:br>
              <a:rPr lang="fr-CH" sz="7300" b="1" dirty="0" smtClean="0">
                <a:solidFill>
                  <a:srgbClr val="0070C0"/>
                </a:solidFill>
              </a:rPr>
            </a:br>
            <a:r>
              <a:rPr lang="fr-CH" sz="7300" b="1" dirty="0" smtClean="0">
                <a:solidFill>
                  <a:srgbClr val="0070C0"/>
                </a:solidFill>
              </a:rPr>
              <a:t>ICT DPFS</a:t>
            </a:r>
            <a:r>
              <a:rPr lang="fr-CH" b="1" dirty="0" smtClean="0"/>
              <a:t/>
            </a:r>
            <a:br>
              <a:rPr lang="fr-CH" b="1" dirty="0" smtClean="0"/>
            </a:br>
            <a:r>
              <a:rPr lang="fr-CH" b="1" dirty="0" err="1" smtClean="0"/>
              <a:t>Seamless</a:t>
            </a:r>
            <a:r>
              <a:rPr lang="fr-CH" b="1" dirty="0" smtClean="0"/>
              <a:t> GDPFS IP</a:t>
            </a:r>
            <a:br>
              <a:rPr lang="fr-CH" b="1" dirty="0" smtClean="0"/>
            </a:br>
            <a:r>
              <a:rPr lang="fr-CH" b="1" dirty="0"/>
              <a:t/>
            </a:r>
            <a:br>
              <a:rPr lang="fr-CH" b="1" dirty="0"/>
            </a:br>
            <a:r>
              <a:rPr lang="fr-CH" sz="4000" b="1" dirty="0" smtClean="0">
                <a:solidFill>
                  <a:srgbClr val="00B050"/>
                </a:solidFill>
              </a:rPr>
              <a:t>High </a:t>
            </a:r>
            <a:r>
              <a:rPr lang="fr-CH" sz="4000" b="1" dirty="0" err="1" smtClean="0">
                <a:solidFill>
                  <a:srgbClr val="00B050"/>
                </a:solidFill>
              </a:rPr>
              <a:t>Level</a:t>
            </a:r>
            <a:r>
              <a:rPr lang="fr-CH" sz="4000" b="1" dirty="0" smtClean="0">
                <a:solidFill>
                  <a:srgbClr val="00B050"/>
                </a:solidFill>
              </a:rPr>
              <a:t> </a:t>
            </a:r>
            <a:r>
              <a:rPr lang="fr-CH" sz="4000" b="1" dirty="0" err="1" smtClean="0">
                <a:solidFill>
                  <a:srgbClr val="00B050"/>
                </a:solidFill>
              </a:rPr>
              <a:t>Comments</a:t>
            </a:r>
            <a:r>
              <a:rPr lang="fr-CH" sz="4000" b="1" dirty="0" smtClean="0">
                <a:solidFill>
                  <a:srgbClr val="00B050"/>
                </a:solidFill>
              </a:rPr>
              <a:t> on PTC/PRA  </a:t>
            </a:r>
            <a:r>
              <a:rPr lang="fr-CH" sz="4000" b="1" dirty="0" err="1" smtClean="0">
                <a:solidFill>
                  <a:srgbClr val="00B050"/>
                </a:solidFill>
              </a:rPr>
              <a:t>Presentation</a:t>
            </a:r>
            <a:r>
              <a:rPr lang="fr-CH" sz="4000" b="1" dirty="0" smtClean="0">
                <a:solidFill>
                  <a:srgbClr val="00B050"/>
                </a:solidFill>
              </a:rPr>
              <a:t> and </a:t>
            </a:r>
            <a:r>
              <a:rPr lang="fr-CH" sz="4000" b="1" dirty="0" err="1" smtClean="0">
                <a:solidFill>
                  <a:srgbClr val="00B050"/>
                </a:solidFill>
              </a:rPr>
              <a:t>Recommendations</a:t>
            </a:r>
            <a:r>
              <a:rPr lang="fr-CH" sz="4000" b="1" dirty="0" smtClean="0">
                <a:solidFill>
                  <a:srgbClr val="00B050"/>
                </a:solidFill>
              </a:rPr>
              <a:t> on the </a:t>
            </a:r>
            <a:r>
              <a:rPr lang="fr-CH" sz="4000" b="1" dirty="0" err="1" smtClean="0">
                <a:solidFill>
                  <a:srgbClr val="00B050"/>
                </a:solidFill>
              </a:rPr>
              <a:t>way</a:t>
            </a:r>
            <a:r>
              <a:rPr lang="fr-CH" sz="4000" b="1" dirty="0" smtClean="0">
                <a:solidFill>
                  <a:srgbClr val="00B050"/>
                </a:solidFill>
              </a:rPr>
              <a:t> </a:t>
            </a:r>
            <a:r>
              <a:rPr lang="fr-CH" sz="4000" b="1" dirty="0" err="1" smtClean="0">
                <a:solidFill>
                  <a:srgbClr val="00B050"/>
                </a:solidFill>
              </a:rPr>
              <a:t>forward</a:t>
            </a:r>
            <a:r>
              <a:rPr lang="fr-CH" sz="4000" b="1" dirty="0" smtClean="0">
                <a:solidFill>
                  <a:srgbClr val="00B050"/>
                </a:solidFill>
              </a:rPr>
              <a:t/>
            </a:r>
            <a:br>
              <a:rPr lang="fr-CH" sz="4000" b="1" dirty="0" smtClean="0">
                <a:solidFill>
                  <a:srgbClr val="00B050"/>
                </a:solidFill>
              </a:rPr>
            </a:br>
            <a:r>
              <a:rPr lang="fr-CH" sz="4000" b="1" dirty="0">
                <a:solidFill>
                  <a:srgbClr val="00B050"/>
                </a:solidFill>
              </a:rPr>
              <a:t/>
            </a:r>
            <a:br>
              <a:rPr lang="fr-CH" sz="4000" b="1" dirty="0">
                <a:solidFill>
                  <a:srgbClr val="00B050"/>
                </a:solidFill>
              </a:rPr>
            </a:br>
            <a:r>
              <a:rPr lang="fr-CH" sz="4000" b="1" dirty="0" smtClean="0">
                <a:solidFill>
                  <a:srgbClr val="0070C0"/>
                </a:solidFill>
              </a:rPr>
              <a:t>14 </a:t>
            </a:r>
            <a:r>
              <a:rPr lang="fr-CH" sz="4000" b="1" dirty="0" err="1" smtClean="0">
                <a:solidFill>
                  <a:srgbClr val="0070C0"/>
                </a:solidFill>
              </a:rPr>
              <a:t>Feb</a:t>
            </a:r>
            <a:r>
              <a:rPr lang="fr-CH" sz="4000" b="1" dirty="0" smtClean="0">
                <a:solidFill>
                  <a:srgbClr val="0070C0"/>
                </a:solidFill>
              </a:rPr>
              <a:t> 2018 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fr-CH" b="1" dirty="0" smtClean="0">
                <a:solidFill>
                  <a:srgbClr val="0070C0"/>
                </a:solidFill>
              </a:rPr>
              <a:t>High </a:t>
            </a:r>
            <a:r>
              <a:rPr lang="fr-CH" b="1" dirty="0" err="1" smtClean="0">
                <a:solidFill>
                  <a:srgbClr val="0070C0"/>
                </a:solidFill>
              </a:rPr>
              <a:t>Level</a:t>
            </a:r>
            <a:r>
              <a:rPr lang="fr-CH" b="1" dirty="0" smtClean="0">
                <a:solidFill>
                  <a:srgbClr val="0070C0"/>
                </a:solidFill>
              </a:rPr>
              <a:t> </a:t>
            </a:r>
            <a:r>
              <a:rPr lang="fr-CH" b="1" dirty="0" err="1" smtClean="0">
                <a:solidFill>
                  <a:srgbClr val="0070C0"/>
                </a:solidFill>
              </a:rPr>
              <a:t>Comments</a:t>
            </a:r>
            <a:r>
              <a:rPr lang="fr-CH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Acknowledge good work that went into the PTC/PRA PPT</a:t>
            </a:r>
          </a:p>
          <a:p>
            <a:r>
              <a:rPr lang="en-US" dirty="0" smtClean="0"/>
              <a:t>Little </a:t>
            </a:r>
            <a:r>
              <a:rPr lang="en-US" dirty="0"/>
              <a:t>is said about </a:t>
            </a:r>
            <a:r>
              <a:rPr lang="en-US" dirty="0" smtClean="0"/>
              <a:t>the </a:t>
            </a:r>
            <a:r>
              <a:rPr lang="en-US" dirty="0"/>
              <a:t>current </a:t>
            </a:r>
            <a:r>
              <a:rPr lang="en-US" dirty="0" smtClean="0"/>
              <a:t>GDPFS or recognition of the current plan for the evolution of the GDPFS (e.g. Manual on GDPFS and work of the SG/Seamless GDPFS)</a:t>
            </a:r>
          </a:p>
          <a:p>
            <a:r>
              <a:rPr lang="en-US" dirty="0" smtClean="0"/>
              <a:t>It is not clear what is needed to </a:t>
            </a:r>
            <a:r>
              <a:rPr lang="en-US" dirty="0"/>
              <a:t>improve the 3 </a:t>
            </a:r>
            <a:r>
              <a:rPr lang="en-US" dirty="0" smtClean="0"/>
              <a:t>main activity areas </a:t>
            </a:r>
            <a:r>
              <a:rPr lang="en-US" dirty="0"/>
              <a:t>(System, Research &amp; Innovation and Accessibility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Text needs to be clarified, in particular </a:t>
            </a:r>
            <a:r>
              <a:rPr lang="en-US" dirty="0" smtClean="0"/>
              <a:t>articulating </a:t>
            </a:r>
            <a:r>
              <a:rPr lang="en-US" dirty="0"/>
              <a:t>why these activity areas are </a:t>
            </a:r>
            <a:r>
              <a:rPr lang="en-US" dirty="0" smtClean="0"/>
              <a:t>important</a:t>
            </a:r>
            <a:endParaRPr lang="fr-CH" dirty="0" smtClean="0"/>
          </a:p>
          <a:p>
            <a:r>
              <a:rPr lang="en-US" dirty="0"/>
              <a:t>Pilot projects need to have strong linkages with 3 main activity </a:t>
            </a:r>
            <a:r>
              <a:rPr lang="en-US" dirty="0" smtClean="0"/>
              <a:t>areas</a:t>
            </a:r>
            <a:endParaRPr lang="fr-CH" dirty="0" smtClean="0"/>
          </a:p>
          <a:p>
            <a:r>
              <a:rPr lang="fr-CH" dirty="0" smtClean="0"/>
              <a:t>Slide 8 </a:t>
            </a:r>
          </a:p>
          <a:p>
            <a:pPr lvl="1"/>
            <a:r>
              <a:rPr lang="fr-CH" dirty="0" err="1" smtClean="0"/>
              <a:t>is</a:t>
            </a:r>
            <a:r>
              <a:rPr lang="fr-CH" dirty="0" smtClean="0"/>
              <a:t> a bit </a:t>
            </a:r>
            <a:r>
              <a:rPr lang="fr-CH" dirty="0" err="1" smtClean="0"/>
              <a:t>confusing</a:t>
            </a:r>
            <a:r>
              <a:rPr lang="fr-CH" dirty="0" smtClean="0"/>
              <a:t> in </a:t>
            </a:r>
            <a:r>
              <a:rPr lang="fr-CH" dirty="0" err="1" smtClean="0"/>
              <a:t>its</a:t>
            </a:r>
            <a:r>
              <a:rPr lang="fr-CH" dirty="0" smtClean="0"/>
              <a:t> </a:t>
            </a:r>
            <a:r>
              <a:rPr lang="fr-CH" dirty="0" err="1" smtClean="0"/>
              <a:t>present</a:t>
            </a:r>
            <a:r>
              <a:rPr lang="fr-CH" dirty="0" smtClean="0"/>
              <a:t> state </a:t>
            </a:r>
            <a:r>
              <a:rPr lang="fr-CH" dirty="0" err="1" smtClean="0"/>
              <a:t>with</a:t>
            </a:r>
            <a:r>
              <a:rPr lang="fr-CH" dirty="0" smtClean="0"/>
              <a:t> the mixture of </a:t>
            </a:r>
            <a:r>
              <a:rPr lang="fr-CH" dirty="0" err="1" smtClean="0"/>
              <a:t>pictures</a:t>
            </a:r>
            <a:r>
              <a:rPr lang="fr-CH" dirty="0" smtClean="0"/>
              <a:t> and </a:t>
            </a:r>
            <a:r>
              <a:rPr lang="fr-CH" dirty="0" err="1" smtClean="0"/>
              <a:t>bullets</a:t>
            </a:r>
            <a:r>
              <a:rPr lang="fr-CH" dirty="0" smtClean="0"/>
              <a:t>. It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simply</a:t>
            </a:r>
            <a:r>
              <a:rPr lang="fr-CH" dirty="0" smtClean="0"/>
              <a:t> </a:t>
            </a:r>
            <a:r>
              <a:rPr lang="fr-CH" dirty="0" err="1" smtClean="0"/>
              <a:t>presented</a:t>
            </a:r>
            <a:r>
              <a:rPr lang="fr-CH" dirty="0" smtClean="0"/>
              <a:t> as </a:t>
            </a:r>
            <a:r>
              <a:rPr lang="fr-CH" dirty="0" err="1" smtClean="0"/>
              <a:t>bullets</a:t>
            </a:r>
            <a:r>
              <a:rPr lang="fr-CH" dirty="0" smtClean="0"/>
              <a:t> of </a:t>
            </a:r>
            <a:r>
              <a:rPr lang="fr-CH" dirty="0" err="1" smtClean="0"/>
              <a:t>Outline</a:t>
            </a:r>
            <a:r>
              <a:rPr lang="fr-CH" dirty="0" smtClean="0"/>
              <a:t> of the </a:t>
            </a:r>
            <a:r>
              <a:rPr lang="fr-CH" dirty="0" err="1" smtClean="0"/>
              <a:t>presentation</a:t>
            </a:r>
            <a:r>
              <a:rPr lang="fr-CH" dirty="0" smtClean="0"/>
              <a:t> </a:t>
            </a:r>
          </a:p>
          <a:p>
            <a:pPr lvl="1"/>
            <a:r>
              <a:rPr lang="fr-CH" dirty="0" err="1" smtClean="0"/>
              <a:t>Consideration</a:t>
            </a:r>
            <a:r>
              <a:rPr lang="fr-CH" dirty="0" smtClean="0"/>
              <a:t>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given</a:t>
            </a:r>
            <a:r>
              <a:rPr lang="fr-CH" dirty="0" smtClean="0"/>
              <a:t> to </a:t>
            </a:r>
            <a:r>
              <a:rPr lang="fr-CH" dirty="0" err="1" smtClean="0"/>
              <a:t>integrating</a:t>
            </a:r>
            <a:r>
              <a:rPr lang="fr-CH" dirty="0" smtClean="0"/>
              <a:t> the interactive model (</a:t>
            </a:r>
            <a:r>
              <a:rPr lang="fr-CH" dirty="0" err="1" smtClean="0"/>
              <a:t>research</a:t>
            </a:r>
            <a:r>
              <a:rPr lang="fr-CH" dirty="0" smtClean="0"/>
              <a:t> to </a:t>
            </a:r>
            <a:r>
              <a:rPr lang="fr-CH" dirty="0" err="1" smtClean="0"/>
              <a:t>operations</a:t>
            </a:r>
            <a:r>
              <a:rPr lang="fr-CH" dirty="0" smtClean="0"/>
              <a:t>)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research</a:t>
            </a:r>
            <a:r>
              <a:rPr lang="fr-CH" dirty="0" smtClean="0"/>
              <a:t> </a:t>
            </a:r>
            <a:r>
              <a:rPr lang="fr-CH" dirty="0" err="1" smtClean="0"/>
              <a:t>Research</a:t>
            </a:r>
            <a:r>
              <a:rPr lang="fr-CH" dirty="0" smtClean="0"/>
              <a:t> and Innovation  </a:t>
            </a:r>
            <a:r>
              <a:rPr lang="fr-CH" dirty="0" err="1" smtClean="0"/>
              <a:t>activity</a:t>
            </a:r>
            <a:r>
              <a:rPr lang="fr-CH" dirty="0" smtClean="0"/>
              <a:t> area</a:t>
            </a:r>
          </a:p>
        </p:txBody>
      </p:sp>
    </p:spTree>
    <p:extLst>
      <p:ext uri="{BB962C8B-B14F-4D97-AF65-F5344CB8AC3E}">
        <p14:creationId xmlns:p14="http://schemas.microsoft.com/office/powerpoint/2010/main" val="29640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fr-CH" sz="7200" b="1" dirty="0" err="1" smtClean="0">
                <a:solidFill>
                  <a:srgbClr val="0070C0"/>
                </a:solidFill>
              </a:rPr>
              <a:t>Recommendations</a:t>
            </a:r>
            <a:r>
              <a:rPr lang="fr-CH" sz="7200" b="1" dirty="0" smtClean="0">
                <a:solidFill>
                  <a:srgbClr val="0070C0"/>
                </a:solidFill>
              </a:rPr>
              <a:t> 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5112568"/>
          </a:xfrm>
        </p:spPr>
        <p:txBody>
          <a:bodyPr>
            <a:normAutofit fontScale="70000" lnSpcReduction="20000"/>
          </a:bodyPr>
          <a:lstStyle/>
          <a:p>
            <a:r>
              <a:rPr lang="fr-CH" sz="4600" dirty="0" err="1" smtClean="0"/>
              <a:t>Significant</a:t>
            </a:r>
            <a:r>
              <a:rPr lang="fr-CH" sz="4600" dirty="0" smtClean="0"/>
              <a:t> </a:t>
            </a:r>
            <a:r>
              <a:rPr lang="fr-CH" sz="4600" dirty="0" err="1" smtClean="0"/>
              <a:t>work</a:t>
            </a:r>
            <a:r>
              <a:rPr lang="fr-CH" sz="4600" dirty="0" smtClean="0"/>
              <a:t> has been </a:t>
            </a:r>
            <a:r>
              <a:rPr lang="fr-CH" sz="4600" dirty="0" err="1" smtClean="0"/>
              <a:t>accomplished</a:t>
            </a:r>
            <a:r>
              <a:rPr lang="fr-CH" sz="4600" dirty="0" smtClean="0"/>
              <a:t> by the </a:t>
            </a:r>
            <a:r>
              <a:rPr lang="fr-CH" sz="4600" dirty="0" err="1" smtClean="0"/>
              <a:t>Steering</a:t>
            </a:r>
            <a:r>
              <a:rPr lang="fr-CH" sz="4600" dirty="0" smtClean="0"/>
              <a:t> Group on S/GDPFS  </a:t>
            </a:r>
            <a:r>
              <a:rPr lang="fr-CH" sz="4600" dirty="0" err="1" smtClean="0"/>
              <a:t>comprised</a:t>
            </a:r>
            <a:r>
              <a:rPr lang="fr-CH" sz="4600" dirty="0" smtClean="0"/>
              <a:t> of </a:t>
            </a:r>
            <a:r>
              <a:rPr lang="fr-CH" sz="4600" dirty="0" err="1" smtClean="0"/>
              <a:t>representation</a:t>
            </a:r>
            <a:r>
              <a:rPr lang="fr-CH" sz="4600" dirty="0" smtClean="0"/>
              <a:t> </a:t>
            </a:r>
            <a:r>
              <a:rPr lang="fr-CH" sz="4600" dirty="0" err="1" smtClean="0"/>
              <a:t>from</a:t>
            </a:r>
            <a:r>
              <a:rPr lang="fr-CH" sz="4600" dirty="0" smtClean="0"/>
              <a:t> all </a:t>
            </a:r>
            <a:r>
              <a:rPr lang="fr-CH" sz="4600" dirty="0" err="1" smtClean="0"/>
              <a:t>TCs</a:t>
            </a:r>
            <a:r>
              <a:rPr lang="fr-CH" sz="4600" dirty="0"/>
              <a:t> </a:t>
            </a:r>
            <a:r>
              <a:rPr lang="fr-CH" sz="4600" dirty="0" err="1" smtClean="0"/>
              <a:t>which</a:t>
            </a:r>
            <a:r>
              <a:rPr lang="fr-CH" sz="4600" dirty="0" smtClean="0"/>
              <a:t> </a:t>
            </a:r>
            <a:r>
              <a:rPr lang="fr-CH" sz="4600" dirty="0" err="1" smtClean="0"/>
              <a:t>should</a:t>
            </a:r>
            <a:r>
              <a:rPr lang="fr-CH" sz="4600" dirty="0" smtClean="0"/>
              <a:t> </a:t>
            </a:r>
            <a:r>
              <a:rPr lang="fr-CH" sz="4600" dirty="0" err="1" smtClean="0"/>
              <a:t>be</a:t>
            </a:r>
            <a:r>
              <a:rPr lang="fr-CH" sz="4600" dirty="0" smtClean="0"/>
              <a:t> </a:t>
            </a:r>
            <a:r>
              <a:rPr lang="fr-CH" sz="4600" dirty="0" err="1" smtClean="0"/>
              <a:t>consi</a:t>
            </a:r>
            <a:r>
              <a:rPr lang="en-US" sz="4200" dirty="0" err="1" smtClean="0"/>
              <a:t>dered</a:t>
            </a:r>
            <a:r>
              <a:rPr lang="en-US" sz="4200" dirty="0" smtClean="0"/>
              <a:t> </a:t>
            </a:r>
            <a:r>
              <a:rPr lang="en-US" sz="4200" dirty="0"/>
              <a:t>in developing the </a:t>
            </a:r>
            <a:r>
              <a:rPr lang="en-US" sz="4200" dirty="0" smtClean="0"/>
              <a:t>IP</a:t>
            </a:r>
            <a:endParaRPr lang="fr-CH" sz="4200" dirty="0"/>
          </a:p>
          <a:p>
            <a:r>
              <a:rPr lang="fr-CH" sz="4800" dirty="0" smtClean="0"/>
              <a:t>The IP  </a:t>
            </a:r>
            <a:r>
              <a:rPr lang="fr-CH" sz="4800" dirty="0" err="1" smtClean="0"/>
              <a:t>should</a:t>
            </a:r>
            <a:r>
              <a:rPr lang="fr-CH" sz="4800" dirty="0" smtClean="0"/>
              <a:t> </a:t>
            </a:r>
            <a:r>
              <a:rPr lang="fr-CH" sz="4800" dirty="0" err="1" smtClean="0"/>
              <a:t>be</a:t>
            </a:r>
            <a:r>
              <a:rPr lang="fr-CH" sz="4800" dirty="0" smtClean="0"/>
              <a:t> </a:t>
            </a:r>
            <a:r>
              <a:rPr lang="fr-CH" sz="4800" dirty="0" err="1" smtClean="0"/>
              <a:t>framed</a:t>
            </a:r>
            <a:r>
              <a:rPr lang="fr-CH" sz="4800" dirty="0" smtClean="0"/>
              <a:t> </a:t>
            </a:r>
            <a:r>
              <a:rPr lang="fr-CH" sz="4800" dirty="0" err="1" smtClean="0"/>
              <a:t>around</a:t>
            </a:r>
            <a:r>
              <a:rPr lang="fr-CH" sz="4800" dirty="0" smtClean="0"/>
              <a:t> the new SO 2.3 of the WMO Strategic Plan 2020-2023 </a:t>
            </a:r>
          </a:p>
          <a:p>
            <a:r>
              <a:rPr lang="fr-CH" sz="4800" dirty="0" smtClean="0"/>
              <a:t>Care </a:t>
            </a:r>
            <a:r>
              <a:rPr lang="fr-CH" sz="4800" dirty="0" err="1" smtClean="0"/>
              <a:t>should</a:t>
            </a:r>
            <a:r>
              <a:rPr lang="fr-CH" sz="4800" dirty="0" smtClean="0"/>
              <a:t> </a:t>
            </a:r>
            <a:r>
              <a:rPr lang="fr-CH" sz="4800" dirty="0" err="1" smtClean="0"/>
              <a:t>be</a:t>
            </a:r>
            <a:r>
              <a:rPr lang="fr-CH" sz="4800" dirty="0" smtClean="0"/>
              <a:t> </a:t>
            </a:r>
            <a:r>
              <a:rPr lang="fr-CH" sz="4800" dirty="0" err="1" smtClean="0"/>
              <a:t>given</a:t>
            </a:r>
            <a:r>
              <a:rPr lang="fr-CH" sz="4800" dirty="0" smtClean="0"/>
              <a:t> to </a:t>
            </a:r>
            <a:r>
              <a:rPr lang="fr-CH" sz="4800" dirty="0" err="1" smtClean="0"/>
              <a:t>avoid</a:t>
            </a:r>
            <a:r>
              <a:rPr lang="fr-CH" sz="4800" dirty="0" smtClean="0"/>
              <a:t> duplication and </a:t>
            </a:r>
            <a:r>
              <a:rPr lang="fr-CH" sz="4800" dirty="0" err="1" smtClean="0"/>
              <a:t>favor</a:t>
            </a:r>
            <a:r>
              <a:rPr lang="fr-CH" sz="4800" dirty="0" smtClean="0"/>
              <a:t> </a:t>
            </a:r>
            <a:r>
              <a:rPr lang="fr-CH" sz="4800" dirty="0" err="1" smtClean="0"/>
              <a:t>sysnergies</a:t>
            </a:r>
            <a:r>
              <a:rPr lang="fr-CH" sz="4800" dirty="0" smtClean="0"/>
              <a:t> </a:t>
            </a:r>
            <a:r>
              <a:rPr lang="fr-CH" sz="4800" dirty="0" err="1" smtClean="0"/>
              <a:t>with</a:t>
            </a:r>
            <a:r>
              <a:rPr lang="fr-CH" sz="4800" dirty="0" smtClean="0"/>
              <a:t> </a:t>
            </a:r>
            <a:r>
              <a:rPr lang="fr-CH" sz="4800" dirty="0" err="1" smtClean="0"/>
              <a:t>other</a:t>
            </a:r>
            <a:r>
              <a:rPr lang="fr-CH" sz="4800" dirty="0" smtClean="0"/>
              <a:t> efforts </a:t>
            </a:r>
            <a:r>
              <a:rPr lang="fr-CH" sz="4800" dirty="0" err="1" smtClean="0"/>
              <a:t>such</a:t>
            </a:r>
            <a:r>
              <a:rPr lang="fr-CH" sz="4800" dirty="0" smtClean="0"/>
              <a:t> as Science for services, WIS  and WIGOS</a:t>
            </a:r>
          </a:p>
          <a:p>
            <a:r>
              <a:rPr lang="fr-CH" sz="4800" dirty="0" err="1" smtClean="0"/>
              <a:t>Consider</a:t>
            </a:r>
            <a:r>
              <a:rPr lang="fr-CH" sz="4800" dirty="0" smtClean="0"/>
              <a:t> </a:t>
            </a:r>
            <a:r>
              <a:rPr lang="fr-CH" sz="4800" dirty="0" err="1" smtClean="0"/>
              <a:t>replacing</a:t>
            </a:r>
            <a:r>
              <a:rPr lang="fr-CH" sz="4800" dirty="0" smtClean="0"/>
              <a:t> </a:t>
            </a:r>
            <a:r>
              <a:rPr lang="fr-CH" sz="4800" dirty="0" err="1" smtClean="0"/>
              <a:t>reference</a:t>
            </a:r>
            <a:r>
              <a:rPr lang="fr-CH" sz="4800" dirty="0" smtClean="0"/>
              <a:t> to future GDPFS to WMO Integrated </a:t>
            </a:r>
            <a:r>
              <a:rPr lang="fr-CH" sz="4800" dirty="0" err="1" smtClean="0"/>
              <a:t>Prediction</a:t>
            </a:r>
            <a:r>
              <a:rPr lang="fr-CH" sz="4800" dirty="0" smtClean="0"/>
              <a:t> System (WIPS)</a:t>
            </a:r>
          </a:p>
          <a:p>
            <a:pPr marL="0" indent="0">
              <a:buNone/>
            </a:pPr>
            <a:endParaRPr lang="fr-CH" b="1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-38023"/>
            <a:ext cx="5958964" cy="101875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effectLst/>
              </a:rPr>
              <a:t>WIPS – WMO Integrated Prediction System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-27384"/>
            <a:ext cx="3619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kumimoji="1" lang="en-US" altLang="ja-JP" sz="2400" u="sng" dirty="0" smtClean="0">
                <a:solidFill>
                  <a:srgbClr val="0066FF"/>
                </a:solidFill>
              </a:rPr>
              <a:t>DRAFT WMO </a:t>
            </a:r>
            <a:r>
              <a:rPr kumimoji="1" lang="en-US" altLang="ja-JP" sz="2400" u="sng" dirty="0">
                <a:solidFill>
                  <a:srgbClr val="0066FF"/>
                </a:solidFill>
              </a:rPr>
              <a:t>SP 2020-2023</a:t>
            </a:r>
          </a:p>
          <a:p>
            <a:pPr algn="ctr" defTabSz="457200"/>
            <a:r>
              <a:rPr kumimoji="1" lang="en-US" altLang="ja-JP" sz="2400" dirty="0">
                <a:solidFill>
                  <a:srgbClr val="FF0000"/>
                </a:solidFill>
              </a:rPr>
              <a:t>Strategic Objective 2.3</a:t>
            </a:r>
          </a:p>
          <a:p>
            <a:pPr algn="ctr" defTabSz="457200"/>
            <a:r>
              <a:rPr kumimoji="1" lang="en-US" altLang="ja-JP" sz="2400" dirty="0">
                <a:solidFill>
                  <a:srgbClr val="FF0000"/>
                </a:solidFill>
              </a:rPr>
              <a:t>Forecasting and Prediction</a:t>
            </a:r>
            <a:r>
              <a:rPr kumimoji="1" lang="en-US" altLang="ja-JP" sz="2400" dirty="0">
                <a:solidFill>
                  <a:prstClr val="black"/>
                </a:solidFill>
              </a:rPr>
              <a:t>:</a:t>
            </a:r>
          </a:p>
          <a:p>
            <a:pPr algn="ctr" defTabSz="457200"/>
            <a:r>
              <a:rPr kumimoji="1" lang="en-US" altLang="ja-JP" dirty="0">
                <a:solidFill>
                  <a:prstClr val="black"/>
                </a:solidFill>
              </a:rPr>
              <a:t>Enable access to and use of the state-of-the-art numerical analysis and prediction products at all temporal and spatial scales through the WMO GDPFS</a:t>
            </a:r>
            <a:endParaRPr kumimoji="1" lang="ja-JP" altLang="en-US" dirty="0">
              <a:solidFill>
                <a:prstClr val="black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31433" y="1265277"/>
            <a:ext cx="7471442" cy="5453385"/>
            <a:chOff x="1631433" y="1265277"/>
            <a:chExt cx="7471442" cy="5453385"/>
          </a:xfrm>
        </p:grpSpPr>
        <p:sp>
          <p:nvSpPr>
            <p:cNvPr id="33" name="テキスト ボックス 7"/>
            <p:cNvSpPr txBox="1"/>
            <p:nvPr/>
          </p:nvSpPr>
          <p:spPr>
            <a:xfrm>
              <a:off x="6886242" y="5718182"/>
              <a:ext cx="2216633" cy="830997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kumimoji="1" lang="en-US" altLang="ja-JP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Revised Manual</a:t>
              </a:r>
              <a:endPara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457200"/>
              <a:r>
                <a:rPr kumimoji="1"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&amp; </a:t>
              </a:r>
              <a:r>
                <a:rPr kumimoji="1" lang="en-US" altLang="ja-JP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Guide</a:t>
              </a:r>
              <a:endPara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253586" y="1596564"/>
              <a:ext cx="1849289" cy="830997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317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kumimoji="1"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Research </a:t>
              </a:r>
            </a:p>
            <a:p>
              <a:pPr algn="ctr" defTabSz="457200"/>
              <a:r>
                <a:rPr kumimoji="1"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&amp; Innovation</a:t>
              </a:r>
              <a:endPara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テキスト ボックス 7"/>
            <p:cNvSpPr txBox="1"/>
            <p:nvPr/>
          </p:nvSpPr>
          <p:spPr>
            <a:xfrm>
              <a:off x="1631433" y="3399383"/>
              <a:ext cx="1749197" cy="46166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317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kumimoji="1" lang="en-US" altLang="ja-JP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Accessibility</a:t>
              </a:r>
              <a:endPara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44002" y="3132942"/>
              <a:ext cx="2130134" cy="1859923"/>
            </a:xfrm>
            <a:custGeom>
              <a:avLst/>
              <a:gdLst>
                <a:gd name="connsiteX0" fmla="*/ 0 w 2095269"/>
                <a:gd name="connsiteY0" fmla="*/ 906246 h 1812492"/>
                <a:gd name="connsiteX1" fmla="*/ 517829 w 2095269"/>
                <a:gd name="connsiteY1" fmla="*/ 0 h 1812492"/>
                <a:gd name="connsiteX2" fmla="*/ 1577440 w 2095269"/>
                <a:gd name="connsiteY2" fmla="*/ 0 h 1812492"/>
                <a:gd name="connsiteX3" fmla="*/ 2095269 w 2095269"/>
                <a:gd name="connsiteY3" fmla="*/ 906246 h 1812492"/>
                <a:gd name="connsiteX4" fmla="*/ 1577440 w 2095269"/>
                <a:gd name="connsiteY4" fmla="*/ 1812492 h 1812492"/>
                <a:gd name="connsiteX5" fmla="*/ 517829 w 2095269"/>
                <a:gd name="connsiteY5" fmla="*/ 1812492 h 1812492"/>
                <a:gd name="connsiteX6" fmla="*/ 0 w 2095269"/>
                <a:gd name="connsiteY6" fmla="*/ 906246 h 181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269" h="1812492">
                  <a:moveTo>
                    <a:pt x="0" y="906246"/>
                  </a:moveTo>
                  <a:lnTo>
                    <a:pt x="517829" y="0"/>
                  </a:lnTo>
                  <a:lnTo>
                    <a:pt x="1577440" y="0"/>
                  </a:lnTo>
                  <a:lnTo>
                    <a:pt x="2095269" y="906246"/>
                  </a:lnTo>
                  <a:lnTo>
                    <a:pt x="1577440" y="1812492"/>
                  </a:lnTo>
                  <a:lnTo>
                    <a:pt x="517829" y="1812492"/>
                  </a:lnTo>
                  <a:lnTo>
                    <a:pt x="0" y="90624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 h="152400"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885" tIns="327025" rIns="373885" bIns="32702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 smtClean="0">
                  <a:solidFill>
                    <a:schemeClr val="tx1"/>
                  </a:solidFill>
                </a:rPr>
                <a:t>GDPFS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b="1" kern="1200" dirty="0" smtClean="0">
                <a:solidFill>
                  <a:schemeClr val="tx1"/>
                </a:solidFill>
              </a:endParaRP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dirty="0" smtClean="0">
                  <a:solidFill>
                    <a:schemeClr val="tx1"/>
                  </a:solidFill>
                </a:rPr>
                <a:t>WIPS</a:t>
              </a:r>
              <a:endParaRPr lang="en-GB" sz="2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5877875" y="2238900"/>
              <a:ext cx="803693" cy="698978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4740218" y="1441341"/>
              <a:ext cx="1745630" cy="1524328"/>
            </a:xfrm>
            <a:custGeom>
              <a:avLst/>
              <a:gdLst>
                <a:gd name="connsiteX0" fmla="*/ 0 w 1717058"/>
                <a:gd name="connsiteY0" fmla="*/ 742728 h 1485456"/>
                <a:gd name="connsiteX1" fmla="*/ 424395 w 1717058"/>
                <a:gd name="connsiteY1" fmla="*/ 0 h 1485456"/>
                <a:gd name="connsiteX2" fmla="*/ 1292663 w 1717058"/>
                <a:gd name="connsiteY2" fmla="*/ 0 h 1485456"/>
                <a:gd name="connsiteX3" fmla="*/ 1717058 w 1717058"/>
                <a:gd name="connsiteY3" fmla="*/ 742728 h 1485456"/>
                <a:gd name="connsiteX4" fmla="*/ 1292663 w 1717058"/>
                <a:gd name="connsiteY4" fmla="*/ 1485456 h 1485456"/>
                <a:gd name="connsiteX5" fmla="*/ 424395 w 1717058"/>
                <a:gd name="connsiteY5" fmla="*/ 1485456 h 1485456"/>
                <a:gd name="connsiteX6" fmla="*/ 0 w 1717058"/>
                <a:gd name="connsiteY6" fmla="*/ 742728 h 148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058" h="1485456">
                  <a:moveTo>
                    <a:pt x="0" y="742728"/>
                  </a:moveTo>
                  <a:lnTo>
                    <a:pt x="424395" y="0"/>
                  </a:lnTo>
                  <a:lnTo>
                    <a:pt x="1292663" y="0"/>
                  </a:lnTo>
                  <a:lnTo>
                    <a:pt x="1717058" y="742728"/>
                  </a:lnTo>
                  <a:lnTo>
                    <a:pt x="1292663" y="1485456"/>
                  </a:lnTo>
                  <a:lnTo>
                    <a:pt x="424395" y="1485456"/>
                  </a:lnTo>
                  <a:lnTo>
                    <a:pt x="0" y="742728"/>
                  </a:ln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223" tIns="272842" rIns="311223" bIns="27284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1"/>
                  </a:solidFill>
                </a:rPr>
                <a:t>Rolling Review of User </a:t>
              </a:r>
              <a:r>
                <a:rPr lang="en-GB" sz="1600" b="1" kern="1200" dirty="0" err="1" smtClean="0">
                  <a:solidFill>
                    <a:schemeClr val="tx1"/>
                  </a:solidFill>
                </a:rPr>
                <a:t>Requir</a:t>
              </a:r>
              <a:r>
                <a:rPr lang="en-GB" sz="1600" b="1" kern="1200" dirty="0" smtClean="0">
                  <a:solidFill>
                    <a:schemeClr val="tx1"/>
                  </a:solidFill>
                </a:rPr>
                <a:t>.</a:t>
              </a:r>
              <a:endParaRPr lang="en-GB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Hexagon 25"/>
            <p:cNvSpPr/>
            <p:nvPr/>
          </p:nvSpPr>
          <p:spPr>
            <a:xfrm>
              <a:off x="6815849" y="3549813"/>
              <a:ext cx="803693" cy="698978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Hexagon 26"/>
            <p:cNvSpPr/>
            <p:nvPr/>
          </p:nvSpPr>
          <p:spPr>
            <a:xfrm>
              <a:off x="6164272" y="5024851"/>
              <a:ext cx="803693" cy="698978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6341163" y="4222049"/>
              <a:ext cx="1745630" cy="1524328"/>
            </a:xfrm>
            <a:custGeom>
              <a:avLst/>
              <a:gdLst>
                <a:gd name="connsiteX0" fmla="*/ 0 w 1717058"/>
                <a:gd name="connsiteY0" fmla="*/ 742728 h 1485456"/>
                <a:gd name="connsiteX1" fmla="*/ 424395 w 1717058"/>
                <a:gd name="connsiteY1" fmla="*/ 0 h 1485456"/>
                <a:gd name="connsiteX2" fmla="*/ 1292663 w 1717058"/>
                <a:gd name="connsiteY2" fmla="*/ 0 h 1485456"/>
                <a:gd name="connsiteX3" fmla="*/ 1717058 w 1717058"/>
                <a:gd name="connsiteY3" fmla="*/ 742728 h 1485456"/>
                <a:gd name="connsiteX4" fmla="*/ 1292663 w 1717058"/>
                <a:gd name="connsiteY4" fmla="*/ 1485456 h 1485456"/>
                <a:gd name="connsiteX5" fmla="*/ 424395 w 1717058"/>
                <a:gd name="connsiteY5" fmla="*/ 1485456 h 1485456"/>
                <a:gd name="connsiteX6" fmla="*/ 0 w 1717058"/>
                <a:gd name="connsiteY6" fmla="*/ 742728 h 148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058" h="1485456">
                  <a:moveTo>
                    <a:pt x="0" y="742728"/>
                  </a:moveTo>
                  <a:lnTo>
                    <a:pt x="424395" y="0"/>
                  </a:lnTo>
                  <a:lnTo>
                    <a:pt x="1292663" y="0"/>
                  </a:lnTo>
                  <a:lnTo>
                    <a:pt x="1717058" y="742728"/>
                  </a:lnTo>
                  <a:lnTo>
                    <a:pt x="1292663" y="1485456"/>
                  </a:lnTo>
                  <a:lnTo>
                    <a:pt x="424395" y="1485456"/>
                  </a:lnTo>
                  <a:lnTo>
                    <a:pt x="0" y="742728"/>
                  </a:lnTo>
                  <a:close/>
                </a:path>
              </a:pathLst>
            </a:cu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223" tIns="272842" rIns="311223" bIns="27284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1"/>
                  </a:solidFill>
                </a:rPr>
                <a:t>Designation of new-type of Centres</a:t>
              </a:r>
              <a:endParaRPr lang="en-GB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Hexagon 28"/>
            <p:cNvSpPr/>
            <p:nvPr/>
          </p:nvSpPr>
          <p:spPr>
            <a:xfrm>
              <a:off x="4547966" y="5177966"/>
              <a:ext cx="803693" cy="698978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Hexagon 29"/>
            <p:cNvSpPr/>
            <p:nvPr/>
          </p:nvSpPr>
          <p:spPr>
            <a:xfrm>
              <a:off x="3594633" y="3871773"/>
              <a:ext cx="803693" cy="698978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3131840" y="2376808"/>
              <a:ext cx="1745630" cy="1524328"/>
            </a:xfrm>
            <a:custGeom>
              <a:avLst/>
              <a:gdLst>
                <a:gd name="connsiteX0" fmla="*/ 0 w 1717058"/>
                <a:gd name="connsiteY0" fmla="*/ 742728 h 1485456"/>
                <a:gd name="connsiteX1" fmla="*/ 424395 w 1717058"/>
                <a:gd name="connsiteY1" fmla="*/ 0 h 1485456"/>
                <a:gd name="connsiteX2" fmla="*/ 1292663 w 1717058"/>
                <a:gd name="connsiteY2" fmla="*/ 0 h 1485456"/>
                <a:gd name="connsiteX3" fmla="*/ 1717058 w 1717058"/>
                <a:gd name="connsiteY3" fmla="*/ 742728 h 1485456"/>
                <a:gd name="connsiteX4" fmla="*/ 1292663 w 1717058"/>
                <a:gd name="connsiteY4" fmla="*/ 1485456 h 1485456"/>
                <a:gd name="connsiteX5" fmla="*/ 424395 w 1717058"/>
                <a:gd name="connsiteY5" fmla="*/ 1485456 h 1485456"/>
                <a:gd name="connsiteX6" fmla="*/ 0 w 1717058"/>
                <a:gd name="connsiteY6" fmla="*/ 742728 h 148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058" h="1485456">
                  <a:moveTo>
                    <a:pt x="0" y="742728"/>
                  </a:moveTo>
                  <a:lnTo>
                    <a:pt x="424395" y="0"/>
                  </a:lnTo>
                  <a:lnTo>
                    <a:pt x="1292663" y="0"/>
                  </a:lnTo>
                  <a:lnTo>
                    <a:pt x="1717058" y="742728"/>
                  </a:lnTo>
                  <a:lnTo>
                    <a:pt x="1292663" y="1485456"/>
                  </a:lnTo>
                  <a:lnTo>
                    <a:pt x="424395" y="1485456"/>
                  </a:lnTo>
                  <a:lnTo>
                    <a:pt x="0" y="742728"/>
                  </a:lnTo>
                  <a:close/>
                </a:path>
              </a:pathLst>
            </a:cu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223" tIns="272842" rIns="311223" bIns="27284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1"/>
                  </a:solidFill>
                </a:rPr>
                <a:t>Common User Interface Platform</a:t>
              </a:r>
              <a:endParaRPr lang="en-GB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31840" y="4223098"/>
              <a:ext cx="1745630" cy="1524328"/>
            </a:xfrm>
            <a:custGeom>
              <a:avLst/>
              <a:gdLst>
                <a:gd name="connsiteX0" fmla="*/ 0 w 1717058"/>
                <a:gd name="connsiteY0" fmla="*/ 742728 h 1485456"/>
                <a:gd name="connsiteX1" fmla="*/ 424395 w 1717058"/>
                <a:gd name="connsiteY1" fmla="*/ 0 h 1485456"/>
                <a:gd name="connsiteX2" fmla="*/ 1292663 w 1717058"/>
                <a:gd name="connsiteY2" fmla="*/ 0 h 1485456"/>
                <a:gd name="connsiteX3" fmla="*/ 1717058 w 1717058"/>
                <a:gd name="connsiteY3" fmla="*/ 742728 h 1485456"/>
                <a:gd name="connsiteX4" fmla="*/ 1292663 w 1717058"/>
                <a:gd name="connsiteY4" fmla="*/ 1485456 h 1485456"/>
                <a:gd name="connsiteX5" fmla="*/ 424395 w 1717058"/>
                <a:gd name="connsiteY5" fmla="*/ 1485456 h 1485456"/>
                <a:gd name="connsiteX6" fmla="*/ 0 w 1717058"/>
                <a:gd name="connsiteY6" fmla="*/ 742728 h 148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058" h="1485456">
                  <a:moveTo>
                    <a:pt x="0" y="742728"/>
                  </a:moveTo>
                  <a:lnTo>
                    <a:pt x="424395" y="0"/>
                  </a:lnTo>
                  <a:lnTo>
                    <a:pt x="1292663" y="0"/>
                  </a:lnTo>
                  <a:lnTo>
                    <a:pt x="1717058" y="742728"/>
                  </a:lnTo>
                  <a:lnTo>
                    <a:pt x="1292663" y="1485456"/>
                  </a:lnTo>
                  <a:lnTo>
                    <a:pt x="424395" y="1485456"/>
                  </a:lnTo>
                  <a:lnTo>
                    <a:pt x="0" y="742728"/>
                  </a:lnTo>
                  <a:close/>
                </a:path>
              </a:pathLst>
            </a:custGeom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223" tIns="272842" rIns="311223" bIns="27284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1"/>
                  </a:solidFill>
                </a:rPr>
                <a:t>Product Verification</a:t>
              </a:r>
              <a:endParaRPr lang="en-GB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48596" y="2390858"/>
              <a:ext cx="1745630" cy="1524328"/>
            </a:xfrm>
            <a:custGeom>
              <a:avLst/>
              <a:gdLst>
                <a:gd name="connsiteX0" fmla="*/ 0 w 1717058"/>
                <a:gd name="connsiteY0" fmla="*/ 742728 h 1485456"/>
                <a:gd name="connsiteX1" fmla="*/ 424395 w 1717058"/>
                <a:gd name="connsiteY1" fmla="*/ 0 h 1485456"/>
                <a:gd name="connsiteX2" fmla="*/ 1292663 w 1717058"/>
                <a:gd name="connsiteY2" fmla="*/ 0 h 1485456"/>
                <a:gd name="connsiteX3" fmla="*/ 1717058 w 1717058"/>
                <a:gd name="connsiteY3" fmla="*/ 742728 h 1485456"/>
                <a:gd name="connsiteX4" fmla="*/ 1292663 w 1717058"/>
                <a:gd name="connsiteY4" fmla="*/ 1485456 h 1485456"/>
                <a:gd name="connsiteX5" fmla="*/ 424395 w 1717058"/>
                <a:gd name="connsiteY5" fmla="*/ 1485456 h 1485456"/>
                <a:gd name="connsiteX6" fmla="*/ 0 w 1717058"/>
                <a:gd name="connsiteY6" fmla="*/ 742728 h 148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058" h="1485456">
                  <a:moveTo>
                    <a:pt x="0" y="742728"/>
                  </a:moveTo>
                  <a:lnTo>
                    <a:pt x="424395" y="0"/>
                  </a:lnTo>
                  <a:lnTo>
                    <a:pt x="1292663" y="0"/>
                  </a:lnTo>
                  <a:lnTo>
                    <a:pt x="1717058" y="742728"/>
                  </a:lnTo>
                  <a:lnTo>
                    <a:pt x="1292663" y="1485456"/>
                  </a:lnTo>
                  <a:lnTo>
                    <a:pt x="424395" y="1485456"/>
                  </a:lnTo>
                  <a:lnTo>
                    <a:pt x="0" y="742728"/>
                  </a:lnTo>
                  <a:close/>
                </a:path>
              </a:pathLst>
            </a:cu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223" tIns="272842" rIns="311223" bIns="27284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 smtClean="0">
                  <a:solidFill>
                    <a:schemeClr val="tx1"/>
                  </a:solidFill>
                </a:rPr>
                <a:t>Research</a:t>
              </a:r>
              <a:endParaRPr lang="en-GB" b="1" dirty="0" smtClean="0">
                <a:solidFill>
                  <a:schemeClr val="tx1"/>
                </a:solidFill>
              </a:endParaRP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 smtClean="0">
                  <a:solidFill>
                    <a:schemeClr val="tx1"/>
                  </a:solidFill>
                </a:rPr>
                <a:t>Operations 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748342" y="5160772"/>
              <a:ext cx="1745630" cy="1524328"/>
            </a:xfrm>
            <a:custGeom>
              <a:avLst/>
              <a:gdLst>
                <a:gd name="connsiteX0" fmla="*/ 0 w 1717058"/>
                <a:gd name="connsiteY0" fmla="*/ 742728 h 1485456"/>
                <a:gd name="connsiteX1" fmla="*/ 424395 w 1717058"/>
                <a:gd name="connsiteY1" fmla="*/ 0 h 1485456"/>
                <a:gd name="connsiteX2" fmla="*/ 1292663 w 1717058"/>
                <a:gd name="connsiteY2" fmla="*/ 0 h 1485456"/>
                <a:gd name="connsiteX3" fmla="*/ 1717058 w 1717058"/>
                <a:gd name="connsiteY3" fmla="*/ 742728 h 1485456"/>
                <a:gd name="connsiteX4" fmla="*/ 1292663 w 1717058"/>
                <a:gd name="connsiteY4" fmla="*/ 1485456 h 1485456"/>
                <a:gd name="connsiteX5" fmla="*/ 424395 w 1717058"/>
                <a:gd name="connsiteY5" fmla="*/ 1485456 h 1485456"/>
                <a:gd name="connsiteX6" fmla="*/ 0 w 1717058"/>
                <a:gd name="connsiteY6" fmla="*/ 742728 h 148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058" h="1485456">
                  <a:moveTo>
                    <a:pt x="0" y="742728"/>
                  </a:moveTo>
                  <a:lnTo>
                    <a:pt x="424395" y="0"/>
                  </a:lnTo>
                  <a:lnTo>
                    <a:pt x="1292663" y="0"/>
                  </a:lnTo>
                  <a:lnTo>
                    <a:pt x="1717058" y="742728"/>
                  </a:lnTo>
                  <a:lnTo>
                    <a:pt x="1292663" y="1485456"/>
                  </a:lnTo>
                  <a:lnTo>
                    <a:pt x="424395" y="1485456"/>
                  </a:lnTo>
                  <a:lnTo>
                    <a:pt x="0" y="742728"/>
                  </a:lnTo>
                  <a:close/>
                </a:path>
              </a:pathLst>
            </a:cu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  <a:bevelB w="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223" tIns="272842" rIns="311223" bIns="27284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1"/>
                  </a:solidFill>
                </a:rPr>
                <a:t>Broaden Cascading Process (Timescale/ Applications)</a:t>
              </a:r>
              <a:endParaRPr lang="en-GB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Curved Down Arrow 19"/>
            <p:cNvSpPr/>
            <p:nvPr/>
          </p:nvSpPr>
          <p:spPr>
            <a:xfrm rot="5603000">
              <a:off x="7689376" y="3043057"/>
              <a:ext cx="373924" cy="253924"/>
            </a:xfrm>
            <a:prstGeom prst="curvedDownArrow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urved Down Arrow 20"/>
            <p:cNvSpPr/>
            <p:nvPr/>
          </p:nvSpPr>
          <p:spPr>
            <a:xfrm rot="16200000">
              <a:off x="6382386" y="2997877"/>
              <a:ext cx="373924" cy="253924"/>
            </a:xfrm>
            <a:prstGeom prst="curvedDownArrow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5534685" y="3871773"/>
              <a:ext cx="187407" cy="31525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テキスト ボックス 7"/>
            <p:cNvSpPr txBox="1"/>
            <p:nvPr/>
          </p:nvSpPr>
          <p:spPr>
            <a:xfrm>
              <a:off x="1677991" y="5415607"/>
              <a:ext cx="1765420" cy="461665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kumimoji="1" lang="en-US" altLang="ja-JP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Center Audit</a:t>
              </a:r>
              <a:endPara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テキスト ボックス 7"/>
            <p:cNvSpPr txBox="1"/>
            <p:nvPr/>
          </p:nvSpPr>
          <p:spPr>
            <a:xfrm>
              <a:off x="3912954" y="6256997"/>
              <a:ext cx="1084272" cy="461665"/>
            </a:xfrm>
            <a:prstGeom prst="rect">
              <a:avLst/>
            </a:prstGeom>
            <a:solidFill>
              <a:srgbClr val="0070C0">
                <a:alpha val="50000"/>
              </a:srgb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kumimoji="1" lang="en-US" altLang="ja-JP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SWFDP</a:t>
              </a:r>
              <a:endPara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テキスト ボックス 7"/>
            <p:cNvSpPr txBox="1"/>
            <p:nvPr/>
          </p:nvSpPr>
          <p:spPr>
            <a:xfrm>
              <a:off x="3709387" y="1265277"/>
              <a:ext cx="1377878" cy="461665"/>
            </a:xfrm>
            <a:prstGeom prst="rect">
              <a:avLst/>
            </a:prstGeom>
            <a:solidFill>
              <a:srgbClr val="7030A0">
                <a:alpha val="35000"/>
              </a:srgb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kumimoji="1" lang="en-US" altLang="ja-JP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DPFS RRR</a:t>
              </a:r>
              <a:endPara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75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557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WMO_WHITE_Powerpoint_en_fr</vt:lpstr>
      <vt:lpstr> ICT DPFS Seamless GDPFS IP  High Level Comments on PTC/PRA  Presentation and Recommendations on the way forward  14 Feb 2018  </vt:lpstr>
      <vt:lpstr>High Level Comments </vt:lpstr>
      <vt:lpstr>Recommendations </vt:lpstr>
      <vt:lpstr>WIPS – WMO Integrated Prediction System 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DPFS  High Level Comments on PTC/PRA  Presentation and on the Approach Taken for the Development of S/GDPFS Implementation Plan  14 Feb 2018</dc:title>
  <dc:creator>Abdoulaye Harou</dc:creator>
  <cp:lastModifiedBy>Ata Hussain</cp:lastModifiedBy>
  <cp:revision>37</cp:revision>
  <dcterms:created xsi:type="dcterms:W3CDTF">2018-02-14T21:32:50Z</dcterms:created>
  <dcterms:modified xsi:type="dcterms:W3CDTF">2018-02-19T12:54:51Z</dcterms:modified>
</cp:coreProperties>
</file>