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73" r:id="rId3"/>
    <p:sldId id="279" r:id="rId4"/>
    <p:sldId id="264" r:id="rId5"/>
    <p:sldId id="283" r:id="rId6"/>
    <p:sldId id="274" r:id="rId7"/>
    <p:sldId id="280" r:id="rId8"/>
    <p:sldId id="281" r:id="rId9"/>
    <p:sldId id="284" r:id="rId10"/>
    <p:sldId id="285" r:id="rId11"/>
    <p:sldId id="282" r:id="rId12"/>
    <p:sldId id="286" r:id="rId13"/>
    <p:sldId id="288" r:id="rId14"/>
    <p:sldId id="289" r:id="rId15"/>
    <p:sldId id="269" r:id="rId16"/>
    <p:sldId id="270" r:id="rId17"/>
    <p:sldId id="271" r:id="rId18"/>
    <p:sldId id="272" r:id="rId19"/>
    <p:sldId id="25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390" y="6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150A09-9C4E-4860-B868-E39BBAF5B1A1}" type="datetimeFigureOut">
              <a:rPr lang="en-US" smtClean="0"/>
              <a:t>14/02/2018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FB6DBE-8B1E-4E94-B9E2-09D64C84F9CA}" type="slidenum">
              <a:rPr lang="en-US" smtClean="0"/>
              <a:t>‹#›</a:t>
            </a:fld>
            <a:endParaRPr lang="en-US"/>
          </a:p>
        </p:txBody>
      </p:sp>
    </p:spTree>
    <p:extLst>
      <p:ext uri="{BB962C8B-B14F-4D97-AF65-F5344CB8AC3E}">
        <p14:creationId xmlns:p14="http://schemas.microsoft.com/office/powerpoint/2010/main" val="2257084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dirty="0"/>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wmo.int/pages/prog/www/OSY/gos-vision.html#egos-ip"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wmo.int/pages/prog/www/OSY/gos-vision.html" TargetMode="External"/><Relationship Id="rId7" Type="http://schemas.openxmlformats.org/officeDocument/2006/relationships/hyperlink" Target="mailto:echarpentier@wmo.int" TargetMode="External"/><Relationship Id="rId2" Type="http://schemas.openxmlformats.org/officeDocument/2006/relationships/hyperlink" Target="http://www.wmo.int/pages/prog/www/OSY/GOS-redesign.html" TargetMode="External"/><Relationship Id="rId1" Type="http://schemas.openxmlformats.org/officeDocument/2006/relationships/slideLayout" Target="../slideLayouts/slideLayout2.xml"/><Relationship Id="rId6" Type="http://schemas.openxmlformats.org/officeDocument/2006/relationships/hyperlink" Target="http://oscar.wmo.int/" TargetMode="External"/><Relationship Id="rId5" Type="http://schemas.openxmlformats.org/officeDocument/2006/relationships/hyperlink" Target="http://www.wmo.int/pages/prog/www/OSY/gos-vision.html#egos-ip" TargetMode="External"/><Relationship Id="rId4" Type="http://schemas.openxmlformats.org/officeDocument/2006/relationships/hyperlink" Target="http://www.wmo.int/pages/prog/www/OSY/GOS-RRR.html#SoG"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wmo.int/ego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www.wmo.int/pages/prog/www/OSY/gos-vision.html" TargetMode="External"/><Relationship Id="rId3" Type="http://schemas.openxmlformats.org/officeDocument/2006/relationships/hyperlink" Target="https://www.wmo-sat.info/oscar/observingrequirements" TargetMode="External"/><Relationship Id="rId7" Type="http://schemas.openxmlformats.org/officeDocument/2006/relationships/hyperlink" Target="http://www.wmo.int/pages/prog/www/OSY/gos-vision.html#egos-ip" TargetMode="External"/><Relationship Id="rId2" Type="http://schemas.openxmlformats.org/officeDocument/2006/relationships/hyperlink" Target="http://oscar.wmo.int/" TargetMode="External"/><Relationship Id="rId1" Type="http://schemas.openxmlformats.org/officeDocument/2006/relationships/slideLayout" Target="../slideLayouts/slideLayout2.xml"/><Relationship Id="rId6" Type="http://schemas.openxmlformats.org/officeDocument/2006/relationships/hyperlink" Target="http://www.wmo.int/pages/prog/www/OSY/GOS-RRR.html#SOG" TargetMode="External"/><Relationship Id="rId5" Type="http://schemas.openxmlformats.org/officeDocument/2006/relationships/hyperlink" Target="https://oscar.wmo.int/surface/index.html#/" TargetMode="External"/><Relationship Id="rId4" Type="http://schemas.openxmlformats.org/officeDocument/2006/relationships/hyperlink" Target="https://www.wmo-sat.info/oscar/spacecapabilities" TargetMode="External"/><Relationship Id="rId9" Type="http://schemas.openxmlformats.org/officeDocument/2006/relationships/hyperlink" Target="http://www.wmo.int/pages/prog/www/OSY/Publications/TD1267_Impl-Plan_Evol-GOS.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mo2016_powerpoint_standard_v2_dark-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80000" cy="6887123"/>
          </a:xfrm>
          <a:prstGeom prst="rect">
            <a:avLst/>
          </a:prstGeom>
        </p:spPr>
      </p:pic>
      <p:sp>
        <p:nvSpPr>
          <p:cNvPr id="6" name="Title 1"/>
          <p:cNvSpPr txBox="1">
            <a:spLocks/>
          </p:cNvSpPr>
          <p:nvPr/>
        </p:nvSpPr>
        <p:spPr>
          <a:xfrm>
            <a:off x="381000" y="951101"/>
            <a:ext cx="6829425" cy="1840813"/>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chemeClr val="bg1"/>
                </a:solidFill>
              </a:rPr>
              <a:t>The WMO Rolling Review of Requirements (RRR)</a:t>
            </a:r>
          </a:p>
          <a:p>
            <a:endParaRPr lang="fr-CH" sz="3100" i="1" dirty="0" smtClean="0">
              <a:solidFill>
                <a:schemeClr val="bg1"/>
              </a:solidFill>
            </a:endParaRPr>
          </a:p>
          <a:p>
            <a:r>
              <a:rPr lang="fr-CH" sz="3100" i="1" dirty="0" smtClean="0">
                <a:solidFill>
                  <a:schemeClr val="bg1"/>
                </a:solidFill>
              </a:rPr>
              <a:t>Etienne Charpentier</a:t>
            </a:r>
          </a:p>
          <a:p>
            <a:r>
              <a:rPr lang="fr-CH" sz="3100" i="1" dirty="0" smtClean="0">
                <a:solidFill>
                  <a:schemeClr val="bg1"/>
                </a:solidFill>
              </a:rPr>
              <a:t>Chief, </a:t>
            </a:r>
            <a:r>
              <a:rPr lang="fr-CH" sz="3100" i="1" dirty="0" err="1" smtClean="0">
                <a:solidFill>
                  <a:schemeClr val="bg1"/>
                </a:solidFill>
              </a:rPr>
              <a:t>Observing</a:t>
            </a:r>
            <a:r>
              <a:rPr lang="fr-CH" sz="3100" i="1" dirty="0" smtClean="0">
                <a:solidFill>
                  <a:schemeClr val="bg1"/>
                </a:solidFill>
              </a:rPr>
              <a:t> </a:t>
            </a:r>
            <a:r>
              <a:rPr lang="fr-CH" sz="3100" i="1" dirty="0" err="1" smtClean="0">
                <a:solidFill>
                  <a:schemeClr val="bg1"/>
                </a:solidFill>
              </a:rPr>
              <a:t>Systems</a:t>
            </a:r>
            <a:r>
              <a:rPr lang="fr-CH" sz="3100" i="1" dirty="0" smtClean="0">
                <a:solidFill>
                  <a:schemeClr val="bg1"/>
                </a:solidFill>
              </a:rPr>
              <a:t> Division</a:t>
            </a:r>
          </a:p>
          <a:p>
            <a:endParaRPr lang="fr-CH" sz="3100" i="1" dirty="0" smtClean="0">
              <a:solidFill>
                <a:schemeClr val="bg1"/>
              </a:solidFill>
            </a:endParaRPr>
          </a:p>
          <a:p>
            <a:endParaRPr lang="fr-CH" sz="3100" i="1" dirty="0">
              <a:solidFill>
                <a:schemeClr val="bg1"/>
              </a:solidFill>
            </a:endParaRPr>
          </a:p>
          <a:p>
            <a:endParaRPr lang="fr-CH" sz="3100" i="1" dirty="0">
              <a:solidFill>
                <a:schemeClr val="bg1"/>
              </a:solidFill>
            </a:endParaRPr>
          </a:p>
          <a:p>
            <a:r>
              <a:rPr lang="fr-CH" sz="3100" dirty="0" smtClean="0">
                <a:solidFill>
                  <a:schemeClr val="bg1"/>
                </a:solidFill>
              </a:rPr>
              <a:t>ICT-DPFS Meeting, Geneva, </a:t>
            </a:r>
            <a:r>
              <a:rPr lang="fr-CH" sz="3100" dirty="0" err="1" smtClean="0">
                <a:solidFill>
                  <a:schemeClr val="bg1"/>
                </a:solidFill>
              </a:rPr>
              <a:t>February</a:t>
            </a:r>
            <a:r>
              <a:rPr lang="fr-CH" sz="3100" dirty="0" smtClean="0">
                <a:solidFill>
                  <a:schemeClr val="bg1"/>
                </a:solidFill>
              </a:rPr>
              <a:t> 2018</a:t>
            </a:r>
            <a:endParaRPr lang="en-US" sz="3100" dirty="0">
              <a:solidFill>
                <a:schemeClr val="bg1"/>
              </a:solidFill>
            </a:endParaRPr>
          </a:p>
        </p:txBody>
      </p:sp>
    </p:spTree>
    <p:extLst>
      <p:ext uri="{BB962C8B-B14F-4D97-AF65-F5344CB8AC3E}">
        <p14:creationId xmlns:p14="http://schemas.microsoft.com/office/powerpoint/2010/main" val="2389260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8"/>
            <a:ext cx="8572500" cy="401637"/>
          </a:xfrm>
        </p:spPr>
        <p:txBody>
          <a:bodyPr>
            <a:noAutofit/>
          </a:bodyPr>
          <a:lstStyle/>
          <a:p>
            <a:r>
              <a:rPr lang="en-US" sz="2800" dirty="0" smtClean="0"/>
              <a:t>Nowcasting and Very Short Range Forecasting (example)</a:t>
            </a:r>
            <a:endParaRPr lang="en-US" sz="28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4079"/>
            <a:ext cx="9144000" cy="569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2322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t>Statements of Guidance </a:t>
            </a:r>
            <a:br>
              <a:rPr lang="en-US" dirty="0" smtClean="0"/>
            </a:br>
            <a:r>
              <a:rPr lang="en-US" i="1" dirty="0" smtClean="0"/>
              <a:t>(gap analysis)</a:t>
            </a:r>
            <a:endParaRPr lang="en-US" i="1" dirty="0"/>
          </a:p>
        </p:txBody>
      </p:sp>
      <p:sp>
        <p:nvSpPr>
          <p:cNvPr id="3" name="Content Placeholder 2"/>
          <p:cNvSpPr>
            <a:spLocks noGrp="1"/>
          </p:cNvSpPr>
          <p:nvPr>
            <p:ph idx="1"/>
          </p:nvPr>
        </p:nvSpPr>
        <p:spPr/>
        <p:txBody>
          <a:bodyPr>
            <a:normAutofit fontScale="77500" lnSpcReduction="20000"/>
          </a:bodyPr>
          <a:lstStyle/>
          <a:p>
            <a:pPr>
              <a:spcAft>
                <a:spcPts val="1200"/>
              </a:spcAft>
            </a:pPr>
            <a:r>
              <a:rPr lang="en-US" b="1" dirty="0">
                <a:solidFill>
                  <a:srgbClr val="FF0000"/>
                </a:solidFill>
              </a:rPr>
              <a:t>The Statement of Guidance interprets the output of the critical review as a gap analysis and identifies priorities for action</a:t>
            </a:r>
            <a:r>
              <a:rPr lang="en-US" dirty="0"/>
              <a:t>: the most feasible, beneficial and affordable initiatives to deal with the identified gaps or shortcomings in WMO observing systems for an application area. This draws on the subjective judgement and experience of the Points of Contact, the experts and other stakeholders they consult within their application area.</a:t>
            </a:r>
          </a:p>
          <a:p>
            <a:pPr>
              <a:spcAft>
                <a:spcPts val="1200"/>
              </a:spcAft>
            </a:pPr>
            <a:r>
              <a:rPr lang="en-US" dirty="0" smtClean="0"/>
              <a:t>This </a:t>
            </a:r>
            <a:r>
              <a:rPr lang="en-US" dirty="0"/>
              <a:t>stage of the RRR requires the </a:t>
            </a:r>
            <a:r>
              <a:rPr lang="en-US" b="1" dirty="0">
                <a:solidFill>
                  <a:srgbClr val="FF0000"/>
                </a:solidFill>
              </a:rPr>
              <a:t>Points of Contact to coordinate</a:t>
            </a:r>
            <a:r>
              <a:rPr lang="en-US" dirty="0"/>
              <a:t> with their application area community and stakeholders, as needed, in order to produce, review and revise the Statement of Guidance for the application </a:t>
            </a:r>
            <a:r>
              <a:rPr lang="en-US" dirty="0" smtClean="0"/>
              <a:t>area.</a:t>
            </a:r>
            <a:endParaRPr lang="en-US" dirty="0"/>
          </a:p>
        </p:txBody>
      </p:sp>
    </p:spTree>
    <p:extLst>
      <p:ext uri="{BB962C8B-B14F-4D97-AF65-F5344CB8AC3E}">
        <p14:creationId xmlns:p14="http://schemas.microsoft.com/office/powerpoint/2010/main" val="212574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Statement of Guidance for Nowcasting and Very Short Range Forecasting</a:t>
            </a:r>
            <a:endParaRPr lang="en-US" dirty="0"/>
          </a:p>
        </p:txBody>
      </p:sp>
      <p:sp>
        <p:nvSpPr>
          <p:cNvPr id="3" name="Content Placeholder 2"/>
          <p:cNvSpPr>
            <a:spLocks noGrp="1"/>
          </p:cNvSpPr>
          <p:nvPr>
            <p:ph idx="1"/>
          </p:nvPr>
        </p:nvSpPr>
        <p:spPr/>
        <p:txBody>
          <a:bodyPr>
            <a:normAutofit/>
          </a:bodyPr>
          <a:lstStyle/>
          <a:p>
            <a:r>
              <a:rPr lang="en-US" dirty="0" smtClean="0"/>
              <a:t>Developed (coordinated) by </a:t>
            </a:r>
            <a:r>
              <a:rPr lang="en-US" dirty="0" err="1" smtClean="0"/>
              <a:t>PoC</a:t>
            </a:r>
            <a:endParaRPr lang="en-US" dirty="0"/>
          </a:p>
          <a:p>
            <a:pPr lvl="1"/>
            <a:r>
              <a:rPr lang="fr-CH" dirty="0" smtClean="0"/>
              <a:t>Paolo </a:t>
            </a:r>
            <a:r>
              <a:rPr lang="fr-CH" dirty="0" err="1" smtClean="0"/>
              <a:t>Ambrosetti</a:t>
            </a:r>
            <a:r>
              <a:rPr lang="fr-CH" dirty="0" smtClean="0"/>
              <a:t> (</a:t>
            </a:r>
            <a:r>
              <a:rPr lang="fr-CH" dirty="0" err="1" smtClean="0"/>
              <a:t>Switzerland</a:t>
            </a:r>
            <a:r>
              <a:rPr lang="fr-CH" dirty="0" smtClean="0"/>
              <a:t>) </a:t>
            </a:r>
            <a:r>
              <a:rPr lang="fr-CH" dirty="0" err="1" smtClean="0"/>
              <a:t>until</a:t>
            </a:r>
            <a:r>
              <a:rPr lang="fr-CH" dirty="0" smtClean="0"/>
              <a:t> </a:t>
            </a:r>
            <a:r>
              <a:rPr lang="fr-CH" dirty="0" err="1" smtClean="0"/>
              <a:t>Dec</a:t>
            </a:r>
            <a:r>
              <a:rPr lang="fr-CH" dirty="0" smtClean="0"/>
              <a:t>. 2017</a:t>
            </a:r>
          </a:p>
          <a:p>
            <a:pPr lvl="1"/>
            <a:r>
              <a:rPr lang="fr-CH" dirty="0" smtClean="0"/>
              <a:t>Alexander </a:t>
            </a:r>
            <a:r>
              <a:rPr lang="fr-CH" dirty="0" err="1" smtClean="0"/>
              <a:t>Kann</a:t>
            </a:r>
            <a:r>
              <a:rPr lang="fr-CH" dirty="0" smtClean="0"/>
              <a:t> (</a:t>
            </a:r>
            <a:r>
              <a:rPr lang="fr-CH" dirty="0" err="1" smtClean="0"/>
              <a:t>Austria</a:t>
            </a:r>
            <a:r>
              <a:rPr lang="fr-CH" dirty="0" smtClean="0"/>
              <a:t>) </a:t>
            </a:r>
            <a:r>
              <a:rPr lang="fr-CH" dirty="0" err="1" smtClean="0"/>
              <a:t>since</a:t>
            </a:r>
            <a:r>
              <a:rPr lang="fr-CH" dirty="0" smtClean="0"/>
              <a:t> </a:t>
            </a:r>
            <a:r>
              <a:rPr lang="fr-CH" dirty="0" err="1" smtClean="0"/>
              <a:t>Dec</a:t>
            </a:r>
            <a:r>
              <a:rPr lang="fr-CH" dirty="0" smtClean="0"/>
              <a:t>. 2017</a:t>
            </a:r>
            <a:endParaRPr lang="en-US" dirty="0" smtClean="0"/>
          </a:p>
          <a:p>
            <a:r>
              <a:rPr lang="fr-CH" dirty="0" err="1" smtClean="0"/>
              <a:t>Latest</a:t>
            </a:r>
            <a:r>
              <a:rPr lang="fr-CH" dirty="0" smtClean="0"/>
              <a:t> version : </a:t>
            </a:r>
          </a:p>
          <a:p>
            <a:pPr lvl="1"/>
            <a:r>
              <a:rPr lang="fr-CH" dirty="0" err="1" smtClean="0"/>
              <a:t>June</a:t>
            </a:r>
            <a:r>
              <a:rPr lang="fr-CH" dirty="0" smtClean="0"/>
              <a:t> 2016 (official)</a:t>
            </a:r>
          </a:p>
          <a:p>
            <a:pPr lvl="1"/>
            <a:r>
              <a:rPr lang="fr-CH" dirty="0" smtClean="0"/>
              <a:t>Jan. 2018 (</a:t>
            </a:r>
            <a:r>
              <a:rPr lang="fr-CH" dirty="0" err="1" smtClean="0"/>
              <a:t>revised</a:t>
            </a:r>
            <a:r>
              <a:rPr lang="fr-CH" dirty="0" smtClean="0"/>
              <a:t>)</a:t>
            </a:r>
            <a:endParaRPr lang="en-US" dirty="0"/>
          </a:p>
        </p:txBody>
      </p:sp>
    </p:spTree>
    <p:extLst>
      <p:ext uri="{BB962C8B-B14F-4D97-AF65-F5344CB8AC3E}">
        <p14:creationId xmlns:p14="http://schemas.microsoft.com/office/powerpoint/2010/main" val="3478013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613"/>
            <a:ext cx="8229600" cy="1143000"/>
          </a:xfrm>
        </p:spPr>
        <p:txBody>
          <a:bodyPr>
            <a:noAutofit/>
          </a:bodyPr>
          <a:lstStyle/>
          <a:p>
            <a:r>
              <a:rPr lang="en-US" sz="3200" dirty="0" smtClean="0"/>
              <a:t>Statement of Guidance for Nowcasting and Very Short Range Forecasting – Summary 1/2</a:t>
            </a:r>
            <a:endParaRPr lang="en-US" sz="3200" dirty="0"/>
          </a:p>
        </p:txBody>
      </p:sp>
      <p:sp>
        <p:nvSpPr>
          <p:cNvPr id="3" name="Content Placeholder 2"/>
          <p:cNvSpPr>
            <a:spLocks noGrp="1"/>
          </p:cNvSpPr>
          <p:nvPr>
            <p:ph idx="1"/>
          </p:nvPr>
        </p:nvSpPr>
        <p:spPr>
          <a:xfrm>
            <a:off x="457200" y="1609726"/>
            <a:ext cx="8229600" cy="4764088"/>
          </a:xfrm>
        </p:spPr>
        <p:txBody>
          <a:bodyPr>
            <a:normAutofit fontScale="92500" lnSpcReduction="20000"/>
          </a:bodyPr>
          <a:lstStyle/>
          <a:p>
            <a:pPr lvl="0"/>
            <a:r>
              <a:rPr lang="en-GB" dirty="0" smtClean="0"/>
              <a:t>Key variables required</a:t>
            </a:r>
          </a:p>
          <a:p>
            <a:pPr lvl="1"/>
            <a:r>
              <a:rPr lang="en-GB" dirty="0" smtClean="0"/>
              <a:t>Clouds </a:t>
            </a:r>
            <a:r>
              <a:rPr lang="en-GB" dirty="0"/>
              <a:t>and </a:t>
            </a:r>
            <a:r>
              <a:rPr lang="en-GB" dirty="0" smtClean="0"/>
              <a:t>precipitation</a:t>
            </a:r>
            <a:endParaRPr lang="en-US" dirty="0"/>
          </a:p>
          <a:p>
            <a:pPr lvl="1"/>
            <a:r>
              <a:rPr lang="en-GB" dirty="0"/>
              <a:t>3-D wind </a:t>
            </a:r>
            <a:r>
              <a:rPr lang="en-GB" dirty="0" smtClean="0"/>
              <a:t>field</a:t>
            </a:r>
            <a:endParaRPr lang="en-US" dirty="0"/>
          </a:p>
          <a:p>
            <a:pPr lvl="1"/>
            <a:r>
              <a:rPr lang="en-GB" dirty="0"/>
              <a:t>3-D humidity </a:t>
            </a:r>
            <a:r>
              <a:rPr lang="en-GB" dirty="0" smtClean="0"/>
              <a:t>field</a:t>
            </a:r>
            <a:endParaRPr lang="en-US" dirty="0"/>
          </a:p>
          <a:p>
            <a:pPr lvl="1"/>
            <a:r>
              <a:rPr lang="en-GB" dirty="0"/>
              <a:t>3-D temperature </a:t>
            </a:r>
            <a:r>
              <a:rPr lang="en-GB" dirty="0" smtClean="0"/>
              <a:t>field</a:t>
            </a:r>
            <a:endParaRPr lang="en-US" dirty="0"/>
          </a:p>
          <a:p>
            <a:pPr lvl="1"/>
            <a:r>
              <a:rPr lang="en-GB" dirty="0"/>
              <a:t>surface variables: pressure, wind (including wind gust), temperature, humidity, present weather, visibility and precipitation intensity/accumulation, short wave irradiance, snow layer, soil moisture, lightning (actually a 3D phenomenon, but usually used as surface variable), </a:t>
            </a:r>
            <a:r>
              <a:rPr lang="en-GB" dirty="0" smtClean="0"/>
              <a:t>fires</a:t>
            </a:r>
            <a:endParaRPr lang="en-US" dirty="0"/>
          </a:p>
          <a:p>
            <a:pPr lvl="1"/>
            <a:r>
              <a:rPr lang="en-GB" dirty="0" smtClean="0"/>
              <a:t>Dust/sand/volcanic ash</a:t>
            </a:r>
            <a:endParaRPr lang="en-US" dirty="0"/>
          </a:p>
        </p:txBody>
      </p:sp>
    </p:spTree>
    <p:extLst>
      <p:ext uri="{BB962C8B-B14F-4D97-AF65-F5344CB8AC3E}">
        <p14:creationId xmlns:p14="http://schemas.microsoft.com/office/powerpoint/2010/main" val="2229722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613"/>
            <a:ext cx="8229600" cy="1143000"/>
          </a:xfrm>
        </p:spPr>
        <p:txBody>
          <a:bodyPr>
            <a:noAutofit/>
          </a:bodyPr>
          <a:lstStyle/>
          <a:p>
            <a:r>
              <a:rPr lang="en-US" sz="3200" dirty="0" smtClean="0"/>
              <a:t>Statement of Guidance for Nowcasting and Very Short Range Forecasting – Summary 2/2</a:t>
            </a:r>
            <a:endParaRPr lang="en-US" sz="3200" dirty="0"/>
          </a:p>
        </p:txBody>
      </p:sp>
      <p:sp>
        <p:nvSpPr>
          <p:cNvPr id="3" name="Content Placeholder 2"/>
          <p:cNvSpPr>
            <a:spLocks noGrp="1"/>
          </p:cNvSpPr>
          <p:nvPr>
            <p:ph idx="1"/>
          </p:nvPr>
        </p:nvSpPr>
        <p:spPr>
          <a:xfrm>
            <a:off x="457200" y="1457326"/>
            <a:ext cx="8229600" cy="4764088"/>
          </a:xfrm>
        </p:spPr>
        <p:txBody>
          <a:bodyPr>
            <a:normAutofit fontScale="77500" lnSpcReduction="20000"/>
          </a:bodyPr>
          <a:lstStyle/>
          <a:p>
            <a:pPr lvl="0"/>
            <a:r>
              <a:rPr lang="en-GB" dirty="0" smtClean="0"/>
              <a:t>Recommendations to address gaps</a:t>
            </a:r>
          </a:p>
          <a:p>
            <a:pPr lvl="1"/>
            <a:r>
              <a:rPr lang="fr-CH" dirty="0" err="1" smtClean="0"/>
              <a:t>Technical</a:t>
            </a:r>
            <a:r>
              <a:rPr lang="fr-CH" dirty="0" smtClean="0"/>
              <a:t> Infrastructure</a:t>
            </a:r>
          </a:p>
          <a:p>
            <a:pPr lvl="2"/>
            <a:r>
              <a:rPr lang="fr-CH" dirty="0" err="1" smtClean="0"/>
              <a:t>Increase</a:t>
            </a:r>
            <a:r>
              <a:rPr lang="fr-CH" dirty="0" smtClean="0"/>
              <a:t> radar network </a:t>
            </a:r>
            <a:r>
              <a:rPr lang="fr-CH" dirty="0" err="1" smtClean="0"/>
              <a:t>density</a:t>
            </a:r>
            <a:r>
              <a:rPr lang="fr-CH" dirty="0" smtClean="0"/>
              <a:t>, </a:t>
            </a:r>
            <a:r>
              <a:rPr lang="fr-CH" dirty="0" err="1" smtClean="0"/>
              <a:t>improve</a:t>
            </a:r>
            <a:r>
              <a:rPr lang="fr-CH" dirty="0" smtClean="0"/>
              <a:t> </a:t>
            </a:r>
            <a:r>
              <a:rPr lang="fr-CH" dirty="0" err="1" smtClean="0"/>
              <a:t>frequency</a:t>
            </a:r>
            <a:r>
              <a:rPr lang="fr-CH" dirty="0" smtClean="0"/>
              <a:t> &amp; </a:t>
            </a:r>
            <a:r>
              <a:rPr lang="fr-CH" dirty="0" err="1" smtClean="0"/>
              <a:t>geometry</a:t>
            </a:r>
            <a:r>
              <a:rPr lang="fr-CH" dirty="0" smtClean="0"/>
              <a:t> of scanning of obs.</a:t>
            </a:r>
          </a:p>
          <a:p>
            <a:pPr lvl="2"/>
            <a:r>
              <a:rPr lang="fr-CH" dirty="0" err="1" smtClean="0"/>
              <a:t>Improve</a:t>
            </a:r>
            <a:r>
              <a:rPr lang="fr-CH" dirty="0" smtClean="0"/>
              <a:t> </a:t>
            </a:r>
            <a:r>
              <a:rPr lang="fr-CH" dirty="0" err="1" smtClean="0"/>
              <a:t>access</a:t>
            </a:r>
            <a:r>
              <a:rPr lang="fr-CH" dirty="0" smtClean="0"/>
              <a:t> to satellite data</a:t>
            </a:r>
          </a:p>
          <a:p>
            <a:pPr lvl="2"/>
            <a:r>
              <a:rPr lang="fr-CH" dirty="0" smtClean="0"/>
              <a:t>Dev. &amp; use of </a:t>
            </a:r>
            <a:r>
              <a:rPr lang="fr-CH" dirty="0" err="1" smtClean="0"/>
              <a:t>merging</a:t>
            </a:r>
            <a:r>
              <a:rPr lang="fr-CH" dirty="0" smtClean="0"/>
              <a:t> and interpolation techniques; </a:t>
            </a:r>
            <a:r>
              <a:rPr lang="fr-CH" dirty="0" err="1" smtClean="0"/>
              <a:t>foster</a:t>
            </a:r>
            <a:r>
              <a:rPr lang="fr-CH" dirty="0" smtClean="0"/>
              <a:t> </a:t>
            </a:r>
            <a:r>
              <a:rPr lang="fr-CH" dirty="0" err="1" smtClean="0"/>
              <a:t>bending</a:t>
            </a:r>
            <a:r>
              <a:rPr lang="fr-CH" dirty="0" smtClean="0"/>
              <a:t> techniques (obs. + NWP </a:t>
            </a:r>
            <a:r>
              <a:rPr lang="fr-CH" dirty="0" err="1" smtClean="0"/>
              <a:t>products</a:t>
            </a:r>
            <a:r>
              <a:rPr lang="fr-CH" dirty="0" smtClean="0"/>
              <a:t>)</a:t>
            </a:r>
          </a:p>
          <a:p>
            <a:pPr lvl="1"/>
            <a:r>
              <a:rPr lang="fr-CH" dirty="0" smtClean="0"/>
              <a:t>Data </a:t>
            </a:r>
            <a:r>
              <a:rPr lang="fr-CH" dirty="0" err="1" smtClean="0"/>
              <a:t>availability</a:t>
            </a:r>
            <a:r>
              <a:rPr lang="fr-CH" dirty="0" smtClean="0"/>
              <a:t> &amp; </a:t>
            </a:r>
            <a:r>
              <a:rPr lang="fr-CH" dirty="0" err="1" smtClean="0"/>
              <a:t>quality</a:t>
            </a:r>
            <a:endParaRPr lang="fr-CH" dirty="0" smtClean="0"/>
          </a:p>
          <a:p>
            <a:pPr lvl="2"/>
            <a:r>
              <a:rPr lang="fr-CH" dirty="0" err="1" smtClean="0"/>
              <a:t>Improve</a:t>
            </a:r>
            <a:r>
              <a:rPr lang="fr-CH" dirty="0" smtClean="0"/>
              <a:t> QA/QC and </a:t>
            </a:r>
            <a:r>
              <a:rPr lang="fr-CH" dirty="0" err="1" smtClean="0"/>
              <a:t>recording</a:t>
            </a:r>
            <a:r>
              <a:rPr lang="fr-CH" dirty="0" smtClean="0"/>
              <a:t> of </a:t>
            </a:r>
            <a:r>
              <a:rPr lang="fr-CH" dirty="0" err="1" smtClean="0"/>
              <a:t>metadata</a:t>
            </a:r>
            <a:endParaRPr lang="fr-CH" dirty="0" smtClean="0"/>
          </a:p>
          <a:p>
            <a:pPr lvl="2"/>
            <a:r>
              <a:rPr lang="fr-CH" dirty="0" smtClean="0"/>
              <a:t>Access to 3rd party data </a:t>
            </a:r>
            <a:r>
              <a:rPr lang="fr-CH" dirty="0" err="1" smtClean="0"/>
              <a:t>when</a:t>
            </a:r>
            <a:r>
              <a:rPr lang="fr-CH" dirty="0" smtClean="0"/>
              <a:t> «</a:t>
            </a:r>
            <a:r>
              <a:rPr lang="fr-CH" dirty="0" err="1" smtClean="0"/>
              <a:t>significan</a:t>
            </a:r>
            <a:r>
              <a:rPr lang="fr-CH" dirty="0" smtClean="0"/>
              <a:t> </a:t>
            </a:r>
            <a:r>
              <a:rPr lang="fr-CH" dirty="0" err="1" smtClean="0"/>
              <a:t>events</a:t>
            </a:r>
            <a:r>
              <a:rPr lang="fr-CH" dirty="0" smtClean="0"/>
              <a:t>»</a:t>
            </a:r>
          </a:p>
          <a:p>
            <a:pPr lvl="2"/>
            <a:r>
              <a:rPr lang="fr-CH" dirty="0" smtClean="0"/>
              <a:t>Rapid transmission of data</a:t>
            </a:r>
          </a:p>
          <a:p>
            <a:pPr lvl="2"/>
            <a:r>
              <a:rPr lang="fr-CH" dirty="0" smtClean="0"/>
              <a:t>Cross-border exchange of data</a:t>
            </a:r>
          </a:p>
          <a:p>
            <a:pPr lvl="1"/>
            <a:r>
              <a:rPr lang="fr-CH" dirty="0" err="1" smtClean="0"/>
              <a:t>Capacity</a:t>
            </a:r>
            <a:r>
              <a:rPr lang="fr-CH" dirty="0" smtClean="0"/>
              <a:t> Building for Cross border </a:t>
            </a:r>
            <a:r>
              <a:rPr lang="fr-CH" dirty="0" err="1" smtClean="0"/>
              <a:t>Severe</a:t>
            </a:r>
            <a:r>
              <a:rPr lang="fr-CH" dirty="0" smtClean="0"/>
              <a:t> </a:t>
            </a:r>
            <a:r>
              <a:rPr lang="fr-CH" dirty="0" err="1" smtClean="0"/>
              <a:t>Weather</a:t>
            </a:r>
            <a:r>
              <a:rPr lang="fr-CH" dirty="0" smtClean="0"/>
              <a:t> Management</a:t>
            </a:r>
          </a:p>
          <a:p>
            <a:pPr lvl="2"/>
            <a:r>
              <a:rPr lang="fr-CH" dirty="0" err="1" smtClean="0"/>
              <a:t>Promote</a:t>
            </a:r>
            <a:r>
              <a:rPr lang="fr-CH" dirty="0" smtClean="0"/>
              <a:t> </a:t>
            </a:r>
            <a:r>
              <a:rPr lang="fr-CH" dirty="0" err="1" smtClean="0"/>
              <a:t>low</a:t>
            </a:r>
            <a:r>
              <a:rPr lang="fr-CH" dirty="0" smtClean="0"/>
              <a:t> </a:t>
            </a:r>
            <a:r>
              <a:rPr lang="fr-CH" dirty="0" err="1" smtClean="0"/>
              <a:t>cost</a:t>
            </a:r>
            <a:r>
              <a:rPr lang="fr-CH" dirty="0" smtClean="0"/>
              <a:t> </a:t>
            </a:r>
            <a:r>
              <a:rPr lang="fr-CH" dirty="0" err="1" smtClean="0"/>
              <a:t>nowcasting</a:t>
            </a:r>
            <a:r>
              <a:rPr lang="fr-CH" dirty="0" smtClean="0"/>
              <a:t> </a:t>
            </a:r>
            <a:r>
              <a:rPr lang="fr-CH" dirty="0" err="1" smtClean="0"/>
              <a:t>systems</a:t>
            </a:r>
            <a:endParaRPr lang="fr-CH" dirty="0" smtClean="0"/>
          </a:p>
          <a:p>
            <a:pPr lvl="2"/>
            <a:r>
              <a:rPr lang="fr-CH" dirty="0" smtClean="0"/>
              <a:t>Encourage </a:t>
            </a:r>
            <a:r>
              <a:rPr lang="fr-CH" dirty="0" err="1" smtClean="0"/>
              <a:t>MoUs</a:t>
            </a:r>
            <a:r>
              <a:rPr lang="fr-CH" dirty="0" smtClean="0"/>
              <a:t> on data exchange</a:t>
            </a:r>
          </a:p>
          <a:p>
            <a:pPr lvl="2"/>
            <a:endParaRPr lang="en-US" dirty="0"/>
          </a:p>
        </p:txBody>
      </p:sp>
    </p:spTree>
    <p:extLst>
      <p:ext uri="{BB962C8B-B14F-4D97-AF65-F5344CB8AC3E}">
        <p14:creationId xmlns:p14="http://schemas.microsoft.com/office/powerpoint/2010/main" val="2387513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457199" y="116632"/>
            <a:ext cx="8162925" cy="1143000"/>
          </a:xfrm>
        </p:spPr>
        <p:txBody>
          <a:bodyPr/>
          <a:lstStyle/>
          <a:p>
            <a:r>
              <a:rPr lang="en-US" altLang="en-US" sz="2600" dirty="0" smtClean="0"/>
              <a:t>Implementation Plan for the Evolution of </a:t>
            </a:r>
            <a:br>
              <a:rPr lang="en-US" altLang="en-US" sz="2600" dirty="0" smtClean="0"/>
            </a:br>
            <a:r>
              <a:rPr lang="en-US" altLang="en-US" sz="2600" dirty="0" smtClean="0"/>
              <a:t>Global Observing Systems (EGOS-IP)</a:t>
            </a:r>
          </a:p>
        </p:txBody>
      </p:sp>
      <p:sp>
        <p:nvSpPr>
          <p:cNvPr id="205827" name="Rectangle 3"/>
          <p:cNvSpPr>
            <a:spLocks noGrp="1" noChangeArrowheads="1"/>
          </p:cNvSpPr>
          <p:nvPr>
            <p:ph type="body" idx="1"/>
          </p:nvPr>
        </p:nvSpPr>
        <p:spPr>
          <a:xfrm>
            <a:off x="228600" y="1942802"/>
            <a:ext cx="8713788" cy="4654550"/>
          </a:xfrm>
        </p:spPr>
        <p:txBody>
          <a:bodyPr/>
          <a:lstStyle/>
          <a:p>
            <a:r>
              <a:rPr lang="en-US" altLang="en-US" sz="2400" dirty="0" smtClean="0"/>
              <a:t>A result of the RRR process taking into account gap analyses for all WMO Application Areas, cost-effectiveness of observing systems, and the priorities of the Organization</a:t>
            </a:r>
          </a:p>
          <a:p>
            <a:r>
              <a:rPr lang="en-US" altLang="en-US" sz="2400" dirty="0" smtClean="0"/>
              <a:t>A key document providing Members with clear and focused guidelines and recommended actions in order to stimulate cost-effective evolution of the observing systems to address in an integrated way the requirements of WMO </a:t>
            </a:r>
            <a:r>
              <a:rPr lang="en-US" altLang="en-US" sz="2400" dirty="0" err="1" smtClean="0"/>
              <a:t>programmes</a:t>
            </a:r>
            <a:r>
              <a:rPr lang="en-US" altLang="en-US" sz="2400" dirty="0" smtClean="0"/>
              <a:t> and co-sponsored </a:t>
            </a:r>
            <a:r>
              <a:rPr lang="en-US" altLang="en-US" sz="2400" dirty="0" err="1" smtClean="0"/>
              <a:t>programmes</a:t>
            </a:r>
            <a:r>
              <a:rPr lang="en-US" altLang="en-US" sz="2400" dirty="0" smtClean="0"/>
              <a:t> </a:t>
            </a:r>
          </a:p>
          <a:p>
            <a:r>
              <a:rPr lang="en-US" altLang="en-US" sz="2400" dirty="0" smtClean="0"/>
              <a:t>Available on WMO website in 5 languages</a:t>
            </a:r>
          </a:p>
          <a:p>
            <a:pPr algn="ctr"/>
            <a:r>
              <a:rPr lang="en-US" altLang="en-US" sz="1800" dirty="0" smtClean="0">
                <a:hlinkClick r:id="rId2"/>
              </a:rPr>
              <a:t>http://www.wmo.int/pages/prog/www/OSY/gos-vision.html#egos-ip</a:t>
            </a:r>
            <a:r>
              <a:rPr lang="en-US" altLang="en-US" sz="2400" dirty="0" smtClean="0"/>
              <a:t> </a:t>
            </a:r>
          </a:p>
        </p:txBody>
      </p:sp>
    </p:spTree>
    <p:extLst>
      <p:ext uri="{BB962C8B-B14F-4D97-AF65-F5344CB8AC3E}">
        <p14:creationId xmlns:p14="http://schemas.microsoft.com/office/powerpoint/2010/main" val="986755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228600" y="-9525"/>
            <a:ext cx="8807896" cy="561975"/>
          </a:xfrm>
        </p:spPr>
        <p:txBody>
          <a:bodyPr>
            <a:normAutofit fontScale="90000"/>
          </a:bodyPr>
          <a:lstStyle/>
          <a:p>
            <a:r>
              <a:rPr lang="en-US" altLang="en-US" sz="3600" dirty="0" smtClean="0"/>
              <a:t>115 EGOS-IP Actions</a:t>
            </a:r>
          </a:p>
        </p:txBody>
      </p:sp>
      <p:sp>
        <p:nvSpPr>
          <p:cNvPr id="203779" name="Rectangle 3"/>
          <p:cNvSpPr>
            <a:spLocks noGrp="1" noChangeArrowheads="1"/>
          </p:cNvSpPr>
          <p:nvPr>
            <p:ph type="body" idx="1"/>
          </p:nvPr>
        </p:nvSpPr>
        <p:spPr>
          <a:xfrm>
            <a:off x="107504" y="666750"/>
            <a:ext cx="8856984" cy="5881588"/>
          </a:xfrm>
        </p:spPr>
        <p:txBody>
          <a:bodyPr>
            <a:noAutofit/>
          </a:bodyPr>
          <a:lstStyle/>
          <a:p>
            <a:pPr marL="182563" indent="0" defTabSz="455613">
              <a:spcBef>
                <a:spcPct val="0"/>
              </a:spcBef>
              <a:spcAft>
                <a:spcPct val="20000"/>
              </a:spcAft>
              <a:buNone/>
              <a:tabLst>
                <a:tab pos="712788" algn="l"/>
              </a:tabLst>
            </a:pPr>
            <a:r>
              <a:rPr lang="en-US" altLang="en-US" sz="2400" dirty="0" smtClean="0"/>
              <a:t>13 Overarching and cross-cutting actions (C1 to C13)</a:t>
            </a:r>
          </a:p>
          <a:p>
            <a:pPr lvl="1"/>
            <a:r>
              <a:rPr lang="en-US" altLang="en-US" sz="1600" dirty="0" smtClean="0"/>
              <a:t>C8 - </a:t>
            </a:r>
            <a:r>
              <a:rPr lang="en-US" sz="1600" dirty="0"/>
              <a:t>For WMO and co-sponsored observing systems</a:t>
            </a:r>
            <a:r>
              <a:rPr lang="en-US" sz="1600" dirty="0" smtClean="0"/>
              <a:t>, ensure </a:t>
            </a:r>
            <a:r>
              <a:rPr lang="en-US" sz="1600" dirty="0"/>
              <a:t>continued adherence to WMO data </a:t>
            </a:r>
            <a:r>
              <a:rPr lang="en-US" sz="1600" dirty="0" smtClean="0"/>
              <a:t>sharing principles </a:t>
            </a:r>
            <a:r>
              <a:rPr lang="en-US" sz="1600" dirty="0"/>
              <a:t>irrespective of origin of data, </a:t>
            </a:r>
            <a:r>
              <a:rPr lang="en-US" sz="1600" dirty="0" smtClean="0"/>
              <a:t>including data </a:t>
            </a:r>
            <a:r>
              <a:rPr lang="en-US" sz="1600" dirty="0"/>
              <a:t>provided by commercial entities</a:t>
            </a:r>
            <a:endParaRPr lang="en-US" altLang="en-US" sz="1600" dirty="0" smtClean="0"/>
          </a:p>
          <a:p>
            <a:pPr marL="182563" indent="0" defTabSz="455613">
              <a:spcBef>
                <a:spcPct val="0"/>
              </a:spcBef>
              <a:spcAft>
                <a:spcPct val="20000"/>
              </a:spcAft>
              <a:buNone/>
              <a:tabLst>
                <a:tab pos="712788" algn="l"/>
              </a:tabLst>
            </a:pPr>
            <a:r>
              <a:rPr lang="en-US" altLang="en-US" sz="2400" dirty="0" smtClean="0"/>
              <a:t>59 Surface-based observing systems actions (G1 to G59)</a:t>
            </a:r>
          </a:p>
          <a:p>
            <a:pPr lvl="1"/>
            <a:r>
              <a:rPr lang="fr-CH" sz="1600" dirty="0" smtClean="0"/>
              <a:t>G45 - </a:t>
            </a:r>
            <a:r>
              <a:rPr lang="en-GB" sz="1600" dirty="0" smtClean="0"/>
              <a:t>Increase </a:t>
            </a:r>
            <a:r>
              <a:rPr lang="en-GB" sz="1600" dirty="0"/>
              <a:t>the deployment, calibration </a:t>
            </a:r>
            <a:r>
              <a:rPr lang="en-GB" sz="1600" dirty="0" smtClean="0"/>
              <a:t>&amp; </a:t>
            </a:r>
            <a:r>
              <a:rPr lang="en-GB" sz="1600" dirty="0"/>
              <a:t>use of dual polarization radars in those regions where it is </a:t>
            </a:r>
            <a:r>
              <a:rPr lang="en-GB" sz="1600" dirty="0" smtClean="0"/>
              <a:t>beneficial</a:t>
            </a:r>
          </a:p>
          <a:p>
            <a:pPr lvl="1"/>
            <a:r>
              <a:rPr lang="en-GB" sz="1600" dirty="0" smtClean="0"/>
              <a:t>G46 - </a:t>
            </a:r>
            <a:r>
              <a:rPr lang="en-GB" sz="1600" dirty="0"/>
              <a:t>Perform comparison of weather radar software with the objective to improve quality of the quantitative precipitation estimates (QPE</a:t>
            </a:r>
            <a:r>
              <a:rPr lang="en-GB" sz="1600" dirty="0" smtClean="0"/>
              <a:t>)</a:t>
            </a:r>
          </a:p>
          <a:p>
            <a:pPr lvl="1"/>
            <a:r>
              <a:rPr lang="en-GB" sz="1600" dirty="0" smtClean="0"/>
              <a:t>G47 : Weather </a:t>
            </a:r>
            <a:r>
              <a:rPr lang="en-GB" sz="1600" dirty="0"/>
              <a:t>radars for developing countries &amp; DRR – For areas in developing countries which are sensitive to storms and floods, a special effort has to be made to establish and maintain weather radar </a:t>
            </a:r>
            <a:r>
              <a:rPr lang="en-GB" sz="1600" dirty="0" smtClean="0"/>
              <a:t>stations</a:t>
            </a:r>
          </a:p>
          <a:p>
            <a:pPr lvl="1"/>
            <a:r>
              <a:rPr lang="en-GB" sz="1600" dirty="0" smtClean="0"/>
              <a:t>G48: </a:t>
            </a:r>
            <a:r>
              <a:rPr lang="en-GB" sz="1600" dirty="0"/>
              <a:t>Weather radar data exchange – Define weather radar data to be exchanged at regional and global levels, propose frequency of exchange of those data and develop a weather radar data processing framework, in concert with development of products based on national, regional, global requirements.</a:t>
            </a:r>
            <a:endParaRPr lang="fr-CH" sz="1600" dirty="0" smtClean="0"/>
          </a:p>
          <a:p>
            <a:pPr marL="182563" indent="0" defTabSz="455613">
              <a:spcBef>
                <a:spcPct val="0"/>
              </a:spcBef>
              <a:spcAft>
                <a:spcPct val="20000"/>
              </a:spcAft>
              <a:buNone/>
              <a:tabLst>
                <a:tab pos="712788" algn="l"/>
              </a:tabLst>
            </a:pPr>
            <a:r>
              <a:rPr lang="en-US" altLang="en-US" sz="2400" dirty="0" smtClean="0"/>
              <a:t>35 Space-based observing systems actions (S1 to S35)</a:t>
            </a:r>
          </a:p>
          <a:p>
            <a:pPr lvl="1"/>
            <a:r>
              <a:rPr lang="en-US" altLang="en-US" sz="1600" dirty="0" smtClean="0"/>
              <a:t>S27 : </a:t>
            </a:r>
            <a:r>
              <a:rPr lang="en-GB" sz="1600" dirty="0"/>
              <a:t>Organize the delivery of GPM data in real-time to support </a:t>
            </a:r>
            <a:r>
              <a:rPr lang="en-GB" sz="1600" dirty="0" err="1"/>
              <a:t>nowcasting</a:t>
            </a:r>
            <a:r>
              <a:rPr lang="en-GB" sz="1600" dirty="0"/>
              <a:t> and operational hydrology requirements. </a:t>
            </a:r>
            <a:endParaRPr lang="en-US" altLang="en-US" sz="1600" dirty="0" smtClean="0"/>
          </a:p>
          <a:p>
            <a:pPr marL="182563" indent="0" defTabSz="455613">
              <a:spcBef>
                <a:spcPct val="0"/>
              </a:spcBef>
              <a:spcAft>
                <a:spcPct val="20000"/>
              </a:spcAft>
              <a:buNone/>
              <a:tabLst>
                <a:tab pos="712788" algn="l"/>
              </a:tabLst>
            </a:pPr>
            <a:r>
              <a:rPr lang="en-US" altLang="en-US" sz="2400" dirty="0" smtClean="0"/>
              <a:t>8 Space weather actions (W1 to W8)</a:t>
            </a:r>
            <a:endParaRPr lang="en-US" altLang="en-US" sz="1600" dirty="0" smtClean="0"/>
          </a:p>
        </p:txBody>
      </p:sp>
    </p:spTree>
    <p:extLst>
      <p:ext uri="{BB962C8B-B14F-4D97-AF65-F5344CB8AC3E}">
        <p14:creationId xmlns:p14="http://schemas.microsoft.com/office/powerpoint/2010/main" val="567317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2"/>
            <a:ext cx="7903790" cy="1143000"/>
          </a:xfrm>
        </p:spPr>
        <p:txBody>
          <a:bodyPr>
            <a:noAutofit/>
          </a:bodyPr>
          <a:lstStyle/>
          <a:p>
            <a:r>
              <a:rPr lang="en-US" sz="3200" dirty="0" smtClean="0"/>
              <a:t>Current focus of WMO regarding RRR</a:t>
            </a:r>
            <a:endParaRPr lang="en-US" sz="3200" dirty="0"/>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US" dirty="0" smtClean="0"/>
              <a:t>CBS monitoring implementation of EGOS-IP actions by Members and identified agents</a:t>
            </a:r>
          </a:p>
          <a:p>
            <a:pPr marL="514350" indent="-514350">
              <a:buFont typeface="+mj-lt"/>
              <a:buAutoNum type="arabicPeriod"/>
            </a:pPr>
            <a:r>
              <a:rPr lang="en-US" dirty="0" smtClean="0"/>
              <a:t>CBS providing additional guidance to Members for better addressing the gaps (i.e. in addition to EGOS-IP)</a:t>
            </a:r>
          </a:p>
          <a:p>
            <a:pPr marL="514350" indent="-514350">
              <a:buFont typeface="+mj-lt"/>
              <a:buAutoNum type="arabicPeriod"/>
            </a:pPr>
            <a:r>
              <a:rPr lang="en-US" dirty="0" smtClean="0">
                <a:solidFill>
                  <a:srgbClr val="FF0000"/>
                </a:solidFill>
              </a:rPr>
              <a:t>Updating observational user requirements in OSCAR/Requirements and the Statements of Guidance (liaison with identified Points of Contact)</a:t>
            </a:r>
          </a:p>
          <a:p>
            <a:pPr marL="514350" indent="-514350">
              <a:buFont typeface="+mj-lt"/>
              <a:buAutoNum type="arabicPeriod"/>
            </a:pPr>
            <a:r>
              <a:rPr lang="en-US" dirty="0" smtClean="0"/>
              <a:t>Making sure observing systems capabilities are up to date in OSCAR/Surface and OSCAR/Space</a:t>
            </a:r>
          </a:p>
          <a:p>
            <a:pPr marL="514350" indent="-514350">
              <a:buFont typeface="+mj-lt"/>
              <a:buAutoNum type="arabicPeriod"/>
            </a:pPr>
            <a:r>
              <a:rPr lang="en-US" dirty="0" smtClean="0"/>
              <a:t>Conducting impact studies per list of science questions identified by CBS-16 per Recommendation 31 (CBS-16) and Decision 24 (EC-69)</a:t>
            </a:r>
          </a:p>
          <a:p>
            <a:pPr marL="514350" indent="-514350">
              <a:buFont typeface="+mj-lt"/>
              <a:buAutoNum type="arabicPeriod"/>
            </a:pPr>
            <a:r>
              <a:rPr lang="en-US" dirty="0" smtClean="0"/>
              <a:t>Development of new WIGOS Vision 2040 (to replace the current Vision for the GOS in 2025) – target Cg-18 in 2019</a:t>
            </a:r>
            <a:endParaRPr lang="en-US" dirty="0"/>
          </a:p>
        </p:txBody>
      </p:sp>
    </p:spTree>
    <p:extLst>
      <p:ext uri="{BB962C8B-B14F-4D97-AF65-F5344CB8AC3E}">
        <p14:creationId xmlns:p14="http://schemas.microsoft.com/office/powerpoint/2010/main" val="3488588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188"/>
            <a:ext cx="8229600" cy="792162"/>
          </a:xfrm>
        </p:spPr>
        <p:txBody>
          <a:bodyPr/>
          <a:lstStyle/>
          <a:p>
            <a:r>
              <a:rPr lang="en-US" dirty="0" smtClean="0"/>
              <a:t>More information</a:t>
            </a:r>
            <a:endParaRPr lang="en-US" dirty="0"/>
          </a:p>
        </p:txBody>
      </p:sp>
      <p:sp>
        <p:nvSpPr>
          <p:cNvPr id="3" name="Content Placeholder 2"/>
          <p:cNvSpPr>
            <a:spLocks noGrp="1"/>
          </p:cNvSpPr>
          <p:nvPr>
            <p:ph idx="1"/>
          </p:nvPr>
        </p:nvSpPr>
        <p:spPr>
          <a:xfrm>
            <a:off x="457200" y="1276350"/>
            <a:ext cx="8229600" cy="4849813"/>
          </a:xfrm>
        </p:spPr>
        <p:txBody>
          <a:bodyPr>
            <a:normAutofit lnSpcReduction="10000"/>
          </a:bodyPr>
          <a:lstStyle/>
          <a:p>
            <a:pPr marL="0" indent="0">
              <a:buNone/>
            </a:pPr>
            <a:r>
              <a:rPr lang="en-US" dirty="0"/>
              <a:t>Website</a:t>
            </a:r>
            <a:r>
              <a:rPr lang="en-US" dirty="0" smtClean="0"/>
              <a:t>:</a:t>
            </a:r>
          </a:p>
          <a:p>
            <a:pPr marL="0" indent="0">
              <a:buNone/>
            </a:pPr>
            <a:r>
              <a:rPr lang="en-US" sz="2100" dirty="0" smtClean="0">
                <a:hlinkClick r:id="rId2"/>
              </a:rPr>
              <a:t>http</a:t>
            </a:r>
            <a:r>
              <a:rPr lang="en-US" sz="2100" dirty="0">
                <a:hlinkClick r:id="rId2"/>
              </a:rPr>
              <a:t>://</a:t>
            </a:r>
            <a:r>
              <a:rPr lang="en-US" sz="2100" dirty="0" smtClean="0">
                <a:hlinkClick r:id="rId2"/>
              </a:rPr>
              <a:t>www.wmo.int/pages/prog/www/OSY/GOS-redesign.html</a:t>
            </a:r>
            <a:r>
              <a:rPr lang="en-US" sz="2100" dirty="0" smtClean="0"/>
              <a:t> </a:t>
            </a:r>
          </a:p>
          <a:p>
            <a:pPr marL="0" indent="0">
              <a:buNone/>
            </a:pPr>
            <a:r>
              <a:rPr lang="en-US" dirty="0"/>
              <a:t>Vision for the </a:t>
            </a:r>
            <a:r>
              <a:rPr lang="en-US" dirty="0" smtClean="0"/>
              <a:t>GOS in 2015: </a:t>
            </a:r>
          </a:p>
          <a:p>
            <a:pPr marL="0" indent="0">
              <a:buNone/>
            </a:pPr>
            <a:r>
              <a:rPr lang="en-US" sz="1900" dirty="0" smtClean="0">
                <a:hlinkClick r:id="rId3"/>
              </a:rPr>
              <a:t>http</a:t>
            </a:r>
            <a:r>
              <a:rPr lang="en-US" sz="1900" dirty="0">
                <a:hlinkClick r:id="rId3"/>
              </a:rPr>
              <a:t>://</a:t>
            </a:r>
            <a:r>
              <a:rPr lang="en-US" sz="1900" dirty="0" smtClean="0">
                <a:hlinkClick r:id="rId3"/>
              </a:rPr>
              <a:t>www.wmo.int/pages/prog/www/OSY/gos-vision.html</a:t>
            </a:r>
            <a:r>
              <a:rPr lang="en-US" sz="1900" dirty="0" smtClean="0"/>
              <a:t> </a:t>
            </a:r>
            <a:endParaRPr lang="en-US" dirty="0" smtClean="0"/>
          </a:p>
          <a:p>
            <a:pPr marL="0" indent="0">
              <a:buNone/>
            </a:pPr>
            <a:r>
              <a:rPr lang="en-US" dirty="0" smtClean="0"/>
              <a:t>Statements </a:t>
            </a:r>
            <a:r>
              <a:rPr lang="en-US" dirty="0"/>
              <a:t>of Guidance: </a:t>
            </a:r>
            <a:endParaRPr lang="en-US" dirty="0" smtClean="0"/>
          </a:p>
          <a:p>
            <a:pPr marL="0" indent="0">
              <a:buNone/>
            </a:pPr>
            <a:r>
              <a:rPr lang="en-US" sz="1900" dirty="0" smtClean="0">
                <a:hlinkClick r:id="rId4"/>
              </a:rPr>
              <a:t>http</a:t>
            </a:r>
            <a:r>
              <a:rPr lang="en-US" sz="1900" dirty="0">
                <a:hlinkClick r:id="rId4"/>
              </a:rPr>
              <a:t>://</a:t>
            </a:r>
            <a:r>
              <a:rPr lang="en-US" sz="1900" dirty="0" smtClean="0">
                <a:hlinkClick r:id="rId4"/>
              </a:rPr>
              <a:t>www.wmo.int/pages/prog/www/OSY/GOS-RRR.html#SoG</a:t>
            </a:r>
            <a:r>
              <a:rPr lang="en-US" sz="1900" dirty="0" smtClean="0"/>
              <a:t> </a:t>
            </a:r>
          </a:p>
          <a:p>
            <a:pPr marL="0" indent="0">
              <a:buNone/>
            </a:pPr>
            <a:r>
              <a:rPr lang="en-US" dirty="0" smtClean="0"/>
              <a:t>EGOS-IP:</a:t>
            </a:r>
          </a:p>
          <a:p>
            <a:pPr marL="0" indent="0">
              <a:buNone/>
            </a:pPr>
            <a:r>
              <a:rPr lang="en-US" sz="2000" dirty="0" smtClean="0">
                <a:hlinkClick r:id="rId5"/>
              </a:rPr>
              <a:t>http</a:t>
            </a:r>
            <a:r>
              <a:rPr lang="en-US" sz="2000" dirty="0">
                <a:hlinkClick r:id="rId5"/>
              </a:rPr>
              <a:t>://</a:t>
            </a:r>
            <a:r>
              <a:rPr lang="en-US" sz="2000" dirty="0" smtClean="0">
                <a:hlinkClick r:id="rId5"/>
              </a:rPr>
              <a:t>www.wmo.int/pages/prog/www/OSY/gos-vision.html#egos-ip</a:t>
            </a:r>
            <a:endParaRPr lang="en-US" sz="2000" dirty="0" smtClean="0"/>
          </a:p>
          <a:p>
            <a:pPr marL="0" indent="0">
              <a:buNone/>
            </a:pPr>
            <a:r>
              <a:rPr lang="en-US" dirty="0" smtClean="0"/>
              <a:t>OSCAR: </a:t>
            </a:r>
            <a:r>
              <a:rPr lang="en-US" dirty="0" smtClean="0">
                <a:hlinkClick r:id="rId6"/>
              </a:rPr>
              <a:t>http://oscar.wmo.int</a:t>
            </a:r>
            <a:r>
              <a:rPr lang="en-US" dirty="0" smtClean="0"/>
              <a:t>   </a:t>
            </a:r>
          </a:p>
          <a:p>
            <a:pPr marL="0" indent="0">
              <a:buNone/>
            </a:pPr>
            <a:r>
              <a:rPr lang="en-US" dirty="0" smtClean="0"/>
              <a:t>Contact : </a:t>
            </a:r>
            <a:r>
              <a:rPr lang="en-US" dirty="0" smtClean="0">
                <a:hlinkClick r:id="rId7"/>
              </a:rPr>
              <a:t>echarpentier@wmo.int</a:t>
            </a:r>
            <a:r>
              <a:rPr lang="en-US" dirty="0" smtClean="0"/>
              <a:t> </a:t>
            </a:r>
          </a:p>
          <a:p>
            <a:endParaRPr lang="en-US" dirty="0"/>
          </a:p>
        </p:txBody>
      </p:sp>
    </p:spTree>
    <p:extLst>
      <p:ext uri="{BB962C8B-B14F-4D97-AF65-F5344CB8AC3E}">
        <p14:creationId xmlns:p14="http://schemas.microsoft.com/office/powerpoint/2010/main" val="3402526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_dark-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80000" cy="6885000"/>
          </a:xfrm>
          <a:prstGeom prst="rect">
            <a:avLst/>
          </a:prstGeom>
        </p:spPr>
      </p:pic>
      <p:sp>
        <p:nvSpPr>
          <p:cNvPr id="6" name="Title 1"/>
          <p:cNvSpPr txBox="1">
            <a:spLocks/>
          </p:cNvSpPr>
          <p:nvPr/>
        </p:nvSpPr>
        <p:spPr>
          <a:xfrm>
            <a:off x="457200" y="2002370"/>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chemeClr val="bg1"/>
                </a:solidFill>
              </a:rPr>
              <a:t>Thank you</a:t>
            </a:r>
          </a:p>
          <a:p>
            <a:r>
              <a:rPr lang="en-US" sz="4800" dirty="0" smtClean="0">
                <a:solidFill>
                  <a:schemeClr val="bg1"/>
                </a:solidFill>
              </a:rPr>
              <a:t>Merci</a:t>
            </a:r>
            <a:endParaRPr lang="en-US" sz="4800" dirty="0">
              <a:solidFill>
                <a:schemeClr val="bg1"/>
              </a:solidFill>
            </a:endParaRPr>
          </a:p>
        </p:txBody>
      </p:sp>
    </p:spTree>
    <p:extLst>
      <p:ext uri="{BB962C8B-B14F-4D97-AF65-F5344CB8AC3E}">
        <p14:creationId xmlns:p14="http://schemas.microsoft.com/office/powerpoint/2010/main" val="380228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1255713" y="115888"/>
            <a:ext cx="7924800" cy="1143000"/>
          </a:xfrm>
        </p:spPr>
        <p:txBody>
          <a:bodyPr/>
          <a:lstStyle/>
          <a:p>
            <a:r>
              <a:rPr lang="en-GB" altLang="en-US" sz="2400" dirty="0" smtClean="0"/>
              <a:t>WMO Rolling Review of Requirements (RRR)</a:t>
            </a:r>
            <a:br>
              <a:rPr lang="en-GB" altLang="en-US" sz="2400" dirty="0" smtClean="0"/>
            </a:br>
            <a:r>
              <a:rPr lang="en-GB" altLang="en-US" sz="2400" dirty="0" smtClean="0">
                <a:hlinkClick r:id="rId2"/>
              </a:rPr>
              <a:t>http://www.wmo.int/egos</a:t>
            </a:r>
            <a:r>
              <a:rPr lang="en-GB" altLang="en-US" sz="2800" dirty="0" smtClean="0"/>
              <a:t> </a:t>
            </a:r>
          </a:p>
        </p:txBody>
      </p:sp>
      <p:sp>
        <p:nvSpPr>
          <p:cNvPr id="186371" name="Rectangle 3"/>
          <p:cNvSpPr>
            <a:spLocks noGrp="1" noChangeArrowheads="1"/>
          </p:cNvSpPr>
          <p:nvPr>
            <p:ph type="body" idx="1"/>
          </p:nvPr>
        </p:nvSpPr>
        <p:spPr>
          <a:xfrm>
            <a:off x="755650" y="1720850"/>
            <a:ext cx="7924800" cy="4660900"/>
          </a:xfrm>
        </p:spPr>
        <p:txBody>
          <a:bodyPr>
            <a:normAutofit fontScale="85000" lnSpcReduction="20000"/>
          </a:bodyPr>
          <a:lstStyle/>
          <a:p>
            <a:r>
              <a:rPr lang="en-GB" altLang="en-US" sz="2800" dirty="0" smtClean="0"/>
              <a:t>Addressing the requirements for all WMO applications</a:t>
            </a:r>
          </a:p>
          <a:p>
            <a:r>
              <a:rPr lang="en-GB" altLang="en-US" sz="2800" dirty="0" smtClean="0"/>
              <a:t>Initiated in early 2000s’ through the WMO Space Programme in cooperation with CEOS</a:t>
            </a:r>
          </a:p>
          <a:p>
            <a:r>
              <a:rPr lang="en-GB" altLang="en-US" sz="2800" dirty="0"/>
              <a:t>Regulated in the WIGOS Manual (WMO No. 1160, para 2.2.4 and Appendix 2.3), and GOS Manual (WMO No. 588)</a:t>
            </a:r>
          </a:p>
          <a:p>
            <a:pPr marL="361950" indent="0">
              <a:buNone/>
            </a:pPr>
            <a:r>
              <a:rPr lang="en-US" sz="2800" i="1" dirty="0"/>
              <a:t>Members, both directly and through the participation of their experts in the activities of regional associations and technical commissions, shall contribute to the RRR process and assist the designated Points of Contact for each application area in performing their roles in the RRR</a:t>
            </a:r>
            <a:endParaRPr lang="en-GB" altLang="en-US" sz="2800" i="1" dirty="0"/>
          </a:p>
          <a:p>
            <a:r>
              <a:rPr lang="en-GB" altLang="en-US" sz="2800" dirty="0" smtClean="0"/>
              <a:t>Commission for Basic Systems (CBS) in charge of RRR</a:t>
            </a:r>
          </a:p>
          <a:p>
            <a:pPr lvl="1"/>
            <a:r>
              <a:rPr lang="en-GB" altLang="en-US" sz="2400" dirty="0" smtClean="0"/>
              <a:t>Inter Programme Expert Team on Observing System Design and Evolution (IPET-OSDE)</a:t>
            </a:r>
          </a:p>
          <a:p>
            <a:pPr lvl="2"/>
            <a:r>
              <a:rPr lang="en-GB" altLang="en-US" sz="2000" dirty="0" smtClean="0"/>
              <a:t>Chairperson, Erik Andersson, ECMWF</a:t>
            </a:r>
          </a:p>
        </p:txBody>
      </p:sp>
    </p:spTree>
    <p:extLst>
      <p:ext uri="{BB962C8B-B14F-4D97-AF65-F5344CB8AC3E}">
        <p14:creationId xmlns:p14="http://schemas.microsoft.com/office/powerpoint/2010/main" val="2279295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2051720" y="35263"/>
            <a:ext cx="5760640" cy="631487"/>
          </a:xfrm>
        </p:spPr>
        <p:txBody>
          <a:bodyPr>
            <a:normAutofit fontScale="90000"/>
          </a:bodyPr>
          <a:lstStyle/>
          <a:p>
            <a:r>
              <a:rPr lang="en-US" altLang="en-US" sz="3600" dirty="0" smtClean="0"/>
              <a:t>WMO Application Areas</a:t>
            </a:r>
          </a:p>
        </p:txBody>
      </p:sp>
      <p:sp>
        <p:nvSpPr>
          <p:cNvPr id="202755" name="Rectangle 3"/>
          <p:cNvSpPr>
            <a:spLocks noGrp="1" noChangeArrowheads="1"/>
          </p:cNvSpPr>
          <p:nvPr>
            <p:ph type="body" idx="1"/>
          </p:nvPr>
        </p:nvSpPr>
        <p:spPr>
          <a:xfrm>
            <a:off x="371475" y="828675"/>
            <a:ext cx="8665021" cy="6056709"/>
          </a:xfrm>
        </p:spPr>
        <p:txBody>
          <a:bodyPr>
            <a:normAutofit fontScale="85000" lnSpcReduction="20000"/>
          </a:bodyPr>
          <a:lstStyle/>
          <a:p>
            <a:pPr marL="0" indent="0">
              <a:buNone/>
            </a:pPr>
            <a:r>
              <a:rPr lang="fr-CH" altLang="en-US" sz="1800" u="sng" dirty="0" err="1" smtClean="0"/>
              <a:t>Definition</a:t>
            </a:r>
            <a:r>
              <a:rPr lang="fr-CH" altLang="en-US" sz="1800" dirty="0" smtClean="0"/>
              <a:t>: </a:t>
            </a:r>
            <a:r>
              <a:rPr lang="en-US" sz="1800" dirty="0" smtClean="0"/>
              <a:t> </a:t>
            </a:r>
            <a:r>
              <a:rPr lang="en-US" sz="1800" dirty="0"/>
              <a:t>an activity involving primary use of observations, in a chain of activities which allow </a:t>
            </a:r>
            <a:r>
              <a:rPr lang="en-US" sz="1800" dirty="0" smtClean="0"/>
              <a:t>NMHSs </a:t>
            </a:r>
            <a:r>
              <a:rPr lang="en-US" sz="1800" dirty="0"/>
              <a:t>or other organizations to render services contributing to public safety, socio-economic well-being and development in their respective countries, in a specific domain related to weather, climate and water. The concept of a WMO Application Area is used in the framework of the </a:t>
            </a:r>
            <a:r>
              <a:rPr lang="en-US" sz="1800" u="sng" dirty="0"/>
              <a:t>WMO Rolling Review of Requirements (RRR) </a:t>
            </a:r>
            <a:r>
              <a:rPr lang="en-US" sz="1800" dirty="0"/>
              <a:t>and describes a homogeneous activity for which it is possible to compile a consistent set of observational user requirements agreed by community experts working operationally in this area. </a:t>
            </a:r>
            <a:endParaRPr lang="fr-CH" altLang="en-US" sz="1800" dirty="0" smtClean="0"/>
          </a:p>
          <a:p>
            <a:pPr marL="0" indent="0">
              <a:lnSpc>
                <a:spcPct val="90000"/>
              </a:lnSpc>
              <a:buNone/>
            </a:pPr>
            <a:endParaRPr lang="en-US" altLang="en-US" sz="2000" dirty="0" smtClean="0"/>
          </a:p>
          <a:p>
            <a:pPr marL="457200" indent="-457200">
              <a:lnSpc>
                <a:spcPct val="90000"/>
              </a:lnSpc>
              <a:buFont typeface="+mj-lt"/>
              <a:buAutoNum type="arabicPeriod"/>
            </a:pPr>
            <a:r>
              <a:rPr lang="en-US" altLang="en-US" sz="2000" dirty="0" smtClean="0"/>
              <a:t>Global Numerical Weather Prediction</a:t>
            </a:r>
          </a:p>
          <a:p>
            <a:pPr marL="457200" indent="-457200">
              <a:lnSpc>
                <a:spcPct val="90000"/>
              </a:lnSpc>
              <a:buFont typeface="+mj-lt"/>
              <a:buAutoNum type="arabicPeriod"/>
            </a:pPr>
            <a:r>
              <a:rPr lang="en-US" altLang="en-US" sz="2000" dirty="0" smtClean="0"/>
              <a:t>High Resolution Numerical Weather Prediction</a:t>
            </a:r>
          </a:p>
          <a:p>
            <a:pPr marL="457200" indent="-457200">
              <a:lnSpc>
                <a:spcPct val="90000"/>
              </a:lnSpc>
              <a:buFont typeface="+mj-lt"/>
              <a:buAutoNum type="arabicPeriod"/>
            </a:pPr>
            <a:r>
              <a:rPr lang="en-US" altLang="en-US" sz="2000" dirty="0" smtClean="0"/>
              <a:t>Nowcasting and Very Short Range Forecasting</a:t>
            </a:r>
          </a:p>
          <a:p>
            <a:pPr marL="457200" indent="-457200">
              <a:lnSpc>
                <a:spcPct val="90000"/>
              </a:lnSpc>
              <a:buFont typeface="+mj-lt"/>
              <a:buAutoNum type="arabicPeriod"/>
            </a:pPr>
            <a:r>
              <a:rPr lang="en-GB" sz="2000" dirty="0"/>
              <a:t>Sub-seasonal to longer predictions</a:t>
            </a:r>
            <a:endParaRPr lang="en-US" altLang="en-US" sz="2000" dirty="0" smtClean="0"/>
          </a:p>
          <a:p>
            <a:pPr marL="457200" indent="-457200">
              <a:lnSpc>
                <a:spcPct val="90000"/>
              </a:lnSpc>
              <a:buFont typeface="+mj-lt"/>
              <a:buAutoNum type="arabicPeriod"/>
            </a:pPr>
            <a:r>
              <a:rPr lang="en-US" altLang="en-US" sz="2000" dirty="0" smtClean="0"/>
              <a:t>Aeronautical Meteorology</a:t>
            </a:r>
          </a:p>
          <a:p>
            <a:pPr marL="457200" indent="-457200">
              <a:lnSpc>
                <a:spcPct val="90000"/>
              </a:lnSpc>
              <a:buFont typeface="+mj-lt"/>
              <a:buAutoNum type="arabicPeriod"/>
            </a:pPr>
            <a:r>
              <a:rPr lang="en-US" altLang="en-US" sz="2000" dirty="0"/>
              <a:t>Forecasting Atmospheric Composition</a:t>
            </a:r>
          </a:p>
          <a:p>
            <a:pPr marL="457200" indent="-457200">
              <a:lnSpc>
                <a:spcPct val="90000"/>
              </a:lnSpc>
              <a:buFont typeface="+mj-lt"/>
              <a:buAutoNum type="arabicPeriod"/>
            </a:pPr>
            <a:r>
              <a:rPr lang="en-US" altLang="en-US" sz="2000" dirty="0"/>
              <a:t>Monitoring Atmospheric Composition</a:t>
            </a:r>
          </a:p>
          <a:p>
            <a:pPr marL="457200" indent="-457200">
              <a:lnSpc>
                <a:spcPct val="90000"/>
              </a:lnSpc>
              <a:buFont typeface="+mj-lt"/>
              <a:buAutoNum type="arabicPeriod"/>
            </a:pPr>
            <a:r>
              <a:rPr lang="en-US" altLang="en-US" sz="2000" dirty="0"/>
              <a:t>Providing Atmospheric Composition information to support services in urban and populated areas</a:t>
            </a:r>
            <a:endParaRPr lang="en-US" altLang="en-US" sz="2000" dirty="0" smtClean="0"/>
          </a:p>
          <a:p>
            <a:pPr marL="457200" indent="-457200">
              <a:lnSpc>
                <a:spcPct val="90000"/>
              </a:lnSpc>
              <a:buFont typeface="+mj-lt"/>
              <a:buAutoNum type="arabicPeriod"/>
            </a:pPr>
            <a:r>
              <a:rPr lang="en-US" altLang="en-US" sz="2000" dirty="0" smtClean="0"/>
              <a:t>Ocean Applications</a:t>
            </a:r>
          </a:p>
          <a:p>
            <a:pPr marL="457200" indent="-457200">
              <a:lnSpc>
                <a:spcPct val="90000"/>
              </a:lnSpc>
              <a:buFont typeface="+mj-lt"/>
              <a:buAutoNum type="arabicPeriod"/>
            </a:pPr>
            <a:r>
              <a:rPr lang="en-US" altLang="en-US" sz="2000" dirty="0" smtClean="0"/>
              <a:t>Agricultural Meteorology</a:t>
            </a:r>
          </a:p>
          <a:p>
            <a:pPr marL="457200" indent="-457200">
              <a:lnSpc>
                <a:spcPct val="90000"/>
              </a:lnSpc>
              <a:buFont typeface="+mj-lt"/>
              <a:buAutoNum type="arabicPeriod"/>
            </a:pPr>
            <a:r>
              <a:rPr lang="en-US" altLang="en-US" sz="2000" dirty="0" smtClean="0"/>
              <a:t>Hydrology</a:t>
            </a:r>
          </a:p>
          <a:p>
            <a:pPr marL="457200" indent="-457200">
              <a:lnSpc>
                <a:spcPct val="90000"/>
              </a:lnSpc>
              <a:buFont typeface="+mj-lt"/>
              <a:buAutoNum type="arabicPeriod"/>
            </a:pPr>
            <a:r>
              <a:rPr lang="en-US" altLang="en-US" sz="2000" dirty="0" smtClean="0"/>
              <a:t>Climate Monitoring (GCOS)</a:t>
            </a:r>
          </a:p>
          <a:p>
            <a:pPr marL="457200" indent="-457200">
              <a:lnSpc>
                <a:spcPct val="90000"/>
              </a:lnSpc>
              <a:buFont typeface="+mj-lt"/>
              <a:buAutoNum type="arabicPeriod"/>
            </a:pPr>
            <a:r>
              <a:rPr lang="en-US" altLang="en-US" sz="2000" strike="sngStrike" dirty="0" smtClean="0"/>
              <a:t>Climate Applications (Other aspects, addressed by the Commission for Climatology)</a:t>
            </a:r>
          </a:p>
          <a:p>
            <a:pPr marL="457200" indent="-457200">
              <a:lnSpc>
                <a:spcPct val="90000"/>
              </a:lnSpc>
              <a:buFont typeface="+mj-lt"/>
              <a:buAutoNum type="arabicPeriod"/>
            </a:pPr>
            <a:r>
              <a:rPr lang="en-US" altLang="en-US" sz="2000" dirty="0" smtClean="0"/>
              <a:t>Space Weather</a:t>
            </a:r>
          </a:p>
          <a:p>
            <a:pPr marL="457200" indent="-457200">
              <a:lnSpc>
                <a:spcPct val="90000"/>
              </a:lnSpc>
              <a:buFont typeface="+mj-lt"/>
              <a:buAutoNum type="arabicPeriod"/>
            </a:pPr>
            <a:r>
              <a:rPr lang="fr-CH" altLang="en-US" sz="2000" dirty="0" err="1" smtClean="0"/>
              <a:t>Climate</a:t>
            </a:r>
            <a:r>
              <a:rPr lang="fr-CH" altLang="en-US" sz="2000" dirty="0" smtClean="0"/>
              <a:t> Science</a:t>
            </a:r>
            <a:endParaRPr lang="en-US" altLang="en-US" sz="2000" dirty="0" smtClean="0"/>
          </a:p>
          <a:p>
            <a:pPr marL="0" indent="0">
              <a:lnSpc>
                <a:spcPct val="90000"/>
              </a:lnSpc>
              <a:buNone/>
            </a:pPr>
            <a:endParaRPr lang="en-US" altLang="en-US" sz="2000" dirty="0" smtClean="0"/>
          </a:p>
          <a:p>
            <a:pPr marL="0" indent="0">
              <a:lnSpc>
                <a:spcPct val="90000"/>
              </a:lnSpc>
              <a:buNone/>
            </a:pPr>
            <a:r>
              <a:rPr lang="en-US" altLang="en-US" sz="2000" dirty="0" smtClean="0"/>
              <a:t>				Cross </a:t>
            </a:r>
            <a:r>
              <a:rPr lang="en-US" altLang="en-US" sz="2000" dirty="0"/>
              <a:t>cutting: </a:t>
            </a:r>
          </a:p>
          <a:p>
            <a:pPr marL="2419350" indent="-350838">
              <a:lnSpc>
                <a:spcPct val="90000"/>
              </a:lnSpc>
            </a:pPr>
            <a:r>
              <a:rPr lang="en-US" altLang="en-US" sz="2000" dirty="0"/>
              <a:t>Global Cryosphere Watch (</a:t>
            </a:r>
            <a:r>
              <a:rPr lang="en-US" altLang="en-US" sz="2000" dirty="0" smtClean="0"/>
              <a:t>GCW)</a:t>
            </a:r>
          </a:p>
          <a:p>
            <a:pPr marL="2419350" indent="-350838">
              <a:lnSpc>
                <a:spcPct val="90000"/>
              </a:lnSpc>
            </a:pPr>
            <a:r>
              <a:rPr lang="en-US" altLang="en-US" sz="2000" dirty="0" smtClean="0"/>
              <a:t>Global </a:t>
            </a:r>
            <a:r>
              <a:rPr lang="en-US" altLang="en-US" sz="2000" dirty="0"/>
              <a:t>Framework for Climate Services (GFCS)</a:t>
            </a:r>
          </a:p>
        </p:txBody>
      </p:sp>
    </p:spTree>
    <p:extLst>
      <p:ext uri="{BB962C8B-B14F-4D97-AF65-F5344CB8AC3E}">
        <p14:creationId xmlns:p14="http://schemas.microsoft.com/office/powerpoint/2010/main" val="3783118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16032"/>
            <a:ext cx="5760640" cy="1143000"/>
          </a:xfrm>
        </p:spPr>
        <p:txBody>
          <a:bodyPr>
            <a:normAutofit fontScale="90000"/>
          </a:bodyPr>
          <a:lstStyle/>
          <a:p>
            <a:r>
              <a:rPr lang="en-GB" dirty="0" smtClean="0"/>
              <a:t>Observing systems contributing to WIGOS</a:t>
            </a:r>
            <a:endParaRPr lang="en-GB" dirty="0"/>
          </a:p>
        </p:txBody>
      </p:sp>
      <p:sp>
        <p:nvSpPr>
          <p:cNvPr id="3" name="Content Placeholder 2"/>
          <p:cNvSpPr>
            <a:spLocks noGrp="1"/>
          </p:cNvSpPr>
          <p:nvPr>
            <p:ph idx="1"/>
          </p:nvPr>
        </p:nvSpPr>
        <p:spPr>
          <a:xfrm>
            <a:off x="107504" y="1268760"/>
            <a:ext cx="8229600" cy="5589240"/>
          </a:xfrm>
        </p:spPr>
        <p:txBody>
          <a:bodyPr>
            <a:noAutofit/>
          </a:bodyPr>
          <a:lstStyle/>
          <a:p>
            <a:r>
              <a:rPr lang="en-GB" sz="1600" dirty="0" smtClean="0"/>
              <a:t>Space-based </a:t>
            </a:r>
          </a:p>
          <a:p>
            <a:pPr lvl="1"/>
            <a:r>
              <a:rPr lang="en-GB" sz="1400" dirty="0" smtClean="0"/>
              <a:t>Geostationary</a:t>
            </a:r>
          </a:p>
          <a:p>
            <a:pPr lvl="1"/>
            <a:r>
              <a:rPr lang="en-GB" sz="1400" dirty="0" smtClean="0"/>
              <a:t>Polar orbiting LEO</a:t>
            </a:r>
          </a:p>
          <a:p>
            <a:pPr lvl="1"/>
            <a:r>
              <a:rPr lang="en-GB" sz="1400" dirty="0" err="1" smtClean="0"/>
              <a:t>Eliptical</a:t>
            </a:r>
            <a:r>
              <a:rPr lang="en-GB" sz="1400" dirty="0" smtClean="0"/>
              <a:t> orbit, ....</a:t>
            </a:r>
          </a:p>
          <a:p>
            <a:r>
              <a:rPr lang="en-GB" sz="1600" dirty="0" smtClean="0"/>
              <a:t>Surface-based</a:t>
            </a:r>
          </a:p>
          <a:p>
            <a:pPr lvl="1"/>
            <a:r>
              <a:rPr lang="en-GB" sz="1400" dirty="0" smtClean="0"/>
              <a:t>Surface stations (RBSN, RBCN, AWS ..)</a:t>
            </a:r>
          </a:p>
          <a:p>
            <a:pPr lvl="1"/>
            <a:r>
              <a:rPr lang="en-GB" sz="1400" dirty="0" smtClean="0"/>
              <a:t>Climate stations (GSN)</a:t>
            </a:r>
          </a:p>
          <a:p>
            <a:pPr lvl="1"/>
            <a:r>
              <a:rPr lang="en-GB" sz="1400" dirty="0" smtClean="0"/>
              <a:t>Upper air soundings (incl. GUAN, GRUAN)</a:t>
            </a:r>
          </a:p>
          <a:p>
            <a:pPr lvl="1"/>
            <a:r>
              <a:rPr lang="en-GB" sz="1400" dirty="0" smtClean="0"/>
              <a:t>Wind profilers</a:t>
            </a:r>
          </a:p>
          <a:p>
            <a:pPr lvl="1"/>
            <a:r>
              <a:rPr lang="en-GB" sz="1400" dirty="0" smtClean="0"/>
              <a:t>Weather radars</a:t>
            </a:r>
          </a:p>
          <a:p>
            <a:pPr lvl="1"/>
            <a:r>
              <a:rPr lang="en-GB" sz="1400" dirty="0" smtClean="0"/>
              <a:t>Lightning detection systems</a:t>
            </a:r>
          </a:p>
          <a:p>
            <a:pPr lvl="1"/>
            <a:r>
              <a:rPr lang="en-GB" sz="1400" dirty="0" smtClean="0"/>
              <a:t>Aircrafts (e.g. AMDAR)</a:t>
            </a:r>
          </a:p>
          <a:p>
            <a:pPr lvl="1"/>
            <a:r>
              <a:rPr lang="en-GB" sz="1400" dirty="0" smtClean="0"/>
              <a:t>Aeronautical stations</a:t>
            </a:r>
          </a:p>
          <a:p>
            <a:pPr lvl="1"/>
            <a:r>
              <a:rPr lang="en-GB" sz="1400" dirty="0" smtClean="0"/>
              <a:t>Hydrological stations (WHOS)</a:t>
            </a:r>
          </a:p>
          <a:p>
            <a:pPr lvl="1"/>
            <a:r>
              <a:rPr lang="en-GB" sz="1400" dirty="0" smtClean="0"/>
              <a:t>Atmospheric composition, air quality monitoring (GAW)</a:t>
            </a:r>
          </a:p>
          <a:p>
            <a:pPr lvl="1"/>
            <a:r>
              <a:rPr lang="en-GB" sz="1400" dirty="0" err="1" smtClean="0"/>
              <a:t>Cryosphere</a:t>
            </a:r>
            <a:r>
              <a:rPr lang="en-GB" sz="1400" dirty="0" smtClean="0"/>
              <a:t> observations (GCW)</a:t>
            </a:r>
          </a:p>
          <a:p>
            <a:pPr lvl="1"/>
            <a:r>
              <a:rPr lang="en-GB" sz="1400" dirty="0" smtClean="0"/>
              <a:t>Marine observations (drifters, floats, moorings, tide gauges, ships, gliders …)</a:t>
            </a:r>
          </a:p>
          <a:p>
            <a:pPr lvl="1"/>
            <a:r>
              <a:rPr lang="en-GB" sz="1400" dirty="0" smtClean="0"/>
              <a:t>Terrestrial observations (GTOS)</a:t>
            </a:r>
          </a:p>
          <a:p>
            <a:pPr lvl="1"/>
            <a:r>
              <a:rPr lang="en-GB" sz="1400" dirty="0" smtClean="0"/>
              <a:t>Surface-based space weather observations</a:t>
            </a:r>
          </a:p>
          <a:p>
            <a:pPr lvl="1"/>
            <a:r>
              <a:rPr lang="en-GB" sz="1400" dirty="0" smtClean="0"/>
              <a:t>GNSS radio-occultation</a:t>
            </a:r>
          </a:p>
          <a:p>
            <a:pPr lvl="1"/>
            <a:r>
              <a:rPr lang="en-GB" sz="1400" dirty="0" smtClean="0"/>
              <a:t>…</a:t>
            </a:r>
            <a:endParaRPr lang="en-GB" sz="1400" dirty="0"/>
          </a:p>
        </p:txBody>
      </p:sp>
      <p:pic>
        <p:nvPicPr>
          <p:cNvPr id="4" name="Picture 13" descr="GOS-fullsize"/>
          <p:cNvPicPr>
            <a:picLocks noChangeAspect="1" noChangeArrowheads="1"/>
          </p:cNvPicPr>
          <p:nvPr/>
        </p:nvPicPr>
        <p:blipFill>
          <a:blip r:embed="rId2"/>
          <a:srcRect/>
          <a:stretch>
            <a:fillRect/>
          </a:stretch>
        </p:blipFill>
        <p:spPr bwMode="auto">
          <a:xfrm>
            <a:off x="4067944" y="1556792"/>
            <a:ext cx="5056592" cy="3202025"/>
          </a:xfrm>
          <a:prstGeom prst="rect">
            <a:avLst/>
          </a:prstGeom>
          <a:noFill/>
          <a:ln w="9525">
            <a:noFill/>
            <a:miter lim="800000"/>
            <a:headEnd/>
            <a:tailEnd/>
          </a:ln>
        </p:spPr>
      </p:pic>
      <p:pic>
        <p:nvPicPr>
          <p:cNvPr id="5" name="Picture 15" descr="atmos_observatories"/>
          <p:cNvPicPr>
            <a:picLocks noChangeAspect="1" noChangeArrowheads="1"/>
          </p:cNvPicPr>
          <p:nvPr/>
        </p:nvPicPr>
        <p:blipFill>
          <a:blip r:embed="rId3"/>
          <a:srcRect/>
          <a:stretch>
            <a:fillRect/>
          </a:stretch>
        </p:blipFill>
        <p:spPr bwMode="auto">
          <a:xfrm>
            <a:off x="6588124" y="4747320"/>
            <a:ext cx="1655713" cy="1143659"/>
          </a:xfrm>
          <a:prstGeom prst="rect">
            <a:avLst/>
          </a:prstGeom>
          <a:noFill/>
          <a:ln w="9525">
            <a:noFill/>
            <a:miter lim="800000"/>
            <a:headEnd/>
            <a:tailEnd/>
          </a:ln>
        </p:spPr>
      </p:pic>
      <p:pic>
        <p:nvPicPr>
          <p:cNvPr id="6" name="Picture 16" descr="WaterSensor1"/>
          <p:cNvPicPr>
            <a:picLocks noChangeAspect="1" noChangeArrowheads="1"/>
          </p:cNvPicPr>
          <p:nvPr/>
        </p:nvPicPr>
        <p:blipFill>
          <a:blip r:embed="rId4"/>
          <a:srcRect/>
          <a:stretch>
            <a:fillRect/>
          </a:stretch>
        </p:blipFill>
        <p:spPr bwMode="auto">
          <a:xfrm>
            <a:off x="5148064" y="5890979"/>
            <a:ext cx="837907" cy="558605"/>
          </a:xfrm>
          <a:prstGeom prst="rect">
            <a:avLst/>
          </a:prstGeom>
          <a:noFill/>
          <a:ln w="9525">
            <a:noFill/>
            <a:miter lim="800000"/>
            <a:headEnd/>
            <a:tailEnd/>
          </a:ln>
        </p:spPr>
      </p:pic>
      <p:pic>
        <p:nvPicPr>
          <p:cNvPr id="7" name="Picture 14" descr="156"/>
          <p:cNvPicPr>
            <a:picLocks noChangeAspect="1" noChangeArrowheads="1"/>
          </p:cNvPicPr>
          <p:nvPr/>
        </p:nvPicPr>
        <p:blipFill>
          <a:blip r:embed="rId5"/>
          <a:srcRect/>
          <a:stretch>
            <a:fillRect/>
          </a:stretch>
        </p:blipFill>
        <p:spPr bwMode="auto">
          <a:xfrm>
            <a:off x="8042607" y="4967651"/>
            <a:ext cx="1057873" cy="702996"/>
          </a:xfrm>
          <a:prstGeom prst="rect">
            <a:avLst/>
          </a:prstGeom>
          <a:noFill/>
          <a:ln w="9525">
            <a:noFill/>
            <a:miter lim="800000"/>
            <a:headEnd/>
            <a:tailEnd/>
          </a:ln>
        </p:spPr>
      </p:pic>
      <p:pic>
        <p:nvPicPr>
          <p:cNvPr id="8" name="Picture 2" descr="http://www.ndbc.noaa.gov/images/stations/scoop.jpg"/>
          <p:cNvPicPr>
            <a:picLocks noChangeAspect="1" noChangeArrowheads="1"/>
          </p:cNvPicPr>
          <p:nvPr/>
        </p:nvPicPr>
        <p:blipFill>
          <a:blip r:embed="rId6" cstate="print"/>
          <a:srcRect/>
          <a:stretch>
            <a:fillRect/>
          </a:stretch>
        </p:blipFill>
        <p:spPr bwMode="auto">
          <a:xfrm>
            <a:off x="6318505" y="5890979"/>
            <a:ext cx="555469" cy="882799"/>
          </a:xfrm>
          <a:prstGeom prst="rect">
            <a:avLst/>
          </a:prstGeom>
          <a:noFill/>
        </p:spPr>
      </p:pic>
      <p:pic>
        <p:nvPicPr>
          <p:cNvPr id="9" name="Picture 8" descr="http://www.offshorewind.biz/wp-content/uploads/2012/03/RWE-to-Deploy-TRIAXYS-Buoy-at-Nordsee-Ost-Wind-Farm.jpg"/>
          <p:cNvPicPr/>
          <p:nvPr/>
        </p:nvPicPr>
        <p:blipFill>
          <a:blip r:embed="rId7" cstate="print"/>
          <a:srcRect l="16160" r="11121"/>
          <a:stretch>
            <a:fillRect/>
          </a:stretch>
        </p:blipFill>
        <p:spPr bwMode="auto">
          <a:xfrm>
            <a:off x="4355976" y="5805264"/>
            <a:ext cx="607368" cy="526003"/>
          </a:xfrm>
          <a:prstGeom prst="rect">
            <a:avLst/>
          </a:prstGeom>
          <a:noFill/>
          <a:ln w="9525">
            <a:noFill/>
            <a:miter lim="800000"/>
            <a:headEnd/>
            <a:tailEnd/>
          </a:ln>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66209" y="5906269"/>
            <a:ext cx="1290936" cy="867509"/>
          </a:xfrm>
          <a:prstGeom prst="rect">
            <a:avLst/>
          </a:prstGeom>
        </p:spPr>
      </p:pic>
    </p:spTree>
    <p:extLst>
      <p:ext uri="{BB962C8B-B14F-4D97-AF65-F5344CB8AC3E}">
        <p14:creationId xmlns:p14="http://schemas.microsoft.com/office/powerpoint/2010/main" val="1636566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p:cNvGrpSpPr/>
          <p:nvPr/>
        </p:nvGrpSpPr>
        <p:grpSpPr>
          <a:xfrm>
            <a:off x="251520" y="116632"/>
            <a:ext cx="8820404" cy="6624736"/>
            <a:chOff x="251520" y="116632"/>
            <a:chExt cx="8820404" cy="6624736"/>
          </a:xfrm>
        </p:grpSpPr>
        <p:cxnSp>
          <p:nvCxnSpPr>
            <p:cNvPr id="80" name="Straight Arrow Connector 79"/>
            <p:cNvCxnSpPr/>
            <p:nvPr/>
          </p:nvCxnSpPr>
          <p:spPr>
            <a:xfrm>
              <a:off x="5562250" y="3861048"/>
              <a:ext cx="303702" cy="540060"/>
            </a:xfrm>
            <a:prstGeom prst="straightConnector1">
              <a:avLst/>
            </a:prstGeom>
            <a:ln w="50800">
              <a:solidFill>
                <a:schemeClr val="accent1">
                  <a:lumMod val="40000"/>
                  <a:lumOff val="60000"/>
                </a:schemeClr>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19" name="Cloud 18"/>
            <p:cNvSpPr/>
            <p:nvPr/>
          </p:nvSpPr>
          <p:spPr>
            <a:xfrm>
              <a:off x="539552" y="6118448"/>
              <a:ext cx="8070414" cy="62292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USERS</a:t>
              </a:r>
              <a:endParaRPr lang="en-US" dirty="0"/>
            </a:p>
          </p:txBody>
        </p:sp>
        <p:sp>
          <p:nvSpPr>
            <p:cNvPr id="4" name="Cloud 3"/>
            <p:cNvSpPr/>
            <p:nvPr/>
          </p:nvSpPr>
          <p:spPr>
            <a:xfrm>
              <a:off x="683568" y="116632"/>
              <a:ext cx="7632848" cy="1008112"/>
            </a:xfrm>
            <a:prstGeom prst="cloud">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lumMod val="75000"/>
                    </a:schemeClr>
                  </a:solidFill>
                </a:rPr>
                <a:t>Global Observing Systems Vision 2025</a:t>
              </a:r>
            </a:p>
            <a:p>
              <a:pPr algn="ctr"/>
              <a:r>
                <a:rPr lang="en-US" i="1" dirty="0" smtClean="0">
                  <a:solidFill>
                    <a:schemeClr val="accent4">
                      <a:lumMod val="75000"/>
                    </a:schemeClr>
                  </a:solidFill>
                </a:rPr>
                <a:t>(multidisciplinary)</a:t>
              </a:r>
              <a:endParaRPr lang="en-US" i="1" dirty="0">
                <a:solidFill>
                  <a:schemeClr val="accent4">
                    <a:lumMod val="75000"/>
                  </a:schemeClr>
                </a:solidFill>
              </a:endParaRPr>
            </a:p>
          </p:txBody>
        </p:sp>
        <p:sp>
          <p:nvSpPr>
            <p:cNvPr id="5" name="Flowchart: Magnetic Disk 4"/>
            <p:cNvSpPr/>
            <p:nvPr/>
          </p:nvSpPr>
          <p:spPr>
            <a:xfrm>
              <a:off x="251520" y="2184272"/>
              <a:ext cx="1152128" cy="153191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OSCAR</a:t>
              </a:r>
              <a:endParaRPr lang="en-US" dirty="0"/>
            </a:p>
          </p:txBody>
        </p:sp>
        <p:cxnSp>
          <p:nvCxnSpPr>
            <p:cNvPr id="13" name="Straight Arrow Connector 12"/>
            <p:cNvCxnSpPr/>
            <p:nvPr/>
          </p:nvCxnSpPr>
          <p:spPr>
            <a:xfrm flipV="1">
              <a:off x="827584" y="3861049"/>
              <a:ext cx="0" cy="952652"/>
            </a:xfrm>
            <a:prstGeom prst="straightConnector1">
              <a:avLst/>
            </a:prstGeom>
            <a:ln w="50800" cmpd="sng">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5400000">
              <a:off x="-117234" y="4374813"/>
              <a:ext cx="1304528" cy="276999"/>
            </a:xfrm>
            <a:prstGeom prst="rect">
              <a:avLst/>
            </a:prstGeom>
            <a:noFill/>
          </p:spPr>
          <p:txBody>
            <a:bodyPr wrap="square" rtlCol="0">
              <a:spAutoFit/>
            </a:bodyPr>
            <a:lstStyle/>
            <a:p>
              <a:r>
                <a:rPr lang="en-US" sz="1200" b="1" dirty="0" smtClean="0">
                  <a:solidFill>
                    <a:schemeClr val="accent2">
                      <a:lumMod val="75000"/>
                    </a:schemeClr>
                  </a:solidFill>
                </a:rPr>
                <a:t>Requirements</a:t>
              </a:r>
              <a:endParaRPr lang="en-US" sz="1200" b="1" dirty="0">
                <a:solidFill>
                  <a:schemeClr val="accent2">
                    <a:lumMod val="75000"/>
                  </a:schemeClr>
                </a:solidFill>
              </a:endParaRPr>
            </a:p>
          </p:txBody>
        </p:sp>
        <p:sp>
          <p:nvSpPr>
            <p:cNvPr id="7" name="Flowchart: Multidocument 6"/>
            <p:cNvSpPr/>
            <p:nvPr/>
          </p:nvSpPr>
          <p:spPr>
            <a:xfrm>
              <a:off x="2654939" y="2983366"/>
              <a:ext cx="1224136" cy="2808312"/>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Statements of Guidance</a:t>
              </a:r>
            </a:p>
            <a:p>
              <a:pPr algn="ctr"/>
              <a:r>
                <a:rPr lang="en-US" sz="1200" i="1" dirty="0" smtClean="0"/>
                <a:t>(gap analysis)</a:t>
              </a:r>
              <a:endParaRPr lang="en-US" sz="1400" i="1" dirty="0"/>
            </a:p>
          </p:txBody>
        </p:sp>
        <p:sp>
          <p:nvSpPr>
            <p:cNvPr id="17" name="Flowchart: Multidocument 16"/>
            <p:cNvSpPr/>
            <p:nvPr/>
          </p:nvSpPr>
          <p:spPr>
            <a:xfrm>
              <a:off x="286928" y="5589240"/>
              <a:ext cx="5149168" cy="692696"/>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WMO Application Areas</a:t>
              </a:r>
            </a:p>
            <a:p>
              <a:pPr algn="ctr"/>
              <a:r>
                <a:rPr lang="en-US" sz="1400" i="1" dirty="0" smtClean="0"/>
                <a:t>(direct use of observations)</a:t>
              </a:r>
              <a:endParaRPr lang="en-US" sz="1400" i="1" dirty="0"/>
            </a:p>
          </p:txBody>
        </p:sp>
        <p:grpSp>
          <p:nvGrpSpPr>
            <p:cNvPr id="15" name="Group 14"/>
            <p:cNvGrpSpPr/>
            <p:nvPr/>
          </p:nvGrpSpPr>
          <p:grpSpPr>
            <a:xfrm>
              <a:off x="487072" y="4941168"/>
              <a:ext cx="880864" cy="1024880"/>
              <a:chOff x="827584" y="4437112"/>
              <a:chExt cx="880864" cy="1024880"/>
            </a:xfrm>
          </p:grpSpPr>
          <p:sp>
            <p:nvSpPr>
              <p:cNvPr id="8" name="Smiley Face 7"/>
              <p:cNvSpPr/>
              <p:nvPr/>
            </p:nvSpPr>
            <p:spPr>
              <a:xfrm>
                <a:off x="827584" y="4437112"/>
                <a:ext cx="576064" cy="72008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miley Face 8"/>
              <p:cNvSpPr/>
              <p:nvPr/>
            </p:nvSpPr>
            <p:spPr>
              <a:xfrm>
                <a:off x="979984" y="4589512"/>
                <a:ext cx="576064" cy="72008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p:cNvSpPr/>
              <p:nvPr/>
            </p:nvSpPr>
            <p:spPr>
              <a:xfrm>
                <a:off x="1132384" y="4741912"/>
                <a:ext cx="576064" cy="72008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Arrow Connector 19"/>
            <p:cNvCxnSpPr/>
            <p:nvPr/>
          </p:nvCxnSpPr>
          <p:spPr>
            <a:xfrm flipV="1">
              <a:off x="1732210" y="4513312"/>
              <a:ext cx="679550" cy="622039"/>
            </a:xfrm>
            <a:prstGeom prst="straightConnector1">
              <a:avLst/>
            </a:prstGeom>
            <a:ln w="50800" cmpd="sng">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19017328">
              <a:off x="973070" y="3894041"/>
              <a:ext cx="1576081" cy="830997"/>
            </a:xfrm>
            <a:prstGeom prst="rect">
              <a:avLst/>
            </a:prstGeom>
            <a:noFill/>
          </p:spPr>
          <p:txBody>
            <a:bodyPr wrap="square" rtlCol="0">
              <a:spAutoFit/>
            </a:bodyPr>
            <a:lstStyle/>
            <a:p>
              <a:r>
                <a:rPr lang="en-US" sz="1200" b="1" dirty="0" smtClean="0">
                  <a:solidFill>
                    <a:schemeClr val="accent2">
                      <a:lumMod val="75000"/>
                    </a:schemeClr>
                  </a:solidFill>
                </a:rPr>
                <a:t>Critical review:</a:t>
              </a:r>
            </a:p>
            <a:p>
              <a:pPr marL="171450" indent="-171450">
                <a:buFont typeface="Arial" panose="020B0604020202020204" pitchFamily="34" charset="0"/>
                <a:buChar char="•"/>
              </a:pPr>
              <a:r>
                <a:rPr lang="en-US" sz="1200" b="1" dirty="0" smtClean="0"/>
                <a:t>Gap analysis</a:t>
              </a:r>
            </a:p>
            <a:p>
              <a:pPr marL="171450" indent="-171450">
                <a:buFont typeface="Arial" panose="020B0604020202020204" pitchFamily="34" charset="0"/>
                <a:buChar char="•"/>
              </a:pPr>
              <a:r>
                <a:rPr lang="en-US" sz="1200" b="1" dirty="0" smtClean="0"/>
                <a:t>Impact studies</a:t>
              </a:r>
            </a:p>
            <a:p>
              <a:pPr marL="171450" indent="-171450">
                <a:buFont typeface="Arial" panose="020B0604020202020204" pitchFamily="34" charset="0"/>
                <a:buChar char="•"/>
              </a:pPr>
              <a:r>
                <a:rPr lang="en-US" sz="1200" b="1" dirty="0" smtClean="0"/>
                <a:t>Expert knowledge</a:t>
              </a:r>
              <a:endParaRPr lang="en-US" sz="1200" b="1" dirty="0"/>
            </a:p>
          </p:txBody>
        </p:sp>
        <p:grpSp>
          <p:nvGrpSpPr>
            <p:cNvPr id="25" name="Group 24"/>
            <p:cNvGrpSpPr/>
            <p:nvPr/>
          </p:nvGrpSpPr>
          <p:grpSpPr>
            <a:xfrm>
              <a:off x="474832" y="967423"/>
              <a:ext cx="880864" cy="1024880"/>
              <a:chOff x="827584" y="4437112"/>
              <a:chExt cx="880864" cy="1024880"/>
            </a:xfrm>
          </p:grpSpPr>
          <p:sp>
            <p:nvSpPr>
              <p:cNvPr id="26" name="Smiley Face 25"/>
              <p:cNvSpPr/>
              <p:nvPr/>
            </p:nvSpPr>
            <p:spPr>
              <a:xfrm>
                <a:off x="827584" y="4437112"/>
                <a:ext cx="576064" cy="72008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miley Face 26"/>
              <p:cNvSpPr/>
              <p:nvPr/>
            </p:nvSpPr>
            <p:spPr>
              <a:xfrm>
                <a:off x="979984" y="4589512"/>
                <a:ext cx="576064" cy="72008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miley Face 27"/>
              <p:cNvSpPr/>
              <p:nvPr/>
            </p:nvSpPr>
            <p:spPr>
              <a:xfrm>
                <a:off x="1132384" y="4741912"/>
                <a:ext cx="576064" cy="72008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U-Turn Arrow 35"/>
            <p:cNvSpPr/>
            <p:nvPr/>
          </p:nvSpPr>
          <p:spPr>
            <a:xfrm rot="5400000">
              <a:off x="1133036" y="1783312"/>
              <a:ext cx="1207368" cy="483064"/>
            </a:xfrm>
            <a:prstGeom prst="uturnArrow">
              <a:avLst>
                <a:gd name="adj1" fmla="val 26358"/>
                <a:gd name="adj2" fmla="val 25000"/>
                <a:gd name="adj3" fmla="val 23642"/>
                <a:gd name="adj4" fmla="val 41035"/>
                <a:gd name="adj5"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TextBox 36"/>
            <p:cNvSpPr txBox="1"/>
            <p:nvPr/>
          </p:nvSpPr>
          <p:spPr>
            <a:xfrm>
              <a:off x="1829866" y="1622971"/>
              <a:ext cx="1590006" cy="738664"/>
            </a:xfrm>
            <a:prstGeom prst="rect">
              <a:avLst/>
            </a:prstGeom>
            <a:noFill/>
          </p:spPr>
          <p:txBody>
            <a:bodyPr wrap="square" rtlCol="0">
              <a:spAutoFit/>
            </a:bodyPr>
            <a:lstStyle/>
            <a:p>
              <a:pPr algn="ctr"/>
              <a:r>
                <a:rPr lang="en-US" sz="1400" b="1" dirty="0" smtClean="0">
                  <a:solidFill>
                    <a:schemeClr val="accent2">
                      <a:lumMod val="75000"/>
                    </a:schemeClr>
                  </a:solidFill>
                </a:rPr>
                <a:t>WIGOS Metadata</a:t>
              </a:r>
            </a:p>
            <a:p>
              <a:pPr algn="ctr"/>
              <a:r>
                <a:rPr lang="en-US" sz="1400" b="1" i="1" dirty="0" smtClean="0">
                  <a:solidFill>
                    <a:schemeClr val="accent2">
                      <a:lumMod val="75000"/>
                    </a:schemeClr>
                  </a:solidFill>
                </a:rPr>
                <a:t>(capabilities – space &amp; surface)</a:t>
              </a:r>
              <a:endParaRPr lang="en-US" sz="1400" b="1" i="1" dirty="0">
                <a:solidFill>
                  <a:schemeClr val="accent2">
                    <a:lumMod val="75000"/>
                  </a:schemeClr>
                </a:solidFill>
              </a:endParaRPr>
            </a:p>
          </p:txBody>
        </p:sp>
        <p:sp>
          <p:nvSpPr>
            <p:cNvPr id="38" name="Vertical Scroll 37"/>
            <p:cNvSpPr/>
            <p:nvPr/>
          </p:nvSpPr>
          <p:spPr>
            <a:xfrm>
              <a:off x="4574759" y="1687503"/>
              <a:ext cx="1731617" cy="2048933"/>
            </a:xfrm>
            <a:prstGeom prst="verticalScroll">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accent4">
                      <a:lumMod val="75000"/>
                    </a:schemeClr>
                  </a:solidFill>
                </a:rPr>
                <a:t>Implementation Plan</a:t>
              </a:r>
            </a:p>
            <a:p>
              <a:pPr algn="ctr"/>
              <a:endParaRPr lang="en-US" sz="1200" dirty="0" smtClean="0">
                <a:solidFill>
                  <a:schemeClr val="accent4">
                    <a:lumMod val="75000"/>
                  </a:schemeClr>
                </a:solidFill>
              </a:endParaRPr>
            </a:p>
            <a:p>
              <a:pPr algn="ctr"/>
              <a:r>
                <a:rPr lang="en-US" dirty="0" smtClean="0">
                  <a:solidFill>
                    <a:schemeClr val="accent4">
                      <a:lumMod val="75000"/>
                    </a:schemeClr>
                  </a:solidFill>
                </a:rPr>
                <a:t>EGOS-IP</a:t>
              </a:r>
            </a:p>
            <a:p>
              <a:pPr algn="ctr"/>
              <a:endParaRPr lang="en-US" dirty="0" smtClean="0">
                <a:solidFill>
                  <a:schemeClr val="accent4">
                    <a:lumMod val="75000"/>
                  </a:schemeClr>
                </a:solidFill>
              </a:endParaRPr>
            </a:p>
            <a:p>
              <a:pPr algn="ctr"/>
              <a:r>
                <a:rPr lang="en-US" sz="1400" i="1" dirty="0" smtClean="0">
                  <a:solidFill>
                    <a:schemeClr val="accent4">
                      <a:lumMod val="75000"/>
                    </a:schemeClr>
                  </a:solidFill>
                </a:rPr>
                <a:t>(115 actions</a:t>
              </a:r>
              <a:r>
                <a:rPr lang="en-US" sz="1400" dirty="0" smtClean="0">
                  <a:solidFill>
                    <a:schemeClr val="accent4">
                      <a:lumMod val="75000"/>
                    </a:schemeClr>
                  </a:solidFill>
                </a:rPr>
                <a:t>)</a:t>
              </a:r>
              <a:endParaRPr lang="en-US" sz="1400" i="1" dirty="0">
                <a:solidFill>
                  <a:schemeClr val="accent4">
                    <a:lumMod val="75000"/>
                  </a:schemeClr>
                </a:solidFill>
              </a:endParaRPr>
            </a:p>
          </p:txBody>
        </p:sp>
        <p:sp>
          <p:nvSpPr>
            <p:cNvPr id="39" name="Cloud 38"/>
            <p:cNvSpPr/>
            <p:nvPr/>
          </p:nvSpPr>
          <p:spPr>
            <a:xfrm>
              <a:off x="7453548" y="1052736"/>
              <a:ext cx="1618376" cy="366894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t>Other considerations:</a:t>
              </a:r>
            </a:p>
            <a:p>
              <a:pPr marL="171450" indent="-171450">
                <a:buFont typeface="Arial" panose="020B0604020202020204" pitchFamily="34" charset="0"/>
                <a:buChar char="•"/>
              </a:pPr>
              <a:r>
                <a:rPr lang="en-US" sz="1000" dirty="0" smtClean="0"/>
                <a:t>WMO Priorities</a:t>
              </a:r>
            </a:p>
            <a:p>
              <a:pPr marL="171450" indent="-171450">
                <a:buFont typeface="Arial" panose="020B0604020202020204" pitchFamily="34" charset="0"/>
                <a:buChar char="•"/>
              </a:pPr>
              <a:r>
                <a:rPr lang="en-US" sz="1000" dirty="0" smtClean="0"/>
                <a:t>Cost effectiveness</a:t>
              </a:r>
            </a:p>
            <a:p>
              <a:pPr marL="171450" indent="-171450">
                <a:buFont typeface="Arial" panose="020B0604020202020204" pitchFamily="34" charset="0"/>
                <a:buChar char="•"/>
              </a:pPr>
              <a:r>
                <a:rPr lang="en-US" sz="1000" dirty="0" smtClean="0"/>
                <a:t>New Technologies</a:t>
              </a:r>
            </a:p>
            <a:p>
              <a:pPr marL="171450" indent="-171450">
                <a:buFont typeface="Arial" panose="020B0604020202020204" pitchFamily="34" charset="0"/>
                <a:buChar char="•"/>
              </a:pPr>
              <a:r>
                <a:rPr lang="en-US" sz="1000" dirty="0" smtClean="0"/>
                <a:t>Current national investments and plans</a:t>
              </a:r>
            </a:p>
            <a:p>
              <a:pPr marL="171450" indent="-171450">
                <a:buFont typeface="Arial" panose="020B0604020202020204" pitchFamily="34" charset="0"/>
                <a:buChar char="•"/>
              </a:pPr>
              <a:r>
                <a:rPr lang="en-US" sz="1000" dirty="0" smtClean="0"/>
                <a:t>…</a:t>
              </a:r>
              <a:endParaRPr lang="en-US" sz="1000" dirty="0"/>
            </a:p>
          </p:txBody>
        </p:sp>
        <p:sp>
          <p:nvSpPr>
            <p:cNvPr id="42" name="Rounded Rectangle 41"/>
            <p:cNvSpPr/>
            <p:nvPr/>
          </p:nvSpPr>
          <p:spPr>
            <a:xfrm>
              <a:off x="6444208" y="4941168"/>
              <a:ext cx="1713880" cy="872480"/>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ounded Rectangle 47"/>
            <p:cNvSpPr/>
            <p:nvPr/>
          </p:nvSpPr>
          <p:spPr>
            <a:xfrm>
              <a:off x="6596608" y="5093568"/>
              <a:ext cx="1713880" cy="872480"/>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ounded Rectangle 48"/>
            <p:cNvSpPr/>
            <p:nvPr/>
          </p:nvSpPr>
          <p:spPr>
            <a:xfrm>
              <a:off x="6749008" y="5245968"/>
              <a:ext cx="1713880" cy="872480"/>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ounded Rectangle 49"/>
            <p:cNvSpPr/>
            <p:nvPr/>
          </p:nvSpPr>
          <p:spPr>
            <a:xfrm>
              <a:off x="6901408" y="5398368"/>
              <a:ext cx="1713880" cy="872480"/>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ounded Rectangle 50"/>
            <p:cNvSpPr/>
            <p:nvPr/>
          </p:nvSpPr>
          <p:spPr>
            <a:xfrm>
              <a:off x="7053808" y="5550768"/>
              <a:ext cx="1713880" cy="872480"/>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ounded Rectangle 51"/>
            <p:cNvSpPr/>
            <p:nvPr/>
          </p:nvSpPr>
          <p:spPr>
            <a:xfrm>
              <a:off x="7206208" y="5703168"/>
              <a:ext cx="1713880" cy="872480"/>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2">
                      <a:lumMod val="75000"/>
                    </a:schemeClr>
                  </a:solidFill>
                </a:rPr>
                <a:t>WMO Members</a:t>
              </a:r>
              <a:endParaRPr lang="en-US" dirty="0">
                <a:solidFill>
                  <a:schemeClr val="accent2">
                    <a:lumMod val="75000"/>
                  </a:schemeClr>
                </a:solidFill>
              </a:endParaRPr>
            </a:p>
          </p:txBody>
        </p:sp>
        <p:sp>
          <p:nvSpPr>
            <p:cNvPr id="53" name="Left-Right Arrow 52"/>
            <p:cNvSpPr/>
            <p:nvPr/>
          </p:nvSpPr>
          <p:spPr>
            <a:xfrm rot="20597968">
              <a:off x="5623754" y="5459818"/>
              <a:ext cx="988611" cy="820860"/>
            </a:xfrm>
            <a:prstGeom prst="leftRightArrow">
              <a:avLst>
                <a:gd name="adj1" fmla="val 49316"/>
                <a:gd name="adj2" fmla="val 32863"/>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p:cNvGrpSpPr/>
            <p:nvPr/>
          </p:nvGrpSpPr>
          <p:grpSpPr>
            <a:xfrm>
              <a:off x="5865952" y="4332148"/>
              <a:ext cx="880864" cy="1024880"/>
              <a:chOff x="827584" y="4437112"/>
              <a:chExt cx="880864" cy="1024880"/>
            </a:xfrm>
          </p:grpSpPr>
          <p:sp>
            <p:nvSpPr>
              <p:cNvPr id="55" name="Smiley Face 54"/>
              <p:cNvSpPr/>
              <p:nvPr/>
            </p:nvSpPr>
            <p:spPr>
              <a:xfrm>
                <a:off x="827584" y="4437112"/>
                <a:ext cx="576064" cy="72008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miley Face 55"/>
              <p:cNvSpPr/>
              <p:nvPr/>
            </p:nvSpPr>
            <p:spPr>
              <a:xfrm>
                <a:off x="979984" y="4589512"/>
                <a:ext cx="576064" cy="72008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Smiley Face 56"/>
              <p:cNvSpPr/>
              <p:nvPr/>
            </p:nvSpPr>
            <p:spPr>
              <a:xfrm>
                <a:off x="1132384" y="4741912"/>
                <a:ext cx="576064" cy="72008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sp>
          <p:nvSpPr>
            <p:cNvPr id="58" name="Left Arrow 57"/>
            <p:cNvSpPr/>
            <p:nvPr/>
          </p:nvSpPr>
          <p:spPr>
            <a:xfrm>
              <a:off x="6636448" y="1835711"/>
              <a:ext cx="306992" cy="1691346"/>
            </a:xfrm>
            <a:prstGeom prst="leftArrow">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 Arrow 58"/>
            <p:cNvSpPr/>
            <p:nvPr/>
          </p:nvSpPr>
          <p:spPr>
            <a:xfrm rot="16200000">
              <a:off x="5307207" y="575486"/>
              <a:ext cx="306992" cy="1691346"/>
            </a:xfrm>
            <a:prstGeom prst="leftArrow">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 Arrow 59"/>
            <p:cNvSpPr/>
            <p:nvPr/>
          </p:nvSpPr>
          <p:spPr>
            <a:xfrm rot="10088077">
              <a:off x="4097164" y="2375126"/>
              <a:ext cx="306992" cy="1691346"/>
            </a:xfrm>
            <a:prstGeom prst="leftArrow">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4283968" y="4293096"/>
              <a:ext cx="880864" cy="1024880"/>
              <a:chOff x="827584" y="4437112"/>
              <a:chExt cx="880864" cy="1024880"/>
            </a:xfrm>
          </p:grpSpPr>
          <p:sp>
            <p:nvSpPr>
              <p:cNvPr id="62" name="Smiley Face 61"/>
              <p:cNvSpPr/>
              <p:nvPr/>
            </p:nvSpPr>
            <p:spPr>
              <a:xfrm>
                <a:off x="827584" y="4437112"/>
                <a:ext cx="576064" cy="72008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Smiley Face 62"/>
              <p:cNvSpPr/>
              <p:nvPr/>
            </p:nvSpPr>
            <p:spPr>
              <a:xfrm>
                <a:off x="979984" y="4589512"/>
                <a:ext cx="576064" cy="72008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Smiley Face 63"/>
              <p:cNvSpPr/>
              <p:nvPr/>
            </p:nvSpPr>
            <p:spPr>
              <a:xfrm>
                <a:off x="1132384" y="4741912"/>
                <a:ext cx="576064" cy="72008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TextBox 64"/>
            <p:cNvSpPr txBox="1"/>
            <p:nvPr/>
          </p:nvSpPr>
          <p:spPr>
            <a:xfrm>
              <a:off x="4078622" y="4552091"/>
              <a:ext cx="1414420" cy="523220"/>
            </a:xfrm>
            <a:prstGeom prst="rect">
              <a:avLst/>
            </a:prstGeom>
            <a:noFill/>
          </p:spPr>
          <p:txBody>
            <a:bodyPr wrap="square" rtlCol="0">
              <a:spAutoFit/>
            </a:bodyPr>
            <a:lstStyle/>
            <a:p>
              <a:pPr algn="ctr"/>
              <a:r>
                <a:rPr lang="en-US" sz="1400" b="1" dirty="0" smtClean="0">
                  <a:solidFill>
                    <a:schemeClr val="tx2">
                      <a:lumMod val="20000"/>
                      <a:lumOff val="80000"/>
                    </a:schemeClr>
                  </a:solidFill>
                </a:rPr>
                <a:t>Action</a:t>
              </a:r>
            </a:p>
            <a:p>
              <a:pPr algn="ctr"/>
              <a:r>
                <a:rPr lang="en-US" sz="1400" b="1" i="1" dirty="0" smtClean="0">
                  <a:solidFill>
                    <a:schemeClr val="tx2">
                      <a:lumMod val="20000"/>
                      <a:lumOff val="80000"/>
                    </a:schemeClr>
                  </a:solidFill>
                </a:rPr>
                <a:t>“owners”</a:t>
              </a:r>
              <a:endParaRPr lang="en-US" sz="1400" b="1" i="1" dirty="0">
                <a:solidFill>
                  <a:schemeClr val="tx2">
                    <a:lumMod val="20000"/>
                    <a:lumOff val="80000"/>
                  </a:schemeClr>
                </a:solidFill>
              </a:endParaRPr>
            </a:p>
          </p:txBody>
        </p:sp>
        <p:sp>
          <p:nvSpPr>
            <p:cNvPr id="66" name="TextBox 65"/>
            <p:cNvSpPr txBox="1"/>
            <p:nvPr/>
          </p:nvSpPr>
          <p:spPr>
            <a:xfrm>
              <a:off x="5775100" y="4921423"/>
              <a:ext cx="1414420" cy="307777"/>
            </a:xfrm>
            <a:prstGeom prst="rect">
              <a:avLst/>
            </a:prstGeom>
            <a:noFill/>
          </p:spPr>
          <p:txBody>
            <a:bodyPr wrap="square" rtlCol="0">
              <a:spAutoFit/>
            </a:bodyPr>
            <a:lstStyle/>
            <a:p>
              <a:pPr algn="ctr"/>
              <a:r>
                <a:rPr lang="en-US" sz="1400" b="1" dirty="0" smtClean="0">
                  <a:solidFill>
                    <a:schemeClr val="tx2">
                      <a:lumMod val="20000"/>
                      <a:lumOff val="80000"/>
                    </a:schemeClr>
                  </a:solidFill>
                </a:rPr>
                <a:t>NFPs</a:t>
              </a:r>
              <a:endParaRPr lang="en-US" sz="1400" b="1" i="1" dirty="0">
                <a:solidFill>
                  <a:schemeClr val="tx2">
                    <a:lumMod val="20000"/>
                    <a:lumOff val="80000"/>
                  </a:schemeClr>
                </a:solidFill>
              </a:endParaRPr>
            </a:p>
          </p:txBody>
        </p:sp>
        <p:sp>
          <p:nvSpPr>
            <p:cNvPr id="67" name="Left Arrow 66"/>
            <p:cNvSpPr/>
            <p:nvPr/>
          </p:nvSpPr>
          <p:spPr>
            <a:xfrm rot="13221537">
              <a:off x="6085014" y="3848535"/>
              <a:ext cx="1409861" cy="724037"/>
            </a:xfrm>
            <a:prstGeom prst="leftArrow">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p:cNvSpPr txBox="1"/>
            <p:nvPr/>
          </p:nvSpPr>
          <p:spPr>
            <a:xfrm rot="2423217">
              <a:off x="6082327" y="4018139"/>
              <a:ext cx="1304528" cy="276999"/>
            </a:xfrm>
            <a:prstGeom prst="rect">
              <a:avLst/>
            </a:prstGeom>
            <a:noFill/>
          </p:spPr>
          <p:txBody>
            <a:bodyPr wrap="square" rtlCol="0">
              <a:spAutoFit/>
            </a:bodyPr>
            <a:lstStyle/>
            <a:p>
              <a:r>
                <a:rPr lang="en-US" sz="1200" b="1" dirty="0" smtClean="0">
                  <a:solidFill>
                    <a:schemeClr val="accent2">
                      <a:lumMod val="75000"/>
                    </a:schemeClr>
                  </a:solidFill>
                </a:rPr>
                <a:t>Implementation</a:t>
              </a:r>
              <a:endParaRPr lang="en-US" sz="1200" b="1" dirty="0">
                <a:solidFill>
                  <a:schemeClr val="accent2">
                    <a:lumMod val="75000"/>
                  </a:schemeClr>
                </a:solidFill>
              </a:endParaRPr>
            </a:p>
          </p:txBody>
        </p:sp>
        <p:cxnSp>
          <p:nvCxnSpPr>
            <p:cNvPr id="73" name="Straight Arrow Connector 72"/>
            <p:cNvCxnSpPr/>
            <p:nvPr/>
          </p:nvCxnSpPr>
          <p:spPr>
            <a:xfrm flipH="1">
              <a:off x="4876800" y="3882329"/>
              <a:ext cx="319460" cy="505193"/>
            </a:xfrm>
            <a:prstGeom prst="straightConnector1">
              <a:avLst/>
            </a:prstGeom>
            <a:ln w="50800">
              <a:solidFill>
                <a:schemeClr val="accent1">
                  <a:lumMod val="40000"/>
                  <a:lumOff val="60000"/>
                </a:schemeClr>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4729791" y="4007967"/>
              <a:ext cx="1664919" cy="246221"/>
            </a:xfrm>
            <a:prstGeom prst="rect">
              <a:avLst/>
            </a:prstGeom>
            <a:noFill/>
          </p:spPr>
          <p:txBody>
            <a:bodyPr wrap="square" rtlCol="0">
              <a:spAutoFit/>
            </a:bodyPr>
            <a:lstStyle/>
            <a:p>
              <a:r>
                <a:rPr lang="en-US" sz="1000" b="1" dirty="0" smtClean="0">
                  <a:solidFill>
                    <a:schemeClr val="accent2">
                      <a:lumMod val="75000"/>
                    </a:schemeClr>
                  </a:solidFill>
                </a:rPr>
                <a:t>Monitoring of actions</a:t>
              </a:r>
              <a:endParaRPr lang="en-US" sz="1000" b="1" dirty="0">
                <a:solidFill>
                  <a:schemeClr val="accent2">
                    <a:lumMod val="75000"/>
                  </a:schemeClr>
                </a:solidFill>
              </a:endParaRPr>
            </a:p>
          </p:txBody>
        </p:sp>
      </p:grpSp>
    </p:spTree>
    <p:extLst>
      <p:ext uri="{BB962C8B-B14F-4D97-AF65-F5344CB8AC3E}">
        <p14:creationId xmlns:p14="http://schemas.microsoft.com/office/powerpoint/2010/main" val="540813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685800" y="44450"/>
            <a:ext cx="7772400" cy="1143000"/>
          </a:xfrm>
        </p:spPr>
        <p:txBody>
          <a:bodyPr/>
          <a:lstStyle/>
          <a:p>
            <a:r>
              <a:rPr lang="en-GB" altLang="en-US" dirty="0" smtClean="0"/>
              <a:t>The RRR process</a:t>
            </a:r>
          </a:p>
        </p:txBody>
      </p:sp>
      <p:sp>
        <p:nvSpPr>
          <p:cNvPr id="188419" name="Rectangle 3"/>
          <p:cNvSpPr>
            <a:spLocks noGrp="1" noChangeArrowheads="1"/>
          </p:cNvSpPr>
          <p:nvPr>
            <p:ph type="body" idx="1"/>
          </p:nvPr>
        </p:nvSpPr>
        <p:spPr>
          <a:xfrm>
            <a:off x="914400" y="1447800"/>
            <a:ext cx="8121650" cy="4876800"/>
          </a:xfrm>
        </p:spPr>
        <p:txBody>
          <a:bodyPr/>
          <a:lstStyle/>
          <a:p>
            <a:pPr>
              <a:lnSpc>
                <a:spcPct val="80000"/>
              </a:lnSpc>
            </a:pPr>
            <a:r>
              <a:rPr lang="en-GB" altLang="en-US" sz="2000" dirty="0" smtClean="0"/>
              <a:t>OSCAR Platform (</a:t>
            </a:r>
            <a:r>
              <a:rPr lang="en-GB" altLang="en-US" sz="2000" dirty="0" smtClean="0">
                <a:hlinkClick r:id="rId2"/>
              </a:rPr>
              <a:t>oscar.wmo.int</a:t>
            </a:r>
            <a:r>
              <a:rPr lang="en-GB" altLang="en-US" sz="2000" dirty="0" smtClean="0"/>
              <a:t>) includes</a:t>
            </a:r>
          </a:p>
          <a:p>
            <a:pPr lvl="1">
              <a:lnSpc>
                <a:spcPct val="80000"/>
              </a:lnSpc>
            </a:pPr>
            <a:r>
              <a:rPr lang="en-GB" altLang="en-US" sz="1800" dirty="0" smtClean="0">
                <a:hlinkClick r:id="rId3"/>
              </a:rPr>
              <a:t>OSCAR/Requirements</a:t>
            </a:r>
            <a:r>
              <a:rPr lang="en-GB" altLang="en-US" sz="1800" dirty="0" smtClean="0"/>
              <a:t> (“technology free”)</a:t>
            </a:r>
          </a:p>
          <a:p>
            <a:pPr lvl="1">
              <a:lnSpc>
                <a:spcPct val="80000"/>
              </a:lnSpc>
            </a:pPr>
            <a:r>
              <a:rPr lang="en-GB" altLang="en-US" sz="1800" dirty="0" smtClean="0"/>
              <a:t>Observing systems capabilities</a:t>
            </a:r>
          </a:p>
          <a:p>
            <a:pPr lvl="2">
              <a:lnSpc>
                <a:spcPct val="80000"/>
              </a:lnSpc>
            </a:pPr>
            <a:r>
              <a:rPr lang="en-GB" altLang="en-US" sz="1600" dirty="0" smtClean="0">
                <a:hlinkClick r:id="rId4"/>
              </a:rPr>
              <a:t>OSCAR/Space</a:t>
            </a:r>
            <a:r>
              <a:rPr lang="en-GB" altLang="en-US" sz="1600" dirty="0" smtClean="0"/>
              <a:t>: Space-based capabilities</a:t>
            </a:r>
          </a:p>
          <a:p>
            <a:pPr lvl="2">
              <a:lnSpc>
                <a:spcPct val="80000"/>
              </a:lnSpc>
            </a:pPr>
            <a:r>
              <a:rPr lang="en-GB" altLang="en-US" sz="1600" dirty="0" smtClean="0">
                <a:hlinkClick r:id="rId5"/>
              </a:rPr>
              <a:t>OSCAR/Surface</a:t>
            </a:r>
            <a:r>
              <a:rPr lang="en-GB" altLang="en-US" sz="1600" dirty="0" smtClean="0"/>
              <a:t>: Surface-based capabilities (operated with MeteoSwiss)</a:t>
            </a:r>
          </a:p>
          <a:p>
            <a:pPr>
              <a:lnSpc>
                <a:spcPct val="80000"/>
              </a:lnSpc>
            </a:pPr>
            <a:r>
              <a:rPr lang="en-GB" altLang="en-US" sz="2000" dirty="0" smtClean="0"/>
              <a:t>Critical review</a:t>
            </a:r>
          </a:p>
          <a:p>
            <a:pPr lvl="1">
              <a:lnSpc>
                <a:spcPct val="80000"/>
              </a:lnSpc>
            </a:pPr>
            <a:r>
              <a:rPr lang="en-GB" altLang="en-US" sz="1800" dirty="0" smtClean="0"/>
              <a:t>Assessing gaps by comparing capabilities vs. requirements</a:t>
            </a:r>
          </a:p>
          <a:p>
            <a:pPr lvl="1">
              <a:lnSpc>
                <a:spcPct val="80000"/>
              </a:lnSpc>
            </a:pPr>
            <a:r>
              <a:rPr lang="en-GB" altLang="en-US" sz="1800" dirty="0" smtClean="0"/>
              <a:t>Undertaking Impact Studies, e.g. </a:t>
            </a:r>
          </a:p>
          <a:p>
            <a:pPr lvl="2">
              <a:lnSpc>
                <a:spcPct val="80000"/>
              </a:lnSpc>
            </a:pPr>
            <a:r>
              <a:rPr lang="en-GB" altLang="en-US" sz="1400" dirty="0" smtClean="0"/>
              <a:t>Observing System Experiments (OSEs)</a:t>
            </a:r>
          </a:p>
          <a:p>
            <a:pPr lvl="2">
              <a:lnSpc>
                <a:spcPct val="80000"/>
              </a:lnSpc>
            </a:pPr>
            <a:r>
              <a:rPr lang="en-GB" altLang="en-US" sz="1400" dirty="0" smtClean="0"/>
              <a:t>Observing System Simulation Experiments (OSSEs)</a:t>
            </a:r>
          </a:p>
          <a:p>
            <a:pPr lvl="2">
              <a:lnSpc>
                <a:spcPct val="80000"/>
              </a:lnSpc>
            </a:pPr>
            <a:r>
              <a:rPr lang="en-GB" altLang="en-US" sz="1400" dirty="0"/>
              <a:t>Forecast Error Contribution (FEC), Forecast Sensitivity to Observations (FSO), …</a:t>
            </a:r>
            <a:endParaRPr lang="en-GB" altLang="en-US" sz="1400" dirty="0" smtClean="0"/>
          </a:p>
          <a:p>
            <a:pPr lvl="1">
              <a:lnSpc>
                <a:spcPct val="80000"/>
              </a:lnSpc>
            </a:pPr>
            <a:r>
              <a:rPr lang="en-GB" altLang="en-US" sz="1800" dirty="0" smtClean="0"/>
              <a:t>Analysed by Experts to produce </a:t>
            </a:r>
            <a:r>
              <a:rPr lang="en-GB" altLang="en-US" sz="1800" dirty="0" smtClean="0">
                <a:solidFill>
                  <a:srgbClr val="FF0000"/>
                </a:solidFill>
              </a:rPr>
              <a:t>gap analysis</a:t>
            </a:r>
            <a:r>
              <a:rPr lang="en-GB" altLang="en-US" sz="1800" dirty="0" smtClean="0"/>
              <a:t> and </a:t>
            </a:r>
            <a:r>
              <a:rPr lang="en-GB" altLang="en-US" sz="1800" dirty="0" smtClean="0">
                <a:hlinkClick r:id="rId6"/>
              </a:rPr>
              <a:t>Statements of Guidance (SoGs)</a:t>
            </a:r>
            <a:endParaRPr lang="en-GB" altLang="en-US" sz="1800" dirty="0" smtClean="0"/>
          </a:p>
          <a:p>
            <a:pPr>
              <a:lnSpc>
                <a:spcPct val="80000"/>
              </a:lnSpc>
            </a:pPr>
            <a:r>
              <a:rPr lang="en-GB" altLang="en-US" sz="2000" dirty="0" smtClean="0"/>
              <a:t>SoGs reviewed by IPET-OSDE</a:t>
            </a:r>
          </a:p>
          <a:p>
            <a:pPr>
              <a:lnSpc>
                <a:spcPct val="80000"/>
              </a:lnSpc>
            </a:pPr>
            <a:r>
              <a:rPr lang="en-GB" altLang="en-US" sz="2000" dirty="0" smtClean="0"/>
              <a:t>Feeds into the </a:t>
            </a:r>
            <a:r>
              <a:rPr lang="en-GB" altLang="en-US" sz="2000" dirty="0" smtClean="0">
                <a:hlinkClick r:id="rId7"/>
              </a:rPr>
              <a:t>ET-EGOS Implementation plan</a:t>
            </a:r>
            <a:r>
              <a:rPr lang="en-GB" altLang="en-US" sz="2000" dirty="0" smtClean="0"/>
              <a:t>, and </a:t>
            </a:r>
            <a:r>
              <a:rPr lang="en-GB" altLang="en-US" sz="2000" dirty="0" smtClean="0">
                <a:hlinkClick r:id="rId8"/>
              </a:rPr>
              <a:t>Vision of the GOS</a:t>
            </a:r>
            <a:endParaRPr lang="en-GB" altLang="en-US" sz="2000" dirty="0" smtClean="0"/>
          </a:p>
          <a:p>
            <a:pPr lvl="1">
              <a:lnSpc>
                <a:spcPct val="80000"/>
              </a:lnSpc>
            </a:pPr>
            <a:r>
              <a:rPr lang="en-GB" altLang="en-US" sz="1800" dirty="0" smtClean="0">
                <a:hlinkClick r:id="rId9"/>
              </a:rPr>
              <a:t>Current EGOS-IP</a:t>
            </a:r>
            <a:r>
              <a:rPr lang="en-GB" altLang="en-US" sz="1800" dirty="0" smtClean="0"/>
              <a:t> responding to the Vision of the GOS in 2025</a:t>
            </a:r>
          </a:p>
          <a:p>
            <a:pPr lvl="1">
              <a:lnSpc>
                <a:spcPct val="80000"/>
              </a:lnSpc>
            </a:pPr>
            <a:r>
              <a:rPr lang="en-GB" altLang="en-US" sz="1800" dirty="0"/>
              <a:t>Vision for WIGOS Component Observing Systems in 2040 in </a:t>
            </a:r>
            <a:r>
              <a:rPr lang="en-GB" altLang="en-US" sz="1800" dirty="0" smtClean="0"/>
              <a:t>development with Cg-18 approval target</a:t>
            </a:r>
          </a:p>
        </p:txBody>
      </p:sp>
    </p:spTree>
    <p:extLst>
      <p:ext uri="{BB962C8B-B14F-4D97-AF65-F5344CB8AC3E}">
        <p14:creationId xmlns:p14="http://schemas.microsoft.com/office/powerpoint/2010/main" val="3868327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7010400" y="6608763"/>
            <a:ext cx="1905000" cy="312737"/>
          </a:xfrm>
          <a:prstGeom prst="rect">
            <a:avLst/>
          </a:prstGeom>
        </p:spPr>
        <p:txBody>
          <a:bodyPr/>
          <a:lstStyle/>
          <a:p>
            <a:fld id="{A3BD6CAD-D648-4531-96C8-2A40FA9F34F2}" type="slidenum">
              <a:rPr lang="en-GB" altLang="en-US"/>
              <a:pPr/>
              <a:t>7</a:t>
            </a:fld>
            <a:endParaRPr lang="en-GB" altLang="en-US"/>
          </a:p>
        </p:txBody>
      </p:sp>
      <p:sp>
        <p:nvSpPr>
          <p:cNvPr id="44034" name="Rectangle 2"/>
          <p:cNvSpPr>
            <a:spLocks noGrp="1" noChangeArrowheads="1"/>
          </p:cNvSpPr>
          <p:nvPr>
            <p:ph type="title"/>
          </p:nvPr>
        </p:nvSpPr>
        <p:spPr>
          <a:xfrm>
            <a:off x="430213" y="200025"/>
            <a:ext cx="8534400" cy="561975"/>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r>
              <a:rPr lang="en-GB" altLang="en-US" sz="2800" dirty="0"/>
              <a:t>How user requirements are </a:t>
            </a:r>
            <a:r>
              <a:rPr lang="en-GB" altLang="en-US" sz="2800" dirty="0" smtClean="0"/>
              <a:t>specified in OSCAR/Requirements</a:t>
            </a:r>
            <a:endParaRPr lang="en-GB" altLang="en-US" sz="2800" dirty="0"/>
          </a:p>
        </p:txBody>
      </p:sp>
      <p:sp>
        <p:nvSpPr>
          <p:cNvPr id="44035" name="Rectangle 3"/>
          <p:cNvSpPr>
            <a:spLocks noGrp="1" noChangeArrowheads="1"/>
          </p:cNvSpPr>
          <p:nvPr>
            <p:ph type="body" idx="1"/>
          </p:nvPr>
        </p:nvSpPr>
        <p:spPr>
          <a:xfrm>
            <a:off x="684213" y="1152525"/>
            <a:ext cx="8280400" cy="5184775"/>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sz="1800" dirty="0" smtClean="0"/>
              <a:t>Technology free, quantitative</a:t>
            </a:r>
          </a:p>
          <a:p>
            <a:r>
              <a:rPr lang="en-GB" altLang="en-US" sz="1800" dirty="0" smtClean="0"/>
              <a:t>For </a:t>
            </a:r>
            <a:r>
              <a:rPr lang="en-GB" altLang="en-US" sz="1800" dirty="0"/>
              <a:t>each application &amp; each geophysical variable</a:t>
            </a:r>
          </a:p>
          <a:p>
            <a:pPr lvl="1"/>
            <a:r>
              <a:rPr lang="en-GB" altLang="en-US" sz="1800" dirty="0">
                <a:solidFill>
                  <a:srgbClr val="FF0000"/>
                </a:solidFill>
              </a:rPr>
              <a:t>Horizontal resolution</a:t>
            </a:r>
          </a:p>
          <a:p>
            <a:pPr lvl="1"/>
            <a:r>
              <a:rPr lang="en-GB" altLang="en-US" sz="1800" dirty="0">
                <a:solidFill>
                  <a:srgbClr val="FF0000"/>
                </a:solidFill>
              </a:rPr>
              <a:t>Vertical resolution</a:t>
            </a:r>
          </a:p>
          <a:p>
            <a:pPr lvl="1"/>
            <a:r>
              <a:rPr lang="en-GB" altLang="en-US" sz="1800" dirty="0">
                <a:solidFill>
                  <a:srgbClr val="FF0000"/>
                </a:solidFill>
              </a:rPr>
              <a:t>Accuracy</a:t>
            </a:r>
          </a:p>
          <a:p>
            <a:pPr lvl="1"/>
            <a:r>
              <a:rPr lang="en-GB" altLang="en-US" sz="1800" dirty="0">
                <a:solidFill>
                  <a:srgbClr val="FF0000"/>
                </a:solidFill>
              </a:rPr>
              <a:t>Observing cycle</a:t>
            </a:r>
          </a:p>
          <a:p>
            <a:pPr lvl="1"/>
            <a:r>
              <a:rPr lang="en-GB" altLang="en-US" sz="1800" dirty="0">
                <a:solidFill>
                  <a:srgbClr val="FF0000"/>
                </a:solidFill>
              </a:rPr>
              <a:t>Timeliness  (Delay</a:t>
            </a:r>
            <a:r>
              <a:rPr lang="en-GB" altLang="en-US" sz="1800" dirty="0" smtClean="0">
                <a:solidFill>
                  <a:srgbClr val="FF0000"/>
                </a:solidFill>
              </a:rPr>
              <a:t>)</a:t>
            </a:r>
          </a:p>
          <a:p>
            <a:pPr lvl="1"/>
            <a:r>
              <a:rPr lang="en-GB" altLang="en-US" sz="1800" dirty="0" smtClean="0">
                <a:solidFill>
                  <a:srgbClr val="FF0000"/>
                </a:solidFill>
              </a:rPr>
              <a:t>Long term stability</a:t>
            </a:r>
            <a:endParaRPr lang="en-GB" altLang="en-US" sz="1800" dirty="0">
              <a:solidFill>
                <a:srgbClr val="FF0000"/>
              </a:solidFill>
            </a:endParaRPr>
          </a:p>
          <a:p>
            <a:r>
              <a:rPr lang="en-GB" altLang="en-US" sz="1800" dirty="0"/>
              <a:t>For each parameter</a:t>
            </a:r>
          </a:p>
          <a:p>
            <a:pPr lvl="1"/>
            <a:r>
              <a:rPr lang="en-GB" altLang="en-US" sz="1800" dirty="0"/>
              <a:t>“min”  (or </a:t>
            </a:r>
            <a:r>
              <a:rPr lang="en-GB" altLang="en-US" sz="1800" dirty="0">
                <a:solidFill>
                  <a:srgbClr val="FF0000"/>
                </a:solidFill>
              </a:rPr>
              <a:t>threshold</a:t>
            </a:r>
            <a:r>
              <a:rPr lang="en-GB" altLang="en-US" sz="1800" dirty="0"/>
              <a:t>)</a:t>
            </a:r>
          </a:p>
          <a:p>
            <a:pPr lvl="2"/>
            <a:r>
              <a:rPr lang="en-GB" altLang="en-US" sz="1600" dirty="0"/>
              <a:t>value below which observations are worthless</a:t>
            </a:r>
          </a:p>
          <a:p>
            <a:pPr lvl="1"/>
            <a:r>
              <a:rPr lang="en-GB" altLang="en-US" sz="1800" dirty="0"/>
              <a:t>“max” (or </a:t>
            </a:r>
            <a:r>
              <a:rPr lang="en-GB" altLang="en-US" sz="1800" dirty="0">
                <a:solidFill>
                  <a:srgbClr val="FF0000"/>
                </a:solidFill>
              </a:rPr>
              <a:t>goal</a:t>
            </a:r>
            <a:r>
              <a:rPr lang="en-GB" altLang="en-US" sz="1800" dirty="0"/>
              <a:t>)</a:t>
            </a:r>
          </a:p>
          <a:p>
            <a:pPr lvl="2"/>
            <a:r>
              <a:rPr lang="en-GB" altLang="en-US" sz="1600" dirty="0"/>
              <a:t>value beyond which improvement gives no additional value </a:t>
            </a:r>
          </a:p>
          <a:p>
            <a:pPr lvl="1"/>
            <a:r>
              <a:rPr lang="en-GB" altLang="en-US" sz="1800" dirty="0"/>
              <a:t>“breakthrough” (or </a:t>
            </a:r>
            <a:r>
              <a:rPr lang="en-GB" altLang="en-US" sz="1800" dirty="0">
                <a:solidFill>
                  <a:srgbClr val="FF0000"/>
                </a:solidFill>
              </a:rPr>
              <a:t>optimum</a:t>
            </a:r>
            <a:r>
              <a:rPr lang="en-GB" altLang="en-US" sz="1800" dirty="0"/>
              <a:t>)</a:t>
            </a:r>
          </a:p>
          <a:p>
            <a:pPr lvl="2"/>
            <a:r>
              <a:rPr lang="en-GB" altLang="en-US" sz="1600" dirty="0"/>
              <a:t>proposed target for significant progress </a:t>
            </a:r>
          </a:p>
          <a:p>
            <a:pPr lvl="2"/>
            <a:r>
              <a:rPr lang="en-GB" altLang="en-US" sz="1600" dirty="0"/>
              <a:t>optimal cost/benefit</a:t>
            </a:r>
          </a:p>
        </p:txBody>
      </p:sp>
    </p:spTree>
    <p:extLst>
      <p:ext uri="{BB962C8B-B14F-4D97-AF65-F5344CB8AC3E}">
        <p14:creationId xmlns:p14="http://schemas.microsoft.com/office/powerpoint/2010/main" val="307561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p:cTn id="7" dur="500" fill="hold"/>
                                        <p:tgtEl>
                                          <p:spTgt spid="440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403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4035">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44035">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44035">
                                            <p:txEl>
                                              <p:pRg st="1" end="1"/>
                                            </p:txEl>
                                          </p:spTgt>
                                        </p:tgtEl>
                                        <p:attrNameLst>
                                          <p:attrName>style.visibility</p:attrName>
                                        </p:attrNameLst>
                                      </p:cBhvr>
                                      <p:to>
                                        <p:strVal val="visible"/>
                                      </p:to>
                                    </p:set>
                                    <p:anim calcmode="lin" valueType="num">
                                      <p:cBhvr>
                                        <p:cTn id="15" dur="500" fill="hold"/>
                                        <p:tgtEl>
                                          <p:spTgt spid="44035">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44035">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44035">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44035">
                                            <p:txEl>
                                              <p:pRg st="1" end="1"/>
                                            </p:txEl>
                                          </p:spTgt>
                                        </p:tgtEl>
                                        <p:attrNameLst>
                                          <p:attrName>ppt_y</p:attrName>
                                        </p:attrNameLst>
                                      </p:cBhvr>
                                      <p:tavLst>
                                        <p:tav tm="0">
                                          <p:val>
                                            <p:fltVal val="0.5"/>
                                          </p:val>
                                        </p:tav>
                                        <p:tav tm="100000">
                                          <p:val>
                                            <p:strVal val="#ppt_y"/>
                                          </p:val>
                                        </p:tav>
                                      </p:tavLst>
                                    </p:anim>
                                  </p:childTnLst>
                                </p:cTn>
                              </p:par>
                              <p:par>
                                <p:cTn id="19" presetID="23" presetClass="entr" presetSubtype="528" fill="hold" grpId="0" nodeType="withEffect">
                                  <p:stCondLst>
                                    <p:cond delay="0"/>
                                  </p:stCondLst>
                                  <p:childTnLst>
                                    <p:set>
                                      <p:cBhvr>
                                        <p:cTn id="20" dur="1" fill="hold">
                                          <p:stCondLst>
                                            <p:cond delay="0"/>
                                          </p:stCondLst>
                                        </p:cTn>
                                        <p:tgtEl>
                                          <p:spTgt spid="44035">
                                            <p:txEl>
                                              <p:pRg st="2" end="2"/>
                                            </p:txEl>
                                          </p:spTgt>
                                        </p:tgtEl>
                                        <p:attrNameLst>
                                          <p:attrName>style.visibility</p:attrName>
                                        </p:attrNameLst>
                                      </p:cBhvr>
                                      <p:to>
                                        <p:strVal val="visible"/>
                                      </p:to>
                                    </p:set>
                                    <p:anim calcmode="lin" valueType="num">
                                      <p:cBhvr>
                                        <p:cTn id="21" dur="500" fill="hold"/>
                                        <p:tgtEl>
                                          <p:spTgt spid="4403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4035">
                                            <p:txEl>
                                              <p:pRg st="2" end="2"/>
                                            </p:txEl>
                                          </p:spTgt>
                                        </p:tgtEl>
                                        <p:attrNameLst>
                                          <p:attrName>ppt_h</p:attrName>
                                        </p:attrNameLst>
                                      </p:cBhvr>
                                      <p:tavLst>
                                        <p:tav tm="0">
                                          <p:val>
                                            <p:fltVal val="0"/>
                                          </p:val>
                                        </p:tav>
                                        <p:tav tm="100000">
                                          <p:val>
                                            <p:strVal val="#ppt_h"/>
                                          </p:val>
                                        </p:tav>
                                      </p:tavLst>
                                    </p:anim>
                                    <p:anim calcmode="lin" valueType="num">
                                      <p:cBhvr>
                                        <p:cTn id="23" dur="500" fill="hold"/>
                                        <p:tgtEl>
                                          <p:spTgt spid="44035">
                                            <p:txEl>
                                              <p:pRg st="2" end="2"/>
                                            </p:txEl>
                                          </p:spTgt>
                                        </p:tgtEl>
                                        <p:attrNameLst>
                                          <p:attrName>ppt_x</p:attrName>
                                        </p:attrNameLst>
                                      </p:cBhvr>
                                      <p:tavLst>
                                        <p:tav tm="0">
                                          <p:val>
                                            <p:fltVal val="0.5"/>
                                          </p:val>
                                        </p:tav>
                                        <p:tav tm="100000">
                                          <p:val>
                                            <p:strVal val="#ppt_x"/>
                                          </p:val>
                                        </p:tav>
                                      </p:tavLst>
                                    </p:anim>
                                    <p:anim calcmode="lin" valueType="num">
                                      <p:cBhvr>
                                        <p:cTn id="24" dur="500" fill="hold"/>
                                        <p:tgtEl>
                                          <p:spTgt spid="44035">
                                            <p:txEl>
                                              <p:pRg st="2" end="2"/>
                                            </p:txEl>
                                          </p:spTgt>
                                        </p:tgtEl>
                                        <p:attrNameLst>
                                          <p:attrName>ppt_y</p:attrName>
                                        </p:attrNameLst>
                                      </p:cBhvr>
                                      <p:tavLst>
                                        <p:tav tm="0">
                                          <p:val>
                                            <p:fltVal val="0.5"/>
                                          </p:val>
                                        </p:tav>
                                        <p:tav tm="100000">
                                          <p:val>
                                            <p:strVal val="#ppt_y"/>
                                          </p:val>
                                        </p:tav>
                                      </p:tavLst>
                                    </p:anim>
                                  </p:childTnLst>
                                </p:cTn>
                              </p:par>
                              <p:par>
                                <p:cTn id="25" presetID="23" presetClass="entr" presetSubtype="528" fill="hold" grpId="0" nodeType="withEffect">
                                  <p:stCondLst>
                                    <p:cond delay="0"/>
                                  </p:stCondLst>
                                  <p:childTnLst>
                                    <p:set>
                                      <p:cBhvr>
                                        <p:cTn id="26" dur="1" fill="hold">
                                          <p:stCondLst>
                                            <p:cond delay="0"/>
                                          </p:stCondLst>
                                        </p:cTn>
                                        <p:tgtEl>
                                          <p:spTgt spid="44035">
                                            <p:txEl>
                                              <p:pRg st="3" end="3"/>
                                            </p:txEl>
                                          </p:spTgt>
                                        </p:tgtEl>
                                        <p:attrNameLst>
                                          <p:attrName>style.visibility</p:attrName>
                                        </p:attrNameLst>
                                      </p:cBhvr>
                                      <p:to>
                                        <p:strVal val="visible"/>
                                      </p:to>
                                    </p:set>
                                    <p:anim calcmode="lin" valueType="num">
                                      <p:cBhvr>
                                        <p:cTn id="27" dur="500" fill="hold"/>
                                        <p:tgtEl>
                                          <p:spTgt spid="44035">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44035">
                                            <p:txEl>
                                              <p:pRg st="3" end="3"/>
                                            </p:txEl>
                                          </p:spTgt>
                                        </p:tgtEl>
                                        <p:attrNameLst>
                                          <p:attrName>ppt_h</p:attrName>
                                        </p:attrNameLst>
                                      </p:cBhvr>
                                      <p:tavLst>
                                        <p:tav tm="0">
                                          <p:val>
                                            <p:fltVal val="0"/>
                                          </p:val>
                                        </p:tav>
                                        <p:tav tm="100000">
                                          <p:val>
                                            <p:strVal val="#ppt_h"/>
                                          </p:val>
                                        </p:tav>
                                      </p:tavLst>
                                    </p:anim>
                                    <p:anim calcmode="lin" valueType="num">
                                      <p:cBhvr>
                                        <p:cTn id="29" dur="500" fill="hold"/>
                                        <p:tgtEl>
                                          <p:spTgt spid="44035">
                                            <p:txEl>
                                              <p:pRg st="3" end="3"/>
                                            </p:txEl>
                                          </p:spTgt>
                                        </p:tgtEl>
                                        <p:attrNameLst>
                                          <p:attrName>ppt_x</p:attrName>
                                        </p:attrNameLst>
                                      </p:cBhvr>
                                      <p:tavLst>
                                        <p:tav tm="0">
                                          <p:val>
                                            <p:fltVal val="0.5"/>
                                          </p:val>
                                        </p:tav>
                                        <p:tav tm="100000">
                                          <p:val>
                                            <p:strVal val="#ppt_x"/>
                                          </p:val>
                                        </p:tav>
                                      </p:tavLst>
                                    </p:anim>
                                    <p:anim calcmode="lin" valueType="num">
                                      <p:cBhvr>
                                        <p:cTn id="30" dur="500" fill="hold"/>
                                        <p:tgtEl>
                                          <p:spTgt spid="44035">
                                            <p:txEl>
                                              <p:pRg st="3" end="3"/>
                                            </p:txEl>
                                          </p:spTgt>
                                        </p:tgtEl>
                                        <p:attrNameLst>
                                          <p:attrName>ppt_y</p:attrName>
                                        </p:attrNameLst>
                                      </p:cBhvr>
                                      <p:tavLst>
                                        <p:tav tm="0">
                                          <p:val>
                                            <p:fltVal val="0.5"/>
                                          </p:val>
                                        </p:tav>
                                        <p:tav tm="100000">
                                          <p:val>
                                            <p:strVal val="#ppt_y"/>
                                          </p:val>
                                        </p:tav>
                                      </p:tavLst>
                                    </p:anim>
                                  </p:childTnLst>
                                </p:cTn>
                              </p:par>
                              <p:par>
                                <p:cTn id="31" presetID="23" presetClass="entr" presetSubtype="528" fill="hold" grpId="0" nodeType="withEffect">
                                  <p:stCondLst>
                                    <p:cond delay="0"/>
                                  </p:stCondLst>
                                  <p:childTnLst>
                                    <p:set>
                                      <p:cBhvr>
                                        <p:cTn id="32" dur="1" fill="hold">
                                          <p:stCondLst>
                                            <p:cond delay="0"/>
                                          </p:stCondLst>
                                        </p:cTn>
                                        <p:tgtEl>
                                          <p:spTgt spid="44035">
                                            <p:txEl>
                                              <p:pRg st="4" end="4"/>
                                            </p:txEl>
                                          </p:spTgt>
                                        </p:tgtEl>
                                        <p:attrNameLst>
                                          <p:attrName>style.visibility</p:attrName>
                                        </p:attrNameLst>
                                      </p:cBhvr>
                                      <p:to>
                                        <p:strVal val="visible"/>
                                      </p:to>
                                    </p:set>
                                    <p:anim calcmode="lin" valueType="num">
                                      <p:cBhvr>
                                        <p:cTn id="33" dur="500" fill="hold"/>
                                        <p:tgtEl>
                                          <p:spTgt spid="44035">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44035">
                                            <p:txEl>
                                              <p:pRg st="4" end="4"/>
                                            </p:txEl>
                                          </p:spTgt>
                                        </p:tgtEl>
                                        <p:attrNameLst>
                                          <p:attrName>ppt_h</p:attrName>
                                        </p:attrNameLst>
                                      </p:cBhvr>
                                      <p:tavLst>
                                        <p:tav tm="0">
                                          <p:val>
                                            <p:fltVal val="0"/>
                                          </p:val>
                                        </p:tav>
                                        <p:tav tm="100000">
                                          <p:val>
                                            <p:strVal val="#ppt_h"/>
                                          </p:val>
                                        </p:tav>
                                      </p:tavLst>
                                    </p:anim>
                                    <p:anim calcmode="lin" valueType="num">
                                      <p:cBhvr>
                                        <p:cTn id="35" dur="500" fill="hold"/>
                                        <p:tgtEl>
                                          <p:spTgt spid="44035">
                                            <p:txEl>
                                              <p:pRg st="4" end="4"/>
                                            </p:txEl>
                                          </p:spTgt>
                                        </p:tgtEl>
                                        <p:attrNameLst>
                                          <p:attrName>ppt_x</p:attrName>
                                        </p:attrNameLst>
                                      </p:cBhvr>
                                      <p:tavLst>
                                        <p:tav tm="0">
                                          <p:val>
                                            <p:fltVal val="0.5"/>
                                          </p:val>
                                        </p:tav>
                                        <p:tav tm="100000">
                                          <p:val>
                                            <p:strVal val="#ppt_x"/>
                                          </p:val>
                                        </p:tav>
                                      </p:tavLst>
                                    </p:anim>
                                    <p:anim calcmode="lin" valueType="num">
                                      <p:cBhvr>
                                        <p:cTn id="36" dur="500" fill="hold"/>
                                        <p:tgtEl>
                                          <p:spTgt spid="44035">
                                            <p:txEl>
                                              <p:pRg st="4" end="4"/>
                                            </p:txEl>
                                          </p:spTgt>
                                        </p:tgtEl>
                                        <p:attrNameLst>
                                          <p:attrName>ppt_y</p:attrName>
                                        </p:attrNameLst>
                                      </p:cBhvr>
                                      <p:tavLst>
                                        <p:tav tm="0">
                                          <p:val>
                                            <p:fltVal val="0.5"/>
                                          </p:val>
                                        </p:tav>
                                        <p:tav tm="100000">
                                          <p:val>
                                            <p:strVal val="#ppt_y"/>
                                          </p:val>
                                        </p:tav>
                                      </p:tavLst>
                                    </p:anim>
                                  </p:childTnLst>
                                </p:cTn>
                              </p:par>
                              <p:par>
                                <p:cTn id="37" presetID="23" presetClass="entr" presetSubtype="528" fill="hold" grpId="0" nodeType="withEffect">
                                  <p:stCondLst>
                                    <p:cond delay="0"/>
                                  </p:stCondLst>
                                  <p:childTnLst>
                                    <p:set>
                                      <p:cBhvr>
                                        <p:cTn id="38" dur="1" fill="hold">
                                          <p:stCondLst>
                                            <p:cond delay="0"/>
                                          </p:stCondLst>
                                        </p:cTn>
                                        <p:tgtEl>
                                          <p:spTgt spid="44035">
                                            <p:txEl>
                                              <p:pRg st="5" end="5"/>
                                            </p:txEl>
                                          </p:spTgt>
                                        </p:tgtEl>
                                        <p:attrNameLst>
                                          <p:attrName>style.visibility</p:attrName>
                                        </p:attrNameLst>
                                      </p:cBhvr>
                                      <p:to>
                                        <p:strVal val="visible"/>
                                      </p:to>
                                    </p:set>
                                    <p:anim calcmode="lin" valueType="num">
                                      <p:cBhvr>
                                        <p:cTn id="39" dur="500" fill="hold"/>
                                        <p:tgtEl>
                                          <p:spTgt spid="44035">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44035">
                                            <p:txEl>
                                              <p:pRg st="5" end="5"/>
                                            </p:txEl>
                                          </p:spTgt>
                                        </p:tgtEl>
                                        <p:attrNameLst>
                                          <p:attrName>ppt_h</p:attrName>
                                        </p:attrNameLst>
                                      </p:cBhvr>
                                      <p:tavLst>
                                        <p:tav tm="0">
                                          <p:val>
                                            <p:fltVal val="0"/>
                                          </p:val>
                                        </p:tav>
                                        <p:tav tm="100000">
                                          <p:val>
                                            <p:strVal val="#ppt_h"/>
                                          </p:val>
                                        </p:tav>
                                      </p:tavLst>
                                    </p:anim>
                                    <p:anim calcmode="lin" valueType="num">
                                      <p:cBhvr>
                                        <p:cTn id="41" dur="500" fill="hold"/>
                                        <p:tgtEl>
                                          <p:spTgt spid="44035">
                                            <p:txEl>
                                              <p:pRg st="5" end="5"/>
                                            </p:txEl>
                                          </p:spTgt>
                                        </p:tgtEl>
                                        <p:attrNameLst>
                                          <p:attrName>ppt_x</p:attrName>
                                        </p:attrNameLst>
                                      </p:cBhvr>
                                      <p:tavLst>
                                        <p:tav tm="0">
                                          <p:val>
                                            <p:fltVal val="0.5"/>
                                          </p:val>
                                        </p:tav>
                                        <p:tav tm="100000">
                                          <p:val>
                                            <p:strVal val="#ppt_x"/>
                                          </p:val>
                                        </p:tav>
                                      </p:tavLst>
                                    </p:anim>
                                    <p:anim calcmode="lin" valueType="num">
                                      <p:cBhvr>
                                        <p:cTn id="42" dur="500" fill="hold"/>
                                        <p:tgtEl>
                                          <p:spTgt spid="44035">
                                            <p:txEl>
                                              <p:pRg st="5" end="5"/>
                                            </p:txEl>
                                          </p:spTgt>
                                        </p:tgtEl>
                                        <p:attrNameLst>
                                          <p:attrName>ppt_y</p:attrName>
                                        </p:attrNameLst>
                                      </p:cBhvr>
                                      <p:tavLst>
                                        <p:tav tm="0">
                                          <p:val>
                                            <p:fltVal val="0.5"/>
                                          </p:val>
                                        </p:tav>
                                        <p:tav tm="100000">
                                          <p:val>
                                            <p:strVal val="#ppt_y"/>
                                          </p:val>
                                        </p:tav>
                                      </p:tavLst>
                                    </p:anim>
                                  </p:childTnLst>
                                </p:cTn>
                              </p:par>
                              <p:par>
                                <p:cTn id="43" presetID="23" presetClass="entr" presetSubtype="528" fill="hold" grpId="0" nodeType="withEffect">
                                  <p:stCondLst>
                                    <p:cond delay="0"/>
                                  </p:stCondLst>
                                  <p:childTnLst>
                                    <p:set>
                                      <p:cBhvr>
                                        <p:cTn id="44" dur="1" fill="hold">
                                          <p:stCondLst>
                                            <p:cond delay="0"/>
                                          </p:stCondLst>
                                        </p:cTn>
                                        <p:tgtEl>
                                          <p:spTgt spid="44035">
                                            <p:txEl>
                                              <p:pRg st="6" end="6"/>
                                            </p:txEl>
                                          </p:spTgt>
                                        </p:tgtEl>
                                        <p:attrNameLst>
                                          <p:attrName>style.visibility</p:attrName>
                                        </p:attrNameLst>
                                      </p:cBhvr>
                                      <p:to>
                                        <p:strVal val="visible"/>
                                      </p:to>
                                    </p:set>
                                    <p:anim calcmode="lin" valueType="num">
                                      <p:cBhvr>
                                        <p:cTn id="45" dur="500" fill="hold"/>
                                        <p:tgtEl>
                                          <p:spTgt spid="44035">
                                            <p:txEl>
                                              <p:pRg st="6" end="6"/>
                                            </p:txEl>
                                          </p:spTgt>
                                        </p:tgtEl>
                                        <p:attrNameLst>
                                          <p:attrName>ppt_w</p:attrName>
                                        </p:attrNameLst>
                                      </p:cBhvr>
                                      <p:tavLst>
                                        <p:tav tm="0">
                                          <p:val>
                                            <p:fltVal val="0"/>
                                          </p:val>
                                        </p:tav>
                                        <p:tav tm="100000">
                                          <p:val>
                                            <p:strVal val="#ppt_w"/>
                                          </p:val>
                                        </p:tav>
                                      </p:tavLst>
                                    </p:anim>
                                    <p:anim calcmode="lin" valueType="num">
                                      <p:cBhvr>
                                        <p:cTn id="46" dur="500" fill="hold"/>
                                        <p:tgtEl>
                                          <p:spTgt spid="44035">
                                            <p:txEl>
                                              <p:pRg st="6" end="6"/>
                                            </p:txEl>
                                          </p:spTgt>
                                        </p:tgtEl>
                                        <p:attrNameLst>
                                          <p:attrName>ppt_h</p:attrName>
                                        </p:attrNameLst>
                                      </p:cBhvr>
                                      <p:tavLst>
                                        <p:tav tm="0">
                                          <p:val>
                                            <p:fltVal val="0"/>
                                          </p:val>
                                        </p:tav>
                                        <p:tav tm="100000">
                                          <p:val>
                                            <p:strVal val="#ppt_h"/>
                                          </p:val>
                                        </p:tav>
                                      </p:tavLst>
                                    </p:anim>
                                    <p:anim calcmode="lin" valueType="num">
                                      <p:cBhvr>
                                        <p:cTn id="47" dur="500" fill="hold"/>
                                        <p:tgtEl>
                                          <p:spTgt spid="44035">
                                            <p:txEl>
                                              <p:pRg st="6" end="6"/>
                                            </p:txEl>
                                          </p:spTgt>
                                        </p:tgtEl>
                                        <p:attrNameLst>
                                          <p:attrName>ppt_x</p:attrName>
                                        </p:attrNameLst>
                                      </p:cBhvr>
                                      <p:tavLst>
                                        <p:tav tm="0">
                                          <p:val>
                                            <p:fltVal val="0.5"/>
                                          </p:val>
                                        </p:tav>
                                        <p:tav tm="100000">
                                          <p:val>
                                            <p:strVal val="#ppt_x"/>
                                          </p:val>
                                        </p:tav>
                                      </p:tavLst>
                                    </p:anim>
                                    <p:anim calcmode="lin" valueType="num">
                                      <p:cBhvr>
                                        <p:cTn id="48" dur="500" fill="hold"/>
                                        <p:tgtEl>
                                          <p:spTgt spid="44035">
                                            <p:txEl>
                                              <p:pRg st="6" end="6"/>
                                            </p:txEl>
                                          </p:spTgt>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44035">
                                            <p:txEl>
                                              <p:pRg st="7" end="7"/>
                                            </p:txEl>
                                          </p:spTgt>
                                        </p:tgtEl>
                                        <p:attrNameLst>
                                          <p:attrName>style.visibility</p:attrName>
                                        </p:attrNameLst>
                                      </p:cBhvr>
                                      <p:to>
                                        <p:strVal val="visible"/>
                                      </p:to>
                                    </p:set>
                                    <p:anim calcmode="lin" valueType="num">
                                      <p:cBhvr>
                                        <p:cTn id="51" dur="500" fill="hold"/>
                                        <p:tgtEl>
                                          <p:spTgt spid="44035">
                                            <p:txEl>
                                              <p:pRg st="7" end="7"/>
                                            </p:txEl>
                                          </p:spTgt>
                                        </p:tgtEl>
                                        <p:attrNameLst>
                                          <p:attrName>ppt_w</p:attrName>
                                        </p:attrNameLst>
                                      </p:cBhvr>
                                      <p:tavLst>
                                        <p:tav tm="0">
                                          <p:val>
                                            <p:fltVal val="0"/>
                                          </p:val>
                                        </p:tav>
                                        <p:tav tm="100000">
                                          <p:val>
                                            <p:strVal val="#ppt_w"/>
                                          </p:val>
                                        </p:tav>
                                      </p:tavLst>
                                    </p:anim>
                                    <p:anim calcmode="lin" valueType="num">
                                      <p:cBhvr>
                                        <p:cTn id="52" dur="500" fill="hold"/>
                                        <p:tgtEl>
                                          <p:spTgt spid="44035">
                                            <p:txEl>
                                              <p:pRg st="7" end="7"/>
                                            </p:txEl>
                                          </p:spTgt>
                                        </p:tgtEl>
                                        <p:attrNameLst>
                                          <p:attrName>ppt_h</p:attrName>
                                        </p:attrNameLst>
                                      </p:cBhvr>
                                      <p:tavLst>
                                        <p:tav tm="0">
                                          <p:val>
                                            <p:fltVal val="0"/>
                                          </p:val>
                                        </p:tav>
                                        <p:tav tm="100000">
                                          <p:val>
                                            <p:strVal val="#ppt_h"/>
                                          </p:val>
                                        </p:tav>
                                      </p:tavLst>
                                    </p:anim>
                                    <p:anim calcmode="lin" valueType="num">
                                      <p:cBhvr>
                                        <p:cTn id="53" dur="500" fill="hold"/>
                                        <p:tgtEl>
                                          <p:spTgt spid="44035">
                                            <p:txEl>
                                              <p:pRg st="7" end="7"/>
                                            </p:txEl>
                                          </p:spTgt>
                                        </p:tgtEl>
                                        <p:attrNameLst>
                                          <p:attrName>ppt_x</p:attrName>
                                        </p:attrNameLst>
                                      </p:cBhvr>
                                      <p:tavLst>
                                        <p:tav tm="0">
                                          <p:val>
                                            <p:fltVal val="0.5"/>
                                          </p:val>
                                        </p:tav>
                                        <p:tav tm="100000">
                                          <p:val>
                                            <p:strVal val="#ppt_x"/>
                                          </p:val>
                                        </p:tav>
                                      </p:tavLst>
                                    </p:anim>
                                    <p:anim calcmode="lin" valueType="num">
                                      <p:cBhvr>
                                        <p:cTn id="54" dur="500" fill="hold"/>
                                        <p:tgtEl>
                                          <p:spTgt spid="44035">
                                            <p:txEl>
                                              <p:pRg st="7" end="7"/>
                                            </p:txEl>
                                          </p:spTgt>
                                        </p:tgtEl>
                                        <p:attrNameLst>
                                          <p:attrName>ppt_y</p:attrName>
                                        </p:attrNameLst>
                                      </p:cBhvr>
                                      <p:tavLst>
                                        <p:tav tm="0">
                                          <p:val>
                                            <p:fltVal val="0.5"/>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ntr" presetSubtype="528" fill="hold" grpId="0" nodeType="clickEffect">
                                  <p:stCondLst>
                                    <p:cond delay="0"/>
                                  </p:stCondLst>
                                  <p:childTnLst>
                                    <p:set>
                                      <p:cBhvr>
                                        <p:cTn id="58" dur="1" fill="hold">
                                          <p:stCondLst>
                                            <p:cond delay="0"/>
                                          </p:stCondLst>
                                        </p:cTn>
                                        <p:tgtEl>
                                          <p:spTgt spid="44035">
                                            <p:txEl>
                                              <p:pRg st="8" end="8"/>
                                            </p:txEl>
                                          </p:spTgt>
                                        </p:tgtEl>
                                        <p:attrNameLst>
                                          <p:attrName>style.visibility</p:attrName>
                                        </p:attrNameLst>
                                      </p:cBhvr>
                                      <p:to>
                                        <p:strVal val="visible"/>
                                      </p:to>
                                    </p:set>
                                    <p:anim calcmode="lin" valueType="num">
                                      <p:cBhvr>
                                        <p:cTn id="59" dur="500" fill="hold"/>
                                        <p:tgtEl>
                                          <p:spTgt spid="44035">
                                            <p:txEl>
                                              <p:pRg st="8" end="8"/>
                                            </p:txEl>
                                          </p:spTgt>
                                        </p:tgtEl>
                                        <p:attrNameLst>
                                          <p:attrName>ppt_w</p:attrName>
                                        </p:attrNameLst>
                                      </p:cBhvr>
                                      <p:tavLst>
                                        <p:tav tm="0">
                                          <p:val>
                                            <p:fltVal val="0"/>
                                          </p:val>
                                        </p:tav>
                                        <p:tav tm="100000">
                                          <p:val>
                                            <p:strVal val="#ppt_w"/>
                                          </p:val>
                                        </p:tav>
                                      </p:tavLst>
                                    </p:anim>
                                    <p:anim calcmode="lin" valueType="num">
                                      <p:cBhvr>
                                        <p:cTn id="60" dur="500" fill="hold"/>
                                        <p:tgtEl>
                                          <p:spTgt spid="44035">
                                            <p:txEl>
                                              <p:pRg st="8" end="8"/>
                                            </p:txEl>
                                          </p:spTgt>
                                        </p:tgtEl>
                                        <p:attrNameLst>
                                          <p:attrName>ppt_h</p:attrName>
                                        </p:attrNameLst>
                                      </p:cBhvr>
                                      <p:tavLst>
                                        <p:tav tm="0">
                                          <p:val>
                                            <p:fltVal val="0"/>
                                          </p:val>
                                        </p:tav>
                                        <p:tav tm="100000">
                                          <p:val>
                                            <p:strVal val="#ppt_h"/>
                                          </p:val>
                                        </p:tav>
                                      </p:tavLst>
                                    </p:anim>
                                    <p:anim calcmode="lin" valueType="num">
                                      <p:cBhvr>
                                        <p:cTn id="61" dur="500" fill="hold"/>
                                        <p:tgtEl>
                                          <p:spTgt spid="44035">
                                            <p:txEl>
                                              <p:pRg st="8" end="8"/>
                                            </p:txEl>
                                          </p:spTgt>
                                        </p:tgtEl>
                                        <p:attrNameLst>
                                          <p:attrName>ppt_x</p:attrName>
                                        </p:attrNameLst>
                                      </p:cBhvr>
                                      <p:tavLst>
                                        <p:tav tm="0">
                                          <p:val>
                                            <p:fltVal val="0.5"/>
                                          </p:val>
                                        </p:tav>
                                        <p:tav tm="100000">
                                          <p:val>
                                            <p:strVal val="#ppt_x"/>
                                          </p:val>
                                        </p:tav>
                                      </p:tavLst>
                                    </p:anim>
                                    <p:anim calcmode="lin" valueType="num">
                                      <p:cBhvr>
                                        <p:cTn id="62" dur="500" fill="hold"/>
                                        <p:tgtEl>
                                          <p:spTgt spid="44035">
                                            <p:txEl>
                                              <p:pRg st="8" end="8"/>
                                            </p:txEl>
                                          </p:spTgt>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44035">
                                            <p:txEl>
                                              <p:pRg st="9" end="9"/>
                                            </p:txEl>
                                          </p:spTgt>
                                        </p:tgtEl>
                                        <p:attrNameLst>
                                          <p:attrName>style.visibility</p:attrName>
                                        </p:attrNameLst>
                                      </p:cBhvr>
                                      <p:to>
                                        <p:strVal val="visible"/>
                                      </p:to>
                                    </p:set>
                                    <p:anim calcmode="lin" valueType="num">
                                      <p:cBhvr>
                                        <p:cTn id="65" dur="500" fill="hold"/>
                                        <p:tgtEl>
                                          <p:spTgt spid="44035">
                                            <p:txEl>
                                              <p:pRg st="9" end="9"/>
                                            </p:txEl>
                                          </p:spTgt>
                                        </p:tgtEl>
                                        <p:attrNameLst>
                                          <p:attrName>ppt_w</p:attrName>
                                        </p:attrNameLst>
                                      </p:cBhvr>
                                      <p:tavLst>
                                        <p:tav tm="0">
                                          <p:val>
                                            <p:fltVal val="0"/>
                                          </p:val>
                                        </p:tav>
                                        <p:tav tm="100000">
                                          <p:val>
                                            <p:strVal val="#ppt_w"/>
                                          </p:val>
                                        </p:tav>
                                      </p:tavLst>
                                    </p:anim>
                                    <p:anim calcmode="lin" valueType="num">
                                      <p:cBhvr>
                                        <p:cTn id="66" dur="500" fill="hold"/>
                                        <p:tgtEl>
                                          <p:spTgt spid="44035">
                                            <p:txEl>
                                              <p:pRg st="9" end="9"/>
                                            </p:txEl>
                                          </p:spTgt>
                                        </p:tgtEl>
                                        <p:attrNameLst>
                                          <p:attrName>ppt_h</p:attrName>
                                        </p:attrNameLst>
                                      </p:cBhvr>
                                      <p:tavLst>
                                        <p:tav tm="0">
                                          <p:val>
                                            <p:fltVal val="0"/>
                                          </p:val>
                                        </p:tav>
                                        <p:tav tm="100000">
                                          <p:val>
                                            <p:strVal val="#ppt_h"/>
                                          </p:val>
                                        </p:tav>
                                      </p:tavLst>
                                    </p:anim>
                                    <p:anim calcmode="lin" valueType="num">
                                      <p:cBhvr>
                                        <p:cTn id="67" dur="500" fill="hold"/>
                                        <p:tgtEl>
                                          <p:spTgt spid="44035">
                                            <p:txEl>
                                              <p:pRg st="9" end="9"/>
                                            </p:txEl>
                                          </p:spTgt>
                                        </p:tgtEl>
                                        <p:attrNameLst>
                                          <p:attrName>ppt_x</p:attrName>
                                        </p:attrNameLst>
                                      </p:cBhvr>
                                      <p:tavLst>
                                        <p:tav tm="0">
                                          <p:val>
                                            <p:fltVal val="0.5"/>
                                          </p:val>
                                        </p:tav>
                                        <p:tav tm="100000">
                                          <p:val>
                                            <p:strVal val="#ppt_x"/>
                                          </p:val>
                                        </p:tav>
                                      </p:tavLst>
                                    </p:anim>
                                    <p:anim calcmode="lin" valueType="num">
                                      <p:cBhvr>
                                        <p:cTn id="68" dur="500" fill="hold"/>
                                        <p:tgtEl>
                                          <p:spTgt spid="44035">
                                            <p:txEl>
                                              <p:pRg st="9" end="9"/>
                                            </p:txEl>
                                          </p:spTgt>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44035">
                                            <p:txEl>
                                              <p:pRg st="10" end="10"/>
                                            </p:txEl>
                                          </p:spTgt>
                                        </p:tgtEl>
                                        <p:attrNameLst>
                                          <p:attrName>style.visibility</p:attrName>
                                        </p:attrNameLst>
                                      </p:cBhvr>
                                      <p:to>
                                        <p:strVal val="visible"/>
                                      </p:to>
                                    </p:set>
                                    <p:anim calcmode="lin" valueType="num">
                                      <p:cBhvr>
                                        <p:cTn id="71" dur="500" fill="hold"/>
                                        <p:tgtEl>
                                          <p:spTgt spid="44035">
                                            <p:txEl>
                                              <p:pRg st="10" end="10"/>
                                            </p:txEl>
                                          </p:spTgt>
                                        </p:tgtEl>
                                        <p:attrNameLst>
                                          <p:attrName>ppt_w</p:attrName>
                                        </p:attrNameLst>
                                      </p:cBhvr>
                                      <p:tavLst>
                                        <p:tav tm="0">
                                          <p:val>
                                            <p:fltVal val="0"/>
                                          </p:val>
                                        </p:tav>
                                        <p:tav tm="100000">
                                          <p:val>
                                            <p:strVal val="#ppt_w"/>
                                          </p:val>
                                        </p:tav>
                                      </p:tavLst>
                                    </p:anim>
                                    <p:anim calcmode="lin" valueType="num">
                                      <p:cBhvr>
                                        <p:cTn id="72" dur="500" fill="hold"/>
                                        <p:tgtEl>
                                          <p:spTgt spid="44035">
                                            <p:txEl>
                                              <p:pRg st="10" end="10"/>
                                            </p:txEl>
                                          </p:spTgt>
                                        </p:tgtEl>
                                        <p:attrNameLst>
                                          <p:attrName>ppt_h</p:attrName>
                                        </p:attrNameLst>
                                      </p:cBhvr>
                                      <p:tavLst>
                                        <p:tav tm="0">
                                          <p:val>
                                            <p:fltVal val="0"/>
                                          </p:val>
                                        </p:tav>
                                        <p:tav tm="100000">
                                          <p:val>
                                            <p:strVal val="#ppt_h"/>
                                          </p:val>
                                        </p:tav>
                                      </p:tavLst>
                                    </p:anim>
                                    <p:anim calcmode="lin" valueType="num">
                                      <p:cBhvr>
                                        <p:cTn id="73" dur="500" fill="hold"/>
                                        <p:tgtEl>
                                          <p:spTgt spid="44035">
                                            <p:txEl>
                                              <p:pRg st="10" end="10"/>
                                            </p:txEl>
                                          </p:spTgt>
                                        </p:tgtEl>
                                        <p:attrNameLst>
                                          <p:attrName>ppt_x</p:attrName>
                                        </p:attrNameLst>
                                      </p:cBhvr>
                                      <p:tavLst>
                                        <p:tav tm="0">
                                          <p:val>
                                            <p:fltVal val="0.5"/>
                                          </p:val>
                                        </p:tav>
                                        <p:tav tm="100000">
                                          <p:val>
                                            <p:strVal val="#ppt_x"/>
                                          </p:val>
                                        </p:tav>
                                      </p:tavLst>
                                    </p:anim>
                                    <p:anim calcmode="lin" valueType="num">
                                      <p:cBhvr>
                                        <p:cTn id="74" dur="500" fill="hold"/>
                                        <p:tgtEl>
                                          <p:spTgt spid="44035">
                                            <p:txEl>
                                              <p:pRg st="10" end="10"/>
                                            </p:txEl>
                                          </p:spTgt>
                                        </p:tgtEl>
                                        <p:attrNameLst>
                                          <p:attrName>ppt_y</p:attrName>
                                        </p:attrNameLst>
                                      </p:cBhvr>
                                      <p:tavLst>
                                        <p:tav tm="0">
                                          <p:val>
                                            <p:fltVal val="0.5"/>
                                          </p:val>
                                        </p:tav>
                                        <p:tav tm="100000">
                                          <p:val>
                                            <p:strVal val="#ppt_y"/>
                                          </p:val>
                                        </p:tav>
                                      </p:tavLst>
                                    </p:anim>
                                  </p:childTnLst>
                                </p:cTn>
                              </p:par>
                              <p:par>
                                <p:cTn id="75" presetID="23" presetClass="entr" presetSubtype="528" fill="hold" grpId="0" nodeType="withEffect">
                                  <p:stCondLst>
                                    <p:cond delay="0"/>
                                  </p:stCondLst>
                                  <p:childTnLst>
                                    <p:set>
                                      <p:cBhvr>
                                        <p:cTn id="76" dur="1" fill="hold">
                                          <p:stCondLst>
                                            <p:cond delay="0"/>
                                          </p:stCondLst>
                                        </p:cTn>
                                        <p:tgtEl>
                                          <p:spTgt spid="44035">
                                            <p:txEl>
                                              <p:pRg st="11" end="11"/>
                                            </p:txEl>
                                          </p:spTgt>
                                        </p:tgtEl>
                                        <p:attrNameLst>
                                          <p:attrName>style.visibility</p:attrName>
                                        </p:attrNameLst>
                                      </p:cBhvr>
                                      <p:to>
                                        <p:strVal val="visible"/>
                                      </p:to>
                                    </p:set>
                                    <p:anim calcmode="lin" valueType="num">
                                      <p:cBhvr>
                                        <p:cTn id="77" dur="500" fill="hold"/>
                                        <p:tgtEl>
                                          <p:spTgt spid="44035">
                                            <p:txEl>
                                              <p:pRg st="11" end="11"/>
                                            </p:txEl>
                                          </p:spTgt>
                                        </p:tgtEl>
                                        <p:attrNameLst>
                                          <p:attrName>ppt_w</p:attrName>
                                        </p:attrNameLst>
                                      </p:cBhvr>
                                      <p:tavLst>
                                        <p:tav tm="0">
                                          <p:val>
                                            <p:fltVal val="0"/>
                                          </p:val>
                                        </p:tav>
                                        <p:tav tm="100000">
                                          <p:val>
                                            <p:strVal val="#ppt_w"/>
                                          </p:val>
                                        </p:tav>
                                      </p:tavLst>
                                    </p:anim>
                                    <p:anim calcmode="lin" valueType="num">
                                      <p:cBhvr>
                                        <p:cTn id="78" dur="500" fill="hold"/>
                                        <p:tgtEl>
                                          <p:spTgt spid="44035">
                                            <p:txEl>
                                              <p:pRg st="11" end="11"/>
                                            </p:txEl>
                                          </p:spTgt>
                                        </p:tgtEl>
                                        <p:attrNameLst>
                                          <p:attrName>ppt_h</p:attrName>
                                        </p:attrNameLst>
                                      </p:cBhvr>
                                      <p:tavLst>
                                        <p:tav tm="0">
                                          <p:val>
                                            <p:fltVal val="0"/>
                                          </p:val>
                                        </p:tav>
                                        <p:tav tm="100000">
                                          <p:val>
                                            <p:strVal val="#ppt_h"/>
                                          </p:val>
                                        </p:tav>
                                      </p:tavLst>
                                    </p:anim>
                                    <p:anim calcmode="lin" valueType="num">
                                      <p:cBhvr>
                                        <p:cTn id="79" dur="500" fill="hold"/>
                                        <p:tgtEl>
                                          <p:spTgt spid="44035">
                                            <p:txEl>
                                              <p:pRg st="11" end="11"/>
                                            </p:txEl>
                                          </p:spTgt>
                                        </p:tgtEl>
                                        <p:attrNameLst>
                                          <p:attrName>ppt_x</p:attrName>
                                        </p:attrNameLst>
                                      </p:cBhvr>
                                      <p:tavLst>
                                        <p:tav tm="0">
                                          <p:val>
                                            <p:fltVal val="0.5"/>
                                          </p:val>
                                        </p:tav>
                                        <p:tav tm="100000">
                                          <p:val>
                                            <p:strVal val="#ppt_x"/>
                                          </p:val>
                                        </p:tav>
                                      </p:tavLst>
                                    </p:anim>
                                    <p:anim calcmode="lin" valueType="num">
                                      <p:cBhvr>
                                        <p:cTn id="80" dur="500" fill="hold"/>
                                        <p:tgtEl>
                                          <p:spTgt spid="44035">
                                            <p:txEl>
                                              <p:pRg st="11" end="11"/>
                                            </p:txEl>
                                          </p:spTgt>
                                        </p:tgtEl>
                                        <p:attrNameLst>
                                          <p:attrName>ppt_y</p:attrName>
                                        </p:attrNameLst>
                                      </p:cBhvr>
                                      <p:tavLst>
                                        <p:tav tm="0">
                                          <p:val>
                                            <p:fltVal val="0.5"/>
                                          </p:val>
                                        </p:tav>
                                        <p:tav tm="100000">
                                          <p:val>
                                            <p:strVal val="#ppt_y"/>
                                          </p:val>
                                        </p:tav>
                                      </p:tavLst>
                                    </p:anim>
                                  </p:childTnLst>
                                </p:cTn>
                              </p:par>
                              <p:par>
                                <p:cTn id="81" presetID="23" presetClass="entr" presetSubtype="528" fill="hold" grpId="0" nodeType="withEffect">
                                  <p:stCondLst>
                                    <p:cond delay="0"/>
                                  </p:stCondLst>
                                  <p:childTnLst>
                                    <p:set>
                                      <p:cBhvr>
                                        <p:cTn id="82" dur="1" fill="hold">
                                          <p:stCondLst>
                                            <p:cond delay="0"/>
                                          </p:stCondLst>
                                        </p:cTn>
                                        <p:tgtEl>
                                          <p:spTgt spid="44035">
                                            <p:txEl>
                                              <p:pRg st="12" end="12"/>
                                            </p:txEl>
                                          </p:spTgt>
                                        </p:tgtEl>
                                        <p:attrNameLst>
                                          <p:attrName>style.visibility</p:attrName>
                                        </p:attrNameLst>
                                      </p:cBhvr>
                                      <p:to>
                                        <p:strVal val="visible"/>
                                      </p:to>
                                    </p:set>
                                    <p:anim calcmode="lin" valueType="num">
                                      <p:cBhvr>
                                        <p:cTn id="83" dur="500" fill="hold"/>
                                        <p:tgtEl>
                                          <p:spTgt spid="44035">
                                            <p:txEl>
                                              <p:pRg st="12" end="12"/>
                                            </p:txEl>
                                          </p:spTgt>
                                        </p:tgtEl>
                                        <p:attrNameLst>
                                          <p:attrName>ppt_w</p:attrName>
                                        </p:attrNameLst>
                                      </p:cBhvr>
                                      <p:tavLst>
                                        <p:tav tm="0">
                                          <p:val>
                                            <p:fltVal val="0"/>
                                          </p:val>
                                        </p:tav>
                                        <p:tav tm="100000">
                                          <p:val>
                                            <p:strVal val="#ppt_w"/>
                                          </p:val>
                                        </p:tav>
                                      </p:tavLst>
                                    </p:anim>
                                    <p:anim calcmode="lin" valueType="num">
                                      <p:cBhvr>
                                        <p:cTn id="84" dur="500" fill="hold"/>
                                        <p:tgtEl>
                                          <p:spTgt spid="44035">
                                            <p:txEl>
                                              <p:pRg st="12" end="12"/>
                                            </p:txEl>
                                          </p:spTgt>
                                        </p:tgtEl>
                                        <p:attrNameLst>
                                          <p:attrName>ppt_h</p:attrName>
                                        </p:attrNameLst>
                                      </p:cBhvr>
                                      <p:tavLst>
                                        <p:tav tm="0">
                                          <p:val>
                                            <p:fltVal val="0"/>
                                          </p:val>
                                        </p:tav>
                                        <p:tav tm="100000">
                                          <p:val>
                                            <p:strVal val="#ppt_h"/>
                                          </p:val>
                                        </p:tav>
                                      </p:tavLst>
                                    </p:anim>
                                    <p:anim calcmode="lin" valueType="num">
                                      <p:cBhvr>
                                        <p:cTn id="85" dur="500" fill="hold"/>
                                        <p:tgtEl>
                                          <p:spTgt spid="44035">
                                            <p:txEl>
                                              <p:pRg st="12" end="12"/>
                                            </p:txEl>
                                          </p:spTgt>
                                        </p:tgtEl>
                                        <p:attrNameLst>
                                          <p:attrName>ppt_x</p:attrName>
                                        </p:attrNameLst>
                                      </p:cBhvr>
                                      <p:tavLst>
                                        <p:tav tm="0">
                                          <p:val>
                                            <p:fltVal val="0.5"/>
                                          </p:val>
                                        </p:tav>
                                        <p:tav tm="100000">
                                          <p:val>
                                            <p:strVal val="#ppt_x"/>
                                          </p:val>
                                        </p:tav>
                                      </p:tavLst>
                                    </p:anim>
                                    <p:anim calcmode="lin" valueType="num">
                                      <p:cBhvr>
                                        <p:cTn id="86" dur="500" fill="hold"/>
                                        <p:tgtEl>
                                          <p:spTgt spid="44035">
                                            <p:txEl>
                                              <p:pRg st="12" end="12"/>
                                            </p:txEl>
                                          </p:spTgt>
                                        </p:tgtEl>
                                        <p:attrNameLst>
                                          <p:attrName>ppt_y</p:attrName>
                                        </p:attrNameLst>
                                      </p:cBhvr>
                                      <p:tavLst>
                                        <p:tav tm="0">
                                          <p:val>
                                            <p:fltVal val="0.5"/>
                                          </p:val>
                                        </p:tav>
                                        <p:tav tm="100000">
                                          <p:val>
                                            <p:strVal val="#ppt_y"/>
                                          </p:val>
                                        </p:tav>
                                      </p:tavLst>
                                    </p:anim>
                                  </p:childTnLst>
                                </p:cTn>
                              </p:par>
                              <p:par>
                                <p:cTn id="87" presetID="23" presetClass="entr" presetSubtype="528" fill="hold" grpId="0" nodeType="withEffect">
                                  <p:stCondLst>
                                    <p:cond delay="0"/>
                                  </p:stCondLst>
                                  <p:childTnLst>
                                    <p:set>
                                      <p:cBhvr>
                                        <p:cTn id="88" dur="1" fill="hold">
                                          <p:stCondLst>
                                            <p:cond delay="0"/>
                                          </p:stCondLst>
                                        </p:cTn>
                                        <p:tgtEl>
                                          <p:spTgt spid="44035">
                                            <p:txEl>
                                              <p:pRg st="13" end="13"/>
                                            </p:txEl>
                                          </p:spTgt>
                                        </p:tgtEl>
                                        <p:attrNameLst>
                                          <p:attrName>style.visibility</p:attrName>
                                        </p:attrNameLst>
                                      </p:cBhvr>
                                      <p:to>
                                        <p:strVal val="visible"/>
                                      </p:to>
                                    </p:set>
                                    <p:anim calcmode="lin" valueType="num">
                                      <p:cBhvr>
                                        <p:cTn id="89" dur="500" fill="hold"/>
                                        <p:tgtEl>
                                          <p:spTgt spid="44035">
                                            <p:txEl>
                                              <p:pRg st="13" end="13"/>
                                            </p:txEl>
                                          </p:spTgt>
                                        </p:tgtEl>
                                        <p:attrNameLst>
                                          <p:attrName>ppt_w</p:attrName>
                                        </p:attrNameLst>
                                      </p:cBhvr>
                                      <p:tavLst>
                                        <p:tav tm="0">
                                          <p:val>
                                            <p:fltVal val="0"/>
                                          </p:val>
                                        </p:tav>
                                        <p:tav tm="100000">
                                          <p:val>
                                            <p:strVal val="#ppt_w"/>
                                          </p:val>
                                        </p:tav>
                                      </p:tavLst>
                                    </p:anim>
                                    <p:anim calcmode="lin" valueType="num">
                                      <p:cBhvr>
                                        <p:cTn id="90" dur="500" fill="hold"/>
                                        <p:tgtEl>
                                          <p:spTgt spid="44035">
                                            <p:txEl>
                                              <p:pRg st="13" end="13"/>
                                            </p:txEl>
                                          </p:spTgt>
                                        </p:tgtEl>
                                        <p:attrNameLst>
                                          <p:attrName>ppt_h</p:attrName>
                                        </p:attrNameLst>
                                      </p:cBhvr>
                                      <p:tavLst>
                                        <p:tav tm="0">
                                          <p:val>
                                            <p:fltVal val="0"/>
                                          </p:val>
                                        </p:tav>
                                        <p:tav tm="100000">
                                          <p:val>
                                            <p:strVal val="#ppt_h"/>
                                          </p:val>
                                        </p:tav>
                                      </p:tavLst>
                                    </p:anim>
                                    <p:anim calcmode="lin" valueType="num">
                                      <p:cBhvr>
                                        <p:cTn id="91" dur="500" fill="hold"/>
                                        <p:tgtEl>
                                          <p:spTgt spid="44035">
                                            <p:txEl>
                                              <p:pRg st="13" end="13"/>
                                            </p:txEl>
                                          </p:spTgt>
                                        </p:tgtEl>
                                        <p:attrNameLst>
                                          <p:attrName>ppt_x</p:attrName>
                                        </p:attrNameLst>
                                      </p:cBhvr>
                                      <p:tavLst>
                                        <p:tav tm="0">
                                          <p:val>
                                            <p:fltVal val="0.5"/>
                                          </p:val>
                                        </p:tav>
                                        <p:tav tm="100000">
                                          <p:val>
                                            <p:strVal val="#ppt_x"/>
                                          </p:val>
                                        </p:tav>
                                      </p:tavLst>
                                    </p:anim>
                                    <p:anim calcmode="lin" valueType="num">
                                      <p:cBhvr>
                                        <p:cTn id="92" dur="500" fill="hold"/>
                                        <p:tgtEl>
                                          <p:spTgt spid="44035">
                                            <p:txEl>
                                              <p:pRg st="13" end="13"/>
                                            </p:txEl>
                                          </p:spTgt>
                                        </p:tgtEl>
                                        <p:attrNameLst>
                                          <p:attrName>ppt_y</p:attrName>
                                        </p:attrNameLst>
                                      </p:cBhvr>
                                      <p:tavLst>
                                        <p:tav tm="0">
                                          <p:val>
                                            <p:fltVal val="0.5"/>
                                          </p:val>
                                        </p:tav>
                                        <p:tav tm="100000">
                                          <p:val>
                                            <p:strVal val="#ppt_y"/>
                                          </p:val>
                                        </p:tav>
                                      </p:tavLst>
                                    </p:anim>
                                  </p:childTnLst>
                                </p:cTn>
                              </p:par>
                              <p:par>
                                <p:cTn id="93" presetID="23" presetClass="entr" presetSubtype="528" fill="hold" grpId="0" nodeType="withEffect">
                                  <p:stCondLst>
                                    <p:cond delay="0"/>
                                  </p:stCondLst>
                                  <p:childTnLst>
                                    <p:set>
                                      <p:cBhvr>
                                        <p:cTn id="94" dur="1" fill="hold">
                                          <p:stCondLst>
                                            <p:cond delay="0"/>
                                          </p:stCondLst>
                                        </p:cTn>
                                        <p:tgtEl>
                                          <p:spTgt spid="44035">
                                            <p:txEl>
                                              <p:pRg st="14" end="14"/>
                                            </p:txEl>
                                          </p:spTgt>
                                        </p:tgtEl>
                                        <p:attrNameLst>
                                          <p:attrName>style.visibility</p:attrName>
                                        </p:attrNameLst>
                                      </p:cBhvr>
                                      <p:to>
                                        <p:strVal val="visible"/>
                                      </p:to>
                                    </p:set>
                                    <p:anim calcmode="lin" valueType="num">
                                      <p:cBhvr>
                                        <p:cTn id="95" dur="500" fill="hold"/>
                                        <p:tgtEl>
                                          <p:spTgt spid="44035">
                                            <p:txEl>
                                              <p:pRg st="14" end="14"/>
                                            </p:txEl>
                                          </p:spTgt>
                                        </p:tgtEl>
                                        <p:attrNameLst>
                                          <p:attrName>ppt_w</p:attrName>
                                        </p:attrNameLst>
                                      </p:cBhvr>
                                      <p:tavLst>
                                        <p:tav tm="0">
                                          <p:val>
                                            <p:fltVal val="0"/>
                                          </p:val>
                                        </p:tav>
                                        <p:tav tm="100000">
                                          <p:val>
                                            <p:strVal val="#ppt_w"/>
                                          </p:val>
                                        </p:tav>
                                      </p:tavLst>
                                    </p:anim>
                                    <p:anim calcmode="lin" valueType="num">
                                      <p:cBhvr>
                                        <p:cTn id="96" dur="500" fill="hold"/>
                                        <p:tgtEl>
                                          <p:spTgt spid="44035">
                                            <p:txEl>
                                              <p:pRg st="14" end="14"/>
                                            </p:txEl>
                                          </p:spTgt>
                                        </p:tgtEl>
                                        <p:attrNameLst>
                                          <p:attrName>ppt_h</p:attrName>
                                        </p:attrNameLst>
                                      </p:cBhvr>
                                      <p:tavLst>
                                        <p:tav tm="0">
                                          <p:val>
                                            <p:fltVal val="0"/>
                                          </p:val>
                                        </p:tav>
                                        <p:tav tm="100000">
                                          <p:val>
                                            <p:strVal val="#ppt_h"/>
                                          </p:val>
                                        </p:tav>
                                      </p:tavLst>
                                    </p:anim>
                                    <p:anim calcmode="lin" valueType="num">
                                      <p:cBhvr>
                                        <p:cTn id="97" dur="500" fill="hold"/>
                                        <p:tgtEl>
                                          <p:spTgt spid="44035">
                                            <p:txEl>
                                              <p:pRg st="14" end="14"/>
                                            </p:txEl>
                                          </p:spTgt>
                                        </p:tgtEl>
                                        <p:attrNameLst>
                                          <p:attrName>ppt_x</p:attrName>
                                        </p:attrNameLst>
                                      </p:cBhvr>
                                      <p:tavLst>
                                        <p:tav tm="0">
                                          <p:val>
                                            <p:fltVal val="0.5"/>
                                          </p:val>
                                        </p:tav>
                                        <p:tav tm="100000">
                                          <p:val>
                                            <p:strVal val="#ppt_x"/>
                                          </p:val>
                                        </p:tav>
                                      </p:tavLst>
                                    </p:anim>
                                    <p:anim calcmode="lin" valueType="num">
                                      <p:cBhvr>
                                        <p:cTn id="98" dur="500" fill="hold"/>
                                        <p:tgtEl>
                                          <p:spTgt spid="44035">
                                            <p:txEl>
                                              <p:pRg st="14" end="14"/>
                                            </p:txEl>
                                          </p:spTgt>
                                        </p:tgtEl>
                                        <p:attrNameLst>
                                          <p:attrName>ppt_y</p:attrName>
                                        </p:attrNameLst>
                                      </p:cBhvr>
                                      <p:tavLst>
                                        <p:tav tm="0">
                                          <p:val>
                                            <p:fltVal val="0.5"/>
                                          </p:val>
                                        </p:tav>
                                        <p:tav tm="100000">
                                          <p:val>
                                            <p:strVal val="#ppt_y"/>
                                          </p:val>
                                        </p:tav>
                                      </p:tavLst>
                                    </p:anim>
                                  </p:childTnLst>
                                </p:cTn>
                              </p:par>
                              <p:par>
                                <p:cTn id="99" presetID="23" presetClass="entr" presetSubtype="528" fill="hold" grpId="0" nodeType="withEffect">
                                  <p:stCondLst>
                                    <p:cond delay="0"/>
                                  </p:stCondLst>
                                  <p:childTnLst>
                                    <p:set>
                                      <p:cBhvr>
                                        <p:cTn id="100" dur="1" fill="hold">
                                          <p:stCondLst>
                                            <p:cond delay="0"/>
                                          </p:stCondLst>
                                        </p:cTn>
                                        <p:tgtEl>
                                          <p:spTgt spid="44035">
                                            <p:txEl>
                                              <p:pRg st="15" end="15"/>
                                            </p:txEl>
                                          </p:spTgt>
                                        </p:tgtEl>
                                        <p:attrNameLst>
                                          <p:attrName>style.visibility</p:attrName>
                                        </p:attrNameLst>
                                      </p:cBhvr>
                                      <p:to>
                                        <p:strVal val="visible"/>
                                      </p:to>
                                    </p:set>
                                    <p:anim calcmode="lin" valueType="num">
                                      <p:cBhvr>
                                        <p:cTn id="101" dur="500" fill="hold"/>
                                        <p:tgtEl>
                                          <p:spTgt spid="44035">
                                            <p:txEl>
                                              <p:pRg st="15" end="15"/>
                                            </p:txEl>
                                          </p:spTgt>
                                        </p:tgtEl>
                                        <p:attrNameLst>
                                          <p:attrName>ppt_w</p:attrName>
                                        </p:attrNameLst>
                                      </p:cBhvr>
                                      <p:tavLst>
                                        <p:tav tm="0">
                                          <p:val>
                                            <p:fltVal val="0"/>
                                          </p:val>
                                        </p:tav>
                                        <p:tav tm="100000">
                                          <p:val>
                                            <p:strVal val="#ppt_w"/>
                                          </p:val>
                                        </p:tav>
                                      </p:tavLst>
                                    </p:anim>
                                    <p:anim calcmode="lin" valueType="num">
                                      <p:cBhvr>
                                        <p:cTn id="102" dur="500" fill="hold"/>
                                        <p:tgtEl>
                                          <p:spTgt spid="44035">
                                            <p:txEl>
                                              <p:pRg st="15" end="15"/>
                                            </p:txEl>
                                          </p:spTgt>
                                        </p:tgtEl>
                                        <p:attrNameLst>
                                          <p:attrName>ppt_h</p:attrName>
                                        </p:attrNameLst>
                                      </p:cBhvr>
                                      <p:tavLst>
                                        <p:tav tm="0">
                                          <p:val>
                                            <p:fltVal val="0"/>
                                          </p:val>
                                        </p:tav>
                                        <p:tav tm="100000">
                                          <p:val>
                                            <p:strVal val="#ppt_h"/>
                                          </p:val>
                                        </p:tav>
                                      </p:tavLst>
                                    </p:anim>
                                    <p:anim calcmode="lin" valueType="num">
                                      <p:cBhvr>
                                        <p:cTn id="103" dur="500" fill="hold"/>
                                        <p:tgtEl>
                                          <p:spTgt spid="44035">
                                            <p:txEl>
                                              <p:pRg st="15" end="15"/>
                                            </p:txEl>
                                          </p:spTgt>
                                        </p:tgtEl>
                                        <p:attrNameLst>
                                          <p:attrName>ppt_x</p:attrName>
                                        </p:attrNameLst>
                                      </p:cBhvr>
                                      <p:tavLst>
                                        <p:tav tm="0">
                                          <p:val>
                                            <p:fltVal val="0.5"/>
                                          </p:val>
                                        </p:tav>
                                        <p:tav tm="100000">
                                          <p:val>
                                            <p:strVal val="#ppt_x"/>
                                          </p:val>
                                        </p:tav>
                                      </p:tavLst>
                                    </p:anim>
                                    <p:anim calcmode="lin" valueType="num">
                                      <p:cBhvr>
                                        <p:cTn id="104" dur="500" fill="hold"/>
                                        <p:tgtEl>
                                          <p:spTgt spid="44035">
                                            <p:txEl>
                                              <p:pRg st="15" end="15"/>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468313" y="0"/>
            <a:ext cx="867568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lnSpc>
                <a:spcPct val="90000"/>
              </a:lnSpc>
              <a:defRPr sz="3600">
                <a:solidFill>
                  <a:schemeClr val="bg1"/>
                </a:solidFill>
                <a:latin typeface="Verdana" pitchFamily="34" charset="0"/>
              </a:defRPr>
            </a:lvl1pPr>
            <a:lvl2pPr algn="ctr">
              <a:lnSpc>
                <a:spcPct val="90000"/>
              </a:lnSpc>
              <a:defRPr sz="3600">
                <a:solidFill>
                  <a:schemeClr val="bg1"/>
                </a:solidFill>
                <a:latin typeface="Verdana" pitchFamily="34" charset="0"/>
              </a:defRPr>
            </a:lvl2pPr>
            <a:lvl3pPr algn="ctr">
              <a:lnSpc>
                <a:spcPct val="90000"/>
              </a:lnSpc>
              <a:defRPr sz="3600">
                <a:solidFill>
                  <a:schemeClr val="bg1"/>
                </a:solidFill>
                <a:latin typeface="Verdana" pitchFamily="34" charset="0"/>
              </a:defRPr>
            </a:lvl3pPr>
            <a:lvl4pPr algn="ctr">
              <a:lnSpc>
                <a:spcPct val="90000"/>
              </a:lnSpc>
              <a:defRPr sz="3600">
                <a:solidFill>
                  <a:schemeClr val="bg1"/>
                </a:solidFill>
                <a:latin typeface="Verdana" pitchFamily="34" charset="0"/>
              </a:defRPr>
            </a:lvl4pPr>
            <a:lvl5pPr algn="ctr">
              <a:lnSpc>
                <a:spcPct val="90000"/>
              </a:lnSpc>
              <a:defRPr sz="3600">
                <a:solidFill>
                  <a:schemeClr val="bg1"/>
                </a:solidFill>
                <a:latin typeface="Verdana" pitchFamily="34" charset="0"/>
              </a:defRPr>
            </a:lvl5pPr>
            <a:lvl6pPr marL="457200" algn="ctr" fontAlgn="base">
              <a:lnSpc>
                <a:spcPct val="90000"/>
              </a:lnSpc>
              <a:spcBef>
                <a:spcPct val="0"/>
              </a:spcBef>
              <a:spcAft>
                <a:spcPct val="0"/>
              </a:spcAft>
              <a:defRPr sz="3600">
                <a:solidFill>
                  <a:schemeClr val="bg1"/>
                </a:solidFill>
                <a:latin typeface="Verdana" pitchFamily="34" charset="0"/>
              </a:defRPr>
            </a:lvl6pPr>
            <a:lvl7pPr marL="914400" algn="ctr" fontAlgn="base">
              <a:lnSpc>
                <a:spcPct val="90000"/>
              </a:lnSpc>
              <a:spcBef>
                <a:spcPct val="0"/>
              </a:spcBef>
              <a:spcAft>
                <a:spcPct val="0"/>
              </a:spcAft>
              <a:defRPr sz="3600">
                <a:solidFill>
                  <a:schemeClr val="bg1"/>
                </a:solidFill>
                <a:latin typeface="Verdana" pitchFamily="34" charset="0"/>
              </a:defRPr>
            </a:lvl7pPr>
            <a:lvl8pPr marL="1371600" algn="ctr" fontAlgn="base">
              <a:lnSpc>
                <a:spcPct val="90000"/>
              </a:lnSpc>
              <a:spcBef>
                <a:spcPct val="0"/>
              </a:spcBef>
              <a:spcAft>
                <a:spcPct val="0"/>
              </a:spcAft>
              <a:defRPr sz="3600">
                <a:solidFill>
                  <a:schemeClr val="bg1"/>
                </a:solidFill>
                <a:latin typeface="Verdana" pitchFamily="34" charset="0"/>
              </a:defRPr>
            </a:lvl8pPr>
            <a:lvl9pPr marL="1828800" algn="ctr" fontAlgn="base">
              <a:lnSpc>
                <a:spcPct val="90000"/>
              </a:lnSpc>
              <a:spcBef>
                <a:spcPct val="0"/>
              </a:spcBef>
              <a:spcAft>
                <a:spcPct val="0"/>
              </a:spcAft>
              <a:defRPr sz="3600">
                <a:solidFill>
                  <a:schemeClr val="bg1"/>
                </a:solidFill>
                <a:latin typeface="Verdana" pitchFamily="34" charset="0"/>
              </a:defRPr>
            </a:lvl9pPr>
          </a:lstStyle>
          <a:p>
            <a:r>
              <a:rPr lang="en-GB" altLang="en-US" sz="2000"/>
              <a:t>Performance-benefit curve for an observing system</a:t>
            </a:r>
            <a:r>
              <a:rPr lang="en-GB" altLang="en-US" sz="2400"/>
              <a:t> </a:t>
            </a:r>
          </a:p>
        </p:txBody>
      </p:sp>
      <p:graphicFrame>
        <p:nvGraphicFramePr>
          <p:cNvPr id="46083" name="Object 3"/>
          <p:cNvGraphicFramePr>
            <a:graphicFrameLocks noChangeAspect="1"/>
          </p:cNvGraphicFramePr>
          <p:nvPr>
            <p:extLst>
              <p:ext uri="{D42A27DB-BD31-4B8C-83A1-F6EECF244321}">
                <p14:modId xmlns:p14="http://schemas.microsoft.com/office/powerpoint/2010/main" val="8601824"/>
              </p:ext>
            </p:extLst>
          </p:nvPr>
        </p:nvGraphicFramePr>
        <p:xfrm>
          <a:off x="704850" y="165100"/>
          <a:ext cx="7993063" cy="5857875"/>
        </p:xfrm>
        <a:graphic>
          <a:graphicData uri="http://schemas.openxmlformats.org/presentationml/2006/ole">
            <mc:AlternateContent xmlns:mc="http://schemas.openxmlformats.org/markup-compatibility/2006">
              <mc:Choice xmlns:v="urn:schemas-microsoft-com:vml" Requires="v">
                <p:oleObj spid="_x0000_s2061" name="Document" r:id="rId3" imgW="5264280" imgH="3954600" progId="Word.Document.8">
                  <p:embed/>
                </p:oleObj>
              </mc:Choice>
              <mc:Fallback>
                <p:oleObj name="Document" r:id="rId3" imgW="5264280" imgH="3954600" progId="Word.Document.8">
                  <p:embed/>
                  <p:pic>
                    <p:nvPicPr>
                      <p:cNvPr id="0" name=""/>
                      <p:cNvPicPr>
                        <a:picLocks noChangeAspect="1" noChangeArrowheads="1"/>
                      </p:cNvPicPr>
                      <p:nvPr/>
                    </p:nvPicPr>
                    <p:blipFill>
                      <a:blip r:embed="rId4">
                        <a:lum bright="-30000" contrast="66000"/>
                        <a:extLst>
                          <a:ext uri="{28A0092B-C50C-407E-A947-70E740481C1C}">
                            <a14:useLocalDpi xmlns:a14="http://schemas.microsoft.com/office/drawing/2010/main" val="0"/>
                          </a:ext>
                        </a:extLst>
                      </a:blip>
                      <a:srcRect/>
                      <a:stretch>
                        <a:fillRect/>
                      </a:stretch>
                    </p:blipFill>
                    <p:spPr bwMode="auto">
                      <a:xfrm>
                        <a:off x="704850" y="165100"/>
                        <a:ext cx="7993063" cy="585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43370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314325"/>
            <a:ext cx="9039225" cy="568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988144"/>
      </p:ext>
    </p:extLst>
  </p:cSld>
  <p:clrMapOvr>
    <a:masterClrMapping/>
  </p:clrMapOvr>
</p:sld>
</file>

<file path=ppt/theme/theme1.xml><?xml version="1.0" encoding="utf-8"?>
<a:theme xmlns:a="http://schemas.openxmlformats.org/drawingml/2006/main" name="WMO_BLU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WMO_BLUE_Powerpoint_en_fr</Template>
  <TotalTime>137</TotalTime>
  <Words>1522</Words>
  <Application>Microsoft Office PowerPoint</Application>
  <PresentationFormat>On-screen Show (4:3)</PresentationFormat>
  <Paragraphs>197</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WMO_BLUE_Powerpoint_en_fr</vt:lpstr>
      <vt:lpstr>Document</vt:lpstr>
      <vt:lpstr>PowerPoint Presentation</vt:lpstr>
      <vt:lpstr>WMO Rolling Review of Requirements (RRR) http://www.wmo.int/egos </vt:lpstr>
      <vt:lpstr>WMO Application Areas</vt:lpstr>
      <vt:lpstr>Observing systems contributing to WIGOS</vt:lpstr>
      <vt:lpstr>PowerPoint Presentation</vt:lpstr>
      <vt:lpstr>The RRR process</vt:lpstr>
      <vt:lpstr>How user requirements are specified in OSCAR/Requirements</vt:lpstr>
      <vt:lpstr>PowerPoint Presentation</vt:lpstr>
      <vt:lpstr>PowerPoint Presentation</vt:lpstr>
      <vt:lpstr>Nowcasting and Very Short Range Forecasting (example)</vt:lpstr>
      <vt:lpstr>Statements of Guidance  (gap analysis)</vt:lpstr>
      <vt:lpstr>Statement of Guidance for Nowcasting and Very Short Range Forecasting</vt:lpstr>
      <vt:lpstr>Statement of Guidance for Nowcasting and Very Short Range Forecasting – Summary 1/2</vt:lpstr>
      <vt:lpstr>Statement of Guidance for Nowcasting and Very Short Range Forecasting – Summary 2/2</vt:lpstr>
      <vt:lpstr>Implementation Plan for the Evolution of  Global Observing Systems (EGOS-IP)</vt:lpstr>
      <vt:lpstr>115 EGOS-IP Actions</vt:lpstr>
      <vt:lpstr>Current focus of WMO regarding RRR</vt:lpstr>
      <vt:lpstr>More information</vt:lpstr>
      <vt:lpstr>PowerPoint Presentation</vt:lpstr>
    </vt:vector>
  </TitlesOfParts>
  <Company>World Meteorological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Etienne Charpentier</dc:creator>
  <cp:lastModifiedBy>Ata Hussain</cp:lastModifiedBy>
  <cp:revision>15</cp:revision>
  <dcterms:created xsi:type="dcterms:W3CDTF">2017-08-16T12:25:13Z</dcterms:created>
  <dcterms:modified xsi:type="dcterms:W3CDTF">2018-02-14T09:46:37Z</dcterms:modified>
</cp:coreProperties>
</file>