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31" r:id="rId3"/>
    <p:sldId id="343" r:id="rId4"/>
    <p:sldId id="355" r:id="rId5"/>
    <p:sldId id="356" r:id="rId6"/>
    <p:sldId id="344" r:id="rId7"/>
    <p:sldId id="345" r:id="rId8"/>
    <p:sldId id="346" r:id="rId9"/>
    <p:sldId id="347" r:id="rId10"/>
    <p:sldId id="357" r:id="rId11"/>
    <p:sldId id="348" r:id="rId12"/>
    <p:sldId id="354" r:id="rId13"/>
    <p:sldId id="350" r:id="rId14"/>
    <p:sldId id="351" r:id="rId15"/>
    <p:sldId id="332" r:id="rId16"/>
    <p:sldId id="358" r:id="rId17"/>
    <p:sldId id="25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451">
          <p15:clr>
            <a:srgbClr val="A4A3A4"/>
          </p15:clr>
        </p15:guide>
        <p15:guide id="2" pos="50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5" autoAdjust="0"/>
    <p:restoredTop sz="94618"/>
  </p:normalViewPr>
  <p:slideViewPr>
    <p:cSldViewPr snapToGrid="0" snapToObjects="1">
      <p:cViewPr>
        <p:scale>
          <a:sx n="71" d="100"/>
          <a:sy n="71" d="100"/>
        </p:scale>
        <p:origin x="-2688" y="-870"/>
      </p:cViewPr>
      <p:guideLst>
        <p:guide orient="horz" pos="3451"/>
        <p:guide pos="50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FE9A20-285B-E746-8971-3194CE702EEA}" type="datetimeFigureOut">
              <a:rPr lang="en-US" smtClean="0"/>
              <a:t>14/02/2018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C702E6-9500-E043-9240-E9788E15A29F}" type="slidenum">
              <a:rPr lang="en-US" smtClean="0"/>
              <a:t>‹#›</a:t>
            </a:fld>
            <a:endParaRPr lang="en-US"/>
          </a:p>
        </p:txBody>
      </p:sp>
    </p:spTree>
    <p:extLst>
      <p:ext uri="{BB962C8B-B14F-4D97-AF65-F5344CB8AC3E}">
        <p14:creationId xmlns:p14="http://schemas.microsoft.com/office/powerpoint/2010/main" val="865520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GARP 15 years</a:t>
            </a:r>
            <a:r>
              <a:rPr lang="en-US" baseline="0" dirty="0" smtClean="0"/>
              <a:t> </a:t>
            </a:r>
            <a:r>
              <a:rPr lang="en-US" baseline="0" dirty="0" err="1" smtClean="0"/>
              <a:t>programme</a:t>
            </a:r>
            <a:endParaRPr lang="en-US" baseline="0" dirty="0" smtClean="0"/>
          </a:p>
          <a:p>
            <a:r>
              <a:rPr lang="en-US" baseline="0" dirty="0" smtClean="0"/>
              <a:t>WCRP first agreement in 1980 WMO-ICSU, new agreement in 1993 WMO-ICSU-ICO … it is time to have a new one in 2020 … </a:t>
            </a:r>
          </a:p>
          <a:p>
            <a:endParaRPr lang="en-US" dirty="0" smtClean="0"/>
          </a:p>
          <a:p>
            <a:endParaRPr lang="en-US" dirty="0" smtClean="0"/>
          </a:p>
          <a:p>
            <a:r>
              <a:rPr lang="en-US" dirty="0" smtClean="0"/>
              <a:t>Why an observational campaign</a:t>
            </a:r>
            <a:r>
              <a:rPr lang="en-US" baseline="0" dirty="0" smtClean="0"/>
              <a:t> is so important …</a:t>
            </a:r>
            <a:endParaRPr lang="en-US" dirty="0"/>
          </a:p>
        </p:txBody>
      </p:sp>
      <p:sp>
        <p:nvSpPr>
          <p:cNvPr id="4" name="Slide Number Placeholder 3"/>
          <p:cNvSpPr>
            <a:spLocks noGrp="1"/>
          </p:cNvSpPr>
          <p:nvPr>
            <p:ph type="sldNum" sz="quarter" idx="10"/>
          </p:nvPr>
        </p:nvSpPr>
        <p:spPr/>
        <p:txBody>
          <a:bodyPr/>
          <a:lstStyle/>
          <a:p>
            <a:fld id="{D4C702E6-9500-E043-9240-E9788E15A29F}" type="slidenum">
              <a:rPr lang="en-US" smtClean="0"/>
              <a:t>2</a:t>
            </a:fld>
            <a:endParaRPr lang="en-US"/>
          </a:p>
        </p:txBody>
      </p:sp>
    </p:spTree>
    <p:extLst>
      <p:ext uri="{BB962C8B-B14F-4D97-AF65-F5344CB8AC3E}">
        <p14:creationId xmlns:p14="http://schemas.microsoft.com/office/powerpoint/2010/main" val="1793926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WMO decisions …. </a:t>
            </a:r>
            <a:endParaRPr lang="en-US" dirty="0"/>
          </a:p>
        </p:txBody>
      </p:sp>
      <p:sp>
        <p:nvSpPr>
          <p:cNvPr id="4" name="Slide Number Placeholder 3"/>
          <p:cNvSpPr>
            <a:spLocks noGrp="1"/>
          </p:cNvSpPr>
          <p:nvPr>
            <p:ph type="sldNum" sz="quarter" idx="10"/>
          </p:nvPr>
        </p:nvSpPr>
        <p:spPr/>
        <p:txBody>
          <a:bodyPr/>
          <a:lstStyle/>
          <a:p>
            <a:fld id="{D4C702E6-9500-E043-9240-E9788E15A29F}" type="slidenum">
              <a:rPr lang="en-US" smtClean="0"/>
              <a:t>3</a:t>
            </a:fld>
            <a:endParaRPr lang="en-US"/>
          </a:p>
        </p:txBody>
      </p:sp>
    </p:spTree>
    <p:extLst>
      <p:ext uri="{BB962C8B-B14F-4D97-AF65-F5344CB8AC3E}">
        <p14:creationId xmlns:p14="http://schemas.microsoft.com/office/powerpoint/2010/main" val="3852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Ship routing</a:t>
            </a:r>
            <a:endParaRPr lang="en-US" dirty="0"/>
          </a:p>
        </p:txBody>
      </p:sp>
      <p:sp>
        <p:nvSpPr>
          <p:cNvPr id="4" name="Slide Number Placeholder 3"/>
          <p:cNvSpPr>
            <a:spLocks noGrp="1"/>
          </p:cNvSpPr>
          <p:nvPr>
            <p:ph type="sldNum" sz="quarter" idx="10"/>
          </p:nvPr>
        </p:nvSpPr>
        <p:spPr/>
        <p:txBody>
          <a:bodyPr/>
          <a:lstStyle/>
          <a:p>
            <a:fld id="{D4C702E6-9500-E043-9240-E9788E15A29F}" type="slidenum">
              <a:rPr lang="en-US" smtClean="0"/>
              <a:pPr/>
              <a:t>5</a:t>
            </a:fld>
            <a:endParaRPr lang="en-US"/>
          </a:p>
        </p:txBody>
      </p:sp>
    </p:spTree>
    <p:extLst>
      <p:ext uri="{BB962C8B-B14F-4D97-AF65-F5344CB8AC3E}">
        <p14:creationId xmlns:p14="http://schemas.microsoft.com/office/powerpoint/2010/main" val="2461839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Synop</a:t>
            </a:r>
            <a:r>
              <a:rPr lang="en-US" dirty="0" smtClean="0"/>
              <a:t>,</a:t>
            </a:r>
            <a:r>
              <a:rPr lang="en-US" baseline="0" dirty="0" smtClean="0"/>
              <a:t> </a:t>
            </a:r>
            <a:r>
              <a:rPr lang="en-US" baseline="0" dirty="0" err="1" smtClean="0"/>
              <a:t>Radisoundings</a:t>
            </a:r>
            <a:r>
              <a:rPr lang="en-US" baseline="0" dirty="0" smtClean="0"/>
              <a:t> (TEMP), </a:t>
            </a:r>
            <a:r>
              <a:rPr lang="en-US" dirty="0" err="1" smtClean="0"/>
              <a:t>AIRcraft</a:t>
            </a:r>
            <a:r>
              <a:rPr lang="en-US" dirty="0" smtClean="0"/>
              <a:t> </a:t>
            </a:r>
            <a:r>
              <a:rPr lang="en-US" dirty="0" err="1" smtClean="0"/>
              <a:t>REPorts</a:t>
            </a:r>
            <a:r>
              <a:rPr lang="en-US" dirty="0" smtClean="0"/>
              <a:t> (AIREPS), Drifting Buoy (</a:t>
            </a:r>
            <a:r>
              <a:rPr lang="en-US" i="1" dirty="0" smtClean="0"/>
              <a:t>DRIBU</a:t>
            </a:r>
            <a:r>
              <a:rPr lang="en-US" dirty="0" smtClean="0"/>
              <a:t>),</a:t>
            </a:r>
            <a:r>
              <a:rPr lang="en-US" baseline="0" dirty="0" smtClean="0"/>
              <a:t>  data entered into the ECMWF assimilation system.</a:t>
            </a:r>
            <a:endParaRPr lang="en-US" dirty="0"/>
          </a:p>
        </p:txBody>
      </p:sp>
      <p:sp>
        <p:nvSpPr>
          <p:cNvPr id="4" name="Slide Number Placeholder 3"/>
          <p:cNvSpPr>
            <a:spLocks noGrp="1"/>
          </p:cNvSpPr>
          <p:nvPr>
            <p:ph type="sldNum" sz="quarter" idx="10"/>
          </p:nvPr>
        </p:nvSpPr>
        <p:spPr/>
        <p:txBody>
          <a:bodyPr/>
          <a:lstStyle/>
          <a:p>
            <a:fld id="{D4C702E6-9500-E043-9240-E9788E15A29F}" type="slidenum">
              <a:rPr lang="en-US" smtClean="0"/>
              <a:pPr/>
              <a:t>7</a:t>
            </a:fld>
            <a:endParaRPr lang="en-US"/>
          </a:p>
        </p:txBody>
      </p:sp>
    </p:spTree>
    <p:extLst>
      <p:ext uri="{BB962C8B-B14F-4D97-AF65-F5344CB8AC3E}">
        <p14:creationId xmlns:p14="http://schemas.microsoft.com/office/powerpoint/2010/main" val="2461839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WMO World Weather Research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Polar Prediction Project aims to advance the science in numerical models, data acquisition and assimilation, ensemble forecast methods, verification, and the production of prediction products – all with a polar emphasis. Observations are a key element in this </a:t>
            </a:r>
            <a:r>
              <a:rPr lang="en-US" sz="1200" kern="1200" dirty="0" err="1" smtClean="0">
                <a:solidFill>
                  <a:schemeClr val="tx1"/>
                </a:solidFill>
                <a:effectLst/>
                <a:latin typeface="+mn-lt"/>
                <a:ea typeface="+mn-ea"/>
                <a:cs typeface="+mn-cs"/>
              </a:rPr>
              <a:t>endeavour</a:t>
            </a:r>
            <a:r>
              <a:rPr lang="en-US" sz="1200" kern="1200" dirty="0" smtClean="0">
                <a:solidFill>
                  <a:schemeClr val="tx1"/>
                </a:solidFill>
                <a:effectLst/>
                <a:latin typeface="+mn-lt"/>
                <a:ea typeface="+mn-ea"/>
                <a:cs typeface="+mn-cs"/>
              </a:rPr>
              <a:t>. The polar regions are among the most sparsely observed parts of the globe by conventional observing systems such as surface meteorological stations, </a:t>
            </a:r>
            <a:r>
              <a:rPr lang="en-US" sz="1200" kern="1200" dirty="0" err="1" smtClean="0">
                <a:solidFill>
                  <a:schemeClr val="tx1"/>
                </a:solidFill>
                <a:effectLst/>
                <a:latin typeface="+mn-lt"/>
                <a:ea typeface="+mn-ea"/>
                <a:cs typeface="+mn-cs"/>
              </a:rPr>
              <a:t>radiosonde</a:t>
            </a:r>
            <a:r>
              <a:rPr lang="en-US" sz="1200" kern="1200" dirty="0" smtClean="0">
                <a:solidFill>
                  <a:schemeClr val="tx1"/>
                </a:solidFill>
                <a:effectLst/>
                <a:latin typeface="+mn-lt"/>
                <a:ea typeface="+mn-ea"/>
                <a:cs typeface="+mn-cs"/>
              </a:rPr>
              <a:t> stations, and aircraft reports.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Recognizing this, one important international initiative is the Year of Polar Prediction (YOPP) with a large field campaign scheduled from mid-2017 to mid-2019. Given the relatively high costs of taking observations in polar regions, it is necessary to agree on at least some special observing periods (SOPs), both for the Arctic and Antarctica. For the Arctic we expect to have one SOP during the winter of 2017/18, one in the extended summer season of 2018 and one during the winter of 2018/19. In total we should aim for 7 months worth of SOPs (3 in summer + 4 in winter) during the YOPP core period when increased </a:t>
            </a:r>
            <a:r>
              <a:rPr lang="en-US" sz="1200" kern="1200" dirty="0" err="1" smtClean="0">
                <a:solidFill>
                  <a:schemeClr val="tx1"/>
                </a:solidFill>
                <a:effectLst/>
                <a:latin typeface="+mn-lt"/>
                <a:ea typeface="+mn-ea"/>
                <a:cs typeface="+mn-cs"/>
              </a:rPr>
              <a:t>radiosounding</a:t>
            </a:r>
            <a:r>
              <a:rPr lang="en-US" sz="1200" kern="1200" dirty="0" smtClean="0">
                <a:solidFill>
                  <a:schemeClr val="tx1"/>
                </a:solidFill>
                <a:effectLst/>
                <a:latin typeface="+mn-lt"/>
                <a:ea typeface="+mn-ea"/>
                <a:cs typeface="+mn-cs"/>
              </a:rPr>
              <a:t> (up to 4 per day), sea-ice and ocean buoy measurements, additional land observations, flights will flow into the GTS system.</a:t>
            </a:r>
          </a:p>
          <a:p>
            <a:endParaRPr lang="en-US" smtClean="0"/>
          </a:p>
          <a:p>
            <a:endParaRPr lang="en-US"/>
          </a:p>
        </p:txBody>
      </p:sp>
      <p:sp>
        <p:nvSpPr>
          <p:cNvPr id="4" name="Slide Number Placeholder 3"/>
          <p:cNvSpPr>
            <a:spLocks noGrp="1"/>
          </p:cNvSpPr>
          <p:nvPr>
            <p:ph type="sldNum" sz="quarter" idx="10"/>
          </p:nvPr>
        </p:nvSpPr>
        <p:spPr/>
        <p:txBody>
          <a:bodyPr/>
          <a:lstStyle/>
          <a:p>
            <a:fld id="{E7171DEF-20EA-DE45-82F3-32A0D556FBBB}" type="slidenum">
              <a:rPr lang="en-US" smtClean="0"/>
              <a:t>10</a:t>
            </a:fld>
            <a:endParaRPr lang="en-US"/>
          </a:p>
        </p:txBody>
      </p:sp>
    </p:spTree>
    <p:extLst>
      <p:ext uri="{BB962C8B-B14F-4D97-AF65-F5344CB8AC3E}">
        <p14:creationId xmlns:p14="http://schemas.microsoft.com/office/powerpoint/2010/main" val="3080503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YOPP Core Phase will be from mid-2017 to mid-2019, flanked by a Preparation Phase and a Consolidation Phase. YOPP is a key component of the World Meteorological Organization – World Weather Research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(WMO-WWRP) Polar Prediction Project (PPP). </a:t>
            </a:r>
            <a:endParaRPr 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WMO World Weather Research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Polar Prediction Project aims to advance the science in numerical models, data acquisition and assimilation, ensemble forecast methods, verification, and the production of prediction products – all with a polar emphasis. Observations are a key element in this </a:t>
            </a:r>
            <a:r>
              <a:rPr lang="en-US" sz="1200" kern="1200" dirty="0" err="1" smtClean="0">
                <a:solidFill>
                  <a:schemeClr val="tx1"/>
                </a:solidFill>
                <a:effectLst/>
                <a:latin typeface="+mn-lt"/>
                <a:ea typeface="+mn-ea"/>
                <a:cs typeface="+mn-cs"/>
              </a:rPr>
              <a:t>endeavour</a:t>
            </a:r>
            <a:r>
              <a:rPr lang="en-US" sz="1200" kern="1200" dirty="0" smtClean="0">
                <a:solidFill>
                  <a:schemeClr val="tx1"/>
                </a:solidFill>
                <a:effectLst/>
                <a:latin typeface="+mn-lt"/>
                <a:ea typeface="+mn-ea"/>
                <a:cs typeface="+mn-cs"/>
              </a:rPr>
              <a:t>. The polar regions are among the most sparsely observed parts of the globe by conventional observing systems such as surface meteorological stations, </a:t>
            </a:r>
            <a:r>
              <a:rPr lang="en-US" sz="1200" kern="1200" dirty="0" err="1" smtClean="0">
                <a:solidFill>
                  <a:schemeClr val="tx1"/>
                </a:solidFill>
                <a:effectLst/>
                <a:latin typeface="+mn-lt"/>
                <a:ea typeface="+mn-ea"/>
                <a:cs typeface="+mn-cs"/>
              </a:rPr>
              <a:t>radiosonde</a:t>
            </a:r>
            <a:r>
              <a:rPr lang="en-US" sz="1200" kern="1200" dirty="0" smtClean="0">
                <a:solidFill>
                  <a:schemeClr val="tx1"/>
                </a:solidFill>
                <a:effectLst/>
                <a:latin typeface="+mn-lt"/>
                <a:ea typeface="+mn-ea"/>
                <a:cs typeface="+mn-cs"/>
              </a:rPr>
              <a:t> stations, and aircraft reports.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Recognizing this, one important international initiative is the Year of Polar Prediction (YOPP) with a large field campaign scheduled from mid-2017 to mid-2019. Given the relatively high costs of taking observations in polar regions, it is necessary to agree on at least some special observing periods (SOPs), both for the Arctic and Antarctica. For the Arctic we expect to have one SOP during the winter of 2017/18, one in the extended summer season of 2018 and one during the winter of 2018/19. In total we should aim for 7 months worth of SOPs (3 in summer + 4 in winter) during the YOPP core period when increased </a:t>
            </a:r>
            <a:r>
              <a:rPr lang="en-US" sz="1200" kern="1200" dirty="0" err="1" smtClean="0">
                <a:solidFill>
                  <a:schemeClr val="tx1"/>
                </a:solidFill>
                <a:effectLst/>
                <a:latin typeface="+mn-lt"/>
                <a:ea typeface="+mn-ea"/>
                <a:cs typeface="+mn-cs"/>
              </a:rPr>
              <a:t>radiosounding</a:t>
            </a:r>
            <a:r>
              <a:rPr lang="en-US" sz="1200" kern="1200" dirty="0" smtClean="0">
                <a:solidFill>
                  <a:schemeClr val="tx1"/>
                </a:solidFill>
                <a:effectLst/>
                <a:latin typeface="+mn-lt"/>
                <a:ea typeface="+mn-ea"/>
                <a:cs typeface="+mn-cs"/>
              </a:rPr>
              <a:t> (up to 4 per day), sea-ice and ocean buoy measurements, additional land observations, flights will flow into the GTS system.</a:t>
            </a:r>
          </a:p>
          <a:p>
            <a:endParaRPr lang="en-US" dirty="0"/>
          </a:p>
        </p:txBody>
      </p:sp>
      <p:sp>
        <p:nvSpPr>
          <p:cNvPr id="4" name="Slide Number Placeholder 3"/>
          <p:cNvSpPr>
            <a:spLocks noGrp="1"/>
          </p:cNvSpPr>
          <p:nvPr>
            <p:ph type="sldNum" sz="quarter" idx="10"/>
          </p:nvPr>
        </p:nvSpPr>
        <p:spPr/>
        <p:txBody>
          <a:bodyPr/>
          <a:lstStyle/>
          <a:p>
            <a:fld id="{D4C702E6-9500-E043-9240-E9788E15A29F}" type="slidenum">
              <a:rPr lang="en-US" smtClean="0"/>
              <a:pPr/>
              <a:t>11</a:t>
            </a:fld>
            <a:endParaRPr lang="en-US"/>
          </a:p>
        </p:txBody>
      </p:sp>
    </p:spTree>
    <p:extLst>
      <p:ext uri="{BB962C8B-B14F-4D97-AF65-F5344CB8AC3E}">
        <p14:creationId xmlns:p14="http://schemas.microsoft.com/office/powerpoint/2010/main" val="52445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WMO decisions …. </a:t>
            </a:r>
            <a:endParaRPr lang="en-US" dirty="0"/>
          </a:p>
        </p:txBody>
      </p:sp>
      <p:sp>
        <p:nvSpPr>
          <p:cNvPr id="4" name="Slide Number Placeholder 3"/>
          <p:cNvSpPr>
            <a:spLocks noGrp="1"/>
          </p:cNvSpPr>
          <p:nvPr>
            <p:ph type="sldNum" sz="quarter" idx="10"/>
          </p:nvPr>
        </p:nvSpPr>
        <p:spPr/>
        <p:txBody>
          <a:bodyPr/>
          <a:lstStyle/>
          <a:p>
            <a:fld id="{D4C702E6-9500-E043-9240-E9788E15A29F}" type="slidenum">
              <a:rPr lang="en-US" smtClean="0"/>
              <a:t>15</a:t>
            </a:fld>
            <a:endParaRPr lang="en-US"/>
          </a:p>
        </p:txBody>
      </p:sp>
    </p:spTree>
    <p:extLst>
      <p:ext uri="{BB962C8B-B14F-4D97-AF65-F5344CB8AC3E}">
        <p14:creationId xmlns:p14="http://schemas.microsoft.com/office/powerpoint/2010/main" val="3852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WMO decisions …. </a:t>
            </a:r>
            <a:endParaRPr lang="en-US" dirty="0"/>
          </a:p>
        </p:txBody>
      </p:sp>
      <p:sp>
        <p:nvSpPr>
          <p:cNvPr id="4" name="Slide Number Placeholder 3"/>
          <p:cNvSpPr>
            <a:spLocks noGrp="1"/>
          </p:cNvSpPr>
          <p:nvPr>
            <p:ph type="sldNum" sz="quarter" idx="10"/>
          </p:nvPr>
        </p:nvSpPr>
        <p:spPr/>
        <p:txBody>
          <a:bodyPr/>
          <a:lstStyle/>
          <a:p>
            <a:fld id="{D4C702E6-9500-E043-9240-E9788E15A29F}" type="slidenum">
              <a:rPr lang="en-US" smtClean="0"/>
              <a:t>16</a:t>
            </a:fld>
            <a:endParaRPr lang="en-US"/>
          </a:p>
        </p:txBody>
      </p:sp>
    </p:spTree>
    <p:extLst>
      <p:ext uri="{BB962C8B-B14F-4D97-AF65-F5344CB8AC3E}">
        <p14:creationId xmlns:p14="http://schemas.microsoft.com/office/powerpoint/2010/main" val="136901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mo2016_powerpoint_standard_v2_dark-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158" y="0"/>
            <a:ext cx="9180000" cy="6887123"/>
          </a:xfrm>
          <a:prstGeom prst="rect">
            <a:avLst/>
          </a:prstGeom>
        </p:spPr>
      </p:pic>
      <p:sp>
        <p:nvSpPr>
          <p:cNvPr id="6" name="Title 1"/>
          <p:cNvSpPr txBox="1">
            <a:spLocks/>
          </p:cNvSpPr>
          <p:nvPr/>
        </p:nvSpPr>
        <p:spPr>
          <a:xfrm>
            <a:off x="457200" y="1185724"/>
            <a:ext cx="8229600" cy="184081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bg1"/>
                </a:solidFill>
                <a:latin typeface="EC Square Sans Pro,Bold"/>
              </a:rPr>
              <a:t>Arctic and Antarctica drive a new era in climate and weather science </a:t>
            </a:r>
            <a:endParaRPr lang="en-US" sz="4800" dirty="0">
              <a:solidFill>
                <a:schemeClr val="bg1"/>
              </a:solidFill>
            </a:endParaRPr>
          </a:p>
          <a:p>
            <a:endParaRPr lang="en-US" sz="4800" dirty="0">
              <a:solidFill>
                <a:schemeClr val="bg1"/>
              </a:solidFill>
            </a:endParaRPr>
          </a:p>
        </p:txBody>
      </p:sp>
      <p:sp>
        <p:nvSpPr>
          <p:cNvPr id="4" name="Title 1"/>
          <p:cNvSpPr txBox="1">
            <a:spLocks/>
          </p:cNvSpPr>
          <p:nvPr/>
        </p:nvSpPr>
        <p:spPr>
          <a:xfrm>
            <a:off x="457200" y="2907989"/>
            <a:ext cx="8229600" cy="110490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bg1"/>
                </a:solidFill>
              </a:rPr>
              <a:t>Paolo </a:t>
            </a:r>
            <a:r>
              <a:rPr lang="en-US" sz="2000" dirty="0" err="1" smtClean="0">
                <a:solidFill>
                  <a:schemeClr val="bg1"/>
                </a:solidFill>
              </a:rPr>
              <a:t>Ruti</a:t>
            </a:r>
            <a:r>
              <a:rPr lang="en-US" sz="2000" dirty="0" smtClean="0">
                <a:solidFill>
                  <a:schemeClr val="bg1"/>
                </a:solidFill>
              </a:rPr>
              <a:t>, World Weather Research Divis</a:t>
            </a:r>
            <a:r>
              <a:rPr lang="en-US" sz="2000" dirty="0" smtClean="0">
                <a:solidFill>
                  <a:schemeClr val="bg1">
                    <a:lumMod val="95000"/>
                  </a:schemeClr>
                </a:solidFill>
              </a:rPr>
              <a:t>i</a:t>
            </a:r>
            <a:r>
              <a:rPr lang="en-US" sz="2000" dirty="0" smtClean="0">
                <a:solidFill>
                  <a:schemeClr val="bg1">
                    <a:lumMod val="85000"/>
                  </a:schemeClr>
                </a:solidFill>
              </a:rPr>
              <a:t>on</a:t>
            </a:r>
          </a:p>
        </p:txBody>
      </p:sp>
      <p:pic>
        <p:nvPicPr>
          <p:cNvPr id="5" name="Picture 4"/>
          <p:cNvPicPr>
            <a:picLocks noChangeAspect="1"/>
          </p:cNvPicPr>
          <p:nvPr/>
        </p:nvPicPr>
        <p:blipFill>
          <a:blip r:embed="rId3"/>
          <a:stretch>
            <a:fillRect/>
          </a:stretch>
        </p:blipFill>
        <p:spPr>
          <a:xfrm>
            <a:off x="6744954" y="4078869"/>
            <a:ext cx="2118643" cy="2511344"/>
          </a:xfrm>
          <a:prstGeom prst="rect">
            <a:avLst/>
          </a:prstGeom>
        </p:spPr>
      </p:pic>
    </p:spTree>
    <p:extLst>
      <p:ext uri="{BB962C8B-B14F-4D97-AF65-F5344CB8AC3E}">
        <p14:creationId xmlns:p14="http://schemas.microsoft.com/office/powerpoint/2010/main" val="238926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5754"/>
            <a:ext cx="9144000" cy="6053018"/>
          </a:xfrm>
          <a:prstGeom prst="rect">
            <a:avLst/>
          </a:prstGeom>
          <a:noFill/>
          <a:ln>
            <a:noFill/>
          </a:ln>
        </p:spPr>
      </p:pic>
      <p:sp>
        <p:nvSpPr>
          <p:cNvPr id="5" name="Text Box 3"/>
          <p:cNvSpPr txBox="1">
            <a:spLocks noChangeArrowheads="1"/>
          </p:cNvSpPr>
          <p:nvPr/>
        </p:nvSpPr>
        <p:spPr bwMode="auto">
          <a:xfrm>
            <a:off x="4021438" y="161091"/>
            <a:ext cx="4730115" cy="18389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a:ext>
          </a:extLst>
        </p:spPr>
        <p:txBody>
          <a:bodyPr rot="0" vert="horz" wrap="square" lIns="0" tIns="0" rIns="0" bIns="0" anchor="t" anchorCtr="0" upright="1">
            <a:noAutofit/>
          </a:bodyPr>
          <a:lstStyle/>
          <a:p>
            <a:pPr algn="r">
              <a:spcAft>
                <a:spcPts val="600"/>
              </a:spcAft>
            </a:pPr>
            <a:r>
              <a:rPr lang="en-GB" sz="2800" b="1" kern="0" dirty="0">
                <a:solidFill>
                  <a:srgbClr val="353461"/>
                </a:solidFill>
                <a:effectLst/>
                <a:latin typeface="Corbel"/>
                <a:ea typeface="メイリオ"/>
                <a:cs typeface="Times New Roman"/>
              </a:rPr>
              <a:t>The Year </a:t>
            </a:r>
            <a:r>
              <a:rPr lang="en-GB" sz="2800" b="1" kern="0" dirty="0">
                <a:solidFill>
                  <a:srgbClr val="353461"/>
                </a:solidFill>
                <a:effectLst/>
                <a:latin typeface="Corbel"/>
                <a:ea typeface="맑은 고딕"/>
                <a:cs typeface="맑은 고딕"/>
              </a:rPr>
              <a:t>O</a:t>
            </a:r>
            <a:r>
              <a:rPr lang="en-GB" sz="2800" b="1" kern="0" dirty="0">
                <a:solidFill>
                  <a:srgbClr val="353461"/>
                </a:solidFill>
                <a:effectLst/>
                <a:latin typeface="Corbel"/>
                <a:ea typeface="メイリオ"/>
                <a:cs typeface="Times New Roman"/>
              </a:rPr>
              <a:t>f Polar Prediction </a:t>
            </a:r>
            <a:endParaRPr lang="en-US" b="1" kern="0" dirty="0">
              <a:solidFill>
                <a:srgbClr val="8DC03F"/>
              </a:solidFill>
              <a:effectLst/>
              <a:latin typeface="Corbel"/>
              <a:ea typeface="メイリオ"/>
              <a:cs typeface="Times New Roman"/>
            </a:endParaRPr>
          </a:p>
          <a:p>
            <a:pPr algn="r">
              <a:spcAft>
                <a:spcPts val="600"/>
              </a:spcAft>
            </a:pPr>
            <a:r>
              <a:rPr lang="en-GB" sz="2800" b="1" kern="0" dirty="0">
                <a:solidFill>
                  <a:srgbClr val="353461"/>
                </a:solidFill>
                <a:effectLst/>
                <a:latin typeface="Corbel"/>
                <a:ea typeface="メイリオ"/>
                <a:cs typeface="Times New Roman"/>
              </a:rPr>
              <a:t>Driving Innovation Together</a:t>
            </a:r>
            <a:endParaRPr lang="en-US" b="1" kern="0" dirty="0">
              <a:solidFill>
                <a:srgbClr val="8DC03F"/>
              </a:solidFill>
              <a:effectLst/>
              <a:latin typeface="Corbel"/>
              <a:ea typeface="メイリオ"/>
              <a:cs typeface="Times New Roman"/>
            </a:endParaRPr>
          </a:p>
        </p:txBody>
      </p:sp>
      <p:sp>
        <p:nvSpPr>
          <p:cNvPr id="7" name="Text Box 8"/>
          <p:cNvSpPr txBox="1">
            <a:spLocks noChangeArrowheads="1"/>
          </p:cNvSpPr>
          <p:nvPr/>
        </p:nvSpPr>
        <p:spPr bwMode="auto">
          <a:xfrm>
            <a:off x="214010" y="551175"/>
            <a:ext cx="3212819"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a:ext>
          </a:extLst>
        </p:spPr>
        <p:txBody>
          <a:bodyPr rot="0" vert="horz" wrap="square" lIns="0" tIns="0" rIns="0" bIns="0" anchor="t" anchorCtr="0" upright="1">
            <a:noAutofit/>
          </a:bodyPr>
          <a:lstStyle/>
          <a:p>
            <a:pPr>
              <a:lnSpc>
                <a:spcPts val="3000"/>
              </a:lnSpc>
              <a:spcAft>
                <a:spcPts val="0"/>
              </a:spcAft>
            </a:pPr>
            <a:r>
              <a:rPr lang="en-US" sz="2800" spc="75" dirty="0" smtClean="0">
                <a:solidFill>
                  <a:srgbClr val="353461"/>
                </a:solidFill>
                <a:latin typeface="Corbel"/>
                <a:ea typeface="メイリオ"/>
                <a:cs typeface="Times New Roman"/>
              </a:rPr>
              <a:t>Arctic-Antarctic</a:t>
            </a:r>
            <a:endParaRPr lang="en-US" sz="2800" spc="75" dirty="0">
              <a:solidFill>
                <a:srgbClr val="353461"/>
              </a:solidFill>
              <a:effectLst/>
              <a:latin typeface="Corbel"/>
              <a:ea typeface="メイリオ"/>
              <a:cs typeface="Times New Roman"/>
            </a:endParaRPr>
          </a:p>
        </p:txBody>
      </p:sp>
      <p:sp>
        <p:nvSpPr>
          <p:cNvPr id="8" name="Text Box 9"/>
          <p:cNvSpPr txBox="1">
            <a:spLocks noChangeArrowheads="1"/>
          </p:cNvSpPr>
          <p:nvPr/>
        </p:nvSpPr>
        <p:spPr bwMode="auto">
          <a:xfrm>
            <a:off x="229507" y="151125"/>
            <a:ext cx="222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a:ext>
          </a:extLst>
        </p:spPr>
        <p:txBody>
          <a:bodyPr rot="0" vert="horz" wrap="square" lIns="0" tIns="0" rIns="0" bIns="0" anchor="t" anchorCtr="0" upright="1">
            <a:noAutofit/>
          </a:bodyPr>
          <a:lstStyle/>
          <a:p>
            <a:pPr>
              <a:lnSpc>
                <a:spcPts val="3000"/>
              </a:lnSpc>
              <a:spcAft>
                <a:spcPts val="0"/>
              </a:spcAft>
            </a:pPr>
            <a:r>
              <a:rPr lang="en-US" sz="2800" spc="75" dirty="0" smtClean="0">
                <a:solidFill>
                  <a:srgbClr val="353461"/>
                </a:solidFill>
                <a:latin typeface="Corbel"/>
                <a:ea typeface="メイリオ"/>
                <a:cs typeface="Times New Roman"/>
              </a:rPr>
              <a:t>2017-2019</a:t>
            </a:r>
            <a:endParaRPr lang="en-US" sz="2800" spc="75" dirty="0">
              <a:solidFill>
                <a:srgbClr val="353461"/>
              </a:solidFill>
              <a:effectLst/>
              <a:latin typeface="Corbel"/>
              <a:ea typeface="メイリオ"/>
              <a:cs typeface="Times New Roman"/>
            </a:endParaRPr>
          </a:p>
        </p:txBody>
      </p:sp>
      <p:sp>
        <p:nvSpPr>
          <p:cNvPr id="10" name="Text Box 9"/>
          <p:cNvSpPr txBox="1">
            <a:spLocks noChangeArrowheads="1"/>
          </p:cNvSpPr>
          <p:nvPr/>
        </p:nvSpPr>
        <p:spPr bwMode="auto">
          <a:xfrm>
            <a:off x="214010" y="1021074"/>
            <a:ext cx="2823978" cy="62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a:ext>
          </a:extLst>
        </p:spPr>
        <p:txBody>
          <a:bodyPr rot="0" vert="horz" wrap="square" lIns="0" tIns="0" rIns="0" bIns="0" anchor="t" anchorCtr="0" upright="1">
            <a:noAutofit/>
          </a:bodyPr>
          <a:lstStyle/>
          <a:p>
            <a:pPr>
              <a:spcAft>
                <a:spcPts val="1000"/>
              </a:spcAft>
            </a:pPr>
            <a:r>
              <a:rPr lang="en-US" sz="2000" i="1" spc="75" dirty="0" smtClean="0">
                <a:solidFill>
                  <a:srgbClr val="353461"/>
                </a:solidFill>
                <a:effectLst/>
                <a:latin typeface="Corbel"/>
                <a:ea typeface="メイリオ"/>
                <a:cs typeface="Times New Roman"/>
              </a:rPr>
              <a:t>And linkages to mid-latitudes</a:t>
            </a:r>
            <a:endParaRPr lang="en-US" sz="1600" i="1" spc="75" dirty="0">
              <a:solidFill>
                <a:srgbClr val="8DC03F"/>
              </a:solidFill>
              <a:effectLst/>
              <a:latin typeface="Corbel"/>
              <a:ea typeface="メイリオ"/>
              <a:cs typeface="Times New Roman"/>
            </a:endParaRPr>
          </a:p>
        </p:txBody>
      </p:sp>
      <p:pic>
        <p:nvPicPr>
          <p:cNvPr id="13" name="Picture 12" descr="Macintosh HD:Users:pruti:Downloads:WWRP_logo.jpg"/>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40601" y="6163122"/>
            <a:ext cx="1614170" cy="539750"/>
          </a:xfrm>
          <a:prstGeom prst="rect">
            <a:avLst/>
          </a:prstGeom>
          <a:noFill/>
          <a:ln>
            <a:noFill/>
          </a:ln>
        </p:spPr>
      </p:pic>
      <p:pic>
        <p:nvPicPr>
          <p:cNvPr id="14" name="Picture 13" descr="Macintosh HD:Users:cnullis:Desktop:awi.png"/>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64761" y="6165662"/>
            <a:ext cx="1212850" cy="539750"/>
          </a:xfrm>
          <a:prstGeom prst="rect">
            <a:avLst/>
          </a:prstGeom>
          <a:noFill/>
          <a:ln>
            <a:noFill/>
          </a:ln>
        </p:spPr>
      </p:pic>
      <p:sp>
        <p:nvSpPr>
          <p:cNvPr id="28" name="Rectangle 27"/>
          <p:cNvSpPr/>
          <p:nvPr/>
        </p:nvSpPr>
        <p:spPr>
          <a:xfrm>
            <a:off x="5953231" y="2257468"/>
            <a:ext cx="3057749" cy="3785652"/>
          </a:xfrm>
          <a:prstGeom prst="rect">
            <a:avLst/>
          </a:prstGeom>
        </p:spPr>
        <p:txBody>
          <a:bodyPr wrap="square">
            <a:spAutoFit/>
          </a:bodyPr>
          <a:lstStyle/>
          <a:p>
            <a:pPr algn="r"/>
            <a:r>
              <a:rPr lang="en-GB" sz="2000" b="1" dirty="0" smtClean="0">
                <a:solidFill>
                  <a:schemeClr val="tx2">
                    <a:lumMod val="75000"/>
                  </a:schemeClr>
                </a:solidFill>
              </a:rPr>
              <a:t>WMO Polar Prediction Project is launching a modelling and field campaign (Year of Polar Prediction, mid-2017 to mid-2019) assist planning an Arctic observational network for improving predictive capabilities</a:t>
            </a:r>
            <a:endParaRPr lang="en-US" sz="2000" b="1" dirty="0">
              <a:solidFill>
                <a:schemeClr val="tx2">
                  <a:lumMod val="75000"/>
                </a:schemeClr>
              </a:solidFill>
            </a:endParaRPr>
          </a:p>
        </p:txBody>
      </p:sp>
    </p:spTree>
    <p:extLst>
      <p:ext uri="{BB962C8B-B14F-4D97-AF65-F5344CB8AC3E}">
        <p14:creationId xmlns:p14="http://schemas.microsoft.com/office/powerpoint/2010/main" val="2734280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023"/>
            <a:ext cx="9143999" cy="1143000"/>
          </a:xfrm>
        </p:spPr>
        <p:txBody>
          <a:bodyPr>
            <a:normAutofit/>
          </a:bodyPr>
          <a:lstStyle/>
          <a:p>
            <a:r>
              <a:rPr lang="en-US" b="1" dirty="0" smtClean="0">
                <a:solidFill>
                  <a:schemeClr val="tx2">
                    <a:lumMod val="60000"/>
                    <a:lumOff val="40000"/>
                  </a:schemeClr>
                </a:solidFill>
              </a:rPr>
              <a:t>Designing Polar Prediction Systems</a:t>
            </a:r>
            <a:endParaRPr lang="en-US" b="1" dirty="0">
              <a:solidFill>
                <a:schemeClr val="tx2">
                  <a:lumMod val="60000"/>
                  <a:lumOff val="40000"/>
                </a:schemeClr>
              </a:solidFill>
            </a:endParaRPr>
          </a:p>
        </p:txBody>
      </p:sp>
      <p:sp>
        <p:nvSpPr>
          <p:cNvPr id="3" name="Rectangle 10"/>
          <p:cNvSpPr>
            <a:spLocks noChangeArrowheads="1"/>
          </p:cNvSpPr>
          <p:nvPr/>
        </p:nvSpPr>
        <p:spPr bwMode="auto">
          <a:xfrm>
            <a:off x="1" y="958929"/>
            <a:ext cx="184561" cy="36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spAutoFit/>
          </a:bodyPr>
          <a:lstStyle/>
          <a:p>
            <a:pPr>
              <a:defRPr/>
            </a:pPr>
            <a:endParaRPr lang="it-IT">
              <a:latin typeface="Arial" charset="0"/>
              <a:ea typeface="ヒラギノ角ゴ ProN W3" charset="0"/>
              <a:cs typeface="ヒラギノ角ゴ ProN W3" charset="0"/>
              <a:sym typeface="Arial" charset="0"/>
            </a:endParaRPr>
          </a:p>
        </p:txBody>
      </p:sp>
      <p:sp>
        <p:nvSpPr>
          <p:cNvPr id="6" name="TextBox 5"/>
          <p:cNvSpPr txBox="1"/>
          <p:nvPr/>
        </p:nvSpPr>
        <p:spPr>
          <a:xfrm>
            <a:off x="-1031925" y="3033791"/>
            <a:ext cx="184666" cy="369332"/>
          </a:xfrm>
          <a:prstGeom prst="rect">
            <a:avLst/>
          </a:prstGeom>
          <a:noFill/>
        </p:spPr>
        <p:txBody>
          <a:bodyPr wrap="none" rtlCol="0">
            <a:spAutoFit/>
          </a:bodyPr>
          <a:lstStyle/>
          <a:p>
            <a:endParaRPr lang="en-US" dirty="0"/>
          </a:p>
        </p:txBody>
      </p:sp>
      <p:sp>
        <p:nvSpPr>
          <p:cNvPr id="10" name="Rectangle 9"/>
          <p:cNvSpPr/>
          <p:nvPr/>
        </p:nvSpPr>
        <p:spPr>
          <a:xfrm>
            <a:off x="7158935" y="1202520"/>
            <a:ext cx="1985065" cy="4401205"/>
          </a:xfrm>
          <a:prstGeom prst="rect">
            <a:avLst/>
          </a:prstGeom>
        </p:spPr>
        <p:txBody>
          <a:bodyPr wrap="square">
            <a:spAutoFit/>
          </a:bodyPr>
          <a:lstStyle/>
          <a:p>
            <a:r>
              <a:rPr lang="en-GB" sz="2800" dirty="0" smtClean="0">
                <a:solidFill>
                  <a:srgbClr val="558ED5"/>
                </a:solidFill>
              </a:rPr>
              <a:t>A modelling and field campaign from mid-2017 to mid-2019 for improving predictive capabilities</a:t>
            </a:r>
            <a:endParaRPr lang="en-US" sz="2800" dirty="0">
              <a:solidFill>
                <a:srgbClr val="558ED5"/>
              </a:solidFill>
            </a:endParaRPr>
          </a:p>
        </p:txBody>
      </p:sp>
      <p:pic>
        <p:nvPicPr>
          <p:cNvPr id="4" name="Picture 3" descr="20140714_Polarstern86_Arktis_2014_Aurora_009_SArndt.jpg"/>
          <p:cNvPicPr>
            <a:picLocks noChangeAspect="1"/>
          </p:cNvPicPr>
          <p:nvPr/>
        </p:nvPicPr>
        <p:blipFill rotWithShape="1">
          <a:blip r:embed="rId3" cstate="email">
            <a:extLst>
              <a:ext uri="{28A0092B-C50C-407E-A947-70E740481C1C}">
                <a14:useLocalDpi xmlns:a14="http://schemas.microsoft.com/office/drawing/2010/main" val="0"/>
              </a:ext>
            </a:extLst>
          </a:blip>
          <a:srcRect t="19368" b="5222"/>
          <a:stretch/>
        </p:blipFill>
        <p:spPr>
          <a:xfrm>
            <a:off x="184562" y="1328208"/>
            <a:ext cx="6975407" cy="4664919"/>
          </a:xfrm>
          <a:prstGeom prst="rect">
            <a:avLst/>
          </a:prstGeom>
        </p:spPr>
      </p:pic>
      <p:pic>
        <p:nvPicPr>
          <p:cNvPr id="12" name="Bild 4"/>
          <p:cNvPicPr>
            <a:picLocks noChangeAspect="1"/>
          </p:cNvPicPr>
          <p:nvPr/>
        </p:nvPicPr>
        <p:blipFill rotWithShape="1">
          <a:blip r:embed="rId4" cstate="email">
            <a:extLst>
              <a:ext uri="{28A0092B-C50C-407E-A947-70E740481C1C}">
                <a14:useLocalDpi xmlns:a14="http://schemas.microsoft.com/office/drawing/2010/main" val="0"/>
              </a:ext>
            </a:extLst>
          </a:blip>
          <a:srcRect b="75068"/>
          <a:stretch/>
        </p:blipFill>
        <p:spPr bwMode="auto">
          <a:xfrm>
            <a:off x="3283229" y="5576186"/>
            <a:ext cx="5860771" cy="92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379123" y="4880474"/>
            <a:ext cx="1205889" cy="950475"/>
          </a:xfrm>
          <a:prstGeom prst="rect">
            <a:avLst/>
          </a:prstGeom>
        </p:spPr>
      </p:pic>
      <p:sp>
        <p:nvSpPr>
          <p:cNvPr id="8" name="TextBox 7"/>
          <p:cNvSpPr txBox="1"/>
          <p:nvPr/>
        </p:nvSpPr>
        <p:spPr>
          <a:xfrm>
            <a:off x="379123" y="1511077"/>
            <a:ext cx="5222103" cy="707886"/>
          </a:xfrm>
          <a:prstGeom prst="rect">
            <a:avLst/>
          </a:prstGeom>
          <a:noFill/>
        </p:spPr>
        <p:txBody>
          <a:bodyPr wrap="none" rtlCol="0">
            <a:spAutoFit/>
          </a:bodyPr>
          <a:lstStyle/>
          <a:p>
            <a:r>
              <a:rPr lang="en-US" sz="4000" b="1" dirty="0" smtClean="0">
                <a:solidFill>
                  <a:srgbClr val="FF6600"/>
                </a:solidFill>
              </a:rPr>
              <a:t>Year of Polar Prediction</a:t>
            </a:r>
            <a:endParaRPr lang="en-US" sz="4000" b="1" dirty="0">
              <a:solidFill>
                <a:srgbClr val="FF6600"/>
              </a:solidFill>
            </a:endParaRPr>
          </a:p>
        </p:txBody>
      </p:sp>
    </p:spTree>
    <p:extLst>
      <p:ext uri="{BB962C8B-B14F-4D97-AF65-F5344CB8AC3E}">
        <p14:creationId xmlns:p14="http://schemas.microsoft.com/office/powerpoint/2010/main" val="2520655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23"/>
            <a:ext cx="8229600" cy="1143000"/>
          </a:xfrm>
        </p:spPr>
        <p:txBody>
          <a:bodyPr/>
          <a:lstStyle/>
          <a:p>
            <a:r>
              <a:rPr lang="en-US" dirty="0" smtClean="0">
                <a:solidFill>
                  <a:schemeClr val="tx2">
                    <a:lumMod val="60000"/>
                    <a:lumOff val="40000"/>
                  </a:schemeClr>
                </a:solidFill>
              </a:rPr>
              <a:t>How? Year of Polar Prediction</a:t>
            </a:r>
            <a:endParaRPr lang="en-US" dirty="0">
              <a:solidFill>
                <a:schemeClr val="tx2">
                  <a:lumMod val="60000"/>
                  <a:lumOff val="40000"/>
                </a:schemeClr>
              </a:solidFill>
            </a:endParaRPr>
          </a:p>
        </p:txBody>
      </p:sp>
      <p:sp>
        <p:nvSpPr>
          <p:cNvPr id="3" name="Rectangle 10"/>
          <p:cNvSpPr>
            <a:spLocks noChangeArrowheads="1"/>
          </p:cNvSpPr>
          <p:nvPr/>
        </p:nvSpPr>
        <p:spPr bwMode="auto">
          <a:xfrm>
            <a:off x="1" y="958929"/>
            <a:ext cx="184561" cy="36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88" tIns="45694" rIns="91388" bIns="45694" anchor="ctr">
            <a:spAutoFit/>
          </a:bodyPr>
          <a:lstStyle/>
          <a:p>
            <a:pPr>
              <a:defRPr/>
            </a:pPr>
            <a:endParaRPr lang="it-IT">
              <a:latin typeface="Arial" charset="0"/>
              <a:ea typeface="ヒラギノ角ゴ ProN W3" charset="0"/>
              <a:cs typeface="ヒラギノ角ゴ ProN W3" charset="0"/>
              <a:sym typeface="Arial" charset="0"/>
            </a:endParaRPr>
          </a:p>
        </p:txBody>
      </p:sp>
      <p:pic>
        <p:nvPicPr>
          <p:cNvPr id="4" name="Bild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22312" y="1338940"/>
            <a:ext cx="7340203" cy="464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09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2">
            <a:alphaModFix amt="16000"/>
          </a:blip>
          <a:srcRect r="51494"/>
          <a:stretch/>
        </p:blipFill>
        <p:spPr>
          <a:xfrm>
            <a:off x="39803" y="0"/>
            <a:ext cx="4435345" cy="4787502"/>
          </a:xfrm>
          <a:prstGeom prst="rect">
            <a:avLst/>
          </a:prstGeom>
        </p:spPr>
      </p:pic>
      <p:pic>
        <p:nvPicPr>
          <p:cNvPr id="63" name="Picture 62"/>
          <p:cNvPicPr>
            <a:picLocks noChangeAspect="1"/>
          </p:cNvPicPr>
          <p:nvPr/>
        </p:nvPicPr>
        <p:blipFill rotWithShape="1">
          <a:blip r:embed="rId2">
            <a:alphaModFix amt="16000"/>
          </a:blip>
          <a:srcRect l="49386"/>
          <a:stretch/>
        </p:blipFill>
        <p:spPr>
          <a:xfrm>
            <a:off x="4490576" y="0"/>
            <a:ext cx="4628200" cy="4787502"/>
          </a:xfrm>
          <a:prstGeom prst="rect">
            <a:avLst/>
          </a:prstGeom>
        </p:spPr>
      </p:pic>
      <p:sp>
        <p:nvSpPr>
          <p:cNvPr id="2" name="Title 1"/>
          <p:cNvSpPr>
            <a:spLocks noGrp="1"/>
          </p:cNvSpPr>
          <p:nvPr>
            <p:ph type="title"/>
          </p:nvPr>
        </p:nvSpPr>
        <p:spPr>
          <a:xfrm>
            <a:off x="457200" y="36194"/>
            <a:ext cx="8229600" cy="725806"/>
          </a:xfrm>
        </p:spPr>
        <p:txBody>
          <a:bodyPr>
            <a:normAutofit fontScale="90000"/>
          </a:bodyPr>
          <a:lstStyle/>
          <a:p>
            <a:r>
              <a:rPr lang="en-US" dirty="0" smtClean="0">
                <a:solidFill>
                  <a:srgbClr val="558ED5"/>
                </a:solidFill>
              </a:rPr>
              <a:t>Special Observing Periods</a:t>
            </a:r>
            <a:endParaRPr lang="en-GB" dirty="0">
              <a:solidFill>
                <a:srgbClr val="558ED5"/>
              </a:solidFill>
            </a:endParaRPr>
          </a:p>
        </p:txBody>
      </p:sp>
      <p:pic>
        <p:nvPicPr>
          <p:cNvPr id="3" name="Picture 2" descr="Unbekann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3999" y="762001"/>
            <a:ext cx="8628732" cy="6032922"/>
          </a:xfrm>
          <a:prstGeom prst="rect">
            <a:avLst/>
          </a:prstGeom>
        </p:spPr>
      </p:pic>
    </p:spTree>
    <p:extLst>
      <p:ext uri="{BB962C8B-B14F-4D97-AF65-F5344CB8AC3E}">
        <p14:creationId xmlns:p14="http://schemas.microsoft.com/office/powerpoint/2010/main" val="3642828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2">
            <a:alphaModFix amt="16000"/>
          </a:blip>
          <a:srcRect r="51494"/>
          <a:stretch/>
        </p:blipFill>
        <p:spPr>
          <a:xfrm>
            <a:off x="39803" y="0"/>
            <a:ext cx="4435345" cy="4787502"/>
          </a:xfrm>
          <a:prstGeom prst="rect">
            <a:avLst/>
          </a:prstGeom>
        </p:spPr>
      </p:pic>
      <p:pic>
        <p:nvPicPr>
          <p:cNvPr id="63" name="Picture 62"/>
          <p:cNvPicPr>
            <a:picLocks noChangeAspect="1"/>
          </p:cNvPicPr>
          <p:nvPr/>
        </p:nvPicPr>
        <p:blipFill rotWithShape="1">
          <a:blip r:embed="rId2">
            <a:alphaModFix amt="16000"/>
          </a:blip>
          <a:srcRect l="49386"/>
          <a:stretch/>
        </p:blipFill>
        <p:spPr>
          <a:xfrm>
            <a:off x="4490576" y="0"/>
            <a:ext cx="4628200" cy="4787502"/>
          </a:xfrm>
          <a:prstGeom prst="rect">
            <a:avLst/>
          </a:prstGeom>
        </p:spPr>
      </p:pic>
      <p:sp>
        <p:nvSpPr>
          <p:cNvPr id="2" name="Title 1"/>
          <p:cNvSpPr>
            <a:spLocks noGrp="1"/>
          </p:cNvSpPr>
          <p:nvPr>
            <p:ph type="title"/>
          </p:nvPr>
        </p:nvSpPr>
        <p:spPr>
          <a:xfrm>
            <a:off x="39803" y="36194"/>
            <a:ext cx="9078973" cy="725806"/>
          </a:xfrm>
        </p:spPr>
        <p:txBody>
          <a:bodyPr>
            <a:normAutofit fontScale="90000"/>
          </a:bodyPr>
          <a:lstStyle/>
          <a:p>
            <a:r>
              <a:rPr lang="en-US" dirty="0" smtClean="0">
                <a:solidFill>
                  <a:srgbClr val="558ED5"/>
                </a:solidFill>
              </a:rPr>
              <a:t>International Engagement</a:t>
            </a:r>
            <a:endParaRPr lang="en-GB" dirty="0">
              <a:solidFill>
                <a:srgbClr val="558ED5"/>
              </a:solidFill>
            </a:endParaRPr>
          </a:p>
        </p:txBody>
      </p:sp>
      <p:pic>
        <p:nvPicPr>
          <p:cNvPr id="3" name="Picture 2"/>
          <p:cNvPicPr>
            <a:picLocks noChangeAspect="1"/>
          </p:cNvPicPr>
          <p:nvPr/>
        </p:nvPicPr>
        <p:blipFill>
          <a:blip r:embed="rId3"/>
          <a:stretch>
            <a:fillRect/>
          </a:stretch>
        </p:blipFill>
        <p:spPr>
          <a:xfrm>
            <a:off x="417725" y="1487330"/>
            <a:ext cx="7193671" cy="3930089"/>
          </a:xfrm>
          <a:prstGeom prst="rect">
            <a:avLst/>
          </a:prstGeom>
        </p:spPr>
      </p:pic>
      <p:sp>
        <p:nvSpPr>
          <p:cNvPr id="4" name="Rectangle 3"/>
          <p:cNvSpPr/>
          <p:nvPr/>
        </p:nvSpPr>
        <p:spPr>
          <a:xfrm>
            <a:off x="417725" y="919135"/>
            <a:ext cx="2071916" cy="4846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Canada, USA</a:t>
            </a:r>
            <a:endParaRPr lang="en-US" dirty="0"/>
          </a:p>
        </p:txBody>
      </p:sp>
      <p:sp>
        <p:nvSpPr>
          <p:cNvPr id="7" name="Rectangle 6"/>
          <p:cNvSpPr/>
          <p:nvPr/>
        </p:nvSpPr>
        <p:spPr>
          <a:xfrm>
            <a:off x="2819675" y="919135"/>
            <a:ext cx="5902423" cy="4846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Germany, UK, Iceland, Norway, Sweden, Finland, France, Denmark, Belgium, Netherland, Italy, Spain</a:t>
            </a:r>
            <a:endParaRPr lang="en-US" dirty="0"/>
          </a:p>
        </p:txBody>
      </p:sp>
      <p:sp>
        <p:nvSpPr>
          <p:cNvPr id="8" name="Rectangle 7"/>
          <p:cNvSpPr/>
          <p:nvPr/>
        </p:nvSpPr>
        <p:spPr>
          <a:xfrm>
            <a:off x="417725" y="5483719"/>
            <a:ext cx="2071916" cy="4846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Brazil</a:t>
            </a:r>
            <a:endParaRPr lang="en-US" dirty="0"/>
          </a:p>
        </p:txBody>
      </p:sp>
      <p:sp>
        <p:nvSpPr>
          <p:cNvPr id="9" name="Rectangle 8"/>
          <p:cNvSpPr/>
          <p:nvPr/>
        </p:nvSpPr>
        <p:spPr>
          <a:xfrm>
            <a:off x="7611396" y="1890737"/>
            <a:ext cx="1420265" cy="1167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China, Japan, Rep of Korea, Russia</a:t>
            </a:r>
            <a:endParaRPr lang="en-US" dirty="0"/>
          </a:p>
        </p:txBody>
      </p:sp>
      <p:sp>
        <p:nvSpPr>
          <p:cNvPr id="10" name="Rectangle 9"/>
          <p:cNvSpPr/>
          <p:nvPr/>
        </p:nvSpPr>
        <p:spPr>
          <a:xfrm>
            <a:off x="5900296" y="5483719"/>
            <a:ext cx="2071916" cy="4846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Australia, New Zeeland</a:t>
            </a:r>
            <a:endParaRPr lang="en-US" dirty="0"/>
          </a:p>
        </p:txBody>
      </p:sp>
      <p:sp>
        <p:nvSpPr>
          <p:cNvPr id="11" name="Rectangle 10"/>
          <p:cNvSpPr/>
          <p:nvPr/>
        </p:nvSpPr>
        <p:spPr>
          <a:xfrm>
            <a:off x="3116719" y="5497201"/>
            <a:ext cx="2071916" cy="484635"/>
          </a:xfrm>
          <a:prstGeom prst="rect">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2">
                    <a:lumMod val="75000"/>
                  </a:schemeClr>
                </a:solidFill>
              </a:rPr>
              <a:t>EU</a:t>
            </a:r>
            <a:endParaRPr lang="en-US" dirty="0">
              <a:solidFill>
                <a:schemeClr val="tx2">
                  <a:lumMod val="75000"/>
                </a:schemeClr>
              </a:solidFill>
            </a:endParaRPr>
          </a:p>
        </p:txBody>
      </p:sp>
    </p:spTree>
    <p:extLst>
      <p:ext uri="{BB962C8B-B14F-4D97-AF65-F5344CB8AC3E}">
        <p14:creationId xmlns:p14="http://schemas.microsoft.com/office/powerpoint/2010/main" val="2824093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13000"/>
          </a:blip>
          <a:srcRect r="51494"/>
          <a:stretch/>
        </p:blipFill>
        <p:spPr>
          <a:xfrm>
            <a:off x="-947456" y="0"/>
            <a:ext cx="4435345" cy="4787502"/>
          </a:xfrm>
          <a:prstGeom prst="rect">
            <a:avLst/>
          </a:prstGeom>
        </p:spPr>
      </p:pic>
      <p:pic>
        <p:nvPicPr>
          <p:cNvPr id="9" name="Picture 8"/>
          <p:cNvPicPr>
            <a:picLocks noChangeAspect="1"/>
          </p:cNvPicPr>
          <p:nvPr/>
        </p:nvPicPr>
        <p:blipFill rotWithShape="1">
          <a:blip r:embed="rId3">
            <a:alphaModFix amt="15000"/>
          </a:blip>
          <a:srcRect l="49386"/>
          <a:stretch/>
        </p:blipFill>
        <p:spPr>
          <a:xfrm>
            <a:off x="5908361" y="0"/>
            <a:ext cx="4628200" cy="4787502"/>
          </a:xfrm>
          <a:prstGeom prst="rect">
            <a:avLst/>
          </a:prstGeom>
        </p:spPr>
      </p:pic>
      <p:sp>
        <p:nvSpPr>
          <p:cNvPr id="2" name="Title 1"/>
          <p:cNvSpPr>
            <a:spLocks noGrp="1"/>
          </p:cNvSpPr>
          <p:nvPr>
            <p:ph type="title"/>
          </p:nvPr>
        </p:nvSpPr>
        <p:spPr>
          <a:xfrm>
            <a:off x="457200" y="10023"/>
            <a:ext cx="8229600" cy="1143000"/>
          </a:xfrm>
        </p:spPr>
        <p:txBody>
          <a:bodyPr/>
          <a:lstStyle/>
          <a:p>
            <a:r>
              <a:rPr lang="en-US" dirty="0" smtClean="0">
                <a:solidFill>
                  <a:schemeClr val="tx2">
                    <a:lumMod val="60000"/>
                    <a:lumOff val="40000"/>
                  </a:schemeClr>
                </a:solidFill>
              </a:rPr>
              <a:t>Polar &amp; High Mountain Regions</a:t>
            </a:r>
            <a:endParaRPr lang="en-US" dirty="0">
              <a:solidFill>
                <a:schemeClr val="tx2">
                  <a:lumMod val="60000"/>
                  <a:lumOff val="40000"/>
                </a:schemeClr>
              </a:solidFill>
            </a:endParaRPr>
          </a:p>
        </p:txBody>
      </p:sp>
      <p:sp>
        <p:nvSpPr>
          <p:cNvPr id="12" name="Isosceles Triangle 11"/>
          <p:cNvSpPr/>
          <p:nvPr/>
        </p:nvSpPr>
        <p:spPr>
          <a:xfrm>
            <a:off x="2110619" y="3088467"/>
            <a:ext cx="2754540" cy="1699035"/>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a:off x="4464989" y="2993442"/>
            <a:ext cx="2754540" cy="1699035"/>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6178909" y="3814756"/>
            <a:ext cx="2081239" cy="2902230"/>
          </a:xfrm>
          <a:prstGeom prst="rect">
            <a:avLst/>
          </a:prstGeom>
        </p:spPr>
      </p:pic>
      <p:sp>
        <p:nvSpPr>
          <p:cNvPr id="7" name="TextBox 6"/>
          <p:cNvSpPr txBox="1"/>
          <p:nvPr/>
        </p:nvSpPr>
        <p:spPr>
          <a:xfrm>
            <a:off x="457200" y="1406962"/>
            <a:ext cx="8022824" cy="3693319"/>
          </a:xfrm>
          <a:prstGeom prst="rect">
            <a:avLst/>
          </a:prstGeom>
          <a:noFill/>
        </p:spPr>
        <p:txBody>
          <a:bodyPr wrap="none" rtlCol="0">
            <a:spAutoFit/>
          </a:bodyPr>
          <a:lstStyle/>
          <a:p>
            <a:r>
              <a:rPr lang="en-US" sz="3600" dirty="0" smtClean="0">
                <a:solidFill>
                  <a:schemeClr val="tx2">
                    <a:lumMod val="75000"/>
                  </a:schemeClr>
                </a:solidFill>
              </a:rPr>
              <a:t>Global Integrated Polar Prediction System</a:t>
            </a:r>
          </a:p>
          <a:p>
            <a:endParaRPr lang="en-US" sz="3600" dirty="0" smtClean="0">
              <a:solidFill>
                <a:schemeClr val="tx2">
                  <a:lumMod val="75000"/>
                </a:schemeClr>
              </a:solidFill>
            </a:endParaRPr>
          </a:p>
          <a:p>
            <a:pPr marL="571500" indent="-571500">
              <a:buFont typeface="Arial"/>
              <a:buChar char="•"/>
            </a:pPr>
            <a:r>
              <a:rPr lang="en-US" sz="3600" dirty="0" smtClean="0">
                <a:solidFill>
                  <a:schemeClr val="tx2">
                    <a:lumMod val="75000"/>
                  </a:schemeClr>
                </a:solidFill>
              </a:rPr>
              <a:t>Global </a:t>
            </a:r>
            <a:r>
              <a:rPr lang="en-US" sz="3600" dirty="0" err="1" smtClean="0">
                <a:solidFill>
                  <a:schemeClr val="tx2">
                    <a:lumMod val="75000"/>
                  </a:schemeClr>
                </a:solidFill>
              </a:rPr>
              <a:t>Cryosphere</a:t>
            </a:r>
            <a:r>
              <a:rPr lang="en-US" sz="3600" dirty="0" smtClean="0">
                <a:solidFill>
                  <a:schemeClr val="tx2">
                    <a:lumMod val="75000"/>
                  </a:schemeClr>
                </a:solidFill>
              </a:rPr>
              <a:t> Watch</a:t>
            </a:r>
          </a:p>
          <a:p>
            <a:pPr marL="571500" indent="-571500">
              <a:buFont typeface="Arial"/>
              <a:buChar char="•"/>
            </a:pPr>
            <a:r>
              <a:rPr lang="en-US" sz="3600" dirty="0" smtClean="0">
                <a:solidFill>
                  <a:schemeClr val="tx2">
                    <a:lumMod val="75000"/>
                  </a:schemeClr>
                </a:solidFill>
              </a:rPr>
              <a:t>Polar Climate Predictability Initiative</a:t>
            </a:r>
          </a:p>
          <a:p>
            <a:pPr marL="571500" indent="-571500">
              <a:buFont typeface="Arial"/>
              <a:buChar char="•"/>
            </a:pPr>
            <a:r>
              <a:rPr lang="en-US" sz="3600" dirty="0" smtClean="0">
                <a:solidFill>
                  <a:schemeClr val="tx2">
                    <a:lumMod val="75000"/>
                  </a:schemeClr>
                </a:solidFill>
              </a:rPr>
              <a:t>Polar Prediction project</a:t>
            </a:r>
          </a:p>
          <a:p>
            <a:pPr marL="571500" indent="-571500">
              <a:buFont typeface="Arial"/>
              <a:buChar char="•"/>
            </a:pPr>
            <a:r>
              <a:rPr lang="en-US" sz="3600" dirty="0" smtClean="0">
                <a:solidFill>
                  <a:schemeClr val="tx2">
                    <a:lumMod val="75000"/>
                  </a:schemeClr>
                </a:solidFill>
              </a:rPr>
              <a:t>WIGOS</a:t>
            </a:r>
          </a:p>
          <a:p>
            <a:endParaRPr lang="en-US" dirty="0"/>
          </a:p>
        </p:txBody>
      </p:sp>
      <p:cxnSp>
        <p:nvCxnSpPr>
          <p:cNvPr id="16" name="Elbow Connector 15"/>
          <p:cNvCxnSpPr/>
          <p:nvPr/>
        </p:nvCxnSpPr>
        <p:spPr>
          <a:xfrm>
            <a:off x="3067931" y="4371305"/>
            <a:ext cx="2474137" cy="1204171"/>
          </a:xfrm>
          <a:prstGeom prst="bentConnector3">
            <a:avLst>
              <a:gd name="adj1" fmla="val -667"/>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9949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13000"/>
          </a:blip>
          <a:srcRect r="51494"/>
          <a:stretch/>
        </p:blipFill>
        <p:spPr>
          <a:xfrm>
            <a:off x="-947456" y="0"/>
            <a:ext cx="4435345" cy="4787502"/>
          </a:xfrm>
          <a:prstGeom prst="rect">
            <a:avLst/>
          </a:prstGeom>
        </p:spPr>
      </p:pic>
      <p:pic>
        <p:nvPicPr>
          <p:cNvPr id="9" name="Picture 8"/>
          <p:cNvPicPr>
            <a:picLocks noChangeAspect="1"/>
          </p:cNvPicPr>
          <p:nvPr/>
        </p:nvPicPr>
        <p:blipFill rotWithShape="1">
          <a:blip r:embed="rId3">
            <a:alphaModFix amt="15000"/>
          </a:blip>
          <a:srcRect l="49386"/>
          <a:stretch/>
        </p:blipFill>
        <p:spPr>
          <a:xfrm>
            <a:off x="5908361" y="0"/>
            <a:ext cx="4628200" cy="4787502"/>
          </a:xfrm>
          <a:prstGeom prst="rect">
            <a:avLst/>
          </a:prstGeom>
        </p:spPr>
      </p:pic>
      <p:sp>
        <p:nvSpPr>
          <p:cNvPr id="2" name="Title 1"/>
          <p:cNvSpPr>
            <a:spLocks noGrp="1"/>
          </p:cNvSpPr>
          <p:nvPr>
            <p:ph type="title"/>
          </p:nvPr>
        </p:nvSpPr>
        <p:spPr>
          <a:xfrm>
            <a:off x="457200" y="10023"/>
            <a:ext cx="8229600" cy="1143000"/>
          </a:xfrm>
        </p:spPr>
        <p:txBody>
          <a:bodyPr/>
          <a:lstStyle/>
          <a:p>
            <a:r>
              <a:rPr lang="en-US" dirty="0" smtClean="0">
                <a:solidFill>
                  <a:schemeClr val="tx2">
                    <a:lumMod val="60000"/>
                    <a:lumOff val="40000"/>
                  </a:schemeClr>
                </a:solidFill>
              </a:rPr>
              <a:t>Useful links</a:t>
            </a:r>
            <a:endParaRPr lang="en-US" dirty="0">
              <a:solidFill>
                <a:schemeClr val="tx2">
                  <a:lumMod val="60000"/>
                  <a:lumOff val="40000"/>
                </a:schemeClr>
              </a:solidFill>
            </a:endParaRPr>
          </a:p>
        </p:txBody>
      </p:sp>
      <p:sp>
        <p:nvSpPr>
          <p:cNvPr id="12" name="Isosceles Triangle 11"/>
          <p:cNvSpPr/>
          <p:nvPr/>
        </p:nvSpPr>
        <p:spPr>
          <a:xfrm>
            <a:off x="2110619" y="3088467"/>
            <a:ext cx="2754540" cy="1699035"/>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p:nvPr/>
        </p:nvSpPr>
        <p:spPr>
          <a:xfrm>
            <a:off x="4464989" y="2993442"/>
            <a:ext cx="2754540" cy="1699035"/>
          </a:xfrm>
          <a:prstGeom prs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01805" y="999158"/>
            <a:ext cx="8007904" cy="5047536"/>
          </a:xfrm>
          <a:prstGeom prst="rect">
            <a:avLst/>
          </a:prstGeom>
          <a:noFill/>
        </p:spPr>
        <p:txBody>
          <a:bodyPr wrap="square" rtlCol="0">
            <a:spAutoFit/>
          </a:bodyPr>
          <a:lstStyle/>
          <a:p>
            <a:pPr marL="571500" indent="-571500">
              <a:buFont typeface="Arial" charset="0"/>
              <a:buChar char="•"/>
            </a:pPr>
            <a:r>
              <a:rPr lang="en-US" sz="2800" dirty="0" smtClean="0">
                <a:solidFill>
                  <a:schemeClr val="tx2">
                    <a:lumMod val="75000"/>
                  </a:schemeClr>
                </a:solidFill>
              </a:rPr>
              <a:t>Polar Prediction Project</a:t>
            </a:r>
          </a:p>
          <a:p>
            <a:pPr marL="1028700" lvl="1" indent="-571500">
              <a:buFont typeface="Arial" charset="0"/>
              <a:buChar char="•"/>
            </a:pPr>
            <a:r>
              <a:rPr lang="en-US" sz="2800" dirty="0">
                <a:solidFill>
                  <a:schemeClr val="tx2">
                    <a:lumMod val="75000"/>
                  </a:schemeClr>
                </a:solidFill>
              </a:rPr>
              <a:t>http://</a:t>
            </a:r>
            <a:r>
              <a:rPr lang="en-US" sz="2800" dirty="0" err="1">
                <a:solidFill>
                  <a:schemeClr val="tx2">
                    <a:lumMod val="75000"/>
                  </a:schemeClr>
                </a:solidFill>
              </a:rPr>
              <a:t>www.polarprediction.net</a:t>
            </a:r>
            <a:r>
              <a:rPr lang="en-US" sz="2800" dirty="0">
                <a:solidFill>
                  <a:schemeClr val="tx2">
                    <a:lumMod val="75000"/>
                  </a:schemeClr>
                </a:solidFill>
              </a:rPr>
              <a:t>/background/</a:t>
            </a:r>
            <a:endParaRPr lang="en-US" sz="2800" dirty="0" smtClean="0">
              <a:solidFill>
                <a:schemeClr val="tx2">
                  <a:lumMod val="75000"/>
                </a:schemeClr>
              </a:solidFill>
            </a:endParaRPr>
          </a:p>
          <a:p>
            <a:pPr marL="571500" indent="-571500">
              <a:buFont typeface="Arial" charset="0"/>
              <a:buChar char="•"/>
            </a:pPr>
            <a:r>
              <a:rPr lang="fr-CH" sz="2800" dirty="0" smtClean="0">
                <a:solidFill>
                  <a:schemeClr val="tx2">
                    <a:lumMod val="75000"/>
                  </a:schemeClr>
                </a:solidFill>
              </a:rPr>
              <a:t>YOPP </a:t>
            </a:r>
          </a:p>
          <a:p>
            <a:pPr marL="1028700" lvl="1" indent="-571500">
              <a:buFont typeface="Arial" charset="0"/>
              <a:buChar char="•"/>
            </a:pPr>
            <a:r>
              <a:rPr lang="fr-CH" sz="2800" dirty="0">
                <a:solidFill>
                  <a:schemeClr val="tx2">
                    <a:lumMod val="75000"/>
                  </a:schemeClr>
                </a:solidFill>
              </a:rPr>
              <a:t>http://</a:t>
            </a:r>
            <a:r>
              <a:rPr lang="fr-CH" sz="2800" dirty="0" err="1">
                <a:solidFill>
                  <a:schemeClr val="tx2">
                    <a:lumMod val="75000"/>
                  </a:schemeClr>
                </a:solidFill>
              </a:rPr>
              <a:t>www.polarprediction.net</a:t>
            </a:r>
            <a:r>
              <a:rPr lang="fr-CH" sz="2800" dirty="0">
                <a:solidFill>
                  <a:schemeClr val="tx2">
                    <a:lumMod val="75000"/>
                  </a:schemeClr>
                </a:solidFill>
              </a:rPr>
              <a:t>/</a:t>
            </a:r>
            <a:r>
              <a:rPr lang="fr-CH" sz="2800" dirty="0" err="1">
                <a:solidFill>
                  <a:schemeClr val="tx2">
                    <a:lumMod val="75000"/>
                  </a:schemeClr>
                </a:solidFill>
              </a:rPr>
              <a:t>yopp-activities</a:t>
            </a:r>
            <a:r>
              <a:rPr lang="fr-CH" sz="2800" dirty="0">
                <a:solidFill>
                  <a:schemeClr val="tx2">
                    <a:lumMod val="75000"/>
                  </a:schemeClr>
                </a:solidFill>
              </a:rPr>
              <a:t>/</a:t>
            </a:r>
            <a:endParaRPr lang="fr-CH" sz="2800" dirty="0" smtClean="0">
              <a:solidFill>
                <a:schemeClr val="tx2">
                  <a:lumMod val="75000"/>
                </a:schemeClr>
              </a:solidFill>
            </a:endParaRPr>
          </a:p>
          <a:p>
            <a:pPr marL="571500" indent="-571500">
              <a:buFont typeface="Arial" charset="0"/>
              <a:buChar char="•"/>
            </a:pPr>
            <a:r>
              <a:rPr lang="fr-CH" sz="2800" dirty="0" smtClean="0">
                <a:solidFill>
                  <a:schemeClr val="tx2">
                    <a:lumMod val="75000"/>
                  </a:schemeClr>
                </a:solidFill>
              </a:rPr>
              <a:t>YOPP explorer</a:t>
            </a:r>
          </a:p>
          <a:p>
            <a:pPr marL="1028700" lvl="1" indent="-571500">
              <a:buFont typeface="Arial" charset="0"/>
              <a:buChar char="•"/>
            </a:pPr>
            <a:r>
              <a:rPr lang="fr-CH" sz="2800" dirty="0">
                <a:solidFill>
                  <a:schemeClr val="tx2">
                    <a:lumMod val="75000"/>
                  </a:schemeClr>
                </a:solidFill>
              </a:rPr>
              <a:t>http://</a:t>
            </a:r>
            <a:r>
              <a:rPr lang="fr-CH" sz="2800" dirty="0" err="1">
                <a:solidFill>
                  <a:schemeClr val="tx2">
                    <a:lumMod val="75000"/>
                  </a:schemeClr>
                </a:solidFill>
              </a:rPr>
              <a:t>www.polarprediction.net</a:t>
            </a:r>
            <a:r>
              <a:rPr lang="fr-CH" sz="2800" dirty="0">
                <a:solidFill>
                  <a:schemeClr val="tx2">
                    <a:lumMod val="75000"/>
                  </a:schemeClr>
                </a:solidFill>
              </a:rPr>
              <a:t>/</a:t>
            </a:r>
            <a:r>
              <a:rPr lang="fr-CH" sz="2800" dirty="0" err="1">
                <a:solidFill>
                  <a:schemeClr val="tx2">
                    <a:lumMod val="75000"/>
                  </a:schemeClr>
                </a:solidFill>
              </a:rPr>
              <a:t>yopp-activities</a:t>
            </a:r>
            <a:r>
              <a:rPr lang="fr-CH" sz="2800" dirty="0">
                <a:solidFill>
                  <a:schemeClr val="tx2">
                    <a:lumMod val="75000"/>
                  </a:schemeClr>
                </a:solidFill>
              </a:rPr>
              <a:t>/</a:t>
            </a:r>
            <a:r>
              <a:rPr lang="fr-CH" sz="2800" dirty="0" err="1">
                <a:solidFill>
                  <a:schemeClr val="tx2">
                    <a:lumMod val="75000"/>
                  </a:schemeClr>
                </a:solidFill>
              </a:rPr>
              <a:t>yopp</a:t>
            </a:r>
            <a:r>
              <a:rPr lang="fr-CH" sz="2800" dirty="0">
                <a:solidFill>
                  <a:schemeClr val="tx2">
                    <a:lumMod val="75000"/>
                  </a:schemeClr>
                </a:solidFill>
              </a:rPr>
              <a:t>-explorer/</a:t>
            </a:r>
            <a:endParaRPr lang="fr-CH" sz="2800" dirty="0" smtClean="0">
              <a:solidFill>
                <a:schemeClr val="tx2">
                  <a:lumMod val="75000"/>
                </a:schemeClr>
              </a:solidFill>
            </a:endParaRPr>
          </a:p>
          <a:p>
            <a:pPr marL="571500" indent="-571500">
              <a:buFont typeface="Arial" charset="0"/>
              <a:buChar char="•"/>
            </a:pPr>
            <a:r>
              <a:rPr lang="fr-CH" sz="2800" dirty="0" smtClean="0">
                <a:solidFill>
                  <a:schemeClr val="tx2">
                    <a:lumMod val="75000"/>
                  </a:schemeClr>
                </a:solidFill>
              </a:rPr>
              <a:t>YOPP observation layer </a:t>
            </a:r>
          </a:p>
          <a:p>
            <a:pPr marL="1028700" lvl="1" indent="-571500">
              <a:buFont typeface="Arial" charset="0"/>
              <a:buChar char="•"/>
            </a:pPr>
            <a:r>
              <a:rPr lang="fr-CH" sz="2800" dirty="0">
                <a:solidFill>
                  <a:schemeClr val="tx2">
                    <a:lumMod val="75000"/>
                  </a:schemeClr>
                </a:solidFill>
              </a:rPr>
              <a:t>http://</a:t>
            </a:r>
            <a:r>
              <a:rPr lang="fr-CH" sz="2800" dirty="0" err="1">
                <a:solidFill>
                  <a:schemeClr val="tx2">
                    <a:lumMod val="75000"/>
                  </a:schemeClr>
                </a:solidFill>
              </a:rPr>
              <a:t>www.polarprediction.net</a:t>
            </a:r>
            <a:r>
              <a:rPr lang="fr-CH" sz="2800" dirty="0">
                <a:solidFill>
                  <a:schemeClr val="tx2">
                    <a:lumMod val="75000"/>
                  </a:schemeClr>
                </a:solidFill>
              </a:rPr>
              <a:t>/</a:t>
            </a:r>
            <a:r>
              <a:rPr lang="fr-CH" sz="2800" dirty="0" err="1">
                <a:solidFill>
                  <a:schemeClr val="tx2">
                    <a:lumMod val="75000"/>
                  </a:schemeClr>
                </a:solidFill>
              </a:rPr>
              <a:t>yopp-activities</a:t>
            </a:r>
            <a:r>
              <a:rPr lang="fr-CH" sz="2800" dirty="0">
                <a:solidFill>
                  <a:schemeClr val="tx2">
                    <a:lumMod val="75000"/>
                  </a:schemeClr>
                </a:solidFill>
              </a:rPr>
              <a:t>/</a:t>
            </a:r>
            <a:r>
              <a:rPr lang="fr-CH" sz="2800" dirty="0" err="1">
                <a:solidFill>
                  <a:schemeClr val="tx2">
                    <a:lumMod val="75000"/>
                  </a:schemeClr>
                </a:solidFill>
              </a:rPr>
              <a:t>yopp</a:t>
            </a:r>
            <a:r>
              <a:rPr lang="fr-CH" sz="2800" dirty="0">
                <a:solidFill>
                  <a:schemeClr val="tx2">
                    <a:lumMod val="75000"/>
                  </a:schemeClr>
                </a:solidFill>
              </a:rPr>
              <a:t>-observations-layer/</a:t>
            </a:r>
            <a:r>
              <a:rPr lang="mr-IN" sz="2800" dirty="0" smtClean="0">
                <a:solidFill>
                  <a:schemeClr val="tx2">
                    <a:lumMod val="75000"/>
                  </a:schemeClr>
                </a:solidFill>
              </a:rPr>
              <a:t>…</a:t>
            </a:r>
            <a:endParaRPr lang="en-US" sz="2800" dirty="0" smtClean="0">
              <a:solidFill>
                <a:schemeClr val="tx2">
                  <a:lumMod val="75000"/>
                </a:schemeClr>
              </a:solidFill>
            </a:endParaRPr>
          </a:p>
          <a:p>
            <a:endParaRPr lang="en-US" sz="1400" dirty="0"/>
          </a:p>
        </p:txBody>
      </p:sp>
    </p:spTree>
    <p:extLst>
      <p:ext uri="{BB962C8B-B14F-4D97-AF65-F5344CB8AC3E}">
        <p14:creationId xmlns:p14="http://schemas.microsoft.com/office/powerpoint/2010/main" val="448437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_dark-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80000" cy="6885000"/>
          </a:xfrm>
          <a:prstGeom prst="rect">
            <a:avLst/>
          </a:prstGeom>
        </p:spPr>
      </p:pic>
      <p:sp>
        <p:nvSpPr>
          <p:cNvPr id="6" name="Title 1"/>
          <p:cNvSpPr txBox="1">
            <a:spLocks/>
          </p:cNvSpPr>
          <p:nvPr/>
        </p:nvSpPr>
        <p:spPr>
          <a:xfrm>
            <a:off x="457200" y="2002370"/>
            <a:ext cx="82296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Thank you</a:t>
            </a:r>
          </a:p>
          <a:p>
            <a:r>
              <a:rPr lang="en-US" sz="4800" dirty="0" smtClean="0">
                <a:solidFill>
                  <a:schemeClr val="bg1"/>
                </a:solidFill>
              </a:rPr>
              <a:t>Merci</a:t>
            </a:r>
            <a:endParaRPr lang="en-US" sz="4800" dirty="0">
              <a:solidFill>
                <a:schemeClr val="bg1"/>
              </a:solidFill>
            </a:endParaRPr>
          </a:p>
        </p:txBody>
      </p:sp>
    </p:spTree>
    <p:extLst>
      <p:ext uri="{BB962C8B-B14F-4D97-AF65-F5344CB8AC3E}">
        <p14:creationId xmlns:p14="http://schemas.microsoft.com/office/powerpoint/2010/main" val="380228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p:cNvCxnSpPr/>
          <p:nvPr/>
        </p:nvCxnSpPr>
        <p:spPr bwMode="auto">
          <a:xfrm>
            <a:off x="8525429" y="2202042"/>
            <a:ext cx="0" cy="3719336"/>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a:endCxn id="25" idx="0"/>
          </p:cNvCxnSpPr>
          <p:nvPr/>
        </p:nvCxnSpPr>
        <p:spPr bwMode="auto">
          <a:xfrm flipH="1">
            <a:off x="4567394" y="2020296"/>
            <a:ext cx="309582" cy="3419152"/>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Rectangle 50"/>
          <p:cNvSpPr/>
          <p:nvPr/>
        </p:nvSpPr>
        <p:spPr>
          <a:xfrm>
            <a:off x="1499683" y="2716809"/>
            <a:ext cx="2746242" cy="1111360"/>
          </a:xfrm>
          <a:prstGeom prst="rect">
            <a:avLst/>
          </a:prstGeom>
        </p:spPr>
        <p:txBody>
          <a:bodyPr wrap="square" lIns="64291" tIns="32146" rIns="64291" bIns="32146">
            <a:spAutoFit/>
          </a:bodyPr>
          <a:lstStyle/>
          <a:p>
            <a:r>
              <a:rPr lang="en-US" sz="1700" dirty="0">
                <a:solidFill>
                  <a:srgbClr val="376092"/>
                </a:solidFill>
              </a:rPr>
              <a:t>GARP (Global Atmospheric Research </a:t>
            </a:r>
            <a:r>
              <a:rPr lang="en-US" sz="1700" dirty="0" err="1">
                <a:solidFill>
                  <a:srgbClr val="376092"/>
                </a:solidFill>
              </a:rPr>
              <a:t>Programme</a:t>
            </a:r>
            <a:r>
              <a:rPr lang="en-US" sz="1700" dirty="0">
                <a:solidFill>
                  <a:srgbClr val="376092"/>
                </a:solidFill>
              </a:rPr>
              <a:t>) established by WMO (World Meteorological Organization)</a:t>
            </a:r>
          </a:p>
        </p:txBody>
      </p:sp>
      <p:sp>
        <p:nvSpPr>
          <p:cNvPr id="52" name="TextBox 51"/>
          <p:cNvSpPr txBox="1"/>
          <p:nvPr/>
        </p:nvSpPr>
        <p:spPr>
          <a:xfrm>
            <a:off x="1505261" y="1484512"/>
            <a:ext cx="597814" cy="341919"/>
          </a:xfrm>
          <a:prstGeom prst="rect">
            <a:avLst/>
          </a:prstGeom>
          <a:noFill/>
        </p:spPr>
        <p:txBody>
          <a:bodyPr wrap="none" lIns="64291" tIns="32146" rIns="64291" bIns="32146" rtlCol="0">
            <a:spAutoFit/>
          </a:bodyPr>
          <a:lstStyle/>
          <a:p>
            <a:r>
              <a:rPr lang="en-US" dirty="0" smtClean="0"/>
              <a:t>1967</a:t>
            </a:r>
            <a:endParaRPr lang="en-US" dirty="0"/>
          </a:p>
        </p:txBody>
      </p:sp>
      <p:sp>
        <p:nvSpPr>
          <p:cNvPr id="53" name="Rectangle 52"/>
          <p:cNvSpPr/>
          <p:nvPr/>
        </p:nvSpPr>
        <p:spPr>
          <a:xfrm>
            <a:off x="2745738" y="4165231"/>
            <a:ext cx="3378054" cy="933876"/>
          </a:xfrm>
          <a:prstGeom prst="rect">
            <a:avLst/>
          </a:prstGeom>
          <a:solidFill>
            <a:srgbClr val="FFFFFF"/>
          </a:solidFill>
        </p:spPr>
        <p:txBody>
          <a:bodyPr wrap="square" lIns="64291" tIns="32146" rIns="64291" bIns="32146">
            <a:spAutoFit/>
          </a:bodyPr>
          <a:lstStyle/>
          <a:p>
            <a:pPr>
              <a:lnSpc>
                <a:spcPct val="80000"/>
              </a:lnSpc>
            </a:pPr>
            <a:r>
              <a:rPr lang="en-US" sz="1400" dirty="0">
                <a:solidFill>
                  <a:srgbClr val="376092"/>
                </a:solidFill>
              </a:rPr>
              <a:t>Conduct of GARP Regional Experiments:</a:t>
            </a:r>
          </a:p>
          <a:p>
            <a:pPr>
              <a:lnSpc>
                <a:spcPct val="80000"/>
              </a:lnSpc>
            </a:pPr>
            <a:r>
              <a:rPr lang="en-US" sz="1400" dirty="0" err="1">
                <a:solidFill>
                  <a:srgbClr val="376092"/>
                </a:solidFill>
              </a:rPr>
              <a:t>GATE:GARPAtlanticTropicalExperiment</a:t>
            </a:r>
            <a:endParaRPr lang="en-US" sz="1400" dirty="0">
              <a:solidFill>
                <a:srgbClr val="376092"/>
              </a:solidFill>
            </a:endParaRPr>
          </a:p>
          <a:p>
            <a:pPr>
              <a:lnSpc>
                <a:spcPct val="80000"/>
              </a:lnSpc>
            </a:pPr>
            <a:r>
              <a:rPr lang="en-US" sz="1400" dirty="0" err="1">
                <a:solidFill>
                  <a:srgbClr val="376092"/>
                </a:solidFill>
              </a:rPr>
              <a:t>MONEX:MonsoonExperiment</a:t>
            </a:r>
            <a:endParaRPr lang="en-US" sz="1400" dirty="0">
              <a:solidFill>
                <a:srgbClr val="376092"/>
              </a:solidFill>
            </a:endParaRPr>
          </a:p>
          <a:p>
            <a:pPr>
              <a:lnSpc>
                <a:spcPct val="80000"/>
              </a:lnSpc>
            </a:pPr>
            <a:r>
              <a:rPr lang="en-US" sz="1400" dirty="0" err="1">
                <a:solidFill>
                  <a:srgbClr val="376092"/>
                </a:solidFill>
              </a:rPr>
              <a:t>ALPEX:AlpineExperiment</a:t>
            </a:r>
            <a:endParaRPr lang="en-US" sz="1400" dirty="0">
              <a:solidFill>
                <a:srgbClr val="376092"/>
              </a:solidFill>
            </a:endParaRPr>
          </a:p>
          <a:p>
            <a:pPr>
              <a:lnSpc>
                <a:spcPct val="80000"/>
              </a:lnSpc>
            </a:pPr>
            <a:r>
              <a:rPr lang="en-US" sz="1400" dirty="0" err="1">
                <a:solidFill>
                  <a:srgbClr val="376092"/>
                </a:solidFill>
              </a:rPr>
              <a:t>AMEX:AirMassTransformationExperiment</a:t>
            </a:r>
            <a:endParaRPr lang="en-US" sz="1400" dirty="0">
              <a:solidFill>
                <a:srgbClr val="376092"/>
              </a:solidFill>
            </a:endParaRPr>
          </a:p>
        </p:txBody>
      </p:sp>
      <p:sp>
        <p:nvSpPr>
          <p:cNvPr id="54" name="TextBox 53"/>
          <p:cNvSpPr txBox="1"/>
          <p:nvPr/>
        </p:nvSpPr>
        <p:spPr>
          <a:xfrm>
            <a:off x="2869862" y="1484512"/>
            <a:ext cx="1452841" cy="341919"/>
          </a:xfrm>
          <a:prstGeom prst="rect">
            <a:avLst/>
          </a:prstGeom>
          <a:noFill/>
        </p:spPr>
        <p:txBody>
          <a:bodyPr wrap="none" lIns="64291" tIns="32146" rIns="64291" bIns="32146" rtlCol="0">
            <a:spAutoFit/>
          </a:bodyPr>
          <a:lstStyle/>
          <a:p>
            <a:r>
              <a:rPr lang="en-US" dirty="0" smtClean="0"/>
              <a:t>1970 ---- 1974</a:t>
            </a:r>
            <a:endParaRPr lang="en-US" dirty="0"/>
          </a:p>
        </p:txBody>
      </p:sp>
      <p:cxnSp>
        <p:nvCxnSpPr>
          <p:cNvPr id="55" name="Straight Connector 54"/>
          <p:cNvCxnSpPr/>
          <p:nvPr/>
        </p:nvCxnSpPr>
        <p:spPr bwMode="auto">
          <a:xfrm>
            <a:off x="1888487" y="2020293"/>
            <a:ext cx="53578" cy="642938"/>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a:off x="3870877" y="2020293"/>
            <a:ext cx="451826" cy="2035969"/>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a:endCxn id="71" idx="0"/>
          </p:cNvCxnSpPr>
          <p:nvPr/>
        </p:nvCxnSpPr>
        <p:spPr bwMode="auto">
          <a:xfrm flipH="1">
            <a:off x="1263417" y="2073871"/>
            <a:ext cx="89289" cy="1637021"/>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Box 58"/>
          <p:cNvSpPr txBox="1"/>
          <p:nvPr/>
        </p:nvSpPr>
        <p:spPr>
          <a:xfrm>
            <a:off x="5202152" y="1484512"/>
            <a:ext cx="597814" cy="341919"/>
          </a:xfrm>
          <a:prstGeom prst="rect">
            <a:avLst/>
          </a:prstGeom>
          <a:noFill/>
        </p:spPr>
        <p:txBody>
          <a:bodyPr wrap="none" lIns="64291" tIns="32146" rIns="64291" bIns="32146" rtlCol="0">
            <a:spAutoFit/>
          </a:bodyPr>
          <a:lstStyle/>
          <a:p>
            <a:r>
              <a:rPr lang="en-US" dirty="0" smtClean="0"/>
              <a:t>1985</a:t>
            </a:r>
            <a:endParaRPr lang="en-US" dirty="0"/>
          </a:p>
        </p:txBody>
      </p:sp>
      <p:cxnSp>
        <p:nvCxnSpPr>
          <p:cNvPr id="60" name="Straight Connector 59"/>
          <p:cNvCxnSpPr/>
          <p:nvPr/>
        </p:nvCxnSpPr>
        <p:spPr bwMode="auto">
          <a:xfrm>
            <a:off x="5638956" y="2020293"/>
            <a:ext cx="53578" cy="375047"/>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H="1">
            <a:off x="6764096" y="2073871"/>
            <a:ext cx="160734" cy="2183765"/>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Box 62"/>
          <p:cNvSpPr txBox="1"/>
          <p:nvPr/>
        </p:nvSpPr>
        <p:spPr>
          <a:xfrm>
            <a:off x="6488027" y="1484512"/>
            <a:ext cx="597814" cy="341919"/>
          </a:xfrm>
          <a:prstGeom prst="rect">
            <a:avLst/>
          </a:prstGeom>
          <a:noFill/>
        </p:spPr>
        <p:txBody>
          <a:bodyPr wrap="none" lIns="64291" tIns="32146" rIns="64291" bIns="32146" rtlCol="0">
            <a:spAutoFit/>
          </a:bodyPr>
          <a:lstStyle/>
          <a:p>
            <a:r>
              <a:rPr lang="en-US" dirty="0" smtClean="0"/>
              <a:t>1998</a:t>
            </a:r>
            <a:endParaRPr lang="en-US" dirty="0"/>
          </a:p>
        </p:txBody>
      </p:sp>
      <p:sp>
        <p:nvSpPr>
          <p:cNvPr id="65" name="TextBox 64"/>
          <p:cNvSpPr txBox="1"/>
          <p:nvPr/>
        </p:nvSpPr>
        <p:spPr>
          <a:xfrm>
            <a:off x="7506011" y="1484512"/>
            <a:ext cx="597814" cy="341919"/>
          </a:xfrm>
          <a:prstGeom prst="rect">
            <a:avLst/>
          </a:prstGeom>
          <a:noFill/>
        </p:spPr>
        <p:txBody>
          <a:bodyPr wrap="none" lIns="64291" tIns="32146" rIns="64291" bIns="32146" rtlCol="0">
            <a:spAutoFit/>
          </a:bodyPr>
          <a:lstStyle/>
          <a:p>
            <a:r>
              <a:rPr lang="en-US" dirty="0" smtClean="0"/>
              <a:t>2004</a:t>
            </a:r>
            <a:endParaRPr lang="en-US" dirty="0"/>
          </a:p>
        </p:txBody>
      </p:sp>
      <p:cxnSp>
        <p:nvCxnSpPr>
          <p:cNvPr id="66" name="Straight Connector 65"/>
          <p:cNvCxnSpPr/>
          <p:nvPr/>
        </p:nvCxnSpPr>
        <p:spPr bwMode="auto">
          <a:xfrm>
            <a:off x="7942815" y="1966715"/>
            <a:ext cx="53578" cy="535781"/>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TextBox 66"/>
          <p:cNvSpPr txBox="1"/>
          <p:nvPr/>
        </p:nvSpPr>
        <p:spPr>
          <a:xfrm>
            <a:off x="281144" y="1484512"/>
            <a:ext cx="597814" cy="341919"/>
          </a:xfrm>
          <a:prstGeom prst="rect">
            <a:avLst/>
          </a:prstGeom>
          <a:noFill/>
        </p:spPr>
        <p:txBody>
          <a:bodyPr wrap="none" lIns="64291" tIns="32146" rIns="64291" bIns="32146" rtlCol="0">
            <a:spAutoFit/>
          </a:bodyPr>
          <a:lstStyle/>
          <a:p>
            <a:r>
              <a:rPr lang="en-US" dirty="0" smtClean="0"/>
              <a:t>1950</a:t>
            </a:r>
            <a:endParaRPr lang="en-US" dirty="0"/>
          </a:p>
        </p:txBody>
      </p:sp>
      <p:cxnSp>
        <p:nvCxnSpPr>
          <p:cNvPr id="68" name="Straight Connector 67"/>
          <p:cNvCxnSpPr/>
          <p:nvPr/>
        </p:nvCxnSpPr>
        <p:spPr bwMode="auto">
          <a:xfrm flipH="1">
            <a:off x="602612" y="2127449"/>
            <a:ext cx="160734" cy="1553766"/>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p:cNvSpPr txBox="1"/>
          <p:nvPr/>
        </p:nvSpPr>
        <p:spPr>
          <a:xfrm>
            <a:off x="1096172" y="1484512"/>
            <a:ext cx="363826" cy="341919"/>
          </a:xfrm>
          <a:prstGeom prst="rect">
            <a:avLst/>
          </a:prstGeom>
          <a:noFill/>
        </p:spPr>
        <p:txBody>
          <a:bodyPr wrap="none" lIns="64291" tIns="32146" rIns="64291" bIns="32146" rtlCol="0">
            <a:spAutoFit/>
          </a:bodyPr>
          <a:lstStyle/>
          <a:p>
            <a:r>
              <a:rPr lang="en-US" dirty="0" smtClean="0"/>
              <a:t>63</a:t>
            </a:r>
            <a:endParaRPr lang="en-US" dirty="0"/>
          </a:p>
        </p:txBody>
      </p:sp>
      <p:sp>
        <p:nvSpPr>
          <p:cNvPr id="70" name="Rectangle 69"/>
          <p:cNvSpPr/>
          <p:nvPr/>
        </p:nvSpPr>
        <p:spPr>
          <a:xfrm>
            <a:off x="495456" y="5181403"/>
            <a:ext cx="1714500" cy="584295"/>
          </a:xfrm>
          <a:prstGeom prst="rect">
            <a:avLst/>
          </a:prstGeom>
        </p:spPr>
        <p:txBody>
          <a:bodyPr wrap="square" lIns="64291" tIns="32146" rIns="64291" bIns="32146">
            <a:spAutoFit/>
          </a:bodyPr>
          <a:lstStyle/>
          <a:p>
            <a:r>
              <a:rPr lang="en-US" sz="1700" dirty="0">
                <a:solidFill>
                  <a:srgbClr val="376092"/>
                </a:solidFill>
              </a:rPr>
              <a:t>World Weather Watch</a:t>
            </a:r>
          </a:p>
        </p:txBody>
      </p:sp>
      <p:sp>
        <p:nvSpPr>
          <p:cNvPr id="71" name="Rectangle 70"/>
          <p:cNvSpPr/>
          <p:nvPr/>
        </p:nvSpPr>
        <p:spPr>
          <a:xfrm>
            <a:off x="370455" y="3710892"/>
            <a:ext cx="1785922" cy="1363354"/>
          </a:xfrm>
          <a:prstGeom prst="rect">
            <a:avLst/>
          </a:prstGeom>
        </p:spPr>
        <p:txBody>
          <a:bodyPr wrap="square" lIns="64291" tIns="32146" rIns="64291" bIns="32146">
            <a:spAutoFit/>
          </a:bodyPr>
          <a:lstStyle/>
          <a:p>
            <a:r>
              <a:rPr lang="en-US" sz="1700" dirty="0">
                <a:solidFill>
                  <a:srgbClr val="376092"/>
                </a:solidFill>
              </a:rPr>
              <a:t>WMO the specialized agency of the United Nations for meteorology</a:t>
            </a:r>
          </a:p>
        </p:txBody>
      </p:sp>
      <p:cxnSp>
        <p:nvCxnSpPr>
          <p:cNvPr id="72" name="Straight Arrow Connector 71"/>
          <p:cNvCxnSpPr/>
          <p:nvPr/>
        </p:nvCxnSpPr>
        <p:spPr bwMode="auto">
          <a:xfrm>
            <a:off x="549034" y="1966715"/>
            <a:ext cx="8197453" cy="0"/>
          </a:xfrm>
          <a:prstGeom prst="straightConnector1">
            <a:avLst/>
          </a:prstGeom>
          <a:solidFill>
            <a:srgbClr val="BBE0E3"/>
          </a:solidFill>
          <a:ln w="5715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a:xfrm>
            <a:off x="457200" y="10023"/>
            <a:ext cx="8229600" cy="1143000"/>
          </a:xfrm>
        </p:spPr>
        <p:txBody>
          <a:bodyPr/>
          <a:lstStyle/>
          <a:p>
            <a:r>
              <a:rPr lang="en-US" dirty="0" smtClean="0">
                <a:solidFill>
                  <a:schemeClr val="tx2">
                    <a:lumMod val="60000"/>
                    <a:lumOff val="40000"/>
                  </a:schemeClr>
                </a:solidFill>
              </a:rPr>
              <a:t>Historical background</a:t>
            </a:r>
            <a:endParaRPr lang="en-US" dirty="0">
              <a:solidFill>
                <a:schemeClr val="tx2">
                  <a:lumMod val="60000"/>
                  <a:lumOff val="40000"/>
                </a:schemeClr>
              </a:solidFill>
            </a:endParaRPr>
          </a:p>
        </p:txBody>
      </p:sp>
      <p:sp>
        <p:nvSpPr>
          <p:cNvPr id="25" name="Rectangle 24"/>
          <p:cNvSpPr/>
          <p:nvPr/>
        </p:nvSpPr>
        <p:spPr>
          <a:xfrm>
            <a:off x="3442253" y="5439448"/>
            <a:ext cx="2250281" cy="849750"/>
          </a:xfrm>
          <a:prstGeom prst="rect">
            <a:avLst/>
          </a:prstGeom>
        </p:spPr>
        <p:txBody>
          <a:bodyPr wrap="square" lIns="64291" tIns="32146" rIns="64291" bIns="32146">
            <a:spAutoFit/>
          </a:bodyPr>
          <a:lstStyle/>
          <a:p>
            <a:r>
              <a:rPr lang="en-US" sz="1700" dirty="0" smtClean="0">
                <a:solidFill>
                  <a:srgbClr val="376092"/>
                </a:solidFill>
              </a:rPr>
              <a:t>WCRP, World Climate Research </a:t>
            </a:r>
            <a:r>
              <a:rPr lang="en-US" sz="1700" dirty="0" err="1" smtClean="0">
                <a:solidFill>
                  <a:srgbClr val="376092"/>
                </a:solidFill>
              </a:rPr>
              <a:t>Programme</a:t>
            </a:r>
            <a:endParaRPr lang="en-US" sz="1700" dirty="0" smtClean="0">
              <a:solidFill>
                <a:srgbClr val="376092"/>
              </a:solidFill>
            </a:endParaRPr>
          </a:p>
          <a:p>
            <a:r>
              <a:rPr lang="en-US" sz="1700" dirty="0" smtClean="0">
                <a:solidFill>
                  <a:srgbClr val="376092"/>
                </a:solidFill>
              </a:rPr>
              <a:t>(WMO, ICSU)</a:t>
            </a:r>
            <a:endParaRPr lang="en-US" sz="1700" dirty="0">
              <a:solidFill>
                <a:srgbClr val="376092"/>
              </a:solidFill>
            </a:endParaRPr>
          </a:p>
        </p:txBody>
      </p:sp>
      <p:sp>
        <p:nvSpPr>
          <p:cNvPr id="26" name="TextBox 25"/>
          <p:cNvSpPr txBox="1"/>
          <p:nvPr/>
        </p:nvSpPr>
        <p:spPr>
          <a:xfrm>
            <a:off x="4440170" y="1484515"/>
            <a:ext cx="597814" cy="341919"/>
          </a:xfrm>
          <a:prstGeom prst="rect">
            <a:avLst/>
          </a:prstGeom>
          <a:noFill/>
        </p:spPr>
        <p:txBody>
          <a:bodyPr wrap="none" lIns="64291" tIns="32146" rIns="64291" bIns="32146" rtlCol="0">
            <a:spAutoFit/>
          </a:bodyPr>
          <a:lstStyle/>
          <a:p>
            <a:r>
              <a:rPr lang="en-US" dirty="0" smtClean="0"/>
              <a:t>1985</a:t>
            </a:r>
            <a:endParaRPr lang="en-US" dirty="0"/>
          </a:p>
        </p:txBody>
      </p:sp>
      <p:sp>
        <p:nvSpPr>
          <p:cNvPr id="57" name="Rectangle 56"/>
          <p:cNvSpPr/>
          <p:nvPr/>
        </p:nvSpPr>
        <p:spPr>
          <a:xfrm>
            <a:off x="4674551" y="2341762"/>
            <a:ext cx="2089546" cy="843981"/>
          </a:xfrm>
          <a:prstGeom prst="rect">
            <a:avLst/>
          </a:prstGeom>
          <a:solidFill>
            <a:schemeClr val="bg1"/>
          </a:solidFill>
        </p:spPr>
        <p:txBody>
          <a:bodyPr wrap="square" lIns="64291" tIns="32146" rIns="64291" bIns="32146">
            <a:spAutoFit/>
          </a:bodyPr>
          <a:lstStyle/>
          <a:p>
            <a:r>
              <a:rPr lang="en-US" sz="1700" dirty="0">
                <a:solidFill>
                  <a:srgbClr val="376092"/>
                </a:solidFill>
              </a:rPr>
              <a:t>WGNE, Working Group on Numerical Experimentation</a:t>
            </a:r>
          </a:p>
        </p:txBody>
      </p:sp>
      <p:sp>
        <p:nvSpPr>
          <p:cNvPr id="29" name="Rectangle 28"/>
          <p:cNvSpPr/>
          <p:nvPr/>
        </p:nvSpPr>
        <p:spPr>
          <a:xfrm>
            <a:off x="5638956" y="5921378"/>
            <a:ext cx="3340620" cy="618918"/>
          </a:xfrm>
          <a:prstGeom prst="rect">
            <a:avLst/>
          </a:prstGeom>
        </p:spPr>
        <p:txBody>
          <a:bodyPr wrap="square" lIns="64291" tIns="32146" rIns="64291" bIns="32146">
            <a:spAutoFit/>
          </a:bodyPr>
          <a:lstStyle/>
          <a:p>
            <a:r>
              <a:rPr lang="en-US" dirty="0" smtClean="0">
                <a:solidFill>
                  <a:srgbClr val="376092"/>
                </a:solidFill>
              </a:rPr>
              <a:t>1</a:t>
            </a:r>
            <a:r>
              <a:rPr lang="en-US" baseline="30000" dirty="0" smtClean="0">
                <a:solidFill>
                  <a:srgbClr val="376092"/>
                </a:solidFill>
              </a:rPr>
              <a:t>st</a:t>
            </a:r>
            <a:r>
              <a:rPr lang="en-US" dirty="0" smtClean="0">
                <a:solidFill>
                  <a:srgbClr val="376092"/>
                </a:solidFill>
              </a:rPr>
              <a:t> World Weather Research Open Science Conference, Canada</a:t>
            </a:r>
            <a:endParaRPr lang="en-US" dirty="0">
              <a:solidFill>
                <a:srgbClr val="376092"/>
              </a:solidFill>
            </a:endParaRPr>
          </a:p>
        </p:txBody>
      </p:sp>
      <p:sp>
        <p:nvSpPr>
          <p:cNvPr id="30" name="TextBox 29"/>
          <p:cNvSpPr txBox="1"/>
          <p:nvPr/>
        </p:nvSpPr>
        <p:spPr>
          <a:xfrm>
            <a:off x="8142203" y="1455508"/>
            <a:ext cx="597814" cy="341919"/>
          </a:xfrm>
          <a:prstGeom prst="rect">
            <a:avLst/>
          </a:prstGeom>
          <a:noFill/>
        </p:spPr>
        <p:txBody>
          <a:bodyPr wrap="none" lIns="64291" tIns="32146" rIns="64291" bIns="32146" rtlCol="0">
            <a:spAutoFit/>
          </a:bodyPr>
          <a:lstStyle/>
          <a:p>
            <a:r>
              <a:rPr lang="en-US" dirty="0" smtClean="0"/>
              <a:t>2014</a:t>
            </a:r>
            <a:endParaRPr lang="en-US" dirty="0"/>
          </a:p>
        </p:txBody>
      </p:sp>
      <p:sp>
        <p:nvSpPr>
          <p:cNvPr id="64" name="Rectangle 63"/>
          <p:cNvSpPr/>
          <p:nvPr/>
        </p:nvSpPr>
        <p:spPr>
          <a:xfrm>
            <a:off x="6962085" y="2378354"/>
            <a:ext cx="2111355" cy="1542247"/>
          </a:xfrm>
          <a:prstGeom prst="rect">
            <a:avLst/>
          </a:prstGeom>
          <a:solidFill>
            <a:srgbClr val="FFFFFF"/>
          </a:solidFill>
        </p:spPr>
        <p:txBody>
          <a:bodyPr wrap="square" lIns="64291" tIns="32146" rIns="64291" bIns="32146">
            <a:spAutoFit/>
          </a:bodyPr>
          <a:lstStyle/>
          <a:p>
            <a:r>
              <a:rPr lang="en-US" sz="1600" dirty="0">
                <a:solidFill>
                  <a:srgbClr val="376092"/>
                </a:solidFill>
              </a:rPr>
              <a:t>THORPEX (Observing System and Predictability Experiment) established as a WWRP Working Group</a:t>
            </a:r>
          </a:p>
        </p:txBody>
      </p:sp>
      <p:sp>
        <p:nvSpPr>
          <p:cNvPr id="61" name="Rectangle 60"/>
          <p:cNvSpPr/>
          <p:nvPr/>
        </p:nvSpPr>
        <p:spPr>
          <a:xfrm>
            <a:off x="6123791" y="4257636"/>
            <a:ext cx="2821781" cy="1603803"/>
          </a:xfrm>
          <a:prstGeom prst="rect">
            <a:avLst/>
          </a:prstGeom>
          <a:solidFill>
            <a:srgbClr val="FFFFFF"/>
          </a:solidFill>
        </p:spPr>
        <p:txBody>
          <a:bodyPr wrap="square" lIns="64291" tIns="32146" rIns="64291" bIns="32146">
            <a:spAutoFit/>
          </a:bodyPr>
          <a:lstStyle/>
          <a:p>
            <a:r>
              <a:rPr lang="en-US" sz="2000" dirty="0">
                <a:solidFill>
                  <a:srgbClr val="376092"/>
                </a:solidFill>
              </a:rPr>
              <a:t>WWRP (World Weather Research </a:t>
            </a:r>
            <a:r>
              <a:rPr lang="en-US" sz="2000" dirty="0" err="1">
                <a:solidFill>
                  <a:srgbClr val="376092"/>
                </a:solidFill>
              </a:rPr>
              <a:t>Programme</a:t>
            </a:r>
            <a:r>
              <a:rPr lang="en-US" sz="2000" dirty="0">
                <a:solidFill>
                  <a:srgbClr val="376092"/>
                </a:solidFill>
              </a:rPr>
              <a:t>) established in cooperation with </a:t>
            </a:r>
            <a:r>
              <a:rPr lang="en-US" sz="2000" dirty="0" smtClean="0">
                <a:solidFill>
                  <a:srgbClr val="376092"/>
                </a:solidFill>
              </a:rPr>
              <a:t>GEWEX.</a:t>
            </a:r>
          </a:p>
          <a:p>
            <a:r>
              <a:rPr lang="en-US" sz="2000" dirty="0" smtClean="0">
                <a:solidFill>
                  <a:srgbClr val="376092"/>
                </a:solidFill>
              </a:rPr>
              <a:t>MAP &amp; Sidney2000</a:t>
            </a:r>
            <a:endParaRPr lang="en-US" sz="2000" dirty="0">
              <a:solidFill>
                <a:srgbClr val="376092"/>
              </a:solidFill>
            </a:endParaRPr>
          </a:p>
        </p:txBody>
      </p:sp>
    </p:spTree>
    <p:extLst>
      <p:ext uri="{BB962C8B-B14F-4D97-AF65-F5344CB8AC3E}">
        <p14:creationId xmlns:p14="http://schemas.microsoft.com/office/powerpoint/2010/main" val="15796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par>
                                <p:cTn id="8" presetID="9"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dissolve">
                                      <p:cBhvr>
                                        <p:cTn id="10" dur="500"/>
                                        <p:tgtEl>
                                          <p:spTgt spid="6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dissolv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dissolve">
                                      <p:cBhvr>
                                        <p:cTn id="18" dur="500"/>
                                        <p:tgtEl>
                                          <p:spTgt spid="69"/>
                                        </p:tgtEl>
                                      </p:cBhvr>
                                    </p:animEffect>
                                  </p:childTnLst>
                                </p:cTn>
                              </p:par>
                              <p:par>
                                <p:cTn id="19" presetID="9"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dissolve">
                                      <p:cBhvr>
                                        <p:cTn id="21" dur="500"/>
                                        <p:tgtEl>
                                          <p:spTgt spid="5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dissolv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dissolve">
                                      <p:cBhvr>
                                        <p:cTn id="29" dur="500"/>
                                        <p:tgtEl>
                                          <p:spTgt spid="52"/>
                                        </p:tgtEl>
                                      </p:cBhvr>
                                    </p:animEffect>
                                  </p:childTnLst>
                                </p:cTn>
                              </p:par>
                              <p:par>
                                <p:cTn id="30" presetID="9"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dissolve">
                                      <p:cBhvr>
                                        <p:cTn id="32" dur="500"/>
                                        <p:tgtEl>
                                          <p:spTgt spid="5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dissolve">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dissolve">
                                      <p:cBhvr>
                                        <p:cTn id="40" dur="500"/>
                                        <p:tgtEl>
                                          <p:spTgt spid="54"/>
                                        </p:tgtEl>
                                      </p:cBhvr>
                                    </p:animEffect>
                                  </p:childTnLst>
                                </p:cTn>
                              </p:par>
                              <p:par>
                                <p:cTn id="41" presetID="9"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dissolve">
                                      <p:cBhvr>
                                        <p:cTn id="43" dur="500"/>
                                        <p:tgtEl>
                                          <p:spTgt spid="5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dissolv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dissolve">
                                      <p:cBhvr>
                                        <p:cTn id="51" dur="500"/>
                                        <p:tgtEl>
                                          <p:spTgt spid="26"/>
                                        </p:tgtEl>
                                      </p:cBhvr>
                                    </p:animEffect>
                                  </p:childTnLst>
                                </p:cTn>
                              </p:par>
                              <p:par>
                                <p:cTn id="52" presetID="9"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dissolve">
                                      <p:cBhvr>
                                        <p:cTn id="54" dur="500"/>
                                        <p:tgtEl>
                                          <p:spTgt spid="27"/>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dissolv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dissolve">
                                      <p:cBhvr>
                                        <p:cTn id="62" dur="500"/>
                                        <p:tgtEl>
                                          <p:spTgt spid="59"/>
                                        </p:tgtEl>
                                      </p:cBhvr>
                                    </p:animEffect>
                                  </p:childTnLst>
                                </p:cTn>
                              </p:par>
                              <p:par>
                                <p:cTn id="63" presetID="9"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dissolve">
                                      <p:cBhvr>
                                        <p:cTn id="65" dur="500"/>
                                        <p:tgtEl>
                                          <p:spTgt spid="6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dissolve">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dissolve">
                                      <p:cBhvr>
                                        <p:cTn id="73" dur="500"/>
                                        <p:tgtEl>
                                          <p:spTgt spid="63"/>
                                        </p:tgtEl>
                                      </p:cBhvr>
                                    </p:animEffect>
                                  </p:childTnLst>
                                </p:cTn>
                              </p:par>
                              <p:par>
                                <p:cTn id="74" presetID="9" presetClass="entr" presetSubtype="0"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dissolve">
                                      <p:cBhvr>
                                        <p:cTn id="76" dur="500"/>
                                        <p:tgtEl>
                                          <p:spTgt spid="62"/>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dissolve">
                                      <p:cBhvr>
                                        <p:cTn id="79" dur="500"/>
                                        <p:tgtEl>
                                          <p:spTgt spid="61"/>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dissolve">
                                      <p:cBhvr>
                                        <p:cTn id="84" dur="500"/>
                                        <p:tgtEl>
                                          <p:spTgt spid="65"/>
                                        </p:tgtEl>
                                      </p:cBhvr>
                                    </p:animEffect>
                                  </p:childTnLst>
                                </p:cTn>
                              </p:par>
                              <p:par>
                                <p:cTn id="85" presetID="9" presetClass="entr" presetSubtype="0" fill="hold"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dissolve">
                                      <p:cBhvr>
                                        <p:cTn id="87" dur="500"/>
                                        <p:tgtEl>
                                          <p:spTgt spid="66"/>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dissolve">
                                      <p:cBhvr>
                                        <p:cTn id="90" dur="500"/>
                                        <p:tgtEl>
                                          <p:spTgt spid="64"/>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dissolve">
                                      <p:cBhvr>
                                        <p:cTn id="95" dur="500"/>
                                        <p:tgtEl>
                                          <p:spTgt spid="30"/>
                                        </p:tgtEl>
                                      </p:cBhvr>
                                    </p:animEffect>
                                  </p:childTnLst>
                                </p:cTn>
                              </p:par>
                              <p:par>
                                <p:cTn id="96" presetID="9" presetClass="entr" presetSubtype="0"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dissolve">
                                      <p:cBhvr>
                                        <p:cTn id="98" dur="500"/>
                                        <p:tgtEl>
                                          <p:spTgt spid="28"/>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dissolv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animBg="1"/>
      <p:bldP spid="54" grpId="0"/>
      <p:bldP spid="59" grpId="0"/>
      <p:bldP spid="63" grpId="0"/>
      <p:bldP spid="65" grpId="0"/>
      <p:bldP spid="67" grpId="0"/>
      <p:bldP spid="69" grpId="0"/>
      <p:bldP spid="70" grpId="0"/>
      <p:bldP spid="71" grpId="0"/>
      <p:bldP spid="25" grpId="0"/>
      <p:bldP spid="26" grpId="0"/>
      <p:bldP spid="57" grpId="0" animBg="1"/>
      <p:bldP spid="29" grpId="0"/>
      <p:bldP spid="30" grpId="0"/>
      <p:bldP spid="64"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50000"/>
          </a:blip>
          <a:srcRect r="51494"/>
          <a:stretch/>
        </p:blipFill>
        <p:spPr>
          <a:xfrm>
            <a:off x="-914468" y="0"/>
            <a:ext cx="4435345" cy="4787502"/>
          </a:xfrm>
          <a:prstGeom prst="rect">
            <a:avLst/>
          </a:prstGeom>
        </p:spPr>
      </p:pic>
      <p:pic>
        <p:nvPicPr>
          <p:cNvPr id="9" name="Picture 8"/>
          <p:cNvPicPr>
            <a:picLocks noChangeAspect="1"/>
          </p:cNvPicPr>
          <p:nvPr/>
        </p:nvPicPr>
        <p:blipFill rotWithShape="1">
          <a:blip r:embed="rId3">
            <a:alphaModFix amt="44000"/>
          </a:blip>
          <a:srcRect l="49386"/>
          <a:stretch/>
        </p:blipFill>
        <p:spPr>
          <a:xfrm>
            <a:off x="5908361" y="0"/>
            <a:ext cx="4628200" cy="4787502"/>
          </a:xfrm>
          <a:prstGeom prst="rect">
            <a:avLst/>
          </a:prstGeom>
        </p:spPr>
      </p:pic>
      <p:sp>
        <p:nvSpPr>
          <p:cNvPr id="2" name="Title 1"/>
          <p:cNvSpPr>
            <a:spLocks noGrp="1"/>
          </p:cNvSpPr>
          <p:nvPr>
            <p:ph type="title"/>
          </p:nvPr>
        </p:nvSpPr>
        <p:spPr>
          <a:xfrm>
            <a:off x="457200" y="10023"/>
            <a:ext cx="8229600" cy="1143000"/>
          </a:xfrm>
        </p:spPr>
        <p:txBody>
          <a:bodyPr/>
          <a:lstStyle/>
          <a:p>
            <a:r>
              <a:rPr lang="en-US" dirty="0" smtClean="0">
                <a:solidFill>
                  <a:schemeClr val="tx2">
                    <a:lumMod val="60000"/>
                    <a:lumOff val="40000"/>
                  </a:schemeClr>
                </a:solidFill>
              </a:rPr>
              <a:t>The Polar Prediction Project</a:t>
            </a:r>
            <a:endParaRPr lang="en-US" dirty="0">
              <a:solidFill>
                <a:schemeClr val="tx2">
                  <a:lumMod val="60000"/>
                  <a:lumOff val="40000"/>
                </a:schemeClr>
              </a:solidFill>
            </a:endParaRPr>
          </a:p>
        </p:txBody>
      </p:sp>
      <p:pic>
        <p:nvPicPr>
          <p:cNvPr id="3" name="Bild 4"/>
          <p:cNvPicPr>
            <a:picLocks noChangeAspect="1"/>
          </p:cNvPicPr>
          <p:nvPr/>
        </p:nvPicPr>
        <p:blipFill rotWithShape="1">
          <a:blip r:embed="rId4" cstate="email">
            <a:extLst>
              <a:ext uri="{28A0092B-C50C-407E-A947-70E740481C1C}">
                <a14:useLocalDpi xmlns:a14="http://schemas.microsoft.com/office/drawing/2010/main" val="0"/>
              </a:ext>
            </a:extLst>
          </a:blip>
          <a:srcRect t="7192"/>
          <a:stretch/>
        </p:blipFill>
        <p:spPr bwMode="auto">
          <a:xfrm>
            <a:off x="1088892" y="1182881"/>
            <a:ext cx="6630872" cy="480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1392501" y="1271582"/>
            <a:ext cx="6072188" cy="179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r>
              <a:rPr lang="de-DE" sz="2200" b="1" dirty="0">
                <a:solidFill>
                  <a:schemeClr val="bg1"/>
                </a:solidFill>
                <a:latin typeface="Arial" charset="0"/>
              </a:rPr>
              <a:t>Promote </a:t>
            </a:r>
            <a:r>
              <a:rPr lang="de-DE" sz="2200" b="1" dirty="0" err="1">
                <a:solidFill>
                  <a:schemeClr val="bg1"/>
                </a:solidFill>
                <a:latin typeface="Arial" charset="0"/>
              </a:rPr>
              <a:t>cooperative</a:t>
            </a:r>
            <a:r>
              <a:rPr lang="de-DE" sz="2200" b="1" dirty="0">
                <a:solidFill>
                  <a:schemeClr val="bg1"/>
                </a:solidFill>
                <a:latin typeface="Arial" charset="0"/>
              </a:rPr>
              <a:t> international </a:t>
            </a:r>
            <a:r>
              <a:rPr lang="de-DE" sz="2200" b="1" dirty="0" err="1">
                <a:solidFill>
                  <a:schemeClr val="bg1"/>
                </a:solidFill>
                <a:latin typeface="Arial" charset="0"/>
              </a:rPr>
              <a:t>research</a:t>
            </a:r>
            <a:r>
              <a:rPr lang="de-DE" sz="2200" b="1" dirty="0">
                <a:solidFill>
                  <a:schemeClr val="bg1"/>
                </a:solidFill>
                <a:latin typeface="Arial" charset="0"/>
              </a:rPr>
              <a:t> </a:t>
            </a:r>
            <a:r>
              <a:rPr lang="de-DE" sz="2200" b="1" dirty="0" err="1">
                <a:solidFill>
                  <a:schemeClr val="bg1"/>
                </a:solidFill>
                <a:latin typeface="Arial" charset="0"/>
              </a:rPr>
              <a:t>enabling</a:t>
            </a:r>
            <a:r>
              <a:rPr lang="de-DE" sz="2200" b="1" dirty="0">
                <a:solidFill>
                  <a:schemeClr val="bg1"/>
                </a:solidFill>
                <a:latin typeface="Arial" charset="0"/>
              </a:rPr>
              <a:t> </a:t>
            </a:r>
            <a:r>
              <a:rPr lang="de-DE" sz="2200" b="1" dirty="0" err="1">
                <a:solidFill>
                  <a:schemeClr val="bg1"/>
                </a:solidFill>
                <a:latin typeface="Arial" charset="0"/>
              </a:rPr>
              <a:t>development</a:t>
            </a:r>
            <a:r>
              <a:rPr lang="de-DE" sz="2200" b="1" dirty="0">
                <a:solidFill>
                  <a:schemeClr val="bg1"/>
                </a:solidFill>
                <a:latin typeface="Arial" charset="0"/>
              </a:rPr>
              <a:t> </a:t>
            </a:r>
            <a:r>
              <a:rPr lang="de-DE" sz="2200" b="1" dirty="0" err="1">
                <a:solidFill>
                  <a:schemeClr val="bg1"/>
                </a:solidFill>
                <a:latin typeface="Arial" charset="0"/>
              </a:rPr>
              <a:t>of</a:t>
            </a:r>
            <a:r>
              <a:rPr lang="de-DE" sz="2200" b="1" dirty="0">
                <a:solidFill>
                  <a:schemeClr val="bg1"/>
                </a:solidFill>
                <a:latin typeface="Arial" charset="0"/>
              </a:rPr>
              <a:t> </a:t>
            </a:r>
            <a:r>
              <a:rPr lang="de-DE" sz="2200" b="1" dirty="0" err="1">
                <a:solidFill>
                  <a:schemeClr val="bg1"/>
                </a:solidFill>
                <a:latin typeface="Arial" charset="0"/>
              </a:rPr>
              <a:t>improved</a:t>
            </a:r>
            <a:r>
              <a:rPr lang="de-DE" sz="2200" b="1" dirty="0">
                <a:solidFill>
                  <a:schemeClr val="bg1"/>
                </a:solidFill>
                <a:latin typeface="Arial" charset="0"/>
              </a:rPr>
              <a:t> </a:t>
            </a:r>
            <a:r>
              <a:rPr lang="de-DE" sz="2200" b="1" dirty="0" err="1">
                <a:solidFill>
                  <a:schemeClr val="bg1"/>
                </a:solidFill>
                <a:latin typeface="Arial" charset="0"/>
              </a:rPr>
              <a:t>weather</a:t>
            </a:r>
            <a:r>
              <a:rPr lang="de-DE" sz="2200" b="1" dirty="0">
                <a:solidFill>
                  <a:schemeClr val="bg1"/>
                </a:solidFill>
                <a:latin typeface="Arial" charset="0"/>
              </a:rPr>
              <a:t> </a:t>
            </a:r>
            <a:r>
              <a:rPr lang="de-DE" sz="2200" b="1" dirty="0" err="1">
                <a:solidFill>
                  <a:schemeClr val="bg1"/>
                </a:solidFill>
                <a:latin typeface="Arial" charset="0"/>
              </a:rPr>
              <a:t>and</a:t>
            </a:r>
            <a:r>
              <a:rPr lang="de-DE" sz="2200" b="1" dirty="0">
                <a:solidFill>
                  <a:schemeClr val="bg1"/>
                </a:solidFill>
                <a:latin typeface="Arial" charset="0"/>
              </a:rPr>
              <a:t> environmental </a:t>
            </a:r>
            <a:r>
              <a:rPr lang="de-DE" sz="2200" b="1" dirty="0" err="1">
                <a:solidFill>
                  <a:schemeClr val="bg1"/>
                </a:solidFill>
                <a:latin typeface="Arial" charset="0"/>
              </a:rPr>
              <a:t>prediction</a:t>
            </a:r>
            <a:r>
              <a:rPr lang="de-DE" sz="2200" b="1" dirty="0">
                <a:solidFill>
                  <a:schemeClr val="bg1"/>
                </a:solidFill>
                <a:latin typeface="Arial" charset="0"/>
              </a:rPr>
              <a:t> </a:t>
            </a:r>
            <a:r>
              <a:rPr lang="de-DE" sz="2200" b="1" dirty="0" err="1">
                <a:solidFill>
                  <a:schemeClr val="bg1"/>
                </a:solidFill>
                <a:latin typeface="Arial" charset="0"/>
              </a:rPr>
              <a:t>services</a:t>
            </a:r>
            <a:r>
              <a:rPr lang="de-DE" sz="2200" b="1" dirty="0">
                <a:solidFill>
                  <a:schemeClr val="bg1"/>
                </a:solidFill>
                <a:latin typeface="Arial" charset="0"/>
              </a:rPr>
              <a:t>  </a:t>
            </a:r>
            <a:r>
              <a:rPr lang="de-DE" sz="2200" b="1" dirty="0" err="1">
                <a:solidFill>
                  <a:schemeClr val="bg1"/>
                </a:solidFill>
                <a:latin typeface="Arial" charset="0"/>
              </a:rPr>
              <a:t>for</a:t>
            </a:r>
            <a:r>
              <a:rPr lang="de-DE" sz="2200" b="1" dirty="0">
                <a:solidFill>
                  <a:schemeClr val="bg1"/>
                </a:solidFill>
                <a:latin typeface="Arial" charset="0"/>
              </a:rPr>
              <a:t> </a:t>
            </a:r>
            <a:r>
              <a:rPr lang="de-DE" sz="2200" b="1" dirty="0" err="1">
                <a:solidFill>
                  <a:schemeClr val="bg1"/>
                </a:solidFill>
                <a:latin typeface="Arial" charset="0"/>
              </a:rPr>
              <a:t>the</a:t>
            </a:r>
            <a:r>
              <a:rPr lang="de-DE" sz="2200" b="1" dirty="0">
                <a:solidFill>
                  <a:schemeClr val="bg1"/>
                </a:solidFill>
                <a:latin typeface="Arial" charset="0"/>
              </a:rPr>
              <a:t> polar </a:t>
            </a:r>
            <a:r>
              <a:rPr lang="de-DE" sz="2200" b="1" dirty="0" err="1">
                <a:solidFill>
                  <a:schemeClr val="bg1"/>
                </a:solidFill>
                <a:latin typeface="Arial" charset="0"/>
              </a:rPr>
              <a:t>regions</a:t>
            </a:r>
            <a:r>
              <a:rPr lang="de-DE" sz="2200" b="1" dirty="0">
                <a:solidFill>
                  <a:schemeClr val="bg1"/>
                </a:solidFill>
                <a:latin typeface="Arial" charset="0"/>
              </a:rPr>
              <a:t>, on time </a:t>
            </a:r>
            <a:r>
              <a:rPr lang="de-DE" sz="2200" b="1" dirty="0" err="1">
                <a:solidFill>
                  <a:schemeClr val="bg1"/>
                </a:solidFill>
                <a:latin typeface="Arial" charset="0"/>
              </a:rPr>
              <a:t>scales</a:t>
            </a:r>
            <a:r>
              <a:rPr lang="de-DE" sz="2200" b="1" dirty="0">
                <a:solidFill>
                  <a:schemeClr val="bg1"/>
                </a:solidFill>
                <a:latin typeface="Arial" charset="0"/>
              </a:rPr>
              <a:t> </a:t>
            </a:r>
            <a:r>
              <a:rPr lang="de-DE" sz="2200" b="1" dirty="0" err="1">
                <a:solidFill>
                  <a:schemeClr val="bg1"/>
                </a:solidFill>
                <a:latin typeface="Arial" charset="0"/>
              </a:rPr>
              <a:t>from</a:t>
            </a:r>
            <a:r>
              <a:rPr lang="de-DE" sz="2200" b="1" dirty="0">
                <a:solidFill>
                  <a:schemeClr val="bg1"/>
                </a:solidFill>
                <a:latin typeface="Arial" charset="0"/>
              </a:rPr>
              <a:t> </a:t>
            </a:r>
            <a:r>
              <a:rPr lang="de-DE" sz="2200" b="1" dirty="0" err="1">
                <a:solidFill>
                  <a:schemeClr val="bg1"/>
                </a:solidFill>
                <a:latin typeface="Arial" charset="0"/>
              </a:rPr>
              <a:t>hourly</a:t>
            </a:r>
            <a:r>
              <a:rPr lang="de-DE" sz="2200" b="1" dirty="0">
                <a:solidFill>
                  <a:schemeClr val="bg1"/>
                </a:solidFill>
                <a:latin typeface="Arial" charset="0"/>
              </a:rPr>
              <a:t> </a:t>
            </a:r>
            <a:r>
              <a:rPr lang="de-DE" sz="2200" b="1" dirty="0" err="1">
                <a:solidFill>
                  <a:schemeClr val="bg1"/>
                </a:solidFill>
                <a:latin typeface="Arial" charset="0"/>
              </a:rPr>
              <a:t>to</a:t>
            </a:r>
            <a:r>
              <a:rPr lang="de-DE" sz="2200" b="1" dirty="0">
                <a:solidFill>
                  <a:schemeClr val="bg1"/>
                </a:solidFill>
                <a:latin typeface="Arial" charset="0"/>
              </a:rPr>
              <a:t> </a:t>
            </a:r>
            <a:r>
              <a:rPr lang="de-DE" sz="2200" b="1" dirty="0" err="1">
                <a:solidFill>
                  <a:schemeClr val="bg1"/>
                </a:solidFill>
                <a:latin typeface="Arial" charset="0"/>
              </a:rPr>
              <a:t>seasonal</a:t>
            </a:r>
            <a:endParaRPr lang="de-DE" sz="2200" b="1" dirty="0">
              <a:solidFill>
                <a:schemeClr val="bg1"/>
              </a:solidFill>
              <a:latin typeface="Arial" charset="0"/>
            </a:endParaRPr>
          </a:p>
        </p:txBody>
      </p:sp>
      <p:sp>
        <p:nvSpPr>
          <p:cNvPr id="5" name="Rectangle 4"/>
          <p:cNvSpPr/>
          <p:nvPr/>
        </p:nvSpPr>
        <p:spPr>
          <a:xfrm>
            <a:off x="1303205" y="4914894"/>
            <a:ext cx="4500563" cy="369275"/>
          </a:xfrm>
          <a:prstGeom prst="rect">
            <a:avLst/>
          </a:prstGeom>
        </p:spPr>
        <p:txBody>
          <a:bodyPr wrap="square" lIns="91383" tIns="45692" rIns="91383" bIns="45692">
            <a:spAutoFit/>
          </a:bodyPr>
          <a:lstStyle/>
          <a:p>
            <a:r>
              <a:rPr lang="de-DE" b="1" dirty="0" err="1">
                <a:solidFill>
                  <a:srgbClr val="FFFFFF"/>
                </a:solidFill>
                <a:latin typeface="Arial" charset="0"/>
              </a:rPr>
              <a:t>Chair</a:t>
            </a:r>
            <a:r>
              <a:rPr lang="de-DE" b="1" dirty="0">
                <a:solidFill>
                  <a:srgbClr val="FFFFFF"/>
                </a:solidFill>
                <a:latin typeface="Arial" charset="0"/>
              </a:rPr>
              <a:t>: Thomas Jung, AWI </a:t>
            </a:r>
          </a:p>
        </p:txBody>
      </p:sp>
      <p:sp>
        <p:nvSpPr>
          <p:cNvPr id="6" name="Rectangle 5"/>
          <p:cNvSpPr/>
          <p:nvPr/>
        </p:nvSpPr>
        <p:spPr>
          <a:xfrm>
            <a:off x="1303205" y="5504254"/>
            <a:ext cx="6393656" cy="351965"/>
          </a:xfrm>
          <a:prstGeom prst="rect">
            <a:avLst/>
          </a:prstGeom>
        </p:spPr>
        <p:txBody>
          <a:bodyPr wrap="square" lIns="91383" tIns="45692" rIns="91383" bIns="45692">
            <a:spAutoFit/>
          </a:bodyPr>
          <a:lstStyle/>
          <a:p>
            <a:r>
              <a:rPr lang="de-DE" sz="1700" b="1" dirty="0">
                <a:solidFill>
                  <a:srgbClr val="FFFFFF"/>
                </a:solidFill>
                <a:latin typeface="Arial" charset="0"/>
              </a:rPr>
              <a:t>Project Office: Alfred Wegener Institute, Germany</a:t>
            </a:r>
          </a:p>
        </p:txBody>
      </p:sp>
      <p:pic>
        <p:nvPicPr>
          <p:cNvPr id="10" name="Picture 9"/>
          <p:cNvPicPr>
            <a:picLocks noChangeAspect="1"/>
          </p:cNvPicPr>
          <p:nvPr/>
        </p:nvPicPr>
        <p:blipFill>
          <a:blip r:embed="rId5"/>
          <a:stretch>
            <a:fillRect/>
          </a:stretch>
        </p:blipFill>
        <p:spPr>
          <a:xfrm>
            <a:off x="756372" y="3117882"/>
            <a:ext cx="5885745" cy="1512950"/>
          </a:xfrm>
          <a:prstGeom prst="rect">
            <a:avLst/>
          </a:prstGeom>
        </p:spPr>
      </p:pic>
      <p:pic>
        <p:nvPicPr>
          <p:cNvPr id="11" name="Picture 10"/>
          <p:cNvPicPr>
            <a:picLocks noChangeAspect="1"/>
          </p:cNvPicPr>
          <p:nvPr/>
        </p:nvPicPr>
        <p:blipFill>
          <a:blip r:embed="rId6"/>
          <a:stretch>
            <a:fillRect/>
          </a:stretch>
        </p:blipFill>
        <p:spPr>
          <a:xfrm>
            <a:off x="6642117" y="2652160"/>
            <a:ext cx="2081239" cy="2902230"/>
          </a:xfrm>
          <a:prstGeom prst="rect">
            <a:avLst/>
          </a:prstGeom>
        </p:spPr>
      </p:pic>
      <p:sp>
        <p:nvSpPr>
          <p:cNvPr id="12" name="Rectangle 11"/>
          <p:cNvSpPr/>
          <p:nvPr/>
        </p:nvSpPr>
        <p:spPr>
          <a:xfrm>
            <a:off x="2656731" y="6250118"/>
            <a:ext cx="5063033" cy="451211"/>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17375E"/>
                </a:solidFill>
              </a:rPr>
              <a:t>Budget: Only Voluntary Contributions </a:t>
            </a:r>
            <a:endParaRPr lang="en-US" dirty="0">
              <a:solidFill>
                <a:srgbClr val="17375E"/>
              </a:solidFill>
            </a:endParaRPr>
          </a:p>
        </p:txBody>
      </p:sp>
    </p:spTree>
    <p:extLst>
      <p:ext uri="{BB962C8B-B14F-4D97-AF65-F5344CB8AC3E}">
        <p14:creationId xmlns:p14="http://schemas.microsoft.com/office/powerpoint/2010/main" val="334155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4358277"/>
          </a:xfrm>
          <a:prstGeom prst="rect">
            <a:avLst/>
          </a:prstGeom>
        </p:spPr>
      </p:pic>
      <p:sp>
        <p:nvSpPr>
          <p:cNvPr id="4" name="Rectangle 1"/>
          <p:cNvSpPr>
            <a:spLocks noChangeArrowheads="1"/>
          </p:cNvSpPr>
          <p:nvPr/>
        </p:nvSpPr>
        <p:spPr bwMode="auto">
          <a:xfrm>
            <a:off x="588830" y="1062595"/>
            <a:ext cx="6072188" cy="179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p>
            <a:r>
              <a:rPr lang="de-DE" sz="2200" b="1" dirty="0">
                <a:solidFill>
                  <a:schemeClr val="bg1"/>
                </a:solidFill>
                <a:latin typeface="Arial" charset="0"/>
              </a:rPr>
              <a:t>Promote </a:t>
            </a:r>
            <a:r>
              <a:rPr lang="de-DE" sz="2200" b="1" dirty="0" err="1">
                <a:solidFill>
                  <a:schemeClr val="bg1"/>
                </a:solidFill>
                <a:latin typeface="Arial" charset="0"/>
              </a:rPr>
              <a:t>cooperative</a:t>
            </a:r>
            <a:r>
              <a:rPr lang="de-DE" sz="2200" b="1" dirty="0">
                <a:solidFill>
                  <a:schemeClr val="bg1"/>
                </a:solidFill>
                <a:latin typeface="Arial" charset="0"/>
              </a:rPr>
              <a:t> international </a:t>
            </a:r>
            <a:r>
              <a:rPr lang="de-DE" sz="2200" b="1" dirty="0" err="1">
                <a:solidFill>
                  <a:schemeClr val="bg1"/>
                </a:solidFill>
                <a:latin typeface="Arial" charset="0"/>
              </a:rPr>
              <a:t>research</a:t>
            </a:r>
            <a:r>
              <a:rPr lang="de-DE" sz="2200" b="1" dirty="0">
                <a:solidFill>
                  <a:schemeClr val="bg1"/>
                </a:solidFill>
                <a:latin typeface="Arial" charset="0"/>
              </a:rPr>
              <a:t> </a:t>
            </a:r>
            <a:r>
              <a:rPr lang="de-DE" sz="2200" b="1" dirty="0" err="1">
                <a:solidFill>
                  <a:schemeClr val="bg1"/>
                </a:solidFill>
                <a:latin typeface="Arial" charset="0"/>
              </a:rPr>
              <a:t>enabling</a:t>
            </a:r>
            <a:r>
              <a:rPr lang="de-DE" sz="2200" b="1" dirty="0">
                <a:solidFill>
                  <a:schemeClr val="bg1"/>
                </a:solidFill>
                <a:latin typeface="Arial" charset="0"/>
              </a:rPr>
              <a:t> </a:t>
            </a:r>
            <a:r>
              <a:rPr lang="de-DE" sz="2200" b="1" dirty="0" err="1">
                <a:solidFill>
                  <a:schemeClr val="bg1"/>
                </a:solidFill>
                <a:latin typeface="Arial" charset="0"/>
              </a:rPr>
              <a:t>development</a:t>
            </a:r>
            <a:r>
              <a:rPr lang="de-DE" sz="2200" b="1" dirty="0">
                <a:solidFill>
                  <a:schemeClr val="bg1"/>
                </a:solidFill>
                <a:latin typeface="Arial" charset="0"/>
              </a:rPr>
              <a:t> </a:t>
            </a:r>
            <a:r>
              <a:rPr lang="de-DE" sz="2200" b="1" dirty="0" err="1">
                <a:solidFill>
                  <a:schemeClr val="bg1"/>
                </a:solidFill>
                <a:latin typeface="Arial" charset="0"/>
              </a:rPr>
              <a:t>of</a:t>
            </a:r>
            <a:r>
              <a:rPr lang="de-DE" sz="2200" b="1" dirty="0">
                <a:solidFill>
                  <a:schemeClr val="bg1"/>
                </a:solidFill>
                <a:latin typeface="Arial" charset="0"/>
              </a:rPr>
              <a:t> </a:t>
            </a:r>
            <a:r>
              <a:rPr lang="de-DE" sz="2200" b="1" dirty="0" err="1">
                <a:solidFill>
                  <a:schemeClr val="bg1"/>
                </a:solidFill>
                <a:latin typeface="Arial" charset="0"/>
              </a:rPr>
              <a:t>improved</a:t>
            </a:r>
            <a:r>
              <a:rPr lang="de-DE" sz="2200" b="1" dirty="0">
                <a:solidFill>
                  <a:schemeClr val="bg1"/>
                </a:solidFill>
                <a:latin typeface="Arial" charset="0"/>
              </a:rPr>
              <a:t> </a:t>
            </a:r>
            <a:r>
              <a:rPr lang="de-DE" sz="2200" b="1" dirty="0" err="1">
                <a:solidFill>
                  <a:schemeClr val="bg1"/>
                </a:solidFill>
                <a:latin typeface="Arial" charset="0"/>
              </a:rPr>
              <a:t>weather</a:t>
            </a:r>
            <a:r>
              <a:rPr lang="de-DE" sz="2200" b="1" dirty="0">
                <a:solidFill>
                  <a:schemeClr val="bg1"/>
                </a:solidFill>
                <a:latin typeface="Arial" charset="0"/>
              </a:rPr>
              <a:t> </a:t>
            </a:r>
            <a:r>
              <a:rPr lang="de-DE" sz="2200" b="1" dirty="0" err="1">
                <a:solidFill>
                  <a:schemeClr val="bg1"/>
                </a:solidFill>
                <a:latin typeface="Arial" charset="0"/>
              </a:rPr>
              <a:t>and</a:t>
            </a:r>
            <a:r>
              <a:rPr lang="de-DE" sz="2200" b="1" dirty="0">
                <a:solidFill>
                  <a:schemeClr val="bg1"/>
                </a:solidFill>
                <a:latin typeface="Arial" charset="0"/>
              </a:rPr>
              <a:t> environmental </a:t>
            </a:r>
            <a:r>
              <a:rPr lang="de-DE" sz="2200" b="1" dirty="0" err="1">
                <a:solidFill>
                  <a:schemeClr val="bg1"/>
                </a:solidFill>
                <a:latin typeface="Arial" charset="0"/>
              </a:rPr>
              <a:t>prediction</a:t>
            </a:r>
            <a:r>
              <a:rPr lang="de-DE" sz="2200" b="1" dirty="0">
                <a:solidFill>
                  <a:schemeClr val="bg1"/>
                </a:solidFill>
                <a:latin typeface="Arial" charset="0"/>
              </a:rPr>
              <a:t> </a:t>
            </a:r>
            <a:r>
              <a:rPr lang="de-DE" sz="2200" b="1" dirty="0" err="1">
                <a:solidFill>
                  <a:schemeClr val="bg1"/>
                </a:solidFill>
                <a:latin typeface="Arial" charset="0"/>
              </a:rPr>
              <a:t>services</a:t>
            </a:r>
            <a:r>
              <a:rPr lang="de-DE" sz="2200" b="1" dirty="0">
                <a:solidFill>
                  <a:schemeClr val="bg1"/>
                </a:solidFill>
                <a:latin typeface="Arial" charset="0"/>
              </a:rPr>
              <a:t>  </a:t>
            </a:r>
            <a:r>
              <a:rPr lang="de-DE" sz="2200" b="1" dirty="0" err="1">
                <a:solidFill>
                  <a:schemeClr val="bg1"/>
                </a:solidFill>
                <a:latin typeface="Arial" charset="0"/>
              </a:rPr>
              <a:t>for</a:t>
            </a:r>
            <a:r>
              <a:rPr lang="de-DE" sz="2200" b="1" dirty="0">
                <a:solidFill>
                  <a:schemeClr val="bg1"/>
                </a:solidFill>
                <a:latin typeface="Arial" charset="0"/>
              </a:rPr>
              <a:t> </a:t>
            </a:r>
            <a:r>
              <a:rPr lang="de-DE" sz="2200" b="1" dirty="0" err="1">
                <a:solidFill>
                  <a:schemeClr val="bg1"/>
                </a:solidFill>
                <a:latin typeface="Arial" charset="0"/>
              </a:rPr>
              <a:t>the</a:t>
            </a:r>
            <a:r>
              <a:rPr lang="de-DE" sz="2200" b="1" dirty="0">
                <a:solidFill>
                  <a:schemeClr val="bg1"/>
                </a:solidFill>
                <a:latin typeface="Arial" charset="0"/>
              </a:rPr>
              <a:t> polar </a:t>
            </a:r>
            <a:r>
              <a:rPr lang="de-DE" sz="2200" b="1" dirty="0" err="1">
                <a:solidFill>
                  <a:schemeClr val="bg1"/>
                </a:solidFill>
                <a:latin typeface="Arial" charset="0"/>
              </a:rPr>
              <a:t>regions</a:t>
            </a:r>
            <a:r>
              <a:rPr lang="de-DE" sz="2200" b="1" dirty="0">
                <a:solidFill>
                  <a:schemeClr val="bg1"/>
                </a:solidFill>
                <a:latin typeface="Arial" charset="0"/>
              </a:rPr>
              <a:t>, on time </a:t>
            </a:r>
            <a:r>
              <a:rPr lang="de-DE" sz="2200" b="1" dirty="0" err="1">
                <a:solidFill>
                  <a:schemeClr val="bg1"/>
                </a:solidFill>
                <a:latin typeface="Arial" charset="0"/>
              </a:rPr>
              <a:t>scales</a:t>
            </a:r>
            <a:r>
              <a:rPr lang="de-DE" sz="2200" b="1" dirty="0">
                <a:solidFill>
                  <a:schemeClr val="bg1"/>
                </a:solidFill>
                <a:latin typeface="Arial" charset="0"/>
              </a:rPr>
              <a:t> </a:t>
            </a:r>
            <a:r>
              <a:rPr lang="de-DE" sz="2200" b="1" dirty="0" err="1">
                <a:solidFill>
                  <a:schemeClr val="bg1"/>
                </a:solidFill>
                <a:latin typeface="Arial" charset="0"/>
              </a:rPr>
              <a:t>from</a:t>
            </a:r>
            <a:r>
              <a:rPr lang="de-DE" sz="2200" b="1" dirty="0">
                <a:solidFill>
                  <a:schemeClr val="bg1"/>
                </a:solidFill>
                <a:latin typeface="Arial" charset="0"/>
              </a:rPr>
              <a:t> </a:t>
            </a:r>
            <a:r>
              <a:rPr lang="de-DE" sz="2200" b="1" dirty="0" err="1">
                <a:solidFill>
                  <a:schemeClr val="bg1"/>
                </a:solidFill>
                <a:latin typeface="Arial" charset="0"/>
              </a:rPr>
              <a:t>hourly</a:t>
            </a:r>
            <a:r>
              <a:rPr lang="de-DE" sz="2200" b="1" dirty="0">
                <a:solidFill>
                  <a:schemeClr val="bg1"/>
                </a:solidFill>
                <a:latin typeface="Arial" charset="0"/>
              </a:rPr>
              <a:t> </a:t>
            </a:r>
            <a:r>
              <a:rPr lang="de-DE" sz="2200" b="1" dirty="0" err="1">
                <a:solidFill>
                  <a:schemeClr val="bg1"/>
                </a:solidFill>
                <a:latin typeface="Arial" charset="0"/>
              </a:rPr>
              <a:t>to</a:t>
            </a:r>
            <a:r>
              <a:rPr lang="de-DE" sz="2200" b="1" dirty="0">
                <a:solidFill>
                  <a:schemeClr val="bg1"/>
                </a:solidFill>
                <a:latin typeface="Arial" charset="0"/>
              </a:rPr>
              <a:t> </a:t>
            </a:r>
            <a:r>
              <a:rPr lang="de-DE" sz="2200" b="1" dirty="0" err="1">
                <a:solidFill>
                  <a:schemeClr val="bg1"/>
                </a:solidFill>
                <a:latin typeface="Arial" charset="0"/>
              </a:rPr>
              <a:t>seasonal</a:t>
            </a:r>
            <a:endParaRPr lang="de-DE" sz="2200" b="1" dirty="0">
              <a:solidFill>
                <a:schemeClr val="bg1"/>
              </a:solidFill>
              <a:latin typeface="Arial" charset="0"/>
            </a:endParaRPr>
          </a:p>
        </p:txBody>
      </p:sp>
      <p:sp>
        <p:nvSpPr>
          <p:cNvPr id="5" name="Rectangle 4"/>
          <p:cNvSpPr/>
          <p:nvPr/>
        </p:nvSpPr>
        <p:spPr>
          <a:xfrm>
            <a:off x="588830" y="3525932"/>
            <a:ext cx="4500563" cy="369275"/>
          </a:xfrm>
          <a:prstGeom prst="rect">
            <a:avLst/>
          </a:prstGeom>
        </p:spPr>
        <p:txBody>
          <a:bodyPr wrap="square" lIns="91383" tIns="45692" rIns="91383" bIns="45692">
            <a:spAutoFit/>
          </a:bodyPr>
          <a:lstStyle/>
          <a:p>
            <a:r>
              <a:rPr lang="de-DE" b="1" dirty="0" err="1">
                <a:solidFill>
                  <a:srgbClr val="FFFFFF"/>
                </a:solidFill>
                <a:latin typeface="Arial" charset="0"/>
              </a:rPr>
              <a:t>Chair</a:t>
            </a:r>
            <a:r>
              <a:rPr lang="de-DE" b="1" dirty="0">
                <a:solidFill>
                  <a:srgbClr val="FFFFFF"/>
                </a:solidFill>
                <a:latin typeface="Arial" charset="0"/>
              </a:rPr>
              <a:t>: Thomas Jung, AWI </a:t>
            </a:r>
          </a:p>
        </p:txBody>
      </p:sp>
      <p:sp>
        <p:nvSpPr>
          <p:cNvPr id="6" name="Rectangle 5"/>
          <p:cNvSpPr/>
          <p:nvPr/>
        </p:nvSpPr>
        <p:spPr>
          <a:xfrm>
            <a:off x="1303205" y="5504254"/>
            <a:ext cx="6393656" cy="351965"/>
          </a:xfrm>
          <a:prstGeom prst="rect">
            <a:avLst/>
          </a:prstGeom>
        </p:spPr>
        <p:txBody>
          <a:bodyPr wrap="square" lIns="91383" tIns="45692" rIns="91383" bIns="45692">
            <a:spAutoFit/>
          </a:bodyPr>
          <a:lstStyle/>
          <a:p>
            <a:r>
              <a:rPr lang="de-DE" sz="1700" b="1" dirty="0">
                <a:solidFill>
                  <a:srgbClr val="FFFFFF"/>
                </a:solidFill>
                <a:latin typeface="Arial" charset="0"/>
              </a:rPr>
              <a:t>Project Office: Alfred Wegener Institute, Germany</a:t>
            </a:r>
          </a:p>
        </p:txBody>
      </p:sp>
      <p:pic>
        <p:nvPicPr>
          <p:cNvPr id="7" name="Bild 2"/>
          <p:cNvPicPr>
            <a:picLocks noChangeAspect="1"/>
          </p:cNvPicPr>
          <p:nvPr/>
        </p:nvPicPr>
        <p:blipFill rotWithShape="1">
          <a:blip r:embed="rId3"/>
          <a:srcRect l="1674"/>
          <a:stretch/>
        </p:blipFill>
        <p:spPr>
          <a:xfrm>
            <a:off x="6518404" y="1973261"/>
            <a:ext cx="2469290" cy="3428435"/>
          </a:xfrm>
          <a:prstGeom prst="rect">
            <a:avLst/>
          </a:prstGeom>
        </p:spPr>
      </p:pic>
      <p:pic>
        <p:nvPicPr>
          <p:cNvPr id="11" name="Picture 10"/>
          <p:cNvPicPr>
            <a:picLocks noChangeAspect="1"/>
          </p:cNvPicPr>
          <p:nvPr/>
        </p:nvPicPr>
        <p:blipFill>
          <a:blip r:embed="rId4"/>
          <a:stretch>
            <a:fillRect/>
          </a:stretch>
        </p:blipFill>
        <p:spPr>
          <a:xfrm>
            <a:off x="198458" y="5467223"/>
            <a:ext cx="8959322" cy="733569"/>
          </a:xfrm>
          <a:prstGeom prst="rect">
            <a:avLst/>
          </a:prstGeom>
        </p:spPr>
      </p:pic>
      <p:sp>
        <p:nvSpPr>
          <p:cNvPr id="12" name="Rectangle 11"/>
          <p:cNvSpPr/>
          <p:nvPr/>
        </p:nvSpPr>
        <p:spPr>
          <a:xfrm>
            <a:off x="588830" y="3895207"/>
            <a:ext cx="6393656" cy="351965"/>
          </a:xfrm>
          <a:prstGeom prst="rect">
            <a:avLst/>
          </a:prstGeom>
        </p:spPr>
        <p:txBody>
          <a:bodyPr wrap="square" lIns="91383" tIns="45692" rIns="91383" bIns="45692">
            <a:spAutoFit/>
          </a:bodyPr>
          <a:lstStyle/>
          <a:p>
            <a:r>
              <a:rPr lang="de-DE" sz="1700" b="1" dirty="0">
                <a:solidFill>
                  <a:srgbClr val="FFFFFF"/>
                </a:solidFill>
                <a:latin typeface="Arial" charset="0"/>
              </a:rPr>
              <a:t>Project Office: Alfred Wegener Institute, Germany</a:t>
            </a:r>
          </a:p>
        </p:txBody>
      </p:sp>
    </p:spTree>
    <p:extLst>
      <p:ext uri="{BB962C8B-B14F-4D97-AF65-F5344CB8AC3E}">
        <p14:creationId xmlns:p14="http://schemas.microsoft.com/office/powerpoint/2010/main" val="2149740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23"/>
            <a:ext cx="9144000" cy="651414"/>
          </a:xfrm>
        </p:spPr>
        <p:txBody>
          <a:bodyPr>
            <a:normAutofit/>
          </a:bodyPr>
          <a:lstStyle/>
          <a:p>
            <a:r>
              <a:rPr lang="en-US" sz="3600" b="1" dirty="0" smtClean="0">
                <a:solidFill>
                  <a:schemeClr val="tx2">
                    <a:lumMod val="60000"/>
                    <a:lumOff val="40000"/>
                  </a:schemeClr>
                </a:solidFill>
              </a:rPr>
              <a:t>Anthropogenic divers</a:t>
            </a:r>
            <a:endParaRPr lang="en-US" sz="3600" b="1" dirty="0">
              <a:solidFill>
                <a:schemeClr val="tx2">
                  <a:lumMod val="60000"/>
                  <a:lumOff val="40000"/>
                </a:schemeClr>
              </a:solidFill>
            </a:endParaRPr>
          </a:p>
        </p:txBody>
      </p:sp>
      <p:sp>
        <p:nvSpPr>
          <p:cNvPr id="9" name="Rectangle 8"/>
          <p:cNvSpPr/>
          <p:nvPr/>
        </p:nvSpPr>
        <p:spPr>
          <a:xfrm>
            <a:off x="185838" y="938001"/>
            <a:ext cx="2585614" cy="4801315"/>
          </a:xfrm>
          <a:prstGeom prst="rect">
            <a:avLst/>
          </a:prstGeom>
        </p:spPr>
        <p:txBody>
          <a:bodyPr wrap="square">
            <a:spAutoFit/>
          </a:bodyPr>
          <a:lstStyle/>
          <a:p>
            <a:r>
              <a:rPr lang="en-US" b="1" dirty="0">
                <a:solidFill>
                  <a:srgbClr val="558ED5"/>
                </a:solidFill>
                <a:latin typeface="American Typewriter Condensed"/>
                <a:cs typeface="American Typewriter Condensed"/>
              </a:rPr>
              <a:t>Projected future shipping traffic for a medium-low </a:t>
            </a:r>
            <a:r>
              <a:rPr lang="en-US" b="1" dirty="0" err="1">
                <a:solidFill>
                  <a:srgbClr val="558ED5"/>
                </a:solidFill>
                <a:latin typeface="American Typewriter Condensed"/>
                <a:cs typeface="American Typewriter Condensed"/>
              </a:rPr>
              <a:t>radiative</a:t>
            </a:r>
            <a:r>
              <a:rPr lang="en-US" b="1" dirty="0">
                <a:solidFill>
                  <a:srgbClr val="558ED5"/>
                </a:solidFill>
                <a:latin typeface="American Typewriter Condensed"/>
                <a:cs typeface="American Typewriter Condensed"/>
              </a:rPr>
              <a:t> forcing – RCP4.5 (A, B) and high </a:t>
            </a:r>
            <a:r>
              <a:rPr lang="en-US" b="1" dirty="0" err="1">
                <a:solidFill>
                  <a:srgbClr val="558ED5"/>
                </a:solidFill>
                <a:latin typeface="American Typewriter Condensed"/>
                <a:cs typeface="American Typewriter Condensed"/>
              </a:rPr>
              <a:t>radiative</a:t>
            </a:r>
            <a:r>
              <a:rPr lang="en-US" b="1" dirty="0">
                <a:solidFill>
                  <a:srgbClr val="558ED5"/>
                </a:solidFill>
                <a:latin typeface="American Typewriter Condensed"/>
                <a:cs typeface="American Typewriter Condensed"/>
              </a:rPr>
              <a:t> forcing – RCP 8.5(C, D) for the 2050 time period compared to 2006-15 baseline period. The blue line represents projections for an open-water vessel (not ice-strengthened), and the red line represents projections for Polar Class 6 (ice-strengthened) vessels. (Smith and Stephenson, </a:t>
            </a:r>
            <a:r>
              <a:rPr lang="en-US" b="1" dirty="0" smtClean="0">
                <a:solidFill>
                  <a:srgbClr val="558ED5"/>
                </a:solidFill>
                <a:latin typeface="American Typewriter Condensed"/>
                <a:cs typeface="American Typewriter Condensed"/>
              </a:rPr>
              <a:t>2013 </a:t>
            </a:r>
            <a:endParaRPr lang="en-US" b="1" dirty="0">
              <a:latin typeface="American Typewriter Condensed"/>
              <a:cs typeface="American Typewriter Condensed"/>
            </a:endParaRPr>
          </a:p>
        </p:txBody>
      </p:sp>
      <p:pic>
        <p:nvPicPr>
          <p:cNvPr id="10" name="Picture 9"/>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29172" y="796145"/>
            <a:ext cx="5982927" cy="5708252"/>
          </a:xfrm>
          <a:prstGeom prst="rect">
            <a:avLst/>
          </a:prstGeom>
          <a:noFill/>
          <a:ln>
            <a:noFill/>
          </a:ln>
        </p:spPr>
      </p:pic>
    </p:spTree>
    <p:extLst>
      <p:ext uri="{BB962C8B-B14F-4D97-AF65-F5344CB8AC3E}">
        <p14:creationId xmlns:p14="http://schemas.microsoft.com/office/powerpoint/2010/main" val="3608204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tx2">
                    <a:lumMod val="60000"/>
                    <a:lumOff val="40000"/>
                  </a:schemeClr>
                </a:solidFill>
              </a:rPr>
              <a:t>Gaps to be filled</a:t>
            </a:r>
            <a:endParaRPr lang="en-US" b="1" dirty="0">
              <a:solidFill>
                <a:schemeClr val="tx2">
                  <a:lumMod val="60000"/>
                  <a:lumOff val="40000"/>
                </a:schemeClr>
              </a:solidFill>
            </a:endParaRPr>
          </a:p>
        </p:txBody>
      </p:sp>
      <p:sp>
        <p:nvSpPr>
          <p:cNvPr id="3" name="Subtitle 2"/>
          <p:cNvSpPr>
            <a:spLocks noGrp="1"/>
          </p:cNvSpPr>
          <p:nvPr>
            <p:ph type="subTitle" idx="1"/>
          </p:nvPr>
        </p:nvSpPr>
        <p:spPr/>
        <p:txBody>
          <a:bodyPr/>
          <a:lstStyle/>
          <a:p>
            <a:r>
              <a:rPr lang="en-US" dirty="0" smtClean="0">
                <a:solidFill>
                  <a:srgbClr val="558ED5"/>
                </a:solidFill>
              </a:rPr>
              <a:t>Observations, modeling, services. How to make polar challenges and opportunity</a:t>
            </a:r>
            <a:endParaRPr lang="en-US" dirty="0">
              <a:solidFill>
                <a:srgbClr val="558ED5"/>
              </a:solidFill>
            </a:endParaRPr>
          </a:p>
        </p:txBody>
      </p:sp>
    </p:spTree>
    <p:extLst>
      <p:ext uri="{BB962C8B-B14F-4D97-AF65-F5344CB8AC3E}">
        <p14:creationId xmlns:p14="http://schemas.microsoft.com/office/powerpoint/2010/main" val="34329998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23"/>
            <a:ext cx="9144000" cy="651414"/>
          </a:xfrm>
        </p:spPr>
        <p:txBody>
          <a:bodyPr>
            <a:normAutofit/>
          </a:bodyPr>
          <a:lstStyle/>
          <a:p>
            <a:r>
              <a:rPr lang="en-US" sz="3600" b="1" dirty="0" smtClean="0">
                <a:solidFill>
                  <a:schemeClr val="tx2">
                    <a:lumMod val="60000"/>
                    <a:lumOff val="40000"/>
                  </a:schemeClr>
                </a:solidFill>
              </a:rPr>
              <a:t>Gaps in the observing systems</a:t>
            </a:r>
            <a:endParaRPr lang="en-US" sz="3600" b="1" dirty="0">
              <a:solidFill>
                <a:schemeClr val="tx2">
                  <a:lumMod val="60000"/>
                  <a:lumOff val="40000"/>
                </a:schemeClr>
              </a:solidFill>
            </a:endParaRPr>
          </a:p>
        </p:txBody>
      </p:sp>
      <p:grpSp>
        <p:nvGrpSpPr>
          <p:cNvPr id="3" name="Gruppierung 5"/>
          <p:cNvGrpSpPr/>
          <p:nvPr/>
        </p:nvGrpSpPr>
        <p:grpSpPr>
          <a:xfrm>
            <a:off x="287315" y="955997"/>
            <a:ext cx="7722903" cy="3971100"/>
            <a:chOff x="862231" y="2042847"/>
            <a:chExt cx="7519769" cy="3681659"/>
          </a:xfrm>
        </p:grpSpPr>
        <p:pic>
          <p:nvPicPr>
            <p:cNvPr id="4" name="Picture 9"/>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47800" y="2042847"/>
              <a:ext cx="6477000" cy="33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7"/>
            <p:cNvSpPr txBox="1"/>
            <p:nvPr/>
          </p:nvSpPr>
          <p:spPr>
            <a:xfrm>
              <a:off x="914400" y="5467697"/>
              <a:ext cx="7467600" cy="256809"/>
            </a:xfrm>
            <a:prstGeom prst="rect">
              <a:avLst/>
            </a:prstGeom>
            <a:solidFill>
              <a:schemeClr val="bg1"/>
            </a:solidFill>
          </p:spPr>
          <p:txBody>
            <a:bodyPr wrap="square" rtlCol="0">
              <a:spAutoFit/>
            </a:bodyPr>
            <a:lstStyle/>
            <a:p>
              <a:pPr algn="l"/>
              <a:r>
                <a:rPr lang="de-DE" sz="1200" b="1" dirty="0">
                  <a:solidFill>
                    <a:srgbClr val="376092"/>
                  </a:solidFill>
                </a:rPr>
                <a:t>Polar </a:t>
              </a:r>
              <a:r>
                <a:rPr lang="de-DE" sz="1200" b="1" dirty="0" err="1">
                  <a:solidFill>
                    <a:srgbClr val="376092"/>
                  </a:solidFill>
                </a:rPr>
                <a:t>data</a:t>
              </a:r>
              <a:r>
                <a:rPr lang="de-DE" sz="1200" b="1" dirty="0">
                  <a:solidFill>
                    <a:srgbClr val="376092"/>
                  </a:solidFill>
                </a:rPr>
                <a:t> </a:t>
              </a:r>
              <a:r>
                <a:rPr lang="de-DE" sz="1200" b="1" dirty="0" err="1">
                  <a:solidFill>
                    <a:srgbClr val="376092"/>
                  </a:solidFill>
                </a:rPr>
                <a:t>coverage</a:t>
              </a:r>
              <a:r>
                <a:rPr lang="de-DE" sz="1200" b="1" dirty="0">
                  <a:solidFill>
                    <a:srgbClr val="376092"/>
                  </a:solidFill>
                </a:rPr>
                <a:t> </a:t>
              </a:r>
              <a:r>
                <a:rPr lang="de-DE" sz="1200" b="1" dirty="0" err="1">
                  <a:solidFill>
                    <a:srgbClr val="376092"/>
                  </a:solidFill>
                </a:rPr>
                <a:t>of</a:t>
              </a:r>
              <a:r>
                <a:rPr lang="de-DE" sz="1200" b="1" dirty="0">
                  <a:solidFill>
                    <a:srgbClr val="376092"/>
                  </a:solidFill>
                </a:rPr>
                <a:t> </a:t>
              </a:r>
              <a:r>
                <a:rPr lang="de-DE" sz="1200" b="1" dirty="0" err="1">
                  <a:solidFill>
                    <a:srgbClr val="376092"/>
                  </a:solidFill>
                </a:rPr>
                <a:t>conventional</a:t>
              </a:r>
              <a:r>
                <a:rPr lang="de-DE" sz="1200" b="1" dirty="0">
                  <a:solidFill>
                    <a:srgbClr val="376092"/>
                  </a:solidFill>
                </a:rPr>
                <a:t> </a:t>
              </a:r>
              <a:r>
                <a:rPr lang="de-DE" sz="1200" b="1" dirty="0" err="1">
                  <a:solidFill>
                    <a:srgbClr val="376092"/>
                  </a:solidFill>
                </a:rPr>
                <a:t>observations</a:t>
              </a:r>
              <a:r>
                <a:rPr lang="de-DE" sz="1200" b="1" dirty="0">
                  <a:solidFill>
                    <a:srgbClr val="376092"/>
                  </a:solidFill>
                </a:rPr>
                <a:t> in </a:t>
              </a:r>
              <a:r>
                <a:rPr lang="de-DE" sz="1200" b="1" dirty="0" err="1">
                  <a:solidFill>
                    <a:srgbClr val="376092"/>
                  </a:solidFill>
                </a:rPr>
                <a:t>the</a:t>
              </a:r>
              <a:r>
                <a:rPr lang="de-DE" sz="1200" b="1" dirty="0">
                  <a:solidFill>
                    <a:srgbClr val="376092"/>
                  </a:solidFill>
                </a:rPr>
                <a:t> ECMWF operational </a:t>
              </a:r>
              <a:r>
                <a:rPr lang="de-DE" sz="1200" b="1" dirty="0" err="1">
                  <a:solidFill>
                    <a:srgbClr val="376092"/>
                  </a:solidFill>
                </a:rPr>
                <a:t>analysis</a:t>
              </a:r>
              <a:r>
                <a:rPr lang="de-DE" sz="1200" b="1" dirty="0">
                  <a:solidFill>
                    <a:srgbClr val="376092"/>
                  </a:solidFill>
                </a:rPr>
                <a:t> on </a:t>
              </a:r>
              <a:r>
                <a:rPr lang="de-DE" sz="1200" b="1" dirty="0" smtClean="0">
                  <a:solidFill>
                    <a:srgbClr val="376092"/>
                  </a:solidFill>
                </a:rPr>
                <a:t>a </a:t>
              </a:r>
              <a:r>
                <a:rPr lang="de-DE" sz="1200" b="1" dirty="0" err="1" smtClean="0">
                  <a:solidFill>
                    <a:srgbClr val="376092"/>
                  </a:solidFill>
                </a:rPr>
                <a:t>particular</a:t>
              </a:r>
              <a:r>
                <a:rPr lang="de-DE" sz="1200" b="1" dirty="0" smtClean="0">
                  <a:solidFill>
                    <a:srgbClr val="376092"/>
                  </a:solidFill>
                </a:rPr>
                <a:t> </a:t>
              </a:r>
              <a:r>
                <a:rPr lang="de-DE" sz="1200" b="1" dirty="0" err="1" smtClean="0">
                  <a:solidFill>
                    <a:srgbClr val="376092"/>
                  </a:solidFill>
                </a:rPr>
                <a:t>winter</a:t>
              </a:r>
              <a:r>
                <a:rPr lang="de-DE" sz="1200" b="1" dirty="0" smtClean="0">
                  <a:solidFill>
                    <a:srgbClr val="376092"/>
                  </a:solidFill>
                </a:rPr>
                <a:t> </a:t>
              </a:r>
              <a:r>
                <a:rPr lang="de-DE" sz="1200" b="1" dirty="0" err="1" smtClean="0">
                  <a:solidFill>
                    <a:srgbClr val="376092"/>
                  </a:solidFill>
                </a:rPr>
                <a:t>day</a:t>
              </a:r>
              <a:endParaRPr lang="de-DE" sz="1200" b="1" dirty="0">
                <a:solidFill>
                  <a:srgbClr val="376092"/>
                </a:solidFill>
              </a:endParaRPr>
            </a:p>
          </p:txBody>
        </p:sp>
        <p:sp>
          <p:nvSpPr>
            <p:cNvPr id="6" name="Textfeld 8"/>
            <p:cNvSpPr txBox="1"/>
            <p:nvPr/>
          </p:nvSpPr>
          <p:spPr>
            <a:xfrm>
              <a:off x="862231" y="5185503"/>
              <a:ext cx="2767137" cy="271077"/>
            </a:xfrm>
            <a:prstGeom prst="rect">
              <a:avLst/>
            </a:prstGeom>
            <a:noFill/>
          </p:spPr>
          <p:txBody>
            <a:bodyPr wrap="none" rtlCol="0">
              <a:spAutoFit/>
            </a:bodyPr>
            <a:lstStyle/>
            <a:p>
              <a:r>
                <a:rPr lang="de-DE" sz="1300" b="1" dirty="0" err="1">
                  <a:solidFill>
                    <a:srgbClr val="404040"/>
                  </a:solidFill>
                </a:rPr>
                <a:t>Synop</a:t>
              </a:r>
              <a:r>
                <a:rPr lang="de-DE" sz="1300" b="1" dirty="0">
                  <a:solidFill>
                    <a:srgbClr val="404040"/>
                  </a:solidFill>
                </a:rPr>
                <a:t>, </a:t>
              </a:r>
              <a:r>
                <a:rPr lang="de-DE" sz="1300" b="1" dirty="0">
                  <a:solidFill>
                    <a:schemeClr val="accent2"/>
                  </a:solidFill>
                </a:rPr>
                <a:t>AIREP</a:t>
              </a:r>
              <a:r>
                <a:rPr lang="de-DE" sz="1300" b="1" dirty="0">
                  <a:solidFill>
                    <a:srgbClr val="404040"/>
                  </a:solidFill>
                </a:rPr>
                <a:t>, </a:t>
              </a:r>
              <a:r>
                <a:rPr lang="de-DE" sz="1300" b="1" dirty="0">
                  <a:solidFill>
                    <a:srgbClr val="008000"/>
                  </a:solidFill>
                </a:rPr>
                <a:t>DRIBU</a:t>
              </a:r>
              <a:r>
                <a:rPr lang="de-DE" sz="1300" b="1" dirty="0">
                  <a:solidFill>
                    <a:srgbClr val="404040"/>
                  </a:solidFill>
                </a:rPr>
                <a:t>, </a:t>
              </a:r>
              <a:r>
                <a:rPr lang="de-DE" sz="1300" b="1" dirty="0">
                  <a:solidFill>
                    <a:srgbClr val="FF0000"/>
                  </a:solidFill>
                </a:rPr>
                <a:t>TEMP</a:t>
              </a:r>
              <a:r>
                <a:rPr lang="de-DE" sz="1300" b="1" dirty="0">
                  <a:solidFill>
                    <a:srgbClr val="404040"/>
                  </a:solidFill>
                </a:rPr>
                <a:t> </a:t>
              </a:r>
              <a:r>
                <a:rPr lang="de-DE" sz="1300" b="1" dirty="0" err="1">
                  <a:solidFill>
                    <a:srgbClr val="404040"/>
                  </a:solidFill>
                </a:rPr>
                <a:t>and</a:t>
              </a:r>
              <a:r>
                <a:rPr lang="de-DE" sz="1300" b="1" dirty="0">
                  <a:solidFill>
                    <a:srgbClr val="404040"/>
                  </a:solidFill>
                </a:rPr>
                <a:t> </a:t>
              </a:r>
              <a:r>
                <a:rPr lang="de-DE" sz="1300" b="1" dirty="0">
                  <a:solidFill>
                    <a:srgbClr val="FFFF00"/>
                  </a:solidFill>
                </a:rPr>
                <a:t>PILOT</a:t>
              </a:r>
              <a:r>
                <a:rPr lang="de-DE" sz="1300" b="1" dirty="0">
                  <a:solidFill>
                    <a:srgbClr val="404040"/>
                  </a:solidFill>
                </a:rPr>
                <a:t> </a:t>
              </a:r>
            </a:p>
          </p:txBody>
        </p:sp>
        <p:sp>
          <p:nvSpPr>
            <p:cNvPr id="7" name="Textfeld 5"/>
            <p:cNvSpPr txBox="1">
              <a:spLocks noChangeArrowheads="1"/>
            </p:cNvSpPr>
            <p:nvPr/>
          </p:nvSpPr>
          <p:spPr bwMode="auto">
            <a:xfrm>
              <a:off x="6354080" y="5185503"/>
              <a:ext cx="1259775" cy="2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bg1"/>
                  </a:solidFill>
                  <a:latin typeface="Arial" charset="0"/>
                  <a:ea typeface="ＭＳ Ｐゴシック" charset="0"/>
                </a:defRPr>
              </a:lvl9pPr>
            </a:lstStyle>
            <a:p>
              <a:pPr lvl="1" eaLnBrk="1" hangingPunct="1"/>
              <a:r>
                <a:rPr lang="de-DE" sz="1000" b="1" dirty="0">
                  <a:solidFill>
                    <a:srgbClr val="404040"/>
                  </a:solidFill>
                </a:rPr>
                <a:t>P. Bauer (ECMWF)</a:t>
              </a:r>
            </a:p>
          </p:txBody>
        </p:sp>
      </p:grpSp>
      <p:sp>
        <p:nvSpPr>
          <p:cNvPr id="9" name="Rectangle 8"/>
          <p:cNvSpPr/>
          <p:nvPr/>
        </p:nvSpPr>
        <p:spPr>
          <a:xfrm>
            <a:off x="435962" y="5324196"/>
            <a:ext cx="8708038" cy="1169551"/>
          </a:xfrm>
          <a:prstGeom prst="rect">
            <a:avLst/>
          </a:prstGeom>
        </p:spPr>
        <p:txBody>
          <a:bodyPr wrap="square">
            <a:spAutoFit/>
          </a:bodyPr>
          <a:lstStyle/>
          <a:p>
            <a:r>
              <a:rPr lang="en-US" sz="1400" dirty="0" smtClean="0">
                <a:solidFill>
                  <a:srgbClr val="558ED5"/>
                </a:solidFill>
                <a:latin typeface="American Typewriter Condensed"/>
                <a:cs typeface="American Typewriter Condensed"/>
              </a:rPr>
              <a:t>“</a:t>
            </a:r>
            <a:r>
              <a:rPr lang="en-US" sz="1400" b="1" dirty="0" smtClean="0">
                <a:solidFill>
                  <a:schemeClr val="tx2">
                    <a:lumMod val="60000"/>
                    <a:lumOff val="40000"/>
                  </a:schemeClr>
                </a:solidFill>
                <a:latin typeface="American Typewriter Condensed"/>
                <a:cs typeface="American Typewriter Condensed"/>
              </a:rPr>
              <a:t>We </a:t>
            </a:r>
            <a:r>
              <a:rPr lang="en-US" sz="1400" b="1" dirty="0">
                <a:solidFill>
                  <a:schemeClr val="tx2">
                    <a:lumMod val="60000"/>
                    <a:lumOff val="40000"/>
                  </a:schemeClr>
                </a:solidFill>
                <a:latin typeface="American Typewriter Condensed"/>
                <a:cs typeface="American Typewriter Condensed"/>
              </a:rPr>
              <a:t>commit to the shared development of a science-driven, integrated Arctic-observing system that has mechanisms to maximize the potential of community-based observing </a:t>
            </a:r>
            <a:r>
              <a:rPr lang="is-IS" sz="1400" b="1" dirty="0" smtClean="0">
                <a:solidFill>
                  <a:schemeClr val="tx2">
                    <a:lumMod val="60000"/>
                    <a:lumOff val="40000"/>
                  </a:schemeClr>
                </a:solidFill>
                <a:latin typeface="American Typewriter Condensed"/>
                <a:cs typeface="American Typewriter Condensed"/>
              </a:rPr>
              <a:t>…. </a:t>
            </a:r>
            <a:r>
              <a:rPr lang="en-US" sz="1400" b="1" dirty="0" smtClean="0">
                <a:solidFill>
                  <a:schemeClr val="tx2">
                    <a:lumMod val="60000"/>
                    <a:lumOff val="40000"/>
                  </a:schemeClr>
                </a:solidFill>
                <a:latin typeface="American Typewriter Condensed"/>
                <a:cs typeface="American Typewriter Condensed"/>
              </a:rPr>
              <a:t>and </a:t>
            </a:r>
            <a:r>
              <a:rPr lang="en-US" sz="1400" b="1" dirty="0">
                <a:solidFill>
                  <a:schemeClr val="tx2">
                    <a:lumMod val="60000"/>
                    <a:lumOff val="40000"/>
                  </a:schemeClr>
                </a:solidFill>
                <a:latin typeface="American Typewriter Condensed"/>
                <a:cs typeface="American Typewriter Condensed"/>
              </a:rPr>
              <a:t>actions to provide enhanced and open access to data, products, and services</a:t>
            </a:r>
            <a:r>
              <a:rPr lang="en-US" sz="1400" dirty="0">
                <a:solidFill>
                  <a:schemeClr val="tx2">
                    <a:lumMod val="60000"/>
                    <a:lumOff val="40000"/>
                  </a:schemeClr>
                </a:solidFill>
                <a:latin typeface="American Typewriter Condensed"/>
                <a:cs typeface="American Typewriter Condensed"/>
              </a:rPr>
              <a:t>.” Joint statement of 22 countries, EU and in partnership with Arctic Indigenous representatives at the first White House Arctic Science Ministerial 28 September 2016, Washington, DC, USA</a:t>
            </a:r>
          </a:p>
          <a:p>
            <a:endParaRPr lang="en-US" sz="1400" dirty="0">
              <a:latin typeface="American Typewriter Condensed"/>
              <a:cs typeface="American Typewriter Condensed"/>
            </a:endParaRPr>
          </a:p>
        </p:txBody>
      </p:sp>
    </p:spTree>
    <p:extLst>
      <p:ext uri="{BB962C8B-B14F-4D97-AF65-F5344CB8AC3E}">
        <p14:creationId xmlns:p14="http://schemas.microsoft.com/office/powerpoint/2010/main" val="1458793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23"/>
            <a:ext cx="9144000" cy="1143000"/>
          </a:xfrm>
        </p:spPr>
        <p:txBody>
          <a:bodyPr>
            <a:normAutofit/>
          </a:bodyPr>
          <a:lstStyle/>
          <a:p>
            <a:r>
              <a:rPr lang="en-US" dirty="0" smtClean="0">
                <a:solidFill>
                  <a:schemeClr val="tx2">
                    <a:lumMod val="60000"/>
                    <a:lumOff val="40000"/>
                  </a:schemeClr>
                </a:solidFill>
              </a:rPr>
              <a:t>Need for coupled predictions</a:t>
            </a:r>
            <a:endParaRPr lang="en-US" dirty="0">
              <a:solidFill>
                <a:schemeClr val="tx2">
                  <a:lumMod val="60000"/>
                  <a:lumOff val="40000"/>
                </a:schemeClr>
              </a:solidFill>
            </a:endParaRPr>
          </a:p>
        </p:txBody>
      </p:sp>
      <p:grpSp>
        <p:nvGrpSpPr>
          <p:cNvPr id="15" name="Gruppierung 2"/>
          <p:cNvGrpSpPr/>
          <p:nvPr/>
        </p:nvGrpSpPr>
        <p:grpSpPr>
          <a:xfrm>
            <a:off x="615826" y="1448195"/>
            <a:ext cx="4438377" cy="4352888"/>
            <a:chOff x="850441" y="2130441"/>
            <a:chExt cx="5187757" cy="4786528"/>
          </a:xfrm>
        </p:grpSpPr>
        <p:pic>
          <p:nvPicPr>
            <p:cNvPr id="16" name="Bild 10"/>
            <p:cNvPicPr>
              <a:picLocks noChangeAspect="1"/>
            </p:cNvPicPr>
            <p:nvPr/>
          </p:nvPicPr>
          <p:blipFill>
            <a:blip r:embed="rId2"/>
            <a:stretch>
              <a:fillRect/>
            </a:stretch>
          </p:blipFill>
          <p:spPr>
            <a:xfrm>
              <a:off x="913065" y="2130441"/>
              <a:ext cx="5105400" cy="4256522"/>
            </a:xfrm>
            <a:prstGeom prst="rect">
              <a:avLst/>
            </a:prstGeom>
          </p:spPr>
        </p:pic>
        <p:sp>
          <p:nvSpPr>
            <p:cNvPr id="17" name="Textfeld 5"/>
            <p:cNvSpPr txBox="1">
              <a:spLocks noChangeArrowheads="1"/>
            </p:cNvSpPr>
            <p:nvPr/>
          </p:nvSpPr>
          <p:spPr bwMode="auto">
            <a:xfrm>
              <a:off x="850441" y="6477000"/>
              <a:ext cx="5187757" cy="43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de-DE" sz="1000" b="1" dirty="0" err="1">
                  <a:solidFill>
                    <a:srgbClr val="376092"/>
                  </a:solidFill>
                </a:rPr>
                <a:t>MITgcm</a:t>
              </a:r>
              <a:r>
                <a:rPr lang="de-DE" sz="1000" b="1" dirty="0">
                  <a:solidFill>
                    <a:srgbClr val="376092"/>
                  </a:solidFill>
                </a:rPr>
                <a:t> @ 4km </a:t>
              </a:r>
              <a:r>
                <a:rPr lang="de-DE" sz="1000" b="1" dirty="0" err="1">
                  <a:solidFill>
                    <a:srgbClr val="376092"/>
                  </a:solidFill>
                </a:rPr>
                <a:t>resolution</a:t>
              </a:r>
              <a:r>
                <a:rPr lang="de-DE" sz="1000" b="1" dirty="0">
                  <a:solidFill>
                    <a:srgbClr val="376092"/>
                  </a:solidFill>
                </a:rPr>
                <a:t>, Simulation </a:t>
              </a:r>
              <a:r>
                <a:rPr lang="de-DE" sz="1000" b="1" dirty="0" err="1">
                  <a:solidFill>
                    <a:srgbClr val="376092"/>
                  </a:solidFill>
                </a:rPr>
                <a:t>desribed</a:t>
              </a:r>
              <a:r>
                <a:rPr lang="de-DE" sz="1000" b="1" dirty="0">
                  <a:solidFill>
                    <a:srgbClr val="376092"/>
                  </a:solidFill>
                </a:rPr>
                <a:t> in Nguyen et al (2012) </a:t>
              </a:r>
              <a:r>
                <a:rPr lang="de-DE" sz="1000" b="1" dirty="0" err="1">
                  <a:solidFill>
                    <a:srgbClr val="376092"/>
                  </a:solidFill>
                </a:rPr>
                <a:t>and</a:t>
              </a:r>
              <a:r>
                <a:rPr lang="de-DE" sz="1000" b="1" dirty="0">
                  <a:solidFill>
                    <a:srgbClr val="376092"/>
                  </a:solidFill>
                </a:rPr>
                <a:t> </a:t>
              </a:r>
              <a:r>
                <a:rPr lang="de-DE" sz="1000" b="1" dirty="0" err="1">
                  <a:solidFill>
                    <a:srgbClr val="376092"/>
                  </a:solidFill>
                </a:rPr>
                <a:t>Rignot</a:t>
              </a:r>
              <a:r>
                <a:rPr lang="de-DE" sz="1000" b="1" dirty="0">
                  <a:solidFill>
                    <a:srgbClr val="376092"/>
                  </a:solidFill>
                </a:rPr>
                <a:t> et al. (2012)</a:t>
              </a:r>
            </a:p>
          </p:txBody>
        </p:sp>
        <p:sp>
          <p:nvSpPr>
            <p:cNvPr id="18" name="Textfeld 1"/>
            <p:cNvSpPr txBox="1"/>
            <p:nvPr/>
          </p:nvSpPr>
          <p:spPr>
            <a:xfrm>
              <a:off x="965629" y="5842126"/>
              <a:ext cx="4664694" cy="389203"/>
            </a:xfrm>
            <a:prstGeom prst="rect">
              <a:avLst/>
            </a:prstGeom>
            <a:noFill/>
          </p:spPr>
          <p:txBody>
            <a:bodyPr wrap="none" rtlCol="0">
              <a:spAutoFit/>
            </a:bodyPr>
            <a:lstStyle/>
            <a:p>
              <a:r>
                <a:rPr lang="de-DE" sz="1700" dirty="0" err="1">
                  <a:solidFill>
                    <a:srgbClr val="376092"/>
                  </a:solidFill>
                </a:rPr>
                <a:t>Example</a:t>
              </a:r>
              <a:r>
                <a:rPr lang="de-DE" sz="1700" dirty="0">
                  <a:solidFill>
                    <a:srgbClr val="376092"/>
                  </a:solidFill>
                </a:rPr>
                <a:t>: High-resolution </a:t>
              </a:r>
              <a:r>
                <a:rPr lang="de-DE" sz="1700" dirty="0" err="1">
                  <a:solidFill>
                    <a:srgbClr val="376092"/>
                  </a:solidFill>
                </a:rPr>
                <a:t>sea</a:t>
              </a:r>
              <a:r>
                <a:rPr lang="de-DE" sz="1700" dirty="0">
                  <a:solidFill>
                    <a:srgbClr val="376092"/>
                  </a:solidFill>
                </a:rPr>
                <a:t> </a:t>
              </a:r>
              <a:r>
                <a:rPr lang="de-DE" sz="1700" dirty="0" err="1">
                  <a:solidFill>
                    <a:srgbClr val="376092"/>
                  </a:solidFill>
                </a:rPr>
                <a:t>ice</a:t>
              </a:r>
              <a:r>
                <a:rPr lang="de-DE" sz="1700" dirty="0">
                  <a:solidFill>
                    <a:srgbClr val="376092"/>
                  </a:solidFill>
                </a:rPr>
                <a:t> </a:t>
              </a:r>
              <a:r>
                <a:rPr lang="de-DE" sz="1700" dirty="0" err="1">
                  <a:solidFill>
                    <a:srgbClr val="376092"/>
                  </a:solidFill>
                </a:rPr>
                <a:t>modelling</a:t>
              </a:r>
              <a:r>
                <a:rPr lang="de-DE" sz="1700" dirty="0">
                  <a:solidFill>
                    <a:srgbClr val="376092"/>
                  </a:solidFill>
                </a:rPr>
                <a:t> </a:t>
              </a:r>
            </a:p>
          </p:txBody>
        </p:sp>
      </p:grpSp>
      <p:pic>
        <p:nvPicPr>
          <p:cNvPr id="19" name="Picture 6" descr="movie_sstice_day2_52"/>
          <p:cNvPicPr>
            <a:picLocks noChangeAspect="1" noChangeArrowheads="1" noCrop="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68516" y="1338358"/>
            <a:ext cx="3375422" cy="402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4"/>
          <a:stretch>
            <a:fillRect/>
          </a:stretch>
        </p:blipFill>
        <p:spPr>
          <a:xfrm>
            <a:off x="5697141" y="5252243"/>
            <a:ext cx="3107531" cy="371048"/>
          </a:xfrm>
          <a:prstGeom prst="rect">
            <a:avLst/>
          </a:prstGeom>
        </p:spPr>
      </p:pic>
    </p:spTree>
    <p:extLst>
      <p:ext uri="{BB962C8B-B14F-4D97-AF65-F5344CB8AC3E}">
        <p14:creationId xmlns:p14="http://schemas.microsoft.com/office/powerpoint/2010/main" val="2149419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tx2">
                    <a:lumMod val="60000"/>
                    <a:lumOff val="40000"/>
                  </a:schemeClr>
                </a:solidFill>
              </a:rPr>
              <a:t>The Year of Polar Prediction</a:t>
            </a:r>
            <a:endParaRPr lang="en-US" b="1" dirty="0">
              <a:solidFill>
                <a:schemeClr val="tx2">
                  <a:lumMod val="60000"/>
                  <a:lumOff val="40000"/>
                </a:schemeClr>
              </a:solidFill>
            </a:endParaRPr>
          </a:p>
        </p:txBody>
      </p:sp>
      <p:sp>
        <p:nvSpPr>
          <p:cNvPr id="3" name="Subtitle 2"/>
          <p:cNvSpPr>
            <a:spLocks noGrp="1"/>
          </p:cNvSpPr>
          <p:nvPr>
            <p:ph type="subTitle" idx="1"/>
          </p:nvPr>
        </p:nvSpPr>
        <p:spPr/>
        <p:txBody>
          <a:bodyPr/>
          <a:lstStyle/>
          <a:p>
            <a:r>
              <a:rPr lang="en-US" dirty="0" smtClean="0">
                <a:solidFill>
                  <a:srgbClr val="558ED5"/>
                </a:solidFill>
              </a:rPr>
              <a:t>Main plans, countries contribution, data strategy</a:t>
            </a:r>
            <a:endParaRPr lang="en-US" dirty="0">
              <a:solidFill>
                <a:srgbClr val="558ED5"/>
              </a:solidFill>
            </a:endParaRPr>
          </a:p>
        </p:txBody>
      </p:sp>
    </p:spTree>
    <p:extLst>
      <p:ext uri="{BB962C8B-B14F-4D97-AF65-F5344CB8AC3E}">
        <p14:creationId xmlns:p14="http://schemas.microsoft.com/office/powerpoint/2010/main" val="20905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WMO_BLU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WMO_BLUE_Powerpoint_en_fr</Template>
  <TotalTime>2342</TotalTime>
  <Words>921</Words>
  <Application>Microsoft Office PowerPoint</Application>
  <PresentationFormat>On-screen Show (4:3)</PresentationFormat>
  <Paragraphs>113</Paragraphs>
  <Slides>17</Slides>
  <Notes>8</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WMO_BLUE_Powerpoint_en_fr</vt:lpstr>
      <vt:lpstr>PowerPoint Presentation</vt:lpstr>
      <vt:lpstr>Historical background</vt:lpstr>
      <vt:lpstr>The Polar Prediction Project</vt:lpstr>
      <vt:lpstr>PowerPoint Presentation</vt:lpstr>
      <vt:lpstr>Anthropogenic divers</vt:lpstr>
      <vt:lpstr>Gaps to be filled</vt:lpstr>
      <vt:lpstr>Gaps in the observing systems</vt:lpstr>
      <vt:lpstr>Need for coupled predictions</vt:lpstr>
      <vt:lpstr>The Year of Polar Prediction</vt:lpstr>
      <vt:lpstr>PowerPoint Presentation</vt:lpstr>
      <vt:lpstr>Designing Polar Prediction Systems</vt:lpstr>
      <vt:lpstr>How? Year of Polar Prediction</vt:lpstr>
      <vt:lpstr>Special Observing Periods</vt:lpstr>
      <vt:lpstr>International Engagement</vt:lpstr>
      <vt:lpstr>Polar &amp; High Mountain Regions</vt:lpstr>
      <vt:lpstr>Useful links</vt:lpstr>
      <vt:lpstr>PowerPoint Presentation</vt:lpstr>
    </vt:vector>
  </TitlesOfParts>
  <Company>WMO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Nathalie AVONDO BEDONE</dc:creator>
  <cp:lastModifiedBy>Ata Hussain</cp:lastModifiedBy>
  <cp:revision>175</cp:revision>
  <dcterms:created xsi:type="dcterms:W3CDTF">2016-03-24T13:39:41Z</dcterms:created>
  <dcterms:modified xsi:type="dcterms:W3CDTF">2018-02-14T12:36:37Z</dcterms:modified>
</cp:coreProperties>
</file>