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85" r:id="rId2"/>
    <p:sldId id="259" r:id="rId3"/>
    <p:sldId id="335" r:id="rId4"/>
    <p:sldId id="334" r:id="rId5"/>
    <p:sldId id="331" r:id="rId6"/>
    <p:sldId id="286" r:id="rId7"/>
    <p:sldId id="320" r:id="rId8"/>
    <p:sldId id="322" r:id="rId9"/>
    <p:sldId id="321" r:id="rId10"/>
    <p:sldId id="305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6" r:id="rId19"/>
    <p:sldId id="340" r:id="rId20"/>
    <p:sldId id="339" r:id="rId21"/>
    <p:sldId id="342" r:id="rId22"/>
    <p:sldId id="316" r:id="rId23"/>
    <p:sldId id="341" r:id="rId24"/>
    <p:sldId id="319" r:id="rId2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BDBDB"/>
          </a:solidFill>
        </a:fill>
      </a:tcStyle>
    </a:wholeTbl>
    <a:band2H>
      <a:tcTxStyle/>
      <a:tcStyle>
        <a:tcBdr/>
        <a:fill>
          <a:solidFill>
            <a:srgbClr val="EEEEEE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CDA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47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9" name="Shape 22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844016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7116527-64FD-4ADC-8819-9BFA1E8A93F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090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xfrm>
            <a:off x="6370985" y="6356350"/>
            <a:ext cx="182216" cy="17281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/>
          </p:cNvSpPr>
          <p:nvPr>
            <p:ph type="title"/>
          </p:nvPr>
        </p:nvSpPr>
        <p:spPr>
          <a:xfrm>
            <a:off x="250825" y="0"/>
            <a:ext cx="8713790" cy="1169988"/>
          </a:xfrm>
          <a:prstGeom prst="rect">
            <a:avLst/>
          </a:prstGeom>
        </p:spPr>
        <p:txBody>
          <a:bodyPr lIns="45718" tIns="45718" rIns="45718" bIns="45718" anchor="ctr"/>
          <a:lstStyle>
            <a:lvl1pPr defTabSz="914400"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79" name="Shape 179"/>
          <p:cNvSpPr>
            <a:spLocks noGrp="1"/>
          </p:cNvSpPr>
          <p:nvPr>
            <p:ph type="sldNum" sz="quarter" idx="2"/>
          </p:nvPr>
        </p:nvSpPr>
        <p:spPr>
          <a:xfrm>
            <a:off x="6746273" y="6478587"/>
            <a:ext cx="273652" cy="264251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87" name="Shape 18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8" name="Shape 1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/>
          </p:cNvSpPr>
          <p:nvPr>
            <p:ph type="sldNum" sz="quarter" idx="2"/>
          </p:nvPr>
        </p:nvSpPr>
        <p:spPr>
          <a:xfrm>
            <a:off x="6868221" y="6478587"/>
            <a:ext cx="151707" cy="177801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/>
          </p:cNvSpPr>
          <p:nvPr>
            <p:ph type="title"/>
          </p:nvPr>
        </p:nvSpPr>
        <p:spPr>
          <a:xfrm>
            <a:off x="250825" y="117475"/>
            <a:ext cx="8713790" cy="935038"/>
          </a:xfrm>
          <a:prstGeom prst="rect">
            <a:avLst/>
          </a:prstGeom>
        </p:spPr>
        <p:txBody>
          <a:bodyPr anchor="ctr"/>
          <a:lstStyle>
            <a:lvl1pPr defTabSz="914400"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03" name="Shape 203"/>
          <p:cNvSpPr>
            <a:spLocks noGrp="1"/>
          </p:cNvSpPr>
          <p:nvPr>
            <p:ph type="body" idx="1"/>
          </p:nvPr>
        </p:nvSpPr>
        <p:spPr>
          <a:xfrm>
            <a:off x="250825" y="1052512"/>
            <a:ext cx="8713790" cy="5805490"/>
          </a:xfrm>
          <a:prstGeom prst="rect">
            <a:avLst/>
          </a:prstGeom>
        </p:spPr>
        <p:txBody>
          <a:bodyPr/>
          <a:lstStyle>
            <a:lvl1pPr marL="5334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9906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4478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9050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4pPr>
            <a:lvl5pPr marL="23622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4" name="Shape 204"/>
          <p:cNvSpPr>
            <a:spLocks noGrp="1"/>
          </p:cNvSpPr>
          <p:nvPr>
            <p:ph type="sldNum" sz="quarter" idx="2"/>
          </p:nvPr>
        </p:nvSpPr>
        <p:spPr>
          <a:xfrm>
            <a:off x="6837710" y="6478587"/>
            <a:ext cx="182216" cy="17281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/>
          </p:cNvSpPr>
          <p:nvPr>
            <p:ph type="title"/>
          </p:nvPr>
        </p:nvSpPr>
        <p:spPr>
          <a:xfrm>
            <a:off x="250825" y="117475"/>
            <a:ext cx="8713790" cy="935038"/>
          </a:xfrm>
          <a:prstGeom prst="rect">
            <a:avLst/>
          </a:prstGeom>
        </p:spPr>
        <p:txBody>
          <a:bodyPr anchor="ctr"/>
          <a:lstStyle>
            <a:lvl1pPr defTabSz="914400"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12" name="Shape 212"/>
          <p:cNvSpPr>
            <a:spLocks noGrp="1"/>
          </p:cNvSpPr>
          <p:nvPr>
            <p:ph type="body" idx="1"/>
          </p:nvPr>
        </p:nvSpPr>
        <p:spPr>
          <a:xfrm>
            <a:off x="250825" y="1052512"/>
            <a:ext cx="8713790" cy="5805488"/>
          </a:xfrm>
          <a:prstGeom prst="rect">
            <a:avLst/>
          </a:prstGeom>
        </p:spPr>
        <p:txBody>
          <a:bodyPr/>
          <a:lstStyle>
            <a:lvl1pPr marL="5334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1286932" indent="-829732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4478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9050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4pPr>
            <a:lvl5pPr marL="2421464" indent="-592664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3" name="Shape 213"/>
          <p:cNvSpPr>
            <a:spLocks noGrp="1"/>
          </p:cNvSpPr>
          <p:nvPr>
            <p:ph type="sldNum" sz="quarter" idx="2"/>
          </p:nvPr>
        </p:nvSpPr>
        <p:spPr>
          <a:xfrm>
            <a:off x="6868220" y="6478587"/>
            <a:ext cx="151706" cy="177801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mo2016_powerpoint_standard_v2-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cbs-16@wmo.int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113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Title Text</a:t>
            </a:r>
          </a:p>
        </p:txBody>
      </p:sp>
      <p:sp>
        <p:nvSpPr>
          <p:cNvPr id="68" name="Shape 6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447675" indent="0">
              <a:defRPr/>
            </a:lvl2pPr>
            <a:lvl3pPr marL="895350" indent="0">
              <a:defRPr/>
            </a:lvl3pPr>
            <a:lvl4pPr marL="1254125" indent="0">
              <a:defRPr/>
            </a:lvl4pPr>
            <a:lvl5pPr marL="1789113" indent="0">
              <a:defRPr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69" name="Shape 6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xfrm>
            <a:off x="6868221" y="6478587"/>
            <a:ext cx="151707" cy="177801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title"/>
          </p:nvPr>
        </p:nvSpPr>
        <p:spPr>
          <a:xfrm>
            <a:off x="1331640" y="159491"/>
            <a:ext cx="7355162" cy="1138419"/>
          </a:xfrm>
          <a:prstGeom prst="rect">
            <a:avLst/>
          </a:prstGeom>
        </p:spPr>
        <p:txBody>
          <a:bodyPr anchor="ctr"/>
          <a:lstStyle>
            <a:lvl1pPr defTabSz="914400"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03" name="Shape 103"/>
          <p:cNvSpPr>
            <a:spLocks noGrp="1"/>
          </p:cNvSpPr>
          <p:nvPr>
            <p:ph type="body" sz="quarter" idx="1"/>
          </p:nvPr>
        </p:nvSpPr>
        <p:spPr>
          <a:xfrm>
            <a:off x="457200" y="1297907"/>
            <a:ext cx="4040188" cy="876968"/>
          </a:xfrm>
          <a:prstGeom prst="rect">
            <a:avLst/>
          </a:prstGeom>
        </p:spPr>
        <p:txBody>
          <a:bodyPr anchor="b"/>
          <a:lstStyle>
            <a:lvl1pPr defTabSz="914400">
              <a:spcBef>
                <a:spcPts val="500"/>
              </a:spcBef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702127" indent="-244927" defTabSz="914400">
              <a:spcBef>
                <a:spcPts val="500"/>
              </a:spcBef>
              <a:buSzPct val="100000"/>
              <a:buChar char="▪"/>
              <a:defRPr sz="2400" b="1">
                <a:latin typeface="Arial"/>
                <a:ea typeface="Arial"/>
                <a:cs typeface="Arial"/>
                <a:sym typeface="Arial"/>
              </a:defRPr>
            </a:lvl2pPr>
            <a:lvl3pPr marL="1143000" indent="-228600" defTabSz="914400">
              <a:spcBef>
                <a:spcPts val="500"/>
              </a:spcBef>
              <a:buSzPct val="100000"/>
              <a:buChar char="▪"/>
              <a:defRPr sz="2400" b="1">
                <a:latin typeface="Arial"/>
                <a:ea typeface="Arial"/>
                <a:cs typeface="Arial"/>
                <a:sym typeface="Arial"/>
              </a:defRPr>
            </a:lvl3pPr>
            <a:lvl4pPr marL="1645920" indent="-274319" defTabSz="914400">
              <a:spcBef>
                <a:spcPts val="500"/>
              </a:spcBef>
              <a:buSzPct val="100000"/>
              <a:buChar char="▪"/>
              <a:defRPr sz="2400" b="1">
                <a:latin typeface="Arial"/>
                <a:ea typeface="Arial"/>
                <a:cs typeface="Arial"/>
                <a:sym typeface="Arial"/>
              </a:defRPr>
            </a:lvl4pPr>
            <a:lvl5pPr marL="2103120" indent="-274320" defTabSz="914400">
              <a:spcBef>
                <a:spcPts val="500"/>
              </a:spcBef>
              <a:buSzPct val="100000"/>
              <a:buChar char="▪"/>
              <a:defRPr sz="2400" b="1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xfrm>
            <a:off x="6370985" y="6356350"/>
            <a:ext cx="182216" cy="17281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/>
          </p:cNvSpPr>
          <p:nvPr>
            <p:ph type="title"/>
          </p:nvPr>
        </p:nvSpPr>
        <p:spPr>
          <a:xfrm>
            <a:off x="250825" y="0"/>
            <a:ext cx="8713790" cy="1169988"/>
          </a:xfrm>
          <a:prstGeom prst="rect">
            <a:avLst/>
          </a:prstGeom>
        </p:spPr>
        <p:txBody>
          <a:bodyPr anchor="ctr"/>
          <a:lstStyle>
            <a:lvl1pPr defTabSz="914400">
              <a:defRPr sz="3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47" name="Shape 147"/>
          <p:cNvSpPr>
            <a:spLocks noGrp="1"/>
          </p:cNvSpPr>
          <p:nvPr>
            <p:ph type="sldNum" sz="quarter" idx="2"/>
          </p:nvPr>
        </p:nvSpPr>
        <p:spPr>
          <a:xfrm>
            <a:off x="6837710" y="6478587"/>
            <a:ext cx="182216" cy="17281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xfrm>
            <a:off x="250825" y="117475"/>
            <a:ext cx="8713790" cy="935038"/>
          </a:xfrm>
          <a:prstGeom prst="rect">
            <a:avLst/>
          </a:prstGeom>
        </p:spPr>
        <p:txBody>
          <a:bodyPr anchor="ctr"/>
          <a:lstStyle>
            <a:lvl1pPr defTabSz="914400"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55" name="Shape 155"/>
          <p:cNvSpPr>
            <a:spLocks noGrp="1"/>
          </p:cNvSpPr>
          <p:nvPr>
            <p:ph type="body" idx="1"/>
          </p:nvPr>
        </p:nvSpPr>
        <p:spPr>
          <a:xfrm>
            <a:off x="250825" y="1052512"/>
            <a:ext cx="8713790" cy="5805488"/>
          </a:xfrm>
          <a:prstGeom prst="rect">
            <a:avLst/>
          </a:prstGeom>
        </p:spPr>
        <p:txBody>
          <a:bodyPr/>
          <a:lstStyle>
            <a:lvl1pPr marL="5334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1286932" indent="-829732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4478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9050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4pPr>
            <a:lvl5pPr marL="2421464" indent="-592664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6" name="Shape 156"/>
          <p:cNvSpPr>
            <a:spLocks noGrp="1"/>
          </p:cNvSpPr>
          <p:nvPr>
            <p:ph type="sldNum" sz="quarter" idx="2"/>
          </p:nvPr>
        </p:nvSpPr>
        <p:spPr>
          <a:xfrm>
            <a:off x="6868221" y="6478587"/>
            <a:ext cx="151707" cy="177801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/>
          </p:cNvSpPr>
          <p:nvPr>
            <p:ph type="sldNum" sz="quarter" idx="2"/>
          </p:nvPr>
        </p:nvSpPr>
        <p:spPr>
          <a:xfrm>
            <a:off x="8367172" y="6184899"/>
            <a:ext cx="521246" cy="546101"/>
          </a:xfrm>
          <a:prstGeom prst="rect">
            <a:avLst/>
          </a:prstGeom>
        </p:spPr>
        <p:txBody>
          <a:bodyPr anchor="ctr"/>
          <a:lstStyle>
            <a:lvl1pPr>
              <a:defRPr sz="3600">
                <a:latin typeface="News Gothic MT"/>
                <a:ea typeface="News Gothic MT"/>
                <a:cs typeface="News Gothic MT"/>
                <a:sym typeface="News Gothic M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/>
          </p:cNvSpPr>
          <p:nvPr>
            <p:ph type="title"/>
          </p:nvPr>
        </p:nvSpPr>
        <p:spPr>
          <a:xfrm>
            <a:off x="250825" y="0"/>
            <a:ext cx="8713790" cy="1169988"/>
          </a:xfrm>
          <a:prstGeom prst="rect">
            <a:avLst/>
          </a:prstGeom>
        </p:spPr>
        <p:txBody>
          <a:bodyPr lIns="45718" tIns="45718" rIns="45718" bIns="45718" anchor="ctr"/>
          <a:lstStyle>
            <a:lvl1pPr defTabSz="914400">
              <a:defRPr sz="3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71" name="Shape 171"/>
          <p:cNvSpPr>
            <a:spLocks noGrp="1"/>
          </p:cNvSpPr>
          <p:nvPr>
            <p:ph type="sldNum" sz="quarter" idx="2"/>
          </p:nvPr>
        </p:nvSpPr>
        <p:spPr>
          <a:xfrm>
            <a:off x="6746273" y="6478587"/>
            <a:ext cx="273652" cy="264251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eg" descr="wmo_ppt_2012.jpg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3255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6668194" y="6478587"/>
            <a:ext cx="351731" cy="34562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7" r:id="rId3"/>
    <p:sldLayoutId id="2147483658" r:id="rId4"/>
    <p:sldLayoutId id="2147483659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4" r:id="rId15"/>
  </p:sldLayoutIdLst>
  <p:transition spd="med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536575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107315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1609725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2514600" marR="0" indent="-228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▪"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2971800" marR="0" indent="-228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▪"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3429000" marR="0" indent="-228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▪"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3886200" marR="0" indent="-228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▪"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mo.int/pages/prog/www/OSY/GOS-RRR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mo.int/oscar/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755576" y="2420888"/>
            <a:ext cx="8208912" cy="27227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5100" b="1" dirty="0" smtClean="0">
                <a:solidFill>
                  <a:srgbClr val="000090"/>
                </a:solidFill>
              </a:rPr>
              <a:t>Overview of the WMO Integrated Global Observing System</a:t>
            </a:r>
            <a:r>
              <a:rPr lang="en-US" sz="5100" b="1" dirty="0">
                <a:solidFill>
                  <a:srgbClr val="000090"/>
                </a:solidFill>
              </a:rPr>
              <a:t> </a:t>
            </a:r>
            <a:r>
              <a:rPr lang="en-US" sz="5100" b="1" dirty="0" smtClean="0">
                <a:solidFill>
                  <a:srgbClr val="000090"/>
                </a:solidFill>
              </a:rPr>
              <a:t>(WIGOS);</a:t>
            </a:r>
          </a:p>
          <a:p>
            <a:pPr>
              <a:lnSpc>
                <a:spcPct val="120000"/>
              </a:lnSpc>
            </a:pPr>
            <a:endParaRPr lang="en-US" sz="5100" b="1" dirty="0" smtClean="0">
              <a:solidFill>
                <a:srgbClr val="000090"/>
              </a:solidFill>
            </a:endParaRPr>
          </a:p>
          <a:p>
            <a:pPr>
              <a:lnSpc>
                <a:spcPct val="120000"/>
              </a:lnSpc>
            </a:pPr>
            <a:endParaRPr lang="en-US" sz="4800" dirty="0">
              <a:solidFill>
                <a:srgbClr val="00009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3400" dirty="0">
                <a:solidFill>
                  <a:srgbClr val="000090"/>
                </a:solidFill>
              </a:rPr>
              <a:t>Lars Peter </a:t>
            </a:r>
            <a:r>
              <a:rPr lang="en-US" sz="3400" dirty="0" err="1" smtClean="0">
                <a:solidFill>
                  <a:srgbClr val="000090"/>
                </a:solidFill>
              </a:rPr>
              <a:t>Riishojgaard</a:t>
            </a:r>
            <a:endParaRPr lang="en-US" sz="3400" dirty="0" smtClean="0">
              <a:solidFill>
                <a:srgbClr val="00009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3400" dirty="0" smtClean="0">
                <a:solidFill>
                  <a:srgbClr val="000090"/>
                </a:solidFill>
              </a:rPr>
              <a:t>WMO </a:t>
            </a:r>
            <a:r>
              <a:rPr lang="en-US" sz="3400" dirty="0">
                <a:solidFill>
                  <a:srgbClr val="000090"/>
                </a:solidFill>
              </a:rPr>
              <a:t>Secretariat, Geneva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2260104" y="6525344"/>
            <a:ext cx="5264224" cy="360040"/>
          </a:xfrm>
        </p:spPr>
        <p:txBody>
          <a:bodyPr/>
          <a:lstStyle/>
          <a:p>
            <a:pPr algn="ctr"/>
            <a:r>
              <a:rPr lang="en-GB" sz="1400" i="1" dirty="0" smtClean="0">
                <a:solidFill>
                  <a:schemeClr val="accent2">
                    <a:lumMod val="75000"/>
                  </a:schemeClr>
                </a:solidFill>
              </a:rPr>
              <a:t>ICT-DPFS, Geneva February 14 2018</a:t>
            </a:r>
            <a:endParaRPr lang="en-GB" sz="1400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63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/>
          </p:cNvSpPr>
          <p:nvPr>
            <p:ph type="subTitle" idx="4294967295"/>
          </p:nvPr>
        </p:nvSpPr>
        <p:spPr>
          <a:xfrm>
            <a:off x="441326" y="1139029"/>
            <a:ext cx="8383699" cy="145529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38666" indent="-338666" defTabSz="914400">
              <a:spcBef>
                <a:spcPts val="1200"/>
              </a:spcBef>
              <a:buSzPct val="1000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sz="2000" dirty="0">
                <a:solidFill>
                  <a:schemeClr val="tx1"/>
                </a:solidFill>
              </a:rPr>
              <a:t>WMO Congress: All WMO and WMO co-sponsored observing systems shall use the RRR to design networks, plan evolution and assess performance</a:t>
            </a:r>
            <a:r>
              <a:rPr sz="2000" dirty="0" smtClean="0">
                <a:solidFill>
                  <a:schemeClr val="tx1"/>
                </a:solidFill>
              </a:rPr>
              <a:t>.</a:t>
            </a:r>
            <a:endParaRPr lang="en-AU" sz="2000" dirty="0" smtClean="0">
              <a:solidFill>
                <a:schemeClr val="tx1"/>
              </a:solidFill>
            </a:endParaRPr>
          </a:p>
          <a:p>
            <a:pPr marL="338666" indent="-338666" defTabSz="914400">
              <a:spcBef>
                <a:spcPts val="1200"/>
              </a:spcBef>
              <a:buSzPct val="1000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endParaRPr lang="en-AU" sz="2000" dirty="0" smtClean="0">
              <a:solidFill>
                <a:schemeClr val="tx1"/>
              </a:solidFill>
            </a:endParaRPr>
          </a:p>
          <a:p>
            <a:pPr marL="338666" indent="-338666" defTabSz="914400">
              <a:spcBef>
                <a:spcPts val="1200"/>
              </a:spcBef>
              <a:buSzPct val="1000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endParaRPr sz="20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290" y="2376839"/>
            <a:ext cx="5010206" cy="3860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hape 255"/>
          <p:cNvSpPr txBox="1">
            <a:spLocks/>
          </p:cNvSpPr>
          <p:nvPr/>
        </p:nvSpPr>
        <p:spPr>
          <a:xfrm>
            <a:off x="323528" y="2276872"/>
            <a:ext cx="3528392" cy="32276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8666" indent="-338666" defTabSz="914400">
              <a:spcBef>
                <a:spcPts val="1200"/>
              </a:spcBef>
              <a:buSzPct val="100000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US" sz="2000" dirty="0" smtClean="0">
                <a:ea typeface="Arial"/>
                <a:cs typeface="Arial"/>
                <a:sym typeface="Arial"/>
              </a:rPr>
              <a:t>The RRR is the process used by WMO to collect, vet and record user requirements for all WMO application areas and match them against observational capabilities</a:t>
            </a:r>
          </a:p>
          <a:p>
            <a:pPr marL="0" indent="0" defTabSz="914400">
              <a:spcBef>
                <a:spcPts val="1200"/>
              </a:spcBef>
              <a:buSzPct val="100000"/>
              <a:buNone/>
              <a:defRPr sz="2400">
                <a:latin typeface="Arial"/>
                <a:ea typeface="Arial"/>
                <a:cs typeface="Arial"/>
                <a:sym typeface="Arial"/>
              </a:defRPr>
            </a:pPr>
            <a:endParaRPr lang="en-US" sz="2000" dirty="0" smtClean="0">
              <a:ea typeface="Arial"/>
              <a:cs typeface="Arial"/>
              <a:sym typeface="Arial"/>
            </a:endParaRPr>
          </a:p>
          <a:p>
            <a:pPr marL="338666" indent="-338666" defTabSz="914400">
              <a:spcBef>
                <a:spcPts val="1200"/>
              </a:spcBef>
              <a:buSzPct val="100000"/>
              <a:defRPr sz="2400">
                <a:latin typeface="Arial"/>
                <a:ea typeface="Arial"/>
                <a:cs typeface="Arial"/>
                <a:sym typeface="Arial"/>
              </a:defRPr>
            </a:pPr>
            <a:endParaRPr lang="en-US" sz="2000" dirty="0" smtClean="0">
              <a:ea typeface="Arial"/>
              <a:cs typeface="Arial"/>
              <a:sym typeface="Arial"/>
            </a:endParaRPr>
          </a:p>
          <a:p>
            <a:pPr marL="0" lvl="1" indent="0" defTabSz="914400">
              <a:spcBef>
                <a:spcPts val="1200"/>
              </a:spcBef>
              <a:buSzPct val="100000"/>
              <a:buNone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US" sz="1600" i="1" u="sng" dirty="0">
                <a:hlinkClick r:id="rId3"/>
              </a:rPr>
              <a:t>Rolling Review of Requirements</a:t>
            </a:r>
            <a:endParaRPr lang="en-US" sz="1600" i="1" u="sng" dirty="0"/>
          </a:p>
          <a:p>
            <a:pPr marL="338666" indent="-338666" defTabSz="914400">
              <a:spcBef>
                <a:spcPts val="1200"/>
              </a:spcBef>
              <a:buSzPct val="100000"/>
              <a:defRPr sz="2400">
                <a:latin typeface="Arial"/>
                <a:ea typeface="Arial"/>
                <a:cs typeface="Arial"/>
                <a:sym typeface="Arial"/>
              </a:defRPr>
            </a:pPr>
            <a:endParaRPr lang="en-US" sz="2400" dirty="0">
              <a:ea typeface="Arial"/>
              <a:cs typeface="Arial"/>
              <a:sym typeface="Arial"/>
            </a:endParaRPr>
          </a:p>
        </p:txBody>
      </p:sp>
      <p:sp>
        <p:nvSpPr>
          <p:cNvPr id="7" name="Shape 254"/>
          <p:cNvSpPr txBox="1">
            <a:spLocks/>
          </p:cNvSpPr>
          <p:nvPr/>
        </p:nvSpPr>
        <p:spPr>
          <a:xfrm>
            <a:off x="250824" y="188908"/>
            <a:ext cx="8713790" cy="7921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accent6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r>
              <a:rPr lang="en-US" dirty="0" smtClean="0"/>
              <a:t>Rolling Review of Requirements (RRR)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7571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/>
          </p:cNvSpPr>
          <p:nvPr>
            <p:ph type="ctrTitle" idx="4294967295"/>
          </p:nvPr>
        </p:nvSpPr>
        <p:spPr>
          <a:xfrm>
            <a:off x="250824" y="188906"/>
            <a:ext cx="8713790" cy="7921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accent6"/>
            </a:solidFill>
          </a:ln>
        </p:spPr>
        <p:txBody>
          <a:bodyPr lIns="45718" tIns="45718" rIns="45718" bIns="45718" anchor="ctr"/>
          <a:lstStyle/>
          <a:p>
            <a:pPr algn="ctr" defTabSz="868680">
              <a:defRPr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WMO Application Areas listed in the RRR</a:t>
            </a:r>
            <a:endParaRPr sz="1600" dirty="0"/>
          </a:p>
          <a:p>
            <a:pPr algn="ctr" defTabSz="868680">
              <a:defRPr sz="1700" b="1" i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smtClean="0"/>
              <a:t>(</a:t>
            </a:r>
            <a:r>
              <a:rPr lang="fr-CH" dirty="0" smtClean="0"/>
              <a:t>February </a:t>
            </a:r>
            <a:r>
              <a:rPr dirty="0" smtClean="0"/>
              <a:t>201</a:t>
            </a:r>
            <a:r>
              <a:rPr lang="fr-CH" dirty="0"/>
              <a:t>8</a:t>
            </a:r>
            <a:r>
              <a:rPr dirty="0" smtClean="0"/>
              <a:t>)</a:t>
            </a:r>
            <a:endParaRPr dirty="0"/>
          </a:p>
        </p:txBody>
      </p:sp>
      <p:sp>
        <p:nvSpPr>
          <p:cNvPr id="258" name="Shape 258"/>
          <p:cNvSpPr>
            <a:spLocks noGrp="1"/>
          </p:cNvSpPr>
          <p:nvPr>
            <p:ph type="subTitle" idx="4294967295"/>
          </p:nvPr>
        </p:nvSpPr>
        <p:spPr>
          <a:xfrm>
            <a:off x="394714" y="933052"/>
            <a:ext cx="8713790" cy="5232252"/>
          </a:xfrm>
          <a:prstGeom prst="rect">
            <a:avLst/>
          </a:prstGeom>
        </p:spPr>
        <p:txBody>
          <a:bodyPr lIns="45718" tIns="45718" rIns="45718" bIns="45718">
            <a:normAutofit/>
          </a:bodyPr>
          <a:lstStyle/>
          <a:p>
            <a:pPr marL="457200" indent="-457200" defTabSz="914400">
              <a:buSzPct val="100000"/>
              <a:buFont typeface="+mj-lt"/>
              <a:buAutoNum type="arabicPeriod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sz="2200" dirty="0" smtClean="0"/>
              <a:t>Global numerical weather prediction </a:t>
            </a:r>
          </a:p>
          <a:p>
            <a:pPr marL="457200" indent="-457200" defTabSz="914400">
              <a:buSzPct val="100000"/>
              <a:buFont typeface="+mj-lt"/>
              <a:buAutoNum type="arabicPeriod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sz="2200" dirty="0" smtClean="0"/>
              <a:t>High-resolution numerical weather prediction</a:t>
            </a:r>
          </a:p>
          <a:p>
            <a:pPr marL="457200" indent="-457200" defTabSz="914400">
              <a:buSzPct val="100000"/>
              <a:buFont typeface="+mj-lt"/>
              <a:buAutoNum type="arabicPeriod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sz="2200" dirty="0" smtClean="0"/>
              <a:t>Nowcasting and very short range forecasting </a:t>
            </a:r>
          </a:p>
          <a:p>
            <a:pPr marL="457200" indent="-457200" defTabSz="914400">
              <a:buSzPct val="100000"/>
              <a:buFont typeface="+mj-lt"/>
              <a:buAutoNum type="arabicPeriod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sz="2200" dirty="0" smtClean="0"/>
              <a:t>Seasonal and inter-annual forecasting </a:t>
            </a:r>
          </a:p>
          <a:p>
            <a:pPr marL="457200" indent="-457200" defTabSz="914400">
              <a:buSzPct val="100000"/>
              <a:buFont typeface="+mj-lt"/>
              <a:buAutoNum type="arabicPeriod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sz="2200" dirty="0" smtClean="0"/>
              <a:t>Aeronautical meteorology </a:t>
            </a:r>
          </a:p>
          <a:p>
            <a:pPr marL="457200" indent="-457200" defTabSz="914400">
              <a:buSzPct val="100000"/>
              <a:buFont typeface="+mj-lt"/>
              <a:buAutoNum type="arabicPeriod"/>
              <a:defRPr sz="2400">
                <a:solidFill>
                  <a:srgbClr val="9411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200" dirty="0" smtClean="0">
                <a:solidFill>
                  <a:schemeClr val="tx1"/>
                </a:solidFill>
              </a:rPr>
              <a:t>Forecasting atmospheric composition</a:t>
            </a:r>
          </a:p>
          <a:p>
            <a:pPr marL="457200" indent="-457200" defTabSz="914400">
              <a:buSzPct val="100000"/>
              <a:buFont typeface="+mj-lt"/>
              <a:buAutoNum type="arabicPeriod"/>
              <a:defRPr sz="2400">
                <a:solidFill>
                  <a:srgbClr val="9411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200" dirty="0" smtClean="0">
                <a:solidFill>
                  <a:schemeClr val="tx1"/>
                </a:solidFill>
              </a:rPr>
              <a:t>Monitoring atmospheric composition</a:t>
            </a:r>
          </a:p>
          <a:p>
            <a:pPr marL="457200" indent="-457200" defTabSz="914400">
              <a:buSzPct val="100000"/>
              <a:buFont typeface="+mj-lt"/>
              <a:buAutoNum type="arabicPeriod"/>
              <a:defRPr sz="2400">
                <a:solidFill>
                  <a:srgbClr val="9411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200" dirty="0" smtClean="0">
                <a:solidFill>
                  <a:schemeClr val="tx1"/>
                </a:solidFill>
              </a:rPr>
              <a:t>Atmospheric composition for urban applications</a:t>
            </a:r>
          </a:p>
          <a:p>
            <a:pPr marL="457200" indent="-457200" defTabSz="914400">
              <a:buSzPct val="100000"/>
              <a:buFont typeface="+mj-lt"/>
              <a:buAutoNum type="arabicPeriod"/>
              <a:defRPr sz="2400">
                <a:solidFill>
                  <a:srgbClr val="9411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200" dirty="0" smtClean="0">
                <a:solidFill>
                  <a:schemeClr val="tx1"/>
                </a:solidFill>
              </a:rPr>
              <a:t>Ocean applications </a:t>
            </a:r>
          </a:p>
          <a:p>
            <a:pPr marL="457200" indent="-457200" defTabSz="914400">
              <a:buSzPct val="100000"/>
              <a:buFont typeface="+mj-lt"/>
              <a:buAutoNum type="arabicPeriod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sz="2200" dirty="0" smtClean="0"/>
              <a:t> Agricultural meteorology </a:t>
            </a:r>
          </a:p>
          <a:p>
            <a:pPr marL="457200" indent="-457200" defTabSz="914400">
              <a:buSzPct val="100000"/>
              <a:buFont typeface="+mj-lt"/>
              <a:buAutoNum type="arabicPeriod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sz="2200" dirty="0" smtClean="0"/>
              <a:t> Hydrology </a:t>
            </a:r>
          </a:p>
          <a:p>
            <a:pPr marL="457200" indent="-457200" defTabSz="914400">
              <a:buSzPct val="100000"/>
              <a:buFont typeface="+mj-lt"/>
              <a:buAutoNum type="arabicPeriod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sz="2200" dirty="0" smtClean="0"/>
              <a:t> Climate monitoring</a:t>
            </a:r>
            <a:r>
              <a:rPr sz="2200" i="1" dirty="0" smtClean="0"/>
              <a:t> </a:t>
            </a:r>
          </a:p>
          <a:p>
            <a:pPr marL="457200" indent="-457200" defTabSz="914400">
              <a:buSzPct val="100000"/>
              <a:buFont typeface="+mj-lt"/>
              <a:buAutoNum type="arabicPeriod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sz="2200" dirty="0" smtClean="0"/>
              <a:t> Climate applications</a:t>
            </a:r>
            <a:r>
              <a:rPr lang="en-US" sz="2200" i="1" dirty="0" smtClean="0"/>
              <a:t> </a:t>
            </a:r>
            <a:endParaRPr sz="2200" dirty="0" smtClean="0"/>
          </a:p>
          <a:p>
            <a:pPr marL="457200" indent="-457200" defTabSz="914400">
              <a:buSzPct val="100000"/>
              <a:buFont typeface="+mj-lt"/>
              <a:buAutoNum type="arabicPeriod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sz="2200" dirty="0" smtClean="0"/>
              <a:t> Space weather </a:t>
            </a:r>
            <a:endParaRPr lang="fr-CH" sz="2200" dirty="0" smtClean="0"/>
          </a:p>
          <a:p>
            <a:pPr marL="457200" indent="-457200" defTabSz="914400">
              <a:buSzPct val="100000"/>
              <a:buFont typeface="+mj-lt"/>
              <a:buAutoNum type="arabicPeriod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fr-CH" sz="2200" dirty="0" smtClean="0"/>
              <a:t>Climate Science</a:t>
            </a: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6866455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/>
          </p:cNvSpPr>
          <p:nvPr>
            <p:ph type="ctrTitle" idx="4294967295"/>
          </p:nvPr>
        </p:nvSpPr>
        <p:spPr>
          <a:xfrm>
            <a:off x="250824" y="188908"/>
            <a:ext cx="8713790" cy="7921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accent6"/>
            </a:solidFill>
          </a:ln>
        </p:spPr>
        <p:txBody>
          <a:bodyPr anchor="ctr"/>
          <a:lstStyle>
            <a:lvl1pPr algn="ctr" defTabSz="914400">
              <a:defRPr sz="36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OSCAR</a:t>
            </a:r>
          </a:p>
        </p:txBody>
      </p:sp>
      <p:sp>
        <p:nvSpPr>
          <p:cNvPr id="261" name="Shape 261"/>
          <p:cNvSpPr>
            <a:spLocks noGrp="1"/>
          </p:cNvSpPr>
          <p:nvPr>
            <p:ph type="subTitle" idx="4294967295"/>
          </p:nvPr>
        </p:nvSpPr>
        <p:spPr>
          <a:xfrm>
            <a:off x="238124" y="1196752"/>
            <a:ext cx="8713790" cy="4897438"/>
          </a:xfrm>
          <a:prstGeom prst="rect">
            <a:avLst/>
          </a:prstGeom>
        </p:spPr>
        <p:txBody>
          <a:bodyPr/>
          <a:lstStyle/>
          <a:p>
            <a:pPr marL="352870" indent="-352870" defTabSz="850391">
              <a:spcBef>
                <a:spcPts val="1100"/>
              </a:spcBef>
              <a:buSzPct val="1000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The RRR is supported by three key databases of </a:t>
            </a:r>
            <a:r>
              <a:rPr b="1" dirty="0"/>
              <a:t>OSCAR</a:t>
            </a:r>
            <a:r>
              <a:rPr dirty="0"/>
              <a:t>, the </a:t>
            </a:r>
            <a:r>
              <a:rPr i="1" u="sng" dirty="0"/>
              <a:t>Observation Systems Capabilities and </a:t>
            </a:r>
            <a:r>
              <a:rPr i="1" u="sng" dirty="0" smtClean="0"/>
              <a:t>Review</a:t>
            </a:r>
            <a:r>
              <a:rPr lang="fr-CH" dirty="0" smtClean="0"/>
              <a:t>  </a:t>
            </a:r>
            <a:r>
              <a:rPr dirty="0" smtClean="0"/>
              <a:t>tool </a:t>
            </a:r>
            <a:r>
              <a:rPr dirty="0"/>
              <a:t>:</a:t>
            </a:r>
          </a:p>
          <a:p>
            <a:pPr marL="688628" lvl="1" indent="-334298" defTabSz="850391">
              <a:spcBef>
                <a:spcPts val="1100"/>
              </a:spcBef>
              <a:buSzPct val="100000"/>
              <a:buFont typeface="Arial"/>
              <a:buChar char="•"/>
              <a:defRPr sz="2200"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OSCAR/Requirements</a:t>
            </a:r>
            <a:r>
              <a:rPr b="0" dirty="0"/>
              <a:t>, in which “technology free” requirements are provided for each application area, expressed in units of geophysical variables (260 in total currently), not </a:t>
            </a:r>
            <a:r>
              <a:rPr b="0" dirty="0" err="1"/>
              <a:t>measurands</a:t>
            </a:r>
            <a:r>
              <a:rPr b="0" dirty="0"/>
              <a:t>; not just atmosphere, also terrestrial, ocean, cryosphere, …</a:t>
            </a:r>
          </a:p>
          <a:p>
            <a:pPr marL="688628" lvl="1" indent="-334298" defTabSz="850391">
              <a:spcBef>
                <a:spcPts val="1100"/>
              </a:spcBef>
              <a:buSzPct val="100000"/>
              <a:buFont typeface="Arial"/>
              <a:buChar char="•"/>
              <a:defRPr sz="2200"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OSCAR/Space, </a:t>
            </a:r>
            <a:r>
              <a:rPr b="0" dirty="0"/>
              <a:t>listing the capabilities of all satellite sensors, whether historical, operational or planned</a:t>
            </a:r>
          </a:p>
          <a:p>
            <a:pPr marL="688628" lvl="1" indent="-334298" defTabSz="850391">
              <a:spcBef>
                <a:spcPts val="1100"/>
              </a:spcBef>
              <a:buSzPct val="100000"/>
              <a:buFont typeface="Arial"/>
              <a:buChar char="•"/>
              <a:defRPr sz="2200"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OSCAR/Surface, </a:t>
            </a:r>
            <a:r>
              <a:rPr b="0" dirty="0"/>
              <a:t>list surface-based capabilities; developed by </a:t>
            </a:r>
            <a:r>
              <a:rPr b="0" dirty="0" err="1"/>
              <a:t>MeteoSwiss</a:t>
            </a:r>
            <a:r>
              <a:rPr b="0" dirty="0"/>
              <a:t> for </a:t>
            </a:r>
            <a:r>
              <a:rPr b="0" dirty="0" smtClean="0"/>
              <a:t>WMO</a:t>
            </a:r>
            <a:r>
              <a:rPr lang="fr-CH" b="0" dirty="0" smtClean="0"/>
              <a:t>, operational since May 2016</a:t>
            </a:r>
            <a:endParaRPr lang="fr-CH" dirty="0"/>
          </a:p>
          <a:p>
            <a:pPr marL="688628" lvl="1" indent="-334298" defTabSz="850391">
              <a:spcBef>
                <a:spcPts val="1100"/>
              </a:spcBef>
              <a:buSzPct val="100000"/>
              <a:buFont typeface="Arial"/>
              <a:buChar char="•"/>
              <a:defRPr sz="2200" b="1">
                <a:latin typeface="Arial"/>
                <a:ea typeface="Arial"/>
                <a:cs typeface="Arial"/>
                <a:sym typeface="Arial"/>
              </a:defRPr>
            </a:pPr>
            <a:endParaRPr lang="fr-CH" i="1" dirty="0" smtClean="0">
              <a:hlinkClick r:id="rId2"/>
            </a:endParaRPr>
          </a:p>
          <a:p>
            <a:pPr marL="354330" lvl="1" algn="ctr" defTabSz="850391">
              <a:spcBef>
                <a:spcPts val="1100"/>
              </a:spcBef>
              <a:buSzPct val="100000"/>
              <a:defRPr sz="2200" b="1">
                <a:latin typeface="Arial"/>
                <a:ea typeface="Arial"/>
                <a:cs typeface="Arial"/>
                <a:sym typeface="Arial"/>
              </a:defRPr>
            </a:pPr>
            <a:r>
              <a:rPr lang="en-US" i="1" dirty="0" smtClean="0">
                <a:hlinkClick r:id="rId2"/>
              </a:rPr>
              <a:t>OSCAR homepage</a:t>
            </a:r>
            <a:endParaRPr i="1" dirty="0"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27130573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/>
          </p:cNvSpPr>
          <p:nvPr>
            <p:ph type="title" idx="4294967295"/>
          </p:nvPr>
        </p:nvSpPr>
        <p:spPr>
          <a:xfrm>
            <a:off x="250824" y="188909"/>
            <a:ext cx="8713790" cy="6478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accent6"/>
            </a:solidFill>
          </a:ln>
        </p:spPr>
        <p:txBody>
          <a:bodyPr lIns="0" tIns="0" rIns="0" bIns="0">
            <a:normAutofit/>
          </a:bodyPr>
          <a:lstStyle>
            <a:lvl1pPr algn="ctr">
              <a:defRPr sz="3600">
                <a:solidFill>
                  <a:srgbClr val="33339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33399"/>
                </a:solidFill>
              </a:rPr>
              <a:t>OSCAR/Requirements</a:t>
            </a:r>
          </a:p>
        </p:txBody>
      </p:sp>
      <p:sp>
        <p:nvSpPr>
          <p:cNvPr id="168" name="Shape 168"/>
          <p:cNvSpPr>
            <a:spLocks noGrp="1"/>
          </p:cNvSpPr>
          <p:nvPr>
            <p:ph type="body" idx="4294967295"/>
          </p:nvPr>
        </p:nvSpPr>
        <p:spPr>
          <a:xfrm>
            <a:off x="200024" y="1116012"/>
            <a:ext cx="8713790" cy="489743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213234" lvl="0" indent="-213234" defTabSz="579975">
              <a:lnSpc>
                <a:spcPct val="110000"/>
              </a:lnSpc>
              <a:buClrTx/>
              <a:buFontTx/>
              <a:buChar char="•"/>
              <a:defRPr sz="1800"/>
            </a:pPr>
            <a:r>
              <a:rPr sz="2400" dirty="0"/>
              <a:t>The following requirements are </a:t>
            </a:r>
            <a:r>
              <a:rPr sz="2400" dirty="0" smtClean="0"/>
              <a:t>listed </a:t>
            </a:r>
            <a:r>
              <a:rPr sz="2400" dirty="0"/>
              <a:t>for each of the </a:t>
            </a:r>
            <a:r>
              <a:rPr lang="fr-CH" sz="2400" dirty="0" smtClean="0"/>
              <a:t>(currently </a:t>
            </a:r>
            <a:r>
              <a:rPr sz="2400" dirty="0" smtClean="0"/>
              <a:t>1</a:t>
            </a:r>
            <a:r>
              <a:rPr lang="fr-CH" sz="2400" dirty="0" smtClean="0"/>
              <a:t>4</a:t>
            </a:r>
            <a:r>
              <a:rPr sz="2400" dirty="0" smtClean="0"/>
              <a:t> application</a:t>
            </a:r>
            <a:r>
              <a:rPr lang="fr-CH" sz="2400" dirty="0" smtClean="0"/>
              <a:t>)</a:t>
            </a:r>
            <a:r>
              <a:rPr sz="2400" dirty="0" smtClean="0"/>
              <a:t> </a:t>
            </a:r>
            <a:r>
              <a:rPr sz="2400" dirty="0"/>
              <a:t>areas and for all relevant </a:t>
            </a:r>
            <a:r>
              <a:rPr lang="fr-CH" sz="2400" dirty="0" smtClean="0"/>
              <a:t>geophysical </a:t>
            </a:r>
            <a:r>
              <a:rPr sz="2400" dirty="0" smtClean="0"/>
              <a:t>variables</a:t>
            </a:r>
            <a:r>
              <a:rPr lang="fr-CH" sz="2400" dirty="0" smtClean="0"/>
              <a:t> (currently more than 200</a:t>
            </a:r>
            <a:r>
              <a:rPr sz="2400" dirty="0" smtClean="0"/>
              <a:t>)</a:t>
            </a:r>
            <a:r>
              <a:rPr sz="2400" dirty="0"/>
              <a:t>:</a:t>
            </a:r>
          </a:p>
          <a:p>
            <a:pPr marL="475883" lvl="1" indent="-152033" defTabSz="579975">
              <a:lnSpc>
                <a:spcPct val="110000"/>
              </a:lnSpc>
              <a:buClrTx/>
              <a:buFontTx/>
              <a:buChar char="•"/>
              <a:defRPr sz="1800"/>
            </a:pPr>
            <a:r>
              <a:rPr sz="1800" dirty="0"/>
              <a:t>Spatial (horizontal and vertical) and temporal resolution, uncertainty, data latency, required coverage area, source, and level of confidence</a:t>
            </a:r>
          </a:p>
          <a:p>
            <a:pPr marL="213234" lvl="0" indent="-213234" defTabSz="579975">
              <a:lnSpc>
                <a:spcPct val="110000"/>
              </a:lnSpc>
              <a:buClrTx/>
              <a:buFontTx/>
              <a:buChar char="•"/>
              <a:defRPr sz="1800"/>
            </a:pPr>
            <a:r>
              <a:rPr sz="2400" dirty="0"/>
              <a:t>Each requirement is expressed in terms of three separate values:</a:t>
            </a:r>
          </a:p>
          <a:p>
            <a:pPr marL="475883" lvl="1" indent="-152033" defTabSz="579975">
              <a:lnSpc>
                <a:spcPct val="110000"/>
              </a:lnSpc>
              <a:buClrTx/>
              <a:buFontTx/>
              <a:buChar char="•"/>
              <a:defRPr sz="1800"/>
            </a:pPr>
            <a:r>
              <a:rPr sz="1800" dirty="0"/>
              <a:t>Threshold (observations not useful unless this is met)</a:t>
            </a:r>
          </a:p>
          <a:p>
            <a:pPr marL="475883" lvl="1" indent="-152033" defTabSz="579975">
              <a:lnSpc>
                <a:spcPct val="110000"/>
              </a:lnSpc>
              <a:buClrTx/>
              <a:buFontTx/>
              <a:buChar char="•"/>
              <a:defRPr sz="1800"/>
            </a:pPr>
            <a:r>
              <a:rPr sz="1800" dirty="0"/>
              <a:t>Break-through (optimum cost-benefit ratio)</a:t>
            </a:r>
          </a:p>
          <a:p>
            <a:pPr marL="475883" lvl="1" indent="-152033" defTabSz="579975">
              <a:lnSpc>
                <a:spcPct val="110000"/>
              </a:lnSpc>
              <a:buClrTx/>
              <a:buFontTx/>
              <a:buChar char="•"/>
              <a:defRPr sz="1800"/>
            </a:pPr>
            <a:r>
              <a:rPr sz="1800" dirty="0"/>
              <a:t>Goal (exceeding this provides no additional benefit)</a:t>
            </a:r>
          </a:p>
          <a:p>
            <a:pPr marL="213234" lvl="0" indent="-213234" defTabSz="579975">
              <a:lnSpc>
                <a:spcPct val="110000"/>
              </a:lnSpc>
              <a:buClrTx/>
              <a:buFontTx/>
              <a:buChar char="•"/>
              <a:defRPr sz="1800"/>
            </a:pPr>
            <a:r>
              <a:rPr sz="2400" dirty="0"/>
              <a:t>OSCAR/Requirements information content is assembled by CBS and other WMO Inter-Program Expert Teams and Task Teams and  is informed by the broader scientific </a:t>
            </a:r>
            <a:r>
              <a:rPr sz="2400" dirty="0" smtClean="0"/>
              <a:t>community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2580946696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/>
          </p:cNvSpPr>
          <p:nvPr>
            <p:ph type="title"/>
          </p:nvPr>
        </p:nvSpPr>
        <p:spPr>
          <a:xfrm>
            <a:off x="250824" y="188909"/>
            <a:ext cx="8713790" cy="79217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endParaRPr/>
          </a:p>
        </p:txBody>
      </p:sp>
      <p:sp>
        <p:nvSpPr>
          <p:cNvPr id="171" name="Shape 171"/>
          <p:cNvSpPr>
            <a:spLocks noGrp="1"/>
          </p:cNvSpPr>
          <p:nvPr>
            <p:ph type="body" idx="1"/>
          </p:nvPr>
        </p:nvSpPr>
        <p:spPr>
          <a:xfrm>
            <a:off x="250824" y="1052512"/>
            <a:ext cx="8713790" cy="489743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endParaRPr/>
          </a:p>
        </p:txBody>
      </p:sp>
      <p:pic>
        <p:nvPicPr>
          <p:cNvPr id="172" name="image7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2725" y="106362"/>
            <a:ext cx="9290050" cy="657148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829188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xfrm>
            <a:off x="250824" y="188909"/>
            <a:ext cx="8713790" cy="79217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endParaRPr/>
          </a:p>
        </p:txBody>
      </p:sp>
      <p:sp>
        <p:nvSpPr>
          <p:cNvPr id="175" name="Shape 175"/>
          <p:cNvSpPr>
            <a:spLocks noGrp="1"/>
          </p:cNvSpPr>
          <p:nvPr>
            <p:ph type="body" idx="1"/>
          </p:nvPr>
        </p:nvSpPr>
        <p:spPr>
          <a:xfrm>
            <a:off x="250824" y="1052512"/>
            <a:ext cx="8713790" cy="489743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endParaRPr/>
          </a:p>
        </p:txBody>
      </p:sp>
      <p:pic>
        <p:nvPicPr>
          <p:cNvPr id="176" name="image8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50825" y="80958"/>
            <a:ext cx="9442450" cy="667929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228615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/>
          </p:cNvSpPr>
          <p:nvPr>
            <p:ph type="ctrTitle" idx="4294967295"/>
          </p:nvPr>
        </p:nvSpPr>
        <p:spPr>
          <a:xfrm>
            <a:off x="250824" y="188909"/>
            <a:ext cx="8713790" cy="7254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accent6"/>
            </a:solidFill>
          </a:ln>
        </p:spPr>
        <p:txBody>
          <a:bodyPr anchor="ctr"/>
          <a:lstStyle/>
          <a:p>
            <a:pPr algn="ctr" defTabSz="914400">
              <a:defRPr sz="32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OSCAR/</a:t>
            </a:r>
            <a:r>
              <a:rPr dirty="0" smtClean="0"/>
              <a:t>Space</a:t>
            </a:r>
            <a:endParaRPr dirty="0"/>
          </a:p>
        </p:txBody>
      </p:sp>
      <p:sp>
        <p:nvSpPr>
          <p:cNvPr id="281" name="Shape 281"/>
          <p:cNvSpPr>
            <a:spLocks noGrp="1"/>
          </p:cNvSpPr>
          <p:nvPr>
            <p:ph type="subTitle" idx="4294967295"/>
          </p:nvPr>
        </p:nvSpPr>
        <p:spPr>
          <a:xfrm>
            <a:off x="238124" y="1395411"/>
            <a:ext cx="8713790" cy="454987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10674" indent="-410674" defTabSz="877822">
              <a:spcBef>
                <a:spcPts val="400"/>
              </a:spcBef>
              <a:buSzPct val="100000"/>
              <a:buChar char="•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Repository of metadata about </a:t>
            </a:r>
            <a:r>
              <a:rPr i="1" u="sng" dirty="0"/>
              <a:t>all satellite sensors (past, present and future) relevant to WMO Programs and Application Areas</a:t>
            </a:r>
          </a:p>
          <a:p>
            <a:pPr marL="776435" lvl="1" indent="-410674" defTabSz="877822">
              <a:spcBef>
                <a:spcPts val="400"/>
              </a:spcBef>
              <a:buSzPct val="100000"/>
              <a:buChar char="•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Instrument type, measurement technique, high-level characteristics (mass, power, data rate)</a:t>
            </a:r>
          </a:p>
          <a:p>
            <a:pPr marL="776435" lvl="1" indent="-410674" defTabSz="877822">
              <a:spcBef>
                <a:spcPts val="400"/>
              </a:spcBef>
              <a:buSzPct val="100000"/>
              <a:buChar char="•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Programmatic information, e.g. agency, measurement program, operating period, heritage, etc.</a:t>
            </a:r>
          </a:p>
          <a:p>
            <a:pPr marL="776435" lvl="1" indent="-410674" defTabSz="877822">
              <a:spcBef>
                <a:spcPts val="400"/>
              </a:spcBef>
              <a:buSzPct val="100000"/>
              <a:buChar char="•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Orbit, coverage, repeat frequency, resolution</a:t>
            </a:r>
          </a:p>
          <a:p>
            <a:pPr marL="776435" lvl="1" indent="-410674" defTabSz="877822">
              <a:spcBef>
                <a:spcPts val="400"/>
              </a:spcBef>
              <a:buSzPct val="100000"/>
              <a:buChar char="•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b="1" i="1" dirty="0"/>
              <a:t>Capabilities, expressed in terms of geophysical variables that can be derived from the measurements provided by the sensor, listed in order of decreasing fidelity</a:t>
            </a:r>
          </a:p>
          <a:p>
            <a:pPr marL="410674" indent="-410674" defTabSz="877822">
              <a:spcBef>
                <a:spcPts val="400"/>
              </a:spcBef>
              <a:buSzPct val="100000"/>
              <a:buChar char="•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OSCAR/Space </a:t>
            </a:r>
            <a:r>
              <a:rPr dirty="0" smtClean="0"/>
              <a:t>2.0 </a:t>
            </a:r>
            <a:r>
              <a:rPr dirty="0"/>
              <a:t>released </a:t>
            </a:r>
            <a:r>
              <a:rPr lang="fr-CH" dirty="0"/>
              <a:t> </a:t>
            </a:r>
            <a:r>
              <a:rPr lang="fr-CH" dirty="0" smtClean="0"/>
              <a:t>in </a:t>
            </a:r>
            <a:r>
              <a:rPr dirty="0" smtClean="0"/>
              <a:t>June 2016</a:t>
            </a:r>
            <a:endParaRPr dirty="0"/>
          </a:p>
          <a:p>
            <a:pPr marL="776435" lvl="1" indent="-410674" defTabSz="877822">
              <a:spcBef>
                <a:spcPts val="400"/>
              </a:spcBef>
              <a:buSzPct val="100000"/>
              <a:buChar char="•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Objective, rule-based assessment of capabilities</a:t>
            </a:r>
          </a:p>
        </p:txBody>
      </p:sp>
      <p:sp>
        <p:nvSpPr>
          <p:cNvPr id="4" name="Shape 269"/>
          <p:cNvSpPr/>
          <p:nvPr/>
        </p:nvSpPr>
        <p:spPr>
          <a:xfrm>
            <a:off x="331248" y="3717032"/>
            <a:ext cx="9137296" cy="1794310"/>
          </a:xfrm>
          <a:prstGeom prst="ellipse">
            <a:avLst/>
          </a:prstGeom>
          <a:ln w="50800">
            <a:solidFill>
              <a:srgbClr val="9411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spcBef>
                <a:spcPts val="1400"/>
              </a:spcBef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endParaRPr/>
          </a:p>
        </p:txBody>
      </p:sp>
      <p:sp>
        <p:nvSpPr>
          <p:cNvPr id="5" name="Shape 271"/>
          <p:cNvSpPr/>
          <p:nvPr/>
        </p:nvSpPr>
        <p:spPr>
          <a:xfrm>
            <a:off x="5096082" y="5754711"/>
            <a:ext cx="3780791" cy="482601"/>
          </a:xfrm>
          <a:prstGeom prst="rect">
            <a:avLst/>
          </a:prstGeom>
          <a:solidFill>
            <a:srgbClr val="FFD479"/>
          </a:solidFill>
          <a:ln w="50800">
            <a:solidFill>
              <a:srgbClr val="9411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indent="152400">
              <a:defRPr sz="2500"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r>
              <a:t>Unique to OSCAR/Space</a:t>
            </a:r>
          </a:p>
        </p:txBody>
      </p:sp>
    </p:spTree>
    <p:extLst>
      <p:ext uri="{BB962C8B-B14F-4D97-AF65-F5344CB8AC3E}">
        <p14:creationId xmlns:p14="http://schemas.microsoft.com/office/powerpoint/2010/main" val="981719660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" grpId="0" build="p" bldLvl="5" animBg="1" advAuto="0"/>
      <p:bldP spid="4" grpId="0" animBg="1" advAuto="0"/>
      <p:bldP spid="5" grpId="0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17</a:t>
            </a:fld>
            <a:endParaRPr lang="en-US"/>
          </a:p>
        </p:txBody>
      </p:sp>
      <p:pic>
        <p:nvPicPr>
          <p:cNvPr id="3" name="Picture 2" descr="Screen Shot 2016-12-06 at 11.07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900"/>
            <a:ext cx="9144000" cy="5659458"/>
          </a:xfrm>
          <a:prstGeom prst="rect">
            <a:avLst/>
          </a:prstGeom>
        </p:spPr>
      </p:pic>
      <p:pic>
        <p:nvPicPr>
          <p:cNvPr id="4" name="Picture 3" descr="Screen Shot 2016-12-06 at 11.08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300" y="139700"/>
            <a:ext cx="6527800" cy="768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196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/>
          </p:cNvSpPr>
          <p:nvPr>
            <p:ph type="title"/>
          </p:nvPr>
        </p:nvSpPr>
        <p:spPr>
          <a:xfrm>
            <a:off x="250824" y="188898"/>
            <a:ext cx="8713790" cy="9711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accent6"/>
            </a:solidFill>
          </a:ln>
        </p:spPr>
        <p:txBody>
          <a:bodyPr anchor="ctr"/>
          <a:lstStyle/>
          <a:p>
            <a:pPr algn="ctr" defTabSz="685800">
              <a:defRPr sz="32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OSCAR/Surface</a:t>
            </a:r>
          </a:p>
          <a:p>
            <a:pPr algn="ctr" defTabSz="685800">
              <a:defRPr sz="2400" b="1" i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(“What is WIGOS?”)</a:t>
            </a:r>
          </a:p>
        </p:txBody>
      </p:sp>
      <p:sp>
        <p:nvSpPr>
          <p:cNvPr id="274" name="Shape 274"/>
          <p:cNvSpPr>
            <a:spLocks noGrp="1"/>
          </p:cNvSpPr>
          <p:nvPr>
            <p:ph type="body" idx="1"/>
          </p:nvPr>
        </p:nvSpPr>
        <p:spPr>
          <a:xfrm>
            <a:off x="415923" y="1301744"/>
            <a:ext cx="8310717" cy="5007529"/>
          </a:xfrm>
          <a:prstGeom prst="rect">
            <a:avLst/>
          </a:prstGeom>
        </p:spPr>
        <p:txBody>
          <a:bodyPr/>
          <a:lstStyle/>
          <a:p>
            <a:pPr marL="228298" indent="-228298" defTabSz="791853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Implementation layer of the </a:t>
            </a:r>
            <a:r>
              <a:rPr i="1" dirty="0"/>
              <a:t>WIGOS Metadata Standard</a:t>
            </a:r>
            <a:r>
              <a:rPr dirty="0"/>
              <a:t>: </a:t>
            </a:r>
            <a:r>
              <a:rPr b="1" dirty="0"/>
              <a:t> Modern, electronic, searchable inventory of metadata for all observing stations/platforms under WIGOS</a:t>
            </a:r>
          </a:p>
          <a:p>
            <a:pPr marL="605487" lvl="1" indent="-228298" defTabSz="791853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2300"/>
            </a:pPr>
            <a:r>
              <a:rPr dirty="0"/>
              <a:t>OSCAR/Surface</a:t>
            </a:r>
            <a:r>
              <a:rPr dirty="0">
                <a:latin typeface="Arial"/>
                <a:ea typeface="Arial"/>
                <a:cs typeface="Arial"/>
                <a:sym typeface="Arial"/>
              </a:rPr>
              <a:t> will replace </a:t>
            </a:r>
            <a:r>
              <a:rPr i="1" dirty="0">
                <a:latin typeface="Arial"/>
                <a:ea typeface="Arial"/>
                <a:cs typeface="Arial"/>
                <a:sym typeface="Arial"/>
              </a:rPr>
              <a:t>WMO Pub. 9, Volume A</a:t>
            </a:r>
            <a:r>
              <a:rPr dirty="0">
                <a:latin typeface="Arial"/>
                <a:ea typeface="Arial"/>
                <a:cs typeface="Arial"/>
                <a:sym typeface="Arial"/>
              </a:rPr>
              <a:t>, but will also include information from  similar inventories for other (non-GOS) components of WIGOS </a:t>
            </a:r>
          </a:p>
          <a:p>
            <a:pPr marL="605487" lvl="1" indent="-228298" defTabSz="791853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2300"/>
            </a:pPr>
            <a:r>
              <a:rPr dirty="0"/>
              <a:t>Developed jointly by WMO and </a:t>
            </a:r>
            <a:r>
              <a:rPr dirty="0" err="1"/>
              <a:t>MeteoSwiss</a:t>
            </a:r>
            <a:r>
              <a:rPr dirty="0"/>
              <a:t>, with the Swiss government providing the major part of the funding </a:t>
            </a:r>
          </a:p>
          <a:p>
            <a:pPr marL="605487" lvl="1" indent="-228298" defTabSz="791853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2300" u="sng"/>
            </a:pPr>
            <a:r>
              <a:rPr lang="fr-CH" dirty="0"/>
              <a:t>O</a:t>
            </a:r>
            <a:r>
              <a:rPr dirty="0" err="1" smtClean="0"/>
              <a:t>perational</a:t>
            </a:r>
            <a:r>
              <a:rPr dirty="0" smtClean="0"/>
              <a:t> </a:t>
            </a:r>
            <a:r>
              <a:rPr lang="fr-CH" dirty="0" err="1" smtClean="0"/>
              <a:t>since</a:t>
            </a:r>
            <a:r>
              <a:rPr lang="fr-CH" dirty="0" smtClean="0"/>
              <a:t> </a:t>
            </a:r>
            <a:r>
              <a:rPr dirty="0" smtClean="0"/>
              <a:t>May </a:t>
            </a:r>
            <a:r>
              <a:rPr dirty="0"/>
              <a:t>2016</a:t>
            </a:r>
          </a:p>
          <a:p>
            <a:pPr marL="605487" lvl="1" indent="-228298" defTabSz="791853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2300"/>
            </a:pPr>
            <a:r>
              <a:rPr dirty="0"/>
              <a:t>Education and training Members in populating, editing and using OSCAR/Surface is a major priority for </a:t>
            </a:r>
            <a:r>
              <a:rPr dirty="0" smtClean="0"/>
              <a:t>2016-2019</a:t>
            </a:r>
            <a:r>
              <a:rPr lang="fr-CH" dirty="0" smtClean="0"/>
              <a:t> </a:t>
            </a:r>
            <a:r>
              <a:rPr lang="fr-CH" dirty="0" err="1" smtClean="0"/>
              <a:t>financial</a:t>
            </a:r>
            <a:r>
              <a:rPr lang="fr-CH" dirty="0" smtClean="0"/>
              <a:t> </a:t>
            </a:r>
            <a:r>
              <a:rPr lang="fr-CH" dirty="0" err="1" smtClean="0"/>
              <a:t>period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2476879"/>
      </p:ext>
    </p:extLst>
  </p:cSld>
  <p:clrMapOvr>
    <a:masterClrMapping/>
  </p:clrMapOvr>
  <p:transition spd="slow"/>
  <p:timing>
    <p:tnLst>
      <p:par>
        <p:cTn id="1" dur="indefinite" restart="never" fill="hold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8470491" y="345212"/>
            <a:ext cx="92329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2" name="Picture 1" descr="Screen Shot 2017-09-12 at 10.45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5340824"/>
          </a:xfrm>
          <a:prstGeom prst="rect">
            <a:avLst/>
          </a:prstGeom>
        </p:spPr>
      </p:pic>
      <p:pic>
        <p:nvPicPr>
          <p:cNvPr id="3" name="Picture 2" descr="Screen Shot 2017-09-12 at 10.46.3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92" y="0"/>
            <a:ext cx="5952744" cy="5952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Screen Shot 2017-09-12 at 10.47.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94" y="292569"/>
            <a:ext cx="5776722" cy="59447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Screen Shot 2017-09-12 at 10.48.0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732620"/>
            <a:ext cx="5544693" cy="57927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Screen Shot 2017-09-12 at 10.49.4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089" y="1124744"/>
            <a:ext cx="5250180" cy="5654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3" name="Straight Arrow Connector 12"/>
          <p:cNvCxnSpPr/>
          <p:nvPr/>
        </p:nvCxnSpPr>
        <p:spPr>
          <a:xfrm>
            <a:off x="4067944" y="3101857"/>
            <a:ext cx="522778" cy="255135"/>
          </a:xfrm>
          <a:prstGeom prst="straightConnector1">
            <a:avLst/>
          </a:prstGeom>
          <a:noFill/>
          <a:ln w="38100" cap="flat">
            <a:solidFill>
              <a:srgbClr val="800000"/>
            </a:solidFill>
            <a:prstDash val="solid"/>
            <a:round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8" name="Picture 7" descr="Screen Shot 2017-09-12 at 10.50.1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704" y="857456"/>
            <a:ext cx="6718808" cy="6027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98019986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/>
          </p:cNvSpPr>
          <p:nvPr>
            <p:ph type="body" sz="half" idx="1"/>
          </p:nvPr>
        </p:nvSpPr>
        <p:spPr>
          <a:xfrm>
            <a:off x="458787" y="1179512"/>
            <a:ext cx="4437758" cy="5256213"/>
          </a:xfrm>
          <a:prstGeom prst="rect">
            <a:avLst/>
          </a:prstGeom>
        </p:spPr>
        <p:txBody>
          <a:bodyPr/>
          <a:lstStyle/>
          <a:p>
            <a:pPr marL="481658" indent="-481658" defTabSz="914400">
              <a:spcBef>
                <a:spcPts val="1200"/>
              </a:spcBef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Global Observing System (WWW/</a:t>
            </a:r>
            <a:r>
              <a:rPr b="1"/>
              <a:t>GOS</a:t>
            </a:r>
            <a:r>
              <a:t>)</a:t>
            </a:r>
            <a:endParaRPr sz="1800"/>
          </a:p>
          <a:p>
            <a:pPr marL="481658" indent="-481658" defTabSz="914400">
              <a:spcBef>
                <a:spcPts val="1200"/>
              </a:spcBef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Observing component of Global Atmospheric Watch (</a:t>
            </a:r>
            <a:r>
              <a:rPr b="1"/>
              <a:t>GAW</a:t>
            </a:r>
            <a:r>
              <a:t>)</a:t>
            </a:r>
            <a:endParaRPr sz="1800"/>
          </a:p>
          <a:p>
            <a:pPr marL="481658" indent="-481658" defTabSz="914400">
              <a:spcBef>
                <a:spcPts val="1200"/>
              </a:spcBef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WMO Hydrological Observations (including </a:t>
            </a:r>
            <a:r>
              <a:rPr b="1"/>
              <a:t>WHYCOS</a:t>
            </a:r>
            <a:r>
              <a:t>) </a:t>
            </a:r>
            <a:endParaRPr sz="1800"/>
          </a:p>
          <a:p>
            <a:pPr marL="481658" indent="-481658" defTabSz="914400">
              <a:spcBef>
                <a:spcPts val="1200"/>
              </a:spcBef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Observing component of Global Cryosphere Watch (</a:t>
            </a:r>
            <a:r>
              <a:rPr b="1"/>
              <a:t>GCW</a:t>
            </a:r>
            <a:r>
              <a:t>)</a:t>
            </a:r>
          </a:p>
        </p:txBody>
      </p:sp>
      <p:sp>
        <p:nvSpPr>
          <p:cNvPr id="242" name="Shape 242"/>
          <p:cNvSpPr/>
          <p:nvPr/>
        </p:nvSpPr>
        <p:spPr>
          <a:xfrm>
            <a:off x="250824" y="280977"/>
            <a:ext cx="8713790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3600" b="1" u="sng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rPr dirty="0"/>
              <a:t>WIGOS Component Systems</a:t>
            </a:r>
          </a:p>
        </p:txBody>
      </p:sp>
      <p:pic>
        <p:nvPicPr>
          <p:cNvPr id="243" name="image4.jpeg" descr="atmos_observatories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04151" y="4554537"/>
            <a:ext cx="2426992" cy="167641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image5.jpeg" descr="WaterSensor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32362" y="3213100"/>
            <a:ext cx="2514612" cy="167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image6.jpeg" descr="15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16685" y="2209800"/>
            <a:ext cx="2484449" cy="1651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image7.jpeg" descr="GOS-fullsiz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580062" y="260350"/>
            <a:ext cx="3324229" cy="21050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/>
          </p:cNvSpPr>
          <p:nvPr>
            <p:ph type="title"/>
          </p:nvPr>
        </p:nvSpPr>
        <p:spPr>
          <a:xfrm>
            <a:off x="251520" y="260648"/>
            <a:ext cx="3731735" cy="17282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algn="ctr" defTabSz="678941">
              <a:defRPr sz="27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2800" dirty="0">
                <a:solidFill>
                  <a:schemeClr val="tx1"/>
                </a:solidFill>
              </a:rPr>
              <a:t>WIGOS Data Quality Monitoring System (WDQMS)</a:t>
            </a:r>
          </a:p>
        </p:txBody>
      </p:sp>
      <p:sp>
        <p:nvSpPr>
          <p:cNvPr id="313" name="Shape 313"/>
          <p:cNvSpPr>
            <a:spLocks noGrp="1"/>
          </p:cNvSpPr>
          <p:nvPr>
            <p:ph type="body" idx="1"/>
          </p:nvPr>
        </p:nvSpPr>
        <p:spPr>
          <a:xfrm>
            <a:off x="491461" y="2667089"/>
            <a:ext cx="8321676" cy="5442431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8373" indent="-218373" defTabSz="782863">
              <a:spcBef>
                <a:spcPts val="700"/>
              </a:spcBef>
              <a:buSzPct val="100000"/>
              <a:buChar char="•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sz="1800" dirty="0"/>
              <a:t>Real-time monitoring of performance (data availability and data quality) of all WIGOS components, searchable by region, country, station type, period, etc</a:t>
            </a:r>
            <a:r>
              <a:rPr sz="1800" dirty="0" smtClean="0"/>
              <a:t>.</a:t>
            </a:r>
            <a:endParaRPr lang="fr-CH" sz="1800" dirty="0" smtClean="0"/>
          </a:p>
          <a:p>
            <a:pPr marL="218373" indent="-218373" defTabSz="782863">
              <a:spcBef>
                <a:spcPts val="700"/>
              </a:spcBef>
              <a:buSzPct val="100000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lang="fr-CH" sz="1800" dirty="0"/>
              <a:t>Delayed mode monitoring of data quality as measured against reference sources of information </a:t>
            </a:r>
            <a:r>
              <a:rPr lang="fr-CH" sz="1800" dirty="0" smtClean="0"/>
              <a:t>will be included for non-real time observations</a:t>
            </a:r>
            <a:endParaRPr lang="fr-CH" sz="1800" dirty="0"/>
          </a:p>
          <a:p>
            <a:pPr marL="195513" indent="-218373" defTabSz="782863">
              <a:spcBef>
                <a:spcPts val="700"/>
              </a:spcBef>
              <a:buSzPct val="100000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lang="fr-CH" sz="1800" dirty="0"/>
              <a:t>Incident management </a:t>
            </a:r>
            <a:r>
              <a:rPr lang="fr-CH" sz="1800" dirty="0" smtClean="0"/>
              <a:t>component for </a:t>
            </a:r>
            <a:r>
              <a:rPr lang="fr-CH" sz="1800" dirty="0"/>
              <a:t>mitigation of performance </a:t>
            </a:r>
            <a:r>
              <a:rPr lang="fr-CH" sz="1800" dirty="0" smtClean="0"/>
              <a:t>issues</a:t>
            </a:r>
            <a:endParaRPr sz="1800" dirty="0"/>
          </a:p>
          <a:p>
            <a:pPr marL="218373" indent="-218373" defTabSz="782863">
              <a:spcBef>
                <a:spcPts val="700"/>
              </a:spcBef>
              <a:buSzPct val="100000"/>
              <a:buChar char="•"/>
              <a:defRPr sz="2300" b="1">
                <a:latin typeface="Arial"/>
                <a:ea typeface="Arial"/>
                <a:cs typeface="Arial"/>
                <a:sym typeface="Arial"/>
              </a:defRPr>
            </a:pPr>
            <a:r>
              <a:rPr sz="1800" dirty="0"/>
              <a:t>The WDQMS will provide a complete description of how well WIGOS is functioning</a:t>
            </a:r>
          </a:p>
          <a:p>
            <a:pPr marL="195513" indent="-218373" defTabSz="782863">
              <a:spcBef>
                <a:spcPts val="700"/>
              </a:spcBef>
              <a:buSzPct val="100000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lang="fr-CH" sz="1800" dirty="0" smtClean="0"/>
              <a:t>Current activities</a:t>
            </a:r>
            <a:endParaRPr sz="1800" dirty="0"/>
          </a:p>
          <a:p>
            <a:pPr marL="595563" lvl="1" indent="-218373" defTabSz="782863">
              <a:spcBef>
                <a:spcPts val="700"/>
              </a:spcBef>
              <a:buSzPct val="100000"/>
              <a:buChar char="•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sz="1800" b="1" dirty="0"/>
              <a:t>Pilot </a:t>
            </a:r>
            <a:r>
              <a:rPr sz="1800" b="1" dirty="0" smtClean="0"/>
              <a:t>project</a:t>
            </a:r>
            <a:r>
              <a:rPr lang="fr-CH" sz="1800" b="1" dirty="0" smtClean="0"/>
              <a:t> on NWP-based monitoring; </a:t>
            </a:r>
            <a:r>
              <a:rPr sz="1800" b="1" dirty="0" smtClean="0"/>
              <a:t>ECMWF</a:t>
            </a:r>
            <a:r>
              <a:rPr sz="1800" b="1" dirty="0"/>
              <a:t>, NCEP, DWD, </a:t>
            </a:r>
            <a:r>
              <a:rPr lang="fr-CH" sz="1800" b="1" dirty="0" smtClean="0"/>
              <a:t>JMA</a:t>
            </a:r>
          </a:p>
          <a:p>
            <a:pPr marL="595563" lvl="1" indent="-218373" defTabSz="782863">
              <a:spcBef>
                <a:spcPts val="700"/>
              </a:spcBef>
              <a:buSzPct val="100000"/>
              <a:buChar char="•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lang="fr-CH" sz="1800" b="1" dirty="0" smtClean="0"/>
              <a:t>RA-I Demonstration </a:t>
            </a:r>
            <a:r>
              <a:rPr lang="fr-CH" sz="1800" b="1" dirty="0"/>
              <a:t>P</a:t>
            </a:r>
            <a:r>
              <a:rPr lang="fr-CH" sz="1800" b="1" dirty="0" smtClean="0"/>
              <a:t>roject of monitoring and incident management involving Kenya</a:t>
            </a:r>
            <a:r>
              <a:rPr lang="fr-CH" sz="1800" b="1" dirty="0"/>
              <a:t> </a:t>
            </a:r>
            <a:r>
              <a:rPr lang="fr-CH" sz="1800" b="1" dirty="0" smtClean="0"/>
              <a:t>and Tanzania running through 2017</a:t>
            </a:r>
            <a:endParaRPr sz="1800" b="1" dirty="0">
              <a:sym typeface="Helvetica"/>
            </a:endParaRPr>
          </a:p>
        </p:txBody>
      </p:sp>
      <p:pic>
        <p:nvPicPr>
          <p:cNvPr id="2" name="Picture 1" descr="WDQMS Pilot Hom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27483"/>
            <a:ext cx="4536504" cy="240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799352"/>
      </p:ext>
    </p:extLst>
  </p:cSld>
  <p:clrMapOvr>
    <a:masterClrMapping/>
  </p:clrMapOvr>
  <p:transition spd="slow"/>
  <p:timing>
    <p:tnLst>
      <p:par>
        <p:cTn id="1" dur="indefinite" restart="never" fill="hold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/>
          </p:cNvSpPr>
          <p:nvPr>
            <p:ph type="title"/>
          </p:nvPr>
        </p:nvSpPr>
        <p:spPr>
          <a:xfrm>
            <a:off x="250824" y="188896"/>
            <a:ext cx="8713790" cy="7921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txBody>
          <a:bodyPr anchor="ctr"/>
          <a:lstStyle>
            <a:lvl1pPr algn="ctr" defTabSz="678941">
              <a:defRPr sz="32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smtClean="0"/>
              <a:t>WIGOS </a:t>
            </a:r>
            <a:r>
              <a:rPr lang="fr-CH" dirty="0" smtClean="0"/>
              <a:t>Station Identifiers</a:t>
            </a:r>
            <a:endParaRPr dirty="0"/>
          </a:p>
        </p:txBody>
      </p:sp>
      <p:sp>
        <p:nvSpPr>
          <p:cNvPr id="308" name="Shape 308"/>
          <p:cNvSpPr>
            <a:spLocks noGrp="1"/>
          </p:cNvSpPr>
          <p:nvPr>
            <p:ph type="body" idx="1"/>
          </p:nvPr>
        </p:nvSpPr>
        <p:spPr>
          <a:xfrm>
            <a:off x="235617" y="1235263"/>
            <a:ext cx="8744203" cy="5218073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736516">
              <a:lnSpc>
                <a:spcPct val="90000"/>
              </a:lnSpc>
              <a:spcBef>
                <a:spcPts val="500"/>
              </a:spcBef>
              <a:buSzPct val="100000"/>
              <a:defRPr sz="2208" u="sng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marL="112629" indent="-205444" defTabSz="736516">
              <a:lnSpc>
                <a:spcPct val="90000"/>
              </a:lnSpc>
              <a:spcBef>
                <a:spcPts val="500"/>
              </a:spcBef>
              <a:buSzPct val="100000"/>
              <a:buChar char="•"/>
              <a:defRPr sz="2208">
                <a:latin typeface="Arial"/>
                <a:ea typeface="Arial"/>
                <a:cs typeface="Arial"/>
                <a:sym typeface="Arial"/>
              </a:defRPr>
            </a:pPr>
            <a:r>
              <a:rPr lang="fr-CH" dirty="0" smtClean="0"/>
              <a:t>Using the old 5-digit WMO station IDs m</a:t>
            </a:r>
            <a:r>
              <a:rPr dirty="0" smtClean="0"/>
              <a:t>any </a:t>
            </a:r>
            <a:r>
              <a:rPr dirty="0"/>
              <a:t>WMO Members </a:t>
            </a:r>
            <a:r>
              <a:rPr lang="fr-CH" dirty="0" smtClean="0"/>
              <a:t>have run out of numbers, and this problem will be exacerbated my integrating external (non-NMHS owned) systems in WIGOS</a:t>
            </a:r>
          </a:p>
          <a:p>
            <a:pPr marL="112629" indent="-205444" defTabSz="736516">
              <a:lnSpc>
                <a:spcPct val="90000"/>
              </a:lnSpc>
              <a:spcBef>
                <a:spcPts val="500"/>
              </a:spcBef>
              <a:buSzPct val="100000"/>
              <a:buChar char="•"/>
              <a:defRPr sz="2208">
                <a:latin typeface="Arial"/>
                <a:ea typeface="Arial"/>
                <a:cs typeface="Arial"/>
                <a:sym typeface="Arial"/>
              </a:defRPr>
            </a:pPr>
            <a:r>
              <a:rPr lang="fr-CH" dirty="0" smtClean="0"/>
              <a:t>WIGOS four-block IDs  </a:t>
            </a:r>
            <a:r>
              <a:rPr lang="fr-CH" i="1" dirty="0" smtClean="0"/>
              <a:t>{nnn.nnn.nnn.xxx} </a:t>
            </a:r>
            <a:r>
              <a:rPr lang="fr-CH" dirty="0" smtClean="0"/>
              <a:t>will solve this problem, but will create new ones:</a:t>
            </a:r>
          </a:p>
          <a:p>
            <a:pPr marL="560304" lvl="1" indent="-205444" defTabSz="736516">
              <a:lnSpc>
                <a:spcPct val="90000"/>
              </a:lnSpc>
              <a:spcBef>
                <a:spcPts val="500"/>
              </a:spcBef>
              <a:buSzPct val="100000"/>
              <a:buChar char="•"/>
              <a:defRPr sz="2208">
                <a:latin typeface="Arial"/>
                <a:ea typeface="Arial"/>
                <a:cs typeface="Arial"/>
                <a:sym typeface="Arial"/>
              </a:defRPr>
            </a:pPr>
            <a:r>
              <a:rPr lang="fr-CH" dirty="0" smtClean="0"/>
              <a:t>No national process for assigning the new IDs</a:t>
            </a:r>
          </a:p>
          <a:p>
            <a:pPr marL="560304" lvl="1" indent="-205444" defTabSz="736516">
              <a:lnSpc>
                <a:spcPct val="90000"/>
              </a:lnSpc>
              <a:spcBef>
                <a:spcPts val="500"/>
              </a:spcBef>
              <a:buSzPct val="100000"/>
              <a:buChar char="•"/>
              <a:defRPr sz="2208">
                <a:latin typeface="Arial"/>
                <a:ea typeface="Arial"/>
                <a:cs typeface="Arial"/>
                <a:sym typeface="Arial"/>
              </a:defRPr>
            </a:pPr>
            <a:r>
              <a:rPr lang="fr-CH" dirty="0" smtClean="0"/>
              <a:t>Observation databases and NWP ingest software is often hard-coded for old-style WIGOS IDs </a:t>
            </a:r>
          </a:p>
          <a:p>
            <a:pPr marL="560304" lvl="1" indent="-205444" defTabSz="736516">
              <a:lnSpc>
                <a:spcPct val="90000"/>
              </a:lnSpc>
              <a:spcBef>
                <a:spcPts val="500"/>
              </a:spcBef>
              <a:buSzPct val="100000"/>
              <a:buChar char="•"/>
              <a:defRPr sz="2208">
                <a:latin typeface="Arial"/>
                <a:ea typeface="Arial"/>
                <a:cs typeface="Arial"/>
                <a:sym typeface="Arial"/>
              </a:defRPr>
            </a:pPr>
            <a:r>
              <a:rPr lang="fr-CH" dirty="0" smtClean="0"/>
              <a:t>TAC cannot accommodate WIGOS IDs; will force migration to BUFR</a:t>
            </a:r>
          </a:p>
          <a:p>
            <a:pPr marL="112629" indent="-205444" defTabSz="736516">
              <a:lnSpc>
                <a:spcPct val="90000"/>
              </a:lnSpc>
              <a:spcBef>
                <a:spcPts val="500"/>
              </a:spcBef>
              <a:buSzPct val="100000"/>
              <a:buChar char="•"/>
              <a:defRPr sz="2208">
                <a:latin typeface="Arial"/>
                <a:ea typeface="Arial"/>
                <a:cs typeface="Arial"/>
                <a:sym typeface="Arial"/>
              </a:defRPr>
            </a:pPr>
            <a:r>
              <a:rPr lang="fr-CH" dirty="0" smtClean="0"/>
              <a:t>Guidance under development in the Secretariat</a:t>
            </a:r>
          </a:p>
          <a:p>
            <a:pPr marL="112629" indent="-205444" defTabSz="736516">
              <a:lnSpc>
                <a:spcPct val="90000"/>
              </a:lnSpc>
              <a:spcBef>
                <a:spcPts val="500"/>
              </a:spcBef>
              <a:buSzPct val="100000"/>
              <a:buChar char="•"/>
              <a:defRPr sz="2208">
                <a:latin typeface="Arial"/>
                <a:ea typeface="Arial"/>
                <a:cs typeface="Arial"/>
                <a:sym typeface="Arial"/>
              </a:defRPr>
            </a:pPr>
            <a:r>
              <a:rPr lang="fr-CH" dirty="0" smtClean="0"/>
              <a:t>Task Team on WIGOS IDs established by ICG-WIGOS</a:t>
            </a:r>
          </a:p>
          <a:p>
            <a:pPr marL="560304" lvl="1" indent="-205444" defTabSz="736516">
              <a:lnSpc>
                <a:spcPct val="90000"/>
              </a:lnSpc>
              <a:spcBef>
                <a:spcPts val="500"/>
              </a:spcBef>
              <a:buSzPct val="100000"/>
              <a:buChar char="•"/>
              <a:defRPr sz="2208">
                <a:latin typeface="Arial"/>
                <a:ea typeface="Arial"/>
                <a:cs typeface="Arial"/>
                <a:sym typeface="Arial"/>
              </a:defRPr>
            </a:pPr>
            <a:endParaRPr lang="fr-CH" dirty="0" smtClean="0"/>
          </a:p>
          <a:p>
            <a:pPr marL="560304" lvl="1" indent="-205444" defTabSz="736516">
              <a:lnSpc>
                <a:spcPct val="90000"/>
              </a:lnSpc>
              <a:spcBef>
                <a:spcPts val="500"/>
              </a:spcBef>
              <a:buSzPct val="100000"/>
              <a:buChar char="•"/>
              <a:defRPr sz="2208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7909421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" grpId="0" build="p" bldLvl="5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/>
          </p:cNvSpPr>
          <p:nvPr>
            <p:ph type="title"/>
          </p:nvPr>
        </p:nvSpPr>
        <p:spPr>
          <a:xfrm>
            <a:off x="250824" y="188896"/>
            <a:ext cx="8713790" cy="7921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txBody>
          <a:bodyPr anchor="ctr"/>
          <a:lstStyle>
            <a:lvl1pPr algn="ctr" defTabSz="678941">
              <a:defRPr sz="32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 Regional WIGOS Centers (RWC)</a:t>
            </a:r>
          </a:p>
        </p:txBody>
      </p:sp>
      <p:sp>
        <p:nvSpPr>
          <p:cNvPr id="308" name="Shape 308"/>
          <p:cNvSpPr>
            <a:spLocks noGrp="1"/>
          </p:cNvSpPr>
          <p:nvPr>
            <p:ph type="body" idx="1"/>
          </p:nvPr>
        </p:nvSpPr>
        <p:spPr>
          <a:xfrm>
            <a:off x="235617" y="1235263"/>
            <a:ext cx="8744203" cy="521807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05444" indent="-205444" defTabSz="736516">
              <a:lnSpc>
                <a:spcPct val="90000"/>
              </a:lnSpc>
              <a:spcBef>
                <a:spcPts val="500"/>
              </a:spcBef>
              <a:buSzPct val="100000"/>
              <a:buChar char="•"/>
              <a:defRPr sz="2208" u="sng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Why?</a:t>
            </a:r>
          </a:p>
          <a:p>
            <a:pPr marL="560304" lvl="1" indent="-205444" defTabSz="736516">
              <a:lnSpc>
                <a:spcPct val="90000"/>
              </a:lnSpc>
              <a:spcBef>
                <a:spcPts val="500"/>
              </a:spcBef>
              <a:buSzPct val="100000"/>
              <a:buChar char="•"/>
              <a:defRPr sz="2208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Many WMO Members requesting support from Secretariat for national implementation efforts</a:t>
            </a:r>
          </a:p>
          <a:p>
            <a:pPr marL="560304" lvl="1" indent="-205444" defTabSz="736516">
              <a:lnSpc>
                <a:spcPct val="90000"/>
              </a:lnSpc>
              <a:spcBef>
                <a:spcPts val="500"/>
              </a:spcBef>
              <a:buSzPct val="100000"/>
              <a:buChar char="•"/>
              <a:defRPr sz="2208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Can be addressed more efficiently and effectively at regional level</a:t>
            </a:r>
          </a:p>
          <a:p>
            <a:pPr marL="205444" indent="-205444" defTabSz="736516">
              <a:lnSpc>
                <a:spcPct val="90000"/>
              </a:lnSpc>
              <a:spcBef>
                <a:spcPts val="500"/>
              </a:spcBef>
              <a:buSzPct val="100000"/>
              <a:buChar char="•"/>
              <a:defRPr sz="2208" u="sng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What?</a:t>
            </a:r>
          </a:p>
          <a:p>
            <a:pPr marL="560304" lvl="1" indent="-205444" defTabSz="736516">
              <a:lnSpc>
                <a:spcPct val="90000"/>
              </a:lnSpc>
              <a:spcBef>
                <a:spcPts val="500"/>
              </a:spcBef>
              <a:buSzPct val="100000"/>
              <a:buChar char="•"/>
              <a:defRPr sz="2208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Initial role or RWC will be to support national WIGOS Implementation efforts, in particular as concerns</a:t>
            </a:r>
          </a:p>
          <a:p>
            <a:pPr marL="707267" lvl="2" indent="-205444" defTabSz="736516">
              <a:lnSpc>
                <a:spcPct val="90000"/>
              </a:lnSpc>
              <a:spcBef>
                <a:spcPts val="500"/>
              </a:spcBef>
              <a:buSzPct val="100000"/>
              <a:buChar char="•"/>
              <a:defRPr sz="2208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OSCAR/Surface; ensuring metadata input and QC</a:t>
            </a:r>
          </a:p>
          <a:p>
            <a:pPr marL="707267" lvl="2" indent="-205444" defTabSz="736516">
              <a:lnSpc>
                <a:spcPct val="90000"/>
              </a:lnSpc>
              <a:spcBef>
                <a:spcPts val="500"/>
              </a:spcBef>
              <a:buSzPct val="100000"/>
              <a:buChar char="•"/>
              <a:defRPr sz="2208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WDQMS; especially fault management component</a:t>
            </a:r>
          </a:p>
          <a:p>
            <a:pPr marL="205444" indent="-205444" defTabSz="736516">
              <a:lnSpc>
                <a:spcPct val="90000"/>
              </a:lnSpc>
              <a:spcBef>
                <a:spcPts val="500"/>
              </a:spcBef>
              <a:buSzPct val="100000"/>
              <a:buChar char="•"/>
              <a:defRPr sz="2208" u="sng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How?</a:t>
            </a:r>
          </a:p>
          <a:p>
            <a:pPr marL="560304" lvl="1" indent="-205444" defTabSz="736516">
              <a:lnSpc>
                <a:spcPct val="90000"/>
              </a:lnSpc>
              <a:spcBef>
                <a:spcPts val="500"/>
              </a:spcBef>
              <a:buSzPct val="100000"/>
              <a:buChar char="•"/>
              <a:defRPr sz="2208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To be decided by individual WMO Regions - will likely take place primarily at the sub-Regional </a:t>
            </a:r>
            <a:r>
              <a:rPr dirty="0" smtClean="0"/>
              <a:t>level</a:t>
            </a:r>
            <a:r>
              <a:rPr lang="fr-CH" dirty="0" smtClean="0"/>
              <a:t>, aligned with existing cultural, linguistic and/or political groupings of countries</a:t>
            </a:r>
            <a:endParaRPr dirty="0"/>
          </a:p>
          <a:p>
            <a:pPr marL="707267" lvl="2" indent="-205444" defTabSz="736516">
              <a:lnSpc>
                <a:spcPct val="90000"/>
              </a:lnSpc>
              <a:spcBef>
                <a:spcPts val="500"/>
              </a:spcBef>
              <a:buSzPct val="100000"/>
              <a:buChar char="•"/>
              <a:defRPr sz="2208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0945553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" grpId="0" build="p" bldLvl="5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/>
          </p:cNvSpPr>
          <p:nvPr>
            <p:ph type="title"/>
          </p:nvPr>
        </p:nvSpPr>
        <p:spPr>
          <a:xfrm>
            <a:off x="250824" y="188896"/>
            <a:ext cx="8713790" cy="7921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txBody>
          <a:bodyPr anchor="ctr"/>
          <a:lstStyle>
            <a:lvl1pPr algn="ctr" defTabSz="678941">
              <a:defRPr sz="32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 Regional WIGOS Centers </a:t>
            </a:r>
            <a:r>
              <a:rPr dirty="0" smtClean="0"/>
              <a:t>(</a:t>
            </a:r>
            <a:r>
              <a:rPr lang="fr-CH" dirty="0" smtClean="0"/>
              <a:t>II</a:t>
            </a:r>
            <a:r>
              <a:rPr dirty="0" smtClean="0"/>
              <a:t>)</a:t>
            </a:r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268760"/>
            <a:ext cx="7848872" cy="51706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b="1" dirty="0"/>
              <a:t>Region </a:t>
            </a:r>
            <a:r>
              <a:rPr lang="en-US" b="1" dirty="0" smtClean="0"/>
              <a:t>I</a:t>
            </a:r>
            <a:r>
              <a:rPr lang="en-US" dirty="0" smtClean="0"/>
              <a:t>:  Interest (e.g. Morocco</a:t>
            </a:r>
            <a:r>
              <a:rPr lang="en-US" dirty="0"/>
              <a:t>, </a:t>
            </a:r>
            <a:r>
              <a:rPr lang="en-US" dirty="0" smtClean="0"/>
              <a:t>Tanzania)</a:t>
            </a:r>
            <a:r>
              <a:rPr lang="en-US" dirty="0"/>
              <a:t>; limited national resources, </a:t>
            </a:r>
            <a:r>
              <a:rPr lang="en-US" dirty="0" smtClean="0"/>
              <a:t>WMO seeking </a:t>
            </a:r>
            <a:r>
              <a:rPr lang="en-US" dirty="0"/>
              <a:t>donor funds</a:t>
            </a:r>
            <a:r>
              <a:rPr lang="en-US" dirty="0" smtClean="0"/>
              <a:t>; sub</a:t>
            </a:r>
            <a:r>
              <a:rPr lang="en-US" dirty="0"/>
              <a:t>-regional basis.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b="1" dirty="0"/>
              <a:t>Region </a:t>
            </a:r>
            <a:r>
              <a:rPr lang="en-US" b="1" dirty="0" smtClean="0"/>
              <a:t>II</a:t>
            </a:r>
            <a:r>
              <a:rPr lang="en-US" dirty="0" smtClean="0"/>
              <a:t>: Interest </a:t>
            </a:r>
            <a:r>
              <a:rPr lang="en-US" dirty="0"/>
              <a:t>from China, </a:t>
            </a:r>
            <a:r>
              <a:rPr lang="en-US" dirty="0" smtClean="0"/>
              <a:t>Japan, Saudi </a:t>
            </a:r>
            <a:r>
              <a:rPr lang="en-US" dirty="0"/>
              <a:t>Arabia; will be done on a sub-regional </a:t>
            </a:r>
            <a:r>
              <a:rPr lang="en-US" dirty="0" smtClean="0"/>
              <a:t>basis; two Workshops planned for 2018</a:t>
            </a:r>
            <a:endParaRPr lang="en-US" dirty="0"/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b="1" dirty="0"/>
              <a:t>Region </a:t>
            </a:r>
            <a:r>
              <a:rPr lang="en-US" b="1" dirty="0" smtClean="0"/>
              <a:t>III</a:t>
            </a:r>
            <a:r>
              <a:rPr lang="en-US" dirty="0" smtClean="0"/>
              <a:t>: </a:t>
            </a:r>
            <a:r>
              <a:rPr lang="en-US" dirty="0"/>
              <a:t>plans for Virtual RWC maturing; Region VI used as </a:t>
            </a:r>
            <a:r>
              <a:rPr lang="en-US" dirty="0" smtClean="0"/>
              <a:t>model; will be centered on WIGOS-SAS Project</a:t>
            </a:r>
            <a:endParaRPr lang="en-US" dirty="0"/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b="1" dirty="0"/>
              <a:t>Region </a:t>
            </a:r>
            <a:r>
              <a:rPr lang="en-US" b="1" dirty="0" smtClean="0"/>
              <a:t>IV</a:t>
            </a:r>
            <a:r>
              <a:rPr lang="en-US" dirty="0" smtClean="0"/>
              <a:t>: </a:t>
            </a:r>
            <a:r>
              <a:rPr lang="en-US" dirty="0"/>
              <a:t>no way forward yet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b="1" dirty="0"/>
              <a:t>Region V</a:t>
            </a:r>
            <a:r>
              <a:rPr lang="en-US" dirty="0"/>
              <a:t>: </a:t>
            </a:r>
            <a:r>
              <a:rPr lang="en-US" dirty="0" smtClean="0"/>
              <a:t>Australia, Fiji, Indonesia and Singapore have all informally expressed interest; to </a:t>
            </a:r>
            <a:r>
              <a:rPr lang="en-US" dirty="0"/>
              <a:t>be discussed during RA-V </a:t>
            </a:r>
            <a:r>
              <a:rPr lang="en-US" dirty="0" smtClean="0"/>
              <a:t>MG at EC-70</a:t>
            </a:r>
            <a:endParaRPr lang="en-US" dirty="0"/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b="1" dirty="0"/>
              <a:t>Region </a:t>
            </a:r>
            <a:r>
              <a:rPr lang="en-US" b="1" dirty="0" smtClean="0"/>
              <a:t>VI</a:t>
            </a:r>
            <a:r>
              <a:rPr lang="en-US" dirty="0" smtClean="0"/>
              <a:t>: </a:t>
            </a:r>
            <a:r>
              <a:rPr lang="en-US" dirty="0"/>
              <a:t>successful RWC operating in pilot mode at DWD thanks to EUTMETNET </a:t>
            </a:r>
            <a:r>
              <a:rPr lang="en-US" dirty="0" smtClean="0"/>
              <a:t>engagement, with partial functionalities; interest also from Croatia (marine observations) and Belarus (Eurasian countries in RA II and RA VI)</a:t>
            </a:r>
            <a:endParaRPr lang="en-US" dirty="0"/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663231093"/>
      </p:ext>
    </p:extLst>
  </p:cSld>
  <p:clrMapOvr>
    <a:masterClrMapping/>
  </p:clrMapOvr>
  <p:transition spd="slow"/>
  <p:timing>
    <p:tnLst>
      <p:par>
        <p:cTn id="1" dur="indefinite" restart="never" fill="hold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>
            <a:spLocks noGrp="1"/>
          </p:cNvSpPr>
          <p:nvPr>
            <p:ph type="title"/>
          </p:nvPr>
        </p:nvSpPr>
        <p:spPr>
          <a:xfrm>
            <a:off x="215105" y="176203"/>
            <a:ext cx="8713790" cy="7921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txBody>
          <a:bodyPr anchor="ctr"/>
          <a:lstStyle>
            <a:lvl1pPr algn="ctr" defTabSz="487529">
              <a:defRPr sz="36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Summary and Conclusions</a:t>
            </a:r>
          </a:p>
        </p:txBody>
      </p:sp>
      <p:sp>
        <p:nvSpPr>
          <p:cNvPr id="320" name="Shape 320"/>
          <p:cNvSpPr>
            <a:spLocks noGrp="1"/>
          </p:cNvSpPr>
          <p:nvPr>
            <p:ph type="body" idx="1"/>
          </p:nvPr>
        </p:nvSpPr>
        <p:spPr>
          <a:xfrm>
            <a:off x="352425" y="1181093"/>
            <a:ext cx="8642350" cy="500754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35817" indent="-235817" defTabSz="751857">
              <a:lnSpc>
                <a:spcPct val="90000"/>
              </a:lnSpc>
              <a:spcBef>
                <a:spcPts val="500"/>
              </a:spcBef>
              <a:buSzPct val="100000"/>
              <a:buChar char="•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WIGOS </a:t>
            </a:r>
            <a:r>
              <a:rPr lang="fr-CH" dirty="0" smtClean="0"/>
              <a:t>is a </a:t>
            </a:r>
            <a:r>
              <a:rPr dirty="0" smtClean="0"/>
              <a:t>global </a:t>
            </a:r>
            <a:r>
              <a:rPr dirty="0"/>
              <a:t>framework </a:t>
            </a:r>
            <a:r>
              <a:rPr lang="fr-CH" dirty="0" smtClean="0"/>
              <a:t>for integrating all WMO and co-sponsored observing systems under a common regulatory and management umbrella</a:t>
            </a:r>
          </a:p>
          <a:p>
            <a:pPr marL="235817" indent="-235817" defTabSz="751857">
              <a:lnSpc>
                <a:spcPct val="90000"/>
              </a:lnSpc>
              <a:spcBef>
                <a:spcPts val="500"/>
              </a:spcBef>
              <a:buSzPct val="100000"/>
              <a:buChar char="•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lang="fr-CH" dirty="0" smtClean="0"/>
              <a:t>Purpose is to help WMO Members provide and gain access to more observational data at reduced cost by taking an integrated approach</a:t>
            </a:r>
          </a:p>
          <a:p>
            <a:pPr marL="235817" indent="-235817" defTabSz="751857">
              <a:lnSpc>
                <a:spcPct val="90000"/>
              </a:lnSpc>
              <a:spcBef>
                <a:spcPts val="500"/>
              </a:spcBef>
              <a:buSzPct val="100000"/>
              <a:buChar char="•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lang="fr-CH" dirty="0" smtClean="0"/>
              <a:t>Regulatory material and technical systems to facilitate has been implemented by WMO and is still undergoing further development</a:t>
            </a:r>
          </a:p>
          <a:p>
            <a:pPr marL="235817" indent="-235817" defTabSz="751857">
              <a:lnSpc>
                <a:spcPct val="90000"/>
              </a:lnSpc>
              <a:spcBef>
                <a:spcPts val="500"/>
              </a:spcBef>
              <a:buSzPct val="100000"/>
              <a:buChar char="•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lang="fr-CH" dirty="0" smtClean="0"/>
              <a:t>Strong involvement from Members is necessary and is beginning to happen</a:t>
            </a:r>
          </a:p>
          <a:p>
            <a:pPr marL="683492" lvl="1" indent="-235817" defTabSz="751857">
              <a:lnSpc>
                <a:spcPct val="90000"/>
              </a:lnSpc>
              <a:spcBef>
                <a:spcPts val="500"/>
              </a:spcBef>
              <a:buSzPct val="100000"/>
              <a:buChar char="•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lang="fr-CH" dirty="0" smtClean="0"/>
              <a:t>Transition to WIGOS IDs and uptake of OSCAR/Surface are the main technical tasks</a:t>
            </a:r>
            <a:endParaRPr lang="fr-CH" dirty="0"/>
          </a:p>
          <a:p>
            <a:pPr marL="235817" indent="-235817" defTabSz="751857">
              <a:lnSpc>
                <a:spcPct val="90000"/>
              </a:lnSpc>
              <a:spcBef>
                <a:spcPts val="500"/>
              </a:spcBef>
              <a:buSzPct val="100000"/>
              <a:buChar char="•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dirty="0" smtClean="0"/>
              <a:t>Regional </a:t>
            </a:r>
            <a:r>
              <a:rPr dirty="0"/>
              <a:t>WIGOS </a:t>
            </a:r>
            <a:r>
              <a:rPr dirty="0" smtClean="0"/>
              <a:t>Centers</a:t>
            </a:r>
            <a:r>
              <a:rPr lang="fr-CH" dirty="0"/>
              <a:t> </a:t>
            </a:r>
            <a:r>
              <a:rPr lang="fr-CH" dirty="0" smtClean="0"/>
              <a:t>to</a:t>
            </a:r>
            <a:r>
              <a:rPr dirty="0" smtClean="0"/>
              <a:t> </a:t>
            </a:r>
            <a:r>
              <a:rPr dirty="0"/>
              <a:t>provide important support </a:t>
            </a:r>
            <a:r>
              <a:rPr dirty="0" smtClean="0"/>
              <a:t>function</a:t>
            </a:r>
            <a:r>
              <a:rPr lang="fr-CH" dirty="0" smtClean="0"/>
              <a:t>s for Members</a:t>
            </a:r>
          </a:p>
        </p:txBody>
      </p:sp>
    </p:spTree>
    <p:extLst>
      <p:ext uri="{BB962C8B-B14F-4D97-AF65-F5344CB8AC3E}">
        <p14:creationId xmlns:p14="http://schemas.microsoft.com/office/powerpoint/2010/main" val="1233829815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" grpId="0" build="p" bldLvl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/>
          </p:cNvSpPr>
          <p:nvPr>
            <p:ph type="title"/>
          </p:nvPr>
        </p:nvSpPr>
        <p:spPr>
          <a:xfrm>
            <a:off x="250824" y="188898"/>
            <a:ext cx="8713790" cy="11518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accent6">
                <a:lumMod val="50000"/>
              </a:schemeClr>
            </a:solidFill>
          </a:ln>
        </p:spPr>
        <p:txBody>
          <a:bodyPr anchor="ctr">
            <a:normAutofit/>
          </a:bodyPr>
          <a:lstStyle>
            <a:lvl1pPr algn="ctr" defTabSz="685800">
              <a:defRPr sz="2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smtClean="0"/>
              <a:t>WIGOS </a:t>
            </a:r>
            <a:r>
              <a:rPr lang="fr-CH" dirty="0" smtClean="0"/>
              <a:t>Implementation</a:t>
            </a:r>
            <a:r>
              <a:rPr dirty="0" smtClean="0"/>
              <a:t> </a:t>
            </a:r>
            <a:r>
              <a:rPr dirty="0"/>
              <a:t>Phase (</a:t>
            </a:r>
            <a:r>
              <a:rPr dirty="0" smtClean="0"/>
              <a:t>201</a:t>
            </a:r>
            <a:r>
              <a:rPr lang="fr-CH" dirty="0" smtClean="0"/>
              <a:t>2</a:t>
            </a:r>
            <a:r>
              <a:rPr dirty="0" smtClean="0"/>
              <a:t>-201</a:t>
            </a:r>
            <a:r>
              <a:rPr lang="fr-CH" dirty="0" smtClean="0"/>
              <a:t>5</a:t>
            </a:r>
            <a:r>
              <a:rPr dirty="0" smtClean="0"/>
              <a:t>)</a:t>
            </a:r>
            <a:r>
              <a:rPr lang="fr-CH" dirty="0" smtClean="0"/>
              <a:t/>
            </a:r>
            <a:br>
              <a:rPr lang="fr-CH" dirty="0" smtClean="0"/>
            </a:br>
            <a:r>
              <a:rPr lang="fr-CH" sz="2400" b="0" i="1" dirty="0" smtClean="0"/>
              <a:t>(decided by Cg-16 in 2011)</a:t>
            </a:r>
            <a:endParaRPr sz="2400" b="0" i="1" dirty="0"/>
          </a:p>
        </p:txBody>
      </p:sp>
      <p:sp>
        <p:nvSpPr>
          <p:cNvPr id="251" name="Shape 251"/>
          <p:cNvSpPr>
            <a:spLocks noGrp="1"/>
          </p:cNvSpPr>
          <p:nvPr>
            <p:ph type="body" idx="1"/>
          </p:nvPr>
        </p:nvSpPr>
        <p:spPr>
          <a:xfrm>
            <a:off x="323528" y="1445807"/>
            <a:ext cx="8642350" cy="500752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0933" indent="-270933" defTabSz="824420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fr-CH" dirty="0" smtClean="0"/>
              <a:t>WIGOS Regulatory Material, including a WIGOS Metadata Standard</a:t>
            </a:r>
          </a:p>
          <a:p>
            <a:pPr marL="270933" indent="-270933" defTabSz="824420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fr-CH" dirty="0" smtClean="0"/>
              <a:t>Formal adoption of Rolling Review of Requirements</a:t>
            </a:r>
          </a:p>
          <a:p>
            <a:pPr marL="270933" indent="-270933" defTabSz="824420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fr-CH" dirty="0" smtClean="0"/>
              <a:t>Initial development of RRR tools, i.e. OSCAR databases</a:t>
            </a:r>
          </a:p>
          <a:p>
            <a:pPr marL="718608" lvl="1" indent="-270933" defTabSz="824420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fr-CH" dirty="0" smtClean="0"/>
              <a:t>OSCAR/Requirements</a:t>
            </a:r>
          </a:p>
          <a:p>
            <a:pPr marL="718608" lvl="1" indent="-270933" defTabSz="824420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fr-CH" dirty="0" smtClean="0"/>
              <a:t>OSCAR/Space</a:t>
            </a:r>
          </a:p>
          <a:p>
            <a:pPr marL="718608" lvl="1" indent="-270933" defTabSz="824420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fr-CH" dirty="0" smtClean="0"/>
              <a:t>OSCAR/Surface</a:t>
            </a:r>
          </a:p>
          <a:p>
            <a:pPr marL="270933" indent="-270933" defTabSz="824420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fr-CH" dirty="0" smtClean="0"/>
              <a:t>Concept development of WIGOS Data Quality Monitoring System</a:t>
            </a:r>
          </a:p>
          <a:p>
            <a:pPr marL="270933" indent="-270933" defTabSz="824420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fr-CH" dirty="0" smtClean="0"/>
              <a:t>Plan for WIGOS Pre-operational Phase 2016-2019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11261286"/>
      </p:ext>
    </p:extLst>
  </p:cSld>
  <p:clrMapOvr>
    <a:masterClrMapping/>
  </p:clrMapOvr>
  <p:transition spd="slow"/>
  <p:timing>
    <p:tnLst>
      <p:par>
        <p:cTn id="1" dur="indefinite" restart="never" fill="hold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/>
          </p:cNvSpPr>
          <p:nvPr>
            <p:ph type="title"/>
          </p:nvPr>
        </p:nvSpPr>
        <p:spPr>
          <a:xfrm>
            <a:off x="322706" y="188898"/>
            <a:ext cx="8713790" cy="12238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accent6">
                <a:lumMod val="50000"/>
              </a:schemeClr>
            </a:solidFill>
          </a:ln>
        </p:spPr>
        <p:txBody>
          <a:bodyPr anchor="ctr"/>
          <a:lstStyle>
            <a:lvl1pPr algn="ctr" defTabSz="685800">
              <a:defRPr sz="2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The WIGOS Pre-Operational Phase (2016-2019</a:t>
            </a:r>
            <a:r>
              <a:rPr dirty="0" smtClean="0"/>
              <a:t>)</a:t>
            </a:r>
            <a:r>
              <a:rPr lang="fr-CH" dirty="0" smtClean="0"/>
              <a:t/>
            </a:r>
            <a:br>
              <a:rPr lang="fr-CH" dirty="0" smtClean="0"/>
            </a:br>
            <a:r>
              <a:rPr lang="fr-CH" sz="2400" b="0" i="1" dirty="0" smtClean="0"/>
              <a:t>decided by Cg-17 in 2015</a:t>
            </a:r>
            <a:endParaRPr sz="2400" b="0" i="1" dirty="0"/>
          </a:p>
        </p:txBody>
      </p:sp>
      <p:sp>
        <p:nvSpPr>
          <p:cNvPr id="251" name="Shape 251"/>
          <p:cNvSpPr>
            <a:spLocks noGrp="1"/>
          </p:cNvSpPr>
          <p:nvPr>
            <p:ph type="body" idx="1"/>
          </p:nvPr>
        </p:nvSpPr>
        <p:spPr>
          <a:xfrm>
            <a:off x="323528" y="1445807"/>
            <a:ext cx="8642350" cy="500752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0933" indent="-270933" defTabSz="824420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 smtClean="0"/>
              <a:t>Increased </a:t>
            </a:r>
            <a:r>
              <a:rPr dirty="0"/>
              <a:t>emphasis on regional and national activities</a:t>
            </a:r>
            <a:endParaRPr sz="1800" dirty="0"/>
          </a:p>
          <a:p>
            <a:pPr marL="270933" indent="-270933" defTabSz="824420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2400" u="sng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Five main priority areas:</a:t>
            </a:r>
          </a:p>
          <a:p>
            <a:pPr marL="880532" lvl="1" indent="-474132" defTabSz="824420">
              <a:lnSpc>
                <a:spcPct val="90000"/>
              </a:lnSpc>
              <a:spcBef>
                <a:spcPts val="800"/>
              </a:spcBef>
              <a:buSzPct val="100000"/>
              <a:buAutoNum type="romanUcPeriod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WIGOS Regulatory Material, supplemented with necessary </a:t>
            </a:r>
            <a:r>
              <a:rPr u="sng" dirty="0"/>
              <a:t>guidance material</a:t>
            </a:r>
            <a:endParaRPr sz="1800" dirty="0"/>
          </a:p>
          <a:p>
            <a:pPr marL="880532" lvl="1" indent="-474132" defTabSz="824420">
              <a:lnSpc>
                <a:spcPct val="90000"/>
              </a:lnSpc>
              <a:spcBef>
                <a:spcPts val="800"/>
              </a:spcBef>
              <a:buSzPct val="100000"/>
              <a:buAutoNum type="romanUcPeriod"/>
              <a:defRPr sz="2400"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WIGOS Information Resource, including the Observing Systems Capabilities analysis and Review tool (OSCAR), especially OSCAR/</a:t>
            </a:r>
            <a:r>
              <a:rPr dirty="0" smtClean="0"/>
              <a:t>Surface</a:t>
            </a:r>
            <a:endParaRPr sz="1800" dirty="0">
              <a:latin typeface="+mj-lt"/>
              <a:ea typeface="+mj-ea"/>
              <a:cs typeface="+mj-cs"/>
              <a:sym typeface="Helvetica"/>
            </a:endParaRPr>
          </a:p>
          <a:p>
            <a:pPr marL="880532" lvl="1" indent="-474132" defTabSz="824420">
              <a:lnSpc>
                <a:spcPct val="90000"/>
              </a:lnSpc>
              <a:spcBef>
                <a:spcPts val="800"/>
              </a:spcBef>
              <a:buSzPct val="100000"/>
              <a:buFontTx/>
              <a:buAutoNum type="romanUcPeriod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fr-CH" b="1" dirty="0" smtClean="0"/>
              <a:t>WIGOS </a:t>
            </a:r>
            <a:r>
              <a:rPr lang="fr-CH" b="1" dirty="0"/>
              <a:t>Data Quality Monitoring System (WDQMS</a:t>
            </a:r>
            <a:r>
              <a:rPr lang="fr-CH" b="1" dirty="0" smtClean="0"/>
              <a:t>)</a:t>
            </a:r>
            <a:endParaRPr lang="fr-CH" b="1" dirty="0"/>
          </a:p>
          <a:p>
            <a:pPr marL="880532" lvl="1" indent="-474132" defTabSz="824420">
              <a:lnSpc>
                <a:spcPct val="90000"/>
              </a:lnSpc>
              <a:spcBef>
                <a:spcPts val="800"/>
              </a:spcBef>
              <a:buSzPct val="100000"/>
              <a:buFontTx/>
              <a:buAutoNum type="romanUcPeriod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fr-CH" b="1" dirty="0"/>
              <a:t>Regional Structure; </a:t>
            </a:r>
            <a:r>
              <a:rPr lang="fr-CH" b="1" i="1" u="sng" dirty="0"/>
              <a:t>Regional WIGOS </a:t>
            </a:r>
            <a:r>
              <a:rPr lang="fr-CH" b="1" i="1" u="sng" dirty="0" smtClean="0"/>
              <a:t>Centers</a:t>
            </a:r>
            <a:endParaRPr b="1" i="1" u="sng" dirty="0"/>
          </a:p>
          <a:p>
            <a:pPr marL="880532" lvl="1" indent="-474132" defTabSz="824420">
              <a:lnSpc>
                <a:spcPct val="90000"/>
              </a:lnSpc>
              <a:spcBef>
                <a:spcPts val="800"/>
              </a:spcBef>
              <a:buSzPct val="100000"/>
              <a:buAutoNum type="romanUcPeriod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National WIGOS Implementation, coordination and governance mechanisms </a:t>
            </a:r>
          </a:p>
        </p:txBody>
      </p:sp>
    </p:spTree>
    <p:extLst>
      <p:ext uri="{BB962C8B-B14F-4D97-AF65-F5344CB8AC3E}">
        <p14:creationId xmlns:p14="http://schemas.microsoft.com/office/powerpoint/2010/main" val="1711261286"/>
      </p:ext>
    </p:extLst>
  </p:cSld>
  <p:clrMapOvr>
    <a:masterClrMapping/>
  </p:clrMapOvr>
  <p:transition spd="slow"/>
  <p:timing>
    <p:tnLst>
      <p:par>
        <p:cTn id="1" dur="indefinite" restart="never" fill="hold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/>
          </p:cNvSpPr>
          <p:nvPr>
            <p:ph type="title"/>
          </p:nvPr>
        </p:nvSpPr>
        <p:spPr>
          <a:xfrm>
            <a:off x="250824" y="188898"/>
            <a:ext cx="8713790" cy="11518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accent6">
                <a:lumMod val="50000"/>
              </a:schemeClr>
            </a:solidFill>
          </a:ln>
        </p:spPr>
        <p:txBody>
          <a:bodyPr anchor="ctr">
            <a:normAutofit/>
          </a:bodyPr>
          <a:lstStyle>
            <a:lvl1pPr algn="ctr" defTabSz="685800">
              <a:defRPr sz="2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smtClean="0"/>
              <a:t>WIGOS Operational </a:t>
            </a:r>
            <a:r>
              <a:rPr dirty="0"/>
              <a:t>Phase (</a:t>
            </a:r>
            <a:r>
              <a:rPr dirty="0" smtClean="0"/>
              <a:t>20</a:t>
            </a:r>
            <a:r>
              <a:rPr lang="fr-CH" dirty="0" smtClean="0"/>
              <a:t>20 - </a:t>
            </a:r>
            <a:r>
              <a:rPr dirty="0" smtClean="0"/>
              <a:t>)</a:t>
            </a:r>
            <a:r>
              <a:rPr lang="fr-CH" dirty="0" smtClean="0"/>
              <a:t/>
            </a:r>
            <a:br>
              <a:rPr lang="fr-CH" dirty="0" smtClean="0"/>
            </a:br>
            <a:r>
              <a:rPr lang="fr-CH" sz="2400" b="0" i="1" dirty="0" smtClean="0"/>
              <a:t>to be decided by Cg-18 in 2019</a:t>
            </a:r>
            <a:endParaRPr sz="2400" b="0" i="1" dirty="0"/>
          </a:p>
        </p:txBody>
      </p:sp>
      <p:sp>
        <p:nvSpPr>
          <p:cNvPr id="251" name="Shape 251"/>
          <p:cNvSpPr>
            <a:spLocks noGrp="1"/>
          </p:cNvSpPr>
          <p:nvPr>
            <p:ph type="body" idx="1"/>
          </p:nvPr>
        </p:nvSpPr>
        <p:spPr>
          <a:xfrm>
            <a:off x="323528" y="1445807"/>
            <a:ext cx="8642350" cy="428744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0933" indent="-270933" defTabSz="824420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fr-CH" dirty="0" smtClean="0"/>
              <a:t>WIGOS tools ready to serve Members in operational mode</a:t>
            </a:r>
          </a:p>
          <a:p>
            <a:pPr marL="270933" indent="-270933" defTabSz="824420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fr-CH" dirty="0" smtClean="0"/>
              <a:t>WIGOS to become WMO Program element or WMO Basic Infrastructure</a:t>
            </a:r>
            <a:endParaRPr lang="fr-CH" dirty="0"/>
          </a:p>
          <a:p>
            <a:pPr marL="718608" lvl="1" indent="-270933" defTabSz="824420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fr-CH" dirty="0" smtClean="0"/>
              <a:t>Exact role will depend on WMO governance structure reform</a:t>
            </a:r>
            <a:r>
              <a:rPr lang="fr-CH" smtClean="0"/>
              <a:t>, currently still in development</a:t>
            </a:r>
            <a:endParaRPr lang="fr-CH" dirty="0" smtClean="0"/>
          </a:p>
          <a:p>
            <a:pPr marL="270933" indent="-270933" defTabSz="824420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fr-CH" dirty="0" smtClean="0"/>
              <a:t>Congress-18 will discuss and hopefully adopt a </a:t>
            </a:r>
            <a:r>
              <a:rPr lang="fr-CH" i="1" dirty="0" smtClean="0"/>
              <a:t>Vision for WIGOS in 2040</a:t>
            </a:r>
          </a:p>
          <a:p>
            <a:pPr marL="718608" lvl="1" indent="-270933" defTabSz="824420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fr-CH" dirty="0" smtClean="0"/>
              <a:t>This will become the main driver of the  further development of WIGOS</a:t>
            </a:r>
          </a:p>
        </p:txBody>
      </p:sp>
    </p:spTree>
    <p:extLst>
      <p:ext uri="{BB962C8B-B14F-4D97-AF65-F5344CB8AC3E}">
        <p14:creationId xmlns:p14="http://schemas.microsoft.com/office/powerpoint/2010/main" val="4013691469"/>
      </p:ext>
    </p:extLst>
  </p:cSld>
  <p:clrMapOvr>
    <a:masterClrMapping/>
  </p:clrMapOvr>
  <p:transition spd="slow"/>
  <p:timing>
    <p:tnLst>
      <p:par>
        <p:cTn id="1" dur="indefinite" restart="never" fill="hold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/>
          </p:cNvSpPr>
          <p:nvPr>
            <p:ph type="title"/>
          </p:nvPr>
        </p:nvSpPr>
        <p:spPr>
          <a:xfrm>
            <a:off x="250824" y="188903"/>
            <a:ext cx="8713790" cy="7921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accent6">
                <a:lumMod val="50000"/>
              </a:schemeClr>
            </a:solidFill>
          </a:ln>
        </p:spPr>
        <p:txBody>
          <a:bodyPr anchor="ctr"/>
          <a:lstStyle>
            <a:lvl1pPr algn="ctr" defTabSz="914400">
              <a:defRPr sz="36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fr-CH" dirty="0" smtClean="0"/>
              <a:t>A few key</a:t>
            </a:r>
            <a:r>
              <a:rPr dirty="0" smtClean="0"/>
              <a:t> WIGOS</a:t>
            </a:r>
            <a:r>
              <a:rPr lang="fr-CH" dirty="0" smtClean="0"/>
              <a:t> </a:t>
            </a:r>
            <a:r>
              <a:rPr lang="fr-CH" dirty="0" err="1" smtClean="0"/>
              <a:t>principles</a:t>
            </a:r>
            <a:endParaRPr dirty="0"/>
          </a:p>
        </p:txBody>
      </p:sp>
      <p:sp>
        <p:nvSpPr>
          <p:cNvPr id="252" name="Shape 252"/>
          <p:cNvSpPr>
            <a:spLocks noGrp="1"/>
          </p:cNvSpPr>
          <p:nvPr>
            <p:ph type="body" idx="1"/>
          </p:nvPr>
        </p:nvSpPr>
        <p:spPr>
          <a:xfrm>
            <a:off x="336570" y="1061019"/>
            <a:ext cx="8483902" cy="496026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50147" lvl="2" indent="-188145" defTabSz="905255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fr-CH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Design </a:t>
            </a:r>
            <a:r>
              <a:rPr lang="fr-CH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observing</a:t>
            </a:r>
            <a:r>
              <a:rPr lang="fr-CH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lang="fr-CH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CH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meet</a:t>
            </a:r>
            <a:r>
              <a:rPr lang="fr-CH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lang="fr-CH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endParaRPr lang="fr-CH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75634" lvl="5" indent="-188145" defTabSz="905255">
              <a:spcBef>
                <a:spcPts val="600"/>
              </a:spcBef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fr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Requires</a:t>
            </a: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structured</a:t>
            </a: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inventory</a:t>
            </a: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existing</a:t>
            </a: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planned</a:t>
            </a: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capabilities</a:t>
            </a:r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0147" lvl="4" indent="-188145" defTabSz="905255">
              <a:spcBef>
                <a:spcPts val="600"/>
              </a:spcBef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fr-CH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Design observing systems with a view toward synergies between different application areas</a:t>
            </a:r>
          </a:p>
          <a:p>
            <a:pPr marL="1675634" lvl="5" indent="-188145" defTabSz="905255">
              <a:spcBef>
                <a:spcPts val="600"/>
              </a:spcBef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 not install separate systems for weather and climate measuring of e.g. atmospheric temperature</a:t>
            </a:r>
          </a:p>
          <a:p>
            <a:pPr marL="1675634" lvl="5" indent="-188145" defTabSz="905255">
              <a:spcBef>
                <a:spcPts val="600"/>
              </a:spcBef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observation, many applications, many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users</a:t>
            </a:r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0147" lvl="4" indent="-188145" defTabSz="905255">
              <a:spcBef>
                <a:spcPts val="600"/>
              </a:spcBef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fr-CH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Space- and surface-based observing networks seen together as one integrated system </a:t>
            </a:r>
          </a:p>
          <a:p>
            <a:pPr marL="1675634" lvl="5" indent="-188145" defTabSz="905255">
              <a:spcBef>
                <a:spcPts val="600"/>
              </a:spcBef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Complementary capabilities, designed based on information about what the other component can/will provide</a:t>
            </a:r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1967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/>
          </p:cNvSpPr>
          <p:nvPr>
            <p:ph type="title"/>
          </p:nvPr>
        </p:nvSpPr>
        <p:spPr>
          <a:xfrm>
            <a:off x="250824" y="188903"/>
            <a:ext cx="8713790" cy="7921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accent6">
                <a:lumMod val="50000"/>
              </a:schemeClr>
            </a:solidFill>
          </a:ln>
        </p:spPr>
        <p:txBody>
          <a:bodyPr anchor="ctr">
            <a:normAutofit/>
          </a:bodyPr>
          <a:lstStyle>
            <a:lvl1pPr algn="ctr" defTabSz="914400">
              <a:defRPr sz="36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fr-CH" dirty="0" smtClean="0"/>
              <a:t>What do we mean by Integration?</a:t>
            </a:r>
            <a:endParaRPr dirty="0"/>
          </a:p>
        </p:txBody>
      </p:sp>
      <p:sp>
        <p:nvSpPr>
          <p:cNvPr id="252" name="Shape 252"/>
          <p:cNvSpPr>
            <a:spLocks noGrp="1"/>
          </p:cNvSpPr>
          <p:nvPr>
            <p:ph type="body" idx="1"/>
          </p:nvPr>
        </p:nvSpPr>
        <p:spPr>
          <a:xfrm>
            <a:off x="35496" y="1268760"/>
            <a:ext cx="8784976" cy="496026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276352" lvl="2" indent="-514350" defTabSz="905255">
              <a:spcBef>
                <a:spcPts val="600"/>
              </a:spcBef>
              <a:buSzPct val="100000"/>
              <a:buAutoNum type="romanUcPeriod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fr-CH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Integrated network design, e.g. across national borders:</a:t>
            </a:r>
          </a:p>
          <a:p>
            <a:pPr marL="1635127" lvl="3" indent="-514350" defTabSz="905255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Radar and lightning detection networks</a:t>
            </a:r>
          </a:p>
          <a:p>
            <a:pPr marL="1635127" lvl="3" indent="-514350" defTabSz="905255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Radiosonde networks designed together with those of neighboring countries</a:t>
            </a:r>
          </a:p>
          <a:p>
            <a:pPr marL="1276352" lvl="2" indent="-514350" defTabSz="905255">
              <a:spcBef>
                <a:spcPts val="600"/>
              </a:spcBef>
              <a:buSzPct val="100000"/>
              <a:buAutoNum type="romanUcPeriod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fr-CH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Integration across disciplines: Multi-purpose networks</a:t>
            </a:r>
          </a:p>
          <a:p>
            <a:pPr marL="1635127" lvl="3" indent="-514350" defTabSz="905255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 separate networks for application areas that rely on measurements of the same variables, e.g. weather and climate</a:t>
            </a:r>
          </a:p>
          <a:p>
            <a:pPr marL="1276352" lvl="2" indent="-514350" defTabSz="905255">
              <a:spcBef>
                <a:spcPts val="600"/>
              </a:spcBef>
              <a:buSzPct val="100000"/>
              <a:buAutoNum type="romanUcPeriod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fr-CH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Integration across </a:t>
            </a:r>
            <a:r>
              <a:rPr lang="fr-CH" sz="2400" b="1" dirty="0">
                <a:latin typeface="Arial" panose="020B0604020202020204" pitchFamily="34" charset="0"/>
                <a:cs typeface="Arial" panose="020B0604020202020204" pitchFamily="34" charset="0"/>
              </a:rPr>
              <a:t>organizational </a:t>
            </a:r>
            <a:r>
              <a:rPr lang="fr-CH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boundaries</a:t>
            </a:r>
            <a:r>
              <a:rPr lang="fr-CH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fr-CH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35127" lvl="3" indent="-514350" defTabSz="905255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Take advantage of other organizations outside the NMHS that operated observing systems; partner with them where possible</a:t>
            </a:r>
          </a:p>
        </p:txBody>
      </p:sp>
    </p:spTree>
    <p:extLst>
      <p:ext uri="{BB962C8B-B14F-4D97-AF65-F5344CB8AC3E}">
        <p14:creationId xmlns:p14="http://schemas.microsoft.com/office/powerpoint/2010/main" val="40524191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/>
          </p:cNvSpPr>
          <p:nvPr>
            <p:ph type="title"/>
          </p:nvPr>
        </p:nvSpPr>
        <p:spPr>
          <a:xfrm>
            <a:off x="250824" y="188903"/>
            <a:ext cx="8713790" cy="7921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accent6">
                <a:lumMod val="50000"/>
              </a:schemeClr>
            </a:solidFill>
          </a:ln>
        </p:spPr>
        <p:txBody>
          <a:bodyPr anchor="ctr">
            <a:normAutofit/>
          </a:bodyPr>
          <a:lstStyle>
            <a:lvl1pPr algn="ctr" defTabSz="914400">
              <a:defRPr sz="36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fr-CH" dirty="0" smtClean="0"/>
              <a:t>What do we mean by Integration? (II)</a:t>
            </a:r>
            <a:endParaRPr dirty="0"/>
          </a:p>
        </p:txBody>
      </p:sp>
      <p:sp>
        <p:nvSpPr>
          <p:cNvPr id="252" name="Shape 252"/>
          <p:cNvSpPr>
            <a:spLocks noGrp="1"/>
          </p:cNvSpPr>
          <p:nvPr>
            <p:ph type="body" idx="1"/>
          </p:nvPr>
        </p:nvSpPr>
        <p:spPr>
          <a:xfrm>
            <a:off x="179512" y="1268760"/>
            <a:ext cx="8483902" cy="4960269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1276352" lvl="2" indent="-514350" defTabSz="905255">
              <a:spcBef>
                <a:spcPts val="600"/>
              </a:spcBef>
              <a:buSzPct val="100000"/>
              <a:buFont typeface="+mj-lt"/>
              <a:buAutoNum type="romanUcPeriod" startAt="4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fr-CH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Integration across technological boundaries; space- and surface-based observing system as one</a:t>
            </a:r>
          </a:p>
          <a:p>
            <a:pPr marL="1635127" lvl="3" indent="-514350" defTabSz="905255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Space-based components provide excellent spatial and temporal coverage</a:t>
            </a:r>
          </a:p>
          <a:p>
            <a:pPr marL="1635127" lvl="3" indent="-514350" defTabSz="905255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Ground-based components provide fine-scaled structure, in situ validation and can provide measurements not possible from space</a:t>
            </a:r>
          </a:p>
          <a:p>
            <a:pPr marL="1276352" lvl="2" indent="-514350" defTabSz="905255">
              <a:spcBef>
                <a:spcPts val="600"/>
              </a:spcBef>
              <a:buSzPct val="100000"/>
              <a:buAutoNum type="romanUcPeriod" startAt="4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fr-CH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Integration across different levels of performance; concept of tiered networks can include e.g.</a:t>
            </a:r>
          </a:p>
          <a:p>
            <a:pPr marL="1635127" lvl="3" indent="-514350" defTabSz="905255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rowd-sourced data, IoT observations (massive amounts of data, poor or unknown quality)</a:t>
            </a:r>
          </a:p>
          <a:p>
            <a:pPr marL="1635127" lvl="3" indent="-514350" defTabSz="905255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Standard networks; routine, operational quality data</a:t>
            </a:r>
          </a:p>
          <a:p>
            <a:pPr marL="1635127" lvl="3" indent="-514350" defTabSz="905255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eference networks with data traceable to SI standards (fewer data, very high quality)</a:t>
            </a: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0400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/>
          </p:cNvSpPr>
          <p:nvPr>
            <p:ph type="title"/>
          </p:nvPr>
        </p:nvSpPr>
        <p:spPr>
          <a:xfrm>
            <a:off x="250824" y="188903"/>
            <a:ext cx="8713790" cy="7921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accent6">
                <a:lumMod val="50000"/>
              </a:schemeClr>
            </a:solidFill>
          </a:ln>
        </p:spPr>
        <p:txBody>
          <a:bodyPr anchor="ctr">
            <a:normAutofit fontScale="90000"/>
          </a:bodyPr>
          <a:lstStyle>
            <a:lvl1pPr algn="ctr" defTabSz="914400">
              <a:defRPr sz="36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smtClean="0"/>
              <a:t>WIGOS</a:t>
            </a:r>
            <a:r>
              <a:rPr lang="fr-CH" dirty="0" smtClean="0"/>
              <a:t> Network Design Principles</a:t>
            </a:r>
            <a:br>
              <a:rPr lang="fr-CH" dirty="0" smtClean="0"/>
            </a:br>
            <a:r>
              <a:rPr lang="fr-CH" sz="2200" b="0" i="1" dirty="0" smtClean="0"/>
              <a:t>(from WMO 1160 « Manual on WIGOS »)</a:t>
            </a:r>
            <a:endParaRPr sz="2200" b="0" i="1" dirty="0"/>
          </a:p>
        </p:txBody>
      </p:sp>
      <p:sp>
        <p:nvSpPr>
          <p:cNvPr id="252" name="Shape 252"/>
          <p:cNvSpPr>
            <a:spLocks noGrp="1"/>
          </p:cNvSpPr>
          <p:nvPr>
            <p:ph type="body" idx="1"/>
          </p:nvPr>
        </p:nvSpPr>
        <p:spPr>
          <a:xfrm>
            <a:off x="323528" y="1268760"/>
            <a:ext cx="8483902" cy="496026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AU" sz="2000" dirty="0"/>
              <a:t>According to </a:t>
            </a:r>
            <a:r>
              <a:rPr lang="en-AU" sz="2000" dirty="0" smtClean="0"/>
              <a:t>the Manual on WIGOS, networks </a:t>
            </a:r>
            <a:r>
              <a:rPr lang="en-AU" sz="2000" dirty="0"/>
              <a:t>should be </a:t>
            </a:r>
            <a:r>
              <a:rPr lang="en-AU" sz="2000" dirty="0" smtClean="0"/>
              <a:t>designed </a:t>
            </a:r>
            <a:r>
              <a:rPr lang="en-AU" sz="2000" dirty="0"/>
              <a:t>with a view toward:</a:t>
            </a:r>
            <a:endParaRPr lang="en-US" sz="2000" dirty="0"/>
          </a:p>
          <a:p>
            <a:r>
              <a:rPr lang="en-AU" sz="2000" dirty="0"/>
              <a:t> </a:t>
            </a:r>
            <a:endParaRPr lang="en-US" sz="2000" dirty="0"/>
          </a:p>
          <a:p>
            <a:r>
              <a:rPr lang="en-US" sz="2000" dirty="0"/>
              <a:t>1. Serving many application areas</a:t>
            </a:r>
          </a:p>
          <a:p>
            <a:r>
              <a:rPr lang="en-US" sz="2000" dirty="0"/>
              <a:t>2. Responding to user requirements</a:t>
            </a:r>
          </a:p>
          <a:p>
            <a:r>
              <a:rPr lang="en-US" sz="2000" dirty="0"/>
              <a:t>3. Meeting national, regional and global requirements</a:t>
            </a:r>
          </a:p>
          <a:p>
            <a:r>
              <a:rPr lang="en-US" sz="2000" dirty="0"/>
              <a:t>4. Designing appropriately spaced networks</a:t>
            </a:r>
          </a:p>
          <a:p>
            <a:r>
              <a:rPr lang="en-US" sz="2000" dirty="0"/>
              <a:t>5. Designing cost-effective networks</a:t>
            </a:r>
          </a:p>
          <a:p>
            <a:r>
              <a:rPr lang="en-US" sz="2000" dirty="0"/>
              <a:t>6. Achieving homogeneity in observational data</a:t>
            </a:r>
          </a:p>
          <a:p>
            <a:r>
              <a:rPr lang="en-US" sz="2000" dirty="0"/>
              <a:t>7. Designing through a tiered approach</a:t>
            </a:r>
          </a:p>
          <a:p>
            <a:r>
              <a:rPr lang="en-US" sz="2000" dirty="0"/>
              <a:t>8. Designing reliable and stable networks</a:t>
            </a:r>
          </a:p>
          <a:p>
            <a:r>
              <a:rPr lang="en-US" sz="2000" dirty="0"/>
              <a:t>9. Making observational data available</a:t>
            </a:r>
          </a:p>
          <a:p>
            <a:r>
              <a:rPr lang="en-US" sz="2000" dirty="0"/>
              <a:t>10. Providing information so that the observations can be interpreted</a:t>
            </a:r>
          </a:p>
          <a:p>
            <a:r>
              <a:rPr lang="en-US" sz="2000" dirty="0"/>
              <a:t>11. Achieving sustainable networks</a:t>
            </a:r>
          </a:p>
          <a:p>
            <a:r>
              <a:rPr lang="en-US" sz="2000" dirty="0"/>
              <a:t>12. Managing change</a:t>
            </a:r>
          </a:p>
          <a:p>
            <a:pPr marL="762002" lvl="2" defTabSz="905255">
              <a:spcBef>
                <a:spcPts val="600"/>
              </a:spcBef>
              <a:buSzPct val="100000"/>
              <a:defRPr sz="2000">
                <a:latin typeface="Arial"/>
                <a:ea typeface="Arial"/>
                <a:cs typeface="Arial"/>
                <a:sym typeface="Arial"/>
              </a:defRPr>
            </a:pPr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3436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4381</TotalTime>
  <Words>1609</Words>
  <Application>Microsoft Office PowerPoint</Application>
  <PresentationFormat>On-screen Show (4:3)</PresentationFormat>
  <Paragraphs>170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Default</vt:lpstr>
      <vt:lpstr>PowerPoint Presentation</vt:lpstr>
      <vt:lpstr>PowerPoint Presentation</vt:lpstr>
      <vt:lpstr>WIGOS Implementation Phase (2012-2015) (decided by Cg-16 in 2011)</vt:lpstr>
      <vt:lpstr>The WIGOS Pre-Operational Phase (2016-2019) decided by Cg-17 in 2015</vt:lpstr>
      <vt:lpstr>WIGOS Operational Phase (2020 - ) to be decided by Cg-18 in 2019</vt:lpstr>
      <vt:lpstr>A few key WIGOS principles</vt:lpstr>
      <vt:lpstr>What do we mean by Integration?</vt:lpstr>
      <vt:lpstr>What do we mean by Integration? (II)</vt:lpstr>
      <vt:lpstr>WIGOS Network Design Principles (from WMO 1160 « Manual on WIGOS »)</vt:lpstr>
      <vt:lpstr>PowerPoint Presentation</vt:lpstr>
      <vt:lpstr>WMO Application Areas listed in the RRR (February 2018)</vt:lpstr>
      <vt:lpstr>OSCAR</vt:lpstr>
      <vt:lpstr>OSCAR/Requirements</vt:lpstr>
      <vt:lpstr>PowerPoint Presentation</vt:lpstr>
      <vt:lpstr>PowerPoint Presentation</vt:lpstr>
      <vt:lpstr>OSCAR/Space</vt:lpstr>
      <vt:lpstr>PowerPoint Presentation</vt:lpstr>
      <vt:lpstr>OSCAR/Surface (“What is WIGOS?”)</vt:lpstr>
      <vt:lpstr>PowerPoint Presentation</vt:lpstr>
      <vt:lpstr>WIGOS Data Quality Monitoring System (WDQMS)</vt:lpstr>
      <vt:lpstr>WIGOS Station Identifiers</vt:lpstr>
      <vt:lpstr> Regional WIGOS Centers (RWC)</vt:lpstr>
      <vt:lpstr> Regional WIGOS Centers (II)</vt:lpstr>
      <vt:lpstr>Summary and 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WMO view of  AMS Annual Meeting Seattle, January 24 2017</dc:title>
  <dc:creator>Abdoulaye Harou</dc:creator>
  <cp:lastModifiedBy>Ata Hussain</cp:lastModifiedBy>
  <cp:revision>84</cp:revision>
  <dcterms:modified xsi:type="dcterms:W3CDTF">2018-02-14T09:39:51Z</dcterms:modified>
</cp:coreProperties>
</file>