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0" r:id="rId3"/>
    <p:sldId id="364" r:id="rId4"/>
    <p:sldId id="321" r:id="rId5"/>
    <p:sldId id="322" r:id="rId6"/>
    <p:sldId id="345" r:id="rId7"/>
    <p:sldId id="326" r:id="rId8"/>
    <p:sldId id="370" r:id="rId9"/>
    <p:sldId id="343" r:id="rId10"/>
    <p:sldId id="342" r:id="rId11"/>
    <p:sldId id="357" r:id="rId12"/>
    <p:sldId id="353" r:id="rId13"/>
    <p:sldId id="375" r:id="rId14"/>
    <p:sldId id="377" r:id="rId15"/>
    <p:sldId id="378" r:id="rId16"/>
    <p:sldId id="379" r:id="rId17"/>
    <p:sldId id="380" r:id="rId18"/>
    <p:sldId id="329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000090"/>
    <a:srgbClr val="993300"/>
    <a:srgbClr val="FF9900"/>
    <a:srgbClr val="004D86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614" autoAdjust="0"/>
  </p:normalViewPr>
  <p:slideViewPr>
    <p:cSldViewPr snapToGrid="0" snapToObjects="1">
      <p:cViewPr varScale="1">
        <p:scale>
          <a:sx n="68" d="100"/>
          <a:sy n="68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26A0-F30A-4D78-810D-E00777EBA2DE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970F-AC6C-4F33-BC3D-8F4EEA3B0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0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86D36-3FCD-40CE-8A8B-351EB04A1311}" type="datetimeFigureOut">
              <a:rPr lang="sr-Latn-CS" smtClean="0"/>
              <a:pPr/>
              <a:t>13.2.2018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68910-A4E8-4E13-940B-AC6E654428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199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71433-0DE3-4024-97DA-79332E3E46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6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UNOCC is known as the “nerve centre of the United Nations”. The UNOCC provides support to senior leaders across the UN system, enabling informed, timely and coordinated decision-making and strategic engagement on UN field operations and crisis-related issues. UNOCC was established at UN Headquarter in a joint effort by 10 stakeholders, which represent the three UN pillars of peace and security, human rights and development. The UNOCC has three basic functions: situational awareness, crisis response support, and executive communication.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71433-0DE3-4024-97DA-79332E3E46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07454-5478-45FA-A2A7-367B7168BAB8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GMAS and the Filtered Alert Hub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13 March 2017</a:t>
            </a:r>
          </a:p>
        </p:txBody>
      </p:sp>
      <p:sp>
        <p:nvSpPr>
          <p:cNvPr id="247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550863"/>
            <a:ext cx="3937000" cy="2954337"/>
          </a:xfrm>
          <a:ln/>
        </p:spPr>
      </p:sp>
      <p:sp>
        <p:nvSpPr>
          <p:cNvPr id="247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29" y="3655197"/>
            <a:ext cx="5588019" cy="5795462"/>
          </a:xfrm>
        </p:spPr>
        <p:txBody>
          <a:bodyPr/>
          <a:lstStyle/>
          <a:p>
            <a:r>
              <a:rPr lang="en-US" sz="1300" dirty="0">
                <a:latin typeface="Arial" charset="0"/>
              </a:rPr>
              <a:t>Here is a screen shot</a:t>
            </a:r>
            <a:r>
              <a:rPr lang="en-US" altLang="ja-JP" sz="1300" dirty="0">
                <a:latin typeface="Arial" charset="0"/>
              </a:rPr>
              <a:t>, taken on March 4, showing </a:t>
            </a:r>
            <a:r>
              <a:rPr lang="en-US" sz="1300" dirty="0">
                <a:latin typeface="Arial" charset="0"/>
              </a:rPr>
              <a:t>t</a:t>
            </a:r>
            <a:r>
              <a:rPr lang="en-US" altLang="ja-JP" sz="1300" dirty="0">
                <a:latin typeface="Arial" charset="0"/>
              </a:rPr>
              <a:t>hen-recent alerts.</a:t>
            </a:r>
            <a:endParaRPr lang="en-US" sz="1300" dirty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0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5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379C-FF96-584F-9966-3CE410D994F1}" type="datetimeFigureOut">
              <a:rPr lang="en-US" smtClean="0"/>
              <a:pPr/>
              <a:t>13/02/2018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818"/>
            <a:ext cx="9144000" cy="686481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81497" y="609380"/>
            <a:ext cx="8229600" cy="4646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36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WMO GMAS</a:t>
            </a:r>
            <a:endParaRPr lang="en-GB" sz="3600" b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200" b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Global Multi-</a:t>
            </a:r>
            <a:r>
              <a:rPr lang="hr-HR" sz="36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Hazard Alert</a:t>
            </a:r>
            <a:r>
              <a:rPr lang="en-US" sz="36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System</a:t>
            </a:r>
            <a:endParaRPr lang="en-GB" sz="3600" b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i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Framework for Meteorological and Hydrological Early Warnings </a:t>
            </a:r>
            <a:endParaRPr lang="hr-HR" sz="2400" i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i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and Hazard Mapping Services</a:t>
            </a:r>
            <a:endParaRPr lang="en-GB" sz="2400" i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6600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Ivan Čačić</a:t>
            </a:r>
            <a:b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sz="26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President RA VI</a:t>
            </a:r>
          </a:p>
          <a:p>
            <a:r>
              <a:rPr lang="hr-HR" sz="26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Member of WMO EC WG DRR / EG GMAS</a:t>
            </a:r>
          </a:p>
          <a:p>
            <a:endParaRPr lang="en-GB" sz="2800" b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/>
        </p:nvSpPr>
        <p:spPr>
          <a:xfrm>
            <a:off x="8431914" y="6413649"/>
            <a:ext cx="626257" cy="365125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26327" y="6529536"/>
            <a:ext cx="4239491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CBS/OPAG-PWS ICT/PWS, Beijing, China, 3– 4 November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83126"/>
            <a:ext cx="7648142" cy="6778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88977" y="447774"/>
            <a:ext cx="866898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67" y="950026"/>
            <a:ext cx="8995504" cy="56270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130000"/>
            </a:pPr>
            <a:r>
              <a:rPr lang="en-GB" sz="2000" b="1" dirty="0" smtClean="0">
                <a:solidFill>
                  <a:srgbClr val="000090"/>
                </a:solidFill>
              </a:rPr>
              <a:t>EG on WMO GMAS </a:t>
            </a:r>
            <a:r>
              <a:rPr lang="en-GB" sz="2000" u="sng" dirty="0" smtClean="0">
                <a:solidFill>
                  <a:srgbClr val="000090"/>
                </a:solidFill>
              </a:rPr>
              <a:t>started</a:t>
            </a:r>
            <a:r>
              <a:rPr lang="en-GB" sz="2000" dirty="0" smtClean="0">
                <a:solidFill>
                  <a:srgbClr val="000090"/>
                </a:solidFill>
              </a:rPr>
              <a:t> to </a:t>
            </a:r>
            <a:r>
              <a:rPr lang="hr-HR" sz="2000" b="1" dirty="0" smtClean="0">
                <a:solidFill>
                  <a:srgbClr val="000090"/>
                </a:solidFill>
              </a:rPr>
              <a:t>respond</a:t>
            </a:r>
            <a:endParaRPr lang="en-GB" sz="2000" dirty="0" smtClean="0">
              <a:solidFill>
                <a:srgbClr val="000090"/>
              </a:solidFill>
            </a:endParaRPr>
          </a:p>
          <a:p>
            <a:pPr>
              <a:spcBef>
                <a:spcPts val="0"/>
              </a:spcBef>
              <a:buSzPct val="130000"/>
              <a:buNone/>
            </a:pPr>
            <a:r>
              <a:rPr lang="hr-HR" sz="2000" dirty="0" smtClean="0">
                <a:solidFill>
                  <a:srgbClr val="000090"/>
                </a:solidFill>
              </a:rPr>
              <a:t>      to </a:t>
            </a:r>
            <a:r>
              <a:rPr lang="en-GB" sz="2000" dirty="0" smtClean="0">
                <a:solidFill>
                  <a:srgbClr val="000090"/>
                </a:solidFill>
              </a:rPr>
              <a:t>the </a:t>
            </a:r>
            <a:r>
              <a:rPr lang="en-GB" sz="2000" b="1" dirty="0" smtClean="0">
                <a:solidFill>
                  <a:srgbClr val="000090"/>
                </a:solidFill>
              </a:rPr>
              <a:t>EC-69 request </a:t>
            </a:r>
            <a:r>
              <a:rPr lang="hr-HR" sz="2000" dirty="0" smtClean="0">
                <a:solidFill>
                  <a:srgbClr val="000090"/>
                </a:solidFill>
              </a:rPr>
              <a:t>what</a:t>
            </a:r>
            <a:r>
              <a:rPr lang="hr-HR" sz="2000" b="1" dirty="0" smtClean="0">
                <a:solidFill>
                  <a:srgbClr val="000090"/>
                </a:solidFill>
              </a:rPr>
              <a:t> </a:t>
            </a:r>
            <a:r>
              <a:rPr lang="hr-HR" sz="2000" u="sng" dirty="0" smtClean="0">
                <a:solidFill>
                  <a:srgbClr val="000090"/>
                </a:solidFill>
              </a:rPr>
              <a:t>should be</a:t>
            </a:r>
          </a:p>
          <a:p>
            <a:pPr>
              <a:spcBef>
                <a:spcPts val="0"/>
              </a:spcBef>
              <a:buSzPct val="130000"/>
              <a:buNone/>
            </a:pPr>
            <a:r>
              <a:rPr lang="hr-HR" sz="2000" b="1" dirty="0" smtClean="0">
                <a:solidFill>
                  <a:srgbClr val="000090"/>
                </a:solidFill>
              </a:rPr>
              <a:t>      worked out </a:t>
            </a:r>
            <a:r>
              <a:rPr lang="en-GB" sz="2000" dirty="0" smtClean="0">
                <a:solidFill>
                  <a:srgbClr val="000090"/>
                </a:solidFill>
              </a:rPr>
              <a:t>for the </a:t>
            </a:r>
            <a:r>
              <a:rPr lang="en-GB" sz="2000" b="1" dirty="0" smtClean="0">
                <a:solidFill>
                  <a:srgbClr val="000090"/>
                </a:solidFill>
              </a:rPr>
              <a:t>EC-70</a:t>
            </a:r>
            <a:r>
              <a:rPr lang="en-GB" sz="2000" dirty="0" smtClean="0">
                <a:solidFill>
                  <a:srgbClr val="000090"/>
                </a:solidFill>
              </a:rPr>
              <a:t> </a:t>
            </a:r>
            <a:endParaRPr lang="hr-HR" sz="2000" dirty="0" smtClean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0090"/>
                </a:solidFill>
              </a:rPr>
              <a:t>GMAS </a:t>
            </a:r>
            <a:r>
              <a:rPr lang="hr-HR" sz="2000" b="1" dirty="0" smtClean="0">
                <a:solidFill>
                  <a:srgbClr val="000090"/>
                </a:solidFill>
              </a:rPr>
              <a:t>Scope</a:t>
            </a:r>
          </a:p>
          <a:p>
            <a:pPr lvl="1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0090"/>
                </a:solidFill>
              </a:rPr>
              <a:t>User </a:t>
            </a:r>
            <a:r>
              <a:rPr lang="hr-HR" sz="2000" b="1" dirty="0" smtClean="0">
                <a:solidFill>
                  <a:srgbClr val="000090"/>
                </a:solidFill>
              </a:rPr>
              <a:t>requirements</a:t>
            </a:r>
          </a:p>
          <a:p>
            <a:pPr lvl="1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0090"/>
                </a:solidFill>
              </a:rPr>
              <a:t>Stakeholder </a:t>
            </a:r>
            <a:r>
              <a:rPr lang="hr-HR" sz="2000" b="1" dirty="0" smtClean="0">
                <a:solidFill>
                  <a:srgbClr val="000090"/>
                </a:solidFill>
              </a:rPr>
              <a:t>roles</a:t>
            </a:r>
          </a:p>
          <a:p>
            <a:pPr lvl="1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0090"/>
                </a:solidFill>
              </a:rPr>
              <a:t>User / stakeholder </a:t>
            </a:r>
            <a:r>
              <a:rPr lang="hr-HR" sz="2000" b="1" dirty="0" smtClean="0">
                <a:solidFill>
                  <a:srgbClr val="000090"/>
                </a:solidFill>
              </a:rPr>
              <a:t>benefits</a:t>
            </a:r>
          </a:p>
          <a:p>
            <a:pPr lvl="1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hr-HR" sz="2000" b="1" dirty="0" smtClean="0">
                <a:solidFill>
                  <a:srgbClr val="000090"/>
                </a:solidFill>
              </a:rPr>
              <a:t>Policy</a:t>
            </a:r>
            <a:r>
              <a:rPr lang="hr-HR" sz="2000" dirty="0" smtClean="0">
                <a:solidFill>
                  <a:srgbClr val="000090"/>
                </a:solidFill>
              </a:rPr>
              <a:t> aspects</a:t>
            </a:r>
          </a:p>
          <a:p>
            <a:pPr lvl="1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0090"/>
                </a:solidFill>
              </a:rPr>
              <a:t>Project </a:t>
            </a:r>
            <a:r>
              <a:rPr lang="hr-HR" sz="2000" b="1" dirty="0" smtClean="0">
                <a:solidFill>
                  <a:srgbClr val="000090"/>
                </a:solidFill>
              </a:rPr>
              <a:t>plan</a:t>
            </a:r>
            <a:r>
              <a:rPr lang="hr-HR" sz="2000" dirty="0" smtClean="0">
                <a:solidFill>
                  <a:srgbClr val="000090"/>
                </a:solidFill>
              </a:rPr>
              <a:t> and </a:t>
            </a:r>
            <a:r>
              <a:rPr lang="hr-HR" sz="2000" b="1" dirty="0" smtClean="0">
                <a:solidFill>
                  <a:srgbClr val="000090"/>
                </a:solidFill>
              </a:rPr>
              <a:t>roadmap</a:t>
            </a:r>
          </a:p>
          <a:p>
            <a:pPr lvl="1">
              <a:spcBef>
                <a:spcPts val="0"/>
              </a:spcBef>
              <a:buSzPct val="80000"/>
              <a:buNone/>
            </a:pPr>
            <a:r>
              <a:rPr lang="hr-HR" sz="2000" dirty="0" smtClean="0">
                <a:solidFill>
                  <a:srgbClr val="000090"/>
                </a:solidFill>
              </a:rPr>
              <a:t>     also taking into account results of</a:t>
            </a:r>
          </a:p>
          <a:p>
            <a:pPr lvl="1">
              <a:spcBef>
                <a:spcPts val="0"/>
              </a:spcBef>
              <a:buSzPct val="80000"/>
              <a:buNone/>
            </a:pPr>
            <a:r>
              <a:rPr lang="hr-HR" sz="2000" dirty="0" smtClean="0">
                <a:solidFill>
                  <a:srgbClr val="000090"/>
                </a:solidFill>
              </a:rPr>
              <a:t>     </a:t>
            </a:r>
            <a:r>
              <a:rPr lang="hr-HR" sz="2000" b="1" dirty="0" smtClean="0">
                <a:solidFill>
                  <a:srgbClr val="000090"/>
                </a:solidFill>
              </a:rPr>
              <a:t>pilot</a:t>
            </a:r>
            <a:r>
              <a:rPr lang="hr-HR" sz="2000" dirty="0" smtClean="0">
                <a:solidFill>
                  <a:srgbClr val="000090"/>
                </a:solidFill>
              </a:rPr>
              <a:t> and </a:t>
            </a:r>
            <a:r>
              <a:rPr lang="hr-HR" sz="2000" b="1" dirty="0" smtClean="0">
                <a:solidFill>
                  <a:srgbClr val="000090"/>
                </a:solidFill>
              </a:rPr>
              <a:t>demonstration</a:t>
            </a:r>
            <a:r>
              <a:rPr lang="hr-HR" sz="2000" dirty="0" smtClean="0">
                <a:solidFill>
                  <a:srgbClr val="000090"/>
                </a:solidFill>
              </a:rPr>
              <a:t> </a:t>
            </a:r>
            <a:r>
              <a:rPr lang="hr-HR" sz="2000" b="1" dirty="0" smtClean="0">
                <a:solidFill>
                  <a:srgbClr val="000090"/>
                </a:solidFill>
              </a:rPr>
              <a:t>projects</a:t>
            </a:r>
            <a:r>
              <a:rPr lang="hr-HR" sz="2000" dirty="0" smtClean="0">
                <a:solidFill>
                  <a:srgbClr val="000090"/>
                </a:solidFill>
              </a:rPr>
              <a:t> </a:t>
            </a:r>
          </a:p>
          <a:p>
            <a:pPr lvl="1">
              <a:spcBef>
                <a:spcPts val="0"/>
              </a:spcBef>
              <a:buSzPct val="80000"/>
              <a:buNone/>
            </a:pPr>
            <a:endParaRPr lang="hr-HR" sz="1800" b="1" dirty="0" smtClean="0">
              <a:solidFill>
                <a:srgbClr val="000090"/>
              </a:solidFill>
            </a:endParaRPr>
          </a:p>
          <a:p>
            <a:pPr marL="355600" lvl="1" indent="-355600">
              <a:spcBef>
                <a:spcPts val="0"/>
              </a:spcBef>
              <a:buSzPct val="130000"/>
              <a:buFont typeface="Arial" pitchFamily="34" charset="0"/>
              <a:buChar char="•"/>
              <a:tabLst>
                <a:tab pos="355600" algn="l"/>
              </a:tabLst>
            </a:pPr>
            <a:r>
              <a:rPr lang="en-GB" sz="2000" b="1" dirty="0" smtClean="0">
                <a:solidFill>
                  <a:srgbClr val="000090"/>
                </a:solidFill>
              </a:rPr>
              <a:t>EG on WMO GMAS </a:t>
            </a:r>
            <a:r>
              <a:rPr lang="hr-HR" sz="2000" dirty="0" smtClean="0">
                <a:solidFill>
                  <a:srgbClr val="000090"/>
                </a:solidFill>
              </a:rPr>
              <a:t>consists of the </a:t>
            </a:r>
            <a:r>
              <a:rPr lang="hr-HR" sz="2000" b="1" dirty="0" smtClean="0">
                <a:solidFill>
                  <a:srgbClr val="000090"/>
                </a:solidFill>
              </a:rPr>
              <a:t>two TTs </a:t>
            </a:r>
          </a:p>
          <a:p>
            <a:pPr marL="755650" lvl="2" indent="-355600">
              <a:spcBef>
                <a:spcPts val="0"/>
              </a:spcBef>
              <a:buSzPct val="80000"/>
              <a:buFont typeface="Wingdings" pitchFamily="2" charset="2"/>
              <a:buChar char="ü"/>
              <a:tabLst>
                <a:tab pos="355600" algn="l"/>
              </a:tabLst>
            </a:pPr>
            <a:r>
              <a:rPr lang="hr-HR" sz="2000" dirty="0" smtClean="0">
                <a:solidFill>
                  <a:srgbClr val="000090"/>
                </a:solidFill>
              </a:rPr>
              <a:t>TT </a:t>
            </a:r>
            <a:r>
              <a:rPr lang="hr-HR" sz="2000" b="1" dirty="0" smtClean="0">
                <a:solidFill>
                  <a:srgbClr val="000090"/>
                </a:solidFill>
              </a:rPr>
              <a:t>Policy</a:t>
            </a:r>
          </a:p>
          <a:p>
            <a:pPr marL="755650" lvl="2" indent="-355600">
              <a:spcBef>
                <a:spcPts val="0"/>
              </a:spcBef>
              <a:buSzPct val="80000"/>
              <a:buFont typeface="Wingdings" pitchFamily="2" charset="2"/>
              <a:buChar char="ü"/>
              <a:tabLst>
                <a:tab pos="355600" algn="l"/>
              </a:tabLst>
            </a:pPr>
            <a:r>
              <a:rPr lang="hr-HR" sz="2000" dirty="0" smtClean="0">
                <a:solidFill>
                  <a:srgbClr val="000090"/>
                </a:solidFill>
              </a:rPr>
              <a:t>TT </a:t>
            </a:r>
            <a:r>
              <a:rPr lang="hr-HR" sz="2000" b="1" dirty="0" smtClean="0">
                <a:solidFill>
                  <a:srgbClr val="000090"/>
                </a:solidFill>
              </a:rPr>
              <a:t>Technical</a:t>
            </a:r>
            <a:endParaRPr lang="hr-HR" sz="2000" i="1" dirty="0" smtClean="0">
              <a:solidFill>
                <a:srgbClr val="00009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827773"/>
            <a:ext cx="91440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0" y="94006"/>
            <a:ext cx="8965870" cy="686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GMAS Initiative </a:t>
            </a:r>
            <a:r>
              <a:rPr lang="hr-HR" sz="26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Realization Process</a:t>
            </a:r>
          </a:p>
          <a:p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 Group on WMO </a:t>
            </a:r>
            <a:r>
              <a:rPr lang="hr-HR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GMAS</a:t>
            </a:r>
            <a:endParaRPr lang="en-GB" sz="26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8431914" y="6413649"/>
            <a:ext cx="626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7" name="Picture 5" descr="C:\Users\Ivan Čačić\Dropbox\Camera Uploads\2017-10-19 10.45.17_encanced_red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727" y="902527"/>
            <a:ext cx="4586514" cy="25799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426852" y="3565565"/>
            <a:ext cx="4631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i="1" dirty="0" smtClean="0">
                <a:solidFill>
                  <a:srgbClr val="000090"/>
                </a:solidFill>
              </a:rPr>
              <a:t>1</a:t>
            </a:r>
            <a:r>
              <a:rPr lang="hr-HR" i="1" baseline="30000" dirty="0" smtClean="0">
                <a:solidFill>
                  <a:srgbClr val="000090"/>
                </a:solidFill>
              </a:rPr>
              <a:t>st</a:t>
            </a:r>
            <a:r>
              <a:rPr lang="hr-HR" i="1" dirty="0" smtClean="0">
                <a:solidFill>
                  <a:srgbClr val="000090"/>
                </a:solidFill>
              </a:rPr>
              <a:t> meeting of EG on WMO GMAS </a:t>
            </a:r>
          </a:p>
          <a:p>
            <a:pPr algn="ctr"/>
            <a:r>
              <a:rPr lang="hr-HR" i="1" dirty="0" smtClean="0">
                <a:solidFill>
                  <a:srgbClr val="000090"/>
                </a:solidFill>
              </a:rPr>
              <a:t>Geneva 19-20 October 2017</a:t>
            </a:r>
            <a:endParaRPr lang="hr-HR" i="1" dirty="0"/>
          </a:p>
        </p:txBody>
      </p:sp>
      <p:sp>
        <p:nvSpPr>
          <p:cNvPr id="10" name="Rectangle 9"/>
          <p:cNvSpPr/>
          <p:nvPr/>
        </p:nvSpPr>
        <p:spPr>
          <a:xfrm>
            <a:off x="8288977" y="447774"/>
            <a:ext cx="866898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endParaRPr lang="hr-HR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05458" y="3979346"/>
            <a:ext cx="3336966" cy="2862927"/>
            <a:chOff x="593766" y="3550722"/>
            <a:chExt cx="3336966" cy="2862927"/>
          </a:xfrm>
        </p:grpSpPr>
        <p:sp>
          <p:nvSpPr>
            <p:cNvPr id="15" name="Horizontal Scroll 14"/>
            <p:cNvSpPr/>
            <p:nvPr/>
          </p:nvSpPr>
          <p:spPr>
            <a:xfrm>
              <a:off x="593766" y="3550722"/>
              <a:ext cx="3336966" cy="2862927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3259" y="3962521"/>
              <a:ext cx="2715750" cy="2045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673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950028"/>
            <a:ext cx="8769927" cy="562890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buSzPct val="130000"/>
            </a:pPr>
            <a:r>
              <a:rPr lang="en-US" sz="2000" b="1" dirty="0">
                <a:solidFill>
                  <a:srgbClr val="000090"/>
                </a:solidFill>
              </a:rPr>
              <a:t>Development Phase </a:t>
            </a:r>
            <a:r>
              <a:rPr lang="en-US" sz="2000" dirty="0">
                <a:solidFill>
                  <a:srgbClr val="000090"/>
                </a:solidFill>
              </a:rPr>
              <a:t>(2017 to 2020)</a:t>
            </a:r>
            <a:endParaRPr lang="hr-HR" sz="2000" dirty="0">
              <a:solidFill>
                <a:srgbClr val="000090"/>
              </a:solidFill>
            </a:endParaRPr>
          </a:p>
          <a:p>
            <a:pPr lvl="1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000090"/>
                </a:solidFill>
              </a:rPr>
              <a:t>GMAS </a:t>
            </a:r>
            <a:r>
              <a:rPr lang="en-US" sz="2000" b="1" dirty="0">
                <a:solidFill>
                  <a:srgbClr val="000090"/>
                </a:solidFill>
              </a:rPr>
              <a:t>Concept</a:t>
            </a:r>
            <a:r>
              <a:rPr lang="en-US" sz="2000" dirty="0">
                <a:solidFill>
                  <a:srgbClr val="000090"/>
                </a:solidFill>
              </a:rPr>
              <a:t> (mid 2017 - mid 2018)</a:t>
            </a:r>
            <a:endParaRPr lang="hr-HR" sz="2000" dirty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None/>
            </a:pPr>
            <a:r>
              <a:rPr lang="hr-HR" sz="2000" i="1" dirty="0">
                <a:solidFill>
                  <a:srgbClr val="000090"/>
                </a:solidFill>
              </a:rPr>
              <a:t>     </a:t>
            </a:r>
            <a:r>
              <a:rPr lang="en-US" sz="1800" i="1" dirty="0">
                <a:solidFill>
                  <a:srgbClr val="000090"/>
                </a:solidFill>
              </a:rPr>
              <a:t>GMAS Concept to be </a:t>
            </a:r>
            <a:r>
              <a:rPr lang="en-US" sz="1800" i="1" u="sng" dirty="0">
                <a:solidFill>
                  <a:srgbClr val="000090"/>
                </a:solidFill>
              </a:rPr>
              <a:t>submitted for approval</a:t>
            </a:r>
            <a:r>
              <a:rPr lang="en-US" sz="1800" i="1" dirty="0">
                <a:solidFill>
                  <a:srgbClr val="000090"/>
                </a:solidFill>
              </a:rPr>
              <a:t> by </a:t>
            </a:r>
            <a:r>
              <a:rPr lang="en-US" sz="1800" b="1" i="1" dirty="0">
                <a:solidFill>
                  <a:srgbClr val="000090"/>
                </a:solidFill>
              </a:rPr>
              <a:t>EC-70</a:t>
            </a:r>
            <a:endParaRPr lang="hr-HR" sz="1800" b="1" i="1" dirty="0">
              <a:solidFill>
                <a:srgbClr val="000090"/>
              </a:solidFill>
            </a:endParaRPr>
          </a:p>
          <a:p>
            <a:pPr lvl="1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000090"/>
                </a:solidFill>
              </a:rPr>
              <a:t>GMAS </a:t>
            </a:r>
            <a:r>
              <a:rPr lang="en-US" sz="2000" b="1" dirty="0">
                <a:solidFill>
                  <a:srgbClr val="000090"/>
                </a:solidFill>
              </a:rPr>
              <a:t>Implementation Strategy </a:t>
            </a:r>
            <a:r>
              <a:rPr lang="en-US" sz="2000" dirty="0">
                <a:solidFill>
                  <a:srgbClr val="000090"/>
                </a:solidFill>
              </a:rPr>
              <a:t>(mid 2018– mid 2019)</a:t>
            </a:r>
            <a:endParaRPr lang="hr-HR" sz="2000" dirty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None/>
            </a:pPr>
            <a:r>
              <a:rPr lang="en-AU" sz="1800" i="1" dirty="0">
                <a:solidFill>
                  <a:srgbClr val="000090"/>
                </a:solidFill>
              </a:rPr>
              <a:t>	Subject to EC-70 </a:t>
            </a:r>
            <a:r>
              <a:rPr lang="en-AU" sz="1800" i="1" dirty="0" smtClean="0">
                <a:solidFill>
                  <a:srgbClr val="000090"/>
                </a:solidFill>
              </a:rPr>
              <a:t>approval</a:t>
            </a:r>
            <a:r>
              <a:rPr lang="hr-HR" sz="1800" i="1" dirty="0" smtClean="0">
                <a:solidFill>
                  <a:srgbClr val="000090"/>
                </a:solidFill>
              </a:rPr>
              <a:t>      </a:t>
            </a:r>
            <a:endParaRPr lang="en-AU" sz="1800" i="1" dirty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None/>
            </a:pPr>
            <a:r>
              <a:rPr lang="en-US" sz="1800" i="1" dirty="0">
                <a:solidFill>
                  <a:srgbClr val="000090"/>
                </a:solidFill>
              </a:rPr>
              <a:t>	GMAS Implementation Strategy will be </a:t>
            </a:r>
            <a:r>
              <a:rPr lang="en-US" sz="1800" i="1" u="sng" dirty="0">
                <a:solidFill>
                  <a:srgbClr val="000090"/>
                </a:solidFill>
              </a:rPr>
              <a:t>developed</a:t>
            </a:r>
            <a:r>
              <a:rPr lang="en-US" sz="1800" i="1" dirty="0">
                <a:solidFill>
                  <a:srgbClr val="000090"/>
                </a:solidFill>
              </a:rPr>
              <a:t> and submitted for </a:t>
            </a:r>
            <a:r>
              <a:rPr lang="en-US" sz="1800" i="1" u="sng" dirty="0">
                <a:solidFill>
                  <a:srgbClr val="000090"/>
                </a:solidFill>
              </a:rPr>
              <a:t>approval</a:t>
            </a:r>
            <a:r>
              <a:rPr lang="en-US" sz="1800" i="1" dirty="0">
                <a:solidFill>
                  <a:srgbClr val="000090"/>
                </a:solidFill>
              </a:rPr>
              <a:t> by </a:t>
            </a:r>
            <a:r>
              <a:rPr lang="en-US" sz="1800" b="1" i="1" dirty="0">
                <a:solidFill>
                  <a:srgbClr val="000090"/>
                </a:solidFill>
              </a:rPr>
              <a:t>Cg-18</a:t>
            </a:r>
            <a:endParaRPr lang="hr-HR" sz="1800" b="1" i="1" dirty="0">
              <a:solidFill>
                <a:srgbClr val="000090"/>
              </a:solidFill>
            </a:endParaRPr>
          </a:p>
          <a:p>
            <a:pPr lvl="1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000090"/>
                </a:solidFill>
              </a:rPr>
              <a:t>GMAS </a:t>
            </a:r>
            <a:r>
              <a:rPr lang="en-US" sz="2000" b="1" dirty="0">
                <a:solidFill>
                  <a:srgbClr val="000090"/>
                </a:solidFill>
              </a:rPr>
              <a:t>Implementation Plan </a:t>
            </a:r>
            <a:r>
              <a:rPr lang="en-US" sz="2000" dirty="0">
                <a:solidFill>
                  <a:srgbClr val="000090"/>
                </a:solidFill>
              </a:rPr>
              <a:t>(mid 2019– mid 2020)</a:t>
            </a:r>
            <a:endParaRPr lang="hr-HR" sz="2000" dirty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None/>
            </a:pPr>
            <a:r>
              <a:rPr lang="hr-HR" sz="2000" dirty="0">
                <a:solidFill>
                  <a:srgbClr val="000090"/>
                </a:solidFill>
              </a:rPr>
              <a:t>      </a:t>
            </a:r>
            <a:r>
              <a:rPr lang="en-US" sz="1800" i="1" dirty="0">
                <a:solidFill>
                  <a:srgbClr val="000090"/>
                </a:solidFill>
              </a:rPr>
              <a:t>GMAS Implementation Plan will be </a:t>
            </a:r>
            <a:r>
              <a:rPr lang="en-US" sz="1800" i="1" u="sng" dirty="0">
                <a:solidFill>
                  <a:srgbClr val="000090"/>
                </a:solidFill>
              </a:rPr>
              <a:t>developed</a:t>
            </a:r>
            <a:r>
              <a:rPr lang="en-US" sz="1800" i="1" dirty="0">
                <a:solidFill>
                  <a:srgbClr val="000090"/>
                </a:solidFill>
              </a:rPr>
              <a:t> and submitted for </a:t>
            </a:r>
            <a:r>
              <a:rPr lang="en-US" sz="1800" i="1" u="sng" dirty="0">
                <a:solidFill>
                  <a:srgbClr val="000090"/>
                </a:solidFill>
              </a:rPr>
              <a:t>approval</a:t>
            </a:r>
            <a:r>
              <a:rPr lang="en-US" sz="1800" i="1" dirty="0">
                <a:solidFill>
                  <a:srgbClr val="000090"/>
                </a:solidFill>
              </a:rPr>
              <a:t> by </a:t>
            </a:r>
            <a:r>
              <a:rPr lang="en-US" sz="1800" b="1" i="1" dirty="0">
                <a:solidFill>
                  <a:srgbClr val="000090"/>
                </a:solidFill>
              </a:rPr>
              <a:t>Cg-18</a:t>
            </a:r>
            <a:endParaRPr lang="hr-HR" sz="1800" i="1" dirty="0">
              <a:solidFill>
                <a:srgbClr val="000090"/>
              </a:solidFill>
            </a:endParaRPr>
          </a:p>
          <a:p>
            <a:pPr>
              <a:spcBef>
                <a:spcPts val="1200"/>
              </a:spcBef>
              <a:buSzPct val="130000"/>
            </a:pPr>
            <a:r>
              <a:rPr lang="en-GB" sz="2000" b="1" dirty="0">
                <a:solidFill>
                  <a:srgbClr val="000090"/>
                </a:solidFill>
              </a:rPr>
              <a:t>Implementation Phase</a:t>
            </a:r>
            <a:r>
              <a:rPr lang="en-GB" sz="2000" dirty="0">
                <a:solidFill>
                  <a:srgbClr val="000090"/>
                </a:solidFill>
              </a:rPr>
              <a:t> (mid 2020–mid 2024</a:t>
            </a:r>
            <a:r>
              <a:rPr lang="hr-HR" sz="2000" dirty="0">
                <a:solidFill>
                  <a:srgbClr val="000090"/>
                </a:solidFill>
              </a:rPr>
              <a:t>)</a:t>
            </a:r>
          </a:p>
          <a:p>
            <a:pPr lvl="1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000090"/>
                </a:solidFill>
              </a:rPr>
              <a:t>Implementation </a:t>
            </a:r>
            <a:r>
              <a:rPr lang="en-US" sz="2000" b="1" dirty="0">
                <a:solidFill>
                  <a:srgbClr val="000090"/>
                </a:solidFill>
              </a:rPr>
              <a:t>stage 1</a:t>
            </a:r>
            <a:r>
              <a:rPr lang="en-US" sz="2000" dirty="0">
                <a:solidFill>
                  <a:srgbClr val="000090"/>
                </a:solidFill>
              </a:rPr>
              <a:t> (mid 2020 – mid 2022)</a:t>
            </a:r>
            <a:endParaRPr lang="hr-HR" sz="2000" dirty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None/>
            </a:pPr>
            <a:r>
              <a:rPr lang="hr-HR" sz="1800" i="1" dirty="0">
                <a:solidFill>
                  <a:srgbClr val="000090"/>
                </a:solidFill>
              </a:rPr>
              <a:t>      </a:t>
            </a:r>
            <a:r>
              <a:rPr lang="en-US" sz="1800" i="1" dirty="0">
                <a:solidFill>
                  <a:srgbClr val="000090"/>
                </a:solidFill>
              </a:rPr>
              <a:t>major (priority) users, such as UN agencies that have operational activities</a:t>
            </a:r>
            <a:endParaRPr lang="hr-HR" sz="1800" i="1" dirty="0">
              <a:solidFill>
                <a:srgbClr val="000090"/>
              </a:solidFill>
            </a:endParaRPr>
          </a:p>
          <a:p>
            <a:pPr lvl="1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2000" dirty="0">
                <a:solidFill>
                  <a:srgbClr val="000090"/>
                </a:solidFill>
              </a:rPr>
              <a:t>Implementation </a:t>
            </a:r>
            <a:r>
              <a:rPr lang="en-US" sz="2000" b="1" dirty="0">
                <a:solidFill>
                  <a:srgbClr val="000090"/>
                </a:solidFill>
              </a:rPr>
              <a:t>stage 2</a:t>
            </a:r>
            <a:r>
              <a:rPr lang="en-US" sz="2000" dirty="0">
                <a:solidFill>
                  <a:srgbClr val="000090"/>
                </a:solidFill>
              </a:rPr>
              <a:t> (mid 2022 – mid 2024)</a:t>
            </a:r>
            <a:endParaRPr lang="hr-HR" sz="2000" dirty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None/>
            </a:pPr>
            <a:r>
              <a:rPr lang="hr-HR" sz="1800" i="1" dirty="0">
                <a:solidFill>
                  <a:srgbClr val="000090"/>
                </a:solidFill>
              </a:rPr>
              <a:t>      all users, all warnings </a:t>
            </a:r>
          </a:p>
          <a:p>
            <a:pPr>
              <a:spcBef>
                <a:spcPts val="1200"/>
              </a:spcBef>
              <a:buSzPct val="130000"/>
            </a:pPr>
            <a:r>
              <a:rPr lang="en-GB" sz="2000" b="1" dirty="0">
                <a:solidFill>
                  <a:srgbClr val="000090"/>
                </a:solidFill>
              </a:rPr>
              <a:t>Testing Phase </a:t>
            </a:r>
            <a:r>
              <a:rPr lang="en-GB" sz="2000" dirty="0">
                <a:solidFill>
                  <a:srgbClr val="000090"/>
                </a:solidFill>
              </a:rPr>
              <a:t>(mid 2024–end 2024)</a:t>
            </a:r>
            <a:endParaRPr lang="hr-HR" sz="2000" dirty="0">
              <a:solidFill>
                <a:srgbClr val="000090"/>
              </a:solidFill>
            </a:endParaRPr>
          </a:p>
          <a:p>
            <a:pPr>
              <a:spcBef>
                <a:spcPts val="0"/>
              </a:spcBef>
              <a:buSzPct val="80000"/>
              <a:buNone/>
            </a:pPr>
            <a:r>
              <a:rPr lang="hr-HR" sz="1900" i="1" dirty="0">
                <a:solidFill>
                  <a:srgbClr val="000090"/>
                </a:solidFill>
              </a:rPr>
              <a:t>       </a:t>
            </a:r>
            <a:r>
              <a:rPr lang="en-US" sz="1900" i="1" dirty="0">
                <a:solidFill>
                  <a:srgbClr val="000090"/>
                </a:solidFill>
              </a:rPr>
              <a:t>System will run in a </a:t>
            </a:r>
            <a:r>
              <a:rPr lang="en-US" sz="1900" b="1" i="1" dirty="0">
                <a:solidFill>
                  <a:srgbClr val="000090"/>
                </a:solidFill>
              </a:rPr>
              <a:t>pre-operational mode </a:t>
            </a:r>
            <a:r>
              <a:rPr lang="en-US" sz="1900" i="1" dirty="0">
                <a:solidFill>
                  <a:srgbClr val="000090"/>
                </a:solidFill>
              </a:rPr>
              <a:t>to </a:t>
            </a:r>
            <a:r>
              <a:rPr lang="en-US" sz="1900" i="1" u="sng" dirty="0">
                <a:solidFill>
                  <a:srgbClr val="000090"/>
                </a:solidFill>
              </a:rPr>
              <a:t>test</a:t>
            </a:r>
            <a:r>
              <a:rPr lang="en-US" sz="1900" i="1" dirty="0">
                <a:solidFill>
                  <a:srgbClr val="000090"/>
                </a:solidFill>
              </a:rPr>
              <a:t> </a:t>
            </a:r>
            <a:r>
              <a:rPr lang="en-US" sz="1900" i="1" u="sng" dirty="0">
                <a:solidFill>
                  <a:srgbClr val="000090"/>
                </a:solidFill>
              </a:rPr>
              <a:t>all components </a:t>
            </a:r>
            <a:r>
              <a:rPr lang="en-US" sz="1900" i="1" dirty="0">
                <a:solidFill>
                  <a:srgbClr val="000090"/>
                </a:solidFill>
              </a:rPr>
              <a:t>and to </a:t>
            </a:r>
            <a:r>
              <a:rPr lang="en-US" sz="1900" i="1" u="sng" dirty="0">
                <a:solidFill>
                  <a:srgbClr val="000090"/>
                </a:solidFill>
              </a:rPr>
              <a:t>identify</a:t>
            </a:r>
            <a:r>
              <a:rPr lang="en-US" sz="1900" i="1" dirty="0">
                <a:solidFill>
                  <a:srgbClr val="000090"/>
                </a:solidFill>
              </a:rPr>
              <a:t> and </a:t>
            </a:r>
            <a:r>
              <a:rPr lang="en-US" sz="1900" i="1" u="sng" dirty="0">
                <a:solidFill>
                  <a:srgbClr val="000090"/>
                </a:solidFill>
              </a:rPr>
              <a:t>fix</a:t>
            </a:r>
            <a:r>
              <a:rPr lang="en-US" sz="1900" i="1" dirty="0">
                <a:solidFill>
                  <a:srgbClr val="000090"/>
                </a:solidFill>
              </a:rPr>
              <a:t> the </a:t>
            </a:r>
            <a:r>
              <a:rPr lang="en-US" sz="1900" i="1" u="sng" dirty="0">
                <a:solidFill>
                  <a:srgbClr val="000090"/>
                </a:solidFill>
              </a:rPr>
              <a:t>problems</a:t>
            </a:r>
            <a:endParaRPr lang="hr-HR" sz="1900" i="1" u="sng" dirty="0">
              <a:solidFill>
                <a:srgbClr val="000090"/>
              </a:solidFill>
            </a:endParaRPr>
          </a:p>
          <a:p>
            <a:pPr>
              <a:spcBef>
                <a:spcPts val="1200"/>
              </a:spcBef>
              <a:buSzPct val="130000"/>
            </a:pPr>
            <a:r>
              <a:rPr lang="en-US" sz="2000" b="1" dirty="0">
                <a:solidFill>
                  <a:srgbClr val="000090"/>
                </a:solidFill>
              </a:rPr>
              <a:t>Operational Phase</a:t>
            </a:r>
            <a:r>
              <a:rPr lang="en-US" sz="2000" dirty="0">
                <a:solidFill>
                  <a:srgbClr val="000090"/>
                </a:solidFill>
              </a:rPr>
              <a:t> (2025 onwards)</a:t>
            </a:r>
            <a:endParaRPr lang="hr-HR" sz="2000" dirty="0">
              <a:solidFill>
                <a:srgbClr val="000090"/>
              </a:solidFill>
            </a:endParaRPr>
          </a:p>
          <a:p>
            <a:pPr>
              <a:spcBef>
                <a:spcPts val="0"/>
              </a:spcBef>
              <a:buSzPct val="130000"/>
              <a:buNone/>
            </a:pPr>
            <a:r>
              <a:rPr lang="hr-HR" sz="2000" i="1" dirty="0">
                <a:solidFill>
                  <a:srgbClr val="000090"/>
                </a:solidFill>
              </a:rPr>
              <a:t>       </a:t>
            </a:r>
            <a:r>
              <a:rPr lang="en-US" sz="2000" i="1" dirty="0">
                <a:solidFill>
                  <a:srgbClr val="000090"/>
                </a:solidFill>
              </a:rPr>
              <a:t>GMAS will </a:t>
            </a:r>
            <a:r>
              <a:rPr lang="en-US" sz="2000" i="1" u="sng" dirty="0">
                <a:solidFill>
                  <a:srgbClr val="000090"/>
                </a:solidFill>
              </a:rPr>
              <a:t>continue</a:t>
            </a:r>
            <a:r>
              <a:rPr lang="en-US" sz="2000" i="1" dirty="0">
                <a:solidFill>
                  <a:srgbClr val="000090"/>
                </a:solidFill>
              </a:rPr>
              <a:t> to evolve to </a:t>
            </a:r>
            <a:r>
              <a:rPr lang="en-US" sz="2000" b="1" i="1" dirty="0">
                <a:solidFill>
                  <a:srgbClr val="000090"/>
                </a:solidFill>
              </a:rPr>
              <a:t>improve</a:t>
            </a:r>
            <a:r>
              <a:rPr lang="en-US" sz="2000" i="1" dirty="0">
                <a:solidFill>
                  <a:srgbClr val="000090"/>
                </a:solidFill>
              </a:rPr>
              <a:t> its performance</a:t>
            </a:r>
            <a:r>
              <a:rPr lang="hr-HR" sz="2000" i="1" dirty="0">
                <a:solidFill>
                  <a:srgbClr val="000090"/>
                </a:solidFill>
              </a:rPr>
              <a:t> </a:t>
            </a:r>
            <a:r>
              <a:rPr lang="en-US" sz="2000" i="1" u="sng" dirty="0">
                <a:solidFill>
                  <a:srgbClr val="000090"/>
                </a:solidFill>
              </a:rPr>
              <a:t>responding</a:t>
            </a:r>
            <a:r>
              <a:rPr lang="en-US" sz="2000" i="1" dirty="0">
                <a:solidFill>
                  <a:srgbClr val="000090"/>
                </a:solidFill>
              </a:rPr>
              <a:t> optimally to the </a:t>
            </a:r>
            <a:r>
              <a:rPr lang="en-US" sz="2000" b="1" i="1" dirty="0">
                <a:solidFill>
                  <a:srgbClr val="000090"/>
                </a:solidFill>
              </a:rPr>
              <a:t>needs</a:t>
            </a:r>
            <a:r>
              <a:rPr lang="en-US" sz="2000" i="1" dirty="0">
                <a:solidFill>
                  <a:srgbClr val="000090"/>
                </a:solidFill>
              </a:rPr>
              <a:t> of </a:t>
            </a:r>
            <a:r>
              <a:rPr lang="en-US" sz="2000" b="1" i="1" dirty="0">
                <a:solidFill>
                  <a:srgbClr val="000090"/>
                </a:solidFill>
              </a:rPr>
              <a:t>users</a:t>
            </a:r>
            <a:r>
              <a:rPr lang="en-US" sz="2000" i="1" dirty="0">
                <a:solidFill>
                  <a:srgbClr val="000090"/>
                </a:solidFill>
              </a:rPr>
              <a:t> and evolving </a:t>
            </a:r>
            <a:r>
              <a:rPr lang="en-US" sz="2000" b="1" i="1" dirty="0">
                <a:solidFill>
                  <a:srgbClr val="000090"/>
                </a:solidFill>
              </a:rPr>
              <a:t>technological</a:t>
            </a:r>
            <a:r>
              <a:rPr lang="en-US" sz="2000" i="1" dirty="0">
                <a:solidFill>
                  <a:srgbClr val="000090"/>
                </a:solidFill>
              </a:rPr>
              <a:t> </a:t>
            </a:r>
            <a:r>
              <a:rPr lang="en-US" sz="2000" b="1" i="1" dirty="0">
                <a:solidFill>
                  <a:srgbClr val="000090"/>
                </a:solidFill>
              </a:rPr>
              <a:t>opportunities</a:t>
            </a:r>
            <a:endParaRPr lang="en-GB" sz="2000" b="1" i="1" dirty="0">
              <a:solidFill>
                <a:srgbClr val="000090"/>
              </a:solidFill>
            </a:endParaRPr>
          </a:p>
          <a:p>
            <a:pPr lvl="1">
              <a:buNone/>
            </a:pP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41506"/>
            <a:ext cx="896587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600" b="1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GMAS Implementation Roadmap</a:t>
            </a:r>
            <a:endParaRPr lang="en-US" sz="26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27773"/>
            <a:ext cx="91440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818" name="Picture 2" descr="Slikovni rezultat za Road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4752" y="4419"/>
            <a:ext cx="1415498" cy="1409208"/>
          </a:xfrm>
          <a:prstGeom prst="rect">
            <a:avLst/>
          </a:prstGeom>
          <a:noFill/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8431914" y="6413649"/>
            <a:ext cx="626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88977" y="447774"/>
            <a:ext cx="866898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952"/>
            <a:ext cx="8229600" cy="545497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PRA Recommendations</a:t>
            </a:r>
            <a:endParaRPr lang="en-US" sz="260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6" y="866908"/>
            <a:ext cx="8788659" cy="5911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Presidents</a:t>
            </a:r>
            <a:r>
              <a:rPr lang="en-US" sz="2000" dirty="0" smtClean="0">
                <a:solidFill>
                  <a:srgbClr val="000090"/>
                </a:solidFill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</a:rPr>
              <a:t>Regional Associations </a:t>
            </a:r>
            <a:r>
              <a:rPr lang="en-US" sz="2000" dirty="0" smtClean="0">
                <a:solidFill>
                  <a:srgbClr val="000090"/>
                </a:solidFill>
              </a:rPr>
              <a:t>were </a:t>
            </a:r>
            <a:r>
              <a:rPr lang="en-US" sz="2000" u="sng" dirty="0" smtClean="0">
                <a:solidFill>
                  <a:srgbClr val="000090"/>
                </a:solidFill>
              </a:rPr>
              <a:t>pleased</a:t>
            </a:r>
            <a:r>
              <a:rPr lang="en-US" sz="2000" dirty="0" smtClean="0">
                <a:solidFill>
                  <a:srgbClr val="000090"/>
                </a:solidFill>
              </a:rPr>
              <a:t> with the </a:t>
            </a:r>
            <a:r>
              <a:rPr lang="en-US" sz="2000" i="1" dirty="0" smtClean="0">
                <a:solidFill>
                  <a:srgbClr val="000090"/>
                </a:solidFill>
              </a:rPr>
              <a:t>development</a:t>
            </a:r>
            <a:r>
              <a:rPr lang="en-US" sz="2000" dirty="0" smtClean="0">
                <a:solidFill>
                  <a:srgbClr val="000090"/>
                </a:solidFill>
              </a:rPr>
              <a:t> of the </a:t>
            </a:r>
            <a:r>
              <a:rPr lang="en-US" sz="2000" b="1" dirty="0" smtClean="0">
                <a:solidFill>
                  <a:srgbClr val="000090"/>
                </a:solidFill>
              </a:rPr>
              <a:t>GMAS concept </a:t>
            </a:r>
            <a:r>
              <a:rPr lang="en-US" sz="2000" dirty="0" smtClean="0">
                <a:solidFill>
                  <a:srgbClr val="000090"/>
                </a:solidFill>
              </a:rPr>
              <a:t>so far, and </a:t>
            </a:r>
            <a:r>
              <a:rPr lang="en-US" sz="2000" b="1" dirty="0" smtClean="0">
                <a:solidFill>
                  <a:srgbClr val="000090"/>
                </a:solidFill>
              </a:rPr>
              <a:t>agreed</a:t>
            </a:r>
            <a:r>
              <a:rPr lang="en-US" sz="2000" dirty="0" smtClean="0">
                <a:solidFill>
                  <a:srgbClr val="000090"/>
                </a:solidFill>
              </a:rPr>
              <a:t> that 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273050" indent="-273050">
              <a:spcBef>
                <a:spcPts val="1200"/>
              </a:spcBef>
              <a:buClr>
                <a:srgbClr val="002060"/>
              </a:buClr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GMAS is a </a:t>
            </a:r>
            <a:r>
              <a:rPr lang="en-US" sz="2000" b="1" dirty="0" smtClean="0">
                <a:solidFill>
                  <a:srgbClr val="000090"/>
                </a:solidFill>
              </a:rPr>
              <a:t>WMO global platform </a:t>
            </a:r>
            <a:r>
              <a:rPr lang="en-US" sz="2000" dirty="0" smtClean="0">
                <a:solidFill>
                  <a:srgbClr val="000090"/>
                </a:solidFill>
              </a:rPr>
              <a:t>that will </a:t>
            </a:r>
            <a:r>
              <a:rPr lang="en-US" sz="2000" u="sng" dirty="0" smtClean="0">
                <a:solidFill>
                  <a:srgbClr val="000090"/>
                </a:solidFill>
              </a:rPr>
              <a:t>provide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273050" indent="-273050">
              <a:spcBef>
                <a:spcPts val="600"/>
              </a:spcBef>
              <a:buClr>
                <a:srgbClr val="002060"/>
              </a:buClr>
              <a:buSzPct val="130000"/>
              <a:buNone/>
            </a:pPr>
            <a:r>
              <a:rPr lang="hr-HR" sz="2000" dirty="0" smtClean="0">
                <a:solidFill>
                  <a:srgbClr val="000090"/>
                </a:solidFill>
              </a:rPr>
              <a:t>     </a:t>
            </a:r>
            <a:r>
              <a:rPr lang="en-US" sz="2000" i="1" dirty="0" smtClean="0">
                <a:solidFill>
                  <a:srgbClr val="000090"/>
                </a:solidFill>
              </a:rPr>
              <a:t>WMO Members</a:t>
            </a:r>
            <a:r>
              <a:rPr lang="hr-HR" sz="2000" i="1" dirty="0" smtClean="0">
                <a:solidFill>
                  <a:srgbClr val="000090"/>
                </a:solidFill>
              </a:rPr>
              <a:t>, </a:t>
            </a:r>
            <a:r>
              <a:rPr lang="en-US" sz="2000" i="1" dirty="0" smtClean="0">
                <a:solidFill>
                  <a:srgbClr val="000090"/>
                </a:solidFill>
              </a:rPr>
              <a:t>relevant UN agencies and humanitarian </a:t>
            </a:r>
            <a:endParaRPr lang="hr-HR" sz="2000" i="1" dirty="0" smtClean="0">
              <a:solidFill>
                <a:srgbClr val="000090"/>
              </a:solidFill>
            </a:endParaRPr>
          </a:p>
          <a:p>
            <a:pPr marL="273050" indent="-273050">
              <a:spcBef>
                <a:spcPts val="0"/>
              </a:spcBef>
              <a:buClr>
                <a:srgbClr val="002060"/>
              </a:buClr>
              <a:buSzPct val="130000"/>
              <a:buNone/>
            </a:pPr>
            <a:r>
              <a:rPr lang="hr-HR" sz="2000" i="1" dirty="0" smtClean="0">
                <a:solidFill>
                  <a:srgbClr val="000090"/>
                </a:solidFill>
              </a:rPr>
              <a:t>     </a:t>
            </a:r>
            <a:r>
              <a:rPr lang="en-US" sz="2000" i="1" dirty="0" smtClean="0">
                <a:solidFill>
                  <a:srgbClr val="000090"/>
                </a:solidFill>
              </a:rPr>
              <a:t>organizations, governments and other relevant stakeholders</a:t>
            </a:r>
            <a:r>
              <a:rPr lang="hr-HR" sz="2000" i="1" dirty="0" smtClean="0">
                <a:solidFill>
                  <a:srgbClr val="000090"/>
                </a:solidFill>
              </a:rPr>
              <a:t> </a:t>
            </a:r>
          </a:p>
          <a:p>
            <a:pPr marL="457200" indent="-457200">
              <a:spcBef>
                <a:spcPts val="600"/>
              </a:spcBef>
              <a:buClr>
                <a:srgbClr val="002060"/>
              </a:buClr>
              <a:buSzPct val="130000"/>
              <a:buNone/>
            </a:pPr>
            <a:r>
              <a:rPr lang="hr-HR" sz="2000" dirty="0" smtClean="0">
                <a:solidFill>
                  <a:srgbClr val="000090"/>
                </a:solidFill>
              </a:rPr>
              <a:t>     </a:t>
            </a:r>
            <a:r>
              <a:rPr lang="en-US" sz="2000" dirty="0" smtClean="0">
                <a:solidFill>
                  <a:srgbClr val="000090"/>
                </a:solidFill>
              </a:rPr>
              <a:t>with an </a:t>
            </a:r>
            <a:r>
              <a:rPr lang="en-US" sz="2000" b="1" dirty="0" smtClean="0">
                <a:solidFill>
                  <a:srgbClr val="000090"/>
                </a:solidFill>
              </a:rPr>
              <a:t>aggregated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b="1" dirty="0" smtClean="0">
                <a:solidFill>
                  <a:srgbClr val="000090"/>
                </a:solidFill>
              </a:rPr>
              <a:t>standardized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</a:rPr>
              <a:t>authoritative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2060"/>
              </a:buClr>
              <a:buSzPct val="130000"/>
              <a:buNone/>
            </a:pPr>
            <a:r>
              <a:rPr lang="hr-HR" sz="2000" i="1" dirty="0" smtClean="0">
                <a:solidFill>
                  <a:srgbClr val="000090"/>
                </a:solidFill>
              </a:rPr>
              <a:t>     </a:t>
            </a:r>
            <a:r>
              <a:rPr lang="en-US" sz="2000" i="1" dirty="0" smtClean="0">
                <a:solidFill>
                  <a:srgbClr val="000090"/>
                </a:solidFill>
              </a:rPr>
              <a:t>multi-hazard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alerts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b="1" dirty="0" smtClean="0">
                <a:solidFill>
                  <a:srgbClr val="000090"/>
                </a:solidFill>
              </a:rPr>
              <a:t>warnings</a:t>
            </a:r>
            <a:r>
              <a:rPr lang="en-US" sz="2000" dirty="0" smtClean="0">
                <a:solidFill>
                  <a:srgbClr val="000090"/>
                </a:solidFill>
              </a:rPr>
              <a:t> issued by 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2060"/>
              </a:buClr>
              <a:buSzPct val="130000"/>
              <a:buNone/>
            </a:pPr>
            <a:r>
              <a:rPr lang="hr-HR" sz="2000" b="1" dirty="0" smtClean="0">
                <a:solidFill>
                  <a:srgbClr val="000090"/>
                </a:solidFill>
              </a:rPr>
              <a:t>     </a:t>
            </a:r>
            <a:r>
              <a:rPr lang="en-US" sz="2000" b="1" dirty="0" smtClean="0">
                <a:solidFill>
                  <a:srgbClr val="000090"/>
                </a:solidFill>
              </a:rPr>
              <a:t>National Alerting Authorities </a:t>
            </a:r>
            <a:r>
              <a:rPr lang="en-US" sz="2000" dirty="0" smtClean="0">
                <a:solidFill>
                  <a:srgbClr val="000090"/>
                </a:solidFill>
              </a:rPr>
              <a:t>(NAA)/</a:t>
            </a:r>
            <a:r>
              <a:rPr lang="en-US" sz="2000" b="1" dirty="0" smtClean="0">
                <a:solidFill>
                  <a:srgbClr val="000090"/>
                </a:solidFill>
              </a:rPr>
              <a:t>NMHSs</a:t>
            </a:r>
            <a:endParaRPr lang="hr-HR" sz="2000" b="1" dirty="0" smtClean="0">
              <a:solidFill>
                <a:srgbClr val="000090"/>
              </a:solidFill>
            </a:endParaRPr>
          </a:p>
          <a:p>
            <a:pPr marL="457200" indent="-457200">
              <a:spcBef>
                <a:spcPts val="600"/>
              </a:spcBef>
              <a:buClr>
                <a:srgbClr val="002060"/>
              </a:buClr>
              <a:buSzPct val="130000"/>
              <a:buNone/>
            </a:pPr>
            <a:r>
              <a:rPr lang="hr-HR" sz="2000" b="1" dirty="0" smtClean="0">
                <a:solidFill>
                  <a:srgbClr val="000090"/>
                </a:solidFill>
              </a:rPr>
              <a:t>     </a:t>
            </a:r>
            <a:r>
              <a:rPr lang="en-US" sz="2000" dirty="0" smtClean="0">
                <a:solidFill>
                  <a:srgbClr val="000090"/>
                </a:solidFill>
              </a:rPr>
              <a:t>as the only </a:t>
            </a:r>
            <a:r>
              <a:rPr lang="en-US" sz="2000" b="1" dirty="0" smtClean="0">
                <a:solidFill>
                  <a:srgbClr val="000090"/>
                </a:solidFill>
              </a:rPr>
              <a:t>authoritative source</a:t>
            </a:r>
            <a:r>
              <a:rPr lang="hr-HR" sz="2000" b="1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of </a:t>
            </a:r>
            <a:r>
              <a:rPr lang="en-US" sz="2000" u="sng" dirty="0" smtClean="0">
                <a:solidFill>
                  <a:srgbClr val="000090"/>
                </a:solidFill>
              </a:rPr>
              <a:t>alert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u="sng" dirty="0" smtClean="0">
                <a:solidFill>
                  <a:srgbClr val="000090"/>
                </a:solidFill>
              </a:rPr>
              <a:t>warning</a:t>
            </a:r>
            <a:r>
              <a:rPr lang="en-US" sz="2000" dirty="0" smtClean="0">
                <a:solidFill>
                  <a:srgbClr val="000090"/>
                </a:solidFill>
              </a:rPr>
              <a:t> information  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2060"/>
              </a:buClr>
              <a:buSzPct val="130000"/>
              <a:buNone/>
            </a:pPr>
            <a:r>
              <a:rPr lang="hr-HR" sz="2000" dirty="0" smtClean="0">
                <a:solidFill>
                  <a:srgbClr val="000090"/>
                </a:solidFill>
              </a:rPr>
              <a:t>     </a:t>
            </a:r>
            <a:r>
              <a:rPr lang="en-US" sz="2000" dirty="0" smtClean="0">
                <a:solidFill>
                  <a:srgbClr val="000090"/>
                </a:solidFill>
              </a:rPr>
              <a:t>through the </a:t>
            </a:r>
            <a:r>
              <a:rPr lang="en-US" sz="2000" b="1" dirty="0" smtClean="0">
                <a:solidFill>
                  <a:srgbClr val="000090"/>
                </a:solidFill>
              </a:rPr>
              <a:t>aggregation</a:t>
            </a:r>
            <a:r>
              <a:rPr lang="en-US" sz="2000" dirty="0" smtClean="0">
                <a:solidFill>
                  <a:srgbClr val="000090"/>
                </a:solidFill>
              </a:rPr>
              <a:t> of their </a:t>
            </a:r>
            <a:r>
              <a:rPr lang="en-US" sz="2000" b="1" dirty="0" smtClean="0">
                <a:solidFill>
                  <a:srgbClr val="000090"/>
                </a:solidFill>
              </a:rPr>
              <a:t>common alerting protocols </a:t>
            </a:r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i="1" dirty="0" smtClean="0">
                <a:solidFill>
                  <a:srgbClr val="000090"/>
                </a:solidFill>
              </a:rPr>
              <a:t>CAPs</a:t>
            </a:r>
            <a:r>
              <a:rPr lang="en-US" sz="2000" dirty="0" smtClean="0">
                <a:solidFill>
                  <a:srgbClr val="000090"/>
                </a:solidFill>
              </a:rPr>
              <a:t>) 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273050" indent="-273050">
              <a:spcBef>
                <a:spcPts val="1200"/>
              </a:spcBef>
              <a:buClr>
                <a:srgbClr val="002060"/>
              </a:buClr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GMAS will also </a:t>
            </a:r>
            <a:r>
              <a:rPr lang="en-US" sz="2000" i="1" dirty="0" smtClean="0">
                <a:solidFill>
                  <a:srgbClr val="000090"/>
                </a:solidFill>
              </a:rPr>
              <a:t>make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available</a:t>
            </a:r>
            <a:r>
              <a:rPr lang="en-US" sz="2000" dirty="0" smtClean="0">
                <a:solidFill>
                  <a:srgbClr val="000090"/>
                </a:solidFill>
              </a:rPr>
              <a:t> relevant </a:t>
            </a:r>
            <a:r>
              <a:rPr lang="en-US" sz="2000" b="1" dirty="0" smtClean="0">
                <a:solidFill>
                  <a:srgbClr val="000090"/>
                </a:solidFill>
              </a:rPr>
              <a:t>information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b="1" dirty="0" smtClean="0">
                <a:solidFill>
                  <a:srgbClr val="000090"/>
                </a:solidFill>
              </a:rPr>
              <a:t>tools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b="1" dirty="0" smtClean="0">
                <a:solidFill>
                  <a:srgbClr val="000090"/>
                </a:solidFill>
              </a:rPr>
              <a:t>knowledge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b="1" dirty="0" smtClean="0">
                <a:solidFill>
                  <a:srgbClr val="000090"/>
                </a:solidFill>
              </a:rPr>
              <a:t>training</a:t>
            </a:r>
            <a:r>
              <a:rPr lang="en-US" sz="2000" dirty="0" smtClean="0">
                <a:solidFill>
                  <a:srgbClr val="000090"/>
                </a:solidFill>
              </a:rPr>
              <a:t> to </a:t>
            </a:r>
            <a:r>
              <a:rPr lang="en-US" sz="2000" u="sng" dirty="0" smtClean="0">
                <a:solidFill>
                  <a:srgbClr val="000090"/>
                </a:solidFill>
              </a:rPr>
              <a:t>all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hr-HR" sz="2000" dirty="0" smtClean="0">
                <a:solidFill>
                  <a:srgbClr val="000090"/>
                </a:solidFill>
              </a:rPr>
              <a:t>WMO </a:t>
            </a:r>
            <a:r>
              <a:rPr lang="en-US" sz="2000" u="sng" dirty="0" smtClean="0">
                <a:solidFill>
                  <a:srgbClr val="000090"/>
                </a:solidFill>
              </a:rPr>
              <a:t>Members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273050" indent="-273050">
              <a:spcBef>
                <a:spcPts val="600"/>
              </a:spcBef>
              <a:buClr>
                <a:srgbClr val="002060"/>
              </a:buClr>
              <a:buSzPct val="130000"/>
              <a:buNone/>
            </a:pPr>
            <a:r>
              <a:rPr lang="hr-HR" sz="2000" dirty="0" smtClean="0">
                <a:solidFill>
                  <a:srgbClr val="000090"/>
                </a:solidFill>
              </a:rPr>
              <a:t>     </a:t>
            </a:r>
            <a:r>
              <a:rPr lang="en-US" sz="2000" i="1" dirty="0" smtClean="0">
                <a:solidFill>
                  <a:srgbClr val="000090"/>
                </a:solidFill>
              </a:rPr>
              <a:t>including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initiatives</a:t>
            </a:r>
            <a:r>
              <a:rPr lang="en-US" sz="2000" dirty="0" smtClean="0">
                <a:solidFill>
                  <a:srgbClr val="000090"/>
                </a:solidFill>
              </a:rPr>
              <a:t> - </a:t>
            </a:r>
            <a:r>
              <a:rPr lang="en-US" sz="2000" b="1" dirty="0" smtClean="0">
                <a:solidFill>
                  <a:srgbClr val="000090"/>
                </a:solidFill>
              </a:rPr>
              <a:t>pilot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b="1" dirty="0" smtClean="0">
                <a:solidFill>
                  <a:srgbClr val="000090"/>
                </a:solidFill>
              </a:rPr>
              <a:t>demonstration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projects</a:t>
            </a:r>
            <a:r>
              <a:rPr lang="en-US" sz="2000" dirty="0" smtClean="0">
                <a:solidFill>
                  <a:srgbClr val="000090"/>
                </a:solidFill>
              </a:rPr>
              <a:t> - such as 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273050" indent="-273050">
              <a:spcBef>
                <a:spcPts val="600"/>
              </a:spcBef>
              <a:buClr>
                <a:srgbClr val="002060"/>
              </a:buClr>
              <a:buSzPct val="130000"/>
              <a:buNone/>
            </a:pPr>
            <a:r>
              <a:rPr lang="hr-HR" sz="2000" dirty="0" smtClean="0">
                <a:solidFill>
                  <a:srgbClr val="000090"/>
                </a:solidFill>
              </a:rPr>
              <a:t>     </a:t>
            </a:r>
            <a:r>
              <a:rPr lang="en-US" sz="2000" b="1" dirty="0" smtClean="0">
                <a:solidFill>
                  <a:srgbClr val="000090"/>
                </a:solidFill>
              </a:rPr>
              <a:t>Meteoalarm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b="1" dirty="0" smtClean="0">
                <a:solidFill>
                  <a:srgbClr val="000090"/>
                </a:solidFill>
              </a:rPr>
              <a:t>Meteo</a:t>
            </a:r>
            <a:r>
              <a:rPr lang="hr-HR" sz="2000" b="1" dirty="0" smtClean="0">
                <a:solidFill>
                  <a:srgbClr val="000090"/>
                </a:solidFill>
              </a:rPr>
              <a:t>A</a:t>
            </a:r>
            <a:r>
              <a:rPr lang="en-US" sz="2000" b="1" dirty="0" smtClean="0">
                <a:solidFill>
                  <a:srgbClr val="000090"/>
                </a:solidFill>
              </a:rPr>
              <a:t>lert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i="1" dirty="0" smtClean="0">
                <a:solidFill>
                  <a:srgbClr val="000090"/>
                </a:solidFill>
              </a:rPr>
              <a:t>South East European Multi-Hazard Early Warning Advisory System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b="1" dirty="0" smtClean="0">
                <a:solidFill>
                  <a:srgbClr val="000090"/>
                </a:solidFill>
              </a:rPr>
              <a:t>SEE-MHEWS-A</a:t>
            </a:r>
            <a:r>
              <a:rPr lang="en-US" sz="2000" dirty="0" smtClean="0">
                <a:solidFill>
                  <a:srgbClr val="000090"/>
                </a:solidFill>
              </a:rPr>
              <a:t>) and </a:t>
            </a:r>
            <a:r>
              <a:rPr lang="en-US" sz="2000" b="1" dirty="0" smtClean="0">
                <a:solidFill>
                  <a:srgbClr val="000090"/>
                </a:solidFill>
              </a:rPr>
              <a:t>GMAS-Asia</a:t>
            </a:r>
            <a:endParaRPr lang="hr-HR" sz="2000" b="1" dirty="0" smtClean="0">
              <a:solidFill>
                <a:srgbClr val="00009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27774"/>
            <a:ext cx="91440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8431914" y="6413649"/>
            <a:ext cx="626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42" name="Picture 2" descr="https://ane4bf-datap1.s3-eu-west-1.amazonaws.com/wmocms/s3fs-public/styles/featured_media_detail/public/event/featured_media/DSC_0837_0.JPG?eLi5k6TxGIHzdttiJ.j94n3kBSNOWwTa&amp;itok=hOlCJce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5557" y="1184121"/>
            <a:ext cx="1734030" cy="26041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291442" y="3569204"/>
            <a:ext cx="1688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n-US" sz="1400" b="1" i="1" dirty="0" smtClean="0">
                <a:solidFill>
                  <a:srgbClr val="00487E"/>
                </a:solidFill>
                <a:latin typeface="+mn-lt"/>
              </a:rPr>
              <a:t>Geneva, </a:t>
            </a:r>
            <a:r>
              <a:rPr lang="hr-HR" sz="1400" b="1" i="1" dirty="0" smtClean="0">
                <a:solidFill>
                  <a:srgbClr val="00487E"/>
                </a:solidFill>
                <a:latin typeface="+mn-lt"/>
              </a:rPr>
              <a:t>2</a:t>
            </a:r>
            <a:r>
              <a:rPr lang="en-US" sz="1400" b="1" i="1" dirty="0" smtClean="0">
                <a:solidFill>
                  <a:srgbClr val="00487E"/>
                </a:solidFill>
                <a:latin typeface="+mn-lt"/>
              </a:rPr>
              <a:t>1 </a:t>
            </a:r>
            <a:r>
              <a:rPr lang="hr-HR" sz="1400" b="1" i="1" dirty="0" smtClean="0">
                <a:solidFill>
                  <a:srgbClr val="00487E"/>
                </a:solidFill>
                <a:latin typeface="+mn-lt"/>
              </a:rPr>
              <a:t>January</a:t>
            </a:r>
            <a:r>
              <a:rPr lang="en-US" sz="1400" b="1" i="1" dirty="0" smtClean="0">
                <a:solidFill>
                  <a:srgbClr val="00487E"/>
                </a:solidFill>
                <a:latin typeface="+mn-lt"/>
              </a:rPr>
              <a:t> </a:t>
            </a:r>
            <a:r>
              <a:rPr lang="en-US" sz="1400" b="1" i="1" dirty="0" smtClean="0">
                <a:solidFill>
                  <a:srgbClr val="0048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</a:t>
            </a:r>
            <a:r>
              <a:rPr lang="hr-HR" sz="1400" b="1" i="1" dirty="0" smtClean="0">
                <a:solidFill>
                  <a:srgbClr val="0048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</a:t>
            </a:r>
            <a:endParaRPr lang="hr-HR" sz="1400" b="1" i="1" dirty="0">
              <a:solidFill>
                <a:srgbClr val="0048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2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952"/>
            <a:ext cx="8229600" cy="545497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PRA Recommendations</a:t>
            </a:r>
            <a:endParaRPr lang="en-US" sz="260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6" y="866908"/>
            <a:ext cx="8788659" cy="5911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Presidents</a:t>
            </a:r>
            <a:r>
              <a:rPr lang="en-US" sz="2000" dirty="0" smtClean="0">
                <a:solidFill>
                  <a:srgbClr val="000090"/>
                </a:solidFill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</a:rPr>
              <a:t>Regional Associations </a:t>
            </a:r>
            <a:r>
              <a:rPr lang="en-US" sz="2000" dirty="0" smtClean="0">
                <a:solidFill>
                  <a:srgbClr val="000090"/>
                </a:solidFill>
              </a:rPr>
              <a:t>were </a:t>
            </a:r>
            <a:r>
              <a:rPr lang="en-US" sz="2000" u="sng" dirty="0" smtClean="0">
                <a:solidFill>
                  <a:srgbClr val="000090"/>
                </a:solidFill>
              </a:rPr>
              <a:t>pleased</a:t>
            </a:r>
            <a:r>
              <a:rPr lang="en-US" sz="2000" dirty="0" smtClean="0">
                <a:solidFill>
                  <a:srgbClr val="000090"/>
                </a:solidFill>
              </a:rPr>
              <a:t> with the </a:t>
            </a:r>
            <a:r>
              <a:rPr lang="en-US" sz="2000" i="1" dirty="0" smtClean="0">
                <a:solidFill>
                  <a:srgbClr val="000090"/>
                </a:solidFill>
              </a:rPr>
              <a:t>development</a:t>
            </a:r>
            <a:r>
              <a:rPr lang="en-US" sz="2000" dirty="0" smtClean="0">
                <a:solidFill>
                  <a:srgbClr val="000090"/>
                </a:solidFill>
              </a:rPr>
              <a:t> of the </a:t>
            </a:r>
            <a:r>
              <a:rPr lang="en-US" sz="2000" b="1" dirty="0" smtClean="0">
                <a:solidFill>
                  <a:srgbClr val="000090"/>
                </a:solidFill>
              </a:rPr>
              <a:t>GMAS concept </a:t>
            </a:r>
            <a:r>
              <a:rPr lang="en-US" sz="2000" dirty="0" smtClean="0">
                <a:solidFill>
                  <a:srgbClr val="000090"/>
                </a:solidFill>
              </a:rPr>
              <a:t>so far, and </a:t>
            </a:r>
            <a:r>
              <a:rPr lang="en-US" sz="2000" b="1" dirty="0" smtClean="0">
                <a:solidFill>
                  <a:srgbClr val="000090"/>
                </a:solidFill>
              </a:rPr>
              <a:t>agreed</a:t>
            </a:r>
            <a:r>
              <a:rPr lang="en-US" sz="2000" dirty="0" smtClean="0">
                <a:solidFill>
                  <a:srgbClr val="000090"/>
                </a:solidFill>
              </a:rPr>
              <a:t> that </a:t>
            </a:r>
          </a:p>
          <a:p>
            <a:pPr marL="273050" indent="-273050">
              <a:spcBef>
                <a:spcPts val="1200"/>
              </a:spcBef>
              <a:buClr>
                <a:srgbClr val="002060"/>
              </a:buClr>
              <a:buSzPct val="13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The </a:t>
            </a:r>
            <a:r>
              <a:rPr lang="en-US" sz="2000" b="1" dirty="0" smtClean="0">
                <a:solidFill>
                  <a:srgbClr val="000090"/>
                </a:solidFill>
              </a:rPr>
              <a:t>objectives</a:t>
            </a:r>
            <a:r>
              <a:rPr lang="en-US" sz="2000" dirty="0" smtClean="0">
                <a:solidFill>
                  <a:srgbClr val="000090"/>
                </a:solidFill>
              </a:rPr>
              <a:t> of GMAS</a:t>
            </a:r>
          </a:p>
          <a:p>
            <a:pPr marL="673100" lvl="1" indent="-400050">
              <a:spcBef>
                <a:spcPts val="600"/>
              </a:spcBef>
              <a:buClr>
                <a:srgbClr val="002060"/>
              </a:buClr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0"/>
                </a:solidFill>
              </a:rPr>
              <a:t>To </a:t>
            </a:r>
            <a:r>
              <a:rPr lang="en-US" sz="2000" i="1" dirty="0" smtClean="0">
                <a:solidFill>
                  <a:srgbClr val="000090"/>
                </a:solidFill>
              </a:rPr>
              <a:t>enhance</a:t>
            </a:r>
            <a:r>
              <a:rPr lang="en-US" sz="2000" dirty="0" smtClean="0">
                <a:solidFill>
                  <a:srgbClr val="000090"/>
                </a:solidFill>
              </a:rPr>
              <a:t> the </a:t>
            </a:r>
            <a:r>
              <a:rPr lang="en-US" sz="2000" b="1" dirty="0" smtClean="0">
                <a:solidFill>
                  <a:srgbClr val="000090"/>
                </a:solidFill>
              </a:rPr>
              <a:t>authoritative voice </a:t>
            </a:r>
            <a:r>
              <a:rPr lang="en-US" sz="2000" dirty="0" smtClean="0">
                <a:solidFill>
                  <a:srgbClr val="000090"/>
                </a:solidFill>
              </a:rPr>
              <a:t>of Members’ </a:t>
            </a:r>
            <a:r>
              <a:rPr lang="hr-HR" sz="2000" b="1" dirty="0" smtClean="0">
                <a:solidFill>
                  <a:srgbClr val="000090"/>
                </a:solidFill>
              </a:rPr>
              <a:t>NAA</a:t>
            </a:r>
            <a:r>
              <a:rPr lang="hr-HR" sz="2000" dirty="0" smtClean="0">
                <a:solidFill>
                  <a:srgbClr val="000090"/>
                </a:solidFill>
              </a:rPr>
              <a:t>/ </a:t>
            </a:r>
            <a:r>
              <a:rPr lang="en-US" sz="2000" b="1" dirty="0" smtClean="0">
                <a:solidFill>
                  <a:srgbClr val="000090"/>
                </a:solidFill>
              </a:rPr>
              <a:t>NMHSs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i="1" dirty="0" smtClean="0">
                <a:solidFill>
                  <a:srgbClr val="000090"/>
                </a:solidFill>
              </a:rPr>
              <a:t>issuing</a:t>
            </a:r>
            <a:r>
              <a:rPr lang="en-US" sz="2000" dirty="0" smtClean="0">
                <a:solidFill>
                  <a:srgbClr val="000090"/>
                </a:solidFill>
              </a:rPr>
              <a:t> official </a:t>
            </a:r>
            <a:r>
              <a:rPr lang="en-US" sz="2000" u="sng" dirty="0" smtClean="0">
                <a:solidFill>
                  <a:srgbClr val="000090"/>
                </a:solidFill>
              </a:rPr>
              <a:t>early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warnings</a:t>
            </a:r>
          </a:p>
          <a:p>
            <a:pPr marL="673100" lvl="1" indent="-400050">
              <a:spcBef>
                <a:spcPts val="600"/>
              </a:spcBef>
              <a:buClr>
                <a:srgbClr val="002060"/>
              </a:buClr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0"/>
                </a:solidFill>
              </a:rPr>
              <a:t>To </a:t>
            </a:r>
            <a:r>
              <a:rPr lang="en-US" sz="2000" i="1" dirty="0" smtClean="0">
                <a:solidFill>
                  <a:srgbClr val="000090"/>
                </a:solidFill>
              </a:rPr>
              <a:t>enhance</a:t>
            </a:r>
            <a:r>
              <a:rPr lang="en-US" sz="2000" dirty="0" smtClean="0">
                <a:solidFill>
                  <a:srgbClr val="000090"/>
                </a:solidFill>
              </a:rPr>
              <a:t> the </a:t>
            </a:r>
            <a:r>
              <a:rPr lang="en-US" sz="2000" b="1" dirty="0" smtClean="0">
                <a:solidFill>
                  <a:srgbClr val="000090"/>
                </a:solidFill>
              </a:rPr>
              <a:t>visibility</a:t>
            </a:r>
            <a:r>
              <a:rPr lang="en-US" sz="2000" dirty="0" smtClean="0">
                <a:solidFill>
                  <a:srgbClr val="000090"/>
                </a:solidFill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</a:rPr>
              <a:t>WMO</a:t>
            </a:r>
            <a:r>
              <a:rPr lang="en-US" sz="2000" dirty="0" smtClean="0">
                <a:solidFill>
                  <a:srgbClr val="000090"/>
                </a:solidFill>
              </a:rPr>
              <a:t> and its </a:t>
            </a:r>
            <a:r>
              <a:rPr lang="en-US" sz="2000" b="1" dirty="0" smtClean="0">
                <a:solidFill>
                  <a:srgbClr val="000090"/>
                </a:solidFill>
              </a:rPr>
              <a:t>Members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u="sng" dirty="0" smtClean="0">
                <a:solidFill>
                  <a:srgbClr val="000090"/>
                </a:solidFill>
              </a:rPr>
              <a:t>contributing</a:t>
            </a:r>
            <a:r>
              <a:rPr lang="en-US" sz="2000" dirty="0" smtClean="0">
                <a:solidFill>
                  <a:srgbClr val="000090"/>
                </a:solidFill>
              </a:rPr>
              <a:t> to the </a:t>
            </a:r>
            <a:r>
              <a:rPr lang="en-US" sz="2000" i="1" dirty="0" smtClean="0">
                <a:solidFill>
                  <a:srgbClr val="000090"/>
                </a:solidFill>
              </a:rPr>
              <a:t>Sendai Framework for Disaster Risk Reduction 2015–2030 </a:t>
            </a:r>
            <a:r>
              <a:rPr lang="en-US" sz="2000" dirty="0" smtClean="0">
                <a:solidFill>
                  <a:srgbClr val="000090"/>
                </a:solidFill>
              </a:rPr>
              <a:t>and the </a:t>
            </a:r>
            <a:r>
              <a:rPr lang="en-US" sz="2000" i="1" dirty="0" smtClean="0">
                <a:solidFill>
                  <a:srgbClr val="000090"/>
                </a:solidFill>
              </a:rPr>
              <a:t>Sustainable Development Goals to the UN</a:t>
            </a:r>
          </a:p>
          <a:p>
            <a:pPr marL="673100" lvl="1" indent="-400050">
              <a:spcBef>
                <a:spcPts val="600"/>
              </a:spcBef>
              <a:buClr>
                <a:srgbClr val="002060"/>
              </a:buClr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0"/>
                </a:solidFill>
              </a:rPr>
              <a:t>To </a:t>
            </a:r>
            <a:r>
              <a:rPr lang="en-US" sz="2000" i="1" dirty="0" smtClean="0">
                <a:solidFill>
                  <a:srgbClr val="000090"/>
                </a:solidFill>
              </a:rPr>
              <a:t>address</a:t>
            </a:r>
            <a:r>
              <a:rPr lang="en-US" sz="2000" dirty="0" smtClean="0">
                <a:solidFill>
                  <a:srgbClr val="000090"/>
                </a:solidFill>
              </a:rPr>
              <a:t> WMO </a:t>
            </a:r>
            <a:r>
              <a:rPr lang="en-US" sz="2000" u="sng" dirty="0" smtClean="0">
                <a:solidFill>
                  <a:srgbClr val="000090"/>
                </a:solidFill>
              </a:rPr>
              <a:t>Members</a:t>
            </a:r>
            <a:r>
              <a:rPr lang="en-US" sz="2000" dirty="0" smtClean="0">
                <a:solidFill>
                  <a:srgbClr val="000090"/>
                </a:solidFill>
              </a:rPr>
              <a:t>’ </a:t>
            </a:r>
            <a:r>
              <a:rPr lang="en-US" sz="2000" b="1" dirty="0" smtClean="0">
                <a:solidFill>
                  <a:srgbClr val="000090"/>
                </a:solidFill>
              </a:rPr>
              <a:t>needs</a:t>
            </a:r>
            <a:r>
              <a:rPr lang="en-US" sz="2000" dirty="0" smtClean="0">
                <a:solidFill>
                  <a:srgbClr val="000090"/>
                </a:solidFill>
              </a:rPr>
              <a:t> for </a:t>
            </a:r>
            <a:r>
              <a:rPr lang="en-US" sz="2000" u="sng" dirty="0" smtClean="0">
                <a:solidFill>
                  <a:srgbClr val="000090"/>
                </a:solidFill>
              </a:rPr>
              <a:t>development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</a:rPr>
              <a:t>impact-based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forecasting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b="1" dirty="0" smtClean="0">
                <a:solidFill>
                  <a:srgbClr val="000090"/>
                </a:solidFill>
              </a:rPr>
              <a:t>warning</a:t>
            </a:r>
          </a:p>
          <a:p>
            <a:pPr marL="673100" lvl="1" indent="-400050">
              <a:spcBef>
                <a:spcPts val="600"/>
              </a:spcBef>
              <a:buClr>
                <a:srgbClr val="002060"/>
              </a:buClr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0"/>
                </a:solidFill>
              </a:rPr>
              <a:t>To </a:t>
            </a:r>
            <a:r>
              <a:rPr lang="en-US" sz="2000" i="1" dirty="0" smtClean="0">
                <a:solidFill>
                  <a:srgbClr val="000090"/>
                </a:solidFill>
              </a:rPr>
              <a:t>provide</a:t>
            </a:r>
            <a:r>
              <a:rPr lang="en-US" sz="2000" dirty="0" smtClean="0">
                <a:solidFill>
                  <a:srgbClr val="000090"/>
                </a:solidFill>
              </a:rPr>
              <a:t> a </a:t>
            </a:r>
            <a:r>
              <a:rPr lang="en-US" sz="2000" b="1" dirty="0" smtClean="0">
                <a:solidFill>
                  <a:srgbClr val="000090"/>
                </a:solidFill>
              </a:rPr>
              <a:t>central repository </a:t>
            </a:r>
            <a:r>
              <a:rPr lang="en-US" sz="2000" dirty="0" smtClean="0">
                <a:solidFill>
                  <a:srgbClr val="000090"/>
                </a:solidFill>
              </a:rPr>
              <a:t>for </a:t>
            </a:r>
            <a:r>
              <a:rPr lang="en-US" sz="2000" b="1" dirty="0" smtClean="0">
                <a:solidFill>
                  <a:srgbClr val="000090"/>
                </a:solidFill>
              </a:rPr>
              <a:t>CAP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</a:rPr>
              <a:t>messages</a:t>
            </a:r>
            <a:r>
              <a:rPr lang="en-US" sz="2000" dirty="0" smtClean="0">
                <a:solidFill>
                  <a:srgbClr val="000090"/>
                </a:solidFill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</a:rPr>
              <a:t>authoritative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</a:rPr>
              <a:t>multi-hazard </a:t>
            </a:r>
            <a:r>
              <a:rPr lang="en-US" sz="2000" b="1" dirty="0" smtClean="0">
                <a:solidFill>
                  <a:srgbClr val="000090"/>
                </a:solidFill>
              </a:rPr>
              <a:t>alerts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b="1" dirty="0" smtClean="0">
                <a:solidFill>
                  <a:srgbClr val="000090"/>
                </a:solidFill>
              </a:rPr>
              <a:t>warnings</a:t>
            </a:r>
          </a:p>
          <a:p>
            <a:pPr marL="273050" indent="-273050">
              <a:spcBef>
                <a:spcPts val="1200"/>
              </a:spcBef>
              <a:buClr>
                <a:srgbClr val="002060"/>
              </a:buClr>
              <a:buSzPct val="130000"/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000090"/>
                </a:solidFill>
              </a:rPr>
              <a:t>GMAS Principles</a:t>
            </a:r>
          </a:p>
          <a:p>
            <a:pPr marL="673100" lvl="1" indent="-273050">
              <a:spcBef>
                <a:spcPts val="600"/>
              </a:spcBef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0090"/>
                </a:solidFill>
              </a:rPr>
              <a:t>GMAS is </a:t>
            </a:r>
            <a:r>
              <a:rPr lang="en-US" sz="2000" u="sng" dirty="0" smtClean="0">
                <a:solidFill>
                  <a:srgbClr val="000090"/>
                </a:solidFill>
              </a:rPr>
              <a:t>neither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replacing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</a:rPr>
              <a:t>nor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duplicating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</a:rPr>
              <a:t>existing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mechanisms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</a:rPr>
              <a:t>developed</a:t>
            </a:r>
            <a:r>
              <a:rPr lang="en-US" sz="2000" dirty="0" smtClean="0">
                <a:solidFill>
                  <a:srgbClr val="000090"/>
                </a:solidFill>
              </a:rPr>
              <a:t> under the auspices of the </a:t>
            </a:r>
            <a:r>
              <a:rPr lang="en-US" sz="2000" i="1" dirty="0" smtClean="0">
                <a:solidFill>
                  <a:srgbClr val="000090"/>
                </a:solidFill>
              </a:rPr>
              <a:t>WMO technical commissions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i="1" dirty="0" smtClean="0">
                <a:solidFill>
                  <a:srgbClr val="000090"/>
                </a:solidFill>
              </a:rPr>
              <a:t>regional associations </a:t>
            </a:r>
            <a:r>
              <a:rPr lang="en-US" sz="2000" dirty="0" smtClean="0">
                <a:solidFill>
                  <a:srgbClr val="000090"/>
                </a:solidFill>
              </a:rPr>
              <a:t>and their respective </a:t>
            </a:r>
            <a:r>
              <a:rPr lang="en-US" sz="2000" i="1" dirty="0" smtClean="0">
                <a:solidFill>
                  <a:srgbClr val="000090"/>
                </a:solidFill>
              </a:rPr>
              <a:t>programmes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i="1" dirty="0" smtClean="0">
                <a:solidFill>
                  <a:srgbClr val="000090"/>
                </a:solidFill>
              </a:rPr>
              <a:t>projects</a:t>
            </a:r>
            <a:endParaRPr lang="hr-HR" sz="2000" b="1" dirty="0" smtClean="0">
              <a:solidFill>
                <a:srgbClr val="00009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27774"/>
            <a:ext cx="91440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8431914" y="6413649"/>
            <a:ext cx="626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952"/>
            <a:ext cx="8229600" cy="545497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PRA Recommendations</a:t>
            </a:r>
            <a:endParaRPr lang="en-US" sz="260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6" y="866908"/>
            <a:ext cx="8788659" cy="5911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Presidents</a:t>
            </a:r>
            <a:r>
              <a:rPr lang="en-US" sz="2000" dirty="0" smtClean="0">
                <a:solidFill>
                  <a:srgbClr val="000090"/>
                </a:solidFill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</a:rPr>
              <a:t>Regional Associations </a:t>
            </a:r>
            <a:r>
              <a:rPr lang="en-US" sz="2000" dirty="0" smtClean="0">
                <a:solidFill>
                  <a:srgbClr val="000090"/>
                </a:solidFill>
              </a:rPr>
              <a:t>were </a:t>
            </a:r>
            <a:r>
              <a:rPr lang="en-US" sz="2000" u="sng" dirty="0" smtClean="0">
                <a:solidFill>
                  <a:srgbClr val="000090"/>
                </a:solidFill>
              </a:rPr>
              <a:t>pleased</a:t>
            </a:r>
            <a:r>
              <a:rPr lang="en-US" sz="2000" dirty="0" smtClean="0">
                <a:solidFill>
                  <a:srgbClr val="000090"/>
                </a:solidFill>
              </a:rPr>
              <a:t> with the </a:t>
            </a:r>
            <a:r>
              <a:rPr lang="en-US" sz="2000" i="1" dirty="0" smtClean="0">
                <a:solidFill>
                  <a:srgbClr val="000090"/>
                </a:solidFill>
              </a:rPr>
              <a:t>development</a:t>
            </a:r>
            <a:r>
              <a:rPr lang="en-US" sz="2000" dirty="0" smtClean="0">
                <a:solidFill>
                  <a:srgbClr val="000090"/>
                </a:solidFill>
              </a:rPr>
              <a:t> of the </a:t>
            </a:r>
            <a:r>
              <a:rPr lang="en-US" sz="2000" b="1" dirty="0" smtClean="0">
                <a:solidFill>
                  <a:srgbClr val="000090"/>
                </a:solidFill>
              </a:rPr>
              <a:t>GMAS concept </a:t>
            </a:r>
            <a:r>
              <a:rPr lang="en-US" sz="2000" dirty="0" smtClean="0">
                <a:solidFill>
                  <a:srgbClr val="000090"/>
                </a:solidFill>
              </a:rPr>
              <a:t>so far, and </a:t>
            </a:r>
            <a:r>
              <a:rPr lang="en-US" sz="2000" b="1" dirty="0" smtClean="0">
                <a:solidFill>
                  <a:srgbClr val="000090"/>
                </a:solidFill>
              </a:rPr>
              <a:t>agreed</a:t>
            </a:r>
            <a:r>
              <a:rPr lang="en-US" sz="2000" dirty="0" smtClean="0">
                <a:solidFill>
                  <a:srgbClr val="000090"/>
                </a:solidFill>
              </a:rPr>
              <a:t> that </a:t>
            </a:r>
          </a:p>
          <a:p>
            <a:pPr marL="273050" indent="-273050">
              <a:spcBef>
                <a:spcPts val="1200"/>
              </a:spcBef>
              <a:buClr>
                <a:srgbClr val="002060"/>
              </a:buClr>
              <a:buSzPct val="130000"/>
              <a:buFont typeface="Arial" pitchFamily="34" charset="0"/>
              <a:buChar char="•"/>
            </a:pPr>
            <a:r>
              <a:rPr lang="hr-HR" sz="2000" dirty="0" smtClean="0">
                <a:solidFill>
                  <a:srgbClr val="000090"/>
                </a:solidFill>
              </a:rPr>
              <a:t>GMAS </a:t>
            </a:r>
            <a:r>
              <a:rPr lang="hr-HR" sz="2000" b="1" dirty="0" smtClean="0">
                <a:solidFill>
                  <a:srgbClr val="000090"/>
                </a:solidFill>
              </a:rPr>
              <a:t>Principles</a:t>
            </a:r>
          </a:p>
          <a:p>
            <a:pPr marL="534988" lvl="1" indent="-261938">
              <a:spcBef>
                <a:spcPts val="1200"/>
              </a:spcBef>
              <a:buClr>
                <a:srgbClr val="002060"/>
              </a:buClr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0090"/>
                </a:solidFill>
              </a:rPr>
              <a:t>GMAS is to </a:t>
            </a:r>
            <a:r>
              <a:rPr lang="en-US" sz="2000" u="sng" dirty="0" smtClean="0">
                <a:solidFill>
                  <a:srgbClr val="000090"/>
                </a:solidFill>
              </a:rPr>
              <a:t>facilitate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u="sng" dirty="0" smtClean="0">
                <a:solidFill>
                  <a:srgbClr val="000090"/>
                </a:solidFill>
              </a:rPr>
              <a:t>promote</a:t>
            </a:r>
          </a:p>
          <a:p>
            <a:pPr marL="808038" lvl="2" indent="-273050">
              <a:spcBef>
                <a:spcPts val="600"/>
              </a:spcBef>
              <a:buClr>
                <a:srgbClr val="002060"/>
              </a:buClr>
              <a:buSzPct val="80000"/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0090"/>
                </a:solidFill>
              </a:rPr>
              <a:t>usage</a:t>
            </a:r>
            <a:r>
              <a:rPr lang="en-US" sz="2000" dirty="0" smtClean="0">
                <a:solidFill>
                  <a:srgbClr val="000090"/>
                </a:solidFill>
              </a:rPr>
              <a:t> of existing national </a:t>
            </a:r>
            <a:r>
              <a:rPr lang="en-US" sz="2000" b="1" dirty="0" smtClean="0">
                <a:solidFill>
                  <a:srgbClr val="000090"/>
                </a:solidFill>
              </a:rPr>
              <a:t>capabilities</a:t>
            </a:r>
            <a:r>
              <a:rPr lang="en-US" sz="2000" dirty="0" smtClean="0">
                <a:solidFill>
                  <a:srgbClr val="000090"/>
                </a:solidFill>
              </a:rPr>
              <a:t> and national </a:t>
            </a:r>
            <a:r>
              <a:rPr lang="en-US" sz="2000" b="1" dirty="0" smtClean="0">
                <a:solidFill>
                  <a:srgbClr val="000090"/>
                </a:solidFill>
              </a:rPr>
              <a:t>investment</a:t>
            </a:r>
            <a:r>
              <a:rPr lang="en-US" sz="2000" dirty="0" smtClean="0">
                <a:solidFill>
                  <a:srgbClr val="000090"/>
                </a:solidFill>
              </a:rPr>
              <a:t> for further </a:t>
            </a:r>
            <a:r>
              <a:rPr lang="en-US" sz="2000" b="1" dirty="0" smtClean="0">
                <a:solidFill>
                  <a:srgbClr val="000090"/>
                </a:solidFill>
              </a:rPr>
              <a:t>NMHS development</a:t>
            </a:r>
          </a:p>
          <a:p>
            <a:pPr marL="808038" lvl="2" indent="-273050">
              <a:spcBef>
                <a:spcPts val="600"/>
              </a:spcBef>
              <a:buClr>
                <a:srgbClr val="002060"/>
              </a:buClr>
              <a:buSzPct val="8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90"/>
                </a:solidFill>
              </a:rPr>
              <a:t>cross boarder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</a:rPr>
              <a:t>collaboration</a:t>
            </a:r>
            <a:r>
              <a:rPr lang="en-US" sz="2000" dirty="0" smtClean="0">
                <a:solidFill>
                  <a:srgbClr val="000090"/>
                </a:solidFill>
              </a:rPr>
              <a:t> wherever / whenever is possible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534988" indent="-261938">
              <a:spcBef>
                <a:spcPts val="1200"/>
              </a:spcBef>
              <a:buSzPct val="80000"/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0090"/>
                </a:solidFill>
              </a:rPr>
              <a:t>Important </a:t>
            </a:r>
            <a:r>
              <a:rPr lang="en-US" sz="2000" b="1" dirty="0" smtClean="0">
                <a:solidFill>
                  <a:srgbClr val="000090"/>
                </a:solidFill>
              </a:rPr>
              <a:t>building block </a:t>
            </a:r>
            <a:r>
              <a:rPr lang="en-US" sz="2000" dirty="0" smtClean="0">
                <a:solidFill>
                  <a:srgbClr val="000090"/>
                </a:solidFill>
              </a:rPr>
              <a:t>of the </a:t>
            </a:r>
            <a:r>
              <a:rPr lang="en-US" sz="2000" b="1" dirty="0" smtClean="0">
                <a:solidFill>
                  <a:srgbClr val="000090"/>
                </a:solidFill>
              </a:rPr>
              <a:t>GMAS</a:t>
            </a:r>
            <a:r>
              <a:rPr lang="en-US" sz="2000" dirty="0" smtClean="0">
                <a:solidFill>
                  <a:srgbClr val="000090"/>
                </a:solidFill>
              </a:rPr>
              <a:t> is the </a:t>
            </a:r>
            <a:r>
              <a:rPr lang="en-US" sz="2000" b="1" dirty="0" smtClean="0">
                <a:solidFill>
                  <a:srgbClr val="000090"/>
                </a:solidFill>
              </a:rPr>
              <a:t>GDPFS</a:t>
            </a:r>
            <a:r>
              <a:rPr lang="en-US" sz="2000" dirty="0" smtClean="0">
                <a:solidFill>
                  <a:srgbClr val="000090"/>
                </a:solidFill>
              </a:rPr>
              <a:t> with a </a:t>
            </a:r>
            <a:r>
              <a:rPr lang="en-US" sz="2000" i="1" dirty="0" smtClean="0">
                <a:solidFill>
                  <a:srgbClr val="000090"/>
                </a:solidFill>
              </a:rPr>
              <a:t>role</a:t>
            </a:r>
            <a:r>
              <a:rPr lang="en-US" sz="2000" dirty="0" smtClean="0">
                <a:solidFill>
                  <a:srgbClr val="000090"/>
                </a:solidFill>
              </a:rPr>
              <a:t> to </a:t>
            </a:r>
            <a:r>
              <a:rPr lang="en-US" sz="2000" b="1" dirty="0" smtClean="0">
                <a:solidFill>
                  <a:srgbClr val="000090"/>
                </a:solidFill>
              </a:rPr>
              <a:t>support</a:t>
            </a:r>
            <a:r>
              <a:rPr lang="en-US" sz="2000" dirty="0" smtClean="0">
                <a:solidFill>
                  <a:srgbClr val="000090"/>
                </a:solidFill>
              </a:rPr>
              <a:t> the </a:t>
            </a:r>
            <a:r>
              <a:rPr lang="en-US" sz="2000" b="1" dirty="0" smtClean="0">
                <a:solidFill>
                  <a:srgbClr val="000090"/>
                </a:solidFill>
              </a:rPr>
              <a:t>NAA/NMHSs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b="1" dirty="0" smtClean="0">
                <a:solidFill>
                  <a:srgbClr val="000090"/>
                </a:solidFill>
              </a:rPr>
              <a:t>tuning</a:t>
            </a:r>
            <a:r>
              <a:rPr lang="en-US" sz="2000" dirty="0" smtClean="0">
                <a:solidFill>
                  <a:srgbClr val="000090"/>
                </a:solidFill>
              </a:rPr>
              <a:t> their </a:t>
            </a:r>
            <a:r>
              <a:rPr lang="en-US" sz="2000" b="1" dirty="0" smtClean="0">
                <a:solidFill>
                  <a:srgbClr val="000090"/>
                </a:solidFill>
              </a:rPr>
              <a:t>perspective</a:t>
            </a:r>
            <a:r>
              <a:rPr lang="en-US" sz="2000" dirty="0" smtClean="0">
                <a:solidFill>
                  <a:srgbClr val="000090"/>
                </a:solidFill>
              </a:rPr>
              <a:t> in the </a:t>
            </a:r>
            <a:r>
              <a:rPr lang="en-US" sz="2000" i="1" dirty="0" smtClean="0">
                <a:solidFill>
                  <a:srgbClr val="000090"/>
                </a:solidFill>
              </a:rPr>
              <a:t>process</a:t>
            </a:r>
            <a:r>
              <a:rPr lang="en-US" sz="2000" dirty="0" smtClean="0">
                <a:solidFill>
                  <a:srgbClr val="000090"/>
                </a:solidFill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</a:rPr>
              <a:t>tailoring</a:t>
            </a:r>
            <a:r>
              <a:rPr lang="en-US" sz="2000" dirty="0" smtClean="0">
                <a:solidFill>
                  <a:srgbClr val="000090"/>
                </a:solidFill>
              </a:rPr>
              <a:t> of </a:t>
            </a:r>
            <a:r>
              <a:rPr lang="en-US" sz="2000" i="1" dirty="0" smtClean="0">
                <a:solidFill>
                  <a:srgbClr val="000090"/>
                </a:solidFill>
              </a:rPr>
              <a:t>national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</a:rPr>
              <a:t>alerts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u="sng" dirty="0" smtClean="0">
                <a:solidFill>
                  <a:srgbClr val="000090"/>
                </a:solidFill>
              </a:rPr>
              <a:t>warnings</a:t>
            </a:r>
            <a:r>
              <a:rPr lang="en-US" sz="2000" dirty="0" smtClean="0">
                <a:solidFill>
                  <a:srgbClr val="000090"/>
                </a:solidFill>
              </a:rPr>
              <a:t> / </a:t>
            </a:r>
            <a:r>
              <a:rPr lang="en-US" sz="2000" b="1" dirty="0" smtClean="0">
                <a:solidFill>
                  <a:srgbClr val="000090"/>
                </a:solidFill>
              </a:rPr>
              <a:t>CAPs</a:t>
            </a:r>
            <a:r>
              <a:rPr lang="en-US" sz="2000" dirty="0" smtClean="0">
                <a:solidFill>
                  <a:srgbClr val="000090"/>
                </a:solidFill>
              </a:rPr>
              <a:t>. Thus </a:t>
            </a:r>
            <a:r>
              <a:rPr lang="en-US" sz="2000" b="1" dirty="0" smtClean="0">
                <a:solidFill>
                  <a:srgbClr val="000090"/>
                </a:solidFill>
              </a:rPr>
              <a:t>GDPFS</a:t>
            </a:r>
            <a:r>
              <a:rPr lang="en-US" sz="2000" dirty="0" smtClean="0">
                <a:solidFill>
                  <a:srgbClr val="000090"/>
                </a:solidFill>
              </a:rPr>
              <a:t> with its </a:t>
            </a:r>
            <a:r>
              <a:rPr lang="en-US" sz="2000" i="1" dirty="0" smtClean="0">
                <a:solidFill>
                  <a:srgbClr val="000090"/>
                </a:solidFill>
              </a:rPr>
              <a:t>centers of excellence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act</a:t>
            </a:r>
            <a:r>
              <a:rPr lang="en-US" sz="1900" dirty="0" smtClean="0">
                <a:solidFill>
                  <a:srgbClr val="000090"/>
                </a:solidFill>
              </a:rPr>
              <a:t> </a:t>
            </a:r>
          </a:p>
          <a:p>
            <a:pPr marL="857250" lvl="1" indent="-322263">
              <a:spcBef>
                <a:spcPts val="600"/>
              </a:spcBef>
              <a:buSzPct val="80000"/>
              <a:buFont typeface="Wingdings" pitchFamily="2" charset="2"/>
              <a:buChar char="ü"/>
              <a:tabLst>
                <a:tab pos="808038" algn="l"/>
              </a:tabLst>
            </a:pPr>
            <a:r>
              <a:rPr lang="en-US" sz="1900" dirty="0" smtClean="0">
                <a:solidFill>
                  <a:srgbClr val="000090"/>
                </a:solidFill>
              </a:rPr>
              <a:t>as an </a:t>
            </a:r>
            <a:r>
              <a:rPr lang="en-US" sz="1900" b="1" dirty="0" smtClean="0">
                <a:solidFill>
                  <a:srgbClr val="000090"/>
                </a:solidFill>
              </a:rPr>
              <a:t>advisory entity </a:t>
            </a:r>
            <a:r>
              <a:rPr lang="en-US" sz="1900" dirty="0" smtClean="0">
                <a:solidFill>
                  <a:srgbClr val="000090"/>
                </a:solidFill>
              </a:rPr>
              <a:t>and a </a:t>
            </a:r>
            <a:r>
              <a:rPr lang="en-US" sz="1900" i="1" dirty="0" smtClean="0">
                <a:solidFill>
                  <a:srgbClr val="000090"/>
                </a:solidFill>
              </a:rPr>
              <a:t>vital</a:t>
            </a:r>
            <a:r>
              <a:rPr lang="en-US" sz="1900" dirty="0" smtClean="0">
                <a:solidFill>
                  <a:srgbClr val="000090"/>
                </a:solidFill>
              </a:rPr>
              <a:t> </a:t>
            </a:r>
            <a:r>
              <a:rPr lang="en-US" sz="1900" b="1" dirty="0" smtClean="0">
                <a:solidFill>
                  <a:srgbClr val="000090"/>
                </a:solidFill>
              </a:rPr>
              <a:t>source of information</a:t>
            </a:r>
            <a:r>
              <a:rPr lang="en-US" sz="1900" dirty="0" smtClean="0">
                <a:solidFill>
                  <a:srgbClr val="000090"/>
                </a:solidFill>
              </a:rPr>
              <a:t>, in particular for </a:t>
            </a:r>
            <a:r>
              <a:rPr lang="en-US" sz="1900" u="sng" dirty="0" smtClean="0">
                <a:solidFill>
                  <a:srgbClr val="000090"/>
                </a:solidFill>
              </a:rPr>
              <a:t>developing</a:t>
            </a:r>
            <a:r>
              <a:rPr lang="en-US" sz="1900" dirty="0" smtClean="0">
                <a:solidFill>
                  <a:srgbClr val="000090"/>
                </a:solidFill>
              </a:rPr>
              <a:t> and </a:t>
            </a:r>
            <a:r>
              <a:rPr lang="en-US" sz="1900" u="sng" dirty="0" smtClean="0">
                <a:solidFill>
                  <a:srgbClr val="000090"/>
                </a:solidFill>
              </a:rPr>
              <a:t>least</a:t>
            </a:r>
            <a:r>
              <a:rPr lang="en-US" sz="1900" dirty="0" smtClean="0">
                <a:solidFill>
                  <a:srgbClr val="000090"/>
                </a:solidFill>
              </a:rPr>
              <a:t> </a:t>
            </a:r>
            <a:r>
              <a:rPr lang="en-US" sz="1900" u="sng" dirty="0" smtClean="0">
                <a:solidFill>
                  <a:srgbClr val="000090"/>
                </a:solidFill>
              </a:rPr>
              <a:t>developed</a:t>
            </a:r>
            <a:r>
              <a:rPr lang="en-US" sz="1900" dirty="0" smtClean="0">
                <a:solidFill>
                  <a:srgbClr val="000090"/>
                </a:solidFill>
              </a:rPr>
              <a:t> Members that are primarily </a:t>
            </a:r>
            <a:r>
              <a:rPr lang="en-US" sz="1900" u="sng" dirty="0" smtClean="0">
                <a:solidFill>
                  <a:srgbClr val="000090"/>
                </a:solidFill>
              </a:rPr>
              <a:t>most</a:t>
            </a:r>
            <a:r>
              <a:rPr lang="en-US" sz="1900" dirty="0" smtClean="0">
                <a:solidFill>
                  <a:srgbClr val="000090"/>
                </a:solidFill>
              </a:rPr>
              <a:t> </a:t>
            </a:r>
            <a:r>
              <a:rPr lang="en-US" sz="1900" u="sng" dirty="0" smtClean="0">
                <a:solidFill>
                  <a:srgbClr val="000090"/>
                </a:solidFill>
              </a:rPr>
              <a:t>vulnerable</a:t>
            </a:r>
            <a:endParaRPr lang="en-US" sz="1900" dirty="0" smtClean="0">
              <a:solidFill>
                <a:srgbClr val="000090"/>
              </a:solidFill>
            </a:endParaRPr>
          </a:p>
          <a:p>
            <a:pPr marL="857250" lvl="1" indent="-322263">
              <a:spcBef>
                <a:spcPts val="600"/>
              </a:spcBef>
              <a:buSzPct val="80000"/>
              <a:buFont typeface="Wingdings" pitchFamily="2" charset="2"/>
              <a:buChar char="ü"/>
              <a:tabLst>
                <a:tab pos="808038" algn="l"/>
              </a:tabLst>
            </a:pPr>
            <a:r>
              <a:rPr lang="en-US" sz="1900" dirty="0" smtClean="0">
                <a:solidFill>
                  <a:srgbClr val="000090"/>
                </a:solidFill>
              </a:rPr>
              <a:t>as </a:t>
            </a:r>
            <a:r>
              <a:rPr lang="en-US" sz="1900" b="1" dirty="0" smtClean="0">
                <a:solidFill>
                  <a:srgbClr val="000090"/>
                </a:solidFill>
              </a:rPr>
              <a:t>global driving force </a:t>
            </a:r>
            <a:r>
              <a:rPr lang="en-US" sz="1900" dirty="0" smtClean="0">
                <a:solidFill>
                  <a:srgbClr val="000090"/>
                </a:solidFill>
              </a:rPr>
              <a:t>for the </a:t>
            </a:r>
            <a:r>
              <a:rPr lang="en-US" sz="1900" i="1" dirty="0" smtClean="0">
                <a:solidFill>
                  <a:srgbClr val="000090"/>
                </a:solidFill>
              </a:rPr>
              <a:t>national</a:t>
            </a:r>
            <a:r>
              <a:rPr lang="en-US" sz="1900" dirty="0" smtClean="0">
                <a:solidFill>
                  <a:srgbClr val="000090"/>
                </a:solidFill>
              </a:rPr>
              <a:t> </a:t>
            </a:r>
            <a:r>
              <a:rPr lang="en-US" sz="1900" u="sng" dirty="0" smtClean="0">
                <a:solidFill>
                  <a:srgbClr val="000090"/>
                </a:solidFill>
              </a:rPr>
              <a:t>development</a:t>
            </a:r>
            <a:r>
              <a:rPr lang="en-US" sz="1900" dirty="0" smtClean="0">
                <a:solidFill>
                  <a:srgbClr val="000090"/>
                </a:solidFill>
              </a:rPr>
              <a:t> and </a:t>
            </a:r>
            <a:r>
              <a:rPr lang="en-US" sz="1900" u="sng" dirty="0" smtClean="0">
                <a:solidFill>
                  <a:srgbClr val="000090"/>
                </a:solidFill>
              </a:rPr>
              <a:t>maintenance</a:t>
            </a:r>
            <a:r>
              <a:rPr lang="en-US" sz="1900" dirty="0" smtClean="0">
                <a:solidFill>
                  <a:srgbClr val="000090"/>
                </a:solidFill>
              </a:rPr>
              <a:t> of its </a:t>
            </a:r>
            <a:r>
              <a:rPr lang="en-US" sz="1900" b="1" dirty="0" smtClean="0">
                <a:solidFill>
                  <a:srgbClr val="000090"/>
                </a:solidFill>
              </a:rPr>
              <a:t>observation</a:t>
            </a:r>
            <a:r>
              <a:rPr lang="en-US" sz="1900" dirty="0" smtClean="0">
                <a:solidFill>
                  <a:srgbClr val="000090"/>
                </a:solidFill>
              </a:rPr>
              <a:t> </a:t>
            </a:r>
            <a:r>
              <a:rPr lang="en-US" sz="1900" b="1" dirty="0" smtClean="0">
                <a:solidFill>
                  <a:srgbClr val="000090"/>
                </a:solidFill>
              </a:rPr>
              <a:t>network</a:t>
            </a:r>
            <a:r>
              <a:rPr lang="en-US" sz="1900" dirty="0" smtClean="0">
                <a:solidFill>
                  <a:srgbClr val="000090"/>
                </a:solidFill>
              </a:rPr>
              <a:t> and </a:t>
            </a:r>
            <a:r>
              <a:rPr lang="en-US" sz="1900" u="sng" dirty="0" smtClean="0">
                <a:solidFill>
                  <a:srgbClr val="000090"/>
                </a:solidFill>
              </a:rPr>
              <a:t>derivation</a:t>
            </a:r>
            <a:r>
              <a:rPr lang="en-US" sz="1900" dirty="0" smtClean="0">
                <a:solidFill>
                  <a:srgbClr val="000090"/>
                </a:solidFill>
              </a:rPr>
              <a:t> of </a:t>
            </a:r>
            <a:r>
              <a:rPr lang="en-US" sz="1900" b="1" dirty="0" smtClean="0">
                <a:solidFill>
                  <a:srgbClr val="000090"/>
                </a:solidFill>
              </a:rPr>
              <a:t>local NWP products </a:t>
            </a:r>
            <a:r>
              <a:rPr lang="en-US" sz="1900" dirty="0" smtClean="0">
                <a:solidFill>
                  <a:srgbClr val="000090"/>
                </a:solidFill>
              </a:rPr>
              <a:t>primarily </a:t>
            </a:r>
            <a:r>
              <a:rPr lang="en-US" sz="1900" i="1" dirty="0" smtClean="0">
                <a:solidFill>
                  <a:srgbClr val="000090"/>
                </a:solidFill>
              </a:rPr>
              <a:t>produced</a:t>
            </a:r>
            <a:r>
              <a:rPr lang="en-US" sz="1900" dirty="0" smtClean="0">
                <a:solidFill>
                  <a:srgbClr val="000090"/>
                </a:solidFill>
              </a:rPr>
              <a:t> by the </a:t>
            </a:r>
            <a:r>
              <a:rPr lang="en-US" sz="1900" i="1" dirty="0" smtClean="0">
                <a:solidFill>
                  <a:srgbClr val="000090"/>
                </a:solidFill>
              </a:rPr>
              <a:t>NMHSs</a:t>
            </a:r>
            <a:endParaRPr lang="en-US" sz="2000" dirty="0" smtClean="0">
              <a:solidFill>
                <a:srgbClr val="00009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27774"/>
            <a:ext cx="91440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8431914" y="6413649"/>
            <a:ext cx="626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952"/>
            <a:ext cx="8229600" cy="545497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PRA Recommendations</a:t>
            </a:r>
            <a:endParaRPr lang="en-US" sz="260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6" y="866908"/>
            <a:ext cx="8788659" cy="4488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Presidents</a:t>
            </a:r>
            <a:r>
              <a:rPr lang="en-US" sz="2000" dirty="0" smtClean="0">
                <a:solidFill>
                  <a:srgbClr val="000090"/>
                </a:solidFill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</a:rPr>
              <a:t>Regional Associations </a:t>
            </a:r>
            <a:r>
              <a:rPr lang="en-US" sz="2000" dirty="0" smtClean="0">
                <a:solidFill>
                  <a:srgbClr val="000090"/>
                </a:solidFill>
              </a:rPr>
              <a:t>were </a:t>
            </a:r>
            <a:r>
              <a:rPr lang="en-US" sz="2000" u="sng" dirty="0" smtClean="0">
                <a:solidFill>
                  <a:srgbClr val="000090"/>
                </a:solidFill>
              </a:rPr>
              <a:t>pleased</a:t>
            </a:r>
            <a:r>
              <a:rPr lang="en-US" sz="2000" dirty="0" smtClean="0">
                <a:solidFill>
                  <a:srgbClr val="000090"/>
                </a:solidFill>
              </a:rPr>
              <a:t> with the </a:t>
            </a:r>
            <a:r>
              <a:rPr lang="en-US" sz="2000" i="1" dirty="0" smtClean="0">
                <a:solidFill>
                  <a:srgbClr val="000090"/>
                </a:solidFill>
              </a:rPr>
              <a:t>development</a:t>
            </a:r>
            <a:r>
              <a:rPr lang="en-US" sz="2000" dirty="0" smtClean="0">
                <a:solidFill>
                  <a:srgbClr val="000090"/>
                </a:solidFill>
              </a:rPr>
              <a:t> of the </a:t>
            </a:r>
            <a:r>
              <a:rPr lang="en-US" sz="2000" b="1" dirty="0" smtClean="0">
                <a:solidFill>
                  <a:srgbClr val="000090"/>
                </a:solidFill>
              </a:rPr>
              <a:t>GMAS concept </a:t>
            </a:r>
            <a:r>
              <a:rPr lang="en-US" sz="2000" dirty="0" smtClean="0">
                <a:solidFill>
                  <a:srgbClr val="000090"/>
                </a:solidFill>
              </a:rPr>
              <a:t>so far, and </a:t>
            </a:r>
            <a:r>
              <a:rPr lang="en-US" sz="2000" b="1" dirty="0" smtClean="0">
                <a:solidFill>
                  <a:srgbClr val="000090"/>
                </a:solidFill>
              </a:rPr>
              <a:t>agreed</a:t>
            </a:r>
            <a:r>
              <a:rPr lang="en-US" sz="2000" dirty="0" smtClean="0">
                <a:solidFill>
                  <a:srgbClr val="000090"/>
                </a:solidFill>
              </a:rPr>
              <a:t> that 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0" indent="0">
              <a:spcBef>
                <a:spcPts val="1200"/>
              </a:spcBef>
              <a:buSzPct val="130000"/>
            </a:pPr>
            <a:r>
              <a:rPr lang="hr-HR" sz="2000" dirty="0" smtClean="0">
                <a:solidFill>
                  <a:srgbClr val="000090"/>
                </a:solidFill>
              </a:rPr>
              <a:t>   GMAS </a:t>
            </a:r>
            <a:r>
              <a:rPr lang="hr-HR" sz="2000" b="1" dirty="0" smtClean="0">
                <a:solidFill>
                  <a:srgbClr val="000090"/>
                </a:solidFill>
              </a:rPr>
              <a:t>Principles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628650" lvl="1" indent="-355600">
              <a:spcBef>
                <a:spcPts val="1200"/>
              </a:spcBef>
              <a:buSzPct val="80000"/>
              <a:buFont typeface="Courier New" pitchFamily="49" charset="0"/>
              <a:buChar char="o"/>
              <a:tabLst>
                <a:tab pos="712788" algn="l"/>
              </a:tabLst>
            </a:pPr>
            <a:r>
              <a:rPr lang="en-US" sz="2000" dirty="0" smtClean="0">
                <a:solidFill>
                  <a:srgbClr val="000090"/>
                </a:solidFill>
              </a:rPr>
              <a:t>GMAS </a:t>
            </a:r>
            <a:r>
              <a:rPr lang="en-US" sz="2000" b="1" dirty="0" smtClean="0">
                <a:solidFill>
                  <a:srgbClr val="000090"/>
                </a:solidFill>
              </a:rPr>
              <a:t>development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b="1" dirty="0" smtClean="0">
                <a:solidFill>
                  <a:srgbClr val="000090"/>
                </a:solidFill>
              </a:rPr>
              <a:t>implementation</a:t>
            </a:r>
            <a:r>
              <a:rPr lang="en-US" sz="2000" dirty="0" smtClean="0">
                <a:solidFill>
                  <a:srgbClr val="000090"/>
                </a:solidFill>
              </a:rPr>
              <a:t> process will </a:t>
            </a:r>
            <a:r>
              <a:rPr lang="en-US" sz="2000" b="1" dirty="0" smtClean="0">
                <a:solidFill>
                  <a:srgbClr val="000090"/>
                </a:solidFill>
              </a:rPr>
              <a:t>include</a:t>
            </a:r>
            <a:r>
              <a:rPr lang="en-US" sz="2000" dirty="0" smtClean="0">
                <a:solidFill>
                  <a:srgbClr val="000090"/>
                </a:solidFill>
              </a:rPr>
              <a:t>:</a:t>
            </a:r>
          </a:p>
          <a:p>
            <a:pPr marL="985838" lvl="2" indent="-357188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0"/>
                </a:solidFill>
              </a:rPr>
              <a:t>clear </a:t>
            </a:r>
            <a:r>
              <a:rPr lang="en-US" sz="2000" b="1" dirty="0" smtClean="0">
                <a:solidFill>
                  <a:srgbClr val="000090"/>
                </a:solidFill>
              </a:rPr>
              <a:t>protocols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b="1" dirty="0" smtClean="0">
                <a:solidFill>
                  <a:srgbClr val="000090"/>
                </a:solidFill>
              </a:rPr>
              <a:t>standards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i="1" dirty="0" smtClean="0">
                <a:solidFill>
                  <a:srgbClr val="000090"/>
                </a:solidFill>
              </a:rPr>
              <a:t>code of behaviors </a:t>
            </a:r>
            <a:r>
              <a:rPr lang="en-US" sz="2000" dirty="0" smtClean="0">
                <a:solidFill>
                  <a:srgbClr val="000090"/>
                </a:solidFill>
              </a:rPr>
              <a:t>- </a:t>
            </a:r>
            <a:r>
              <a:rPr lang="en-US" sz="2000" b="1" dirty="0" smtClean="0">
                <a:solidFill>
                  <a:srgbClr val="000090"/>
                </a:solidFill>
              </a:rPr>
              <a:t>standard operative procedures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hr-HR" sz="2000" dirty="0" smtClean="0">
                <a:solidFill>
                  <a:srgbClr val="000090"/>
                </a:solidFill>
              </a:rPr>
              <a:t>- </a:t>
            </a:r>
            <a:r>
              <a:rPr lang="en-US" sz="2000" dirty="0" smtClean="0">
                <a:solidFill>
                  <a:srgbClr val="000090"/>
                </a:solidFill>
              </a:rPr>
              <a:t>need to be </a:t>
            </a:r>
            <a:r>
              <a:rPr lang="en-US" sz="2000" u="sng" dirty="0" smtClean="0">
                <a:solidFill>
                  <a:srgbClr val="000090"/>
                </a:solidFill>
              </a:rPr>
              <a:t>elaborated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</a:p>
          <a:p>
            <a:pPr marL="985838" lvl="2" indent="-357188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90"/>
                </a:solidFill>
              </a:rPr>
              <a:t>Demonstration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b="1" dirty="0" smtClean="0">
                <a:solidFill>
                  <a:srgbClr val="000090"/>
                </a:solidFill>
              </a:rPr>
              <a:t>pilot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projects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hr-HR" sz="2000" dirty="0" smtClean="0">
                <a:solidFill>
                  <a:srgbClr val="000090"/>
                </a:solidFill>
              </a:rPr>
              <a:t>- </a:t>
            </a:r>
            <a:r>
              <a:rPr lang="en-US" sz="2000" dirty="0" smtClean="0">
                <a:solidFill>
                  <a:srgbClr val="000090"/>
                </a:solidFill>
              </a:rPr>
              <a:t>to </a:t>
            </a:r>
            <a:r>
              <a:rPr lang="en-US" sz="2000" u="sng" dirty="0" smtClean="0">
                <a:solidFill>
                  <a:srgbClr val="000090"/>
                </a:solidFill>
              </a:rPr>
              <a:t>test</a:t>
            </a:r>
          </a:p>
          <a:p>
            <a:pPr marL="985838" lvl="2" indent="-357188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90"/>
                </a:solidFill>
              </a:rPr>
              <a:t>Risk assessment </a:t>
            </a:r>
            <a:r>
              <a:rPr lang="hr-HR" sz="2000" dirty="0" smtClean="0">
                <a:solidFill>
                  <a:srgbClr val="000090"/>
                </a:solidFill>
              </a:rPr>
              <a:t>-</a:t>
            </a:r>
            <a:r>
              <a:rPr lang="hr-HR" sz="2000" b="1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should be the </a:t>
            </a:r>
            <a:r>
              <a:rPr lang="en-US" sz="2000" u="sng" dirty="0" smtClean="0">
                <a:solidFill>
                  <a:srgbClr val="000090"/>
                </a:solidFill>
              </a:rPr>
              <a:t>vital</a:t>
            </a:r>
            <a:r>
              <a:rPr lang="en-US" sz="2000" dirty="0" smtClean="0">
                <a:solidFill>
                  <a:srgbClr val="000090"/>
                </a:solidFill>
              </a:rPr>
              <a:t> part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rgbClr val="00009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27774"/>
            <a:ext cx="91440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 txBox="1">
            <a:spLocks/>
          </p:cNvSpPr>
          <p:nvPr/>
        </p:nvSpPr>
        <p:spPr>
          <a:xfrm>
            <a:off x="8431914" y="6413649"/>
            <a:ext cx="626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730"/>
            <a:ext cx="8229600" cy="50724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Potential UNOCC support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64" y="764970"/>
            <a:ext cx="7769254" cy="583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185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602" name="Picture 2" descr="C:\Users\Sancta Domenica\Desktop\Vilni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828" y="482742"/>
            <a:ext cx="4857008" cy="481686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171225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04423"/>
            <a:ext cx="8532421" cy="5248875"/>
          </a:xfrm>
        </p:spPr>
        <p:txBody>
          <a:bodyPr/>
          <a:lstStyle/>
          <a:p>
            <a:pPr lvl="0">
              <a:buSzPct val="130000"/>
            </a:pPr>
            <a:r>
              <a:rPr lang="en-GB" sz="2000" b="1" dirty="0" smtClean="0">
                <a:solidFill>
                  <a:srgbClr val="000090"/>
                </a:solidFill>
              </a:rPr>
              <a:t>Background </a:t>
            </a:r>
            <a:r>
              <a:rPr lang="hr-HR" sz="2000" b="1" dirty="0" smtClean="0">
                <a:solidFill>
                  <a:srgbClr val="000090"/>
                </a:solidFill>
              </a:rPr>
              <a:t>- </a:t>
            </a:r>
            <a:r>
              <a:rPr lang="en-GB" sz="2000" b="1" dirty="0" smtClean="0">
                <a:solidFill>
                  <a:srgbClr val="000090"/>
                </a:solidFill>
              </a:rPr>
              <a:t>World </a:t>
            </a:r>
            <a:r>
              <a:rPr lang="en-GB" sz="2000" b="1" dirty="0">
                <a:solidFill>
                  <a:srgbClr val="000090"/>
                </a:solidFill>
              </a:rPr>
              <a:t>Meteorological Organization </a:t>
            </a:r>
            <a:r>
              <a:rPr lang="en-GB" sz="2000" b="1" dirty="0" smtClean="0">
                <a:solidFill>
                  <a:srgbClr val="000090"/>
                </a:solidFill>
              </a:rPr>
              <a:t>Convention</a:t>
            </a:r>
            <a:r>
              <a:rPr lang="en-GB" sz="2000" dirty="0" smtClean="0">
                <a:solidFill>
                  <a:srgbClr val="000090"/>
                </a:solidFill>
              </a:rPr>
              <a:t>: </a:t>
            </a:r>
            <a:endParaRPr lang="en-US" sz="2000" dirty="0">
              <a:solidFill>
                <a:srgbClr val="00009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GB" sz="2000" dirty="0">
                <a:solidFill>
                  <a:srgbClr val="000090"/>
                </a:solidFill>
              </a:rPr>
              <a:t>All WMO </a:t>
            </a:r>
            <a:r>
              <a:rPr lang="en-GB" sz="2000" b="1" dirty="0">
                <a:solidFill>
                  <a:srgbClr val="000090"/>
                </a:solidFill>
              </a:rPr>
              <a:t>Members</a:t>
            </a:r>
            <a:r>
              <a:rPr lang="en-GB" sz="2000" dirty="0">
                <a:solidFill>
                  <a:srgbClr val="000090"/>
                </a:solidFill>
              </a:rPr>
              <a:t> need to </a:t>
            </a:r>
            <a:r>
              <a:rPr lang="en-GB" sz="2000" b="1" dirty="0">
                <a:solidFill>
                  <a:srgbClr val="000090"/>
                </a:solidFill>
              </a:rPr>
              <a:t>work together </a:t>
            </a:r>
            <a:r>
              <a:rPr lang="en-GB" sz="2000" dirty="0">
                <a:solidFill>
                  <a:srgbClr val="000090"/>
                </a:solidFill>
              </a:rPr>
              <a:t>to </a:t>
            </a:r>
            <a:r>
              <a:rPr lang="en-GB" sz="2000" u="sng" dirty="0">
                <a:solidFill>
                  <a:srgbClr val="000090"/>
                </a:solidFill>
              </a:rPr>
              <a:t>coordinate</a:t>
            </a:r>
            <a:r>
              <a:rPr lang="en-GB" sz="2000" dirty="0">
                <a:solidFill>
                  <a:srgbClr val="000090"/>
                </a:solidFill>
              </a:rPr>
              <a:t>, </a:t>
            </a:r>
            <a:r>
              <a:rPr lang="en-GB" sz="2000" u="sng" dirty="0">
                <a:solidFill>
                  <a:srgbClr val="000090"/>
                </a:solidFill>
              </a:rPr>
              <a:t>standardize</a:t>
            </a:r>
            <a:r>
              <a:rPr lang="en-GB" sz="2000" dirty="0">
                <a:solidFill>
                  <a:srgbClr val="000090"/>
                </a:solidFill>
              </a:rPr>
              <a:t>, </a:t>
            </a:r>
            <a:r>
              <a:rPr lang="en-GB" sz="2000" u="sng" dirty="0">
                <a:solidFill>
                  <a:srgbClr val="000090"/>
                </a:solidFill>
              </a:rPr>
              <a:t>improve</a:t>
            </a:r>
            <a:r>
              <a:rPr lang="en-GB" sz="2000" dirty="0">
                <a:solidFill>
                  <a:srgbClr val="000090"/>
                </a:solidFill>
              </a:rPr>
              <a:t> and </a:t>
            </a:r>
            <a:r>
              <a:rPr lang="en-GB" sz="2000" u="sng" dirty="0">
                <a:solidFill>
                  <a:srgbClr val="000090"/>
                </a:solidFill>
              </a:rPr>
              <a:t>encourage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u="sng" dirty="0">
                <a:solidFill>
                  <a:srgbClr val="000090"/>
                </a:solidFill>
              </a:rPr>
              <a:t>efficiencies</a:t>
            </a:r>
            <a:r>
              <a:rPr lang="en-GB" sz="2000" dirty="0">
                <a:solidFill>
                  <a:srgbClr val="000090"/>
                </a:solidFill>
              </a:rPr>
              <a:t> in the </a:t>
            </a:r>
            <a:r>
              <a:rPr lang="en-GB" sz="2000" b="1" dirty="0">
                <a:solidFill>
                  <a:srgbClr val="000090"/>
                </a:solidFill>
              </a:rPr>
              <a:t>exchange</a:t>
            </a:r>
            <a:r>
              <a:rPr lang="en-GB" sz="2000" dirty="0">
                <a:solidFill>
                  <a:srgbClr val="000090"/>
                </a:solidFill>
              </a:rPr>
              <a:t> of </a:t>
            </a:r>
            <a:r>
              <a:rPr lang="en-GB" sz="2000" i="1" dirty="0">
                <a:solidFill>
                  <a:srgbClr val="000090"/>
                </a:solidFill>
              </a:rPr>
              <a:t>meteorological</a:t>
            </a:r>
            <a:r>
              <a:rPr lang="en-GB" sz="2000" dirty="0">
                <a:solidFill>
                  <a:srgbClr val="000090"/>
                </a:solidFill>
              </a:rPr>
              <a:t>, </a:t>
            </a:r>
            <a:r>
              <a:rPr lang="en-GB" sz="2000" i="1" dirty="0">
                <a:solidFill>
                  <a:srgbClr val="000090"/>
                </a:solidFill>
              </a:rPr>
              <a:t>climatological</a:t>
            </a:r>
            <a:r>
              <a:rPr lang="en-GB" sz="2000" dirty="0">
                <a:solidFill>
                  <a:srgbClr val="000090"/>
                </a:solidFill>
              </a:rPr>
              <a:t> and </a:t>
            </a:r>
            <a:r>
              <a:rPr lang="en-GB" sz="2000" i="1" dirty="0">
                <a:solidFill>
                  <a:srgbClr val="000090"/>
                </a:solidFill>
              </a:rPr>
              <a:t>hydrological</a:t>
            </a:r>
            <a:r>
              <a:rPr lang="en-GB" sz="2000" dirty="0">
                <a:solidFill>
                  <a:srgbClr val="000090"/>
                </a:solidFill>
              </a:rPr>
              <a:t> and related </a:t>
            </a:r>
            <a:r>
              <a:rPr lang="en-GB" sz="2000" b="1" dirty="0">
                <a:solidFill>
                  <a:srgbClr val="000090"/>
                </a:solidFill>
              </a:rPr>
              <a:t>information</a:t>
            </a:r>
            <a:r>
              <a:rPr lang="en-GB" sz="2000" dirty="0">
                <a:solidFill>
                  <a:srgbClr val="000090"/>
                </a:solidFill>
              </a:rPr>
              <a:t> between them, in the aid of human </a:t>
            </a:r>
            <a:r>
              <a:rPr lang="en-GB" sz="2000" dirty="0" smtClean="0">
                <a:solidFill>
                  <a:srgbClr val="000090"/>
                </a:solidFill>
              </a:rPr>
              <a:t>activities</a:t>
            </a:r>
            <a:endParaRPr lang="en-US" sz="2000" dirty="0">
              <a:solidFill>
                <a:srgbClr val="000090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GB" sz="2000" b="1" dirty="0">
                <a:solidFill>
                  <a:srgbClr val="000090"/>
                </a:solidFill>
              </a:rPr>
              <a:t>Meteorology</a:t>
            </a:r>
            <a:r>
              <a:rPr lang="en-GB" sz="2000" dirty="0">
                <a:solidFill>
                  <a:srgbClr val="000090"/>
                </a:solidFill>
              </a:rPr>
              <a:t> is </a:t>
            </a:r>
            <a:r>
              <a:rPr lang="en-GB" sz="2000" b="1" dirty="0">
                <a:solidFill>
                  <a:srgbClr val="000090"/>
                </a:solidFill>
              </a:rPr>
              <a:t>best coordinated </a:t>
            </a:r>
            <a:r>
              <a:rPr lang="en-GB" sz="2000" dirty="0">
                <a:solidFill>
                  <a:srgbClr val="000090"/>
                </a:solidFill>
              </a:rPr>
              <a:t>at the </a:t>
            </a:r>
            <a:r>
              <a:rPr lang="en-GB" sz="2000" b="1" dirty="0">
                <a:solidFill>
                  <a:srgbClr val="000090"/>
                </a:solidFill>
              </a:rPr>
              <a:t>international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dirty="0" smtClean="0">
                <a:solidFill>
                  <a:srgbClr val="000090"/>
                </a:solidFill>
              </a:rPr>
              <a:t>level</a:t>
            </a:r>
            <a:endParaRPr lang="en-US" sz="2000" dirty="0">
              <a:solidFill>
                <a:srgbClr val="000090"/>
              </a:solidFill>
            </a:endParaRPr>
          </a:p>
          <a:p>
            <a:pPr lvl="1">
              <a:spcAft>
                <a:spcPts val="1200"/>
              </a:spcAft>
              <a:buFont typeface="Courier New" pitchFamily="49" charset="0"/>
              <a:buChar char="o"/>
            </a:pPr>
            <a:r>
              <a:rPr lang="en-GB" sz="2000" dirty="0">
                <a:solidFill>
                  <a:srgbClr val="000090"/>
                </a:solidFill>
              </a:rPr>
              <a:t>The </a:t>
            </a:r>
            <a:r>
              <a:rPr lang="en-GB" sz="2000" b="1" dirty="0">
                <a:solidFill>
                  <a:srgbClr val="000090"/>
                </a:solidFill>
              </a:rPr>
              <a:t>need</a:t>
            </a:r>
            <a:r>
              <a:rPr lang="en-GB" sz="2000" dirty="0">
                <a:solidFill>
                  <a:srgbClr val="000090"/>
                </a:solidFill>
              </a:rPr>
              <a:t> for </a:t>
            </a:r>
            <a:r>
              <a:rPr lang="en-GB" sz="2000" u="sng" dirty="0">
                <a:solidFill>
                  <a:srgbClr val="000090"/>
                </a:solidFill>
              </a:rPr>
              <a:t>close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b="1" dirty="0">
                <a:solidFill>
                  <a:srgbClr val="000090"/>
                </a:solidFill>
              </a:rPr>
              <a:t>cooperation</a:t>
            </a:r>
            <a:r>
              <a:rPr lang="en-GB" sz="2000" dirty="0">
                <a:solidFill>
                  <a:srgbClr val="000090"/>
                </a:solidFill>
              </a:rPr>
              <a:t> with </a:t>
            </a:r>
            <a:r>
              <a:rPr lang="en-GB" sz="2000" u="sng" dirty="0">
                <a:solidFill>
                  <a:srgbClr val="000090"/>
                </a:solidFill>
              </a:rPr>
              <a:t>other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b="1" dirty="0">
                <a:solidFill>
                  <a:srgbClr val="000090"/>
                </a:solidFill>
              </a:rPr>
              <a:t>international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dirty="0" smtClean="0">
                <a:solidFill>
                  <a:srgbClr val="000090"/>
                </a:solidFill>
              </a:rPr>
              <a:t>organizations</a:t>
            </a:r>
            <a:endParaRPr lang="hr-HR" sz="2000" dirty="0" smtClean="0">
              <a:solidFill>
                <a:srgbClr val="000090"/>
              </a:solidFill>
            </a:endParaRPr>
          </a:p>
          <a:p>
            <a:pPr lvl="0">
              <a:spcAft>
                <a:spcPts val="1200"/>
              </a:spcAft>
              <a:buSzPct val="130000"/>
            </a:pPr>
            <a:r>
              <a:rPr lang="en-GB" sz="2000" b="1" dirty="0" smtClean="0">
                <a:solidFill>
                  <a:srgbClr val="000090"/>
                </a:solidFill>
              </a:rPr>
              <a:t>Increasing </a:t>
            </a:r>
            <a:r>
              <a:rPr lang="en-GB" sz="2000" b="1" dirty="0">
                <a:solidFill>
                  <a:srgbClr val="000090"/>
                </a:solidFill>
              </a:rPr>
              <a:t>impacts </a:t>
            </a:r>
            <a:r>
              <a:rPr lang="en-GB" sz="2000" dirty="0">
                <a:solidFill>
                  <a:srgbClr val="000090"/>
                </a:solidFill>
              </a:rPr>
              <a:t>related to </a:t>
            </a:r>
            <a:r>
              <a:rPr lang="en-GB" sz="2000" i="1" dirty="0">
                <a:solidFill>
                  <a:srgbClr val="000090"/>
                </a:solidFill>
              </a:rPr>
              <a:t>weather</a:t>
            </a:r>
            <a:r>
              <a:rPr lang="en-GB" sz="2000" dirty="0">
                <a:solidFill>
                  <a:srgbClr val="000090"/>
                </a:solidFill>
              </a:rPr>
              <a:t>, </a:t>
            </a:r>
            <a:r>
              <a:rPr lang="en-GB" sz="2000" i="1" dirty="0">
                <a:solidFill>
                  <a:srgbClr val="000090"/>
                </a:solidFill>
              </a:rPr>
              <a:t>water</a:t>
            </a:r>
            <a:r>
              <a:rPr lang="en-GB" sz="2000" dirty="0">
                <a:solidFill>
                  <a:srgbClr val="000090"/>
                </a:solidFill>
              </a:rPr>
              <a:t> and </a:t>
            </a:r>
            <a:r>
              <a:rPr lang="en-GB" sz="2000" i="1" dirty="0">
                <a:solidFill>
                  <a:srgbClr val="000090"/>
                </a:solidFill>
              </a:rPr>
              <a:t>climate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b="1" dirty="0">
                <a:solidFill>
                  <a:srgbClr val="000090"/>
                </a:solidFill>
              </a:rPr>
              <a:t>hazards</a:t>
            </a:r>
            <a:r>
              <a:rPr lang="en-GB" sz="2000" dirty="0">
                <a:solidFill>
                  <a:srgbClr val="000090"/>
                </a:solidFill>
              </a:rPr>
              <a:t> at the national, regional and global </a:t>
            </a:r>
            <a:r>
              <a:rPr lang="en-GB" sz="2000" dirty="0" smtClean="0">
                <a:solidFill>
                  <a:srgbClr val="000090"/>
                </a:solidFill>
              </a:rPr>
              <a:t>levels </a:t>
            </a:r>
            <a:endParaRPr lang="en-US" sz="2000" dirty="0">
              <a:solidFill>
                <a:srgbClr val="000090"/>
              </a:solidFill>
            </a:endParaRPr>
          </a:p>
          <a:p>
            <a:pPr lvl="0">
              <a:spcAft>
                <a:spcPts val="1200"/>
              </a:spcAft>
              <a:buSzPct val="130000"/>
            </a:pPr>
            <a:r>
              <a:rPr lang="en-GB" sz="2000" b="1" dirty="0">
                <a:solidFill>
                  <a:srgbClr val="000090"/>
                </a:solidFill>
              </a:rPr>
              <a:t>S</a:t>
            </a:r>
            <a:r>
              <a:rPr lang="en-GB" sz="2000" b="1" dirty="0" smtClean="0">
                <a:solidFill>
                  <a:srgbClr val="000090"/>
                </a:solidFill>
              </a:rPr>
              <a:t>ignificant</a:t>
            </a:r>
            <a:r>
              <a:rPr lang="en-GB" sz="2000" dirty="0" smtClean="0">
                <a:solidFill>
                  <a:srgbClr val="000090"/>
                </a:solidFill>
              </a:rPr>
              <a:t> </a:t>
            </a:r>
            <a:r>
              <a:rPr lang="en-GB" sz="2000" b="1" dirty="0">
                <a:solidFill>
                  <a:srgbClr val="000090"/>
                </a:solidFill>
              </a:rPr>
              <a:t>advancements</a:t>
            </a:r>
            <a:r>
              <a:rPr lang="en-GB" sz="2000" dirty="0">
                <a:solidFill>
                  <a:srgbClr val="000090"/>
                </a:solidFill>
              </a:rPr>
              <a:t> in the </a:t>
            </a:r>
            <a:r>
              <a:rPr lang="en-GB" sz="2000" b="1" dirty="0">
                <a:solidFill>
                  <a:srgbClr val="000090"/>
                </a:solidFill>
              </a:rPr>
              <a:t>accuracy</a:t>
            </a:r>
            <a:r>
              <a:rPr lang="en-GB" sz="2000" dirty="0">
                <a:solidFill>
                  <a:srgbClr val="000090"/>
                </a:solidFill>
              </a:rPr>
              <a:t> and </a:t>
            </a:r>
            <a:r>
              <a:rPr lang="en-GB" sz="2000" b="1" dirty="0">
                <a:solidFill>
                  <a:srgbClr val="000090"/>
                </a:solidFill>
              </a:rPr>
              <a:t>timeliness</a:t>
            </a:r>
            <a:r>
              <a:rPr lang="en-GB" sz="2000" dirty="0">
                <a:solidFill>
                  <a:srgbClr val="000090"/>
                </a:solidFill>
              </a:rPr>
              <a:t> of </a:t>
            </a:r>
            <a:r>
              <a:rPr lang="en-GB" sz="2000" u="sng" dirty="0">
                <a:solidFill>
                  <a:srgbClr val="000090"/>
                </a:solidFill>
              </a:rPr>
              <a:t>monitoring</a:t>
            </a:r>
            <a:r>
              <a:rPr lang="en-GB" sz="2000" dirty="0">
                <a:solidFill>
                  <a:srgbClr val="000090"/>
                </a:solidFill>
              </a:rPr>
              <a:t>, </a:t>
            </a:r>
            <a:r>
              <a:rPr lang="en-GB" sz="2000" u="sng" dirty="0">
                <a:solidFill>
                  <a:srgbClr val="000090"/>
                </a:solidFill>
              </a:rPr>
              <a:t>forecasting</a:t>
            </a:r>
            <a:r>
              <a:rPr lang="en-GB" sz="2000" dirty="0">
                <a:solidFill>
                  <a:srgbClr val="000090"/>
                </a:solidFill>
              </a:rPr>
              <a:t> and </a:t>
            </a:r>
            <a:r>
              <a:rPr lang="en-GB" sz="2000" u="sng" dirty="0">
                <a:solidFill>
                  <a:srgbClr val="000090"/>
                </a:solidFill>
              </a:rPr>
              <a:t>warnings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dirty="0" smtClean="0">
                <a:solidFill>
                  <a:srgbClr val="000090"/>
                </a:solidFill>
              </a:rPr>
              <a:t>capacities</a:t>
            </a:r>
            <a:endParaRPr lang="en-US" sz="2000" dirty="0">
              <a:solidFill>
                <a:srgbClr val="000090"/>
              </a:solidFill>
            </a:endParaRPr>
          </a:p>
          <a:p>
            <a:pPr lvl="0">
              <a:buSzPct val="130000"/>
            </a:pPr>
            <a:r>
              <a:rPr lang="en-US" sz="2000" dirty="0">
                <a:solidFill>
                  <a:srgbClr val="000090"/>
                </a:solidFill>
              </a:rPr>
              <a:t>The </a:t>
            </a:r>
            <a:r>
              <a:rPr lang="en-US" sz="2000" b="1" dirty="0">
                <a:solidFill>
                  <a:srgbClr val="000090"/>
                </a:solidFill>
              </a:rPr>
              <a:t>development</a:t>
            </a:r>
            <a:r>
              <a:rPr lang="en-US" sz="2000" dirty="0">
                <a:solidFill>
                  <a:srgbClr val="000090"/>
                </a:solidFill>
              </a:rPr>
              <a:t> of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</a:rPr>
              <a:t>global indicators </a:t>
            </a:r>
            <a:r>
              <a:rPr lang="en-GB" sz="2000" dirty="0" smtClean="0">
                <a:solidFill>
                  <a:srgbClr val="000090"/>
                </a:solidFill>
              </a:rPr>
              <a:t>to </a:t>
            </a:r>
            <a:r>
              <a:rPr lang="en-GB" sz="2000" b="1" dirty="0">
                <a:solidFill>
                  <a:srgbClr val="000090"/>
                </a:solidFill>
              </a:rPr>
              <a:t>measure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u="sng" dirty="0">
                <a:solidFill>
                  <a:srgbClr val="000090"/>
                </a:solidFill>
              </a:rPr>
              <a:t>success</a:t>
            </a:r>
            <a:r>
              <a:rPr lang="en-GB" sz="2000" dirty="0">
                <a:solidFill>
                  <a:srgbClr val="000090"/>
                </a:solidFill>
              </a:rPr>
              <a:t> of </a:t>
            </a:r>
            <a:r>
              <a:rPr lang="en-GB" sz="2000" b="1" dirty="0">
                <a:solidFill>
                  <a:srgbClr val="000090"/>
                </a:solidFill>
              </a:rPr>
              <a:t>warnings</a:t>
            </a:r>
            <a:r>
              <a:rPr lang="en-GB" sz="2000" dirty="0">
                <a:solidFill>
                  <a:srgbClr val="000090"/>
                </a:solidFill>
              </a:rPr>
              <a:t> (i.e. </a:t>
            </a:r>
            <a:r>
              <a:rPr lang="en-GB" sz="2000" i="1" u="sng" dirty="0">
                <a:solidFill>
                  <a:srgbClr val="000090"/>
                </a:solidFill>
              </a:rPr>
              <a:t>Sendai Framework Agreement</a:t>
            </a:r>
            <a:r>
              <a:rPr lang="en-GB" sz="2000" dirty="0">
                <a:solidFill>
                  <a:srgbClr val="000090"/>
                </a:solidFill>
              </a:rPr>
              <a:t>)</a:t>
            </a:r>
            <a:r>
              <a:rPr lang="en-US" sz="2000" dirty="0">
                <a:solidFill>
                  <a:srgbClr val="000090"/>
                </a:solidFill>
              </a:rPr>
              <a:t> which will </a:t>
            </a:r>
            <a:r>
              <a:rPr lang="en-US" sz="2000" u="sng" dirty="0">
                <a:solidFill>
                  <a:srgbClr val="000090"/>
                </a:solidFill>
              </a:rPr>
              <a:t>require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b="1" dirty="0">
                <a:solidFill>
                  <a:srgbClr val="000090"/>
                </a:solidFill>
              </a:rPr>
              <a:t>coordinated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b="1" dirty="0">
                <a:solidFill>
                  <a:srgbClr val="000090"/>
                </a:solidFill>
              </a:rPr>
              <a:t>responses</a:t>
            </a:r>
            <a:r>
              <a:rPr lang="en-US" sz="2000" dirty="0">
                <a:solidFill>
                  <a:srgbClr val="000090"/>
                </a:solidFill>
              </a:rPr>
              <a:t> from </a:t>
            </a:r>
            <a:r>
              <a:rPr lang="en-US" sz="2000" dirty="0" smtClean="0">
                <a:solidFill>
                  <a:srgbClr val="000090"/>
                </a:solidFill>
              </a:rPr>
              <a:t>Members</a:t>
            </a:r>
            <a:endParaRPr lang="en-US" sz="2000" dirty="0">
              <a:solidFill>
                <a:srgbClr val="000090"/>
              </a:solidFill>
            </a:endParaRPr>
          </a:p>
          <a:p>
            <a:endParaRPr lang="fr-FR" sz="2000" b="1" dirty="0" smtClean="0">
              <a:solidFill>
                <a:srgbClr val="00009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27773"/>
            <a:ext cx="91440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209550" y="74830"/>
            <a:ext cx="8867775" cy="686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Developent of Global DRR Services Platform </a:t>
            </a:r>
          </a:p>
          <a:p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Drivers </a:t>
            </a:r>
            <a:endParaRPr lang="en-US" sz="24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505721" y="6413649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47640" y="447774"/>
            <a:ext cx="808235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576387" y="924506"/>
            <a:ext cx="2047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fi-FI" sz="2000" b="1" kern="0" dirty="0" smtClean="0">
                <a:solidFill>
                  <a:srgbClr val="000090"/>
                </a:solidFill>
                <a:ea typeface="Verdana" pitchFamily="34" charset="0"/>
                <a:cs typeface="Verdana" pitchFamily="34" charset="0"/>
              </a:rPr>
              <a:t>Moscow meeting </a:t>
            </a:r>
            <a:endParaRPr lang="en-US" altLang="fi-FI" sz="2000" b="1" kern="0" dirty="0" smtClean="0">
              <a:solidFill>
                <a:srgbClr val="00009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8343900" y="6413649"/>
            <a:ext cx="7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277320"/>
            <a:ext cx="5917751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/>
            </a:pP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</a:rPr>
              <a:t>  </a:t>
            </a:r>
            <a:r>
              <a:rPr lang="en-US" altLang="fi-FI" kern="0" dirty="0" smtClean="0">
                <a:solidFill>
                  <a:srgbClr val="000090"/>
                </a:solidFill>
                <a:latin typeface="Calibri" pitchFamily="34" charset="0"/>
              </a:rPr>
              <a:t>Preliminary discussions on </a:t>
            </a:r>
            <a:r>
              <a:rPr lang="hr-HR" altLang="fi-FI" u="sng" kern="0" dirty="0" smtClean="0">
                <a:solidFill>
                  <a:srgbClr val="000090"/>
                </a:solidFill>
                <a:latin typeface="Calibri" pitchFamily="34" charset="0"/>
              </a:rPr>
              <a:t>establishment</a:t>
            </a: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en-US" altLang="fi-FI" kern="0" dirty="0" smtClean="0">
                <a:solidFill>
                  <a:srgbClr val="000090"/>
                </a:solidFill>
                <a:latin typeface="Calibri" pitchFamily="34" charset="0"/>
              </a:rPr>
              <a:t>of </a:t>
            </a:r>
            <a:r>
              <a:rPr lang="en-US" altLang="fi-FI" b="1" kern="0" dirty="0" smtClean="0">
                <a:solidFill>
                  <a:srgbClr val="000090"/>
                </a:solidFill>
                <a:latin typeface="Calibri" pitchFamily="34" charset="0"/>
              </a:rPr>
              <a:t>cooperation</a:t>
            </a:r>
            <a:r>
              <a:rPr lang="en-US" altLang="fi-FI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</a:rPr>
              <a:t> 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</a:rPr>
              <a:t>    </a:t>
            </a:r>
            <a:r>
              <a:rPr lang="en-US" altLang="fi-FI" kern="0" dirty="0" smtClean="0">
                <a:solidFill>
                  <a:srgbClr val="000090"/>
                </a:solidFill>
                <a:latin typeface="Calibri" pitchFamily="34" charset="0"/>
              </a:rPr>
              <a:t>between the </a:t>
            </a:r>
            <a:r>
              <a:rPr lang="hr-HR" altLang="fi-FI" b="1" kern="0" dirty="0" smtClean="0">
                <a:solidFill>
                  <a:srgbClr val="000090"/>
                </a:solidFill>
                <a:ea typeface="Verdana" pitchFamily="34" charset="0"/>
                <a:cs typeface="Verdana" pitchFamily="34" charset="0"/>
              </a:rPr>
              <a:t>WMO/RA VI-Roshydromet-EUMETNET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   --- closer </a:t>
            </a:r>
            <a:r>
              <a:rPr lang="hr-HR" altLang="fi-FI" u="sng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co-operation</a:t>
            </a: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altLang="fi-FI" b="1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Meteo-Alert</a:t>
            </a:r>
            <a:r>
              <a:rPr lang="en-US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US" altLang="fi-FI" b="1" kern="0" dirty="0" err="1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MeteoAlarm</a:t>
            </a:r>
            <a:r>
              <a:rPr lang="hr-HR" altLang="fi-FI" b="1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---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endParaRPr lang="hr-HR" altLang="fi-FI" b="1" kern="0" dirty="0" smtClean="0">
              <a:solidFill>
                <a:srgbClr val="00009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/>
            </a:pP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altLang="fi-FI" b="1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Moscow meeting </a:t>
            </a: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has given</a:t>
            </a:r>
            <a:r>
              <a:rPr lang="en-US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altLang="fi-FI" i="1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initial</a:t>
            </a: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altLang="fi-FI" b="1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momentum</a:t>
            </a:r>
            <a:r>
              <a:rPr lang="en-US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endParaRPr lang="hr-HR" altLang="fi-FI" kern="0" dirty="0" smtClean="0">
              <a:solidFill>
                <a:srgbClr val="00009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   for </a:t>
            </a:r>
            <a:r>
              <a:rPr lang="en-US" altLang="fi-FI" b="1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launch</a:t>
            </a:r>
            <a:r>
              <a:rPr lang="hr-HR" altLang="fi-FI" b="1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ing</a:t>
            </a:r>
            <a:r>
              <a:rPr lang="en-US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WMO </a:t>
            </a:r>
            <a:r>
              <a:rPr lang="en-US" altLang="fi-FI" b="1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GMAS</a:t>
            </a: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fi-FI" b="1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initiative</a:t>
            </a: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0" lvl="1" defTabSz="914400" fontAlgn="base">
              <a:spcBef>
                <a:spcPct val="0"/>
              </a:spcBef>
              <a:spcAft>
                <a:spcPct val="0"/>
              </a:spcAft>
              <a:buSzPct val="130000"/>
              <a:defRPr/>
            </a:pPr>
            <a:r>
              <a:rPr lang="hr-HR" altLang="fi-FI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   and acts as </a:t>
            </a:r>
            <a:r>
              <a:rPr lang="hr-HR" altLang="fi-FI" i="1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the first </a:t>
            </a:r>
            <a:r>
              <a:rPr lang="hr-HR" altLang="fi-FI" b="1" kern="0" dirty="0" smtClean="0">
                <a:solidFill>
                  <a:srgbClr val="00009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GMAS milestone</a:t>
            </a:r>
          </a:p>
        </p:txBody>
      </p:sp>
      <p:pic>
        <p:nvPicPr>
          <p:cNvPr id="26626" name="Picture 2" descr="C:\Users\Ivan Čačić\Desktop\Mosk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1667296"/>
            <a:ext cx="3942743" cy="2538140"/>
          </a:xfrm>
          <a:prstGeom prst="rect">
            <a:avLst/>
          </a:prstGeom>
          <a:noFill/>
        </p:spPr>
      </p:pic>
      <p:sp>
        <p:nvSpPr>
          <p:cNvPr id="20" name="Vertical Scroll 19"/>
          <p:cNvSpPr/>
          <p:nvPr/>
        </p:nvSpPr>
        <p:spPr>
          <a:xfrm>
            <a:off x="5591175" y="2000250"/>
            <a:ext cx="3429000" cy="386715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0627" y="3203341"/>
            <a:ext cx="2505969" cy="21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0627" y="2584216"/>
            <a:ext cx="2505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781100" y="1293911"/>
            <a:ext cx="39522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fi-FI" sz="1400" b="1" i="1" kern="0" dirty="0" smtClean="0">
                <a:solidFill>
                  <a:srgbClr val="000090"/>
                </a:solidFill>
                <a:latin typeface="Calibri" pitchFamily="34" charset="0"/>
              </a:rPr>
              <a:t>14</a:t>
            </a:r>
            <a:r>
              <a:rPr lang="hr-HR" altLang="fi-FI" sz="1400" b="1" i="1" kern="0" baseline="30000" dirty="0" smtClean="0">
                <a:solidFill>
                  <a:srgbClr val="000090"/>
                </a:solidFill>
                <a:latin typeface="Calibri" pitchFamily="34" charset="0"/>
              </a:rPr>
              <a:t>th</a:t>
            </a:r>
            <a:r>
              <a:rPr lang="hr-HR" altLang="fi-FI" sz="1400" b="1" i="1" kern="0" dirty="0" smtClean="0">
                <a:solidFill>
                  <a:srgbClr val="000090"/>
                </a:solidFill>
                <a:latin typeface="Calibri" pitchFamily="34" charset="0"/>
              </a:rPr>
              <a:t> October 2016, </a:t>
            </a:r>
            <a:r>
              <a:rPr lang="en-US" altLang="fi-FI" sz="1400" b="1" i="1" kern="0" dirty="0" smtClean="0">
                <a:solidFill>
                  <a:srgbClr val="000090"/>
                </a:solidFill>
                <a:latin typeface="Calibri" pitchFamily="34" charset="0"/>
              </a:rPr>
              <a:t>Moscow, Russian Federation</a:t>
            </a:r>
            <a:endParaRPr lang="hr-HR" sz="1400" b="1" dirty="0">
              <a:solidFill>
                <a:srgbClr val="000090"/>
              </a:solidFill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3450" y="5975499"/>
            <a:ext cx="44005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triped Right Arrow 25"/>
          <p:cNvSpPr/>
          <p:nvPr/>
        </p:nvSpPr>
        <p:spPr>
          <a:xfrm>
            <a:off x="4860477" y="3000024"/>
            <a:ext cx="1057275" cy="40663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ectangle 26"/>
          <p:cNvSpPr/>
          <p:nvPr/>
        </p:nvSpPr>
        <p:spPr>
          <a:xfrm>
            <a:off x="790575" y="3648075"/>
            <a:ext cx="3942743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Connecting EUMETNET, </a:t>
            </a:r>
            <a:r>
              <a:rPr lang="hr-HR" sz="1600" b="1" dirty="0" smtClean="0">
                <a:solidFill>
                  <a:schemeClr val="bg1"/>
                </a:solidFill>
              </a:rPr>
              <a:t>and </a:t>
            </a:r>
            <a:r>
              <a:rPr lang="en-US" sz="1600" b="1" dirty="0" smtClean="0">
                <a:solidFill>
                  <a:schemeClr val="bg1"/>
                </a:solidFill>
              </a:rPr>
              <a:t>Roshydromet under the RA VI umbrella</a:t>
            </a:r>
            <a:endParaRPr lang="hr-HR" sz="1600" b="1" dirty="0">
              <a:solidFill>
                <a:schemeClr val="bg1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2738" y="5417974"/>
            <a:ext cx="1400174" cy="42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09550" y="74830"/>
            <a:ext cx="8867775" cy="686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Developent of Global DRR Services Platform </a:t>
            </a:r>
          </a:p>
          <a:p>
            <a:r>
              <a:rPr lang="hr-HR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roots of the 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 GMAS Initiative</a:t>
            </a:r>
            <a:r>
              <a:rPr lang="en-US" sz="2400" b="1" dirty="0" smtClean="0">
                <a:solidFill>
                  <a:srgbClr val="0048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2400" b="1" dirty="0">
              <a:solidFill>
                <a:srgbClr val="0048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47640" y="447774"/>
            <a:ext cx="808235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uiExpand="1" build="p" bldLvl="5" animBg="1"/>
      <p:bldP spid="20" grpId="0" uiExpand="1" animBg="1"/>
      <p:bldP spid="24" grpId="0"/>
      <p:bldP spid="26" grpId="0" uiExpand="1" animBg="1"/>
      <p:bldP spid="27" grpId="0" animBg="1"/>
      <p:bldP spid="21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1068804"/>
            <a:ext cx="8787740" cy="5605128"/>
          </a:xfrm>
        </p:spPr>
        <p:txBody>
          <a:bodyPr>
            <a:normAutofit/>
          </a:bodyPr>
          <a:lstStyle/>
          <a:p>
            <a:pPr marL="457200" lvl="1" indent="-457200">
              <a:buSzPct val="130000"/>
              <a:buFont typeface="Arial" pitchFamily="34" charset="0"/>
              <a:buChar char="•"/>
            </a:pPr>
            <a:r>
              <a:rPr lang="en-GB" sz="2200" u="sng" dirty="0" smtClean="0">
                <a:solidFill>
                  <a:srgbClr val="000090"/>
                </a:solidFill>
              </a:rPr>
              <a:t>Excellent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u="sng" dirty="0" smtClean="0">
                <a:solidFill>
                  <a:srgbClr val="000090"/>
                </a:solidFill>
              </a:rPr>
              <a:t>way</a:t>
            </a:r>
            <a:r>
              <a:rPr lang="en-GB" sz="2200" dirty="0" smtClean="0">
                <a:solidFill>
                  <a:srgbClr val="000090"/>
                </a:solidFill>
              </a:rPr>
              <a:t> to </a:t>
            </a:r>
            <a:r>
              <a:rPr lang="en-GB" sz="2200" b="1" dirty="0" smtClean="0">
                <a:solidFill>
                  <a:srgbClr val="000090"/>
                </a:solidFill>
              </a:rPr>
              <a:t>strengthen</a:t>
            </a:r>
            <a:r>
              <a:rPr lang="en-GB" sz="2200" dirty="0" smtClean="0">
                <a:solidFill>
                  <a:srgbClr val="000090"/>
                </a:solidFill>
              </a:rPr>
              <a:t> the </a:t>
            </a:r>
            <a:endParaRPr lang="hr-HR" sz="2200" dirty="0" smtClean="0">
              <a:solidFill>
                <a:srgbClr val="000090"/>
              </a:solidFill>
            </a:endParaRPr>
          </a:p>
          <a:p>
            <a:pPr marL="457200" lvl="1" indent="-6350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hr-HR" sz="2200" b="1" dirty="0" smtClean="0">
                <a:solidFill>
                  <a:srgbClr val="000090"/>
                </a:solidFill>
              </a:rPr>
              <a:t> </a:t>
            </a:r>
            <a:r>
              <a:rPr lang="en-GB" sz="2200" b="1" dirty="0" smtClean="0">
                <a:solidFill>
                  <a:srgbClr val="000090"/>
                </a:solidFill>
              </a:rPr>
              <a:t>authoritative source </a:t>
            </a:r>
            <a:r>
              <a:rPr lang="en-GB" sz="2200" dirty="0" smtClean="0">
                <a:solidFill>
                  <a:srgbClr val="000090"/>
                </a:solidFill>
              </a:rPr>
              <a:t>of information </a:t>
            </a:r>
            <a:endParaRPr lang="hr-HR" sz="2200" dirty="0" smtClean="0">
              <a:solidFill>
                <a:srgbClr val="000090"/>
              </a:solidFill>
            </a:endParaRPr>
          </a:p>
          <a:p>
            <a:pPr marL="457200" lvl="1" indent="-6350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b="1" dirty="0" smtClean="0">
                <a:solidFill>
                  <a:srgbClr val="000090"/>
                </a:solidFill>
              </a:rPr>
              <a:t>visibility</a:t>
            </a:r>
            <a:r>
              <a:rPr lang="en-GB" sz="2200" dirty="0" smtClean="0">
                <a:solidFill>
                  <a:srgbClr val="000090"/>
                </a:solidFill>
              </a:rPr>
              <a:t> of </a:t>
            </a:r>
            <a:r>
              <a:rPr lang="en-GB" sz="2200" b="1" dirty="0" smtClean="0">
                <a:solidFill>
                  <a:srgbClr val="000090"/>
                </a:solidFill>
              </a:rPr>
              <a:t>NMHS</a:t>
            </a:r>
            <a:r>
              <a:rPr lang="en-GB" sz="2200" dirty="0" smtClean="0">
                <a:solidFill>
                  <a:srgbClr val="000090"/>
                </a:solidFill>
              </a:rPr>
              <a:t> at the </a:t>
            </a:r>
            <a:endParaRPr lang="hr-HR" sz="2200" dirty="0" smtClean="0">
              <a:solidFill>
                <a:srgbClr val="000090"/>
              </a:solidFill>
            </a:endParaRPr>
          </a:p>
          <a:p>
            <a:pPr marL="457200" lvl="1" indent="-6350">
              <a:spcBef>
                <a:spcPts val="0"/>
              </a:spcBef>
              <a:buSzPct val="80000"/>
              <a:buNone/>
            </a:pPr>
            <a:r>
              <a:rPr lang="hr-HR" sz="2200" dirty="0" smtClean="0">
                <a:solidFill>
                  <a:srgbClr val="000090"/>
                </a:solidFill>
              </a:rPr>
              <a:t>    national, </a:t>
            </a:r>
            <a:r>
              <a:rPr lang="en-GB" sz="2200" dirty="0" smtClean="0">
                <a:solidFill>
                  <a:srgbClr val="000090"/>
                </a:solidFill>
              </a:rPr>
              <a:t>regional and global scales</a:t>
            </a:r>
            <a:endParaRPr lang="hr-HR" sz="2200" dirty="0" smtClean="0">
              <a:solidFill>
                <a:srgbClr val="000090"/>
              </a:solidFill>
            </a:endParaRPr>
          </a:p>
          <a:p>
            <a:pPr marL="457200" lvl="1" indent="-6350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hr-HR" sz="2200" dirty="0" smtClean="0">
                <a:solidFill>
                  <a:srgbClr val="000090"/>
                </a:solidFill>
              </a:rPr>
              <a:t> </a:t>
            </a:r>
            <a:r>
              <a:rPr lang="hr-HR" sz="2200" b="1" dirty="0" smtClean="0">
                <a:solidFill>
                  <a:srgbClr val="000090"/>
                </a:solidFill>
              </a:rPr>
              <a:t>visibility</a:t>
            </a:r>
            <a:r>
              <a:rPr lang="hr-HR" sz="2200" dirty="0" smtClean="0">
                <a:solidFill>
                  <a:srgbClr val="000090"/>
                </a:solidFill>
              </a:rPr>
              <a:t> of the </a:t>
            </a:r>
            <a:r>
              <a:rPr lang="hr-HR" sz="2200" b="1" dirty="0" smtClean="0">
                <a:solidFill>
                  <a:srgbClr val="000090"/>
                </a:solidFill>
              </a:rPr>
              <a:t>WMO</a:t>
            </a:r>
            <a:r>
              <a:rPr lang="hr-HR" sz="2200" dirty="0" smtClean="0">
                <a:solidFill>
                  <a:srgbClr val="000090"/>
                </a:solidFill>
              </a:rPr>
              <a:t> at the </a:t>
            </a:r>
            <a:r>
              <a:rPr lang="hr-HR" sz="2200" u="sng" dirty="0" smtClean="0">
                <a:solidFill>
                  <a:srgbClr val="000090"/>
                </a:solidFill>
              </a:rPr>
              <a:t>UN</a:t>
            </a:r>
            <a:r>
              <a:rPr lang="hr-HR" sz="2200" dirty="0" smtClean="0">
                <a:solidFill>
                  <a:srgbClr val="000090"/>
                </a:solidFill>
              </a:rPr>
              <a:t> </a:t>
            </a:r>
            <a:r>
              <a:rPr lang="hr-HR" sz="2200" u="sng" dirty="0" smtClean="0">
                <a:solidFill>
                  <a:srgbClr val="000090"/>
                </a:solidFill>
              </a:rPr>
              <a:t>level</a:t>
            </a:r>
          </a:p>
          <a:p>
            <a:pPr marL="457200" lvl="1" indent="-6350">
              <a:spcBef>
                <a:spcPts val="0"/>
              </a:spcBef>
              <a:buNone/>
            </a:pPr>
            <a:r>
              <a:rPr lang="hr-HR" sz="1400" dirty="0" smtClean="0">
                <a:solidFill>
                  <a:srgbClr val="000090"/>
                </a:solidFill>
              </a:rPr>
              <a:t>     </a:t>
            </a:r>
          </a:p>
          <a:p>
            <a:pPr marL="457200" lvl="1" indent="-457200">
              <a:buNone/>
            </a:pPr>
            <a:endParaRPr lang="hr-HR" sz="2400" dirty="0" smtClean="0">
              <a:solidFill>
                <a:srgbClr val="000090"/>
              </a:solidFill>
            </a:endParaRPr>
          </a:p>
          <a:p>
            <a:pPr marL="457200" lvl="1" indent="-457200">
              <a:buNone/>
            </a:pPr>
            <a:endParaRPr lang="hr-HR" sz="2400" dirty="0" smtClean="0">
              <a:solidFill>
                <a:srgbClr val="000090"/>
              </a:solidFill>
            </a:endParaRPr>
          </a:p>
          <a:p>
            <a:pPr marL="457200" lvl="1" indent="-457200">
              <a:buNone/>
            </a:pPr>
            <a:endParaRPr lang="hr-HR" sz="2000" dirty="0" smtClean="0">
              <a:solidFill>
                <a:srgbClr val="000090"/>
              </a:solidFill>
            </a:endParaRPr>
          </a:p>
          <a:p>
            <a:pPr marL="457200" lvl="1" indent="-457200">
              <a:buSzPct val="130000"/>
              <a:buFont typeface="Arial" pitchFamily="34" charset="0"/>
              <a:buChar char="•"/>
            </a:pPr>
            <a:r>
              <a:rPr lang="hr-HR" sz="2200" dirty="0" smtClean="0">
                <a:solidFill>
                  <a:srgbClr val="000090"/>
                </a:solidFill>
              </a:rPr>
              <a:t>Fits</a:t>
            </a:r>
            <a:r>
              <a:rPr lang="en-GB" sz="2200" dirty="0" smtClean="0">
                <a:solidFill>
                  <a:srgbClr val="000090"/>
                </a:solidFill>
              </a:rPr>
              <a:t> the </a:t>
            </a:r>
            <a:r>
              <a:rPr lang="en-GB" sz="2200" u="sng" dirty="0" smtClean="0">
                <a:solidFill>
                  <a:srgbClr val="000090"/>
                </a:solidFill>
              </a:rPr>
              <a:t>need</a:t>
            </a:r>
            <a:r>
              <a:rPr lang="en-GB" sz="2200" dirty="0" smtClean="0">
                <a:solidFill>
                  <a:srgbClr val="000090"/>
                </a:solidFill>
              </a:rPr>
              <a:t> for an </a:t>
            </a:r>
            <a:r>
              <a:rPr lang="en-GB" sz="2200" b="1" dirty="0" smtClean="0">
                <a:solidFill>
                  <a:srgbClr val="000090"/>
                </a:solidFill>
              </a:rPr>
              <a:t>aggregated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b="1" dirty="0" smtClean="0">
                <a:solidFill>
                  <a:srgbClr val="000090"/>
                </a:solidFill>
              </a:rPr>
              <a:t>platform</a:t>
            </a:r>
            <a:r>
              <a:rPr lang="en-GB" sz="2200" dirty="0" smtClean="0">
                <a:solidFill>
                  <a:srgbClr val="000090"/>
                </a:solidFill>
              </a:rPr>
              <a:t> to </a:t>
            </a:r>
            <a:r>
              <a:rPr lang="en-GB" sz="2200" b="1" dirty="0" smtClean="0">
                <a:solidFill>
                  <a:srgbClr val="000090"/>
                </a:solidFill>
              </a:rPr>
              <a:t>inform</a:t>
            </a:r>
            <a:r>
              <a:rPr lang="en-GB" sz="2200" dirty="0" smtClean="0">
                <a:solidFill>
                  <a:srgbClr val="000090"/>
                </a:solidFill>
              </a:rPr>
              <a:t> on </a:t>
            </a:r>
            <a:r>
              <a:rPr lang="en-GB" sz="2200" i="1" dirty="0" smtClean="0">
                <a:solidFill>
                  <a:srgbClr val="000090"/>
                </a:solidFill>
              </a:rPr>
              <a:t>hazard-related events </a:t>
            </a:r>
            <a:r>
              <a:rPr lang="en-GB" sz="2200" dirty="0" smtClean="0">
                <a:solidFill>
                  <a:srgbClr val="000090"/>
                </a:solidFill>
              </a:rPr>
              <a:t>worldwide to </a:t>
            </a:r>
            <a:r>
              <a:rPr lang="en-GB" sz="2200" b="1" dirty="0" smtClean="0">
                <a:solidFill>
                  <a:srgbClr val="000090"/>
                </a:solidFill>
              </a:rPr>
              <a:t>support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b="1" dirty="0" smtClean="0">
                <a:solidFill>
                  <a:srgbClr val="000090"/>
                </a:solidFill>
              </a:rPr>
              <a:t>UN Humanitarian activities</a:t>
            </a:r>
            <a:r>
              <a:rPr lang="en-GB" sz="2200" dirty="0" smtClean="0">
                <a:solidFill>
                  <a:srgbClr val="000090"/>
                </a:solidFill>
              </a:rPr>
              <a:t>, </a:t>
            </a:r>
            <a:r>
              <a:rPr lang="hr-HR" sz="2200" dirty="0" smtClean="0">
                <a:solidFill>
                  <a:srgbClr val="000090"/>
                </a:solidFill>
              </a:rPr>
              <a:t> </a:t>
            </a:r>
            <a:r>
              <a:rPr lang="en-GB" sz="2200" dirty="0" smtClean="0">
                <a:solidFill>
                  <a:srgbClr val="000090"/>
                </a:solidFill>
              </a:rPr>
              <a:t>including the new </a:t>
            </a:r>
            <a:r>
              <a:rPr lang="en-GB" sz="2200" i="1" dirty="0" smtClean="0">
                <a:solidFill>
                  <a:srgbClr val="000090"/>
                </a:solidFill>
              </a:rPr>
              <a:t>UN Operation and Crisis Center </a:t>
            </a:r>
            <a:r>
              <a:rPr lang="en-GB" sz="2200" dirty="0" smtClean="0">
                <a:solidFill>
                  <a:srgbClr val="000090"/>
                </a:solidFill>
              </a:rPr>
              <a:t>(</a:t>
            </a:r>
            <a:r>
              <a:rPr lang="en-GB" sz="2200" b="1" dirty="0" smtClean="0">
                <a:solidFill>
                  <a:srgbClr val="000090"/>
                </a:solidFill>
              </a:rPr>
              <a:t>UNOCC</a:t>
            </a:r>
            <a:r>
              <a:rPr lang="en-GB" sz="2200" dirty="0" smtClean="0">
                <a:solidFill>
                  <a:srgbClr val="000090"/>
                </a:solidFill>
              </a:rPr>
              <a:t>)</a:t>
            </a:r>
            <a:endParaRPr lang="hr-HR" sz="2200" dirty="0" smtClean="0">
              <a:solidFill>
                <a:srgbClr val="000090"/>
              </a:solidFill>
            </a:endParaRPr>
          </a:p>
          <a:p>
            <a:pPr marL="457200" lvl="1" indent="-457200">
              <a:spcBef>
                <a:spcPts val="0"/>
              </a:spcBef>
              <a:buNone/>
            </a:pPr>
            <a:r>
              <a:rPr lang="hr-HR" sz="2000" dirty="0" smtClean="0">
                <a:solidFill>
                  <a:srgbClr val="000090"/>
                </a:solidFill>
              </a:rPr>
              <a:t>        </a:t>
            </a:r>
            <a:r>
              <a:rPr lang="en-US" sz="2000" dirty="0" smtClean="0">
                <a:solidFill>
                  <a:srgbClr val="000090"/>
                </a:solidFill>
              </a:rPr>
              <a:t>known </a:t>
            </a:r>
            <a:r>
              <a:rPr lang="hr-HR" sz="2000" dirty="0" smtClean="0">
                <a:solidFill>
                  <a:srgbClr val="000090"/>
                </a:solidFill>
              </a:rPr>
              <a:t>also </a:t>
            </a:r>
            <a:r>
              <a:rPr lang="en-US" sz="2000" dirty="0" smtClean="0">
                <a:solidFill>
                  <a:srgbClr val="000090"/>
                </a:solidFill>
              </a:rPr>
              <a:t>as the “</a:t>
            </a:r>
            <a:r>
              <a:rPr lang="en-US" sz="2000" i="1" dirty="0" smtClean="0">
                <a:solidFill>
                  <a:srgbClr val="000090"/>
                </a:solidFill>
              </a:rPr>
              <a:t>nerve centre of the United Nations</a:t>
            </a:r>
            <a:r>
              <a:rPr lang="en-US" sz="2000" dirty="0" smtClean="0">
                <a:solidFill>
                  <a:srgbClr val="000090"/>
                </a:solidFill>
              </a:rPr>
              <a:t>”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GB" sz="2800" dirty="0" smtClean="0">
              <a:solidFill>
                <a:srgbClr val="00009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827773"/>
            <a:ext cx="91440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Sancta Domenica\Desktop\Clipboard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3487" y="902555"/>
            <a:ext cx="3034145" cy="310917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47552" y="3137597"/>
            <a:ext cx="4013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hr-HR" sz="2000" i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000" i="1" u="sng" dirty="0" smtClean="0">
                <a:solidFill>
                  <a:srgbClr val="000090"/>
                </a:solidFill>
                <a:latin typeface="+mn-lt"/>
              </a:rPr>
              <a:t>First</a:t>
            </a:r>
            <a:r>
              <a:rPr lang="en-US" sz="2000" i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000" i="1" u="sng" dirty="0" smtClean="0">
                <a:solidFill>
                  <a:srgbClr val="000090"/>
                </a:solidFill>
                <a:latin typeface="+mn-lt"/>
              </a:rPr>
              <a:t>Meeting</a:t>
            </a:r>
            <a:r>
              <a:rPr lang="en-US" sz="2000" i="1" dirty="0" smtClean="0">
                <a:solidFill>
                  <a:srgbClr val="000090"/>
                </a:solidFill>
                <a:latin typeface="+mn-lt"/>
              </a:rPr>
              <a:t> of the </a:t>
            </a:r>
            <a:r>
              <a:rPr lang="en-US" sz="2000" b="1" i="1" dirty="0" smtClean="0">
                <a:solidFill>
                  <a:srgbClr val="000090"/>
                </a:solidFill>
                <a:latin typeface="+mn-lt"/>
              </a:rPr>
              <a:t>Advisory Group </a:t>
            </a:r>
            <a:endParaRPr lang="hr-HR" sz="2000" b="1" i="1" dirty="0" smtClean="0">
              <a:solidFill>
                <a:srgbClr val="000090"/>
              </a:solidFill>
              <a:latin typeface="+mn-lt"/>
            </a:endParaRPr>
          </a:p>
          <a:p>
            <a:pPr lvl="1" indent="-457200">
              <a:spcBef>
                <a:spcPts val="0"/>
              </a:spcBef>
            </a:pPr>
            <a:r>
              <a:rPr lang="hr-HR" sz="2000" i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+mn-lt"/>
              </a:rPr>
              <a:t>and </a:t>
            </a:r>
            <a:r>
              <a:rPr lang="en-US" sz="2000" b="1" i="1" dirty="0" smtClean="0">
                <a:solidFill>
                  <a:srgbClr val="000090"/>
                </a:solidFill>
                <a:latin typeface="+mn-lt"/>
              </a:rPr>
              <a:t>Technical Team </a:t>
            </a:r>
            <a:r>
              <a:rPr lang="en-US" sz="2000" i="1" dirty="0" smtClean="0">
                <a:solidFill>
                  <a:srgbClr val="000090"/>
                </a:solidFill>
                <a:latin typeface="+mn-lt"/>
              </a:rPr>
              <a:t>on WMO</a:t>
            </a:r>
            <a:r>
              <a:rPr lang="hr-HR" sz="2000" i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hr-HR" sz="2000" b="1" i="1" dirty="0" smtClean="0">
                <a:solidFill>
                  <a:srgbClr val="000090"/>
                </a:solidFill>
                <a:latin typeface="+mn-lt"/>
              </a:rPr>
              <a:t>GM</a:t>
            </a:r>
            <a:r>
              <a:rPr lang="en-US" sz="2000" b="1" i="1" dirty="0" smtClean="0">
                <a:solidFill>
                  <a:srgbClr val="000090"/>
                </a:solidFill>
                <a:latin typeface="+mn-lt"/>
              </a:rPr>
              <a:t>A</a:t>
            </a:r>
            <a:r>
              <a:rPr lang="hr-HR" sz="2000" b="1" i="1" dirty="0" smtClean="0">
                <a:solidFill>
                  <a:srgbClr val="000090"/>
                </a:solidFill>
                <a:latin typeface="+mn-lt"/>
              </a:rPr>
              <a:t>S </a:t>
            </a:r>
            <a:endParaRPr lang="hr-HR" sz="2000" i="1" dirty="0" smtClean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10794" y="3503234"/>
            <a:ext cx="2784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Geneva, 13-15 March 2017</a:t>
            </a:r>
            <a:endParaRPr lang="hr-HR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505721" y="6413649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9550" y="74830"/>
            <a:ext cx="8867775" cy="686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Developent of Global DRR Services Platform </a:t>
            </a:r>
          </a:p>
          <a:p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 GMAS Initiative</a:t>
            </a:r>
            <a:r>
              <a:rPr lang="en-US" sz="2400" b="1" dirty="0" smtClean="0">
                <a:solidFill>
                  <a:srgbClr val="0048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2400" b="1" dirty="0">
              <a:solidFill>
                <a:srgbClr val="00487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47640" y="447774"/>
            <a:ext cx="808235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8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3949"/>
            <a:ext cx="9144000" cy="59940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buSzPct val="130000"/>
            </a:pPr>
            <a:r>
              <a:rPr lang="en-US" sz="2000" u="sng" dirty="0" smtClean="0">
                <a:solidFill>
                  <a:srgbClr val="000090"/>
                </a:solidFill>
              </a:rPr>
              <a:t>Provision</a:t>
            </a:r>
            <a:r>
              <a:rPr lang="en-US" sz="2000" dirty="0" smtClean="0">
                <a:solidFill>
                  <a:srgbClr val="000090"/>
                </a:solidFill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</a:rPr>
              <a:t>authoritative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information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b="1" dirty="0" smtClean="0">
                <a:solidFill>
                  <a:srgbClr val="000090"/>
                </a:solidFill>
              </a:rPr>
              <a:t>advice</a:t>
            </a:r>
            <a:r>
              <a:rPr lang="en-US" sz="2000" dirty="0" smtClean="0">
                <a:solidFill>
                  <a:srgbClr val="000090"/>
                </a:solidFill>
              </a:rPr>
              <a:t> to </a:t>
            </a:r>
            <a:r>
              <a:rPr lang="en-US" sz="2000" b="1" dirty="0" smtClean="0">
                <a:solidFill>
                  <a:srgbClr val="000090"/>
                </a:solidFill>
              </a:rPr>
              <a:t>agencies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</a:rPr>
              <a:t>operating</a:t>
            </a:r>
            <a:r>
              <a:rPr lang="en-US" sz="2000" dirty="0" smtClean="0">
                <a:solidFill>
                  <a:srgbClr val="000090"/>
                </a:solidFill>
              </a:rPr>
              <a:t> at </a:t>
            </a:r>
            <a:r>
              <a:rPr lang="en-US" sz="2000" i="1" dirty="0" smtClean="0">
                <a:solidFill>
                  <a:srgbClr val="000090"/>
                </a:solidFill>
              </a:rPr>
              <a:t>global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i="1" dirty="0" smtClean="0">
                <a:solidFill>
                  <a:srgbClr val="000090"/>
                </a:solidFill>
              </a:rPr>
              <a:t>regional</a:t>
            </a:r>
            <a:r>
              <a:rPr lang="en-US" sz="2000" dirty="0" smtClean="0">
                <a:solidFill>
                  <a:srgbClr val="000090"/>
                </a:solidFill>
              </a:rPr>
              <a:t> levels (</a:t>
            </a:r>
            <a:r>
              <a:rPr lang="en-US" sz="2000" i="1" dirty="0" smtClean="0">
                <a:solidFill>
                  <a:srgbClr val="000090"/>
                </a:solidFill>
              </a:rPr>
              <a:t>including UN and humanitarian agencies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  <a:endParaRPr lang="en-US" sz="2000" dirty="0">
              <a:solidFill>
                <a:srgbClr val="000090"/>
              </a:solidFill>
            </a:endParaRPr>
          </a:p>
          <a:p>
            <a:pPr lvl="0">
              <a:spcBef>
                <a:spcPts val="1200"/>
              </a:spcBef>
              <a:buSzPct val="130000"/>
            </a:pPr>
            <a:r>
              <a:rPr lang="en-GB" sz="2000" u="sng" dirty="0">
                <a:solidFill>
                  <a:srgbClr val="000090"/>
                </a:solidFill>
              </a:rPr>
              <a:t>Increased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b="1" dirty="0">
                <a:solidFill>
                  <a:srgbClr val="000090"/>
                </a:solidFill>
              </a:rPr>
              <a:t>recognition</a:t>
            </a:r>
            <a:r>
              <a:rPr lang="en-GB" sz="2000" dirty="0">
                <a:solidFill>
                  <a:srgbClr val="000090"/>
                </a:solidFill>
              </a:rPr>
              <a:t> of the NMHS </a:t>
            </a:r>
            <a:r>
              <a:rPr lang="en-GB" sz="2000" b="1" dirty="0">
                <a:solidFill>
                  <a:srgbClr val="000090"/>
                </a:solidFill>
              </a:rPr>
              <a:t>products</a:t>
            </a:r>
            <a:r>
              <a:rPr lang="en-GB" sz="2000" dirty="0">
                <a:solidFill>
                  <a:srgbClr val="000090"/>
                </a:solidFill>
              </a:rPr>
              <a:t> and </a:t>
            </a:r>
            <a:r>
              <a:rPr lang="en-GB" sz="2000" b="1" dirty="0" smtClean="0">
                <a:solidFill>
                  <a:srgbClr val="000090"/>
                </a:solidFill>
              </a:rPr>
              <a:t>services</a:t>
            </a:r>
            <a:endParaRPr lang="en-US" sz="2000" dirty="0">
              <a:solidFill>
                <a:srgbClr val="000090"/>
              </a:solidFill>
            </a:endParaRPr>
          </a:p>
          <a:p>
            <a:pPr lvl="0">
              <a:spcBef>
                <a:spcPts val="1200"/>
              </a:spcBef>
              <a:buSzPct val="130000"/>
            </a:pPr>
            <a:r>
              <a:rPr lang="en-GB" sz="2000" u="sng" dirty="0" smtClean="0">
                <a:solidFill>
                  <a:srgbClr val="000090"/>
                </a:solidFill>
              </a:rPr>
              <a:t>Increased</a:t>
            </a:r>
            <a:r>
              <a:rPr lang="en-GB" sz="2000" dirty="0" smtClean="0">
                <a:solidFill>
                  <a:srgbClr val="000090"/>
                </a:solidFill>
              </a:rPr>
              <a:t> </a:t>
            </a:r>
            <a:r>
              <a:rPr lang="en-GB" sz="2000" b="1" dirty="0">
                <a:solidFill>
                  <a:srgbClr val="000090"/>
                </a:solidFill>
              </a:rPr>
              <a:t>standardization</a:t>
            </a:r>
            <a:r>
              <a:rPr lang="en-GB" sz="2000" dirty="0">
                <a:solidFill>
                  <a:srgbClr val="000090"/>
                </a:solidFill>
              </a:rPr>
              <a:t> of hydrometeorological </a:t>
            </a:r>
            <a:r>
              <a:rPr lang="en-GB" sz="2000" b="1" dirty="0">
                <a:solidFill>
                  <a:srgbClr val="000090"/>
                </a:solidFill>
              </a:rPr>
              <a:t>warning</a:t>
            </a:r>
            <a:r>
              <a:rPr lang="en-GB" sz="2000" dirty="0">
                <a:solidFill>
                  <a:srgbClr val="000090"/>
                </a:solidFill>
              </a:rPr>
              <a:t> information </a:t>
            </a:r>
            <a:r>
              <a:rPr lang="en-GB" sz="2000" b="1" dirty="0">
                <a:solidFill>
                  <a:srgbClr val="000090"/>
                </a:solidFill>
              </a:rPr>
              <a:t>among</a:t>
            </a:r>
            <a:r>
              <a:rPr lang="en-GB" sz="2000" dirty="0">
                <a:solidFill>
                  <a:srgbClr val="000090"/>
                </a:solidFill>
              </a:rPr>
              <a:t> WMO </a:t>
            </a:r>
            <a:r>
              <a:rPr lang="en-GB" sz="2000" b="1" dirty="0">
                <a:solidFill>
                  <a:srgbClr val="000090"/>
                </a:solidFill>
              </a:rPr>
              <a:t>Members</a:t>
            </a:r>
            <a:r>
              <a:rPr lang="en-GB" sz="2000" dirty="0">
                <a:solidFill>
                  <a:srgbClr val="000090"/>
                </a:solidFill>
              </a:rPr>
              <a:t> (</a:t>
            </a:r>
            <a:r>
              <a:rPr lang="en-GB" sz="2000" i="1" dirty="0">
                <a:solidFill>
                  <a:srgbClr val="000090"/>
                </a:solidFill>
              </a:rPr>
              <a:t>through utilization of Common Alerting Protocol</a:t>
            </a:r>
            <a:r>
              <a:rPr lang="en-GB" sz="2000" dirty="0" smtClean="0">
                <a:solidFill>
                  <a:srgbClr val="000090"/>
                </a:solidFill>
              </a:rPr>
              <a:t>)</a:t>
            </a:r>
            <a:endParaRPr lang="en-US" sz="2000" dirty="0">
              <a:solidFill>
                <a:srgbClr val="000090"/>
              </a:solidFill>
            </a:endParaRPr>
          </a:p>
          <a:p>
            <a:pPr lvl="0">
              <a:spcBef>
                <a:spcPts val="1200"/>
              </a:spcBef>
              <a:buSzPct val="130000"/>
            </a:pPr>
            <a:r>
              <a:rPr lang="en-GB" sz="2000" u="sng" dirty="0">
                <a:solidFill>
                  <a:srgbClr val="000090"/>
                </a:solidFill>
              </a:rPr>
              <a:t>Increased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b="1" dirty="0">
                <a:solidFill>
                  <a:srgbClr val="000090"/>
                </a:solidFill>
              </a:rPr>
              <a:t>sharing</a:t>
            </a:r>
            <a:r>
              <a:rPr lang="en-GB" sz="2000" dirty="0">
                <a:solidFill>
                  <a:srgbClr val="000090"/>
                </a:solidFill>
              </a:rPr>
              <a:t> and </a:t>
            </a:r>
            <a:r>
              <a:rPr lang="en-GB" sz="2000" b="1" dirty="0">
                <a:solidFill>
                  <a:srgbClr val="000090"/>
                </a:solidFill>
              </a:rPr>
              <a:t>harmonization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dirty="0" smtClean="0">
                <a:solidFill>
                  <a:srgbClr val="000090"/>
                </a:solidFill>
              </a:rPr>
              <a:t>of</a:t>
            </a:r>
            <a:r>
              <a:rPr lang="hr-HR" sz="2000" dirty="0" smtClean="0">
                <a:solidFill>
                  <a:srgbClr val="000090"/>
                </a:solidFill>
              </a:rPr>
              <a:t> </a:t>
            </a:r>
            <a:r>
              <a:rPr lang="en-GB" sz="2000" dirty="0" smtClean="0">
                <a:solidFill>
                  <a:srgbClr val="000090"/>
                </a:solidFill>
              </a:rPr>
              <a:t>hydrometeorological </a:t>
            </a:r>
            <a:endParaRPr lang="hr-HR" sz="2000" dirty="0" smtClean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0"/>
                </a:solidFill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</a:rPr>
              <a:t>warning</a:t>
            </a:r>
            <a:r>
              <a:rPr lang="hr-HR" sz="2000" b="1" dirty="0" smtClean="0">
                <a:solidFill>
                  <a:srgbClr val="000090"/>
                </a:solidFill>
              </a:rPr>
              <a:t> </a:t>
            </a:r>
            <a:r>
              <a:rPr lang="hr-HR" sz="2000" dirty="0" smtClean="0">
                <a:solidFill>
                  <a:srgbClr val="000090"/>
                </a:solidFill>
              </a:rPr>
              <a:t>and</a:t>
            </a:r>
            <a:r>
              <a:rPr lang="hr-HR" sz="2000" b="1" dirty="0" smtClean="0">
                <a:solidFill>
                  <a:srgbClr val="000090"/>
                </a:solidFill>
              </a:rPr>
              <a:t> hazard </a:t>
            </a:r>
            <a:r>
              <a:rPr lang="en-GB" sz="2000" b="1" dirty="0" smtClean="0">
                <a:solidFill>
                  <a:srgbClr val="000090"/>
                </a:solidFill>
              </a:rPr>
              <a:t>products </a:t>
            </a:r>
            <a:r>
              <a:rPr lang="hr-HR" sz="2000" dirty="0" smtClean="0">
                <a:solidFill>
                  <a:srgbClr val="000090"/>
                </a:solidFill>
              </a:rPr>
              <a:t>/ </a:t>
            </a:r>
            <a:r>
              <a:rPr lang="hr-HR" sz="2000" b="1" dirty="0" smtClean="0">
                <a:solidFill>
                  <a:srgbClr val="000090"/>
                </a:solidFill>
              </a:rPr>
              <a:t>information </a:t>
            </a:r>
            <a:r>
              <a:rPr lang="en-GB" sz="2000" dirty="0" smtClean="0">
                <a:solidFill>
                  <a:srgbClr val="000090"/>
                </a:solidFill>
              </a:rPr>
              <a:t>(</a:t>
            </a:r>
            <a:r>
              <a:rPr lang="en-GB" sz="2000" i="1" dirty="0" smtClean="0">
                <a:solidFill>
                  <a:srgbClr val="000090"/>
                </a:solidFill>
              </a:rPr>
              <a:t>when appropriate</a:t>
            </a:r>
            <a:r>
              <a:rPr lang="en-GB" sz="2000" dirty="0" smtClean="0">
                <a:solidFill>
                  <a:srgbClr val="000090"/>
                </a:solidFill>
              </a:rPr>
              <a:t>) </a:t>
            </a:r>
            <a:endParaRPr lang="hr-HR" sz="2000" dirty="0" smtClean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None/>
            </a:pPr>
            <a:r>
              <a:rPr lang="hr-HR" sz="2000" dirty="0" smtClean="0">
                <a:solidFill>
                  <a:srgbClr val="000090"/>
                </a:solidFill>
              </a:rPr>
              <a:t>      </a:t>
            </a:r>
            <a:r>
              <a:rPr lang="en-GB" sz="2000" dirty="0" smtClean="0">
                <a:solidFill>
                  <a:srgbClr val="000090"/>
                </a:solidFill>
              </a:rPr>
              <a:t>among </a:t>
            </a:r>
            <a:r>
              <a:rPr lang="en-GB" sz="2000" dirty="0">
                <a:solidFill>
                  <a:srgbClr val="000090"/>
                </a:solidFill>
              </a:rPr>
              <a:t>WMO </a:t>
            </a:r>
            <a:r>
              <a:rPr lang="en-GB" sz="2000" dirty="0" smtClean="0">
                <a:solidFill>
                  <a:srgbClr val="000090"/>
                </a:solidFill>
              </a:rPr>
              <a:t>Members</a:t>
            </a:r>
            <a:endParaRPr lang="en-US" sz="2000" dirty="0">
              <a:solidFill>
                <a:srgbClr val="000090"/>
              </a:solidFill>
            </a:endParaRPr>
          </a:p>
          <a:p>
            <a:pPr>
              <a:spcBef>
                <a:spcPts val="1200"/>
              </a:spcBef>
              <a:buSzPct val="130000"/>
            </a:pPr>
            <a:r>
              <a:rPr lang="en-GB" sz="2000" u="sng" dirty="0">
                <a:solidFill>
                  <a:srgbClr val="000090"/>
                </a:solidFill>
              </a:rPr>
              <a:t>Increased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b="1" dirty="0">
                <a:solidFill>
                  <a:srgbClr val="000090"/>
                </a:solidFill>
              </a:rPr>
              <a:t>focus</a:t>
            </a:r>
            <a:r>
              <a:rPr lang="en-GB" sz="2000" dirty="0">
                <a:solidFill>
                  <a:srgbClr val="000090"/>
                </a:solidFill>
              </a:rPr>
              <a:t> on NMHS </a:t>
            </a:r>
            <a:r>
              <a:rPr lang="en-GB" sz="2000" b="1" dirty="0">
                <a:solidFill>
                  <a:srgbClr val="000090"/>
                </a:solidFill>
              </a:rPr>
              <a:t>capacity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b="1" dirty="0">
                <a:solidFill>
                  <a:srgbClr val="000090"/>
                </a:solidFill>
              </a:rPr>
              <a:t>development</a:t>
            </a:r>
            <a:r>
              <a:rPr lang="en-GB" sz="2000" dirty="0">
                <a:solidFill>
                  <a:srgbClr val="000090"/>
                </a:solidFill>
              </a:rPr>
              <a:t> to </a:t>
            </a:r>
            <a:r>
              <a:rPr lang="en-GB" sz="2000" b="1" dirty="0">
                <a:solidFill>
                  <a:srgbClr val="000090"/>
                </a:solidFill>
              </a:rPr>
              <a:t>provide</a:t>
            </a:r>
            <a:r>
              <a:rPr lang="en-GB" sz="2000" dirty="0">
                <a:solidFill>
                  <a:srgbClr val="000090"/>
                </a:solidFill>
              </a:rPr>
              <a:t> reliable, actionable and timely </a:t>
            </a:r>
            <a:r>
              <a:rPr lang="en-GB" sz="2000" b="1" dirty="0">
                <a:solidFill>
                  <a:srgbClr val="000090"/>
                </a:solidFill>
              </a:rPr>
              <a:t>warnings</a:t>
            </a:r>
            <a:r>
              <a:rPr lang="en-GB" sz="2000" dirty="0">
                <a:solidFill>
                  <a:srgbClr val="000090"/>
                </a:solidFill>
              </a:rPr>
              <a:t> for hydrometeorological </a:t>
            </a:r>
            <a:r>
              <a:rPr lang="en-GB" sz="2000" b="1" dirty="0" smtClean="0">
                <a:solidFill>
                  <a:srgbClr val="000090"/>
                </a:solidFill>
              </a:rPr>
              <a:t>hazards</a:t>
            </a:r>
          </a:p>
          <a:p>
            <a:pPr lvl="0">
              <a:spcBef>
                <a:spcPts val="1200"/>
              </a:spcBef>
              <a:buSzPct val="130000"/>
            </a:pPr>
            <a:r>
              <a:rPr lang="en-GB" sz="2000" u="sng" dirty="0">
                <a:solidFill>
                  <a:srgbClr val="000090"/>
                </a:solidFill>
              </a:rPr>
              <a:t>Better</a:t>
            </a:r>
            <a:r>
              <a:rPr lang="en-GB" sz="2000" dirty="0">
                <a:solidFill>
                  <a:srgbClr val="000090"/>
                </a:solidFill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</a:rPr>
              <a:t>informed</a:t>
            </a:r>
            <a:r>
              <a:rPr lang="en-GB" sz="2000" dirty="0" smtClean="0">
                <a:solidFill>
                  <a:srgbClr val="000090"/>
                </a:solidFill>
              </a:rPr>
              <a:t> </a:t>
            </a:r>
            <a:endParaRPr lang="hr-HR" sz="2000" dirty="0" smtClean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90"/>
                </a:solidFill>
              </a:rPr>
              <a:t>United Nations system</a:t>
            </a:r>
            <a:r>
              <a:rPr lang="hr-HR" sz="2000" dirty="0" smtClean="0">
                <a:solidFill>
                  <a:srgbClr val="000090"/>
                </a:solidFill>
              </a:rPr>
              <a:t>, particularly </a:t>
            </a:r>
            <a:r>
              <a:rPr lang="en-GB" sz="2000" b="1" dirty="0" smtClean="0">
                <a:solidFill>
                  <a:srgbClr val="000090"/>
                </a:solidFill>
              </a:rPr>
              <a:t>decision</a:t>
            </a:r>
            <a:r>
              <a:rPr lang="en-GB" sz="2000" dirty="0" smtClean="0">
                <a:solidFill>
                  <a:srgbClr val="000090"/>
                </a:solidFill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</a:rPr>
              <a:t>makers</a:t>
            </a:r>
            <a:r>
              <a:rPr lang="en-GB" sz="2000" dirty="0" smtClean="0">
                <a:solidFill>
                  <a:srgbClr val="000090"/>
                </a:solidFill>
              </a:rPr>
              <a:t> in </a:t>
            </a:r>
            <a:r>
              <a:rPr lang="en-GB" sz="2000" u="sng" dirty="0" smtClean="0">
                <a:solidFill>
                  <a:srgbClr val="000090"/>
                </a:solidFill>
              </a:rPr>
              <a:t>humanitarian</a:t>
            </a:r>
            <a:r>
              <a:rPr lang="en-GB" sz="2000" dirty="0" smtClean="0">
                <a:solidFill>
                  <a:srgbClr val="000090"/>
                </a:solidFill>
              </a:rPr>
              <a:t> </a:t>
            </a:r>
            <a:r>
              <a:rPr lang="en-GB" sz="2000" u="sng" dirty="0" smtClean="0">
                <a:solidFill>
                  <a:srgbClr val="000090"/>
                </a:solidFill>
              </a:rPr>
              <a:t>agencies</a:t>
            </a:r>
            <a:r>
              <a:rPr lang="en-GB" sz="2000" dirty="0" smtClean="0">
                <a:solidFill>
                  <a:srgbClr val="000090"/>
                </a:solidFill>
              </a:rPr>
              <a:t> </a:t>
            </a:r>
            <a:endParaRPr lang="hr-HR" sz="2000" dirty="0" smtClean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hr-HR" sz="2000" b="1" dirty="0" smtClean="0">
                <a:solidFill>
                  <a:srgbClr val="000090"/>
                </a:solidFill>
              </a:rPr>
              <a:t>general public </a:t>
            </a:r>
          </a:p>
          <a:p>
            <a:pPr lvl="1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000090"/>
                </a:solidFill>
              </a:rPr>
              <a:t>tourism sectors </a:t>
            </a:r>
            <a:endParaRPr lang="hr-HR" sz="2000" b="1" dirty="0" smtClean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0"/>
                </a:solidFill>
              </a:rPr>
              <a:t>other </a:t>
            </a:r>
            <a:r>
              <a:rPr lang="en-US" sz="2000" b="1" dirty="0" smtClean="0">
                <a:solidFill>
                  <a:srgbClr val="000090"/>
                </a:solidFill>
              </a:rPr>
              <a:t>sectors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</a:rPr>
              <a:t>vulnerable </a:t>
            </a:r>
            <a:r>
              <a:rPr lang="en-US" sz="2000" dirty="0" smtClean="0">
                <a:solidFill>
                  <a:srgbClr val="000090"/>
                </a:solidFill>
              </a:rPr>
              <a:t>to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hydro-meteorological</a:t>
            </a:r>
            <a:r>
              <a:rPr lang="en-US" sz="2000" b="1" dirty="0" smtClean="0">
                <a:solidFill>
                  <a:srgbClr val="000090"/>
                </a:solidFill>
              </a:rPr>
              <a:t> hazards</a:t>
            </a:r>
            <a:endParaRPr lang="hr-HR" sz="2000" b="1" dirty="0" smtClean="0">
              <a:solidFill>
                <a:srgbClr val="000090"/>
              </a:solidFill>
            </a:endParaRPr>
          </a:p>
          <a:p>
            <a:pPr lvl="1">
              <a:spcBef>
                <a:spcPts val="0"/>
              </a:spcBef>
              <a:buSzPct val="80000"/>
              <a:buNone/>
            </a:pPr>
            <a:r>
              <a:rPr lang="en-GB" sz="2000" dirty="0" smtClean="0">
                <a:solidFill>
                  <a:srgbClr val="000090"/>
                </a:solidFill>
              </a:rPr>
              <a:t>through </a:t>
            </a:r>
            <a:r>
              <a:rPr lang="en-GB" sz="2000" b="1" dirty="0">
                <a:solidFill>
                  <a:srgbClr val="000090"/>
                </a:solidFill>
              </a:rPr>
              <a:t>quick access </a:t>
            </a:r>
            <a:r>
              <a:rPr lang="en-GB" sz="2000" dirty="0">
                <a:solidFill>
                  <a:srgbClr val="000090"/>
                </a:solidFill>
              </a:rPr>
              <a:t>to </a:t>
            </a:r>
            <a:r>
              <a:rPr lang="en-GB" sz="2000" b="1" dirty="0">
                <a:solidFill>
                  <a:srgbClr val="000090"/>
                </a:solidFill>
              </a:rPr>
              <a:t>national warning </a:t>
            </a:r>
            <a:r>
              <a:rPr lang="en-GB" sz="2000" b="1" dirty="0" smtClean="0">
                <a:solidFill>
                  <a:srgbClr val="000090"/>
                </a:solidFill>
              </a:rPr>
              <a:t>information</a:t>
            </a:r>
            <a:endParaRPr lang="en-US" sz="2000" b="1" dirty="0">
              <a:solidFill>
                <a:srgbClr val="000090"/>
              </a:solidFill>
            </a:endParaRPr>
          </a:p>
          <a:p>
            <a:endParaRPr lang="en-GB" sz="2000" dirty="0" smtClean="0">
              <a:solidFill>
                <a:srgbClr val="00009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827773"/>
            <a:ext cx="91440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 txBox="1">
            <a:spLocks/>
          </p:cNvSpPr>
          <p:nvPr/>
        </p:nvSpPr>
        <p:spPr>
          <a:xfrm>
            <a:off x="8505721" y="6413649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9550" y="74830"/>
            <a:ext cx="8867775" cy="686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Developent of Global DRR Services Platform </a:t>
            </a:r>
          </a:p>
          <a:p>
            <a:r>
              <a:rPr lang="en-U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 GMAS Benefits</a:t>
            </a:r>
            <a:r>
              <a:rPr lang="en-US" sz="24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24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47640" y="447774"/>
            <a:ext cx="808235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49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6270" y="141506"/>
            <a:ext cx="7754587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GMAS Vision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827773"/>
            <a:ext cx="9144000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ertical Scroll 8"/>
          <p:cNvSpPr/>
          <p:nvPr/>
        </p:nvSpPr>
        <p:spPr>
          <a:xfrm>
            <a:off x="95251" y="1017774"/>
            <a:ext cx="8942116" cy="5287776"/>
          </a:xfrm>
          <a:prstGeom prst="verticalScroll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endParaRPr lang="en-GB" sz="3200" dirty="0" smtClean="0">
              <a:solidFill>
                <a:srgbClr val="000090"/>
              </a:solidFill>
            </a:endParaRPr>
          </a:p>
          <a:p>
            <a:pPr marL="114300" indent="0" algn="ctr">
              <a:buNone/>
            </a:pPr>
            <a:r>
              <a:rPr lang="en-US" sz="3200" dirty="0" smtClean="0">
                <a:solidFill>
                  <a:srgbClr val="000090"/>
                </a:solidFill>
              </a:rPr>
              <a:t>To be recognized </a:t>
            </a:r>
            <a:r>
              <a:rPr lang="en-US" sz="3200" b="1" dirty="0" smtClean="0">
                <a:solidFill>
                  <a:srgbClr val="000090"/>
                </a:solidFill>
              </a:rPr>
              <a:t>globally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endParaRPr lang="hr-HR" sz="3200" dirty="0" smtClean="0">
              <a:solidFill>
                <a:srgbClr val="000090"/>
              </a:solidFill>
            </a:endParaRPr>
          </a:p>
          <a:p>
            <a:pPr marL="114300" indent="0" algn="ctr">
              <a:spcBef>
                <a:spcPts val="1200"/>
              </a:spcBef>
              <a:buNone/>
            </a:pPr>
            <a:r>
              <a:rPr lang="en-US" sz="3200" dirty="0" smtClean="0">
                <a:solidFill>
                  <a:srgbClr val="000090"/>
                </a:solidFill>
              </a:rPr>
              <a:t>by </a:t>
            </a:r>
            <a:r>
              <a:rPr lang="en-US" sz="3200" b="1" dirty="0" smtClean="0">
                <a:solidFill>
                  <a:srgbClr val="000090"/>
                </a:solidFill>
              </a:rPr>
              <a:t>decision makers </a:t>
            </a:r>
            <a:endParaRPr lang="hr-HR" sz="3200" b="1" dirty="0" smtClean="0">
              <a:solidFill>
                <a:srgbClr val="000090"/>
              </a:solidFill>
            </a:endParaRPr>
          </a:p>
          <a:p>
            <a:pPr marL="114300" indent="0" algn="ctr">
              <a:spcBef>
                <a:spcPts val="1200"/>
              </a:spcBef>
              <a:buNone/>
            </a:pPr>
            <a:r>
              <a:rPr lang="en-US" sz="3200" dirty="0" smtClean="0">
                <a:solidFill>
                  <a:srgbClr val="000090"/>
                </a:solidFill>
              </a:rPr>
              <a:t>as a </a:t>
            </a:r>
            <a:r>
              <a:rPr lang="en-US" sz="3200" b="1" dirty="0" smtClean="0">
                <a:solidFill>
                  <a:srgbClr val="000090"/>
                </a:solidFill>
              </a:rPr>
              <a:t>resource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endParaRPr lang="hr-HR" sz="3200" dirty="0" smtClean="0">
              <a:solidFill>
                <a:srgbClr val="000090"/>
              </a:solidFill>
            </a:endParaRPr>
          </a:p>
          <a:p>
            <a:pPr marL="114300" indent="0" algn="ctr">
              <a:spcBef>
                <a:spcPts val="1200"/>
              </a:spcBef>
              <a:buNone/>
            </a:pPr>
            <a:r>
              <a:rPr lang="en-US" sz="3200" dirty="0" smtClean="0">
                <a:solidFill>
                  <a:srgbClr val="000090"/>
                </a:solidFill>
              </a:rPr>
              <a:t>of </a:t>
            </a:r>
            <a:r>
              <a:rPr lang="en-US" sz="3200" b="1" dirty="0" smtClean="0">
                <a:solidFill>
                  <a:srgbClr val="000090"/>
                </a:solidFill>
              </a:rPr>
              <a:t>authoritative warnings </a:t>
            </a:r>
            <a:r>
              <a:rPr lang="en-US" sz="3200" dirty="0" smtClean="0">
                <a:solidFill>
                  <a:srgbClr val="000090"/>
                </a:solidFill>
              </a:rPr>
              <a:t>and </a:t>
            </a:r>
            <a:r>
              <a:rPr lang="en-US" sz="3200" b="1" dirty="0" smtClean="0">
                <a:solidFill>
                  <a:srgbClr val="000090"/>
                </a:solidFill>
              </a:rPr>
              <a:t>information</a:t>
            </a:r>
            <a:r>
              <a:rPr lang="en-US" sz="3200" dirty="0" smtClean="0">
                <a:solidFill>
                  <a:srgbClr val="000090"/>
                </a:solidFill>
              </a:rPr>
              <a:t> related to </a:t>
            </a:r>
            <a:r>
              <a:rPr lang="en-US" sz="3200" b="1" dirty="0" smtClean="0">
                <a:solidFill>
                  <a:srgbClr val="000090"/>
                </a:solidFill>
              </a:rPr>
              <a:t>high-impact</a:t>
            </a:r>
            <a:endParaRPr lang="hr-HR" sz="3200" b="1" dirty="0" smtClean="0">
              <a:solidFill>
                <a:srgbClr val="000090"/>
              </a:solidFill>
            </a:endParaRPr>
          </a:p>
          <a:p>
            <a:pPr marL="114300" indent="0" algn="ctr">
              <a:spcBef>
                <a:spcPts val="1200"/>
              </a:spcBef>
              <a:buNone/>
            </a:pPr>
            <a:r>
              <a:rPr lang="en-US" sz="3200" i="1" dirty="0" smtClean="0">
                <a:solidFill>
                  <a:srgbClr val="000090"/>
                </a:solidFill>
              </a:rPr>
              <a:t>weather</a:t>
            </a:r>
            <a:r>
              <a:rPr lang="en-US" sz="3200" dirty="0" smtClean="0">
                <a:solidFill>
                  <a:srgbClr val="000090"/>
                </a:solidFill>
              </a:rPr>
              <a:t>, </a:t>
            </a:r>
            <a:r>
              <a:rPr lang="en-US" sz="3200" i="1" dirty="0" smtClean="0">
                <a:solidFill>
                  <a:srgbClr val="000090"/>
                </a:solidFill>
              </a:rPr>
              <a:t>water</a:t>
            </a:r>
            <a:r>
              <a:rPr lang="en-US" sz="3200" dirty="0" smtClean="0">
                <a:solidFill>
                  <a:srgbClr val="000090"/>
                </a:solidFill>
              </a:rPr>
              <a:t>, </a:t>
            </a:r>
            <a:r>
              <a:rPr lang="en-US" sz="3200" i="1" dirty="0" smtClean="0">
                <a:solidFill>
                  <a:srgbClr val="000090"/>
                </a:solidFill>
              </a:rPr>
              <a:t>ocean</a:t>
            </a:r>
            <a:r>
              <a:rPr lang="en-US" sz="3200" dirty="0" smtClean="0">
                <a:solidFill>
                  <a:srgbClr val="000090"/>
                </a:solidFill>
              </a:rPr>
              <a:t> and </a:t>
            </a:r>
            <a:r>
              <a:rPr lang="en-US" sz="3200" i="1" dirty="0" smtClean="0">
                <a:solidFill>
                  <a:srgbClr val="000090"/>
                </a:solidFill>
              </a:rPr>
              <a:t>climate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</a:rPr>
              <a:t>events</a:t>
            </a:r>
            <a:endParaRPr lang="hr-HR" sz="3200" b="1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505721" y="6413649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51470" y="447774"/>
            <a:ext cx="1104405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allAtOnce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9"/>
          <a:stretch/>
        </p:blipFill>
        <p:spPr>
          <a:xfrm>
            <a:off x="739407" y="1227883"/>
            <a:ext cx="7531372" cy="541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9" t="12965" r="26902" b="68974"/>
          <a:stretch/>
        </p:blipFill>
        <p:spPr>
          <a:xfrm>
            <a:off x="3582723" y="1216732"/>
            <a:ext cx="4688056" cy="26016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51409" y="6030683"/>
            <a:ext cx="2035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WWIS</a:t>
            </a:r>
            <a:r>
              <a:rPr lang="hr-HR" sz="2800" b="1" dirty="0" smtClean="0">
                <a:solidFill>
                  <a:srgbClr val="000090"/>
                </a:solidFill>
              </a:rPr>
              <a:t>/SWIC</a:t>
            </a:r>
            <a:endParaRPr lang="en-US" sz="2800" b="1" dirty="0">
              <a:solidFill>
                <a:srgbClr val="00009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1875" y="104432"/>
            <a:ext cx="9115309" cy="65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DRR Services Platform </a:t>
            </a:r>
          </a:p>
          <a:p>
            <a:r>
              <a:rPr lang="hr-HR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Meteoalarm</a:t>
            </a:r>
            <a:r>
              <a:rPr lang="hr-HR" sz="24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8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hr-HR" sz="1800" b="1" i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EUMETNET</a:t>
            </a:r>
            <a:r>
              <a:rPr lang="hr-HR" sz="18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hr-HR" sz="24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hr-HR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Meteo-Alert</a:t>
            </a:r>
            <a:r>
              <a:rPr lang="hr-HR" sz="24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8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hr-HR" sz="1800" b="1" i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Roshydromet</a:t>
            </a:r>
            <a:r>
              <a:rPr lang="hr-HR" sz="18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800" b="1" dirty="0" smtClean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圖片 3"/>
          <p:cNvPicPr>
            <a:picLocks noChangeAspect="1"/>
          </p:cNvPicPr>
          <p:nvPr/>
        </p:nvPicPr>
        <p:blipFill rotWithShape="1">
          <a:blip r:embed="rId4"/>
          <a:srcRect l="1874" t="19190" r="54634" b="46718"/>
          <a:stretch/>
        </p:blipFill>
        <p:spPr>
          <a:xfrm>
            <a:off x="4293218" y="1862255"/>
            <a:ext cx="1806499" cy="1460942"/>
          </a:xfrm>
          <a:prstGeom prst="rect">
            <a:avLst/>
          </a:prstGeom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00099">
            <a:off x="5689373" y="994086"/>
            <a:ext cx="3347022" cy="155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內容版面配置區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0" t="35316" r="20980" b="38038"/>
          <a:stretch/>
        </p:blipFill>
        <p:spPr>
          <a:xfrm rot="21276640">
            <a:off x="6115875" y="2628389"/>
            <a:ext cx="886066" cy="385741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8505721" y="6413649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5000" y="47500"/>
            <a:ext cx="8965870" cy="69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Existing DRR Services Platform </a:t>
            </a:r>
          </a:p>
          <a:p>
            <a:r>
              <a:rPr lang="hr-HR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</a:t>
            </a:r>
            <a:r>
              <a:rPr lang="fr-CH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hr-HR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ered Alert Hub (SWIC GMAS Demo)</a:t>
            </a:r>
            <a:endParaRPr lang="en-US" sz="24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 txBox="1">
            <a:spLocks/>
          </p:cNvSpPr>
          <p:nvPr/>
        </p:nvSpPr>
        <p:spPr>
          <a:xfrm>
            <a:off x="8360229" y="6413649"/>
            <a:ext cx="6979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603" name="Picture 3" descr="H:\1. Međunarodni poslovi\1. Organizacije\1. WMO\8. GMAS\3. Events\11. January PRA-PTC meeting\map_demo_reduced_Glo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844750"/>
            <a:ext cx="9077325" cy="5619750"/>
          </a:xfrm>
          <a:prstGeom prst="rect">
            <a:avLst/>
          </a:prstGeom>
          <a:noFill/>
        </p:spPr>
      </p:pic>
      <p:pic>
        <p:nvPicPr>
          <p:cNvPr id="25604" name="Picture 4" descr="H:\1. Međunarodni poslovi\1. Organizacije\1. WMO\8. GMAS\3. Events\11. January PRA-PTC meeting\map_de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999" y="844750"/>
            <a:ext cx="7053939" cy="5568899"/>
          </a:xfrm>
          <a:prstGeom prst="rect">
            <a:avLst/>
          </a:prstGeom>
          <a:noFill/>
        </p:spPr>
      </p:pic>
      <p:pic>
        <p:nvPicPr>
          <p:cNvPr id="25605" name="Picture 5" descr="H:\1. Međunarodni poslovi\1. Organizacije\1. WMO\8. GMAS\3. Events\11. January PRA-PTC meeting\map_demo_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34" y="809125"/>
            <a:ext cx="7648575" cy="5562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288977" y="447774"/>
            <a:ext cx="866898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1"/>
          <p:cNvSpPr txBox="1">
            <a:spLocks/>
          </p:cNvSpPr>
          <p:nvPr/>
        </p:nvSpPr>
        <p:spPr>
          <a:xfrm>
            <a:off x="8431914" y="6413649"/>
            <a:ext cx="626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E8346-F372-49B5-81A5-D1270ABA9D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hr-H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6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2" y="23750"/>
            <a:ext cx="8170657" cy="6529536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 flipV="1">
            <a:off x="0" y="815271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335987" y="42276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r-HR" altLang="zh-TW" sz="1400" b="1" dirty="0" smtClean="0">
                <a:solidFill>
                  <a:srgbClr val="FFFFFF"/>
                </a:solidFill>
              </a:rPr>
              <a:t>.....................................</a:t>
            </a:r>
          </a:p>
          <a:p>
            <a:pPr algn="ctr">
              <a:defRPr/>
            </a:pPr>
            <a:r>
              <a:rPr lang="hr-HR" altLang="zh-HK" sz="1400" b="1" dirty="0" smtClean="0">
                <a:solidFill>
                  <a:srgbClr val="FFFFFF"/>
                </a:solidFill>
              </a:rPr>
              <a:t>WIS</a:t>
            </a:r>
            <a:endParaRPr lang="en-US" altLang="zh-HK" sz="14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88977" y="447774"/>
            <a:ext cx="866898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27564" y="6529536"/>
            <a:ext cx="5367645" cy="312737"/>
          </a:xfrm>
        </p:spPr>
        <p:txBody>
          <a:bodyPr/>
          <a:lstStyle/>
          <a:p>
            <a:pPr>
              <a:defRPr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RA VI RECO, 5-6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February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 2018, Geneva, Switzerland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" grpId="0" animBg="1"/>
    </p:bldLst>
  </p:timing>
</p:sld>
</file>

<file path=ppt/theme/theme1.xml><?xml version="1.0" encoding="utf-8"?>
<a:theme xmlns:a="http://schemas.openxmlformats.org/drawingml/2006/main" name="WMO presentation template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 presentation template_en</Template>
  <TotalTime>6784</TotalTime>
  <Words>1459</Words>
  <Application>Microsoft Office PowerPoint</Application>
  <PresentationFormat>On-screen Show (4:3)</PresentationFormat>
  <Paragraphs>201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WMO presentation template_en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 Recommendations</vt:lpstr>
      <vt:lpstr>PRA Recommendations</vt:lpstr>
      <vt:lpstr>PRA Recommendations</vt:lpstr>
      <vt:lpstr>PRA Recommendations</vt:lpstr>
      <vt:lpstr>Potential UNOCC support</vt:lpstr>
      <vt:lpstr>PowerPoint Presentation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Kuniyuki Shida</dc:creator>
  <cp:lastModifiedBy>Ata Hussain</cp:lastModifiedBy>
  <cp:revision>694</cp:revision>
  <cp:lastPrinted>2016-03-08T14:53:19Z</cp:lastPrinted>
  <dcterms:created xsi:type="dcterms:W3CDTF">2016-03-08T13:23:15Z</dcterms:created>
  <dcterms:modified xsi:type="dcterms:W3CDTF">2018-02-13T12:36:57Z</dcterms:modified>
</cp:coreProperties>
</file>