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4" r:id="rId5"/>
    <p:sldId id="262" r:id="rId6"/>
    <p:sldId id="265" r:id="rId7"/>
    <p:sldId id="267" r:id="rId8"/>
    <p:sldId id="278" r:id="rId9"/>
    <p:sldId id="266" r:id="rId10"/>
    <p:sldId id="270" r:id="rId11"/>
    <p:sldId id="268" r:id="rId12"/>
    <p:sldId id="263" r:id="rId13"/>
    <p:sldId id="260" r:id="rId14"/>
    <p:sldId id="269" r:id="rId15"/>
    <p:sldId id="261" r:id="rId16"/>
    <p:sldId id="279" r:id="rId17"/>
    <p:sldId id="271" r:id="rId18"/>
    <p:sldId id="280" r:id="rId19"/>
    <p:sldId id="282" r:id="rId20"/>
    <p:sldId id="281" r:id="rId21"/>
    <p:sldId id="276" r:id="rId22"/>
    <p:sldId id="277" r:id="rId23"/>
    <p:sldId id="272" r:id="rId24"/>
    <p:sldId id="273" r:id="rId25"/>
    <p:sldId id="275" r:id="rId26"/>
    <p:sldId id="274"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7" d="100"/>
          <a:sy n="87" d="100"/>
        </p:scale>
        <p:origin x="528"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I:\i\epdata_m\output2017_ECMWF-EPS_JMA-GEPS_MSC-CENS_NCEP-GEFS_UKMO-EPS_PRES\BS_2017_2017.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509775724142267"/>
          <c:y val="8.6208325592694729E-2"/>
          <c:w val="0.77555243843022637"/>
          <c:h val="0.77345127684810722"/>
        </c:manualLayout>
      </c:layout>
      <c:lineChart>
        <c:grouping val="standard"/>
        <c:varyColors val="0"/>
        <c:ser>
          <c:idx val="0"/>
          <c:order val="0"/>
          <c:tx>
            <c:strRef>
              <c:f>Sheet6!$A$4</c:f>
              <c:strCache>
                <c:ptCount val="1"/>
                <c:pt idx="0">
                  <c:v>ECMWF-EPS</c:v>
                </c:pt>
              </c:strCache>
            </c:strRef>
          </c:tx>
          <c:spPr>
            <a:ln w="38100" cap="flat" cmpd="dbl" algn="ctr">
              <a:solidFill>
                <a:srgbClr val="002060"/>
              </a:solidFill>
              <a:miter lim="800000"/>
            </a:ln>
            <a:effectLst/>
          </c:spPr>
          <c:marker>
            <c:symbol val="none"/>
          </c:marker>
          <c:cat>
            <c:strRef>
              <c:f>Sheet6!$C$25:$V$25</c:f>
              <c:strCache>
                <c:ptCount val="20"/>
                <c:pt idx="1">
                  <c:v>12h</c:v>
                </c:pt>
                <c:pt idx="3">
                  <c:v>24h</c:v>
                </c:pt>
                <c:pt idx="5">
                  <c:v>36h</c:v>
                </c:pt>
                <c:pt idx="7">
                  <c:v>48h</c:v>
                </c:pt>
                <c:pt idx="9">
                  <c:v>60h</c:v>
                </c:pt>
                <c:pt idx="11">
                  <c:v>72h</c:v>
                </c:pt>
                <c:pt idx="13">
                  <c:v>84h</c:v>
                </c:pt>
                <c:pt idx="15">
                  <c:v>96h</c:v>
                </c:pt>
                <c:pt idx="17">
                  <c:v>108h</c:v>
                </c:pt>
                <c:pt idx="19">
                  <c:v>120h</c:v>
                </c:pt>
              </c:strCache>
            </c:strRef>
          </c:cat>
          <c:val>
            <c:numRef>
              <c:f>Sheet6!$C$4:$V$4</c:f>
              <c:numCache>
                <c:formatCode>General</c:formatCode>
                <c:ptCount val="20"/>
                <c:pt idx="0">
                  <c:v>0.1096</c:v>
                </c:pt>
                <c:pt idx="1">
                  <c:v>0.11509999999999999</c:v>
                </c:pt>
                <c:pt idx="2">
                  <c:v>0.1129</c:v>
                </c:pt>
                <c:pt idx="3">
                  <c:v>0.1129</c:v>
                </c:pt>
                <c:pt idx="4">
                  <c:v>0.11310000000000001</c:v>
                </c:pt>
                <c:pt idx="5">
                  <c:v>0.1128</c:v>
                </c:pt>
                <c:pt idx="6">
                  <c:v>0.1079</c:v>
                </c:pt>
                <c:pt idx="7">
                  <c:v>0.10979999999999999</c:v>
                </c:pt>
                <c:pt idx="8">
                  <c:v>0.1031</c:v>
                </c:pt>
                <c:pt idx="9">
                  <c:v>0.1042</c:v>
                </c:pt>
                <c:pt idx="10">
                  <c:v>9.9699999999999997E-2</c:v>
                </c:pt>
                <c:pt idx="11">
                  <c:v>9.6500000000000002E-2</c:v>
                </c:pt>
                <c:pt idx="12">
                  <c:v>9.2299999999999993E-2</c:v>
                </c:pt>
                <c:pt idx="13">
                  <c:v>8.8700000000000001E-2</c:v>
                </c:pt>
                <c:pt idx="14">
                  <c:v>8.5699999999999998E-2</c:v>
                </c:pt>
                <c:pt idx="15">
                  <c:v>8.4599999999999995E-2</c:v>
                </c:pt>
                <c:pt idx="16">
                  <c:v>8.14E-2</c:v>
                </c:pt>
                <c:pt idx="17">
                  <c:v>7.6200000000000004E-2</c:v>
                </c:pt>
                <c:pt idx="18">
                  <c:v>7.17E-2</c:v>
                </c:pt>
                <c:pt idx="19">
                  <c:v>6.6199999999999995E-2</c:v>
                </c:pt>
              </c:numCache>
            </c:numRef>
          </c:val>
          <c:smooth val="0"/>
          <c:extLst>
            <c:ext xmlns:c16="http://schemas.microsoft.com/office/drawing/2014/chart" uri="{C3380CC4-5D6E-409C-BE32-E72D297353CC}">
              <c16:uniqueId val="{00000000-C256-4D23-9E92-57EA356DA316}"/>
            </c:ext>
          </c:extLst>
        </c:ser>
        <c:ser>
          <c:idx val="1"/>
          <c:order val="1"/>
          <c:tx>
            <c:strRef>
              <c:f>Sheet6!$A$5</c:f>
              <c:strCache>
                <c:ptCount val="1"/>
                <c:pt idx="0">
                  <c:v>JMA-GEPS</c:v>
                </c:pt>
              </c:strCache>
            </c:strRef>
          </c:tx>
          <c:spPr>
            <a:ln w="38100" cap="flat" cmpd="dbl" algn="ctr">
              <a:solidFill>
                <a:schemeClr val="accent2"/>
              </a:solidFill>
              <a:miter lim="800000"/>
            </a:ln>
            <a:effectLst/>
          </c:spPr>
          <c:marker>
            <c:symbol val="none"/>
          </c:marker>
          <c:cat>
            <c:strRef>
              <c:f>Sheet6!$C$25:$V$25</c:f>
              <c:strCache>
                <c:ptCount val="20"/>
                <c:pt idx="1">
                  <c:v>12h</c:v>
                </c:pt>
                <c:pt idx="3">
                  <c:v>24h</c:v>
                </c:pt>
                <c:pt idx="5">
                  <c:v>36h</c:v>
                </c:pt>
                <c:pt idx="7">
                  <c:v>48h</c:v>
                </c:pt>
                <c:pt idx="9">
                  <c:v>60h</c:v>
                </c:pt>
                <c:pt idx="11">
                  <c:v>72h</c:v>
                </c:pt>
                <c:pt idx="13">
                  <c:v>84h</c:v>
                </c:pt>
                <c:pt idx="15">
                  <c:v>96h</c:v>
                </c:pt>
                <c:pt idx="17">
                  <c:v>108h</c:v>
                </c:pt>
                <c:pt idx="19">
                  <c:v>120h</c:v>
                </c:pt>
              </c:strCache>
            </c:strRef>
          </c:cat>
          <c:val>
            <c:numRef>
              <c:f>Sheet6!$C$5:$V$5</c:f>
              <c:numCache>
                <c:formatCode>General</c:formatCode>
                <c:ptCount val="20"/>
                <c:pt idx="0">
                  <c:v>0.14380000000000001</c:v>
                </c:pt>
                <c:pt idx="1">
                  <c:v>0.14910000000000001</c:v>
                </c:pt>
                <c:pt idx="2">
                  <c:v>0.1467</c:v>
                </c:pt>
                <c:pt idx="3">
                  <c:v>0.1431</c:v>
                </c:pt>
                <c:pt idx="4">
                  <c:v>0.14230000000000001</c:v>
                </c:pt>
                <c:pt idx="5">
                  <c:v>0.1406</c:v>
                </c:pt>
                <c:pt idx="6">
                  <c:v>0.1358</c:v>
                </c:pt>
                <c:pt idx="7">
                  <c:v>0.1343</c:v>
                </c:pt>
                <c:pt idx="8">
                  <c:v>0.12989999999999999</c:v>
                </c:pt>
                <c:pt idx="9">
                  <c:v>0.12520000000000001</c:v>
                </c:pt>
                <c:pt idx="10">
                  <c:v>0.1232</c:v>
                </c:pt>
                <c:pt idx="11">
                  <c:v>0.1196</c:v>
                </c:pt>
                <c:pt idx="12">
                  <c:v>0.1169</c:v>
                </c:pt>
                <c:pt idx="13">
                  <c:v>0.1149</c:v>
                </c:pt>
                <c:pt idx="14">
                  <c:v>0.1104</c:v>
                </c:pt>
                <c:pt idx="15">
                  <c:v>0.1074</c:v>
                </c:pt>
                <c:pt idx="16">
                  <c:v>0.1041</c:v>
                </c:pt>
                <c:pt idx="17">
                  <c:v>9.9000000000000005E-2</c:v>
                </c:pt>
                <c:pt idx="18">
                  <c:v>9.2899999999999996E-2</c:v>
                </c:pt>
                <c:pt idx="19">
                  <c:v>8.6499999999999994E-2</c:v>
                </c:pt>
              </c:numCache>
            </c:numRef>
          </c:val>
          <c:smooth val="0"/>
          <c:extLst>
            <c:ext xmlns:c16="http://schemas.microsoft.com/office/drawing/2014/chart" uri="{C3380CC4-5D6E-409C-BE32-E72D297353CC}">
              <c16:uniqueId val="{00000001-C256-4D23-9E92-57EA356DA316}"/>
            </c:ext>
          </c:extLst>
        </c:ser>
        <c:ser>
          <c:idx val="2"/>
          <c:order val="2"/>
          <c:tx>
            <c:strRef>
              <c:f>Sheet6!$A$6</c:f>
              <c:strCache>
                <c:ptCount val="1"/>
                <c:pt idx="0">
                  <c:v>MSC-CENS</c:v>
                </c:pt>
              </c:strCache>
            </c:strRef>
          </c:tx>
          <c:spPr>
            <a:ln w="38100" cap="flat" cmpd="dbl" algn="ctr">
              <a:solidFill>
                <a:schemeClr val="accent3"/>
              </a:solidFill>
              <a:miter lim="800000"/>
            </a:ln>
            <a:effectLst/>
          </c:spPr>
          <c:marker>
            <c:symbol val="none"/>
          </c:marker>
          <c:cat>
            <c:strRef>
              <c:f>Sheet6!$C$25:$V$25</c:f>
              <c:strCache>
                <c:ptCount val="20"/>
                <c:pt idx="1">
                  <c:v>12h</c:v>
                </c:pt>
                <c:pt idx="3">
                  <c:v>24h</c:v>
                </c:pt>
                <c:pt idx="5">
                  <c:v>36h</c:v>
                </c:pt>
                <c:pt idx="7">
                  <c:v>48h</c:v>
                </c:pt>
                <c:pt idx="9">
                  <c:v>60h</c:v>
                </c:pt>
                <c:pt idx="11">
                  <c:v>72h</c:v>
                </c:pt>
                <c:pt idx="13">
                  <c:v>84h</c:v>
                </c:pt>
                <c:pt idx="15">
                  <c:v>96h</c:v>
                </c:pt>
                <c:pt idx="17">
                  <c:v>108h</c:v>
                </c:pt>
                <c:pt idx="19">
                  <c:v>120h</c:v>
                </c:pt>
              </c:strCache>
            </c:strRef>
          </c:cat>
          <c:val>
            <c:numRef>
              <c:f>Sheet6!$C$6:$V$6</c:f>
              <c:numCache>
                <c:formatCode>General</c:formatCode>
                <c:ptCount val="20"/>
                <c:pt idx="0">
                  <c:v>0.1469</c:v>
                </c:pt>
                <c:pt idx="1">
                  <c:v>0.14299999999999999</c:v>
                </c:pt>
                <c:pt idx="2">
                  <c:v>0.13539999999999999</c:v>
                </c:pt>
                <c:pt idx="3">
                  <c:v>0.13569999999999999</c:v>
                </c:pt>
                <c:pt idx="4">
                  <c:v>0.1255</c:v>
                </c:pt>
                <c:pt idx="5">
                  <c:v>0.12509999999999999</c:v>
                </c:pt>
                <c:pt idx="6">
                  <c:v>0.11749999999999999</c:v>
                </c:pt>
                <c:pt idx="7">
                  <c:v>0.1193</c:v>
                </c:pt>
                <c:pt idx="8">
                  <c:v>0.1145</c:v>
                </c:pt>
                <c:pt idx="9">
                  <c:v>0.1071</c:v>
                </c:pt>
                <c:pt idx="10">
                  <c:v>9.69E-2</c:v>
                </c:pt>
                <c:pt idx="11">
                  <c:v>9.6600000000000005E-2</c:v>
                </c:pt>
                <c:pt idx="12">
                  <c:v>0.09</c:v>
                </c:pt>
                <c:pt idx="13">
                  <c:v>9.06E-2</c:v>
                </c:pt>
                <c:pt idx="14">
                  <c:v>8.7099999999999997E-2</c:v>
                </c:pt>
                <c:pt idx="15">
                  <c:v>8.3000000000000004E-2</c:v>
                </c:pt>
                <c:pt idx="16">
                  <c:v>8.3900000000000002E-2</c:v>
                </c:pt>
                <c:pt idx="17">
                  <c:v>7.9699999999999993E-2</c:v>
                </c:pt>
                <c:pt idx="18">
                  <c:v>7.4200000000000002E-2</c:v>
                </c:pt>
                <c:pt idx="19">
                  <c:v>7.0099999999999996E-2</c:v>
                </c:pt>
              </c:numCache>
            </c:numRef>
          </c:val>
          <c:smooth val="0"/>
          <c:extLst>
            <c:ext xmlns:c16="http://schemas.microsoft.com/office/drawing/2014/chart" uri="{C3380CC4-5D6E-409C-BE32-E72D297353CC}">
              <c16:uniqueId val="{00000002-C256-4D23-9E92-57EA356DA316}"/>
            </c:ext>
          </c:extLst>
        </c:ser>
        <c:ser>
          <c:idx val="3"/>
          <c:order val="3"/>
          <c:tx>
            <c:strRef>
              <c:f>Sheet6!$A$7</c:f>
              <c:strCache>
                <c:ptCount val="1"/>
                <c:pt idx="0">
                  <c:v>NCEP-GEFS</c:v>
                </c:pt>
              </c:strCache>
            </c:strRef>
          </c:tx>
          <c:spPr>
            <a:ln w="38100" cap="flat" cmpd="dbl" algn="ctr">
              <a:solidFill>
                <a:schemeClr val="accent4"/>
              </a:solidFill>
              <a:miter lim="800000"/>
            </a:ln>
            <a:effectLst/>
          </c:spPr>
          <c:marker>
            <c:symbol val="none"/>
          </c:marker>
          <c:cat>
            <c:strRef>
              <c:f>Sheet6!$C$25:$V$25</c:f>
              <c:strCache>
                <c:ptCount val="20"/>
                <c:pt idx="1">
                  <c:v>12h</c:v>
                </c:pt>
                <c:pt idx="3">
                  <c:v>24h</c:v>
                </c:pt>
                <c:pt idx="5">
                  <c:v>36h</c:v>
                </c:pt>
                <c:pt idx="7">
                  <c:v>48h</c:v>
                </c:pt>
                <c:pt idx="9">
                  <c:v>60h</c:v>
                </c:pt>
                <c:pt idx="11">
                  <c:v>72h</c:v>
                </c:pt>
                <c:pt idx="13">
                  <c:v>84h</c:v>
                </c:pt>
                <c:pt idx="15">
                  <c:v>96h</c:v>
                </c:pt>
                <c:pt idx="17">
                  <c:v>108h</c:v>
                </c:pt>
                <c:pt idx="19">
                  <c:v>120h</c:v>
                </c:pt>
              </c:strCache>
            </c:strRef>
          </c:cat>
          <c:val>
            <c:numRef>
              <c:f>Sheet6!$C$7:$V$7</c:f>
              <c:numCache>
                <c:formatCode>General</c:formatCode>
                <c:ptCount val="20"/>
                <c:pt idx="0">
                  <c:v>0.1182</c:v>
                </c:pt>
                <c:pt idx="1">
                  <c:v>0.1222</c:v>
                </c:pt>
                <c:pt idx="2">
                  <c:v>0.1258</c:v>
                </c:pt>
                <c:pt idx="3">
                  <c:v>0.1263</c:v>
                </c:pt>
                <c:pt idx="4">
                  <c:v>0.1241</c:v>
                </c:pt>
                <c:pt idx="5">
                  <c:v>0.1212</c:v>
                </c:pt>
                <c:pt idx="6">
                  <c:v>0.1237</c:v>
                </c:pt>
                <c:pt idx="7">
                  <c:v>0.1187</c:v>
                </c:pt>
                <c:pt idx="8">
                  <c:v>0.1205</c:v>
                </c:pt>
                <c:pt idx="9">
                  <c:v>0.11940000000000001</c:v>
                </c:pt>
                <c:pt idx="10">
                  <c:v>0.1145</c:v>
                </c:pt>
                <c:pt idx="11">
                  <c:v>0.1111</c:v>
                </c:pt>
                <c:pt idx="12">
                  <c:v>0.10630000000000001</c:v>
                </c:pt>
                <c:pt idx="13">
                  <c:v>0.10639999999999999</c:v>
                </c:pt>
                <c:pt idx="14">
                  <c:v>0.1047</c:v>
                </c:pt>
                <c:pt idx="15">
                  <c:v>0.10150000000000001</c:v>
                </c:pt>
                <c:pt idx="16">
                  <c:v>9.9299999999999999E-2</c:v>
                </c:pt>
                <c:pt idx="17">
                  <c:v>9.6000000000000002E-2</c:v>
                </c:pt>
                <c:pt idx="18">
                  <c:v>8.9700000000000002E-2</c:v>
                </c:pt>
                <c:pt idx="19">
                  <c:v>8.5599999999999996E-2</c:v>
                </c:pt>
              </c:numCache>
            </c:numRef>
          </c:val>
          <c:smooth val="0"/>
          <c:extLst>
            <c:ext xmlns:c16="http://schemas.microsoft.com/office/drawing/2014/chart" uri="{C3380CC4-5D6E-409C-BE32-E72D297353CC}">
              <c16:uniqueId val="{00000003-C256-4D23-9E92-57EA356DA316}"/>
            </c:ext>
          </c:extLst>
        </c:ser>
        <c:ser>
          <c:idx val="4"/>
          <c:order val="4"/>
          <c:tx>
            <c:strRef>
              <c:f>Sheet6!$A$8</c:f>
              <c:strCache>
                <c:ptCount val="1"/>
                <c:pt idx="0">
                  <c:v>UKMO-EPS</c:v>
                </c:pt>
              </c:strCache>
            </c:strRef>
          </c:tx>
          <c:spPr>
            <a:ln w="38100" cap="flat" cmpd="dbl" algn="ctr">
              <a:solidFill>
                <a:schemeClr val="accent5"/>
              </a:solidFill>
              <a:miter lim="800000"/>
            </a:ln>
            <a:effectLst/>
          </c:spPr>
          <c:marker>
            <c:symbol val="none"/>
          </c:marker>
          <c:cat>
            <c:strRef>
              <c:f>Sheet6!$C$25:$V$25</c:f>
              <c:strCache>
                <c:ptCount val="20"/>
                <c:pt idx="1">
                  <c:v>12h</c:v>
                </c:pt>
                <c:pt idx="3">
                  <c:v>24h</c:v>
                </c:pt>
                <c:pt idx="5">
                  <c:v>36h</c:v>
                </c:pt>
                <c:pt idx="7">
                  <c:v>48h</c:v>
                </c:pt>
                <c:pt idx="9">
                  <c:v>60h</c:v>
                </c:pt>
                <c:pt idx="11">
                  <c:v>72h</c:v>
                </c:pt>
                <c:pt idx="13">
                  <c:v>84h</c:v>
                </c:pt>
                <c:pt idx="15">
                  <c:v>96h</c:v>
                </c:pt>
                <c:pt idx="17">
                  <c:v>108h</c:v>
                </c:pt>
                <c:pt idx="19">
                  <c:v>120h</c:v>
                </c:pt>
              </c:strCache>
            </c:strRef>
          </c:cat>
          <c:val>
            <c:numRef>
              <c:f>Sheet6!$C$8:$V$8</c:f>
              <c:numCache>
                <c:formatCode>General</c:formatCode>
                <c:ptCount val="20"/>
                <c:pt idx="0">
                  <c:v>9.6699999999999994E-2</c:v>
                </c:pt>
                <c:pt idx="1">
                  <c:v>9.98E-2</c:v>
                </c:pt>
                <c:pt idx="2">
                  <c:v>0.1008</c:v>
                </c:pt>
                <c:pt idx="3">
                  <c:v>9.8599999999999993E-2</c:v>
                </c:pt>
                <c:pt idx="4">
                  <c:v>9.8900000000000002E-2</c:v>
                </c:pt>
                <c:pt idx="5">
                  <c:v>9.7500000000000003E-2</c:v>
                </c:pt>
                <c:pt idx="6">
                  <c:v>9.6199999999999994E-2</c:v>
                </c:pt>
                <c:pt idx="7">
                  <c:v>9.8199999999999996E-2</c:v>
                </c:pt>
                <c:pt idx="8">
                  <c:v>9.9299999999999999E-2</c:v>
                </c:pt>
                <c:pt idx="9">
                  <c:v>9.8299999999999998E-2</c:v>
                </c:pt>
                <c:pt idx="10">
                  <c:v>9.6500000000000002E-2</c:v>
                </c:pt>
                <c:pt idx="11">
                  <c:v>9.5000000000000001E-2</c:v>
                </c:pt>
                <c:pt idx="12">
                  <c:v>9.3799999999999994E-2</c:v>
                </c:pt>
                <c:pt idx="13">
                  <c:v>9.3600000000000003E-2</c:v>
                </c:pt>
                <c:pt idx="14">
                  <c:v>9.11E-2</c:v>
                </c:pt>
                <c:pt idx="15">
                  <c:v>8.8599999999999998E-2</c:v>
                </c:pt>
                <c:pt idx="16">
                  <c:v>8.48E-2</c:v>
                </c:pt>
                <c:pt idx="17">
                  <c:v>8.0100000000000005E-2</c:v>
                </c:pt>
                <c:pt idx="18">
                  <c:v>7.6399999999999996E-2</c:v>
                </c:pt>
                <c:pt idx="19">
                  <c:v>7.1599999999999997E-2</c:v>
                </c:pt>
              </c:numCache>
            </c:numRef>
          </c:val>
          <c:smooth val="0"/>
          <c:extLst>
            <c:ext xmlns:c16="http://schemas.microsoft.com/office/drawing/2014/chart" uri="{C3380CC4-5D6E-409C-BE32-E72D297353CC}">
              <c16:uniqueId val="{00000004-C256-4D23-9E92-57EA356DA316}"/>
            </c:ext>
          </c:extLst>
        </c:ser>
        <c:dLbls>
          <c:showLegendKey val="0"/>
          <c:showVal val="0"/>
          <c:showCatName val="0"/>
          <c:showSerName val="0"/>
          <c:showPercent val="0"/>
          <c:showBubbleSize val="0"/>
        </c:dLbls>
        <c:smooth val="0"/>
        <c:axId val="554399816"/>
        <c:axId val="554396208"/>
      </c:lineChart>
      <c:catAx>
        <c:axId val="554399816"/>
        <c:scaling>
          <c:orientation val="minMax"/>
        </c:scaling>
        <c:delete val="0"/>
        <c:axPos val="b"/>
        <c:majorGridlines>
          <c:spPr>
            <a:ln w="9525" cap="flat" cmpd="sng" algn="ctr">
              <a:solidFill>
                <a:schemeClr val="tx1">
                  <a:lumMod val="15000"/>
                  <a:lumOff val="85000"/>
                  <a:alpha val="32000"/>
                </a:schemeClr>
              </a:solidFill>
              <a:round/>
            </a:ln>
            <a:effectLst/>
          </c:spPr>
        </c:majorGridlines>
        <c:numFmt formatCode="General" sourceLinked="1"/>
        <c:majorTickMark val="out"/>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zh-CN"/>
          </a:p>
        </c:txPr>
        <c:crossAx val="554396208"/>
        <c:crosses val="autoZero"/>
        <c:auto val="1"/>
        <c:lblAlgn val="ctr"/>
        <c:lblOffset val="100"/>
        <c:noMultiLvlLbl val="0"/>
      </c:catAx>
      <c:valAx>
        <c:axId val="554396208"/>
        <c:scaling>
          <c:orientation val="minMax"/>
          <c:min val="6.0000000000000012E-2"/>
        </c:scaling>
        <c:delete val="0"/>
        <c:axPos val="l"/>
        <c:majorGridlines>
          <c:spPr>
            <a:ln w="9525" cap="flat" cmpd="sng" algn="ctr">
              <a:solidFill>
                <a:schemeClr val="tx1">
                  <a:lumMod val="15000"/>
                  <a:lumOff val="85000"/>
                  <a:alpha val="32000"/>
                </a:schemeClr>
              </a:solidFill>
              <a:round/>
            </a:ln>
            <a:effectLst/>
          </c:spPr>
        </c:majorGridlines>
        <c:title>
          <c:tx>
            <c:rich>
              <a:bodyPr rot="-5400000" spcFirstLastPara="1" vertOverflow="ellipsis" vert="horz" wrap="square" anchor="ctr" anchorCtr="1"/>
              <a:lstStyle/>
              <a:p>
                <a:pPr>
                  <a:defRPr sz="800" b="0" i="0" u="none" strike="noStrike" kern="1200" cap="none" baseline="0">
                    <a:solidFill>
                      <a:schemeClr val="tx1">
                        <a:lumMod val="65000"/>
                        <a:lumOff val="35000"/>
                      </a:schemeClr>
                    </a:solidFill>
                    <a:latin typeface="+mn-lt"/>
                    <a:ea typeface="+mn-ea"/>
                    <a:cs typeface="+mn-cs"/>
                  </a:defRPr>
                </a:pPr>
                <a:r>
                  <a:rPr lang="en-US" cap="none" baseline="0"/>
                  <a:t>Brier score</a:t>
                </a:r>
                <a:endParaRPr lang="zh-CN" cap="none" baseline="0"/>
              </a:p>
            </c:rich>
          </c:tx>
          <c:layout/>
          <c:overlay val="0"/>
          <c:spPr>
            <a:noFill/>
            <a:ln>
              <a:noFill/>
            </a:ln>
            <a:effectLst/>
          </c:spPr>
          <c:txPr>
            <a:bodyPr rot="-5400000" spcFirstLastPara="1" vertOverflow="ellipsis" vert="horz" wrap="square" anchor="ctr" anchorCtr="1"/>
            <a:lstStyle/>
            <a:p>
              <a:pPr>
                <a:defRPr sz="800" b="0" i="0" u="none" strike="noStrike" kern="1200" cap="none" baseline="0">
                  <a:solidFill>
                    <a:schemeClr val="tx1">
                      <a:lumMod val="65000"/>
                      <a:lumOff val="35000"/>
                    </a:schemeClr>
                  </a:solidFill>
                  <a:latin typeface="+mn-lt"/>
                  <a:ea typeface="+mn-ea"/>
                  <a:cs typeface="+mn-cs"/>
                </a:defRPr>
              </a:pPr>
              <a:endParaRPr lang="zh-CN"/>
            </a:p>
          </c:txPr>
        </c:title>
        <c:numFmt formatCode="General" sourceLinked="1"/>
        <c:majorTickMark val="out"/>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zh-CN"/>
          </a:p>
        </c:txPr>
        <c:crossAx val="554399816"/>
        <c:crosses val="autoZero"/>
        <c:crossBetween val="midCat"/>
      </c:valAx>
      <c:spPr>
        <a:noFill/>
        <a:ln>
          <a:noFill/>
        </a:ln>
        <a:effectLst/>
      </c:spPr>
    </c:plotArea>
    <c:legend>
      <c:legendPos val="t"/>
      <c:layout>
        <c:manualLayout>
          <c:xMode val="edge"/>
          <c:yMode val="edge"/>
          <c:x val="0.61776411720464752"/>
          <c:y val="4.2347247428917122E-2"/>
          <c:w val="0.34898505011434972"/>
          <c:h val="0.3813333527036058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solidFill>
      <a:schemeClr val="bg1"/>
    </a:solidFill>
    <a:ln w="9525" cap="flat" cmpd="sng" algn="ctr">
      <a:noFill/>
      <a:round/>
    </a:ln>
    <a:effectLst/>
  </c:spPr>
  <c:txPr>
    <a:bodyPr/>
    <a:lstStyle/>
    <a:p>
      <a:pPr>
        <a:defRPr sz="800"/>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900"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900" kern="1200"/>
  </cs:valueAxis>
  <cs:wall>
    <cs:lnRef idx="0"/>
    <cs:fillRef idx="0"/>
    <cs:effectRef idx="0"/>
    <cs:fontRef idx="minor">
      <a:schemeClr val="tx1"/>
    </cs:fontRef>
  </cs:wall>
</cs:chartStyle>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BC3D61B4-0697-4B6F-85CF-4C003C091330}" type="datetimeFigureOut">
              <a:rPr lang="zh-CN" altLang="en-US" smtClean="0"/>
              <a:t>2018/3/12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FAD4A2C-9B4C-4988-A8D3-B4F9FAD35F8E}" type="slidenum">
              <a:rPr lang="zh-CN" altLang="en-US" smtClean="0"/>
              <a:t>‹#›</a:t>
            </a:fld>
            <a:endParaRPr lang="zh-CN" altLang="en-US"/>
          </a:p>
        </p:txBody>
      </p:sp>
      <p:pic>
        <p:nvPicPr>
          <p:cNvPr id="7" name="图片 6"/>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30235" y="340740"/>
            <a:ext cx="11737668" cy="5666277"/>
          </a:xfrm>
          <a:prstGeom prst="rect">
            <a:avLst/>
          </a:prstGeom>
        </p:spPr>
      </p:pic>
      <p:sp>
        <p:nvSpPr>
          <p:cNvPr id="8" name="矩形 7"/>
          <p:cNvSpPr/>
          <p:nvPr userDrawn="1"/>
        </p:nvSpPr>
        <p:spPr>
          <a:xfrm flipH="1" flipV="1">
            <a:off x="242591" y="3703411"/>
            <a:ext cx="11725312" cy="2303604"/>
          </a:xfrm>
          <a:prstGeom prst="rect">
            <a:avLst/>
          </a:prstGeom>
          <a:gradFill>
            <a:gsLst>
              <a:gs pos="100000">
                <a:srgbClr val="43C6AC">
                  <a:alpha val="80000"/>
                </a:srgbClr>
              </a:gs>
              <a:gs pos="0">
                <a:srgbClr val="191654">
                  <a:alpha val="80000"/>
                </a:srgbClr>
              </a:gs>
            </a:gsLst>
            <a:lin ang="0" scaled="1"/>
          </a:gradFill>
          <a:ln w="12700" cap="flat" cmpd="sng" algn="ctr">
            <a:noFill/>
            <a:prstDash val="solid"/>
            <a:miter lim="800000"/>
          </a:ln>
          <a:effectLst>
            <a:outerShdw blurRad="50800" dist="38100" dir="13500000" algn="br" rotWithShape="0">
              <a:prstClr val="black">
                <a:alpha val="40000"/>
              </a:prstClr>
            </a:outerShdw>
          </a:effectLst>
        </p:spPr>
        <p:txBody>
          <a:bodyPr rtlCol="0" anchor="ctr"/>
          <a:lstStyle/>
          <a:p>
            <a:pPr marL="0" marR="0" lvl="0" indent="0" algn="ctr" defTabSz="457200" eaLnBrk="1" fontAlgn="auto" latinLnBrk="0" hangingPunct="1">
              <a:lnSpc>
                <a:spcPct val="13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10" name="图片 9"/>
          <p:cNvPicPr>
            <a:picLocks noChangeAspect="1"/>
          </p:cNvPicPr>
          <p:nvPr userDrawn="1"/>
        </p:nvPicPr>
        <p:blipFill rotWithShape="1">
          <a:blip r:embed="rId4" cstate="print">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l="9987" t="32508" r="63591" b="49460"/>
          <a:stretch/>
        </p:blipFill>
        <p:spPr>
          <a:xfrm>
            <a:off x="10634867" y="4694228"/>
            <a:ext cx="1250980" cy="1176419"/>
          </a:xfrm>
          <a:prstGeom prst="rect">
            <a:avLst/>
          </a:prstGeom>
        </p:spPr>
      </p:pic>
    </p:spTree>
    <p:extLst>
      <p:ext uri="{BB962C8B-B14F-4D97-AF65-F5344CB8AC3E}">
        <p14:creationId xmlns:p14="http://schemas.microsoft.com/office/powerpoint/2010/main" val="3774778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C3D61B4-0697-4B6F-85CF-4C003C091330}" type="datetimeFigureOut">
              <a:rPr lang="zh-CN" altLang="en-US" smtClean="0"/>
              <a:t>2018/3/12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FAD4A2C-9B4C-4988-A8D3-B4F9FAD35F8E}" type="slidenum">
              <a:rPr lang="zh-CN" altLang="en-US" smtClean="0"/>
              <a:t>‹#›</a:t>
            </a:fld>
            <a:endParaRPr lang="zh-CN" altLang="en-US"/>
          </a:p>
        </p:txBody>
      </p:sp>
    </p:spTree>
    <p:extLst>
      <p:ext uri="{BB962C8B-B14F-4D97-AF65-F5344CB8AC3E}">
        <p14:creationId xmlns:p14="http://schemas.microsoft.com/office/powerpoint/2010/main" val="3731674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C3D61B4-0697-4B6F-85CF-4C003C091330}" type="datetimeFigureOut">
              <a:rPr lang="zh-CN" altLang="en-US" smtClean="0"/>
              <a:t>2018/3/12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FAD4A2C-9B4C-4988-A8D3-B4F9FAD35F8E}" type="slidenum">
              <a:rPr lang="zh-CN" altLang="en-US" smtClean="0"/>
              <a:t>‹#›</a:t>
            </a:fld>
            <a:endParaRPr lang="zh-CN" altLang="en-US"/>
          </a:p>
        </p:txBody>
      </p:sp>
    </p:spTree>
    <p:extLst>
      <p:ext uri="{BB962C8B-B14F-4D97-AF65-F5344CB8AC3E}">
        <p14:creationId xmlns:p14="http://schemas.microsoft.com/office/powerpoint/2010/main" val="2115739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C3D61B4-0697-4B6F-85CF-4C003C091330}" type="datetimeFigureOut">
              <a:rPr lang="zh-CN" altLang="en-US" smtClean="0"/>
              <a:t>2018/3/12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FAD4A2C-9B4C-4988-A8D3-B4F9FAD35F8E}" type="slidenum">
              <a:rPr lang="zh-CN" altLang="en-US" smtClean="0"/>
              <a:t>‹#›</a:t>
            </a:fld>
            <a:endParaRPr lang="zh-CN" altLang="en-US"/>
          </a:p>
        </p:txBody>
      </p:sp>
    </p:spTree>
    <p:extLst>
      <p:ext uri="{BB962C8B-B14F-4D97-AF65-F5344CB8AC3E}">
        <p14:creationId xmlns:p14="http://schemas.microsoft.com/office/powerpoint/2010/main" val="690191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BC3D61B4-0697-4B6F-85CF-4C003C091330}" type="datetimeFigureOut">
              <a:rPr lang="zh-CN" altLang="en-US" smtClean="0"/>
              <a:t>2018/3/12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FAD4A2C-9B4C-4988-A8D3-B4F9FAD35F8E}" type="slidenum">
              <a:rPr lang="zh-CN" altLang="en-US" smtClean="0"/>
              <a:t>‹#›</a:t>
            </a:fld>
            <a:endParaRPr lang="zh-CN" altLang="en-US"/>
          </a:p>
        </p:txBody>
      </p:sp>
    </p:spTree>
    <p:extLst>
      <p:ext uri="{BB962C8B-B14F-4D97-AF65-F5344CB8AC3E}">
        <p14:creationId xmlns:p14="http://schemas.microsoft.com/office/powerpoint/2010/main" val="3699163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C3D61B4-0697-4B6F-85CF-4C003C091330}" type="datetimeFigureOut">
              <a:rPr lang="zh-CN" altLang="en-US" smtClean="0"/>
              <a:t>2018/3/12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FAD4A2C-9B4C-4988-A8D3-B4F9FAD35F8E}" type="slidenum">
              <a:rPr lang="zh-CN" altLang="en-US" smtClean="0"/>
              <a:t>‹#›</a:t>
            </a:fld>
            <a:endParaRPr lang="zh-CN" altLang="en-US"/>
          </a:p>
        </p:txBody>
      </p:sp>
    </p:spTree>
    <p:extLst>
      <p:ext uri="{BB962C8B-B14F-4D97-AF65-F5344CB8AC3E}">
        <p14:creationId xmlns:p14="http://schemas.microsoft.com/office/powerpoint/2010/main" val="369105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C3D61B4-0697-4B6F-85CF-4C003C091330}" type="datetimeFigureOut">
              <a:rPr lang="zh-CN" altLang="en-US" smtClean="0"/>
              <a:t>2018/3/12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FAD4A2C-9B4C-4988-A8D3-B4F9FAD35F8E}" type="slidenum">
              <a:rPr lang="zh-CN" altLang="en-US" smtClean="0"/>
              <a:t>‹#›</a:t>
            </a:fld>
            <a:endParaRPr lang="zh-CN" altLang="en-US"/>
          </a:p>
        </p:txBody>
      </p:sp>
    </p:spTree>
    <p:extLst>
      <p:ext uri="{BB962C8B-B14F-4D97-AF65-F5344CB8AC3E}">
        <p14:creationId xmlns:p14="http://schemas.microsoft.com/office/powerpoint/2010/main" val="419573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C3D61B4-0697-4B6F-85CF-4C003C091330}" type="datetimeFigureOut">
              <a:rPr lang="zh-CN" altLang="en-US" smtClean="0"/>
              <a:t>2018/3/12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FAD4A2C-9B4C-4988-A8D3-B4F9FAD35F8E}" type="slidenum">
              <a:rPr lang="zh-CN" altLang="en-US" smtClean="0"/>
              <a:t>‹#›</a:t>
            </a:fld>
            <a:endParaRPr lang="zh-CN" altLang="en-US"/>
          </a:p>
        </p:txBody>
      </p:sp>
    </p:spTree>
    <p:extLst>
      <p:ext uri="{BB962C8B-B14F-4D97-AF65-F5344CB8AC3E}">
        <p14:creationId xmlns:p14="http://schemas.microsoft.com/office/powerpoint/2010/main" val="1852942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1"/>
            <a:ext cx="12191999" cy="1136823"/>
          </a:xfrm>
          <a:prstGeom prst="rect">
            <a:avLst/>
          </a:prstGeom>
        </p:spPr>
      </p:pic>
      <p:sp>
        <p:nvSpPr>
          <p:cNvPr id="2" name="日期占位符 1"/>
          <p:cNvSpPr>
            <a:spLocks noGrp="1"/>
          </p:cNvSpPr>
          <p:nvPr>
            <p:ph type="dt" sz="half" idx="10"/>
          </p:nvPr>
        </p:nvSpPr>
        <p:spPr/>
        <p:txBody>
          <a:bodyPr/>
          <a:lstStyle/>
          <a:p>
            <a:fld id="{BC3D61B4-0697-4B6F-85CF-4C003C091330}" type="datetimeFigureOut">
              <a:rPr lang="zh-CN" altLang="en-US" smtClean="0"/>
              <a:t>2018/3/12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FAD4A2C-9B4C-4988-A8D3-B4F9FAD35F8E}" type="slidenum">
              <a:rPr lang="zh-CN" altLang="en-US" smtClean="0"/>
              <a:t>‹#›</a:t>
            </a:fld>
            <a:endParaRPr lang="zh-CN" altLang="en-US"/>
          </a:p>
        </p:txBody>
      </p:sp>
      <p:sp>
        <p:nvSpPr>
          <p:cNvPr id="5" name="矩形 4"/>
          <p:cNvSpPr/>
          <p:nvPr userDrawn="1"/>
        </p:nvSpPr>
        <p:spPr>
          <a:xfrm flipH="1" flipV="1">
            <a:off x="0" y="0"/>
            <a:ext cx="12192000" cy="1136822"/>
          </a:xfrm>
          <a:prstGeom prst="rect">
            <a:avLst/>
          </a:prstGeom>
          <a:gradFill>
            <a:gsLst>
              <a:gs pos="95000">
                <a:srgbClr val="43C6AC">
                  <a:alpha val="60000"/>
                </a:srgbClr>
              </a:gs>
              <a:gs pos="0">
                <a:srgbClr val="191654">
                  <a:alpha val="80000"/>
                </a:srgbClr>
              </a:gs>
            </a:gsLst>
            <a:lin ang="0" scaled="1"/>
          </a:gradFill>
          <a:ln w="12700" cap="flat" cmpd="sng" algn="ctr">
            <a:noFill/>
            <a:prstDash val="solid"/>
            <a:miter lim="800000"/>
          </a:ln>
          <a:effectLst>
            <a:outerShdw blurRad="50800" dist="38100" dir="13500000" algn="br" rotWithShape="0">
              <a:prstClr val="black">
                <a:alpha val="40000"/>
              </a:prstClr>
            </a:outerShdw>
          </a:effectLst>
        </p:spPr>
        <p:txBody>
          <a:bodyPr rtlCol="0" anchor="ctr"/>
          <a:lstStyle/>
          <a:p>
            <a:pPr marL="0" marR="0" lvl="0" indent="0" algn="ctr" defTabSz="457200" eaLnBrk="1" fontAlgn="auto" latinLnBrk="0" hangingPunct="1">
              <a:lnSpc>
                <a:spcPct val="13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7" name="图片 6"/>
          <p:cNvPicPr>
            <a:picLocks noChangeAspect="1"/>
          </p:cNvPicPr>
          <p:nvPr userDrawn="1"/>
        </p:nvPicPr>
        <p:blipFill rotWithShape="1">
          <a:blip r:embed="rId4" cstate="print">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l="9987" t="32508" r="63591" b="49460"/>
          <a:stretch/>
        </p:blipFill>
        <p:spPr>
          <a:xfrm>
            <a:off x="0" y="95376"/>
            <a:ext cx="1006027" cy="946066"/>
          </a:xfrm>
          <a:prstGeom prst="rect">
            <a:avLst/>
          </a:prstGeom>
        </p:spPr>
      </p:pic>
    </p:spTree>
    <p:extLst>
      <p:ext uri="{BB962C8B-B14F-4D97-AF65-F5344CB8AC3E}">
        <p14:creationId xmlns:p14="http://schemas.microsoft.com/office/powerpoint/2010/main" val="568556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BC3D61B4-0697-4B6F-85CF-4C003C091330}" type="datetimeFigureOut">
              <a:rPr lang="zh-CN" altLang="en-US" smtClean="0"/>
              <a:t>2018/3/12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FAD4A2C-9B4C-4988-A8D3-B4F9FAD35F8E}" type="slidenum">
              <a:rPr lang="zh-CN" altLang="en-US" smtClean="0"/>
              <a:t>‹#›</a:t>
            </a:fld>
            <a:endParaRPr lang="zh-CN" altLang="en-US"/>
          </a:p>
        </p:txBody>
      </p:sp>
    </p:spTree>
    <p:extLst>
      <p:ext uri="{BB962C8B-B14F-4D97-AF65-F5344CB8AC3E}">
        <p14:creationId xmlns:p14="http://schemas.microsoft.com/office/powerpoint/2010/main" val="1488532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BC3D61B4-0697-4B6F-85CF-4C003C091330}" type="datetimeFigureOut">
              <a:rPr lang="zh-CN" altLang="en-US" smtClean="0"/>
              <a:t>2018/3/12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FAD4A2C-9B4C-4988-A8D3-B4F9FAD35F8E}" type="slidenum">
              <a:rPr lang="zh-CN" altLang="en-US" smtClean="0"/>
              <a:t>‹#›</a:t>
            </a:fld>
            <a:endParaRPr lang="zh-CN" altLang="en-US"/>
          </a:p>
        </p:txBody>
      </p:sp>
    </p:spTree>
    <p:extLst>
      <p:ext uri="{BB962C8B-B14F-4D97-AF65-F5344CB8AC3E}">
        <p14:creationId xmlns:p14="http://schemas.microsoft.com/office/powerpoint/2010/main" val="682583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3D61B4-0697-4B6F-85CF-4C003C091330}" type="datetimeFigureOut">
              <a:rPr lang="zh-CN" altLang="en-US" smtClean="0"/>
              <a:t>2018/3/12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AD4A2C-9B4C-4988-A8D3-B4F9FAD35F8E}" type="slidenum">
              <a:rPr lang="zh-CN" altLang="en-US" smtClean="0"/>
              <a:t>‹#›</a:t>
            </a:fld>
            <a:endParaRPr lang="zh-CN" altLang="en-US"/>
          </a:p>
        </p:txBody>
      </p:sp>
    </p:spTree>
    <p:extLst>
      <p:ext uri="{BB962C8B-B14F-4D97-AF65-F5344CB8AC3E}">
        <p14:creationId xmlns:p14="http://schemas.microsoft.com/office/powerpoint/2010/main" val="48083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剪去单角的矩形 7"/>
          <p:cNvSpPr/>
          <p:nvPr/>
        </p:nvSpPr>
        <p:spPr>
          <a:xfrm flipV="1">
            <a:off x="230235" y="2467478"/>
            <a:ext cx="9155106" cy="2226747"/>
          </a:xfrm>
          <a:prstGeom prst="snip1Rect">
            <a:avLst/>
          </a:prstGeom>
          <a:solidFill>
            <a:sysClr val="window" lastClr="FFFFFF">
              <a:alpha val="90000"/>
            </a:sys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prstClr val="white"/>
                </a:solidFill>
                <a:effectLst/>
                <a:uLnTx/>
                <a:uFillTx/>
                <a:latin typeface="Arial"/>
                <a:ea typeface="微软雅黑"/>
                <a:cs typeface="+mn-cs"/>
              </a:rPr>
              <a:t>,</a:t>
            </a:r>
            <a:endParaRPr kumimoji="0" lang="zh-CN" altLang="en-US" sz="1800" b="0" i="0" u="none" strike="noStrike" kern="0" cap="none" spc="0" normalizeH="0" baseline="0" noProof="0" dirty="0">
              <a:ln>
                <a:noFill/>
              </a:ln>
              <a:solidFill>
                <a:prstClr val="white"/>
              </a:solidFill>
              <a:effectLst/>
              <a:uLnTx/>
              <a:uFillTx/>
              <a:latin typeface="Arial"/>
              <a:ea typeface="微软雅黑"/>
              <a:cs typeface="+mn-cs"/>
            </a:endParaRPr>
          </a:p>
        </p:txBody>
      </p:sp>
      <p:cxnSp>
        <p:nvCxnSpPr>
          <p:cNvPr id="14" name="直接连接符 13"/>
          <p:cNvCxnSpPr/>
          <p:nvPr/>
        </p:nvCxnSpPr>
        <p:spPr>
          <a:xfrm>
            <a:off x="242594" y="2467481"/>
            <a:ext cx="9142747" cy="14709"/>
          </a:xfrm>
          <a:prstGeom prst="line">
            <a:avLst/>
          </a:prstGeom>
          <a:noFill/>
          <a:ln w="19050" cap="flat" cmpd="sng" algn="ctr">
            <a:solidFill>
              <a:srgbClr val="01438D"/>
            </a:solidFill>
            <a:prstDash val="solid"/>
            <a:miter lim="800000"/>
          </a:ln>
          <a:effectLst/>
        </p:spPr>
      </p:cxnSp>
      <p:sp>
        <p:nvSpPr>
          <p:cNvPr id="9" name="文本框 8"/>
          <p:cNvSpPr txBox="1"/>
          <p:nvPr/>
        </p:nvSpPr>
        <p:spPr>
          <a:xfrm>
            <a:off x="310706" y="2854612"/>
            <a:ext cx="9176194" cy="523220"/>
          </a:xfrm>
          <a:prstGeom prst="rect">
            <a:avLst/>
          </a:prstGeom>
          <a:noFill/>
        </p:spPr>
        <p:txBody>
          <a:bodyPr wrap="square" rtlCol="0">
            <a:spAutoFit/>
          </a:bodyPr>
          <a:lstStyle/>
          <a:p>
            <a:pPr defTabSz="914377">
              <a:defRPr/>
            </a:pPr>
            <a:r>
              <a:rPr lang="en-US" altLang="zh-CN" sz="2800" b="1" kern="0" dirty="0" smtClean="0">
                <a:solidFill>
                  <a:prstClr val="black"/>
                </a:solidFill>
                <a:latin typeface="Arial" panose="020B0604020202020204" pitchFamily="34" charset="0"/>
                <a:ea typeface="微软雅黑"/>
                <a:cs typeface="Arial" panose="020B0604020202020204" pitchFamily="34" charset="0"/>
              </a:rPr>
              <a:t>Tropical Cyclone Verification Operations in STI/CMA</a:t>
            </a:r>
            <a:endParaRPr lang="zh-CN" altLang="en-US" sz="2800" b="1" kern="0" dirty="0">
              <a:solidFill>
                <a:prstClr val="black"/>
              </a:solidFill>
              <a:latin typeface="Arial" panose="020B0604020202020204" pitchFamily="34" charset="0"/>
              <a:ea typeface="微软雅黑"/>
              <a:cs typeface="Arial" panose="020B0604020202020204" pitchFamily="34" charset="0"/>
            </a:endParaRPr>
          </a:p>
        </p:txBody>
      </p:sp>
      <p:sp>
        <p:nvSpPr>
          <p:cNvPr id="10" name="文本框 9"/>
          <p:cNvSpPr txBox="1"/>
          <p:nvPr/>
        </p:nvSpPr>
        <p:spPr>
          <a:xfrm>
            <a:off x="6923658" y="6120441"/>
            <a:ext cx="5099465" cy="523218"/>
          </a:xfrm>
          <a:prstGeom prst="rect">
            <a:avLst/>
          </a:prstGeom>
          <a:noFill/>
        </p:spPr>
        <p:txBody>
          <a:bodyPr wrap="none" lIns="91436" tIns="45719" rIns="91436" bIns="45719" rtlCol="0">
            <a:spAutoFit/>
          </a:bodyPr>
          <a:lstStyle/>
          <a:p>
            <a:pPr algn="r" defTabSz="914377">
              <a:defRPr/>
            </a:pPr>
            <a:r>
              <a:rPr kumimoji="1" lang="en-US" altLang="zh-CN" sz="1400" kern="0" dirty="0">
                <a:solidFill>
                  <a:prstClr val="black"/>
                </a:solidFill>
                <a:latin typeface="微软雅黑"/>
                <a:ea typeface="微软雅黑"/>
                <a:cs typeface="Segoe UI Light" panose="020B0502040204020203" pitchFamily="34" charset="0"/>
              </a:rPr>
              <a:t>MEETING OF THE CBS (DPFS) EXPERT TEAM ON </a:t>
            </a:r>
            <a:r>
              <a:rPr kumimoji="1" lang="en-US" altLang="zh-CN" sz="1400" kern="0" dirty="0" smtClean="0">
                <a:solidFill>
                  <a:prstClr val="black"/>
                </a:solidFill>
                <a:latin typeface="微软雅黑"/>
                <a:ea typeface="微软雅黑"/>
                <a:cs typeface="Segoe UI Light" panose="020B0502040204020203" pitchFamily="34" charset="0"/>
              </a:rPr>
              <a:t>OWFPS</a:t>
            </a:r>
          </a:p>
          <a:p>
            <a:pPr algn="r" defTabSz="914377">
              <a:defRPr/>
            </a:pPr>
            <a:r>
              <a:rPr kumimoji="1" lang="en-US" altLang="zh-CN" sz="1400" kern="0" dirty="0">
                <a:solidFill>
                  <a:prstClr val="black"/>
                </a:solidFill>
                <a:latin typeface="微软雅黑"/>
                <a:ea typeface="微软雅黑"/>
                <a:cs typeface="Segoe UI Light" panose="020B0502040204020203" pitchFamily="34" charset="0"/>
              </a:rPr>
              <a:t>BEIJING, CHINA 12-16 MARCH 2018</a:t>
            </a:r>
            <a:endParaRPr kumimoji="1" lang="zh-CN" altLang="en-US" sz="1400" kern="0" dirty="0">
              <a:solidFill>
                <a:prstClr val="black"/>
              </a:solidFill>
              <a:latin typeface="微软雅黑"/>
              <a:ea typeface="微软雅黑"/>
              <a:cs typeface="Segoe UI Light" panose="020B0502040204020203" pitchFamily="34" charset="0"/>
            </a:endParaRPr>
          </a:p>
        </p:txBody>
      </p:sp>
      <p:pic>
        <p:nvPicPr>
          <p:cNvPr id="13" name="图片 12"/>
          <p:cNvPicPr>
            <a:picLocks noChangeAspect="1"/>
          </p:cNvPicPr>
          <p:nvPr/>
        </p:nvPicPr>
        <p:blipFill rotWithShape="1">
          <a:blip r:embed="rId2" cstate="print">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l="9987" t="32508" r="63591" b="49460"/>
          <a:stretch/>
        </p:blipFill>
        <p:spPr>
          <a:xfrm>
            <a:off x="10634867" y="4694228"/>
            <a:ext cx="1250980" cy="1176419"/>
          </a:xfrm>
          <a:prstGeom prst="rect">
            <a:avLst/>
          </a:prstGeom>
        </p:spPr>
      </p:pic>
      <p:sp>
        <p:nvSpPr>
          <p:cNvPr id="16" name="文本框 15"/>
          <p:cNvSpPr txBox="1"/>
          <p:nvPr/>
        </p:nvSpPr>
        <p:spPr>
          <a:xfrm>
            <a:off x="398629" y="3770897"/>
            <a:ext cx="6256670" cy="646329"/>
          </a:xfrm>
          <a:prstGeom prst="rect">
            <a:avLst/>
          </a:prstGeom>
          <a:noFill/>
        </p:spPr>
        <p:txBody>
          <a:bodyPr wrap="square" lIns="91436" tIns="45719" rIns="91436" bIns="45719" rtlCol="0">
            <a:spAutoFit/>
          </a:bodyPr>
          <a:lstStyle/>
          <a:p>
            <a:pPr defTabSz="914377">
              <a:defRPr/>
            </a:pPr>
            <a:r>
              <a:rPr kumimoji="1" lang="en-US" altLang="zh-CN" kern="0" dirty="0" smtClean="0">
                <a:latin typeface="Arial" panose="020B0604020202020204" pitchFamily="34" charset="0"/>
                <a:cs typeface="Arial" panose="020B0604020202020204" pitchFamily="34" charset="0"/>
              </a:rPr>
              <a:t>Hui YU</a:t>
            </a:r>
          </a:p>
          <a:p>
            <a:pPr defTabSz="914377">
              <a:defRPr/>
            </a:pPr>
            <a:r>
              <a:rPr kumimoji="1" lang="en-US" altLang="zh-CN" kern="0" dirty="0" smtClean="0">
                <a:latin typeface="Arial" panose="020B0604020202020204" pitchFamily="34" charset="0"/>
                <a:cs typeface="Arial" panose="020B0604020202020204" pitchFamily="34" charset="0"/>
              </a:rPr>
              <a:t>Shanghai Typhoon Institute</a:t>
            </a:r>
            <a:endParaRPr kumimoji="1" lang="zh-CN" altLang="en-US"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44918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61568" y="2738805"/>
            <a:ext cx="2165312" cy="1965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D:\WMO_TLFDP\TG2_Verification\PaperX_genesis_verification\IMG_283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345" y="2738804"/>
            <a:ext cx="2235886"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D:\WMO_TLFDP\TG2_Verification\PaperX_genesis_verification\朝鲜专家Pa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0436" y="4741435"/>
            <a:ext cx="2448375" cy="1377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D:\WMO_TLFDP\TG2_Verification\PaperX_genesis_verification\朝鲜专家So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345" y="4741435"/>
            <a:ext cx="2235886" cy="1377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内容占位符 2"/>
          <p:cNvSpPr txBox="1">
            <a:spLocks/>
          </p:cNvSpPr>
          <p:nvPr/>
        </p:nvSpPr>
        <p:spPr bwMode="auto">
          <a:xfrm>
            <a:off x="6019752" y="2819787"/>
            <a:ext cx="4733239" cy="3336925"/>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30000"/>
              </a:lnSpc>
              <a:spcBef>
                <a:spcPct val="20000"/>
              </a:spcBef>
              <a:spcAft>
                <a:spcPct val="0"/>
              </a:spcAft>
              <a:buChar char="•"/>
              <a:defRPr kumimoji="1" sz="2400" b="1">
                <a:solidFill>
                  <a:schemeClr val="tx1"/>
                </a:solidFill>
                <a:latin typeface="+mj-lt"/>
                <a:ea typeface="+mj-ea"/>
                <a:cs typeface="+mj-cs"/>
              </a:defRPr>
            </a:lvl1pPr>
            <a:lvl2pPr marL="742950" indent="-285750" algn="l" rtl="0" eaLnBrk="0" fontAlgn="base" hangingPunct="0">
              <a:lnSpc>
                <a:spcPct val="130000"/>
              </a:lnSpc>
              <a:spcBef>
                <a:spcPct val="20000"/>
              </a:spcBef>
              <a:spcAft>
                <a:spcPct val="0"/>
              </a:spcAft>
              <a:buChar char="–"/>
              <a:defRPr kumimoji="1" sz="2000" b="1">
                <a:solidFill>
                  <a:schemeClr val="tx1"/>
                </a:solidFill>
                <a:latin typeface="+mj-lt"/>
                <a:ea typeface="+mj-ea"/>
                <a:cs typeface="+mj-cs"/>
              </a:defRPr>
            </a:lvl2pPr>
            <a:lvl3pPr marL="1143000" indent="-228600" algn="l" rtl="0" eaLnBrk="0" fontAlgn="base" hangingPunct="0">
              <a:lnSpc>
                <a:spcPct val="130000"/>
              </a:lnSpc>
              <a:spcBef>
                <a:spcPct val="20000"/>
              </a:spcBef>
              <a:spcAft>
                <a:spcPct val="0"/>
              </a:spcAft>
              <a:buChar char="•"/>
              <a:defRPr kumimoji="1" sz="2400" b="1">
                <a:solidFill>
                  <a:schemeClr val="tx1"/>
                </a:solidFill>
                <a:latin typeface="+mj-lt"/>
                <a:ea typeface="+mj-ea"/>
                <a:cs typeface="+mj-cs"/>
              </a:defRPr>
            </a:lvl3pPr>
            <a:lvl4pPr marL="1600200" indent="-228600" algn="l" rtl="0" eaLnBrk="0" fontAlgn="base" hangingPunct="0">
              <a:lnSpc>
                <a:spcPct val="130000"/>
              </a:lnSpc>
              <a:spcBef>
                <a:spcPct val="20000"/>
              </a:spcBef>
              <a:spcAft>
                <a:spcPct val="0"/>
              </a:spcAft>
              <a:buChar char="–"/>
              <a:defRPr kumimoji="1" sz="2000" b="1">
                <a:solidFill>
                  <a:schemeClr val="tx1"/>
                </a:solidFill>
                <a:latin typeface="+mj-lt"/>
                <a:ea typeface="+mj-ea"/>
                <a:cs typeface="+mj-cs"/>
              </a:defRPr>
            </a:lvl4pPr>
            <a:lvl5pPr marL="2057400" indent="-228600" algn="l" rtl="0" eaLnBrk="0" fontAlgn="base" hangingPunct="0">
              <a:lnSpc>
                <a:spcPct val="130000"/>
              </a:lnSpc>
              <a:spcBef>
                <a:spcPct val="20000"/>
              </a:spcBef>
              <a:spcAft>
                <a:spcPct val="0"/>
              </a:spcAft>
              <a:buChar char="»"/>
              <a:defRPr kumimoji="1" sz="2000" b="1">
                <a:solidFill>
                  <a:schemeClr val="tx1"/>
                </a:solidFill>
                <a:latin typeface="+mj-lt"/>
                <a:ea typeface="+mj-ea"/>
                <a:cs typeface="+mj-cs"/>
              </a:defRPr>
            </a:lvl5pPr>
            <a:lvl6pPr marL="2514600" indent="-228600" algn="l" rtl="0" fontAlgn="base">
              <a:lnSpc>
                <a:spcPct val="130000"/>
              </a:lnSpc>
              <a:spcBef>
                <a:spcPct val="20000"/>
              </a:spcBef>
              <a:spcAft>
                <a:spcPct val="0"/>
              </a:spcAft>
              <a:buChar char="»"/>
              <a:defRPr kumimoji="1" b="1">
                <a:solidFill>
                  <a:schemeClr val="tx1"/>
                </a:solidFill>
                <a:latin typeface="+mj-lt"/>
                <a:ea typeface="+mj-ea"/>
                <a:cs typeface="+mj-cs"/>
              </a:defRPr>
            </a:lvl6pPr>
            <a:lvl7pPr marL="2971800" indent="-228600" algn="l" rtl="0" fontAlgn="base">
              <a:lnSpc>
                <a:spcPct val="130000"/>
              </a:lnSpc>
              <a:spcBef>
                <a:spcPct val="20000"/>
              </a:spcBef>
              <a:spcAft>
                <a:spcPct val="0"/>
              </a:spcAft>
              <a:buChar char="»"/>
              <a:defRPr kumimoji="1" b="1">
                <a:solidFill>
                  <a:schemeClr val="tx1"/>
                </a:solidFill>
                <a:latin typeface="+mj-lt"/>
                <a:ea typeface="+mj-ea"/>
                <a:cs typeface="+mj-cs"/>
              </a:defRPr>
            </a:lvl7pPr>
            <a:lvl8pPr marL="3429000" indent="-228600" algn="l" rtl="0" fontAlgn="base">
              <a:lnSpc>
                <a:spcPct val="130000"/>
              </a:lnSpc>
              <a:spcBef>
                <a:spcPct val="20000"/>
              </a:spcBef>
              <a:spcAft>
                <a:spcPct val="0"/>
              </a:spcAft>
              <a:buChar char="»"/>
              <a:defRPr kumimoji="1" b="1">
                <a:solidFill>
                  <a:schemeClr val="tx1"/>
                </a:solidFill>
                <a:latin typeface="+mj-lt"/>
                <a:ea typeface="+mj-ea"/>
                <a:cs typeface="+mj-cs"/>
              </a:defRPr>
            </a:lvl8pPr>
            <a:lvl9pPr marL="3886200" indent="-228600" algn="l" rtl="0" fontAlgn="base">
              <a:lnSpc>
                <a:spcPct val="130000"/>
              </a:lnSpc>
              <a:spcBef>
                <a:spcPct val="20000"/>
              </a:spcBef>
              <a:spcAft>
                <a:spcPct val="0"/>
              </a:spcAft>
              <a:buChar char="»"/>
              <a:defRPr kumimoji="1" b="1">
                <a:solidFill>
                  <a:schemeClr val="tx1"/>
                </a:solidFill>
                <a:latin typeface="+mj-lt"/>
                <a:ea typeface="+mj-ea"/>
                <a:cs typeface="+mj-cs"/>
              </a:defRPr>
            </a:lvl9p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1" lang="en-US" altLang="zh-CN" sz="1600" b="0" i="0" u="none" strike="noStrike" kern="0" cap="none" spc="0" normalizeH="0" baseline="0" noProof="0" dirty="0" smtClean="0">
                <a:ln>
                  <a:noFill/>
                </a:ln>
                <a:solidFill>
                  <a:srgbClr val="000000"/>
                </a:solidFill>
                <a:effectLst/>
                <a:uLnTx/>
                <a:uFillTx/>
                <a:latin typeface="Arial" panose="020B0604020202020204" pitchFamily="34" charset="0"/>
                <a:ea typeface="Arial Unicode MS" pitchFamily="34" charset="-122"/>
                <a:cs typeface="Arial" panose="020B0604020202020204" pitchFamily="34" charset="0"/>
              </a:rPr>
              <a:t>Seven research fellowship projects were implemented as jointly supported by the UNESCAP/WMO Typhoon Committee, STI and HKO. The successful applicants of these projects visited STI or HKO for one or two months and implemented research.</a:t>
            </a:r>
          </a:p>
          <a:p>
            <a:pPr marL="0" marR="0" lvl="0" indent="0" algn="l" defTabSz="914400" rtl="0" eaLnBrk="0" fontAlgn="base" latinLnBrk="0" hangingPunct="0">
              <a:lnSpc>
                <a:spcPct val="100000"/>
              </a:lnSpc>
              <a:spcBef>
                <a:spcPts val="0"/>
              </a:spcBef>
              <a:spcAft>
                <a:spcPct val="0"/>
              </a:spcAft>
              <a:buClrTx/>
              <a:buSzTx/>
              <a:buFontTx/>
              <a:buNone/>
              <a:tabLst/>
              <a:defRPr/>
            </a:pPr>
            <a:endParaRPr kumimoji="1" lang="en-US" altLang="zh-CN" sz="1800" b="0" i="0" u="none" strike="noStrike" kern="0" cap="none" spc="0" normalizeH="0" baseline="0" noProof="0" dirty="0" smtClean="0">
              <a:ln>
                <a:noFill/>
              </a:ln>
              <a:solidFill>
                <a:srgbClr val="000000"/>
              </a:solidFill>
              <a:effectLst/>
              <a:uLnTx/>
              <a:uFillTx/>
              <a:latin typeface="Arial" panose="020B0604020202020204" pitchFamily="34" charset="0"/>
              <a:ea typeface="Arial Unicode MS" pitchFamily="34" charset="-122"/>
              <a:cs typeface="Arial" panose="020B0604020202020204"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kumimoji="1" lang="en-US" altLang="zh-CN" sz="2000" b="0" i="0" u="sng" strike="noStrike" kern="0" cap="none" spc="0" normalizeH="0" baseline="0" noProof="0" dirty="0" smtClean="0">
                <a:ln>
                  <a:noFill/>
                </a:ln>
                <a:solidFill>
                  <a:srgbClr val="C00000"/>
                </a:solidFill>
                <a:effectLst/>
                <a:uLnTx/>
                <a:uFillTx/>
                <a:latin typeface="Arial" panose="020B0604020202020204" pitchFamily="34" charset="0"/>
                <a:ea typeface="Arial Unicode MS" pitchFamily="34" charset="-122"/>
                <a:cs typeface="Arial" panose="020B0604020202020204" pitchFamily="34" charset="0"/>
              </a:rPr>
              <a:t>Research topics:</a:t>
            </a:r>
          </a:p>
          <a:p>
            <a:pPr marL="342900" marR="0" lvl="0" indent="-34290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1" lang="en-US" altLang="zh-CN" sz="1500" b="0" i="0" u="none" strike="noStrike" kern="0" cap="none" spc="0" normalizeH="0" baseline="0" noProof="0" dirty="0" smtClean="0">
                <a:ln>
                  <a:noFill/>
                </a:ln>
                <a:solidFill>
                  <a:srgbClr val="000000"/>
                </a:solidFill>
                <a:effectLst/>
                <a:uLnTx/>
                <a:uFillTx/>
                <a:latin typeface="Arial" panose="020B0604020202020204" pitchFamily="34" charset="0"/>
                <a:ea typeface="Arial Unicode MS" pitchFamily="34" charset="-122"/>
                <a:cs typeface="Arial" panose="020B0604020202020204" pitchFamily="34" charset="0"/>
              </a:rPr>
              <a:t>TC genesis forecast evaluation technique</a:t>
            </a:r>
          </a:p>
          <a:p>
            <a:pPr marL="342900" marR="0" lvl="0" indent="-34290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1" lang="en-US" altLang="zh-CN" sz="1500" b="0" i="0" u="none" strike="noStrike" kern="0" cap="none" spc="0" normalizeH="0" baseline="0" noProof="0" dirty="0" smtClean="0">
                <a:ln>
                  <a:noFill/>
                </a:ln>
                <a:solidFill>
                  <a:srgbClr val="000000"/>
                </a:solidFill>
                <a:effectLst/>
                <a:uLnTx/>
                <a:uFillTx/>
                <a:latin typeface="Arial" panose="020B0604020202020204" pitchFamily="34" charset="0"/>
                <a:ea typeface="Arial Unicode MS" pitchFamily="34" charset="-122"/>
                <a:cs typeface="Arial" panose="020B0604020202020204" pitchFamily="34" charset="0"/>
              </a:rPr>
              <a:t>TC precipitation forecast evaluation technique</a:t>
            </a:r>
          </a:p>
          <a:p>
            <a:pPr marL="342900" marR="0" lvl="0" indent="-34290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1" lang="en-US" altLang="zh-CN" sz="1500" b="0" i="0" u="none" strike="noStrike" kern="0" cap="none" spc="0" normalizeH="0" baseline="0" noProof="0" dirty="0" smtClean="0">
                <a:ln>
                  <a:noFill/>
                </a:ln>
                <a:solidFill>
                  <a:srgbClr val="000000"/>
                </a:solidFill>
                <a:effectLst/>
                <a:uLnTx/>
                <a:uFillTx/>
                <a:latin typeface="Arial" panose="020B0604020202020204" pitchFamily="34" charset="0"/>
                <a:ea typeface="Arial Unicode MS" pitchFamily="34" charset="-122"/>
                <a:cs typeface="Arial" panose="020B0604020202020204" pitchFamily="34" charset="0"/>
              </a:rPr>
              <a:t>TC track ensemble forecast evaluation technique</a:t>
            </a:r>
          </a:p>
          <a:p>
            <a:pPr marL="342900" marR="0" lvl="0" indent="-34290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1" lang="en-US" altLang="zh-CN" sz="1500" b="0" i="0" u="none" strike="noStrike" kern="0" cap="none" spc="0" normalizeH="0" baseline="0" noProof="0" dirty="0" smtClean="0">
                <a:ln>
                  <a:noFill/>
                </a:ln>
                <a:solidFill>
                  <a:srgbClr val="000000"/>
                </a:solidFill>
                <a:effectLst/>
                <a:uLnTx/>
                <a:uFillTx/>
                <a:latin typeface="Arial" panose="020B0604020202020204" pitchFamily="34" charset="0"/>
                <a:ea typeface="Arial Unicode MS" pitchFamily="34" charset="-122"/>
                <a:cs typeface="Arial" panose="020B0604020202020204" pitchFamily="34" charset="0"/>
              </a:rPr>
              <a:t>Improvement of TC verification system</a:t>
            </a:r>
            <a:endParaRPr kumimoji="1" lang="en-US" altLang="zh-CN" sz="1500" b="0" i="0" u="none" strike="noStrike" kern="0" cap="none" spc="0" normalizeH="0" baseline="0" noProof="0" dirty="0">
              <a:ln>
                <a:noFill/>
              </a:ln>
              <a:solidFill>
                <a:srgbClr val="000000"/>
              </a:solidFill>
              <a:effectLst/>
              <a:uLnTx/>
              <a:uFillTx/>
              <a:latin typeface="Arial" panose="020B0604020202020204" pitchFamily="34" charset="0"/>
              <a:ea typeface="Arial Unicode MS" pitchFamily="34" charset="-122"/>
              <a:cs typeface="Arial" panose="020B0604020202020204" pitchFamily="34" charset="0"/>
            </a:endParaRPr>
          </a:p>
        </p:txBody>
      </p:sp>
      <p:sp>
        <p:nvSpPr>
          <p:cNvPr id="7" name="文本框 6"/>
          <p:cNvSpPr txBox="1"/>
          <p:nvPr/>
        </p:nvSpPr>
        <p:spPr>
          <a:xfrm>
            <a:off x="892345" y="2301389"/>
            <a:ext cx="1439863" cy="400050"/>
          </a:xfrm>
          <a:prstGeom prst="rect">
            <a:avLst/>
          </a:prstGeom>
          <a:gradFill rotWithShape="1">
            <a:gsLst>
              <a:gs pos="0">
                <a:srgbClr val="AAE2CA">
                  <a:tint val="50000"/>
                  <a:satMod val="300000"/>
                </a:srgbClr>
              </a:gs>
              <a:gs pos="35000">
                <a:srgbClr val="AAE2CA">
                  <a:tint val="37000"/>
                  <a:satMod val="300000"/>
                </a:srgbClr>
              </a:gs>
              <a:gs pos="100000">
                <a:srgbClr val="AAE2CA">
                  <a:tint val="15000"/>
                  <a:satMod val="350000"/>
                </a:srgbClr>
              </a:gs>
            </a:gsLst>
            <a:lin ang="16200000" scaled="1"/>
          </a:gradFill>
          <a:ln w="9525" cap="flat" cmpd="sng" algn="ctr">
            <a:solidFill>
              <a:srgbClr val="AAE2CA">
                <a:shade val="95000"/>
                <a:satMod val="105000"/>
              </a:srgbClr>
            </a:solidFill>
            <a:prstDash val="solid"/>
          </a:ln>
          <a:effectLst>
            <a:outerShdw blurRad="40000" dist="20000" dir="5400000" rotWithShape="0">
              <a:srgbClr val="000000">
                <a:alpha val="38000"/>
              </a:srgbClr>
            </a:outerShdw>
          </a:effec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1000" b="1" i="0" u="none" strike="noStrike" kern="0" cap="none" spc="0" normalizeH="0" baseline="0" noProof="0" dirty="0">
                <a:ln>
                  <a:noFill/>
                </a:ln>
                <a:solidFill>
                  <a:srgbClr val="000000"/>
                </a:solidFill>
                <a:effectLst/>
                <a:uLnTx/>
                <a:uFillTx/>
                <a:latin typeface="Times New Roman"/>
                <a:ea typeface="黑体"/>
                <a:cs typeface="+mn-cs"/>
              </a:rPr>
              <a:t>Ms. </a:t>
            </a:r>
            <a:r>
              <a:rPr kumimoji="1" lang="en-US" altLang="zh-CN" sz="1000" b="1" i="0" u="none" strike="noStrike" kern="0" cap="none" spc="0" normalizeH="0" baseline="0" noProof="0" dirty="0" err="1">
                <a:ln>
                  <a:noFill/>
                </a:ln>
                <a:solidFill>
                  <a:srgbClr val="000000"/>
                </a:solidFill>
                <a:effectLst/>
                <a:uLnTx/>
                <a:uFillTx/>
                <a:latin typeface="Times New Roman"/>
                <a:ea typeface="黑体"/>
                <a:cs typeface="+mn-cs"/>
              </a:rPr>
              <a:t>Lethihai</a:t>
            </a:r>
            <a:r>
              <a:rPr kumimoji="1" lang="en-US" altLang="zh-CN" sz="1000" b="1" i="0" u="none" strike="noStrike" kern="0" cap="none" spc="0" normalizeH="0" baseline="0" noProof="0" dirty="0">
                <a:ln>
                  <a:noFill/>
                </a:ln>
                <a:solidFill>
                  <a:srgbClr val="000000"/>
                </a:solidFill>
                <a:effectLst/>
                <a:uLnTx/>
                <a:uFillTx/>
                <a:latin typeface="Times New Roman"/>
                <a:ea typeface="黑体"/>
                <a:cs typeface="+mn-cs"/>
              </a:rPr>
              <a:t> YEN</a:t>
            </a:r>
          </a:p>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1000" b="1" i="0" u="none" strike="noStrike" kern="0" cap="none" spc="0" normalizeH="0" baseline="0" noProof="0" dirty="0">
                <a:ln>
                  <a:noFill/>
                </a:ln>
                <a:solidFill>
                  <a:srgbClr val="000000"/>
                </a:solidFill>
                <a:effectLst/>
                <a:uLnTx/>
                <a:uFillTx/>
                <a:latin typeface="Times New Roman"/>
                <a:ea typeface="黑体"/>
                <a:cs typeface="+mn-cs"/>
              </a:rPr>
              <a:t>from Viet Nam (2013)</a:t>
            </a:r>
            <a:endParaRPr kumimoji="1" lang="zh-CN" altLang="en-US" sz="1000" b="1" i="0" u="none" strike="noStrike" kern="0" cap="none" spc="0" normalizeH="0" baseline="0" noProof="0" dirty="0">
              <a:ln>
                <a:noFill/>
              </a:ln>
              <a:solidFill>
                <a:srgbClr val="000000"/>
              </a:solidFill>
              <a:effectLst/>
              <a:uLnTx/>
              <a:uFillTx/>
              <a:latin typeface="Times New Roman"/>
              <a:ea typeface="黑体"/>
              <a:cs typeface="+mn-cs"/>
            </a:endParaRPr>
          </a:p>
        </p:txBody>
      </p:sp>
      <p:sp>
        <p:nvSpPr>
          <p:cNvPr id="8" name="文本框 7"/>
          <p:cNvSpPr txBox="1"/>
          <p:nvPr/>
        </p:nvSpPr>
        <p:spPr>
          <a:xfrm>
            <a:off x="3161568" y="2301389"/>
            <a:ext cx="2057400" cy="400110"/>
          </a:xfrm>
          <a:prstGeom prst="rect">
            <a:avLst/>
          </a:prstGeom>
          <a:gradFill rotWithShape="1">
            <a:gsLst>
              <a:gs pos="0">
                <a:srgbClr val="AAE2CA">
                  <a:tint val="50000"/>
                  <a:satMod val="300000"/>
                </a:srgbClr>
              </a:gs>
              <a:gs pos="35000">
                <a:srgbClr val="AAE2CA">
                  <a:tint val="37000"/>
                  <a:satMod val="300000"/>
                </a:srgbClr>
              </a:gs>
              <a:gs pos="100000">
                <a:srgbClr val="AAE2CA">
                  <a:tint val="15000"/>
                  <a:satMod val="350000"/>
                </a:srgbClr>
              </a:gs>
            </a:gsLst>
            <a:lin ang="16200000" scaled="1"/>
          </a:gradFill>
          <a:ln w="9525" cap="flat" cmpd="sng" algn="ctr">
            <a:solidFill>
              <a:srgbClr val="AAE2CA">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1000" b="1" i="0" u="none" strike="noStrike" kern="0" cap="none" spc="0" normalizeH="0" baseline="0" noProof="0" dirty="0">
                <a:ln>
                  <a:noFill/>
                </a:ln>
                <a:solidFill>
                  <a:srgbClr val="000000"/>
                </a:solidFill>
                <a:effectLst/>
                <a:uLnTx/>
                <a:uFillTx/>
                <a:latin typeface="Times New Roman"/>
                <a:ea typeface="黑体"/>
                <a:cs typeface="+mn-cs"/>
              </a:rPr>
              <a:t>Mr. </a:t>
            </a:r>
            <a:r>
              <a:rPr kumimoji="1" lang="en-US" altLang="zh-CN" sz="1000" b="1" i="0" u="none" strike="noStrike" kern="0" cap="none" spc="0" normalizeH="0" baseline="0" noProof="0" dirty="0" err="1">
                <a:ln>
                  <a:noFill/>
                </a:ln>
                <a:solidFill>
                  <a:srgbClr val="000000"/>
                </a:solidFill>
                <a:effectLst/>
                <a:uLnTx/>
                <a:uFillTx/>
                <a:latin typeface="Times New Roman"/>
                <a:ea typeface="黑体"/>
                <a:cs typeface="+mn-cs"/>
              </a:rPr>
              <a:t>Boothum</a:t>
            </a:r>
            <a:r>
              <a:rPr kumimoji="1" lang="en-US" altLang="zh-CN" sz="1000" b="1" i="0" u="none" strike="noStrike" kern="0" cap="none" spc="0" normalizeH="0" baseline="0" noProof="0" dirty="0">
                <a:ln>
                  <a:noFill/>
                </a:ln>
                <a:solidFill>
                  <a:srgbClr val="000000"/>
                </a:solidFill>
                <a:effectLst/>
                <a:uLnTx/>
                <a:uFillTx/>
                <a:latin typeface="Times New Roman"/>
                <a:ea typeface="黑体"/>
                <a:cs typeface="+mn-cs"/>
              </a:rPr>
              <a:t> TANGLUMLEAD</a:t>
            </a:r>
          </a:p>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1000" b="1" i="0" u="none" strike="noStrike" kern="0" cap="none" spc="0" normalizeH="0" baseline="0" noProof="0" dirty="0">
                <a:ln>
                  <a:noFill/>
                </a:ln>
                <a:solidFill>
                  <a:srgbClr val="000000"/>
                </a:solidFill>
                <a:effectLst/>
                <a:uLnTx/>
                <a:uFillTx/>
                <a:latin typeface="Times New Roman"/>
                <a:ea typeface="黑体"/>
                <a:cs typeface="+mn-cs"/>
              </a:rPr>
              <a:t>from Thailand (2014)</a:t>
            </a:r>
            <a:endParaRPr kumimoji="1" lang="zh-CN" altLang="en-US" sz="1000" b="1" i="0" u="none" strike="noStrike" kern="0" cap="none" spc="0" normalizeH="0" baseline="0" noProof="0" dirty="0">
              <a:ln>
                <a:noFill/>
              </a:ln>
              <a:solidFill>
                <a:srgbClr val="000000"/>
              </a:solidFill>
              <a:effectLst/>
              <a:uLnTx/>
              <a:uFillTx/>
              <a:latin typeface="Times New Roman"/>
              <a:ea typeface="黑体"/>
              <a:cs typeface="+mn-cs"/>
            </a:endParaRPr>
          </a:p>
        </p:txBody>
      </p:sp>
      <p:sp>
        <p:nvSpPr>
          <p:cNvPr id="9" name="文本框 8"/>
          <p:cNvSpPr txBox="1"/>
          <p:nvPr/>
        </p:nvSpPr>
        <p:spPr>
          <a:xfrm>
            <a:off x="3128231" y="6156712"/>
            <a:ext cx="1998662" cy="400050"/>
          </a:xfrm>
          <a:prstGeom prst="rect">
            <a:avLst/>
          </a:prstGeom>
          <a:gradFill rotWithShape="1">
            <a:gsLst>
              <a:gs pos="0">
                <a:srgbClr val="AAE2CA">
                  <a:tint val="50000"/>
                  <a:satMod val="300000"/>
                </a:srgbClr>
              </a:gs>
              <a:gs pos="35000">
                <a:srgbClr val="AAE2CA">
                  <a:tint val="37000"/>
                  <a:satMod val="300000"/>
                </a:srgbClr>
              </a:gs>
              <a:gs pos="100000">
                <a:srgbClr val="AAE2CA">
                  <a:tint val="15000"/>
                  <a:satMod val="350000"/>
                </a:srgbClr>
              </a:gs>
            </a:gsLst>
            <a:lin ang="16200000" scaled="1"/>
          </a:gradFill>
          <a:ln w="9525" cap="flat" cmpd="sng" algn="ctr">
            <a:solidFill>
              <a:srgbClr val="AAE2CA">
                <a:shade val="95000"/>
                <a:satMod val="105000"/>
              </a:srgbClr>
            </a:solidFill>
            <a:prstDash val="solid"/>
          </a:ln>
          <a:effectLst>
            <a:outerShdw blurRad="40000" dist="20000" dir="5400000" rotWithShape="0">
              <a:srgbClr val="000000">
                <a:alpha val="38000"/>
              </a:srgbClr>
            </a:outerShdw>
          </a:effec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1000" b="1" i="0" u="none" strike="noStrike" kern="0" cap="none" spc="0" normalizeH="0" baseline="0" noProof="0">
                <a:ln>
                  <a:noFill/>
                </a:ln>
                <a:solidFill>
                  <a:srgbClr val="000000"/>
                </a:solidFill>
                <a:effectLst/>
                <a:uLnTx/>
                <a:uFillTx/>
                <a:latin typeface="Times New Roman"/>
                <a:ea typeface="黑体"/>
                <a:cs typeface="+mn-cs"/>
              </a:rPr>
              <a:t>Mr. Sang Il PAK </a:t>
            </a:r>
          </a:p>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1000" b="1" i="0" u="none" strike="noStrike" kern="0" cap="none" spc="0" normalizeH="0" baseline="0" noProof="0">
                <a:ln>
                  <a:noFill/>
                </a:ln>
                <a:solidFill>
                  <a:srgbClr val="000000"/>
                </a:solidFill>
                <a:effectLst/>
                <a:uLnTx/>
                <a:uFillTx/>
                <a:latin typeface="Times New Roman"/>
                <a:ea typeface="黑体"/>
                <a:cs typeface="+mn-cs"/>
              </a:rPr>
              <a:t>from DPRK (2014, 2015,2016)</a:t>
            </a:r>
            <a:endParaRPr kumimoji="1" lang="zh-CN" altLang="en-US" sz="1000" b="1" i="0" u="none" strike="noStrike" kern="0" cap="none" spc="0" normalizeH="0" baseline="0" noProof="0">
              <a:ln>
                <a:noFill/>
              </a:ln>
              <a:solidFill>
                <a:srgbClr val="000000"/>
              </a:solidFill>
              <a:effectLst/>
              <a:uLnTx/>
              <a:uFillTx/>
              <a:latin typeface="Times New Roman"/>
              <a:ea typeface="黑体"/>
              <a:cs typeface="+mn-cs"/>
            </a:endParaRPr>
          </a:p>
        </p:txBody>
      </p:sp>
      <p:sp>
        <p:nvSpPr>
          <p:cNvPr id="10" name="文本框 9"/>
          <p:cNvSpPr txBox="1"/>
          <p:nvPr/>
        </p:nvSpPr>
        <p:spPr>
          <a:xfrm>
            <a:off x="892345" y="6148754"/>
            <a:ext cx="1439863" cy="400050"/>
          </a:xfrm>
          <a:prstGeom prst="rect">
            <a:avLst/>
          </a:prstGeom>
          <a:gradFill rotWithShape="1">
            <a:gsLst>
              <a:gs pos="0">
                <a:srgbClr val="AAE2CA">
                  <a:tint val="50000"/>
                  <a:satMod val="300000"/>
                </a:srgbClr>
              </a:gs>
              <a:gs pos="35000">
                <a:srgbClr val="AAE2CA">
                  <a:tint val="37000"/>
                  <a:satMod val="300000"/>
                </a:srgbClr>
              </a:gs>
              <a:gs pos="100000">
                <a:srgbClr val="AAE2CA">
                  <a:tint val="15000"/>
                  <a:satMod val="350000"/>
                </a:srgbClr>
              </a:gs>
            </a:gsLst>
            <a:lin ang="16200000" scaled="1"/>
          </a:gradFill>
          <a:ln w="9525" cap="flat" cmpd="sng" algn="ctr">
            <a:solidFill>
              <a:srgbClr val="AAE2CA">
                <a:shade val="95000"/>
                <a:satMod val="105000"/>
              </a:srgbClr>
            </a:solidFill>
            <a:prstDash val="solid"/>
          </a:ln>
          <a:effectLst>
            <a:outerShdw blurRad="40000" dist="20000" dir="5400000" rotWithShape="0">
              <a:srgbClr val="000000">
                <a:alpha val="38000"/>
              </a:srgbClr>
            </a:outerShdw>
          </a:effec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1000" b="1" i="0" u="none" strike="noStrike" kern="0" cap="none" spc="0" normalizeH="0" baseline="0" noProof="0" dirty="0">
                <a:ln>
                  <a:noFill/>
                </a:ln>
                <a:solidFill>
                  <a:srgbClr val="000000"/>
                </a:solidFill>
                <a:effectLst/>
                <a:uLnTx/>
                <a:uFillTx/>
                <a:latin typeface="Times New Roman"/>
                <a:ea typeface="黑体"/>
                <a:cs typeface="+mn-cs"/>
              </a:rPr>
              <a:t>Mr. Yong </a:t>
            </a:r>
            <a:r>
              <a:rPr kumimoji="1" lang="en-US" altLang="zh-CN" sz="1000" b="1" i="0" u="none" strike="noStrike" kern="0" cap="none" spc="0" normalizeH="0" baseline="0" noProof="0" dirty="0" err="1">
                <a:ln>
                  <a:noFill/>
                </a:ln>
                <a:solidFill>
                  <a:srgbClr val="000000"/>
                </a:solidFill>
                <a:effectLst/>
                <a:uLnTx/>
                <a:uFillTx/>
                <a:latin typeface="Times New Roman"/>
                <a:ea typeface="黑体"/>
                <a:cs typeface="+mn-cs"/>
              </a:rPr>
              <a:t>Chol</a:t>
            </a:r>
            <a:r>
              <a:rPr kumimoji="1" lang="en-US" altLang="zh-CN" sz="1000" b="1" i="0" u="none" strike="noStrike" kern="0" cap="none" spc="0" normalizeH="0" baseline="0" noProof="0" dirty="0">
                <a:ln>
                  <a:noFill/>
                </a:ln>
                <a:solidFill>
                  <a:srgbClr val="000000"/>
                </a:solidFill>
                <a:effectLst/>
                <a:uLnTx/>
                <a:uFillTx/>
                <a:latin typeface="Times New Roman"/>
                <a:ea typeface="黑体"/>
                <a:cs typeface="+mn-cs"/>
              </a:rPr>
              <a:t> SONG</a:t>
            </a:r>
          </a:p>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1000" b="1" i="0" u="none" strike="noStrike" kern="0" cap="none" spc="0" normalizeH="0" baseline="0" noProof="0" dirty="0">
                <a:ln>
                  <a:noFill/>
                </a:ln>
                <a:solidFill>
                  <a:srgbClr val="000000"/>
                </a:solidFill>
                <a:effectLst/>
                <a:uLnTx/>
                <a:uFillTx/>
                <a:latin typeface="Times New Roman"/>
                <a:ea typeface="黑体"/>
                <a:cs typeface="+mn-cs"/>
              </a:rPr>
              <a:t>from DPRK (2014)</a:t>
            </a:r>
            <a:endParaRPr kumimoji="1" lang="zh-CN" altLang="en-US" sz="1000" b="1" i="0" u="none" strike="noStrike" kern="0" cap="none" spc="0" normalizeH="0" baseline="0" noProof="0" dirty="0">
              <a:ln>
                <a:noFill/>
              </a:ln>
              <a:solidFill>
                <a:srgbClr val="000000"/>
              </a:solidFill>
              <a:effectLst/>
              <a:uLnTx/>
              <a:uFillTx/>
              <a:latin typeface="Times New Roman"/>
              <a:ea typeface="黑体"/>
              <a:cs typeface="+mn-cs"/>
            </a:endParaRPr>
          </a:p>
        </p:txBody>
      </p:sp>
      <p:sp>
        <p:nvSpPr>
          <p:cNvPr id="11" name="Rectangle 2"/>
          <p:cNvSpPr txBox="1">
            <a:spLocks noChangeArrowheads="1"/>
          </p:cNvSpPr>
          <p:nvPr/>
        </p:nvSpPr>
        <p:spPr bwMode="auto">
          <a:xfrm>
            <a:off x="1366840" y="141609"/>
            <a:ext cx="10139360" cy="8858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eaLnBrk="1" hangingPunct="1"/>
            <a:r>
              <a:rPr lang="en-US" altLang="zh-CN" sz="2400" dirty="0">
                <a:solidFill>
                  <a:srgbClr val="FFFF00"/>
                </a:solidFill>
                <a:latin typeface="Arial Black" pitchFamily="34" charset="0"/>
                <a:ea typeface="Arial Unicode MS" pitchFamily="34" charset="-122"/>
                <a:cs typeface="Arial Unicode MS" pitchFamily="34" charset="-122"/>
              </a:rPr>
              <a:t>History of tropical cyclone forecast verification at STI </a:t>
            </a:r>
            <a:r>
              <a:rPr lang="en-US" altLang="zh-CN" sz="2400" dirty="0" smtClean="0">
                <a:solidFill>
                  <a:srgbClr val="FFFF00"/>
                </a:solidFill>
                <a:latin typeface="Arial Black" pitchFamily="34" charset="0"/>
                <a:ea typeface="Arial Unicode MS" pitchFamily="34" charset="-122"/>
                <a:cs typeface="Arial Unicode MS" pitchFamily="34" charset="-122"/>
              </a:rPr>
              <a:t>(International activities)</a:t>
            </a:r>
          </a:p>
        </p:txBody>
      </p:sp>
      <p:sp>
        <p:nvSpPr>
          <p:cNvPr id="12" name="矩形 11"/>
          <p:cNvSpPr>
            <a:spLocks noChangeArrowheads="1"/>
          </p:cNvSpPr>
          <p:nvPr/>
        </p:nvSpPr>
        <p:spPr bwMode="auto">
          <a:xfrm>
            <a:off x="1144948" y="1262498"/>
            <a:ext cx="1054327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5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5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5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5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5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9pPr>
          </a:lstStyle>
          <a:p>
            <a:pPr eaLnBrk="1" fontAlgn="base" hangingPunct="1">
              <a:spcBef>
                <a:spcPct val="0"/>
              </a:spcBef>
              <a:spcAft>
                <a:spcPct val="0"/>
              </a:spcAft>
            </a:pPr>
            <a:r>
              <a:rPr kumimoji="1" lang="en-US" altLang="zh-CN" sz="24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Metrics</a:t>
            </a:r>
            <a:r>
              <a:rPr kumimoji="1" lang="en-US" altLang="zh-CN" sz="2400" b="1" i="0" u="none" strike="noStrike" kern="0" cap="none" spc="0" normalizeH="0" noProof="0" dirty="0" smtClean="0">
                <a:ln>
                  <a:noFill/>
                </a:ln>
                <a:solidFill>
                  <a:srgbClr val="000000"/>
                </a:solidFill>
                <a:effectLst/>
                <a:uLnTx/>
                <a:uFillTx/>
                <a:latin typeface="Arial" panose="020B0604020202020204" pitchFamily="34" charset="0"/>
                <a:cs typeface="Arial" panose="020B0604020202020204" pitchFamily="34" charset="0"/>
              </a:rPr>
              <a:t> development </a:t>
            </a:r>
          </a:p>
          <a:p>
            <a:pPr eaLnBrk="1" fontAlgn="base" hangingPunct="1">
              <a:spcBef>
                <a:spcPct val="0"/>
              </a:spcBef>
              <a:spcAft>
                <a:spcPct val="0"/>
              </a:spcAft>
            </a:pPr>
            <a:r>
              <a:rPr lang="en-US" altLang="zh-CN" sz="2400" kern="0" dirty="0" smtClean="0">
                <a:solidFill>
                  <a:srgbClr val="000000"/>
                </a:solidFill>
                <a:latin typeface="Arial" panose="020B0604020202020204" pitchFamily="34" charset="0"/>
                <a:cs typeface="Arial" panose="020B0604020202020204" pitchFamily="34" charset="0"/>
              </a:rPr>
              <a:t>(Research fellowship </a:t>
            </a:r>
            <a:r>
              <a:rPr lang="en-US" altLang="zh-CN" sz="2400" kern="0" dirty="0">
                <a:solidFill>
                  <a:srgbClr val="000000"/>
                </a:solidFill>
                <a:latin typeface="Arial" panose="020B0604020202020204" pitchFamily="34" charset="0"/>
                <a:cs typeface="Arial" panose="020B0604020202020204" pitchFamily="34" charset="0"/>
              </a:rPr>
              <a:t>projects </a:t>
            </a:r>
            <a:r>
              <a:rPr lang="en-US" altLang="zh-CN" sz="2400" kern="0" dirty="0" smtClean="0">
                <a:solidFill>
                  <a:srgbClr val="000000"/>
                </a:solidFill>
                <a:latin typeface="Arial" panose="020B0604020202020204" pitchFamily="34" charset="0"/>
                <a:cs typeface="Arial" panose="020B0604020202020204" pitchFamily="34" charset="0"/>
              </a:rPr>
              <a:t>of UNESCAP/WMO </a:t>
            </a:r>
            <a:r>
              <a:rPr lang="en-US" altLang="zh-CN" sz="2400" kern="0" dirty="0">
                <a:solidFill>
                  <a:srgbClr val="000000"/>
                </a:solidFill>
                <a:latin typeface="Arial" panose="020B0604020202020204" pitchFamily="34" charset="0"/>
                <a:cs typeface="Arial" panose="020B0604020202020204" pitchFamily="34" charset="0"/>
              </a:rPr>
              <a:t>Typhoon Committee)</a:t>
            </a:r>
            <a:r>
              <a:rPr lang="en-US" altLang="zh-CN" sz="2400" kern="0" dirty="0" smtClean="0">
                <a:solidFill>
                  <a:srgbClr val="000000"/>
                </a:solidFill>
                <a:latin typeface="Arial" panose="020B0604020202020204" pitchFamily="34" charset="0"/>
                <a:cs typeface="Arial" panose="020B0604020202020204" pitchFamily="34" charset="0"/>
              </a:rPr>
              <a:t> </a:t>
            </a:r>
            <a:endParaRPr kumimoji="1" lang="zh-CN" altLang="en-US" sz="24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45900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366840" y="141609"/>
            <a:ext cx="10139360" cy="8858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eaLnBrk="1" hangingPunct="1"/>
            <a:r>
              <a:rPr lang="en-US" altLang="zh-CN" sz="2400" dirty="0">
                <a:solidFill>
                  <a:srgbClr val="FFFF00"/>
                </a:solidFill>
                <a:latin typeface="Arial Black" pitchFamily="34" charset="0"/>
                <a:ea typeface="Arial Unicode MS" pitchFamily="34" charset="-122"/>
                <a:cs typeface="Arial Unicode MS" pitchFamily="34" charset="-122"/>
              </a:rPr>
              <a:t>History of tropical cyclone forecast verification at STI </a:t>
            </a:r>
            <a:r>
              <a:rPr lang="en-US" altLang="zh-CN" sz="2400" dirty="0" smtClean="0">
                <a:solidFill>
                  <a:srgbClr val="FFFF00"/>
                </a:solidFill>
                <a:latin typeface="Arial Black" pitchFamily="34" charset="0"/>
                <a:ea typeface="Arial Unicode MS" pitchFamily="34" charset="-122"/>
                <a:cs typeface="Arial Unicode MS" pitchFamily="34" charset="-122"/>
              </a:rPr>
              <a:t>(International activities)</a:t>
            </a:r>
          </a:p>
        </p:txBody>
      </p:sp>
      <p:sp>
        <p:nvSpPr>
          <p:cNvPr id="7" name="矩形 6"/>
          <p:cNvSpPr>
            <a:spLocks noChangeArrowheads="1"/>
          </p:cNvSpPr>
          <p:nvPr/>
        </p:nvSpPr>
        <p:spPr bwMode="auto">
          <a:xfrm>
            <a:off x="1969476" y="1349684"/>
            <a:ext cx="32464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5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5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5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5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5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9pPr>
          </a:lstStyle>
          <a:p>
            <a:pPr lvl="0" eaLnBrk="1" fontAlgn="base" hangingPunct="1">
              <a:spcBef>
                <a:spcPct val="0"/>
              </a:spcBef>
              <a:spcAft>
                <a:spcPct val="0"/>
              </a:spcAft>
              <a:defRPr/>
            </a:pPr>
            <a:r>
              <a:rPr kumimoji="1" lang="en-US" altLang="zh-CN" sz="24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Metrics</a:t>
            </a:r>
            <a:r>
              <a:rPr kumimoji="1" lang="en-US" altLang="zh-CN" sz="2400" b="1" i="0" u="none" strike="noStrike" kern="0" cap="none" spc="0" normalizeH="0" noProof="0" dirty="0" smtClean="0">
                <a:ln>
                  <a:noFill/>
                </a:ln>
                <a:solidFill>
                  <a:srgbClr val="000000"/>
                </a:solidFill>
                <a:effectLst/>
                <a:uLnTx/>
                <a:uFillTx/>
                <a:latin typeface="Arial" panose="020B0604020202020204" pitchFamily="34" charset="0"/>
                <a:cs typeface="Arial" panose="020B0604020202020204" pitchFamily="34" charset="0"/>
              </a:rPr>
              <a:t> development</a:t>
            </a:r>
            <a:endParaRPr kumimoji="1" lang="zh-CN" altLang="en-US" sz="24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endParaRPr>
          </a:p>
        </p:txBody>
      </p:sp>
      <p:sp>
        <p:nvSpPr>
          <p:cNvPr id="9" name="Rectangle 3"/>
          <p:cNvSpPr>
            <a:spLocks noChangeArrowheads="1"/>
          </p:cNvSpPr>
          <p:nvPr/>
        </p:nvSpPr>
        <p:spPr bwMode="auto">
          <a:xfrm>
            <a:off x="1683545" y="2133600"/>
            <a:ext cx="4752975" cy="334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sz="500" b="1">
                <a:solidFill>
                  <a:schemeClr val="tx1"/>
                </a:solidFill>
                <a:latin typeface="Times New Roman" panose="02020603050405020304" pitchFamily="18" charset="0"/>
                <a:ea typeface="宋体" panose="02010600030101010101" pitchFamily="2" charset="-122"/>
              </a:defRPr>
            </a:lvl1pPr>
            <a:lvl2pPr indent="-457200" eaLnBrk="0" hangingPunct="0">
              <a:defRPr kumimoji="1" sz="5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5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5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5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9pPr>
          </a:lstStyle>
          <a:p>
            <a:pPr marL="0" marR="0" lvl="1" indent="-457200" defTabSz="914400" eaLnBrk="1" fontAlgn="base" latinLnBrk="0" hangingPunct="1">
              <a:lnSpc>
                <a:spcPct val="110000"/>
              </a:lnSpc>
              <a:spcBef>
                <a:spcPct val="0"/>
              </a:spcBef>
              <a:spcAft>
                <a:spcPct val="0"/>
              </a:spcAft>
              <a:buClr>
                <a:srgbClr val="FFFFFF"/>
              </a:buClr>
              <a:buSzTx/>
              <a:buFontTx/>
              <a:buNone/>
              <a:tabLst/>
              <a:defRPr/>
            </a:pPr>
            <a:r>
              <a:rPr kumimoji="1" lang="en-US" altLang="zh-CN" sz="1600" b="0"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A number of comments were provided to the authors of </a:t>
            </a:r>
            <a:r>
              <a:rPr kumimoji="1" lang="en-US" altLang="zh-CN" sz="1600" b="0" i="0" u="none" strike="noStrike" kern="0" cap="none" spc="0" normalizeH="0" baseline="0" noProof="0" dirty="0" smtClean="0">
                <a:ln>
                  <a:noFill/>
                </a:ln>
                <a:solidFill>
                  <a:srgbClr val="FF0000"/>
                </a:solidFill>
                <a:effectLst/>
                <a:uLnTx/>
                <a:uFillTx/>
                <a:latin typeface="Arial" panose="020B0604020202020204" pitchFamily="34" charset="0"/>
                <a:cs typeface="Arial" panose="020B0604020202020204" pitchFamily="34" charset="0"/>
              </a:rPr>
              <a:t>the WMO document “Verification</a:t>
            </a:r>
          </a:p>
          <a:p>
            <a:pPr marL="0" marR="0" lvl="1" indent="-457200" defTabSz="914400" eaLnBrk="1" fontAlgn="base" latinLnBrk="0" hangingPunct="1">
              <a:lnSpc>
                <a:spcPct val="110000"/>
              </a:lnSpc>
              <a:spcBef>
                <a:spcPct val="0"/>
              </a:spcBef>
              <a:spcAft>
                <a:spcPct val="0"/>
              </a:spcAft>
              <a:buClr>
                <a:srgbClr val="FFFFFF"/>
              </a:buClr>
              <a:buSzTx/>
              <a:buFontTx/>
              <a:buNone/>
              <a:tabLst/>
              <a:defRPr/>
            </a:pPr>
            <a:r>
              <a:rPr kumimoji="1" lang="en-US" altLang="zh-CN" sz="1600" b="0" i="0" u="none" strike="noStrike" kern="0" cap="none" spc="0" normalizeH="0" baseline="0" noProof="0" dirty="0" smtClean="0">
                <a:ln>
                  <a:noFill/>
                </a:ln>
                <a:solidFill>
                  <a:srgbClr val="FF0000"/>
                </a:solidFill>
                <a:effectLst/>
                <a:uLnTx/>
                <a:uFillTx/>
                <a:latin typeface="Arial" panose="020B0604020202020204" pitchFamily="34" charset="0"/>
                <a:cs typeface="Arial" panose="020B0604020202020204" pitchFamily="34" charset="0"/>
              </a:rPr>
              <a:t>of tropical cyclone forecasts” (</a:t>
            </a:r>
            <a:r>
              <a:rPr kumimoji="1" lang="en-US" altLang="zh-CN" sz="1600" b="1" i="0" u="none" strike="noStrike" kern="0" cap="none" spc="0" normalizeH="0" baseline="0" noProof="0" dirty="0" smtClean="0">
                <a:ln>
                  <a:noFill/>
                </a:ln>
                <a:solidFill>
                  <a:srgbClr val="FF0000"/>
                </a:solidFill>
                <a:effectLst/>
                <a:uLnTx/>
                <a:uFillTx/>
                <a:latin typeface="Arial" panose="020B0604020202020204" pitchFamily="34" charset="0"/>
                <a:cs typeface="Arial" panose="020B0604020202020204" pitchFamily="34" charset="0"/>
              </a:rPr>
              <a:t>by JWGFVR</a:t>
            </a:r>
            <a:r>
              <a:rPr kumimoji="1" lang="en-US" altLang="zh-CN" sz="1600" b="0"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 with special attention given to increase the</a:t>
            </a:r>
          </a:p>
          <a:p>
            <a:pPr marL="0" marR="0" lvl="1" indent="-457200" defTabSz="914400" eaLnBrk="1" fontAlgn="base" latinLnBrk="0" hangingPunct="1">
              <a:lnSpc>
                <a:spcPct val="110000"/>
              </a:lnSpc>
              <a:spcBef>
                <a:spcPct val="0"/>
              </a:spcBef>
              <a:spcAft>
                <a:spcPct val="0"/>
              </a:spcAft>
              <a:buClr>
                <a:srgbClr val="FFFFFF"/>
              </a:buClr>
              <a:buSzTx/>
              <a:buFontTx/>
              <a:buNone/>
              <a:tabLst/>
              <a:defRPr/>
            </a:pPr>
            <a:r>
              <a:rPr kumimoji="1" lang="en-US" altLang="zh-CN" sz="1600" b="0"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visibility of related efforts in the western North Pacific region. This document has been</a:t>
            </a:r>
          </a:p>
          <a:p>
            <a:pPr marL="0" marR="0" lvl="1" indent="-457200" defTabSz="914400" eaLnBrk="1" fontAlgn="base" latinLnBrk="0" hangingPunct="1">
              <a:lnSpc>
                <a:spcPct val="110000"/>
              </a:lnSpc>
              <a:spcBef>
                <a:spcPct val="0"/>
              </a:spcBef>
              <a:spcAft>
                <a:spcPct val="0"/>
              </a:spcAft>
              <a:buClr>
                <a:srgbClr val="FFFFFF"/>
              </a:buClr>
              <a:buSzTx/>
              <a:buFontTx/>
              <a:buNone/>
              <a:tabLst/>
              <a:defRPr/>
            </a:pPr>
            <a:r>
              <a:rPr kumimoji="1" lang="en-US" altLang="zh-CN" sz="1600" b="0"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published by the WMO and is available on the website of the WWRP.</a:t>
            </a:r>
          </a:p>
          <a:p>
            <a:pPr marL="0" marR="0" lvl="1" indent="-457200" defTabSz="914400" eaLnBrk="1" fontAlgn="base" latinLnBrk="0" hangingPunct="1">
              <a:lnSpc>
                <a:spcPct val="110000"/>
              </a:lnSpc>
              <a:spcBef>
                <a:spcPct val="0"/>
              </a:spcBef>
              <a:spcAft>
                <a:spcPct val="0"/>
              </a:spcAft>
              <a:buClr>
                <a:srgbClr val="FFFFFF"/>
              </a:buClr>
              <a:buSzTx/>
              <a:buFontTx/>
              <a:buNone/>
              <a:tabLst/>
              <a:defRPr/>
            </a:pPr>
            <a:endParaRPr kumimoji="1" lang="en-US" altLang="zh-CN" sz="1600" b="0" i="0" u="none" strike="noStrike" kern="0" cap="none" spc="0" normalizeH="0" baseline="0" noProof="0" dirty="0" smtClean="0">
              <a:ln>
                <a:noFill/>
              </a:ln>
              <a:effectLst/>
              <a:uLnTx/>
              <a:uFillTx/>
              <a:latin typeface="Arial" panose="020B0604020202020204" pitchFamily="34" charset="0"/>
              <a:cs typeface="Arial" panose="020B0604020202020204" pitchFamily="34" charset="0"/>
            </a:endParaRPr>
          </a:p>
          <a:p>
            <a:pPr marL="0" lvl="1" eaLnBrk="1" fontAlgn="base" hangingPunct="1">
              <a:lnSpc>
                <a:spcPct val="110000"/>
              </a:lnSpc>
              <a:spcBef>
                <a:spcPct val="0"/>
              </a:spcBef>
              <a:spcAft>
                <a:spcPct val="0"/>
              </a:spcAft>
              <a:buClr>
                <a:srgbClr val="FFFFFF"/>
              </a:buClr>
            </a:pPr>
            <a:r>
              <a:rPr lang="en-US" altLang="zh-CN" sz="1600" b="0" kern="0" dirty="0">
                <a:latin typeface="Arial" panose="020B0604020202020204" pitchFamily="34" charset="0"/>
                <a:cs typeface="Arial" panose="020B0604020202020204" pitchFamily="34" charset="0"/>
              </a:rPr>
              <a:t>http://www.wmo.int/pages/prog/arep/wwrp/new/Forecast_Verification.html </a:t>
            </a:r>
          </a:p>
        </p:txBody>
      </p:sp>
      <p:pic>
        <p:nvPicPr>
          <p:cNvPr id="14" name="Picture 2"/>
          <p:cNvPicPr>
            <a:picLocks noChangeAspect="1" noChangeArrowheads="1"/>
          </p:cNvPicPr>
          <p:nvPr/>
        </p:nvPicPr>
        <p:blipFill>
          <a:blip r:embed="rId2"/>
          <a:srcRect/>
          <a:stretch>
            <a:fillRect/>
          </a:stretch>
        </p:blipFill>
        <p:spPr bwMode="auto">
          <a:xfrm>
            <a:off x="7221105" y="1884362"/>
            <a:ext cx="3276600" cy="35941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826624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箭头连接符 15"/>
          <p:cNvCxnSpPr/>
          <p:nvPr/>
        </p:nvCxnSpPr>
        <p:spPr>
          <a:xfrm>
            <a:off x="385764" y="3538548"/>
            <a:ext cx="10887074" cy="12700"/>
          </a:xfrm>
          <a:prstGeom prst="straightConnector1">
            <a:avLst/>
          </a:prstGeom>
          <a:noFill/>
          <a:ln w="44450" cap="flat" cmpd="sng" algn="ctr">
            <a:solidFill>
              <a:srgbClr val="000000"/>
            </a:solidFill>
            <a:prstDash val="solid"/>
            <a:tailEnd type="arrow"/>
          </a:ln>
          <a:effectLst>
            <a:outerShdw blurRad="40000" dist="20000" dir="5400000" rotWithShape="0">
              <a:srgbClr val="000000">
                <a:alpha val="38000"/>
              </a:srgbClr>
            </a:outerShdw>
          </a:effectLst>
        </p:spPr>
      </p:cxnSp>
      <p:cxnSp>
        <p:nvCxnSpPr>
          <p:cNvPr id="17" name="直接连接符 16"/>
          <p:cNvCxnSpPr/>
          <p:nvPr/>
        </p:nvCxnSpPr>
        <p:spPr>
          <a:xfrm flipV="1">
            <a:off x="709614" y="3430598"/>
            <a:ext cx="0" cy="107950"/>
          </a:xfrm>
          <a:prstGeom prst="line">
            <a:avLst/>
          </a:prstGeom>
          <a:noFill/>
          <a:ln w="38100" cap="flat" cmpd="sng" algn="ctr">
            <a:solidFill>
              <a:srgbClr val="000000"/>
            </a:solidFill>
            <a:prstDash val="solid"/>
          </a:ln>
          <a:effectLst>
            <a:outerShdw blurRad="40000" dist="20000" dir="5400000" rotWithShape="0">
              <a:srgbClr val="000000">
                <a:alpha val="38000"/>
              </a:srgbClr>
            </a:outerShdw>
          </a:effectLst>
        </p:spPr>
      </p:cxnSp>
      <p:cxnSp>
        <p:nvCxnSpPr>
          <p:cNvPr id="18" name="直接连接符 17"/>
          <p:cNvCxnSpPr/>
          <p:nvPr/>
        </p:nvCxnSpPr>
        <p:spPr>
          <a:xfrm flipV="1">
            <a:off x="1501777" y="3544898"/>
            <a:ext cx="0" cy="107950"/>
          </a:xfrm>
          <a:prstGeom prst="line">
            <a:avLst/>
          </a:prstGeom>
          <a:noFill/>
          <a:ln w="38100" cap="flat" cmpd="sng" algn="ctr">
            <a:solidFill>
              <a:srgbClr val="A50021"/>
            </a:solidFill>
            <a:prstDash val="solid"/>
          </a:ln>
          <a:effectLst>
            <a:outerShdw blurRad="40000" dist="20000" dir="5400000" rotWithShape="0">
              <a:srgbClr val="000000">
                <a:alpha val="38000"/>
              </a:srgbClr>
            </a:outerShdw>
          </a:effectLst>
        </p:spPr>
      </p:cxnSp>
      <p:sp>
        <p:nvSpPr>
          <p:cNvPr id="19" name="TextBox 12"/>
          <p:cNvSpPr txBox="1"/>
          <p:nvPr/>
        </p:nvSpPr>
        <p:spPr>
          <a:xfrm>
            <a:off x="349251" y="3167073"/>
            <a:ext cx="827088" cy="338138"/>
          </a:xfrm>
          <a:prstGeom prst="rect">
            <a:avLst/>
          </a:prstGeom>
          <a:noFill/>
        </p:spPr>
        <p:txBody>
          <a:bodyPr>
            <a:spAutoFit/>
          </a:bodyPr>
          <a:lstStyle/>
          <a:p>
            <a:pPr fontAlgn="base">
              <a:spcBef>
                <a:spcPct val="20000"/>
              </a:spcBef>
              <a:spcAft>
                <a:spcPct val="0"/>
              </a:spcAft>
              <a:defRPr/>
            </a:pPr>
            <a:r>
              <a:rPr kumimoji="1" lang="en-US" altLang="zh-CN" sz="1600" b="1" dirty="0">
                <a:solidFill>
                  <a:srgbClr val="000000"/>
                </a:solidFill>
                <a:effectLst>
                  <a:outerShdw blurRad="38100" dist="38100" dir="2700000" algn="tl">
                    <a:srgbClr val="C0C0C0"/>
                  </a:outerShdw>
                </a:effectLst>
                <a:latin typeface="Times New Roman" panose="02020603050405020304" pitchFamily="18" charset="0"/>
                <a:ea typeface="宋体" panose="02010600030101010101" pitchFamily="2" charset="-122"/>
              </a:rPr>
              <a:t>1972</a:t>
            </a:r>
            <a:endParaRPr kumimoji="1" lang="zh-CN" altLang="en-US" sz="1600" b="1" dirty="0">
              <a:solidFill>
                <a:srgbClr val="000000"/>
              </a:solidFill>
              <a:effectLst>
                <a:outerShdw blurRad="38100" dist="38100" dir="2700000" algn="tl">
                  <a:srgbClr val="C0C0C0"/>
                </a:outerShdw>
              </a:effectLst>
              <a:latin typeface="Times New Roman" panose="02020603050405020304" pitchFamily="18" charset="0"/>
              <a:ea typeface="宋体" panose="02010600030101010101" pitchFamily="2" charset="-122"/>
            </a:endParaRPr>
          </a:p>
        </p:txBody>
      </p:sp>
      <p:sp>
        <p:nvSpPr>
          <p:cNvPr id="20" name="TextBox 13"/>
          <p:cNvSpPr txBox="1">
            <a:spLocks noChangeArrowheads="1"/>
          </p:cNvSpPr>
          <p:nvPr/>
        </p:nvSpPr>
        <p:spPr bwMode="auto">
          <a:xfrm>
            <a:off x="385764" y="2185998"/>
            <a:ext cx="16002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5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5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5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5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5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1300" b="0" i="0" u="none" strike="noStrike" kern="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rPr>
              <a:t>Tropical cyclone forecast data exchange</a:t>
            </a:r>
            <a:r>
              <a:rPr kumimoji="1" lang="zh-CN" altLang="en-US" sz="1300" b="0" i="0" u="none" strike="noStrike" kern="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rPr>
              <a:t> </a:t>
            </a:r>
            <a:r>
              <a:rPr kumimoji="1" lang="en-US" altLang="zh-CN" sz="1300" b="0" i="0" u="none" strike="noStrike" kern="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rPr>
              <a:t>around China</a:t>
            </a:r>
          </a:p>
        </p:txBody>
      </p:sp>
      <p:sp>
        <p:nvSpPr>
          <p:cNvPr id="21" name="TextBox 15"/>
          <p:cNvSpPr txBox="1">
            <a:spLocks noChangeArrowheads="1"/>
          </p:cNvSpPr>
          <p:nvPr/>
        </p:nvSpPr>
        <p:spPr bwMode="auto">
          <a:xfrm>
            <a:off x="709614" y="4048146"/>
            <a:ext cx="1741487" cy="738664"/>
          </a:xfrm>
          <a:prstGeom prst="rect">
            <a:avLst/>
          </a:prstGeom>
          <a:noFill/>
          <a:ln w="9525">
            <a:solidFill>
              <a:srgbClr val="6600C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5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5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5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5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5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1400" b="1" i="0" u="none" strike="noStrike" kern="0" cap="none" spc="0" normalizeH="0" baseline="0" noProof="0" dirty="0" smtClean="0">
                <a:ln>
                  <a:noFill/>
                </a:ln>
                <a:solidFill>
                  <a:srgbClr val="A50021"/>
                </a:solidFill>
                <a:effectLst/>
                <a:uLnTx/>
                <a:uFillTx/>
                <a:latin typeface="Times New Roman" panose="02020603050405020304" pitchFamily="18" charset="0"/>
                <a:ea typeface="宋体" panose="02010600030101010101" pitchFamily="2" charset="-122"/>
              </a:rPr>
              <a:t>Started to assess the performance of TC forecast</a:t>
            </a:r>
            <a:endParaRPr kumimoji="1" lang="en-US" altLang="zh-CN" sz="1400" b="1" i="0" u="none" strike="noStrike" kern="0" cap="none" spc="0" normalizeH="0" baseline="0" noProof="0" dirty="0" smtClean="0">
              <a:ln>
                <a:noFill/>
              </a:ln>
              <a:solidFill>
                <a:srgbClr val="6600CC"/>
              </a:solidFill>
              <a:effectLst/>
              <a:uLnTx/>
              <a:uFillTx/>
              <a:latin typeface="Times New Roman" panose="02020603050405020304" pitchFamily="18" charset="0"/>
              <a:ea typeface="宋体" panose="02010600030101010101" pitchFamily="2" charset="-122"/>
            </a:endParaRPr>
          </a:p>
        </p:txBody>
      </p:sp>
      <p:sp>
        <p:nvSpPr>
          <p:cNvPr id="22" name="TextBox 16"/>
          <p:cNvSpPr txBox="1"/>
          <p:nvPr/>
        </p:nvSpPr>
        <p:spPr>
          <a:xfrm>
            <a:off x="1106489" y="3652848"/>
            <a:ext cx="827088" cy="338138"/>
          </a:xfrm>
          <a:prstGeom prst="rect">
            <a:avLst/>
          </a:prstGeom>
          <a:noFill/>
        </p:spPr>
        <p:txBody>
          <a:bodyPr>
            <a:spAutoFit/>
          </a:bodyPr>
          <a:lstStyle/>
          <a:p>
            <a:pPr fontAlgn="base">
              <a:spcBef>
                <a:spcPct val="20000"/>
              </a:spcBef>
              <a:spcAft>
                <a:spcPct val="0"/>
              </a:spcAft>
              <a:defRPr/>
            </a:pPr>
            <a:r>
              <a:rPr kumimoji="1" lang="en-US" altLang="zh-CN" sz="1600" b="1" dirty="0">
                <a:solidFill>
                  <a:srgbClr val="A50021"/>
                </a:solidFill>
                <a:effectLst>
                  <a:outerShdw blurRad="38100" dist="38100" dir="2700000" algn="tl">
                    <a:srgbClr val="C0C0C0"/>
                  </a:outerShdw>
                </a:effectLst>
                <a:latin typeface="Times New Roman" panose="02020603050405020304" pitchFamily="18" charset="0"/>
                <a:ea typeface="宋体" panose="02010600030101010101" pitchFamily="2" charset="-122"/>
              </a:rPr>
              <a:t>1985</a:t>
            </a:r>
            <a:endParaRPr kumimoji="1" lang="zh-CN" altLang="en-US" sz="1600" b="1" dirty="0">
              <a:solidFill>
                <a:srgbClr val="A50021"/>
              </a:solidFill>
              <a:effectLst>
                <a:outerShdw blurRad="38100" dist="38100" dir="2700000" algn="tl">
                  <a:srgbClr val="C0C0C0"/>
                </a:outerShdw>
              </a:effectLst>
              <a:latin typeface="Times New Roman" panose="02020603050405020304" pitchFamily="18" charset="0"/>
              <a:ea typeface="宋体" panose="02010600030101010101" pitchFamily="2" charset="-122"/>
            </a:endParaRPr>
          </a:p>
        </p:txBody>
      </p:sp>
      <p:cxnSp>
        <p:nvCxnSpPr>
          <p:cNvPr id="23" name="直接连接符 22"/>
          <p:cNvCxnSpPr/>
          <p:nvPr/>
        </p:nvCxnSpPr>
        <p:spPr>
          <a:xfrm flipV="1">
            <a:off x="2654302" y="3436948"/>
            <a:ext cx="0" cy="107950"/>
          </a:xfrm>
          <a:prstGeom prst="line">
            <a:avLst/>
          </a:prstGeom>
          <a:noFill/>
          <a:ln w="38100" cap="flat" cmpd="sng" algn="ctr">
            <a:solidFill>
              <a:srgbClr val="0C788E"/>
            </a:solidFill>
            <a:prstDash val="solid"/>
          </a:ln>
          <a:effectLst>
            <a:outerShdw blurRad="40000" dist="20000" dir="5400000" rotWithShape="0">
              <a:srgbClr val="000000">
                <a:alpha val="38000"/>
              </a:srgbClr>
            </a:outerShdw>
          </a:effectLst>
        </p:spPr>
      </p:cxnSp>
      <p:sp>
        <p:nvSpPr>
          <p:cNvPr id="24" name="TextBox 18"/>
          <p:cNvSpPr txBox="1"/>
          <p:nvPr/>
        </p:nvSpPr>
        <p:spPr>
          <a:xfrm>
            <a:off x="2330452" y="3167073"/>
            <a:ext cx="827087" cy="338138"/>
          </a:xfrm>
          <a:prstGeom prst="rect">
            <a:avLst/>
          </a:prstGeom>
          <a:noFill/>
        </p:spPr>
        <p:txBody>
          <a:bodyPr>
            <a:spAutoFit/>
          </a:bodyPr>
          <a:lstStyle/>
          <a:p>
            <a:pPr fontAlgn="base">
              <a:spcBef>
                <a:spcPct val="20000"/>
              </a:spcBef>
              <a:spcAft>
                <a:spcPct val="0"/>
              </a:spcAft>
              <a:defRPr/>
            </a:pPr>
            <a:r>
              <a:rPr kumimoji="1" lang="en-US" altLang="zh-CN" sz="1600" b="1">
                <a:solidFill>
                  <a:srgbClr val="006666"/>
                </a:solidFill>
                <a:effectLst>
                  <a:outerShdw blurRad="38100" dist="38100" dir="2700000" algn="tl">
                    <a:srgbClr val="C0C0C0"/>
                  </a:outerShdw>
                </a:effectLst>
                <a:latin typeface="Times New Roman" panose="02020603050405020304" pitchFamily="18" charset="0"/>
                <a:ea typeface="宋体" panose="02010600030101010101" pitchFamily="2" charset="-122"/>
              </a:rPr>
              <a:t>1992</a:t>
            </a:r>
            <a:endParaRPr kumimoji="1" lang="zh-CN" altLang="en-US" sz="1600" b="1">
              <a:solidFill>
                <a:srgbClr val="006666"/>
              </a:solidFill>
              <a:effectLst>
                <a:outerShdw blurRad="38100" dist="38100" dir="2700000" algn="tl">
                  <a:srgbClr val="C0C0C0"/>
                </a:outerShdw>
              </a:effectLst>
              <a:latin typeface="Times New Roman" panose="02020603050405020304" pitchFamily="18" charset="0"/>
              <a:ea typeface="宋体" panose="02010600030101010101" pitchFamily="2" charset="-122"/>
            </a:endParaRPr>
          </a:p>
        </p:txBody>
      </p:sp>
      <p:sp>
        <p:nvSpPr>
          <p:cNvPr id="25" name="TextBox 19"/>
          <p:cNvSpPr txBox="1">
            <a:spLocks noChangeArrowheads="1"/>
          </p:cNvSpPr>
          <p:nvPr/>
        </p:nvSpPr>
        <p:spPr bwMode="auto">
          <a:xfrm>
            <a:off x="1833564" y="2338398"/>
            <a:ext cx="1657350" cy="692497"/>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spAutoFit/>
          </a:bodyPr>
          <a:lstStyle>
            <a:lvl1pPr eaLnBrk="0" hangingPunct="0">
              <a:defRPr kumimoji="1" sz="5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5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5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5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5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base" latinLnBrk="0" hangingPunct="1">
              <a:lnSpc>
                <a:spcPct val="100000"/>
              </a:lnSpc>
              <a:spcBef>
                <a:spcPct val="20000"/>
              </a:spcBef>
              <a:spcAft>
                <a:spcPct val="0"/>
              </a:spcAft>
              <a:buClrTx/>
              <a:buSzTx/>
              <a:buFontTx/>
              <a:buNone/>
              <a:tabLst/>
              <a:defRPr/>
            </a:pPr>
            <a:r>
              <a:rPr kumimoji="1" lang="en-US" altLang="zh-CN" sz="1300" b="1" i="0" u="none" strike="noStrike" kern="0" cap="none" spc="0" normalizeH="0" baseline="0" noProof="0" dirty="0" smtClean="0">
                <a:ln>
                  <a:noFill/>
                </a:ln>
                <a:solidFill>
                  <a:srgbClr val="C00000"/>
                </a:solidFill>
                <a:effectLst/>
                <a:uLnTx/>
                <a:uFillTx/>
                <a:latin typeface="Times New Roman" panose="02020603050405020304" pitchFamily="18" charset="0"/>
                <a:ea typeface="宋体" panose="02010600030101010101" pitchFamily="2" charset="-122"/>
              </a:rPr>
              <a:t>STI </a:t>
            </a:r>
            <a:r>
              <a:rPr kumimoji="1" lang="en-US" altLang="zh-CN" sz="1300" b="1" i="0" u="none" strike="noStrike" kern="0" cap="none" spc="0" normalizeH="0" baseline="0" noProof="0" dirty="0" smtClean="0">
                <a:ln>
                  <a:noFill/>
                </a:ln>
                <a:solidFill>
                  <a:srgbClr val="006666"/>
                </a:solidFill>
                <a:effectLst/>
                <a:uLnTx/>
                <a:uFillTx/>
                <a:latin typeface="Times New Roman" panose="02020603050405020304" pitchFamily="18" charset="0"/>
                <a:ea typeface="宋体" panose="02010600030101010101" pitchFamily="2" charset="-122"/>
              </a:rPr>
              <a:t>started the TC forecast evaluation  authorized by CMA</a:t>
            </a:r>
          </a:p>
        </p:txBody>
      </p:sp>
      <p:cxnSp>
        <p:nvCxnSpPr>
          <p:cNvPr id="26" name="直接连接符 25"/>
          <p:cNvCxnSpPr/>
          <p:nvPr/>
        </p:nvCxnSpPr>
        <p:spPr>
          <a:xfrm flipV="1">
            <a:off x="3444877" y="3551248"/>
            <a:ext cx="0" cy="107950"/>
          </a:xfrm>
          <a:prstGeom prst="line">
            <a:avLst/>
          </a:prstGeom>
          <a:noFill/>
          <a:ln w="38100" cap="flat" cmpd="sng" algn="ctr">
            <a:solidFill>
              <a:srgbClr val="7030A0"/>
            </a:solidFill>
            <a:prstDash val="solid"/>
          </a:ln>
          <a:effectLst>
            <a:outerShdw blurRad="40000" dist="20000" dir="5400000" rotWithShape="0">
              <a:srgbClr val="000000">
                <a:alpha val="38000"/>
              </a:srgbClr>
            </a:outerShdw>
          </a:effectLst>
        </p:spPr>
      </p:cxnSp>
      <p:sp>
        <p:nvSpPr>
          <p:cNvPr id="27" name="TextBox 21"/>
          <p:cNvSpPr txBox="1"/>
          <p:nvPr/>
        </p:nvSpPr>
        <p:spPr>
          <a:xfrm>
            <a:off x="3122614" y="3652848"/>
            <a:ext cx="827088" cy="338138"/>
          </a:xfrm>
          <a:prstGeom prst="rect">
            <a:avLst/>
          </a:prstGeom>
          <a:noFill/>
        </p:spPr>
        <p:txBody>
          <a:bodyPr>
            <a:spAutoFit/>
          </a:bodyPr>
          <a:lstStyle/>
          <a:p>
            <a:pPr fontAlgn="base">
              <a:spcBef>
                <a:spcPct val="20000"/>
              </a:spcBef>
              <a:spcAft>
                <a:spcPct val="0"/>
              </a:spcAft>
              <a:defRPr/>
            </a:pPr>
            <a:r>
              <a:rPr kumimoji="1" lang="en-US" altLang="zh-CN" sz="1600" b="1">
                <a:solidFill>
                  <a:srgbClr val="7030A0"/>
                </a:solidFill>
                <a:effectLst>
                  <a:outerShdw blurRad="38100" dist="38100" dir="2700000" algn="tl">
                    <a:srgbClr val="C0C0C0"/>
                  </a:outerShdw>
                </a:effectLst>
                <a:latin typeface="Times New Roman" panose="02020603050405020304" pitchFamily="18" charset="0"/>
                <a:ea typeface="宋体" panose="02010600030101010101" pitchFamily="2" charset="-122"/>
              </a:rPr>
              <a:t>2006</a:t>
            </a:r>
            <a:endParaRPr kumimoji="1" lang="zh-CN" altLang="en-US" sz="1600" b="1">
              <a:solidFill>
                <a:srgbClr val="7030A0"/>
              </a:solidFill>
              <a:effectLst>
                <a:outerShdw blurRad="38100" dist="38100" dir="2700000" algn="tl">
                  <a:srgbClr val="C0C0C0"/>
                </a:outerShdw>
              </a:effectLst>
              <a:latin typeface="Times New Roman" panose="02020603050405020304" pitchFamily="18" charset="0"/>
              <a:ea typeface="宋体" panose="02010600030101010101" pitchFamily="2" charset="-122"/>
            </a:endParaRPr>
          </a:p>
        </p:txBody>
      </p:sp>
      <p:sp>
        <p:nvSpPr>
          <p:cNvPr id="28" name="TextBox 22"/>
          <p:cNvSpPr txBox="1">
            <a:spLocks noChangeArrowheads="1"/>
          </p:cNvSpPr>
          <p:nvPr/>
        </p:nvSpPr>
        <p:spPr bwMode="auto">
          <a:xfrm>
            <a:off x="2696372" y="4065240"/>
            <a:ext cx="16557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5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5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5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5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5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1400" b="1" i="0" u="none" strike="noStrike" kern="0" cap="none" spc="0" normalizeH="0" baseline="0" noProof="0" dirty="0" smtClean="0">
                <a:ln>
                  <a:noFill/>
                </a:ln>
                <a:solidFill>
                  <a:srgbClr val="7030A0"/>
                </a:solidFill>
                <a:effectLst/>
                <a:uLnTx/>
                <a:uFillTx/>
                <a:latin typeface="Times New Roman" panose="02020603050405020304" pitchFamily="18" charset="0"/>
                <a:ea typeface="宋体" panose="02010600030101010101" pitchFamily="2" charset="-122"/>
              </a:rPr>
              <a:t>Track &amp; intensity error analysis</a:t>
            </a:r>
          </a:p>
        </p:txBody>
      </p:sp>
      <p:cxnSp>
        <p:nvCxnSpPr>
          <p:cNvPr id="29" name="直接连接符 28"/>
          <p:cNvCxnSpPr/>
          <p:nvPr/>
        </p:nvCxnSpPr>
        <p:spPr>
          <a:xfrm flipV="1">
            <a:off x="4237039" y="3436948"/>
            <a:ext cx="0" cy="107950"/>
          </a:xfrm>
          <a:prstGeom prst="line">
            <a:avLst/>
          </a:prstGeom>
          <a:noFill/>
          <a:ln w="38100" cap="flat" cmpd="sng" algn="ctr">
            <a:solidFill>
              <a:srgbClr val="3333CC"/>
            </a:solidFill>
            <a:prstDash val="solid"/>
          </a:ln>
          <a:effectLst>
            <a:outerShdw blurRad="40000" dist="20000" dir="5400000" rotWithShape="0">
              <a:srgbClr val="000000">
                <a:alpha val="38000"/>
              </a:srgbClr>
            </a:outerShdw>
          </a:effectLst>
        </p:spPr>
      </p:cxnSp>
      <p:sp>
        <p:nvSpPr>
          <p:cNvPr id="30" name="TextBox 24"/>
          <p:cNvSpPr txBox="1"/>
          <p:nvPr/>
        </p:nvSpPr>
        <p:spPr>
          <a:xfrm>
            <a:off x="3914777" y="3143261"/>
            <a:ext cx="827087" cy="338137"/>
          </a:xfrm>
          <a:prstGeom prst="rect">
            <a:avLst/>
          </a:prstGeom>
          <a:noFill/>
        </p:spPr>
        <p:txBody>
          <a:bodyPr>
            <a:spAutoFit/>
          </a:bodyPr>
          <a:lstStyle/>
          <a:p>
            <a:pPr fontAlgn="base">
              <a:spcBef>
                <a:spcPct val="20000"/>
              </a:spcBef>
              <a:spcAft>
                <a:spcPct val="0"/>
              </a:spcAft>
              <a:defRPr/>
            </a:pPr>
            <a:r>
              <a:rPr kumimoji="1" lang="en-US" altLang="zh-CN" sz="1600" b="1" dirty="0">
                <a:solidFill>
                  <a:srgbClr val="3333CC"/>
                </a:solidFill>
                <a:effectLst>
                  <a:outerShdw blurRad="38100" dist="38100" dir="2700000" algn="tl">
                    <a:srgbClr val="C0C0C0"/>
                  </a:outerShdw>
                </a:effectLst>
                <a:latin typeface="Times New Roman" panose="02020603050405020304" pitchFamily="18" charset="0"/>
                <a:ea typeface="宋体" panose="02010600030101010101" pitchFamily="2" charset="-122"/>
              </a:rPr>
              <a:t>2009</a:t>
            </a:r>
            <a:endParaRPr kumimoji="1" lang="zh-CN" altLang="en-US" sz="1600" b="1" dirty="0">
              <a:solidFill>
                <a:srgbClr val="3333CC"/>
              </a:solidFill>
              <a:effectLst>
                <a:outerShdw blurRad="38100" dist="38100" dir="2700000" algn="tl">
                  <a:srgbClr val="C0C0C0"/>
                </a:outerShdw>
              </a:effectLst>
              <a:latin typeface="Times New Roman" panose="02020603050405020304" pitchFamily="18" charset="0"/>
              <a:ea typeface="宋体" panose="02010600030101010101" pitchFamily="2" charset="-122"/>
            </a:endParaRPr>
          </a:p>
        </p:txBody>
      </p:sp>
      <p:sp>
        <p:nvSpPr>
          <p:cNvPr id="31" name="TextBox 25"/>
          <p:cNvSpPr txBox="1">
            <a:spLocks noChangeArrowheads="1"/>
          </p:cNvSpPr>
          <p:nvPr/>
        </p:nvSpPr>
        <p:spPr bwMode="auto">
          <a:xfrm>
            <a:off x="3509964" y="2500323"/>
            <a:ext cx="1655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5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5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5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5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5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9pPr>
          </a:lstStyle>
          <a:p>
            <a:pPr eaLnBrk="1" fontAlgn="base" hangingPunct="1">
              <a:spcBef>
                <a:spcPct val="20000"/>
              </a:spcBef>
              <a:spcAft>
                <a:spcPct val="0"/>
              </a:spcAft>
            </a:pPr>
            <a:r>
              <a:rPr lang="en-US" altLang="zh-CN" sz="1400">
                <a:solidFill>
                  <a:srgbClr val="3333CC"/>
                </a:solidFill>
                <a:ea typeface="MS PGothic" panose="020B0600070205080204" pitchFamily="34" charset="-128"/>
              </a:rPr>
              <a:t>Add  landfall forecast evaluation</a:t>
            </a:r>
          </a:p>
        </p:txBody>
      </p:sp>
      <p:cxnSp>
        <p:nvCxnSpPr>
          <p:cNvPr id="32" name="直接连接符 31"/>
          <p:cNvCxnSpPr/>
          <p:nvPr/>
        </p:nvCxnSpPr>
        <p:spPr>
          <a:xfrm flipV="1">
            <a:off x="5029202" y="3551248"/>
            <a:ext cx="0" cy="107950"/>
          </a:xfrm>
          <a:prstGeom prst="line">
            <a:avLst/>
          </a:prstGeom>
          <a:noFill/>
          <a:ln w="38100" cap="flat" cmpd="sng" algn="ctr">
            <a:solidFill>
              <a:srgbClr val="FF0000"/>
            </a:solidFill>
            <a:prstDash val="solid"/>
          </a:ln>
          <a:effectLst>
            <a:outerShdw blurRad="40000" dist="20000" dir="5400000" rotWithShape="0">
              <a:srgbClr val="000000">
                <a:alpha val="38000"/>
              </a:srgbClr>
            </a:outerShdw>
          </a:effectLst>
        </p:spPr>
      </p:cxnSp>
      <p:sp>
        <p:nvSpPr>
          <p:cNvPr id="33" name="TextBox 27"/>
          <p:cNvSpPr txBox="1"/>
          <p:nvPr/>
        </p:nvSpPr>
        <p:spPr>
          <a:xfrm>
            <a:off x="4670427" y="3652848"/>
            <a:ext cx="827087" cy="338138"/>
          </a:xfrm>
          <a:prstGeom prst="rect">
            <a:avLst/>
          </a:prstGeom>
          <a:noFill/>
        </p:spPr>
        <p:txBody>
          <a:bodyPr>
            <a:spAutoFit/>
          </a:bodyPr>
          <a:lstStyle/>
          <a:p>
            <a:pPr fontAlgn="base">
              <a:spcBef>
                <a:spcPct val="20000"/>
              </a:spcBef>
              <a:spcAft>
                <a:spcPct val="0"/>
              </a:spcAft>
              <a:defRPr/>
            </a:pPr>
            <a:r>
              <a:rPr kumimoji="1" lang="en-US" altLang="zh-CN" sz="1600" b="1" dirty="0" smtClean="0">
                <a:solidFill>
                  <a:srgbClr val="FF0000"/>
                </a:solidFill>
                <a:effectLst>
                  <a:outerShdw blurRad="38100" dist="38100" dir="2700000" algn="tl">
                    <a:srgbClr val="C0C0C0"/>
                  </a:outerShdw>
                </a:effectLst>
                <a:latin typeface="Times New Roman" panose="02020603050405020304" pitchFamily="18" charset="0"/>
                <a:ea typeface="宋体" panose="02010600030101010101" pitchFamily="2" charset="-122"/>
              </a:rPr>
              <a:t>2010</a:t>
            </a:r>
            <a:endParaRPr kumimoji="1" lang="zh-CN" altLang="en-US" sz="1600" b="1" dirty="0">
              <a:solidFill>
                <a:srgbClr val="FF0000"/>
              </a:solidFill>
              <a:effectLst>
                <a:outerShdw blurRad="38100" dist="38100" dir="2700000" algn="tl">
                  <a:srgbClr val="C0C0C0"/>
                </a:outerShdw>
              </a:effectLst>
              <a:latin typeface="Times New Roman" panose="02020603050405020304" pitchFamily="18" charset="0"/>
              <a:ea typeface="宋体" panose="02010600030101010101" pitchFamily="2" charset="-122"/>
            </a:endParaRPr>
          </a:p>
        </p:txBody>
      </p:sp>
      <p:sp>
        <p:nvSpPr>
          <p:cNvPr id="34" name="TextBox 28"/>
          <p:cNvSpPr txBox="1">
            <a:spLocks noChangeArrowheads="1"/>
          </p:cNvSpPr>
          <p:nvPr/>
        </p:nvSpPr>
        <p:spPr bwMode="auto">
          <a:xfrm>
            <a:off x="4233864" y="4090998"/>
            <a:ext cx="1714500" cy="1169551"/>
          </a:xfrm>
          <a:prstGeom prst="rect">
            <a:avLst/>
          </a:prstGeom>
          <a:noFill/>
          <a:ln w="9525">
            <a:solidFill>
              <a:srgbClr val="6600C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5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5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5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5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5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1400" b="1" i="0" u="none" strike="noStrike" kern="0" cap="none" spc="0" normalizeH="0" baseline="0" noProof="0" dirty="0" smtClean="0">
                <a:ln>
                  <a:noFill/>
                </a:ln>
                <a:solidFill>
                  <a:srgbClr val="FF0000"/>
                </a:solidFill>
                <a:effectLst/>
                <a:uLnTx/>
                <a:uFillTx/>
                <a:latin typeface="Times New Roman" panose="02020603050405020304" pitchFamily="18" charset="0"/>
                <a:ea typeface="宋体" panose="02010600030101010101" pitchFamily="2" charset="-122"/>
              </a:rPr>
              <a:t>Built real-time &amp; post-season verification systems supported by WMO-TLFDP</a:t>
            </a:r>
            <a:endParaRPr kumimoji="1" lang="en-US" altLang="zh-CN" sz="1400" b="1" i="0" u="none" strike="noStrike" kern="0" cap="none" spc="0" normalizeH="0" baseline="0" noProof="0" dirty="0" smtClean="0">
              <a:ln>
                <a:noFill/>
              </a:ln>
              <a:solidFill>
                <a:srgbClr val="000000"/>
              </a:solidFill>
              <a:effectLst/>
              <a:uLnTx/>
              <a:uFillTx/>
              <a:latin typeface="Times New Roman" panose="02020603050405020304" pitchFamily="18" charset="0"/>
              <a:ea typeface="宋体" panose="02010600030101010101" pitchFamily="2" charset="-122"/>
            </a:endParaRPr>
          </a:p>
        </p:txBody>
      </p:sp>
      <p:sp>
        <p:nvSpPr>
          <p:cNvPr id="35" name="TextBox 29"/>
          <p:cNvSpPr txBox="1"/>
          <p:nvPr/>
        </p:nvSpPr>
        <p:spPr>
          <a:xfrm>
            <a:off x="5749927" y="3176598"/>
            <a:ext cx="827087" cy="338138"/>
          </a:xfrm>
          <a:prstGeom prst="rect">
            <a:avLst/>
          </a:prstGeom>
          <a:noFill/>
        </p:spPr>
        <p:txBody>
          <a:bodyPr>
            <a:spAutoFit/>
          </a:bodyPr>
          <a:lstStyle/>
          <a:p>
            <a:pPr fontAlgn="base">
              <a:spcBef>
                <a:spcPct val="20000"/>
              </a:spcBef>
              <a:spcAft>
                <a:spcPct val="0"/>
              </a:spcAft>
              <a:defRPr/>
            </a:pPr>
            <a:r>
              <a:rPr kumimoji="1" lang="en-US" altLang="zh-CN" sz="1600" b="1" dirty="0">
                <a:solidFill>
                  <a:srgbClr val="008000"/>
                </a:solidFill>
                <a:effectLst>
                  <a:outerShdw blurRad="38100" dist="38100" dir="2700000" algn="tl">
                    <a:srgbClr val="C0C0C0"/>
                  </a:outerShdw>
                </a:effectLst>
                <a:latin typeface="Times New Roman" panose="02020603050405020304" pitchFamily="18" charset="0"/>
                <a:ea typeface="宋体" panose="02010600030101010101" pitchFamily="2" charset="-122"/>
              </a:rPr>
              <a:t>2012</a:t>
            </a:r>
            <a:endParaRPr kumimoji="1" lang="zh-CN" altLang="en-US" sz="1600" b="1" dirty="0">
              <a:solidFill>
                <a:srgbClr val="008000"/>
              </a:solidFill>
              <a:effectLst>
                <a:outerShdw blurRad="38100" dist="38100" dir="2700000" algn="tl">
                  <a:srgbClr val="C0C0C0"/>
                </a:outerShdw>
              </a:effectLst>
              <a:latin typeface="Times New Roman" panose="02020603050405020304" pitchFamily="18" charset="0"/>
              <a:ea typeface="宋体" panose="02010600030101010101" pitchFamily="2" charset="-122"/>
            </a:endParaRPr>
          </a:p>
        </p:txBody>
      </p:sp>
      <p:cxnSp>
        <p:nvCxnSpPr>
          <p:cNvPr id="36" name="直接连接符 35"/>
          <p:cNvCxnSpPr/>
          <p:nvPr/>
        </p:nvCxnSpPr>
        <p:spPr>
          <a:xfrm flipV="1">
            <a:off x="6073777" y="3436948"/>
            <a:ext cx="0" cy="107950"/>
          </a:xfrm>
          <a:prstGeom prst="line">
            <a:avLst/>
          </a:prstGeom>
          <a:noFill/>
          <a:ln w="38100" cap="flat" cmpd="sng" algn="ctr">
            <a:solidFill>
              <a:srgbClr val="008000"/>
            </a:solidFill>
            <a:prstDash val="solid"/>
          </a:ln>
          <a:effectLst>
            <a:outerShdw blurRad="40000" dist="20000" dir="5400000" rotWithShape="0">
              <a:srgbClr val="000000">
                <a:alpha val="38000"/>
              </a:srgbClr>
            </a:outerShdw>
          </a:effectLst>
        </p:spPr>
      </p:cxnSp>
      <p:sp>
        <p:nvSpPr>
          <p:cNvPr id="37" name="TextBox 31"/>
          <p:cNvSpPr txBox="1">
            <a:spLocks noChangeArrowheads="1"/>
          </p:cNvSpPr>
          <p:nvPr/>
        </p:nvSpPr>
        <p:spPr bwMode="auto">
          <a:xfrm>
            <a:off x="6239670" y="4090998"/>
            <a:ext cx="5576086" cy="30777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lvl1pPr eaLnBrk="0" hangingPunct="0">
              <a:defRPr kumimoji="1" sz="5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5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5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5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5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1400" b="1" i="0" u="none" strike="noStrike" kern="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rPr>
              <a:t>Submit annual </a:t>
            </a:r>
            <a:r>
              <a:rPr kumimoji="1" lang="en-US" altLang="zh-CN" sz="1400" b="1" i="0" u="none" strike="noStrike" kern="0" cap="none" spc="0" normalizeH="0" baseline="0" noProof="0" smtClean="0">
                <a:ln>
                  <a:noFill/>
                </a:ln>
                <a:solidFill>
                  <a:srgbClr val="C00000"/>
                </a:solidFill>
                <a:effectLst/>
                <a:uLnTx/>
                <a:uFillTx/>
                <a:latin typeface="Times New Roman" panose="02020603050405020304" pitchFamily="18" charset="0"/>
                <a:ea typeface="宋体" panose="02010600030101010101" pitchFamily="2" charset="-122"/>
              </a:rPr>
              <a:t>verification report </a:t>
            </a:r>
            <a:r>
              <a:rPr kumimoji="1" lang="en-US" altLang="zh-CN" sz="1400" b="1" i="0" u="none" strike="noStrike" kern="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rPr>
              <a:t>to ESCAP/WMO </a:t>
            </a:r>
            <a:r>
              <a:rPr kumimoji="1" lang="en-US" altLang="zh-CN" sz="1200" b="1" i="0" u="none" strike="noStrike" kern="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rPr>
              <a:t>Typhoon Committee</a:t>
            </a:r>
          </a:p>
        </p:txBody>
      </p:sp>
      <p:sp>
        <p:nvSpPr>
          <p:cNvPr id="38" name="TextBox 32"/>
          <p:cNvSpPr txBox="1">
            <a:spLocks noChangeArrowheads="1"/>
          </p:cNvSpPr>
          <p:nvPr/>
        </p:nvSpPr>
        <p:spPr bwMode="auto">
          <a:xfrm>
            <a:off x="5159377" y="1804998"/>
            <a:ext cx="2160587" cy="1230313"/>
          </a:xfrm>
          <a:prstGeom prst="rect">
            <a:avLst/>
          </a:prstGeom>
          <a:noFill/>
          <a:ln w="9525">
            <a:solidFill>
              <a:srgbClr val="6600C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5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5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5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5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5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1400" b="1" i="0" u="none" strike="noStrike" kern="0" cap="none" spc="0" normalizeH="0" baseline="0" noProof="0" dirty="0" smtClean="0">
                <a:ln>
                  <a:noFill/>
                </a:ln>
                <a:solidFill>
                  <a:srgbClr val="008000"/>
                </a:solidFill>
                <a:effectLst/>
                <a:uLnTx/>
                <a:uFillTx/>
                <a:latin typeface="Times New Roman" panose="02020603050405020304" pitchFamily="18" charset="0"/>
                <a:ea typeface="宋体" panose="02010600030101010101" pitchFamily="2" charset="-122"/>
              </a:rPr>
              <a:t>Metrics development:</a:t>
            </a:r>
          </a:p>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1200" b="1" i="0" u="none" strike="noStrike" kern="0" cap="none" spc="0" normalizeH="0" baseline="0" noProof="0" dirty="0" smtClean="0">
                <a:ln>
                  <a:noFill/>
                </a:ln>
                <a:solidFill>
                  <a:srgbClr val="008000"/>
                </a:solidFill>
                <a:effectLst/>
                <a:uLnTx/>
                <a:uFillTx/>
                <a:latin typeface="Times New Roman" panose="02020603050405020304" pitchFamily="18" charset="0"/>
                <a:ea typeface="宋体" panose="02010600030101010101" pitchFamily="2" charset="-122"/>
              </a:rPr>
              <a:t>TC genesis</a:t>
            </a:r>
          </a:p>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1200" b="1" i="0" u="none" strike="noStrike" kern="0" cap="none" spc="0" normalizeH="0" baseline="0" noProof="0" dirty="0" smtClean="0">
                <a:ln>
                  <a:noFill/>
                </a:ln>
                <a:solidFill>
                  <a:srgbClr val="008000"/>
                </a:solidFill>
                <a:effectLst/>
                <a:uLnTx/>
                <a:uFillTx/>
                <a:latin typeface="Times New Roman" panose="02020603050405020304" pitchFamily="18" charset="0"/>
                <a:ea typeface="宋体" panose="02010600030101010101" pitchFamily="2" charset="-122"/>
              </a:rPr>
              <a:t>Ensemble probability</a:t>
            </a:r>
          </a:p>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1200" b="1" i="0" u="none" strike="noStrike" kern="0" cap="none" spc="0" normalizeH="0" baseline="0" noProof="0" dirty="0" smtClean="0">
                <a:ln>
                  <a:noFill/>
                </a:ln>
                <a:solidFill>
                  <a:srgbClr val="008000"/>
                </a:solidFill>
                <a:effectLst/>
                <a:uLnTx/>
                <a:uFillTx/>
                <a:latin typeface="Times New Roman" panose="02020603050405020304" pitchFamily="18" charset="0"/>
                <a:ea typeface="宋体" panose="02010600030101010101" pitchFamily="2" charset="-122"/>
              </a:rPr>
              <a:t>Prediction system error</a:t>
            </a:r>
          </a:p>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1200" b="1" i="0" u="none" strike="noStrike" kern="0" cap="none" spc="0" normalizeH="0" baseline="0" noProof="0" dirty="0" smtClean="0">
                <a:ln>
                  <a:noFill/>
                </a:ln>
                <a:solidFill>
                  <a:srgbClr val="008000"/>
                </a:solidFill>
                <a:effectLst/>
                <a:uLnTx/>
                <a:uFillTx/>
                <a:latin typeface="Times New Roman" panose="02020603050405020304" pitchFamily="18" charset="0"/>
                <a:ea typeface="宋体" panose="02010600030101010101" pitchFamily="2" charset="-122"/>
              </a:rPr>
              <a:t>NWP characteristic analysis</a:t>
            </a:r>
          </a:p>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1200" b="1" i="0" u="none" strike="noStrike" kern="0" cap="none" spc="0" normalizeH="0" baseline="0" noProof="0" dirty="0" smtClean="0">
                <a:ln>
                  <a:noFill/>
                </a:ln>
                <a:solidFill>
                  <a:srgbClr val="008000"/>
                </a:solidFill>
                <a:effectLst/>
                <a:uLnTx/>
                <a:uFillTx/>
                <a:latin typeface="Times New Roman" panose="02020603050405020304" pitchFamily="18" charset="0"/>
                <a:ea typeface="宋体" panose="02010600030101010101" pitchFamily="2" charset="-122"/>
              </a:rPr>
              <a:t>(</a:t>
            </a:r>
            <a:r>
              <a:rPr kumimoji="1" lang="en-US" altLang="zh-CN" sz="1200" b="1" i="0" u="none" strike="noStrike" kern="0" cap="none" spc="0" normalizeH="0" baseline="0" noProof="0" dirty="0" smtClean="0">
                <a:ln>
                  <a:noFill/>
                </a:ln>
                <a:solidFill>
                  <a:srgbClr val="000000"/>
                </a:solidFill>
                <a:effectLst/>
                <a:uLnTx/>
                <a:uFillTx/>
                <a:latin typeface="Times New Roman" panose="02020603050405020304" pitchFamily="18" charset="0"/>
                <a:ea typeface="宋体" panose="02010600030101010101" pitchFamily="2" charset="-122"/>
              </a:rPr>
              <a:t>under WMO)</a:t>
            </a:r>
          </a:p>
        </p:txBody>
      </p:sp>
      <p:sp>
        <p:nvSpPr>
          <p:cNvPr id="39" name="TextBox 33"/>
          <p:cNvSpPr txBox="1"/>
          <p:nvPr/>
        </p:nvSpPr>
        <p:spPr>
          <a:xfrm>
            <a:off x="6470652" y="3652848"/>
            <a:ext cx="827087" cy="338138"/>
          </a:xfrm>
          <a:prstGeom prst="rect">
            <a:avLst/>
          </a:prstGeom>
          <a:noFill/>
        </p:spPr>
        <p:txBody>
          <a:bodyPr>
            <a:spAutoFit/>
          </a:bodyPr>
          <a:lstStyle/>
          <a:p>
            <a:pPr fontAlgn="base">
              <a:spcBef>
                <a:spcPct val="20000"/>
              </a:spcBef>
              <a:spcAft>
                <a:spcPct val="0"/>
              </a:spcAft>
              <a:defRPr/>
            </a:pPr>
            <a:r>
              <a:rPr kumimoji="1" lang="en-US" altLang="zh-CN" sz="1600" b="1">
                <a:solidFill>
                  <a:srgbClr val="000000"/>
                </a:solidFill>
                <a:effectLst>
                  <a:outerShdw blurRad="38100" dist="38100" dir="2700000" algn="tl">
                    <a:srgbClr val="C0C0C0"/>
                  </a:outerShdw>
                </a:effectLst>
                <a:latin typeface="Times New Roman" panose="02020603050405020304" pitchFamily="18" charset="0"/>
                <a:ea typeface="宋体" panose="02010600030101010101" pitchFamily="2" charset="-122"/>
              </a:rPr>
              <a:t>2013</a:t>
            </a:r>
            <a:endParaRPr kumimoji="1" lang="zh-CN" altLang="en-US" sz="1600" b="1">
              <a:solidFill>
                <a:srgbClr val="000000"/>
              </a:solidFill>
              <a:effectLst>
                <a:outerShdw blurRad="38100" dist="38100" dir="2700000" algn="tl">
                  <a:srgbClr val="C0C0C0"/>
                </a:outerShdw>
              </a:effectLst>
              <a:latin typeface="Times New Roman" panose="02020603050405020304" pitchFamily="18" charset="0"/>
              <a:ea typeface="宋体" panose="02010600030101010101" pitchFamily="2" charset="-122"/>
            </a:endParaRPr>
          </a:p>
        </p:txBody>
      </p:sp>
      <p:cxnSp>
        <p:nvCxnSpPr>
          <p:cNvPr id="40" name="直接连接符 39"/>
          <p:cNvCxnSpPr/>
          <p:nvPr/>
        </p:nvCxnSpPr>
        <p:spPr>
          <a:xfrm flipV="1">
            <a:off x="6829427" y="3551248"/>
            <a:ext cx="0" cy="107950"/>
          </a:xfrm>
          <a:prstGeom prst="line">
            <a:avLst/>
          </a:prstGeom>
          <a:noFill/>
          <a:ln w="38100" cap="flat" cmpd="sng" algn="ctr">
            <a:solidFill>
              <a:srgbClr val="000000"/>
            </a:solidFill>
            <a:prstDash val="solid"/>
          </a:ln>
          <a:effectLst>
            <a:outerShdw blurRad="40000" dist="20000" dir="5400000" rotWithShape="0">
              <a:srgbClr val="000000">
                <a:alpha val="38000"/>
              </a:srgbClr>
            </a:outerShdw>
          </a:effectLst>
        </p:spPr>
      </p:cxnSp>
      <p:cxnSp>
        <p:nvCxnSpPr>
          <p:cNvPr id="41" name="直接连接符 40"/>
          <p:cNvCxnSpPr/>
          <p:nvPr/>
        </p:nvCxnSpPr>
        <p:spPr>
          <a:xfrm flipV="1">
            <a:off x="7981952" y="3436948"/>
            <a:ext cx="0" cy="107950"/>
          </a:xfrm>
          <a:prstGeom prst="line">
            <a:avLst/>
          </a:prstGeom>
          <a:noFill/>
          <a:ln w="38100" cap="flat" cmpd="sng" algn="ctr">
            <a:solidFill>
              <a:srgbClr val="A50021"/>
            </a:solidFill>
            <a:prstDash val="solid"/>
          </a:ln>
          <a:effectLst>
            <a:outerShdw blurRad="40000" dist="20000" dir="5400000" rotWithShape="0">
              <a:srgbClr val="000000">
                <a:alpha val="38000"/>
              </a:srgbClr>
            </a:outerShdw>
          </a:effectLst>
        </p:spPr>
      </p:cxnSp>
      <p:sp>
        <p:nvSpPr>
          <p:cNvPr id="42" name="TextBox 36"/>
          <p:cNvSpPr txBox="1"/>
          <p:nvPr/>
        </p:nvSpPr>
        <p:spPr>
          <a:xfrm>
            <a:off x="7658102" y="3176598"/>
            <a:ext cx="828675" cy="338138"/>
          </a:xfrm>
          <a:prstGeom prst="rect">
            <a:avLst/>
          </a:prstGeom>
          <a:noFill/>
        </p:spPr>
        <p:txBody>
          <a:bodyPr>
            <a:spAutoFit/>
          </a:bodyPr>
          <a:lstStyle/>
          <a:p>
            <a:pPr fontAlgn="base">
              <a:spcBef>
                <a:spcPct val="20000"/>
              </a:spcBef>
              <a:spcAft>
                <a:spcPct val="0"/>
              </a:spcAft>
              <a:defRPr/>
            </a:pPr>
            <a:r>
              <a:rPr kumimoji="1" lang="en-US" altLang="zh-CN" sz="1600" b="1" dirty="0">
                <a:solidFill>
                  <a:srgbClr val="A50021"/>
                </a:solidFill>
                <a:effectLst>
                  <a:outerShdw blurRad="38100" dist="38100" dir="2700000" algn="tl">
                    <a:srgbClr val="C0C0C0"/>
                  </a:outerShdw>
                </a:effectLst>
                <a:latin typeface="Times New Roman" panose="02020603050405020304" pitchFamily="18" charset="0"/>
                <a:ea typeface="宋体" panose="02010600030101010101" pitchFamily="2" charset="-122"/>
              </a:rPr>
              <a:t>2014</a:t>
            </a:r>
            <a:endParaRPr kumimoji="1" lang="zh-CN" altLang="en-US" sz="1600" b="1" dirty="0">
              <a:solidFill>
                <a:srgbClr val="A50021"/>
              </a:solidFill>
              <a:effectLst>
                <a:outerShdw blurRad="38100" dist="38100" dir="2700000" algn="tl">
                  <a:srgbClr val="C0C0C0"/>
                </a:outerShdw>
              </a:effectLst>
              <a:latin typeface="Times New Roman" panose="02020603050405020304" pitchFamily="18" charset="0"/>
              <a:ea typeface="宋体" panose="02010600030101010101" pitchFamily="2" charset="-122"/>
            </a:endParaRPr>
          </a:p>
        </p:txBody>
      </p:sp>
      <p:sp>
        <p:nvSpPr>
          <p:cNvPr id="44" name="TextBox 38"/>
          <p:cNvSpPr txBox="1"/>
          <p:nvPr/>
        </p:nvSpPr>
        <p:spPr>
          <a:xfrm>
            <a:off x="8593145" y="3652848"/>
            <a:ext cx="827088" cy="338138"/>
          </a:xfrm>
          <a:prstGeom prst="rect">
            <a:avLst/>
          </a:prstGeom>
          <a:noFill/>
        </p:spPr>
        <p:txBody>
          <a:bodyPr>
            <a:spAutoFit/>
          </a:bodyPr>
          <a:lstStyle/>
          <a:p>
            <a:pPr fontAlgn="base">
              <a:spcBef>
                <a:spcPct val="20000"/>
              </a:spcBef>
              <a:spcAft>
                <a:spcPct val="0"/>
              </a:spcAft>
              <a:defRPr/>
            </a:pPr>
            <a:r>
              <a:rPr kumimoji="1" lang="en-US" altLang="zh-CN" sz="1600" b="1" dirty="0">
                <a:solidFill>
                  <a:srgbClr val="3333CC"/>
                </a:solidFill>
                <a:effectLst>
                  <a:outerShdw blurRad="38100" dist="38100" dir="2700000" algn="tl">
                    <a:srgbClr val="C0C0C0"/>
                  </a:outerShdw>
                </a:effectLst>
                <a:latin typeface="Times New Roman" panose="02020603050405020304" pitchFamily="18" charset="0"/>
                <a:ea typeface="宋体" panose="02010600030101010101" pitchFamily="2" charset="-122"/>
              </a:rPr>
              <a:t>2015</a:t>
            </a:r>
            <a:endParaRPr kumimoji="1" lang="zh-CN" altLang="en-US" sz="1600" b="1" dirty="0">
              <a:solidFill>
                <a:srgbClr val="3333CC"/>
              </a:solidFill>
              <a:effectLst>
                <a:outerShdw blurRad="38100" dist="38100" dir="2700000" algn="tl">
                  <a:srgbClr val="C0C0C0"/>
                </a:outerShdw>
              </a:effectLst>
              <a:latin typeface="Times New Roman" panose="02020603050405020304" pitchFamily="18" charset="0"/>
              <a:ea typeface="宋体" panose="02010600030101010101" pitchFamily="2" charset="-122"/>
            </a:endParaRPr>
          </a:p>
        </p:txBody>
      </p:sp>
      <p:sp>
        <p:nvSpPr>
          <p:cNvPr id="45" name="矩形 39"/>
          <p:cNvSpPr>
            <a:spLocks noChangeArrowheads="1"/>
          </p:cNvSpPr>
          <p:nvPr/>
        </p:nvSpPr>
        <p:spPr bwMode="auto">
          <a:xfrm>
            <a:off x="6239670" y="4587528"/>
            <a:ext cx="5576086" cy="523220"/>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lvl1pPr eaLnBrk="0" hangingPunct="0">
              <a:defRPr kumimoji="1" sz="5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5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5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5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5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1400" b="1" i="0" u="none" strike="noStrike" kern="0" cap="none" spc="0" normalizeH="0" baseline="0" noProof="0" dirty="0" smtClean="0">
                <a:ln>
                  <a:noFill/>
                </a:ln>
                <a:solidFill>
                  <a:srgbClr val="3333CC"/>
                </a:solidFill>
                <a:effectLst/>
                <a:uLnTx/>
                <a:uFillTx/>
                <a:latin typeface="Times New Roman" panose="02020603050405020304" pitchFamily="18" charset="0"/>
                <a:ea typeface="宋体" panose="02010600030101010101" pitchFamily="2" charset="-122"/>
              </a:rPr>
              <a:t>Research fellowship projects on verification</a:t>
            </a:r>
          </a:p>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1400" b="1" i="0" u="sng" strike="noStrike" kern="0" cap="none" spc="0" normalizeH="0" baseline="0" noProof="0" dirty="0" smtClean="0">
                <a:ln>
                  <a:noFill/>
                </a:ln>
                <a:solidFill>
                  <a:srgbClr val="C00000"/>
                </a:solidFill>
                <a:effectLst/>
                <a:uLnTx/>
                <a:uFillTx/>
                <a:latin typeface="Times New Roman" panose="02020603050405020304" pitchFamily="18" charset="0"/>
                <a:ea typeface="宋体" panose="02010600030101010101" pitchFamily="2" charset="-122"/>
              </a:rPr>
              <a:t>Typhoon Committee members: </a:t>
            </a:r>
            <a:r>
              <a:rPr kumimoji="1" lang="en-US" altLang="zh-CN" sz="1400" b="1" i="1" u="none" strike="noStrike" kern="0" cap="none" spc="0" normalizeH="0" baseline="0" noProof="0" dirty="0" smtClean="0">
                <a:ln>
                  <a:noFill/>
                </a:ln>
                <a:solidFill>
                  <a:srgbClr val="3333CC"/>
                </a:solidFill>
                <a:effectLst/>
                <a:uLnTx/>
                <a:uFillTx/>
                <a:latin typeface="Times New Roman" panose="02020603050405020304" pitchFamily="18" charset="0"/>
                <a:ea typeface="宋体" panose="02010600030101010101" pitchFamily="2" charset="-122"/>
              </a:rPr>
              <a:t>Vietnam, DPR Korea, Thailand</a:t>
            </a:r>
            <a:endParaRPr kumimoji="1" lang="zh-CN" altLang="en-US" sz="1400" b="1" i="1" u="none" strike="noStrike" kern="0" cap="none" spc="0" normalizeH="0" baseline="0" noProof="0" dirty="0" smtClean="0">
              <a:ln>
                <a:noFill/>
              </a:ln>
              <a:solidFill>
                <a:srgbClr val="3333CC"/>
              </a:solidFill>
              <a:effectLst/>
              <a:uLnTx/>
              <a:uFillTx/>
              <a:latin typeface="Times New Roman" panose="02020603050405020304" pitchFamily="18" charset="0"/>
              <a:ea typeface="宋体" panose="02010600030101010101" pitchFamily="2" charset="-122"/>
            </a:endParaRPr>
          </a:p>
        </p:txBody>
      </p:sp>
      <p:cxnSp>
        <p:nvCxnSpPr>
          <p:cNvPr id="46" name="直接连接符 45"/>
          <p:cNvCxnSpPr/>
          <p:nvPr/>
        </p:nvCxnSpPr>
        <p:spPr>
          <a:xfrm flipV="1">
            <a:off x="8915408" y="3551248"/>
            <a:ext cx="0" cy="107950"/>
          </a:xfrm>
          <a:prstGeom prst="line">
            <a:avLst/>
          </a:prstGeom>
          <a:noFill/>
          <a:ln w="38100" cap="flat" cmpd="sng" algn="ctr">
            <a:solidFill>
              <a:srgbClr val="3333CC"/>
            </a:solidFill>
            <a:prstDash val="solid"/>
          </a:ln>
          <a:effectLst>
            <a:outerShdw blurRad="40000" dist="20000" dir="5400000" rotWithShape="0">
              <a:srgbClr val="000000">
                <a:alpha val="38000"/>
              </a:srgbClr>
            </a:outerShdw>
          </a:effectLst>
        </p:spPr>
      </p:cxnSp>
      <p:cxnSp>
        <p:nvCxnSpPr>
          <p:cNvPr id="49" name="直接连接符 48"/>
          <p:cNvCxnSpPr/>
          <p:nvPr/>
        </p:nvCxnSpPr>
        <p:spPr>
          <a:xfrm flipV="1">
            <a:off x="10106029" y="3460756"/>
            <a:ext cx="0" cy="107950"/>
          </a:xfrm>
          <a:prstGeom prst="line">
            <a:avLst/>
          </a:prstGeom>
          <a:noFill/>
          <a:ln w="38100" cap="flat" cmpd="sng" algn="ctr">
            <a:solidFill>
              <a:srgbClr val="A50021"/>
            </a:solidFill>
            <a:prstDash val="solid"/>
          </a:ln>
          <a:effectLst>
            <a:outerShdw blurRad="40000" dist="20000" dir="5400000" rotWithShape="0">
              <a:srgbClr val="000000">
                <a:alpha val="38000"/>
              </a:srgbClr>
            </a:outerShdw>
          </a:effectLst>
        </p:spPr>
      </p:cxnSp>
      <p:sp>
        <p:nvSpPr>
          <p:cNvPr id="50" name="TextBox 36"/>
          <p:cNvSpPr txBox="1"/>
          <p:nvPr/>
        </p:nvSpPr>
        <p:spPr>
          <a:xfrm>
            <a:off x="9782179" y="3200406"/>
            <a:ext cx="828675" cy="338138"/>
          </a:xfrm>
          <a:prstGeom prst="rect">
            <a:avLst/>
          </a:prstGeom>
          <a:noFill/>
        </p:spPr>
        <p:txBody>
          <a:bodyPr>
            <a:spAutoFit/>
          </a:bodyPr>
          <a:lstStyle/>
          <a:p>
            <a:pPr fontAlgn="base">
              <a:spcBef>
                <a:spcPct val="20000"/>
              </a:spcBef>
              <a:spcAft>
                <a:spcPct val="0"/>
              </a:spcAft>
              <a:defRPr/>
            </a:pPr>
            <a:r>
              <a:rPr kumimoji="1" lang="en-US" altLang="zh-CN" sz="1600" b="1" dirty="0" smtClean="0">
                <a:solidFill>
                  <a:srgbClr val="A50021"/>
                </a:solidFill>
                <a:effectLst>
                  <a:outerShdw blurRad="38100" dist="38100" dir="2700000" algn="tl">
                    <a:srgbClr val="C0C0C0"/>
                  </a:outerShdw>
                </a:effectLst>
                <a:latin typeface="Times New Roman" panose="02020603050405020304" pitchFamily="18" charset="0"/>
                <a:ea typeface="宋体" panose="02010600030101010101" pitchFamily="2" charset="-122"/>
              </a:rPr>
              <a:t>2016</a:t>
            </a:r>
            <a:endParaRPr kumimoji="1" lang="zh-CN" altLang="en-US" sz="1600" b="1" dirty="0">
              <a:solidFill>
                <a:srgbClr val="A50021"/>
              </a:solidFill>
              <a:effectLst>
                <a:outerShdw blurRad="38100" dist="38100" dir="2700000" algn="tl">
                  <a:srgbClr val="C0C0C0"/>
                </a:outerShdw>
              </a:effectLst>
              <a:latin typeface="Times New Roman" panose="02020603050405020304" pitchFamily="18" charset="0"/>
              <a:ea typeface="宋体" panose="02010600030101010101" pitchFamily="2" charset="-122"/>
            </a:endParaRPr>
          </a:p>
        </p:txBody>
      </p:sp>
      <p:sp>
        <p:nvSpPr>
          <p:cNvPr id="43" name="Rectangle 2"/>
          <p:cNvSpPr txBox="1">
            <a:spLocks noChangeArrowheads="1"/>
          </p:cNvSpPr>
          <p:nvPr/>
        </p:nvSpPr>
        <p:spPr bwMode="auto">
          <a:xfrm>
            <a:off x="1366840" y="141609"/>
            <a:ext cx="10139360" cy="8858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eaLnBrk="1" hangingPunct="1"/>
            <a:r>
              <a:rPr lang="en-US" altLang="zh-CN" sz="2400" dirty="0">
                <a:solidFill>
                  <a:srgbClr val="FFFF00"/>
                </a:solidFill>
                <a:latin typeface="Arial Black" pitchFamily="34" charset="0"/>
                <a:ea typeface="Arial Unicode MS" pitchFamily="34" charset="-122"/>
                <a:cs typeface="Arial Unicode MS" pitchFamily="34" charset="-122"/>
              </a:rPr>
              <a:t>History of tropical cyclone forecast verification at STI </a:t>
            </a:r>
            <a:r>
              <a:rPr lang="en-US" altLang="zh-CN" sz="2400" dirty="0" smtClean="0">
                <a:solidFill>
                  <a:srgbClr val="FFFF00"/>
                </a:solidFill>
                <a:latin typeface="Arial Black" pitchFamily="34" charset="0"/>
                <a:ea typeface="Arial Unicode MS" pitchFamily="34" charset="-122"/>
                <a:cs typeface="Arial Unicode MS" pitchFamily="34" charset="-122"/>
              </a:rPr>
              <a:t>(International activities)</a:t>
            </a:r>
          </a:p>
        </p:txBody>
      </p:sp>
    </p:spTree>
    <p:extLst>
      <p:ext uri="{BB962C8B-B14F-4D97-AF65-F5344CB8AC3E}">
        <p14:creationId xmlns:p14="http://schemas.microsoft.com/office/powerpoint/2010/main" val="18505608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ma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676525"/>
            <a:ext cx="70866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5"/>
          <p:cNvSpPr>
            <a:spLocks noChangeArrowheads="1"/>
          </p:cNvSpPr>
          <p:nvPr/>
        </p:nvSpPr>
        <p:spPr bwMode="auto">
          <a:xfrm>
            <a:off x="3505200" y="1190625"/>
            <a:ext cx="67818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5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5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5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5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5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9pPr>
          </a:lstStyle>
          <a:p>
            <a:pPr eaLnBrk="1" fontAlgn="base" hangingPunct="1">
              <a:spcBef>
                <a:spcPct val="0"/>
              </a:spcBef>
              <a:spcAft>
                <a:spcPct val="0"/>
              </a:spcAft>
            </a:pPr>
            <a:r>
              <a:rPr lang="en-US" altLang="zh-CN" sz="2800" dirty="0" smtClean="0">
                <a:solidFill>
                  <a:srgbClr val="CC3300"/>
                </a:solidFill>
                <a:latin typeface="Arial" panose="020B0604020202020204" pitchFamily="34" charset="0"/>
                <a:ea typeface="楷体_GB2312" charset="-122"/>
                <a:cs typeface="Arial" panose="020B0604020202020204" pitchFamily="34" charset="0"/>
              </a:rPr>
              <a:t>UNESCAP/WMO</a:t>
            </a:r>
            <a:r>
              <a:rPr lang="zh-CN" altLang="en-US" sz="2800" dirty="0" smtClean="0">
                <a:solidFill>
                  <a:srgbClr val="CC3300"/>
                </a:solidFill>
                <a:latin typeface="Arial" panose="020B0604020202020204" pitchFamily="34" charset="0"/>
                <a:ea typeface="楷体_GB2312" charset="-122"/>
                <a:cs typeface="Arial" panose="020B0604020202020204" pitchFamily="34" charset="0"/>
              </a:rPr>
              <a:t> </a:t>
            </a:r>
            <a:r>
              <a:rPr lang="en-US" altLang="zh-CN" sz="2800" dirty="0">
                <a:solidFill>
                  <a:srgbClr val="CC3300"/>
                </a:solidFill>
                <a:latin typeface="Arial" panose="020B0604020202020204" pitchFamily="34" charset="0"/>
                <a:ea typeface="楷体_GB2312" charset="-122"/>
                <a:cs typeface="Arial" panose="020B0604020202020204" pitchFamily="34" charset="0"/>
              </a:rPr>
              <a:t>Typhoon Committee</a:t>
            </a:r>
          </a:p>
          <a:p>
            <a:pPr eaLnBrk="1" fontAlgn="base" hangingPunct="1">
              <a:spcBef>
                <a:spcPct val="0"/>
              </a:spcBef>
              <a:spcAft>
                <a:spcPct val="0"/>
              </a:spcAft>
            </a:pPr>
            <a:r>
              <a:rPr lang="en-US" altLang="zh-CN" sz="2800" dirty="0">
                <a:solidFill>
                  <a:srgbClr val="002060"/>
                </a:solidFill>
                <a:latin typeface="Arial" panose="020B0604020202020204" pitchFamily="34" charset="0"/>
                <a:ea typeface="楷体_GB2312" charset="-122"/>
                <a:cs typeface="Arial" panose="020B0604020202020204" pitchFamily="34" charset="0"/>
              </a:rPr>
              <a:t>http://www.typhooncommittee.org</a:t>
            </a:r>
            <a:endParaRPr lang="zh-CN" altLang="en-US" sz="2800" dirty="0">
              <a:solidFill>
                <a:srgbClr val="002060"/>
              </a:solidFill>
              <a:latin typeface="Arial" panose="020B0604020202020204" pitchFamily="34" charset="0"/>
              <a:ea typeface="楷体_GB2312" charset="-122"/>
              <a:cs typeface="Arial" panose="020B0604020202020204" pitchFamily="34" charset="0"/>
            </a:endParaRPr>
          </a:p>
        </p:txBody>
      </p:sp>
      <p:sp>
        <p:nvSpPr>
          <p:cNvPr id="4" name="Rectangle 6"/>
          <p:cNvSpPr>
            <a:spLocks noChangeArrowheads="1"/>
          </p:cNvSpPr>
          <p:nvPr/>
        </p:nvSpPr>
        <p:spPr bwMode="auto">
          <a:xfrm>
            <a:off x="8791575" y="2168743"/>
            <a:ext cx="2141933"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kumimoji="1" sz="500" b="1">
                <a:solidFill>
                  <a:schemeClr val="tx1"/>
                </a:solidFill>
                <a:latin typeface="Times New Roman" panose="02020603050405020304" pitchFamily="18" charset="0"/>
                <a:ea typeface="宋体" panose="02010600030101010101" pitchFamily="2" charset="-122"/>
              </a:defRPr>
            </a:lvl1pPr>
            <a:lvl2pPr eaLnBrk="0" hangingPunct="0">
              <a:defRPr kumimoji="1" sz="5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5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5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5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000" b="1" i="0" u="none" strike="noStrike" kern="0" cap="none" spc="0" normalizeH="0" baseline="0" noProof="0" dirty="0" smtClean="0">
                <a:ln>
                  <a:noFill/>
                </a:ln>
                <a:solidFill>
                  <a:srgbClr val="C00000"/>
                </a:solidFill>
                <a:effectLst/>
                <a:uLnTx/>
                <a:uFillTx/>
                <a:latin typeface="Arial" panose="020B0604020202020204" pitchFamily="34" charset="0"/>
                <a:cs typeface="Arial" panose="020B0604020202020204" pitchFamily="34" charset="0"/>
              </a:rPr>
              <a:t>Members</a:t>
            </a:r>
            <a:r>
              <a:rPr kumimoji="1" lang="zh-CN" altLang="en-US" sz="2000" b="1" i="0" u="none" strike="noStrike" kern="0" cap="none" spc="0" normalizeH="0" baseline="0" noProof="0" dirty="0" smtClean="0">
                <a:ln>
                  <a:noFill/>
                </a:ln>
                <a:solidFill>
                  <a:srgbClr val="C00000"/>
                </a:solidFill>
                <a:effectLst/>
                <a:uLnTx/>
                <a:uFillTx/>
                <a:latin typeface="Arial" panose="020B0604020202020204" pitchFamily="34" charset="0"/>
                <a:cs typeface="Arial" panose="020B0604020202020204" pitchFamily="34" charset="0"/>
              </a:rPr>
              <a:t>：</a:t>
            </a:r>
            <a:r>
              <a:rPr kumimoji="1" lang="en-US" altLang="zh-CN" sz="2000" b="1" i="0" u="none" strike="noStrike" kern="0" cap="none" spc="0" normalizeH="0" baseline="0" noProof="0" dirty="0" smtClean="0">
                <a:ln>
                  <a:noFill/>
                </a:ln>
                <a:solidFill>
                  <a:srgbClr val="C00000"/>
                </a:solidFill>
                <a:effectLst/>
                <a:uLnTx/>
                <a:uFillTx/>
                <a:latin typeface="Arial" panose="020B0604020202020204" pitchFamily="34" charset="0"/>
                <a:cs typeface="Arial" panose="020B0604020202020204" pitchFamily="34" charset="0"/>
              </a:rPr>
              <a:t>14</a:t>
            </a:r>
            <a:endParaRPr kumimoji="1" lang="zh-CN" altLang="en-US" sz="2000" b="1" i="0" u="none" strike="noStrike" kern="0" cap="none" spc="0" normalizeH="0" baseline="0" noProof="0" dirty="0" smtClean="0">
              <a:ln>
                <a:noFill/>
              </a:ln>
              <a:solidFill>
                <a:srgbClr val="C00000"/>
              </a:solidFill>
              <a:effectLst/>
              <a:uLnTx/>
              <a:uFillTx/>
              <a:latin typeface="Arial" panose="020B0604020202020204" pitchFamily="34" charset="0"/>
              <a:cs typeface="Arial" panose="020B0604020202020204" pitchFamily="34" charset="0"/>
            </a:endParaRPr>
          </a:p>
          <a:p>
            <a:pPr marL="0" marR="0" lvl="1" indent="0" defTabSz="914400" eaLnBrk="1" fontAlgn="base" latinLnBrk="0" hangingPunct="1">
              <a:lnSpc>
                <a:spcPct val="100000"/>
              </a:lnSpc>
              <a:spcBef>
                <a:spcPct val="0"/>
              </a:spcBef>
              <a:spcAft>
                <a:spcPct val="0"/>
              </a:spcAft>
              <a:buClrTx/>
              <a:buSzTx/>
              <a:buFontTx/>
              <a:buNone/>
              <a:tabLst/>
              <a:defRPr/>
            </a:pPr>
            <a:endParaRPr kumimoji="1" lang="en-US" altLang="zh-CN" sz="14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endParaRPr>
          </a:p>
          <a:p>
            <a:pPr marL="0" marR="0" lvl="1" indent="0" defTabSz="914400" eaLnBrk="1" fontAlgn="base" latinLnBrk="0" hangingPunct="1">
              <a:lnSpc>
                <a:spcPct val="100000"/>
              </a:lnSpc>
              <a:spcBef>
                <a:spcPct val="0"/>
              </a:spcBef>
              <a:spcAft>
                <a:spcPct val="0"/>
              </a:spcAft>
              <a:buClrTx/>
              <a:buSzTx/>
              <a:buFontTx/>
              <a:buNone/>
              <a:tabLst/>
              <a:defRPr/>
            </a:pPr>
            <a:r>
              <a:rPr kumimoji="1" lang="en-US" altLang="zh-CN" sz="1400" b="1" i="0" u="none" strike="noStrike" kern="0" cap="none" spc="0" normalizeH="0" baseline="0" noProof="0" dirty="0" smtClean="0">
                <a:ln>
                  <a:noFill/>
                </a:ln>
                <a:solidFill>
                  <a:srgbClr val="3333CC"/>
                </a:solidFill>
                <a:effectLst/>
                <a:uLnTx/>
                <a:uFillTx/>
                <a:latin typeface="Arial" panose="020B0604020202020204" pitchFamily="34" charset="0"/>
                <a:cs typeface="Arial" panose="020B0604020202020204" pitchFamily="34" charset="0"/>
              </a:rPr>
              <a:t>Cambodia, 1968</a:t>
            </a:r>
            <a:br>
              <a:rPr kumimoji="1" lang="en-US" altLang="zh-CN" sz="1400" b="1" i="0" u="none" strike="noStrike" kern="0" cap="none" spc="0" normalizeH="0" baseline="0" noProof="0" dirty="0" smtClean="0">
                <a:ln>
                  <a:noFill/>
                </a:ln>
                <a:solidFill>
                  <a:srgbClr val="3333CC"/>
                </a:solidFill>
                <a:effectLst/>
                <a:uLnTx/>
                <a:uFillTx/>
                <a:latin typeface="Arial" panose="020B0604020202020204" pitchFamily="34" charset="0"/>
                <a:cs typeface="Arial" panose="020B0604020202020204" pitchFamily="34" charset="0"/>
              </a:rPr>
            </a:br>
            <a:r>
              <a:rPr kumimoji="1" lang="en-US" altLang="zh-CN" sz="1400" b="1" i="0" u="none" strike="noStrike" kern="0" cap="none" spc="0" normalizeH="0" baseline="0" noProof="0" dirty="0" smtClean="0">
                <a:ln>
                  <a:noFill/>
                </a:ln>
                <a:solidFill>
                  <a:srgbClr val="3333CC"/>
                </a:solidFill>
                <a:effectLst/>
                <a:uLnTx/>
                <a:uFillTx/>
                <a:latin typeface="Arial" panose="020B0604020202020204" pitchFamily="34" charset="0"/>
                <a:cs typeface="Arial" panose="020B0604020202020204" pitchFamily="34" charset="0"/>
              </a:rPr>
              <a:t>China, 1968</a:t>
            </a:r>
            <a:r>
              <a:rPr kumimoji="1" lang="en-US" altLang="zh-CN" sz="14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a:r>
            <a:br>
              <a:rPr kumimoji="1" lang="en-US" altLang="zh-CN" sz="14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br>
            <a:r>
              <a:rPr kumimoji="1" lang="en-US" altLang="zh-CN" sz="14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DPRK, 1992</a:t>
            </a:r>
            <a:br>
              <a:rPr kumimoji="1" lang="en-US" altLang="zh-CN" sz="14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br>
            <a:r>
              <a:rPr kumimoji="1" lang="en-US" altLang="zh-CN" sz="1400" b="1" i="0" u="none" strike="noStrike" kern="0" cap="none" spc="0" normalizeH="0" baseline="0" noProof="0" dirty="0" err="1" smtClean="0">
                <a:ln>
                  <a:noFill/>
                </a:ln>
                <a:solidFill>
                  <a:srgbClr val="000000"/>
                </a:solidFill>
                <a:effectLst/>
                <a:uLnTx/>
                <a:uFillTx/>
                <a:latin typeface="Arial" panose="020B0604020202020204" pitchFamily="34" charset="0"/>
                <a:cs typeface="Arial" panose="020B0604020202020204" pitchFamily="34" charset="0"/>
              </a:rPr>
              <a:t>HongKong</a:t>
            </a:r>
            <a:r>
              <a:rPr kumimoji="1" lang="en-US" altLang="zh-CN" sz="14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/China, 1968</a:t>
            </a:r>
            <a:br>
              <a:rPr kumimoji="1" lang="en-US" altLang="zh-CN" sz="14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br>
            <a:r>
              <a:rPr kumimoji="1" lang="en-US" altLang="zh-CN" sz="1400" b="1" i="0" u="none" strike="noStrike" kern="0" cap="none" spc="0" normalizeH="0" baseline="0" noProof="0" dirty="0" smtClean="0">
                <a:ln>
                  <a:noFill/>
                </a:ln>
                <a:solidFill>
                  <a:srgbClr val="3333CC"/>
                </a:solidFill>
                <a:effectLst/>
                <a:uLnTx/>
                <a:uFillTx/>
                <a:latin typeface="Arial" panose="020B0604020202020204" pitchFamily="34" charset="0"/>
                <a:cs typeface="Arial" panose="020B0604020202020204" pitchFamily="34" charset="0"/>
              </a:rPr>
              <a:t>Japan, 1968</a:t>
            </a:r>
            <a:br>
              <a:rPr kumimoji="1" lang="en-US" altLang="zh-CN" sz="1400" b="1" i="0" u="none" strike="noStrike" kern="0" cap="none" spc="0" normalizeH="0" baseline="0" noProof="0" dirty="0" smtClean="0">
                <a:ln>
                  <a:noFill/>
                </a:ln>
                <a:solidFill>
                  <a:srgbClr val="3333CC"/>
                </a:solidFill>
                <a:effectLst/>
                <a:uLnTx/>
                <a:uFillTx/>
                <a:latin typeface="Arial" panose="020B0604020202020204" pitchFamily="34" charset="0"/>
                <a:cs typeface="Arial" panose="020B0604020202020204" pitchFamily="34" charset="0"/>
              </a:rPr>
            </a:br>
            <a:r>
              <a:rPr kumimoji="1" lang="en-US" altLang="zh-CN" sz="1400" b="1" i="0" u="none" strike="noStrike" kern="0" cap="none" spc="0" normalizeH="0" baseline="0" noProof="0" dirty="0" smtClean="0">
                <a:ln>
                  <a:noFill/>
                </a:ln>
                <a:solidFill>
                  <a:srgbClr val="3333CC"/>
                </a:solidFill>
                <a:effectLst/>
                <a:uLnTx/>
                <a:uFillTx/>
                <a:latin typeface="Arial" panose="020B0604020202020204" pitchFamily="34" charset="0"/>
                <a:cs typeface="Arial" panose="020B0604020202020204" pitchFamily="34" charset="0"/>
              </a:rPr>
              <a:t>Lao PDR, 1968</a:t>
            </a:r>
            <a:r>
              <a:rPr kumimoji="1" lang="en-US" altLang="zh-CN" sz="14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a:r>
            <a:br>
              <a:rPr kumimoji="1" lang="en-US" altLang="zh-CN" sz="14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br>
            <a:r>
              <a:rPr kumimoji="1" lang="en-US" altLang="zh-CN" sz="14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Macao/China, 1992</a:t>
            </a:r>
          </a:p>
          <a:p>
            <a:pPr marL="0" marR="0" lvl="1" indent="0" defTabSz="914400" eaLnBrk="1" fontAlgn="base" latinLnBrk="0" hangingPunct="1">
              <a:lnSpc>
                <a:spcPct val="100000"/>
              </a:lnSpc>
              <a:spcBef>
                <a:spcPct val="0"/>
              </a:spcBef>
              <a:spcAft>
                <a:spcPct val="0"/>
              </a:spcAft>
              <a:buClrTx/>
              <a:buSzTx/>
              <a:buFontTx/>
              <a:buNone/>
              <a:tabLst/>
              <a:defRPr/>
            </a:pPr>
            <a:r>
              <a:rPr kumimoji="1" lang="en-US" altLang="zh-CN" sz="1400" b="1" i="0" u="none" strike="noStrike" kern="0" cap="none" spc="0" normalizeH="0" baseline="0" noProof="0" dirty="0" smtClean="0">
                <a:ln>
                  <a:noFill/>
                </a:ln>
                <a:solidFill>
                  <a:srgbClr val="3333CC"/>
                </a:solidFill>
                <a:effectLst/>
                <a:uLnTx/>
                <a:uFillTx/>
                <a:latin typeface="Arial" panose="020B0604020202020204" pitchFamily="34" charset="0"/>
                <a:cs typeface="Arial" panose="020B0604020202020204" pitchFamily="34" charset="0"/>
              </a:rPr>
              <a:t>Malaysia 1968</a:t>
            </a:r>
            <a:br>
              <a:rPr kumimoji="1" lang="en-US" altLang="zh-CN" sz="1400" b="1" i="0" u="none" strike="noStrike" kern="0" cap="none" spc="0" normalizeH="0" baseline="0" noProof="0" dirty="0" smtClean="0">
                <a:ln>
                  <a:noFill/>
                </a:ln>
                <a:solidFill>
                  <a:srgbClr val="3333CC"/>
                </a:solidFill>
                <a:effectLst/>
                <a:uLnTx/>
                <a:uFillTx/>
                <a:latin typeface="Arial" panose="020B0604020202020204" pitchFamily="34" charset="0"/>
                <a:cs typeface="Arial" panose="020B0604020202020204" pitchFamily="34" charset="0"/>
              </a:rPr>
            </a:br>
            <a:r>
              <a:rPr kumimoji="1" lang="en-US" altLang="zh-CN" sz="1400" b="1" i="0" u="none" strike="noStrike" kern="0" cap="none" spc="0" normalizeH="0" baseline="0" noProof="0" dirty="0" smtClean="0">
                <a:ln>
                  <a:noFill/>
                </a:ln>
                <a:solidFill>
                  <a:srgbClr val="3333CC"/>
                </a:solidFill>
                <a:effectLst/>
                <a:uLnTx/>
                <a:uFillTx/>
                <a:latin typeface="Arial" panose="020B0604020202020204" pitchFamily="34" charset="0"/>
                <a:cs typeface="Arial" panose="020B0604020202020204" pitchFamily="34" charset="0"/>
              </a:rPr>
              <a:t>Philippines, 1968</a:t>
            </a:r>
            <a:br>
              <a:rPr kumimoji="1" lang="en-US" altLang="zh-CN" sz="1400" b="1" i="0" u="none" strike="noStrike" kern="0" cap="none" spc="0" normalizeH="0" baseline="0" noProof="0" dirty="0" smtClean="0">
                <a:ln>
                  <a:noFill/>
                </a:ln>
                <a:solidFill>
                  <a:srgbClr val="3333CC"/>
                </a:solidFill>
                <a:effectLst/>
                <a:uLnTx/>
                <a:uFillTx/>
                <a:latin typeface="Arial" panose="020B0604020202020204" pitchFamily="34" charset="0"/>
                <a:cs typeface="Arial" panose="020B0604020202020204" pitchFamily="34" charset="0"/>
              </a:rPr>
            </a:br>
            <a:r>
              <a:rPr kumimoji="1" lang="en-US" altLang="zh-CN" sz="1400" b="1" i="0" u="none" strike="noStrike" kern="0" cap="none" spc="0" normalizeH="0" baseline="0" noProof="0" dirty="0" err="1" smtClean="0">
                <a:ln>
                  <a:noFill/>
                </a:ln>
                <a:solidFill>
                  <a:srgbClr val="3333CC"/>
                </a:solidFill>
                <a:effectLst/>
                <a:uLnTx/>
                <a:uFillTx/>
                <a:latin typeface="Arial" panose="020B0604020202020204" pitchFamily="34" charset="0"/>
                <a:cs typeface="Arial" panose="020B0604020202020204" pitchFamily="34" charset="0"/>
              </a:rPr>
              <a:t>RoK</a:t>
            </a:r>
            <a:r>
              <a:rPr kumimoji="1" lang="en-US" altLang="zh-CN" sz="1400" b="1" i="0" u="none" strike="noStrike" kern="0" cap="none" spc="0" normalizeH="0" baseline="0" noProof="0" dirty="0" smtClean="0">
                <a:ln>
                  <a:noFill/>
                </a:ln>
                <a:solidFill>
                  <a:srgbClr val="3333CC"/>
                </a:solidFill>
                <a:effectLst/>
                <a:uLnTx/>
                <a:uFillTx/>
                <a:latin typeface="Arial" panose="020B0604020202020204" pitchFamily="34" charset="0"/>
                <a:cs typeface="Arial" panose="020B0604020202020204" pitchFamily="34" charset="0"/>
              </a:rPr>
              <a:t>, 1968</a:t>
            </a:r>
            <a:r>
              <a:rPr kumimoji="1" lang="en-US" altLang="zh-CN" sz="14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a:r>
            <a:br>
              <a:rPr kumimoji="1" lang="en-US" altLang="zh-CN" sz="14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br>
            <a:r>
              <a:rPr kumimoji="1" lang="en-US" altLang="zh-CN" sz="14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Singapore, 1997</a:t>
            </a:r>
            <a:br>
              <a:rPr kumimoji="1" lang="en-US" altLang="zh-CN" sz="14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br>
            <a:r>
              <a:rPr kumimoji="1" lang="en-US" altLang="zh-CN" sz="1400" b="1" i="0" u="none" strike="noStrike" kern="0" cap="none" spc="0" normalizeH="0" baseline="0" noProof="0" dirty="0" smtClean="0">
                <a:ln>
                  <a:noFill/>
                </a:ln>
                <a:solidFill>
                  <a:srgbClr val="3333CC"/>
                </a:solidFill>
                <a:effectLst/>
                <a:uLnTx/>
                <a:uFillTx/>
                <a:latin typeface="Arial" panose="020B0604020202020204" pitchFamily="34" charset="0"/>
                <a:cs typeface="Arial" panose="020B0604020202020204" pitchFamily="34" charset="0"/>
              </a:rPr>
              <a:t>Thailand, 1968</a:t>
            </a:r>
            <a:r>
              <a:rPr kumimoji="1" lang="en-US" altLang="zh-CN" sz="14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a:r>
            <a:br>
              <a:rPr kumimoji="1" lang="en-US" altLang="zh-CN" sz="14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br>
            <a:r>
              <a:rPr kumimoji="1" lang="en-US" altLang="zh-CN" sz="14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USA, 1998</a:t>
            </a:r>
            <a:br>
              <a:rPr kumimoji="1" lang="en-US" altLang="zh-CN" sz="14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br>
            <a:r>
              <a:rPr kumimoji="1" lang="en-US" altLang="zh-CN" sz="1400" b="1" i="0" u="none" strike="noStrike" kern="0" cap="none" spc="0" normalizeH="0" baseline="0" noProof="0" dirty="0" smtClean="0">
                <a:ln>
                  <a:noFill/>
                </a:ln>
                <a:solidFill>
                  <a:srgbClr val="3333CC"/>
                </a:solidFill>
                <a:effectLst/>
                <a:uLnTx/>
                <a:uFillTx/>
                <a:latin typeface="Arial" panose="020B0604020202020204" pitchFamily="34" charset="0"/>
                <a:cs typeface="Arial" panose="020B0604020202020204" pitchFamily="34" charset="0"/>
              </a:rPr>
              <a:t>Viet Nam, 1968</a:t>
            </a:r>
          </a:p>
        </p:txBody>
      </p:sp>
      <p:pic>
        <p:nvPicPr>
          <p:cNvPr id="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133475"/>
            <a:ext cx="1608138"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9"/>
          <p:cNvSpPr txBox="1">
            <a:spLocks noChangeArrowheads="1"/>
          </p:cNvSpPr>
          <p:nvPr/>
        </p:nvSpPr>
        <p:spPr bwMode="auto">
          <a:xfrm>
            <a:off x="6019800" y="2168525"/>
            <a:ext cx="2362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5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5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5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5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5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en-US" altLang="zh-CN" sz="18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Established in 1968</a:t>
            </a:r>
            <a:endParaRPr kumimoji="1" lang="zh-CN" altLang="en-US" sz="18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endParaRPr>
          </a:p>
        </p:txBody>
      </p:sp>
      <p:pic>
        <p:nvPicPr>
          <p:cNvPr id="7" name="Picture 12" descr="RSMC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2670175"/>
            <a:ext cx="304800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1035844" y="5796260"/>
            <a:ext cx="10365581" cy="923330"/>
          </a:xfrm>
          <a:prstGeom prst="rect">
            <a:avLst/>
          </a:prstGeom>
        </p:spPr>
        <p:txBody>
          <a:bodyPr wrap="square">
            <a:spAutoFit/>
          </a:bodyPr>
          <a:lstStyle/>
          <a:p>
            <a:r>
              <a:rPr lang="en-US" altLang="zh-CN" dirty="0">
                <a:latin typeface="Arial" panose="020B0604020202020204" pitchFamily="34" charset="0"/>
                <a:cs typeface="Arial" panose="020B0604020202020204" pitchFamily="34" charset="0"/>
              </a:rPr>
              <a:t>A</a:t>
            </a:r>
            <a:r>
              <a:rPr lang="en-US" altLang="zh-CN" dirty="0" smtClean="0">
                <a:latin typeface="Arial" panose="020B0604020202020204" pitchFamily="34" charset="0"/>
                <a:cs typeface="Arial" panose="020B0604020202020204" pitchFamily="34" charset="0"/>
              </a:rPr>
              <a:t>n intergovernmental body in order to promote and coordinate the planning and implementation of measures required for minimizing the loss of life and material damage caused by typhoons in Economic and Social Commission for Asia and the Pacific region.</a:t>
            </a:r>
          </a:p>
        </p:txBody>
      </p:sp>
    </p:spTree>
    <p:extLst>
      <p:ext uri="{BB962C8B-B14F-4D97-AF65-F5344CB8AC3E}">
        <p14:creationId xmlns:p14="http://schemas.microsoft.com/office/powerpoint/2010/main" val="38864460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
          <p:cNvSpPr txBox="1">
            <a:spLocks noChangeArrowheads="1"/>
          </p:cNvSpPr>
          <p:nvPr/>
        </p:nvSpPr>
        <p:spPr bwMode="auto">
          <a:xfrm>
            <a:off x="403827" y="1212301"/>
            <a:ext cx="10667308"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5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5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5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5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5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9pPr>
          </a:lstStyle>
          <a:p>
            <a:pPr marL="742950" marR="0" lvl="1" indent="-285750" defTabSz="914400" eaLnBrk="1" fontAlgn="base" latinLnBrk="0" hangingPunct="1">
              <a:lnSpc>
                <a:spcPct val="100000"/>
              </a:lnSpc>
              <a:spcBef>
                <a:spcPts val="600"/>
              </a:spcBef>
              <a:spcAft>
                <a:spcPct val="0"/>
              </a:spcAft>
              <a:buClrTx/>
              <a:buSzTx/>
              <a:buFont typeface="Wingdings" panose="05000000000000000000" pitchFamily="2" charset="2"/>
              <a:buChar char="ü"/>
              <a:tabLst/>
              <a:defRPr/>
            </a:pPr>
            <a:r>
              <a:rPr kumimoji="1" lang="en-US" altLang="zh-CN" sz="16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Submit the annual TC </a:t>
            </a:r>
            <a:r>
              <a:rPr kumimoji="1" lang="en-US" altLang="zh-CN" sz="1600" b="1" i="0" u="none" strike="noStrike" kern="0" cap="none" spc="0" normalizeH="0" baseline="0" noProof="0" dirty="0" smtClean="0">
                <a:ln>
                  <a:noFill/>
                </a:ln>
                <a:solidFill>
                  <a:srgbClr val="3333CC"/>
                </a:solidFill>
                <a:effectLst/>
                <a:uLnTx/>
                <a:uFillTx/>
                <a:latin typeface="Arial" panose="020B0604020202020204" pitchFamily="34" charset="0"/>
                <a:cs typeface="Arial" panose="020B0604020202020204" pitchFamily="34" charset="0"/>
              </a:rPr>
              <a:t>verification report </a:t>
            </a:r>
            <a:r>
              <a:rPr kumimoji="1" lang="en-US" altLang="zh-CN" sz="16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in western North Pacific region to Typhoon Committee since 2013 (Typhoon Committee PPP project).</a:t>
            </a:r>
          </a:p>
          <a:p>
            <a:pPr marL="742950" marR="0" lvl="1" indent="-285750" defTabSz="914400" eaLnBrk="1" fontAlgn="base" latinLnBrk="0" hangingPunct="1">
              <a:lnSpc>
                <a:spcPct val="100000"/>
              </a:lnSpc>
              <a:spcBef>
                <a:spcPts val="600"/>
              </a:spcBef>
              <a:spcAft>
                <a:spcPct val="0"/>
              </a:spcAft>
              <a:buClrTx/>
              <a:buSzTx/>
              <a:buFont typeface="Wingdings" panose="05000000000000000000" pitchFamily="2" charset="2"/>
              <a:buChar char="ü"/>
              <a:tabLst/>
              <a:defRPr/>
            </a:pPr>
            <a:r>
              <a:rPr kumimoji="1" lang="en-US" altLang="zh-CN" sz="16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The report has become the </a:t>
            </a:r>
            <a:r>
              <a:rPr kumimoji="1" lang="en-US" altLang="zh-CN" sz="1600" b="1" i="0" u="none" strike="noStrike" kern="0" cap="none" spc="0" normalizeH="0" baseline="0" noProof="0" dirty="0" smtClean="0">
                <a:ln>
                  <a:noFill/>
                </a:ln>
                <a:solidFill>
                  <a:srgbClr val="6600CC"/>
                </a:solidFill>
                <a:effectLst/>
                <a:uLnTx/>
                <a:uFillTx/>
                <a:latin typeface="Arial" panose="020B0604020202020204" pitchFamily="34" charset="0"/>
                <a:cs typeface="Arial" panose="020B0604020202020204" pitchFamily="34" charset="0"/>
              </a:rPr>
              <a:t>important technical material </a:t>
            </a:r>
            <a:r>
              <a:rPr kumimoji="1" lang="en-US" altLang="zh-CN" sz="16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to determine the annual working plan of Typhoon committee.</a:t>
            </a:r>
          </a:p>
        </p:txBody>
      </p:sp>
      <p:pic>
        <p:nvPicPr>
          <p:cNvPr id="4" name="Picture 3"/>
          <p:cNvPicPr>
            <a:picLocks noChangeAspect="1" noChangeArrowheads="1"/>
          </p:cNvPicPr>
          <p:nvPr/>
        </p:nvPicPr>
        <p:blipFill>
          <a:blip r:embed="rId2"/>
          <a:srcRect/>
          <a:stretch>
            <a:fillRect/>
          </a:stretch>
        </p:blipFill>
        <p:spPr bwMode="auto">
          <a:xfrm>
            <a:off x="4421187" y="5160963"/>
            <a:ext cx="2252055" cy="1686719"/>
          </a:xfrm>
          <a:prstGeom prst="rect">
            <a:avLst/>
          </a:prstGeom>
          <a:ln>
            <a:noFill/>
          </a:ln>
          <a:effectLst>
            <a:softEdge rad="112500"/>
          </a:effectLst>
          <a:extLst/>
        </p:spPr>
      </p:pic>
      <p:pic>
        <p:nvPicPr>
          <p:cNvPr id="5" name="图片 4"/>
          <p:cNvPicPr>
            <a:picLocks noChangeAspect="1"/>
          </p:cNvPicPr>
          <p:nvPr/>
        </p:nvPicPr>
        <p:blipFill>
          <a:blip r:embed="rId3" cstate="print"/>
          <a:stretch>
            <a:fillRect/>
          </a:stretch>
        </p:blipFill>
        <p:spPr>
          <a:xfrm>
            <a:off x="6673242" y="5167476"/>
            <a:ext cx="2205646" cy="1663374"/>
          </a:xfrm>
          <a:prstGeom prst="rect">
            <a:avLst/>
          </a:prstGeom>
          <a:ln>
            <a:noFill/>
          </a:ln>
          <a:effectLst>
            <a:softEdge rad="112500"/>
          </a:effectLst>
        </p:spPr>
      </p:pic>
      <p:pic>
        <p:nvPicPr>
          <p:cNvPr id="6" name="Picture 4"/>
          <p:cNvPicPr>
            <a:picLocks noChangeAspect="1" noChangeArrowheads="1"/>
          </p:cNvPicPr>
          <p:nvPr/>
        </p:nvPicPr>
        <p:blipFill>
          <a:blip r:embed="rId4" cstate="print"/>
          <a:srcRect/>
          <a:stretch>
            <a:fillRect/>
          </a:stretch>
        </p:blipFill>
        <p:spPr bwMode="auto">
          <a:xfrm>
            <a:off x="-49213" y="5160963"/>
            <a:ext cx="2278063" cy="1697037"/>
          </a:xfrm>
          <a:prstGeom prst="rect">
            <a:avLst/>
          </a:prstGeom>
          <a:ln>
            <a:noFill/>
          </a:ln>
          <a:effectLst>
            <a:softEdge rad="112500"/>
          </a:effectLst>
          <a:extLst/>
        </p:spPr>
      </p:pic>
      <p:pic>
        <p:nvPicPr>
          <p:cNvPr id="7" name="Picture 5"/>
          <p:cNvPicPr>
            <a:picLocks noChangeAspect="1" noChangeArrowheads="1"/>
          </p:cNvPicPr>
          <p:nvPr/>
        </p:nvPicPr>
        <p:blipFill>
          <a:blip r:embed="rId5" cstate="print"/>
          <a:srcRect/>
          <a:stretch>
            <a:fillRect/>
          </a:stretch>
        </p:blipFill>
        <p:spPr bwMode="auto">
          <a:xfrm>
            <a:off x="2143125" y="5150644"/>
            <a:ext cx="2305050" cy="1697038"/>
          </a:xfrm>
          <a:prstGeom prst="rect">
            <a:avLst/>
          </a:prstGeom>
          <a:ln>
            <a:noFill/>
          </a:ln>
          <a:effectLst>
            <a:softEdge rad="112500"/>
          </a:effectLst>
          <a:extLst/>
        </p:spPr>
      </p:pic>
      <p:pic>
        <p:nvPicPr>
          <p:cNvPr id="8" name="图片 7"/>
          <p:cNvPicPr>
            <a:picLocks noChangeAspect="1"/>
          </p:cNvPicPr>
          <p:nvPr/>
        </p:nvPicPr>
        <p:blipFill>
          <a:blip r:embed="rId6"/>
          <a:stretch>
            <a:fillRect/>
          </a:stretch>
        </p:blipFill>
        <p:spPr>
          <a:xfrm rot="624090">
            <a:off x="9128452" y="5174313"/>
            <a:ext cx="1125537" cy="1497013"/>
          </a:xfrm>
          <a:prstGeom prst="rect">
            <a:avLst/>
          </a:prstGeom>
          <a:ln>
            <a:solidFill>
              <a:srgbClr val="000000">
                <a:lumMod val="50000"/>
                <a:lumOff val="50000"/>
              </a:srgbClr>
            </a:solidFill>
          </a:ln>
          <a:effectLst>
            <a:outerShdw blurRad="50800" dist="38100" dir="2700000" algn="tl" rotWithShape="0">
              <a:prstClr val="black">
                <a:alpha val="86000"/>
              </a:prstClr>
            </a:outerShdw>
          </a:effectLst>
        </p:spPr>
      </p:pic>
      <p:pic>
        <p:nvPicPr>
          <p:cNvPr id="9" name="图片 8"/>
          <p:cNvPicPr>
            <a:picLocks noChangeAspect="1"/>
          </p:cNvPicPr>
          <p:nvPr/>
        </p:nvPicPr>
        <p:blipFill>
          <a:blip r:embed="rId7"/>
          <a:stretch>
            <a:fillRect/>
          </a:stretch>
        </p:blipFill>
        <p:spPr>
          <a:xfrm rot="746612">
            <a:off x="10542545" y="5216564"/>
            <a:ext cx="1018553" cy="1455720"/>
          </a:xfrm>
          <a:prstGeom prst="rect">
            <a:avLst/>
          </a:prstGeom>
          <a:ln>
            <a:solidFill>
              <a:srgbClr val="000000">
                <a:lumMod val="50000"/>
                <a:lumOff val="50000"/>
              </a:srgbClr>
            </a:solidFill>
          </a:ln>
          <a:effectLst>
            <a:outerShdw blurRad="50800" dist="38100" dir="2700000" algn="tl" rotWithShape="0">
              <a:prstClr val="black">
                <a:alpha val="86000"/>
              </a:prstClr>
            </a:outerShdw>
          </a:effectLst>
        </p:spPr>
      </p:pic>
      <p:sp>
        <p:nvSpPr>
          <p:cNvPr id="10" name="Rectangle 2"/>
          <p:cNvSpPr txBox="1">
            <a:spLocks noChangeArrowheads="1"/>
          </p:cNvSpPr>
          <p:nvPr/>
        </p:nvSpPr>
        <p:spPr bwMode="auto">
          <a:xfrm>
            <a:off x="1366840" y="141609"/>
            <a:ext cx="10139360" cy="8858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eaLnBrk="1" hangingPunct="1"/>
            <a:r>
              <a:rPr lang="en-US" altLang="zh-CN" sz="2400" dirty="0">
                <a:solidFill>
                  <a:srgbClr val="FFFF00"/>
                </a:solidFill>
                <a:latin typeface="Arial Black" pitchFamily="34" charset="0"/>
                <a:ea typeface="Arial Unicode MS" pitchFamily="34" charset="-122"/>
                <a:cs typeface="Arial Unicode MS" pitchFamily="34" charset="-122"/>
              </a:rPr>
              <a:t>History of tropical cyclone forecast verification at STI </a:t>
            </a:r>
            <a:r>
              <a:rPr lang="en-US" altLang="zh-CN" sz="2400" dirty="0" smtClean="0">
                <a:solidFill>
                  <a:srgbClr val="FFFF00"/>
                </a:solidFill>
                <a:latin typeface="Arial Black" pitchFamily="34" charset="0"/>
                <a:ea typeface="Arial Unicode MS" pitchFamily="34" charset="-122"/>
                <a:cs typeface="Arial Unicode MS" pitchFamily="34" charset="-122"/>
              </a:rPr>
              <a:t>(International activities)</a:t>
            </a:r>
          </a:p>
        </p:txBody>
      </p:sp>
      <p:pic>
        <p:nvPicPr>
          <p:cNvPr id="12" name="图片 11"/>
          <p:cNvPicPr>
            <a:picLocks noChangeAspect="1"/>
          </p:cNvPicPr>
          <p:nvPr/>
        </p:nvPicPr>
        <p:blipFill>
          <a:blip r:embed="rId8"/>
          <a:stretch>
            <a:fillRect/>
          </a:stretch>
        </p:blipFill>
        <p:spPr>
          <a:xfrm>
            <a:off x="1208277" y="2583421"/>
            <a:ext cx="4529203" cy="2478698"/>
          </a:xfrm>
          <a:prstGeom prst="rect">
            <a:avLst/>
          </a:prstGeom>
        </p:spPr>
      </p:pic>
      <p:pic>
        <p:nvPicPr>
          <p:cNvPr id="13" name="图片 12"/>
          <p:cNvPicPr>
            <a:picLocks noChangeAspect="1"/>
          </p:cNvPicPr>
          <p:nvPr/>
        </p:nvPicPr>
        <p:blipFill>
          <a:blip r:embed="rId9"/>
          <a:stretch>
            <a:fillRect/>
          </a:stretch>
        </p:blipFill>
        <p:spPr>
          <a:xfrm>
            <a:off x="6082692" y="2699581"/>
            <a:ext cx="4179441" cy="2257732"/>
          </a:xfrm>
          <a:prstGeom prst="rect">
            <a:avLst/>
          </a:prstGeom>
        </p:spPr>
      </p:pic>
    </p:spTree>
    <p:extLst>
      <p:ext uri="{BB962C8B-B14F-4D97-AF65-F5344CB8AC3E}">
        <p14:creationId xmlns:p14="http://schemas.microsoft.com/office/powerpoint/2010/main" val="32973659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793879" y="128598"/>
            <a:ext cx="9478959" cy="8858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eaLnBrk="1" hangingPunct="1"/>
            <a:r>
              <a:rPr lang="en-US" altLang="zh-CN" sz="2400" dirty="0">
                <a:solidFill>
                  <a:srgbClr val="FFFF00"/>
                </a:solidFill>
                <a:latin typeface="Arial Black" pitchFamily="34" charset="0"/>
                <a:ea typeface="Arial Unicode MS" pitchFamily="34" charset="-122"/>
                <a:cs typeface="Arial Unicode MS" pitchFamily="34" charset="-122"/>
              </a:rPr>
              <a:t>History of tropical cyclone forecast verification at STI </a:t>
            </a:r>
          </a:p>
        </p:txBody>
      </p:sp>
      <p:cxnSp>
        <p:nvCxnSpPr>
          <p:cNvPr id="16" name="直接箭头连接符 15"/>
          <p:cNvCxnSpPr/>
          <p:nvPr/>
        </p:nvCxnSpPr>
        <p:spPr>
          <a:xfrm>
            <a:off x="385764" y="3538548"/>
            <a:ext cx="10887074" cy="12700"/>
          </a:xfrm>
          <a:prstGeom prst="straightConnector1">
            <a:avLst/>
          </a:prstGeom>
          <a:noFill/>
          <a:ln w="44450" cap="flat" cmpd="sng" algn="ctr">
            <a:solidFill>
              <a:srgbClr val="000000"/>
            </a:solidFill>
            <a:prstDash val="solid"/>
            <a:tailEnd type="arrow"/>
          </a:ln>
          <a:effectLst>
            <a:outerShdw blurRad="40000" dist="20000" dir="5400000" rotWithShape="0">
              <a:srgbClr val="000000">
                <a:alpha val="38000"/>
              </a:srgbClr>
            </a:outerShdw>
          </a:effectLst>
        </p:spPr>
      </p:cxnSp>
      <p:cxnSp>
        <p:nvCxnSpPr>
          <p:cNvPr id="17" name="直接连接符 16"/>
          <p:cNvCxnSpPr/>
          <p:nvPr/>
        </p:nvCxnSpPr>
        <p:spPr>
          <a:xfrm flipV="1">
            <a:off x="709614" y="3430598"/>
            <a:ext cx="0" cy="107950"/>
          </a:xfrm>
          <a:prstGeom prst="line">
            <a:avLst/>
          </a:prstGeom>
          <a:noFill/>
          <a:ln w="38100" cap="flat" cmpd="sng" algn="ctr">
            <a:solidFill>
              <a:srgbClr val="000000"/>
            </a:solidFill>
            <a:prstDash val="solid"/>
          </a:ln>
          <a:effectLst>
            <a:outerShdw blurRad="40000" dist="20000" dir="5400000" rotWithShape="0">
              <a:srgbClr val="000000">
                <a:alpha val="38000"/>
              </a:srgbClr>
            </a:outerShdw>
          </a:effectLst>
        </p:spPr>
      </p:cxnSp>
      <p:cxnSp>
        <p:nvCxnSpPr>
          <p:cNvPr id="18" name="直接连接符 17"/>
          <p:cNvCxnSpPr/>
          <p:nvPr/>
        </p:nvCxnSpPr>
        <p:spPr>
          <a:xfrm flipV="1">
            <a:off x="1501777" y="3544898"/>
            <a:ext cx="0" cy="107950"/>
          </a:xfrm>
          <a:prstGeom prst="line">
            <a:avLst/>
          </a:prstGeom>
          <a:noFill/>
          <a:ln w="38100" cap="flat" cmpd="sng" algn="ctr">
            <a:solidFill>
              <a:srgbClr val="A50021"/>
            </a:solidFill>
            <a:prstDash val="solid"/>
          </a:ln>
          <a:effectLst>
            <a:outerShdw blurRad="40000" dist="20000" dir="5400000" rotWithShape="0">
              <a:srgbClr val="000000">
                <a:alpha val="38000"/>
              </a:srgbClr>
            </a:outerShdw>
          </a:effectLst>
        </p:spPr>
      </p:cxnSp>
      <p:sp>
        <p:nvSpPr>
          <p:cNvPr id="19" name="TextBox 12"/>
          <p:cNvSpPr txBox="1"/>
          <p:nvPr/>
        </p:nvSpPr>
        <p:spPr>
          <a:xfrm>
            <a:off x="349251" y="3167073"/>
            <a:ext cx="827088" cy="338138"/>
          </a:xfrm>
          <a:prstGeom prst="rect">
            <a:avLst/>
          </a:prstGeom>
          <a:noFill/>
        </p:spPr>
        <p:txBody>
          <a:bodyPr>
            <a:spAutoFit/>
          </a:bodyPr>
          <a:lstStyle/>
          <a:p>
            <a:pPr fontAlgn="base">
              <a:spcBef>
                <a:spcPct val="20000"/>
              </a:spcBef>
              <a:spcAft>
                <a:spcPct val="0"/>
              </a:spcAft>
              <a:defRPr/>
            </a:pPr>
            <a:r>
              <a:rPr kumimoji="1" lang="en-US" altLang="zh-CN" sz="1600" b="1" dirty="0">
                <a:solidFill>
                  <a:srgbClr val="000000"/>
                </a:solidFill>
                <a:effectLst>
                  <a:outerShdw blurRad="38100" dist="38100" dir="2700000" algn="tl">
                    <a:srgbClr val="C0C0C0"/>
                  </a:outerShdw>
                </a:effectLst>
                <a:latin typeface="Times New Roman" panose="02020603050405020304" pitchFamily="18" charset="0"/>
                <a:ea typeface="宋体" panose="02010600030101010101" pitchFamily="2" charset="-122"/>
              </a:rPr>
              <a:t>1972</a:t>
            </a:r>
            <a:endParaRPr kumimoji="1" lang="zh-CN" altLang="en-US" sz="1600" b="1" dirty="0">
              <a:solidFill>
                <a:srgbClr val="000000"/>
              </a:solidFill>
              <a:effectLst>
                <a:outerShdw blurRad="38100" dist="38100" dir="2700000" algn="tl">
                  <a:srgbClr val="C0C0C0"/>
                </a:outerShdw>
              </a:effectLst>
              <a:latin typeface="Times New Roman" panose="02020603050405020304" pitchFamily="18" charset="0"/>
              <a:ea typeface="宋体" panose="02010600030101010101" pitchFamily="2" charset="-122"/>
            </a:endParaRPr>
          </a:p>
        </p:txBody>
      </p:sp>
      <p:sp>
        <p:nvSpPr>
          <p:cNvPr id="20" name="TextBox 13"/>
          <p:cNvSpPr txBox="1">
            <a:spLocks noChangeArrowheads="1"/>
          </p:cNvSpPr>
          <p:nvPr/>
        </p:nvSpPr>
        <p:spPr bwMode="auto">
          <a:xfrm>
            <a:off x="385764" y="2185998"/>
            <a:ext cx="16002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5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5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5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5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5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1300" b="0" i="0" u="none" strike="noStrike" kern="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rPr>
              <a:t>Tropical cyclone forecast data exchange</a:t>
            </a:r>
            <a:r>
              <a:rPr kumimoji="1" lang="zh-CN" altLang="en-US" sz="1300" b="0" i="0" u="none" strike="noStrike" kern="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rPr>
              <a:t> </a:t>
            </a:r>
            <a:r>
              <a:rPr kumimoji="1" lang="en-US" altLang="zh-CN" sz="1300" b="0" i="0" u="none" strike="noStrike" kern="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rPr>
              <a:t>around China</a:t>
            </a:r>
          </a:p>
        </p:txBody>
      </p:sp>
      <p:sp>
        <p:nvSpPr>
          <p:cNvPr id="21" name="TextBox 15"/>
          <p:cNvSpPr txBox="1">
            <a:spLocks noChangeArrowheads="1"/>
          </p:cNvSpPr>
          <p:nvPr/>
        </p:nvSpPr>
        <p:spPr bwMode="auto">
          <a:xfrm>
            <a:off x="709614" y="4048146"/>
            <a:ext cx="1741487" cy="738664"/>
          </a:xfrm>
          <a:prstGeom prst="rect">
            <a:avLst/>
          </a:prstGeom>
          <a:noFill/>
          <a:ln w="9525">
            <a:solidFill>
              <a:srgbClr val="6600C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5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5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5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5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5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1400" b="1" i="0" u="none" strike="noStrike" kern="0" cap="none" spc="0" normalizeH="0" baseline="0" noProof="0" dirty="0" smtClean="0">
                <a:ln>
                  <a:noFill/>
                </a:ln>
                <a:solidFill>
                  <a:srgbClr val="A50021"/>
                </a:solidFill>
                <a:effectLst/>
                <a:uLnTx/>
                <a:uFillTx/>
                <a:latin typeface="Times New Roman" panose="02020603050405020304" pitchFamily="18" charset="0"/>
                <a:ea typeface="宋体" panose="02010600030101010101" pitchFamily="2" charset="-122"/>
              </a:rPr>
              <a:t>Started to assess the performance of TC forecast</a:t>
            </a:r>
            <a:endParaRPr kumimoji="1" lang="en-US" altLang="zh-CN" sz="1400" b="1" i="0" u="none" strike="noStrike" kern="0" cap="none" spc="0" normalizeH="0" baseline="0" noProof="0" dirty="0" smtClean="0">
              <a:ln>
                <a:noFill/>
              </a:ln>
              <a:solidFill>
                <a:srgbClr val="6600CC"/>
              </a:solidFill>
              <a:effectLst/>
              <a:uLnTx/>
              <a:uFillTx/>
              <a:latin typeface="Times New Roman" panose="02020603050405020304" pitchFamily="18" charset="0"/>
              <a:ea typeface="宋体" panose="02010600030101010101" pitchFamily="2" charset="-122"/>
            </a:endParaRPr>
          </a:p>
        </p:txBody>
      </p:sp>
      <p:sp>
        <p:nvSpPr>
          <p:cNvPr id="22" name="TextBox 16"/>
          <p:cNvSpPr txBox="1"/>
          <p:nvPr/>
        </p:nvSpPr>
        <p:spPr>
          <a:xfrm>
            <a:off x="1106489" y="3652848"/>
            <a:ext cx="827088" cy="338138"/>
          </a:xfrm>
          <a:prstGeom prst="rect">
            <a:avLst/>
          </a:prstGeom>
          <a:noFill/>
        </p:spPr>
        <p:txBody>
          <a:bodyPr>
            <a:spAutoFit/>
          </a:bodyPr>
          <a:lstStyle/>
          <a:p>
            <a:pPr fontAlgn="base">
              <a:spcBef>
                <a:spcPct val="20000"/>
              </a:spcBef>
              <a:spcAft>
                <a:spcPct val="0"/>
              </a:spcAft>
              <a:defRPr/>
            </a:pPr>
            <a:r>
              <a:rPr kumimoji="1" lang="en-US" altLang="zh-CN" sz="1600" b="1" dirty="0">
                <a:solidFill>
                  <a:srgbClr val="A50021"/>
                </a:solidFill>
                <a:effectLst>
                  <a:outerShdw blurRad="38100" dist="38100" dir="2700000" algn="tl">
                    <a:srgbClr val="C0C0C0"/>
                  </a:outerShdw>
                </a:effectLst>
                <a:latin typeface="Times New Roman" panose="02020603050405020304" pitchFamily="18" charset="0"/>
                <a:ea typeface="宋体" panose="02010600030101010101" pitchFamily="2" charset="-122"/>
              </a:rPr>
              <a:t>1985</a:t>
            </a:r>
            <a:endParaRPr kumimoji="1" lang="zh-CN" altLang="en-US" sz="1600" b="1" dirty="0">
              <a:solidFill>
                <a:srgbClr val="A50021"/>
              </a:solidFill>
              <a:effectLst>
                <a:outerShdw blurRad="38100" dist="38100" dir="2700000" algn="tl">
                  <a:srgbClr val="C0C0C0"/>
                </a:outerShdw>
              </a:effectLst>
              <a:latin typeface="Times New Roman" panose="02020603050405020304" pitchFamily="18" charset="0"/>
              <a:ea typeface="宋体" panose="02010600030101010101" pitchFamily="2" charset="-122"/>
            </a:endParaRPr>
          </a:p>
        </p:txBody>
      </p:sp>
      <p:cxnSp>
        <p:nvCxnSpPr>
          <p:cNvPr id="23" name="直接连接符 22"/>
          <p:cNvCxnSpPr/>
          <p:nvPr/>
        </p:nvCxnSpPr>
        <p:spPr>
          <a:xfrm flipV="1">
            <a:off x="2654302" y="3436948"/>
            <a:ext cx="0" cy="107950"/>
          </a:xfrm>
          <a:prstGeom prst="line">
            <a:avLst/>
          </a:prstGeom>
          <a:noFill/>
          <a:ln w="38100" cap="flat" cmpd="sng" algn="ctr">
            <a:solidFill>
              <a:srgbClr val="0C788E"/>
            </a:solidFill>
            <a:prstDash val="solid"/>
          </a:ln>
          <a:effectLst>
            <a:outerShdw blurRad="40000" dist="20000" dir="5400000" rotWithShape="0">
              <a:srgbClr val="000000">
                <a:alpha val="38000"/>
              </a:srgbClr>
            </a:outerShdw>
          </a:effectLst>
        </p:spPr>
      </p:cxnSp>
      <p:sp>
        <p:nvSpPr>
          <p:cNvPr id="24" name="TextBox 18"/>
          <p:cNvSpPr txBox="1"/>
          <p:nvPr/>
        </p:nvSpPr>
        <p:spPr>
          <a:xfrm>
            <a:off x="2330452" y="3167073"/>
            <a:ext cx="827087" cy="338138"/>
          </a:xfrm>
          <a:prstGeom prst="rect">
            <a:avLst/>
          </a:prstGeom>
          <a:noFill/>
        </p:spPr>
        <p:txBody>
          <a:bodyPr>
            <a:spAutoFit/>
          </a:bodyPr>
          <a:lstStyle/>
          <a:p>
            <a:pPr fontAlgn="base">
              <a:spcBef>
                <a:spcPct val="20000"/>
              </a:spcBef>
              <a:spcAft>
                <a:spcPct val="0"/>
              </a:spcAft>
              <a:defRPr/>
            </a:pPr>
            <a:r>
              <a:rPr kumimoji="1" lang="en-US" altLang="zh-CN" sz="1600" b="1">
                <a:solidFill>
                  <a:srgbClr val="006666"/>
                </a:solidFill>
                <a:effectLst>
                  <a:outerShdw blurRad="38100" dist="38100" dir="2700000" algn="tl">
                    <a:srgbClr val="C0C0C0"/>
                  </a:outerShdw>
                </a:effectLst>
                <a:latin typeface="Times New Roman" panose="02020603050405020304" pitchFamily="18" charset="0"/>
                <a:ea typeface="宋体" panose="02010600030101010101" pitchFamily="2" charset="-122"/>
              </a:rPr>
              <a:t>1992</a:t>
            </a:r>
            <a:endParaRPr kumimoji="1" lang="zh-CN" altLang="en-US" sz="1600" b="1">
              <a:solidFill>
                <a:srgbClr val="006666"/>
              </a:solidFill>
              <a:effectLst>
                <a:outerShdw blurRad="38100" dist="38100" dir="2700000" algn="tl">
                  <a:srgbClr val="C0C0C0"/>
                </a:outerShdw>
              </a:effectLst>
              <a:latin typeface="Times New Roman" panose="02020603050405020304" pitchFamily="18" charset="0"/>
              <a:ea typeface="宋体" panose="02010600030101010101" pitchFamily="2" charset="-122"/>
            </a:endParaRPr>
          </a:p>
        </p:txBody>
      </p:sp>
      <p:sp>
        <p:nvSpPr>
          <p:cNvPr id="25" name="TextBox 19"/>
          <p:cNvSpPr txBox="1">
            <a:spLocks noChangeArrowheads="1"/>
          </p:cNvSpPr>
          <p:nvPr/>
        </p:nvSpPr>
        <p:spPr bwMode="auto">
          <a:xfrm>
            <a:off x="1833564" y="2338398"/>
            <a:ext cx="1657350" cy="692497"/>
          </a:xfrm>
          <a:prstGeom prst="rect">
            <a:avLst/>
          </a:prstGeom>
          <a:noFill/>
          <a:ln w="9525">
            <a:solidFill>
              <a:srgbClr val="6600C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5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5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5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5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5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base" latinLnBrk="0" hangingPunct="1">
              <a:lnSpc>
                <a:spcPct val="100000"/>
              </a:lnSpc>
              <a:spcBef>
                <a:spcPct val="20000"/>
              </a:spcBef>
              <a:spcAft>
                <a:spcPct val="0"/>
              </a:spcAft>
              <a:buClrTx/>
              <a:buSzTx/>
              <a:buFontTx/>
              <a:buNone/>
              <a:tabLst/>
              <a:defRPr/>
            </a:pPr>
            <a:r>
              <a:rPr kumimoji="1" lang="en-US" altLang="zh-CN" sz="1300" b="1" i="0" u="none" strike="noStrike" kern="0" cap="none" spc="0" normalizeH="0" baseline="0" noProof="0" dirty="0" smtClean="0">
                <a:ln>
                  <a:noFill/>
                </a:ln>
                <a:solidFill>
                  <a:srgbClr val="C00000"/>
                </a:solidFill>
                <a:effectLst/>
                <a:uLnTx/>
                <a:uFillTx/>
                <a:latin typeface="Times New Roman" panose="02020603050405020304" pitchFamily="18" charset="0"/>
                <a:ea typeface="宋体" panose="02010600030101010101" pitchFamily="2" charset="-122"/>
              </a:rPr>
              <a:t>STI </a:t>
            </a:r>
            <a:r>
              <a:rPr kumimoji="1" lang="en-US" altLang="zh-CN" sz="1300" b="1" i="0" u="none" strike="noStrike" kern="0" cap="none" spc="0" normalizeH="0" baseline="0" noProof="0" dirty="0" smtClean="0">
                <a:ln>
                  <a:noFill/>
                </a:ln>
                <a:solidFill>
                  <a:srgbClr val="006666"/>
                </a:solidFill>
                <a:effectLst/>
                <a:uLnTx/>
                <a:uFillTx/>
                <a:latin typeface="Times New Roman" panose="02020603050405020304" pitchFamily="18" charset="0"/>
                <a:ea typeface="宋体" panose="02010600030101010101" pitchFamily="2" charset="-122"/>
              </a:rPr>
              <a:t>started the TC forecast evaluation  authorized by CMA</a:t>
            </a:r>
          </a:p>
        </p:txBody>
      </p:sp>
      <p:cxnSp>
        <p:nvCxnSpPr>
          <p:cNvPr id="26" name="直接连接符 25"/>
          <p:cNvCxnSpPr/>
          <p:nvPr/>
        </p:nvCxnSpPr>
        <p:spPr>
          <a:xfrm flipV="1">
            <a:off x="3444877" y="3551248"/>
            <a:ext cx="0" cy="107950"/>
          </a:xfrm>
          <a:prstGeom prst="line">
            <a:avLst/>
          </a:prstGeom>
          <a:noFill/>
          <a:ln w="38100" cap="flat" cmpd="sng" algn="ctr">
            <a:solidFill>
              <a:srgbClr val="7030A0"/>
            </a:solidFill>
            <a:prstDash val="solid"/>
          </a:ln>
          <a:effectLst>
            <a:outerShdw blurRad="40000" dist="20000" dir="5400000" rotWithShape="0">
              <a:srgbClr val="000000">
                <a:alpha val="38000"/>
              </a:srgbClr>
            </a:outerShdw>
          </a:effectLst>
        </p:spPr>
      </p:cxnSp>
      <p:sp>
        <p:nvSpPr>
          <p:cNvPr id="27" name="TextBox 21"/>
          <p:cNvSpPr txBox="1"/>
          <p:nvPr/>
        </p:nvSpPr>
        <p:spPr>
          <a:xfrm>
            <a:off x="3122614" y="3652848"/>
            <a:ext cx="827088" cy="338138"/>
          </a:xfrm>
          <a:prstGeom prst="rect">
            <a:avLst/>
          </a:prstGeom>
          <a:noFill/>
        </p:spPr>
        <p:txBody>
          <a:bodyPr>
            <a:spAutoFit/>
          </a:bodyPr>
          <a:lstStyle/>
          <a:p>
            <a:pPr fontAlgn="base">
              <a:spcBef>
                <a:spcPct val="20000"/>
              </a:spcBef>
              <a:spcAft>
                <a:spcPct val="0"/>
              </a:spcAft>
              <a:defRPr/>
            </a:pPr>
            <a:r>
              <a:rPr kumimoji="1" lang="en-US" altLang="zh-CN" sz="1600" b="1">
                <a:solidFill>
                  <a:srgbClr val="7030A0"/>
                </a:solidFill>
                <a:effectLst>
                  <a:outerShdw blurRad="38100" dist="38100" dir="2700000" algn="tl">
                    <a:srgbClr val="C0C0C0"/>
                  </a:outerShdw>
                </a:effectLst>
                <a:latin typeface="Times New Roman" panose="02020603050405020304" pitchFamily="18" charset="0"/>
                <a:ea typeface="宋体" panose="02010600030101010101" pitchFamily="2" charset="-122"/>
              </a:rPr>
              <a:t>2006</a:t>
            </a:r>
            <a:endParaRPr kumimoji="1" lang="zh-CN" altLang="en-US" sz="1600" b="1">
              <a:solidFill>
                <a:srgbClr val="7030A0"/>
              </a:solidFill>
              <a:effectLst>
                <a:outerShdw blurRad="38100" dist="38100" dir="2700000" algn="tl">
                  <a:srgbClr val="C0C0C0"/>
                </a:outerShdw>
              </a:effectLst>
              <a:latin typeface="Times New Roman" panose="02020603050405020304" pitchFamily="18" charset="0"/>
              <a:ea typeface="宋体" panose="02010600030101010101" pitchFamily="2" charset="-122"/>
            </a:endParaRPr>
          </a:p>
        </p:txBody>
      </p:sp>
      <p:sp>
        <p:nvSpPr>
          <p:cNvPr id="28" name="TextBox 22"/>
          <p:cNvSpPr txBox="1">
            <a:spLocks noChangeArrowheads="1"/>
          </p:cNvSpPr>
          <p:nvPr/>
        </p:nvSpPr>
        <p:spPr bwMode="auto">
          <a:xfrm>
            <a:off x="2696372" y="4065240"/>
            <a:ext cx="16557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5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5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5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5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5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1400" b="1" i="0" u="none" strike="noStrike" kern="0" cap="none" spc="0" normalizeH="0" baseline="0" noProof="0" dirty="0" smtClean="0">
                <a:ln>
                  <a:noFill/>
                </a:ln>
                <a:solidFill>
                  <a:srgbClr val="7030A0"/>
                </a:solidFill>
                <a:effectLst/>
                <a:uLnTx/>
                <a:uFillTx/>
                <a:latin typeface="Times New Roman" panose="02020603050405020304" pitchFamily="18" charset="0"/>
                <a:ea typeface="宋体" panose="02010600030101010101" pitchFamily="2" charset="-122"/>
              </a:rPr>
              <a:t>Track &amp; intensity error analysis</a:t>
            </a:r>
          </a:p>
        </p:txBody>
      </p:sp>
      <p:cxnSp>
        <p:nvCxnSpPr>
          <p:cNvPr id="29" name="直接连接符 28"/>
          <p:cNvCxnSpPr/>
          <p:nvPr/>
        </p:nvCxnSpPr>
        <p:spPr>
          <a:xfrm flipV="1">
            <a:off x="4237039" y="3436948"/>
            <a:ext cx="0" cy="107950"/>
          </a:xfrm>
          <a:prstGeom prst="line">
            <a:avLst/>
          </a:prstGeom>
          <a:noFill/>
          <a:ln w="38100" cap="flat" cmpd="sng" algn="ctr">
            <a:solidFill>
              <a:srgbClr val="3333CC"/>
            </a:solidFill>
            <a:prstDash val="solid"/>
          </a:ln>
          <a:effectLst>
            <a:outerShdw blurRad="40000" dist="20000" dir="5400000" rotWithShape="0">
              <a:srgbClr val="000000">
                <a:alpha val="38000"/>
              </a:srgbClr>
            </a:outerShdw>
          </a:effectLst>
        </p:spPr>
      </p:cxnSp>
      <p:sp>
        <p:nvSpPr>
          <p:cNvPr id="30" name="TextBox 24"/>
          <p:cNvSpPr txBox="1"/>
          <p:nvPr/>
        </p:nvSpPr>
        <p:spPr>
          <a:xfrm>
            <a:off x="3914777" y="3143261"/>
            <a:ext cx="827087" cy="338137"/>
          </a:xfrm>
          <a:prstGeom prst="rect">
            <a:avLst/>
          </a:prstGeom>
          <a:noFill/>
        </p:spPr>
        <p:txBody>
          <a:bodyPr>
            <a:spAutoFit/>
          </a:bodyPr>
          <a:lstStyle/>
          <a:p>
            <a:pPr fontAlgn="base">
              <a:spcBef>
                <a:spcPct val="20000"/>
              </a:spcBef>
              <a:spcAft>
                <a:spcPct val="0"/>
              </a:spcAft>
              <a:defRPr/>
            </a:pPr>
            <a:r>
              <a:rPr kumimoji="1" lang="en-US" altLang="zh-CN" sz="1600" b="1" dirty="0">
                <a:solidFill>
                  <a:srgbClr val="3333CC"/>
                </a:solidFill>
                <a:effectLst>
                  <a:outerShdw blurRad="38100" dist="38100" dir="2700000" algn="tl">
                    <a:srgbClr val="C0C0C0"/>
                  </a:outerShdw>
                </a:effectLst>
                <a:latin typeface="Times New Roman" panose="02020603050405020304" pitchFamily="18" charset="0"/>
                <a:ea typeface="宋体" panose="02010600030101010101" pitchFamily="2" charset="-122"/>
              </a:rPr>
              <a:t>2009</a:t>
            </a:r>
            <a:endParaRPr kumimoji="1" lang="zh-CN" altLang="en-US" sz="1600" b="1" dirty="0">
              <a:solidFill>
                <a:srgbClr val="3333CC"/>
              </a:solidFill>
              <a:effectLst>
                <a:outerShdw blurRad="38100" dist="38100" dir="2700000" algn="tl">
                  <a:srgbClr val="C0C0C0"/>
                </a:outerShdw>
              </a:effectLst>
              <a:latin typeface="Times New Roman" panose="02020603050405020304" pitchFamily="18" charset="0"/>
              <a:ea typeface="宋体" panose="02010600030101010101" pitchFamily="2" charset="-122"/>
            </a:endParaRPr>
          </a:p>
        </p:txBody>
      </p:sp>
      <p:sp>
        <p:nvSpPr>
          <p:cNvPr id="31" name="TextBox 25"/>
          <p:cNvSpPr txBox="1">
            <a:spLocks noChangeArrowheads="1"/>
          </p:cNvSpPr>
          <p:nvPr/>
        </p:nvSpPr>
        <p:spPr bwMode="auto">
          <a:xfrm>
            <a:off x="3509964" y="2500323"/>
            <a:ext cx="1655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5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5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5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5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5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9pPr>
          </a:lstStyle>
          <a:p>
            <a:pPr eaLnBrk="1" fontAlgn="base" hangingPunct="1">
              <a:spcBef>
                <a:spcPct val="20000"/>
              </a:spcBef>
              <a:spcAft>
                <a:spcPct val="0"/>
              </a:spcAft>
            </a:pPr>
            <a:r>
              <a:rPr lang="en-US" altLang="zh-CN" sz="1400">
                <a:solidFill>
                  <a:srgbClr val="3333CC"/>
                </a:solidFill>
                <a:ea typeface="MS PGothic" panose="020B0600070205080204" pitchFamily="34" charset="-128"/>
              </a:rPr>
              <a:t>Add  landfall forecast evaluation</a:t>
            </a:r>
          </a:p>
        </p:txBody>
      </p:sp>
      <p:cxnSp>
        <p:nvCxnSpPr>
          <p:cNvPr id="32" name="直接连接符 31"/>
          <p:cNvCxnSpPr/>
          <p:nvPr/>
        </p:nvCxnSpPr>
        <p:spPr>
          <a:xfrm flipV="1">
            <a:off x="5029202" y="3551248"/>
            <a:ext cx="0" cy="107950"/>
          </a:xfrm>
          <a:prstGeom prst="line">
            <a:avLst/>
          </a:prstGeom>
          <a:noFill/>
          <a:ln w="38100" cap="flat" cmpd="sng" algn="ctr">
            <a:solidFill>
              <a:srgbClr val="FF0000"/>
            </a:solidFill>
            <a:prstDash val="solid"/>
          </a:ln>
          <a:effectLst>
            <a:outerShdw blurRad="40000" dist="20000" dir="5400000" rotWithShape="0">
              <a:srgbClr val="000000">
                <a:alpha val="38000"/>
              </a:srgbClr>
            </a:outerShdw>
          </a:effectLst>
        </p:spPr>
      </p:cxnSp>
      <p:sp>
        <p:nvSpPr>
          <p:cNvPr id="33" name="TextBox 27"/>
          <p:cNvSpPr txBox="1"/>
          <p:nvPr/>
        </p:nvSpPr>
        <p:spPr>
          <a:xfrm>
            <a:off x="4670427" y="3652848"/>
            <a:ext cx="827087" cy="338138"/>
          </a:xfrm>
          <a:prstGeom prst="rect">
            <a:avLst/>
          </a:prstGeom>
          <a:noFill/>
        </p:spPr>
        <p:txBody>
          <a:bodyPr>
            <a:spAutoFit/>
          </a:bodyPr>
          <a:lstStyle/>
          <a:p>
            <a:pPr fontAlgn="base">
              <a:spcBef>
                <a:spcPct val="20000"/>
              </a:spcBef>
              <a:spcAft>
                <a:spcPct val="0"/>
              </a:spcAft>
              <a:defRPr/>
            </a:pPr>
            <a:r>
              <a:rPr kumimoji="1" lang="en-US" altLang="zh-CN" sz="1600" b="1" dirty="0" smtClean="0">
                <a:solidFill>
                  <a:srgbClr val="FF0000"/>
                </a:solidFill>
                <a:effectLst>
                  <a:outerShdw blurRad="38100" dist="38100" dir="2700000" algn="tl">
                    <a:srgbClr val="C0C0C0"/>
                  </a:outerShdw>
                </a:effectLst>
                <a:latin typeface="Times New Roman" panose="02020603050405020304" pitchFamily="18" charset="0"/>
                <a:ea typeface="宋体" panose="02010600030101010101" pitchFamily="2" charset="-122"/>
              </a:rPr>
              <a:t>2010</a:t>
            </a:r>
            <a:endParaRPr kumimoji="1" lang="zh-CN" altLang="en-US" sz="1600" b="1" dirty="0">
              <a:solidFill>
                <a:srgbClr val="FF0000"/>
              </a:solidFill>
              <a:effectLst>
                <a:outerShdw blurRad="38100" dist="38100" dir="2700000" algn="tl">
                  <a:srgbClr val="C0C0C0"/>
                </a:outerShdw>
              </a:effectLst>
              <a:latin typeface="Times New Roman" panose="02020603050405020304" pitchFamily="18" charset="0"/>
              <a:ea typeface="宋体" panose="02010600030101010101" pitchFamily="2" charset="-122"/>
            </a:endParaRPr>
          </a:p>
        </p:txBody>
      </p:sp>
      <p:sp>
        <p:nvSpPr>
          <p:cNvPr id="34" name="TextBox 28"/>
          <p:cNvSpPr txBox="1">
            <a:spLocks noChangeArrowheads="1"/>
          </p:cNvSpPr>
          <p:nvPr/>
        </p:nvSpPr>
        <p:spPr bwMode="auto">
          <a:xfrm>
            <a:off x="4233864" y="4090998"/>
            <a:ext cx="1714500" cy="1169551"/>
          </a:xfrm>
          <a:prstGeom prst="rect">
            <a:avLst/>
          </a:prstGeom>
          <a:noFill/>
          <a:ln w="9525">
            <a:solidFill>
              <a:srgbClr val="6600C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5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5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5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5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5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1400" b="1" i="0" u="none" strike="noStrike" kern="0" cap="none" spc="0" normalizeH="0" baseline="0" noProof="0" dirty="0" smtClean="0">
                <a:ln>
                  <a:noFill/>
                </a:ln>
                <a:solidFill>
                  <a:srgbClr val="FF0000"/>
                </a:solidFill>
                <a:effectLst/>
                <a:uLnTx/>
                <a:uFillTx/>
                <a:latin typeface="Times New Roman" panose="02020603050405020304" pitchFamily="18" charset="0"/>
                <a:ea typeface="宋体" panose="02010600030101010101" pitchFamily="2" charset="-122"/>
              </a:rPr>
              <a:t>Built real-time &amp; post-season verification systems supported by WMO-TLFDP</a:t>
            </a:r>
            <a:endParaRPr kumimoji="1" lang="en-US" altLang="zh-CN" sz="1400" b="1" i="0" u="none" strike="noStrike" kern="0" cap="none" spc="0" normalizeH="0" baseline="0" noProof="0" dirty="0" smtClean="0">
              <a:ln>
                <a:noFill/>
              </a:ln>
              <a:solidFill>
                <a:srgbClr val="000000"/>
              </a:solidFill>
              <a:effectLst/>
              <a:uLnTx/>
              <a:uFillTx/>
              <a:latin typeface="Times New Roman" panose="02020603050405020304" pitchFamily="18" charset="0"/>
              <a:ea typeface="宋体" panose="02010600030101010101" pitchFamily="2" charset="-122"/>
            </a:endParaRPr>
          </a:p>
        </p:txBody>
      </p:sp>
      <p:sp>
        <p:nvSpPr>
          <p:cNvPr id="35" name="TextBox 29"/>
          <p:cNvSpPr txBox="1"/>
          <p:nvPr/>
        </p:nvSpPr>
        <p:spPr>
          <a:xfrm>
            <a:off x="5749927" y="3176598"/>
            <a:ext cx="827087" cy="338138"/>
          </a:xfrm>
          <a:prstGeom prst="rect">
            <a:avLst/>
          </a:prstGeom>
          <a:noFill/>
        </p:spPr>
        <p:txBody>
          <a:bodyPr>
            <a:spAutoFit/>
          </a:bodyPr>
          <a:lstStyle/>
          <a:p>
            <a:pPr fontAlgn="base">
              <a:spcBef>
                <a:spcPct val="20000"/>
              </a:spcBef>
              <a:spcAft>
                <a:spcPct val="0"/>
              </a:spcAft>
              <a:defRPr/>
            </a:pPr>
            <a:r>
              <a:rPr kumimoji="1" lang="en-US" altLang="zh-CN" sz="1600" b="1" dirty="0">
                <a:solidFill>
                  <a:srgbClr val="008000"/>
                </a:solidFill>
                <a:effectLst>
                  <a:outerShdw blurRad="38100" dist="38100" dir="2700000" algn="tl">
                    <a:srgbClr val="C0C0C0"/>
                  </a:outerShdw>
                </a:effectLst>
                <a:latin typeface="Times New Roman" panose="02020603050405020304" pitchFamily="18" charset="0"/>
                <a:ea typeface="宋体" panose="02010600030101010101" pitchFamily="2" charset="-122"/>
              </a:rPr>
              <a:t>2012</a:t>
            </a:r>
            <a:endParaRPr kumimoji="1" lang="zh-CN" altLang="en-US" sz="1600" b="1" dirty="0">
              <a:solidFill>
                <a:srgbClr val="008000"/>
              </a:solidFill>
              <a:effectLst>
                <a:outerShdw blurRad="38100" dist="38100" dir="2700000" algn="tl">
                  <a:srgbClr val="C0C0C0"/>
                </a:outerShdw>
              </a:effectLst>
              <a:latin typeface="Times New Roman" panose="02020603050405020304" pitchFamily="18" charset="0"/>
              <a:ea typeface="宋体" panose="02010600030101010101" pitchFamily="2" charset="-122"/>
            </a:endParaRPr>
          </a:p>
        </p:txBody>
      </p:sp>
      <p:cxnSp>
        <p:nvCxnSpPr>
          <p:cNvPr id="36" name="直接连接符 35"/>
          <p:cNvCxnSpPr/>
          <p:nvPr/>
        </p:nvCxnSpPr>
        <p:spPr>
          <a:xfrm flipV="1">
            <a:off x="6073777" y="3436948"/>
            <a:ext cx="0" cy="107950"/>
          </a:xfrm>
          <a:prstGeom prst="line">
            <a:avLst/>
          </a:prstGeom>
          <a:noFill/>
          <a:ln w="38100" cap="flat" cmpd="sng" algn="ctr">
            <a:solidFill>
              <a:srgbClr val="008000"/>
            </a:solidFill>
            <a:prstDash val="solid"/>
          </a:ln>
          <a:effectLst>
            <a:outerShdw blurRad="40000" dist="20000" dir="5400000" rotWithShape="0">
              <a:srgbClr val="000000">
                <a:alpha val="38000"/>
              </a:srgbClr>
            </a:outerShdw>
          </a:effectLst>
        </p:spPr>
      </p:cxnSp>
      <p:sp>
        <p:nvSpPr>
          <p:cNvPr id="37" name="TextBox 31"/>
          <p:cNvSpPr txBox="1">
            <a:spLocks noChangeArrowheads="1"/>
          </p:cNvSpPr>
          <p:nvPr/>
        </p:nvSpPr>
        <p:spPr bwMode="auto">
          <a:xfrm>
            <a:off x="6239670" y="4090998"/>
            <a:ext cx="5576086" cy="307777"/>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5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5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5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5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5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1400" b="1" i="0" u="none" strike="noStrike" kern="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rPr>
              <a:t>Submit annual </a:t>
            </a:r>
            <a:r>
              <a:rPr kumimoji="1" lang="en-US" altLang="zh-CN" sz="1400" b="1" i="0" u="none" strike="noStrike" kern="0" cap="none" spc="0" normalizeH="0" baseline="0" noProof="0" smtClean="0">
                <a:ln>
                  <a:noFill/>
                </a:ln>
                <a:solidFill>
                  <a:srgbClr val="C00000"/>
                </a:solidFill>
                <a:effectLst/>
                <a:uLnTx/>
                <a:uFillTx/>
                <a:latin typeface="Times New Roman" panose="02020603050405020304" pitchFamily="18" charset="0"/>
                <a:ea typeface="宋体" panose="02010600030101010101" pitchFamily="2" charset="-122"/>
              </a:rPr>
              <a:t>verification report </a:t>
            </a:r>
            <a:r>
              <a:rPr kumimoji="1" lang="en-US" altLang="zh-CN" sz="1400" b="1" i="0" u="none" strike="noStrike" kern="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rPr>
              <a:t>to ESCAP/WMO </a:t>
            </a:r>
            <a:r>
              <a:rPr kumimoji="1" lang="en-US" altLang="zh-CN" sz="1200" b="1" i="0" u="none" strike="noStrike" kern="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rPr>
              <a:t>Typhoon Committee</a:t>
            </a:r>
          </a:p>
        </p:txBody>
      </p:sp>
      <p:sp>
        <p:nvSpPr>
          <p:cNvPr id="38" name="TextBox 32"/>
          <p:cNvSpPr txBox="1">
            <a:spLocks noChangeArrowheads="1"/>
          </p:cNvSpPr>
          <p:nvPr/>
        </p:nvSpPr>
        <p:spPr bwMode="auto">
          <a:xfrm>
            <a:off x="5159377" y="1804998"/>
            <a:ext cx="2160587" cy="1230313"/>
          </a:xfrm>
          <a:prstGeom prst="rect">
            <a:avLst/>
          </a:prstGeom>
          <a:noFill/>
          <a:ln w="9525">
            <a:solidFill>
              <a:srgbClr val="6600C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5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5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5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5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5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1400" b="1" i="0" u="none" strike="noStrike" kern="0" cap="none" spc="0" normalizeH="0" baseline="0" noProof="0" dirty="0" smtClean="0">
                <a:ln>
                  <a:noFill/>
                </a:ln>
                <a:solidFill>
                  <a:srgbClr val="008000"/>
                </a:solidFill>
                <a:effectLst/>
                <a:uLnTx/>
                <a:uFillTx/>
                <a:latin typeface="Times New Roman" panose="02020603050405020304" pitchFamily="18" charset="0"/>
                <a:ea typeface="宋体" panose="02010600030101010101" pitchFamily="2" charset="-122"/>
              </a:rPr>
              <a:t>Metrics development:</a:t>
            </a:r>
          </a:p>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1200" b="1" i="0" u="none" strike="noStrike" kern="0" cap="none" spc="0" normalizeH="0" baseline="0" noProof="0" dirty="0" smtClean="0">
                <a:ln>
                  <a:noFill/>
                </a:ln>
                <a:solidFill>
                  <a:srgbClr val="008000"/>
                </a:solidFill>
                <a:effectLst/>
                <a:uLnTx/>
                <a:uFillTx/>
                <a:latin typeface="Times New Roman" panose="02020603050405020304" pitchFamily="18" charset="0"/>
                <a:ea typeface="宋体" panose="02010600030101010101" pitchFamily="2" charset="-122"/>
              </a:rPr>
              <a:t>TC genesis</a:t>
            </a:r>
          </a:p>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1200" b="1" i="0" u="none" strike="noStrike" kern="0" cap="none" spc="0" normalizeH="0" baseline="0" noProof="0" dirty="0" smtClean="0">
                <a:ln>
                  <a:noFill/>
                </a:ln>
                <a:solidFill>
                  <a:srgbClr val="008000"/>
                </a:solidFill>
                <a:effectLst/>
                <a:uLnTx/>
                <a:uFillTx/>
                <a:latin typeface="Times New Roman" panose="02020603050405020304" pitchFamily="18" charset="0"/>
                <a:ea typeface="宋体" panose="02010600030101010101" pitchFamily="2" charset="-122"/>
              </a:rPr>
              <a:t>Ensemble probability</a:t>
            </a:r>
          </a:p>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1200" b="1" i="0" u="none" strike="noStrike" kern="0" cap="none" spc="0" normalizeH="0" baseline="0" noProof="0" dirty="0" smtClean="0">
                <a:ln>
                  <a:noFill/>
                </a:ln>
                <a:solidFill>
                  <a:srgbClr val="008000"/>
                </a:solidFill>
                <a:effectLst/>
                <a:uLnTx/>
                <a:uFillTx/>
                <a:latin typeface="Times New Roman" panose="02020603050405020304" pitchFamily="18" charset="0"/>
                <a:ea typeface="宋体" panose="02010600030101010101" pitchFamily="2" charset="-122"/>
              </a:rPr>
              <a:t>Prediction system error</a:t>
            </a:r>
          </a:p>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1200" b="1" i="0" u="none" strike="noStrike" kern="0" cap="none" spc="0" normalizeH="0" baseline="0" noProof="0" dirty="0" smtClean="0">
                <a:ln>
                  <a:noFill/>
                </a:ln>
                <a:solidFill>
                  <a:srgbClr val="008000"/>
                </a:solidFill>
                <a:effectLst/>
                <a:uLnTx/>
                <a:uFillTx/>
                <a:latin typeface="Times New Roman" panose="02020603050405020304" pitchFamily="18" charset="0"/>
                <a:ea typeface="宋体" panose="02010600030101010101" pitchFamily="2" charset="-122"/>
              </a:rPr>
              <a:t>NWP characteristic analysis</a:t>
            </a:r>
          </a:p>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1200" b="1" i="0" u="none" strike="noStrike" kern="0" cap="none" spc="0" normalizeH="0" baseline="0" noProof="0" dirty="0" smtClean="0">
                <a:ln>
                  <a:noFill/>
                </a:ln>
                <a:solidFill>
                  <a:srgbClr val="008000"/>
                </a:solidFill>
                <a:effectLst/>
                <a:uLnTx/>
                <a:uFillTx/>
                <a:latin typeface="Times New Roman" panose="02020603050405020304" pitchFamily="18" charset="0"/>
                <a:ea typeface="宋体" panose="02010600030101010101" pitchFamily="2" charset="-122"/>
              </a:rPr>
              <a:t>(</a:t>
            </a:r>
            <a:r>
              <a:rPr kumimoji="1" lang="en-US" altLang="zh-CN" sz="1200" b="1" i="0" u="none" strike="noStrike" kern="0" cap="none" spc="0" normalizeH="0" baseline="0" noProof="0" dirty="0" smtClean="0">
                <a:ln>
                  <a:noFill/>
                </a:ln>
                <a:solidFill>
                  <a:srgbClr val="000000"/>
                </a:solidFill>
                <a:effectLst/>
                <a:uLnTx/>
                <a:uFillTx/>
                <a:latin typeface="Times New Roman" panose="02020603050405020304" pitchFamily="18" charset="0"/>
                <a:ea typeface="宋体" panose="02010600030101010101" pitchFamily="2" charset="-122"/>
              </a:rPr>
              <a:t>under WMO)</a:t>
            </a:r>
          </a:p>
        </p:txBody>
      </p:sp>
      <p:sp>
        <p:nvSpPr>
          <p:cNvPr id="39" name="TextBox 33"/>
          <p:cNvSpPr txBox="1"/>
          <p:nvPr/>
        </p:nvSpPr>
        <p:spPr>
          <a:xfrm>
            <a:off x="6470652" y="3652848"/>
            <a:ext cx="827087" cy="338138"/>
          </a:xfrm>
          <a:prstGeom prst="rect">
            <a:avLst/>
          </a:prstGeom>
          <a:noFill/>
        </p:spPr>
        <p:txBody>
          <a:bodyPr>
            <a:spAutoFit/>
          </a:bodyPr>
          <a:lstStyle/>
          <a:p>
            <a:pPr fontAlgn="base">
              <a:spcBef>
                <a:spcPct val="20000"/>
              </a:spcBef>
              <a:spcAft>
                <a:spcPct val="0"/>
              </a:spcAft>
              <a:defRPr/>
            </a:pPr>
            <a:r>
              <a:rPr kumimoji="1" lang="en-US" altLang="zh-CN" sz="1600" b="1">
                <a:solidFill>
                  <a:srgbClr val="000000"/>
                </a:solidFill>
                <a:effectLst>
                  <a:outerShdw blurRad="38100" dist="38100" dir="2700000" algn="tl">
                    <a:srgbClr val="C0C0C0"/>
                  </a:outerShdw>
                </a:effectLst>
                <a:latin typeface="Times New Roman" panose="02020603050405020304" pitchFamily="18" charset="0"/>
                <a:ea typeface="宋体" panose="02010600030101010101" pitchFamily="2" charset="-122"/>
              </a:rPr>
              <a:t>2013</a:t>
            </a:r>
            <a:endParaRPr kumimoji="1" lang="zh-CN" altLang="en-US" sz="1600" b="1">
              <a:solidFill>
                <a:srgbClr val="000000"/>
              </a:solidFill>
              <a:effectLst>
                <a:outerShdw blurRad="38100" dist="38100" dir="2700000" algn="tl">
                  <a:srgbClr val="C0C0C0"/>
                </a:outerShdw>
              </a:effectLst>
              <a:latin typeface="Times New Roman" panose="02020603050405020304" pitchFamily="18" charset="0"/>
              <a:ea typeface="宋体" panose="02010600030101010101" pitchFamily="2" charset="-122"/>
            </a:endParaRPr>
          </a:p>
        </p:txBody>
      </p:sp>
      <p:cxnSp>
        <p:nvCxnSpPr>
          <p:cNvPr id="40" name="直接连接符 39"/>
          <p:cNvCxnSpPr/>
          <p:nvPr/>
        </p:nvCxnSpPr>
        <p:spPr>
          <a:xfrm flipV="1">
            <a:off x="6829427" y="3551248"/>
            <a:ext cx="0" cy="107950"/>
          </a:xfrm>
          <a:prstGeom prst="line">
            <a:avLst/>
          </a:prstGeom>
          <a:noFill/>
          <a:ln w="38100" cap="flat" cmpd="sng" algn="ctr">
            <a:solidFill>
              <a:srgbClr val="000000"/>
            </a:solidFill>
            <a:prstDash val="solid"/>
          </a:ln>
          <a:effectLst>
            <a:outerShdw blurRad="40000" dist="20000" dir="5400000" rotWithShape="0">
              <a:srgbClr val="000000">
                <a:alpha val="38000"/>
              </a:srgbClr>
            </a:outerShdw>
          </a:effectLst>
        </p:spPr>
      </p:cxnSp>
      <p:cxnSp>
        <p:nvCxnSpPr>
          <p:cNvPr id="41" name="直接连接符 40"/>
          <p:cNvCxnSpPr/>
          <p:nvPr/>
        </p:nvCxnSpPr>
        <p:spPr>
          <a:xfrm flipV="1">
            <a:off x="7981952" y="3436948"/>
            <a:ext cx="0" cy="107950"/>
          </a:xfrm>
          <a:prstGeom prst="line">
            <a:avLst/>
          </a:prstGeom>
          <a:noFill/>
          <a:ln w="38100" cap="flat" cmpd="sng" algn="ctr">
            <a:solidFill>
              <a:srgbClr val="A50021"/>
            </a:solidFill>
            <a:prstDash val="solid"/>
          </a:ln>
          <a:effectLst>
            <a:outerShdw blurRad="40000" dist="20000" dir="5400000" rotWithShape="0">
              <a:srgbClr val="000000">
                <a:alpha val="38000"/>
              </a:srgbClr>
            </a:outerShdw>
          </a:effectLst>
        </p:spPr>
      </p:cxnSp>
      <p:sp>
        <p:nvSpPr>
          <p:cNvPr id="42" name="TextBox 36"/>
          <p:cNvSpPr txBox="1"/>
          <p:nvPr/>
        </p:nvSpPr>
        <p:spPr>
          <a:xfrm>
            <a:off x="7658102" y="3176598"/>
            <a:ext cx="828675" cy="338138"/>
          </a:xfrm>
          <a:prstGeom prst="rect">
            <a:avLst/>
          </a:prstGeom>
          <a:noFill/>
        </p:spPr>
        <p:txBody>
          <a:bodyPr>
            <a:spAutoFit/>
          </a:bodyPr>
          <a:lstStyle/>
          <a:p>
            <a:pPr fontAlgn="base">
              <a:spcBef>
                <a:spcPct val="20000"/>
              </a:spcBef>
              <a:spcAft>
                <a:spcPct val="0"/>
              </a:spcAft>
              <a:defRPr/>
            </a:pPr>
            <a:r>
              <a:rPr kumimoji="1" lang="en-US" altLang="zh-CN" sz="1600" b="1" dirty="0">
                <a:solidFill>
                  <a:srgbClr val="A50021"/>
                </a:solidFill>
                <a:effectLst>
                  <a:outerShdw blurRad="38100" dist="38100" dir="2700000" algn="tl">
                    <a:srgbClr val="C0C0C0"/>
                  </a:outerShdw>
                </a:effectLst>
                <a:latin typeface="Times New Roman" panose="02020603050405020304" pitchFamily="18" charset="0"/>
                <a:ea typeface="宋体" panose="02010600030101010101" pitchFamily="2" charset="-122"/>
              </a:rPr>
              <a:t>2014</a:t>
            </a:r>
            <a:endParaRPr kumimoji="1" lang="zh-CN" altLang="en-US" sz="1600" b="1" dirty="0">
              <a:solidFill>
                <a:srgbClr val="A50021"/>
              </a:solidFill>
              <a:effectLst>
                <a:outerShdw blurRad="38100" dist="38100" dir="2700000" algn="tl">
                  <a:srgbClr val="C0C0C0"/>
                </a:outerShdw>
              </a:effectLst>
              <a:latin typeface="Times New Roman" panose="02020603050405020304" pitchFamily="18" charset="0"/>
              <a:ea typeface="宋体" panose="02010600030101010101" pitchFamily="2" charset="-122"/>
            </a:endParaRPr>
          </a:p>
        </p:txBody>
      </p:sp>
      <p:sp>
        <p:nvSpPr>
          <p:cNvPr id="44" name="TextBox 38"/>
          <p:cNvSpPr txBox="1"/>
          <p:nvPr/>
        </p:nvSpPr>
        <p:spPr>
          <a:xfrm>
            <a:off x="8593145" y="3652848"/>
            <a:ext cx="827088" cy="338138"/>
          </a:xfrm>
          <a:prstGeom prst="rect">
            <a:avLst/>
          </a:prstGeom>
          <a:noFill/>
        </p:spPr>
        <p:txBody>
          <a:bodyPr>
            <a:spAutoFit/>
          </a:bodyPr>
          <a:lstStyle/>
          <a:p>
            <a:pPr fontAlgn="base">
              <a:spcBef>
                <a:spcPct val="20000"/>
              </a:spcBef>
              <a:spcAft>
                <a:spcPct val="0"/>
              </a:spcAft>
              <a:defRPr/>
            </a:pPr>
            <a:r>
              <a:rPr kumimoji="1" lang="en-US" altLang="zh-CN" sz="1600" b="1" dirty="0">
                <a:solidFill>
                  <a:srgbClr val="3333CC"/>
                </a:solidFill>
                <a:effectLst>
                  <a:outerShdw blurRad="38100" dist="38100" dir="2700000" algn="tl">
                    <a:srgbClr val="C0C0C0"/>
                  </a:outerShdw>
                </a:effectLst>
                <a:latin typeface="Times New Roman" panose="02020603050405020304" pitchFamily="18" charset="0"/>
                <a:ea typeface="宋体" panose="02010600030101010101" pitchFamily="2" charset="-122"/>
              </a:rPr>
              <a:t>2015</a:t>
            </a:r>
            <a:endParaRPr kumimoji="1" lang="zh-CN" altLang="en-US" sz="1600" b="1" dirty="0">
              <a:solidFill>
                <a:srgbClr val="3333CC"/>
              </a:solidFill>
              <a:effectLst>
                <a:outerShdw blurRad="38100" dist="38100" dir="2700000" algn="tl">
                  <a:srgbClr val="C0C0C0"/>
                </a:outerShdw>
              </a:effectLst>
              <a:latin typeface="Times New Roman" panose="02020603050405020304" pitchFamily="18" charset="0"/>
              <a:ea typeface="宋体" panose="02010600030101010101" pitchFamily="2" charset="-122"/>
            </a:endParaRPr>
          </a:p>
        </p:txBody>
      </p:sp>
      <p:sp>
        <p:nvSpPr>
          <p:cNvPr id="45" name="矩形 39"/>
          <p:cNvSpPr>
            <a:spLocks noChangeArrowheads="1"/>
          </p:cNvSpPr>
          <p:nvPr/>
        </p:nvSpPr>
        <p:spPr bwMode="auto">
          <a:xfrm>
            <a:off x="6239670" y="4587528"/>
            <a:ext cx="5576086" cy="523220"/>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sz="5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5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5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5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5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1400" b="1" i="0" u="none" strike="noStrike" kern="0" cap="none" spc="0" normalizeH="0" baseline="0" noProof="0" dirty="0" smtClean="0">
                <a:ln>
                  <a:noFill/>
                </a:ln>
                <a:solidFill>
                  <a:srgbClr val="3333CC"/>
                </a:solidFill>
                <a:effectLst/>
                <a:uLnTx/>
                <a:uFillTx/>
                <a:latin typeface="Times New Roman" panose="02020603050405020304" pitchFamily="18" charset="0"/>
                <a:ea typeface="宋体" panose="02010600030101010101" pitchFamily="2" charset="-122"/>
              </a:rPr>
              <a:t>Research fellowship projects on verification</a:t>
            </a:r>
          </a:p>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1400" b="1" i="0" u="sng" strike="noStrike" kern="0" cap="none" spc="0" normalizeH="0" baseline="0" noProof="0" dirty="0" smtClean="0">
                <a:ln>
                  <a:noFill/>
                </a:ln>
                <a:solidFill>
                  <a:srgbClr val="C00000"/>
                </a:solidFill>
                <a:effectLst/>
                <a:uLnTx/>
                <a:uFillTx/>
                <a:latin typeface="Times New Roman" panose="02020603050405020304" pitchFamily="18" charset="0"/>
                <a:ea typeface="宋体" panose="02010600030101010101" pitchFamily="2" charset="-122"/>
              </a:rPr>
              <a:t>Typhoon Committee members: </a:t>
            </a:r>
            <a:r>
              <a:rPr kumimoji="1" lang="en-US" altLang="zh-CN" sz="1400" b="1" i="1" u="none" strike="noStrike" kern="0" cap="none" spc="0" normalizeH="0" baseline="0" noProof="0" dirty="0" smtClean="0">
                <a:ln>
                  <a:noFill/>
                </a:ln>
                <a:solidFill>
                  <a:srgbClr val="3333CC"/>
                </a:solidFill>
                <a:effectLst/>
                <a:uLnTx/>
                <a:uFillTx/>
                <a:latin typeface="Times New Roman" panose="02020603050405020304" pitchFamily="18" charset="0"/>
                <a:ea typeface="宋体" panose="02010600030101010101" pitchFamily="2" charset="-122"/>
              </a:rPr>
              <a:t>Vietnam, DPR Korea, Thailand</a:t>
            </a:r>
            <a:endParaRPr kumimoji="1" lang="zh-CN" altLang="en-US" sz="1400" b="1" i="1" u="none" strike="noStrike" kern="0" cap="none" spc="0" normalizeH="0" baseline="0" noProof="0" dirty="0" smtClean="0">
              <a:ln>
                <a:noFill/>
              </a:ln>
              <a:solidFill>
                <a:srgbClr val="3333CC"/>
              </a:solidFill>
              <a:effectLst/>
              <a:uLnTx/>
              <a:uFillTx/>
              <a:latin typeface="Times New Roman" panose="02020603050405020304" pitchFamily="18" charset="0"/>
              <a:ea typeface="宋体" panose="02010600030101010101" pitchFamily="2" charset="-122"/>
            </a:endParaRPr>
          </a:p>
        </p:txBody>
      </p:sp>
      <p:cxnSp>
        <p:nvCxnSpPr>
          <p:cNvPr id="46" name="直接连接符 45"/>
          <p:cNvCxnSpPr/>
          <p:nvPr/>
        </p:nvCxnSpPr>
        <p:spPr>
          <a:xfrm flipV="1">
            <a:off x="8915408" y="3551248"/>
            <a:ext cx="0" cy="107950"/>
          </a:xfrm>
          <a:prstGeom prst="line">
            <a:avLst/>
          </a:prstGeom>
          <a:noFill/>
          <a:ln w="38100" cap="flat" cmpd="sng" algn="ctr">
            <a:solidFill>
              <a:srgbClr val="3333CC"/>
            </a:solidFill>
            <a:prstDash val="solid"/>
          </a:ln>
          <a:effectLst>
            <a:outerShdw blurRad="40000" dist="20000" dir="5400000" rotWithShape="0">
              <a:srgbClr val="000000">
                <a:alpha val="38000"/>
              </a:srgbClr>
            </a:outerShdw>
          </a:effectLst>
        </p:spPr>
      </p:cxnSp>
      <p:cxnSp>
        <p:nvCxnSpPr>
          <p:cNvPr id="49" name="直接连接符 48"/>
          <p:cNvCxnSpPr/>
          <p:nvPr/>
        </p:nvCxnSpPr>
        <p:spPr>
          <a:xfrm flipV="1">
            <a:off x="10106029" y="3460756"/>
            <a:ext cx="0" cy="107950"/>
          </a:xfrm>
          <a:prstGeom prst="line">
            <a:avLst/>
          </a:prstGeom>
          <a:noFill/>
          <a:ln w="38100" cap="flat" cmpd="sng" algn="ctr">
            <a:solidFill>
              <a:srgbClr val="A50021"/>
            </a:solidFill>
            <a:prstDash val="solid"/>
          </a:ln>
          <a:effectLst>
            <a:outerShdw blurRad="40000" dist="20000" dir="5400000" rotWithShape="0">
              <a:srgbClr val="000000">
                <a:alpha val="38000"/>
              </a:srgbClr>
            </a:outerShdw>
          </a:effectLst>
        </p:spPr>
      </p:cxnSp>
      <p:sp>
        <p:nvSpPr>
          <p:cNvPr id="50" name="TextBox 36"/>
          <p:cNvSpPr txBox="1"/>
          <p:nvPr/>
        </p:nvSpPr>
        <p:spPr>
          <a:xfrm>
            <a:off x="9782179" y="3200406"/>
            <a:ext cx="828675" cy="338138"/>
          </a:xfrm>
          <a:prstGeom prst="rect">
            <a:avLst/>
          </a:prstGeom>
          <a:noFill/>
        </p:spPr>
        <p:txBody>
          <a:bodyPr>
            <a:spAutoFit/>
          </a:bodyPr>
          <a:lstStyle/>
          <a:p>
            <a:pPr fontAlgn="base">
              <a:spcBef>
                <a:spcPct val="20000"/>
              </a:spcBef>
              <a:spcAft>
                <a:spcPct val="0"/>
              </a:spcAft>
              <a:defRPr/>
            </a:pPr>
            <a:r>
              <a:rPr kumimoji="1" lang="en-US" altLang="zh-CN" sz="1600" b="1" dirty="0" smtClean="0">
                <a:solidFill>
                  <a:srgbClr val="A50021"/>
                </a:solidFill>
                <a:effectLst>
                  <a:outerShdw blurRad="38100" dist="38100" dir="2700000" algn="tl">
                    <a:srgbClr val="C0C0C0"/>
                  </a:outerShdw>
                </a:effectLst>
                <a:latin typeface="Times New Roman" panose="02020603050405020304" pitchFamily="18" charset="0"/>
                <a:ea typeface="宋体" panose="02010600030101010101" pitchFamily="2" charset="-122"/>
              </a:rPr>
              <a:t>2016</a:t>
            </a:r>
            <a:endParaRPr kumimoji="1" lang="zh-CN" altLang="en-US" sz="1600" b="1" dirty="0">
              <a:solidFill>
                <a:srgbClr val="A50021"/>
              </a:solidFill>
              <a:effectLst>
                <a:outerShdw blurRad="38100" dist="38100" dir="2700000" algn="tl">
                  <a:srgbClr val="C0C0C0"/>
                </a:outerShdw>
              </a:effectLst>
              <a:latin typeface="Times New Roman" panose="02020603050405020304" pitchFamily="18" charset="0"/>
              <a:ea typeface="宋体" panose="02010600030101010101" pitchFamily="2" charset="-122"/>
            </a:endParaRPr>
          </a:p>
        </p:txBody>
      </p:sp>
      <p:sp>
        <p:nvSpPr>
          <p:cNvPr id="51" name="TextBox 37"/>
          <p:cNvSpPr txBox="1">
            <a:spLocks noChangeArrowheads="1"/>
          </p:cNvSpPr>
          <p:nvPr/>
        </p:nvSpPr>
        <p:spPr bwMode="auto">
          <a:xfrm>
            <a:off x="9220200" y="2569696"/>
            <a:ext cx="2244723" cy="49244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lvl1pPr eaLnBrk="0" hangingPunct="0">
              <a:defRPr kumimoji="1" sz="5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5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5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5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5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9pPr>
          </a:lstStyle>
          <a:p>
            <a:pPr lvl="0" eaLnBrk="1" fontAlgn="base" hangingPunct="1">
              <a:spcBef>
                <a:spcPct val="20000"/>
              </a:spcBef>
              <a:spcAft>
                <a:spcPct val="0"/>
              </a:spcAft>
            </a:pPr>
            <a:r>
              <a:rPr lang="en-US" altLang="zh-CN" sz="1300" kern="0" dirty="0" smtClean="0">
                <a:solidFill>
                  <a:srgbClr val="A50021"/>
                </a:solidFill>
              </a:rPr>
              <a:t>Application for Lead </a:t>
            </a:r>
            <a:r>
              <a:rPr lang="en-US" altLang="zh-CN" sz="1300" kern="0" dirty="0">
                <a:solidFill>
                  <a:srgbClr val="A50021"/>
                </a:solidFill>
              </a:rPr>
              <a:t>Centre for Coordination </a:t>
            </a:r>
            <a:r>
              <a:rPr lang="en-US" altLang="zh-CN" sz="1300" kern="0" dirty="0" smtClean="0">
                <a:solidFill>
                  <a:srgbClr val="A50021"/>
                </a:solidFill>
              </a:rPr>
              <a:t>of TCFV</a:t>
            </a:r>
            <a:endParaRPr kumimoji="1" lang="en-US" altLang="zh-CN" sz="1300" b="1" i="0" u="none" strike="noStrike" kern="0" cap="none" spc="0" normalizeH="0" baseline="0" noProof="0" dirty="0" smtClean="0">
              <a:ln>
                <a:noFill/>
              </a:ln>
              <a:solidFill>
                <a:srgbClr val="A50021"/>
              </a:solidFill>
              <a:effectLst/>
              <a:uLnTx/>
              <a:uFillTx/>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15807558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21070" y="2759587"/>
            <a:ext cx="8519746" cy="1200329"/>
          </a:xfrm>
          <a:prstGeom prst="rect">
            <a:avLst/>
          </a:prstGeom>
        </p:spPr>
        <p:txBody>
          <a:bodyPr wrap="square">
            <a:spAutoFit/>
          </a:bodyPr>
          <a:lstStyle/>
          <a:p>
            <a:pPr>
              <a:lnSpc>
                <a:spcPct val="150000"/>
              </a:lnSpc>
            </a:pPr>
            <a:r>
              <a:rPr lang="en-US" altLang="zh-CN" sz="2400" b="1" dirty="0">
                <a:latin typeface="Arial" panose="020B0604020202020204" pitchFamily="34" charset="0"/>
                <a:cs typeface="Arial" panose="020B0604020202020204" pitchFamily="34" charset="0"/>
              </a:rPr>
              <a:t>Capability and commitment to fulfil the role </a:t>
            </a:r>
            <a:r>
              <a:rPr lang="en-US" altLang="zh-CN" sz="2400" b="1" dirty="0">
                <a:latin typeface="Arial" panose="020B0604020202020204" pitchFamily="34" charset="0"/>
                <a:cs typeface="Arial" panose="020B0604020202020204" pitchFamily="34" charset="0"/>
              </a:rPr>
              <a:t>of LC-TCFV as </a:t>
            </a:r>
            <a:r>
              <a:rPr lang="en-US" altLang="zh-CN" sz="2400" b="1" dirty="0">
                <a:latin typeface="Arial" panose="020B0604020202020204" pitchFamily="34" charset="0"/>
                <a:cs typeface="Arial" panose="020B0604020202020204" pitchFamily="34" charset="0"/>
              </a:rPr>
              <a:t>required in the Manual on GDPFS (2.2.3.5 and 2.2.38)</a:t>
            </a:r>
          </a:p>
        </p:txBody>
      </p:sp>
    </p:spTree>
    <p:extLst>
      <p:ext uri="{BB962C8B-B14F-4D97-AF65-F5344CB8AC3E}">
        <p14:creationId xmlns:p14="http://schemas.microsoft.com/office/powerpoint/2010/main" val="648430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355729" y="109548"/>
            <a:ext cx="9478959" cy="8858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eaLnBrk="1" hangingPunct="1"/>
            <a:r>
              <a:rPr lang="en-US" altLang="zh-CN" sz="4000" dirty="0" smtClean="0">
                <a:solidFill>
                  <a:srgbClr val="FFFF00"/>
                </a:solidFill>
                <a:latin typeface="Arial Black" pitchFamily="34" charset="0"/>
                <a:ea typeface="Arial Unicode MS" pitchFamily="34" charset="-122"/>
                <a:cs typeface="Arial Unicode MS" pitchFamily="34" charset="-122"/>
              </a:rPr>
              <a:t>Website</a:t>
            </a:r>
            <a:endParaRPr lang="en-US" altLang="zh-CN" sz="4000" dirty="0">
              <a:solidFill>
                <a:srgbClr val="FFFF00"/>
              </a:solidFill>
              <a:latin typeface="Arial Black" pitchFamily="34" charset="0"/>
              <a:ea typeface="Arial Unicode MS" pitchFamily="34" charset="-122"/>
              <a:cs typeface="Arial Unicode MS" pitchFamily="34" charset="-122"/>
            </a:endParaRPr>
          </a:p>
        </p:txBody>
      </p:sp>
      <p:grpSp>
        <p:nvGrpSpPr>
          <p:cNvPr id="5" name="组合 5"/>
          <p:cNvGrpSpPr/>
          <p:nvPr/>
        </p:nvGrpSpPr>
        <p:grpSpPr>
          <a:xfrm>
            <a:off x="5922558" y="2532067"/>
            <a:ext cx="4912129" cy="3270856"/>
            <a:chOff x="467544" y="1772816"/>
            <a:chExt cx="3378443" cy="3384376"/>
          </a:xfrm>
          <a:effectLst>
            <a:outerShdw blurRad="50800" dist="38100" dir="2700000" algn="tl" rotWithShape="0">
              <a:prstClr val="black">
                <a:alpha val="64000"/>
              </a:prstClr>
            </a:outerShdw>
          </a:effectLst>
        </p:grpSpPr>
        <p:pic>
          <p:nvPicPr>
            <p:cNvPr id="6" name="Picture 2"/>
            <p:cNvPicPr>
              <a:picLocks noChangeAspect="1" noChangeArrowheads="1"/>
            </p:cNvPicPr>
            <p:nvPr/>
          </p:nvPicPr>
          <p:blipFill>
            <a:blip r:embed="rId2" cstate="print"/>
            <a:srcRect l="3895" r="2355"/>
            <a:stretch>
              <a:fillRect/>
            </a:stretch>
          </p:blipFill>
          <p:spPr bwMode="auto">
            <a:xfrm>
              <a:off x="467544" y="1772816"/>
              <a:ext cx="3378443" cy="1603125"/>
            </a:xfrm>
            <a:prstGeom prst="rect">
              <a:avLst/>
            </a:prstGeom>
            <a:noFill/>
            <a:ln w="9525">
              <a:noFill/>
              <a:miter lim="800000"/>
              <a:headEnd/>
              <a:tailEnd/>
            </a:ln>
          </p:spPr>
        </p:pic>
        <p:pic>
          <p:nvPicPr>
            <p:cNvPr id="7" name="Picture 3"/>
            <p:cNvPicPr>
              <a:picLocks noChangeAspect="1" noChangeArrowheads="1"/>
            </p:cNvPicPr>
            <p:nvPr/>
          </p:nvPicPr>
          <p:blipFill>
            <a:blip r:embed="rId3"/>
            <a:srcRect l="3865" r="3101"/>
            <a:stretch>
              <a:fillRect/>
            </a:stretch>
          </p:blipFill>
          <p:spPr bwMode="auto">
            <a:xfrm>
              <a:off x="467544" y="3375941"/>
              <a:ext cx="3366190" cy="1781251"/>
            </a:xfrm>
            <a:prstGeom prst="rect">
              <a:avLst/>
            </a:prstGeom>
            <a:noFill/>
            <a:ln w="9525">
              <a:noFill/>
              <a:miter lim="800000"/>
              <a:headEnd/>
              <a:tailEnd/>
            </a:ln>
          </p:spPr>
        </p:pic>
      </p:grpSp>
      <p:sp>
        <p:nvSpPr>
          <p:cNvPr id="8" name="TextBox 7"/>
          <p:cNvSpPr txBox="1">
            <a:spLocks noChangeArrowheads="1"/>
          </p:cNvSpPr>
          <p:nvPr/>
        </p:nvSpPr>
        <p:spPr bwMode="auto">
          <a:xfrm>
            <a:off x="3065418" y="5994889"/>
            <a:ext cx="4400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5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5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5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5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5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1200" b="1" i="0" u="none" strike="noStrike" kern="0" cap="none" spc="0" normalizeH="0" baseline="0" noProof="0" dirty="0" smtClean="0">
                <a:ln>
                  <a:noFill/>
                </a:ln>
                <a:solidFill>
                  <a:srgbClr val="000000"/>
                </a:solidFill>
                <a:effectLst/>
                <a:uLnTx/>
                <a:uFillTx/>
                <a:latin typeface="Times New Roman" panose="02020603050405020304" pitchFamily="18" charset="0"/>
                <a:ea typeface="宋体" panose="02010600030101010101" pitchFamily="2" charset="-122"/>
              </a:rPr>
              <a:t>WMO-TLFDP official website</a:t>
            </a:r>
            <a:r>
              <a:rPr kumimoji="1" lang="zh-CN" altLang="en-US" sz="1200" b="1" i="0" u="none" strike="noStrike" kern="0" cap="none" spc="0" normalizeH="0" baseline="0" noProof="0" dirty="0" smtClean="0">
                <a:ln>
                  <a:noFill/>
                </a:ln>
                <a:solidFill>
                  <a:srgbClr val="000000"/>
                </a:solidFill>
                <a:effectLst/>
                <a:uLnTx/>
                <a:uFillTx/>
                <a:latin typeface="Times New Roman" panose="02020603050405020304" pitchFamily="18" charset="0"/>
                <a:ea typeface="宋体" panose="02010600030101010101" pitchFamily="2" charset="-122"/>
              </a:rPr>
              <a:t>：</a:t>
            </a:r>
            <a:r>
              <a:rPr kumimoji="1" lang="en-US" altLang="zh-CN" sz="1200" b="1" i="0" u="none" strike="noStrike" kern="0" cap="none" spc="0" normalizeH="0" baseline="0" noProof="0" dirty="0" smtClean="0">
                <a:ln>
                  <a:noFill/>
                </a:ln>
                <a:solidFill>
                  <a:srgbClr val="C00000"/>
                </a:solidFill>
                <a:effectLst/>
                <a:uLnTx/>
                <a:uFillTx/>
                <a:latin typeface="Times New Roman" panose="02020603050405020304" pitchFamily="18" charset="0"/>
                <a:ea typeface="宋体" panose="02010600030101010101" pitchFamily="2" charset="-122"/>
              </a:rPr>
              <a:t>http://tlfdp.typhoon.gov.cn</a:t>
            </a:r>
            <a:endParaRPr kumimoji="1" lang="zh-CN" altLang="en-US" sz="1200" b="1" i="0" u="none" strike="noStrike" kern="0" cap="none" spc="0" normalizeH="0" baseline="0" noProof="0" dirty="0" smtClean="0">
              <a:ln>
                <a:noFill/>
              </a:ln>
              <a:solidFill>
                <a:srgbClr val="C00000"/>
              </a:solidFill>
              <a:effectLst/>
              <a:uLnTx/>
              <a:uFillTx/>
              <a:latin typeface="Times New Roman" panose="02020603050405020304" pitchFamily="18" charset="0"/>
              <a:ea typeface="宋体" panose="02010600030101010101" pitchFamily="2" charset="-122"/>
            </a:endParaRPr>
          </a:p>
        </p:txBody>
      </p:sp>
      <p:pic>
        <p:nvPicPr>
          <p:cNvPr id="9" name="图片 8"/>
          <p:cNvPicPr>
            <a:picLocks noChangeAspect="1"/>
          </p:cNvPicPr>
          <p:nvPr/>
        </p:nvPicPr>
        <p:blipFill>
          <a:blip r:embed="rId4"/>
          <a:stretch>
            <a:fillRect/>
          </a:stretch>
        </p:blipFill>
        <p:spPr>
          <a:xfrm>
            <a:off x="476923" y="2537992"/>
            <a:ext cx="5230271" cy="3171041"/>
          </a:xfrm>
          <a:prstGeom prst="rect">
            <a:avLst/>
          </a:prstGeom>
        </p:spPr>
      </p:pic>
      <p:sp>
        <p:nvSpPr>
          <p:cNvPr id="10" name="矩形 9"/>
          <p:cNvSpPr>
            <a:spLocks noChangeArrowheads="1"/>
          </p:cNvSpPr>
          <p:nvPr/>
        </p:nvSpPr>
        <p:spPr bwMode="auto">
          <a:xfrm>
            <a:off x="741089" y="1539414"/>
            <a:ext cx="47019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5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5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5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5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5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9pPr>
          </a:lstStyle>
          <a:p>
            <a:pPr eaLnBrk="1" fontAlgn="base" hangingPunct="1">
              <a:spcBef>
                <a:spcPct val="0"/>
              </a:spcBef>
              <a:spcAft>
                <a:spcPct val="0"/>
              </a:spcAft>
            </a:pPr>
            <a:r>
              <a:rPr kumimoji="1" lang="en-US" altLang="zh-CN" sz="24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Verification reports and related publications &amp; presentations</a:t>
            </a:r>
            <a:endParaRPr kumimoji="1" lang="zh-CN" altLang="en-US" sz="24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endParaRPr>
          </a:p>
        </p:txBody>
      </p:sp>
      <p:sp>
        <p:nvSpPr>
          <p:cNvPr id="11" name="矩形 10"/>
          <p:cNvSpPr>
            <a:spLocks noChangeArrowheads="1"/>
          </p:cNvSpPr>
          <p:nvPr/>
        </p:nvSpPr>
        <p:spPr bwMode="auto">
          <a:xfrm>
            <a:off x="6814039" y="1558206"/>
            <a:ext cx="347149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5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5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5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5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5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9pPr>
          </a:lstStyle>
          <a:p>
            <a:pPr eaLnBrk="1" fontAlgn="base" hangingPunct="1">
              <a:spcBef>
                <a:spcPct val="0"/>
              </a:spcBef>
              <a:spcAft>
                <a:spcPct val="0"/>
              </a:spcAft>
            </a:pPr>
            <a:r>
              <a:rPr kumimoji="1" lang="en-US" altLang="zh-CN" sz="24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Real time verification (charts</a:t>
            </a:r>
            <a:r>
              <a:rPr kumimoji="1" lang="en-US" altLang="zh-CN" sz="2400" b="1" i="0" u="none" strike="noStrike" kern="0" cap="none" spc="0" normalizeH="0" noProof="0" dirty="0" smtClean="0">
                <a:ln>
                  <a:noFill/>
                </a:ln>
                <a:solidFill>
                  <a:srgbClr val="000000"/>
                </a:solidFill>
                <a:effectLst/>
                <a:uLnTx/>
                <a:uFillTx/>
                <a:latin typeface="Arial" panose="020B0604020202020204" pitchFamily="34" charset="0"/>
                <a:cs typeface="Arial" panose="020B0604020202020204" pitchFamily="34" charset="0"/>
              </a:rPr>
              <a:t> and data)</a:t>
            </a:r>
            <a:endParaRPr kumimoji="1" lang="zh-CN" altLang="en-US" sz="24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91726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355729" y="109548"/>
            <a:ext cx="9478959" cy="8858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eaLnBrk="1" hangingPunct="1"/>
            <a:r>
              <a:rPr lang="en-US" altLang="zh-CN" sz="4000" dirty="0" smtClean="0">
                <a:solidFill>
                  <a:srgbClr val="FFFF00"/>
                </a:solidFill>
                <a:latin typeface="Arial Black" pitchFamily="34" charset="0"/>
                <a:ea typeface="Arial Unicode MS" pitchFamily="34" charset="-122"/>
                <a:cs typeface="Arial Unicode MS" pitchFamily="34" charset="-122"/>
              </a:rPr>
              <a:t>Parameter(s)</a:t>
            </a:r>
            <a:endParaRPr lang="en-US" altLang="zh-CN" sz="4000" dirty="0">
              <a:solidFill>
                <a:srgbClr val="FFFF00"/>
              </a:solidFill>
              <a:latin typeface="Arial Black" pitchFamily="34" charset="0"/>
              <a:ea typeface="Arial Unicode MS" pitchFamily="34" charset="-122"/>
              <a:cs typeface="Arial Unicode MS" pitchFamily="34" charset="-122"/>
            </a:endParaRPr>
          </a:p>
        </p:txBody>
      </p:sp>
      <p:sp>
        <p:nvSpPr>
          <p:cNvPr id="11" name="矩形 10"/>
          <p:cNvSpPr>
            <a:spLocks noChangeArrowheads="1"/>
          </p:cNvSpPr>
          <p:nvPr/>
        </p:nvSpPr>
        <p:spPr bwMode="auto">
          <a:xfrm>
            <a:off x="1418128" y="1242010"/>
            <a:ext cx="4006728"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5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5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5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5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5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9pPr>
          </a:lstStyle>
          <a:p>
            <a:pPr marL="342900" indent="-342900" eaLnBrk="1" fontAlgn="base" hangingPunct="1">
              <a:spcBef>
                <a:spcPct val="0"/>
              </a:spcBef>
              <a:spcAft>
                <a:spcPct val="0"/>
              </a:spcAft>
              <a:buFont typeface="Arial" panose="020B0604020202020204" pitchFamily="34" charset="0"/>
              <a:buChar char="•"/>
            </a:pPr>
            <a:r>
              <a:rPr kumimoji="1" lang="en-US" altLang="zh-CN" sz="2000" b="1" i="0" u="none" strike="noStrike" kern="0" cap="none" spc="0" normalizeH="0" baseline="0" noProof="0" dirty="0" smtClean="0">
                <a:ln>
                  <a:noFill/>
                </a:ln>
                <a:solidFill>
                  <a:srgbClr val="FF0000"/>
                </a:solidFill>
                <a:effectLst/>
                <a:uLnTx/>
                <a:uFillTx/>
                <a:latin typeface="Arial" panose="020B0604020202020204" pitchFamily="34" charset="0"/>
                <a:cs typeface="Arial" panose="020B0604020202020204" pitchFamily="34" charset="0"/>
              </a:rPr>
              <a:t>MSLP  (Mandatory)</a:t>
            </a:r>
          </a:p>
          <a:p>
            <a:pPr marL="342900" indent="-342900" eaLnBrk="1" fontAlgn="base" hangingPunct="1">
              <a:spcBef>
                <a:spcPct val="0"/>
              </a:spcBef>
              <a:spcAft>
                <a:spcPct val="0"/>
              </a:spcAft>
              <a:buFont typeface="Arial" panose="020B0604020202020204" pitchFamily="34" charset="0"/>
              <a:buChar char="•"/>
            </a:pPr>
            <a:endParaRPr lang="en-US" altLang="zh-CN" sz="2000" kern="0" dirty="0" smtClean="0">
              <a:solidFill>
                <a:srgbClr val="000000"/>
              </a:solidFill>
              <a:latin typeface="Arial" panose="020B0604020202020204" pitchFamily="34" charset="0"/>
              <a:cs typeface="Arial" panose="020B0604020202020204" pitchFamily="34" charset="0"/>
            </a:endParaRPr>
          </a:p>
          <a:p>
            <a:pPr marL="342900" indent="-342900" eaLnBrk="1" fontAlgn="base" hangingPunct="1">
              <a:spcBef>
                <a:spcPct val="0"/>
              </a:spcBef>
              <a:spcAft>
                <a:spcPct val="0"/>
              </a:spcAft>
              <a:buFont typeface="Arial" panose="020B0604020202020204" pitchFamily="34" charset="0"/>
              <a:buChar char="•"/>
            </a:pPr>
            <a:r>
              <a:rPr kumimoji="1" lang="en-US" altLang="zh-CN" sz="20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Maximum</a:t>
            </a:r>
            <a:r>
              <a:rPr kumimoji="1" lang="en-US" altLang="zh-CN" sz="2000" b="1" i="0" u="none" strike="noStrike" kern="0" cap="none" spc="0" normalizeH="0" noProof="0" dirty="0" smtClean="0">
                <a:ln>
                  <a:noFill/>
                </a:ln>
                <a:solidFill>
                  <a:srgbClr val="000000"/>
                </a:solidFill>
                <a:effectLst/>
                <a:uLnTx/>
                <a:uFillTx/>
                <a:latin typeface="Arial" panose="020B0604020202020204" pitchFamily="34" charset="0"/>
                <a:cs typeface="Arial" panose="020B0604020202020204" pitchFamily="34" charset="0"/>
              </a:rPr>
              <a:t> wind speed</a:t>
            </a:r>
          </a:p>
          <a:p>
            <a:pPr marL="342900" indent="-342900" eaLnBrk="1" fontAlgn="base" hangingPunct="1">
              <a:spcBef>
                <a:spcPct val="0"/>
              </a:spcBef>
              <a:spcAft>
                <a:spcPct val="0"/>
              </a:spcAft>
              <a:buFont typeface="Arial" panose="020B0604020202020204" pitchFamily="34" charset="0"/>
              <a:buChar char="•"/>
            </a:pPr>
            <a:r>
              <a:rPr lang="en-US" altLang="zh-CN" sz="2000" kern="0" dirty="0" smtClean="0">
                <a:solidFill>
                  <a:srgbClr val="000000"/>
                </a:solidFill>
                <a:latin typeface="Arial" panose="020B0604020202020204" pitchFamily="34" charset="0"/>
                <a:cs typeface="Arial" panose="020B0604020202020204" pitchFamily="34" charset="0"/>
              </a:rPr>
              <a:t>Track                                 </a:t>
            </a:r>
            <a:endParaRPr lang="en-US" altLang="zh-CN" sz="2000" kern="0" dirty="0">
              <a:solidFill>
                <a:srgbClr val="000000"/>
              </a:solidFill>
              <a:latin typeface="Arial" panose="020B0604020202020204" pitchFamily="34" charset="0"/>
              <a:cs typeface="Arial" panose="020B0604020202020204" pitchFamily="34" charset="0"/>
            </a:endParaRPr>
          </a:p>
          <a:p>
            <a:pPr marL="342900" indent="-342900" eaLnBrk="1" fontAlgn="base" hangingPunct="1">
              <a:spcBef>
                <a:spcPct val="0"/>
              </a:spcBef>
              <a:spcAft>
                <a:spcPct val="0"/>
              </a:spcAft>
              <a:buFont typeface="Arial" panose="020B0604020202020204" pitchFamily="34" charset="0"/>
              <a:buChar char="•"/>
            </a:pPr>
            <a:r>
              <a:rPr lang="en-US" altLang="zh-CN" sz="2000" kern="0" dirty="0" smtClean="0">
                <a:solidFill>
                  <a:srgbClr val="000000"/>
                </a:solidFill>
                <a:latin typeface="Arial" panose="020B0604020202020204" pitchFamily="34" charset="0"/>
                <a:cs typeface="Arial" panose="020B0604020202020204" pitchFamily="34" charset="0"/>
              </a:rPr>
              <a:t>Precipitation</a:t>
            </a:r>
            <a:endParaRPr kumimoji="1" lang="en-US" altLang="zh-CN" sz="2000" b="1" i="0" u="none" strike="noStrike" kern="0" cap="none" spc="0" normalizeH="0" noProof="0" dirty="0" smtClean="0">
              <a:ln>
                <a:noFill/>
              </a:ln>
              <a:solidFill>
                <a:srgbClr val="000000"/>
              </a:solidFill>
              <a:effectLst/>
              <a:uLnTx/>
              <a:uFillTx/>
              <a:latin typeface="Arial" panose="020B0604020202020204" pitchFamily="34" charset="0"/>
              <a:cs typeface="Arial" panose="020B0604020202020204" pitchFamily="34" charset="0"/>
            </a:endParaRPr>
          </a:p>
        </p:txBody>
      </p:sp>
      <p:sp>
        <p:nvSpPr>
          <p:cNvPr id="12" name="矩形 11"/>
          <p:cNvSpPr>
            <a:spLocks noChangeArrowheads="1"/>
          </p:cNvSpPr>
          <p:nvPr/>
        </p:nvSpPr>
        <p:spPr bwMode="auto">
          <a:xfrm>
            <a:off x="6019371" y="2554107"/>
            <a:ext cx="599085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5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5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5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5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5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9pPr>
          </a:lstStyle>
          <a:p>
            <a:pPr eaLnBrk="1" fontAlgn="base" hangingPunct="1">
              <a:spcBef>
                <a:spcPct val="0"/>
              </a:spcBef>
              <a:spcAft>
                <a:spcPct val="0"/>
              </a:spcAft>
            </a:pPr>
            <a:r>
              <a:rPr lang="en-US" altLang="zh-CN" sz="1800" kern="0" dirty="0">
                <a:solidFill>
                  <a:srgbClr val="000000"/>
                </a:solidFill>
                <a:latin typeface="Arial" panose="020B0604020202020204" pitchFamily="34" charset="0"/>
                <a:cs typeface="Arial" panose="020B0604020202020204" pitchFamily="34" charset="0"/>
              </a:rPr>
              <a:t>Note: </a:t>
            </a:r>
            <a:r>
              <a:rPr lang="en-US" altLang="zh-CN" sz="1800" kern="0" dirty="0" smtClean="0">
                <a:solidFill>
                  <a:srgbClr val="000000"/>
                </a:solidFill>
                <a:latin typeface="Arial" panose="020B0604020202020204" pitchFamily="34" charset="0"/>
                <a:cs typeface="Arial" panose="020B0604020202020204" pitchFamily="34" charset="0"/>
              </a:rPr>
              <a:t>TC track and intensity forecasts are </a:t>
            </a:r>
            <a:r>
              <a:rPr lang="en-US" altLang="zh-CN" sz="1800" kern="0" dirty="0">
                <a:solidFill>
                  <a:srgbClr val="000000"/>
                </a:solidFill>
                <a:latin typeface="Arial" panose="020B0604020202020204" pitchFamily="34" charset="0"/>
                <a:cs typeface="Arial" panose="020B0604020202020204" pitchFamily="34" charset="0"/>
              </a:rPr>
              <a:t>provided by the producing </a:t>
            </a:r>
            <a:r>
              <a:rPr lang="en-US" altLang="zh-CN" sz="1800" kern="0" dirty="0" err="1">
                <a:solidFill>
                  <a:srgbClr val="000000"/>
                </a:solidFill>
                <a:latin typeface="Arial" panose="020B0604020202020204" pitchFamily="34" charset="0"/>
                <a:cs typeface="Arial" panose="020B0604020202020204" pitchFamily="34" charset="0"/>
              </a:rPr>
              <a:t>centres</a:t>
            </a:r>
            <a:r>
              <a:rPr lang="en-US" altLang="zh-CN" sz="1800" kern="0" dirty="0">
                <a:solidFill>
                  <a:srgbClr val="000000"/>
                </a:solidFill>
                <a:latin typeface="Arial" panose="020B0604020202020204" pitchFamily="34" charset="0"/>
                <a:cs typeface="Arial" panose="020B0604020202020204" pitchFamily="34" charset="0"/>
              </a:rPr>
              <a:t> on the </a:t>
            </a:r>
            <a:r>
              <a:rPr lang="en-US" altLang="zh-CN" sz="1800" kern="0" dirty="0" smtClean="0">
                <a:solidFill>
                  <a:srgbClr val="000000"/>
                </a:solidFill>
                <a:latin typeface="Arial" panose="020B0604020202020204" pitchFamily="34" charset="0"/>
                <a:cs typeface="Arial" panose="020B0604020202020204" pitchFamily="34" charset="0"/>
              </a:rPr>
              <a:t>GTS or </a:t>
            </a:r>
            <a:r>
              <a:rPr lang="en-US" altLang="zh-CN" sz="1800" kern="0" dirty="0" smtClean="0">
                <a:solidFill>
                  <a:srgbClr val="000000"/>
                </a:solidFill>
                <a:latin typeface="Arial" panose="020B0604020202020204" pitchFamily="34" charset="0"/>
                <a:cs typeface="Arial" panose="020B0604020202020204" pitchFamily="34" charset="0"/>
              </a:rPr>
              <a:t>FTP site</a:t>
            </a:r>
            <a:endParaRPr kumimoji="1" lang="zh-CN" altLang="en-US" sz="18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endParaRPr>
          </a:p>
        </p:txBody>
      </p:sp>
      <p:pic>
        <p:nvPicPr>
          <p:cNvPr id="13" name="图片 12"/>
          <p:cNvPicPr>
            <a:picLocks noChangeAspect="1"/>
          </p:cNvPicPr>
          <p:nvPr/>
        </p:nvPicPr>
        <p:blipFill>
          <a:blip r:embed="rId2"/>
          <a:stretch>
            <a:fillRect/>
          </a:stretch>
        </p:blipFill>
        <p:spPr>
          <a:xfrm>
            <a:off x="108074" y="3447075"/>
            <a:ext cx="5911297" cy="3235077"/>
          </a:xfrm>
          <a:prstGeom prst="rect">
            <a:avLst/>
          </a:prstGeom>
        </p:spPr>
      </p:pic>
      <p:pic>
        <p:nvPicPr>
          <p:cNvPr id="14" name="图片 13"/>
          <p:cNvPicPr>
            <a:picLocks noChangeAspect="1"/>
          </p:cNvPicPr>
          <p:nvPr/>
        </p:nvPicPr>
        <p:blipFill>
          <a:blip r:embed="rId3"/>
          <a:stretch>
            <a:fillRect/>
          </a:stretch>
        </p:blipFill>
        <p:spPr>
          <a:xfrm>
            <a:off x="6095208" y="3447075"/>
            <a:ext cx="5988671" cy="3235077"/>
          </a:xfrm>
          <a:prstGeom prst="rect">
            <a:avLst/>
          </a:prstGeom>
        </p:spPr>
      </p:pic>
    </p:spTree>
    <p:extLst>
      <p:ext uri="{BB962C8B-B14F-4D97-AF65-F5344CB8AC3E}">
        <p14:creationId xmlns:p14="http://schemas.microsoft.com/office/powerpoint/2010/main" val="17857133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355729" y="109548"/>
            <a:ext cx="9478959" cy="8858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eaLnBrk="1" hangingPunct="1"/>
            <a:r>
              <a:rPr lang="en-US" altLang="zh-CN" sz="4000" dirty="0" smtClean="0">
                <a:solidFill>
                  <a:srgbClr val="FFFF00"/>
                </a:solidFill>
                <a:latin typeface="Arial Black" pitchFamily="34" charset="0"/>
                <a:ea typeface="Arial Unicode MS" pitchFamily="34" charset="-122"/>
                <a:cs typeface="Arial Unicode MS" pitchFamily="34" charset="-122"/>
              </a:rPr>
              <a:t>Verification datasets</a:t>
            </a:r>
            <a:endParaRPr lang="en-US" altLang="zh-CN" sz="4000" dirty="0">
              <a:solidFill>
                <a:srgbClr val="FFFF00"/>
              </a:solidFill>
              <a:latin typeface="Arial Black" pitchFamily="34" charset="0"/>
              <a:ea typeface="Arial Unicode MS" pitchFamily="34" charset="-122"/>
              <a:cs typeface="Arial Unicode MS" pitchFamily="34" charset="-122"/>
            </a:endParaRPr>
          </a:p>
        </p:txBody>
      </p:sp>
      <p:pic>
        <p:nvPicPr>
          <p:cNvPr id="4" name="图片 3"/>
          <p:cNvPicPr>
            <a:picLocks noChangeAspect="1"/>
          </p:cNvPicPr>
          <p:nvPr/>
        </p:nvPicPr>
        <p:blipFill>
          <a:blip r:embed="rId2"/>
          <a:stretch>
            <a:fillRect/>
          </a:stretch>
        </p:blipFill>
        <p:spPr>
          <a:xfrm>
            <a:off x="246571" y="1119198"/>
            <a:ext cx="6475493" cy="2793688"/>
          </a:xfrm>
          <a:prstGeom prst="rect">
            <a:avLst/>
          </a:prstGeom>
        </p:spPr>
      </p:pic>
      <p:sp>
        <p:nvSpPr>
          <p:cNvPr id="5" name="矩形 4"/>
          <p:cNvSpPr/>
          <p:nvPr/>
        </p:nvSpPr>
        <p:spPr>
          <a:xfrm>
            <a:off x="2769963" y="6210616"/>
            <a:ext cx="9601199" cy="523220"/>
          </a:xfrm>
          <a:prstGeom prst="rect">
            <a:avLst/>
          </a:prstGeom>
        </p:spPr>
        <p:txBody>
          <a:bodyPr wrap="square">
            <a:spAutoFit/>
          </a:bodyPr>
          <a:lstStyle/>
          <a:p>
            <a:r>
              <a:rPr lang="en-US" altLang="zh-CN" sz="1400" dirty="0" smtClean="0">
                <a:latin typeface="Arial" panose="020B0604020202020204" pitchFamily="34" charset="0"/>
                <a:cs typeface="Arial" panose="020B0604020202020204" pitchFamily="34" charset="0"/>
              </a:rPr>
              <a:t>Variation intervals of track errors for official </a:t>
            </a:r>
            <a:r>
              <a:rPr lang="en-US" altLang="zh-CN" sz="1400" dirty="0" err="1" smtClean="0">
                <a:latin typeface="Arial" panose="020B0604020202020204" pitchFamily="34" charset="0"/>
                <a:cs typeface="Arial" panose="020B0604020202020204" pitchFamily="34" charset="0"/>
              </a:rPr>
              <a:t>guidances</a:t>
            </a:r>
            <a:r>
              <a:rPr lang="en-US" altLang="zh-CN" sz="1400" dirty="0" smtClean="0">
                <a:latin typeface="Arial" panose="020B0604020202020204" pitchFamily="34" charset="0"/>
                <a:cs typeface="Arial" panose="020B0604020202020204" pitchFamily="34" charset="0"/>
              </a:rPr>
              <a:t>, global models and regional models by referring to different TC best tracks in 2017.</a:t>
            </a:r>
            <a:endParaRPr lang="zh-CN" altLang="en-US" sz="1400" dirty="0">
              <a:latin typeface="Arial" panose="020B0604020202020204" pitchFamily="34" charset="0"/>
              <a:cs typeface="Arial" panose="020B0604020202020204" pitchFamily="34" charset="0"/>
            </a:endParaRPr>
          </a:p>
        </p:txBody>
      </p:sp>
      <p:pic>
        <p:nvPicPr>
          <p:cNvPr id="6" name="图片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9963" y="3984400"/>
            <a:ext cx="2816221" cy="2175853"/>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6183" y="3993921"/>
            <a:ext cx="3066655" cy="2166331"/>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05634" y="3984400"/>
            <a:ext cx="3086100" cy="2173177"/>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p:nvSpPr>
        <p:spPr>
          <a:xfrm>
            <a:off x="8027481" y="2816187"/>
            <a:ext cx="3578366"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altLang="zh-CN" sz="2000" b="1" dirty="0" smtClean="0">
                <a:latin typeface="Arial" panose="020B0604020202020204" pitchFamily="34" charset="0"/>
                <a:cs typeface="Arial" panose="020B0604020202020204" pitchFamily="34" charset="0"/>
              </a:rPr>
              <a:t>Impacts of different best track data on the verification results are clear</a:t>
            </a:r>
            <a:endParaRPr lang="zh-CN" alt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9217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616250" y="152911"/>
            <a:ext cx="8959498" cy="830997"/>
          </a:xfrm>
          <a:prstGeom prst="rect">
            <a:avLst/>
          </a:prstGeom>
          <a:noFill/>
        </p:spPr>
        <p:txBody>
          <a:bodyPr wrap="square" rtlCol="0">
            <a:spAutoFit/>
          </a:bodyPr>
          <a:lstStyle/>
          <a:p>
            <a:pPr algn="ctr" fontAlgn="base">
              <a:spcBef>
                <a:spcPct val="0"/>
              </a:spcBef>
              <a:spcAft>
                <a:spcPct val="0"/>
              </a:spcAft>
              <a:defRPr/>
            </a:pPr>
            <a:r>
              <a:rPr lang="en-US" altLang="zh-CN" sz="4800" dirty="0">
                <a:solidFill>
                  <a:srgbClr val="FFFF00"/>
                </a:solidFill>
                <a:latin typeface="Arial Black" pitchFamily="34" charset="0"/>
                <a:ea typeface="Arial Unicode MS" pitchFamily="34" charset="-122"/>
                <a:cs typeface="Arial Unicode MS" pitchFamily="34" charset="-122"/>
              </a:rPr>
              <a:t>Outline</a:t>
            </a:r>
            <a:endParaRPr lang="zh-CN" altLang="en-US" sz="4800" dirty="0">
              <a:solidFill>
                <a:srgbClr val="FFFF00"/>
              </a:solidFill>
              <a:latin typeface="Arial Black" pitchFamily="34" charset="0"/>
              <a:ea typeface="Arial Unicode MS" pitchFamily="34" charset="-122"/>
              <a:cs typeface="Arial Unicode MS" pitchFamily="34" charset="-122"/>
            </a:endParaRPr>
          </a:p>
        </p:txBody>
      </p:sp>
      <p:sp>
        <p:nvSpPr>
          <p:cNvPr id="10" name="文本框 9"/>
          <p:cNvSpPr txBox="1"/>
          <p:nvPr/>
        </p:nvSpPr>
        <p:spPr>
          <a:xfrm>
            <a:off x="1006027" y="2071689"/>
            <a:ext cx="10701337" cy="397031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sz="2800" b="1" dirty="0" smtClean="0">
                <a:latin typeface="Arial" panose="020B0604020202020204" pitchFamily="34" charset="0"/>
                <a:cs typeface="Arial" panose="020B0604020202020204" pitchFamily="34" charset="0"/>
              </a:rPr>
              <a:t>History of TC forecast verification at STI/CMA</a:t>
            </a:r>
          </a:p>
          <a:p>
            <a:pPr marL="742950" lvl="1" indent="-285750">
              <a:lnSpc>
                <a:spcPct val="150000"/>
              </a:lnSpc>
              <a:buFont typeface="Arial" panose="020B0604020202020204" pitchFamily="34" charset="0"/>
              <a:buChar char="•"/>
            </a:pPr>
            <a:r>
              <a:rPr lang="en-US" altLang="zh-CN" sz="2800" b="1" dirty="0" smtClean="0">
                <a:latin typeface="Arial" panose="020B0604020202020204" pitchFamily="34" charset="0"/>
                <a:cs typeface="Arial" panose="020B0604020202020204" pitchFamily="34" charset="0"/>
              </a:rPr>
              <a:t>National level activities in China</a:t>
            </a:r>
          </a:p>
          <a:p>
            <a:pPr marL="742950" lvl="1" indent="-285750">
              <a:lnSpc>
                <a:spcPct val="150000"/>
              </a:lnSpc>
              <a:buFont typeface="Arial" panose="020B0604020202020204" pitchFamily="34" charset="0"/>
              <a:buChar char="•"/>
            </a:pPr>
            <a:r>
              <a:rPr lang="en-US" altLang="zh-CN" sz="2800" b="1" dirty="0" smtClean="0">
                <a:latin typeface="Arial" panose="020B0604020202020204" pitchFamily="34" charset="0"/>
                <a:cs typeface="Arial" panose="020B0604020202020204" pitchFamily="34" charset="0"/>
              </a:rPr>
              <a:t>International activities</a:t>
            </a:r>
          </a:p>
          <a:p>
            <a:pPr marL="285750" indent="-285750">
              <a:lnSpc>
                <a:spcPct val="150000"/>
              </a:lnSpc>
              <a:buFont typeface="Arial" panose="020B0604020202020204" pitchFamily="34" charset="0"/>
              <a:buChar char="•"/>
            </a:pPr>
            <a:r>
              <a:rPr lang="en-US" altLang="zh-CN" sz="2800" b="1" dirty="0" smtClean="0">
                <a:latin typeface="Arial" panose="020B0604020202020204" pitchFamily="34" charset="0"/>
                <a:cs typeface="Arial" panose="020B0604020202020204" pitchFamily="34" charset="0"/>
              </a:rPr>
              <a:t>Capability </a:t>
            </a:r>
            <a:r>
              <a:rPr lang="en-US" altLang="zh-CN" sz="2800" b="1" dirty="0">
                <a:latin typeface="Arial" panose="020B0604020202020204" pitchFamily="34" charset="0"/>
                <a:cs typeface="Arial" panose="020B0604020202020204" pitchFamily="34" charset="0"/>
              </a:rPr>
              <a:t>and commitment to </a:t>
            </a:r>
            <a:r>
              <a:rPr lang="en-US" altLang="zh-CN" sz="2800" b="1" dirty="0" smtClean="0">
                <a:latin typeface="Arial" panose="020B0604020202020204" pitchFamily="34" charset="0"/>
                <a:cs typeface="Arial" panose="020B0604020202020204" pitchFamily="34" charset="0"/>
              </a:rPr>
              <a:t>fulfil </a:t>
            </a:r>
            <a:r>
              <a:rPr lang="en-US" altLang="zh-CN" sz="2800" b="1" dirty="0">
                <a:latin typeface="Arial" panose="020B0604020202020204" pitchFamily="34" charset="0"/>
                <a:cs typeface="Arial" panose="020B0604020202020204" pitchFamily="34" charset="0"/>
              </a:rPr>
              <a:t>the role </a:t>
            </a:r>
            <a:r>
              <a:rPr lang="en-US" altLang="zh-CN" sz="2800" b="1" dirty="0">
                <a:latin typeface="Arial" panose="020B0604020202020204" pitchFamily="34" charset="0"/>
                <a:cs typeface="Arial" panose="020B0604020202020204" pitchFamily="34" charset="0"/>
              </a:rPr>
              <a:t>of LC-TCFV as </a:t>
            </a:r>
            <a:r>
              <a:rPr lang="en-US" altLang="zh-CN" sz="2800" b="1" dirty="0">
                <a:latin typeface="Arial" panose="020B0604020202020204" pitchFamily="34" charset="0"/>
                <a:cs typeface="Arial" panose="020B0604020202020204" pitchFamily="34" charset="0"/>
              </a:rPr>
              <a:t>required in the </a:t>
            </a:r>
            <a:r>
              <a:rPr lang="en-US" altLang="zh-CN" sz="2800" b="1" dirty="0" smtClean="0">
                <a:latin typeface="Arial" panose="020B0604020202020204" pitchFamily="34" charset="0"/>
                <a:cs typeface="Arial" panose="020B0604020202020204" pitchFamily="34" charset="0"/>
              </a:rPr>
              <a:t>Manual </a:t>
            </a:r>
            <a:r>
              <a:rPr lang="en-US" altLang="zh-CN" sz="2800" b="1" dirty="0">
                <a:latin typeface="Arial" panose="020B0604020202020204" pitchFamily="34" charset="0"/>
                <a:cs typeface="Arial" panose="020B0604020202020204" pitchFamily="34" charset="0"/>
              </a:rPr>
              <a:t>on </a:t>
            </a:r>
            <a:r>
              <a:rPr lang="en-US" altLang="zh-CN" sz="2800" b="1" dirty="0" smtClean="0">
                <a:latin typeface="Arial" panose="020B0604020202020204" pitchFamily="34" charset="0"/>
                <a:cs typeface="Arial" panose="020B0604020202020204" pitchFamily="34" charset="0"/>
              </a:rPr>
              <a:t>GDPFS (2.2.3.5 and 2.2.38)</a:t>
            </a:r>
            <a:endParaRPr lang="en-US" altLang="zh-CN" sz="2800" b="1"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altLang="zh-CN" sz="2800" b="1" dirty="0" smtClean="0">
                <a:latin typeface="Arial" panose="020B0604020202020204" pitchFamily="34" charset="0"/>
                <a:cs typeface="Arial" panose="020B0604020202020204" pitchFamily="34" charset="0"/>
              </a:rPr>
              <a:t>Future plan</a:t>
            </a:r>
          </a:p>
        </p:txBody>
      </p:sp>
    </p:spTree>
    <p:extLst>
      <p:ext uri="{BB962C8B-B14F-4D97-AF65-F5344CB8AC3E}">
        <p14:creationId xmlns:p14="http://schemas.microsoft.com/office/powerpoint/2010/main" val="32318931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355729" y="109548"/>
            <a:ext cx="9478959" cy="8858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eaLnBrk="1" hangingPunct="1"/>
            <a:r>
              <a:rPr lang="en-US" altLang="zh-CN" sz="4000" dirty="0" smtClean="0">
                <a:solidFill>
                  <a:srgbClr val="FFFF00"/>
                </a:solidFill>
                <a:latin typeface="Arial Black" pitchFamily="34" charset="0"/>
                <a:ea typeface="Arial Unicode MS" pitchFamily="34" charset="-122"/>
                <a:cs typeface="Arial Unicode MS" pitchFamily="34" charset="-122"/>
              </a:rPr>
              <a:t>Scores</a:t>
            </a:r>
            <a:endParaRPr lang="en-US" altLang="zh-CN" sz="4000" dirty="0">
              <a:solidFill>
                <a:srgbClr val="FFFF00"/>
              </a:solidFill>
              <a:latin typeface="Arial Black" pitchFamily="34" charset="0"/>
              <a:ea typeface="Arial Unicode MS" pitchFamily="34" charset="-122"/>
              <a:cs typeface="Arial Unicode MS" pitchFamily="34" charset="-122"/>
            </a:endParaRPr>
          </a:p>
        </p:txBody>
      </p:sp>
      <p:graphicFrame>
        <p:nvGraphicFramePr>
          <p:cNvPr id="3" name="表格 2"/>
          <p:cNvGraphicFramePr>
            <a:graphicFrameLocks noGrp="1"/>
          </p:cNvGraphicFramePr>
          <p:nvPr>
            <p:extLst>
              <p:ext uri="{D42A27DB-BD31-4B8C-83A1-F6EECF244321}">
                <p14:modId xmlns:p14="http://schemas.microsoft.com/office/powerpoint/2010/main" val="862713313"/>
              </p:ext>
            </p:extLst>
          </p:nvPr>
        </p:nvGraphicFramePr>
        <p:xfrm>
          <a:off x="307730" y="1555298"/>
          <a:ext cx="11403624" cy="5198011"/>
        </p:xfrm>
        <a:graphic>
          <a:graphicData uri="http://schemas.openxmlformats.org/drawingml/2006/table">
            <a:tbl>
              <a:tblPr firstRow="1" firstCol="1" bandRow="1"/>
              <a:tblGrid>
                <a:gridCol w="1582616">
                  <a:extLst>
                    <a:ext uri="{9D8B030D-6E8A-4147-A177-3AD203B41FA5}">
                      <a16:colId xmlns:a16="http://schemas.microsoft.com/office/drawing/2014/main" val="1392498120"/>
                    </a:ext>
                  </a:extLst>
                </a:gridCol>
                <a:gridCol w="1812925">
                  <a:extLst>
                    <a:ext uri="{9D8B030D-6E8A-4147-A177-3AD203B41FA5}">
                      <a16:colId xmlns:a16="http://schemas.microsoft.com/office/drawing/2014/main" val="353536084"/>
                    </a:ext>
                  </a:extLst>
                </a:gridCol>
                <a:gridCol w="2421946">
                  <a:extLst>
                    <a:ext uri="{9D8B030D-6E8A-4147-A177-3AD203B41FA5}">
                      <a16:colId xmlns:a16="http://schemas.microsoft.com/office/drawing/2014/main" val="2162053393"/>
                    </a:ext>
                  </a:extLst>
                </a:gridCol>
                <a:gridCol w="2959351">
                  <a:extLst>
                    <a:ext uri="{9D8B030D-6E8A-4147-A177-3AD203B41FA5}">
                      <a16:colId xmlns:a16="http://schemas.microsoft.com/office/drawing/2014/main" val="3215339189"/>
                    </a:ext>
                  </a:extLst>
                </a:gridCol>
                <a:gridCol w="2626786">
                  <a:extLst>
                    <a:ext uri="{9D8B030D-6E8A-4147-A177-3AD203B41FA5}">
                      <a16:colId xmlns:a16="http://schemas.microsoft.com/office/drawing/2014/main" val="1535169707"/>
                    </a:ext>
                  </a:extLst>
                </a:gridCol>
              </a:tblGrid>
              <a:tr h="109671">
                <a:tc>
                  <a:txBody>
                    <a:bodyPr/>
                    <a:lstStyle/>
                    <a:p>
                      <a:pPr algn="just">
                        <a:spcAft>
                          <a:spcPts val="0"/>
                        </a:spcAft>
                      </a:pPr>
                      <a:r>
                        <a:rPr lang="en-US" sz="12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83" marR="42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83" marR="42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kern="100">
                          <a:effectLst/>
                          <a:latin typeface="Times New Roman" panose="02020603050405020304" pitchFamily="18" charset="0"/>
                          <a:ea typeface="宋体" panose="02010600030101010101" pitchFamily="2" charset="-122"/>
                          <a:cs typeface="Times New Roman" panose="02020603050405020304" pitchFamily="18" charset="0"/>
                        </a:rPr>
                        <a:t>Basic verification</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83" marR="42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kern="100">
                          <a:effectLst/>
                          <a:latin typeface="Times New Roman" panose="02020603050405020304" pitchFamily="18" charset="0"/>
                          <a:ea typeface="宋体" panose="02010600030101010101" pitchFamily="2" charset="-122"/>
                          <a:cs typeface="Times New Roman" panose="02020603050405020304" pitchFamily="18" charset="0"/>
                        </a:rPr>
                        <a:t>Statistical verification</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83" marR="42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kern="100">
                          <a:effectLst/>
                          <a:latin typeface="Times New Roman" panose="02020603050405020304" pitchFamily="18" charset="0"/>
                          <a:ea typeface="宋体" panose="02010600030101010101" pitchFamily="2" charset="-122"/>
                          <a:cs typeface="Times New Roman" panose="02020603050405020304" pitchFamily="18" charset="0"/>
                        </a:rPr>
                        <a:t>Notes</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83" marR="42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0214946"/>
                  </a:ext>
                </a:extLst>
              </a:tr>
              <a:tr h="1096714">
                <a:tc>
                  <a:txBody>
                    <a:bodyPr/>
                    <a:lstStyle/>
                    <a:p>
                      <a:pPr algn="just">
                        <a:spcAft>
                          <a:spcPts val="0"/>
                        </a:spcAft>
                      </a:pPr>
                      <a:r>
                        <a:rPr lang="en-US" sz="1200" kern="100">
                          <a:effectLst/>
                          <a:latin typeface="Times New Roman" panose="02020603050405020304" pitchFamily="18" charset="0"/>
                          <a:ea typeface="宋体" panose="02010600030101010101" pitchFamily="2" charset="-122"/>
                          <a:cs typeface="Times New Roman" panose="02020603050405020304" pitchFamily="18" charset="0"/>
                        </a:rPr>
                        <a:t>Track</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83" marR="42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kern="100">
                          <a:effectLst/>
                          <a:latin typeface="Times New Roman" panose="02020603050405020304" pitchFamily="18" charset="0"/>
                          <a:ea typeface="宋体" panose="02010600030101010101" pitchFamily="2" charset="-122"/>
                          <a:cs typeface="Times New Roman" panose="02020603050405020304" pitchFamily="18" charset="0"/>
                        </a:rPr>
                        <a:t>Deterministic</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83" marR="42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mj-lt"/>
                        <a:buAutoNum type="arabicPeriod"/>
                      </a:pPr>
                      <a:r>
                        <a:rPr lang="en-US" sz="12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Position error</a:t>
                      </a:r>
                      <a:endParaRPr lang="zh-CN" sz="12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lang="en-US" altLang="zh-CN" sz="1200" kern="100" smtClean="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Along-track/cross-track (ATCT) bias</a:t>
                      </a:r>
                    </a:p>
                    <a:p>
                      <a:pPr marL="342900" lvl="0" indent="-342900" algn="just">
                        <a:spcAft>
                          <a:spcPts val="0"/>
                        </a:spcAft>
                        <a:buFont typeface="+mj-lt"/>
                        <a:buAutoNum type="arabicPeriod"/>
                      </a:pPr>
                      <a:r>
                        <a:rPr lang="en-US" sz="1200" kern="100" smtClean="0">
                          <a:effectLst/>
                          <a:latin typeface="Times New Roman" panose="02020603050405020304" pitchFamily="18" charset="0"/>
                          <a:ea typeface="宋体" panose="02010600030101010101" pitchFamily="2" charset="-122"/>
                          <a:cs typeface="Times New Roman" panose="02020603050405020304" pitchFamily="18" charset="0"/>
                        </a:rPr>
                        <a:t>Direction </a:t>
                      </a:r>
                      <a:r>
                        <a:rPr lang="en-US" sz="1200" kern="100" dirty="0">
                          <a:effectLst/>
                          <a:latin typeface="Times New Roman" panose="02020603050405020304" pitchFamily="18" charset="0"/>
                          <a:ea typeface="宋体" panose="02010600030101010101" pitchFamily="2" charset="-122"/>
                          <a:cs typeface="Times New Roman" panose="02020603050405020304" pitchFamily="18" charset="0"/>
                        </a:rPr>
                        <a:t>error</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342900" lvl="0" indent="-342900" algn="just">
                        <a:spcAft>
                          <a:spcPts val="0"/>
                        </a:spcAft>
                        <a:buFont typeface="+mj-lt"/>
                        <a:buAutoNum type="arabicPeriod"/>
                      </a:pPr>
                      <a:r>
                        <a:rPr lang="en-US" sz="1200" kern="100" dirty="0">
                          <a:effectLst/>
                          <a:latin typeface="Times New Roman" panose="02020603050405020304" pitchFamily="18" charset="0"/>
                          <a:ea typeface="宋体" panose="02010600030101010101" pitchFamily="2" charset="-122"/>
                          <a:cs typeface="Times New Roman" panose="02020603050405020304" pitchFamily="18" charset="0"/>
                        </a:rPr>
                        <a:t>Speed </a:t>
                      </a:r>
                      <a:r>
                        <a:rPr lang="en-US" sz="1200" kern="100" dirty="0" smtClean="0">
                          <a:effectLst/>
                          <a:latin typeface="Times New Roman" panose="02020603050405020304" pitchFamily="18" charset="0"/>
                          <a:ea typeface="宋体" panose="02010600030101010101" pitchFamily="2" charset="-122"/>
                          <a:cs typeface="Times New Roman" panose="02020603050405020304" pitchFamily="18" charset="0"/>
                        </a:rPr>
                        <a:t>error</a:t>
                      </a:r>
                    </a:p>
                    <a:p>
                      <a:pPr marL="342900" lvl="0" indent="-342900" algn="just">
                        <a:spcAft>
                          <a:spcPts val="0"/>
                        </a:spcAft>
                        <a:buFont typeface="+mj-lt"/>
                        <a:buAutoNum type="arabicPeriod"/>
                      </a:pPr>
                      <a:r>
                        <a:rPr lang="en-US" altLang="zh-CN" sz="1200" kern="100" dirty="0" smtClean="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Track</a:t>
                      </a:r>
                      <a:r>
                        <a:rPr lang="en-US" altLang="zh-CN" sz="1200" kern="100" baseline="0" dirty="0" smtClean="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forecast integrated deviation (T</a:t>
                      </a:r>
                      <a:r>
                        <a:rPr lang="en-US" altLang="zh-CN" sz="1200" kern="100" dirty="0" smtClean="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FID)</a:t>
                      </a:r>
                    </a:p>
                  </a:txBody>
                  <a:tcPr marL="42383" marR="42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gn="just">
                        <a:spcAft>
                          <a:spcPts val="0"/>
                        </a:spcAft>
                      </a:pPr>
                      <a:r>
                        <a:rPr lang="en-US" sz="1200" kern="100" dirty="0" smtClean="0">
                          <a:effectLst/>
                          <a:latin typeface="Times New Roman" panose="02020603050405020304" pitchFamily="18" charset="0"/>
                          <a:ea typeface="宋体" panose="02010600030101010101" pitchFamily="2" charset="-122"/>
                          <a:cs typeface="Times New Roman" panose="02020603050405020304" pitchFamily="18" charset="0"/>
                        </a:rPr>
                        <a:t>Box-plots </a:t>
                      </a:r>
                      <a:r>
                        <a:rPr lang="en-US" sz="1200" kern="100" dirty="0">
                          <a:effectLst/>
                          <a:latin typeface="Times New Roman" panose="02020603050405020304" pitchFamily="18" charset="0"/>
                          <a:ea typeface="宋体" panose="02010600030101010101" pitchFamily="2" charset="-122"/>
                          <a:cs typeface="Times New Roman" panose="02020603050405020304" pitchFamily="18" charset="0"/>
                        </a:rPr>
                        <a:t>with SS information</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228600" indent="-228600" algn="just">
                        <a:spcAft>
                          <a:spcPts val="0"/>
                        </a:spcAft>
                      </a:pPr>
                      <a:r>
                        <a:rPr lang="en-US" sz="1200" kern="100" dirty="0">
                          <a:effectLst/>
                          <a:latin typeface="Times New Roman" panose="02020603050405020304" pitchFamily="18" charset="0"/>
                          <a:ea typeface="宋体" panose="02010600030101010101" pitchFamily="2" charset="-122"/>
                          <a:cs typeface="Times New Roman" panose="02020603050405020304" pitchFamily="18" charset="0"/>
                        </a:rPr>
                        <a:t>Observed vs Forecast relative position </a:t>
                      </a:r>
                      <a:r>
                        <a:rPr lang="en-US" sz="1200" kern="100" dirty="0" smtClean="0">
                          <a:effectLst/>
                          <a:latin typeface="Times New Roman" panose="02020603050405020304" pitchFamily="18" charset="0"/>
                          <a:ea typeface="宋体" panose="02010600030101010101" pitchFamily="2" charset="-122"/>
                          <a:cs typeface="Times New Roman" panose="02020603050405020304" pitchFamily="18" charset="0"/>
                        </a:rPr>
                        <a:t>images</a:t>
                      </a:r>
                    </a:p>
                    <a:p>
                      <a:pPr marL="228600" indent="-228600" algn="just">
                        <a:spcAft>
                          <a:spcPts val="0"/>
                        </a:spcAft>
                      </a:pPr>
                      <a:r>
                        <a:rPr lang="en-US" altLang="zh-CN" sz="1200" kern="100" dirty="0" smtClean="0">
                          <a:effectLst/>
                          <a:latin typeface="Times New Roman" panose="02020603050405020304" pitchFamily="18" charset="0"/>
                          <a:ea typeface="宋体" panose="02010600030101010101" pitchFamily="2" charset="-122"/>
                          <a:cs typeface="Times New Roman" panose="02020603050405020304" pitchFamily="18" charset="0"/>
                        </a:rPr>
                        <a:t>Track error </a:t>
                      </a:r>
                      <a:r>
                        <a:rPr lang="en-US" altLang="zh-CN" sz="1200" kern="100" dirty="0" smtClean="0">
                          <a:effectLst/>
                          <a:latin typeface="Times New Roman" panose="02020603050405020304" pitchFamily="18" charset="0"/>
                          <a:ea typeface="宋体" panose="02010600030101010101" pitchFamily="2" charset="-122"/>
                          <a:cs typeface="Times New Roman" panose="02020603050405020304" pitchFamily="18" charset="0"/>
                        </a:rPr>
                        <a:t>rose</a:t>
                      </a:r>
                    </a:p>
                    <a:p>
                      <a:pPr marL="228600" indent="-228600" algn="just">
                        <a:spcAft>
                          <a:spcPts val="0"/>
                        </a:spcAft>
                      </a:pPr>
                      <a:r>
                        <a:rPr lang="en-US" altLang="zh-CN" sz="1200" kern="100" dirty="0" smtClean="0">
                          <a:effectLst/>
                          <a:latin typeface="Times New Roman" panose="02020603050405020304" pitchFamily="18" charset="0"/>
                          <a:ea typeface="宋体" panose="02010600030101010101" pitchFamily="2" charset="-122"/>
                          <a:cs typeface="Times New Roman" panose="02020603050405020304" pitchFamily="18" charset="0"/>
                        </a:rPr>
                        <a:t>Probability</a:t>
                      </a:r>
                      <a:r>
                        <a:rPr lang="en-US" altLang="zh-CN" sz="1200" kern="100" baseline="0" dirty="0" smtClean="0">
                          <a:effectLst/>
                          <a:latin typeface="Times New Roman" panose="02020603050405020304" pitchFamily="18" charset="0"/>
                          <a:ea typeface="宋体" panose="02010600030101010101" pitchFamily="2" charset="-122"/>
                          <a:cs typeface="Times New Roman" panose="02020603050405020304" pitchFamily="18" charset="0"/>
                        </a:rPr>
                        <a:t> distribution analyses</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2383" marR="42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mj-lt"/>
                        <a:buAutoNum type="arabicPeriod"/>
                      </a:pPr>
                      <a:r>
                        <a:rPr lang="en-US" sz="1200" kern="100" dirty="0" smtClean="0">
                          <a:effectLst/>
                          <a:latin typeface="Times New Roman" panose="02020603050405020304" pitchFamily="18" charset="0"/>
                          <a:ea typeface="宋体" panose="02010600030101010101" pitchFamily="2" charset="-122"/>
                          <a:cs typeface="Times New Roman" panose="02020603050405020304" pitchFamily="18" charset="0"/>
                        </a:rPr>
                        <a:t>Binned </a:t>
                      </a:r>
                      <a:r>
                        <a:rPr lang="en-US" sz="1200" kern="100" dirty="0">
                          <a:effectLst/>
                          <a:latin typeface="Times New Roman" panose="02020603050405020304" pitchFamily="18" charset="0"/>
                          <a:ea typeface="宋体" panose="02010600030101010101" pitchFamily="2" charset="-122"/>
                          <a:cs typeface="Times New Roman" panose="02020603050405020304" pitchFamily="18" charset="0"/>
                        </a:rPr>
                        <a:t>by : seasonal, regional,  intensity, life-stage, steering flow</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2383" marR="42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8394555"/>
                  </a:ext>
                </a:extLst>
              </a:tr>
              <a:tr h="576524">
                <a:tc>
                  <a:txBody>
                    <a:bodyPr/>
                    <a:lstStyle/>
                    <a:p>
                      <a:pPr algn="just">
                        <a:spcAft>
                          <a:spcPts val="0"/>
                        </a:spcAft>
                      </a:pPr>
                      <a:r>
                        <a:rPr lang="en-US" sz="12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83" marR="42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kern="100" dirty="0" smtClean="0">
                          <a:effectLst/>
                          <a:latin typeface="Times New Roman" panose="02020603050405020304" pitchFamily="18" charset="0"/>
                          <a:ea typeface="宋体" panose="02010600030101010101" pitchFamily="2" charset="-122"/>
                          <a:cs typeface="Times New Roman" panose="02020603050405020304" pitchFamily="18" charset="0"/>
                        </a:rPr>
                        <a:t>Probabilistic (EPS)</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2383" marR="42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83" marR="42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mj-lt"/>
                        <a:buAutoNum type="arabicPeriod"/>
                      </a:pPr>
                      <a:r>
                        <a:rPr lang="en-US" sz="1200" kern="100" dirty="0">
                          <a:effectLst/>
                          <a:latin typeface="Times New Roman" panose="02020603050405020304" pitchFamily="18" charset="0"/>
                          <a:ea typeface="宋体" panose="02010600030101010101" pitchFamily="2" charset="-122"/>
                          <a:cs typeface="Times New Roman" panose="02020603050405020304" pitchFamily="18" charset="0"/>
                        </a:rPr>
                        <a:t>Hitting ratio of the probabilities</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342900" lvl="0" indent="-342900" algn="just">
                        <a:spcAft>
                          <a:spcPts val="0"/>
                        </a:spcAft>
                        <a:buFont typeface="+mj-lt"/>
                        <a:buAutoNum type="arabicPeriod"/>
                      </a:pPr>
                      <a:r>
                        <a:rPr lang="en-US" sz="1200" kern="100" dirty="0" smtClean="0">
                          <a:effectLst/>
                          <a:latin typeface="Times New Roman" panose="02020603050405020304" pitchFamily="18" charset="0"/>
                          <a:ea typeface="宋体" panose="02010600030101010101" pitchFamily="2" charset="-122"/>
                          <a:cs typeface="Times New Roman" panose="02020603050405020304" pitchFamily="18" charset="0"/>
                        </a:rPr>
                        <a:t>Bidirectional track forecast scatter plot for EPSs</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2383" marR="42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just">
                        <a:spcAft>
                          <a:spcPts val="0"/>
                        </a:spcAft>
                        <a:buFont typeface="+mj-lt"/>
                        <a:buNone/>
                      </a:pP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2383" marR="42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8774941"/>
                  </a:ext>
                </a:extLst>
              </a:tr>
              <a:tr h="1216861">
                <a:tc>
                  <a:txBody>
                    <a:bodyPr/>
                    <a:lstStyle/>
                    <a:p>
                      <a:pPr algn="just">
                        <a:spcAft>
                          <a:spcPts val="0"/>
                        </a:spcAft>
                      </a:pPr>
                      <a:r>
                        <a:rPr lang="en-US" sz="1200" kern="100">
                          <a:effectLst/>
                          <a:latin typeface="Times New Roman" panose="02020603050405020304" pitchFamily="18" charset="0"/>
                          <a:ea typeface="宋体" panose="02010600030101010101" pitchFamily="2" charset="-122"/>
                          <a:cs typeface="Times New Roman" panose="02020603050405020304" pitchFamily="18" charset="0"/>
                        </a:rPr>
                        <a:t>Intensity</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83" marR="42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kern="100">
                          <a:effectLst/>
                          <a:latin typeface="Times New Roman" panose="02020603050405020304" pitchFamily="18" charset="0"/>
                          <a:ea typeface="宋体" panose="02010600030101010101" pitchFamily="2" charset="-122"/>
                          <a:cs typeface="Times New Roman" panose="02020603050405020304" pitchFamily="18" charset="0"/>
                        </a:rPr>
                        <a:t>Deterministic</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83" marR="42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mj-lt"/>
                        <a:buAutoNum type="arabicPeriod"/>
                      </a:pPr>
                      <a:r>
                        <a:rPr lang="en-US" sz="1200" kern="100" dirty="0" smtClean="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Bias</a:t>
                      </a:r>
                      <a:endParaRPr lang="zh-CN" sz="12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342900" lvl="0" indent="-342900" algn="just">
                        <a:spcAft>
                          <a:spcPts val="0"/>
                        </a:spcAft>
                        <a:buFont typeface="+mj-lt"/>
                        <a:buAutoNum type="arabicPeriod"/>
                      </a:pPr>
                      <a:r>
                        <a:rPr lang="en-US" sz="1200" kern="100" dirty="0">
                          <a:effectLst/>
                          <a:latin typeface="Times New Roman" panose="02020603050405020304" pitchFamily="18" charset="0"/>
                          <a:ea typeface="宋体" panose="02010600030101010101" pitchFamily="2" charset="-122"/>
                          <a:cs typeface="Times New Roman" panose="02020603050405020304" pitchFamily="18" charset="0"/>
                        </a:rPr>
                        <a:t>Absolute error</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342900" lvl="0" indent="-342900" algn="just">
                        <a:spcAft>
                          <a:spcPts val="0"/>
                        </a:spcAft>
                        <a:buFont typeface="+mj-lt"/>
                        <a:buAutoNum type="arabicPeriod"/>
                      </a:pPr>
                      <a:r>
                        <a:rPr lang="en-US" sz="1200" kern="100" dirty="0">
                          <a:effectLst/>
                          <a:latin typeface="Times New Roman" panose="02020603050405020304" pitchFamily="18" charset="0"/>
                          <a:ea typeface="宋体" panose="02010600030101010101" pitchFamily="2" charset="-122"/>
                          <a:cs typeface="Times New Roman" panose="02020603050405020304" pitchFamily="18" charset="0"/>
                        </a:rPr>
                        <a:t>Tendency error</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342900" lvl="0" indent="-342900" algn="just">
                        <a:spcAft>
                          <a:spcPts val="0"/>
                        </a:spcAft>
                        <a:buFont typeface="+mj-lt"/>
                        <a:buAutoNum type="arabicPeriod"/>
                      </a:pPr>
                      <a:r>
                        <a:rPr lang="en-US" sz="1200" kern="100" dirty="0">
                          <a:effectLst/>
                          <a:latin typeface="Times New Roman" panose="02020603050405020304" pitchFamily="18" charset="0"/>
                          <a:ea typeface="宋体" panose="02010600030101010101" pitchFamily="2" charset="-122"/>
                          <a:cs typeface="Times New Roman" panose="02020603050405020304" pitchFamily="18" charset="0"/>
                        </a:rPr>
                        <a:t>Category contingency table</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2383" marR="42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mj-lt"/>
                        <a:buAutoNum type="arabicPeriod"/>
                      </a:pPr>
                      <a:r>
                        <a:rPr lang="en-US" sz="1200" kern="100">
                          <a:effectLst/>
                          <a:latin typeface="Times New Roman" panose="02020603050405020304" pitchFamily="18" charset="0"/>
                          <a:ea typeface="宋体" panose="02010600030101010101" pitchFamily="2" charset="-122"/>
                          <a:cs typeface="Times New Roman" panose="02020603050405020304" pitchFamily="18" charset="0"/>
                        </a:rPr>
                        <a:t>Box-plots with SS information</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p>
                      <a:pPr marL="342900" lvl="0" indent="-342900" algn="just">
                        <a:spcAft>
                          <a:spcPts val="0"/>
                        </a:spcAft>
                        <a:buFont typeface="+mj-lt"/>
                        <a:buAutoNum type="arabicPeriod"/>
                      </a:pPr>
                      <a:r>
                        <a:rPr lang="en-US" sz="1200" kern="100">
                          <a:effectLst/>
                          <a:latin typeface="Times New Roman" panose="02020603050405020304" pitchFamily="18" charset="0"/>
                          <a:ea typeface="宋体" panose="02010600030101010101" pitchFamily="2" charset="-122"/>
                          <a:cs typeface="Times New Roman" panose="02020603050405020304" pitchFamily="18" charset="0"/>
                        </a:rPr>
                        <a:t>Category-score</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p>
                      <a:pPr marL="342900" lvl="0" indent="-342900" algn="just">
                        <a:spcAft>
                          <a:spcPts val="0"/>
                        </a:spcAft>
                        <a:buFont typeface="+mj-lt"/>
                        <a:buAutoNum type="arabicPeriod"/>
                      </a:pPr>
                      <a:r>
                        <a:rPr lang="en-US" sz="1200" kern="100">
                          <a:effectLst/>
                          <a:latin typeface="Times New Roman" panose="02020603050405020304" pitchFamily="18" charset="0"/>
                          <a:ea typeface="宋体" panose="02010600030101010101" pitchFamily="2" charset="-122"/>
                          <a:cs typeface="Times New Roman" panose="02020603050405020304" pitchFamily="18" charset="0"/>
                        </a:rPr>
                        <a:t>POD-FAR joint chart</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p>
                      <a:pPr marL="342900" lvl="0" indent="-342900" algn="just">
                        <a:spcAft>
                          <a:spcPts val="0"/>
                        </a:spcAft>
                        <a:buFont typeface="+mj-lt"/>
                        <a:buAutoNum type="arabicPeriod"/>
                      </a:pPr>
                      <a:r>
                        <a:rPr lang="en-US" sz="1200" kern="100">
                          <a:effectLst/>
                          <a:latin typeface="Times New Roman" panose="02020603050405020304" pitchFamily="18" charset="0"/>
                          <a:ea typeface="宋体" panose="02010600030101010101" pitchFamily="2" charset="-122"/>
                          <a:cs typeface="Times New Roman" panose="02020603050405020304" pitchFamily="18" charset="0"/>
                        </a:rPr>
                        <a:t>Observed vs Forecast intensity images</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83" marR="42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mj-lt"/>
                        <a:buAutoNum type="arabicPeriod"/>
                      </a:pPr>
                      <a:r>
                        <a:rPr lang="en-US" sz="1200" kern="100">
                          <a:effectLst/>
                          <a:latin typeface="Times New Roman" panose="02020603050405020304" pitchFamily="18" charset="0"/>
                          <a:ea typeface="宋体" panose="02010600030101010101" pitchFamily="2" charset="-122"/>
                          <a:cs typeface="Times New Roman" panose="02020603050405020304" pitchFamily="18" charset="0"/>
                        </a:rPr>
                        <a:t>Binned by : seasonal, regional, intensity, intensity change rate, life-stage </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p>
                      <a:pPr marL="342900" lvl="0" indent="-342900" algn="just">
                        <a:spcAft>
                          <a:spcPts val="0"/>
                        </a:spcAft>
                        <a:buFont typeface="+mj-lt"/>
                        <a:buAutoNum type="arabicPeriod"/>
                      </a:pPr>
                      <a:r>
                        <a:rPr lang="en-US" sz="1200" kern="100">
                          <a:effectLst/>
                          <a:latin typeface="Times New Roman" panose="02020603050405020304" pitchFamily="18" charset="0"/>
                          <a:ea typeface="宋体" panose="02010600030101010101" pitchFamily="2" charset="-122"/>
                          <a:cs typeface="Times New Roman" panose="02020603050405020304" pitchFamily="18" charset="0"/>
                        </a:rPr>
                        <a:t>NWP initial error to be provided as an indicator of reliability</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83" marR="42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3971306"/>
                  </a:ext>
                </a:extLst>
              </a:tr>
              <a:tr h="548357">
                <a:tc>
                  <a:txBody>
                    <a:bodyPr/>
                    <a:lstStyle/>
                    <a:p>
                      <a:pPr algn="just">
                        <a:spcAft>
                          <a:spcPts val="0"/>
                        </a:spcAft>
                      </a:pPr>
                      <a:r>
                        <a:rPr lang="en-US" sz="12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83" marR="42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kern="100" dirty="0" smtClean="0">
                          <a:effectLst/>
                          <a:latin typeface="Times New Roman" panose="02020603050405020304" pitchFamily="18" charset="0"/>
                          <a:ea typeface="宋体" panose="02010600030101010101" pitchFamily="2" charset="-122"/>
                          <a:cs typeface="Times New Roman" panose="02020603050405020304" pitchFamily="18" charset="0"/>
                        </a:rPr>
                        <a:t>Probabilistic (EPS)</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2383" marR="42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83" marR="42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mj-lt"/>
                        <a:buAutoNum type="arabicPeriod"/>
                      </a:pPr>
                      <a:r>
                        <a:rPr lang="en-US" sz="1200" kern="100">
                          <a:effectLst/>
                          <a:latin typeface="Times New Roman" panose="02020603050405020304" pitchFamily="18" charset="0"/>
                          <a:ea typeface="宋体" panose="02010600030101010101" pitchFamily="2" charset="-122"/>
                          <a:cs typeface="Times New Roman" panose="02020603050405020304" pitchFamily="18" charset="0"/>
                        </a:rPr>
                        <a:t>EPS history ranking</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p>
                      <a:pPr marL="342900" lvl="0" indent="-342900" algn="just">
                        <a:spcAft>
                          <a:spcPts val="0"/>
                        </a:spcAft>
                        <a:buFont typeface="+mj-lt"/>
                        <a:buAutoNum type="arabicPeriod"/>
                      </a:pPr>
                      <a:r>
                        <a:rPr lang="en-US" sz="1200" kern="100">
                          <a:effectLst/>
                          <a:latin typeface="Times New Roman" panose="02020603050405020304" pitchFamily="18" charset="0"/>
                          <a:ea typeface="宋体" panose="02010600030101010101" pitchFamily="2" charset="-122"/>
                          <a:cs typeface="Times New Roman" panose="02020603050405020304" pitchFamily="18" charset="0"/>
                        </a:rPr>
                        <a:t>EPS BS</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p>
                      <a:pPr marL="342900" lvl="0" indent="-342900" algn="just">
                        <a:spcAft>
                          <a:spcPts val="0"/>
                        </a:spcAft>
                        <a:buFont typeface="+mj-lt"/>
                        <a:buAutoNum type="arabicPeriod"/>
                      </a:pPr>
                      <a:r>
                        <a:rPr lang="en-US" sz="1200" kern="100">
                          <a:effectLst/>
                          <a:latin typeface="Times New Roman" panose="02020603050405020304" pitchFamily="18" charset="0"/>
                          <a:ea typeface="宋体" panose="02010600030101010101" pitchFamily="2" charset="-122"/>
                          <a:cs typeface="Times New Roman" panose="02020603050405020304" pitchFamily="18" charset="0"/>
                        </a:rPr>
                        <a:t>EPS PRS</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83" marR="42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gn="just">
                        <a:spcAft>
                          <a:spcPts val="0"/>
                        </a:spcAft>
                      </a:pPr>
                      <a:r>
                        <a:rPr lang="en-US" sz="1200" kern="100">
                          <a:effectLst/>
                          <a:latin typeface="Times New Roman" panose="02020603050405020304" pitchFamily="18" charset="0"/>
                          <a:ea typeface="宋体" panose="02010600030101010101" pitchFamily="2" charset="-122"/>
                          <a:cs typeface="Times New Roman" panose="02020603050405020304" pitchFamily="18" charset="0"/>
                        </a:rPr>
                        <a:t>Development of a baseline : climatology probabilistic forecast</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83" marR="42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2187008"/>
                  </a:ext>
                </a:extLst>
              </a:tr>
              <a:tr h="405620">
                <a:tc>
                  <a:txBody>
                    <a:bodyPr/>
                    <a:lstStyle/>
                    <a:p>
                      <a:pPr algn="just">
                        <a:spcAft>
                          <a:spcPts val="0"/>
                        </a:spcAft>
                      </a:pPr>
                      <a:r>
                        <a:rPr lang="en-US" sz="1200" kern="100">
                          <a:effectLst/>
                          <a:latin typeface="Times New Roman" panose="02020603050405020304" pitchFamily="18" charset="0"/>
                          <a:ea typeface="宋体" panose="02010600030101010101" pitchFamily="2" charset="-122"/>
                          <a:cs typeface="Times New Roman" panose="02020603050405020304" pitchFamily="18" charset="0"/>
                        </a:rPr>
                        <a:t>Landfall</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83" marR="42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kern="100">
                          <a:effectLst/>
                          <a:latin typeface="Times New Roman" panose="02020603050405020304" pitchFamily="18" charset="0"/>
                          <a:ea typeface="宋体" panose="02010600030101010101" pitchFamily="2" charset="-122"/>
                          <a:cs typeface="Times New Roman" panose="02020603050405020304" pitchFamily="18" charset="0"/>
                        </a:rPr>
                        <a:t>Deterministic</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83" marR="42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mj-lt"/>
                        <a:buAutoNum type="arabicPeriod"/>
                      </a:pPr>
                      <a:r>
                        <a:rPr lang="en-US" sz="1200" kern="100">
                          <a:effectLst/>
                          <a:latin typeface="Times New Roman" panose="02020603050405020304" pitchFamily="18" charset="0"/>
                          <a:ea typeface="宋体" panose="02010600030101010101" pitchFamily="2" charset="-122"/>
                          <a:cs typeface="Times New Roman" panose="02020603050405020304" pitchFamily="18" charset="0"/>
                        </a:rPr>
                        <a:t>Position error</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p>
                      <a:pPr marL="342900" lvl="0" indent="-342900" algn="just">
                        <a:spcAft>
                          <a:spcPts val="0"/>
                        </a:spcAft>
                        <a:buFont typeface="+mj-lt"/>
                        <a:buAutoNum type="arabicPeriod"/>
                      </a:pPr>
                      <a:r>
                        <a:rPr lang="en-US" sz="1200" kern="100">
                          <a:effectLst/>
                          <a:latin typeface="Times New Roman" panose="02020603050405020304" pitchFamily="18" charset="0"/>
                          <a:ea typeface="宋体" panose="02010600030101010101" pitchFamily="2" charset="-122"/>
                          <a:cs typeface="Times New Roman" panose="02020603050405020304" pitchFamily="18" charset="0"/>
                        </a:rPr>
                        <a:t>Timing error</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83" marR="42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83" marR="42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gn="just">
                        <a:spcAft>
                          <a:spcPts val="0"/>
                        </a:spcAft>
                      </a:pP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2383" marR="42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5915782"/>
                  </a:ext>
                </a:extLst>
              </a:tr>
              <a:tr h="219343">
                <a:tc>
                  <a:txBody>
                    <a:bodyPr/>
                    <a:lstStyle/>
                    <a:p>
                      <a:pPr algn="just">
                        <a:spcAft>
                          <a:spcPts val="0"/>
                        </a:spcAft>
                      </a:pPr>
                      <a:r>
                        <a:rPr lang="en-US" sz="1200" kern="100" dirty="0">
                          <a:effectLst/>
                          <a:latin typeface="Times New Roman" panose="02020603050405020304" pitchFamily="18" charset="0"/>
                          <a:ea typeface="宋体" panose="02010600030101010101" pitchFamily="2" charset="-122"/>
                          <a:cs typeface="Times New Roman" panose="02020603050405020304" pitchFamily="18" charset="0"/>
                        </a:rPr>
                        <a:t>Precipitation</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2383" marR="42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kern="100">
                          <a:effectLst/>
                          <a:latin typeface="Times New Roman" panose="02020603050405020304" pitchFamily="18" charset="0"/>
                          <a:ea typeface="宋体" panose="02010600030101010101" pitchFamily="2" charset="-122"/>
                          <a:cs typeface="Times New Roman" panose="02020603050405020304" pitchFamily="18" charset="0"/>
                        </a:rPr>
                        <a:t>Gridded</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83" marR="42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kern="100" dirty="0">
                          <a:effectLst/>
                          <a:latin typeface="Times New Roman" panose="02020603050405020304" pitchFamily="18" charset="0"/>
                          <a:ea typeface="宋体" panose="02010600030101010101" pitchFamily="2" charset="-122"/>
                          <a:cs typeface="Times New Roman" panose="02020603050405020304" pitchFamily="18" charset="0"/>
                        </a:rPr>
                        <a:t>MET</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2383" marR="42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kern="1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2383" marR="42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gn="just">
                        <a:spcAft>
                          <a:spcPts val="0"/>
                        </a:spcAft>
                      </a:pPr>
                      <a:r>
                        <a:rPr lang="en-US" sz="1200" kern="100" dirty="0" smtClean="0">
                          <a:effectLst/>
                          <a:latin typeface="Times New Roman" panose="02020603050405020304" pitchFamily="18" charset="0"/>
                          <a:ea typeface="宋体" panose="02010600030101010101" pitchFamily="2" charset="-122"/>
                          <a:cs typeface="Times New Roman" panose="02020603050405020304" pitchFamily="18" charset="0"/>
                        </a:rPr>
                        <a:t>Only</a:t>
                      </a:r>
                      <a:r>
                        <a:rPr lang="en-US" sz="1200" kern="100" baseline="0" dirty="0" smtClean="0">
                          <a:effectLst/>
                          <a:latin typeface="Times New Roman" panose="02020603050405020304" pitchFamily="18" charset="0"/>
                          <a:ea typeface="宋体" panose="02010600030101010101" pitchFamily="2" charset="-122"/>
                          <a:cs typeface="Times New Roman" panose="02020603050405020304" pitchFamily="18" charset="0"/>
                        </a:rPr>
                        <a:t> for WARMS now</a:t>
                      </a:r>
                      <a:endParaRPr lang="en-US" sz="1200"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p>
                      <a:pPr marL="228600" indent="-228600" algn="just">
                        <a:spcAft>
                          <a:spcPts val="0"/>
                        </a:spcAft>
                      </a:pPr>
                      <a:r>
                        <a:rPr lang="en-US" sz="1200" kern="100" dirty="0" smtClean="0">
                          <a:effectLst/>
                          <a:latin typeface="Times New Roman" panose="02020603050405020304" pitchFamily="18" charset="0"/>
                          <a:ea typeface="宋体" panose="02010600030101010101" pitchFamily="2" charset="-122"/>
                          <a:cs typeface="Times New Roman" panose="02020603050405020304" pitchFamily="18" charset="0"/>
                        </a:rPr>
                        <a:t>Need an </a:t>
                      </a:r>
                      <a:r>
                        <a:rPr lang="en-US" sz="1200" kern="100" dirty="0">
                          <a:effectLst/>
                          <a:latin typeface="Times New Roman" panose="02020603050405020304" pitchFamily="18" charset="0"/>
                          <a:ea typeface="宋体" panose="02010600030101010101" pitchFamily="2" charset="-122"/>
                          <a:cs typeface="Times New Roman" panose="02020603050405020304" pitchFamily="18" charset="0"/>
                        </a:rPr>
                        <a:t>expansion </a:t>
                      </a:r>
                      <a:r>
                        <a:rPr lang="en-US" sz="1200" kern="100" dirty="0" smtClean="0">
                          <a:effectLst/>
                          <a:latin typeface="Times New Roman" panose="02020603050405020304" pitchFamily="18" charset="0"/>
                          <a:ea typeface="宋体" panose="02010600030101010101" pitchFamily="2" charset="-122"/>
                          <a:cs typeface="Times New Roman" panose="02020603050405020304" pitchFamily="18" charset="0"/>
                        </a:rPr>
                        <a:t>to</a:t>
                      </a:r>
                      <a:r>
                        <a:rPr lang="en-US" sz="1200" kern="100" baseline="0" dirty="0" smtClean="0">
                          <a:effectLst/>
                          <a:latin typeface="Times New Roman" panose="02020603050405020304" pitchFamily="18" charset="0"/>
                          <a:ea typeface="宋体" panose="02010600030101010101" pitchFamily="2" charset="-122"/>
                          <a:cs typeface="Times New Roman" panose="02020603050405020304" pitchFamily="18" charset="0"/>
                        </a:rPr>
                        <a:t> more</a:t>
                      </a:r>
                      <a:r>
                        <a:rPr lang="en-US" sz="1200" kern="100" dirty="0" smtClean="0">
                          <a:effectLst/>
                          <a:latin typeface="Times New Roman" panose="02020603050405020304" pitchFamily="18" charset="0"/>
                          <a:ea typeface="宋体" panose="02010600030101010101" pitchFamily="2" charset="-122"/>
                          <a:cs typeface="Times New Roman" panose="02020603050405020304" pitchFamily="18" charset="0"/>
                        </a:rPr>
                        <a:t> </a:t>
                      </a:r>
                      <a:r>
                        <a:rPr lang="en-US" sz="1200" kern="100" dirty="0">
                          <a:effectLst/>
                          <a:latin typeface="Times New Roman" panose="02020603050405020304" pitchFamily="18" charset="0"/>
                          <a:ea typeface="宋体" panose="02010600030101010101" pitchFamily="2" charset="-122"/>
                          <a:cs typeface="Times New Roman" panose="02020603050405020304" pitchFamily="18" charset="0"/>
                        </a:rPr>
                        <a:t>models</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2383" marR="42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9864829"/>
                  </a:ext>
                </a:extLst>
              </a:tr>
              <a:tr h="219343">
                <a:tc>
                  <a:txBody>
                    <a:bodyPr/>
                    <a:lstStyle/>
                    <a:p>
                      <a:pPr algn="just">
                        <a:spcAft>
                          <a:spcPts val="0"/>
                        </a:spcAft>
                      </a:pPr>
                      <a:r>
                        <a:rPr lang="en-US" sz="12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83" marR="42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kern="100" dirty="0">
                          <a:effectLst/>
                          <a:latin typeface="Times New Roman" panose="02020603050405020304" pitchFamily="18" charset="0"/>
                          <a:ea typeface="宋体" panose="02010600030101010101" pitchFamily="2" charset="-122"/>
                          <a:cs typeface="Times New Roman" panose="02020603050405020304" pitchFamily="18" charset="0"/>
                        </a:rPr>
                        <a:t>Stations</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2383" marR="42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83" marR="42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kern="100" dirty="0">
                          <a:effectLst/>
                          <a:latin typeface="Times New Roman" panose="02020603050405020304" pitchFamily="18" charset="0"/>
                          <a:ea typeface="宋体" panose="02010600030101010101" pitchFamily="2" charset="-122"/>
                          <a:cs typeface="Times New Roman" panose="02020603050405020304" pitchFamily="18" charset="0"/>
                        </a:rPr>
                        <a:t>TS score, POD, FAR, Bias</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2383" marR="42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just">
                        <a:spcAft>
                          <a:spcPts val="0"/>
                        </a:spcAft>
                      </a:pPr>
                      <a:r>
                        <a:rPr lang="en-US" sz="12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83" marR="42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6102981"/>
                  </a:ext>
                </a:extLst>
              </a:tr>
              <a:tr h="109671">
                <a:tc>
                  <a:txBody>
                    <a:bodyPr/>
                    <a:lstStyle/>
                    <a:p>
                      <a:pPr algn="just">
                        <a:spcAft>
                          <a:spcPts val="0"/>
                        </a:spcAft>
                      </a:pPr>
                      <a:r>
                        <a:rPr lang="en-US" sz="1200" kern="100" dirty="0">
                          <a:effectLst/>
                          <a:latin typeface="Times New Roman" panose="02020603050405020304" pitchFamily="18" charset="0"/>
                          <a:ea typeface="宋体" panose="02010600030101010101" pitchFamily="2" charset="-122"/>
                          <a:cs typeface="Times New Roman" panose="02020603050405020304" pitchFamily="18" charset="0"/>
                        </a:rPr>
                        <a:t>Winds</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2383" marR="42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kern="100" dirty="0">
                          <a:effectLst/>
                          <a:latin typeface="Times New Roman" panose="02020603050405020304" pitchFamily="18" charset="0"/>
                          <a:ea typeface="宋体" panose="02010600030101010101" pitchFamily="2" charset="-122"/>
                          <a:cs typeface="Times New Roman" panose="02020603050405020304" pitchFamily="18" charset="0"/>
                        </a:rPr>
                        <a:t>Gridded</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2383" marR="42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kern="100" dirty="0">
                          <a:effectLst/>
                          <a:latin typeface="Times New Roman" panose="02020603050405020304" pitchFamily="18" charset="0"/>
                          <a:ea typeface="宋体" panose="02010600030101010101" pitchFamily="2" charset="-122"/>
                          <a:cs typeface="Times New Roman" panose="02020603050405020304" pitchFamily="18" charset="0"/>
                        </a:rPr>
                        <a:t>MET</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2383" marR="42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83" marR="42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just">
                        <a:spcAft>
                          <a:spcPts val="0"/>
                        </a:spcAft>
                      </a:pPr>
                      <a:r>
                        <a:rPr lang="en-US" sz="12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83" marR="42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5741202"/>
                  </a:ext>
                </a:extLst>
              </a:tr>
              <a:tr h="219343">
                <a:tc>
                  <a:txBody>
                    <a:bodyPr/>
                    <a:lstStyle/>
                    <a:p>
                      <a:pPr algn="just">
                        <a:spcAft>
                          <a:spcPts val="0"/>
                        </a:spcAft>
                      </a:pPr>
                      <a:r>
                        <a:rPr lang="en-US" sz="12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83" marR="42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kern="100">
                          <a:effectLst/>
                          <a:latin typeface="Times New Roman" panose="02020603050405020304" pitchFamily="18" charset="0"/>
                          <a:ea typeface="宋体" panose="02010600030101010101" pitchFamily="2" charset="-122"/>
                          <a:cs typeface="Times New Roman" panose="02020603050405020304" pitchFamily="18" charset="0"/>
                        </a:rPr>
                        <a:t>Stations</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83" marR="42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kern="1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2383" marR="42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kern="100">
                          <a:effectLst/>
                          <a:latin typeface="Times New Roman" panose="02020603050405020304" pitchFamily="18" charset="0"/>
                          <a:ea typeface="宋体" panose="02010600030101010101" pitchFamily="2" charset="-122"/>
                          <a:cs typeface="Times New Roman" panose="02020603050405020304" pitchFamily="18" charset="0"/>
                        </a:rPr>
                        <a:t>High winds score, POD, FAR</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83" marR="42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just">
                        <a:spcAft>
                          <a:spcPts val="0"/>
                        </a:spcAft>
                      </a:pPr>
                      <a:r>
                        <a:rPr lang="en-US" sz="1200" kern="1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2383" marR="42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1707460"/>
                  </a:ext>
                </a:extLst>
              </a:tr>
            </a:tbl>
          </a:graphicData>
        </a:graphic>
      </p:graphicFrame>
      <p:sp>
        <p:nvSpPr>
          <p:cNvPr id="5" name="矩形 4"/>
          <p:cNvSpPr>
            <a:spLocks noChangeArrowheads="1"/>
          </p:cNvSpPr>
          <p:nvPr/>
        </p:nvSpPr>
        <p:spPr bwMode="auto">
          <a:xfrm>
            <a:off x="987273" y="1106058"/>
            <a:ext cx="88249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5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5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5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5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5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9pPr>
          </a:lstStyle>
          <a:p>
            <a:pPr eaLnBrk="1" fontAlgn="base" hangingPunct="1">
              <a:spcBef>
                <a:spcPct val="0"/>
              </a:spcBef>
              <a:spcAft>
                <a:spcPct val="0"/>
              </a:spcAft>
            </a:pPr>
            <a:r>
              <a:rPr kumimoji="1" lang="en-US" altLang="zh-CN" sz="1600" b="1" i="0" u="none" strike="noStrike" kern="0" cap="none" spc="0" normalizeH="0" baseline="0" noProof="0" dirty="0" smtClean="0">
                <a:ln>
                  <a:noFill/>
                </a:ln>
                <a:solidFill>
                  <a:srgbClr val="FF0000"/>
                </a:solidFill>
                <a:effectLst/>
                <a:uLnTx/>
                <a:uFillTx/>
                <a:latin typeface="Arial" panose="020B0604020202020204" pitchFamily="34" charset="0"/>
                <a:cs typeface="Arial" panose="020B0604020202020204" pitchFamily="34" charset="0"/>
              </a:rPr>
              <a:t>Detection rate </a:t>
            </a:r>
            <a:r>
              <a:rPr kumimoji="1" lang="en-US" altLang="zh-CN" sz="16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a:t>
            </a:r>
            <a:r>
              <a:rPr kumimoji="1" lang="en-US" altLang="zh-CN" sz="16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Not</a:t>
            </a:r>
            <a:r>
              <a:rPr kumimoji="1" lang="en-US" altLang="zh-CN" sz="1600" b="1" i="0" u="none" strike="noStrike" kern="0" cap="none" spc="0" normalizeH="0" noProof="0" dirty="0" smtClean="0">
                <a:ln>
                  <a:noFill/>
                </a:ln>
                <a:solidFill>
                  <a:srgbClr val="000000"/>
                </a:solidFill>
                <a:effectLst/>
                <a:uLnTx/>
                <a:uFillTx/>
                <a:latin typeface="Arial" panose="020B0604020202020204" pitchFamily="34" charset="0"/>
                <a:cs typeface="Arial" panose="020B0604020202020204" pitchFamily="34" charset="0"/>
              </a:rPr>
              <a:t> available</a:t>
            </a:r>
            <a:r>
              <a:rPr kumimoji="1" lang="en-US" altLang="zh-CN" sz="16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a:t>
            </a:r>
            <a:r>
              <a:rPr kumimoji="1" lang="en-US" altLang="zh-CN" sz="16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A</a:t>
            </a:r>
            <a:r>
              <a:rPr kumimoji="1" lang="en-US" altLang="zh-CN" sz="1600" b="1" i="0" u="none" strike="noStrike" kern="0" cap="none" spc="0" normalizeH="0" noProof="0" dirty="0" smtClean="0">
                <a:ln>
                  <a:noFill/>
                </a:ln>
                <a:solidFill>
                  <a:srgbClr val="000000"/>
                </a:solidFill>
                <a:effectLst/>
                <a:uLnTx/>
                <a:uFillTx/>
                <a:latin typeface="Arial" panose="020B0604020202020204" pitchFamily="34" charset="0"/>
                <a:cs typeface="Arial" panose="020B0604020202020204" pitchFamily="34" charset="0"/>
              </a:rPr>
              <a:t> score related to the vortex location technique.</a:t>
            </a:r>
            <a:r>
              <a:rPr kumimoji="1" lang="en-US" altLang="zh-CN" sz="16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a:t>
            </a:r>
            <a:endParaRPr kumimoji="1" lang="zh-CN" altLang="en-US" sz="16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7534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355729" y="109548"/>
            <a:ext cx="9478959" cy="8858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eaLnBrk="1" hangingPunct="1"/>
            <a:r>
              <a:rPr lang="en-US" altLang="zh-CN" sz="4000" dirty="0">
                <a:solidFill>
                  <a:srgbClr val="FFFF00"/>
                </a:solidFill>
                <a:latin typeface="Arial Black" pitchFamily="34" charset="0"/>
                <a:ea typeface="Arial Unicode MS" pitchFamily="34" charset="-122"/>
                <a:cs typeface="Arial Unicode MS" pitchFamily="34" charset="-122"/>
              </a:rPr>
              <a:t>Future Plans</a:t>
            </a:r>
          </a:p>
        </p:txBody>
      </p:sp>
      <p:sp>
        <p:nvSpPr>
          <p:cNvPr id="3" name="矩形 2"/>
          <p:cNvSpPr/>
          <p:nvPr/>
        </p:nvSpPr>
        <p:spPr>
          <a:xfrm>
            <a:off x="680795" y="2044730"/>
            <a:ext cx="10828825" cy="3416320"/>
          </a:xfrm>
          <a:prstGeom prst="rect">
            <a:avLst/>
          </a:prstGeom>
        </p:spPr>
        <p:txBody>
          <a:bodyPr wrap="square">
            <a:spAutoFit/>
          </a:bodyPr>
          <a:lstStyle/>
          <a:p>
            <a:pPr>
              <a:lnSpc>
                <a:spcPct val="150000"/>
              </a:lnSpc>
            </a:pPr>
            <a:r>
              <a:rPr lang="en-US" altLang="zh-CN" dirty="0" smtClean="0">
                <a:latin typeface="Arial" panose="020B0604020202020204" pitchFamily="34" charset="0"/>
                <a:cs typeface="Arial" panose="020B0604020202020204" pitchFamily="34" charset="0"/>
              </a:rPr>
              <a:t>STI is planning to further strengthen its </a:t>
            </a:r>
            <a:r>
              <a:rPr lang="en-US" altLang="zh-CN" dirty="0">
                <a:latin typeface="Arial" panose="020B0604020202020204" pitchFamily="34" charset="0"/>
                <a:cs typeface="Arial" panose="020B0604020202020204" pitchFamily="34" charset="0"/>
              </a:rPr>
              <a:t>capability to fulfil the </a:t>
            </a:r>
            <a:r>
              <a:rPr lang="en-US" altLang="zh-CN" dirty="0" smtClean="0">
                <a:latin typeface="Arial" panose="020B0604020202020204" pitchFamily="34" charset="0"/>
                <a:cs typeface="Arial" panose="020B0604020202020204" pitchFamily="34" charset="0"/>
              </a:rPr>
              <a:t>role of LC-TCFV as required </a:t>
            </a:r>
            <a:r>
              <a:rPr lang="en-US" altLang="zh-CN" dirty="0">
                <a:latin typeface="Arial" panose="020B0604020202020204" pitchFamily="34" charset="0"/>
                <a:cs typeface="Arial" panose="020B0604020202020204" pitchFamily="34" charset="0"/>
              </a:rPr>
              <a:t>in the </a:t>
            </a:r>
            <a:r>
              <a:rPr lang="en-US" altLang="zh-CN" dirty="0" smtClean="0">
                <a:latin typeface="Arial" panose="020B0604020202020204" pitchFamily="34" charset="0"/>
                <a:cs typeface="Arial" panose="020B0604020202020204" pitchFamily="34" charset="0"/>
              </a:rPr>
              <a:t>Manual.</a:t>
            </a:r>
          </a:p>
          <a:p>
            <a:pPr>
              <a:lnSpc>
                <a:spcPct val="150000"/>
              </a:lnSpc>
            </a:pPr>
            <a:endParaRPr lang="en-US" altLang="zh-CN"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altLang="zh-CN" dirty="0" smtClean="0">
                <a:latin typeface="Arial" panose="020B0604020202020204" pitchFamily="34" charset="0"/>
                <a:cs typeface="Arial" panose="020B0604020202020204" pitchFamily="34" charset="0"/>
              </a:rPr>
              <a:t>Further develop the </a:t>
            </a:r>
            <a:r>
              <a:rPr lang="en-US" altLang="zh-CN" dirty="0">
                <a:latin typeface="Arial" panose="020B0604020202020204" pitchFamily="34" charset="0"/>
                <a:cs typeface="Arial" panose="020B0604020202020204" pitchFamily="34" charset="0"/>
              </a:rPr>
              <a:t>verification </a:t>
            </a:r>
            <a:r>
              <a:rPr lang="en-US" altLang="zh-CN" dirty="0" smtClean="0">
                <a:latin typeface="Arial" panose="020B0604020202020204" pitchFamily="34" charset="0"/>
                <a:cs typeface="Arial" panose="020B0604020202020204" pitchFamily="34" charset="0"/>
              </a:rPr>
              <a:t>metrics as supported </a:t>
            </a:r>
            <a:r>
              <a:rPr lang="en-US" altLang="zh-CN" dirty="0">
                <a:latin typeface="Arial" panose="020B0604020202020204" pitchFamily="34" charset="0"/>
                <a:cs typeface="Arial" panose="020B0604020202020204" pitchFamily="34" charset="0"/>
              </a:rPr>
              <a:t>by WMO-TLFDP and in coordination with </a:t>
            </a:r>
            <a:r>
              <a:rPr lang="en-US" altLang="zh-CN" dirty="0" smtClean="0">
                <a:latin typeface="Arial" panose="020B0604020202020204" pitchFamily="34" charset="0"/>
                <a:cs typeface="Arial" panose="020B0604020202020204" pitchFamily="34" charset="0"/>
              </a:rPr>
              <a:t>JWGFVR. A workshop is being planned in June 2018.</a:t>
            </a:r>
          </a:p>
          <a:p>
            <a:pPr marL="285750" indent="-285750">
              <a:lnSpc>
                <a:spcPct val="150000"/>
              </a:lnSpc>
              <a:buFont typeface="Arial" panose="020B0604020202020204" pitchFamily="34" charset="0"/>
              <a:buChar char="•"/>
            </a:pPr>
            <a:r>
              <a:rPr lang="en-US" altLang="zh-CN" dirty="0" smtClean="0">
                <a:latin typeface="Arial" panose="020B0604020202020204" pitchFamily="34" charset="0"/>
                <a:cs typeface="Arial" panose="020B0604020202020204" pitchFamily="34" charset="0"/>
              </a:rPr>
              <a:t>Extend the verification areas from NWP to </a:t>
            </a:r>
            <a:r>
              <a:rPr lang="en-US" altLang="zh-CN" dirty="0" smtClean="0">
                <a:latin typeface="Arial" panose="020B0604020202020204" pitchFamily="34" charset="0"/>
                <a:cs typeface="Arial" panose="020B0604020202020204" pitchFamily="34" charset="0"/>
              </a:rPr>
              <a:t>other basins.</a:t>
            </a:r>
            <a:endParaRPr lang="en-US" altLang="zh-CN" dirty="0" smtClean="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altLang="zh-CN" dirty="0" smtClean="0">
                <a:latin typeface="Arial" panose="020B0604020202020204" pitchFamily="34" charset="0"/>
                <a:cs typeface="Arial" panose="020B0604020202020204" pitchFamily="34" charset="0"/>
              </a:rPr>
              <a:t>Provide the scores through the website in the required format.</a:t>
            </a:r>
          </a:p>
          <a:p>
            <a:pPr marL="285750" indent="-285750">
              <a:lnSpc>
                <a:spcPct val="150000"/>
              </a:lnSpc>
              <a:buFont typeface="Arial" panose="020B0604020202020204" pitchFamily="34" charset="0"/>
              <a:buChar char="•"/>
            </a:pPr>
            <a:r>
              <a:rPr lang="en-US" altLang="zh-CN" dirty="0" smtClean="0">
                <a:latin typeface="Arial" panose="020B0604020202020204" pitchFamily="34" charset="0"/>
                <a:cs typeface="Arial" panose="020B0604020202020204" pitchFamily="34" charset="0"/>
              </a:rPr>
              <a:t>Implement a standard vortex location technique for gridded outputs and carry out verification.</a:t>
            </a:r>
          </a:p>
          <a:p>
            <a:pPr>
              <a:lnSpc>
                <a:spcPct val="150000"/>
              </a:lnSpc>
            </a:pPr>
            <a:r>
              <a:rPr lang="en-US" altLang="zh-CN" dirty="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    </a:t>
            </a:r>
            <a:r>
              <a:rPr lang="en-US" altLang="zh-CN" sz="1400" dirty="0" smtClean="0">
                <a:latin typeface="Arial" panose="020B0604020202020204" pitchFamily="34" charset="0"/>
                <a:cs typeface="Arial" panose="020B0604020202020204" pitchFamily="34" charset="0"/>
              </a:rPr>
              <a:t>(GFDL vortex location technique has been implemented in STI for ECMWF-IFS, NCEP-GFS, and CMA-T639)</a:t>
            </a:r>
          </a:p>
        </p:txBody>
      </p:sp>
    </p:spTree>
    <p:extLst>
      <p:ext uri="{BB962C8B-B14F-4D97-AF65-F5344CB8AC3E}">
        <p14:creationId xmlns:p14="http://schemas.microsoft.com/office/powerpoint/2010/main" val="728632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剪去单角的矩形 7"/>
          <p:cNvSpPr/>
          <p:nvPr/>
        </p:nvSpPr>
        <p:spPr>
          <a:xfrm flipV="1">
            <a:off x="230235" y="2467478"/>
            <a:ext cx="9155106" cy="2226747"/>
          </a:xfrm>
          <a:prstGeom prst="snip1Rect">
            <a:avLst/>
          </a:prstGeom>
          <a:solidFill>
            <a:sysClr val="window" lastClr="FFFFFF">
              <a:alpha val="90000"/>
            </a:sysClr>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9" name="文本框 8"/>
          <p:cNvSpPr txBox="1"/>
          <p:nvPr/>
        </p:nvSpPr>
        <p:spPr>
          <a:xfrm>
            <a:off x="310706" y="2854612"/>
            <a:ext cx="7175944" cy="646331"/>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smtClean="0">
                <a:ln>
                  <a:noFill/>
                </a:ln>
                <a:solidFill>
                  <a:prstClr val="black"/>
                </a:solidFill>
                <a:effectLst/>
                <a:uLnTx/>
                <a:uFillTx/>
                <a:latin typeface="Arial" panose="020B0604020202020204" pitchFamily="34" charset="0"/>
                <a:ea typeface="微软雅黑"/>
                <a:cs typeface="Arial" panose="020B0604020202020204" pitchFamily="34" charset="0"/>
              </a:rPr>
              <a:t>Thank you for your attention !</a:t>
            </a:r>
            <a:endParaRPr kumimoji="0" lang="zh-CN" altLang="en-US" sz="3600" b="1" i="0" u="none" strike="noStrike" kern="0" cap="none" spc="0" normalizeH="0" baseline="0" noProof="0" dirty="0">
              <a:ln>
                <a:noFill/>
              </a:ln>
              <a:solidFill>
                <a:prstClr val="black"/>
              </a:solidFill>
              <a:effectLst/>
              <a:uLnTx/>
              <a:uFillTx/>
              <a:latin typeface="Arial" panose="020B0604020202020204" pitchFamily="34" charset="0"/>
              <a:ea typeface="微软雅黑"/>
              <a:cs typeface="Arial" panose="020B0604020202020204" pitchFamily="34" charset="0"/>
            </a:endParaRPr>
          </a:p>
        </p:txBody>
      </p:sp>
      <p:sp>
        <p:nvSpPr>
          <p:cNvPr id="10" name="文本框 9"/>
          <p:cNvSpPr txBox="1"/>
          <p:nvPr/>
        </p:nvSpPr>
        <p:spPr>
          <a:xfrm>
            <a:off x="6923658" y="6120441"/>
            <a:ext cx="5099465" cy="523218"/>
          </a:xfrm>
          <a:prstGeom prst="rect">
            <a:avLst/>
          </a:prstGeom>
          <a:noFill/>
        </p:spPr>
        <p:txBody>
          <a:bodyPr wrap="none" lIns="91436" tIns="45719" rIns="91436" bIns="45719" rtlCol="0">
            <a:sp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1" lang="en-US" altLang="zh-CN" sz="1400" b="0" i="0" u="none" strike="noStrike" kern="0" cap="none" spc="0" normalizeH="0" baseline="0" noProof="0" dirty="0">
                <a:ln>
                  <a:noFill/>
                </a:ln>
                <a:solidFill>
                  <a:prstClr val="black"/>
                </a:solidFill>
                <a:effectLst/>
                <a:uLnTx/>
                <a:uFillTx/>
                <a:latin typeface="微软雅黑"/>
                <a:ea typeface="微软雅黑"/>
                <a:cs typeface="Segoe UI Light" panose="020B0502040204020203" pitchFamily="34" charset="0"/>
              </a:rPr>
              <a:t>MEETING OF THE CBS (DPFS) EXPERT TEAM ON </a:t>
            </a:r>
            <a:r>
              <a:rPr kumimoji="1" lang="en-US" altLang="zh-CN" sz="1400" b="0" i="0" u="none" strike="noStrike" kern="0" cap="none" spc="0" normalizeH="0" baseline="0" noProof="0" dirty="0" smtClean="0">
                <a:ln>
                  <a:noFill/>
                </a:ln>
                <a:solidFill>
                  <a:prstClr val="black"/>
                </a:solidFill>
                <a:effectLst/>
                <a:uLnTx/>
                <a:uFillTx/>
                <a:latin typeface="微软雅黑"/>
                <a:ea typeface="微软雅黑"/>
                <a:cs typeface="Segoe UI Light" panose="020B0502040204020203" pitchFamily="34" charset="0"/>
              </a:rPr>
              <a:t>OWFPS</a:t>
            </a:r>
          </a:p>
          <a:p>
            <a:pPr marL="0" marR="0" lvl="0" indent="0" algn="r" defTabSz="914377" rtl="0" eaLnBrk="1" fontAlgn="auto" latinLnBrk="0" hangingPunct="1">
              <a:lnSpc>
                <a:spcPct val="100000"/>
              </a:lnSpc>
              <a:spcBef>
                <a:spcPts val="0"/>
              </a:spcBef>
              <a:spcAft>
                <a:spcPts val="0"/>
              </a:spcAft>
              <a:buClrTx/>
              <a:buSzTx/>
              <a:buFontTx/>
              <a:buNone/>
              <a:tabLst/>
              <a:defRPr/>
            </a:pPr>
            <a:r>
              <a:rPr kumimoji="1" lang="en-US" altLang="zh-CN" sz="1400" b="0" i="0" u="none" strike="noStrike" kern="0" cap="none" spc="0" normalizeH="0" baseline="0" noProof="0" dirty="0">
                <a:ln>
                  <a:noFill/>
                </a:ln>
                <a:solidFill>
                  <a:prstClr val="black"/>
                </a:solidFill>
                <a:effectLst/>
                <a:uLnTx/>
                <a:uFillTx/>
                <a:latin typeface="微软雅黑"/>
                <a:ea typeface="微软雅黑"/>
                <a:cs typeface="Segoe UI Light" panose="020B0502040204020203" pitchFamily="34" charset="0"/>
              </a:rPr>
              <a:t>BEIJING, CHINA 12-16 MARCH 2018</a:t>
            </a:r>
            <a:endParaRPr kumimoji="1" lang="zh-CN" altLang="en-US" sz="1400" b="0" i="0" u="none" strike="noStrike" kern="0" cap="none" spc="0" normalizeH="0" baseline="0" noProof="0" dirty="0">
              <a:ln>
                <a:noFill/>
              </a:ln>
              <a:solidFill>
                <a:prstClr val="black"/>
              </a:solidFill>
              <a:effectLst/>
              <a:uLnTx/>
              <a:uFillTx/>
              <a:latin typeface="微软雅黑"/>
              <a:ea typeface="微软雅黑"/>
              <a:cs typeface="Segoe UI Light" panose="020B0502040204020203" pitchFamily="34" charset="0"/>
            </a:endParaRPr>
          </a:p>
        </p:txBody>
      </p:sp>
      <p:pic>
        <p:nvPicPr>
          <p:cNvPr id="13" name="图片 12"/>
          <p:cNvPicPr>
            <a:picLocks noChangeAspect="1"/>
          </p:cNvPicPr>
          <p:nvPr/>
        </p:nvPicPr>
        <p:blipFill rotWithShape="1">
          <a:blip r:embed="rId2" cstate="print">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l="9987" t="32508" r="63591" b="49460"/>
          <a:stretch/>
        </p:blipFill>
        <p:spPr>
          <a:xfrm>
            <a:off x="10634867" y="4694228"/>
            <a:ext cx="1250980" cy="1176419"/>
          </a:xfrm>
          <a:prstGeom prst="rect">
            <a:avLst/>
          </a:prstGeom>
        </p:spPr>
      </p:pic>
      <p:cxnSp>
        <p:nvCxnSpPr>
          <p:cNvPr id="14" name="直接连接符 13"/>
          <p:cNvCxnSpPr/>
          <p:nvPr/>
        </p:nvCxnSpPr>
        <p:spPr>
          <a:xfrm>
            <a:off x="242594" y="2467481"/>
            <a:ext cx="9142747" cy="14709"/>
          </a:xfrm>
          <a:prstGeom prst="line">
            <a:avLst/>
          </a:prstGeom>
          <a:noFill/>
          <a:ln w="19050" cap="flat" cmpd="sng" algn="ctr">
            <a:solidFill>
              <a:srgbClr val="01438D"/>
            </a:solidFill>
            <a:prstDash val="solid"/>
            <a:miter lim="800000"/>
          </a:ln>
          <a:effectLst/>
        </p:spPr>
      </p:cxnSp>
      <p:sp>
        <p:nvSpPr>
          <p:cNvPr id="11" name="文本框 10"/>
          <p:cNvSpPr txBox="1"/>
          <p:nvPr/>
        </p:nvSpPr>
        <p:spPr>
          <a:xfrm>
            <a:off x="242594" y="3796553"/>
            <a:ext cx="5642419" cy="83099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zh-CN" altLang="en-US" sz="4800" b="1" kern="0" dirty="0" smtClean="0">
                <a:solidFill>
                  <a:prstClr val="black"/>
                </a:solidFill>
                <a:latin typeface="Arial" panose="020B0604020202020204" pitchFamily="34" charset="0"/>
                <a:ea typeface="微软雅黑"/>
                <a:cs typeface="Arial" panose="020B0604020202020204" pitchFamily="34" charset="0"/>
              </a:rPr>
              <a:t>谢  谢 </a:t>
            </a:r>
            <a:r>
              <a:rPr kumimoji="0" lang="en-US" altLang="zh-CN" sz="4800" b="1" i="0" u="none" strike="noStrike" kern="0" cap="none" spc="0" normalizeH="0" baseline="0" noProof="0" dirty="0" smtClean="0">
                <a:ln>
                  <a:noFill/>
                </a:ln>
                <a:solidFill>
                  <a:prstClr val="black"/>
                </a:solidFill>
                <a:effectLst/>
                <a:uLnTx/>
                <a:uFillTx/>
                <a:latin typeface="Arial" panose="020B0604020202020204" pitchFamily="34" charset="0"/>
                <a:ea typeface="微软雅黑"/>
                <a:cs typeface="Arial" panose="020B0604020202020204" pitchFamily="34" charset="0"/>
              </a:rPr>
              <a:t>!</a:t>
            </a:r>
            <a:endParaRPr kumimoji="0" lang="zh-CN" altLang="en-US" sz="4800" b="1" i="0" u="none" strike="noStrike" kern="0" cap="none" spc="0" normalizeH="0" baseline="0" noProof="0" dirty="0">
              <a:ln>
                <a:noFill/>
              </a:ln>
              <a:solidFill>
                <a:prstClr val="black"/>
              </a:solidFill>
              <a:effectLst/>
              <a:uLnTx/>
              <a:uFillTx/>
              <a:latin typeface="Arial" panose="020B0604020202020204" pitchFamily="34" charset="0"/>
              <a:ea typeface="微软雅黑"/>
              <a:cs typeface="Arial" panose="020B0604020202020204" pitchFamily="34" charset="0"/>
            </a:endParaRPr>
          </a:p>
        </p:txBody>
      </p:sp>
    </p:spTree>
    <p:extLst>
      <p:ext uri="{BB962C8B-B14F-4D97-AF65-F5344CB8AC3E}">
        <p14:creationId xmlns:p14="http://schemas.microsoft.com/office/powerpoint/2010/main" val="15124021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355729" y="109548"/>
            <a:ext cx="9478959" cy="8858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eaLnBrk="1" hangingPunct="1"/>
            <a:r>
              <a:rPr lang="en-US" altLang="zh-CN" sz="2400" dirty="0" smtClean="0">
                <a:solidFill>
                  <a:srgbClr val="FFFF00"/>
                </a:solidFill>
                <a:latin typeface="Arial Black" pitchFamily="34" charset="0"/>
                <a:ea typeface="Arial Unicode MS" pitchFamily="34" charset="-122"/>
                <a:cs typeface="Arial Unicode MS" pitchFamily="34" charset="-122"/>
              </a:rPr>
              <a:t>Verifications for 2017</a:t>
            </a:r>
            <a:endParaRPr lang="en-US" altLang="zh-CN" sz="2400" dirty="0">
              <a:solidFill>
                <a:srgbClr val="FFFF00"/>
              </a:solidFill>
              <a:latin typeface="Arial Black" pitchFamily="34" charset="0"/>
              <a:ea typeface="Arial Unicode MS" pitchFamily="34" charset="-122"/>
              <a:cs typeface="Arial Unicode MS" pitchFamily="34" charset="-122"/>
            </a:endParaRPr>
          </a:p>
        </p:txBody>
      </p:sp>
      <p:pic>
        <p:nvPicPr>
          <p:cNvPr id="1027" name="图片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699" y="2897187"/>
            <a:ext cx="3848100" cy="1934538"/>
          </a:xfrm>
          <a:prstGeom prst="rect">
            <a:avLst/>
          </a:prstGeom>
          <a:noFill/>
          <a:extLst>
            <a:ext uri="{909E8E84-426E-40DD-AFC4-6F175D3DCCD1}">
              <a14:hiddenFill xmlns:a14="http://schemas.microsoft.com/office/drawing/2010/main">
                <a:solidFill>
                  <a:srgbClr val="FFFFFF"/>
                </a:solidFill>
              </a14:hiddenFill>
            </a:ext>
          </a:extLst>
        </p:spPr>
      </p:pic>
      <p:pic>
        <p:nvPicPr>
          <p:cNvPr id="1026" name="图片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798" y="2897187"/>
            <a:ext cx="3855023" cy="1934538"/>
          </a:xfrm>
          <a:prstGeom prst="rect">
            <a:avLst/>
          </a:prstGeom>
          <a:noFill/>
          <a:extLst>
            <a:ext uri="{909E8E84-426E-40DD-AFC4-6F175D3DCCD1}">
              <a14:hiddenFill xmlns:a14="http://schemas.microsoft.com/office/drawing/2010/main">
                <a:solidFill>
                  <a:srgbClr val="FFFFFF"/>
                </a:solidFill>
              </a14:hiddenFill>
            </a:ext>
          </a:extLst>
        </p:spPr>
      </p:pic>
      <p:pic>
        <p:nvPicPr>
          <p:cNvPr id="1025" name="图片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9820" y="2897187"/>
            <a:ext cx="3860719" cy="19345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矩形 6"/>
          <p:cNvSpPr/>
          <p:nvPr/>
        </p:nvSpPr>
        <p:spPr>
          <a:xfrm>
            <a:off x="1485899" y="5032713"/>
            <a:ext cx="9601199" cy="954107"/>
          </a:xfrm>
          <a:prstGeom prst="rect">
            <a:avLst/>
          </a:prstGeom>
        </p:spPr>
        <p:txBody>
          <a:bodyPr wrap="square">
            <a:spAutoFit/>
          </a:bodyPr>
          <a:lstStyle/>
          <a:p>
            <a:r>
              <a:rPr lang="en-US" altLang="zh-CN" sz="1400" dirty="0" smtClean="0">
                <a:latin typeface="Arial" panose="020B0604020202020204" pitchFamily="34" charset="0"/>
                <a:cs typeface="Arial" panose="020B0604020202020204" pitchFamily="34" charset="0"/>
              </a:rPr>
              <a:t>Box plots of position errors for ECMWF-IFS, NCEP-GFS and UKMO-</a:t>
            </a:r>
            <a:r>
              <a:rPr lang="en-US" altLang="zh-CN" sz="1400" dirty="0" err="1" smtClean="0">
                <a:latin typeface="Arial" panose="020B0604020202020204" pitchFamily="34" charset="0"/>
                <a:cs typeface="Arial" panose="020B0604020202020204" pitchFamily="34" charset="0"/>
              </a:rPr>
              <a:t>MetUM</a:t>
            </a:r>
            <a:r>
              <a:rPr lang="en-US" altLang="zh-CN" sz="1400" dirty="0" smtClean="0">
                <a:latin typeface="Arial" panose="020B0604020202020204" pitchFamily="34" charset="0"/>
                <a:cs typeface="Arial" panose="020B0604020202020204" pitchFamily="34" charset="0"/>
              </a:rPr>
              <a:t> in TC track forecasts from 2010 to 2017. The bar in the middle of the plot represents the median values of errors, the lower and upper ends of the boxes represent the 25th and 75th quantile values. The bars below and above the box represent the non-outlier extreme values, and the circles represent the outliers.</a:t>
            </a:r>
            <a:endParaRPr lang="zh-CN" altLang="en-US" sz="1400" dirty="0">
              <a:latin typeface="Arial" panose="020B0604020202020204" pitchFamily="34" charset="0"/>
              <a:cs typeface="Arial" panose="020B0604020202020204" pitchFamily="34" charset="0"/>
            </a:endParaRPr>
          </a:p>
        </p:txBody>
      </p:sp>
      <p:sp>
        <p:nvSpPr>
          <p:cNvPr id="8" name="矩形 7"/>
          <p:cNvSpPr/>
          <p:nvPr/>
        </p:nvSpPr>
        <p:spPr>
          <a:xfrm>
            <a:off x="1987041" y="1823139"/>
            <a:ext cx="8110538" cy="646331"/>
          </a:xfrm>
          <a:prstGeom prst="rect">
            <a:avLst/>
          </a:prstGeom>
        </p:spPr>
        <p:txBody>
          <a:bodyPr wrap="square">
            <a:spAutoFit/>
          </a:bodyPr>
          <a:lstStyle/>
          <a:p>
            <a:r>
              <a:rPr lang="en-US" altLang="zh-CN" dirty="0" smtClean="0">
                <a:latin typeface="Arial" panose="020B0604020202020204" pitchFamily="34" charset="0"/>
                <a:cs typeface="Arial" panose="020B0604020202020204" pitchFamily="34" charset="0"/>
              </a:rPr>
              <a:t>There has been a trend of decrease on model TC track forecast errors since 2010, with a small perturbation over last two years (2016 and 2017)</a:t>
            </a:r>
            <a:endParaRPr lang="zh-CN"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5409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355729" y="109548"/>
            <a:ext cx="9478959" cy="8858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eaLnBrk="1" hangingPunct="1"/>
            <a:r>
              <a:rPr lang="en-US" altLang="zh-CN" sz="2400" dirty="0" smtClean="0">
                <a:solidFill>
                  <a:srgbClr val="FFFF00"/>
                </a:solidFill>
                <a:latin typeface="Arial Black" pitchFamily="34" charset="0"/>
                <a:ea typeface="Arial Unicode MS" pitchFamily="34" charset="-122"/>
                <a:cs typeface="Arial Unicode MS" pitchFamily="34" charset="-122"/>
              </a:rPr>
              <a:t>Verifications for 2017</a:t>
            </a:r>
            <a:endParaRPr lang="en-US" altLang="zh-CN" sz="2400" dirty="0">
              <a:solidFill>
                <a:srgbClr val="FFFF00"/>
              </a:solidFill>
              <a:latin typeface="Arial Black" pitchFamily="34" charset="0"/>
              <a:ea typeface="Arial Unicode MS" pitchFamily="34" charset="-122"/>
              <a:cs typeface="Arial Unicode MS" pitchFamily="34" charset="-122"/>
            </a:endParaRPr>
          </a:p>
        </p:txBody>
      </p:sp>
      <p:sp>
        <p:nvSpPr>
          <p:cNvPr id="5" name="Rectangle 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矩形 6"/>
          <p:cNvSpPr/>
          <p:nvPr/>
        </p:nvSpPr>
        <p:spPr>
          <a:xfrm>
            <a:off x="1355729" y="5185113"/>
            <a:ext cx="9601199" cy="523220"/>
          </a:xfrm>
          <a:prstGeom prst="rect">
            <a:avLst/>
          </a:prstGeom>
        </p:spPr>
        <p:txBody>
          <a:bodyPr wrap="square">
            <a:spAutoFit/>
          </a:bodyPr>
          <a:lstStyle/>
          <a:p>
            <a:r>
              <a:rPr lang="en-US" altLang="zh-CN" sz="1400" dirty="0" smtClean="0">
                <a:latin typeface="Arial" panose="020B0604020202020204" pitchFamily="34" charset="0"/>
                <a:cs typeface="Arial" panose="020B0604020202020204" pitchFamily="34" charset="0"/>
              </a:rPr>
              <a:t>Variation intervals of track errors for official </a:t>
            </a:r>
            <a:r>
              <a:rPr lang="en-US" altLang="zh-CN" sz="1400" dirty="0" err="1" smtClean="0">
                <a:latin typeface="Arial" panose="020B0604020202020204" pitchFamily="34" charset="0"/>
                <a:cs typeface="Arial" panose="020B0604020202020204" pitchFamily="34" charset="0"/>
              </a:rPr>
              <a:t>guidances</a:t>
            </a:r>
            <a:r>
              <a:rPr lang="en-US" altLang="zh-CN" sz="1400" dirty="0" smtClean="0">
                <a:latin typeface="Arial" panose="020B0604020202020204" pitchFamily="34" charset="0"/>
                <a:cs typeface="Arial" panose="020B0604020202020204" pitchFamily="34" charset="0"/>
              </a:rPr>
              <a:t>, global models and regional models by referring to different TC best tracks in 2017.</a:t>
            </a:r>
            <a:endParaRPr lang="zh-CN" altLang="en-US" sz="1400" dirty="0">
              <a:latin typeface="Arial" panose="020B0604020202020204" pitchFamily="34" charset="0"/>
              <a:cs typeface="Arial" panose="020B0604020202020204" pitchFamily="34" charset="0"/>
            </a:endParaRPr>
          </a:p>
        </p:txBody>
      </p:sp>
      <p:sp>
        <p:nvSpPr>
          <p:cNvPr id="8" name="矩形 7"/>
          <p:cNvSpPr/>
          <p:nvPr/>
        </p:nvSpPr>
        <p:spPr>
          <a:xfrm>
            <a:off x="1987041" y="1823139"/>
            <a:ext cx="8110538" cy="369332"/>
          </a:xfrm>
          <a:prstGeom prst="rect">
            <a:avLst/>
          </a:prstGeom>
        </p:spPr>
        <p:txBody>
          <a:bodyPr wrap="square">
            <a:spAutoFit/>
          </a:bodyPr>
          <a:lstStyle/>
          <a:p>
            <a:r>
              <a:rPr lang="en-US" altLang="zh-CN" dirty="0" smtClean="0">
                <a:latin typeface="Arial" panose="020B0604020202020204" pitchFamily="34" charset="0"/>
                <a:cs typeface="Arial" panose="020B0604020202020204" pitchFamily="34" charset="0"/>
              </a:rPr>
              <a:t>Impacts of different best track data on the verification results are clear</a:t>
            </a:r>
            <a:endParaRPr lang="zh-CN" altLang="en-US" dirty="0">
              <a:latin typeface="Arial" panose="020B0604020202020204" pitchFamily="34" charset="0"/>
              <a:cs typeface="Arial" panose="020B0604020202020204" pitchFamily="34" charset="0"/>
            </a:endParaRPr>
          </a:p>
        </p:txBody>
      </p:sp>
      <p:pic>
        <p:nvPicPr>
          <p:cNvPr id="15363" name="图片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5729" y="2958897"/>
            <a:ext cx="2816221" cy="2175853"/>
          </a:xfrm>
          <a:prstGeom prst="rect">
            <a:avLst/>
          </a:prstGeom>
          <a:noFill/>
          <a:extLst>
            <a:ext uri="{909E8E84-426E-40DD-AFC4-6F175D3DCCD1}">
              <a14:hiddenFill xmlns:a14="http://schemas.microsoft.com/office/drawing/2010/main">
                <a:solidFill>
                  <a:srgbClr val="FFFFFF"/>
                </a:solidFill>
              </a14:hiddenFill>
            </a:ext>
          </a:extLst>
        </p:spPr>
      </p:pic>
      <p:pic>
        <p:nvPicPr>
          <p:cNvPr id="15362" name="图片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1949" y="2968418"/>
            <a:ext cx="3066655" cy="2166331"/>
          </a:xfrm>
          <a:prstGeom prst="rect">
            <a:avLst/>
          </a:prstGeom>
          <a:noFill/>
          <a:extLst>
            <a:ext uri="{909E8E84-426E-40DD-AFC4-6F175D3DCCD1}">
              <a14:hiddenFill xmlns:a14="http://schemas.microsoft.com/office/drawing/2010/main">
                <a:solidFill>
                  <a:srgbClr val="FFFFFF"/>
                </a:solidFill>
              </a14:hiddenFill>
            </a:ext>
          </a:extLst>
        </p:spPr>
      </p:pic>
      <p:pic>
        <p:nvPicPr>
          <p:cNvPr id="15361" name="图片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1400" y="2958897"/>
            <a:ext cx="3086100" cy="217317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1787201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图片 7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125" y="2357438"/>
            <a:ext cx="2308225" cy="225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图片 7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6450" y="2357438"/>
            <a:ext cx="2308225" cy="225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图片 7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5675" y="2357438"/>
            <a:ext cx="2301875" cy="223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图片 7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34413" y="2357438"/>
            <a:ext cx="2293221" cy="223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1804987" y="4826396"/>
            <a:ext cx="8607425" cy="523220"/>
          </a:xfrm>
          <a:prstGeom prst="rect">
            <a:avLst/>
          </a:prstGeom>
        </p:spPr>
        <p:txBody>
          <a:bodyPr wrap="square">
            <a:spAutoFit/>
          </a:bodyPr>
          <a:lstStyle/>
          <a:p>
            <a:r>
              <a:rPr lang="en-US" altLang="zh-CN" sz="1400" dirty="0" smtClean="0">
                <a:latin typeface="Arial" panose="020B0604020202020204" pitchFamily="34" charset="0"/>
                <a:cs typeface="Arial" panose="020B0604020202020204" pitchFamily="34" charset="0"/>
              </a:rPr>
              <a:t>Bidirectional track forecast scatter plot for EPSs in 2017. The blocks represent the mean values of spread or position error. The lower (left) and upper (right) bars represent the 25th and 75th quantile values.</a:t>
            </a:r>
            <a:endParaRPr lang="zh-CN" altLang="en-US" sz="1400" dirty="0">
              <a:latin typeface="Arial" panose="020B0604020202020204" pitchFamily="34" charset="0"/>
              <a:cs typeface="Arial" panose="020B0604020202020204" pitchFamily="34" charset="0"/>
            </a:endParaRPr>
          </a:p>
        </p:txBody>
      </p:sp>
      <p:sp>
        <p:nvSpPr>
          <p:cNvPr id="7" name="圆角矩形标注 8"/>
          <p:cNvSpPr>
            <a:spLocks noChangeArrowheads="1"/>
          </p:cNvSpPr>
          <p:nvPr/>
        </p:nvSpPr>
        <p:spPr bwMode="auto">
          <a:xfrm>
            <a:off x="1466851" y="2540000"/>
            <a:ext cx="1162050" cy="457200"/>
          </a:xfrm>
          <a:prstGeom prst="wedgeRoundRectCallout">
            <a:avLst>
              <a:gd name="adj1" fmla="val -39411"/>
              <a:gd name="adj2" fmla="val 202148"/>
              <a:gd name="adj3" fmla="val 16667"/>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fontAlgn="base">
              <a:spcBef>
                <a:spcPct val="20000"/>
              </a:spcBef>
              <a:spcAft>
                <a:spcPct val="0"/>
              </a:spcAft>
            </a:pPr>
            <a:r>
              <a:rPr kumimoji="1" lang="en-US" altLang="zh-CN" sz="1000" b="1">
                <a:solidFill>
                  <a:srgbClr val="000000"/>
                </a:solidFill>
                <a:ea typeface="微软雅黑" panose="020B0503020204020204" pitchFamily="34" charset="-122"/>
                <a:cs typeface="Arial" panose="020B0604020202020204" pitchFamily="34" charset="0"/>
              </a:rPr>
              <a:t>Over-estimated uncertainty</a:t>
            </a:r>
            <a:endParaRPr kumimoji="1" lang="zh-CN" altLang="en-US" sz="1000" b="1">
              <a:solidFill>
                <a:srgbClr val="000000"/>
              </a:solidFill>
              <a:ea typeface="微软雅黑" panose="020B0503020204020204" pitchFamily="34" charset="-122"/>
              <a:cs typeface="Arial" panose="020B0604020202020204" pitchFamily="34" charset="0"/>
            </a:endParaRPr>
          </a:p>
        </p:txBody>
      </p:sp>
      <p:sp>
        <p:nvSpPr>
          <p:cNvPr id="8" name="圆角矩形标注 12"/>
          <p:cNvSpPr>
            <a:spLocks noChangeArrowheads="1"/>
          </p:cNvSpPr>
          <p:nvPr/>
        </p:nvSpPr>
        <p:spPr bwMode="auto">
          <a:xfrm>
            <a:off x="7477125" y="2838450"/>
            <a:ext cx="1241425" cy="457200"/>
          </a:xfrm>
          <a:prstGeom prst="wedgeRoundRectCallout">
            <a:avLst>
              <a:gd name="adj1" fmla="val -74755"/>
              <a:gd name="adj2" fmla="val 118814"/>
              <a:gd name="adj3" fmla="val 16667"/>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spcBef>
                <a:spcPct val="20000"/>
              </a:spcBef>
            </a:pPr>
            <a:r>
              <a:rPr kumimoji="1" lang="en-US" altLang="zh-CN" sz="1000" b="1">
                <a:solidFill>
                  <a:srgbClr val="000000"/>
                </a:solidFill>
                <a:ea typeface="微软雅黑" panose="020B0503020204020204" pitchFamily="34" charset="-122"/>
                <a:cs typeface="Arial" panose="020B0604020202020204" pitchFamily="34" charset="0"/>
              </a:rPr>
              <a:t>Under-estimated uncertainty</a:t>
            </a:r>
            <a:endParaRPr kumimoji="1" lang="zh-CN" altLang="en-US" sz="1000" b="1">
              <a:solidFill>
                <a:srgbClr val="000000"/>
              </a:solidFill>
              <a:ea typeface="微软雅黑" panose="020B0503020204020204" pitchFamily="34" charset="-122"/>
              <a:cs typeface="Arial" panose="020B0604020202020204" pitchFamily="34" charset="0"/>
            </a:endParaRPr>
          </a:p>
        </p:txBody>
      </p:sp>
      <p:sp>
        <p:nvSpPr>
          <p:cNvPr id="11" name="Rectangle 2"/>
          <p:cNvSpPr txBox="1">
            <a:spLocks noChangeArrowheads="1"/>
          </p:cNvSpPr>
          <p:nvPr/>
        </p:nvSpPr>
        <p:spPr bwMode="auto">
          <a:xfrm>
            <a:off x="1355729" y="109548"/>
            <a:ext cx="9478959" cy="8858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eaLnBrk="1" hangingPunct="1"/>
            <a:r>
              <a:rPr lang="en-US" altLang="zh-CN" sz="2400" dirty="0" smtClean="0">
                <a:solidFill>
                  <a:srgbClr val="FFFF00"/>
                </a:solidFill>
                <a:latin typeface="Arial Black" pitchFamily="34" charset="0"/>
                <a:ea typeface="Arial Unicode MS" pitchFamily="34" charset="-122"/>
                <a:cs typeface="Arial Unicode MS" pitchFamily="34" charset="-122"/>
              </a:rPr>
              <a:t>Verifications for 2017</a:t>
            </a:r>
            <a:endParaRPr lang="en-US" altLang="zh-CN" sz="2400" dirty="0">
              <a:solidFill>
                <a:srgbClr val="FFFF00"/>
              </a:solidFill>
              <a:latin typeface="Arial Black" pitchFamily="34" charset="0"/>
              <a:ea typeface="Arial Unicode MS" pitchFamily="34" charset="-122"/>
              <a:cs typeface="Arial Unicode MS" pitchFamily="34" charset="-122"/>
            </a:endParaRPr>
          </a:p>
        </p:txBody>
      </p:sp>
    </p:spTree>
    <p:extLst>
      <p:ext uri="{BB962C8B-B14F-4D97-AF65-F5344CB8AC3E}">
        <p14:creationId xmlns:p14="http://schemas.microsoft.com/office/powerpoint/2010/main" val="154352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355729" y="109548"/>
            <a:ext cx="9478959" cy="8858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eaLnBrk="1" hangingPunct="1"/>
            <a:r>
              <a:rPr lang="en-US" altLang="zh-CN" sz="2400" dirty="0" smtClean="0">
                <a:solidFill>
                  <a:srgbClr val="FFFF00"/>
                </a:solidFill>
                <a:latin typeface="Arial Black" pitchFamily="34" charset="0"/>
                <a:ea typeface="Arial Unicode MS" pitchFamily="34" charset="-122"/>
                <a:cs typeface="Arial Unicode MS" pitchFamily="34" charset="-122"/>
              </a:rPr>
              <a:t>Verifications for 2017</a:t>
            </a:r>
            <a:endParaRPr lang="en-US" altLang="zh-CN" sz="2400" dirty="0">
              <a:solidFill>
                <a:srgbClr val="FFFF00"/>
              </a:solidFill>
              <a:latin typeface="Arial Black" pitchFamily="34" charset="0"/>
              <a:ea typeface="Arial Unicode MS" pitchFamily="34" charset="-122"/>
              <a:cs typeface="Arial Unicode MS" pitchFamily="34" charset="-122"/>
            </a:endParaRPr>
          </a:p>
        </p:txBody>
      </p:sp>
      <p:sp>
        <p:nvSpPr>
          <p:cNvPr id="5" name="Rectangle 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矩形 7"/>
          <p:cNvSpPr/>
          <p:nvPr/>
        </p:nvSpPr>
        <p:spPr>
          <a:xfrm>
            <a:off x="986916" y="1405617"/>
            <a:ext cx="10443084" cy="646331"/>
          </a:xfrm>
          <a:prstGeom prst="rect">
            <a:avLst/>
          </a:prstGeom>
        </p:spPr>
        <p:txBody>
          <a:bodyPr wrap="square">
            <a:spAutoFit/>
          </a:bodyPr>
          <a:lstStyle/>
          <a:p>
            <a:r>
              <a:rPr lang="en-US" altLang="zh-CN" dirty="0">
                <a:latin typeface="Arial" panose="020B0604020202020204" pitchFamily="34" charset="0"/>
                <a:cs typeface="Arial" panose="020B0604020202020204" pitchFamily="34" charset="0"/>
              </a:rPr>
              <a:t>There has been little progress on the performance of intensity prediction for both global and regional models since 2010</a:t>
            </a:r>
            <a:endParaRPr lang="zh-CN" altLang="en-US" dirty="0">
              <a:latin typeface="Arial" panose="020B0604020202020204" pitchFamily="34" charset="0"/>
              <a:cs typeface="Arial" panose="020B0604020202020204" pitchFamily="34" charset="0"/>
            </a:endParaRPr>
          </a:p>
        </p:txBody>
      </p:sp>
      <p:sp>
        <p:nvSpPr>
          <p:cNvPr id="3" name="Rectangle 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16386" name="图片 7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4804" y="2835062"/>
            <a:ext cx="3270759" cy="2279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1491741" y="5216723"/>
            <a:ext cx="4194684" cy="523220"/>
          </a:xfrm>
          <a:prstGeom prst="rect">
            <a:avLst/>
          </a:prstGeom>
        </p:spPr>
        <p:txBody>
          <a:bodyPr wrap="square">
            <a:spAutoFit/>
          </a:bodyPr>
          <a:lstStyle/>
          <a:p>
            <a:r>
              <a:rPr lang="en-US" altLang="zh-CN" sz="1400" dirty="0">
                <a:latin typeface="Arial" panose="020B0604020202020204" pitchFamily="34" charset="0"/>
                <a:cs typeface="Arial" panose="020B0604020202020204" pitchFamily="34" charset="0"/>
              </a:rPr>
              <a:t>Intensity forecast skill scores at the lead times of 48 h for global and regional models.</a:t>
            </a:r>
            <a:endParaRPr lang="zh-CN" altLang="en-US" sz="1400" dirty="0">
              <a:latin typeface="Arial" panose="020B0604020202020204" pitchFamily="34" charset="0"/>
              <a:cs typeface="Arial" panose="020B0604020202020204" pitchFamily="34" charset="0"/>
            </a:endParaRPr>
          </a:p>
        </p:txBody>
      </p:sp>
      <p:graphicFrame>
        <p:nvGraphicFramePr>
          <p:cNvPr id="12" name="图表 11"/>
          <p:cNvGraphicFramePr/>
          <p:nvPr>
            <p:extLst>
              <p:ext uri="{D42A27DB-BD31-4B8C-83A1-F6EECF244321}">
                <p14:modId xmlns:p14="http://schemas.microsoft.com/office/powerpoint/2010/main" val="3828903045"/>
              </p:ext>
            </p:extLst>
          </p:nvPr>
        </p:nvGraphicFramePr>
        <p:xfrm>
          <a:off x="6353810" y="3000365"/>
          <a:ext cx="3139440" cy="2000906"/>
        </p:xfrm>
        <a:graphic>
          <a:graphicData uri="http://schemas.openxmlformats.org/drawingml/2006/chart">
            <c:chart xmlns:c="http://schemas.openxmlformats.org/drawingml/2006/chart" xmlns:r="http://schemas.openxmlformats.org/officeDocument/2006/relationships" r:id="rId3"/>
          </a:graphicData>
        </a:graphic>
      </p:graphicFrame>
      <p:sp>
        <p:nvSpPr>
          <p:cNvPr id="13" name="矩形 12"/>
          <p:cNvSpPr/>
          <p:nvPr/>
        </p:nvSpPr>
        <p:spPr>
          <a:xfrm>
            <a:off x="6353810" y="5216723"/>
            <a:ext cx="3887603" cy="307777"/>
          </a:xfrm>
          <a:prstGeom prst="rect">
            <a:avLst/>
          </a:prstGeom>
        </p:spPr>
        <p:txBody>
          <a:bodyPr wrap="none">
            <a:spAutoFit/>
          </a:bodyPr>
          <a:lstStyle/>
          <a:p>
            <a:r>
              <a:rPr lang="en-US" altLang="zh-CN" sz="1400" dirty="0">
                <a:latin typeface="Arial" panose="020B0604020202020204" pitchFamily="34" charset="0"/>
                <a:cs typeface="Arial" panose="020B0604020202020204" pitchFamily="34" charset="0"/>
              </a:rPr>
              <a:t>Brier scores for EPS intensity forecast in </a:t>
            </a:r>
            <a:r>
              <a:rPr lang="en-US" altLang="zh-CN" sz="1400" dirty="0" smtClean="0">
                <a:latin typeface="Arial" panose="020B0604020202020204" pitchFamily="34" charset="0"/>
                <a:cs typeface="Arial" panose="020B0604020202020204" pitchFamily="34" charset="0"/>
              </a:rPr>
              <a:t>2017.</a:t>
            </a:r>
            <a:endParaRPr lang="zh-CN" alt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83321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箭头连接符 15"/>
          <p:cNvCxnSpPr/>
          <p:nvPr/>
        </p:nvCxnSpPr>
        <p:spPr>
          <a:xfrm>
            <a:off x="385764" y="3538548"/>
            <a:ext cx="10887074" cy="12700"/>
          </a:xfrm>
          <a:prstGeom prst="straightConnector1">
            <a:avLst/>
          </a:prstGeom>
          <a:noFill/>
          <a:ln w="44450" cap="flat" cmpd="sng" algn="ctr">
            <a:solidFill>
              <a:srgbClr val="000000"/>
            </a:solidFill>
            <a:prstDash val="solid"/>
            <a:tailEnd type="arrow"/>
          </a:ln>
          <a:effectLst>
            <a:outerShdw blurRad="40000" dist="20000" dir="5400000" rotWithShape="0">
              <a:srgbClr val="000000">
                <a:alpha val="38000"/>
              </a:srgbClr>
            </a:outerShdw>
          </a:effectLst>
        </p:spPr>
      </p:cxnSp>
      <p:cxnSp>
        <p:nvCxnSpPr>
          <p:cNvPr id="17" name="直接连接符 16"/>
          <p:cNvCxnSpPr/>
          <p:nvPr/>
        </p:nvCxnSpPr>
        <p:spPr>
          <a:xfrm flipV="1">
            <a:off x="709614" y="3430598"/>
            <a:ext cx="0" cy="107950"/>
          </a:xfrm>
          <a:prstGeom prst="line">
            <a:avLst/>
          </a:prstGeom>
          <a:noFill/>
          <a:ln w="38100" cap="flat" cmpd="sng" algn="ctr">
            <a:solidFill>
              <a:srgbClr val="000000"/>
            </a:solidFill>
            <a:prstDash val="solid"/>
          </a:ln>
          <a:effectLst>
            <a:outerShdw blurRad="40000" dist="20000" dir="5400000" rotWithShape="0">
              <a:srgbClr val="000000">
                <a:alpha val="38000"/>
              </a:srgbClr>
            </a:outerShdw>
          </a:effectLst>
        </p:spPr>
      </p:cxnSp>
      <p:cxnSp>
        <p:nvCxnSpPr>
          <p:cNvPr id="18" name="直接连接符 17"/>
          <p:cNvCxnSpPr/>
          <p:nvPr/>
        </p:nvCxnSpPr>
        <p:spPr>
          <a:xfrm flipV="1">
            <a:off x="1501777" y="3544898"/>
            <a:ext cx="0" cy="107950"/>
          </a:xfrm>
          <a:prstGeom prst="line">
            <a:avLst/>
          </a:prstGeom>
          <a:noFill/>
          <a:ln w="38100" cap="flat" cmpd="sng" algn="ctr">
            <a:solidFill>
              <a:srgbClr val="A50021"/>
            </a:solidFill>
            <a:prstDash val="solid"/>
          </a:ln>
          <a:effectLst>
            <a:outerShdw blurRad="40000" dist="20000" dir="5400000" rotWithShape="0">
              <a:srgbClr val="000000">
                <a:alpha val="38000"/>
              </a:srgbClr>
            </a:outerShdw>
          </a:effectLst>
        </p:spPr>
      </p:cxnSp>
      <p:sp>
        <p:nvSpPr>
          <p:cNvPr id="19" name="TextBox 12"/>
          <p:cNvSpPr txBox="1"/>
          <p:nvPr/>
        </p:nvSpPr>
        <p:spPr>
          <a:xfrm>
            <a:off x="349251" y="3167073"/>
            <a:ext cx="827088" cy="338138"/>
          </a:xfrm>
          <a:prstGeom prst="rect">
            <a:avLst/>
          </a:prstGeom>
          <a:noFill/>
        </p:spPr>
        <p:txBody>
          <a:bodyPr>
            <a:spAutoFit/>
          </a:bodyPr>
          <a:lstStyle/>
          <a:p>
            <a:pPr fontAlgn="base">
              <a:spcBef>
                <a:spcPct val="20000"/>
              </a:spcBef>
              <a:spcAft>
                <a:spcPct val="0"/>
              </a:spcAft>
              <a:defRPr/>
            </a:pPr>
            <a:r>
              <a:rPr kumimoji="1" lang="en-US" altLang="zh-CN" sz="1600" b="1" dirty="0">
                <a:solidFill>
                  <a:srgbClr val="000000"/>
                </a:solidFill>
                <a:effectLst>
                  <a:outerShdw blurRad="38100" dist="38100" dir="2700000" algn="tl">
                    <a:srgbClr val="C0C0C0"/>
                  </a:outerShdw>
                </a:effectLst>
                <a:latin typeface="Times New Roman" panose="02020603050405020304" pitchFamily="18" charset="0"/>
                <a:ea typeface="宋体" panose="02010600030101010101" pitchFamily="2" charset="-122"/>
              </a:rPr>
              <a:t>1972</a:t>
            </a:r>
            <a:endParaRPr kumimoji="1" lang="zh-CN" altLang="en-US" sz="1600" b="1" dirty="0">
              <a:solidFill>
                <a:srgbClr val="000000"/>
              </a:solidFill>
              <a:effectLst>
                <a:outerShdw blurRad="38100" dist="38100" dir="2700000" algn="tl">
                  <a:srgbClr val="C0C0C0"/>
                </a:outerShdw>
              </a:effectLst>
              <a:latin typeface="Times New Roman" panose="02020603050405020304" pitchFamily="18" charset="0"/>
              <a:ea typeface="宋体" panose="02010600030101010101" pitchFamily="2" charset="-122"/>
            </a:endParaRPr>
          </a:p>
        </p:txBody>
      </p:sp>
      <p:sp>
        <p:nvSpPr>
          <p:cNvPr id="20" name="TextBox 13"/>
          <p:cNvSpPr txBox="1">
            <a:spLocks noChangeArrowheads="1"/>
          </p:cNvSpPr>
          <p:nvPr/>
        </p:nvSpPr>
        <p:spPr bwMode="auto">
          <a:xfrm>
            <a:off x="385764" y="2185998"/>
            <a:ext cx="16002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5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5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5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5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5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1300" b="0" i="0" u="none" strike="noStrike" kern="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rPr>
              <a:t>Tropical cyclone forecast data exchange</a:t>
            </a:r>
            <a:r>
              <a:rPr kumimoji="1" lang="zh-CN" altLang="en-US" sz="1300" b="0" i="0" u="none" strike="noStrike" kern="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rPr>
              <a:t> </a:t>
            </a:r>
            <a:r>
              <a:rPr kumimoji="1" lang="en-US" altLang="zh-CN" sz="1300" b="0" i="0" u="none" strike="noStrike" kern="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rPr>
              <a:t>around China</a:t>
            </a:r>
          </a:p>
        </p:txBody>
      </p:sp>
      <p:sp>
        <p:nvSpPr>
          <p:cNvPr id="21" name="TextBox 15"/>
          <p:cNvSpPr txBox="1">
            <a:spLocks noChangeArrowheads="1"/>
          </p:cNvSpPr>
          <p:nvPr/>
        </p:nvSpPr>
        <p:spPr bwMode="auto">
          <a:xfrm>
            <a:off x="709614" y="4048146"/>
            <a:ext cx="1741487" cy="738664"/>
          </a:xfrm>
          <a:prstGeom prst="rect">
            <a:avLst/>
          </a:prstGeom>
          <a:noFill/>
          <a:ln w="9525">
            <a:solidFill>
              <a:srgbClr val="6600C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5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5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5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5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5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1400" b="1" i="0" u="none" strike="noStrike" kern="0" cap="none" spc="0" normalizeH="0" baseline="0" noProof="0" dirty="0" smtClean="0">
                <a:ln>
                  <a:noFill/>
                </a:ln>
                <a:solidFill>
                  <a:srgbClr val="A50021"/>
                </a:solidFill>
                <a:effectLst/>
                <a:uLnTx/>
                <a:uFillTx/>
                <a:latin typeface="Times New Roman" panose="02020603050405020304" pitchFamily="18" charset="0"/>
                <a:ea typeface="宋体" panose="02010600030101010101" pitchFamily="2" charset="-122"/>
              </a:rPr>
              <a:t>Started to assess the performance of TC forecast</a:t>
            </a:r>
            <a:endParaRPr kumimoji="1" lang="en-US" altLang="zh-CN" sz="1400" b="1" i="0" u="none" strike="noStrike" kern="0" cap="none" spc="0" normalizeH="0" baseline="0" noProof="0" dirty="0" smtClean="0">
              <a:ln>
                <a:noFill/>
              </a:ln>
              <a:solidFill>
                <a:srgbClr val="6600CC"/>
              </a:solidFill>
              <a:effectLst/>
              <a:uLnTx/>
              <a:uFillTx/>
              <a:latin typeface="Times New Roman" panose="02020603050405020304" pitchFamily="18" charset="0"/>
              <a:ea typeface="宋体" panose="02010600030101010101" pitchFamily="2" charset="-122"/>
            </a:endParaRPr>
          </a:p>
        </p:txBody>
      </p:sp>
      <p:sp>
        <p:nvSpPr>
          <p:cNvPr id="22" name="TextBox 16"/>
          <p:cNvSpPr txBox="1"/>
          <p:nvPr/>
        </p:nvSpPr>
        <p:spPr>
          <a:xfrm>
            <a:off x="1106489" y="3652848"/>
            <a:ext cx="827088" cy="338138"/>
          </a:xfrm>
          <a:prstGeom prst="rect">
            <a:avLst/>
          </a:prstGeom>
          <a:noFill/>
        </p:spPr>
        <p:txBody>
          <a:bodyPr>
            <a:spAutoFit/>
          </a:bodyPr>
          <a:lstStyle/>
          <a:p>
            <a:pPr fontAlgn="base">
              <a:spcBef>
                <a:spcPct val="20000"/>
              </a:spcBef>
              <a:spcAft>
                <a:spcPct val="0"/>
              </a:spcAft>
              <a:defRPr/>
            </a:pPr>
            <a:r>
              <a:rPr kumimoji="1" lang="en-US" altLang="zh-CN" sz="1600" b="1" dirty="0">
                <a:solidFill>
                  <a:srgbClr val="A50021"/>
                </a:solidFill>
                <a:effectLst>
                  <a:outerShdw blurRad="38100" dist="38100" dir="2700000" algn="tl">
                    <a:srgbClr val="C0C0C0"/>
                  </a:outerShdw>
                </a:effectLst>
                <a:latin typeface="Times New Roman" panose="02020603050405020304" pitchFamily="18" charset="0"/>
                <a:ea typeface="宋体" panose="02010600030101010101" pitchFamily="2" charset="-122"/>
              </a:rPr>
              <a:t>1985</a:t>
            </a:r>
            <a:endParaRPr kumimoji="1" lang="zh-CN" altLang="en-US" sz="1600" b="1" dirty="0">
              <a:solidFill>
                <a:srgbClr val="A50021"/>
              </a:solidFill>
              <a:effectLst>
                <a:outerShdw blurRad="38100" dist="38100" dir="2700000" algn="tl">
                  <a:srgbClr val="C0C0C0"/>
                </a:outerShdw>
              </a:effectLst>
              <a:latin typeface="Times New Roman" panose="02020603050405020304" pitchFamily="18" charset="0"/>
              <a:ea typeface="宋体" panose="02010600030101010101" pitchFamily="2" charset="-122"/>
            </a:endParaRPr>
          </a:p>
        </p:txBody>
      </p:sp>
      <p:cxnSp>
        <p:nvCxnSpPr>
          <p:cNvPr id="23" name="直接连接符 22"/>
          <p:cNvCxnSpPr/>
          <p:nvPr/>
        </p:nvCxnSpPr>
        <p:spPr>
          <a:xfrm flipV="1">
            <a:off x="2654302" y="3436948"/>
            <a:ext cx="0" cy="107950"/>
          </a:xfrm>
          <a:prstGeom prst="line">
            <a:avLst/>
          </a:prstGeom>
          <a:noFill/>
          <a:ln w="38100" cap="flat" cmpd="sng" algn="ctr">
            <a:solidFill>
              <a:srgbClr val="0C788E"/>
            </a:solidFill>
            <a:prstDash val="solid"/>
          </a:ln>
          <a:effectLst>
            <a:outerShdw blurRad="40000" dist="20000" dir="5400000" rotWithShape="0">
              <a:srgbClr val="000000">
                <a:alpha val="38000"/>
              </a:srgbClr>
            </a:outerShdw>
          </a:effectLst>
        </p:spPr>
      </p:cxnSp>
      <p:sp>
        <p:nvSpPr>
          <p:cNvPr id="24" name="TextBox 18"/>
          <p:cNvSpPr txBox="1"/>
          <p:nvPr/>
        </p:nvSpPr>
        <p:spPr>
          <a:xfrm>
            <a:off x="2330452" y="3167073"/>
            <a:ext cx="827087" cy="338138"/>
          </a:xfrm>
          <a:prstGeom prst="rect">
            <a:avLst/>
          </a:prstGeom>
          <a:noFill/>
        </p:spPr>
        <p:txBody>
          <a:bodyPr>
            <a:spAutoFit/>
          </a:bodyPr>
          <a:lstStyle/>
          <a:p>
            <a:pPr fontAlgn="base">
              <a:spcBef>
                <a:spcPct val="20000"/>
              </a:spcBef>
              <a:spcAft>
                <a:spcPct val="0"/>
              </a:spcAft>
              <a:defRPr/>
            </a:pPr>
            <a:r>
              <a:rPr kumimoji="1" lang="en-US" altLang="zh-CN" sz="1600" b="1">
                <a:solidFill>
                  <a:srgbClr val="006666"/>
                </a:solidFill>
                <a:effectLst>
                  <a:outerShdw blurRad="38100" dist="38100" dir="2700000" algn="tl">
                    <a:srgbClr val="C0C0C0"/>
                  </a:outerShdw>
                </a:effectLst>
                <a:latin typeface="Times New Roman" panose="02020603050405020304" pitchFamily="18" charset="0"/>
                <a:ea typeface="宋体" panose="02010600030101010101" pitchFamily="2" charset="-122"/>
              </a:rPr>
              <a:t>1992</a:t>
            </a:r>
            <a:endParaRPr kumimoji="1" lang="zh-CN" altLang="en-US" sz="1600" b="1">
              <a:solidFill>
                <a:srgbClr val="006666"/>
              </a:solidFill>
              <a:effectLst>
                <a:outerShdw blurRad="38100" dist="38100" dir="2700000" algn="tl">
                  <a:srgbClr val="C0C0C0"/>
                </a:outerShdw>
              </a:effectLst>
              <a:latin typeface="Times New Roman" panose="02020603050405020304" pitchFamily="18" charset="0"/>
              <a:ea typeface="宋体" panose="02010600030101010101" pitchFamily="2" charset="-122"/>
            </a:endParaRPr>
          </a:p>
        </p:txBody>
      </p:sp>
      <p:sp>
        <p:nvSpPr>
          <p:cNvPr id="25" name="TextBox 19"/>
          <p:cNvSpPr txBox="1">
            <a:spLocks noChangeArrowheads="1"/>
          </p:cNvSpPr>
          <p:nvPr/>
        </p:nvSpPr>
        <p:spPr bwMode="auto">
          <a:xfrm>
            <a:off x="1833564" y="2338398"/>
            <a:ext cx="1657350" cy="69249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lvl1pPr eaLnBrk="0" hangingPunct="0">
              <a:defRPr kumimoji="1" sz="5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5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5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5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5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base" latinLnBrk="0" hangingPunct="1">
              <a:lnSpc>
                <a:spcPct val="100000"/>
              </a:lnSpc>
              <a:spcBef>
                <a:spcPct val="20000"/>
              </a:spcBef>
              <a:spcAft>
                <a:spcPct val="0"/>
              </a:spcAft>
              <a:buClrTx/>
              <a:buSzTx/>
              <a:buFontTx/>
              <a:buNone/>
              <a:tabLst/>
              <a:defRPr/>
            </a:pPr>
            <a:r>
              <a:rPr kumimoji="1" lang="en-US" altLang="zh-CN" sz="1300" b="1" i="0" u="none" strike="noStrike" kern="0" cap="none" spc="0" normalizeH="0" baseline="0" noProof="0" dirty="0" smtClean="0">
                <a:ln>
                  <a:noFill/>
                </a:ln>
                <a:solidFill>
                  <a:srgbClr val="C00000"/>
                </a:solidFill>
                <a:effectLst/>
                <a:uLnTx/>
                <a:uFillTx/>
                <a:latin typeface="Times New Roman" panose="02020603050405020304" pitchFamily="18" charset="0"/>
                <a:ea typeface="宋体" panose="02010600030101010101" pitchFamily="2" charset="-122"/>
              </a:rPr>
              <a:t>STI </a:t>
            </a:r>
            <a:r>
              <a:rPr kumimoji="1" lang="en-US" altLang="zh-CN" sz="1300" b="1" i="0" u="none" strike="noStrike" kern="0" cap="none" spc="0" normalizeH="0" baseline="0" noProof="0" dirty="0" smtClean="0">
                <a:ln>
                  <a:noFill/>
                </a:ln>
                <a:solidFill>
                  <a:srgbClr val="006666"/>
                </a:solidFill>
                <a:effectLst/>
                <a:uLnTx/>
                <a:uFillTx/>
                <a:latin typeface="Times New Roman" panose="02020603050405020304" pitchFamily="18" charset="0"/>
                <a:ea typeface="宋体" panose="02010600030101010101" pitchFamily="2" charset="-122"/>
              </a:rPr>
              <a:t>started the TC forecast evaluation  authorized by CMA</a:t>
            </a:r>
          </a:p>
        </p:txBody>
      </p:sp>
      <p:cxnSp>
        <p:nvCxnSpPr>
          <p:cNvPr id="26" name="直接连接符 25"/>
          <p:cNvCxnSpPr/>
          <p:nvPr/>
        </p:nvCxnSpPr>
        <p:spPr>
          <a:xfrm flipV="1">
            <a:off x="3444877" y="3551248"/>
            <a:ext cx="0" cy="107950"/>
          </a:xfrm>
          <a:prstGeom prst="line">
            <a:avLst/>
          </a:prstGeom>
          <a:noFill/>
          <a:ln w="38100" cap="flat" cmpd="sng" algn="ctr">
            <a:solidFill>
              <a:srgbClr val="7030A0"/>
            </a:solidFill>
            <a:prstDash val="solid"/>
          </a:ln>
          <a:effectLst>
            <a:outerShdw blurRad="40000" dist="20000" dir="5400000" rotWithShape="0">
              <a:srgbClr val="000000">
                <a:alpha val="38000"/>
              </a:srgbClr>
            </a:outerShdw>
          </a:effectLst>
        </p:spPr>
      </p:cxnSp>
      <p:sp>
        <p:nvSpPr>
          <p:cNvPr id="27" name="TextBox 21"/>
          <p:cNvSpPr txBox="1"/>
          <p:nvPr/>
        </p:nvSpPr>
        <p:spPr>
          <a:xfrm>
            <a:off x="3122614" y="3652848"/>
            <a:ext cx="827088" cy="338138"/>
          </a:xfrm>
          <a:prstGeom prst="rect">
            <a:avLst/>
          </a:prstGeom>
          <a:noFill/>
        </p:spPr>
        <p:txBody>
          <a:bodyPr>
            <a:spAutoFit/>
          </a:bodyPr>
          <a:lstStyle/>
          <a:p>
            <a:pPr fontAlgn="base">
              <a:spcBef>
                <a:spcPct val="20000"/>
              </a:spcBef>
              <a:spcAft>
                <a:spcPct val="0"/>
              </a:spcAft>
              <a:defRPr/>
            </a:pPr>
            <a:r>
              <a:rPr kumimoji="1" lang="en-US" altLang="zh-CN" sz="1600" b="1">
                <a:solidFill>
                  <a:srgbClr val="7030A0"/>
                </a:solidFill>
                <a:effectLst>
                  <a:outerShdw blurRad="38100" dist="38100" dir="2700000" algn="tl">
                    <a:srgbClr val="C0C0C0"/>
                  </a:outerShdw>
                </a:effectLst>
                <a:latin typeface="Times New Roman" panose="02020603050405020304" pitchFamily="18" charset="0"/>
                <a:ea typeface="宋体" panose="02010600030101010101" pitchFamily="2" charset="-122"/>
              </a:rPr>
              <a:t>2006</a:t>
            </a:r>
            <a:endParaRPr kumimoji="1" lang="zh-CN" altLang="en-US" sz="1600" b="1">
              <a:solidFill>
                <a:srgbClr val="7030A0"/>
              </a:solidFill>
              <a:effectLst>
                <a:outerShdw blurRad="38100" dist="38100" dir="2700000" algn="tl">
                  <a:srgbClr val="C0C0C0"/>
                </a:outerShdw>
              </a:effectLst>
              <a:latin typeface="Times New Roman" panose="02020603050405020304" pitchFamily="18" charset="0"/>
              <a:ea typeface="宋体" panose="02010600030101010101" pitchFamily="2" charset="-122"/>
            </a:endParaRPr>
          </a:p>
        </p:txBody>
      </p:sp>
      <p:sp>
        <p:nvSpPr>
          <p:cNvPr id="28" name="TextBox 22"/>
          <p:cNvSpPr txBox="1">
            <a:spLocks noChangeArrowheads="1"/>
          </p:cNvSpPr>
          <p:nvPr/>
        </p:nvSpPr>
        <p:spPr bwMode="auto">
          <a:xfrm>
            <a:off x="2696372" y="4065240"/>
            <a:ext cx="16557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5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5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5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5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5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1400" b="1" i="0" u="none" strike="noStrike" kern="0" cap="none" spc="0" normalizeH="0" baseline="0" noProof="0" dirty="0" smtClean="0">
                <a:ln>
                  <a:noFill/>
                </a:ln>
                <a:solidFill>
                  <a:srgbClr val="7030A0"/>
                </a:solidFill>
                <a:effectLst/>
                <a:uLnTx/>
                <a:uFillTx/>
                <a:latin typeface="Times New Roman" panose="02020603050405020304" pitchFamily="18" charset="0"/>
                <a:ea typeface="宋体" panose="02010600030101010101" pitchFamily="2" charset="-122"/>
              </a:rPr>
              <a:t>Track &amp; intensity error analysis</a:t>
            </a:r>
          </a:p>
        </p:txBody>
      </p:sp>
      <p:cxnSp>
        <p:nvCxnSpPr>
          <p:cNvPr id="29" name="直接连接符 28"/>
          <p:cNvCxnSpPr/>
          <p:nvPr/>
        </p:nvCxnSpPr>
        <p:spPr>
          <a:xfrm flipV="1">
            <a:off x="4237039" y="3436948"/>
            <a:ext cx="0" cy="107950"/>
          </a:xfrm>
          <a:prstGeom prst="line">
            <a:avLst/>
          </a:prstGeom>
          <a:noFill/>
          <a:ln w="38100" cap="flat" cmpd="sng" algn="ctr">
            <a:solidFill>
              <a:srgbClr val="3333CC"/>
            </a:solidFill>
            <a:prstDash val="solid"/>
          </a:ln>
          <a:effectLst>
            <a:outerShdw blurRad="40000" dist="20000" dir="5400000" rotWithShape="0">
              <a:srgbClr val="000000">
                <a:alpha val="38000"/>
              </a:srgbClr>
            </a:outerShdw>
          </a:effectLst>
        </p:spPr>
      </p:cxnSp>
      <p:sp>
        <p:nvSpPr>
          <p:cNvPr id="30" name="TextBox 24"/>
          <p:cNvSpPr txBox="1"/>
          <p:nvPr/>
        </p:nvSpPr>
        <p:spPr>
          <a:xfrm>
            <a:off x="3914777" y="3143261"/>
            <a:ext cx="827087" cy="338137"/>
          </a:xfrm>
          <a:prstGeom prst="rect">
            <a:avLst/>
          </a:prstGeom>
          <a:noFill/>
        </p:spPr>
        <p:txBody>
          <a:bodyPr>
            <a:spAutoFit/>
          </a:bodyPr>
          <a:lstStyle/>
          <a:p>
            <a:pPr fontAlgn="base">
              <a:spcBef>
                <a:spcPct val="20000"/>
              </a:spcBef>
              <a:spcAft>
                <a:spcPct val="0"/>
              </a:spcAft>
              <a:defRPr/>
            </a:pPr>
            <a:r>
              <a:rPr kumimoji="1" lang="en-US" altLang="zh-CN" sz="1600" b="1" dirty="0">
                <a:solidFill>
                  <a:srgbClr val="3333CC"/>
                </a:solidFill>
                <a:effectLst>
                  <a:outerShdw blurRad="38100" dist="38100" dir="2700000" algn="tl">
                    <a:srgbClr val="C0C0C0"/>
                  </a:outerShdw>
                </a:effectLst>
                <a:latin typeface="Times New Roman" panose="02020603050405020304" pitchFamily="18" charset="0"/>
                <a:ea typeface="宋体" panose="02010600030101010101" pitchFamily="2" charset="-122"/>
              </a:rPr>
              <a:t>2009</a:t>
            </a:r>
            <a:endParaRPr kumimoji="1" lang="zh-CN" altLang="en-US" sz="1600" b="1" dirty="0">
              <a:solidFill>
                <a:srgbClr val="3333CC"/>
              </a:solidFill>
              <a:effectLst>
                <a:outerShdw blurRad="38100" dist="38100" dir="2700000" algn="tl">
                  <a:srgbClr val="C0C0C0"/>
                </a:outerShdw>
              </a:effectLst>
              <a:latin typeface="Times New Roman" panose="02020603050405020304" pitchFamily="18" charset="0"/>
              <a:ea typeface="宋体" panose="02010600030101010101" pitchFamily="2" charset="-122"/>
            </a:endParaRPr>
          </a:p>
        </p:txBody>
      </p:sp>
      <p:sp>
        <p:nvSpPr>
          <p:cNvPr id="31" name="TextBox 25"/>
          <p:cNvSpPr txBox="1">
            <a:spLocks noChangeArrowheads="1"/>
          </p:cNvSpPr>
          <p:nvPr/>
        </p:nvSpPr>
        <p:spPr bwMode="auto">
          <a:xfrm>
            <a:off x="3509964" y="2500323"/>
            <a:ext cx="1655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5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5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5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5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5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9pPr>
          </a:lstStyle>
          <a:p>
            <a:pPr eaLnBrk="1" fontAlgn="base" hangingPunct="1">
              <a:spcBef>
                <a:spcPct val="20000"/>
              </a:spcBef>
              <a:spcAft>
                <a:spcPct val="0"/>
              </a:spcAft>
            </a:pPr>
            <a:r>
              <a:rPr lang="en-US" altLang="zh-CN" sz="1400">
                <a:solidFill>
                  <a:srgbClr val="3333CC"/>
                </a:solidFill>
                <a:ea typeface="MS PGothic" panose="020B0600070205080204" pitchFamily="34" charset="-128"/>
              </a:rPr>
              <a:t>Add  landfall forecast evaluation</a:t>
            </a:r>
          </a:p>
        </p:txBody>
      </p:sp>
      <p:cxnSp>
        <p:nvCxnSpPr>
          <p:cNvPr id="32" name="直接连接符 31"/>
          <p:cNvCxnSpPr/>
          <p:nvPr/>
        </p:nvCxnSpPr>
        <p:spPr>
          <a:xfrm flipV="1">
            <a:off x="5029202" y="3551248"/>
            <a:ext cx="0" cy="107950"/>
          </a:xfrm>
          <a:prstGeom prst="line">
            <a:avLst/>
          </a:prstGeom>
          <a:noFill/>
          <a:ln w="38100" cap="flat" cmpd="sng" algn="ctr">
            <a:solidFill>
              <a:srgbClr val="FF0000"/>
            </a:solidFill>
            <a:prstDash val="solid"/>
          </a:ln>
          <a:effectLst>
            <a:outerShdw blurRad="40000" dist="20000" dir="5400000" rotWithShape="0">
              <a:srgbClr val="000000">
                <a:alpha val="38000"/>
              </a:srgbClr>
            </a:outerShdw>
          </a:effectLst>
        </p:spPr>
      </p:cxnSp>
      <p:sp>
        <p:nvSpPr>
          <p:cNvPr id="33" name="TextBox 27"/>
          <p:cNvSpPr txBox="1"/>
          <p:nvPr/>
        </p:nvSpPr>
        <p:spPr>
          <a:xfrm>
            <a:off x="4670427" y="3652848"/>
            <a:ext cx="827087" cy="338138"/>
          </a:xfrm>
          <a:prstGeom prst="rect">
            <a:avLst/>
          </a:prstGeom>
          <a:noFill/>
        </p:spPr>
        <p:txBody>
          <a:bodyPr>
            <a:spAutoFit/>
          </a:bodyPr>
          <a:lstStyle/>
          <a:p>
            <a:pPr fontAlgn="base">
              <a:spcBef>
                <a:spcPct val="20000"/>
              </a:spcBef>
              <a:spcAft>
                <a:spcPct val="0"/>
              </a:spcAft>
              <a:defRPr/>
            </a:pPr>
            <a:r>
              <a:rPr kumimoji="1" lang="en-US" altLang="zh-CN" sz="1600" b="1" dirty="0" smtClean="0">
                <a:solidFill>
                  <a:srgbClr val="FF0000"/>
                </a:solidFill>
                <a:effectLst>
                  <a:outerShdw blurRad="38100" dist="38100" dir="2700000" algn="tl">
                    <a:srgbClr val="C0C0C0"/>
                  </a:outerShdw>
                </a:effectLst>
                <a:latin typeface="Times New Roman" panose="02020603050405020304" pitchFamily="18" charset="0"/>
                <a:ea typeface="宋体" panose="02010600030101010101" pitchFamily="2" charset="-122"/>
              </a:rPr>
              <a:t>2010</a:t>
            </a:r>
            <a:endParaRPr kumimoji="1" lang="zh-CN" altLang="en-US" sz="1600" b="1" dirty="0">
              <a:solidFill>
                <a:srgbClr val="FF0000"/>
              </a:solidFill>
              <a:effectLst>
                <a:outerShdw blurRad="38100" dist="38100" dir="2700000" algn="tl">
                  <a:srgbClr val="C0C0C0"/>
                </a:outerShdw>
              </a:effectLst>
              <a:latin typeface="Times New Roman" panose="02020603050405020304" pitchFamily="18" charset="0"/>
              <a:ea typeface="宋体" panose="02010600030101010101" pitchFamily="2" charset="-122"/>
            </a:endParaRPr>
          </a:p>
        </p:txBody>
      </p:sp>
      <p:sp>
        <p:nvSpPr>
          <p:cNvPr id="35" name="TextBox 29"/>
          <p:cNvSpPr txBox="1"/>
          <p:nvPr/>
        </p:nvSpPr>
        <p:spPr>
          <a:xfrm>
            <a:off x="5749927" y="3176598"/>
            <a:ext cx="827087" cy="338138"/>
          </a:xfrm>
          <a:prstGeom prst="rect">
            <a:avLst/>
          </a:prstGeom>
          <a:noFill/>
        </p:spPr>
        <p:txBody>
          <a:bodyPr>
            <a:spAutoFit/>
          </a:bodyPr>
          <a:lstStyle/>
          <a:p>
            <a:pPr fontAlgn="base">
              <a:spcBef>
                <a:spcPct val="20000"/>
              </a:spcBef>
              <a:spcAft>
                <a:spcPct val="0"/>
              </a:spcAft>
              <a:defRPr/>
            </a:pPr>
            <a:r>
              <a:rPr kumimoji="1" lang="en-US" altLang="zh-CN" sz="1600" b="1" dirty="0">
                <a:solidFill>
                  <a:srgbClr val="008000"/>
                </a:solidFill>
                <a:effectLst>
                  <a:outerShdw blurRad="38100" dist="38100" dir="2700000" algn="tl">
                    <a:srgbClr val="C0C0C0"/>
                  </a:outerShdw>
                </a:effectLst>
                <a:latin typeface="Times New Roman" panose="02020603050405020304" pitchFamily="18" charset="0"/>
                <a:ea typeface="宋体" panose="02010600030101010101" pitchFamily="2" charset="-122"/>
              </a:rPr>
              <a:t>2012</a:t>
            </a:r>
            <a:endParaRPr kumimoji="1" lang="zh-CN" altLang="en-US" sz="1600" b="1" dirty="0">
              <a:solidFill>
                <a:srgbClr val="008000"/>
              </a:solidFill>
              <a:effectLst>
                <a:outerShdw blurRad="38100" dist="38100" dir="2700000" algn="tl">
                  <a:srgbClr val="C0C0C0"/>
                </a:outerShdw>
              </a:effectLst>
              <a:latin typeface="Times New Roman" panose="02020603050405020304" pitchFamily="18" charset="0"/>
              <a:ea typeface="宋体" panose="02010600030101010101" pitchFamily="2" charset="-122"/>
            </a:endParaRPr>
          </a:p>
        </p:txBody>
      </p:sp>
      <p:cxnSp>
        <p:nvCxnSpPr>
          <p:cNvPr id="36" name="直接连接符 35"/>
          <p:cNvCxnSpPr/>
          <p:nvPr/>
        </p:nvCxnSpPr>
        <p:spPr>
          <a:xfrm flipV="1">
            <a:off x="6073777" y="3436948"/>
            <a:ext cx="0" cy="107950"/>
          </a:xfrm>
          <a:prstGeom prst="line">
            <a:avLst/>
          </a:prstGeom>
          <a:noFill/>
          <a:ln w="38100" cap="flat" cmpd="sng" algn="ctr">
            <a:solidFill>
              <a:srgbClr val="008000"/>
            </a:solidFill>
            <a:prstDash val="solid"/>
          </a:ln>
          <a:effectLst>
            <a:outerShdw blurRad="40000" dist="20000" dir="5400000" rotWithShape="0">
              <a:srgbClr val="000000">
                <a:alpha val="38000"/>
              </a:srgbClr>
            </a:outerShdw>
          </a:effectLst>
        </p:spPr>
      </p:cxnSp>
      <p:sp>
        <p:nvSpPr>
          <p:cNvPr id="39" name="TextBox 33"/>
          <p:cNvSpPr txBox="1"/>
          <p:nvPr/>
        </p:nvSpPr>
        <p:spPr>
          <a:xfrm>
            <a:off x="6470652" y="3652848"/>
            <a:ext cx="827087" cy="338138"/>
          </a:xfrm>
          <a:prstGeom prst="rect">
            <a:avLst/>
          </a:prstGeom>
          <a:noFill/>
        </p:spPr>
        <p:txBody>
          <a:bodyPr>
            <a:spAutoFit/>
          </a:bodyPr>
          <a:lstStyle/>
          <a:p>
            <a:pPr fontAlgn="base">
              <a:spcBef>
                <a:spcPct val="20000"/>
              </a:spcBef>
              <a:spcAft>
                <a:spcPct val="0"/>
              </a:spcAft>
              <a:defRPr/>
            </a:pPr>
            <a:r>
              <a:rPr kumimoji="1" lang="en-US" altLang="zh-CN" sz="1600" b="1">
                <a:solidFill>
                  <a:srgbClr val="000000"/>
                </a:solidFill>
                <a:effectLst>
                  <a:outerShdw blurRad="38100" dist="38100" dir="2700000" algn="tl">
                    <a:srgbClr val="C0C0C0"/>
                  </a:outerShdw>
                </a:effectLst>
                <a:latin typeface="Times New Roman" panose="02020603050405020304" pitchFamily="18" charset="0"/>
                <a:ea typeface="宋体" panose="02010600030101010101" pitchFamily="2" charset="-122"/>
              </a:rPr>
              <a:t>2013</a:t>
            </a:r>
            <a:endParaRPr kumimoji="1" lang="zh-CN" altLang="en-US" sz="1600" b="1">
              <a:solidFill>
                <a:srgbClr val="000000"/>
              </a:solidFill>
              <a:effectLst>
                <a:outerShdw blurRad="38100" dist="38100" dir="2700000" algn="tl">
                  <a:srgbClr val="C0C0C0"/>
                </a:outerShdw>
              </a:effectLst>
              <a:latin typeface="Times New Roman" panose="02020603050405020304" pitchFamily="18" charset="0"/>
              <a:ea typeface="宋体" panose="02010600030101010101" pitchFamily="2" charset="-122"/>
            </a:endParaRPr>
          </a:p>
        </p:txBody>
      </p:sp>
      <p:cxnSp>
        <p:nvCxnSpPr>
          <p:cNvPr id="40" name="直接连接符 39"/>
          <p:cNvCxnSpPr/>
          <p:nvPr/>
        </p:nvCxnSpPr>
        <p:spPr>
          <a:xfrm flipV="1">
            <a:off x="6829427" y="3551248"/>
            <a:ext cx="0" cy="107950"/>
          </a:xfrm>
          <a:prstGeom prst="line">
            <a:avLst/>
          </a:prstGeom>
          <a:noFill/>
          <a:ln w="38100" cap="flat" cmpd="sng" algn="ctr">
            <a:solidFill>
              <a:srgbClr val="000000"/>
            </a:solidFill>
            <a:prstDash val="solid"/>
          </a:ln>
          <a:effectLst>
            <a:outerShdw blurRad="40000" dist="20000" dir="5400000" rotWithShape="0">
              <a:srgbClr val="000000">
                <a:alpha val="38000"/>
              </a:srgbClr>
            </a:outerShdw>
          </a:effectLst>
        </p:spPr>
      </p:cxnSp>
      <p:cxnSp>
        <p:nvCxnSpPr>
          <p:cNvPr id="41" name="直接连接符 40"/>
          <p:cNvCxnSpPr/>
          <p:nvPr/>
        </p:nvCxnSpPr>
        <p:spPr>
          <a:xfrm flipV="1">
            <a:off x="7981952" y="3436948"/>
            <a:ext cx="0" cy="107950"/>
          </a:xfrm>
          <a:prstGeom prst="line">
            <a:avLst/>
          </a:prstGeom>
          <a:noFill/>
          <a:ln w="38100" cap="flat" cmpd="sng" algn="ctr">
            <a:solidFill>
              <a:srgbClr val="A50021"/>
            </a:solidFill>
            <a:prstDash val="solid"/>
          </a:ln>
          <a:effectLst>
            <a:outerShdw blurRad="40000" dist="20000" dir="5400000" rotWithShape="0">
              <a:srgbClr val="000000">
                <a:alpha val="38000"/>
              </a:srgbClr>
            </a:outerShdw>
          </a:effectLst>
        </p:spPr>
      </p:cxnSp>
      <p:sp>
        <p:nvSpPr>
          <p:cNvPr id="42" name="TextBox 36"/>
          <p:cNvSpPr txBox="1"/>
          <p:nvPr/>
        </p:nvSpPr>
        <p:spPr>
          <a:xfrm>
            <a:off x="7658102" y="3176598"/>
            <a:ext cx="828675" cy="338138"/>
          </a:xfrm>
          <a:prstGeom prst="rect">
            <a:avLst/>
          </a:prstGeom>
          <a:noFill/>
        </p:spPr>
        <p:txBody>
          <a:bodyPr>
            <a:spAutoFit/>
          </a:bodyPr>
          <a:lstStyle/>
          <a:p>
            <a:pPr fontAlgn="base">
              <a:spcBef>
                <a:spcPct val="20000"/>
              </a:spcBef>
              <a:spcAft>
                <a:spcPct val="0"/>
              </a:spcAft>
              <a:defRPr/>
            </a:pPr>
            <a:r>
              <a:rPr kumimoji="1" lang="en-US" altLang="zh-CN" sz="1600" b="1" dirty="0">
                <a:solidFill>
                  <a:srgbClr val="A50021"/>
                </a:solidFill>
                <a:effectLst>
                  <a:outerShdw blurRad="38100" dist="38100" dir="2700000" algn="tl">
                    <a:srgbClr val="C0C0C0"/>
                  </a:outerShdw>
                </a:effectLst>
                <a:latin typeface="Times New Roman" panose="02020603050405020304" pitchFamily="18" charset="0"/>
                <a:ea typeface="宋体" panose="02010600030101010101" pitchFamily="2" charset="-122"/>
              </a:rPr>
              <a:t>2014</a:t>
            </a:r>
            <a:endParaRPr kumimoji="1" lang="zh-CN" altLang="en-US" sz="1600" b="1" dirty="0">
              <a:solidFill>
                <a:srgbClr val="A50021"/>
              </a:solidFill>
              <a:effectLst>
                <a:outerShdw blurRad="38100" dist="38100" dir="2700000" algn="tl">
                  <a:srgbClr val="C0C0C0"/>
                </a:outerShdw>
              </a:effectLst>
              <a:latin typeface="Times New Roman" panose="02020603050405020304" pitchFamily="18" charset="0"/>
              <a:ea typeface="宋体" panose="02010600030101010101" pitchFamily="2" charset="-122"/>
            </a:endParaRPr>
          </a:p>
        </p:txBody>
      </p:sp>
      <p:sp>
        <p:nvSpPr>
          <p:cNvPr id="44" name="TextBox 38"/>
          <p:cNvSpPr txBox="1"/>
          <p:nvPr/>
        </p:nvSpPr>
        <p:spPr>
          <a:xfrm>
            <a:off x="8593145" y="3652848"/>
            <a:ext cx="827088" cy="338138"/>
          </a:xfrm>
          <a:prstGeom prst="rect">
            <a:avLst/>
          </a:prstGeom>
          <a:noFill/>
        </p:spPr>
        <p:txBody>
          <a:bodyPr>
            <a:spAutoFit/>
          </a:bodyPr>
          <a:lstStyle/>
          <a:p>
            <a:pPr fontAlgn="base">
              <a:spcBef>
                <a:spcPct val="20000"/>
              </a:spcBef>
              <a:spcAft>
                <a:spcPct val="0"/>
              </a:spcAft>
              <a:defRPr/>
            </a:pPr>
            <a:r>
              <a:rPr kumimoji="1" lang="en-US" altLang="zh-CN" sz="1600" b="1" dirty="0">
                <a:solidFill>
                  <a:srgbClr val="3333CC"/>
                </a:solidFill>
                <a:effectLst>
                  <a:outerShdw blurRad="38100" dist="38100" dir="2700000" algn="tl">
                    <a:srgbClr val="C0C0C0"/>
                  </a:outerShdw>
                </a:effectLst>
                <a:latin typeface="Times New Roman" panose="02020603050405020304" pitchFamily="18" charset="0"/>
                <a:ea typeface="宋体" panose="02010600030101010101" pitchFamily="2" charset="-122"/>
              </a:rPr>
              <a:t>2015</a:t>
            </a:r>
            <a:endParaRPr kumimoji="1" lang="zh-CN" altLang="en-US" sz="1600" b="1" dirty="0">
              <a:solidFill>
                <a:srgbClr val="3333CC"/>
              </a:solidFill>
              <a:effectLst>
                <a:outerShdw blurRad="38100" dist="38100" dir="2700000" algn="tl">
                  <a:srgbClr val="C0C0C0"/>
                </a:outerShdw>
              </a:effectLst>
              <a:latin typeface="Times New Roman" panose="02020603050405020304" pitchFamily="18" charset="0"/>
              <a:ea typeface="宋体" panose="02010600030101010101" pitchFamily="2" charset="-122"/>
            </a:endParaRPr>
          </a:p>
        </p:txBody>
      </p:sp>
      <p:cxnSp>
        <p:nvCxnSpPr>
          <p:cNvPr id="46" name="直接连接符 45"/>
          <p:cNvCxnSpPr/>
          <p:nvPr/>
        </p:nvCxnSpPr>
        <p:spPr>
          <a:xfrm flipV="1">
            <a:off x="8915408" y="3551248"/>
            <a:ext cx="0" cy="107950"/>
          </a:xfrm>
          <a:prstGeom prst="line">
            <a:avLst/>
          </a:prstGeom>
          <a:noFill/>
          <a:ln w="38100" cap="flat" cmpd="sng" algn="ctr">
            <a:solidFill>
              <a:srgbClr val="3333CC"/>
            </a:solidFill>
            <a:prstDash val="solid"/>
          </a:ln>
          <a:effectLst>
            <a:outerShdw blurRad="40000" dist="20000" dir="5400000" rotWithShape="0">
              <a:srgbClr val="000000">
                <a:alpha val="38000"/>
              </a:srgbClr>
            </a:outerShdw>
          </a:effectLst>
        </p:spPr>
      </p:cxnSp>
      <p:cxnSp>
        <p:nvCxnSpPr>
          <p:cNvPr id="49" name="直接连接符 48"/>
          <p:cNvCxnSpPr/>
          <p:nvPr/>
        </p:nvCxnSpPr>
        <p:spPr>
          <a:xfrm flipV="1">
            <a:off x="10106029" y="3460756"/>
            <a:ext cx="0" cy="107950"/>
          </a:xfrm>
          <a:prstGeom prst="line">
            <a:avLst/>
          </a:prstGeom>
          <a:noFill/>
          <a:ln w="38100" cap="flat" cmpd="sng" algn="ctr">
            <a:solidFill>
              <a:srgbClr val="A50021"/>
            </a:solidFill>
            <a:prstDash val="solid"/>
          </a:ln>
          <a:effectLst>
            <a:outerShdw blurRad="40000" dist="20000" dir="5400000" rotWithShape="0">
              <a:srgbClr val="000000">
                <a:alpha val="38000"/>
              </a:srgbClr>
            </a:outerShdw>
          </a:effectLst>
        </p:spPr>
      </p:cxnSp>
      <p:sp>
        <p:nvSpPr>
          <p:cNvPr id="50" name="TextBox 36"/>
          <p:cNvSpPr txBox="1"/>
          <p:nvPr/>
        </p:nvSpPr>
        <p:spPr>
          <a:xfrm>
            <a:off x="9782179" y="3200406"/>
            <a:ext cx="828675" cy="338138"/>
          </a:xfrm>
          <a:prstGeom prst="rect">
            <a:avLst/>
          </a:prstGeom>
          <a:noFill/>
        </p:spPr>
        <p:txBody>
          <a:bodyPr>
            <a:spAutoFit/>
          </a:bodyPr>
          <a:lstStyle/>
          <a:p>
            <a:pPr fontAlgn="base">
              <a:spcBef>
                <a:spcPct val="20000"/>
              </a:spcBef>
              <a:spcAft>
                <a:spcPct val="0"/>
              </a:spcAft>
              <a:defRPr/>
            </a:pPr>
            <a:r>
              <a:rPr kumimoji="1" lang="en-US" altLang="zh-CN" sz="1600" b="1" dirty="0" smtClean="0">
                <a:solidFill>
                  <a:srgbClr val="A50021"/>
                </a:solidFill>
                <a:effectLst>
                  <a:outerShdw blurRad="38100" dist="38100" dir="2700000" algn="tl">
                    <a:srgbClr val="C0C0C0"/>
                  </a:outerShdw>
                </a:effectLst>
                <a:latin typeface="Times New Roman" panose="02020603050405020304" pitchFamily="18" charset="0"/>
                <a:ea typeface="宋体" panose="02010600030101010101" pitchFamily="2" charset="-122"/>
              </a:rPr>
              <a:t>2016</a:t>
            </a:r>
            <a:endParaRPr kumimoji="1" lang="zh-CN" altLang="en-US" sz="1600" b="1" dirty="0">
              <a:solidFill>
                <a:srgbClr val="A50021"/>
              </a:solidFill>
              <a:effectLst>
                <a:outerShdw blurRad="38100" dist="38100" dir="2700000" algn="tl">
                  <a:srgbClr val="C0C0C0"/>
                </a:outerShdw>
              </a:effectLst>
              <a:latin typeface="Times New Roman" panose="02020603050405020304" pitchFamily="18" charset="0"/>
              <a:ea typeface="宋体" panose="02010600030101010101" pitchFamily="2" charset="-122"/>
            </a:endParaRPr>
          </a:p>
        </p:txBody>
      </p:sp>
      <p:sp>
        <p:nvSpPr>
          <p:cNvPr id="53" name="Rectangle 2"/>
          <p:cNvSpPr txBox="1">
            <a:spLocks noChangeArrowheads="1"/>
          </p:cNvSpPr>
          <p:nvPr/>
        </p:nvSpPr>
        <p:spPr bwMode="auto">
          <a:xfrm>
            <a:off x="1366840" y="141609"/>
            <a:ext cx="10139360" cy="8858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eaLnBrk="1" hangingPunct="1"/>
            <a:r>
              <a:rPr lang="en-US" altLang="zh-CN" sz="2400" dirty="0">
                <a:solidFill>
                  <a:srgbClr val="FFFF00"/>
                </a:solidFill>
                <a:latin typeface="Arial Black" pitchFamily="34" charset="0"/>
                <a:ea typeface="Arial Unicode MS" pitchFamily="34" charset="-122"/>
                <a:cs typeface="Arial Unicode MS" pitchFamily="34" charset="-122"/>
              </a:rPr>
              <a:t>History of tropical cyclone forecast verification at STI </a:t>
            </a:r>
            <a:r>
              <a:rPr lang="en-US" altLang="zh-CN" sz="2400" dirty="0" smtClean="0">
                <a:solidFill>
                  <a:srgbClr val="FFFF00"/>
                </a:solidFill>
                <a:latin typeface="Arial Black" pitchFamily="34" charset="0"/>
                <a:ea typeface="Arial Unicode MS" pitchFamily="34" charset="-122"/>
                <a:cs typeface="Arial Unicode MS" pitchFamily="34" charset="-122"/>
              </a:rPr>
              <a:t>(National level activities)</a:t>
            </a:r>
          </a:p>
        </p:txBody>
      </p:sp>
    </p:spTree>
    <p:extLst>
      <p:ext uri="{BB962C8B-B14F-4D97-AF65-F5344CB8AC3E}">
        <p14:creationId xmlns:p14="http://schemas.microsoft.com/office/powerpoint/2010/main" val="6430333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985964" y="128598"/>
            <a:ext cx="9038431" cy="8858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eaLnBrk="1" hangingPunct="1"/>
            <a:endParaRPr lang="en-US" altLang="zh-CN" sz="3200" dirty="0">
              <a:solidFill>
                <a:srgbClr val="FFFF00"/>
              </a:solidFill>
              <a:latin typeface="Arial Black" pitchFamily="34" charset="0"/>
              <a:ea typeface="Arial Unicode MS" pitchFamily="34" charset="-122"/>
              <a:cs typeface="Arial Unicode MS" pitchFamily="34" charset="-122"/>
            </a:endParaRPr>
          </a:p>
        </p:txBody>
      </p:sp>
      <p:sp>
        <p:nvSpPr>
          <p:cNvPr id="3" name="文本框 2"/>
          <p:cNvSpPr txBox="1"/>
          <p:nvPr/>
        </p:nvSpPr>
        <p:spPr>
          <a:xfrm>
            <a:off x="255318" y="1274515"/>
            <a:ext cx="11782425" cy="1985159"/>
          </a:xfrm>
          <a:prstGeom prst="rect">
            <a:avLst/>
          </a:prstGeom>
          <a:noFill/>
        </p:spPr>
        <p:txBody>
          <a:bodyPr wrap="square">
            <a:spAutoFit/>
          </a:bodyPr>
          <a:lstStyle/>
          <a:p>
            <a:pPr fontAlgn="base">
              <a:spcBef>
                <a:spcPct val="0"/>
              </a:spcBef>
              <a:spcAft>
                <a:spcPts val="600"/>
              </a:spcAft>
              <a:buFont typeface="Wingdings" pitchFamily="2" charset="2"/>
              <a:buChar char="Ø"/>
              <a:defRPr/>
            </a:pPr>
            <a:r>
              <a:rPr kumimoji="1" lang="en-US" altLang="zh-CN" sz="2000" b="1" dirty="0">
                <a:latin typeface="Arial" panose="020B0604020202020204" pitchFamily="34" charset="0"/>
                <a:ea typeface="宋体" panose="02010600030101010101" pitchFamily="2" charset="-122"/>
                <a:cs typeface="Arial" panose="020B0604020202020204" pitchFamily="34" charset="0"/>
              </a:rPr>
              <a:t>Authoritative verification organization</a:t>
            </a:r>
          </a:p>
          <a:p>
            <a:pPr lvl="1" fontAlgn="base">
              <a:spcBef>
                <a:spcPts val="1200"/>
              </a:spcBef>
              <a:buFont typeface="Wingdings" pitchFamily="2" charset="2"/>
              <a:buChar char="ü"/>
              <a:defRPr/>
            </a:pPr>
            <a:r>
              <a:rPr kumimoji="1" lang="en-US" altLang="zh-CN" sz="1600" b="1" dirty="0">
                <a:latin typeface="Arial" panose="020B0604020202020204" pitchFamily="34" charset="0"/>
                <a:ea typeface="黑体"/>
                <a:cs typeface="Arial" panose="020B0604020202020204" pitchFamily="34" charset="0"/>
              </a:rPr>
              <a:t> Submit </a:t>
            </a:r>
            <a:r>
              <a:rPr kumimoji="1" lang="en-US" altLang="zh-CN" sz="1600" b="1" dirty="0" smtClean="0">
                <a:latin typeface="Arial" panose="020B0604020202020204" pitchFamily="34" charset="0"/>
                <a:ea typeface="黑体"/>
                <a:cs typeface="Arial" panose="020B0604020202020204" pitchFamily="34" charset="0"/>
              </a:rPr>
              <a:t>annual </a:t>
            </a:r>
            <a:r>
              <a:rPr kumimoji="1" lang="en-US" altLang="zh-CN" sz="1600" b="1" dirty="0">
                <a:latin typeface="Arial" panose="020B0604020202020204" pitchFamily="34" charset="0"/>
                <a:ea typeface="黑体"/>
                <a:cs typeface="Arial" panose="020B0604020202020204" pitchFamily="34" charset="0"/>
              </a:rPr>
              <a:t>verification report to the National Working Group of Experts on Typhoon and </a:t>
            </a:r>
            <a:r>
              <a:rPr kumimoji="1" lang="en-US" altLang="zh-CN" sz="1600" b="1" dirty="0" smtClean="0">
                <a:latin typeface="Arial" panose="020B0604020202020204" pitchFamily="34" charset="0"/>
                <a:ea typeface="黑体"/>
                <a:cs typeface="Arial" panose="020B0604020202020204" pitchFamily="34" charset="0"/>
              </a:rPr>
              <a:t>Marine Meteorology.</a:t>
            </a:r>
            <a:endParaRPr kumimoji="1" lang="en-US" altLang="zh-CN" sz="1600" b="1" dirty="0">
              <a:latin typeface="Arial" panose="020B0604020202020204" pitchFamily="34" charset="0"/>
              <a:ea typeface="黑体"/>
              <a:cs typeface="Arial" panose="020B0604020202020204" pitchFamily="34" charset="0"/>
            </a:endParaRPr>
          </a:p>
          <a:p>
            <a:pPr lvl="1" fontAlgn="base">
              <a:spcBef>
                <a:spcPts val="1200"/>
              </a:spcBef>
              <a:buFont typeface="Wingdings" pitchFamily="2" charset="2"/>
              <a:buChar char="ü"/>
              <a:defRPr/>
            </a:pPr>
            <a:r>
              <a:rPr kumimoji="1" lang="en-US" altLang="zh-CN" sz="1600" b="1" dirty="0" smtClean="0">
                <a:latin typeface="Arial" panose="020B0604020202020204" pitchFamily="34" charset="0"/>
                <a:ea typeface="黑体"/>
                <a:cs typeface="Arial" panose="020B0604020202020204" pitchFamily="34" charset="0"/>
              </a:rPr>
              <a:t> Evaluate </a:t>
            </a:r>
            <a:r>
              <a:rPr kumimoji="1" lang="en-US" altLang="zh-CN" sz="1600" b="1" dirty="0">
                <a:latin typeface="Arial" panose="020B0604020202020204" pitchFamily="34" charset="0"/>
                <a:ea typeface="黑体"/>
                <a:cs typeface="Arial" panose="020B0604020202020204" pitchFamily="34" charset="0"/>
              </a:rPr>
              <a:t>the prediction skill of all the forecast methods </a:t>
            </a:r>
          </a:p>
          <a:p>
            <a:pPr lvl="1" fontAlgn="base">
              <a:spcBef>
                <a:spcPts val="1200"/>
              </a:spcBef>
              <a:buFont typeface="Wingdings" pitchFamily="2" charset="2"/>
              <a:buChar char="ü"/>
              <a:defRPr/>
            </a:pPr>
            <a:r>
              <a:rPr kumimoji="1" lang="en-US" altLang="zh-CN" sz="1600" b="1" dirty="0" smtClean="0">
                <a:latin typeface="Arial" panose="020B0604020202020204" pitchFamily="34" charset="0"/>
                <a:ea typeface="黑体"/>
                <a:cs typeface="Arial" panose="020B0604020202020204" pitchFamily="34" charset="0"/>
              </a:rPr>
              <a:t> Provide </a:t>
            </a:r>
            <a:r>
              <a:rPr kumimoji="1" lang="en-US" altLang="zh-CN" sz="1600" b="1" dirty="0">
                <a:latin typeface="Arial" panose="020B0604020202020204" pitchFamily="34" charset="0"/>
                <a:ea typeface="黑体"/>
                <a:cs typeface="Arial" panose="020B0604020202020204" pitchFamily="34" charset="0"/>
              </a:rPr>
              <a:t>the recommendations regarding whether the methods could continue to </a:t>
            </a:r>
            <a:r>
              <a:rPr kumimoji="1" lang="en-US" altLang="zh-CN" sz="1600" b="1" dirty="0" smtClean="0">
                <a:latin typeface="Arial" panose="020B0604020202020204" pitchFamily="34" charset="0"/>
                <a:ea typeface="黑体"/>
                <a:cs typeface="Arial" panose="020B0604020202020204" pitchFamily="34" charset="0"/>
              </a:rPr>
              <a:t>be used in operation.</a:t>
            </a:r>
            <a:endParaRPr kumimoji="1" lang="zh-CN" altLang="en-US" sz="1600" b="1" dirty="0">
              <a:latin typeface="Arial" panose="020B0604020202020204" pitchFamily="34" charset="0"/>
              <a:ea typeface="黑体"/>
              <a:cs typeface="Arial" panose="020B0604020202020204" pitchFamily="34" charset="0"/>
            </a:endParaRPr>
          </a:p>
          <a:p>
            <a:pPr lvl="1" fontAlgn="base">
              <a:spcBef>
                <a:spcPct val="0"/>
              </a:spcBef>
              <a:spcAft>
                <a:spcPct val="0"/>
              </a:spcAft>
              <a:defRPr/>
            </a:pPr>
            <a:endParaRPr kumimoji="1" lang="en-US" altLang="zh-CN" sz="2000" b="1" dirty="0">
              <a:latin typeface="Arial" panose="020B0604020202020204" pitchFamily="34" charset="0"/>
              <a:ea typeface="宋体" panose="02010600030101010101" pitchFamily="2" charset="-122"/>
              <a:cs typeface="Arial" panose="020B0604020202020204" pitchFamily="34" charset="0"/>
            </a:endParaRPr>
          </a:p>
        </p:txBody>
      </p:sp>
      <p:sp>
        <p:nvSpPr>
          <p:cNvPr id="4" name="TextBox 7"/>
          <p:cNvSpPr txBox="1">
            <a:spLocks noChangeArrowheads="1"/>
          </p:cNvSpPr>
          <p:nvPr/>
        </p:nvSpPr>
        <p:spPr bwMode="auto">
          <a:xfrm>
            <a:off x="2739574" y="3312263"/>
            <a:ext cx="5651500" cy="70802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lvl1pPr eaLnBrk="0" hangingPunct="0">
              <a:defRPr kumimoji="1" sz="5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5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5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5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5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000" b="0" i="0" u="none" strike="noStrike" kern="0" cap="none" spc="0" normalizeH="0" baseline="0" noProof="0" smtClean="0">
                <a:ln>
                  <a:noFill/>
                </a:ln>
                <a:solidFill>
                  <a:srgbClr val="3333CC"/>
                </a:solidFill>
                <a:effectLst/>
                <a:uLnTx/>
                <a:uFillTx/>
                <a:latin typeface="Arial" panose="020B0604020202020204" pitchFamily="34" charset="0"/>
                <a:cs typeface="Arial" panose="020B0604020202020204" pitchFamily="34" charset="0"/>
              </a:rPr>
              <a:t>Rule: </a:t>
            </a:r>
            <a:r>
              <a:rPr kumimoji="1" lang="en-US" altLang="zh-CN" sz="20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rPr>
              <a:t>forecast guidance which get negative skill score for the latest two years will be disqualified. </a:t>
            </a:r>
            <a:endParaRPr kumimoji="1" lang="zh-CN" altLang="en-US" sz="20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endParaRPr>
          </a:p>
        </p:txBody>
      </p:sp>
      <p:pic>
        <p:nvPicPr>
          <p:cNvPr id="6" name="图片 5"/>
          <p:cNvPicPr>
            <a:picLocks noChangeAspect="1"/>
          </p:cNvPicPr>
          <p:nvPr/>
        </p:nvPicPr>
        <p:blipFill>
          <a:blip r:embed="rId2"/>
          <a:stretch>
            <a:fillRect/>
          </a:stretch>
        </p:blipFill>
        <p:spPr>
          <a:xfrm rot="511514">
            <a:off x="8469739" y="3915541"/>
            <a:ext cx="1756633" cy="2418104"/>
          </a:xfrm>
          <a:prstGeom prst="rect">
            <a:avLst/>
          </a:prstGeom>
          <a:ln>
            <a:solidFill>
              <a:schemeClr val="tx1">
                <a:lumMod val="50000"/>
                <a:lumOff val="50000"/>
              </a:schemeClr>
            </a:solidFill>
          </a:ln>
          <a:effectLst>
            <a:outerShdw blurRad="50800" dist="38100" dir="2700000" algn="tl" rotWithShape="0">
              <a:prstClr val="black">
                <a:alpha val="88000"/>
              </a:prstClr>
            </a:outerShdw>
          </a:effectLst>
        </p:spPr>
      </p:pic>
      <p:pic>
        <p:nvPicPr>
          <p:cNvPr id="7" name="图片 6"/>
          <p:cNvPicPr>
            <a:picLocks noChangeAspect="1"/>
          </p:cNvPicPr>
          <p:nvPr/>
        </p:nvPicPr>
        <p:blipFill>
          <a:blip r:embed="rId3"/>
          <a:stretch>
            <a:fillRect/>
          </a:stretch>
        </p:blipFill>
        <p:spPr>
          <a:xfrm rot="528496">
            <a:off x="10014613" y="3926178"/>
            <a:ext cx="1850094" cy="2402502"/>
          </a:xfrm>
          <a:prstGeom prst="rect">
            <a:avLst/>
          </a:prstGeom>
          <a:ln>
            <a:solidFill>
              <a:schemeClr val="tx1">
                <a:lumMod val="50000"/>
                <a:lumOff val="50000"/>
              </a:schemeClr>
            </a:solidFill>
          </a:ln>
          <a:effectLst>
            <a:outerShdw blurRad="50800" dist="38100" dir="2700000" algn="tl" rotWithShape="0">
              <a:prstClr val="black">
                <a:alpha val="89000"/>
              </a:prstClr>
            </a:outerShdw>
          </a:effectLst>
        </p:spPr>
      </p:pic>
      <p:graphicFrame>
        <p:nvGraphicFramePr>
          <p:cNvPr id="9" name="表格 8"/>
          <p:cNvGraphicFramePr>
            <a:graphicFrameLocks noGrp="1"/>
          </p:cNvGraphicFramePr>
          <p:nvPr>
            <p:extLst>
              <p:ext uri="{D42A27DB-BD31-4B8C-83A1-F6EECF244321}">
                <p14:modId xmlns:p14="http://schemas.microsoft.com/office/powerpoint/2010/main" val="2306282222"/>
              </p:ext>
            </p:extLst>
          </p:nvPr>
        </p:nvGraphicFramePr>
        <p:xfrm>
          <a:off x="515937" y="4821720"/>
          <a:ext cx="7586663" cy="1628772"/>
        </p:xfrm>
        <a:graphic>
          <a:graphicData uri="http://schemas.openxmlformats.org/drawingml/2006/table">
            <a:tbl>
              <a:tblPr>
                <a:tableStyleId>{5202B0CA-FC54-4496-8BCA-5EF66A818D29}</a:tableStyleId>
              </a:tblPr>
              <a:tblGrid>
                <a:gridCol w="2304234">
                  <a:extLst>
                    <a:ext uri="{9D8B030D-6E8A-4147-A177-3AD203B41FA5}">
                      <a16:colId xmlns:a16="http://schemas.microsoft.com/office/drawing/2014/main" val="20000"/>
                    </a:ext>
                  </a:extLst>
                </a:gridCol>
                <a:gridCol w="1656168">
                  <a:extLst>
                    <a:ext uri="{9D8B030D-6E8A-4147-A177-3AD203B41FA5}">
                      <a16:colId xmlns:a16="http://schemas.microsoft.com/office/drawing/2014/main" val="20001"/>
                    </a:ext>
                  </a:extLst>
                </a:gridCol>
                <a:gridCol w="1512153">
                  <a:extLst>
                    <a:ext uri="{9D8B030D-6E8A-4147-A177-3AD203B41FA5}">
                      <a16:colId xmlns:a16="http://schemas.microsoft.com/office/drawing/2014/main" val="20002"/>
                    </a:ext>
                  </a:extLst>
                </a:gridCol>
                <a:gridCol w="2114108">
                  <a:extLst>
                    <a:ext uri="{9D8B030D-6E8A-4147-A177-3AD203B41FA5}">
                      <a16:colId xmlns:a16="http://schemas.microsoft.com/office/drawing/2014/main" val="20003"/>
                    </a:ext>
                  </a:extLst>
                </a:gridCol>
              </a:tblGrid>
              <a:tr h="348164">
                <a:tc>
                  <a:txBody>
                    <a:bodyPr/>
                    <a:lstStyle/>
                    <a:p>
                      <a:pPr algn="just">
                        <a:spcAft>
                          <a:spcPts val="0"/>
                        </a:spcAft>
                      </a:pPr>
                      <a:r>
                        <a:rPr lang="en-US" sz="1400" b="1" kern="100" dirty="0"/>
                        <a:t>Subjective method</a:t>
                      </a:r>
                      <a:endParaRPr lang="zh-CN" sz="1400" b="1" kern="100" dirty="0">
                        <a:latin typeface="Calibri"/>
                        <a:ea typeface="宋体"/>
                        <a:cs typeface="Times New Roman"/>
                      </a:endParaRPr>
                    </a:p>
                  </a:txBody>
                  <a:tcPr marL="68579" marR="68579" marT="0" marB="0" anchor="ctr"/>
                </a:tc>
                <a:tc>
                  <a:txBody>
                    <a:bodyPr/>
                    <a:lstStyle/>
                    <a:p>
                      <a:pPr algn="just">
                        <a:spcAft>
                          <a:spcPts val="0"/>
                        </a:spcAft>
                      </a:pPr>
                      <a:r>
                        <a:rPr lang="en-US" sz="1400" b="1" kern="100" dirty="0"/>
                        <a:t>NWP models</a:t>
                      </a:r>
                      <a:endParaRPr lang="zh-CN" sz="1400" b="1" kern="100" dirty="0">
                        <a:latin typeface="Calibri"/>
                        <a:ea typeface="宋体"/>
                        <a:cs typeface="Times New Roman"/>
                      </a:endParaRPr>
                    </a:p>
                  </a:txBody>
                  <a:tcPr marL="68579" marR="68579" marT="0" marB="0" anchor="ctr"/>
                </a:tc>
                <a:tc>
                  <a:txBody>
                    <a:bodyPr/>
                    <a:lstStyle/>
                    <a:p>
                      <a:pPr algn="just">
                        <a:spcAft>
                          <a:spcPts val="0"/>
                        </a:spcAft>
                      </a:pPr>
                      <a:r>
                        <a:rPr lang="en-US" altLang="zh-CN" sz="1400" b="1" kern="100" dirty="0" smtClean="0">
                          <a:latin typeface="+mn-lt"/>
                          <a:ea typeface="+mn-ea"/>
                          <a:cs typeface="+mn-cs"/>
                        </a:rPr>
                        <a:t>EPS</a:t>
                      </a:r>
                      <a:endParaRPr lang="zh-CN" sz="1400" b="1" kern="100" dirty="0">
                        <a:latin typeface="Calibri"/>
                        <a:ea typeface="宋体"/>
                        <a:cs typeface="Times New Roman"/>
                      </a:endParaRPr>
                    </a:p>
                  </a:txBody>
                  <a:tcPr marL="68579" marR="68579" marT="0" marB="0" anchor="ctr"/>
                </a:tc>
                <a:tc>
                  <a:txBody>
                    <a:bodyPr/>
                    <a:lstStyle/>
                    <a:p>
                      <a:pPr algn="just">
                        <a:spcAft>
                          <a:spcPts val="0"/>
                        </a:spcAft>
                      </a:pPr>
                      <a:r>
                        <a:rPr lang="en-US" sz="1400" b="1" kern="100" dirty="0"/>
                        <a:t>Other objective method</a:t>
                      </a:r>
                      <a:endParaRPr lang="zh-CN" sz="1400" b="1" kern="100" dirty="0">
                        <a:latin typeface="Calibri"/>
                        <a:ea typeface="宋体"/>
                        <a:cs typeface="Times New Roman"/>
                      </a:endParaRPr>
                    </a:p>
                  </a:txBody>
                  <a:tcPr marL="68579" marR="68579" marT="0" marB="0" anchor="ctr"/>
                </a:tc>
                <a:extLst>
                  <a:ext uri="{0D108BD9-81ED-4DB2-BD59-A6C34878D82A}">
                    <a16:rowId xmlns:a16="http://schemas.microsoft.com/office/drawing/2014/main" val="10000"/>
                  </a:ext>
                </a:extLst>
              </a:tr>
              <a:tr h="182944">
                <a:tc>
                  <a:txBody>
                    <a:bodyPr/>
                    <a:lstStyle/>
                    <a:p>
                      <a:pPr algn="just">
                        <a:spcAft>
                          <a:spcPts val="0"/>
                        </a:spcAft>
                      </a:pPr>
                      <a:r>
                        <a:rPr lang="en-US" sz="1200" kern="100" dirty="0">
                          <a:solidFill>
                            <a:srgbClr val="A50021"/>
                          </a:solidFill>
                        </a:rPr>
                        <a:t>CMA</a:t>
                      </a:r>
                      <a:endParaRPr lang="zh-CN" sz="1200" kern="100" dirty="0">
                        <a:solidFill>
                          <a:srgbClr val="A50021"/>
                        </a:solidFill>
                        <a:latin typeface="Calibri"/>
                        <a:ea typeface="宋体"/>
                        <a:cs typeface="Times New Roman"/>
                      </a:endParaRPr>
                    </a:p>
                  </a:txBody>
                  <a:tcPr marL="68579" marR="68579" marT="0" marB="0" anchor="ctr"/>
                </a:tc>
                <a:tc>
                  <a:txBody>
                    <a:bodyPr/>
                    <a:lstStyle/>
                    <a:p>
                      <a:pPr algn="just">
                        <a:spcAft>
                          <a:spcPts val="0"/>
                        </a:spcAft>
                      </a:pPr>
                      <a:r>
                        <a:rPr lang="en-US" sz="1200" kern="100">
                          <a:solidFill>
                            <a:srgbClr val="A50021"/>
                          </a:solidFill>
                        </a:rPr>
                        <a:t>T213</a:t>
                      </a:r>
                      <a:endParaRPr lang="zh-CN" sz="1200" kern="100">
                        <a:solidFill>
                          <a:srgbClr val="A50021"/>
                        </a:solidFill>
                        <a:latin typeface="Calibri"/>
                        <a:ea typeface="宋体"/>
                        <a:cs typeface="Times New Roman"/>
                      </a:endParaRPr>
                    </a:p>
                  </a:txBody>
                  <a:tcPr marL="68579" marR="68579" marT="0" marB="0" anchor="ctr"/>
                </a:tc>
                <a:tc>
                  <a:txBody>
                    <a:bodyPr/>
                    <a:lstStyle/>
                    <a:p>
                      <a:pPr algn="just">
                        <a:spcAft>
                          <a:spcPts val="0"/>
                        </a:spcAft>
                      </a:pPr>
                      <a:r>
                        <a:rPr lang="en-US" sz="1200" kern="100" dirty="0">
                          <a:solidFill>
                            <a:srgbClr val="A50021"/>
                          </a:solidFill>
                        </a:rPr>
                        <a:t>CMA-GEFS</a:t>
                      </a:r>
                      <a:endParaRPr lang="zh-CN" sz="1200" kern="100" dirty="0">
                        <a:solidFill>
                          <a:srgbClr val="A50021"/>
                        </a:solidFill>
                        <a:latin typeface="Calibri"/>
                        <a:ea typeface="宋体"/>
                        <a:cs typeface="Times New Roman"/>
                      </a:endParaRPr>
                    </a:p>
                  </a:txBody>
                  <a:tcPr marL="68579" marR="68579" marT="0" marB="0" anchor="ctr"/>
                </a:tc>
                <a:tc>
                  <a:txBody>
                    <a:bodyPr/>
                    <a:lstStyle/>
                    <a:p>
                      <a:pPr algn="just">
                        <a:spcAft>
                          <a:spcPts val="0"/>
                        </a:spcAft>
                      </a:pPr>
                      <a:r>
                        <a:rPr lang="en-US" sz="1200" kern="100" dirty="0">
                          <a:solidFill>
                            <a:srgbClr val="A50021"/>
                          </a:solidFill>
                        </a:rPr>
                        <a:t>GX-multi-fault</a:t>
                      </a:r>
                      <a:endParaRPr lang="zh-CN" sz="1200" kern="100" dirty="0">
                        <a:solidFill>
                          <a:srgbClr val="A50021"/>
                        </a:solidFill>
                        <a:latin typeface="Calibri"/>
                        <a:ea typeface="宋体"/>
                        <a:cs typeface="Times New Roman"/>
                      </a:endParaRPr>
                    </a:p>
                  </a:txBody>
                  <a:tcPr marL="68579" marR="68579" marT="0" marB="0" anchor="ctr"/>
                </a:tc>
                <a:extLst>
                  <a:ext uri="{0D108BD9-81ED-4DB2-BD59-A6C34878D82A}">
                    <a16:rowId xmlns:a16="http://schemas.microsoft.com/office/drawing/2014/main" val="10001"/>
                  </a:ext>
                </a:extLst>
              </a:tr>
              <a:tr h="182944">
                <a:tc>
                  <a:txBody>
                    <a:bodyPr/>
                    <a:lstStyle/>
                    <a:p>
                      <a:pPr algn="just">
                        <a:spcAft>
                          <a:spcPts val="0"/>
                        </a:spcAft>
                      </a:pPr>
                      <a:r>
                        <a:rPr lang="en-US" sz="1200" kern="100" dirty="0">
                          <a:solidFill>
                            <a:srgbClr val="A50021"/>
                          </a:solidFill>
                        </a:rPr>
                        <a:t>Shanghai</a:t>
                      </a:r>
                      <a:endParaRPr lang="zh-CN" sz="1200" kern="100" dirty="0">
                        <a:solidFill>
                          <a:srgbClr val="A50021"/>
                        </a:solidFill>
                        <a:latin typeface="Calibri"/>
                        <a:ea typeface="宋体"/>
                        <a:cs typeface="Times New Roman"/>
                      </a:endParaRPr>
                    </a:p>
                  </a:txBody>
                  <a:tcPr marL="68579" marR="68579" marT="0" marB="0" anchor="ctr"/>
                </a:tc>
                <a:tc>
                  <a:txBody>
                    <a:bodyPr/>
                    <a:lstStyle/>
                    <a:p>
                      <a:pPr algn="just">
                        <a:spcAft>
                          <a:spcPts val="0"/>
                        </a:spcAft>
                      </a:pPr>
                      <a:r>
                        <a:rPr lang="en-US" sz="1200" kern="100">
                          <a:solidFill>
                            <a:srgbClr val="A50021"/>
                          </a:solidFill>
                        </a:rPr>
                        <a:t>T639</a:t>
                      </a:r>
                      <a:endParaRPr lang="zh-CN" sz="1200" kern="100">
                        <a:solidFill>
                          <a:srgbClr val="A50021"/>
                        </a:solidFill>
                        <a:latin typeface="Calibri"/>
                        <a:ea typeface="宋体"/>
                        <a:cs typeface="Times New Roman"/>
                      </a:endParaRPr>
                    </a:p>
                  </a:txBody>
                  <a:tcPr marL="68579" marR="68579" marT="0" marB="0" anchor="ctr"/>
                </a:tc>
                <a:tc>
                  <a:txBody>
                    <a:bodyPr/>
                    <a:lstStyle/>
                    <a:p>
                      <a:pPr algn="just">
                        <a:spcAft>
                          <a:spcPts val="0"/>
                        </a:spcAft>
                      </a:pPr>
                      <a:r>
                        <a:rPr lang="en-US" sz="1200" kern="100" dirty="0">
                          <a:solidFill>
                            <a:srgbClr val="A50021"/>
                          </a:solidFill>
                        </a:rPr>
                        <a:t>STI-GRAPES</a:t>
                      </a:r>
                      <a:endParaRPr lang="zh-CN" sz="1200" kern="100" dirty="0">
                        <a:solidFill>
                          <a:srgbClr val="A50021"/>
                        </a:solidFill>
                        <a:latin typeface="Calibri"/>
                        <a:ea typeface="宋体"/>
                        <a:cs typeface="Times New Roman"/>
                      </a:endParaRPr>
                    </a:p>
                  </a:txBody>
                  <a:tcPr marL="68579" marR="68579" marT="0" marB="0" anchor="ctr"/>
                </a:tc>
                <a:tc>
                  <a:txBody>
                    <a:bodyPr/>
                    <a:lstStyle/>
                    <a:p>
                      <a:pPr algn="just">
                        <a:spcAft>
                          <a:spcPts val="0"/>
                        </a:spcAft>
                      </a:pPr>
                      <a:r>
                        <a:rPr lang="en-US" sz="1200" kern="100">
                          <a:solidFill>
                            <a:srgbClr val="A50021"/>
                          </a:solidFill>
                        </a:rPr>
                        <a:t>JS-probabilistic</a:t>
                      </a:r>
                      <a:endParaRPr lang="zh-CN" sz="1200" kern="100">
                        <a:solidFill>
                          <a:srgbClr val="A50021"/>
                        </a:solidFill>
                        <a:latin typeface="Calibri"/>
                        <a:ea typeface="宋体"/>
                        <a:cs typeface="Times New Roman"/>
                      </a:endParaRPr>
                    </a:p>
                  </a:txBody>
                  <a:tcPr marL="68579" marR="68579" marT="0" marB="0" anchor="ctr"/>
                </a:tc>
                <a:extLst>
                  <a:ext uri="{0D108BD9-81ED-4DB2-BD59-A6C34878D82A}">
                    <a16:rowId xmlns:a16="http://schemas.microsoft.com/office/drawing/2014/main" val="10002"/>
                  </a:ext>
                </a:extLst>
              </a:tr>
              <a:tr h="182944">
                <a:tc>
                  <a:txBody>
                    <a:bodyPr/>
                    <a:lstStyle/>
                    <a:p>
                      <a:pPr algn="just">
                        <a:spcAft>
                          <a:spcPts val="0"/>
                        </a:spcAft>
                      </a:pPr>
                      <a:r>
                        <a:rPr lang="en-US" sz="1200" kern="100" dirty="0">
                          <a:solidFill>
                            <a:srgbClr val="A50021"/>
                          </a:solidFill>
                        </a:rPr>
                        <a:t>Zhejiang</a:t>
                      </a:r>
                      <a:endParaRPr lang="zh-CN" sz="1200" kern="100" dirty="0">
                        <a:solidFill>
                          <a:srgbClr val="A50021"/>
                        </a:solidFill>
                        <a:latin typeface="Calibri"/>
                        <a:ea typeface="宋体"/>
                        <a:cs typeface="Times New Roman"/>
                      </a:endParaRPr>
                    </a:p>
                  </a:txBody>
                  <a:tcPr marL="68579" marR="68579" marT="0" marB="0" anchor="ctr"/>
                </a:tc>
                <a:tc>
                  <a:txBody>
                    <a:bodyPr/>
                    <a:lstStyle/>
                    <a:p>
                      <a:pPr algn="just">
                        <a:spcAft>
                          <a:spcPts val="0"/>
                        </a:spcAft>
                      </a:pPr>
                      <a:r>
                        <a:rPr lang="en-US" sz="1200" kern="100" dirty="0">
                          <a:solidFill>
                            <a:srgbClr val="A50021"/>
                          </a:solidFill>
                        </a:rPr>
                        <a:t>STI-GRAPES</a:t>
                      </a:r>
                      <a:endParaRPr lang="zh-CN" sz="1200" kern="100" dirty="0">
                        <a:solidFill>
                          <a:srgbClr val="A50021"/>
                        </a:solidFill>
                        <a:latin typeface="Calibri"/>
                        <a:ea typeface="宋体"/>
                        <a:cs typeface="Times New Roman"/>
                      </a:endParaRPr>
                    </a:p>
                  </a:txBody>
                  <a:tcPr marL="68579" marR="68579" marT="0" marB="0" anchor="ctr"/>
                </a:tc>
                <a:tc>
                  <a:txBody>
                    <a:bodyPr/>
                    <a:lstStyle/>
                    <a:p>
                      <a:pPr algn="just">
                        <a:spcAft>
                          <a:spcPts val="0"/>
                        </a:spcAft>
                      </a:pPr>
                      <a:endParaRPr lang="en-US" sz="1200" kern="100">
                        <a:solidFill>
                          <a:srgbClr val="A50021"/>
                        </a:solidFill>
                        <a:latin typeface="Calibri"/>
                        <a:ea typeface="宋体"/>
                        <a:cs typeface="Times New Roman"/>
                      </a:endParaRPr>
                    </a:p>
                  </a:txBody>
                  <a:tcPr marL="68579" marR="68579" marT="0" marB="0" anchor="ctr"/>
                </a:tc>
                <a:tc>
                  <a:txBody>
                    <a:bodyPr/>
                    <a:lstStyle/>
                    <a:p>
                      <a:pPr algn="just">
                        <a:spcAft>
                          <a:spcPts val="0"/>
                        </a:spcAft>
                      </a:pPr>
                      <a:r>
                        <a:rPr lang="en-US" sz="1200" kern="100" dirty="0">
                          <a:solidFill>
                            <a:srgbClr val="A50021"/>
                          </a:solidFill>
                        </a:rPr>
                        <a:t>WIPS</a:t>
                      </a:r>
                      <a:endParaRPr lang="zh-CN" sz="1200" kern="100" dirty="0">
                        <a:solidFill>
                          <a:srgbClr val="A50021"/>
                        </a:solidFill>
                        <a:latin typeface="Calibri"/>
                        <a:ea typeface="宋体"/>
                        <a:cs typeface="Times New Roman"/>
                      </a:endParaRPr>
                    </a:p>
                  </a:txBody>
                  <a:tcPr marL="68579" marR="68579" marT="0" marB="0" anchor="ctr"/>
                </a:tc>
                <a:extLst>
                  <a:ext uri="{0D108BD9-81ED-4DB2-BD59-A6C34878D82A}">
                    <a16:rowId xmlns:a16="http://schemas.microsoft.com/office/drawing/2014/main" val="10003"/>
                  </a:ext>
                </a:extLst>
              </a:tr>
              <a:tr h="182944">
                <a:tc>
                  <a:txBody>
                    <a:bodyPr/>
                    <a:lstStyle/>
                    <a:p>
                      <a:pPr algn="just">
                        <a:spcAft>
                          <a:spcPts val="0"/>
                        </a:spcAft>
                      </a:pPr>
                      <a:r>
                        <a:rPr lang="en-US" sz="1200" kern="100" dirty="0">
                          <a:solidFill>
                            <a:srgbClr val="A50021"/>
                          </a:solidFill>
                        </a:rPr>
                        <a:t>Fujian</a:t>
                      </a:r>
                      <a:endParaRPr lang="zh-CN" sz="1200" kern="100" dirty="0">
                        <a:solidFill>
                          <a:srgbClr val="A50021"/>
                        </a:solidFill>
                        <a:latin typeface="Calibri"/>
                        <a:ea typeface="宋体"/>
                        <a:cs typeface="Times New Roman"/>
                      </a:endParaRPr>
                    </a:p>
                  </a:txBody>
                  <a:tcPr marL="68579" marR="68579" marT="0" marB="0" anchor="ctr"/>
                </a:tc>
                <a:tc>
                  <a:txBody>
                    <a:bodyPr/>
                    <a:lstStyle/>
                    <a:p>
                      <a:pPr algn="just">
                        <a:spcAft>
                          <a:spcPts val="0"/>
                        </a:spcAft>
                      </a:pPr>
                      <a:r>
                        <a:rPr lang="en-US" sz="1200" kern="100" dirty="0">
                          <a:solidFill>
                            <a:srgbClr val="A50021"/>
                          </a:solidFill>
                        </a:rPr>
                        <a:t>STI-WARMS</a:t>
                      </a:r>
                      <a:endParaRPr lang="zh-CN" sz="1200" kern="100" dirty="0">
                        <a:solidFill>
                          <a:srgbClr val="A50021"/>
                        </a:solidFill>
                        <a:latin typeface="Calibri"/>
                        <a:ea typeface="宋体"/>
                        <a:cs typeface="Times New Roman"/>
                      </a:endParaRPr>
                    </a:p>
                  </a:txBody>
                  <a:tcPr marL="68579" marR="68579" marT="0" marB="0" anchor="ctr"/>
                </a:tc>
                <a:tc>
                  <a:txBody>
                    <a:bodyPr/>
                    <a:lstStyle/>
                    <a:p>
                      <a:pPr algn="just">
                        <a:spcAft>
                          <a:spcPts val="0"/>
                        </a:spcAft>
                      </a:pPr>
                      <a:endParaRPr lang="en-US" sz="1200" kern="100" dirty="0">
                        <a:solidFill>
                          <a:srgbClr val="A50021"/>
                        </a:solidFill>
                        <a:latin typeface="Calibri"/>
                        <a:ea typeface="宋体"/>
                        <a:cs typeface="Times New Roman"/>
                      </a:endParaRPr>
                    </a:p>
                  </a:txBody>
                  <a:tcPr marL="68579" marR="68579" marT="0" marB="0" anchor="ctr"/>
                </a:tc>
                <a:tc>
                  <a:txBody>
                    <a:bodyPr/>
                    <a:lstStyle/>
                    <a:p>
                      <a:pPr algn="just">
                        <a:spcAft>
                          <a:spcPts val="0"/>
                        </a:spcAft>
                      </a:pPr>
                      <a:r>
                        <a:rPr lang="en-US" sz="1200" kern="100">
                          <a:solidFill>
                            <a:srgbClr val="A50021"/>
                          </a:solidFill>
                        </a:rPr>
                        <a:t>SH-XSLD</a:t>
                      </a:r>
                      <a:endParaRPr lang="zh-CN" sz="1200" kern="100">
                        <a:solidFill>
                          <a:srgbClr val="A50021"/>
                        </a:solidFill>
                        <a:latin typeface="Calibri"/>
                        <a:ea typeface="宋体"/>
                        <a:cs typeface="Times New Roman"/>
                      </a:endParaRPr>
                    </a:p>
                  </a:txBody>
                  <a:tcPr marL="68579" marR="68579" marT="0" marB="0" anchor="ctr"/>
                </a:tc>
                <a:extLst>
                  <a:ext uri="{0D108BD9-81ED-4DB2-BD59-A6C34878D82A}">
                    <a16:rowId xmlns:a16="http://schemas.microsoft.com/office/drawing/2014/main" val="10004"/>
                  </a:ext>
                </a:extLst>
              </a:tr>
              <a:tr h="182944">
                <a:tc>
                  <a:txBody>
                    <a:bodyPr/>
                    <a:lstStyle/>
                    <a:p>
                      <a:pPr algn="just">
                        <a:spcAft>
                          <a:spcPts val="0"/>
                        </a:spcAft>
                      </a:pPr>
                      <a:r>
                        <a:rPr lang="en-US" sz="1200" kern="100" dirty="0">
                          <a:solidFill>
                            <a:srgbClr val="A50021"/>
                          </a:solidFill>
                        </a:rPr>
                        <a:t>Guangdong</a:t>
                      </a:r>
                      <a:endParaRPr lang="zh-CN" sz="1200" kern="100" dirty="0">
                        <a:solidFill>
                          <a:srgbClr val="A50021"/>
                        </a:solidFill>
                        <a:latin typeface="Calibri"/>
                        <a:ea typeface="宋体"/>
                        <a:cs typeface="Times New Roman"/>
                      </a:endParaRPr>
                    </a:p>
                  </a:txBody>
                  <a:tcPr marL="68579" marR="68579" marT="0" marB="0" anchor="ctr"/>
                </a:tc>
                <a:tc>
                  <a:txBody>
                    <a:bodyPr/>
                    <a:lstStyle/>
                    <a:p>
                      <a:pPr algn="just">
                        <a:spcAft>
                          <a:spcPts val="0"/>
                        </a:spcAft>
                      </a:pPr>
                      <a:r>
                        <a:rPr lang="en-US" sz="1200" kern="100" dirty="0">
                          <a:solidFill>
                            <a:srgbClr val="A50021"/>
                          </a:solidFill>
                        </a:rPr>
                        <a:t>GZ-TRAMS</a:t>
                      </a:r>
                      <a:endParaRPr lang="zh-CN" sz="1200" kern="100" dirty="0">
                        <a:solidFill>
                          <a:srgbClr val="A50021"/>
                        </a:solidFill>
                        <a:latin typeface="Calibri"/>
                        <a:ea typeface="宋体"/>
                        <a:cs typeface="Times New Roman"/>
                      </a:endParaRPr>
                    </a:p>
                  </a:txBody>
                  <a:tcPr marL="68579" marR="68579" marT="0" marB="0" anchor="ctr"/>
                </a:tc>
                <a:tc>
                  <a:txBody>
                    <a:bodyPr/>
                    <a:lstStyle/>
                    <a:p>
                      <a:pPr algn="just">
                        <a:spcAft>
                          <a:spcPts val="0"/>
                        </a:spcAft>
                      </a:pPr>
                      <a:endParaRPr lang="en-US" sz="1200" kern="100" dirty="0">
                        <a:solidFill>
                          <a:srgbClr val="A50021"/>
                        </a:solidFill>
                        <a:latin typeface="Calibri"/>
                        <a:ea typeface="宋体"/>
                        <a:cs typeface="Times New Roman"/>
                      </a:endParaRPr>
                    </a:p>
                  </a:txBody>
                  <a:tcPr marL="68579" marR="68579" marT="0" marB="0" anchor="ctr"/>
                </a:tc>
                <a:tc>
                  <a:txBody>
                    <a:bodyPr/>
                    <a:lstStyle/>
                    <a:p>
                      <a:pPr algn="just">
                        <a:spcAft>
                          <a:spcPts val="0"/>
                        </a:spcAft>
                      </a:pPr>
                      <a:r>
                        <a:rPr lang="en-US" sz="1200" kern="100">
                          <a:solidFill>
                            <a:srgbClr val="A50021"/>
                          </a:solidFill>
                        </a:rPr>
                        <a:t>SH-PLSC</a:t>
                      </a:r>
                      <a:endParaRPr lang="zh-CN" sz="1200" kern="100">
                        <a:solidFill>
                          <a:srgbClr val="A50021"/>
                        </a:solidFill>
                        <a:latin typeface="Calibri"/>
                        <a:ea typeface="宋体"/>
                        <a:cs typeface="Times New Roman"/>
                      </a:endParaRPr>
                    </a:p>
                  </a:txBody>
                  <a:tcPr marL="68579" marR="68579" marT="0" marB="0" anchor="ctr"/>
                </a:tc>
                <a:extLst>
                  <a:ext uri="{0D108BD9-81ED-4DB2-BD59-A6C34878D82A}">
                    <a16:rowId xmlns:a16="http://schemas.microsoft.com/office/drawing/2014/main" val="10005"/>
                  </a:ext>
                </a:extLst>
              </a:tr>
              <a:tr h="182944">
                <a:tc>
                  <a:txBody>
                    <a:bodyPr/>
                    <a:lstStyle/>
                    <a:p>
                      <a:pPr algn="just">
                        <a:spcAft>
                          <a:spcPts val="0"/>
                        </a:spcAft>
                      </a:pPr>
                      <a:r>
                        <a:rPr lang="en-US" sz="1200" kern="100" dirty="0">
                          <a:solidFill>
                            <a:srgbClr val="A50021"/>
                          </a:solidFill>
                        </a:rPr>
                        <a:t>Hainan</a:t>
                      </a:r>
                      <a:endParaRPr lang="zh-CN" sz="1200" kern="100" dirty="0">
                        <a:solidFill>
                          <a:srgbClr val="A50021"/>
                        </a:solidFill>
                        <a:latin typeface="Calibri"/>
                        <a:ea typeface="宋体"/>
                        <a:cs typeface="Times New Roman"/>
                      </a:endParaRPr>
                    </a:p>
                  </a:txBody>
                  <a:tcPr marL="68579" marR="68579" marT="0" marB="0" anchor="ctr"/>
                </a:tc>
                <a:tc>
                  <a:txBody>
                    <a:bodyPr/>
                    <a:lstStyle/>
                    <a:p>
                      <a:pPr algn="just">
                        <a:spcAft>
                          <a:spcPts val="0"/>
                        </a:spcAft>
                      </a:pPr>
                      <a:r>
                        <a:rPr lang="en-US" sz="1200" kern="100" dirty="0">
                          <a:solidFill>
                            <a:srgbClr val="A50021"/>
                          </a:solidFill>
                        </a:rPr>
                        <a:t>LN-WRF</a:t>
                      </a:r>
                      <a:endParaRPr lang="zh-CN" sz="1200" kern="100" dirty="0">
                        <a:solidFill>
                          <a:srgbClr val="A50021"/>
                        </a:solidFill>
                        <a:latin typeface="Calibri"/>
                        <a:ea typeface="宋体"/>
                        <a:cs typeface="Times New Roman"/>
                      </a:endParaRPr>
                    </a:p>
                  </a:txBody>
                  <a:tcPr marL="68579" marR="68579" marT="0" marB="0" anchor="ctr"/>
                </a:tc>
                <a:tc>
                  <a:txBody>
                    <a:bodyPr/>
                    <a:lstStyle/>
                    <a:p>
                      <a:pPr algn="just">
                        <a:spcAft>
                          <a:spcPts val="0"/>
                        </a:spcAft>
                      </a:pPr>
                      <a:endParaRPr lang="en-US" sz="1200" kern="100" dirty="0">
                        <a:solidFill>
                          <a:srgbClr val="A50021"/>
                        </a:solidFill>
                        <a:latin typeface="Calibri"/>
                        <a:ea typeface="宋体"/>
                        <a:cs typeface="Times New Roman"/>
                      </a:endParaRPr>
                    </a:p>
                  </a:txBody>
                  <a:tcPr marL="68579" marR="68579" marT="0" marB="0" anchor="ctr"/>
                </a:tc>
                <a:tc>
                  <a:txBody>
                    <a:bodyPr/>
                    <a:lstStyle/>
                    <a:p>
                      <a:pPr algn="just">
                        <a:spcAft>
                          <a:spcPts val="0"/>
                        </a:spcAft>
                      </a:pPr>
                      <a:endParaRPr lang="en-US" sz="1200" kern="100" dirty="0">
                        <a:solidFill>
                          <a:srgbClr val="A50021"/>
                        </a:solidFill>
                        <a:latin typeface="Calibri"/>
                        <a:ea typeface="宋体"/>
                        <a:cs typeface="Times New Roman"/>
                      </a:endParaRPr>
                    </a:p>
                  </a:txBody>
                  <a:tcPr marL="68579" marR="68579" marT="0" marB="0" anchor="ctr"/>
                </a:tc>
                <a:extLst>
                  <a:ext uri="{0D108BD9-81ED-4DB2-BD59-A6C34878D82A}">
                    <a16:rowId xmlns:a16="http://schemas.microsoft.com/office/drawing/2014/main" val="10006"/>
                  </a:ext>
                </a:extLst>
              </a:tr>
              <a:tr h="182944">
                <a:tc>
                  <a:txBody>
                    <a:bodyPr/>
                    <a:lstStyle/>
                    <a:p>
                      <a:pPr algn="just">
                        <a:spcAft>
                          <a:spcPts val="0"/>
                        </a:spcAft>
                      </a:pPr>
                      <a:r>
                        <a:rPr lang="en-US" sz="1200" kern="100">
                          <a:solidFill>
                            <a:srgbClr val="A50021"/>
                          </a:solidFill>
                        </a:rPr>
                        <a:t>Jiangsu</a:t>
                      </a:r>
                      <a:endParaRPr lang="zh-CN" sz="1200" kern="100">
                        <a:solidFill>
                          <a:srgbClr val="A50021"/>
                        </a:solidFill>
                        <a:latin typeface="Calibri"/>
                        <a:ea typeface="宋体"/>
                        <a:cs typeface="Times New Roman"/>
                      </a:endParaRPr>
                    </a:p>
                  </a:txBody>
                  <a:tcPr marL="68579" marR="68579" marT="0" marB="0" anchor="ctr"/>
                </a:tc>
                <a:tc>
                  <a:txBody>
                    <a:bodyPr/>
                    <a:lstStyle/>
                    <a:p>
                      <a:pPr algn="just">
                        <a:spcAft>
                          <a:spcPts val="0"/>
                        </a:spcAft>
                      </a:pPr>
                      <a:endParaRPr lang="en-US" sz="1200" kern="100" dirty="0">
                        <a:solidFill>
                          <a:srgbClr val="A50021"/>
                        </a:solidFill>
                        <a:latin typeface="Calibri"/>
                        <a:ea typeface="宋体"/>
                        <a:cs typeface="Times New Roman"/>
                      </a:endParaRPr>
                    </a:p>
                  </a:txBody>
                  <a:tcPr marL="68579" marR="68579" marT="0" marB="0" anchor="ctr"/>
                </a:tc>
                <a:tc>
                  <a:txBody>
                    <a:bodyPr/>
                    <a:lstStyle/>
                    <a:p>
                      <a:pPr algn="just">
                        <a:spcAft>
                          <a:spcPts val="0"/>
                        </a:spcAft>
                      </a:pPr>
                      <a:endParaRPr lang="en-US" sz="1200" kern="100" dirty="0">
                        <a:solidFill>
                          <a:srgbClr val="A50021"/>
                        </a:solidFill>
                        <a:latin typeface="Calibri"/>
                        <a:ea typeface="宋体"/>
                        <a:cs typeface="Times New Roman"/>
                      </a:endParaRPr>
                    </a:p>
                  </a:txBody>
                  <a:tcPr marL="68579" marR="68579" marT="0" marB="0" anchor="ctr"/>
                </a:tc>
                <a:tc>
                  <a:txBody>
                    <a:bodyPr/>
                    <a:lstStyle/>
                    <a:p>
                      <a:pPr algn="just">
                        <a:spcAft>
                          <a:spcPts val="0"/>
                        </a:spcAft>
                      </a:pPr>
                      <a:endParaRPr lang="en-US" sz="1200" kern="100" dirty="0">
                        <a:solidFill>
                          <a:srgbClr val="A50021"/>
                        </a:solidFill>
                        <a:latin typeface="Calibri"/>
                        <a:ea typeface="宋体"/>
                        <a:cs typeface="Times New Roman"/>
                      </a:endParaRPr>
                    </a:p>
                  </a:txBody>
                  <a:tcPr marL="68579" marR="68579" marT="0" marB="0" anchor="ctr"/>
                </a:tc>
                <a:extLst>
                  <a:ext uri="{0D108BD9-81ED-4DB2-BD59-A6C34878D82A}">
                    <a16:rowId xmlns:a16="http://schemas.microsoft.com/office/drawing/2014/main" val="10007"/>
                  </a:ext>
                </a:extLst>
              </a:tr>
            </a:tbl>
          </a:graphicData>
        </a:graphic>
      </p:graphicFrame>
      <p:sp>
        <p:nvSpPr>
          <p:cNvPr id="10" name="矩形 37"/>
          <p:cNvSpPr>
            <a:spLocks noChangeArrowheads="1"/>
          </p:cNvSpPr>
          <p:nvPr/>
        </p:nvSpPr>
        <p:spPr bwMode="auto">
          <a:xfrm>
            <a:off x="515937" y="4392580"/>
            <a:ext cx="36697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5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5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5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5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5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000" dirty="0"/>
              <a:t>TC Forecast Guidance in China</a:t>
            </a:r>
            <a:endParaRPr lang="zh-CN" altLang="en-US" sz="2000" dirty="0"/>
          </a:p>
        </p:txBody>
      </p:sp>
      <p:sp>
        <p:nvSpPr>
          <p:cNvPr id="12" name="Rectangle 2"/>
          <p:cNvSpPr txBox="1">
            <a:spLocks noChangeArrowheads="1"/>
          </p:cNvSpPr>
          <p:nvPr/>
        </p:nvSpPr>
        <p:spPr bwMode="auto">
          <a:xfrm>
            <a:off x="1366840" y="141609"/>
            <a:ext cx="10139360" cy="8858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eaLnBrk="1" hangingPunct="1"/>
            <a:r>
              <a:rPr lang="en-US" altLang="zh-CN" sz="2400" dirty="0">
                <a:solidFill>
                  <a:srgbClr val="FFFF00"/>
                </a:solidFill>
                <a:latin typeface="Arial Black" pitchFamily="34" charset="0"/>
                <a:ea typeface="Arial Unicode MS" pitchFamily="34" charset="-122"/>
                <a:cs typeface="Arial Unicode MS" pitchFamily="34" charset="-122"/>
              </a:rPr>
              <a:t>History of tropical cyclone forecast verification at STI </a:t>
            </a:r>
            <a:r>
              <a:rPr lang="en-US" altLang="zh-CN" sz="2400" dirty="0" smtClean="0">
                <a:solidFill>
                  <a:srgbClr val="FFFF00"/>
                </a:solidFill>
                <a:latin typeface="Arial Black" pitchFamily="34" charset="0"/>
                <a:ea typeface="Arial Unicode MS" pitchFamily="34" charset="-122"/>
                <a:cs typeface="Arial Unicode MS" pitchFamily="34" charset="-122"/>
              </a:rPr>
              <a:t>(National level activities)</a:t>
            </a:r>
          </a:p>
        </p:txBody>
      </p:sp>
    </p:spTree>
    <p:extLst>
      <p:ext uri="{BB962C8B-B14F-4D97-AF65-F5344CB8AC3E}">
        <p14:creationId xmlns:p14="http://schemas.microsoft.com/office/powerpoint/2010/main" val="29047553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箭头连接符 15"/>
          <p:cNvCxnSpPr/>
          <p:nvPr/>
        </p:nvCxnSpPr>
        <p:spPr>
          <a:xfrm>
            <a:off x="385764" y="3538548"/>
            <a:ext cx="10887074" cy="12700"/>
          </a:xfrm>
          <a:prstGeom prst="straightConnector1">
            <a:avLst/>
          </a:prstGeom>
          <a:noFill/>
          <a:ln w="44450" cap="flat" cmpd="sng" algn="ctr">
            <a:solidFill>
              <a:srgbClr val="000000"/>
            </a:solidFill>
            <a:prstDash val="solid"/>
            <a:tailEnd type="arrow"/>
          </a:ln>
          <a:effectLst>
            <a:outerShdw blurRad="40000" dist="20000" dir="5400000" rotWithShape="0">
              <a:srgbClr val="000000">
                <a:alpha val="38000"/>
              </a:srgbClr>
            </a:outerShdw>
          </a:effectLst>
        </p:spPr>
      </p:cxnSp>
      <p:cxnSp>
        <p:nvCxnSpPr>
          <p:cNvPr id="17" name="直接连接符 16"/>
          <p:cNvCxnSpPr/>
          <p:nvPr/>
        </p:nvCxnSpPr>
        <p:spPr>
          <a:xfrm flipV="1">
            <a:off x="709614" y="3430598"/>
            <a:ext cx="0" cy="107950"/>
          </a:xfrm>
          <a:prstGeom prst="line">
            <a:avLst/>
          </a:prstGeom>
          <a:noFill/>
          <a:ln w="38100" cap="flat" cmpd="sng" algn="ctr">
            <a:solidFill>
              <a:srgbClr val="000000"/>
            </a:solidFill>
            <a:prstDash val="solid"/>
          </a:ln>
          <a:effectLst>
            <a:outerShdw blurRad="40000" dist="20000" dir="5400000" rotWithShape="0">
              <a:srgbClr val="000000">
                <a:alpha val="38000"/>
              </a:srgbClr>
            </a:outerShdw>
          </a:effectLst>
        </p:spPr>
      </p:cxnSp>
      <p:cxnSp>
        <p:nvCxnSpPr>
          <p:cNvPr id="18" name="直接连接符 17"/>
          <p:cNvCxnSpPr/>
          <p:nvPr/>
        </p:nvCxnSpPr>
        <p:spPr>
          <a:xfrm flipV="1">
            <a:off x="1501777" y="3544898"/>
            <a:ext cx="0" cy="107950"/>
          </a:xfrm>
          <a:prstGeom prst="line">
            <a:avLst/>
          </a:prstGeom>
          <a:noFill/>
          <a:ln w="38100" cap="flat" cmpd="sng" algn="ctr">
            <a:solidFill>
              <a:srgbClr val="A50021"/>
            </a:solidFill>
            <a:prstDash val="solid"/>
          </a:ln>
          <a:effectLst>
            <a:outerShdw blurRad="40000" dist="20000" dir="5400000" rotWithShape="0">
              <a:srgbClr val="000000">
                <a:alpha val="38000"/>
              </a:srgbClr>
            </a:outerShdw>
          </a:effectLst>
        </p:spPr>
      </p:cxnSp>
      <p:sp>
        <p:nvSpPr>
          <p:cNvPr id="19" name="TextBox 12"/>
          <p:cNvSpPr txBox="1"/>
          <p:nvPr/>
        </p:nvSpPr>
        <p:spPr>
          <a:xfrm>
            <a:off x="349251" y="3167073"/>
            <a:ext cx="827088" cy="338138"/>
          </a:xfrm>
          <a:prstGeom prst="rect">
            <a:avLst/>
          </a:prstGeom>
          <a:noFill/>
        </p:spPr>
        <p:txBody>
          <a:bodyPr>
            <a:spAutoFit/>
          </a:bodyPr>
          <a:lstStyle/>
          <a:p>
            <a:pPr fontAlgn="base">
              <a:spcBef>
                <a:spcPct val="20000"/>
              </a:spcBef>
              <a:spcAft>
                <a:spcPct val="0"/>
              </a:spcAft>
              <a:defRPr/>
            </a:pPr>
            <a:r>
              <a:rPr kumimoji="1" lang="en-US" altLang="zh-CN" sz="1600" b="1" dirty="0">
                <a:solidFill>
                  <a:srgbClr val="000000"/>
                </a:solidFill>
                <a:effectLst>
                  <a:outerShdw blurRad="38100" dist="38100" dir="2700000" algn="tl">
                    <a:srgbClr val="C0C0C0"/>
                  </a:outerShdw>
                </a:effectLst>
                <a:latin typeface="Times New Roman" panose="02020603050405020304" pitchFamily="18" charset="0"/>
                <a:ea typeface="宋体" panose="02010600030101010101" pitchFamily="2" charset="-122"/>
              </a:rPr>
              <a:t>1972</a:t>
            </a:r>
            <a:endParaRPr kumimoji="1" lang="zh-CN" altLang="en-US" sz="1600" b="1" dirty="0">
              <a:solidFill>
                <a:srgbClr val="000000"/>
              </a:solidFill>
              <a:effectLst>
                <a:outerShdw blurRad="38100" dist="38100" dir="2700000" algn="tl">
                  <a:srgbClr val="C0C0C0"/>
                </a:outerShdw>
              </a:effectLst>
              <a:latin typeface="Times New Roman" panose="02020603050405020304" pitchFamily="18" charset="0"/>
              <a:ea typeface="宋体" panose="02010600030101010101" pitchFamily="2" charset="-122"/>
            </a:endParaRPr>
          </a:p>
        </p:txBody>
      </p:sp>
      <p:sp>
        <p:nvSpPr>
          <p:cNvPr id="20" name="TextBox 13"/>
          <p:cNvSpPr txBox="1">
            <a:spLocks noChangeArrowheads="1"/>
          </p:cNvSpPr>
          <p:nvPr/>
        </p:nvSpPr>
        <p:spPr bwMode="auto">
          <a:xfrm>
            <a:off x="385764" y="2185998"/>
            <a:ext cx="16002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5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5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5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5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5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1300" b="0" i="0" u="none" strike="noStrike" kern="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rPr>
              <a:t>Tropical cyclone forecast data exchange</a:t>
            </a:r>
            <a:r>
              <a:rPr kumimoji="1" lang="zh-CN" altLang="en-US" sz="1300" b="0" i="0" u="none" strike="noStrike" kern="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rPr>
              <a:t> </a:t>
            </a:r>
            <a:r>
              <a:rPr kumimoji="1" lang="en-US" altLang="zh-CN" sz="1300" b="0" i="0" u="none" strike="noStrike" kern="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rPr>
              <a:t>around China</a:t>
            </a:r>
          </a:p>
        </p:txBody>
      </p:sp>
      <p:sp>
        <p:nvSpPr>
          <p:cNvPr id="21" name="TextBox 15"/>
          <p:cNvSpPr txBox="1">
            <a:spLocks noChangeArrowheads="1"/>
          </p:cNvSpPr>
          <p:nvPr/>
        </p:nvSpPr>
        <p:spPr bwMode="auto">
          <a:xfrm>
            <a:off x="709614" y="4048146"/>
            <a:ext cx="1741487" cy="738664"/>
          </a:xfrm>
          <a:prstGeom prst="rect">
            <a:avLst/>
          </a:prstGeom>
          <a:noFill/>
          <a:ln w="9525">
            <a:solidFill>
              <a:srgbClr val="6600C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5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5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5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5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5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1400" b="1" i="0" u="none" strike="noStrike" kern="0" cap="none" spc="0" normalizeH="0" baseline="0" noProof="0" dirty="0" smtClean="0">
                <a:ln>
                  <a:noFill/>
                </a:ln>
                <a:solidFill>
                  <a:srgbClr val="A50021"/>
                </a:solidFill>
                <a:effectLst/>
                <a:uLnTx/>
                <a:uFillTx/>
                <a:latin typeface="Times New Roman" panose="02020603050405020304" pitchFamily="18" charset="0"/>
                <a:ea typeface="宋体" panose="02010600030101010101" pitchFamily="2" charset="-122"/>
              </a:rPr>
              <a:t>Started to assess the performance of TC forecast</a:t>
            </a:r>
            <a:endParaRPr kumimoji="1" lang="en-US" altLang="zh-CN" sz="1400" b="1" i="0" u="none" strike="noStrike" kern="0" cap="none" spc="0" normalizeH="0" baseline="0" noProof="0" dirty="0" smtClean="0">
              <a:ln>
                <a:noFill/>
              </a:ln>
              <a:solidFill>
                <a:srgbClr val="6600CC"/>
              </a:solidFill>
              <a:effectLst/>
              <a:uLnTx/>
              <a:uFillTx/>
              <a:latin typeface="Times New Roman" panose="02020603050405020304" pitchFamily="18" charset="0"/>
              <a:ea typeface="宋体" panose="02010600030101010101" pitchFamily="2" charset="-122"/>
            </a:endParaRPr>
          </a:p>
        </p:txBody>
      </p:sp>
      <p:sp>
        <p:nvSpPr>
          <p:cNvPr id="22" name="TextBox 16"/>
          <p:cNvSpPr txBox="1"/>
          <p:nvPr/>
        </p:nvSpPr>
        <p:spPr>
          <a:xfrm>
            <a:off x="1106489" y="3652848"/>
            <a:ext cx="827088" cy="338138"/>
          </a:xfrm>
          <a:prstGeom prst="rect">
            <a:avLst/>
          </a:prstGeom>
          <a:noFill/>
        </p:spPr>
        <p:txBody>
          <a:bodyPr>
            <a:spAutoFit/>
          </a:bodyPr>
          <a:lstStyle/>
          <a:p>
            <a:pPr fontAlgn="base">
              <a:spcBef>
                <a:spcPct val="20000"/>
              </a:spcBef>
              <a:spcAft>
                <a:spcPct val="0"/>
              </a:spcAft>
              <a:defRPr/>
            </a:pPr>
            <a:r>
              <a:rPr kumimoji="1" lang="en-US" altLang="zh-CN" sz="1600" b="1" dirty="0">
                <a:solidFill>
                  <a:srgbClr val="A50021"/>
                </a:solidFill>
                <a:effectLst>
                  <a:outerShdw blurRad="38100" dist="38100" dir="2700000" algn="tl">
                    <a:srgbClr val="C0C0C0"/>
                  </a:outerShdw>
                </a:effectLst>
                <a:latin typeface="Times New Roman" panose="02020603050405020304" pitchFamily="18" charset="0"/>
                <a:ea typeface="宋体" panose="02010600030101010101" pitchFamily="2" charset="-122"/>
              </a:rPr>
              <a:t>1985</a:t>
            </a:r>
            <a:endParaRPr kumimoji="1" lang="zh-CN" altLang="en-US" sz="1600" b="1" dirty="0">
              <a:solidFill>
                <a:srgbClr val="A50021"/>
              </a:solidFill>
              <a:effectLst>
                <a:outerShdw blurRad="38100" dist="38100" dir="2700000" algn="tl">
                  <a:srgbClr val="C0C0C0"/>
                </a:outerShdw>
              </a:effectLst>
              <a:latin typeface="Times New Roman" panose="02020603050405020304" pitchFamily="18" charset="0"/>
              <a:ea typeface="宋体" panose="02010600030101010101" pitchFamily="2" charset="-122"/>
            </a:endParaRPr>
          </a:p>
        </p:txBody>
      </p:sp>
      <p:cxnSp>
        <p:nvCxnSpPr>
          <p:cNvPr id="23" name="直接连接符 22"/>
          <p:cNvCxnSpPr/>
          <p:nvPr/>
        </p:nvCxnSpPr>
        <p:spPr>
          <a:xfrm flipV="1">
            <a:off x="2654302" y="3436948"/>
            <a:ext cx="0" cy="107950"/>
          </a:xfrm>
          <a:prstGeom prst="line">
            <a:avLst/>
          </a:prstGeom>
          <a:noFill/>
          <a:ln w="38100" cap="flat" cmpd="sng" algn="ctr">
            <a:solidFill>
              <a:srgbClr val="0C788E"/>
            </a:solidFill>
            <a:prstDash val="solid"/>
          </a:ln>
          <a:effectLst>
            <a:outerShdw blurRad="40000" dist="20000" dir="5400000" rotWithShape="0">
              <a:srgbClr val="000000">
                <a:alpha val="38000"/>
              </a:srgbClr>
            </a:outerShdw>
          </a:effectLst>
        </p:spPr>
      </p:cxnSp>
      <p:sp>
        <p:nvSpPr>
          <p:cNvPr id="24" name="TextBox 18"/>
          <p:cNvSpPr txBox="1"/>
          <p:nvPr/>
        </p:nvSpPr>
        <p:spPr>
          <a:xfrm>
            <a:off x="2330452" y="3167073"/>
            <a:ext cx="827087" cy="338138"/>
          </a:xfrm>
          <a:prstGeom prst="rect">
            <a:avLst/>
          </a:prstGeom>
          <a:noFill/>
        </p:spPr>
        <p:txBody>
          <a:bodyPr>
            <a:spAutoFit/>
          </a:bodyPr>
          <a:lstStyle/>
          <a:p>
            <a:pPr fontAlgn="base">
              <a:spcBef>
                <a:spcPct val="20000"/>
              </a:spcBef>
              <a:spcAft>
                <a:spcPct val="0"/>
              </a:spcAft>
              <a:defRPr/>
            </a:pPr>
            <a:r>
              <a:rPr kumimoji="1" lang="en-US" altLang="zh-CN" sz="1600" b="1">
                <a:solidFill>
                  <a:srgbClr val="006666"/>
                </a:solidFill>
                <a:effectLst>
                  <a:outerShdw blurRad="38100" dist="38100" dir="2700000" algn="tl">
                    <a:srgbClr val="C0C0C0"/>
                  </a:outerShdw>
                </a:effectLst>
                <a:latin typeface="Times New Roman" panose="02020603050405020304" pitchFamily="18" charset="0"/>
                <a:ea typeface="宋体" panose="02010600030101010101" pitchFamily="2" charset="-122"/>
              </a:rPr>
              <a:t>1992</a:t>
            </a:r>
            <a:endParaRPr kumimoji="1" lang="zh-CN" altLang="en-US" sz="1600" b="1">
              <a:solidFill>
                <a:srgbClr val="006666"/>
              </a:solidFill>
              <a:effectLst>
                <a:outerShdw blurRad="38100" dist="38100" dir="2700000" algn="tl">
                  <a:srgbClr val="C0C0C0"/>
                </a:outerShdw>
              </a:effectLst>
              <a:latin typeface="Times New Roman" panose="02020603050405020304" pitchFamily="18" charset="0"/>
              <a:ea typeface="宋体" panose="02010600030101010101" pitchFamily="2" charset="-122"/>
            </a:endParaRPr>
          </a:p>
        </p:txBody>
      </p:sp>
      <p:sp>
        <p:nvSpPr>
          <p:cNvPr id="25" name="TextBox 19"/>
          <p:cNvSpPr txBox="1">
            <a:spLocks noChangeArrowheads="1"/>
          </p:cNvSpPr>
          <p:nvPr/>
        </p:nvSpPr>
        <p:spPr bwMode="auto">
          <a:xfrm>
            <a:off x="1833564" y="2338398"/>
            <a:ext cx="1657350" cy="692497"/>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spAutoFit/>
          </a:bodyPr>
          <a:lstStyle>
            <a:lvl1pPr eaLnBrk="0" hangingPunct="0">
              <a:defRPr kumimoji="1" sz="5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5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5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5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5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base" latinLnBrk="0" hangingPunct="1">
              <a:lnSpc>
                <a:spcPct val="100000"/>
              </a:lnSpc>
              <a:spcBef>
                <a:spcPct val="20000"/>
              </a:spcBef>
              <a:spcAft>
                <a:spcPct val="0"/>
              </a:spcAft>
              <a:buClrTx/>
              <a:buSzTx/>
              <a:buFontTx/>
              <a:buNone/>
              <a:tabLst/>
              <a:defRPr/>
            </a:pPr>
            <a:r>
              <a:rPr kumimoji="1" lang="en-US" altLang="zh-CN" sz="1300" b="1" i="0" u="none" strike="noStrike" kern="0" cap="none" spc="0" normalizeH="0" baseline="0" noProof="0" dirty="0" smtClean="0">
                <a:ln>
                  <a:noFill/>
                </a:ln>
                <a:solidFill>
                  <a:srgbClr val="C00000"/>
                </a:solidFill>
                <a:effectLst/>
                <a:uLnTx/>
                <a:uFillTx/>
                <a:latin typeface="Times New Roman" panose="02020603050405020304" pitchFamily="18" charset="0"/>
                <a:ea typeface="宋体" panose="02010600030101010101" pitchFamily="2" charset="-122"/>
              </a:rPr>
              <a:t>STI </a:t>
            </a:r>
            <a:r>
              <a:rPr kumimoji="1" lang="en-US" altLang="zh-CN" sz="1300" b="1" i="0" u="none" strike="noStrike" kern="0" cap="none" spc="0" normalizeH="0" baseline="0" noProof="0" dirty="0" smtClean="0">
                <a:ln>
                  <a:noFill/>
                </a:ln>
                <a:solidFill>
                  <a:srgbClr val="006666"/>
                </a:solidFill>
                <a:effectLst/>
                <a:uLnTx/>
                <a:uFillTx/>
                <a:latin typeface="Times New Roman" panose="02020603050405020304" pitchFamily="18" charset="0"/>
                <a:ea typeface="宋体" panose="02010600030101010101" pitchFamily="2" charset="-122"/>
              </a:rPr>
              <a:t>started the TC forecast evaluation  authorized by CMA</a:t>
            </a:r>
          </a:p>
        </p:txBody>
      </p:sp>
      <p:cxnSp>
        <p:nvCxnSpPr>
          <p:cNvPr id="26" name="直接连接符 25"/>
          <p:cNvCxnSpPr/>
          <p:nvPr/>
        </p:nvCxnSpPr>
        <p:spPr>
          <a:xfrm flipV="1">
            <a:off x="3444877" y="3551248"/>
            <a:ext cx="0" cy="107950"/>
          </a:xfrm>
          <a:prstGeom prst="line">
            <a:avLst/>
          </a:prstGeom>
          <a:noFill/>
          <a:ln w="38100" cap="flat" cmpd="sng" algn="ctr">
            <a:solidFill>
              <a:srgbClr val="7030A0"/>
            </a:solidFill>
            <a:prstDash val="solid"/>
          </a:ln>
          <a:effectLst>
            <a:outerShdw blurRad="40000" dist="20000" dir="5400000" rotWithShape="0">
              <a:srgbClr val="000000">
                <a:alpha val="38000"/>
              </a:srgbClr>
            </a:outerShdw>
          </a:effectLst>
        </p:spPr>
      </p:cxnSp>
      <p:sp>
        <p:nvSpPr>
          <p:cNvPr id="27" name="TextBox 21"/>
          <p:cNvSpPr txBox="1"/>
          <p:nvPr/>
        </p:nvSpPr>
        <p:spPr>
          <a:xfrm>
            <a:off x="3122614" y="3652848"/>
            <a:ext cx="827088" cy="338138"/>
          </a:xfrm>
          <a:prstGeom prst="rect">
            <a:avLst/>
          </a:prstGeom>
          <a:noFill/>
        </p:spPr>
        <p:txBody>
          <a:bodyPr>
            <a:spAutoFit/>
          </a:bodyPr>
          <a:lstStyle/>
          <a:p>
            <a:pPr fontAlgn="base">
              <a:spcBef>
                <a:spcPct val="20000"/>
              </a:spcBef>
              <a:spcAft>
                <a:spcPct val="0"/>
              </a:spcAft>
              <a:defRPr/>
            </a:pPr>
            <a:r>
              <a:rPr kumimoji="1" lang="en-US" altLang="zh-CN" sz="1600" b="1">
                <a:solidFill>
                  <a:srgbClr val="7030A0"/>
                </a:solidFill>
                <a:effectLst>
                  <a:outerShdw blurRad="38100" dist="38100" dir="2700000" algn="tl">
                    <a:srgbClr val="C0C0C0"/>
                  </a:outerShdw>
                </a:effectLst>
                <a:latin typeface="Times New Roman" panose="02020603050405020304" pitchFamily="18" charset="0"/>
                <a:ea typeface="宋体" panose="02010600030101010101" pitchFamily="2" charset="-122"/>
              </a:rPr>
              <a:t>2006</a:t>
            </a:r>
            <a:endParaRPr kumimoji="1" lang="zh-CN" altLang="en-US" sz="1600" b="1">
              <a:solidFill>
                <a:srgbClr val="7030A0"/>
              </a:solidFill>
              <a:effectLst>
                <a:outerShdw blurRad="38100" dist="38100" dir="2700000" algn="tl">
                  <a:srgbClr val="C0C0C0"/>
                </a:outerShdw>
              </a:effectLst>
              <a:latin typeface="Times New Roman" panose="02020603050405020304" pitchFamily="18" charset="0"/>
              <a:ea typeface="宋体" panose="02010600030101010101" pitchFamily="2" charset="-122"/>
            </a:endParaRPr>
          </a:p>
        </p:txBody>
      </p:sp>
      <p:sp>
        <p:nvSpPr>
          <p:cNvPr id="28" name="TextBox 22"/>
          <p:cNvSpPr txBox="1">
            <a:spLocks noChangeArrowheads="1"/>
          </p:cNvSpPr>
          <p:nvPr/>
        </p:nvSpPr>
        <p:spPr bwMode="auto">
          <a:xfrm>
            <a:off x="2696372" y="4065240"/>
            <a:ext cx="16557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5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5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5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5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5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1400" b="1" i="0" u="none" strike="noStrike" kern="0" cap="none" spc="0" normalizeH="0" baseline="0" noProof="0" dirty="0" smtClean="0">
                <a:ln>
                  <a:noFill/>
                </a:ln>
                <a:solidFill>
                  <a:srgbClr val="7030A0"/>
                </a:solidFill>
                <a:effectLst/>
                <a:uLnTx/>
                <a:uFillTx/>
                <a:latin typeface="Times New Roman" panose="02020603050405020304" pitchFamily="18" charset="0"/>
                <a:ea typeface="宋体" panose="02010600030101010101" pitchFamily="2" charset="-122"/>
              </a:rPr>
              <a:t>Track &amp; intensity error analysis</a:t>
            </a:r>
          </a:p>
        </p:txBody>
      </p:sp>
      <p:cxnSp>
        <p:nvCxnSpPr>
          <p:cNvPr id="29" name="直接连接符 28"/>
          <p:cNvCxnSpPr/>
          <p:nvPr/>
        </p:nvCxnSpPr>
        <p:spPr>
          <a:xfrm flipV="1">
            <a:off x="4237039" y="3436948"/>
            <a:ext cx="0" cy="107950"/>
          </a:xfrm>
          <a:prstGeom prst="line">
            <a:avLst/>
          </a:prstGeom>
          <a:noFill/>
          <a:ln w="38100" cap="flat" cmpd="sng" algn="ctr">
            <a:solidFill>
              <a:srgbClr val="3333CC"/>
            </a:solidFill>
            <a:prstDash val="solid"/>
          </a:ln>
          <a:effectLst>
            <a:outerShdw blurRad="40000" dist="20000" dir="5400000" rotWithShape="0">
              <a:srgbClr val="000000">
                <a:alpha val="38000"/>
              </a:srgbClr>
            </a:outerShdw>
          </a:effectLst>
        </p:spPr>
      </p:cxnSp>
      <p:sp>
        <p:nvSpPr>
          <p:cNvPr id="30" name="TextBox 24"/>
          <p:cNvSpPr txBox="1"/>
          <p:nvPr/>
        </p:nvSpPr>
        <p:spPr>
          <a:xfrm>
            <a:off x="3914777" y="3143261"/>
            <a:ext cx="827087" cy="338137"/>
          </a:xfrm>
          <a:prstGeom prst="rect">
            <a:avLst/>
          </a:prstGeom>
          <a:noFill/>
        </p:spPr>
        <p:txBody>
          <a:bodyPr>
            <a:spAutoFit/>
          </a:bodyPr>
          <a:lstStyle/>
          <a:p>
            <a:pPr fontAlgn="base">
              <a:spcBef>
                <a:spcPct val="20000"/>
              </a:spcBef>
              <a:spcAft>
                <a:spcPct val="0"/>
              </a:spcAft>
              <a:defRPr/>
            </a:pPr>
            <a:r>
              <a:rPr kumimoji="1" lang="en-US" altLang="zh-CN" sz="1600" b="1" dirty="0">
                <a:solidFill>
                  <a:srgbClr val="3333CC"/>
                </a:solidFill>
                <a:effectLst>
                  <a:outerShdw blurRad="38100" dist="38100" dir="2700000" algn="tl">
                    <a:srgbClr val="C0C0C0"/>
                  </a:outerShdw>
                </a:effectLst>
                <a:latin typeface="Times New Roman" panose="02020603050405020304" pitchFamily="18" charset="0"/>
                <a:ea typeface="宋体" panose="02010600030101010101" pitchFamily="2" charset="-122"/>
              </a:rPr>
              <a:t>2009</a:t>
            </a:r>
            <a:endParaRPr kumimoji="1" lang="zh-CN" altLang="en-US" sz="1600" b="1" dirty="0">
              <a:solidFill>
                <a:srgbClr val="3333CC"/>
              </a:solidFill>
              <a:effectLst>
                <a:outerShdw blurRad="38100" dist="38100" dir="2700000" algn="tl">
                  <a:srgbClr val="C0C0C0"/>
                </a:outerShdw>
              </a:effectLst>
              <a:latin typeface="Times New Roman" panose="02020603050405020304" pitchFamily="18" charset="0"/>
              <a:ea typeface="宋体" panose="02010600030101010101" pitchFamily="2" charset="-122"/>
            </a:endParaRPr>
          </a:p>
        </p:txBody>
      </p:sp>
      <p:sp>
        <p:nvSpPr>
          <p:cNvPr id="31" name="TextBox 25"/>
          <p:cNvSpPr txBox="1">
            <a:spLocks noChangeArrowheads="1"/>
          </p:cNvSpPr>
          <p:nvPr/>
        </p:nvSpPr>
        <p:spPr bwMode="auto">
          <a:xfrm>
            <a:off x="3509964" y="2500323"/>
            <a:ext cx="1655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5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5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5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5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5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9pPr>
          </a:lstStyle>
          <a:p>
            <a:pPr eaLnBrk="1" fontAlgn="base" hangingPunct="1">
              <a:spcBef>
                <a:spcPct val="20000"/>
              </a:spcBef>
              <a:spcAft>
                <a:spcPct val="0"/>
              </a:spcAft>
            </a:pPr>
            <a:r>
              <a:rPr lang="en-US" altLang="zh-CN" sz="1400">
                <a:solidFill>
                  <a:srgbClr val="3333CC"/>
                </a:solidFill>
                <a:ea typeface="MS PGothic" panose="020B0600070205080204" pitchFamily="34" charset="-128"/>
              </a:rPr>
              <a:t>Add  landfall forecast evaluation</a:t>
            </a:r>
          </a:p>
        </p:txBody>
      </p:sp>
      <p:cxnSp>
        <p:nvCxnSpPr>
          <p:cNvPr id="32" name="直接连接符 31"/>
          <p:cNvCxnSpPr/>
          <p:nvPr/>
        </p:nvCxnSpPr>
        <p:spPr>
          <a:xfrm flipV="1">
            <a:off x="5029202" y="3551248"/>
            <a:ext cx="0" cy="107950"/>
          </a:xfrm>
          <a:prstGeom prst="line">
            <a:avLst/>
          </a:prstGeom>
          <a:noFill/>
          <a:ln w="38100" cap="flat" cmpd="sng" algn="ctr">
            <a:solidFill>
              <a:srgbClr val="FF0000"/>
            </a:solidFill>
            <a:prstDash val="solid"/>
          </a:ln>
          <a:effectLst>
            <a:outerShdw blurRad="40000" dist="20000" dir="5400000" rotWithShape="0">
              <a:srgbClr val="000000">
                <a:alpha val="38000"/>
              </a:srgbClr>
            </a:outerShdw>
          </a:effectLst>
        </p:spPr>
      </p:cxnSp>
      <p:sp>
        <p:nvSpPr>
          <p:cNvPr id="33" name="TextBox 27"/>
          <p:cNvSpPr txBox="1"/>
          <p:nvPr/>
        </p:nvSpPr>
        <p:spPr>
          <a:xfrm>
            <a:off x="4670427" y="3652848"/>
            <a:ext cx="827087" cy="338138"/>
          </a:xfrm>
          <a:prstGeom prst="rect">
            <a:avLst/>
          </a:prstGeom>
          <a:noFill/>
        </p:spPr>
        <p:txBody>
          <a:bodyPr>
            <a:spAutoFit/>
          </a:bodyPr>
          <a:lstStyle/>
          <a:p>
            <a:pPr fontAlgn="base">
              <a:spcBef>
                <a:spcPct val="20000"/>
              </a:spcBef>
              <a:spcAft>
                <a:spcPct val="0"/>
              </a:spcAft>
              <a:defRPr/>
            </a:pPr>
            <a:r>
              <a:rPr kumimoji="1" lang="en-US" altLang="zh-CN" sz="1600" b="1" dirty="0" smtClean="0">
                <a:solidFill>
                  <a:srgbClr val="FF0000"/>
                </a:solidFill>
                <a:effectLst>
                  <a:outerShdw blurRad="38100" dist="38100" dir="2700000" algn="tl">
                    <a:srgbClr val="C0C0C0"/>
                  </a:outerShdw>
                </a:effectLst>
                <a:latin typeface="Times New Roman" panose="02020603050405020304" pitchFamily="18" charset="0"/>
                <a:ea typeface="宋体" panose="02010600030101010101" pitchFamily="2" charset="-122"/>
              </a:rPr>
              <a:t>2010</a:t>
            </a:r>
            <a:endParaRPr kumimoji="1" lang="zh-CN" altLang="en-US" sz="1600" b="1" dirty="0">
              <a:solidFill>
                <a:srgbClr val="FF0000"/>
              </a:solidFill>
              <a:effectLst>
                <a:outerShdw blurRad="38100" dist="38100" dir="2700000" algn="tl">
                  <a:srgbClr val="C0C0C0"/>
                </a:outerShdw>
              </a:effectLst>
              <a:latin typeface="Times New Roman" panose="02020603050405020304" pitchFamily="18" charset="0"/>
              <a:ea typeface="宋体" panose="02010600030101010101" pitchFamily="2" charset="-122"/>
            </a:endParaRPr>
          </a:p>
        </p:txBody>
      </p:sp>
      <p:sp>
        <p:nvSpPr>
          <p:cNvPr id="34" name="TextBox 28"/>
          <p:cNvSpPr txBox="1">
            <a:spLocks noChangeArrowheads="1"/>
          </p:cNvSpPr>
          <p:nvPr/>
        </p:nvSpPr>
        <p:spPr bwMode="auto">
          <a:xfrm>
            <a:off x="4233863" y="4090998"/>
            <a:ext cx="1839913" cy="138499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lvl1pPr eaLnBrk="0" hangingPunct="0">
              <a:defRPr kumimoji="1" sz="5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5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5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5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5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1400" b="1" i="0" u="none" strike="noStrike" kern="0" cap="none" spc="0" normalizeH="0" baseline="0" noProof="0" dirty="0" smtClean="0">
                <a:ln>
                  <a:noFill/>
                </a:ln>
                <a:solidFill>
                  <a:srgbClr val="FF0000"/>
                </a:solidFill>
                <a:effectLst/>
                <a:uLnTx/>
                <a:uFillTx/>
                <a:latin typeface="Times New Roman" panose="02020603050405020304" pitchFamily="18" charset="0"/>
                <a:ea typeface="宋体" panose="02010600030101010101" pitchFamily="2" charset="-122"/>
              </a:rPr>
              <a:t>Built real-time &amp; post-season verification systems (supported</a:t>
            </a:r>
            <a:r>
              <a:rPr kumimoji="1" lang="en-US" altLang="zh-CN" sz="1400" b="1" i="0" u="none" strike="noStrike" kern="0" cap="none" spc="0" normalizeH="0" noProof="0" dirty="0" smtClean="0">
                <a:ln>
                  <a:noFill/>
                </a:ln>
                <a:solidFill>
                  <a:srgbClr val="FF0000"/>
                </a:solidFill>
                <a:effectLst/>
                <a:uLnTx/>
                <a:uFillTx/>
                <a:latin typeface="Times New Roman" panose="02020603050405020304" pitchFamily="18" charset="0"/>
                <a:ea typeface="宋体" panose="02010600030101010101" pitchFamily="2" charset="-122"/>
              </a:rPr>
              <a:t> by </a:t>
            </a:r>
            <a:r>
              <a:rPr kumimoji="1" lang="en-US" altLang="zh-CN" sz="1400" b="1" i="0" u="none" strike="noStrike" kern="0" cap="none" spc="0" normalizeH="0" baseline="0" noProof="0" dirty="0" smtClean="0">
                <a:ln>
                  <a:noFill/>
                </a:ln>
                <a:solidFill>
                  <a:srgbClr val="FF0000"/>
                </a:solidFill>
                <a:effectLst/>
                <a:uLnTx/>
                <a:uFillTx/>
                <a:latin typeface="Times New Roman" panose="02020603050405020304" pitchFamily="18" charset="0"/>
                <a:ea typeface="宋体" panose="02010600030101010101" pitchFamily="2" charset="-122"/>
              </a:rPr>
              <a:t>WMO-TLFDP, </a:t>
            </a:r>
            <a:r>
              <a:rPr lang="en-US" altLang="zh-CN" sz="1400" kern="0" dirty="0" smtClean="0">
                <a:solidFill>
                  <a:srgbClr val="FF0000"/>
                </a:solidFill>
              </a:rPr>
              <a:t>coordination with JWGFVR</a:t>
            </a:r>
            <a:r>
              <a:rPr kumimoji="1" lang="en-US" altLang="zh-CN" sz="1400" b="1" i="0" u="none" strike="noStrike" kern="0" cap="none" spc="0" normalizeH="0" baseline="0" noProof="0" dirty="0" smtClean="0">
                <a:ln>
                  <a:noFill/>
                </a:ln>
                <a:solidFill>
                  <a:srgbClr val="FF0000"/>
                </a:solidFill>
                <a:effectLst/>
                <a:uLnTx/>
                <a:uFillTx/>
                <a:latin typeface="Times New Roman" panose="02020603050405020304" pitchFamily="18" charset="0"/>
                <a:ea typeface="宋体" panose="02010600030101010101" pitchFamily="2" charset="-122"/>
              </a:rPr>
              <a:t>)</a:t>
            </a:r>
            <a:endParaRPr kumimoji="1" lang="en-US" altLang="zh-CN" sz="1400" b="1" i="0" u="none" strike="noStrike" kern="0" cap="none" spc="0" normalizeH="0" baseline="0" noProof="0" dirty="0" smtClean="0">
              <a:ln>
                <a:noFill/>
              </a:ln>
              <a:solidFill>
                <a:srgbClr val="000000"/>
              </a:solidFill>
              <a:effectLst/>
              <a:uLnTx/>
              <a:uFillTx/>
              <a:latin typeface="Times New Roman" panose="02020603050405020304" pitchFamily="18" charset="0"/>
              <a:ea typeface="宋体" panose="02010600030101010101" pitchFamily="2" charset="-122"/>
            </a:endParaRPr>
          </a:p>
        </p:txBody>
      </p:sp>
      <p:sp>
        <p:nvSpPr>
          <p:cNvPr id="35" name="TextBox 29"/>
          <p:cNvSpPr txBox="1"/>
          <p:nvPr/>
        </p:nvSpPr>
        <p:spPr>
          <a:xfrm>
            <a:off x="5749927" y="3176598"/>
            <a:ext cx="827087" cy="338138"/>
          </a:xfrm>
          <a:prstGeom prst="rect">
            <a:avLst/>
          </a:prstGeom>
          <a:noFill/>
        </p:spPr>
        <p:txBody>
          <a:bodyPr>
            <a:spAutoFit/>
          </a:bodyPr>
          <a:lstStyle/>
          <a:p>
            <a:pPr fontAlgn="base">
              <a:spcBef>
                <a:spcPct val="20000"/>
              </a:spcBef>
              <a:spcAft>
                <a:spcPct val="0"/>
              </a:spcAft>
              <a:defRPr/>
            </a:pPr>
            <a:r>
              <a:rPr kumimoji="1" lang="en-US" altLang="zh-CN" sz="1600" b="1" dirty="0">
                <a:solidFill>
                  <a:srgbClr val="008000"/>
                </a:solidFill>
                <a:effectLst>
                  <a:outerShdw blurRad="38100" dist="38100" dir="2700000" algn="tl">
                    <a:srgbClr val="C0C0C0"/>
                  </a:outerShdw>
                </a:effectLst>
                <a:latin typeface="Times New Roman" panose="02020603050405020304" pitchFamily="18" charset="0"/>
                <a:ea typeface="宋体" panose="02010600030101010101" pitchFamily="2" charset="-122"/>
              </a:rPr>
              <a:t>2012</a:t>
            </a:r>
            <a:endParaRPr kumimoji="1" lang="zh-CN" altLang="en-US" sz="1600" b="1" dirty="0">
              <a:solidFill>
                <a:srgbClr val="008000"/>
              </a:solidFill>
              <a:effectLst>
                <a:outerShdw blurRad="38100" dist="38100" dir="2700000" algn="tl">
                  <a:srgbClr val="C0C0C0"/>
                </a:outerShdw>
              </a:effectLst>
              <a:latin typeface="Times New Roman" panose="02020603050405020304" pitchFamily="18" charset="0"/>
              <a:ea typeface="宋体" panose="02010600030101010101" pitchFamily="2" charset="-122"/>
            </a:endParaRPr>
          </a:p>
        </p:txBody>
      </p:sp>
      <p:cxnSp>
        <p:nvCxnSpPr>
          <p:cNvPr id="36" name="直接连接符 35"/>
          <p:cNvCxnSpPr/>
          <p:nvPr/>
        </p:nvCxnSpPr>
        <p:spPr>
          <a:xfrm flipV="1">
            <a:off x="6073777" y="3436948"/>
            <a:ext cx="0" cy="107950"/>
          </a:xfrm>
          <a:prstGeom prst="line">
            <a:avLst/>
          </a:prstGeom>
          <a:noFill/>
          <a:ln w="38100" cap="flat" cmpd="sng" algn="ctr">
            <a:solidFill>
              <a:srgbClr val="008000"/>
            </a:solidFill>
            <a:prstDash val="solid"/>
          </a:ln>
          <a:effectLst>
            <a:outerShdw blurRad="40000" dist="20000" dir="5400000" rotWithShape="0">
              <a:srgbClr val="000000">
                <a:alpha val="38000"/>
              </a:srgbClr>
            </a:outerShdw>
          </a:effectLst>
        </p:spPr>
      </p:cxnSp>
      <p:sp>
        <p:nvSpPr>
          <p:cNvPr id="38" name="TextBox 32"/>
          <p:cNvSpPr txBox="1">
            <a:spLocks noChangeArrowheads="1"/>
          </p:cNvSpPr>
          <p:nvPr/>
        </p:nvSpPr>
        <p:spPr bwMode="auto">
          <a:xfrm>
            <a:off x="5184777" y="1808095"/>
            <a:ext cx="2189161" cy="141577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lvl1pPr eaLnBrk="0" hangingPunct="0">
              <a:defRPr kumimoji="1" sz="5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5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5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5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5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1400" b="1" i="0" u="none" strike="noStrike" kern="0" cap="none" spc="0" normalizeH="0" baseline="0" noProof="0" dirty="0" smtClean="0">
                <a:ln>
                  <a:noFill/>
                </a:ln>
                <a:solidFill>
                  <a:srgbClr val="008000"/>
                </a:solidFill>
                <a:effectLst/>
                <a:uLnTx/>
                <a:uFillTx/>
                <a:latin typeface="Times New Roman" panose="02020603050405020304" pitchFamily="18" charset="0"/>
                <a:ea typeface="宋体" panose="02010600030101010101" pitchFamily="2" charset="-122"/>
              </a:rPr>
              <a:t>Metrics development:</a:t>
            </a:r>
          </a:p>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1200" b="1" i="0" u="none" strike="noStrike" kern="0" cap="none" spc="0" normalizeH="0" baseline="0" noProof="0" dirty="0" smtClean="0">
                <a:ln>
                  <a:noFill/>
                </a:ln>
                <a:solidFill>
                  <a:srgbClr val="008000"/>
                </a:solidFill>
                <a:effectLst/>
                <a:uLnTx/>
                <a:uFillTx/>
                <a:latin typeface="Times New Roman" panose="02020603050405020304" pitchFamily="18" charset="0"/>
                <a:ea typeface="宋体" panose="02010600030101010101" pitchFamily="2" charset="-122"/>
              </a:rPr>
              <a:t>TC genesis</a:t>
            </a:r>
          </a:p>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1200" b="1" i="0" u="none" strike="noStrike" kern="0" cap="none" spc="0" normalizeH="0" baseline="0" noProof="0" dirty="0" smtClean="0">
                <a:ln>
                  <a:noFill/>
                </a:ln>
                <a:solidFill>
                  <a:srgbClr val="008000"/>
                </a:solidFill>
                <a:effectLst/>
                <a:uLnTx/>
                <a:uFillTx/>
                <a:latin typeface="Times New Roman" panose="02020603050405020304" pitchFamily="18" charset="0"/>
                <a:ea typeface="宋体" panose="02010600030101010101" pitchFamily="2" charset="-122"/>
              </a:rPr>
              <a:t>Ensemble probability</a:t>
            </a:r>
          </a:p>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1200" b="1" i="0" u="none" strike="noStrike" kern="0" cap="none" spc="0" normalizeH="0" baseline="0" noProof="0" dirty="0" smtClean="0">
                <a:ln>
                  <a:noFill/>
                </a:ln>
                <a:solidFill>
                  <a:srgbClr val="008000"/>
                </a:solidFill>
                <a:effectLst/>
                <a:uLnTx/>
                <a:uFillTx/>
                <a:latin typeface="Times New Roman" panose="02020603050405020304" pitchFamily="18" charset="0"/>
                <a:ea typeface="宋体" panose="02010600030101010101" pitchFamily="2" charset="-122"/>
              </a:rPr>
              <a:t>Prediction system error</a:t>
            </a:r>
          </a:p>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1200" b="1" i="0" u="none" strike="noStrike" kern="0" cap="none" spc="0" normalizeH="0" baseline="0" noProof="0" dirty="0" smtClean="0">
                <a:ln>
                  <a:noFill/>
                </a:ln>
                <a:solidFill>
                  <a:srgbClr val="008000"/>
                </a:solidFill>
                <a:effectLst/>
                <a:uLnTx/>
                <a:uFillTx/>
                <a:latin typeface="Times New Roman" panose="02020603050405020304" pitchFamily="18" charset="0"/>
                <a:ea typeface="宋体" panose="02010600030101010101" pitchFamily="2" charset="-122"/>
              </a:rPr>
              <a:t>NWP characteristic analysis</a:t>
            </a:r>
          </a:p>
          <a:p>
            <a:pPr lvl="0" eaLnBrk="1" fontAlgn="base" hangingPunct="1">
              <a:spcBef>
                <a:spcPct val="0"/>
              </a:spcBef>
              <a:spcAft>
                <a:spcPct val="0"/>
              </a:spcAft>
              <a:defRPr/>
            </a:pPr>
            <a:r>
              <a:rPr kumimoji="1" lang="en-US" altLang="zh-CN" sz="1200" b="1" i="0" u="none" strike="noStrike" kern="0" cap="none" spc="0" normalizeH="0" baseline="0" noProof="0" dirty="0" smtClean="0">
                <a:ln>
                  <a:noFill/>
                </a:ln>
                <a:solidFill>
                  <a:srgbClr val="008000"/>
                </a:solidFill>
                <a:effectLst/>
                <a:uLnTx/>
                <a:uFillTx/>
                <a:latin typeface="Times New Roman" panose="02020603050405020304" pitchFamily="18" charset="0"/>
                <a:ea typeface="宋体" panose="02010600030101010101" pitchFamily="2" charset="-122"/>
              </a:rPr>
              <a:t>(</a:t>
            </a:r>
            <a:r>
              <a:rPr lang="en-US" altLang="zh-CN" sz="1200" kern="0" dirty="0" smtClean="0">
                <a:solidFill>
                  <a:srgbClr val="000000"/>
                </a:solidFill>
              </a:rPr>
              <a:t>Supported by </a:t>
            </a:r>
            <a:r>
              <a:rPr kumimoji="1" lang="en-US" altLang="zh-CN" sz="1200" b="1" i="0" u="none" strike="noStrike" kern="0" cap="none" spc="0" normalizeH="0" baseline="0" noProof="0" dirty="0" smtClean="0">
                <a:ln>
                  <a:noFill/>
                </a:ln>
                <a:solidFill>
                  <a:srgbClr val="000000"/>
                </a:solidFill>
                <a:effectLst/>
                <a:uLnTx/>
                <a:uFillTx/>
                <a:latin typeface="Times New Roman" panose="02020603050405020304" pitchFamily="18" charset="0"/>
                <a:ea typeface="宋体" panose="02010600030101010101" pitchFamily="2" charset="-122"/>
              </a:rPr>
              <a:t>WMO-TLFDP</a:t>
            </a:r>
            <a:r>
              <a:rPr lang="en-US" altLang="zh-CN" sz="1200" kern="0" dirty="0" smtClean="0">
                <a:solidFill>
                  <a:srgbClr val="FF0000"/>
                </a:solidFill>
              </a:rPr>
              <a:t> </a:t>
            </a:r>
            <a:r>
              <a:rPr lang="en-US" altLang="zh-CN" sz="1200" kern="0" dirty="0" smtClean="0">
                <a:solidFill>
                  <a:srgbClr val="000000"/>
                </a:solidFill>
              </a:rPr>
              <a:t>coordination with JWGFVR</a:t>
            </a:r>
            <a:r>
              <a:rPr kumimoji="1" lang="en-US" altLang="zh-CN" sz="1200" b="1" i="0" u="none" strike="noStrike" kern="0" cap="none" spc="0" normalizeH="0" baseline="0" noProof="0" dirty="0" smtClean="0">
                <a:ln>
                  <a:noFill/>
                </a:ln>
                <a:solidFill>
                  <a:srgbClr val="000000"/>
                </a:solidFill>
                <a:effectLst/>
                <a:uLnTx/>
                <a:uFillTx/>
                <a:latin typeface="Times New Roman" panose="02020603050405020304" pitchFamily="18" charset="0"/>
                <a:ea typeface="宋体" panose="02010600030101010101" pitchFamily="2" charset="-122"/>
              </a:rPr>
              <a:t>)</a:t>
            </a:r>
          </a:p>
        </p:txBody>
      </p:sp>
      <p:sp>
        <p:nvSpPr>
          <p:cNvPr id="39" name="TextBox 33"/>
          <p:cNvSpPr txBox="1"/>
          <p:nvPr/>
        </p:nvSpPr>
        <p:spPr>
          <a:xfrm>
            <a:off x="6470652" y="3652848"/>
            <a:ext cx="827087" cy="338138"/>
          </a:xfrm>
          <a:prstGeom prst="rect">
            <a:avLst/>
          </a:prstGeom>
          <a:noFill/>
        </p:spPr>
        <p:txBody>
          <a:bodyPr>
            <a:spAutoFit/>
          </a:bodyPr>
          <a:lstStyle/>
          <a:p>
            <a:pPr fontAlgn="base">
              <a:spcBef>
                <a:spcPct val="20000"/>
              </a:spcBef>
              <a:spcAft>
                <a:spcPct val="0"/>
              </a:spcAft>
              <a:defRPr/>
            </a:pPr>
            <a:r>
              <a:rPr kumimoji="1" lang="en-US" altLang="zh-CN" sz="1600" b="1">
                <a:solidFill>
                  <a:srgbClr val="000000"/>
                </a:solidFill>
                <a:effectLst>
                  <a:outerShdw blurRad="38100" dist="38100" dir="2700000" algn="tl">
                    <a:srgbClr val="C0C0C0"/>
                  </a:outerShdw>
                </a:effectLst>
                <a:latin typeface="Times New Roman" panose="02020603050405020304" pitchFamily="18" charset="0"/>
                <a:ea typeface="宋体" panose="02010600030101010101" pitchFamily="2" charset="-122"/>
              </a:rPr>
              <a:t>2013</a:t>
            </a:r>
            <a:endParaRPr kumimoji="1" lang="zh-CN" altLang="en-US" sz="1600" b="1">
              <a:solidFill>
                <a:srgbClr val="000000"/>
              </a:solidFill>
              <a:effectLst>
                <a:outerShdw blurRad="38100" dist="38100" dir="2700000" algn="tl">
                  <a:srgbClr val="C0C0C0"/>
                </a:outerShdw>
              </a:effectLst>
              <a:latin typeface="Times New Roman" panose="02020603050405020304" pitchFamily="18" charset="0"/>
              <a:ea typeface="宋体" panose="02010600030101010101" pitchFamily="2" charset="-122"/>
            </a:endParaRPr>
          </a:p>
        </p:txBody>
      </p:sp>
      <p:cxnSp>
        <p:nvCxnSpPr>
          <p:cNvPr id="40" name="直接连接符 39"/>
          <p:cNvCxnSpPr/>
          <p:nvPr/>
        </p:nvCxnSpPr>
        <p:spPr>
          <a:xfrm flipV="1">
            <a:off x="6829427" y="3551248"/>
            <a:ext cx="0" cy="107950"/>
          </a:xfrm>
          <a:prstGeom prst="line">
            <a:avLst/>
          </a:prstGeom>
          <a:noFill/>
          <a:ln w="38100" cap="flat" cmpd="sng" algn="ctr">
            <a:solidFill>
              <a:srgbClr val="000000"/>
            </a:solidFill>
            <a:prstDash val="solid"/>
          </a:ln>
          <a:effectLst>
            <a:outerShdw blurRad="40000" dist="20000" dir="5400000" rotWithShape="0">
              <a:srgbClr val="000000">
                <a:alpha val="38000"/>
              </a:srgbClr>
            </a:outerShdw>
          </a:effectLst>
        </p:spPr>
      </p:cxnSp>
      <p:cxnSp>
        <p:nvCxnSpPr>
          <p:cNvPr id="41" name="直接连接符 40"/>
          <p:cNvCxnSpPr/>
          <p:nvPr/>
        </p:nvCxnSpPr>
        <p:spPr>
          <a:xfrm flipV="1">
            <a:off x="7981952" y="3436948"/>
            <a:ext cx="0" cy="107950"/>
          </a:xfrm>
          <a:prstGeom prst="line">
            <a:avLst/>
          </a:prstGeom>
          <a:noFill/>
          <a:ln w="38100" cap="flat" cmpd="sng" algn="ctr">
            <a:solidFill>
              <a:srgbClr val="A50021"/>
            </a:solidFill>
            <a:prstDash val="solid"/>
          </a:ln>
          <a:effectLst>
            <a:outerShdw blurRad="40000" dist="20000" dir="5400000" rotWithShape="0">
              <a:srgbClr val="000000">
                <a:alpha val="38000"/>
              </a:srgbClr>
            </a:outerShdw>
          </a:effectLst>
        </p:spPr>
      </p:cxnSp>
      <p:sp>
        <p:nvSpPr>
          <p:cNvPr id="42" name="TextBox 36"/>
          <p:cNvSpPr txBox="1"/>
          <p:nvPr/>
        </p:nvSpPr>
        <p:spPr>
          <a:xfrm>
            <a:off x="7658102" y="3176598"/>
            <a:ext cx="828675" cy="338138"/>
          </a:xfrm>
          <a:prstGeom prst="rect">
            <a:avLst/>
          </a:prstGeom>
          <a:noFill/>
        </p:spPr>
        <p:txBody>
          <a:bodyPr>
            <a:spAutoFit/>
          </a:bodyPr>
          <a:lstStyle/>
          <a:p>
            <a:pPr fontAlgn="base">
              <a:spcBef>
                <a:spcPct val="20000"/>
              </a:spcBef>
              <a:spcAft>
                <a:spcPct val="0"/>
              </a:spcAft>
              <a:defRPr/>
            </a:pPr>
            <a:r>
              <a:rPr kumimoji="1" lang="en-US" altLang="zh-CN" sz="1600" b="1" dirty="0">
                <a:solidFill>
                  <a:srgbClr val="A50021"/>
                </a:solidFill>
                <a:effectLst>
                  <a:outerShdw blurRad="38100" dist="38100" dir="2700000" algn="tl">
                    <a:srgbClr val="C0C0C0"/>
                  </a:outerShdw>
                </a:effectLst>
                <a:latin typeface="Times New Roman" panose="02020603050405020304" pitchFamily="18" charset="0"/>
                <a:ea typeface="宋体" panose="02010600030101010101" pitchFamily="2" charset="-122"/>
              </a:rPr>
              <a:t>2014</a:t>
            </a:r>
            <a:endParaRPr kumimoji="1" lang="zh-CN" altLang="en-US" sz="1600" b="1" dirty="0">
              <a:solidFill>
                <a:srgbClr val="A50021"/>
              </a:solidFill>
              <a:effectLst>
                <a:outerShdw blurRad="38100" dist="38100" dir="2700000" algn="tl">
                  <a:srgbClr val="C0C0C0"/>
                </a:outerShdw>
              </a:effectLst>
              <a:latin typeface="Times New Roman" panose="02020603050405020304" pitchFamily="18" charset="0"/>
              <a:ea typeface="宋体" panose="02010600030101010101" pitchFamily="2" charset="-122"/>
            </a:endParaRPr>
          </a:p>
        </p:txBody>
      </p:sp>
      <p:sp>
        <p:nvSpPr>
          <p:cNvPr id="44" name="TextBox 38"/>
          <p:cNvSpPr txBox="1"/>
          <p:nvPr/>
        </p:nvSpPr>
        <p:spPr>
          <a:xfrm>
            <a:off x="8593145" y="3652848"/>
            <a:ext cx="827088" cy="338138"/>
          </a:xfrm>
          <a:prstGeom prst="rect">
            <a:avLst/>
          </a:prstGeom>
          <a:noFill/>
        </p:spPr>
        <p:txBody>
          <a:bodyPr>
            <a:spAutoFit/>
          </a:bodyPr>
          <a:lstStyle/>
          <a:p>
            <a:pPr fontAlgn="base">
              <a:spcBef>
                <a:spcPct val="20000"/>
              </a:spcBef>
              <a:spcAft>
                <a:spcPct val="0"/>
              </a:spcAft>
              <a:defRPr/>
            </a:pPr>
            <a:r>
              <a:rPr kumimoji="1" lang="en-US" altLang="zh-CN" sz="1600" b="1" dirty="0">
                <a:solidFill>
                  <a:srgbClr val="3333CC"/>
                </a:solidFill>
                <a:effectLst>
                  <a:outerShdw blurRad="38100" dist="38100" dir="2700000" algn="tl">
                    <a:srgbClr val="C0C0C0"/>
                  </a:outerShdw>
                </a:effectLst>
                <a:latin typeface="Times New Roman" panose="02020603050405020304" pitchFamily="18" charset="0"/>
                <a:ea typeface="宋体" panose="02010600030101010101" pitchFamily="2" charset="-122"/>
              </a:rPr>
              <a:t>2015</a:t>
            </a:r>
            <a:endParaRPr kumimoji="1" lang="zh-CN" altLang="en-US" sz="1600" b="1" dirty="0">
              <a:solidFill>
                <a:srgbClr val="3333CC"/>
              </a:solidFill>
              <a:effectLst>
                <a:outerShdw blurRad="38100" dist="38100" dir="2700000" algn="tl">
                  <a:srgbClr val="C0C0C0"/>
                </a:outerShdw>
              </a:effectLst>
              <a:latin typeface="Times New Roman" panose="02020603050405020304" pitchFamily="18" charset="0"/>
              <a:ea typeface="宋体" panose="02010600030101010101" pitchFamily="2" charset="-122"/>
            </a:endParaRPr>
          </a:p>
        </p:txBody>
      </p:sp>
      <p:cxnSp>
        <p:nvCxnSpPr>
          <p:cNvPr id="46" name="直接连接符 45"/>
          <p:cNvCxnSpPr/>
          <p:nvPr/>
        </p:nvCxnSpPr>
        <p:spPr>
          <a:xfrm flipV="1">
            <a:off x="8915408" y="3551248"/>
            <a:ext cx="0" cy="107950"/>
          </a:xfrm>
          <a:prstGeom prst="line">
            <a:avLst/>
          </a:prstGeom>
          <a:noFill/>
          <a:ln w="38100" cap="flat" cmpd="sng" algn="ctr">
            <a:solidFill>
              <a:srgbClr val="3333CC"/>
            </a:solidFill>
            <a:prstDash val="solid"/>
          </a:ln>
          <a:effectLst>
            <a:outerShdw blurRad="40000" dist="20000" dir="5400000" rotWithShape="0">
              <a:srgbClr val="000000">
                <a:alpha val="38000"/>
              </a:srgbClr>
            </a:outerShdw>
          </a:effectLst>
        </p:spPr>
      </p:cxnSp>
      <p:cxnSp>
        <p:nvCxnSpPr>
          <p:cNvPr id="49" name="直接连接符 48"/>
          <p:cNvCxnSpPr/>
          <p:nvPr/>
        </p:nvCxnSpPr>
        <p:spPr>
          <a:xfrm flipV="1">
            <a:off x="10106029" y="3460756"/>
            <a:ext cx="0" cy="107950"/>
          </a:xfrm>
          <a:prstGeom prst="line">
            <a:avLst/>
          </a:prstGeom>
          <a:noFill/>
          <a:ln w="38100" cap="flat" cmpd="sng" algn="ctr">
            <a:solidFill>
              <a:srgbClr val="A50021"/>
            </a:solidFill>
            <a:prstDash val="solid"/>
          </a:ln>
          <a:effectLst>
            <a:outerShdw blurRad="40000" dist="20000" dir="5400000" rotWithShape="0">
              <a:srgbClr val="000000">
                <a:alpha val="38000"/>
              </a:srgbClr>
            </a:outerShdw>
          </a:effectLst>
        </p:spPr>
      </p:cxnSp>
      <p:sp>
        <p:nvSpPr>
          <p:cNvPr id="50" name="TextBox 36"/>
          <p:cNvSpPr txBox="1"/>
          <p:nvPr/>
        </p:nvSpPr>
        <p:spPr>
          <a:xfrm>
            <a:off x="9782179" y="3200406"/>
            <a:ext cx="828675" cy="338138"/>
          </a:xfrm>
          <a:prstGeom prst="rect">
            <a:avLst/>
          </a:prstGeom>
          <a:noFill/>
        </p:spPr>
        <p:txBody>
          <a:bodyPr>
            <a:spAutoFit/>
          </a:bodyPr>
          <a:lstStyle/>
          <a:p>
            <a:pPr fontAlgn="base">
              <a:spcBef>
                <a:spcPct val="20000"/>
              </a:spcBef>
              <a:spcAft>
                <a:spcPct val="0"/>
              </a:spcAft>
              <a:defRPr/>
            </a:pPr>
            <a:r>
              <a:rPr kumimoji="1" lang="en-US" altLang="zh-CN" sz="1600" b="1" dirty="0" smtClean="0">
                <a:solidFill>
                  <a:srgbClr val="A50021"/>
                </a:solidFill>
                <a:effectLst>
                  <a:outerShdw blurRad="38100" dist="38100" dir="2700000" algn="tl">
                    <a:srgbClr val="C0C0C0"/>
                  </a:outerShdw>
                </a:effectLst>
                <a:latin typeface="Times New Roman" panose="02020603050405020304" pitchFamily="18" charset="0"/>
                <a:ea typeface="宋体" panose="02010600030101010101" pitchFamily="2" charset="-122"/>
              </a:rPr>
              <a:t>2016</a:t>
            </a:r>
            <a:endParaRPr kumimoji="1" lang="zh-CN" altLang="en-US" sz="1600" b="1" dirty="0">
              <a:solidFill>
                <a:srgbClr val="A50021"/>
              </a:solidFill>
              <a:effectLst>
                <a:outerShdw blurRad="38100" dist="38100" dir="2700000" algn="tl">
                  <a:srgbClr val="C0C0C0"/>
                </a:outerShdw>
              </a:effectLst>
              <a:latin typeface="Times New Roman" panose="02020603050405020304" pitchFamily="18" charset="0"/>
              <a:ea typeface="宋体" panose="02010600030101010101" pitchFamily="2" charset="-122"/>
            </a:endParaRPr>
          </a:p>
        </p:txBody>
      </p:sp>
      <p:sp>
        <p:nvSpPr>
          <p:cNvPr id="47" name="Rectangle 2"/>
          <p:cNvSpPr txBox="1">
            <a:spLocks noChangeArrowheads="1"/>
          </p:cNvSpPr>
          <p:nvPr/>
        </p:nvSpPr>
        <p:spPr bwMode="auto">
          <a:xfrm>
            <a:off x="1366840" y="141609"/>
            <a:ext cx="10139360" cy="8858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eaLnBrk="1" hangingPunct="1"/>
            <a:r>
              <a:rPr lang="en-US" altLang="zh-CN" sz="2400" dirty="0">
                <a:solidFill>
                  <a:srgbClr val="FFFF00"/>
                </a:solidFill>
                <a:latin typeface="Arial Black" pitchFamily="34" charset="0"/>
                <a:ea typeface="Arial Unicode MS" pitchFamily="34" charset="-122"/>
                <a:cs typeface="Arial Unicode MS" pitchFamily="34" charset="-122"/>
              </a:rPr>
              <a:t>History of tropical cyclone forecast verification at STI </a:t>
            </a:r>
            <a:r>
              <a:rPr lang="en-US" altLang="zh-CN" sz="2400" dirty="0" smtClean="0">
                <a:solidFill>
                  <a:srgbClr val="FFFF00"/>
                </a:solidFill>
                <a:latin typeface="Arial Black" pitchFamily="34" charset="0"/>
                <a:ea typeface="Arial Unicode MS" pitchFamily="34" charset="-122"/>
                <a:cs typeface="Arial Unicode MS" pitchFamily="34" charset="-122"/>
              </a:rPr>
              <a:t>(International activities)</a:t>
            </a:r>
          </a:p>
        </p:txBody>
      </p:sp>
    </p:spTree>
    <p:extLst>
      <p:ext uri="{BB962C8B-B14F-4D97-AF65-F5344CB8AC3E}">
        <p14:creationId xmlns:p14="http://schemas.microsoft.com/office/powerpoint/2010/main" val="15726559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a:spLocks noChangeArrowheads="1"/>
          </p:cNvSpPr>
          <p:nvPr/>
        </p:nvSpPr>
        <p:spPr bwMode="auto">
          <a:xfrm>
            <a:off x="888385" y="1215547"/>
            <a:ext cx="8465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5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5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5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5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5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9pPr>
          </a:lstStyle>
          <a:p>
            <a:pPr lvl="0" eaLnBrk="1" fontAlgn="base" hangingPunct="1">
              <a:spcBef>
                <a:spcPct val="0"/>
              </a:spcBef>
              <a:spcAft>
                <a:spcPct val="0"/>
              </a:spcAft>
              <a:defRPr/>
            </a:pPr>
            <a:r>
              <a:rPr kumimoji="1" lang="en-US" altLang="zh-CN" sz="24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Development of verification systems </a:t>
            </a:r>
          </a:p>
          <a:p>
            <a:pPr lvl="0" eaLnBrk="1" fontAlgn="base" hangingPunct="1">
              <a:spcBef>
                <a:spcPct val="0"/>
              </a:spcBef>
              <a:spcAft>
                <a:spcPct val="0"/>
              </a:spcAft>
              <a:defRPr/>
            </a:pPr>
            <a:r>
              <a:rPr kumimoji="1" lang="en-US" altLang="zh-CN" sz="24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(Supported by </a:t>
            </a:r>
            <a:r>
              <a:rPr lang="en-US" altLang="zh-CN" sz="2400" kern="0" dirty="0" smtClean="0">
                <a:solidFill>
                  <a:srgbClr val="000000"/>
                </a:solidFill>
                <a:latin typeface="Arial" panose="020B0604020202020204" pitchFamily="34" charset="0"/>
                <a:cs typeface="Arial" panose="020B0604020202020204" pitchFamily="34" charset="0"/>
              </a:rPr>
              <a:t>WMO-TLFDP, coordination </a:t>
            </a:r>
            <a:r>
              <a:rPr lang="en-US" altLang="zh-CN" sz="2400" kern="0" dirty="0">
                <a:solidFill>
                  <a:srgbClr val="000000"/>
                </a:solidFill>
                <a:latin typeface="Arial" panose="020B0604020202020204" pitchFamily="34" charset="0"/>
                <a:cs typeface="Arial" panose="020B0604020202020204" pitchFamily="34" charset="0"/>
              </a:rPr>
              <a:t>with JWGFVR)</a:t>
            </a:r>
            <a:endParaRPr kumimoji="1" lang="zh-CN" altLang="en-US" sz="24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endParaRPr>
          </a:p>
        </p:txBody>
      </p:sp>
      <p:sp>
        <p:nvSpPr>
          <p:cNvPr id="5" name="文本框 1"/>
          <p:cNvSpPr txBox="1">
            <a:spLocks noChangeArrowheads="1"/>
          </p:cNvSpPr>
          <p:nvPr/>
        </p:nvSpPr>
        <p:spPr bwMode="auto">
          <a:xfrm>
            <a:off x="4976019" y="2255576"/>
            <a:ext cx="5688013" cy="2200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500" b="1">
                <a:solidFill>
                  <a:schemeClr val="tx1"/>
                </a:solidFill>
                <a:latin typeface="Times New Roman" panose="02020603050405020304" pitchFamily="18" charset="0"/>
                <a:ea typeface="宋体" panose="02010600030101010101" pitchFamily="2" charset="-122"/>
              </a:defRPr>
            </a:lvl1pPr>
            <a:lvl2pPr eaLnBrk="0" hangingPunct="0">
              <a:defRPr kumimoji="1" sz="500" b="1">
                <a:solidFill>
                  <a:schemeClr val="tx1"/>
                </a:solidFill>
                <a:latin typeface="Times New Roman" panose="02020603050405020304" pitchFamily="18" charset="0"/>
                <a:ea typeface="宋体" panose="02010600030101010101" pitchFamily="2" charset="-122"/>
              </a:defRPr>
            </a:lvl2pPr>
            <a:lvl3pPr eaLnBrk="0" hangingPunct="0">
              <a:defRPr kumimoji="1" sz="5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5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5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9pPr>
          </a:lstStyle>
          <a:p>
            <a:pPr marL="0" marR="0" lvl="1" indent="0" defTabSz="914400" eaLnBrk="1" fontAlgn="base" latinLnBrk="0" hangingPunct="1">
              <a:lnSpc>
                <a:spcPct val="100000"/>
              </a:lnSpc>
              <a:spcBef>
                <a:spcPct val="0"/>
              </a:spcBef>
              <a:spcAft>
                <a:spcPct val="0"/>
              </a:spcAft>
              <a:buClrTx/>
              <a:buSzTx/>
              <a:buFontTx/>
              <a:buAutoNum type="arabicPeriod"/>
              <a:tabLst/>
              <a:defRPr/>
            </a:pPr>
            <a:r>
              <a:rPr kumimoji="1" lang="en-US" altLang="zh-CN" sz="20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Real-time verification system</a:t>
            </a:r>
          </a:p>
          <a:p>
            <a:pPr marL="0" marR="0" lvl="2" indent="0" defTabSz="91440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1" lang="en-US" altLang="zh-CN" sz="15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      Provide track, intensity, speed, direction error</a:t>
            </a:r>
          </a:p>
          <a:p>
            <a:pPr marL="0" marR="0" lvl="2" indent="0" defTabSz="91440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1" lang="en-US" altLang="zh-CN" sz="15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      Via website </a:t>
            </a:r>
          </a:p>
          <a:p>
            <a:pPr marL="0" marR="0" lvl="1" indent="0" defTabSz="91440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1" lang="en-US" altLang="zh-CN" sz="5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endParaRPr>
          </a:p>
          <a:p>
            <a:pPr marL="0" marR="0" lvl="1" indent="0" defTabSz="914400" eaLnBrk="1" fontAlgn="base" latinLnBrk="0" hangingPunct="1">
              <a:lnSpc>
                <a:spcPct val="100000"/>
              </a:lnSpc>
              <a:spcBef>
                <a:spcPct val="0"/>
              </a:spcBef>
              <a:spcAft>
                <a:spcPct val="0"/>
              </a:spcAft>
              <a:buClrTx/>
              <a:buSzTx/>
              <a:buFontTx/>
              <a:buAutoNum type="arabicPeriod" startAt="2"/>
              <a:tabLst/>
              <a:defRPr/>
            </a:pPr>
            <a:r>
              <a:rPr kumimoji="1" lang="en-US" altLang="zh-CN" sz="20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Post-season verification system</a:t>
            </a:r>
          </a:p>
          <a:p>
            <a:pPr marL="0" marR="0" lvl="2" indent="0" defTabSz="91440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1" lang="en-US" altLang="zh-CN" sz="14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      Provide basic forecast errors</a:t>
            </a:r>
          </a:p>
          <a:p>
            <a:pPr marL="0" marR="0" lvl="2" indent="0" defTabSz="91440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1" lang="en-US" altLang="zh-CN" sz="14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      Implement new verification techniques</a:t>
            </a:r>
          </a:p>
          <a:p>
            <a:pPr marL="0" marR="0" lvl="2" indent="0" defTabSz="91440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1" lang="en-US" altLang="zh-CN" sz="14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      Comprehensive analysis of errors</a:t>
            </a:r>
          </a:p>
          <a:p>
            <a:pPr marL="0" marR="0" lvl="1" indent="0" defTabSz="914400" eaLnBrk="1" fontAlgn="base" latinLnBrk="0" hangingPunct="1">
              <a:lnSpc>
                <a:spcPct val="100000"/>
              </a:lnSpc>
              <a:spcBef>
                <a:spcPct val="0"/>
              </a:spcBef>
              <a:spcAft>
                <a:spcPct val="0"/>
              </a:spcAft>
              <a:buClrTx/>
              <a:buSzTx/>
              <a:buFontTx/>
              <a:buNone/>
              <a:tabLst/>
              <a:defRPr/>
            </a:pPr>
            <a:endParaRPr kumimoji="1" lang="en-US" altLang="zh-CN" sz="20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endParaRPr>
          </a:p>
        </p:txBody>
      </p:sp>
      <p:sp>
        <p:nvSpPr>
          <p:cNvPr id="7" name="文本框 6"/>
          <p:cNvSpPr txBox="1">
            <a:spLocks noChangeArrowheads="1"/>
          </p:cNvSpPr>
          <p:nvPr/>
        </p:nvSpPr>
        <p:spPr bwMode="auto">
          <a:xfrm>
            <a:off x="5785644" y="6460518"/>
            <a:ext cx="33202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5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5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5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5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5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9pPr>
          </a:lstStyle>
          <a:p>
            <a:pPr marL="0" marR="0" lvl="0" indent="0" algn="r" defTabSz="914400" eaLnBrk="1" fontAlgn="base" latinLnBrk="0" hangingPunct="1">
              <a:lnSpc>
                <a:spcPct val="100000"/>
              </a:lnSpc>
              <a:spcBef>
                <a:spcPct val="0"/>
              </a:spcBef>
              <a:spcAft>
                <a:spcPct val="0"/>
              </a:spcAft>
              <a:buClrTx/>
              <a:buSzTx/>
              <a:buFontTx/>
              <a:buNone/>
              <a:tabLst/>
              <a:defRPr/>
            </a:pPr>
            <a:r>
              <a:rPr lang="en-US" altLang="zh-CN" sz="1400" kern="0" dirty="0">
                <a:latin typeface="Arial" panose="020B0604020202020204" pitchFamily="34" charset="0"/>
                <a:cs typeface="Arial" panose="020B0604020202020204" pitchFamily="34" charset="0"/>
              </a:rPr>
              <a:t>Real-time verification web-page</a:t>
            </a:r>
            <a:endParaRPr lang="zh-CN" altLang="en-US" sz="1400" kern="0" dirty="0">
              <a:latin typeface="Arial" panose="020B0604020202020204" pitchFamily="34" charset="0"/>
              <a:cs typeface="Arial" panose="020B0604020202020204" pitchFamily="34" charset="0"/>
            </a:endParaRPr>
          </a:p>
        </p:txBody>
      </p:sp>
      <p:sp>
        <p:nvSpPr>
          <p:cNvPr id="9" name="Rectangle 2"/>
          <p:cNvSpPr txBox="1">
            <a:spLocks noChangeArrowheads="1"/>
          </p:cNvSpPr>
          <p:nvPr/>
        </p:nvSpPr>
        <p:spPr bwMode="auto">
          <a:xfrm>
            <a:off x="1366840" y="141609"/>
            <a:ext cx="10139360" cy="8858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eaLnBrk="1" hangingPunct="1"/>
            <a:r>
              <a:rPr lang="en-US" altLang="zh-CN" sz="2400" dirty="0">
                <a:solidFill>
                  <a:srgbClr val="FFFF00"/>
                </a:solidFill>
                <a:latin typeface="Arial Black" pitchFamily="34" charset="0"/>
                <a:ea typeface="Arial Unicode MS" pitchFamily="34" charset="-122"/>
                <a:cs typeface="Arial Unicode MS" pitchFamily="34" charset="-122"/>
              </a:rPr>
              <a:t>History of tropical cyclone forecast verification at STI </a:t>
            </a:r>
            <a:r>
              <a:rPr lang="en-US" altLang="zh-CN" sz="2400" dirty="0" smtClean="0">
                <a:solidFill>
                  <a:srgbClr val="FFFF00"/>
                </a:solidFill>
                <a:latin typeface="Arial Black" pitchFamily="34" charset="0"/>
                <a:ea typeface="Arial Unicode MS" pitchFamily="34" charset="-122"/>
                <a:cs typeface="Arial Unicode MS" pitchFamily="34" charset="-122"/>
              </a:rPr>
              <a:t>(International activities)</a:t>
            </a:r>
          </a:p>
        </p:txBody>
      </p:sp>
      <p:pic>
        <p:nvPicPr>
          <p:cNvPr id="10" name="图片 13"/>
          <p:cNvPicPr>
            <a:picLocks noChangeAspect="1" noChangeArrowheads="1"/>
          </p:cNvPicPr>
          <p:nvPr/>
        </p:nvPicPr>
        <p:blipFill>
          <a:blip r:embed="rId2">
            <a:extLst>
              <a:ext uri="{28A0092B-C50C-407E-A947-70E740481C1C}">
                <a14:useLocalDpi xmlns:a14="http://schemas.microsoft.com/office/drawing/2010/main" val="0"/>
              </a:ext>
            </a:extLst>
          </a:blip>
          <a:srcRect l="14204" r="14114"/>
          <a:stretch>
            <a:fillRect/>
          </a:stretch>
        </p:blipFill>
        <p:spPr bwMode="auto">
          <a:xfrm>
            <a:off x="5121275" y="4660293"/>
            <a:ext cx="232251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16667" t="20000" r="18230" b="5833"/>
          <a:stretch>
            <a:fillRect/>
          </a:stretch>
        </p:blipFill>
        <p:spPr bwMode="auto">
          <a:xfrm>
            <a:off x="7507288" y="4660293"/>
            <a:ext cx="252888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1"/>
          <p:cNvPicPr>
            <a:picLocks noChangeAspect="1"/>
          </p:cNvPicPr>
          <p:nvPr/>
        </p:nvPicPr>
        <p:blipFill>
          <a:blip r:embed="rId4"/>
          <a:stretch>
            <a:fillRect/>
          </a:stretch>
        </p:blipFill>
        <p:spPr>
          <a:xfrm>
            <a:off x="1245902" y="2174346"/>
            <a:ext cx="2945098" cy="2194727"/>
          </a:xfrm>
          <a:prstGeom prst="rect">
            <a:avLst/>
          </a:prstGeom>
        </p:spPr>
      </p:pic>
      <p:pic>
        <p:nvPicPr>
          <p:cNvPr id="14" name="图片 13"/>
          <p:cNvPicPr>
            <a:picLocks noChangeAspect="1"/>
          </p:cNvPicPr>
          <p:nvPr/>
        </p:nvPicPr>
        <p:blipFill>
          <a:blip r:embed="rId5"/>
          <a:stretch>
            <a:fillRect/>
          </a:stretch>
        </p:blipFill>
        <p:spPr>
          <a:xfrm>
            <a:off x="1245902" y="4491958"/>
            <a:ext cx="2945098" cy="2211812"/>
          </a:xfrm>
          <a:prstGeom prst="rect">
            <a:avLst/>
          </a:prstGeom>
        </p:spPr>
      </p:pic>
    </p:spTree>
    <p:extLst>
      <p:ext uri="{BB962C8B-B14F-4D97-AF65-F5344CB8AC3E}">
        <p14:creationId xmlns:p14="http://schemas.microsoft.com/office/powerpoint/2010/main" val="32238861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366840" y="141609"/>
            <a:ext cx="10139360" cy="8858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eaLnBrk="1" hangingPunct="1"/>
            <a:r>
              <a:rPr lang="en-US" altLang="zh-CN" sz="2400" dirty="0">
                <a:solidFill>
                  <a:srgbClr val="FFFF00"/>
                </a:solidFill>
                <a:latin typeface="Arial Black" pitchFamily="34" charset="0"/>
                <a:ea typeface="Arial Unicode MS" pitchFamily="34" charset="-122"/>
                <a:cs typeface="Arial Unicode MS" pitchFamily="34" charset="-122"/>
              </a:rPr>
              <a:t>History of tropical cyclone forecast verification at STI </a:t>
            </a:r>
            <a:r>
              <a:rPr lang="en-US" altLang="zh-CN" sz="2400" dirty="0" smtClean="0">
                <a:solidFill>
                  <a:srgbClr val="FFFF00"/>
                </a:solidFill>
                <a:latin typeface="Arial Black" pitchFamily="34" charset="0"/>
                <a:ea typeface="Arial Unicode MS" pitchFamily="34" charset="-122"/>
                <a:cs typeface="Arial Unicode MS" pitchFamily="34" charset="-122"/>
              </a:rPr>
              <a:t>(International activities)</a:t>
            </a:r>
          </a:p>
        </p:txBody>
      </p:sp>
      <p:sp>
        <p:nvSpPr>
          <p:cNvPr id="7" name="矩形 6"/>
          <p:cNvSpPr>
            <a:spLocks noChangeArrowheads="1"/>
          </p:cNvSpPr>
          <p:nvPr/>
        </p:nvSpPr>
        <p:spPr bwMode="auto">
          <a:xfrm>
            <a:off x="1144948" y="1100367"/>
            <a:ext cx="865333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5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5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5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5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5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9pPr>
          </a:lstStyle>
          <a:p>
            <a:pPr eaLnBrk="1" fontAlgn="base" hangingPunct="1">
              <a:spcBef>
                <a:spcPct val="0"/>
              </a:spcBef>
              <a:spcAft>
                <a:spcPct val="0"/>
              </a:spcAft>
            </a:pPr>
            <a:r>
              <a:rPr kumimoji="1" lang="en-US" altLang="zh-CN" sz="24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Metrics</a:t>
            </a:r>
            <a:r>
              <a:rPr kumimoji="1" lang="en-US" altLang="zh-CN" sz="2400" b="1" i="0" u="none" strike="noStrike" kern="0" cap="none" spc="0" normalizeH="0" noProof="0" dirty="0" smtClean="0">
                <a:ln>
                  <a:noFill/>
                </a:ln>
                <a:solidFill>
                  <a:srgbClr val="000000"/>
                </a:solidFill>
                <a:effectLst/>
                <a:uLnTx/>
                <a:uFillTx/>
                <a:latin typeface="Arial" panose="020B0604020202020204" pitchFamily="34" charset="0"/>
                <a:cs typeface="Arial" panose="020B0604020202020204" pitchFamily="34" charset="0"/>
              </a:rPr>
              <a:t> development </a:t>
            </a:r>
          </a:p>
          <a:p>
            <a:pPr eaLnBrk="1" fontAlgn="base" hangingPunct="1">
              <a:spcBef>
                <a:spcPct val="0"/>
              </a:spcBef>
              <a:spcAft>
                <a:spcPct val="0"/>
              </a:spcAft>
            </a:pPr>
            <a:r>
              <a:rPr lang="en-US" altLang="zh-CN" sz="2400" kern="0" dirty="0" smtClean="0">
                <a:solidFill>
                  <a:srgbClr val="000000"/>
                </a:solidFill>
                <a:latin typeface="Arial" panose="020B0604020202020204" pitchFamily="34" charset="0"/>
                <a:cs typeface="Arial" panose="020B0604020202020204" pitchFamily="34" charset="0"/>
              </a:rPr>
              <a:t>(Supported </a:t>
            </a:r>
            <a:r>
              <a:rPr lang="en-US" altLang="zh-CN" sz="2400" kern="0" dirty="0">
                <a:solidFill>
                  <a:srgbClr val="000000"/>
                </a:solidFill>
                <a:latin typeface="Arial" panose="020B0604020202020204" pitchFamily="34" charset="0"/>
                <a:cs typeface="Arial" panose="020B0604020202020204" pitchFamily="34" charset="0"/>
              </a:rPr>
              <a:t>by WMO-TLFDP, coordination with JWGFVR</a:t>
            </a:r>
            <a:r>
              <a:rPr lang="en-US" altLang="zh-CN" sz="2400" kern="0" dirty="0" smtClean="0">
                <a:solidFill>
                  <a:srgbClr val="000000"/>
                </a:solidFill>
                <a:latin typeface="Arial" panose="020B0604020202020204" pitchFamily="34" charset="0"/>
                <a:cs typeface="Arial" panose="020B0604020202020204" pitchFamily="34" charset="0"/>
              </a:rPr>
              <a:t>) </a:t>
            </a:r>
            <a:endParaRPr kumimoji="1" lang="zh-CN" altLang="en-US" sz="24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endParaRPr>
          </a:p>
        </p:txBody>
      </p:sp>
      <p:pic>
        <p:nvPicPr>
          <p:cNvPr id="12" name="Picture 5" descr="E:\1.Work\投稿\DRAFT\yuhui-TADD\图\FIG.2\Fig.2 schematic charts (col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0131" y="2230170"/>
            <a:ext cx="4489450" cy="1104900"/>
          </a:xfrm>
          <a:prstGeom prst="rect">
            <a:avLst/>
          </a:prstGeom>
          <a:solidFill>
            <a:srgbClr val="FFC000">
              <a:alpha val="18823"/>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 name="矩形 7"/>
          <p:cNvSpPr>
            <a:spLocks noChangeArrowheads="1"/>
          </p:cNvSpPr>
          <p:nvPr/>
        </p:nvSpPr>
        <p:spPr bwMode="auto">
          <a:xfrm>
            <a:off x="9119031" y="3335070"/>
            <a:ext cx="20906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5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5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5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5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5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12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Schematic charts for TFID</a:t>
            </a:r>
            <a:endParaRPr kumimoji="1" lang="zh-CN" altLang="en-US" sz="12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endParaRPr>
          </a:p>
        </p:txBody>
      </p:sp>
      <p:pic>
        <p:nvPicPr>
          <p:cNvPr id="14" name="图片 13"/>
          <p:cNvPicPr>
            <a:picLocks noChangeAspect="1"/>
          </p:cNvPicPr>
          <p:nvPr/>
        </p:nvPicPr>
        <p:blipFill>
          <a:blip r:embed="rId3"/>
          <a:stretch>
            <a:fillRect/>
          </a:stretch>
        </p:blipFill>
        <p:spPr>
          <a:xfrm>
            <a:off x="492603" y="4193324"/>
            <a:ext cx="5322924" cy="2554209"/>
          </a:xfrm>
          <a:prstGeom prst="rect">
            <a:avLst/>
          </a:prstGeom>
        </p:spPr>
      </p:pic>
      <p:pic>
        <p:nvPicPr>
          <p:cNvPr id="15" name="图片 3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7003315" y="4049374"/>
            <a:ext cx="3734780" cy="1870331"/>
          </a:xfrm>
          <a:prstGeom prst="rect">
            <a:avLst/>
          </a:prstGeom>
          <a:noFill/>
          <a:ln w="9525">
            <a:noFill/>
            <a:miter lim="800000"/>
            <a:headEnd/>
            <a:tailEnd/>
          </a:ln>
          <a:effectLst/>
        </p:spPr>
      </p:pic>
      <p:sp>
        <p:nvSpPr>
          <p:cNvPr id="16" name="矩形 15"/>
          <p:cNvSpPr/>
          <p:nvPr/>
        </p:nvSpPr>
        <p:spPr>
          <a:xfrm>
            <a:off x="6900789" y="5919705"/>
            <a:ext cx="4708182" cy="461665"/>
          </a:xfrm>
          <a:prstGeom prst="rect">
            <a:avLst/>
          </a:prstGeom>
        </p:spPr>
        <p:txBody>
          <a:bodyPr wrap="square">
            <a:spAutoFit/>
          </a:bodyPr>
          <a:lstStyle/>
          <a:p>
            <a:r>
              <a:rPr kumimoji="1" lang="en-US" altLang="zh-CN" sz="1200" b="1" kern="0" dirty="0">
                <a:latin typeface="Arial" panose="020B0604020202020204" pitchFamily="34" charset="0"/>
                <a:ea typeface="宋体" panose="02010600030101010101" pitchFamily="2" charset="-122"/>
                <a:cs typeface="Arial" panose="020B0604020202020204" pitchFamily="34" charset="0"/>
              </a:rPr>
              <a:t>Brier score of the seven TIGGE ensemble prediction systems in 2010</a:t>
            </a:r>
            <a:endParaRPr kumimoji="1" lang="zh-CN" altLang="en-US" sz="1200" b="1" kern="0" dirty="0">
              <a:latin typeface="Arial" panose="020B0604020202020204" pitchFamily="34" charset="0"/>
              <a:ea typeface="宋体" panose="02010600030101010101" pitchFamily="2" charset="-122"/>
              <a:cs typeface="Arial" panose="020B0604020202020204" pitchFamily="34" charset="0"/>
            </a:endParaRPr>
          </a:p>
        </p:txBody>
      </p:sp>
      <p:pic>
        <p:nvPicPr>
          <p:cNvPr id="17" name="图片 16"/>
          <p:cNvPicPr>
            <a:picLocks noChangeAspect="1"/>
          </p:cNvPicPr>
          <p:nvPr/>
        </p:nvPicPr>
        <p:blipFill>
          <a:blip r:embed="rId5"/>
          <a:stretch>
            <a:fillRect/>
          </a:stretch>
        </p:blipFill>
        <p:spPr>
          <a:xfrm>
            <a:off x="262342" y="1850040"/>
            <a:ext cx="4998486" cy="2343284"/>
          </a:xfrm>
          <a:prstGeom prst="rect">
            <a:avLst/>
          </a:prstGeom>
        </p:spPr>
      </p:pic>
    </p:spTree>
    <p:extLst>
      <p:ext uri="{BB962C8B-B14F-4D97-AF65-F5344CB8AC3E}">
        <p14:creationId xmlns:p14="http://schemas.microsoft.com/office/powerpoint/2010/main" val="5793865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366840" y="141609"/>
            <a:ext cx="10139360" cy="8858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eaLnBrk="1" hangingPunct="1"/>
            <a:r>
              <a:rPr lang="en-US" altLang="zh-CN" sz="2400" dirty="0">
                <a:solidFill>
                  <a:srgbClr val="FFFF00"/>
                </a:solidFill>
                <a:latin typeface="Arial Black" pitchFamily="34" charset="0"/>
                <a:ea typeface="Arial Unicode MS" pitchFamily="34" charset="-122"/>
                <a:cs typeface="Arial Unicode MS" pitchFamily="34" charset="-122"/>
              </a:rPr>
              <a:t>History of tropical cyclone forecast verification at STI </a:t>
            </a:r>
            <a:r>
              <a:rPr lang="en-US" altLang="zh-CN" sz="2400" dirty="0" smtClean="0">
                <a:solidFill>
                  <a:srgbClr val="FFFF00"/>
                </a:solidFill>
                <a:latin typeface="Arial Black" pitchFamily="34" charset="0"/>
                <a:ea typeface="Arial Unicode MS" pitchFamily="34" charset="-122"/>
                <a:cs typeface="Arial Unicode MS" pitchFamily="34" charset="-122"/>
              </a:rPr>
              <a:t>(International activities)</a:t>
            </a:r>
          </a:p>
        </p:txBody>
      </p:sp>
      <p:pic>
        <p:nvPicPr>
          <p:cNvPr id="5" name="图片 4"/>
          <p:cNvPicPr>
            <a:picLocks noChangeAspect="1"/>
          </p:cNvPicPr>
          <p:nvPr/>
        </p:nvPicPr>
        <p:blipFill>
          <a:blip r:embed="rId2"/>
          <a:stretch>
            <a:fillRect/>
          </a:stretch>
        </p:blipFill>
        <p:spPr>
          <a:xfrm>
            <a:off x="6343192" y="3622013"/>
            <a:ext cx="5766851" cy="1800171"/>
          </a:xfrm>
          <a:prstGeom prst="rect">
            <a:avLst/>
          </a:prstGeom>
        </p:spPr>
      </p:pic>
      <p:pic>
        <p:nvPicPr>
          <p:cNvPr id="6" name="图片 5"/>
          <p:cNvPicPr>
            <a:picLocks noChangeAspect="1"/>
          </p:cNvPicPr>
          <p:nvPr/>
        </p:nvPicPr>
        <p:blipFill>
          <a:blip r:embed="rId3"/>
          <a:stretch>
            <a:fillRect/>
          </a:stretch>
        </p:blipFill>
        <p:spPr>
          <a:xfrm>
            <a:off x="311543" y="1622978"/>
            <a:ext cx="5917349" cy="4197529"/>
          </a:xfrm>
          <a:prstGeom prst="rect">
            <a:avLst/>
          </a:prstGeom>
        </p:spPr>
      </p:pic>
    </p:spTree>
    <p:extLst>
      <p:ext uri="{BB962C8B-B14F-4D97-AF65-F5344CB8AC3E}">
        <p14:creationId xmlns:p14="http://schemas.microsoft.com/office/powerpoint/2010/main" val="1108361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5638" y="423228"/>
            <a:ext cx="5607523" cy="2085975"/>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4" name="矩形 4"/>
          <p:cNvSpPr>
            <a:spLocks noChangeArrowheads="1"/>
          </p:cNvSpPr>
          <p:nvPr/>
        </p:nvSpPr>
        <p:spPr bwMode="auto">
          <a:xfrm>
            <a:off x="6365638" y="2561436"/>
            <a:ext cx="5530848" cy="4124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5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5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5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5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5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500" b="1">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base" latinLnBrk="0" hangingPunct="1">
              <a:lnSpc>
                <a:spcPct val="130000"/>
              </a:lnSpc>
              <a:spcBef>
                <a:spcPct val="20000"/>
              </a:spcBef>
              <a:spcAft>
                <a:spcPct val="0"/>
              </a:spcAft>
              <a:buClrTx/>
              <a:buSzTx/>
              <a:buFontTx/>
              <a:buNone/>
              <a:tabLst/>
              <a:defRPr/>
            </a:pPr>
            <a:r>
              <a:rPr kumimoji="1" lang="en-US" altLang="zh-CN" sz="800" b="0" i="0" u="none" strike="noStrike" kern="0" cap="none" spc="0" normalizeH="0" baseline="0" noProof="0" dirty="0" smtClean="0">
                <a:ln>
                  <a:noFill/>
                </a:ln>
                <a:solidFill>
                  <a:srgbClr val="000000"/>
                </a:solidFill>
                <a:effectLst/>
                <a:uLnTx/>
                <a:uFillTx/>
                <a:latin typeface="Times New Roman" panose="02020603050405020304" pitchFamily="18" charset="0"/>
                <a:ea typeface="宋体" panose="02010600030101010101" pitchFamily="2" charset="-122"/>
              </a:rPr>
              <a:t>CMA – China; DOM – Cambodia; DMHL – Laos; JTWC – USA; MMGB – Macao; NHMSV – Vietnam; NTC/KMA – Korea; PAGASA – Philippines</a:t>
            </a:r>
          </a:p>
        </p:txBody>
      </p:sp>
      <p:sp>
        <p:nvSpPr>
          <p:cNvPr id="5" name="Rectangle 3"/>
          <p:cNvSpPr>
            <a:spLocks noChangeArrowheads="1"/>
          </p:cNvSpPr>
          <p:nvPr/>
        </p:nvSpPr>
        <p:spPr bwMode="auto">
          <a:xfrm>
            <a:off x="585787" y="1312863"/>
            <a:ext cx="5489576"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857250" indent="-45720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2001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lvl="1" eaLnBrk="1" hangingPunct="1">
              <a:lnSpc>
                <a:spcPct val="110000"/>
              </a:lnSpc>
              <a:spcBef>
                <a:spcPct val="0"/>
              </a:spcBef>
              <a:buFont typeface="Arial" panose="020B0604020202020204" pitchFamily="34" charset="0"/>
              <a:buChar char="•"/>
            </a:pPr>
            <a:r>
              <a:rPr lang="en-US" altLang="zh-CN" sz="1800" dirty="0">
                <a:solidFill>
                  <a:srgbClr val="002060"/>
                </a:solidFill>
                <a:ea typeface="MS PGothic" panose="020B0600070205080204" pitchFamily="34" charset="-128"/>
              </a:rPr>
              <a:t>The operational status of TC forecast verification up to 2012 is analyzed on the basis of an e-mail </a:t>
            </a:r>
            <a:r>
              <a:rPr lang="en-US" altLang="zh-CN" sz="1800" dirty="0">
                <a:solidFill>
                  <a:srgbClr val="FF0000"/>
                </a:solidFill>
                <a:ea typeface="MS PGothic" panose="020B0600070205080204" pitchFamily="34" charset="-128"/>
              </a:rPr>
              <a:t>survey covering all the Members of UNESCAP/WMO Typhoon Committee</a:t>
            </a:r>
          </a:p>
          <a:p>
            <a:pPr lvl="1" eaLnBrk="1" hangingPunct="1">
              <a:lnSpc>
                <a:spcPct val="110000"/>
              </a:lnSpc>
              <a:spcBef>
                <a:spcPct val="0"/>
              </a:spcBef>
              <a:buFontTx/>
              <a:buNone/>
            </a:pPr>
            <a:endParaRPr lang="en-US" altLang="zh-CN" sz="1800" dirty="0">
              <a:solidFill>
                <a:srgbClr val="002060"/>
              </a:solidFill>
              <a:ea typeface="MS PGothic" panose="020B0600070205080204" pitchFamily="34" charset="-128"/>
            </a:endParaRPr>
          </a:p>
          <a:p>
            <a:pPr lvl="1" eaLnBrk="1" hangingPunct="1">
              <a:lnSpc>
                <a:spcPct val="110000"/>
              </a:lnSpc>
              <a:spcBef>
                <a:spcPct val="0"/>
              </a:spcBef>
              <a:buFont typeface="Arial" panose="020B0604020202020204" pitchFamily="34" charset="0"/>
              <a:buChar char="•"/>
            </a:pPr>
            <a:r>
              <a:rPr lang="en-US" altLang="zh-CN" sz="1800" dirty="0">
                <a:solidFill>
                  <a:srgbClr val="002060"/>
                </a:solidFill>
                <a:ea typeface="MS PGothic" panose="020B0600070205080204" pitchFamily="34" charset="-128"/>
              </a:rPr>
              <a:t>Main conclusions</a:t>
            </a:r>
          </a:p>
          <a:p>
            <a:pPr lvl="2" eaLnBrk="1" hangingPunct="1">
              <a:lnSpc>
                <a:spcPct val="110000"/>
              </a:lnSpc>
              <a:spcBef>
                <a:spcPct val="0"/>
              </a:spcBef>
            </a:pPr>
            <a:r>
              <a:rPr lang="en-US" altLang="zh-CN" sz="1600" dirty="0">
                <a:solidFill>
                  <a:srgbClr val="002060"/>
                </a:solidFill>
                <a:ea typeface="MS PGothic" panose="020B0600070205080204" pitchFamily="34" charset="-128"/>
              </a:rPr>
              <a:t>Significant efforts have been focused on the verification of TC forecast guidance by operational forecast agencies in the region</a:t>
            </a:r>
          </a:p>
          <a:p>
            <a:pPr lvl="2" eaLnBrk="1" hangingPunct="1">
              <a:lnSpc>
                <a:spcPct val="110000"/>
              </a:lnSpc>
              <a:spcBef>
                <a:spcPct val="0"/>
              </a:spcBef>
            </a:pPr>
            <a:r>
              <a:rPr lang="en-US" altLang="zh-CN" sz="1600" dirty="0">
                <a:solidFill>
                  <a:srgbClr val="002060"/>
                </a:solidFill>
                <a:ea typeface="MS PGothic" panose="020B0600070205080204" pitchFamily="34" charset="-128"/>
              </a:rPr>
              <a:t>Only a few verification products are available for the probabilistic forecasts from EPS</a:t>
            </a:r>
          </a:p>
          <a:p>
            <a:pPr lvl="2" eaLnBrk="1" hangingPunct="1">
              <a:lnSpc>
                <a:spcPct val="110000"/>
              </a:lnSpc>
              <a:spcBef>
                <a:spcPct val="0"/>
              </a:spcBef>
            </a:pPr>
            <a:r>
              <a:rPr lang="en-US" altLang="zh-CN" sz="1600" dirty="0">
                <a:solidFill>
                  <a:srgbClr val="002060"/>
                </a:solidFill>
                <a:ea typeface="MS PGothic" panose="020B0600070205080204" pitchFamily="34" charset="-128"/>
              </a:rPr>
              <a:t>Verification of TC precipitation and high wind forecasts are also lacking sufficient attention in the region</a:t>
            </a:r>
          </a:p>
        </p:txBody>
      </p:sp>
      <p:sp>
        <p:nvSpPr>
          <p:cNvPr id="6" name="TextBox 6"/>
          <p:cNvSpPr txBox="1">
            <a:spLocks noChangeArrowheads="1"/>
          </p:cNvSpPr>
          <p:nvPr/>
        </p:nvSpPr>
        <p:spPr bwMode="auto">
          <a:xfrm>
            <a:off x="1838325" y="5780088"/>
            <a:ext cx="4032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eaLnBrk="1" hangingPunct="1">
              <a:spcBef>
                <a:spcPct val="0"/>
              </a:spcBef>
              <a:buClr>
                <a:srgbClr val="FFFFCC"/>
              </a:buClr>
              <a:buFontTx/>
              <a:buNone/>
            </a:pPr>
            <a:r>
              <a:rPr lang="en-US" altLang="zh-CN" sz="1200" dirty="0">
                <a:solidFill>
                  <a:srgbClr val="003B76"/>
                </a:solidFill>
              </a:rPr>
              <a:t>Yu, Chan, Brown, et al., 2012, TCRR</a:t>
            </a:r>
            <a:endParaRPr lang="zh-CN" altLang="en-US" sz="1200" dirty="0">
              <a:solidFill>
                <a:srgbClr val="003B76"/>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1511" y="3256756"/>
            <a:ext cx="3178175" cy="237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3"/>
          <p:cNvSpPr>
            <a:spLocks noChangeArrowheads="1"/>
          </p:cNvSpPr>
          <p:nvPr/>
        </p:nvSpPr>
        <p:spPr bwMode="auto">
          <a:xfrm>
            <a:off x="7661511" y="5734050"/>
            <a:ext cx="34004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Clr>
                <a:srgbClr val="FFFFCC"/>
              </a:buClr>
              <a:buFontTx/>
              <a:buNone/>
            </a:pPr>
            <a:r>
              <a:rPr lang="en-US" altLang="zh-CN" sz="1600" b="1" dirty="0">
                <a:solidFill>
                  <a:srgbClr val="002060"/>
                </a:solidFill>
                <a:latin typeface="Arial Unicode MS" pitchFamily="34" charset="-122"/>
              </a:rPr>
              <a:t>Invited talk at the 6</a:t>
            </a:r>
            <a:r>
              <a:rPr lang="en-US" altLang="zh-CN" sz="1600" b="1" baseline="30000" dirty="0">
                <a:solidFill>
                  <a:srgbClr val="002060"/>
                </a:solidFill>
                <a:latin typeface="Arial Unicode MS" pitchFamily="34" charset="-122"/>
              </a:rPr>
              <a:t>th</a:t>
            </a:r>
            <a:r>
              <a:rPr lang="en-US" altLang="zh-CN" sz="1600" b="1" dirty="0">
                <a:solidFill>
                  <a:srgbClr val="002060"/>
                </a:solidFill>
                <a:latin typeface="Arial Unicode MS" pitchFamily="34" charset="-122"/>
              </a:rPr>
              <a:t> International Verification Methods Workshop in March 2014.</a:t>
            </a:r>
          </a:p>
        </p:txBody>
      </p:sp>
    </p:spTree>
    <p:extLst>
      <p:ext uri="{BB962C8B-B14F-4D97-AF65-F5344CB8AC3E}">
        <p14:creationId xmlns:p14="http://schemas.microsoft.com/office/powerpoint/2010/main" val="7693172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376</TotalTime>
  <Words>1766</Words>
  <Application>Microsoft Office PowerPoint</Application>
  <PresentationFormat>宽屏</PresentationFormat>
  <Paragraphs>314</Paragraphs>
  <Slides>26</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26</vt:i4>
      </vt:variant>
    </vt:vector>
  </HeadingPairs>
  <TitlesOfParts>
    <vt:vector size="41" baseType="lpstr">
      <vt:lpstr>Arial Unicode MS</vt:lpstr>
      <vt:lpstr>MS PGothic</vt:lpstr>
      <vt:lpstr>等线</vt:lpstr>
      <vt:lpstr>等线 Light</vt:lpstr>
      <vt:lpstr>黑体</vt:lpstr>
      <vt:lpstr>楷体_GB2312</vt:lpstr>
      <vt:lpstr>宋体</vt:lpstr>
      <vt:lpstr>微软雅黑</vt:lpstr>
      <vt:lpstr>Arial</vt:lpstr>
      <vt:lpstr>Arial Black</vt:lpstr>
      <vt:lpstr>Calibri</vt:lpstr>
      <vt:lpstr>Segoe UI Light</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my</dc:creator>
  <cp:lastModifiedBy>my</cp:lastModifiedBy>
  <cp:revision>136</cp:revision>
  <dcterms:created xsi:type="dcterms:W3CDTF">2018-03-11T11:15:30Z</dcterms:created>
  <dcterms:modified xsi:type="dcterms:W3CDTF">2018-03-12T05:41:32Z</dcterms:modified>
</cp:coreProperties>
</file>