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60" r:id="rId6"/>
    <p:sldId id="261" r:id="rId7"/>
    <p:sldId id="327" r:id="rId8"/>
    <p:sldId id="266" r:id="rId9"/>
    <p:sldId id="267" r:id="rId10"/>
    <p:sldId id="268" r:id="rId11"/>
    <p:sldId id="271" r:id="rId12"/>
    <p:sldId id="328" r:id="rId13"/>
    <p:sldId id="278" r:id="rId14"/>
    <p:sldId id="323" r:id="rId15"/>
    <p:sldId id="329" r:id="rId16"/>
    <p:sldId id="330" r:id="rId17"/>
    <p:sldId id="325" r:id="rId18"/>
    <p:sldId id="326" r:id="rId19"/>
    <p:sldId id="331" r:id="rId20"/>
    <p:sldId id="332" r:id="rId21"/>
    <p:sldId id="333" r:id="rId22"/>
    <p:sldId id="334" r:id="rId23"/>
    <p:sldId id="335" r:id="rId24"/>
    <p:sldId id="336" r:id="rId25"/>
    <p:sldId id="313" r:id="rId26"/>
    <p:sldId id="314" r:id="rId27"/>
    <p:sldId id="338" r:id="rId28"/>
  </p:sldIdLst>
  <p:sldSz cx="9144000" cy="6858000" type="screen4x3"/>
  <p:notesSz cx="7023100" cy="9309100"/>
  <p:embeddedFontLst>
    <p:embeddedFont>
      <p:font typeface="Arial Unicode MS" panose="020B0604020202020204" pitchFamily="34" charset="-128"/>
      <p:regular r:id="rId31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99"/>
    <a:srgbClr val="EABD00"/>
    <a:srgbClr val="CC3300"/>
    <a:srgbClr val="3A601B"/>
    <a:srgbClr val="3366CC"/>
    <a:srgbClr val="0066CC"/>
    <a:srgbClr val="C8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8" autoAdjust="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fortinv\Documents\comm\drafts\2013-RMSE-vs-SPREAD\surdispersion-GE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400" dirty="0"/>
              <a:t>RMSE</a:t>
            </a:r>
            <a:r>
              <a:rPr lang="en-CA" sz="1400" baseline="0" dirty="0"/>
              <a:t> </a:t>
            </a:r>
            <a:r>
              <a:rPr lang="en-CA" sz="1400" baseline="0" dirty="0" smtClean="0"/>
              <a:t>of the ensemble mean vs ensemble spread </a:t>
            </a:r>
          </a:p>
          <a:p>
            <a:pPr>
              <a:defRPr/>
            </a:pPr>
            <a:r>
              <a:rPr lang="en-CA" sz="1400" baseline="0" dirty="0" smtClean="0"/>
              <a:t>GZ500</a:t>
            </a:r>
            <a:r>
              <a:rPr lang="en-CA" sz="1400" baseline="0" dirty="0"/>
              <a:t>, NH, </a:t>
            </a:r>
            <a:r>
              <a:rPr lang="en-CA" sz="1400" baseline="0" dirty="0" smtClean="0"/>
              <a:t>winter 2011</a:t>
            </a:r>
            <a:endParaRPr lang="en-CA" sz="14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RMSE</c:v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val>
            <c:numRef>
              <c:f>Feuil1!$A$1:$A$15</c:f>
              <c:numCache>
                <c:formatCode>General</c:formatCode>
                <c:ptCount val="15"/>
                <c:pt idx="0">
                  <c:v>13.273099999999999</c:v>
                </c:pt>
                <c:pt idx="1">
                  <c:v>18.779299999999999</c:v>
                </c:pt>
                <c:pt idx="2">
                  <c:v>26.982299999999999</c:v>
                </c:pt>
                <c:pt idx="3">
                  <c:v>36.657800000000002</c:v>
                </c:pt>
                <c:pt idx="4">
                  <c:v>47.6738</c:v>
                </c:pt>
                <c:pt idx="5">
                  <c:v>57.793799999999997</c:v>
                </c:pt>
                <c:pt idx="6">
                  <c:v>65.351200000000006</c:v>
                </c:pt>
                <c:pt idx="7">
                  <c:v>74.104699999999994</c:v>
                </c:pt>
                <c:pt idx="8">
                  <c:v>81.037000000000006</c:v>
                </c:pt>
                <c:pt idx="9">
                  <c:v>88.809700000000007</c:v>
                </c:pt>
                <c:pt idx="10">
                  <c:v>94.4589</c:v>
                </c:pt>
                <c:pt idx="11">
                  <c:v>97.858599999999996</c:v>
                </c:pt>
                <c:pt idx="12">
                  <c:v>99.209599999999995</c:v>
                </c:pt>
                <c:pt idx="13">
                  <c:v>99.911100000000005</c:v>
                </c:pt>
                <c:pt idx="14">
                  <c:v>100.949</c:v>
                </c:pt>
              </c:numCache>
            </c:numRef>
          </c:val>
          <c:smooth val="0"/>
        </c:ser>
        <c:ser>
          <c:idx val="1"/>
          <c:order val="1"/>
          <c:tx>
            <c:v>dispersion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Feuil1!$B$1:$B$15</c:f>
              <c:numCache>
                <c:formatCode>General</c:formatCode>
                <c:ptCount val="15"/>
                <c:pt idx="0">
                  <c:v>9.3168000000000006</c:v>
                </c:pt>
                <c:pt idx="1">
                  <c:v>14.332000000000001</c:v>
                </c:pt>
                <c:pt idx="2">
                  <c:v>21.1541</c:v>
                </c:pt>
                <c:pt idx="3">
                  <c:v>29.381900000000002</c:v>
                </c:pt>
                <c:pt idx="4">
                  <c:v>38.730800000000002</c:v>
                </c:pt>
                <c:pt idx="5">
                  <c:v>47.5533</c:v>
                </c:pt>
                <c:pt idx="6">
                  <c:v>56.2483</c:v>
                </c:pt>
                <c:pt idx="7">
                  <c:v>64.212299999999999</c:v>
                </c:pt>
                <c:pt idx="8">
                  <c:v>71.004499999999993</c:v>
                </c:pt>
                <c:pt idx="9">
                  <c:v>77.490099999999998</c:v>
                </c:pt>
                <c:pt idx="10">
                  <c:v>82.769599999999997</c:v>
                </c:pt>
                <c:pt idx="11">
                  <c:v>86.311400000000006</c:v>
                </c:pt>
                <c:pt idx="12">
                  <c:v>89.183000000000007</c:v>
                </c:pt>
                <c:pt idx="13">
                  <c:v>91.271199999999993</c:v>
                </c:pt>
                <c:pt idx="14">
                  <c:v>93.374700000000004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05376"/>
        <c:axId val="41464960"/>
      </c:lineChart>
      <c:catAx>
        <c:axId val="3760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Forecast [day]</a:t>
                </a:r>
                <a:endParaRPr lang="en-CA" dirty="0"/>
              </a:p>
            </c:rich>
          </c:tx>
          <c:overlay val="0"/>
        </c:title>
        <c:majorTickMark val="out"/>
        <c:minorTickMark val="none"/>
        <c:tickLblPos val="nextTo"/>
        <c:crossAx val="41464960"/>
        <c:crosses val="autoZero"/>
        <c:auto val="1"/>
        <c:lblAlgn val="ctr"/>
        <c:lblOffset val="100"/>
        <c:noMultiLvlLbl val="0"/>
      </c:catAx>
      <c:valAx>
        <c:axId val="41464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RMSE / spread </a:t>
                </a:r>
                <a:r>
                  <a:rPr lang="en-CA" baseline="0" dirty="0" smtClean="0"/>
                  <a:t>[m</a:t>
                </a:r>
                <a:r>
                  <a:rPr lang="en-CA" baseline="0" dirty="0"/>
                  <a:t>]</a:t>
                </a:r>
                <a:endParaRPr lang="en-CA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605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800" b="1" i="0" baseline="0" dirty="0" smtClean="0">
                <a:effectLst/>
              </a:rPr>
              <a:t>RMSE of the ensemble mean vs ensemble spread GZ500, NH, winter 2011</a:t>
            </a:r>
            <a:endParaRPr lang="en-CA" sz="14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RMSE</c:v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val>
            <c:numRef>
              <c:f>Feuil1!$A$1:$A$15</c:f>
              <c:numCache>
                <c:formatCode>General</c:formatCode>
                <c:ptCount val="15"/>
                <c:pt idx="0">
                  <c:v>13.273099999999999</c:v>
                </c:pt>
                <c:pt idx="1">
                  <c:v>18.779299999999999</c:v>
                </c:pt>
                <c:pt idx="2">
                  <c:v>26.982299999999999</c:v>
                </c:pt>
                <c:pt idx="3">
                  <c:v>36.657800000000002</c:v>
                </c:pt>
                <c:pt idx="4">
                  <c:v>47.6738</c:v>
                </c:pt>
                <c:pt idx="5">
                  <c:v>57.793799999999997</c:v>
                </c:pt>
                <c:pt idx="6">
                  <c:v>65.351200000000006</c:v>
                </c:pt>
                <c:pt idx="7">
                  <c:v>74.104699999999994</c:v>
                </c:pt>
                <c:pt idx="8">
                  <c:v>81.037000000000006</c:v>
                </c:pt>
                <c:pt idx="9">
                  <c:v>88.809700000000007</c:v>
                </c:pt>
                <c:pt idx="10">
                  <c:v>94.4589</c:v>
                </c:pt>
                <c:pt idx="11">
                  <c:v>97.858599999999996</c:v>
                </c:pt>
                <c:pt idx="12">
                  <c:v>99.209599999999995</c:v>
                </c:pt>
                <c:pt idx="13">
                  <c:v>99.911100000000005</c:v>
                </c:pt>
                <c:pt idx="14">
                  <c:v>100.949</c:v>
                </c:pt>
              </c:numCache>
            </c:numRef>
          </c:val>
          <c:smooth val="0"/>
        </c:ser>
        <c:ser>
          <c:idx val="1"/>
          <c:order val="1"/>
          <c:tx>
            <c:v>dispersion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Feuil1!$D$1:$D$15</c:f>
              <c:numCache>
                <c:formatCode>General</c:formatCode>
                <c:ptCount val="15"/>
                <c:pt idx="0">
                  <c:v>10.444245</c:v>
                </c:pt>
                <c:pt idx="1">
                  <c:v>16.613835000000002</c:v>
                </c:pt>
                <c:pt idx="2">
                  <c:v>25.046279999999999</c:v>
                </c:pt>
                <c:pt idx="3">
                  <c:v>35.014454999999998</c:v>
                </c:pt>
                <c:pt idx="4">
                  <c:v>46.346685000000001</c:v>
                </c:pt>
                <c:pt idx="5">
                  <c:v>56.765520000000002</c:v>
                </c:pt>
                <c:pt idx="6">
                  <c:v>66.505425000000002</c:v>
                </c:pt>
                <c:pt idx="7">
                  <c:v>75.480615000000014</c:v>
                </c:pt>
                <c:pt idx="8">
                  <c:v>82.870515000000012</c:v>
                </c:pt>
                <c:pt idx="9">
                  <c:v>89.820465000000013</c:v>
                </c:pt>
                <c:pt idx="10">
                  <c:v>95.464635000000001</c:v>
                </c:pt>
                <c:pt idx="11">
                  <c:v>99.369690000000006</c:v>
                </c:pt>
                <c:pt idx="12">
                  <c:v>102.63991500000002</c:v>
                </c:pt>
                <c:pt idx="13">
                  <c:v>104.74863000000001</c:v>
                </c:pt>
                <c:pt idx="14">
                  <c:v>107.011695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7744"/>
        <c:axId val="6289664"/>
      </c:lineChart>
      <c:catAx>
        <c:axId val="6287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Forecast [</a:t>
                </a:r>
                <a:r>
                  <a:rPr lang="en-CA" dirty="0" err="1" smtClean="0"/>
                  <a:t>dayr</a:t>
                </a:r>
                <a:r>
                  <a:rPr lang="en-CA" dirty="0"/>
                  <a:t>]</a:t>
                </a:r>
              </a:p>
            </c:rich>
          </c:tx>
          <c:overlay val="0"/>
        </c:title>
        <c:majorTickMark val="out"/>
        <c:minorTickMark val="none"/>
        <c:tickLblPos val="nextTo"/>
        <c:crossAx val="6289664"/>
        <c:crosses val="autoZero"/>
        <c:auto val="1"/>
        <c:lblAlgn val="ctr"/>
        <c:lblOffset val="100"/>
        <c:noMultiLvlLbl val="0"/>
      </c:catAx>
      <c:valAx>
        <c:axId val="6289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RMSE/spread</a:t>
                </a:r>
                <a:r>
                  <a:rPr lang="en-CA" baseline="0" dirty="0" smtClean="0"/>
                  <a:t> </a:t>
                </a:r>
                <a:r>
                  <a:rPr lang="en-CA" baseline="0" dirty="0"/>
                  <a:t>[m]</a:t>
                </a:r>
                <a:endParaRPr lang="en-CA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287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800" b="1" i="0" baseline="0" dirty="0" smtClean="0">
                <a:effectLst/>
              </a:rPr>
              <a:t>RMSE of the ensemble mean vs ensemble spread GZ500, NH, winter 2011</a:t>
            </a:r>
            <a:endParaRPr lang="en-CA" sz="14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RMSE</c:v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val>
            <c:numRef>
              <c:f>Feuil1!$E$1:$E$15</c:f>
              <c:numCache>
                <c:formatCode>General</c:formatCode>
                <c:ptCount val="15"/>
                <c:pt idx="0">
                  <c:v>11.338658810018051</c:v>
                </c:pt>
                <c:pt idx="1">
                  <c:v>17.465740994587087</c:v>
                </c:pt>
                <c:pt idx="2">
                  <c:v>26.085139702328604</c:v>
                </c:pt>
                <c:pt idx="3">
                  <c:v>36.002559642892066</c:v>
                </c:pt>
                <c:pt idx="4">
                  <c:v>47.171826405599347</c:v>
                </c:pt>
                <c:pt idx="5">
                  <c:v>57.380426265757208</c:v>
                </c:pt>
                <c:pt idx="6">
                  <c:v>64.985916485343196</c:v>
                </c:pt>
                <c:pt idx="7">
                  <c:v>73.782766023577622</c:v>
                </c:pt>
                <c:pt idx="8">
                  <c:v>80.7427109341766</c:v>
                </c:pt>
                <c:pt idx="9">
                  <c:v>88.541249223681064</c:v>
                </c:pt>
                <c:pt idx="10">
                  <c:v>94.20654854738072</c:v>
                </c:pt>
                <c:pt idx="11">
                  <c:v>97.615037745011392</c:v>
                </c:pt>
                <c:pt idx="12">
                  <c:v>98.969362593481407</c:v>
                </c:pt>
                <c:pt idx="13">
                  <c:v>99.672553409702516</c:v>
                </c:pt>
                <c:pt idx="14">
                  <c:v>100.7129117889062</c:v>
                </c:pt>
              </c:numCache>
            </c:numRef>
          </c:val>
          <c:smooth val="0"/>
        </c:ser>
        <c:ser>
          <c:idx val="1"/>
          <c:order val="1"/>
          <c:tx>
            <c:v>dispersion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Feuil1!$D$1:$D$15</c:f>
              <c:numCache>
                <c:formatCode>General</c:formatCode>
                <c:ptCount val="15"/>
                <c:pt idx="0">
                  <c:v>10.444245</c:v>
                </c:pt>
                <c:pt idx="1">
                  <c:v>16.613835000000002</c:v>
                </c:pt>
                <c:pt idx="2">
                  <c:v>25.046279999999999</c:v>
                </c:pt>
                <c:pt idx="3">
                  <c:v>35.014454999999998</c:v>
                </c:pt>
                <c:pt idx="4">
                  <c:v>46.346685000000001</c:v>
                </c:pt>
                <c:pt idx="5">
                  <c:v>56.765520000000002</c:v>
                </c:pt>
                <c:pt idx="6">
                  <c:v>66.505425000000002</c:v>
                </c:pt>
                <c:pt idx="7">
                  <c:v>75.480615000000014</c:v>
                </c:pt>
                <c:pt idx="8">
                  <c:v>82.870515000000012</c:v>
                </c:pt>
                <c:pt idx="9">
                  <c:v>89.820465000000013</c:v>
                </c:pt>
                <c:pt idx="10">
                  <c:v>95.464635000000001</c:v>
                </c:pt>
                <c:pt idx="11">
                  <c:v>99.369690000000006</c:v>
                </c:pt>
                <c:pt idx="12">
                  <c:v>102.63991500000002</c:v>
                </c:pt>
                <c:pt idx="13">
                  <c:v>104.74863000000001</c:v>
                </c:pt>
                <c:pt idx="14">
                  <c:v>107.011695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30880"/>
        <c:axId val="41532800"/>
      </c:lineChart>
      <c:catAx>
        <c:axId val="4153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Forecast[day]</a:t>
                </a:r>
                <a:endParaRPr lang="en-CA" dirty="0"/>
              </a:p>
            </c:rich>
          </c:tx>
          <c:overlay val="0"/>
        </c:title>
        <c:majorTickMark val="out"/>
        <c:minorTickMark val="none"/>
        <c:tickLblPos val="nextTo"/>
        <c:crossAx val="41532800"/>
        <c:crosses val="autoZero"/>
        <c:auto val="1"/>
        <c:lblAlgn val="ctr"/>
        <c:lblOffset val="100"/>
        <c:noMultiLvlLbl val="0"/>
      </c:catAx>
      <c:valAx>
        <c:axId val="41532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RMSE/spread </a:t>
                </a:r>
                <a:r>
                  <a:rPr lang="en-CA" baseline="0" dirty="0" smtClean="0"/>
                  <a:t> </a:t>
                </a:r>
                <a:r>
                  <a:rPr lang="en-CA" baseline="0" dirty="0"/>
                  <a:t>[m]</a:t>
                </a:r>
                <a:endParaRPr lang="en-CA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530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0.3791</cdr:x>
      <cdr:y>0.69758</cdr:y>
    </cdr:from>
    <cdr:to>
      <cdr:x>0.51045</cdr:x>
      <cdr:y>0.79743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14514" y="2328864"/>
          <a:ext cx="6286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0.57612</cdr:x>
      <cdr:y>0.6234</cdr:y>
    </cdr:from>
    <cdr:to>
      <cdr:x>0.7592</cdr:x>
      <cdr:y>0.70899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757489" y="2081214"/>
          <a:ext cx="8763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CA" sz="1400" b="1" dirty="0" smtClean="0"/>
            <a:t>D=</a:t>
          </a:r>
          <a:r>
            <a:rPr lang="en-CA" sz="1400" b="1" dirty="0" err="1" smtClean="0"/>
            <a:t>avg</a:t>
          </a:r>
          <a:r>
            <a:rPr lang="en-CA" sz="1400" b="1" dirty="0" smtClean="0"/>
            <a:t>(</a:t>
          </a:r>
          <a:r>
            <a:rPr lang="en-CA" sz="1400" b="1" dirty="0" err="1" smtClean="0"/>
            <a:t>std</a:t>
          </a:r>
          <a:r>
            <a:rPr lang="en-CA" sz="1400" b="1" dirty="0"/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0.3791</cdr:x>
      <cdr:y>0.69758</cdr:y>
    </cdr:from>
    <cdr:to>
      <cdr:x>0.51045</cdr:x>
      <cdr:y>0.79743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14514" y="2328864"/>
          <a:ext cx="6286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0.57609</cdr:x>
      <cdr:y>0.65079</cdr:y>
    </cdr:from>
    <cdr:to>
      <cdr:x>0.75917</cdr:x>
      <cdr:y>0.73638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816424" y="2952328"/>
          <a:ext cx="1212857" cy="388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CA" sz="1400" b="1" dirty="0" smtClean="0"/>
            <a:t>D=</a:t>
          </a:r>
          <a:r>
            <a:rPr lang="en-CA" sz="1400" b="1" dirty="0" err="1" smtClean="0"/>
            <a:t>sqrt</a:t>
          </a:r>
          <a:r>
            <a:rPr lang="en-CA" sz="1400" b="1" dirty="0" smtClean="0"/>
            <a:t>(21/20*</a:t>
          </a:r>
          <a:r>
            <a:rPr lang="en-CA" sz="1400" b="1" dirty="0" err="1" smtClean="0"/>
            <a:t>avg</a:t>
          </a:r>
          <a:r>
            <a:rPr lang="en-CA" sz="1400" b="1" dirty="0" smtClean="0"/>
            <a:t>(</a:t>
          </a:r>
          <a:r>
            <a:rPr lang="en-CA" sz="1400" b="1" dirty="0" err="1" smtClean="0"/>
            <a:t>var</a:t>
          </a:r>
          <a:r>
            <a:rPr lang="en-CA" sz="1400" dirty="0"/>
            <a:t>))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0.3791</cdr:x>
      <cdr:y>0.69758</cdr:y>
    </cdr:from>
    <cdr:to>
      <cdr:x>0.51045</cdr:x>
      <cdr:y>0.79743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14514" y="2328864"/>
          <a:ext cx="6286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0.3791</cdr:x>
      <cdr:y>0.69758</cdr:y>
    </cdr:from>
    <cdr:to>
      <cdr:x>0.51045</cdr:x>
      <cdr:y>0.79743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1814514" y="2328864"/>
          <a:ext cx="6286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0.57778</cdr:x>
      <cdr:y>0.65574</cdr:y>
    </cdr:from>
    <cdr:to>
      <cdr:x>0.76086</cdr:x>
      <cdr:y>0.74133</cdr:y>
    </cdr:to>
    <cdr:sp macro="" textlink="">
      <cdr:nvSpPr>
        <cdr:cNvPr id="5" name="ZoneTexte 2"/>
        <cdr:cNvSpPr txBox="1"/>
      </cdr:nvSpPr>
      <cdr:spPr>
        <a:xfrm xmlns:a="http://schemas.openxmlformats.org/drawingml/2006/main">
          <a:off x="3744416" y="2880320"/>
          <a:ext cx="1186491" cy="375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CA" sz="1400" b="1" dirty="0" smtClean="0"/>
            <a:t>D=</a:t>
          </a:r>
          <a:r>
            <a:rPr lang="en-CA" sz="1400" b="1" dirty="0" err="1" smtClean="0"/>
            <a:t>sqrt</a:t>
          </a:r>
          <a:r>
            <a:rPr lang="en-CA" sz="1400" b="1" dirty="0" smtClean="0"/>
            <a:t>(21/20*</a:t>
          </a:r>
          <a:r>
            <a:rPr lang="en-CA" sz="1400" b="1" dirty="0" err="1" smtClean="0"/>
            <a:t>avg</a:t>
          </a:r>
          <a:r>
            <a:rPr lang="en-CA" sz="1400" b="1" dirty="0" smtClean="0"/>
            <a:t>(</a:t>
          </a:r>
          <a:r>
            <a:rPr lang="en-CA" sz="1400" b="1" dirty="0" err="1" smtClean="0"/>
            <a:t>var</a:t>
          </a:r>
          <a:r>
            <a:rPr lang="en-CA" sz="1400" b="1" dirty="0"/>
            <a:t>))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91AFFD-8FE9-42CF-AAE9-6E57E51AB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74FC41-06D0-43A5-AFE1-4FE7FEC8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78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9073-EDE2-48D8-B985-742E53B02AB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4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Obs. uncertainty has no impact on the ensemble</a:t>
            </a:r>
            <a:r>
              <a:rPr lang="en-GB" baseline="0" dirty="0" smtClean="0"/>
              <a:t> mean and so no impact on R</a:t>
            </a:r>
            <a:r>
              <a:rPr lang="en-GB" dirty="0" smtClean="0"/>
              <a:t>MSE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9073-EDE2-48D8-B985-742E53B02A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2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9073-EDE2-48D8-B985-742E53B02AB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1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9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45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95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6840D-CD6F-4043-8A6F-04B67EB45AA0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9F0031-8418-42AB-928A-C5711B06F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0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95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95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5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18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52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91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85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33B8C668-94FC-460C-BBED-E3FF181E22F4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March-9-18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835150" y="2390775"/>
            <a:ext cx="6337300" cy="14700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zh-TW" dirty="0" smtClean="0"/>
              <a:t>Observation uncertainty in verification</a:t>
            </a:r>
            <a:endParaRPr lang="fr-CA" altLang="en-US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4005263"/>
            <a:ext cx="3529013" cy="1944687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ET-OWFPS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Beijing, China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Tom Robinson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CMC, Montreal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March 12-16,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824" y="111366"/>
            <a:ext cx="8228763" cy="66721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Season, Quality Control (QC)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880" y="834099"/>
            <a:ext cx="5934088" cy="5879846"/>
            <a:chOff x="41760" y="919439"/>
            <a:chExt cx="6541920" cy="64814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26000" y="919439"/>
              <a:ext cx="3192480" cy="3083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4240" y="4317120"/>
              <a:ext cx="3192120" cy="3083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2100240" y="2468880"/>
              <a:ext cx="1116720" cy="135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FF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570120" y="1005840"/>
              <a:ext cx="3013560" cy="30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464639" y="4422240"/>
              <a:ext cx="3013560" cy="293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9760" y="991440"/>
              <a:ext cx="1029687" cy="8804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Summer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CaPA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QC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0120" y="1042559"/>
              <a:ext cx="1643329" cy="620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Summer CaPA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no QC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60" y="4375440"/>
              <a:ext cx="887250" cy="8804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Winter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CaPA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QC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62119" y="4426560"/>
              <a:ext cx="1500893" cy="620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Winter CaPA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latin typeface="Liberation Sans" pitchFamily="18"/>
                  <a:ea typeface="Droid Sans Fallback" pitchFamily="2"/>
                  <a:cs typeface="FreeSans" pitchFamily="2"/>
                </a:rPr>
                <a:t>no QC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0799" y="2522880"/>
              <a:ext cx="673200" cy="1022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008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65520" y="2558519"/>
              <a:ext cx="1116720" cy="135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FF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96080" y="2612520"/>
              <a:ext cx="673200" cy="1022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008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45519" y="5870520"/>
              <a:ext cx="1116720" cy="135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FF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76080" y="5924520"/>
              <a:ext cx="673200" cy="1022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008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57520" y="5978520"/>
              <a:ext cx="1116720" cy="135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FF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88080" y="6032520"/>
              <a:ext cx="673200" cy="1022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00008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6421955" y="4613346"/>
            <a:ext cx="1988044" cy="912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00FF00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Droid Sans Fallback" pitchFamily="2"/>
                <a:cs typeface="FreeSans" pitchFamily="2"/>
              </a:rPr>
              <a:t>Quebec winter: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Droid Sans Fallback" pitchFamily="2"/>
                <a:cs typeface="FreeSans" pitchFamily="2"/>
              </a:rPr>
              <a:t>tipping bucket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Droid Sans Fallback" pitchFamily="2"/>
                <a:cs typeface="FreeSans" pitchFamily="2"/>
              </a:rPr>
              <a:t>gauges freeze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9589" y="1303432"/>
            <a:ext cx="1919840" cy="26780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Summer sample size: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1mm QC = 3,000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1mm </a:t>
            </a:r>
            <a:r>
              <a:rPr lang="en-US" sz="1600" dirty="0" err="1">
                <a:latin typeface="Liberation Sans" pitchFamily="18"/>
                <a:ea typeface="Droid Sans Fallback" pitchFamily="2"/>
                <a:cs typeface="FreeSans" pitchFamily="2"/>
              </a:rPr>
              <a:t>noQC</a:t>
            </a: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 = 6,000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10mm QC = 400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10mm </a:t>
            </a:r>
            <a:r>
              <a:rPr lang="en-US" sz="1600" dirty="0" err="1">
                <a:latin typeface="Liberation Sans" pitchFamily="18"/>
                <a:ea typeface="Droid Sans Fallback" pitchFamily="2"/>
                <a:cs typeface="FreeSans" pitchFamily="2"/>
              </a:rPr>
              <a:t>noQC</a:t>
            </a: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 = 1,000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Winter sample size: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1mm QC = 800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1mm </a:t>
            </a:r>
            <a:r>
              <a:rPr lang="en-US" sz="1600" dirty="0" err="1">
                <a:latin typeface="Liberation Sans" pitchFamily="18"/>
                <a:ea typeface="Droid Sans Fallback" pitchFamily="2"/>
                <a:cs typeface="FreeSans" pitchFamily="2"/>
              </a:rPr>
              <a:t>noQC</a:t>
            </a: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 = 4200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10mm QC = 100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10mm </a:t>
            </a:r>
            <a:r>
              <a:rPr lang="en-US" sz="1600" dirty="0" err="1">
                <a:latin typeface="Liberation Sans" pitchFamily="18"/>
                <a:ea typeface="Droid Sans Fallback" pitchFamily="2"/>
                <a:cs typeface="FreeSans" pitchFamily="2"/>
              </a:rPr>
              <a:t>noQC</a:t>
            </a: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 = 400</a:t>
            </a:r>
          </a:p>
        </p:txBody>
      </p:sp>
      <p:sp>
        <p:nvSpPr>
          <p:cNvPr id="22" name="Freeform 21"/>
          <p:cNvSpPr/>
          <p:nvPr/>
        </p:nvSpPr>
        <p:spPr>
          <a:xfrm>
            <a:off x="6390280" y="5640131"/>
            <a:ext cx="2052374" cy="8621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800000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Droid Sans Fallback" pitchFamily="2"/>
                <a:cs typeface="FreeSans" pitchFamily="2"/>
              </a:rPr>
              <a:t>QC reject PR obs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Droid Sans Fallback" pitchFamily="2"/>
                <a:cs typeface="FreeSans" pitchFamily="2"/>
              </a:rPr>
              <a:t>with strong wind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Droid Sans Fallback" pitchFamily="2"/>
                <a:cs typeface="FreeSans" pitchFamily="2"/>
              </a:rPr>
              <a:t>(undercatchment)</a:t>
            </a:r>
          </a:p>
        </p:txBody>
      </p:sp>
    </p:spTree>
    <p:extLst>
      <p:ext uri="{BB962C8B-B14F-4D97-AF65-F5344CB8AC3E}">
        <p14:creationId xmlns:p14="http://schemas.microsoft.com/office/powerpoint/2010/main" val="24913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7504" y="744821"/>
            <a:ext cx="2113113" cy="299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9138" y="3844444"/>
            <a:ext cx="2112786" cy="299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21924" y="797848"/>
            <a:ext cx="2085356" cy="295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221924" y="3802108"/>
            <a:ext cx="2085356" cy="29529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99592" y="2080754"/>
            <a:ext cx="1168117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RDPS 1mm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1214" y="4110271"/>
            <a:ext cx="1270710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Liberation Sans" pitchFamily="18"/>
                <a:ea typeface="Droid Sans Fallback" pitchFamily="2"/>
                <a:cs typeface="FreeSans" pitchFamily="2"/>
              </a:rPr>
              <a:t>RDPS </a:t>
            </a:r>
            <a:r>
              <a:rPr lang="en-US" sz="1600" dirty="0" smtClean="0">
                <a:latin typeface="Liberation Sans" pitchFamily="18"/>
                <a:ea typeface="Droid Sans Fallback" pitchFamily="2"/>
                <a:cs typeface="FreeSans" pitchFamily="2"/>
              </a:rPr>
              <a:t>10mm</a:t>
            </a:r>
            <a:endParaRPr lang="en-US" sz="1600" dirty="0"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55976" y="696280"/>
            <a:ext cx="2168953" cy="298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390264" y="3766837"/>
            <a:ext cx="2168953" cy="298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60232" y="697259"/>
            <a:ext cx="2142176" cy="298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660232" y="3786595"/>
            <a:ext cx="2142176" cy="2984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6818" y="-33992"/>
            <a:ext cx="8229600" cy="1143000"/>
          </a:xfrm>
        </p:spPr>
        <p:txBody>
          <a:bodyPr/>
          <a:lstStyle/>
          <a:p>
            <a:pPr algn="ctr"/>
            <a:r>
              <a:rPr lang="en-CA" sz="3400" dirty="0" smtClean="0">
                <a:solidFill>
                  <a:srgbClr val="FF0000"/>
                </a:solidFill>
              </a:rPr>
              <a:t>Quality Control</a:t>
            </a:r>
            <a:r>
              <a:rPr lang="en-CA" sz="3400" dirty="0" smtClean="0"/>
              <a:t> vs </a:t>
            </a:r>
            <a:r>
              <a:rPr lang="en-CA" sz="3400" dirty="0" smtClean="0">
                <a:solidFill>
                  <a:srgbClr val="0066FF"/>
                </a:solidFill>
              </a:rPr>
              <a:t>no Quality Control</a:t>
            </a:r>
            <a:endParaRPr lang="en-CA" sz="3400" dirty="0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3429000"/>
            <a:ext cx="314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Summer</a:t>
            </a:r>
            <a:r>
              <a:rPr lang="en-CA" dirty="0" smtClean="0"/>
              <a:t> </a:t>
            </a:r>
            <a:r>
              <a:rPr lang="en-CA" dirty="0" smtClean="0">
                <a:sym typeface="Wingdings" panose="05000000000000000000" pitchFamily="2" charset="2"/>
              </a:rPr>
              <a:t> </a:t>
            </a:r>
            <a:r>
              <a:rPr lang="en-CA" b="1" dirty="0" smtClean="0">
                <a:sym typeface="Wingdings" panose="05000000000000000000" pitchFamily="2" charset="2"/>
              </a:rPr>
              <a:t>Winter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196752"/>
            <a:ext cx="80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Bias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860563" y="1208356"/>
            <a:ext cx="163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Err </a:t>
            </a:r>
            <a:r>
              <a:rPr lang="en-CA" dirty="0" err="1" smtClean="0"/>
              <a:t>std</a:t>
            </a:r>
            <a:r>
              <a:rPr lang="en-CA" dirty="0" smtClean="0"/>
              <a:t> dev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5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388424" cy="5328592"/>
          </a:xfrm>
          <a:solidFill>
            <a:schemeClr val="bg1"/>
          </a:solidFill>
        </p:spPr>
        <p:txBody>
          <a:bodyPr/>
          <a:lstStyle/>
          <a:p>
            <a:r>
              <a:rPr lang="en-CA" sz="1400" dirty="0" smtClean="0"/>
              <a:t>Verification </a:t>
            </a:r>
            <a:r>
              <a:rPr lang="en-CA" sz="1400" dirty="0"/>
              <a:t>against </a:t>
            </a:r>
            <a:r>
              <a:rPr lang="en-CA" sz="1400" b="1" dirty="0"/>
              <a:t>different networks (SYNOP vs METAR) exhibits larger </a:t>
            </a:r>
            <a:r>
              <a:rPr lang="en-CA" sz="1400" b="1" dirty="0" smtClean="0"/>
              <a:t>differences than </a:t>
            </a:r>
            <a:r>
              <a:rPr lang="en-CA" sz="1400" b="1" dirty="0"/>
              <a:t>thinning </a:t>
            </a:r>
            <a:endParaRPr lang="en-CA" sz="1400" b="1" dirty="0" smtClean="0"/>
          </a:p>
          <a:p>
            <a:r>
              <a:rPr lang="en-CA" sz="1400" dirty="0" smtClean="0"/>
              <a:t>Thinning </a:t>
            </a:r>
            <a:r>
              <a:rPr lang="en-CA" sz="1400" dirty="0"/>
              <a:t>at 2</a:t>
            </a:r>
            <a:r>
              <a:rPr lang="en-CA" sz="1400" baseline="30000" dirty="0"/>
              <a:t>o</a:t>
            </a:r>
            <a:r>
              <a:rPr lang="en-CA" sz="1400" dirty="0"/>
              <a:t> leads to more homogeneous and similar spatial sampling and sample size</a:t>
            </a:r>
            <a:r>
              <a:rPr lang="en-CA" sz="1400" dirty="0" smtClean="0"/>
              <a:t>: reduces SYNOP / METAR differences</a:t>
            </a:r>
          </a:p>
          <a:p>
            <a:r>
              <a:rPr lang="en-CA" sz="1400" dirty="0" smtClean="0"/>
              <a:t>Bias curves against SYNOP are systematically higher than those against METAR (more over-forecast </a:t>
            </a:r>
            <a:r>
              <a:rPr lang="en-CA" sz="1400" dirty="0"/>
              <a:t>than </a:t>
            </a:r>
            <a:r>
              <a:rPr lang="en-CA" sz="1400" dirty="0" smtClean="0"/>
              <a:t>METARs).  </a:t>
            </a:r>
          </a:p>
          <a:p>
            <a:pPr lvl="1"/>
            <a:r>
              <a:rPr lang="en-CA" sz="1200" b="1" dirty="0"/>
              <a:t>NOTE: SYNOP stations equipped with Stephenson screen, METAR stations are not: SYNOP observations are colder than METAR observations!</a:t>
            </a:r>
          </a:p>
          <a:p>
            <a:r>
              <a:rPr lang="en-CA" sz="1400" b="1" dirty="0"/>
              <a:t>Quality Control versus no Quality Control, PR6h, categorical scores:</a:t>
            </a:r>
          </a:p>
          <a:p>
            <a:pPr lvl="1"/>
            <a:r>
              <a:rPr lang="en-CA" sz="1200" b="1" dirty="0"/>
              <a:t>Summer 2015: no significant differences in verification results.</a:t>
            </a:r>
          </a:p>
          <a:p>
            <a:pPr lvl="1"/>
            <a:r>
              <a:rPr lang="en-CA" sz="1200" b="1" dirty="0"/>
              <a:t>Winter 2015: for the FBI, QC affects curves behaviour (diurnal cycle vs constant); 1mm </a:t>
            </a:r>
            <a:r>
              <a:rPr lang="en-CA" sz="1200" b="1" dirty="0" smtClean="0"/>
              <a:t>HSS significantly </a:t>
            </a:r>
            <a:r>
              <a:rPr lang="en-CA" sz="1200" b="1" dirty="0"/>
              <a:t>better for Quality Controlled observations.</a:t>
            </a:r>
          </a:p>
          <a:p>
            <a:endParaRPr lang="en-CA" sz="1400" b="1" dirty="0" smtClean="0"/>
          </a:p>
          <a:p>
            <a:r>
              <a:rPr lang="en-CA" sz="1400" b="1" dirty="0" smtClean="0"/>
              <a:t>Conclusions</a:t>
            </a:r>
            <a:r>
              <a:rPr lang="en-CA" sz="1400" b="1" dirty="0"/>
              <a:t>: </a:t>
            </a:r>
            <a:r>
              <a:rPr lang="en-CA" sz="1400" dirty="0"/>
              <a:t>Verification against different networks / with or without thinning / with </a:t>
            </a:r>
            <a:r>
              <a:rPr lang="en-CA" sz="1400" dirty="0" smtClean="0"/>
              <a:t>or without </a:t>
            </a:r>
            <a:r>
              <a:rPr lang="en-CA" sz="1400" dirty="0"/>
              <a:t>quality control: exhibits significant differences, affect interpretation of </a:t>
            </a:r>
            <a:r>
              <a:rPr lang="en-CA" sz="1400" dirty="0" smtClean="0"/>
              <a:t>verification results </a:t>
            </a:r>
            <a:r>
              <a:rPr lang="en-CA" sz="1400" dirty="0"/>
              <a:t>(e.g. over/under estimation for the bias, ranking for error </a:t>
            </a:r>
            <a:r>
              <a:rPr lang="en-CA" sz="1400" dirty="0" err="1"/>
              <a:t>stdev</a:t>
            </a:r>
            <a:r>
              <a:rPr lang="en-CA" sz="1400" dirty="0" smtClean="0"/>
              <a:t>).</a:t>
            </a:r>
          </a:p>
          <a:p>
            <a:pPr marL="0" indent="0">
              <a:buNone/>
            </a:pP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8734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0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576" y="1318022"/>
            <a:ext cx="8209619" cy="55399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ECMWF </a:t>
            </a:r>
            <a:r>
              <a:rPr lang="en-US" dirty="0"/>
              <a:t>(</a:t>
            </a:r>
            <a:r>
              <a:rPr lang="en-US" dirty="0" err="1"/>
              <a:t>Zied</a:t>
            </a:r>
            <a:r>
              <a:rPr lang="en-US" dirty="0"/>
              <a:t> Ben </a:t>
            </a:r>
            <a:r>
              <a:rPr lang="en-US" dirty="0" err="1"/>
              <a:t>Bouallegue</a:t>
            </a:r>
            <a:r>
              <a:rPr lang="en-US" dirty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Method: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“perturbed-member” approach following </a:t>
            </a:r>
            <a:r>
              <a:rPr lang="en-GB" dirty="0" err="1" smtClean="0"/>
              <a:t>Saetra</a:t>
            </a:r>
            <a:r>
              <a:rPr lang="en-GB" dirty="0" smtClean="0"/>
              <a:t> et al. 2004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random noise added to each ensemble member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standard deviation of the observation uncertainty estimated by data assimilation experts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Results: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Large impact on the ensemble spread at “short” lead times  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major impact on the ensemble reliability 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decisive impact on the interpretation of the verification results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 smtClean="0"/>
          </a:p>
          <a:p>
            <a:endParaRPr lang="en-GB" sz="1600" dirty="0" smtClean="0"/>
          </a:p>
          <a:p>
            <a:r>
              <a:rPr lang="en-GB" sz="1600" dirty="0" err="1" smtClean="0"/>
              <a:t>Saetra</a:t>
            </a:r>
            <a:r>
              <a:rPr lang="en-GB" sz="1600" dirty="0" smtClean="0"/>
              <a:t> O, </a:t>
            </a:r>
            <a:r>
              <a:rPr lang="en-GB" sz="1600" dirty="0" err="1" smtClean="0"/>
              <a:t>Hersbach</a:t>
            </a:r>
            <a:r>
              <a:rPr lang="en-GB" sz="1600" dirty="0" smtClean="0"/>
              <a:t> H, </a:t>
            </a:r>
            <a:r>
              <a:rPr lang="en-GB" sz="1600" dirty="0" err="1" smtClean="0"/>
              <a:t>Bidlot</a:t>
            </a:r>
            <a:r>
              <a:rPr lang="en-GB" sz="1600" dirty="0" smtClean="0"/>
              <a:t> JR, DS Richardson, 2004. Effects of observation errors on the statistics for ensemble spread and reliability. Mon. Weather Rev. 132: 1487-150.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Impact of observation uncertainty on verification </a:t>
            </a:r>
            <a:r>
              <a:rPr lang="en-GB" sz="3200" dirty="0" smtClean="0"/>
              <a:t>results</a:t>
            </a:r>
            <a:r>
              <a:rPr lang="en-GB" dirty="0"/>
              <a:t/>
            </a:r>
            <a:br>
              <a:rPr lang="en-GB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7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356" y="1242626"/>
            <a:ext cx="7273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RMSE [m/s] and ensemble spread [m/s] of wind speed at 500 </a:t>
            </a:r>
            <a:r>
              <a:rPr lang="en-GB" dirty="0" err="1" smtClean="0"/>
              <a:t>hPa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experiments are compared: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reference (dashed) and new (full lines) as a function of the lead time [d]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39537" y="2746545"/>
            <a:ext cx="2649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RMSE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00B0F0"/>
                </a:solidFill>
              </a:rPr>
              <a:t>Spread without obs. uncertainty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CF2F2F"/>
                </a:solidFill>
              </a:rPr>
              <a:t>Spread with obs. uncertainty</a:t>
            </a:r>
          </a:p>
          <a:p>
            <a:endParaRPr lang="en-GB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37081" y="2636912"/>
            <a:ext cx="3460616" cy="3240000"/>
            <a:chOff x="1249442" y="2189873"/>
            <a:chExt cx="5639522" cy="396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442" y="2189873"/>
              <a:ext cx="5639522" cy="3960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969477" y="2394421"/>
              <a:ext cx="1910861" cy="442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6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356" y="1292567"/>
            <a:ext cx="626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CRPS difference [m/s] of wind speed at 500 </a:t>
            </a:r>
            <a:r>
              <a:rPr lang="en-GB" dirty="0" err="1" smtClean="0"/>
              <a:t>hPa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reference exp. – new exp.  (positive means new is better)</a:t>
            </a:r>
          </a:p>
          <a:p>
            <a:r>
              <a:rPr lang="en-GB" dirty="0" smtClean="0"/>
              <a:t>    as a function of the lead time [d]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0092" y="2779072"/>
            <a:ext cx="2649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without </a:t>
            </a:r>
            <a:r>
              <a:rPr lang="en-GB" b="1" dirty="0" smtClean="0">
                <a:solidFill>
                  <a:srgbClr val="00B0F0"/>
                </a:solidFill>
              </a:rPr>
              <a:t>observation </a:t>
            </a:r>
            <a:r>
              <a:rPr lang="en-GB" b="1" dirty="0">
                <a:solidFill>
                  <a:srgbClr val="00B0F0"/>
                </a:solidFill>
              </a:rPr>
              <a:t>uncertainty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CF2F2F"/>
                </a:solidFill>
              </a:rPr>
              <a:t>with observation uncertainty</a:t>
            </a:r>
          </a:p>
          <a:p>
            <a:endParaRPr lang="en-GB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851308" y="2709280"/>
            <a:ext cx="3435539" cy="3240000"/>
            <a:chOff x="1135076" y="2168747"/>
            <a:chExt cx="5598656" cy="396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076" y="2168747"/>
              <a:ext cx="5598656" cy="3960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22585" y="2347529"/>
              <a:ext cx="1910861" cy="442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20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sz="2800" dirty="0" smtClean="0"/>
              <a:t>CMC (Fortin, et. al): apparent under-dispersion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graphicFrame>
        <p:nvGraphicFramePr>
          <p:cNvPr id="4" name="Graphique 1"/>
          <p:cNvGraphicFramePr/>
          <p:nvPr>
            <p:extLst>
              <p:ext uri="{D42A27DB-BD31-4B8C-83A1-F6EECF244321}">
                <p14:modId xmlns:p14="http://schemas.microsoft.com/office/powerpoint/2010/main" val="2186828100"/>
              </p:ext>
            </p:extLst>
          </p:nvPr>
        </p:nvGraphicFramePr>
        <p:xfrm>
          <a:off x="660192" y="1340768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5805264"/>
            <a:ext cx="69847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err="1" smtClean="0"/>
              <a:t>Comparison</a:t>
            </a:r>
            <a:r>
              <a:rPr lang="fr-CA" dirty="0" smtClean="0"/>
              <a:t> of RMSE to the spread </a:t>
            </a:r>
            <a:r>
              <a:rPr lang="fr-CA" dirty="0" err="1" smtClean="0"/>
              <a:t>calculated</a:t>
            </a:r>
            <a:r>
              <a:rPr lang="fr-CA" dirty="0" smtClean="0"/>
              <a:t> as the </a:t>
            </a:r>
            <a:r>
              <a:rPr lang="fr-CA" dirty="0" err="1" smtClean="0"/>
              <a:t>average</a:t>
            </a:r>
            <a:r>
              <a:rPr lang="fr-CA" dirty="0" smtClean="0"/>
              <a:t> of the standard </a:t>
            </a:r>
            <a:r>
              <a:rPr lang="fr-CA" dirty="0" err="1" smtClean="0"/>
              <a:t>deviation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74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1" y="188640"/>
            <a:ext cx="8229600" cy="1143000"/>
          </a:xfrm>
        </p:spPr>
        <p:txBody>
          <a:bodyPr/>
          <a:lstStyle/>
          <a:p>
            <a:r>
              <a:rPr lang="en-CA" dirty="0"/>
              <a:t>Corrected spread using variance instead of standard deviation</a:t>
            </a:r>
          </a:p>
        </p:txBody>
      </p:sp>
      <p:graphicFrame>
        <p:nvGraphicFramePr>
          <p:cNvPr id="3" name="Graphique 3"/>
          <p:cNvGraphicFramePr/>
          <p:nvPr>
            <p:extLst>
              <p:ext uri="{D42A27DB-BD31-4B8C-83A1-F6EECF244321}">
                <p14:modId xmlns:p14="http://schemas.microsoft.com/office/powerpoint/2010/main" val="3309777122"/>
              </p:ext>
            </p:extLst>
          </p:nvPr>
        </p:nvGraphicFramePr>
        <p:xfrm>
          <a:off x="611560" y="1340768"/>
          <a:ext cx="66247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3334" y="5730438"/>
            <a:ext cx="7411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De-</a:t>
            </a:r>
            <a:r>
              <a:rPr lang="fr-CA" dirty="0" err="1" smtClean="0"/>
              <a:t>biased</a:t>
            </a:r>
            <a:r>
              <a:rPr lang="fr-CA" dirty="0" smtClean="0"/>
              <a:t> spread </a:t>
            </a:r>
            <a:r>
              <a:rPr lang="fr-CA" dirty="0" err="1" smtClean="0"/>
              <a:t>compared</a:t>
            </a:r>
            <a:r>
              <a:rPr lang="fr-CA" dirty="0" smtClean="0"/>
              <a:t> to a </a:t>
            </a:r>
            <a:r>
              <a:rPr lang="fr-CA" dirty="0" err="1" smtClean="0"/>
              <a:t>biased</a:t>
            </a:r>
            <a:r>
              <a:rPr lang="fr-CA" dirty="0" smtClean="0"/>
              <a:t> estimation of RMSE</a:t>
            </a:r>
          </a:p>
          <a:p>
            <a:r>
              <a:rPr lang="fr-CA" dirty="0" smtClean="0"/>
              <a:t>Spread </a:t>
            </a:r>
            <a:r>
              <a:rPr lang="fr-CA" dirty="0" err="1" smtClean="0"/>
              <a:t>multiplied</a:t>
            </a:r>
            <a:r>
              <a:rPr lang="fr-CA" dirty="0" smtClean="0"/>
              <a:t> by </a:t>
            </a:r>
            <a:r>
              <a:rPr lang="fr-CA" dirty="0" err="1" smtClean="0"/>
              <a:t>sqrt</a:t>
            </a:r>
            <a:r>
              <a:rPr lang="fr-CA" dirty="0" smtClean="0"/>
              <a:t>((R+1)/R), </a:t>
            </a:r>
            <a:r>
              <a:rPr lang="fr-CA" dirty="0" err="1" smtClean="0"/>
              <a:t>where</a:t>
            </a:r>
            <a:r>
              <a:rPr lang="fr-CA" dirty="0" smtClean="0"/>
              <a:t> R=20 (no. of EPS </a:t>
            </a:r>
            <a:r>
              <a:rPr lang="fr-CA" dirty="0" err="1" smtClean="0"/>
              <a:t>members</a:t>
            </a:r>
            <a:r>
              <a:rPr lang="fr-CA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99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Contents</a:t>
            </a:r>
            <a:endParaRPr lang="en-CA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1600200"/>
            <a:ext cx="8229600" cy="4525963"/>
          </a:xfrm>
        </p:spPr>
        <p:txBody>
          <a:bodyPr/>
          <a:lstStyle/>
          <a:p>
            <a:r>
              <a:rPr lang="en-CA" b="1" dirty="0" smtClean="0"/>
              <a:t>Sources of uncertainty</a:t>
            </a:r>
          </a:p>
          <a:p>
            <a:r>
              <a:rPr lang="en-CA" b="1" dirty="0" smtClean="0"/>
              <a:t>Experiment with surface data (B. Casati)</a:t>
            </a:r>
          </a:p>
          <a:p>
            <a:pPr lvl="1"/>
            <a:r>
              <a:rPr lang="en-CA" b="1" dirty="0" smtClean="0"/>
              <a:t>Different networks (SYNOP vs METAR)</a:t>
            </a:r>
          </a:p>
          <a:p>
            <a:pPr lvl="1"/>
            <a:r>
              <a:rPr lang="en-CA" b="1" dirty="0" smtClean="0"/>
              <a:t>Effects of thinning</a:t>
            </a:r>
          </a:p>
          <a:p>
            <a:pPr lvl="1"/>
            <a:r>
              <a:rPr lang="en-CA" b="1" dirty="0" smtClean="0"/>
              <a:t>Effects of quality control</a:t>
            </a:r>
          </a:p>
          <a:p>
            <a:r>
              <a:rPr lang="en-CA" b="1" dirty="0"/>
              <a:t>Representativeness and </a:t>
            </a:r>
            <a:r>
              <a:rPr lang="en-CA" b="1" dirty="0" smtClean="0"/>
              <a:t>sampling (T. Haiden)</a:t>
            </a:r>
          </a:p>
          <a:p>
            <a:pPr lvl="1"/>
            <a:r>
              <a:rPr lang="en-CA" b="1" dirty="0" smtClean="0"/>
              <a:t>Analysis vs observations </a:t>
            </a:r>
          </a:p>
          <a:p>
            <a:r>
              <a:rPr lang="en-CA" b="1" dirty="0" smtClean="0"/>
              <a:t>Examples of dealing with uncertainty</a:t>
            </a:r>
          </a:p>
          <a:p>
            <a:pPr lvl="1"/>
            <a:r>
              <a:rPr lang="en-CA" b="1" dirty="0" smtClean="0"/>
              <a:t>ECMWF (</a:t>
            </a:r>
            <a:r>
              <a:rPr lang="en-CA" b="1" dirty="0" err="1" smtClean="0"/>
              <a:t>Zied</a:t>
            </a:r>
            <a:r>
              <a:rPr lang="en-CA" b="1" dirty="0" smtClean="0"/>
              <a:t> Ben </a:t>
            </a:r>
            <a:r>
              <a:rPr lang="en-CA" b="1" dirty="0" err="1" smtClean="0"/>
              <a:t>Bouallegue</a:t>
            </a:r>
            <a:r>
              <a:rPr lang="en-CA" b="1" dirty="0" smtClean="0"/>
              <a:t>)</a:t>
            </a:r>
          </a:p>
          <a:p>
            <a:pPr lvl="1"/>
            <a:r>
              <a:rPr lang="en-CA" b="1" dirty="0" smtClean="0"/>
              <a:t>CMC (V. Fortin et al.)</a:t>
            </a:r>
          </a:p>
          <a:p>
            <a:r>
              <a:rPr lang="en-CA" b="1" dirty="0" smtClean="0"/>
              <a:t>Reducing radiosonde error</a:t>
            </a:r>
          </a:p>
          <a:p>
            <a:pPr lvl="1"/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RMSE corrected for observation error</a:t>
            </a:r>
            <a:endParaRPr lang="en-CA" sz="3400" dirty="0"/>
          </a:p>
        </p:txBody>
      </p:sp>
      <p:graphicFrame>
        <p:nvGraphicFramePr>
          <p:cNvPr id="3" name="Graphique 5"/>
          <p:cNvGraphicFramePr/>
          <p:nvPr>
            <p:extLst>
              <p:ext uri="{D42A27DB-BD31-4B8C-83A1-F6EECF244321}">
                <p14:modId xmlns:p14="http://schemas.microsoft.com/office/powerpoint/2010/main" val="455661728"/>
              </p:ext>
            </p:extLst>
          </p:nvPr>
        </p:nvGraphicFramePr>
        <p:xfrm>
          <a:off x="611560" y="1268760"/>
          <a:ext cx="65527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7026" y="5733256"/>
            <a:ext cx="66247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De-</a:t>
            </a:r>
            <a:r>
              <a:rPr lang="fr-CA" dirty="0" err="1" smtClean="0"/>
              <a:t>biased</a:t>
            </a:r>
            <a:r>
              <a:rPr lang="fr-CA" dirty="0" smtClean="0"/>
              <a:t> spread </a:t>
            </a:r>
            <a:r>
              <a:rPr lang="fr-CA" dirty="0" err="1" smtClean="0"/>
              <a:t>compared</a:t>
            </a:r>
            <a:r>
              <a:rPr lang="fr-CA" dirty="0" smtClean="0"/>
              <a:t> to de-</a:t>
            </a:r>
            <a:r>
              <a:rPr lang="fr-CA" dirty="0" err="1" smtClean="0"/>
              <a:t>biased</a:t>
            </a:r>
            <a:r>
              <a:rPr lang="fr-CA" dirty="0" smtClean="0"/>
              <a:t> RMSE</a:t>
            </a:r>
          </a:p>
          <a:p>
            <a:r>
              <a:rPr lang="fr-CA" dirty="0" smtClean="0"/>
              <a:t>Radiosonde </a:t>
            </a:r>
            <a:r>
              <a:rPr lang="fr-CA" dirty="0" err="1" smtClean="0"/>
              <a:t>error</a:t>
            </a:r>
            <a:r>
              <a:rPr lang="fr-CA" dirty="0" smtClean="0"/>
              <a:t> </a:t>
            </a:r>
            <a:r>
              <a:rPr lang="fr-CA" dirty="0" err="1" smtClean="0"/>
              <a:t>evaluated</a:t>
            </a:r>
            <a:r>
              <a:rPr lang="fr-CA" dirty="0" smtClean="0"/>
              <a:t> at 6.9m for GZ500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071562" y="27809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MSE = RMSE</a:t>
            </a:r>
            <a:r>
              <a:rPr lang="en-US" baseline="30000" dirty="0" smtClean="0"/>
              <a:t>2</a:t>
            </a:r>
            <a:r>
              <a:rPr lang="en-US" baseline="-25000" dirty="0"/>
              <a:t>F</a:t>
            </a:r>
            <a:r>
              <a:rPr lang="en-US" dirty="0" smtClean="0"/>
              <a:t> + RMSE</a:t>
            </a:r>
            <a:r>
              <a:rPr lang="en-US" baseline="30000" dirty="0"/>
              <a:t>2</a:t>
            </a:r>
            <a:r>
              <a:rPr lang="en-US" baseline="-25000" dirty="0"/>
              <a:t>O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13110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Estimated radiosonde observation error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CA" sz="1100" u="sng" dirty="0"/>
          </a:p>
          <a:p>
            <a:pPr marL="0" indent="0">
              <a:buNone/>
            </a:pPr>
            <a:r>
              <a:rPr lang="en-CA" sz="1200" u="sng" dirty="0" err="1" smtClean="0"/>
              <a:t>hPa</a:t>
            </a:r>
            <a:r>
              <a:rPr lang="en-CA" sz="1200" u="sng" dirty="0"/>
              <a:t>	</a:t>
            </a:r>
            <a:r>
              <a:rPr lang="en-CA" sz="1200" u="sng" dirty="0" smtClean="0"/>
              <a:t>TT(C</a:t>
            </a:r>
            <a:r>
              <a:rPr lang="en-CA" sz="1200" u="sng" dirty="0"/>
              <a:t>)	</a:t>
            </a:r>
            <a:r>
              <a:rPr lang="en-CA" sz="1200" u="sng" dirty="0" smtClean="0"/>
              <a:t>T-Td(C</a:t>
            </a:r>
            <a:r>
              <a:rPr lang="en-CA" sz="1200" u="sng" dirty="0"/>
              <a:t>)	</a:t>
            </a:r>
            <a:r>
              <a:rPr lang="en-CA" sz="1200" u="sng" dirty="0" smtClean="0"/>
              <a:t>UV(m/s</a:t>
            </a:r>
            <a:r>
              <a:rPr lang="en-CA" sz="1200" u="sng" dirty="0"/>
              <a:t>)	</a:t>
            </a:r>
            <a:r>
              <a:rPr lang="en-CA" sz="1200" u="sng" dirty="0" smtClean="0"/>
              <a:t>GZ(m</a:t>
            </a:r>
            <a:r>
              <a:rPr lang="en-CA" sz="1200" u="sng" dirty="0"/>
              <a:t>)</a:t>
            </a:r>
            <a:endParaRPr lang="en-CA" sz="1200" dirty="0"/>
          </a:p>
          <a:p>
            <a:pPr marL="0" indent="0">
              <a:buNone/>
            </a:pPr>
            <a:r>
              <a:rPr lang="en-CA" sz="1200" dirty="0"/>
              <a:t>1000	1.5	1.8	2	4.9</a:t>
            </a:r>
          </a:p>
          <a:p>
            <a:pPr marL="0" indent="0">
              <a:buNone/>
            </a:pPr>
            <a:r>
              <a:rPr lang="en-CA" sz="1200" dirty="0"/>
              <a:t>925	1.3	2.3	2.1	4.5</a:t>
            </a:r>
          </a:p>
          <a:p>
            <a:pPr marL="0" indent="0">
              <a:buNone/>
            </a:pPr>
            <a:r>
              <a:rPr lang="en-CA" sz="1200" dirty="0"/>
              <a:t>850	1	3.1	2.1	4.6</a:t>
            </a:r>
          </a:p>
          <a:p>
            <a:pPr marL="0" indent="0">
              <a:buNone/>
            </a:pPr>
            <a:r>
              <a:rPr lang="en-CA" sz="1200" dirty="0"/>
              <a:t>700	0.9	3.6	2.2	5.3</a:t>
            </a:r>
          </a:p>
          <a:p>
            <a:pPr marL="0" indent="0">
              <a:buNone/>
            </a:pPr>
            <a:r>
              <a:rPr lang="en-CA" sz="1200" b="1" dirty="0"/>
              <a:t>500	0.8	3.9	2.3	6.9</a:t>
            </a:r>
          </a:p>
          <a:p>
            <a:pPr marL="0" indent="0">
              <a:buNone/>
            </a:pPr>
            <a:r>
              <a:rPr lang="en-CA" sz="1200" dirty="0"/>
              <a:t>400	0.7	3.6	2.4	8.4</a:t>
            </a:r>
          </a:p>
          <a:p>
            <a:pPr marL="0" indent="0">
              <a:buNone/>
            </a:pPr>
            <a:r>
              <a:rPr lang="en-CA" sz="1200" dirty="0"/>
              <a:t>300	0.7	3.4	2.5	10.5</a:t>
            </a:r>
          </a:p>
          <a:p>
            <a:pPr marL="0" indent="0">
              <a:buNone/>
            </a:pPr>
            <a:r>
              <a:rPr lang="en-CA" sz="1200" dirty="0"/>
              <a:t>250	0.9	3.4	2.6	11.4</a:t>
            </a:r>
          </a:p>
          <a:p>
            <a:pPr marL="0" indent="0">
              <a:buNone/>
            </a:pPr>
            <a:r>
              <a:rPr lang="en-CA" sz="1200" dirty="0"/>
              <a:t>200	1.1	4.6	2.8	12</a:t>
            </a:r>
          </a:p>
          <a:p>
            <a:pPr marL="0" indent="0">
              <a:buNone/>
            </a:pPr>
            <a:r>
              <a:rPr lang="en-CA" sz="1200" dirty="0"/>
              <a:t>150	1.3	4.6	3	12.8</a:t>
            </a:r>
          </a:p>
          <a:p>
            <a:pPr marL="0" indent="0">
              <a:buNone/>
            </a:pPr>
            <a:r>
              <a:rPr lang="en-CA" sz="1200" dirty="0"/>
              <a:t>100	1.4	4.6	3	14.8</a:t>
            </a:r>
          </a:p>
          <a:p>
            <a:pPr marL="0" indent="0">
              <a:buNone/>
            </a:pPr>
            <a:r>
              <a:rPr lang="en-CA" sz="1200" dirty="0"/>
              <a:t>70	1.7	4.6	3	16.6</a:t>
            </a:r>
          </a:p>
          <a:p>
            <a:pPr marL="0" indent="0">
              <a:buNone/>
            </a:pPr>
            <a:r>
              <a:rPr lang="en-CA" sz="1200" dirty="0"/>
              <a:t>50	1.7	4.6	2.9	18.5</a:t>
            </a:r>
          </a:p>
          <a:p>
            <a:pPr marL="0" indent="0">
              <a:buNone/>
            </a:pPr>
            <a:r>
              <a:rPr lang="en-CA" sz="1200" dirty="0"/>
              <a:t>30	1.7	4.6	2.8	21.7</a:t>
            </a:r>
          </a:p>
          <a:p>
            <a:pPr marL="0" indent="0">
              <a:buNone/>
            </a:pPr>
            <a:r>
              <a:rPr lang="en-CA" sz="1200" dirty="0"/>
              <a:t>20	1.7	4.6	3	26.8</a:t>
            </a:r>
          </a:p>
          <a:p>
            <a:pPr marL="0" indent="0">
              <a:buNone/>
            </a:pPr>
            <a:r>
              <a:rPr lang="en-CA" sz="1200" dirty="0"/>
              <a:t>10	2.1	4.6	3.5	36.1</a:t>
            </a:r>
          </a:p>
          <a:p>
            <a:pPr marL="0" indent="0">
              <a:buNone/>
            </a:pPr>
            <a:r>
              <a:rPr lang="en-CA" sz="1200" dirty="0"/>
              <a:t>7	2.5	4.6	4.5	45</a:t>
            </a:r>
          </a:p>
          <a:p>
            <a:pPr marL="0" indent="0">
              <a:buNone/>
            </a:pPr>
            <a:r>
              <a:rPr lang="en-CA" sz="1200" dirty="0"/>
              <a:t>5	3.6	4.6	5.5	55</a:t>
            </a:r>
          </a:p>
          <a:p>
            <a:pPr marL="0" indent="0">
              <a:buNone/>
            </a:pPr>
            <a:r>
              <a:rPr lang="en-CA" sz="1200" dirty="0"/>
              <a:t>3	5	4.6	4.5	70</a:t>
            </a:r>
          </a:p>
        </p:txBody>
      </p:sp>
    </p:spTree>
    <p:extLst>
      <p:ext uri="{BB962C8B-B14F-4D97-AF65-F5344CB8AC3E}">
        <p14:creationId xmlns:p14="http://schemas.microsoft.com/office/powerpoint/2010/main" val="30452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 smtClean="0"/>
              <a:t>Reducing radiosonde observation error GZ and RH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Both variables are currently derived quantities</a:t>
            </a:r>
          </a:p>
          <a:p>
            <a:r>
              <a:rPr lang="en-CA" dirty="0" smtClean="0"/>
              <a:t>Meanwhile</a:t>
            </a:r>
          </a:p>
          <a:p>
            <a:pPr lvl="1"/>
            <a:r>
              <a:rPr lang="en-CA" dirty="0" smtClean="0"/>
              <a:t>Relative humidity is directly measured</a:t>
            </a:r>
          </a:p>
          <a:p>
            <a:pPr lvl="1"/>
            <a:r>
              <a:rPr lang="en-CA" dirty="0" smtClean="0"/>
              <a:t>GPS </a:t>
            </a:r>
            <a:r>
              <a:rPr lang="en-CA" dirty="0" err="1" smtClean="0"/>
              <a:t>sondes</a:t>
            </a:r>
            <a:r>
              <a:rPr lang="en-CA" dirty="0" smtClean="0"/>
              <a:t> are able to provide significantly more accurate position data</a:t>
            </a:r>
          </a:p>
          <a:p>
            <a:endParaRPr lang="en-CA" dirty="0"/>
          </a:p>
          <a:p>
            <a:r>
              <a:rPr lang="en-CA" dirty="0" smtClean="0"/>
              <a:t>The ET-OWFPS should propose to relevant bodies that relative humidity and GPS based geopotential height be reported from the radiosonde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27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account for </a:t>
            </a:r>
            <a:r>
              <a:rPr lang="en-CA" dirty="0"/>
              <a:t>observation uncertainties in verification practices</a:t>
            </a:r>
            <a:r>
              <a:rPr lang="en-CA" dirty="0" smtClean="0"/>
              <a:t> </a:t>
            </a:r>
          </a:p>
          <a:p>
            <a:pPr lvl="1"/>
            <a:r>
              <a:rPr lang="en-CA" b="1" dirty="0"/>
              <a:t>Identify major sources of observation </a:t>
            </a:r>
            <a:r>
              <a:rPr lang="en-CA" b="1" dirty="0" smtClean="0"/>
              <a:t>uncertainties and </a:t>
            </a:r>
            <a:r>
              <a:rPr lang="en-CA" b="1" dirty="0"/>
              <a:t>quantify their </a:t>
            </a:r>
            <a:r>
              <a:rPr lang="en-CA" b="1" dirty="0" smtClean="0"/>
              <a:t>effects on verification</a:t>
            </a:r>
            <a:endParaRPr lang="en-CA" b="1" dirty="0"/>
          </a:p>
          <a:p>
            <a:pPr lvl="1"/>
            <a:r>
              <a:rPr lang="en-CA" b="1" dirty="0"/>
              <a:t>correct observation </a:t>
            </a:r>
            <a:r>
              <a:rPr lang="en-CA" b="1" dirty="0" smtClean="0"/>
              <a:t>uncertainties → </a:t>
            </a:r>
            <a:r>
              <a:rPr lang="en-CA" b="1" dirty="0"/>
              <a:t>quality control</a:t>
            </a:r>
          </a:p>
          <a:p>
            <a:pPr lvl="1"/>
            <a:r>
              <a:rPr lang="en-CA" b="1" dirty="0"/>
              <a:t>incorporate observation uncertainty in verification results </a:t>
            </a:r>
          </a:p>
          <a:p>
            <a:pPr marL="477837" lvl="1" indent="0">
              <a:buNone/>
            </a:pPr>
            <a:r>
              <a:rPr lang="en-CA" b="1" dirty="0" smtClean="0"/>
              <a:t>	→</a:t>
            </a:r>
            <a:r>
              <a:rPr lang="en-CA" b="1" dirty="0"/>
              <a:t>probabilistic approach + confidence </a:t>
            </a:r>
            <a:r>
              <a:rPr lang="en-CA" b="1" dirty="0" smtClean="0"/>
              <a:t>intervals</a:t>
            </a:r>
            <a:endParaRPr lang="en-CA" b="1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9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CA" sz="3000" dirty="0"/>
              <a:t>Sources of observation error and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600200"/>
            <a:ext cx="8398768" cy="5141168"/>
          </a:xfrm>
          <a:solidFill>
            <a:schemeClr val="bg1"/>
          </a:solidFill>
        </p:spPr>
        <p:txBody>
          <a:bodyPr/>
          <a:lstStyle/>
          <a:p>
            <a:r>
              <a:rPr lang="en-CA" sz="2000" dirty="0" smtClean="0"/>
              <a:t>Observations </a:t>
            </a:r>
            <a:r>
              <a:rPr lang="en-CA" sz="2000" dirty="0"/>
              <a:t>can be affected by different types of uncertainties</a:t>
            </a:r>
            <a:r>
              <a:rPr lang="en-CA" sz="1600" dirty="0"/>
              <a:t>:</a:t>
            </a:r>
          </a:p>
          <a:p>
            <a:pPr lvl="1"/>
            <a:r>
              <a:rPr lang="en-CA" sz="1600" dirty="0" smtClean="0"/>
              <a:t>Measurements </a:t>
            </a:r>
            <a:r>
              <a:rPr lang="en-CA" sz="1600" dirty="0"/>
              <a:t>errors: e.g. instrument failure </a:t>
            </a:r>
            <a:r>
              <a:rPr lang="en-CA" sz="1600" dirty="0" smtClean="0"/>
              <a:t>(abrupt </a:t>
            </a:r>
            <a:r>
              <a:rPr lang="en-CA" sz="1600" dirty="0"/>
              <a:t>or slowly </a:t>
            </a:r>
            <a:r>
              <a:rPr lang="en-CA" sz="1600" dirty="0" smtClean="0"/>
              <a:t>degrading);</a:t>
            </a:r>
            <a:endParaRPr lang="en-CA" sz="1600" dirty="0"/>
          </a:p>
          <a:p>
            <a:pPr lvl="1"/>
            <a:r>
              <a:rPr lang="en-CA" sz="1600" dirty="0" smtClean="0"/>
              <a:t>Round-off </a:t>
            </a:r>
            <a:r>
              <a:rPr lang="en-CA" sz="1600" dirty="0"/>
              <a:t>and reporting </a:t>
            </a:r>
            <a:r>
              <a:rPr lang="en-CA" sz="1600" dirty="0" smtClean="0"/>
              <a:t>procedures (precipitation </a:t>
            </a:r>
            <a:r>
              <a:rPr lang="en-CA" sz="1600" dirty="0"/>
              <a:t>trace from </a:t>
            </a:r>
            <a:r>
              <a:rPr lang="en-CA" sz="1600" dirty="0" smtClean="0"/>
              <a:t>gauges reporting </a:t>
            </a:r>
            <a:r>
              <a:rPr lang="en-CA" sz="1600" dirty="0"/>
              <a:t>in inches vs mm; </a:t>
            </a:r>
            <a:r>
              <a:rPr lang="en-CA" sz="1600" dirty="0" smtClean="0"/>
              <a:t>no </a:t>
            </a:r>
            <a:r>
              <a:rPr lang="en-CA" sz="1600" dirty="0"/>
              <a:t>report when no </a:t>
            </a:r>
            <a:r>
              <a:rPr lang="en-CA" sz="1600" dirty="0" smtClean="0"/>
              <a:t>precipitation);</a:t>
            </a:r>
            <a:endParaRPr lang="en-CA" sz="1600" dirty="0"/>
          </a:p>
          <a:p>
            <a:pPr lvl="1"/>
            <a:r>
              <a:rPr lang="en-CA" sz="1600" dirty="0" smtClean="0"/>
              <a:t>Quality Control (elimination </a:t>
            </a:r>
            <a:r>
              <a:rPr lang="en-CA" sz="1600" dirty="0"/>
              <a:t>of large values; rejection of </a:t>
            </a:r>
            <a:r>
              <a:rPr lang="en-CA" sz="1600" dirty="0" smtClean="0"/>
              <a:t>precipitation measurements </a:t>
            </a:r>
            <a:r>
              <a:rPr lang="en-CA" sz="1600" dirty="0"/>
              <a:t>in </a:t>
            </a:r>
            <a:r>
              <a:rPr lang="en-CA" sz="1600" dirty="0" smtClean="0"/>
              <a:t>strong </a:t>
            </a:r>
            <a:r>
              <a:rPr lang="en-CA" sz="1600" dirty="0"/>
              <a:t>wind (</a:t>
            </a:r>
            <a:r>
              <a:rPr lang="en-CA" sz="1600" dirty="0" err="1"/>
              <a:t>undercatchment</a:t>
            </a:r>
            <a:r>
              <a:rPr lang="en-CA" sz="1600" dirty="0" smtClean="0"/>
              <a:t>));</a:t>
            </a:r>
            <a:endParaRPr lang="en-CA" sz="1600" dirty="0"/>
          </a:p>
          <a:p>
            <a:pPr lvl="1"/>
            <a:r>
              <a:rPr lang="en-CA" sz="1600" dirty="0" smtClean="0"/>
              <a:t>Representativeness </a:t>
            </a:r>
            <a:r>
              <a:rPr lang="en-CA" sz="1600" dirty="0"/>
              <a:t>and sampling error (both in space and time): is the </a:t>
            </a:r>
            <a:r>
              <a:rPr lang="en-CA" sz="1600" dirty="0" smtClean="0"/>
              <a:t>point observation representative </a:t>
            </a:r>
            <a:r>
              <a:rPr lang="en-CA" sz="1600" dirty="0"/>
              <a:t>of the (nearest) model grid-point value? is </a:t>
            </a:r>
            <a:r>
              <a:rPr lang="en-CA" sz="1600" dirty="0" smtClean="0"/>
              <a:t>the observation </a:t>
            </a:r>
            <a:r>
              <a:rPr lang="en-CA" sz="1600" dirty="0"/>
              <a:t>network homogeneous and representative of the region verified?</a:t>
            </a:r>
          </a:p>
          <a:p>
            <a:pPr lvl="1"/>
            <a:r>
              <a:rPr lang="en-CA" sz="1600" dirty="0" smtClean="0"/>
              <a:t>Assumptions </a:t>
            </a:r>
            <a:r>
              <a:rPr lang="en-CA" sz="1600" dirty="0"/>
              <a:t>of remote-sensing retrieval algorithms.</a:t>
            </a:r>
          </a:p>
          <a:p>
            <a:pPr lvl="1"/>
            <a:r>
              <a:rPr lang="en-CA" sz="1600" dirty="0" smtClean="0"/>
              <a:t>Uncertainties </a:t>
            </a:r>
            <a:r>
              <a:rPr lang="en-CA" sz="1600" dirty="0"/>
              <a:t>introduced by interpolation / gridding procedures</a:t>
            </a:r>
            <a:r>
              <a:rPr lang="en-CA" sz="1600" dirty="0" smtClean="0"/>
              <a:t>.</a:t>
            </a:r>
          </a:p>
          <a:p>
            <a:pPr lvl="1"/>
            <a:endParaRPr lang="en-CA" sz="1600" dirty="0"/>
          </a:p>
          <a:p>
            <a:r>
              <a:rPr lang="en-CA" sz="2000" b="1" dirty="0"/>
              <a:t>Driving Questions: </a:t>
            </a:r>
          </a:p>
          <a:p>
            <a:pPr lvl="1"/>
            <a:r>
              <a:rPr lang="en-CA" sz="1600" dirty="0"/>
              <a:t>What are the effects of the observation uncertainties on verification results? </a:t>
            </a:r>
          </a:p>
          <a:p>
            <a:pPr lvl="1"/>
            <a:r>
              <a:rPr lang="en-CA" sz="1600" dirty="0"/>
              <a:t>Which observation uncertainties have the largest impacts?</a:t>
            </a:r>
          </a:p>
          <a:p>
            <a:pPr lvl="1"/>
            <a:r>
              <a:rPr lang="en-CA" sz="1600" dirty="0"/>
              <a:t>How can we account for observation uncertainties in verification practices?</a:t>
            </a:r>
            <a:endParaRPr lang="en-CA" altLang="en-US" sz="1600" dirty="0"/>
          </a:p>
          <a:p>
            <a:pPr lvl="1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4076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058" y="1262389"/>
            <a:ext cx="8194571" cy="508092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sz="3300" u="sng" dirty="0" smtClean="0">
                <a:latin typeface="Liberation Sans" pitchFamily="18"/>
                <a:ea typeface="Droid Sans Fallback" pitchFamily="2"/>
                <a:cs typeface="FreeSans" pitchFamily="2"/>
              </a:rPr>
              <a:t>Aim</a:t>
            </a:r>
            <a:r>
              <a:rPr lang="en-US" sz="3300" dirty="0" smtClean="0">
                <a:latin typeface="Liberation Sans" pitchFamily="18"/>
                <a:ea typeface="Droid Sans Fallback" pitchFamily="2"/>
                <a:cs typeface="FreeSans" pitchFamily="2"/>
              </a:rPr>
              <a:t>: 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identify observation uncertainties which have </a:t>
            </a: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the largest 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impact on </a:t>
            </a:r>
            <a:endParaRPr lang="en-US" sz="2000" dirty="0" smtClean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</a:pP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                verification results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</a:pPr>
            <a:endParaRPr lang="en-US" sz="20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3300" u="sng" dirty="0" smtClean="0">
                <a:latin typeface="Liberation Sans" pitchFamily="18"/>
                <a:ea typeface="Droid Sans Fallback" pitchFamily="2"/>
                <a:cs typeface="FreeSans" pitchFamily="2"/>
              </a:rPr>
              <a:t>Variables </a:t>
            </a:r>
            <a:r>
              <a:rPr lang="en-US" sz="3300" u="sng" dirty="0">
                <a:latin typeface="Liberation Sans" pitchFamily="18"/>
                <a:ea typeface="Droid Sans Fallback" pitchFamily="2"/>
                <a:cs typeface="FreeSans" pitchFamily="2"/>
              </a:rPr>
              <a:t>and </a:t>
            </a:r>
            <a:r>
              <a:rPr lang="en-US" sz="3300" u="sng" dirty="0" smtClean="0">
                <a:latin typeface="Liberation Sans" pitchFamily="18"/>
                <a:ea typeface="Droid Sans Fallback" pitchFamily="2"/>
                <a:cs typeface="FreeSans" pitchFamily="2"/>
              </a:rPr>
              <a:t>scores</a:t>
            </a:r>
            <a:endParaRPr lang="en-US" sz="33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marL="342900" indent="-34290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T2m, TD2m, MSLP, Wind speed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	</a:t>
            </a: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bias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, </a:t>
            </a:r>
            <a:r>
              <a:rPr lang="en-US" sz="2000" dirty="0" err="1">
                <a:latin typeface="Liberation Sans" pitchFamily="18"/>
                <a:ea typeface="Droid Sans Fallback" pitchFamily="2"/>
                <a:cs typeface="FreeSans" pitchFamily="2"/>
              </a:rPr>
              <a:t>rmse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, </a:t>
            </a:r>
            <a:r>
              <a:rPr lang="en-US" sz="2000" dirty="0" err="1">
                <a:latin typeface="Liberation Sans" pitchFamily="18"/>
                <a:ea typeface="Droid Sans Fallback" pitchFamily="2"/>
                <a:cs typeface="FreeSans" pitchFamily="2"/>
              </a:rPr>
              <a:t>stdev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, </a:t>
            </a:r>
            <a:r>
              <a:rPr lang="en-US" sz="2000" dirty="0" err="1">
                <a:latin typeface="Liberation Sans" pitchFamily="18"/>
                <a:ea typeface="Droid Sans Fallback" pitchFamily="2"/>
                <a:cs typeface="FreeSans" pitchFamily="2"/>
              </a:rPr>
              <a:t>corr</a:t>
            </a:r>
            <a:endParaRPr lang="en-US" sz="20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marL="342900" indent="-34290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Wind direction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			</a:t>
            </a:r>
            <a:r>
              <a:rPr lang="en-US" sz="2000" dirty="0" err="1" smtClean="0">
                <a:latin typeface="Liberation Sans" pitchFamily="18"/>
                <a:ea typeface="Droid Sans Fallback" pitchFamily="2"/>
                <a:cs typeface="FreeSans" pitchFamily="2"/>
              </a:rPr>
              <a:t>multicategorical</a:t>
            </a: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HSS</a:t>
            </a:r>
          </a:p>
          <a:p>
            <a:pPr marL="342900" indent="-34290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6-hour 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accumulated </a:t>
            </a: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precipitation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	FBI, HSS, ETS	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3300" u="sng" dirty="0">
                <a:latin typeface="Liberation Sans" pitchFamily="18"/>
                <a:ea typeface="Droid Sans Fallback" pitchFamily="2"/>
                <a:cs typeface="FreeSans" pitchFamily="2"/>
              </a:rPr>
              <a:t>NWP systems and </a:t>
            </a:r>
            <a:r>
              <a:rPr lang="en-US" sz="3300" u="sng" dirty="0" smtClean="0">
                <a:latin typeface="Liberation Sans" pitchFamily="18"/>
                <a:ea typeface="Droid Sans Fallback" pitchFamily="2"/>
                <a:cs typeface="FreeSans" pitchFamily="2"/>
              </a:rPr>
              <a:t>period/domain</a:t>
            </a:r>
            <a:endParaRPr lang="en-US" sz="33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marL="342900" indent="-34290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</a:t>
            </a: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(10 km resolution) versus </a:t>
            </a:r>
            <a:r>
              <a:rPr lang="en-US" sz="2000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HRDPS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 (2.5 km resolution).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marL="342900" indent="-34290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Two seasons: July-August 2015 and January-February 2015.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marL="342900" indent="-34290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Domain</a:t>
            </a: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: Canada. </a:t>
            </a:r>
            <a:r>
              <a:rPr lang="en-US" sz="2000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Subdomains for thinning and QC, climatology</a:t>
            </a:r>
            <a:endParaRPr lang="en-US" sz="2000" dirty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35725" y="117380"/>
            <a:ext cx="8228763" cy="114500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B. Casati: Experimental </a:t>
            </a:r>
            <a:r>
              <a:rPr lang="en-US" dirty="0"/>
              <a:t>Design (1/2)</a:t>
            </a:r>
          </a:p>
        </p:txBody>
      </p:sp>
    </p:spTree>
    <p:extLst>
      <p:ext uri="{BB962C8B-B14F-4D97-AF65-F5344CB8AC3E}">
        <p14:creationId xmlns:p14="http://schemas.microsoft.com/office/powerpoint/2010/main" val="17274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175377"/>
            <a:ext cx="8228763" cy="722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Experiment Design (2/2)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832" y="1344082"/>
            <a:ext cx="5826807" cy="362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Traditional verification scores: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TT,TD,PN,UV,WD: </a:t>
            </a:r>
            <a:r>
              <a:rPr lang="en-US" sz="2000" b="1" dirty="0" err="1">
                <a:solidFill>
                  <a:srgbClr val="008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synop</a:t>
            </a: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vs </a:t>
            </a:r>
            <a:r>
              <a:rPr lang="en-US" sz="2000" b="1" dirty="0" err="1">
                <a:solidFill>
                  <a:srgbClr val="FF950E"/>
                </a:solidFill>
                <a:latin typeface="Liberation Sans" pitchFamily="18"/>
                <a:ea typeface="Droid Sans Fallback" pitchFamily="2"/>
                <a:cs typeface="FreeSans" pitchFamily="2"/>
              </a:rPr>
              <a:t>metar</a:t>
            </a:r>
            <a:endParaRPr lang="en-US" sz="2000" b="1" dirty="0">
              <a:solidFill>
                <a:srgbClr val="FF950E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TT,TD,PN,UV,WD,PR6h: </a:t>
            </a:r>
            <a:r>
              <a:rPr lang="en-US" sz="2000" u="sng" dirty="0">
                <a:solidFill>
                  <a:srgbClr val="00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thinning vs no thinning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en-US" sz="2000" dirty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sz="2000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TT,TD,PN,UV,WD, PR6h: </a:t>
            </a:r>
            <a:r>
              <a:rPr lang="en-US" sz="2000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QC vs no-QC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en-US" sz="2000" dirty="0" smtClean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en-US" sz="2000" dirty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sz="2000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TT,TD,PN,UV,WD, PR6h</a:t>
            </a:r>
          </a:p>
          <a:p>
            <a:pPr marL="0" lvl="1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- verify against analysis values at observation locations</a:t>
            </a:r>
          </a:p>
          <a:p>
            <a:pPr marL="0" lvl="1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- </a:t>
            </a:r>
            <a:r>
              <a:rPr lang="en-US" sz="2000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filling: from station network to whole domain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en-US" sz="2000" dirty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en-US" sz="2000" dirty="0" smtClean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86688" y="2425406"/>
            <a:ext cx="2571264" cy="364469"/>
          </a:xfrm>
          <a:custGeom>
            <a:avLst>
              <a:gd name="f0" fmla="val 1814"/>
              <a:gd name="f1" fmla="val 5400"/>
              <a:gd name="f2" fmla="val 1029"/>
              <a:gd name="f3" fmla="val 8535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Liberation Sans" pitchFamily="18"/>
                <a:ea typeface="Droid Sans Fallback" pitchFamily="2"/>
                <a:cs typeface="FreeSans" pitchFamily="2"/>
              </a:rPr>
              <a:t>Quality Control</a:t>
            </a:r>
          </a:p>
        </p:txBody>
      </p:sp>
      <p:sp>
        <p:nvSpPr>
          <p:cNvPr id="5" name="Freeform 4"/>
          <p:cNvSpPr/>
          <p:nvPr/>
        </p:nvSpPr>
        <p:spPr>
          <a:xfrm>
            <a:off x="6552576" y="3951213"/>
            <a:ext cx="2394926" cy="327892"/>
          </a:xfrm>
          <a:custGeom>
            <a:avLst>
              <a:gd name="f0" fmla="val 2806"/>
              <a:gd name="f1" fmla="val 5400"/>
              <a:gd name="f2" fmla="val 1613"/>
              <a:gd name="f3" fmla="val 8768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Spatial Sampling</a:t>
            </a:r>
          </a:p>
        </p:txBody>
      </p:sp>
      <p:sp>
        <p:nvSpPr>
          <p:cNvPr id="6" name="Freeform 5"/>
          <p:cNvSpPr/>
          <p:nvPr/>
        </p:nvSpPr>
        <p:spPr>
          <a:xfrm>
            <a:off x="6378198" y="3578906"/>
            <a:ext cx="2571264" cy="364469"/>
          </a:xfrm>
          <a:custGeom>
            <a:avLst>
              <a:gd name="f0" fmla="val 1814"/>
              <a:gd name="f1" fmla="val 5400"/>
              <a:gd name="f2" fmla="val 1029"/>
              <a:gd name="f3" fmla="val 8535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Representativeness</a:t>
            </a:r>
          </a:p>
        </p:txBody>
      </p:sp>
      <p:sp>
        <p:nvSpPr>
          <p:cNvPr id="7" name="Freeform 6"/>
          <p:cNvSpPr/>
          <p:nvPr/>
        </p:nvSpPr>
        <p:spPr>
          <a:xfrm>
            <a:off x="6386688" y="1950551"/>
            <a:ext cx="2552323" cy="398329"/>
          </a:xfrm>
          <a:custGeom>
            <a:avLst>
              <a:gd name="f0" fmla="val 2806"/>
              <a:gd name="f1" fmla="val 5400"/>
              <a:gd name="f2" fmla="val 1804"/>
              <a:gd name="f3" fmla="val 7394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Liberation Sans" pitchFamily="18"/>
                <a:ea typeface="Droid Sans Fallback" pitchFamily="2"/>
                <a:cs typeface="FreeSans" pitchFamily="2"/>
              </a:rPr>
              <a:t>Spatial sampling</a:t>
            </a:r>
            <a:endParaRPr lang="en-US" sz="2000" dirty="0"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69707" y="1545585"/>
            <a:ext cx="2571264" cy="364469"/>
          </a:xfrm>
          <a:custGeom>
            <a:avLst>
              <a:gd name="f0" fmla="val 1814"/>
              <a:gd name="f1" fmla="val 5400"/>
              <a:gd name="f2" fmla="val 1029"/>
              <a:gd name="f3" fmla="val 8535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Liberation Sans" pitchFamily="18"/>
                <a:ea typeface="Droid Sans Fallback" pitchFamily="2"/>
                <a:cs typeface="FreeSans" pitchFamily="2"/>
              </a:rPr>
              <a:t>Different Networks</a:t>
            </a:r>
          </a:p>
        </p:txBody>
      </p:sp>
    </p:spTree>
    <p:extLst>
      <p:ext uri="{BB962C8B-B14F-4D97-AF65-F5344CB8AC3E}">
        <p14:creationId xmlns:p14="http://schemas.microsoft.com/office/powerpoint/2010/main" val="17301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88" y="812872"/>
            <a:ext cx="9044488" cy="5989250"/>
            <a:chOff x="37800" y="896040"/>
            <a:chExt cx="9970920" cy="66020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1440" y="906120"/>
              <a:ext cx="3233520" cy="322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451320" y="898920"/>
              <a:ext cx="3232800" cy="322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775920" y="896040"/>
              <a:ext cx="3232800" cy="322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7800" y="4297680"/>
              <a:ext cx="3270240" cy="3181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3384000" y="4316400"/>
              <a:ext cx="3269880" cy="3181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6714000" y="4310640"/>
              <a:ext cx="3256200" cy="318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44251" y="7017119"/>
              <a:ext cx="1104936" cy="4052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000" tIns="36000" rIns="81000" bIns="36000" anchorCtr="0" compatLnSpc="0">
              <a:sp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~40,000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3992" y="7017119"/>
              <a:ext cx="1104936" cy="4052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000" tIns="36000" rIns="81000" bIns="36000" anchorCtr="0" compatLnSpc="0">
              <a:sp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~20,000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3450" y="7017119"/>
              <a:ext cx="1104936" cy="4052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000" tIns="36000" rIns="81000" bIns="36000" anchorCtr="0" compatLnSpc="0">
              <a:sp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~10,000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351" y="3690720"/>
              <a:ext cx="1104936" cy="4052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000" tIns="36000" rIns="81000" bIns="36000" anchorCtr="0" compatLnSpc="0">
              <a:sp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~17,000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7811" y="3690720"/>
              <a:ext cx="1104936" cy="4052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000" tIns="36000" rIns="81000" bIns="36000" anchorCtr="0" compatLnSpc="0">
              <a:sp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~15,000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47272" y="3690720"/>
              <a:ext cx="1104936" cy="4052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000" tIns="36000" rIns="81000" bIns="36000" anchorCtr="0" compatLnSpc="0">
              <a:sp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~12,000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200" y="1226160"/>
              <a:ext cx="1025446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METAR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75360" y="1252439"/>
              <a:ext cx="1138546" cy="8804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METAR  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THIN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1</a:t>
              </a:r>
              <a:r>
                <a:rPr lang="en-US" sz="1600" b="1" baseline="30000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x 1</a:t>
              </a:r>
              <a:r>
                <a:rPr lang="en-US" sz="1600" b="1" baseline="30000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5519" y="1252439"/>
              <a:ext cx="1157760" cy="881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METAR  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THIN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2</a:t>
              </a:r>
              <a:r>
                <a:rPr lang="en-US" sz="1600" b="1" baseline="30000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  <a:r>
                <a:rPr lang="en-US" sz="1600" b="1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x 2</a:t>
              </a:r>
              <a:r>
                <a:rPr lang="en-US" sz="1600" b="1" baseline="30000">
                  <a:solidFill>
                    <a:srgbClr val="FF950E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7200" y="4573080"/>
              <a:ext cx="967058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SYNOP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11360" y="4566960"/>
              <a:ext cx="967058" cy="8804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SYNOP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THIN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1</a:t>
              </a:r>
              <a:r>
                <a:rPr lang="en-US" sz="1600" b="1" baseline="30000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x 1</a:t>
              </a:r>
              <a:r>
                <a:rPr lang="en-US" sz="1600" b="1" baseline="30000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31919" y="4567320"/>
              <a:ext cx="967058" cy="8804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SYNOP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THIN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2</a:t>
              </a:r>
              <a:r>
                <a:rPr lang="en-US" sz="1600" b="1" baseline="30000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  <a:r>
                <a:rPr lang="en-US" sz="1600" b="1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x 2</a:t>
              </a:r>
              <a:r>
                <a:rPr lang="en-US" sz="1600" b="1" baseline="30000">
                  <a:solidFill>
                    <a:srgbClr val="008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</a:p>
          </p:txBody>
        </p:sp>
      </p:grpSp>
      <p:sp>
        <p:nvSpPr>
          <p:cNvPr id="21" name="Title 20"/>
          <p:cNvSpPr txBox="1">
            <a:spLocks noGrp="1"/>
          </p:cNvSpPr>
          <p:nvPr>
            <p:ph type="title" idx="4294967295"/>
          </p:nvPr>
        </p:nvSpPr>
        <p:spPr>
          <a:xfrm>
            <a:off x="522482" y="62705"/>
            <a:ext cx="8228763" cy="66362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300"/>
              <a:t>Network and spatial sampling</a:t>
            </a:r>
          </a:p>
        </p:txBody>
      </p:sp>
    </p:spTree>
    <p:extLst>
      <p:ext uri="{BB962C8B-B14F-4D97-AF65-F5344CB8AC3E}">
        <p14:creationId xmlns:p14="http://schemas.microsoft.com/office/powerpoint/2010/main" val="17552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575" y="950689"/>
            <a:ext cx="2879571" cy="296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106" y="3919335"/>
            <a:ext cx="2903040" cy="295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40543" y="3919335"/>
            <a:ext cx="2903040" cy="295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64030" y="3932726"/>
            <a:ext cx="2903040" cy="29526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8151" y="77727"/>
            <a:ext cx="8228763" cy="40496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SYNOP</a:t>
            </a:r>
            <a:r>
              <a:rPr lang="en-US" sz="2500" dirty="0" smtClean="0"/>
              <a:t> </a:t>
            </a:r>
            <a:r>
              <a:rPr lang="en-US" sz="2500" dirty="0"/>
              <a:t>vs </a:t>
            </a:r>
            <a:r>
              <a:rPr lang="en-US" sz="2500" dirty="0">
                <a:solidFill>
                  <a:srgbClr val="0000FF"/>
                </a:solidFill>
              </a:rPr>
              <a:t>METAR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7176" y="1412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Bias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365044" y="5059479"/>
            <a:ext cx="137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err </a:t>
            </a:r>
            <a:r>
              <a:rPr lang="en-CA" dirty="0" err="1" smtClean="0"/>
              <a:t>std</a:t>
            </a:r>
            <a:r>
              <a:rPr lang="en-CA" dirty="0" smtClean="0"/>
              <a:t> dev</a:t>
            </a:r>
            <a:endParaRPr lang="en-CA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084168" y="931321"/>
            <a:ext cx="2915816" cy="300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131840" y="947395"/>
            <a:ext cx="2880320" cy="29694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1477769" y="1340768"/>
            <a:ext cx="1327163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TT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27984" y="1289232"/>
            <a:ext cx="1327163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</a:t>
            </a:r>
            <a:r>
              <a:rPr lang="en-US" sz="1800" b="1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TD</a:t>
            </a:r>
            <a:endParaRPr lang="en-US" sz="1800" b="1" i="0" u="none" strike="noStrike" kern="1200" dirty="0">
              <a:ln>
                <a:noFill/>
              </a:ln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0312" y="1289232"/>
            <a:ext cx="1327163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</a:t>
            </a:r>
            <a:r>
              <a:rPr lang="en-US" sz="1800" b="1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PN</a:t>
            </a:r>
            <a:endParaRPr lang="en-US" sz="1800" b="1" i="0" u="none" strike="noStrike" kern="1200" dirty="0">
              <a:ln>
                <a:noFill/>
              </a:ln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184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>
                <a:solidFill>
                  <a:srgbClr val="0066FF"/>
                </a:solidFill>
              </a:rPr>
              <a:t>thin 0</a:t>
            </a:r>
            <a:r>
              <a:rPr lang="en-CA" sz="3200" baseline="30000" dirty="0">
                <a:solidFill>
                  <a:srgbClr val="0066FF"/>
                </a:solidFill>
              </a:rPr>
              <a:t>o</a:t>
            </a:r>
            <a:r>
              <a:rPr lang="en-CA" sz="3200" dirty="0">
                <a:solidFill>
                  <a:srgbClr val="0066FF"/>
                </a:solidFill>
              </a:rPr>
              <a:t> (no thinning)</a:t>
            </a:r>
            <a:r>
              <a:rPr lang="en-CA" sz="3200" dirty="0"/>
              <a:t> - </a:t>
            </a:r>
            <a:r>
              <a:rPr lang="en-CA" sz="3200" dirty="0">
                <a:solidFill>
                  <a:srgbClr val="92D050"/>
                </a:solidFill>
              </a:rPr>
              <a:t>thin 1</a:t>
            </a:r>
            <a:r>
              <a:rPr lang="en-CA" sz="3200" baseline="30000" dirty="0">
                <a:solidFill>
                  <a:srgbClr val="92D050"/>
                </a:solidFill>
              </a:rPr>
              <a:t>o</a:t>
            </a:r>
            <a:r>
              <a:rPr lang="en-CA" sz="3200" dirty="0">
                <a:solidFill>
                  <a:srgbClr val="92D050"/>
                </a:solidFill>
              </a:rPr>
              <a:t> </a:t>
            </a:r>
            <a:r>
              <a:rPr lang="en-CA" sz="3200" dirty="0"/>
              <a:t>- </a:t>
            </a:r>
            <a:r>
              <a:rPr lang="en-CA" sz="3200" dirty="0">
                <a:solidFill>
                  <a:srgbClr val="FF0000"/>
                </a:solidFill>
              </a:rPr>
              <a:t>thin 2</a:t>
            </a:r>
            <a:r>
              <a:rPr lang="en-CA" sz="3200" baseline="30000" dirty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6" y="1340768"/>
            <a:ext cx="2603980" cy="260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48" y="1340768"/>
            <a:ext cx="2578999" cy="25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3988" y="1563149"/>
            <a:ext cx="1101497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TD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501" y="1542198"/>
            <a:ext cx="1090148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</a:t>
            </a:r>
            <a:r>
              <a:rPr lang="en-US" sz="1600" b="1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TT</a:t>
            </a:r>
            <a:endParaRPr lang="en-US" sz="1600" b="1" dirty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4054" y="1563149"/>
            <a:ext cx="1093739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</a:t>
            </a:r>
            <a:r>
              <a:rPr lang="en-US" sz="1600" b="1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PN</a:t>
            </a:r>
            <a:endParaRPr lang="en-US" sz="1600" b="1" dirty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25448" y="3762877"/>
            <a:ext cx="2579000" cy="309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133588" y="3835447"/>
            <a:ext cx="2518531" cy="302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17682" y="3877606"/>
            <a:ext cx="2448272" cy="2938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533501" y="4975956"/>
            <a:ext cx="1090148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</a:t>
            </a:r>
            <a:r>
              <a:rPr lang="en-US" sz="1600" b="1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TT</a:t>
            </a:r>
            <a:endParaRPr lang="en-US" sz="1600" b="1" dirty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4983597"/>
            <a:ext cx="1101497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TD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4053" y="4983596"/>
            <a:ext cx="1093739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RDPS, </a:t>
            </a:r>
            <a:r>
              <a:rPr lang="en-US" sz="1600" b="1" dirty="0" smtClean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PN</a:t>
            </a:r>
            <a:endParaRPr lang="en-US" sz="1600" b="1" dirty="0">
              <a:solidFill>
                <a:srgbClr val="80808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4580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Bias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5173056"/>
            <a:ext cx="137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err </a:t>
            </a:r>
            <a:r>
              <a:rPr lang="en-CA" dirty="0" err="1" smtClean="0"/>
              <a:t>std</a:t>
            </a:r>
            <a:r>
              <a:rPr lang="en-CA" dirty="0" smtClean="0"/>
              <a:t> dev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50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5281" y="3655797"/>
            <a:ext cx="2815524" cy="304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35696" y="3756413"/>
            <a:ext cx="3007535" cy="3032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264" y="3756413"/>
            <a:ext cx="2922306" cy="304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2656" y="663621"/>
            <a:ext cx="8913540" cy="2994790"/>
            <a:chOff x="36000" y="731519"/>
            <a:chExt cx="9826559" cy="33012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6658559" y="734039"/>
              <a:ext cx="3204000" cy="3298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3383280" y="741600"/>
              <a:ext cx="3210479" cy="3291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36000" y="731519"/>
              <a:ext cx="3200400" cy="3298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860384" y="954719"/>
              <a:ext cx="1446816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algn="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THIN 2</a:t>
              </a:r>
              <a:r>
                <a:rPr lang="en-US" sz="1600" b="1" baseline="30000" dirty="0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  <a:r>
                <a:rPr lang="en-US" sz="1600" b="1" dirty="0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TD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895" y="921600"/>
              <a:ext cx="1434305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algn="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THIN 2</a:t>
              </a:r>
              <a:r>
                <a:rPr lang="en-US" sz="1600" b="1" baseline="30000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  <a:r>
                <a:rPr lang="en-US" sz="1600" b="1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TT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4937" y="954719"/>
              <a:ext cx="1438263" cy="360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algn="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THIN 2</a:t>
              </a:r>
              <a:r>
                <a:rPr lang="en-US" sz="1600" b="1" baseline="30000" dirty="0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o</a:t>
              </a:r>
              <a:r>
                <a:rPr lang="en-US" sz="1600" b="1" dirty="0">
                  <a:solidFill>
                    <a:srgbClr val="80808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PN</a:t>
              </a:r>
            </a:p>
          </p:txBody>
        </p:sp>
      </p:grpSp>
      <p:sp>
        <p:nvSpPr>
          <p:cNvPr id="15" name="Title 14"/>
          <p:cNvSpPr txBox="1">
            <a:spLocks noGrp="1"/>
          </p:cNvSpPr>
          <p:nvPr>
            <p:ph type="title" idx="4294967295"/>
          </p:nvPr>
        </p:nvSpPr>
        <p:spPr>
          <a:xfrm>
            <a:off x="458477" y="77727"/>
            <a:ext cx="8228763" cy="40496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SYNOP</a:t>
            </a:r>
            <a:r>
              <a:rPr lang="en-US" sz="2500" dirty="0" smtClean="0"/>
              <a:t> </a:t>
            </a:r>
            <a:r>
              <a:rPr lang="en-US" sz="2500" dirty="0"/>
              <a:t>vs </a:t>
            </a:r>
            <a:r>
              <a:rPr lang="en-US" sz="2500" dirty="0" smtClean="0">
                <a:solidFill>
                  <a:srgbClr val="0000FF"/>
                </a:solidFill>
              </a:rPr>
              <a:t>METAR </a:t>
            </a:r>
            <a:r>
              <a:rPr lang="en-US" sz="2500" dirty="0"/>
              <a:t>with 2</a:t>
            </a:r>
            <a:r>
              <a:rPr lang="en-US" sz="2500" baseline="30000" dirty="0"/>
              <a:t>0</a:t>
            </a:r>
            <a:r>
              <a:rPr lang="en-US" sz="2500" dirty="0"/>
              <a:t>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0912" y="4077072"/>
            <a:ext cx="1301039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THIN 2</a:t>
            </a:r>
            <a:r>
              <a:rPr lang="en-US" sz="1600" b="1" baseline="30000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</a:t>
            </a: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, TT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65111" y="4005064"/>
            <a:ext cx="1312387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THIN 2</a:t>
            </a:r>
            <a:r>
              <a:rPr lang="en-US" sz="1600" b="1" baseline="30000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</a:t>
            </a: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, TD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8304" y="3913651"/>
            <a:ext cx="1304629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THIN 2</a:t>
            </a:r>
            <a:r>
              <a:rPr lang="en-US" sz="1600" b="1" baseline="30000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</a:t>
            </a:r>
            <a:r>
              <a:rPr lang="en-US" sz="1600" b="1" dirty="0">
                <a:solidFill>
                  <a:srgbClr val="80808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, PN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119294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Bias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316215" y="4988390"/>
            <a:ext cx="137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err </a:t>
            </a:r>
            <a:r>
              <a:rPr lang="en-CA" dirty="0" err="1" smtClean="0"/>
              <a:t>std</a:t>
            </a:r>
            <a:r>
              <a:rPr lang="en-CA" dirty="0" smtClean="0"/>
              <a:t> dev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98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83273EE-D04F-4577-A1CB-9F30F84EB114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f98e56d-1113-4a65-a9e4-9f7ab45ff7e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</TotalTime>
  <Words>1160</Words>
  <Application>Microsoft Office PowerPoint</Application>
  <PresentationFormat>On-screen Show (4:3)</PresentationFormat>
  <Paragraphs>248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FreeSans</vt:lpstr>
      <vt:lpstr>StarSymbol</vt:lpstr>
      <vt:lpstr>Droid Sans Fallback</vt:lpstr>
      <vt:lpstr>Wingdings</vt:lpstr>
      <vt:lpstr>Arial Unicode MS</vt:lpstr>
      <vt:lpstr>Liberation Sans</vt:lpstr>
      <vt:lpstr>Default Design</vt:lpstr>
      <vt:lpstr>Observation uncertainty in verification</vt:lpstr>
      <vt:lpstr>Contents</vt:lpstr>
      <vt:lpstr>Sources of observation error and uncertainty</vt:lpstr>
      <vt:lpstr>B. Casati: Experimental Design (1/2)</vt:lpstr>
      <vt:lpstr>Experiment Design (2/2)</vt:lpstr>
      <vt:lpstr>Network and spatial sampling</vt:lpstr>
      <vt:lpstr>SYNOP vs METAR</vt:lpstr>
      <vt:lpstr>thin 0o (no thinning) - thin 1o - thin 2o</vt:lpstr>
      <vt:lpstr>SYNOP vs METAR with 20 thinning</vt:lpstr>
      <vt:lpstr>Season, Quality Control (QC)</vt:lpstr>
      <vt:lpstr>Quality Control vs no Quality Control</vt:lpstr>
      <vt:lpstr>Results</vt:lpstr>
      <vt:lpstr>PowerPoint Presentation</vt:lpstr>
      <vt:lpstr>PowerPoint Presentation</vt:lpstr>
      <vt:lpstr>Impact of observation uncertainty on verification results </vt:lpstr>
      <vt:lpstr>PowerPoint Presentation</vt:lpstr>
      <vt:lpstr>PowerPoint Presentation</vt:lpstr>
      <vt:lpstr>CMC (Fortin, et. al): apparent under-dispersion</vt:lpstr>
      <vt:lpstr>Corrected spread using variance instead of standard deviation</vt:lpstr>
      <vt:lpstr>RMSE corrected for observation error</vt:lpstr>
      <vt:lpstr>Estimated radiosonde observation error</vt:lpstr>
      <vt:lpstr>Reducing radiosonde observation error GZ and RH</vt:lpstr>
      <vt:lpstr>Conclusions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Ata Hussain</cp:lastModifiedBy>
  <cp:revision>206</cp:revision>
  <cp:lastPrinted>2018-03-07T15:04:36Z</cp:lastPrinted>
  <dcterms:created xsi:type="dcterms:W3CDTF">2006-02-27T19:58:49Z</dcterms:created>
  <dcterms:modified xsi:type="dcterms:W3CDTF">2018-03-09T08:50:42Z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