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300" r:id="rId7"/>
    <p:sldId id="329" r:id="rId8"/>
    <p:sldId id="331" r:id="rId9"/>
    <p:sldId id="351" r:id="rId10"/>
    <p:sldId id="352" r:id="rId11"/>
    <p:sldId id="335" r:id="rId12"/>
    <p:sldId id="336" r:id="rId13"/>
    <p:sldId id="357" r:id="rId14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CCFFFF"/>
    <a:srgbClr val="6C8AAF"/>
    <a:srgbClr val="064E83"/>
    <a:srgbClr val="000000"/>
    <a:srgbClr val="FFAF3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598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780" y="96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35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2208" tIns="46104" rIns="92208" bIns="46104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74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4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8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6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5984876"/>
            <a:ext cx="2135591" cy="366955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5836856" y="5984876"/>
            <a:ext cx="168730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8, 2018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1294198"/>
            <a:ext cx="5903737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980000"/>
            <a:ext cx="5903737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700002"/>
            <a:ext cx="590373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3121225"/>
            <a:ext cx="5903737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3429000"/>
            <a:ext cx="5903737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 smtClean="0"/>
              <a:t>email@ddress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2962791" y="6308256"/>
            <a:ext cx="3443912" cy="230657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Centre for Medium-Range Weather Forecasts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360000"/>
            <a:ext cx="590373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936000"/>
            <a:ext cx="5903738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2152580" y="6308256"/>
            <a:ext cx="3443912" cy="230657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Centre for Medium-Range Weather Forecasts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11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360000"/>
            <a:ext cx="752415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936000"/>
            <a:ext cx="7524159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20422" y="788076"/>
            <a:ext cx="6163408" cy="1025922"/>
          </a:xfrm>
        </p:spPr>
        <p:txBody>
          <a:bodyPr/>
          <a:lstStyle/>
          <a:p>
            <a:pPr algn="ctr"/>
            <a:r>
              <a:rPr lang="en-US" smtClean="0"/>
              <a:t>7.3 Update on WDQMS:</a:t>
            </a:r>
          </a:p>
          <a:p>
            <a:pPr algn="ctr"/>
            <a:r>
              <a:rPr lang="en-US" dirty="0" smtClean="0"/>
              <a:t>WDQMS </a:t>
            </a:r>
            <a:r>
              <a:rPr lang="en-US" dirty="0"/>
              <a:t>NWP Pilot Project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Cristina Prates and Erik Andersson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0491" y="3358634"/>
            <a:ext cx="62430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With thanks to :</a:t>
            </a:r>
          </a:p>
          <a:p>
            <a:pPr algn="ctr"/>
            <a:r>
              <a:rPr lang="en-US" sz="1500" dirty="0" smtClean="0"/>
              <a:t>Y. Ota </a:t>
            </a:r>
            <a:r>
              <a:rPr lang="en-US" sz="1500" dirty="0"/>
              <a:t>(</a:t>
            </a:r>
            <a:r>
              <a:rPr lang="en-US" sz="1500" dirty="0" smtClean="0"/>
              <a:t>JMA), T. </a:t>
            </a:r>
            <a:r>
              <a:rPr lang="en-US" sz="1500" dirty="0" err="1" smtClean="0"/>
              <a:t>Pröscholdt</a:t>
            </a:r>
            <a:r>
              <a:rPr lang="en-US" sz="1500" dirty="0" smtClean="0"/>
              <a:t> (WMO), J. Whiting (NCEP), A. Cress(DWD)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3174165" y="5055205"/>
            <a:ext cx="3297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7 February 2018, </a:t>
            </a:r>
            <a:r>
              <a:rPr lang="en-GB" sz="1400" dirty="0"/>
              <a:t>Geneva, Switzerland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20422" y="3121225"/>
            <a:ext cx="5903737" cy="239040"/>
          </a:xfrm>
        </p:spPr>
        <p:txBody>
          <a:bodyPr/>
          <a:lstStyle/>
          <a:p>
            <a:pPr algn="ctr"/>
            <a:r>
              <a:rPr lang="en-GB" dirty="0" smtClean="0"/>
              <a:t>ECMWF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/>
              <a:t>WDQMS in a nutshell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160" y="6307885"/>
            <a:ext cx="1619840" cy="246221"/>
          </a:xfrm>
        </p:spPr>
        <p:txBody>
          <a:bodyPr anchor="ctr"/>
          <a:lstStyle/>
          <a:p>
            <a:fld id="{6B3B0B0F-E794-1244-9699-107C60B9C2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143000" y="1164600"/>
            <a:ext cx="6381160" cy="4986000"/>
          </a:xfrm>
        </p:spPr>
        <p:txBody>
          <a:bodyPr/>
          <a:lstStyle/>
          <a:p>
            <a:pPr indent="0" algn="just">
              <a:buNone/>
            </a:pPr>
            <a:r>
              <a:rPr lang="en-GB" b="1" dirty="0" smtClean="0"/>
              <a:t>Cooperation between Global NWP centres</a:t>
            </a:r>
          </a:p>
          <a:p>
            <a:pPr indent="0" algn="just">
              <a:buNone/>
            </a:pPr>
            <a:r>
              <a:rPr lang="en-GB" b="1" dirty="0" smtClean="0"/>
              <a:t>Cooperation with the Regional WIGOS Centres</a:t>
            </a:r>
          </a:p>
          <a:p>
            <a:pPr indent="0" algn="just">
              <a:buNone/>
            </a:pPr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dirty="0" smtClean="0"/>
              <a:t>Facilitates p</a:t>
            </a:r>
            <a:r>
              <a:rPr lang="en-US" dirty="0" err="1" smtClean="0"/>
              <a:t>rocessing</a:t>
            </a:r>
            <a:r>
              <a:rPr lang="en-US" dirty="0" smtClean="0"/>
              <a:t> of the </a:t>
            </a:r>
            <a:r>
              <a:rPr lang="en-US" dirty="0"/>
              <a:t>quality monitoring information together with the observing station metadata </a:t>
            </a:r>
            <a:r>
              <a:rPr lang="en-US" dirty="0" smtClean="0"/>
              <a:t>in OSCAR/Surface and displays it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indent="0" algn="just">
              <a:buNone/>
            </a:pPr>
            <a:r>
              <a:rPr lang="en-US" dirty="0" smtClean="0"/>
              <a:t>In progress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Generate </a:t>
            </a:r>
            <a:r>
              <a:rPr lang="en-US" b="1" dirty="0"/>
              <a:t>Quality </a:t>
            </a:r>
            <a:r>
              <a:rPr lang="en-US" b="1" dirty="0" smtClean="0"/>
              <a:t> </a:t>
            </a:r>
            <a:r>
              <a:rPr lang="en-US" b="1" dirty="0"/>
              <a:t>Reports</a:t>
            </a:r>
            <a:r>
              <a:rPr lang="en-US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/>
              <a:t>G</a:t>
            </a:r>
            <a:r>
              <a:rPr lang="en-US" dirty="0" smtClean="0"/>
              <a:t>enerate automatic alerts and daily summaries to </a:t>
            </a:r>
            <a:r>
              <a:rPr lang="en-US" dirty="0"/>
              <a:t>be used by the </a:t>
            </a:r>
            <a:r>
              <a:rPr lang="en-US" dirty="0" smtClean="0"/>
              <a:t>Regional WIGOS </a:t>
            </a:r>
            <a:r>
              <a:rPr lang="en-US" dirty="0" err="1" smtClean="0"/>
              <a:t>Centres</a:t>
            </a:r>
            <a:r>
              <a:rPr lang="en-US" dirty="0" smtClean="0"/>
              <a:t> (RWC)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Establish pre-operational phase</a:t>
            </a:r>
          </a:p>
          <a:p>
            <a:pPr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736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160" y="6307885"/>
            <a:ext cx="1619840" cy="246221"/>
          </a:xfrm>
        </p:spPr>
        <p:txBody>
          <a:bodyPr anchor="ctr"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>
              <a:buNone/>
            </a:pPr>
            <a:endParaRPr lang="en-GB" dirty="0" smtClean="0"/>
          </a:p>
          <a:p>
            <a:r>
              <a:rPr lang="en-GB" dirty="0" smtClean="0"/>
              <a:t>WDQMS Inception</a:t>
            </a:r>
            <a:endParaRPr lang="en-GB" dirty="0"/>
          </a:p>
          <a:p>
            <a:r>
              <a:rPr lang="en-GB" dirty="0"/>
              <a:t>Pilot Project on </a:t>
            </a:r>
            <a:r>
              <a:rPr lang="en-GB" dirty="0" smtClean="0"/>
              <a:t>Data Quality Monitoring : </a:t>
            </a:r>
            <a:endParaRPr lang="en-GB" b="1" dirty="0" smtClean="0"/>
          </a:p>
          <a:p>
            <a:pPr lvl="1"/>
            <a:r>
              <a:rPr lang="en-GB" b="1" dirty="0"/>
              <a:t>Land surface </a:t>
            </a:r>
            <a:r>
              <a:rPr lang="en-GB" b="1" dirty="0" smtClean="0"/>
              <a:t>observations</a:t>
            </a:r>
          </a:p>
          <a:p>
            <a:pPr lvl="1"/>
            <a:r>
              <a:rPr lang="en-GB" b="1" dirty="0" smtClean="0"/>
              <a:t>Upper-air observations</a:t>
            </a:r>
          </a:p>
          <a:p>
            <a:pPr marL="360000" lvl="1" indent="0">
              <a:buNone/>
            </a:pPr>
            <a:endParaRPr lang="en-GB" dirty="0" smtClean="0"/>
          </a:p>
          <a:p>
            <a:r>
              <a:rPr lang="en-GB" dirty="0" smtClean="0"/>
              <a:t>Contribution for Demonstration Project</a:t>
            </a:r>
          </a:p>
          <a:p>
            <a:r>
              <a:rPr lang="en-GB" dirty="0" smtClean="0"/>
              <a:t>WMO web-based GUI</a:t>
            </a:r>
            <a:endParaRPr lang="en-GB" dirty="0"/>
          </a:p>
          <a:p>
            <a:r>
              <a:rPr lang="en-GB" dirty="0" smtClean="0"/>
              <a:t>Future challenges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8200" y="6292495"/>
            <a:ext cx="69215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64E83"/>
                </a:solidFill>
              </a:rPr>
              <a:t>Side Event, Regional Association VI, 17</a:t>
            </a:r>
            <a:r>
              <a:rPr lang="en-GB" sz="1200" baseline="30000" dirty="0">
                <a:solidFill>
                  <a:srgbClr val="064E83"/>
                </a:solidFill>
              </a:rPr>
              <a:t>Th</a:t>
            </a:r>
            <a:r>
              <a:rPr lang="en-GB" sz="1200" dirty="0">
                <a:solidFill>
                  <a:srgbClr val="064E83"/>
                </a:solidFill>
              </a:rPr>
              <a:t> Session 7 February 2018, Geneva, Switzerland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360000"/>
            <a:ext cx="7840980" cy="369332"/>
          </a:xfrm>
        </p:spPr>
        <p:txBody>
          <a:bodyPr/>
          <a:lstStyle/>
          <a:p>
            <a:r>
              <a:rPr lang="en-US" dirty="0"/>
              <a:t>WDQMS </a:t>
            </a:r>
            <a:r>
              <a:rPr lang="en-US" dirty="0" smtClean="0"/>
              <a:t>– The WIGOS Data Quality Monitoring System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160" y="6307885"/>
            <a:ext cx="1619840" cy="246221"/>
          </a:xfrm>
        </p:spPr>
        <p:txBody>
          <a:bodyPr anchor="ctr"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620422" y="1497330"/>
            <a:ext cx="6449158" cy="442467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review and </a:t>
            </a:r>
            <a:r>
              <a:rPr lang="en-US" dirty="0" err="1"/>
              <a:t>modernise</a:t>
            </a:r>
            <a:r>
              <a:rPr lang="en-US" dirty="0"/>
              <a:t> the NWP-based monitoring of the conventional components of </a:t>
            </a:r>
            <a:r>
              <a:rPr lang="en-US" dirty="0" smtClean="0"/>
              <a:t>WIGOS</a:t>
            </a: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T</a:t>
            </a:r>
            <a:r>
              <a:rPr lang="en-US" dirty="0" smtClean="0"/>
              <a:t>o provide real-time monitoring of the performance (data availability and quality) of observing stations</a:t>
            </a: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To be able to identify issues/problems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To take actions towards the supplier so that identified issues can be solved.</a:t>
            </a:r>
          </a:p>
          <a:p>
            <a:pPr algn="just"/>
            <a:endParaRPr lang="en-GB" dirty="0"/>
          </a:p>
          <a:p>
            <a:pPr indent="0" algn="just">
              <a:buNone/>
            </a:pPr>
            <a:r>
              <a:rPr lang="en-US" dirty="0"/>
              <a:t> WDQMS </a:t>
            </a:r>
            <a:r>
              <a:rPr lang="en-US" dirty="0" smtClean="0"/>
              <a:t>comprises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dirty="0" smtClean="0"/>
              <a:t>monitoring </a:t>
            </a:r>
            <a:r>
              <a:rPr lang="en-GB" dirty="0"/>
              <a:t>function </a:t>
            </a:r>
            <a:r>
              <a:rPr lang="en-GB" dirty="0" smtClean="0"/>
              <a:t>(</a:t>
            </a:r>
            <a:r>
              <a:rPr lang="en-GB" dirty="0">
                <a:solidFill>
                  <a:srgbClr val="FF0000"/>
                </a:solidFill>
              </a:rPr>
              <a:t>QM</a:t>
            </a:r>
            <a:r>
              <a:rPr lang="en-GB" dirty="0"/>
              <a:t>), </a:t>
            </a:r>
            <a:endParaRPr lang="en-GB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GB" dirty="0" smtClean="0"/>
              <a:t>analysis </a:t>
            </a:r>
            <a:r>
              <a:rPr lang="en-GB" dirty="0"/>
              <a:t>and evaluation function (</a:t>
            </a:r>
            <a:r>
              <a:rPr lang="en-GB" dirty="0" err="1">
                <a:solidFill>
                  <a:srgbClr val="FF0000"/>
                </a:solidFill>
              </a:rPr>
              <a:t>Ev</a:t>
            </a:r>
            <a:r>
              <a:rPr lang="en-GB" dirty="0"/>
              <a:t>), </a:t>
            </a:r>
            <a:endParaRPr lang="en-GB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GB" dirty="0" smtClean="0"/>
              <a:t>incident </a:t>
            </a:r>
            <a:r>
              <a:rPr lang="en-GB" dirty="0"/>
              <a:t>management function (</a:t>
            </a:r>
            <a:r>
              <a:rPr lang="en-GB" dirty="0">
                <a:solidFill>
                  <a:srgbClr val="FF0000"/>
                </a:solidFill>
              </a:rPr>
              <a:t>IM</a:t>
            </a:r>
            <a:r>
              <a:rPr lang="en-GB" dirty="0"/>
              <a:t>).</a:t>
            </a:r>
            <a:endParaRPr lang="en-US" dirty="0"/>
          </a:p>
          <a:p>
            <a:pPr indent="0" algn="just">
              <a:buNone/>
            </a:pPr>
            <a:endParaRPr lang="en-GB" dirty="0" smtClean="0"/>
          </a:p>
          <a:p>
            <a:pPr indent="0">
              <a:buNone/>
            </a:pP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838200" y="6292495"/>
            <a:ext cx="69215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64E83"/>
                </a:solidFill>
              </a:rPr>
              <a:t>Side Event, Regional Association VI, 17</a:t>
            </a:r>
            <a:r>
              <a:rPr lang="en-GB" sz="1200" baseline="30000" dirty="0">
                <a:solidFill>
                  <a:srgbClr val="064E83"/>
                </a:solidFill>
              </a:rPr>
              <a:t>Th</a:t>
            </a:r>
            <a:r>
              <a:rPr lang="en-GB" sz="1200" dirty="0">
                <a:solidFill>
                  <a:srgbClr val="064E83"/>
                </a:solidFill>
              </a:rPr>
              <a:t> Session 7 February 2018, Geneva, Switzerland</a:t>
            </a:r>
          </a:p>
        </p:txBody>
      </p:sp>
    </p:spTree>
    <p:extLst>
      <p:ext uri="{BB962C8B-B14F-4D97-AF65-F5344CB8AC3E}">
        <p14:creationId xmlns:p14="http://schemas.microsoft.com/office/powerpoint/2010/main" val="10286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760" y="30594"/>
            <a:ext cx="5903737" cy="369332"/>
          </a:xfrm>
        </p:spPr>
        <p:txBody>
          <a:bodyPr/>
          <a:lstStyle/>
          <a:p>
            <a:r>
              <a:rPr lang="en-US" dirty="0" smtClean="0"/>
              <a:t>WDQMS concept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160" y="6307885"/>
            <a:ext cx="1619840" cy="246221"/>
          </a:xfrm>
        </p:spPr>
        <p:txBody>
          <a:bodyPr anchor="ctr"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548278" y="461482"/>
            <a:ext cx="6624172" cy="2502652"/>
          </a:xfrm>
        </p:spPr>
        <p:txBody>
          <a:bodyPr/>
          <a:lstStyle/>
          <a:p>
            <a:pPr marL="285750" indent="-285750" algn="just"/>
            <a:r>
              <a:rPr lang="en-US" dirty="0" smtClean="0">
                <a:solidFill>
                  <a:srgbClr val="FF0000"/>
                </a:solidFill>
              </a:rPr>
              <a:t>QM</a:t>
            </a:r>
            <a:r>
              <a:rPr lang="en-US" dirty="0" smtClean="0"/>
              <a:t>: to compare observational data received at NWP </a:t>
            </a:r>
            <a:r>
              <a:rPr lang="en-US" dirty="0" err="1" smtClean="0"/>
              <a:t>Centres</a:t>
            </a:r>
            <a:r>
              <a:rPr lang="en-US" dirty="0" smtClean="0"/>
              <a:t> against OSCAR/Surface metadata, and quality standards – and display in an agreed format.</a:t>
            </a:r>
          </a:p>
          <a:p>
            <a:pPr marL="285750" indent="-285750" algn="just"/>
            <a:r>
              <a:rPr lang="en-GB" dirty="0" err="1" smtClean="0">
                <a:solidFill>
                  <a:srgbClr val="FF0000"/>
                </a:solidFill>
              </a:rPr>
              <a:t>Ev</a:t>
            </a:r>
            <a:r>
              <a:rPr lang="en-GB" dirty="0" smtClean="0"/>
              <a:t>: to extract the information from QM outputs and identify issue</a:t>
            </a:r>
            <a:r>
              <a:rPr lang="en-GB" dirty="0"/>
              <a:t>s</a:t>
            </a:r>
            <a:endParaRPr lang="en-GB" dirty="0" smtClean="0"/>
          </a:p>
          <a:p>
            <a:pPr marL="285750" indent="-285750" algn="just"/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IM</a:t>
            </a:r>
            <a:r>
              <a:rPr lang="en-GB" dirty="0" smtClean="0"/>
              <a:t>: It’s up to this function to take the necessary actions to solve the issue raised by </a:t>
            </a:r>
            <a:r>
              <a:rPr lang="en-GB" dirty="0" err="1" smtClean="0"/>
              <a:t>Ev</a:t>
            </a:r>
            <a:r>
              <a:rPr lang="en-GB" dirty="0" smtClean="0"/>
              <a:t> function.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GB" dirty="0"/>
          </a:p>
          <a:p>
            <a:pPr indent="0" algn="just">
              <a:buNone/>
            </a:pPr>
            <a:endParaRPr lang="en-GB" dirty="0" smtClean="0"/>
          </a:p>
          <a:p>
            <a:pPr indent="0">
              <a:buNone/>
            </a:pPr>
            <a:endParaRPr lang="en-GB" dirty="0" smtClean="0"/>
          </a:p>
        </p:txBody>
      </p:sp>
      <p:pic>
        <p:nvPicPr>
          <p:cNvPr id="5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38" y="3084625"/>
            <a:ext cx="5759450" cy="30975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6807" y="6246329"/>
            <a:ext cx="66607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Process of the WDQMS. From Guidance on QM, </a:t>
            </a:r>
            <a:r>
              <a:rPr lang="en-GB" sz="1400" dirty="0" err="1" smtClean="0"/>
              <a:t>Ev</a:t>
            </a:r>
            <a:r>
              <a:rPr lang="en-GB" sz="1400" dirty="0" smtClean="0"/>
              <a:t> and IM Procedures for RWC.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275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/>
              <a:t>Pilot Project on Data Quality Monitoring : Overview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160" y="6307885"/>
            <a:ext cx="1619840" cy="246221"/>
          </a:xfrm>
        </p:spPr>
        <p:txBody>
          <a:bodyPr anchor="ctr"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620422" y="935999"/>
            <a:ext cx="6355178" cy="5341107"/>
          </a:xfrm>
        </p:spPr>
        <p:txBody>
          <a:bodyPr/>
          <a:lstStyle/>
          <a:p>
            <a:pPr algn="just"/>
            <a:r>
              <a:rPr lang="en-GB" dirty="0" smtClean="0"/>
              <a:t>Practical </a:t>
            </a:r>
            <a:r>
              <a:rPr lang="en-GB" dirty="0"/>
              <a:t>implementation of the </a:t>
            </a:r>
            <a:r>
              <a:rPr lang="en-GB" dirty="0" smtClean="0">
                <a:solidFill>
                  <a:srgbClr val="FF0000"/>
                </a:solidFill>
              </a:rPr>
              <a:t>Monitoring function </a:t>
            </a:r>
            <a:r>
              <a:rPr lang="en-GB" dirty="0" smtClean="0"/>
              <a:t>of </a:t>
            </a:r>
            <a:r>
              <a:rPr lang="en-GB" b="1" dirty="0"/>
              <a:t>WDQMS</a:t>
            </a:r>
            <a:r>
              <a:rPr lang="en-GB" dirty="0"/>
              <a:t> relies on the </a:t>
            </a:r>
            <a:r>
              <a:rPr lang="en-GB" b="1" dirty="0"/>
              <a:t>monitoring information</a:t>
            </a:r>
            <a:r>
              <a:rPr lang="en-GB" dirty="0"/>
              <a:t> provided by Global NWP </a:t>
            </a:r>
            <a:r>
              <a:rPr lang="en-GB" dirty="0" smtClean="0"/>
              <a:t>Centres: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pilot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project on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data quality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monitoring</a:t>
            </a:r>
            <a:r>
              <a:rPr lang="en-GB" dirty="0"/>
              <a:t> was established so that work could be initiated to implement and test this component of the </a:t>
            </a:r>
            <a:r>
              <a:rPr lang="en-GB" dirty="0" smtClean="0"/>
              <a:t>system.</a:t>
            </a:r>
          </a:p>
          <a:p>
            <a:pPr indent="0" algn="just">
              <a:buNone/>
            </a:pPr>
            <a:endParaRPr lang="en-GB" dirty="0" smtClean="0"/>
          </a:p>
          <a:p>
            <a:pPr marL="285750" indent="-285750" algn="just"/>
            <a:r>
              <a:rPr lang="en-GB" dirty="0" smtClean="0"/>
              <a:t>Four Global </a:t>
            </a:r>
            <a:r>
              <a:rPr lang="en-GB" dirty="0"/>
              <a:t>NWP Centres providing quality information based on feedback from their data assimilation (DA) systems on a daily basis. </a:t>
            </a:r>
            <a:r>
              <a:rPr lang="en-GB" dirty="0" smtClean="0"/>
              <a:t>Participating </a:t>
            </a:r>
            <a:r>
              <a:rPr lang="en-GB" dirty="0"/>
              <a:t>NWP Centres:</a:t>
            </a:r>
          </a:p>
          <a:p>
            <a:pPr lvl="1"/>
            <a:r>
              <a:rPr lang="en-GB" dirty="0"/>
              <a:t> ECMWF &amp; NCEP (</a:t>
            </a:r>
            <a:r>
              <a:rPr lang="en-GB" b="1" dirty="0"/>
              <a:t>2015</a:t>
            </a:r>
            <a:r>
              <a:rPr lang="en-GB" dirty="0"/>
              <a:t>)</a:t>
            </a:r>
          </a:p>
          <a:p>
            <a:pPr lvl="1"/>
            <a:r>
              <a:rPr lang="en-GB" dirty="0" smtClean="0"/>
              <a:t> JMA </a:t>
            </a:r>
            <a:r>
              <a:rPr lang="en-GB" dirty="0"/>
              <a:t>&amp; DWD (</a:t>
            </a:r>
            <a:r>
              <a:rPr lang="en-GB" b="1" dirty="0"/>
              <a:t>2016</a:t>
            </a:r>
            <a:r>
              <a:rPr lang="en-GB" dirty="0"/>
              <a:t>)</a:t>
            </a:r>
          </a:p>
          <a:p>
            <a:r>
              <a:rPr lang="en-GB" dirty="0" smtClean="0"/>
              <a:t>Monitoring of land surface observations (</a:t>
            </a:r>
            <a:r>
              <a:rPr lang="en-GB" b="1" dirty="0" smtClean="0"/>
              <a:t>2015</a:t>
            </a:r>
            <a:r>
              <a:rPr lang="en-GB" dirty="0" smtClean="0"/>
              <a:t>): ECMWF, NCEP, JMA and DWD.</a:t>
            </a:r>
          </a:p>
          <a:p>
            <a:r>
              <a:rPr lang="en-GB" dirty="0" smtClean="0"/>
              <a:t>Monitoring of Upper-air land observations (</a:t>
            </a:r>
            <a:r>
              <a:rPr lang="en-GB" b="1" dirty="0" smtClean="0"/>
              <a:t>2016</a:t>
            </a:r>
            <a:r>
              <a:rPr lang="en-GB" dirty="0" smtClean="0"/>
              <a:t>): ECMWF and JMA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292495"/>
            <a:ext cx="69215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64E83"/>
                </a:solidFill>
              </a:rPr>
              <a:t>Side Event, Regional Association VI, 17</a:t>
            </a:r>
            <a:r>
              <a:rPr lang="en-GB" sz="1200" baseline="30000" dirty="0">
                <a:solidFill>
                  <a:srgbClr val="064E83"/>
                </a:solidFill>
              </a:rPr>
              <a:t>Th</a:t>
            </a:r>
            <a:r>
              <a:rPr lang="en-GB" sz="1200" dirty="0">
                <a:solidFill>
                  <a:srgbClr val="064E83"/>
                </a:solidFill>
              </a:rPr>
              <a:t> Session 7 February 2018, Geneva, Switzerland</a:t>
            </a:r>
          </a:p>
        </p:txBody>
      </p:sp>
    </p:spTree>
    <p:extLst>
      <p:ext uri="{BB962C8B-B14F-4D97-AF65-F5344CB8AC3E}">
        <p14:creationId xmlns:p14="http://schemas.microsoft.com/office/powerpoint/2010/main" val="12187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GB" sz="2000" dirty="0"/>
              <a:t>Pilot Project on QM – </a:t>
            </a:r>
            <a:r>
              <a:rPr lang="en-GB" sz="2000" dirty="0" smtClean="0"/>
              <a:t>Land Surface </a:t>
            </a:r>
            <a:r>
              <a:rPr lang="en-GB" sz="2000" dirty="0"/>
              <a:t>Observations </a:t>
            </a:r>
            <a:br>
              <a:rPr lang="en-GB" sz="2000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160" y="6307885"/>
            <a:ext cx="1619840" cy="246221"/>
          </a:xfrm>
        </p:spPr>
        <p:txBody>
          <a:bodyPr anchor="ctr"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194983" y="1653616"/>
            <a:ext cx="2256878" cy="3489884"/>
          </a:xfrm>
        </p:spPr>
        <p:txBody>
          <a:bodyPr/>
          <a:lstStyle/>
          <a:p>
            <a:pPr indent="0">
              <a:buNone/>
            </a:pPr>
            <a:r>
              <a:rPr lang="en-GB" b="1" dirty="0"/>
              <a:t>ECMWF WIKI page on QM pilot project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r>
              <a:rPr lang="en-GB" dirty="0" smtClean="0"/>
              <a:t>Near-real time information about the </a:t>
            </a:r>
            <a:r>
              <a:rPr lang="en-GB" b="1" dirty="0" smtClean="0"/>
              <a:t>availability/usability</a:t>
            </a:r>
            <a:r>
              <a:rPr lang="en-GB" dirty="0" smtClean="0"/>
              <a:t> of  land surface observations (based on surface pressure observations)</a:t>
            </a:r>
          </a:p>
          <a:p>
            <a:pPr indent="0">
              <a:buNone/>
            </a:pP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838200" y="6292495"/>
            <a:ext cx="69215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64E83"/>
                </a:solidFill>
              </a:rPr>
              <a:t>Side Event, Regional Association VI, 17</a:t>
            </a:r>
            <a:r>
              <a:rPr lang="en-GB" sz="1200" baseline="30000" dirty="0">
                <a:solidFill>
                  <a:srgbClr val="064E83"/>
                </a:solidFill>
              </a:rPr>
              <a:t>Th</a:t>
            </a:r>
            <a:r>
              <a:rPr lang="en-GB" sz="1200" dirty="0">
                <a:solidFill>
                  <a:srgbClr val="064E83"/>
                </a:solidFill>
              </a:rPr>
              <a:t> Session 7 February 2018, Geneva, Switzerland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0" t="27007" r="-965" b="-4778"/>
          <a:stretch/>
        </p:blipFill>
        <p:spPr>
          <a:xfrm>
            <a:off x="3548842" y="1131570"/>
            <a:ext cx="5595158" cy="53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GB" sz="2000" dirty="0"/>
              <a:t>Pilot Project on QM – </a:t>
            </a:r>
            <a:r>
              <a:rPr lang="en-GB" sz="2000" dirty="0" smtClean="0"/>
              <a:t>Upper-air Land Observations </a:t>
            </a:r>
            <a:r>
              <a:rPr lang="en-GB" sz="2000" dirty="0"/>
              <a:t/>
            </a:r>
            <a:br>
              <a:rPr lang="en-GB" sz="2000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160" y="6307885"/>
            <a:ext cx="1619840" cy="246221"/>
          </a:xfrm>
        </p:spPr>
        <p:txBody>
          <a:bodyPr anchor="ctr"/>
          <a:lstStyle/>
          <a:p>
            <a:fld id="{6B3B0B0F-E794-1244-9699-107C60B9C2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281953" y="859866"/>
            <a:ext cx="6768353" cy="4846234"/>
          </a:xfrm>
        </p:spPr>
        <p:txBody>
          <a:bodyPr/>
          <a:lstStyle/>
          <a:p>
            <a:pPr marL="360000" lvl="1" indent="0" algn="ctr">
              <a:buNone/>
            </a:pPr>
            <a:r>
              <a:rPr lang="en-GB" sz="1800" b="1" dirty="0" smtClean="0"/>
              <a:t>ECMWF </a:t>
            </a:r>
            <a:r>
              <a:rPr lang="en-GB" sz="1800" b="1" dirty="0"/>
              <a:t>WIKI page on QM pilot project</a:t>
            </a:r>
          </a:p>
          <a:p>
            <a:pPr indent="0" algn="just">
              <a:buNone/>
            </a:pPr>
            <a:r>
              <a:rPr lang="en-GB" dirty="0"/>
              <a:t>Near real-time product: daily maps with the total number of radiosonde ascents per day reporting air </a:t>
            </a:r>
            <a:r>
              <a:rPr lang="en-GB" dirty="0" smtClean="0"/>
              <a:t>temperature</a:t>
            </a: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838200" y="6292495"/>
            <a:ext cx="69215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64E83"/>
                </a:solidFill>
              </a:rPr>
              <a:t>Side Event, Regional Association VI, 17</a:t>
            </a:r>
            <a:r>
              <a:rPr lang="en-GB" sz="1200" baseline="30000" dirty="0">
                <a:solidFill>
                  <a:srgbClr val="064E83"/>
                </a:solidFill>
              </a:rPr>
              <a:t>Th</a:t>
            </a:r>
            <a:r>
              <a:rPr lang="en-GB" sz="1200" dirty="0">
                <a:solidFill>
                  <a:srgbClr val="064E83"/>
                </a:solidFill>
              </a:rPr>
              <a:t> Session 7 February 2018, Geneva, Switzerland</a:t>
            </a:r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" b="52083"/>
          <a:stretch/>
        </p:blipFill>
        <p:spPr>
          <a:xfrm>
            <a:off x="894532" y="1766166"/>
            <a:ext cx="6746240" cy="23368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 b="52500"/>
          <a:stretch/>
        </p:blipFill>
        <p:spPr>
          <a:xfrm>
            <a:off x="896849" y="4233500"/>
            <a:ext cx="6743923" cy="233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6455" y="2944261"/>
            <a:ext cx="123884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ECMWF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715342" y="5334105"/>
            <a:ext cx="82314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9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000" dirty="0"/>
              <a:t>WMO web-based GUI for pilot project on QM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160" y="6307885"/>
            <a:ext cx="1619840" cy="246221"/>
          </a:xfrm>
        </p:spPr>
        <p:txBody>
          <a:bodyPr anchor="ctr"/>
          <a:lstStyle/>
          <a:p>
            <a:fld id="{6B3B0B0F-E794-1244-9699-107C60B9C2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 smtClean="0"/>
              <a:t>Allow us to detect small and large scale patterns on observations:</a:t>
            </a:r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644884"/>
            <a:ext cx="8978900" cy="42771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02267" y="2106210"/>
            <a:ext cx="869934" cy="3956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000" dirty="0"/>
              <a:t>WMO web-based GUI for pilot project on QM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160" y="6307885"/>
            <a:ext cx="1619840" cy="246221"/>
          </a:xfrm>
        </p:spPr>
        <p:txBody>
          <a:bodyPr anchor="ctr"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 smtClean="0"/>
              <a:t>Allow us to detect small and large scale patterns on observations:</a:t>
            </a:r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696657"/>
            <a:ext cx="8940800" cy="422534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02267" y="2106210"/>
            <a:ext cx="869934" cy="3956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MWF Light 4:3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FD808EEB05F74EB93B7B1FC93A7018" ma:contentTypeVersion="0" ma:contentTypeDescription="Create a new document." ma:contentTypeScope="" ma:versionID="004656664a86faad8e0bc5b25487c8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580E00-0BDF-4144-91EC-854E6F3D4B8D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6827AF5-40F9-4F27-AE1C-136B7E39F1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4580BF-1155-4C2E-8745-AB9325B6E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4812</TotalTime>
  <Words>618</Words>
  <Application>Microsoft Office PowerPoint</Application>
  <PresentationFormat>On-screen Show (4:3)</PresentationFormat>
  <Paragraphs>91</Paragraphs>
  <Slides>10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ECMWF Light 4:3 blue</vt:lpstr>
      <vt:lpstr>PowerPoint Presentation</vt:lpstr>
      <vt:lpstr>Outline</vt:lpstr>
      <vt:lpstr>WDQMS – The WIGOS Data Quality Monitoring System</vt:lpstr>
      <vt:lpstr>WDQMS concept</vt:lpstr>
      <vt:lpstr> Pilot Project on Data Quality Monitoring : Overview</vt:lpstr>
      <vt:lpstr> Pilot Project on QM – Land Surface Observations  </vt:lpstr>
      <vt:lpstr> Pilot Project on QM – Upper-air Land Observations  </vt:lpstr>
      <vt:lpstr> WMO web-based GUI for pilot project on QM</vt:lpstr>
      <vt:lpstr> WMO web-based GUI for pilot project on QM</vt:lpstr>
      <vt:lpstr> WDQMS in a nutshell</vt:lpstr>
    </vt:vector>
  </TitlesOfParts>
  <Company>ECMWF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Hine</dc:creator>
  <cp:lastModifiedBy>David Richardson</cp:lastModifiedBy>
  <cp:revision>273</cp:revision>
  <cp:lastPrinted>2018-02-06T14:12:12Z</cp:lastPrinted>
  <dcterms:created xsi:type="dcterms:W3CDTF">2015-03-12T16:17:10Z</dcterms:created>
  <dcterms:modified xsi:type="dcterms:W3CDTF">2018-03-08T10:46:44Z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0x010100FBFD808EEB05F74EB93B7B1FC93A7018</vt:lpwstr>
  </property>
</Properties>
</file>