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5" r:id="rId4"/>
    <p:sldId id="264" r:id="rId5"/>
    <p:sldId id="272" r:id="rId6"/>
    <p:sldId id="262" r:id="rId7"/>
    <p:sldId id="267" r:id="rId8"/>
    <p:sldId id="268" r:id="rId9"/>
    <p:sldId id="269" r:id="rId10"/>
    <p:sldId id="270" r:id="rId11"/>
    <p:sldId id="271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4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un Kumar" userId="85e06dfdc7a357f0" providerId="LiveId" clId="{86FABE74-C461-4E12-A3B9-0B31C08D7CC2}"/>
    <pc:docChg chg="custSel addSld modSld">
      <pc:chgData name="Arun Kumar" userId="85e06dfdc7a357f0" providerId="LiveId" clId="{86FABE74-C461-4E12-A3B9-0B31C08D7CC2}" dt="2018-03-26T18:28:18.319" v="213" actId="27636"/>
      <pc:docMkLst>
        <pc:docMk/>
      </pc:docMkLst>
      <pc:sldChg chg="modSp">
        <pc:chgData name="Arun Kumar" userId="85e06dfdc7a357f0" providerId="LiveId" clId="{86FABE74-C461-4E12-A3B9-0B31C08D7CC2}" dt="2018-03-26T18:28:18.319" v="213" actId="27636"/>
        <pc:sldMkLst>
          <pc:docMk/>
          <pc:sldMk cId="2389260677" sldId="256"/>
        </pc:sldMkLst>
        <pc:spChg chg="mod">
          <ac:chgData name="Arun Kumar" userId="85e06dfdc7a357f0" providerId="LiveId" clId="{86FABE74-C461-4E12-A3B9-0B31C08D7CC2}" dt="2018-03-26T18:28:18.319" v="213" actId="27636"/>
          <ac:spMkLst>
            <pc:docMk/>
            <pc:sldMk cId="2389260677" sldId="256"/>
            <ac:spMk id="6" creationId="{00000000-0000-0000-0000-000000000000}"/>
          </ac:spMkLst>
        </pc:spChg>
      </pc:sldChg>
      <pc:sldChg chg="modSp">
        <pc:chgData name="Arun Kumar" userId="85e06dfdc7a357f0" providerId="LiveId" clId="{86FABE74-C461-4E12-A3B9-0B31C08D7CC2}" dt="2018-03-26T18:23:24.956" v="168" actId="20577"/>
        <pc:sldMkLst>
          <pc:docMk/>
          <pc:sldMk cId="2155037275" sldId="261"/>
        </pc:sldMkLst>
        <pc:spChg chg="mod">
          <ac:chgData name="Arun Kumar" userId="85e06dfdc7a357f0" providerId="LiveId" clId="{86FABE74-C461-4E12-A3B9-0B31C08D7CC2}" dt="2018-03-26T18:23:24.956" v="168" actId="20577"/>
          <ac:spMkLst>
            <pc:docMk/>
            <pc:sldMk cId="2155037275" sldId="261"/>
            <ac:spMk id="3" creationId="{00000000-0000-0000-0000-000000000000}"/>
          </ac:spMkLst>
        </pc:spChg>
      </pc:sldChg>
      <pc:sldChg chg="modSp">
        <pc:chgData name="Arun Kumar" userId="85e06dfdc7a357f0" providerId="LiveId" clId="{86FABE74-C461-4E12-A3B9-0B31C08D7CC2}" dt="2018-03-26T18:23:07.923" v="165" actId="20577"/>
        <pc:sldMkLst>
          <pc:docMk/>
          <pc:sldMk cId="484523009" sldId="265"/>
        </pc:sldMkLst>
        <pc:spChg chg="mod">
          <ac:chgData name="Arun Kumar" userId="85e06dfdc7a357f0" providerId="LiveId" clId="{86FABE74-C461-4E12-A3B9-0B31C08D7CC2}" dt="2018-03-26T18:23:07.923" v="165" actId="20577"/>
          <ac:spMkLst>
            <pc:docMk/>
            <pc:sldMk cId="484523009" sldId="265"/>
            <ac:spMk id="3" creationId="{00000000-0000-0000-0000-000000000000}"/>
          </ac:spMkLst>
        </pc:spChg>
      </pc:sldChg>
      <pc:sldChg chg="modSp add">
        <pc:chgData name="Arun Kumar" userId="85e06dfdc7a357f0" providerId="LiveId" clId="{86FABE74-C461-4E12-A3B9-0B31C08D7CC2}" dt="2018-03-26T18:25:26.858" v="209" actId="20577"/>
        <pc:sldMkLst>
          <pc:docMk/>
          <pc:sldMk cId="3933737994" sldId="272"/>
        </pc:sldMkLst>
        <pc:spChg chg="mod">
          <ac:chgData name="Arun Kumar" userId="85e06dfdc7a357f0" providerId="LiveId" clId="{86FABE74-C461-4E12-A3B9-0B31C08D7CC2}" dt="2018-03-26T18:25:26.858" v="209" actId="20577"/>
          <ac:spMkLst>
            <pc:docMk/>
            <pc:sldMk cId="3933737994" sldId="272"/>
            <ac:spMk id="3" creationId="{C9F79E35-8CAF-4C2D-92CF-A6D32609D1AC}"/>
          </ac:spMkLst>
        </pc:spChg>
      </pc:sldChg>
    </pc:docChg>
  </pc:docChgLst>
  <pc:docChgLst>
    <pc:chgData name="Arun Kumar" userId="85e06dfdc7a357f0" providerId="LiveId" clId="{FC5C308C-8D35-462A-B89D-6ADDC9077A71}"/>
    <pc:docChg chg="undo redo custSel addSld delSld modSld">
      <pc:chgData name="Arun Kumar" userId="85e06dfdc7a357f0" providerId="LiveId" clId="{FC5C308C-8D35-462A-B89D-6ADDC9077A71}" dt="2018-03-22T23:11:34.693" v="4219" actId="20577"/>
      <pc:docMkLst>
        <pc:docMk/>
      </pc:docMkLst>
      <pc:sldChg chg="modSp">
        <pc:chgData name="Arun Kumar" userId="85e06dfdc7a357f0" providerId="LiveId" clId="{FC5C308C-8D35-462A-B89D-6ADDC9077A71}" dt="2018-03-21T19:20:15.808" v="163" actId="20577"/>
        <pc:sldMkLst>
          <pc:docMk/>
          <pc:sldMk cId="2389260677" sldId="256"/>
        </pc:sldMkLst>
        <pc:spChg chg="mod">
          <ac:chgData name="Arun Kumar" userId="85e06dfdc7a357f0" providerId="LiveId" clId="{FC5C308C-8D35-462A-B89D-6ADDC9077A71}" dt="2018-03-21T19:20:15.808" v="163" actId="20577"/>
          <ac:spMkLst>
            <pc:docMk/>
            <pc:sldMk cId="2389260677" sldId="256"/>
            <ac:spMk id="6" creationId="{00000000-0000-0000-0000-000000000000}"/>
          </ac:spMkLst>
        </pc:spChg>
      </pc:sldChg>
      <pc:sldChg chg="modSp modNotesTx">
        <pc:chgData name="Arun Kumar" userId="85e06dfdc7a357f0" providerId="LiveId" clId="{FC5C308C-8D35-462A-B89D-6ADDC9077A71}" dt="2018-03-22T23:05:06.928" v="4145" actId="20577"/>
        <pc:sldMkLst>
          <pc:docMk/>
          <pc:sldMk cId="2155037275" sldId="261"/>
        </pc:sldMkLst>
        <pc:spChg chg="mod">
          <ac:chgData name="Arun Kumar" userId="85e06dfdc7a357f0" providerId="LiveId" clId="{FC5C308C-8D35-462A-B89D-6ADDC9077A71}" dt="2018-03-22T23:05:06.928" v="4145" actId="20577"/>
          <ac:spMkLst>
            <pc:docMk/>
            <pc:sldMk cId="2155037275" sldId="261"/>
            <ac:spMk id="3" creationId="{00000000-0000-0000-0000-000000000000}"/>
          </ac:spMkLst>
        </pc:spChg>
      </pc:sldChg>
      <pc:sldChg chg="modSp">
        <pc:chgData name="Arun Kumar" userId="85e06dfdc7a357f0" providerId="LiveId" clId="{FC5C308C-8D35-462A-B89D-6ADDC9077A71}" dt="2018-03-22T23:07:33.754" v="4157" actId="20577"/>
        <pc:sldMkLst>
          <pc:docMk/>
          <pc:sldMk cId="3994566814" sldId="262"/>
        </pc:sldMkLst>
        <pc:graphicFrameChg chg="mod modGraphic">
          <ac:chgData name="Arun Kumar" userId="85e06dfdc7a357f0" providerId="LiveId" clId="{FC5C308C-8D35-462A-B89D-6ADDC9077A71}" dt="2018-03-22T23:07:33.754" v="4157" actId="20577"/>
          <ac:graphicFrameMkLst>
            <pc:docMk/>
            <pc:sldMk cId="3994566814" sldId="262"/>
            <ac:graphicFrameMk id="6" creationId="{00000000-0000-0000-0000-000000000000}"/>
          </ac:graphicFrameMkLst>
        </pc:graphicFrameChg>
      </pc:sldChg>
      <pc:sldChg chg="modSp add">
        <pc:chgData name="Arun Kumar" userId="85e06dfdc7a357f0" providerId="LiveId" clId="{FC5C308C-8D35-462A-B89D-6ADDC9077A71}" dt="2018-03-22T23:04:27.904" v="4140" actId="20577"/>
        <pc:sldMkLst>
          <pc:docMk/>
          <pc:sldMk cId="1152617427" sldId="264"/>
        </pc:sldMkLst>
        <pc:spChg chg="mod">
          <ac:chgData name="Arun Kumar" userId="85e06dfdc7a357f0" providerId="LiveId" clId="{FC5C308C-8D35-462A-B89D-6ADDC9077A71}" dt="2018-03-22T23:04:27.904" v="4140" actId="20577"/>
          <ac:spMkLst>
            <pc:docMk/>
            <pc:sldMk cId="1152617427" sldId="264"/>
            <ac:spMk id="3" creationId="{00000000-0000-0000-0000-000000000000}"/>
          </ac:spMkLst>
        </pc:spChg>
      </pc:sldChg>
      <pc:sldChg chg="modSp add">
        <pc:chgData name="Arun Kumar" userId="85e06dfdc7a357f0" providerId="LiveId" clId="{FC5C308C-8D35-462A-B89D-6ADDC9077A71}" dt="2018-03-21T19:24:36.406" v="247" actId="20577"/>
        <pc:sldMkLst>
          <pc:docMk/>
          <pc:sldMk cId="484523009" sldId="265"/>
        </pc:sldMkLst>
        <pc:spChg chg="mod">
          <ac:chgData name="Arun Kumar" userId="85e06dfdc7a357f0" providerId="LiveId" clId="{FC5C308C-8D35-462A-B89D-6ADDC9077A71}" dt="2018-03-21T19:24:36.406" v="247" actId="20577"/>
          <ac:spMkLst>
            <pc:docMk/>
            <pc:sldMk cId="484523009" sldId="265"/>
            <ac:spMk id="3" creationId="{00000000-0000-0000-0000-000000000000}"/>
          </ac:spMkLst>
        </pc:spChg>
      </pc:sldChg>
      <pc:sldChg chg="modSp add">
        <pc:chgData name="Arun Kumar" userId="85e06dfdc7a357f0" providerId="LiveId" clId="{FC5C308C-8D35-462A-B89D-6ADDC9077A71}" dt="2018-03-22T23:07:53.336" v="4159" actId="20577"/>
        <pc:sldMkLst>
          <pc:docMk/>
          <pc:sldMk cId="3588664488" sldId="267"/>
        </pc:sldMkLst>
        <pc:graphicFrameChg chg="mod modGraphic">
          <ac:chgData name="Arun Kumar" userId="85e06dfdc7a357f0" providerId="LiveId" clId="{FC5C308C-8D35-462A-B89D-6ADDC9077A71}" dt="2018-03-22T23:07:53.336" v="4159" actId="20577"/>
          <ac:graphicFrameMkLst>
            <pc:docMk/>
            <pc:sldMk cId="3588664488" sldId="267"/>
            <ac:graphicFrameMk id="6" creationId="{00000000-0000-0000-0000-000000000000}"/>
          </ac:graphicFrameMkLst>
        </pc:graphicFrameChg>
      </pc:sldChg>
      <pc:sldChg chg="modSp add">
        <pc:chgData name="Arun Kumar" userId="85e06dfdc7a357f0" providerId="LiveId" clId="{FC5C308C-8D35-462A-B89D-6ADDC9077A71}" dt="2018-03-22T23:08:02.916" v="4160" actId="20577"/>
        <pc:sldMkLst>
          <pc:docMk/>
          <pc:sldMk cId="2469405096" sldId="268"/>
        </pc:sldMkLst>
        <pc:graphicFrameChg chg="mod modGraphic">
          <ac:chgData name="Arun Kumar" userId="85e06dfdc7a357f0" providerId="LiveId" clId="{FC5C308C-8D35-462A-B89D-6ADDC9077A71}" dt="2018-03-22T23:08:02.916" v="4160" actId="20577"/>
          <ac:graphicFrameMkLst>
            <pc:docMk/>
            <pc:sldMk cId="2469405096" sldId="268"/>
            <ac:graphicFrameMk id="6" creationId="{00000000-0000-0000-0000-000000000000}"/>
          </ac:graphicFrameMkLst>
        </pc:graphicFrameChg>
      </pc:sldChg>
      <pc:sldChg chg="addSp delSp modSp add">
        <pc:chgData name="Arun Kumar" userId="85e06dfdc7a357f0" providerId="LiveId" clId="{FC5C308C-8D35-462A-B89D-6ADDC9077A71}" dt="2018-03-22T23:09:49.465" v="4174" actId="20577"/>
        <pc:sldMkLst>
          <pc:docMk/>
          <pc:sldMk cId="3278662305" sldId="269"/>
        </pc:sldMkLst>
        <pc:spChg chg="add del">
          <ac:chgData name="Arun Kumar" userId="85e06dfdc7a357f0" providerId="LiveId" clId="{FC5C308C-8D35-462A-B89D-6ADDC9077A71}" dt="2018-03-21T21:29:14.420" v="1486" actId="20577"/>
          <ac:spMkLst>
            <pc:docMk/>
            <pc:sldMk cId="3278662305" sldId="269"/>
            <ac:spMk id="2" creationId="{E8158554-56FC-4B5D-91FA-CAF02B734479}"/>
          </ac:spMkLst>
        </pc:spChg>
        <pc:spChg chg="add del">
          <ac:chgData name="Arun Kumar" userId="85e06dfdc7a357f0" providerId="LiveId" clId="{FC5C308C-8D35-462A-B89D-6ADDC9077A71}" dt="2018-03-21T21:29:19.015" v="1488" actId="20577"/>
          <ac:spMkLst>
            <pc:docMk/>
            <pc:sldMk cId="3278662305" sldId="269"/>
            <ac:spMk id="3" creationId="{1FCA86EB-A327-4F8F-B0E5-EE352FD7A9BB}"/>
          </ac:spMkLst>
        </pc:spChg>
        <pc:graphicFrameChg chg="mod modGraphic">
          <ac:chgData name="Arun Kumar" userId="85e06dfdc7a357f0" providerId="LiveId" clId="{FC5C308C-8D35-462A-B89D-6ADDC9077A71}" dt="2018-03-22T23:09:49.465" v="4174" actId="20577"/>
          <ac:graphicFrameMkLst>
            <pc:docMk/>
            <pc:sldMk cId="3278662305" sldId="269"/>
            <ac:graphicFrameMk id="6" creationId="{00000000-0000-0000-0000-000000000000}"/>
          </ac:graphicFrameMkLst>
        </pc:graphicFrameChg>
      </pc:sldChg>
      <pc:sldChg chg="modSp add">
        <pc:chgData name="Arun Kumar" userId="85e06dfdc7a357f0" providerId="LiveId" clId="{FC5C308C-8D35-462A-B89D-6ADDC9077A71}" dt="2018-03-22T23:10:43.246" v="4196" actId="20577"/>
        <pc:sldMkLst>
          <pc:docMk/>
          <pc:sldMk cId="2472361585" sldId="270"/>
        </pc:sldMkLst>
        <pc:graphicFrameChg chg="mod modGraphic">
          <ac:chgData name="Arun Kumar" userId="85e06dfdc7a357f0" providerId="LiveId" clId="{FC5C308C-8D35-462A-B89D-6ADDC9077A71}" dt="2018-03-22T23:10:43.246" v="4196" actId="20577"/>
          <ac:graphicFrameMkLst>
            <pc:docMk/>
            <pc:sldMk cId="2472361585" sldId="270"/>
            <ac:graphicFrameMk id="6" creationId="{00000000-0000-0000-0000-000000000000}"/>
          </ac:graphicFrameMkLst>
        </pc:graphicFrameChg>
      </pc:sldChg>
      <pc:sldChg chg="modSp add">
        <pc:chgData name="Arun Kumar" userId="85e06dfdc7a357f0" providerId="LiveId" clId="{FC5C308C-8D35-462A-B89D-6ADDC9077A71}" dt="2018-03-22T23:11:34.693" v="4219" actId="20577"/>
        <pc:sldMkLst>
          <pc:docMk/>
          <pc:sldMk cId="3212601367" sldId="271"/>
        </pc:sldMkLst>
        <pc:graphicFrameChg chg="mod modGraphic">
          <ac:chgData name="Arun Kumar" userId="85e06dfdc7a357f0" providerId="LiveId" clId="{FC5C308C-8D35-462A-B89D-6ADDC9077A71}" dt="2018-03-22T23:11:34.693" v="4219" actId="20577"/>
          <ac:graphicFrameMkLst>
            <pc:docMk/>
            <pc:sldMk cId="3212601367" sldId="271"/>
            <ac:graphicFrameMk id="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A425C-1FED-48A1-9785-A8C5FC2505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E0CF3-05C4-4AC0-B54D-8C33D2A2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Speak acronyms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E0CF3-05C4-4AC0-B54D-8C33D2A251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4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E0CF3-05C4-4AC0-B54D-8C33D2A251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8650" y="161557"/>
            <a:ext cx="8229600" cy="2263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4800" dirty="0">
                <a:solidFill>
                  <a:schemeClr val="bg1"/>
                </a:solidFill>
              </a:rPr>
              <a:t>Session 4</a:t>
            </a:r>
          </a:p>
          <a:p>
            <a:r>
              <a:rPr lang="fr-CH" sz="4800" dirty="0">
                <a:solidFill>
                  <a:schemeClr val="bg1"/>
                </a:solidFill>
              </a:rPr>
              <a:t>Item 4.4 – </a:t>
            </a:r>
            <a:r>
              <a:rPr lang="fr-CH" sz="4800" dirty="0" err="1">
                <a:solidFill>
                  <a:schemeClr val="bg1"/>
                </a:solidFill>
              </a:rPr>
              <a:t>Evolving</a:t>
            </a:r>
            <a:r>
              <a:rPr lang="fr-CH" sz="4800" dirty="0">
                <a:solidFill>
                  <a:schemeClr val="bg1"/>
                </a:solidFill>
              </a:rPr>
              <a:t> GDPFS to </a:t>
            </a:r>
            <a:r>
              <a:rPr lang="fr-CH" sz="4800" dirty="0" err="1">
                <a:solidFill>
                  <a:schemeClr val="bg1"/>
                </a:solidFill>
              </a:rPr>
              <a:t>integrate</a:t>
            </a:r>
            <a:r>
              <a:rPr lang="fr-CH" sz="4800" dirty="0">
                <a:solidFill>
                  <a:schemeClr val="bg1"/>
                </a:solidFill>
              </a:rPr>
              <a:t> </a:t>
            </a:r>
            <a:r>
              <a:rPr lang="fr-CH" sz="4800" dirty="0" err="1">
                <a:solidFill>
                  <a:schemeClr val="bg1"/>
                </a:solidFill>
              </a:rPr>
              <a:t>with</a:t>
            </a:r>
            <a:r>
              <a:rPr lang="fr-CH" sz="4800" dirty="0">
                <a:solidFill>
                  <a:schemeClr val="bg1"/>
                </a:solidFill>
              </a:rPr>
              <a:t> the </a:t>
            </a:r>
            <a:r>
              <a:rPr lang="fr-CH" sz="4800" dirty="0" err="1">
                <a:solidFill>
                  <a:schemeClr val="bg1"/>
                </a:solidFill>
              </a:rPr>
              <a:t>core</a:t>
            </a:r>
            <a:r>
              <a:rPr lang="fr-CH" sz="4800" dirty="0">
                <a:solidFill>
                  <a:schemeClr val="bg1"/>
                </a:solidFill>
              </a:rPr>
              <a:t> </a:t>
            </a:r>
            <a:r>
              <a:rPr lang="fr-CH" sz="4800" dirty="0" err="1">
                <a:solidFill>
                  <a:schemeClr val="bg1"/>
                </a:solidFill>
              </a:rPr>
              <a:t>functions</a:t>
            </a:r>
            <a:r>
              <a:rPr lang="fr-CH" sz="4800" dirty="0">
                <a:solidFill>
                  <a:schemeClr val="bg1"/>
                </a:solidFill>
              </a:rPr>
              <a:t> </a:t>
            </a:r>
            <a:r>
              <a:rPr lang="fr-CH" sz="4800">
                <a:solidFill>
                  <a:schemeClr val="bg1"/>
                </a:solidFill>
              </a:rPr>
              <a:t>of CSIS</a:t>
            </a:r>
          </a:p>
          <a:p>
            <a:r>
              <a:rPr lang="fr-CH" sz="4800">
                <a:solidFill>
                  <a:schemeClr val="bg1"/>
                </a:solidFill>
              </a:rPr>
              <a:t> </a:t>
            </a:r>
            <a:endParaRPr lang="fr-CH" sz="4800" dirty="0">
              <a:solidFill>
                <a:schemeClr val="bg1"/>
              </a:solidFill>
            </a:endParaRPr>
          </a:p>
          <a:p>
            <a:r>
              <a:rPr lang="fr-CH" sz="4800" dirty="0">
                <a:solidFill>
                  <a:schemeClr val="bg1"/>
                </a:solidFill>
              </a:rPr>
              <a:t>Arun KUMAR (Chair ET-OPSLS, USA)</a:t>
            </a:r>
          </a:p>
          <a:p>
            <a:r>
              <a:rPr lang="fr-CH" sz="4800" dirty="0">
                <a:solidFill>
                  <a:schemeClr val="bg1"/>
                </a:solidFill>
              </a:rPr>
              <a:t>Rupa Kumar </a:t>
            </a:r>
            <a:r>
              <a:rPr lang="fr-CH" sz="4800" dirty="0" err="1">
                <a:solidFill>
                  <a:schemeClr val="bg1"/>
                </a:solidFill>
              </a:rPr>
              <a:t>Kolli</a:t>
            </a:r>
            <a:r>
              <a:rPr lang="fr-CH" sz="4800" dirty="0">
                <a:solidFill>
                  <a:schemeClr val="bg1"/>
                </a:solidFill>
              </a:rPr>
              <a:t> (WMO </a:t>
            </a:r>
            <a:r>
              <a:rPr lang="fr-CH" sz="4800" dirty="0" err="1">
                <a:solidFill>
                  <a:schemeClr val="bg1"/>
                </a:solidFill>
              </a:rPr>
              <a:t>Secretariat</a:t>
            </a:r>
            <a:r>
              <a:rPr lang="fr-CH" sz="4800" dirty="0">
                <a:solidFill>
                  <a:schemeClr val="bg1"/>
                </a:solidFill>
              </a:rPr>
              <a:t>)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5350" y="2114182"/>
            <a:ext cx="5857875" cy="2400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Commission for Basic Systems (CBS) Technical Conference 2018</a:t>
            </a:r>
          </a:p>
          <a:p>
            <a:pPr algn="l"/>
            <a:r>
              <a:rPr lang="fr-CH" sz="2800" dirty="0">
                <a:solidFill>
                  <a:schemeClr val="bg1"/>
                </a:solidFill>
              </a:rPr>
              <a:t>(Geneva, 26-29 March 2018)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5104"/>
              </p:ext>
            </p:extLst>
          </p:nvPr>
        </p:nvGraphicFramePr>
        <p:xfrm>
          <a:off x="247650" y="104773"/>
          <a:ext cx="8763000" cy="6678206"/>
        </p:xfrm>
        <a:graphic>
          <a:graphicData uri="http://schemas.openxmlformats.org/drawingml/2006/table">
            <a:tbl>
              <a:tblPr firstRow="1" firstCol="1" bandRow="1"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061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Issue 4.4 (3)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just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Expansion of GPC portfolio to cover sub-seasonal forecasts on the global scale.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Verdana"/>
                          <a:ea typeface="Arial"/>
                          <a:cs typeface="Arial"/>
                        </a:rPr>
                        <a:t>References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1125" lvl="0" indent="0" algn="just" rtl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301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Background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 the current Manual on the GDPFS there are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 Producing Centres for Long-Range Forecasts (GPC-LRF)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 Producing Centres for Annual to Decadal Climate Predictions (GPC-ADCP)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GPC-LRFs provide seasonal outlooks 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GPC-ADCPs provide the outlooks for annual and decadal time-scales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GPC-LRFs and GPC-ADCPs are further supported by associated Lead Centres that provide coordination among respective GPCs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similar operational infrastructure (and technical regulations) is lacking for forecasts for sub-seasonal time scale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operational infrastructure for sub-seasonal forecasts is catching up. For example, currently, there is a joint WWRP-WCRP joint research project on Sub-seasonal to Seasonal (S2S) that is promoting advancement and intake of forecast information on sub-seasonal time-scales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36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30178"/>
              </p:ext>
            </p:extLst>
          </p:nvPr>
        </p:nvGraphicFramePr>
        <p:xfrm>
          <a:off x="190500" y="400406"/>
          <a:ext cx="8763000" cy="6364759"/>
        </p:xfrm>
        <a:graphic>
          <a:graphicData uri="http://schemas.openxmlformats.org/drawingml/2006/table">
            <a:tbl>
              <a:tblPr firstRow="1" firstCol="1" bandRow="1"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3073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Background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Given recent developments in predictions on sub-seasonal time-scales, 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concept of GPCs for sub-seasonal forecasts also needs to be advanced to facilitate the availability of coordinated global products as the essential inputs to regional and national operational sub-seasonal forecasting</a:t>
                      </a:r>
                    </a:p>
                    <a:p>
                      <a:pPr marL="0" marR="111125" indent="0" algn="just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therefore, there is a need to evolve GDPFS to include a class of RSMCs for sub-seasonal predictions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5853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Rationale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111125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Evolve GDPFS to meet a service requirement on sub-seasonal time scales and to support the development of the Climate services Information System (CSIS)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220">
                <a:tc rowSpan="2"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Advice for </a:t>
                      </a:r>
                    </a:p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CBS-MG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Verdana"/>
                          <a:ea typeface="Arial"/>
                          <a:cs typeface="Arial"/>
                        </a:rPr>
                        <a:t>What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Verdana"/>
                          <a:ea typeface="Arial"/>
                          <a:cs typeface="Arial"/>
                        </a:rPr>
                        <a:t>By whom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Verdana"/>
                          <a:ea typeface="Arial"/>
                          <a:cs typeface="Arial"/>
                        </a:rPr>
                        <a:t>Deadline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Recommend this activity to move forward and to Inform EC-70 about the development of a new class of GPC in support of </a:t>
                      </a: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sub-seasonal predictions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8660">
                <a:tc rowSpan="2"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Advice on rec. </a:t>
                      </a:r>
                    </a:p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to EC and </a:t>
                      </a:r>
                    </a:p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Congress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Verdana"/>
                          <a:ea typeface="Arial"/>
                          <a:cs typeface="Arial"/>
                        </a:rPr>
                        <a:t>What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Verdana"/>
                          <a:ea typeface="Arial"/>
                          <a:cs typeface="Arial"/>
                        </a:rPr>
                        <a:t>To whom (e.g. EC-70, Cg-18, …)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Verdana"/>
                          <a:ea typeface="Arial"/>
                          <a:cs typeface="Arial"/>
                        </a:rPr>
                        <a:t>Time frame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6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Arial"/>
                          <a:cs typeface="Arial"/>
                        </a:rPr>
                        <a:t> </a:t>
                      </a: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60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Thank you</a:t>
            </a:r>
          </a:p>
          <a:p>
            <a:r>
              <a:rPr lang="en-US" sz="4800" dirty="0">
                <a:solidFill>
                  <a:schemeClr val="bg1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Issues</a:t>
            </a:r>
          </a:p>
          <a:p>
            <a:pPr lvl="1"/>
            <a:r>
              <a:rPr lang="fr-CH" dirty="0"/>
              <a:t>Issue 4.4/1 - </a:t>
            </a:r>
            <a:r>
              <a:rPr lang="en-US" dirty="0"/>
              <a:t>Integrate with the core functions of </a:t>
            </a:r>
            <a:r>
              <a:rPr lang="en-GB" dirty="0"/>
              <a:t>Climate Services Information System (</a:t>
            </a:r>
            <a:r>
              <a:rPr lang="en-US" dirty="0"/>
              <a:t>CSIS) encompassing climate data, climate monitoring, climate prediction and climate projection, evolve GDPFS to include a class of RSMCs to include 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centres</a:t>
            </a:r>
            <a:r>
              <a:rPr lang="en-US" dirty="0"/>
              <a:t> that maintain Climate Reanalysis, and  (ii) </a:t>
            </a:r>
            <a:r>
              <a:rPr lang="en-US" dirty="0" err="1"/>
              <a:t>centres</a:t>
            </a:r>
            <a:r>
              <a:rPr lang="en-US" dirty="0"/>
              <a:t> that provide Climate Monitoring on global scale.</a:t>
            </a:r>
            <a:endParaRPr lang="fr-CH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3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Issues</a:t>
            </a:r>
          </a:p>
          <a:p>
            <a:pPr lvl="1"/>
            <a:r>
              <a:rPr lang="fr-CH" dirty="0"/>
              <a:t>Issue 4.4/2 – </a:t>
            </a:r>
            <a:r>
              <a:rPr lang="en-GB" dirty="0"/>
              <a:t>Support close alignment of the CSIS Technical Reference (being developed by </a:t>
            </a:r>
            <a:r>
              <a:rPr lang="en-GB" dirty="0" err="1"/>
              <a:t>CCl</a:t>
            </a:r>
            <a:r>
              <a:rPr lang="en-GB" dirty="0"/>
              <a:t>, including the development and deployment of the Climate Services Toolkit), with the elements of the GDPFS </a:t>
            </a:r>
            <a:endParaRPr lang="fr-CH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2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Issues</a:t>
            </a:r>
          </a:p>
          <a:p>
            <a:pPr lvl="1"/>
            <a:r>
              <a:rPr lang="fr-CH" dirty="0"/>
              <a:t>Issue 4.4/3 - </a:t>
            </a:r>
            <a:r>
              <a:rPr lang="en-GB" dirty="0"/>
              <a:t>Expansion of GPC portfolio to cover sub-seasonal forecasts on global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8D858-3E09-4DDE-973C-8D6F63827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79E35-8CAF-4C2D-92CF-A6D32609D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 on Climate Services Information System (CSIS) : Rupa Kumar </a:t>
            </a:r>
            <a:r>
              <a:rPr lang="en-US" dirty="0" err="1"/>
              <a:t>Kolli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3373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81357"/>
              </p:ext>
            </p:extLst>
          </p:nvPr>
        </p:nvGraphicFramePr>
        <p:xfrm>
          <a:off x="247650" y="104773"/>
          <a:ext cx="8763000" cy="6693665"/>
        </p:xfrm>
        <a:graphic>
          <a:graphicData uri="http://schemas.openxmlformats.org/drawingml/2006/table">
            <a:tbl>
              <a:tblPr firstRow="1" firstCol="1" bandRow="1"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061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Issue 4.4 (1)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just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Integrate with the core functions of CSIS encompassing climate data, climate monitoring, climate prediction and climate projection, evolve GDPFS to include a class of RSMCs to include (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centres that maintain Climate Reanalysis, and  (ii) centres that provide Climate Monitoring on global scale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Verdana"/>
                          <a:ea typeface="Arial"/>
                          <a:cs typeface="Arial"/>
                        </a:rPr>
                        <a:t>References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1125" lvl="0" indent="0" algn="just" rtl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301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Background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 the current Manual on the GDPFS, Regional Climate </a:t>
                      </a:r>
                      <a:r>
                        <a:rPr lang="en-GB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Centers</a:t>
                      </a: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(RCCs) are specialized centres to deliver  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Long-range forecasts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Climate monitoring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building and training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Climate Services Information System (CSIS) is the component of the Global Framework for Climate Services (GFCS) concerned with the generation and dissemination of climate information.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RCCs are an essential component of the CSIS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operational support for the CSIS is provided by the GDPFS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CSIS infrastructure is based on a three tier-strategy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 Producing Centres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Regional Climate Centres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National Meteorological and Hydrological services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56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042132"/>
              </p:ext>
            </p:extLst>
          </p:nvPr>
        </p:nvGraphicFramePr>
        <p:xfrm>
          <a:off x="247650" y="191522"/>
          <a:ext cx="8763000" cy="6550100"/>
        </p:xfrm>
        <a:graphic>
          <a:graphicData uri="http://schemas.openxmlformats.org/drawingml/2006/table">
            <a:tbl>
              <a:tblPr firstRow="1" firstCol="1" bandRow="1"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3073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Background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 Long-range forecasts. A three tier strategy is in place in the current GDPFS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 Producing </a:t>
                      </a:r>
                      <a:r>
                        <a:rPr lang="en-GB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Centers</a:t>
                      </a: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for Long-range Forecasts 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Regional Climate </a:t>
                      </a:r>
                      <a:r>
                        <a:rPr lang="en-GB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Centers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NMCs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similar three tier strategy for climate monitoring in support of CSIS is also required.</a:t>
                      </a:r>
                    </a:p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therefore, there is a need to evolve GDPFS to have a class of RSMCs to include (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centres that maintain Climate Reanalysis, and (ii) centres that provide Climate Monitoring on global scale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551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Rationale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111125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Evolve GDPFS to meet emerging requirements to support CSIS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marR="111125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marR="111125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inclusion of a new class of RSMCs will also support the concept of the evolution of the current GDPFS towards the Seamless GDPFS</a:t>
                      </a: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220">
                <a:tc rowSpan="2"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Advice for </a:t>
                      </a:r>
                    </a:p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CBS-MG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Verdana"/>
                          <a:ea typeface="Arial"/>
                          <a:cs typeface="Arial"/>
                        </a:rPr>
                        <a:t>What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Verdana"/>
                          <a:ea typeface="Arial"/>
                          <a:cs typeface="Arial"/>
                        </a:rPr>
                        <a:t>By whom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Verdana"/>
                          <a:ea typeface="Arial"/>
                          <a:cs typeface="Arial"/>
                        </a:rPr>
                        <a:t>Deadline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Recommend this activity to move forward and to Inform EC-70 about the development of new class of RSMCs in support of climate monitoring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680">
                <a:tc rowSpan="2"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Advice on rec. </a:t>
                      </a:r>
                    </a:p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to EC and </a:t>
                      </a:r>
                    </a:p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Congress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Verdana"/>
                          <a:ea typeface="Arial"/>
                          <a:cs typeface="Arial"/>
                        </a:rPr>
                        <a:t>What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Verdana"/>
                          <a:ea typeface="Arial"/>
                          <a:cs typeface="Arial"/>
                        </a:rPr>
                        <a:t>To whom (e.g. EC-70, Cg-18, …)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Verdana"/>
                          <a:ea typeface="Arial"/>
                          <a:cs typeface="Arial"/>
                        </a:rPr>
                        <a:t>Time frame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Arial"/>
                          <a:cs typeface="Arial"/>
                        </a:rPr>
                        <a:t> </a:t>
                      </a: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66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35352"/>
              </p:ext>
            </p:extLst>
          </p:nvPr>
        </p:nvGraphicFramePr>
        <p:xfrm>
          <a:off x="247650" y="104773"/>
          <a:ext cx="8763000" cy="6693665"/>
        </p:xfrm>
        <a:graphic>
          <a:graphicData uri="http://schemas.openxmlformats.org/drawingml/2006/table">
            <a:tbl>
              <a:tblPr firstRow="1" firstCol="1" bandRow="1"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061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Issue 4.4 (2)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just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 close alignment of the CSIS Technical Reference (being developed by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CCl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including the development and deployment of the Climate Services Toolkit), with the elements of the GDPFS by engaging with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CCl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on the development of the Technical Reference Manual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Verdana"/>
                          <a:ea typeface="Arial"/>
                          <a:cs typeface="Arial"/>
                        </a:rPr>
                        <a:t>References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1125" lvl="0" indent="0" algn="just" rtl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301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Background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2011, Cg-17 established the Climate Services Information System (CSIS) with the guidance that 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CSIS operations shall adhere to the WMO Technical Regulations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EC-64 requested </a:t>
                      </a:r>
                      <a:r>
                        <a:rPr lang="en-US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CCl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scope out the development of a CSIS Technical Reference Manual with the guidance that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 Reference Manual s</a:t>
                      </a:r>
                      <a:r>
                        <a:rPr lang="en-GB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hould</a:t>
                      </a: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leverage 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existing WMO manuals and guides, e.g., GDPFS Manual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CSIS 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 Reference Manual could provide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Product elements and standards for the climate services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Include technical procedures and organizational structures for the generation and dissemination of climate products and service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  <a:p>
                      <a:pPr marL="742950" marR="111125" lvl="1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GDPFS, and its Manual, is the 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single source of technical regulations for all operational data-processing and forecasting systems operated by WMO Members</a:t>
                      </a: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05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905634"/>
              </p:ext>
            </p:extLst>
          </p:nvPr>
        </p:nvGraphicFramePr>
        <p:xfrm>
          <a:off x="247650" y="104772"/>
          <a:ext cx="8763000" cy="6635782"/>
        </p:xfrm>
        <a:graphic>
          <a:graphicData uri="http://schemas.openxmlformats.org/drawingml/2006/table">
            <a:tbl>
              <a:tblPr firstRow="1" firstCol="1" bandRow="1"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3073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Background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the development of the CSIS Technical Reference Manual, there is a need to ensure that a 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close alignment of the CSIS Technical Reference Manual with the technical regulations under the GDPFS is maintained.</a:t>
                      </a: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111125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994">
                <a:tc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Rationale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111125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Ensure that the evolution of GDPFS meets, and supports, emerging CSIS requirements.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marR="111125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marR="111125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Therefore, a close alignment between CSIS Technical Reference Manual and GDPFS will support the evolution of the current GDPFS towards the Seamless GDPFS</a:t>
                      </a: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220">
                <a:tc rowSpan="2"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Advice for </a:t>
                      </a:r>
                    </a:p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CBS-MG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Verdana"/>
                          <a:ea typeface="Arial"/>
                          <a:cs typeface="Arial"/>
                        </a:rPr>
                        <a:t>What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Verdana"/>
                          <a:ea typeface="Arial"/>
                          <a:cs typeface="Arial"/>
                        </a:rPr>
                        <a:t>By whom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Verdana"/>
                          <a:ea typeface="Arial"/>
                          <a:cs typeface="Arial"/>
                        </a:rPr>
                        <a:t>Deadline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Recommend this activity to move forward and to Inform EC-70 about the coordination between CBS and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CCl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on the development of the Technical Reference Manual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8660">
                <a:tc rowSpan="2">
                  <a:txBody>
                    <a:bodyPr/>
                    <a:lstStyle/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Advice on rec. </a:t>
                      </a:r>
                    </a:p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to EC and </a:t>
                      </a:r>
                    </a:p>
                    <a:p>
                      <a:pPr marR="180340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Verdana"/>
                          <a:ea typeface="Arial"/>
                          <a:cs typeface="Arial"/>
                        </a:rPr>
                        <a:t>Congress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Verdana"/>
                          <a:ea typeface="Arial"/>
                          <a:cs typeface="Arial"/>
                        </a:rPr>
                        <a:t>What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Verdana"/>
                          <a:ea typeface="Arial"/>
                          <a:cs typeface="Arial"/>
                        </a:rPr>
                        <a:t>To whom (e.g. EC-70, Cg-18, …)</a:t>
                      </a:r>
                      <a:endParaRPr lang="en-US" sz="140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Verdana"/>
                          <a:ea typeface="Arial"/>
                          <a:cs typeface="Arial"/>
                        </a:rPr>
                        <a:t>Time frame</a:t>
                      </a:r>
                      <a:endParaRPr lang="en-US" sz="14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2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Arial"/>
                          <a:cs typeface="Arial"/>
                        </a:rPr>
                        <a:t> </a:t>
                      </a: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Univers"/>
                        <a:ea typeface="Arial"/>
                        <a:cs typeface="Arial"/>
                      </a:endParaRPr>
                    </a:p>
                  </a:txBody>
                  <a:tcPr marL="48468" marR="48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662305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161</TotalTime>
  <Words>1085</Words>
  <Application>Microsoft Office PowerPoint</Application>
  <PresentationFormat>On-screen Show (4:3)</PresentationFormat>
  <Paragraphs>137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Univers</vt:lpstr>
      <vt:lpstr>Verdana</vt:lpstr>
      <vt:lpstr>WMO_BLUE_Powerpoint_en_fr</vt:lpstr>
      <vt:lpstr>PowerPoint Presentation</vt:lpstr>
      <vt:lpstr>Outline</vt:lpstr>
      <vt:lpstr>Outline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 Charpentier</dc:creator>
  <cp:lastModifiedBy>Arun Kumar</cp:lastModifiedBy>
  <cp:revision>4</cp:revision>
  <dcterms:created xsi:type="dcterms:W3CDTF">2018-03-12T08:33:49Z</dcterms:created>
  <dcterms:modified xsi:type="dcterms:W3CDTF">2018-03-26T18:28:23Z</dcterms:modified>
</cp:coreProperties>
</file>