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79" r:id="rId3"/>
    <p:sldId id="268" r:id="rId4"/>
    <p:sldId id="280" r:id="rId5"/>
    <p:sldId id="278" r:id="rId6"/>
    <p:sldId id="258" r:id="rId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41" autoAdjust="0"/>
  </p:normalViewPr>
  <p:slideViewPr>
    <p:cSldViewPr snapToGrid="0" snapToObjects="1">
      <p:cViewPr>
        <p:scale>
          <a:sx n="70" d="100"/>
          <a:sy n="70" d="100"/>
        </p:scale>
        <p:origin x="-1530"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2A9B1E5-289F-413C-AD77-A06865D9CF4E}" type="datetimeFigureOut">
              <a:rPr lang="en-US" smtClean="0"/>
              <a:pPr/>
              <a:t>04/06/2018</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9160D2C-638C-4A6A-93B2-9C0F1BA5F634}" type="slidenum">
              <a:rPr lang="en-US" smtClean="0"/>
              <a:pPr/>
              <a:t>‹#›</a:t>
            </a:fld>
            <a:endParaRPr lang="en-US"/>
          </a:p>
        </p:txBody>
      </p:sp>
    </p:spTree>
    <p:extLst>
      <p:ext uri="{BB962C8B-B14F-4D97-AF65-F5344CB8AC3E}">
        <p14:creationId xmlns:p14="http://schemas.microsoft.com/office/powerpoint/2010/main" val="1017643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58F47F7-BB4A-4F7C-AA2E-96EAAFA27344}" type="datetimeFigureOut">
              <a:rPr lang="en-US" smtClean="0"/>
              <a:pPr/>
              <a:t>04/06/2018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2F63DBE-81E9-48D8-A698-EE6A47624A87}" type="slidenum">
              <a:rPr lang="en-US" smtClean="0"/>
              <a:pPr/>
              <a:t>‹#›</a:t>
            </a:fld>
            <a:endParaRPr lang="en-US"/>
          </a:p>
        </p:txBody>
      </p:sp>
    </p:spTree>
    <p:extLst>
      <p:ext uri="{BB962C8B-B14F-4D97-AF65-F5344CB8AC3E}">
        <p14:creationId xmlns:p14="http://schemas.microsoft.com/office/powerpoint/2010/main" val="225807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infrastructure is well set up, but the provision and uptake of usable information to the RCOFs/NMHSs remains sub-optimal. From the perspective of the RCOFs, too much focus has been put on generating map products from the GPCs, which can only serve to reinforce the subjective production at the RCOFs. The GPC-LRFs and LC representatives will discuss how to make sure that their outputs available to the RCOFs can input to objective forecasting schemes. </a:t>
            </a:r>
          </a:p>
        </p:txBody>
      </p:sp>
      <p:sp>
        <p:nvSpPr>
          <p:cNvPr id="4" name="Slide Number Placeholder 3"/>
          <p:cNvSpPr>
            <a:spLocks noGrp="1"/>
          </p:cNvSpPr>
          <p:nvPr>
            <p:ph type="sldNum" sz="quarter" idx="10"/>
          </p:nvPr>
        </p:nvSpPr>
        <p:spPr/>
        <p:txBody>
          <a:bodyPr/>
          <a:lstStyle/>
          <a:p>
            <a:fld id="{42F63DBE-81E9-48D8-A698-EE6A47624A87}" type="slidenum">
              <a:rPr lang="en-US" smtClean="0"/>
              <a:pPr/>
              <a:t>2</a:t>
            </a:fld>
            <a:endParaRPr lang="en-US"/>
          </a:p>
        </p:txBody>
      </p:sp>
    </p:spTree>
    <p:extLst>
      <p:ext uri="{BB962C8B-B14F-4D97-AF65-F5344CB8AC3E}">
        <p14:creationId xmlns:p14="http://schemas.microsoft.com/office/powerpoint/2010/main" val="590999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infrastructure is well set up, but the provision and uptake of usable information to the RCOFs/NMHSs remains sub-optimal. From the perspective of the RCOFs, too much focus has been put on generating map products from the GPCs, which can only serve to reinforce the subjective production at the RCOFs. The GPC-LRFs and LC representatives will discuss how to make sure that their outputs available to the RCOFs can input to objective forecasting schemes. </a:t>
            </a:r>
          </a:p>
        </p:txBody>
      </p:sp>
      <p:sp>
        <p:nvSpPr>
          <p:cNvPr id="4" name="Slide Number Placeholder 3"/>
          <p:cNvSpPr>
            <a:spLocks noGrp="1"/>
          </p:cNvSpPr>
          <p:nvPr>
            <p:ph type="sldNum" sz="quarter" idx="10"/>
          </p:nvPr>
        </p:nvSpPr>
        <p:spPr/>
        <p:txBody>
          <a:bodyPr/>
          <a:lstStyle/>
          <a:p>
            <a:fld id="{42F63DBE-81E9-48D8-A698-EE6A47624A87}" type="slidenum">
              <a:rPr lang="en-US" smtClean="0"/>
              <a:pPr/>
              <a:t>3</a:t>
            </a:fld>
            <a:endParaRPr lang="en-US"/>
          </a:p>
        </p:txBody>
      </p:sp>
    </p:spTree>
    <p:extLst>
      <p:ext uri="{BB962C8B-B14F-4D97-AF65-F5344CB8AC3E}">
        <p14:creationId xmlns:p14="http://schemas.microsoft.com/office/powerpoint/2010/main" val="590999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infrastructure is well set up, but the provision and uptake of usable information to the RCOFs/NMHSs remains sub-optimal. From the perspective of the RCOFs, too much focus has been put on generating map products from the GPCs, which can only serve to reinforce the subjective production at the RCOFs. The GPC-LRFs and LC representatives will discuss how to make sure that their outputs available to the RCOFs can input to objective forecasting schemes. </a:t>
            </a:r>
          </a:p>
        </p:txBody>
      </p:sp>
      <p:sp>
        <p:nvSpPr>
          <p:cNvPr id="4" name="Slide Number Placeholder 3"/>
          <p:cNvSpPr>
            <a:spLocks noGrp="1"/>
          </p:cNvSpPr>
          <p:nvPr>
            <p:ph type="sldNum" sz="quarter" idx="10"/>
          </p:nvPr>
        </p:nvSpPr>
        <p:spPr/>
        <p:txBody>
          <a:bodyPr/>
          <a:lstStyle/>
          <a:p>
            <a:fld id="{42F63DBE-81E9-48D8-A698-EE6A47624A87}" type="slidenum">
              <a:rPr lang="en-US" smtClean="0"/>
              <a:pPr/>
              <a:t>4</a:t>
            </a:fld>
            <a:endParaRPr lang="en-US"/>
          </a:p>
        </p:txBody>
      </p:sp>
    </p:spTree>
    <p:extLst>
      <p:ext uri="{BB962C8B-B14F-4D97-AF65-F5344CB8AC3E}">
        <p14:creationId xmlns:p14="http://schemas.microsoft.com/office/powerpoint/2010/main" val="590999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infrastructure is well set up, but the provision and uptake of usable information to the RCOFs/NMHSs remains sub-optimal. From the perspective of the RCOFs, too much focus has been put on generating map products from the GPCs, which can only serve to reinforce the subjective production at the RCOFs. The GPC-LRFs and LC representatives will discuss how to make sure that their outputs available to the RCOFs can input to objective forecasting schemes. </a:t>
            </a:r>
          </a:p>
        </p:txBody>
      </p:sp>
      <p:sp>
        <p:nvSpPr>
          <p:cNvPr id="4" name="Slide Number Placeholder 3"/>
          <p:cNvSpPr>
            <a:spLocks noGrp="1"/>
          </p:cNvSpPr>
          <p:nvPr>
            <p:ph type="sldNum" sz="quarter" idx="10"/>
          </p:nvPr>
        </p:nvSpPr>
        <p:spPr/>
        <p:txBody>
          <a:bodyPr/>
          <a:lstStyle/>
          <a:p>
            <a:fld id="{42F63DBE-81E9-48D8-A698-EE6A47624A87}" type="slidenum">
              <a:rPr lang="en-US" smtClean="0"/>
              <a:pPr/>
              <a:t>5</a:t>
            </a:fld>
            <a:endParaRPr lang="en-US"/>
          </a:p>
        </p:txBody>
      </p:sp>
    </p:spTree>
    <p:extLst>
      <p:ext uri="{BB962C8B-B14F-4D97-AF65-F5344CB8AC3E}">
        <p14:creationId xmlns:p14="http://schemas.microsoft.com/office/powerpoint/2010/main" val="590999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pPr/>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pPr/>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pPr/>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16000" cy="6912000"/>
          </a:xfrm>
          <a:prstGeom prst="rect">
            <a:avLst/>
          </a:prstGeom>
        </p:spPr>
      </p:pic>
      <p:sp>
        <p:nvSpPr>
          <p:cNvPr id="5" name="Title 1"/>
          <p:cNvSpPr txBox="1">
            <a:spLocks/>
          </p:cNvSpPr>
          <p:nvPr/>
        </p:nvSpPr>
        <p:spPr>
          <a:xfrm>
            <a:off x="457200" y="2042445"/>
            <a:ext cx="8229600" cy="180073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CH" sz="4100" dirty="0" err="1">
                <a:solidFill>
                  <a:srgbClr val="000090"/>
                </a:solidFill>
              </a:rPr>
              <a:t>Breakout</a:t>
            </a:r>
            <a:r>
              <a:rPr lang="fr-CH" sz="4100" dirty="0">
                <a:solidFill>
                  <a:srgbClr val="000090"/>
                </a:solidFill>
              </a:rPr>
              <a:t> Sessions </a:t>
            </a:r>
            <a:endParaRPr lang="en-US" sz="3500" dirty="0">
              <a:solidFill>
                <a:srgbClr val="000090"/>
              </a:solidFill>
            </a:endParaRPr>
          </a:p>
        </p:txBody>
      </p:sp>
      <p:sp>
        <p:nvSpPr>
          <p:cNvPr id="3" name="TextBox 2"/>
          <p:cNvSpPr txBox="1"/>
          <p:nvPr/>
        </p:nvSpPr>
        <p:spPr>
          <a:xfrm>
            <a:off x="5330257" y="5972960"/>
            <a:ext cx="3864077" cy="830997"/>
          </a:xfrm>
          <a:prstGeom prst="rect">
            <a:avLst/>
          </a:prstGeom>
          <a:solidFill>
            <a:schemeClr val="tx2">
              <a:lumMod val="20000"/>
              <a:lumOff val="80000"/>
              <a:alpha val="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1600" b="1" dirty="0" smtClean="0">
                <a:solidFill>
                  <a:srgbClr val="0070C0"/>
                </a:solidFill>
              </a:rPr>
              <a:t>WMO International Workshop on Global Review of Regional Climate Outlook Forums, Ecuador, 5 – 7 September 2017</a:t>
            </a:r>
            <a:endParaRPr lang="en-US" sz="1600" b="1" dirty="0">
              <a:solidFill>
                <a:srgbClr val="0070C0"/>
              </a:solidFill>
            </a:endParaRPr>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lnSpc>
                <a:spcPct val="115000"/>
              </a:lnSpc>
              <a:spcBef>
                <a:spcPts val="600"/>
              </a:spcBef>
              <a:spcAft>
                <a:spcPts val="600"/>
              </a:spcAft>
            </a:pPr>
            <a:r>
              <a:rPr lang="en-US" sz="2800" b="1" dirty="0" smtClean="0">
                <a:solidFill>
                  <a:srgbClr val="4F81BD"/>
                </a:solidFill>
                <a:latin typeface="Verdana"/>
                <a:ea typeface="SimSun"/>
                <a:cs typeface="Times New Roman"/>
              </a:rPr>
              <a:t>GPC support for</a:t>
            </a:r>
            <a:br>
              <a:rPr lang="en-US" sz="2800" b="1" dirty="0" smtClean="0">
                <a:solidFill>
                  <a:srgbClr val="4F81BD"/>
                </a:solidFill>
                <a:latin typeface="Verdana"/>
                <a:ea typeface="SimSun"/>
                <a:cs typeface="Times New Roman"/>
              </a:rPr>
            </a:br>
            <a:r>
              <a:rPr lang="en-US" sz="2800" b="1" dirty="0" smtClean="0">
                <a:solidFill>
                  <a:srgbClr val="4F81BD"/>
                </a:solidFill>
                <a:latin typeface="Verdana"/>
                <a:ea typeface="SimSun"/>
                <a:cs typeface="Times New Roman"/>
              </a:rPr>
              <a:t>objective RCOF products</a:t>
            </a:r>
            <a:endParaRPr lang="en-US" sz="2800" b="1" dirty="0">
              <a:solidFill>
                <a:srgbClr val="4F81BD"/>
              </a:solidFill>
              <a:effectLst/>
              <a:latin typeface="Verdana"/>
              <a:ea typeface="SimSun"/>
              <a:cs typeface="Times New Roman"/>
            </a:endParaRPr>
          </a:p>
        </p:txBody>
      </p:sp>
      <p:sp>
        <p:nvSpPr>
          <p:cNvPr id="3" name="Content Placeholder 2"/>
          <p:cNvSpPr>
            <a:spLocks noGrp="1"/>
          </p:cNvSpPr>
          <p:nvPr>
            <p:ph idx="1"/>
          </p:nvPr>
        </p:nvSpPr>
        <p:spPr/>
        <p:txBody>
          <a:bodyPr/>
          <a:lstStyle/>
          <a:p>
            <a:pPr marL="0" lvl="0" indent="0">
              <a:buNone/>
            </a:pPr>
            <a:r>
              <a:rPr lang="en-US" sz="2000" b="1" dirty="0">
                <a:solidFill>
                  <a:srgbClr val="4F81BD"/>
                </a:solidFill>
                <a:latin typeface="Verdana"/>
                <a:ea typeface="SimSun"/>
                <a:cs typeface="Times New Roman"/>
              </a:rPr>
              <a:t>Moderator: </a:t>
            </a:r>
            <a:r>
              <a:rPr lang="en-US" sz="2000" dirty="0" err="1">
                <a:solidFill>
                  <a:srgbClr val="4F81BD"/>
                </a:solidFill>
                <a:latin typeface="Verdana"/>
                <a:ea typeface="SimSun"/>
                <a:cs typeface="Times New Roman"/>
              </a:rPr>
              <a:t>C.Coelho</a:t>
            </a:r>
            <a:r>
              <a:rPr lang="en-US" sz="2000" dirty="0">
                <a:solidFill>
                  <a:srgbClr val="4F81BD"/>
                </a:solidFill>
                <a:latin typeface="Verdana"/>
                <a:ea typeface="SimSun"/>
                <a:cs typeface="Times New Roman"/>
              </a:rPr>
              <a:t>, </a:t>
            </a:r>
            <a:r>
              <a:rPr lang="en-US" sz="2000" b="1" dirty="0">
                <a:solidFill>
                  <a:srgbClr val="4F81BD"/>
                </a:solidFill>
                <a:latin typeface="Verdana"/>
                <a:ea typeface="SimSun"/>
                <a:cs typeface="Times New Roman"/>
              </a:rPr>
              <a:t>Rapporteur: </a:t>
            </a:r>
            <a:r>
              <a:rPr lang="en-US" sz="2000" dirty="0" err="1" smtClean="0">
                <a:solidFill>
                  <a:srgbClr val="4F81BD"/>
                </a:solidFill>
                <a:latin typeface="Verdana"/>
                <a:ea typeface="SimSun"/>
                <a:cs typeface="Times New Roman"/>
              </a:rPr>
              <a:t>Z.Gong</a:t>
            </a:r>
            <a:r>
              <a:rPr lang="en-US" sz="2000" dirty="0" smtClean="0">
                <a:solidFill>
                  <a:srgbClr val="4F81BD"/>
                </a:solidFill>
                <a:latin typeface="Verdana"/>
                <a:ea typeface="SimSun"/>
                <a:cs typeface="Times New Roman"/>
              </a:rPr>
              <a:t> </a:t>
            </a:r>
          </a:p>
          <a:p>
            <a:pPr marL="0" indent="0">
              <a:buNone/>
            </a:pPr>
            <a:r>
              <a:rPr lang="en-US" sz="2000" dirty="0" err="1" smtClean="0">
                <a:solidFill>
                  <a:srgbClr val="4F81BD"/>
                </a:solidFill>
                <a:latin typeface="Verdana"/>
                <a:ea typeface="SimSun"/>
                <a:cs typeface="Times New Roman"/>
              </a:rPr>
              <a:t>B.Denis</a:t>
            </a:r>
            <a:r>
              <a:rPr lang="en-US" sz="2000" dirty="0">
                <a:solidFill>
                  <a:srgbClr val="4F81BD"/>
                </a:solidFill>
                <a:latin typeface="Verdana"/>
                <a:ea typeface="SimSun"/>
                <a:cs typeface="Times New Roman"/>
              </a:rPr>
              <a:t>, </a:t>
            </a:r>
            <a:r>
              <a:rPr lang="en-US" sz="2000" dirty="0" err="1">
                <a:solidFill>
                  <a:srgbClr val="4F81BD"/>
                </a:solidFill>
                <a:latin typeface="Verdana"/>
                <a:ea typeface="SimSun"/>
                <a:cs typeface="Times New Roman"/>
              </a:rPr>
              <a:t>F.Bonnardot</a:t>
            </a:r>
            <a:r>
              <a:rPr lang="en-US" sz="2000" dirty="0">
                <a:solidFill>
                  <a:srgbClr val="4F81BD"/>
                </a:solidFill>
                <a:latin typeface="Verdana"/>
                <a:ea typeface="SimSun"/>
                <a:cs typeface="Times New Roman"/>
              </a:rPr>
              <a:t>, </a:t>
            </a:r>
            <a:r>
              <a:rPr lang="en-US" sz="2000" dirty="0" err="1">
                <a:solidFill>
                  <a:srgbClr val="4F81BD"/>
                </a:solidFill>
                <a:latin typeface="Verdana"/>
                <a:ea typeface="SimSun"/>
                <a:cs typeface="Times New Roman"/>
              </a:rPr>
              <a:t>S.Hirahara</a:t>
            </a:r>
            <a:r>
              <a:rPr lang="en-US" sz="2000" dirty="0">
                <a:solidFill>
                  <a:srgbClr val="4F81BD"/>
                </a:solidFill>
                <a:latin typeface="Verdana"/>
                <a:ea typeface="SimSun"/>
                <a:cs typeface="Times New Roman"/>
              </a:rPr>
              <a:t>, </a:t>
            </a:r>
            <a:r>
              <a:rPr lang="en-US" sz="2000" dirty="0" err="1" smtClean="0">
                <a:solidFill>
                  <a:srgbClr val="4F81BD"/>
                </a:solidFill>
                <a:latin typeface="Verdana"/>
                <a:ea typeface="SimSun"/>
                <a:cs typeface="Times New Roman"/>
              </a:rPr>
              <a:t>K.Cho</a:t>
            </a:r>
            <a:r>
              <a:rPr lang="en-US" sz="2000" dirty="0" smtClean="0">
                <a:solidFill>
                  <a:srgbClr val="4F81BD"/>
                </a:solidFill>
                <a:latin typeface="Verdana"/>
                <a:ea typeface="SimSun"/>
                <a:cs typeface="Times New Roman"/>
              </a:rPr>
              <a:t>, </a:t>
            </a:r>
            <a:r>
              <a:rPr lang="en-US" sz="2000" dirty="0" err="1">
                <a:solidFill>
                  <a:srgbClr val="4F81BD"/>
                </a:solidFill>
                <a:latin typeface="Verdana"/>
                <a:ea typeface="SimSun"/>
                <a:cs typeface="Times New Roman"/>
              </a:rPr>
              <a:t>A.Brookshaw</a:t>
            </a:r>
            <a:r>
              <a:rPr lang="en-US" sz="2000" dirty="0">
                <a:solidFill>
                  <a:srgbClr val="4F81BD"/>
                </a:solidFill>
                <a:latin typeface="Verdana"/>
                <a:ea typeface="SimSun"/>
                <a:cs typeface="Times New Roman"/>
              </a:rPr>
              <a:t>, </a:t>
            </a:r>
            <a:r>
              <a:rPr lang="en-US" sz="2000" dirty="0" err="1" smtClean="0">
                <a:solidFill>
                  <a:srgbClr val="4F81BD"/>
                </a:solidFill>
                <a:latin typeface="Verdana"/>
                <a:ea typeface="SimSun"/>
                <a:cs typeface="Times New Roman"/>
              </a:rPr>
              <a:t>R.Ko</a:t>
            </a:r>
            <a:r>
              <a:rPr lang="en-US" sz="2000" dirty="0" err="1">
                <a:solidFill>
                  <a:srgbClr val="4F81BD"/>
                </a:solidFill>
                <a:latin typeface="Verdana"/>
                <a:ea typeface="SimSun"/>
                <a:cs typeface="Times New Roman"/>
              </a:rPr>
              <a:t>lli</a:t>
            </a:r>
            <a:endParaRPr lang="en-GB" sz="2000" dirty="0">
              <a:solidFill>
                <a:srgbClr val="0070C0"/>
              </a:solidFill>
              <a:latin typeface="Arial Narrow" panose="020B0606020202030204" pitchFamily="34" charset="0"/>
            </a:endParaRPr>
          </a:p>
          <a:p>
            <a:pPr marL="0" lvl="0" indent="0">
              <a:buNone/>
            </a:pPr>
            <a:endParaRPr lang="en-US" sz="2000" b="1" i="1" dirty="0" smtClean="0">
              <a:solidFill>
                <a:srgbClr val="4F81BD"/>
              </a:solidFill>
              <a:latin typeface="Verdana"/>
              <a:ea typeface="SimSun"/>
              <a:cs typeface="Times New Roman"/>
            </a:endParaRPr>
          </a:p>
          <a:p>
            <a:r>
              <a:rPr lang="en-US" sz="2400" dirty="0" smtClean="0"/>
              <a:t>How do we make sure that GPC outputs can be input to RCOF (and national, perhaps via RCCs) objective forecasting schemes?</a:t>
            </a:r>
          </a:p>
          <a:p>
            <a:r>
              <a:rPr lang="en-US" sz="2400" dirty="0" smtClean="0"/>
              <a:t>Should an extension to the SVSLRF be proposed to include additional information that might be useful to the RCOFs? </a:t>
            </a:r>
          </a:p>
          <a:p>
            <a:pPr marL="0" indent="0">
              <a:buNone/>
            </a:pPr>
            <a:r>
              <a:rPr lang="en-US" sz="2400" dirty="0" smtClean="0"/>
              <a:t>(Distinguish between GPC, LC and RCC roles).</a:t>
            </a:r>
            <a:endParaRPr lang="en-US" sz="2400" dirty="0"/>
          </a:p>
        </p:txBody>
      </p:sp>
    </p:spTree>
    <p:extLst>
      <p:ext uri="{BB962C8B-B14F-4D97-AF65-F5344CB8AC3E}">
        <p14:creationId xmlns:p14="http://schemas.microsoft.com/office/powerpoint/2010/main" val="4057547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lnSpc>
                <a:spcPct val="115000"/>
              </a:lnSpc>
              <a:spcBef>
                <a:spcPts val="600"/>
              </a:spcBef>
              <a:spcAft>
                <a:spcPts val="600"/>
              </a:spcAft>
            </a:pPr>
            <a:r>
              <a:rPr lang="en-US" sz="2800" b="1" dirty="0" smtClean="0">
                <a:solidFill>
                  <a:srgbClr val="4F81BD"/>
                </a:solidFill>
                <a:latin typeface="Verdana"/>
                <a:ea typeface="SimSun"/>
                <a:cs typeface="Times New Roman"/>
              </a:rPr>
              <a:t>GPC support for</a:t>
            </a:r>
            <a:br>
              <a:rPr lang="en-US" sz="2800" b="1" dirty="0" smtClean="0">
                <a:solidFill>
                  <a:srgbClr val="4F81BD"/>
                </a:solidFill>
                <a:latin typeface="Verdana"/>
                <a:ea typeface="SimSun"/>
                <a:cs typeface="Times New Roman"/>
              </a:rPr>
            </a:br>
            <a:r>
              <a:rPr lang="en-US" sz="2800" b="1" dirty="0" smtClean="0">
                <a:solidFill>
                  <a:srgbClr val="4F81BD"/>
                </a:solidFill>
                <a:latin typeface="Verdana"/>
                <a:ea typeface="SimSun"/>
                <a:cs typeface="Times New Roman"/>
              </a:rPr>
              <a:t>objective RCOF products</a:t>
            </a:r>
            <a:endParaRPr lang="en-US" sz="2800" b="1" dirty="0">
              <a:solidFill>
                <a:srgbClr val="4F81BD"/>
              </a:solidFill>
              <a:effectLst/>
              <a:latin typeface="Verdana"/>
              <a:ea typeface="SimSun"/>
              <a:cs typeface="Times New Roman"/>
            </a:endParaRPr>
          </a:p>
        </p:txBody>
      </p:sp>
      <p:sp>
        <p:nvSpPr>
          <p:cNvPr id="3" name="Content Placeholder 2"/>
          <p:cNvSpPr>
            <a:spLocks noGrp="1"/>
          </p:cNvSpPr>
          <p:nvPr>
            <p:ph idx="1"/>
          </p:nvPr>
        </p:nvSpPr>
        <p:spPr>
          <a:xfrm>
            <a:off x="328863" y="1455822"/>
            <a:ext cx="8462211" cy="4525963"/>
          </a:xfrm>
        </p:spPr>
        <p:txBody>
          <a:bodyPr>
            <a:normAutofit fontScale="92500" lnSpcReduction="20000"/>
          </a:bodyPr>
          <a:lstStyle/>
          <a:p>
            <a:r>
              <a:rPr lang="en-US" sz="2400" b="1" dirty="0" smtClean="0"/>
              <a:t>How do we make sure that GPC outputs can be input to RCOF (and national, perhaps via RCCs) objective forecasting schemes?</a:t>
            </a:r>
          </a:p>
          <a:p>
            <a:pPr>
              <a:buNone/>
            </a:pPr>
            <a:r>
              <a:rPr lang="en-US" sz="2400" b="1" dirty="0" smtClean="0">
                <a:solidFill>
                  <a:schemeClr val="tx2"/>
                </a:solidFill>
              </a:rPr>
              <a:t>Recommendations:</a:t>
            </a:r>
          </a:p>
          <a:p>
            <a:pPr>
              <a:buFontTx/>
              <a:buChar char="-"/>
            </a:pPr>
            <a:r>
              <a:rPr lang="en-US" sz="2400" dirty="0" smtClean="0"/>
              <a:t>Improve GPC data access (both real time and </a:t>
            </a:r>
            <a:r>
              <a:rPr lang="en-US" sz="2400" dirty="0" err="1" smtClean="0"/>
              <a:t>hindcasts</a:t>
            </a:r>
            <a:r>
              <a:rPr lang="en-US" sz="2400" dirty="0" smtClean="0"/>
              <a:t>) mainly through the LC-LRFMME and if required by directly contacting individual GPCs</a:t>
            </a:r>
          </a:p>
          <a:p>
            <a:pPr>
              <a:buFontTx/>
              <a:buChar char="-"/>
            </a:pPr>
            <a:r>
              <a:rPr lang="en-US" sz="2400" dirty="0" smtClean="0"/>
              <a:t>Encourage RCCs </a:t>
            </a:r>
            <a:r>
              <a:rPr lang="en-US" sz="2400" smtClean="0"/>
              <a:t>to take </a:t>
            </a:r>
            <a:r>
              <a:rPr lang="en-US" sz="2400" dirty="0" smtClean="0"/>
              <a:t>the leadership in accessing digital data from LC-LFRMME and disseminating among RCOF participants (NMHSs) for the RCOF regions</a:t>
            </a:r>
          </a:p>
          <a:p>
            <a:pPr>
              <a:buFontTx/>
              <a:buChar char="-"/>
            </a:pPr>
            <a:r>
              <a:rPr lang="en-US" sz="2400" dirty="0" smtClean="0"/>
              <a:t>Capacitate RCCs and NMHSs staff in processing GPC data outputs via training </a:t>
            </a:r>
            <a:r>
              <a:rPr lang="en-US" sz="2400" dirty="0" err="1" smtClean="0"/>
              <a:t>programes</a:t>
            </a:r>
            <a:r>
              <a:rPr lang="en-US" sz="2400" dirty="0" smtClean="0"/>
              <a:t> such as staff visits at the LC-LRFMME and/or GPCs or formal </a:t>
            </a:r>
            <a:r>
              <a:rPr lang="en-US" sz="2400" dirty="0" err="1" smtClean="0"/>
              <a:t>presential</a:t>
            </a:r>
            <a:r>
              <a:rPr lang="en-US" sz="2400" dirty="0" smtClean="0"/>
              <a:t> courses</a:t>
            </a:r>
          </a:p>
          <a:p>
            <a:pPr>
              <a:buFontTx/>
              <a:buChar char="-"/>
            </a:pPr>
            <a:r>
              <a:rPr lang="en-US" sz="2400" dirty="0" smtClean="0"/>
              <a:t>Request RCCs to provide the list of needs in terms of input data required for producing  RCOF outlooks </a:t>
            </a:r>
          </a:p>
        </p:txBody>
      </p:sp>
    </p:spTree>
    <p:extLst>
      <p:ext uri="{BB962C8B-B14F-4D97-AF65-F5344CB8AC3E}">
        <p14:creationId xmlns:p14="http://schemas.microsoft.com/office/powerpoint/2010/main" val="4057547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lnSpc>
                <a:spcPct val="115000"/>
              </a:lnSpc>
              <a:spcBef>
                <a:spcPts val="600"/>
              </a:spcBef>
              <a:spcAft>
                <a:spcPts val="600"/>
              </a:spcAft>
            </a:pPr>
            <a:r>
              <a:rPr lang="en-US" sz="2800" b="1" dirty="0" smtClean="0">
                <a:solidFill>
                  <a:srgbClr val="4F81BD"/>
                </a:solidFill>
                <a:latin typeface="Verdana"/>
                <a:ea typeface="SimSun"/>
                <a:cs typeface="Times New Roman"/>
              </a:rPr>
              <a:t>GPC support for</a:t>
            </a:r>
            <a:br>
              <a:rPr lang="en-US" sz="2800" b="1" dirty="0" smtClean="0">
                <a:solidFill>
                  <a:srgbClr val="4F81BD"/>
                </a:solidFill>
                <a:latin typeface="Verdana"/>
                <a:ea typeface="SimSun"/>
                <a:cs typeface="Times New Roman"/>
              </a:rPr>
            </a:br>
            <a:r>
              <a:rPr lang="en-US" sz="2800" b="1" dirty="0" smtClean="0">
                <a:solidFill>
                  <a:srgbClr val="4F81BD"/>
                </a:solidFill>
                <a:latin typeface="Verdana"/>
                <a:ea typeface="SimSun"/>
                <a:cs typeface="Times New Roman"/>
              </a:rPr>
              <a:t>objective RCOF products</a:t>
            </a:r>
            <a:endParaRPr lang="en-US" sz="2800" b="1" dirty="0">
              <a:solidFill>
                <a:srgbClr val="4F81BD"/>
              </a:solidFill>
              <a:effectLst/>
              <a:latin typeface="Verdana"/>
              <a:ea typeface="SimSun"/>
              <a:cs typeface="Times New Roman"/>
            </a:endParaRPr>
          </a:p>
        </p:txBody>
      </p:sp>
      <p:sp>
        <p:nvSpPr>
          <p:cNvPr id="3" name="Content Placeholder 2"/>
          <p:cNvSpPr>
            <a:spLocks noGrp="1"/>
          </p:cNvSpPr>
          <p:nvPr>
            <p:ph idx="1"/>
          </p:nvPr>
        </p:nvSpPr>
        <p:spPr>
          <a:xfrm>
            <a:off x="328863" y="1455822"/>
            <a:ext cx="8462211" cy="4525963"/>
          </a:xfrm>
        </p:spPr>
        <p:txBody>
          <a:bodyPr>
            <a:normAutofit fontScale="77500" lnSpcReduction="20000"/>
          </a:bodyPr>
          <a:lstStyle/>
          <a:p>
            <a:r>
              <a:rPr lang="en-US" sz="2400" b="1" dirty="0" smtClean="0"/>
              <a:t>How do we make sure that GPC outputs can be input to RCOF (and national, perhaps via RCCs) objective forecasting schemes?</a:t>
            </a:r>
          </a:p>
          <a:p>
            <a:pPr>
              <a:buNone/>
            </a:pPr>
            <a:r>
              <a:rPr lang="en-US" sz="2400" dirty="0" smtClean="0">
                <a:solidFill>
                  <a:schemeClr val="tx2"/>
                </a:solidFill>
              </a:rPr>
              <a:t>Recommendations:</a:t>
            </a:r>
          </a:p>
          <a:p>
            <a:pPr>
              <a:buFontTx/>
              <a:buChar char="-"/>
            </a:pPr>
            <a:r>
              <a:rPr lang="en-US" sz="2400" dirty="0" smtClean="0"/>
              <a:t>Encourage  RCCs to pre-process digital data in advance of Pre-COF sections to facilitate and speed up the process of developing forecast products before the COF</a:t>
            </a:r>
          </a:p>
          <a:p>
            <a:pPr>
              <a:buFontTx/>
              <a:buChar char="-"/>
            </a:pPr>
            <a:r>
              <a:rPr lang="en-US" sz="2400" dirty="0" smtClean="0"/>
              <a:t>Encourage the testing of methods for developing objective seasonal forecast products in order to minimize subjectivity in RCOFs</a:t>
            </a:r>
          </a:p>
          <a:p>
            <a:pPr>
              <a:buFontTx/>
              <a:buChar char="-"/>
            </a:pPr>
            <a:r>
              <a:rPr lang="en-US" sz="2400" dirty="0" smtClean="0"/>
              <a:t>Encourage GPCs to provide </a:t>
            </a:r>
            <a:r>
              <a:rPr lang="en-US" sz="2400" dirty="0" err="1" smtClean="0"/>
              <a:t>hindcasts</a:t>
            </a:r>
            <a:r>
              <a:rPr lang="en-US" sz="2400" dirty="0" smtClean="0"/>
              <a:t> as long as possible and at higher spatial resolution</a:t>
            </a:r>
          </a:p>
          <a:p>
            <a:pPr>
              <a:buFontTx/>
              <a:buChar char="-"/>
            </a:pPr>
            <a:r>
              <a:rPr lang="en-US" sz="2400" dirty="0" smtClean="0"/>
              <a:t>Expert assessment of GPC products by GPC experts remains fundamental  for appropriate use of forecast products in RCOFs</a:t>
            </a:r>
          </a:p>
          <a:p>
            <a:pPr>
              <a:buFontTx/>
              <a:buChar char="-"/>
            </a:pPr>
            <a:r>
              <a:rPr lang="en-US" sz="2400" dirty="0" smtClean="0"/>
              <a:t>Expedite the technical guidance on operational seasonal </a:t>
            </a:r>
            <a:r>
              <a:rPr lang="en-US" sz="2400" dirty="0" err="1" smtClean="0"/>
              <a:t>predicitons</a:t>
            </a:r>
            <a:r>
              <a:rPr lang="en-US" sz="2400" dirty="0" smtClean="0"/>
              <a:t> under development by the IPET-OPLSLS</a:t>
            </a:r>
          </a:p>
          <a:p>
            <a:pPr>
              <a:buFontTx/>
              <a:buChar char="-"/>
            </a:pPr>
            <a:r>
              <a:rPr lang="en-US" sz="2400" dirty="0" smtClean="0"/>
              <a:t>Encourage GPCs to adopt some RCOFs of their interest for sustained support in improving the scientific quality of the outlooks</a:t>
            </a:r>
          </a:p>
          <a:p>
            <a:pPr>
              <a:buFontTx/>
              <a:buChar char="-"/>
            </a:pPr>
            <a:r>
              <a:rPr lang="en-US" sz="2400" dirty="0" smtClean="0"/>
              <a:t>Encourage GPC to contribute with climate monitoring information to RCOFs</a:t>
            </a:r>
          </a:p>
        </p:txBody>
      </p:sp>
    </p:spTree>
    <p:extLst>
      <p:ext uri="{BB962C8B-B14F-4D97-AF65-F5344CB8AC3E}">
        <p14:creationId xmlns:p14="http://schemas.microsoft.com/office/powerpoint/2010/main" val="4057547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lnSpc>
                <a:spcPct val="115000"/>
              </a:lnSpc>
              <a:spcBef>
                <a:spcPts val="600"/>
              </a:spcBef>
              <a:spcAft>
                <a:spcPts val="600"/>
              </a:spcAft>
            </a:pPr>
            <a:r>
              <a:rPr lang="en-US" sz="2800" b="1" dirty="0" smtClean="0">
                <a:solidFill>
                  <a:srgbClr val="4F81BD"/>
                </a:solidFill>
                <a:latin typeface="Verdana"/>
                <a:ea typeface="SimSun"/>
                <a:cs typeface="Times New Roman"/>
              </a:rPr>
              <a:t>GPC support for</a:t>
            </a:r>
            <a:br>
              <a:rPr lang="en-US" sz="2800" b="1" dirty="0" smtClean="0">
                <a:solidFill>
                  <a:srgbClr val="4F81BD"/>
                </a:solidFill>
                <a:latin typeface="Verdana"/>
                <a:ea typeface="SimSun"/>
                <a:cs typeface="Times New Roman"/>
              </a:rPr>
            </a:br>
            <a:r>
              <a:rPr lang="en-US" sz="2800" b="1" dirty="0" smtClean="0">
                <a:solidFill>
                  <a:srgbClr val="4F81BD"/>
                </a:solidFill>
                <a:latin typeface="Verdana"/>
                <a:ea typeface="SimSun"/>
                <a:cs typeface="Times New Roman"/>
              </a:rPr>
              <a:t>objective RCOF products</a:t>
            </a:r>
            <a:endParaRPr lang="en-US" sz="2800" b="1" dirty="0">
              <a:solidFill>
                <a:srgbClr val="4F81BD"/>
              </a:solidFill>
              <a:effectLst/>
              <a:latin typeface="Verdana"/>
              <a:ea typeface="SimSun"/>
              <a:cs typeface="Times New Roman"/>
            </a:endParaRPr>
          </a:p>
        </p:txBody>
      </p:sp>
      <p:sp>
        <p:nvSpPr>
          <p:cNvPr id="3" name="Content Placeholder 2"/>
          <p:cNvSpPr>
            <a:spLocks noGrp="1"/>
          </p:cNvSpPr>
          <p:nvPr>
            <p:ph idx="1"/>
          </p:nvPr>
        </p:nvSpPr>
        <p:spPr/>
        <p:txBody>
          <a:bodyPr>
            <a:normAutofit fontScale="92500" lnSpcReduction="10000"/>
          </a:bodyPr>
          <a:lstStyle/>
          <a:p>
            <a:r>
              <a:rPr lang="en-US" sz="2400" b="1" dirty="0" smtClean="0"/>
              <a:t>Should an extension to the SVSLRF be proposed to include additional information that might be useful to the RCOFs? </a:t>
            </a:r>
          </a:p>
          <a:p>
            <a:pPr>
              <a:buNone/>
            </a:pPr>
            <a:r>
              <a:rPr lang="en-US" sz="2400" dirty="0" smtClean="0">
                <a:solidFill>
                  <a:schemeClr val="tx2"/>
                </a:solidFill>
              </a:rPr>
              <a:t>Recommendations:</a:t>
            </a:r>
          </a:p>
          <a:p>
            <a:pPr>
              <a:buFontTx/>
              <a:buChar char="-"/>
            </a:pPr>
            <a:r>
              <a:rPr lang="en-US" sz="2400" dirty="0" smtClean="0"/>
              <a:t>Keep consistency between availability of forecast products and </a:t>
            </a:r>
            <a:r>
              <a:rPr lang="en-US" sz="2400" dirty="0" err="1" smtClean="0"/>
              <a:t>correpondent</a:t>
            </a:r>
            <a:r>
              <a:rPr lang="en-US" sz="2400" dirty="0" smtClean="0"/>
              <a:t> verification </a:t>
            </a:r>
            <a:r>
              <a:rPr lang="en-US" sz="2400" dirty="0" err="1" smtClean="0"/>
              <a:t>poducts</a:t>
            </a:r>
            <a:endParaRPr lang="en-US" sz="2400" dirty="0" smtClean="0"/>
          </a:p>
          <a:p>
            <a:pPr>
              <a:buFontTx/>
              <a:buChar char="-"/>
            </a:pPr>
            <a:r>
              <a:rPr lang="en-US" sz="2400" dirty="0" smtClean="0"/>
              <a:t>Encourage to extend the current verification procedures for individual GPCs to the </a:t>
            </a:r>
            <a:r>
              <a:rPr lang="en-US" sz="2400" dirty="0" err="1" smtClean="0"/>
              <a:t>multimodel</a:t>
            </a:r>
            <a:r>
              <a:rPr lang="en-US" sz="2400" dirty="0" smtClean="0"/>
              <a:t> ensemble forecast produced by the LC-LRFMME</a:t>
            </a:r>
          </a:p>
          <a:p>
            <a:pPr>
              <a:buFontTx/>
              <a:buChar char="-"/>
            </a:pPr>
            <a:r>
              <a:rPr lang="en-US" sz="2400" dirty="0" smtClean="0"/>
              <a:t>Encourage development of verification products for pre-defined RCOF regions</a:t>
            </a:r>
          </a:p>
          <a:p>
            <a:pPr>
              <a:buFontTx/>
              <a:buChar char="-"/>
            </a:pPr>
            <a:r>
              <a:rPr lang="en-US" sz="2400" dirty="0" smtClean="0"/>
              <a:t>Encourage development of new verification products for the emerging user-oriented products (e.g. monsoon/rainy season onset, sea ice extent, etc) </a:t>
            </a:r>
          </a:p>
          <a:p>
            <a:pPr>
              <a:buFontTx/>
              <a:buChar char="-"/>
            </a:pPr>
            <a:endParaRPr lang="en-US" sz="2400" dirty="0" smtClean="0"/>
          </a:p>
        </p:txBody>
      </p:sp>
    </p:spTree>
    <p:extLst>
      <p:ext uri="{BB962C8B-B14F-4D97-AF65-F5344CB8AC3E}">
        <p14:creationId xmlns:p14="http://schemas.microsoft.com/office/powerpoint/2010/main" val="4057547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000090"/>
                </a:solidFill>
              </a:rPr>
              <a:t>Thank you</a:t>
            </a:r>
          </a:p>
          <a:p>
            <a:r>
              <a:rPr lang="en-US" sz="4800" dirty="0" smtClean="0">
                <a:solidFill>
                  <a:srgbClr val="000090"/>
                </a:solidFill>
              </a:rPr>
              <a:t>Gracias</a:t>
            </a:r>
            <a:endParaRPr lang="en-US" sz="4800" dirty="0">
              <a:solidFill>
                <a:srgbClr val="000090"/>
              </a:solidFill>
            </a:endParaRPr>
          </a:p>
        </p:txBody>
      </p:sp>
    </p:spTree>
    <p:extLst>
      <p:ext uri="{BB962C8B-B14F-4D97-AF65-F5344CB8AC3E}">
        <p14:creationId xmlns:p14="http://schemas.microsoft.com/office/powerpoint/2010/main" val="380228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WMO_WHITE_Powerpoint_en_fr</Template>
  <TotalTime>2011</TotalTime>
  <Words>781</Words>
  <Application>Microsoft Office PowerPoint</Application>
  <PresentationFormat>On-screen Show (4:3)</PresentationFormat>
  <Paragraphs>43</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WMO_WHITE_Powerpoint_en_fr</vt:lpstr>
      <vt:lpstr>PowerPoint Presentation</vt:lpstr>
      <vt:lpstr>GPC support for objective RCOF products</vt:lpstr>
      <vt:lpstr>GPC support for objective RCOF products</vt:lpstr>
      <vt:lpstr>GPC support for objective RCOF products</vt:lpstr>
      <vt:lpstr>GPC support for objective RCOF products</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Anahit Hovsepyan</dc:creator>
  <cp:lastModifiedBy>Pascale Gomez</cp:lastModifiedBy>
  <cp:revision>83</cp:revision>
  <cp:lastPrinted>2017-08-09T08:06:29Z</cp:lastPrinted>
  <dcterms:created xsi:type="dcterms:W3CDTF">2017-02-10T09:56:26Z</dcterms:created>
  <dcterms:modified xsi:type="dcterms:W3CDTF">2018-06-04T12:15:36Z</dcterms:modified>
</cp:coreProperties>
</file>