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6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7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2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22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3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4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0" r:id="rId2"/>
    <p:sldMasterId id="2147483671" r:id="rId3"/>
    <p:sldMasterId id="2147483682" r:id="rId4"/>
    <p:sldMasterId id="2147483693" r:id="rId5"/>
    <p:sldMasterId id="2147483702" r:id="rId6"/>
    <p:sldMasterId id="2147483713" r:id="rId7"/>
    <p:sldMasterId id="2147483738" r:id="rId8"/>
    <p:sldMasterId id="2147483747" r:id="rId9"/>
    <p:sldMasterId id="2147483822" r:id="rId10"/>
    <p:sldMasterId id="2147483756" r:id="rId11"/>
    <p:sldMasterId id="2147483765" r:id="rId12"/>
    <p:sldMasterId id="2147483774" r:id="rId13"/>
    <p:sldMasterId id="2147483785" r:id="rId14"/>
    <p:sldMasterId id="2147483796" r:id="rId15"/>
    <p:sldMasterId id="2147483805" r:id="rId16"/>
    <p:sldMasterId id="2147483814" r:id="rId17"/>
    <p:sldMasterId id="2147483834" r:id="rId18"/>
    <p:sldMasterId id="2147483842" r:id="rId19"/>
    <p:sldMasterId id="2147483855" r:id="rId20"/>
    <p:sldMasterId id="2147483904" r:id="rId21"/>
    <p:sldMasterId id="2147483912" r:id="rId22"/>
    <p:sldMasterId id="2147483920" r:id="rId23"/>
    <p:sldMasterId id="2147483928" r:id="rId24"/>
    <p:sldMasterId id="2147483954" r:id="rId25"/>
  </p:sldMasterIdLst>
  <p:notesMasterIdLst>
    <p:notesMasterId r:id="rId41"/>
  </p:notesMasterIdLst>
  <p:handoutMasterIdLst>
    <p:handoutMasterId r:id="rId42"/>
  </p:handoutMasterIdLst>
  <p:sldIdLst>
    <p:sldId id="388" r:id="rId26"/>
    <p:sldId id="371" r:id="rId27"/>
    <p:sldId id="379" r:id="rId28"/>
    <p:sldId id="380" r:id="rId29"/>
    <p:sldId id="356" r:id="rId30"/>
    <p:sldId id="382" r:id="rId31"/>
    <p:sldId id="383" r:id="rId32"/>
    <p:sldId id="385" r:id="rId33"/>
    <p:sldId id="384" r:id="rId34"/>
    <p:sldId id="355" r:id="rId35"/>
    <p:sldId id="346" r:id="rId36"/>
    <p:sldId id="381" r:id="rId37"/>
    <p:sldId id="362" r:id="rId38"/>
    <p:sldId id="363" r:id="rId39"/>
    <p:sldId id="351" r:id="rId4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61633" autoAdjust="0"/>
  </p:normalViewPr>
  <p:slideViewPr>
    <p:cSldViewPr snapToGrid="0" snapToObjects="1" showGuides="1">
      <p:cViewPr>
        <p:scale>
          <a:sx n="72" d="100"/>
          <a:sy n="72" d="100"/>
        </p:scale>
        <p:origin x="-1266" y="336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3090" y="2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FD4B4-4E79-E14A-9D3B-9354B83DDCC3}" type="doc">
      <dgm:prSet loTypeId="urn:microsoft.com/office/officeart/2005/8/layout/hierarchy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2B0901AA-8E71-344B-8ED6-B5552486774B}">
      <dgm:prSet phldrT="[Texto]"/>
      <dgm:spPr>
        <a:solidFill>
          <a:srgbClr val="941333"/>
        </a:solidFill>
      </dgm:spPr>
      <dgm:t>
        <a:bodyPr/>
        <a:lstStyle/>
        <a:p>
          <a:r>
            <a:rPr lang="es-ES" dirty="0" err="1"/>
            <a:t>Observations</a:t>
          </a:r>
          <a:endParaRPr lang="es-ES" dirty="0"/>
        </a:p>
      </dgm:t>
    </dgm:pt>
    <dgm:pt modelId="{7A4D6EC5-90D6-2D40-AFED-4AFAC0E948F2}" type="parTrans" cxnId="{82EBDF9E-D815-AD40-A478-BA104884509C}">
      <dgm:prSet/>
      <dgm:spPr/>
      <dgm:t>
        <a:bodyPr/>
        <a:lstStyle/>
        <a:p>
          <a:endParaRPr lang="es-ES"/>
        </a:p>
      </dgm:t>
    </dgm:pt>
    <dgm:pt modelId="{ED5F414F-5289-8343-85DA-A6BE3A1C0A3E}" type="sibTrans" cxnId="{82EBDF9E-D815-AD40-A478-BA104884509C}">
      <dgm:prSet/>
      <dgm:spPr/>
      <dgm:t>
        <a:bodyPr/>
        <a:lstStyle/>
        <a:p>
          <a:endParaRPr lang="es-ES"/>
        </a:p>
      </dgm:t>
    </dgm:pt>
    <dgm:pt modelId="{5A8B4862-680E-7C42-ACFE-6293FA68D5AE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 err="1"/>
            <a:t>ECVs</a:t>
          </a:r>
          <a:r>
            <a:rPr lang="es-ES" dirty="0"/>
            <a:t> global </a:t>
          </a:r>
          <a:r>
            <a:rPr lang="es-ES" dirty="0" err="1"/>
            <a:t>estimates</a:t>
          </a:r>
          <a:r>
            <a:rPr lang="es-ES" dirty="0"/>
            <a:t/>
          </a:r>
          <a:br>
            <a:rPr lang="es-ES" dirty="0"/>
          </a:br>
          <a:r>
            <a:rPr lang="es-ES" dirty="0"/>
            <a:t>(</a:t>
          </a:r>
          <a:r>
            <a:rPr lang="es-ES" dirty="0" err="1"/>
            <a:t>satellite</a:t>
          </a:r>
          <a:r>
            <a:rPr lang="es-ES" dirty="0"/>
            <a:t>/in-situ)</a:t>
          </a:r>
        </a:p>
      </dgm:t>
    </dgm:pt>
    <dgm:pt modelId="{56ACBCF6-5D9C-D942-B4F1-C15EBB426FF1}" type="parTrans" cxnId="{15D5611A-B646-B342-9055-50E1AAA35AB0}">
      <dgm:prSet/>
      <dgm:spPr/>
      <dgm:t>
        <a:bodyPr/>
        <a:lstStyle/>
        <a:p>
          <a:endParaRPr lang="es-ES"/>
        </a:p>
      </dgm:t>
    </dgm:pt>
    <dgm:pt modelId="{529524B6-8BAD-B84A-8559-5759FBF87BC6}" type="sibTrans" cxnId="{15D5611A-B646-B342-9055-50E1AAA35AB0}">
      <dgm:prSet/>
      <dgm:spPr/>
      <dgm:t>
        <a:bodyPr/>
        <a:lstStyle/>
        <a:p>
          <a:endParaRPr lang="es-ES"/>
        </a:p>
      </dgm:t>
    </dgm:pt>
    <dgm:pt modelId="{02000815-643B-1A44-B69D-4F21B64A3376}">
      <dgm:prSet phldrT="[Texto]"/>
      <dgm:spPr>
        <a:solidFill>
          <a:srgbClr val="941333"/>
        </a:solidFill>
      </dgm:spPr>
      <dgm:t>
        <a:bodyPr/>
        <a:lstStyle/>
        <a:p>
          <a:r>
            <a:rPr lang="es-ES" dirty="0" err="1"/>
            <a:t>Reanalysis</a:t>
          </a:r>
          <a:endParaRPr lang="es-ES" dirty="0"/>
        </a:p>
      </dgm:t>
    </dgm:pt>
    <dgm:pt modelId="{18EFC7B4-9C7F-4F44-934F-121FE87A11BD}" type="parTrans" cxnId="{43F6E64B-1E5F-B149-BAE6-503F98A61DA0}">
      <dgm:prSet/>
      <dgm:spPr/>
      <dgm:t>
        <a:bodyPr/>
        <a:lstStyle/>
        <a:p>
          <a:endParaRPr lang="es-ES"/>
        </a:p>
      </dgm:t>
    </dgm:pt>
    <dgm:pt modelId="{28B67760-32A6-D245-865A-0BA09D9B0A72}" type="sibTrans" cxnId="{43F6E64B-1E5F-B149-BAE6-503F98A61DA0}">
      <dgm:prSet/>
      <dgm:spPr/>
      <dgm:t>
        <a:bodyPr/>
        <a:lstStyle/>
        <a:p>
          <a:endParaRPr lang="es-ES"/>
        </a:p>
      </dgm:t>
    </dgm:pt>
    <dgm:pt modelId="{3136B904-A440-A746-AE41-83E82959AEE7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/>
            <a:t>Global</a:t>
          </a:r>
        </a:p>
      </dgm:t>
    </dgm:pt>
    <dgm:pt modelId="{9CD00339-82C4-454E-A1AD-A72B59FFB159}" type="parTrans" cxnId="{225F311E-DECD-8543-85FD-CEFE631E5366}">
      <dgm:prSet/>
      <dgm:spPr/>
      <dgm:t>
        <a:bodyPr/>
        <a:lstStyle/>
        <a:p>
          <a:endParaRPr lang="es-ES"/>
        </a:p>
      </dgm:t>
    </dgm:pt>
    <dgm:pt modelId="{90116C1A-3EA4-CE4E-A398-ABE9544B6102}" type="sibTrans" cxnId="{225F311E-DECD-8543-85FD-CEFE631E5366}">
      <dgm:prSet/>
      <dgm:spPr/>
      <dgm:t>
        <a:bodyPr/>
        <a:lstStyle/>
        <a:p>
          <a:endParaRPr lang="es-ES"/>
        </a:p>
      </dgm:t>
    </dgm:pt>
    <dgm:pt modelId="{D879BDA1-2CBB-B349-9098-0101E4BD8889}">
      <dgm:prSet phldrT="[Texto]"/>
      <dgm:spPr>
        <a:solidFill>
          <a:srgbClr val="941333"/>
        </a:solidFill>
      </dgm:spPr>
      <dgm:t>
        <a:bodyPr/>
        <a:lstStyle/>
        <a:p>
          <a:r>
            <a:rPr lang="es-ES" dirty="0" err="1"/>
            <a:t>Model</a:t>
          </a:r>
          <a:r>
            <a:rPr lang="es-ES" dirty="0"/>
            <a:t> data</a:t>
          </a:r>
        </a:p>
      </dgm:t>
    </dgm:pt>
    <dgm:pt modelId="{96F8DB1A-354F-A441-A8E1-662F08F136C8}" type="parTrans" cxnId="{AFCC9748-066B-FF40-A941-A5EF02FE2A2C}">
      <dgm:prSet/>
      <dgm:spPr/>
      <dgm:t>
        <a:bodyPr/>
        <a:lstStyle/>
        <a:p>
          <a:endParaRPr lang="es-ES"/>
        </a:p>
      </dgm:t>
    </dgm:pt>
    <dgm:pt modelId="{8A33B082-E4C5-F049-9AF2-EE0613F5096E}" type="sibTrans" cxnId="{AFCC9748-066B-FF40-A941-A5EF02FE2A2C}">
      <dgm:prSet/>
      <dgm:spPr/>
      <dgm:t>
        <a:bodyPr/>
        <a:lstStyle/>
        <a:p>
          <a:endParaRPr lang="es-ES"/>
        </a:p>
      </dgm:t>
    </dgm:pt>
    <dgm:pt modelId="{816BB3E9-4302-3145-B5D9-F73963F54B08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 err="1"/>
            <a:t>Multi-system</a:t>
          </a:r>
          <a:r>
            <a:rPr lang="es-ES" dirty="0"/>
            <a:t> </a:t>
          </a:r>
          <a:r>
            <a:rPr lang="es-ES" dirty="0" err="1"/>
            <a:t>seasonal</a:t>
          </a:r>
          <a:r>
            <a:rPr lang="es-ES" dirty="0"/>
            <a:t> </a:t>
          </a:r>
          <a:r>
            <a:rPr lang="es-ES" dirty="0" err="1"/>
            <a:t>forecasts</a:t>
          </a:r>
          <a:endParaRPr lang="es-ES" dirty="0"/>
        </a:p>
      </dgm:t>
    </dgm:pt>
    <dgm:pt modelId="{ED16CAC8-3AE9-6347-812A-3424640D9B72}" type="parTrans" cxnId="{193295AE-0282-4741-89A5-E8E99DC57238}">
      <dgm:prSet/>
      <dgm:spPr/>
      <dgm:t>
        <a:bodyPr/>
        <a:lstStyle/>
        <a:p>
          <a:endParaRPr lang="es-ES"/>
        </a:p>
      </dgm:t>
    </dgm:pt>
    <dgm:pt modelId="{4A35FD6B-6FA6-C846-B5EE-2AD69227D86B}" type="sibTrans" cxnId="{193295AE-0282-4741-89A5-E8E99DC57238}">
      <dgm:prSet/>
      <dgm:spPr/>
      <dgm:t>
        <a:bodyPr/>
        <a:lstStyle/>
        <a:p>
          <a:endParaRPr lang="es-ES"/>
        </a:p>
      </dgm:t>
    </dgm:pt>
    <dgm:pt modelId="{884691F0-563A-E94D-B650-FB17968FC428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 err="1"/>
            <a:t>Reprocessed</a:t>
          </a:r>
          <a:r>
            <a:rPr lang="es-ES" dirty="0"/>
            <a:t> </a:t>
          </a:r>
          <a:r>
            <a:rPr lang="es-ES" dirty="0" err="1"/>
            <a:t>CDRs</a:t>
          </a:r>
          <a:r>
            <a:rPr lang="es-ES" dirty="0"/>
            <a:t>, </a:t>
          </a:r>
          <a:r>
            <a:rPr lang="es-ES" dirty="0" err="1"/>
            <a:t>reference</a:t>
          </a:r>
          <a:r>
            <a:rPr lang="es-ES" dirty="0"/>
            <a:t> </a:t>
          </a:r>
          <a:r>
            <a:rPr lang="es-ES" dirty="0" err="1"/>
            <a:t>observations</a:t>
          </a:r>
          <a:endParaRPr lang="es-ES" dirty="0"/>
        </a:p>
      </dgm:t>
    </dgm:pt>
    <dgm:pt modelId="{E249F94A-6737-264E-9940-71273F32F5E0}" type="parTrans" cxnId="{7665547D-C483-EC4B-A9A4-FEC9E0053F80}">
      <dgm:prSet/>
      <dgm:spPr/>
      <dgm:t>
        <a:bodyPr/>
        <a:lstStyle/>
        <a:p>
          <a:endParaRPr lang="es-ES"/>
        </a:p>
      </dgm:t>
    </dgm:pt>
    <dgm:pt modelId="{4DBBE564-D118-6443-80CB-B2AB7888DFE1}" type="sibTrans" cxnId="{7665547D-C483-EC4B-A9A4-FEC9E0053F80}">
      <dgm:prSet/>
      <dgm:spPr/>
      <dgm:t>
        <a:bodyPr/>
        <a:lstStyle/>
        <a:p>
          <a:endParaRPr lang="es-ES"/>
        </a:p>
      </dgm:t>
    </dgm:pt>
    <dgm:pt modelId="{47524A11-2B16-9641-86C4-7008E354480F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/>
            <a:t>Regional (</a:t>
          </a:r>
          <a:r>
            <a:rPr lang="es-ES" dirty="0" err="1"/>
            <a:t>Europe</a:t>
          </a:r>
          <a:r>
            <a:rPr lang="es-ES" dirty="0"/>
            <a:t>/</a:t>
          </a:r>
          <a:r>
            <a:rPr lang="es-ES" dirty="0" err="1"/>
            <a:t>Arctic</a:t>
          </a:r>
          <a:r>
            <a:rPr lang="es-ES" dirty="0"/>
            <a:t>)</a:t>
          </a:r>
        </a:p>
      </dgm:t>
    </dgm:pt>
    <dgm:pt modelId="{20935772-08C4-0C4B-9EB8-9ACC9B2968B8}" type="parTrans" cxnId="{6F5FDAE8-BD4D-4542-ABEC-7CE5F5DF91AE}">
      <dgm:prSet/>
      <dgm:spPr/>
      <dgm:t>
        <a:bodyPr/>
        <a:lstStyle/>
        <a:p>
          <a:endParaRPr lang="es-ES"/>
        </a:p>
      </dgm:t>
    </dgm:pt>
    <dgm:pt modelId="{123067D0-4837-D841-BF3B-B0A8BE237474}" type="sibTrans" cxnId="{6F5FDAE8-BD4D-4542-ABEC-7CE5F5DF91AE}">
      <dgm:prSet/>
      <dgm:spPr/>
      <dgm:t>
        <a:bodyPr/>
        <a:lstStyle/>
        <a:p>
          <a:endParaRPr lang="es-ES"/>
        </a:p>
      </dgm:t>
    </dgm:pt>
    <dgm:pt modelId="{EB4994A7-EEC7-2642-9374-761B1A084888}">
      <dgm:prSet phldrT="[Texto]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 err="1"/>
            <a:t>Coupled</a:t>
          </a:r>
          <a:r>
            <a:rPr lang="es-ES" dirty="0"/>
            <a:t> </a:t>
          </a:r>
          <a:r>
            <a:rPr lang="es-ES" dirty="0" err="1"/>
            <a:t>reanalysis</a:t>
          </a:r>
          <a:r>
            <a:rPr lang="es-ES" dirty="0"/>
            <a:t>  (100 </a:t>
          </a:r>
          <a:r>
            <a:rPr lang="es-ES" dirty="0" err="1"/>
            <a:t>yr</a:t>
          </a:r>
          <a:r>
            <a:rPr lang="es-ES" dirty="0"/>
            <a:t>)</a:t>
          </a:r>
        </a:p>
      </dgm:t>
    </dgm:pt>
    <dgm:pt modelId="{AE2634C7-8F58-064C-BCA4-34E9228FBF05}" type="parTrans" cxnId="{D13253E9-21E0-5C44-B8D5-AEFDC206EE6C}">
      <dgm:prSet/>
      <dgm:spPr/>
      <dgm:t>
        <a:bodyPr/>
        <a:lstStyle/>
        <a:p>
          <a:endParaRPr lang="es-ES"/>
        </a:p>
      </dgm:t>
    </dgm:pt>
    <dgm:pt modelId="{2AE2D95B-FA7B-3645-BC77-F1477768A8BE}" type="sibTrans" cxnId="{D13253E9-21E0-5C44-B8D5-AEFDC206EE6C}">
      <dgm:prSet/>
      <dgm:spPr/>
      <dgm:t>
        <a:bodyPr/>
        <a:lstStyle/>
        <a:p>
          <a:endParaRPr lang="es-ES"/>
        </a:p>
      </dgm:t>
    </dgm:pt>
    <dgm:pt modelId="{BA8B54CC-5990-0241-AE54-489D8E4937AC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/>
            <a:t>CMIP Data and </a:t>
          </a:r>
          <a:r>
            <a:rPr lang="es-ES" dirty="0" err="1"/>
            <a:t>products</a:t>
          </a:r>
          <a:r>
            <a:rPr lang="es-ES" dirty="0"/>
            <a:t/>
          </a:r>
          <a:br>
            <a:rPr lang="es-ES" dirty="0"/>
          </a:br>
          <a:r>
            <a:rPr lang="es-ES" dirty="0"/>
            <a:t>(global)</a:t>
          </a:r>
        </a:p>
      </dgm:t>
    </dgm:pt>
    <dgm:pt modelId="{115287B0-92CD-994B-B6AC-D890D527FD1F}" type="parTrans" cxnId="{9E6C88C2-245B-384B-AFAA-161119E1D969}">
      <dgm:prSet/>
      <dgm:spPr/>
      <dgm:t>
        <a:bodyPr/>
        <a:lstStyle/>
        <a:p>
          <a:endParaRPr lang="es-ES"/>
        </a:p>
      </dgm:t>
    </dgm:pt>
    <dgm:pt modelId="{0DC2AB98-C16E-1447-816A-3728F125D3DE}" type="sibTrans" cxnId="{9E6C88C2-245B-384B-AFAA-161119E1D969}">
      <dgm:prSet/>
      <dgm:spPr/>
      <dgm:t>
        <a:bodyPr/>
        <a:lstStyle/>
        <a:p>
          <a:endParaRPr lang="es-ES"/>
        </a:p>
      </dgm:t>
    </dgm:pt>
    <dgm:pt modelId="{05653669-C378-574D-9BED-B7CAE03091DB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  <a:prstDash val="dash"/>
        </a:ln>
      </dgm:spPr>
      <dgm:t>
        <a:bodyPr/>
        <a:lstStyle/>
        <a:p>
          <a:r>
            <a:rPr lang="es-ES" dirty="0" err="1"/>
            <a:t>Climate</a:t>
          </a:r>
          <a:r>
            <a:rPr lang="es-ES" dirty="0"/>
            <a:t> </a:t>
          </a:r>
          <a:r>
            <a:rPr lang="es-ES" dirty="0" err="1"/>
            <a:t>services</a:t>
          </a:r>
          <a:r>
            <a:rPr lang="es-ES" dirty="0"/>
            <a:t>´ </a:t>
          </a:r>
          <a:r>
            <a:rPr lang="es-ES" dirty="0" err="1"/>
            <a:t>roadmap</a:t>
          </a:r>
          <a:endParaRPr lang="es-ES" dirty="0"/>
        </a:p>
      </dgm:t>
    </dgm:pt>
    <dgm:pt modelId="{71CB41C4-CE3E-C546-8550-1225AC93491C}" type="parTrans" cxnId="{912E7773-9A20-FD4D-8CE6-14F1CF20A0ED}">
      <dgm:prSet/>
      <dgm:spPr/>
      <dgm:t>
        <a:bodyPr/>
        <a:lstStyle/>
        <a:p>
          <a:endParaRPr lang="es-ES"/>
        </a:p>
      </dgm:t>
    </dgm:pt>
    <dgm:pt modelId="{DBC07EFB-1C1E-9B43-B7F6-F5ABBA42DC13}" type="sibTrans" cxnId="{912E7773-9A20-FD4D-8CE6-14F1CF20A0ED}">
      <dgm:prSet/>
      <dgm:spPr/>
      <dgm:t>
        <a:bodyPr/>
        <a:lstStyle/>
        <a:p>
          <a:endParaRPr lang="es-ES"/>
        </a:p>
      </dgm:t>
    </dgm:pt>
    <dgm:pt modelId="{25C7EFF4-2855-1E48-ABC5-742D48978C8C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/>
            <a:t>CMIP Data and </a:t>
          </a:r>
          <a:r>
            <a:rPr lang="es-ES" dirty="0" err="1"/>
            <a:t>products</a:t>
          </a:r>
          <a:r>
            <a:rPr lang="es-ES" dirty="0"/>
            <a:t/>
          </a:r>
          <a:br>
            <a:rPr lang="es-ES" dirty="0"/>
          </a:br>
          <a:r>
            <a:rPr lang="es-ES" dirty="0"/>
            <a:t>(regional)</a:t>
          </a:r>
        </a:p>
      </dgm:t>
    </dgm:pt>
    <dgm:pt modelId="{92A18C45-832A-6240-A2F2-428BB6DE978C}" type="parTrans" cxnId="{5FF5D69A-757C-F947-B700-52C59C32C188}">
      <dgm:prSet/>
      <dgm:spPr/>
      <dgm:t>
        <a:bodyPr/>
        <a:lstStyle/>
        <a:p>
          <a:endParaRPr lang="es-ES"/>
        </a:p>
      </dgm:t>
    </dgm:pt>
    <dgm:pt modelId="{7449D62C-B432-C544-ADC8-E867CAEA8B04}" type="sibTrans" cxnId="{5FF5D69A-757C-F947-B700-52C59C32C188}">
      <dgm:prSet/>
      <dgm:spPr/>
      <dgm:t>
        <a:bodyPr/>
        <a:lstStyle/>
        <a:p>
          <a:endParaRPr lang="es-ES"/>
        </a:p>
      </dgm:t>
    </dgm:pt>
    <dgm:pt modelId="{B374DA8E-5BF0-1A4D-90AA-FF03EFE3C65F}">
      <dgm:prSet phldrT="[Texto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941333"/>
          </a:solidFill>
        </a:ln>
      </dgm:spPr>
      <dgm:t>
        <a:bodyPr/>
        <a:lstStyle/>
        <a:p>
          <a:r>
            <a:rPr lang="es-ES" dirty="0"/>
            <a:t>Data </a:t>
          </a:r>
          <a:r>
            <a:rPr lang="es-ES" dirty="0" err="1"/>
            <a:t>rescue</a:t>
          </a:r>
          <a:endParaRPr lang="es-ES" dirty="0"/>
        </a:p>
      </dgm:t>
    </dgm:pt>
    <dgm:pt modelId="{66393F30-F35E-2346-98D5-0487157B1E4D}" type="sibTrans" cxnId="{B68143A7-381A-734C-8844-0826C6F9CE5A}">
      <dgm:prSet/>
      <dgm:spPr/>
      <dgm:t>
        <a:bodyPr/>
        <a:lstStyle/>
        <a:p>
          <a:endParaRPr lang="es-ES"/>
        </a:p>
      </dgm:t>
    </dgm:pt>
    <dgm:pt modelId="{8D3E3476-6FA5-2B48-98B0-44AFF106FF12}" type="parTrans" cxnId="{B68143A7-381A-734C-8844-0826C6F9CE5A}">
      <dgm:prSet/>
      <dgm:spPr/>
      <dgm:t>
        <a:bodyPr/>
        <a:lstStyle/>
        <a:p>
          <a:endParaRPr lang="es-ES"/>
        </a:p>
      </dgm:t>
    </dgm:pt>
    <dgm:pt modelId="{531F8F3D-8B70-E040-846B-F8402ADFAA49}" type="pres">
      <dgm:prSet presAssocID="{F50FD4B4-4E79-E14A-9D3B-9354B83DDC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260512-4800-6C4C-AB9E-38580A5F60E4}" type="pres">
      <dgm:prSet presAssocID="{2B0901AA-8E71-344B-8ED6-B5552486774B}" presName="root" presStyleCnt="0"/>
      <dgm:spPr/>
    </dgm:pt>
    <dgm:pt modelId="{AF85AD46-81E3-EE48-851F-C84EB12347FE}" type="pres">
      <dgm:prSet presAssocID="{2B0901AA-8E71-344B-8ED6-B5552486774B}" presName="rootComposite" presStyleCnt="0"/>
      <dgm:spPr/>
    </dgm:pt>
    <dgm:pt modelId="{A19F4715-A1AD-F544-B50A-1FCF3EB339C6}" type="pres">
      <dgm:prSet presAssocID="{2B0901AA-8E71-344B-8ED6-B5552486774B}" presName="rootText" presStyleLbl="node1" presStyleIdx="0" presStyleCnt="3"/>
      <dgm:spPr/>
      <dgm:t>
        <a:bodyPr/>
        <a:lstStyle/>
        <a:p>
          <a:endParaRPr lang="en-GB"/>
        </a:p>
      </dgm:t>
    </dgm:pt>
    <dgm:pt modelId="{0359226D-F990-3841-93CF-9A28D0255954}" type="pres">
      <dgm:prSet presAssocID="{2B0901AA-8E71-344B-8ED6-B5552486774B}" presName="rootConnector" presStyleLbl="node1" presStyleIdx="0" presStyleCnt="3"/>
      <dgm:spPr/>
      <dgm:t>
        <a:bodyPr/>
        <a:lstStyle/>
        <a:p>
          <a:endParaRPr lang="en-GB"/>
        </a:p>
      </dgm:t>
    </dgm:pt>
    <dgm:pt modelId="{B43B8022-5424-7E43-B7A7-A1FD9E910A72}" type="pres">
      <dgm:prSet presAssocID="{2B0901AA-8E71-344B-8ED6-B5552486774B}" presName="childShape" presStyleCnt="0"/>
      <dgm:spPr/>
    </dgm:pt>
    <dgm:pt modelId="{359D23A2-0253-C541-8D70-9D73CE629197}" type="pres">
      <dgm:prSet presAssocID="{56ACBCF6-5D9C-D942-B4F1-C15EBB426FF1}" presName="Name13" presStyleLbl="parChTrans1D2" presStyleIdx="0" presStyleCnt="10"/>
      <dgm:spPr/>
      <dgm:t>
        <a:bodyPr/>
        <a:lstStyle/>
        <a:p>
          <a:endParaRPr lang="en-GB"/>
        </a:p>
      </dgm:t>
    </dgm:pt>
    <dgm:pt modelId="{BB778E0E-F526-0B45-8B96-1F06F28D1CC4}" type="pres">
      <dgm:prSet presAssocID="{5A8B4862-680E-7C42-ACFE-6293FA68D5AE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9BA3D-AB0F-4E4A-AFB7-377C72262E5D}" type="pres">
      <dgm:prSet presAssocID="{E249F94A-6737-264E-9940-71273F32F5E0}" presName="Name13" presStyleLbl="parChTrans1D2" presStyleIdx="1" presStyleCnt="10"/>
      <dgm:spPr/>
      <dgm:t>
        <a:bodyPr/>
        <a:lstStyle/>
        <a:p>
          <a:endParaRPr lang="en-GB"/>
        </a:p>
      </dgm:t>
    </dgm:pt>
    <dgm:pt modelId="{4F5DAA80-C968-B043-BD5A-C17A7C0B48F2}" type="pres">
      <dgm:prSet presAssocID="{884691F0-563A-E94D-B650-FB17968FC428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C20F7-1C6C-BD49-8E09-55017C9B78B8}" type="pres">
      <dgm:prSet presAssocID="{8D3E3476-6FA5-2B48-98B0-44AFF106FF12}" presName="Name13" presStyleLbl="parChTrans1D2" presStyleIdx="2" presStyleCnt="10"/>
      <dgm:spPr/>
      <dgm:t>
        <a:bodyPr/>
        <a:lstStyle/>
        <a:p>
          <a:endParaRPr lang="en-GB"/>
        </a:p>
      </dgm:t>
    </dgm:pt>
    <dgm:pt modelId="{DBBC1974-BC23-054D-910F-E2F6DB6C5F54}" type="pres">
      <dgm:prSet presAssocID="{B374DA8E-5BF0-1A4D-90AA-FF03EFE3C65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FB331-93D7-C043-8E80-F2C99224821B}" type="pres">
      <dgm:prSet presAssocID="{02000815-643B-1A44-B69D-4F21B64A3376}" presName="root" presStyleCnt="0"/>
      <dgm:spPr/>
    </dgm:pt>
    <dgm:pt modelId="{EE4415F6-3417-A443-961F-F0699220CEDE}" type="pres">
      <dgm:prSet presAssocID="{02000815-643B-1A44-B69D-4F21B64A3376}" presName="rootComposite" presStyleCnt="0"/>
      <dgm:spPr/>
    </dgm:pt>
    <dgm:pt modelId="{816D5B12-C5F0-AC43-87CA-0C8182508A68}" type="pres">
      <dgm:prSet presAssocID="{02000815-643B-1A44-B69D-4F21B64A3376}" presName="rootText" presStyleLbl="node1" presStyleIdx="1" presStyleCnt="3"/>
      <dgm:spPr/>
      <dgm:t>
        <a:bodyPr/>
        <a:lstStyle/>
        <a:p>
          <a:endParaRPr lang="en-GB"/>
        </a:p>
      </dgm:t>
    </dgm:pt>
    <dgm:pt modelId="{51189F5C-E603-2A45-B0D0-6215550121A5}" type="pres">
      <dgm:prSet presAssocID="{02000815-643B-1A44-B69D-4F21B64A3376}" presName="rootConnector" presStyleLbl="node1" presStyleIdx="1" presStyleCnt="3"/>
      <dgm:spPr/>
      <dgm:t>
        <a:bodyPr/>
        <a:lstStyle/>
        <a:p>
          <a:endParaRPr lang="en-GB"/>
        </a:p>
      </dgm:t>
    </dgm:pt>
    <dgm:pt modelId="{E823AA4E-499E-8941-9C77-E027E5551889}" type="pres">
      <dgm:prSet presAssocID="{02000815-643B-1A44-B69D-4F21B64A3376}" presName="childShape" presStyleCnt="0"/>
      <dgm:spPr/>
    </dgm:pt>
    <dgm:pt modelId="{4AA501F4-17E5-144A-88BA-B706D8977B53}" type="pres">
      <dgm:prSet presAssocID="{9CD00339-82C4-454E-A1AD-A72B59FFB159}" presName="Name13" presStyleLbl="parChTrans1D2" presStyleIdx="3" presStyleCnt="10"/>
      <dgm:spPr/>
      <dgm:t>
        <a:bodyPr/>
        <a:lstStyle/>
        <a:p>
          <a:endParaRPr lang="en-GB"/>
        </a:p>
      </dgm:t>
    </dgm:pt>
    <dgm:pt modelId="{1311676F-77BE-0546-BC38-81119BB9105C}" type="pres">
      <dgm:prSet presAssocID="{3136B904-A440-A746-AE41-83E82959AEE7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9DB0F6-30AC-F847-84A3-D536C189DC5E}" type="pres">
      <dgm:prSet presAssocID="{20935772-08C4-0C4B-9EB8-9ACC9B2968B8}" presName="Name13" presStyleLbl="parChTrans1D2" presStyleIdx="4" presStyleCnt="10"/>
      <dgm:spPr/>
      <dgm:t>
        <a:bodyPr/>
        <a:lstStyle/>
        <a:p>
          <a:endParaRPr lang="en-GB"/>
        </a:p>
      </dgm:t>
    </dgm:pt>
    <dgm:pt modelId="{F0395C38-5E7E-BE44-91EC-4E5A7072A69C}" type="pres">
      <dgm:prSet presAssocID="{47524A11-2B16-9641-86C4-7008E354480F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942AAB-CA9F-C943-B807-3F6DF810C986}" type="pres">
      <dgm:prSet presAssocID="{AE2634C7-8F58-064C-BCA4-34E9228FBF05}" presName="Name13" presStyleLbl="parChTrans1D2" presStyleIdx="5" presStyleCnt="10"/>
      <dgm:spPr/>
      <dgm:t>
        <a:bodyPr/>
        <a:lstStyle/>
        <a:p>
          <a:endParaRPr lang="en-GB"/>
        </a:p>
      </dgm:t>
    </dgm:pt>
    <dgm:pt modelId="{D44B56C6-88C6-A445-A947-76F7057E3231}" type="pres">
      <dgm:prSet presAssocID="{EB4994A7-EEC7-2642-9374-761B1A084888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93302E-B48F-CC49-83AF-0434111E2EBC}" type="pres">
      <dgm:prSet presAssocID="{D879BDA1-2CBB-B349-9098-0101E4BD8889}" presName="root" presStyleCnt="0"/>
      <dgm:spPr/>
    </dgm:pt>
    <dgm:pt modelId="{1EB5237C-5B9D-2B44-AD78-6D1AED20D9B2}" type="pres">
      <dgm:prSet presAssocID="{D879BDA1-2CBB-B349-9098-0101E4BD8889}" presName="rootComposite" presStyleCnt="0"/>
      <dgm:spPr/>
    </dgm:pt>
    <dgm:pt modelId="{819E4011-BBC5-4C42-85EF-3219312EFEDA}" type="pres">
      <dgm:prSet presAssocID="{D879BDA1-2CBB-B349-9098-0101E4BD8889}" presName="rootText" presStyleLbl="node1" presStyleIdx="2" presStyleCnt="3"/>
      <dgm:spPr/>
      <dgm:t>
        <a:bodyPr/>
        <a:lstStyle/>
        <a:p>
          <a:endParaRPr lang="en-GB"/>
        </a:p>
      </dgm:t>
    </dgm:pt>
    <dgm:pt modelId="{2508DE61-0173-9A47-AC51-A8F79D387067}" type="pres">
      <dgm:prSet presAssocID="{D879BDA1-2CBB-B349-9098-0101E4BD8889}" presName="rootConnector" presStyleLbl="node1" presStyleIdx="2" presStyleCnt="3"/>
      <dgm:spPr/>
      <dgm:t>
        <a:bodyPr/>
        <a:lstStyle/>
        <a:p>
          <a:endParaRPr lang="en-GB"/>
        </a:p>
      </dgm:t>
    </dgm:pt>
    <dgm:pt modelId="{80406A4F-81E5-9449-8887-9A85D190FBA8}" type="pres">
      <dgm:prSet presAssocID="{D879BDA1-2CBB-B349-9098-0101E4BD8889}" presName="childShape" presStyleCnt="0"/>
      <dgm:spPr/>
    </dgm:pt>
    <dgm:pt modelId="{4FA4E7CF-59F5-F941-978E-FFEB6A11B9E3}" type="pres">
      <dgm:prSet presAssocID="{ED16CAC8-3AE9-6347-812A-3424640D9B72}" presName="Name13" presStyleLbl="parChTrans1D2" presStyleIdx="6" presStyleCnt="10"/>
      <dgm:spPr/>
      <dgm:t>
        <a:bodyPr/>
        <a:lstStyle/>
        <a:p>
          <a:endParaRPr lang="en-GB"/>
        </a:p>
      </dgm:t>
    </dgm:pt>
    <dgm:pt modelId="{F8CD5957-B419-4B41-9A88-929F494AA9C4}" type="pres">
      <dgm:prSet presAssocID="{816BB3E9-4302-3145-B5D9-F73963F54B08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9261A-0DB5-5142-8E84-5CDFEA83AA56}" type="pres">
      <dgm:prSet presAssocID="{115287B0-92CD-994B-B6AC-D890D527FD1F}" presName="Name13" presStyleLbl="parChTrans1D2" presStyleIdx="7" presStyleCnt="10"/>
      <dgm:spPr/>
      <dgm:t>
        <a:bodyPr/>
        <a:lstStyle/>
        <a:p>
          <a:endParaRPr lang="en-GB"/>
        </a:p>
      </dgm:t>
    </dgm:pt>
    <dgm:pt modelId="{3FBF84CF-DB57-BB46-98D8-47C768DE7E5F}" type="pres">
      <dgm:prSet presAssocID="{BA8B54CC-5990-0241-AE54-489D8E4937AC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80D5D-F4EC-6F4A-AB8C-E9C8121D707C}" type="pres">
      <dgm:prSet presAssocID="{92A18C45-832A-6240-A2F2-428BB6DE978C}" presName="Name13" presStyleLbl="parChTrans1D2" presStyleIdx="8" presStyleCnt="10"/>
      <dgm:spPr/>
      <dgm:t>
        <a:bodyPr/>
        <a:lstStyle/>
        <a:p>
          <a:endParaRPr lang="en-GB"/>
        </a:p>
      </dgm:t>
    </dgm:pt>
    <dgm:pt modelId="{F1CFBF23-CEF2-EE4A-B38E-75D4CF874DF4}" type="pres">
      <dgm:prSet presAssocID="{25C7EFF4-2855-1E48-ABC5-742D48978C8C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9FCAB-B233-0F4C-A93C-CD1B8082FEE7}" type="pres">
      <dgm:prSet presAssocID="{71CB41C4-CE3E-C546-8550-1225AC93491C}" presName="Name13" presStyleLbl="parChTrans1D2" presStyleIdx="9" presStyleCnt="10"/>
      <dgm:spPr/>
      <dgm:t>
        <a:bodyPr/>
        <a:lstStyle/>
        <a:p>
          <a:endParaRPr lang="en-GB"/>
        </a:p>
      </dgm:t>
    </dgm:pt>
    <dgm:pt modelId="{6DE7EFFB-21BE-2F40-97C1-5CC122EA16C6}" type="pres">
      <dgm:prSet presAssocID="{05653669-C378-574D-9BED-B7CAE03091DB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2E7773-9A20-FD4D-8CE6-14F1CF20A0ED}" srcId="{D879BDA1-2CBB-B349-9098-0101E4BD8889}" destId="{05653669-C378-574D-9BED-B7CAE03091DB}" srcOrd="3" destOrd="0" parTransId="{71CB41C4-CE3E-C546-8550-1225AC93491C}" sibTransId="{DBC07EFB-1C1E-9B43-B7F6-F5ABBA42DC13}"/>
    <dgm:cxn modelId="{CCA2BEDD-E830-43B1-AFA9-19D03A1D5583}" type="presOf" srcId="{71CB41C4-CE3E-C546-8550-1225AC93491C}" destId="{71F9FCAB-B233-0F4C-A93C-CD1B8082FEE7}" srcOrd="0" destOrd="0" presId="urn:microsoft.com/office/officeart/2005/8/layout/hierarchy3"/>
    <dgm:cxn modelId="{CAAC8679-7A8B-442E-9197-263A6FDA00BF}" type="presOf" srcId="{2B0901AA-8E71-344B-8ED6-B5552486774B}" destId="{0359226D-F990-3841-93CF-9A28D0255954}" srcOrd="1" destOrd="0" presId="urn:microsoft.com/office/officeart/2005/8/layout/hierarchy3"/>
    <dgm:cxn modelId="{865DB14A-999A-4685-B19B-517C0F648A7F}" type="presOf" srcId="{ED16CAC8-3AE9-6347-812A-3424640D9B72}" destId="{4FA4E7CF-59F5-F941-978E-FFEB6A11B9E3}" srcOrd="0" destOrd="0" presId="urn:microsoft.com/office/officeart/2005/8/layout/hierarchy3"/>
    <dgm:cxn modelId="{65A302B1-F8FE-4555-AE14-91E39EDABCA2}" type="presOf" srcId="{AE2634C7-8F58-064C-BCA4-34E9228FBF05}" destId="{BF942AAB-CA9F-C943-B807-3F6DF810C986}" srcOrd="0" destOrd="0" presId="urn:microsoft.com/office/officeart/2005/8/layout/hierarchy3"/>
    <dgm:cxn modelId="{8D59EA60-70AE-4D3C-B1C7-94697A28441E}" type="presOf" srcId="{F50FD4B4-4E79-E14A-9D3B-9354B83DDCC3}" destId="{531F8F3D-8B70-E040-846B-F8402ADFAA49}" srcOrd="0" destOrd="0" presId="urn:microsoft.com/office/officeart/2005/8/layout/hierarchy3"/>
    <dgm:cxn modelId="{BD3ACA8A-8EA5-47CB-A8CA-0E13253BBEFD}" type="presOf" srcId="{92A18C45-832A-6240-A2F2-428BB6DE978C}" destId="{FE380D5D-F4EC-6F4A-AB8C-E9C8121D707C}" srcOrd="0" destOrd="0" presId="urn:microsoft.com/office/officeart/2005/8/layout/hierarchy3"/>
    <dgm:cxn modelId="{26DBC2C1-B630-410A-AEAE-459C21EAC0E1}" type="presOf" srcId="{02000815-643B-1A44-B69D-4F21B64A3376}" destId="{51189F5C-E603-2A45-B0D0-6215550121A5}" srcOrd="1" destOrd="0" presId="urn:microsoft.com/office/officeart/2005/8/layout/hierarchy3"/>
    <dgm:cxn modelId="{15D5611A-B646-B342-9055-50E1AAA35AB0}" srcId="{2B0901AA-8E71-344B-8ED6-B5552486774B}" destId="{5A8B4862-680E-7C42-ACFE-6293FA68D5AE}" srcOrd="0" destOrd="0" parTransId="{56ACBCF6-5D9C-D942-B4F1-C15EBB426FF1}" sibTransId="{529524B6-8BAD-B84A-8559-5759FBF87BC6}"/>
    <dgm:cxn modelId="{F2AFB0B6-D230-4034-8EFE-81ED9B01CAA8}" type="presOf" srcId="{02000815-643B-1A44-B69D-4F21B64A3376}" destId="{816D5B12-C5F0-AC43-87CA-0C8182508A68}" srcOrd="0" destOrd="0" presId="urn:microsoft.com/office/officeart/2005/8/layout/hierarchy3"/>
    <dgm:cxn modelId="{1023C50C-5A2A-4E3E-807A-C009DC47B8A7}" type="presOf" srcId="{D879BDA1-2CBB-B349-9098-0101E4BD8889}" destId="{2508DE61-0173-9A47-AC51-A8F79D387067}" srcOrd="1" destOrd="0" presId="urn:microsoft.com/office/officeart/2005/8/layout/hierarchy3"/>
    <dgm:cxn modelId="{7F0719BB-6065-49CA-8AA5-581AD62DBA9F}" type="presOf" srcId="{E249F94A-6737-264E-9940-71273F32F5E0}" destId="{C1A9BA3D-AB0F-4E4A-AFB7-377C72262E5D}" srcOrd="0" destOrd="0" presId="urn:microsoft.com/office/officeart/2005/8/layout/hierarchy3"/>
    <dgm:cxn modelId="{F155D149-A0C5-442B-B246-D58266BA3B74}" type="presOf" srcId="{3136B904-A440-A746-AE41-83E82959AEE7}" destId="{1311676F-77BE-0546-BC38-81119BB9105C}" srcOrd="0" destOrd="0" presId="urn:microsoft.com/office/officeart/2005/8/layout/hierarchy3"/>
    <dgm:cxn modelId="{02B66173-C6C4-4BB8-9541-44FC62E95062}" type="presOf" srcId="{115287B0-92CD-994B-B6AC-D890D527FD1F}" destId="{E129261A-0DB5-5142-8E84-5CDFEA83AA56}" srcOrd="0" destOrd="0" presId="urn:microsoft.com/office/officeart/2005/8/layout/hierarchy3"/>
    <dgm:cxn modelId="{9E6C88C2-245B-384B-AFAA-161119E1D969}" srcId="{D879BDA1-2CBB-B349-9098-0101E4BD8889}" destId="{BA8B54CC-5990-0241-AE54-489D8E4937AC}" srcOrd="1" destOrd="0" parTransId="{115287B0-92CD-994B-B6AC-D890D527FD1F}" sibTransId="{0DC2AB98-C16E-1447-816A-3728F125D3DE}"/>
    <dgm:cxn modelId="{82EBDF9E-D815-AD40-A478-BA104884509C}" srcId="{F50FD4B4-4E79-E14A-9D3B-9354B83DDCC3}" destId="{2B0901AA-8E71-344B-8ED6-B5552486774B}" srcOrd="0" destOrd="0" parTransId="{7A4D6EC5-90D6-2D40-AFED-4AFAC0E948F2}" sibTransId="{ED5F414F-5289-8343-85DA-A6BE3A1C0A3E}"/>
    <dgm:cxn modelId="{BDBBA07B-7694-4E51-A254-C85589D704D0}" type="presOf" srcId="{56ACBCF6-5D9C-D942-B4F1-C15EBB426FF1}" destId="{359D23A2-0253-C541-8D70-9D73CE629197}" srcOrd="0" destOrd="0" presId="urn:microsoft.com/office/officeart/2005/8/layout/hierarchy3"/>
    <dgm:cxn modelId="{481FBE9A-1761-4A4C-BD98-51015556D11E}" type="presOf" srcId="{25C7EFF4-2855-1E48-ABC5-742D48978C8C}" destId="{F1CFBF23-CEF2-EE4A-B38E-75D4CF874DF4}" srcOrd="0" destOrd="0" presId="urn:microsoft.com/office/officeart/2005/8/layout/hierarchy3"/>
    <dgm:cxn modelId="{D13253E9-21E0-5C44-B8D5-AEFDC206EE6C}" srcId="{02000815-643B-1A44-B69D-4F21B64A3376}" destId="{EB4994A7-EEC7-2642-9374-761B1A084888}" srcOrd="2" destOrd="0" parTransId="{AE2634C7-8F58-064C-BCA4-34E9228FBF05}" sibTransId="{2AE2D95B-FA7B-3645-BC77-F1477768A8BE}"/>
    <dgm:cxn modelId="{00FD4DDA-509D-47A4-AA07-F5548BEA83CA}" type="presOf" srcId="{47524A11-2B16-9641-86C4-7008E354480F}" destId="{F0395C38-5E7E-BE44-91EC-4E5A7072A69C}" srcOrd="0" destOrd="0" presId="urn:microsoft.com/office/officeart/2005/8/layout/hierarchy3"/>
    <dgm:cxn modelId="{B68143A7-381A-734C-8844-0826C6F9CE5A}" srcId="{2B0901AA-8E71-344B-8ED6-B5552486774B}" destId="{B374DA8E-5BF0-1A4D-90AA-FF03EFE3C65F}" srcOrd="2" destOrd="0" parTransId="{8D3E3476-6FA5-2B48-98B0-44AFF106FF12}" sibTransId="{66393F30-F35E-2346-98D5-0487157B1E4D}"/>
    <dgm:cxn modelId="{A494ADD6-3A63-45F3-928C-A866B002C5CB}" type="presOf" srcId="{8D3E3476-6FA5-2B48-98B0-44AFF106FF12}" destId="{F87C20F7-1C6C-BD49-8E09-55017C9B78B8}" srcOrd="0" destOrd="0" presId="urn:microsoft.com/office/officeart/2005/8/layout/hierarchy3"/>
    <dgm:cxn modelId="{757AED0A-92EF-4130-A3A6-A9EC61D22684}" type="presOf" srcId="{05653669-C378-574D-9BED-B7CAE03091DB}" destId="{6DE7EFFB-21BE-2F40-97C1-5CC122EA16C6}" srcOrd="0" destOrd="0" presId="urn:microsoft.com/office/officeart/2005/8/layout/hierarchy3"/>
    <dgm:cxn modelId="{860FCB2D-E306-4663-BA78-D5F46637E7D3}" type="presOf" srcId="{D879BDA1-2CBB-B349-9098-0101E4BD8889}" destId="{819E4011-BBC5-4C42-85EF-3219312EFEDA}" srcOrd="0" destOrd="0" presId="urn:microsoft.com/office/officeart/2005/8/layout/hierarchy3"/>
    <dgm:cxn modelId="{969001B3-EFF0-422F-A2D5-E4012A7AF413}" type="presOf" srcId="{884691F0-563A-E94D-B650-FB17968FC428}" destId="{4F5DAA80-C968-B043-BD5A-C17A7C0B48F2}" srcOrd="0" destOrd="0" presId="urn:microsoft.com/office/officeart/2005/8/layout/hierarchy3"/>
    <dgm:cxn modelId="{4E13559E-EDD5-43E0-9AD0-60A744168E69}" type="presOf" srcId="{20935772-08C4-0C4B-9EB8-9ACC9B2968B8}" destId="{7D9DB0F6-30AC-F847-84A3-D536C189DC5E}" srcOrd="0" destOrd="0" presId="urn:microsoft.com/office/officeart/2005/8/layout/hierarchy3"/>
    <dgm:cxn modelId="{7665547D-C483-EC4B-A9A4-FEC9E0053F80}" srcId="{2B0901AA-8E71-344B-8ED6-B5552486774B}" destId="{884691F0-563A-E94D-B650-FB17968FC428}" srcOrd="1" destOrd="0" parTransId="{E249F94A-6737-264E-9940-71273F32F5E0}" sibTransId="{4DBBE564-D118-6443-80CB-B2AB7888DFE1}"/>
    <dgm:cxn modelId="{5FF5D69A-757C-F947-B700-52C59C32C188}" srcId="{D879BDA1-2CBB-B349-9098-0101E4BD8889}" destId="{25C7EFF4-2855-1E48-ABC5-742D48978C8C}" srcOrd="2" destOrd="0" parTransId="{92A18C45-832A-6240-A2F2-428BB6DE978C}" sibTransId="{7449D62C-B432-C544-ADC8-E867CAEA8B04}"/>
    <dgm:cxn modelId="{AFCC9748-066B-FF40-A941-A5EF02FE2A2C}" srcId="{F50FD4B4-4E79-E14A-9D3B-9354B83DDCC3}" destId="{D879BDA1-2CBB-B349-9098-0101E4BD8889}" srcOrd="2" destOrd="0" parTransId="{96F8DB1A-354F-A441-A8E1-662F08F136C8}" sibTransId="{8A33B082-E4C5-F049-9AF2-EE0613F5096E}"/>
    <dgm:cxn modelId="{6F5FDAE8-BD4D-4542-ABEC-7CE5F5DF91AE}" srcId="{02000815-643B-1A44-B69D-4F21B64A3376}" destId="{47524A11-2B16-9641-86C4-7008E354480F}" srcOrd="1" destOrd="0" parTransId="{20935772-08C4-0C4B-9EB8-9ACC9B2968B8}" sibTransId="{123067D0-4837-D841-BF3B-B0A8BE237474}"/>
    <dgm:cxn modelId="{937EE935-4D4C-486C-B0E6-31AC815DC7C0}" type="presOf" srcId="{9CD00339-82C4-454E-A1AD-A72B59FFB159}" destId="{4AA501F4-17E5-144A-88BA-B706D8977B53}" srcOrd="0" destOrd="0" presId="urn:microsoft.com/office/officeart/2005/8/layout/hierarchy3"/>
    <dgm:cxn modelId="{275689D2-972F-47D4-94A6-6F178C2B9C03}" type="presOf" srcId="{5A8B4862-680E-7C42-ACFE-6293FA68D5AE}" destId="{BB778E0E-F526-0B45-8B96-1F06F28D1CC4}" srcOrd="0" destOrd="0" presId="urn:microsoft.com/office/officeart/2005/8/layout/hierarchy3"/>
    <dgm:cxn modelId="{193295AE-0282-4741-89A5-E8E99DC57238}" srcId="{D879BDA1-2CBB-B349-9098-0101E4BD8889}" destId="{816BB3E9-4302-3145-B5D9-F73963F54B08}" srcOrd="0" destOrd="0" parTransId="{ED16CAC8-3AE9-6347-812A-3424640D9B72}" sibTransId="{4A35FD6B-6FA6-C846-B5EE-2AD69227D86B}"/>
    <dgm:cxn modelId="{8C04D10E-4049-4478-A36D-B1663FB09314}" type="presOf" srcId="{EB4994A7-EEC7-2642-9374-761B1A084888}" destId="{D44B56C6-88C6-A445-A947-76F7057E3231}" srcOrd="0" destOrd="0" presId="urn:microsoft.com/office/officeart/2005/8/layout/hierarchy3"/>
    <dgm:cxn modelId="{081F693B-8FD5-42B1-9418-22238E2FC3D9}" type="presOf" srcId="{816BB3E9-4302-3145-B5D9-F73963F54B08}" destId="{F8CD5957-B419-4B41-9A88-929F494AA9C4}" srcOrd="0" destOrd="0" presId="urn:microsoft.com/office/officeart/2005/8/layout/hierarchy3"/>
    <dgm:cxn modelId="{225F311E-DECD-8543-85FD-CEFE631E5366}" srcId="{02000815-643B-1A44-B69D-4F21B64A3376}" destId="{3136B904-A440-A746-AE41-83E82959AEE7}" srcOrd="0" destOrd="0" parTransId="{9CD00339-82C4-454E-A1AD-A72B59FFB159}" sibTransId="{90116C1A-3EA4-CE4E-A398-ABE9544B6102}"/>
    <dgm:cxn modelId="{546DF9CD-302C-4C20-A9F7-D1F1DD21A6B7}" type="presOf" srcId="{BA8B54CC-5990-0241-AE54-489D8E4937AC}" destId="{3FBF84CF-DB57-BB46-98D8-47C768DE7E5F}" srcOrd="0" destOrd="0" presId="urn:microsoft.com/office/officeart/2005/8/layout/hierarchy3"/>
    <dgm:cxn modelId="{43F6E64B-1E5F-B149-BAE6-503F98A61DA0}" srcId="{F50FD4B4-4E79-E14A-9D3B-9354B83DDCC3}" destId="{02000815-643B-1A44-B69D-4F21B64A3376}" srcOrd="1" destOrd="0" parTransId="{18EFC7B4-9C7F-4F44-934F-121FE87A11BD}" sibTransId="{28B67760-32A6-D245-865A-0BA09D9B0A72}"/>
    <dgm:cxn modelId="{17AEEE28-501A-44FC-92AA-0A27CFA52672}" type="presOf" srcId="{B374DA8E-5BF0-1A4D-90AA-FF03EFE3C65F}" destId="{DBBC1974-BC23-054D-910F-E2F6DB6C5F54}" srcOrd="0" destOrd="0" presId="urn:microsoft.com/office/officeart/2005/8/layout/hierarchy3"/>
    <dgm:cxn modelId="{6299E69D-F587-42F9-81F2-086AAF2488BA}" type="presOf" srcId="{2B0901AA-8E71-344B-8ED6-B5552486774B}" destId="{A19F4715-A1AD-F544-B50A-1FCF3EB339C6}" srcOrd="0" destOrd="0" presId="urn:microsoft.com/office/officeart/2005/8/layout/hierarchy3"/>
    <dgm:cxn modelId="{F99AC9C0-EEBE-40B4-A19D-498CC6C25986}" type="presParOf" srcId="{531F8F3D-8B70-E040-846B-F8402ADFAA49}" destId="{DA260512-4800-6C4C-AB9E-38580A5F60E4}" srcOrd="0" destOrd="0" presId="urn:microsoft.com/office/officeart/2005/8/layout/hierarchy3"/>
    <dgm:cxn modelId="{57D2C32A-DF08-4796-8ACF-8F32C545EB30}" type="presParOf" srcId="{DA260512-4800-6C4C-AB9E-38580A5F60E4}" destId="{AF85AD46-81E3-EE48-851F-C84EB12347FE}" srcOrd="0" destOrd="0" presId="urn:microsoft.com/office/officeart/2005/8/layout/hierarchy3"/>
    <dgm:cxn modelId="{DE08E679-9266-4D8F-9144-45240A4B1C0B}" type="presParOf" srcId="{AF85AD46-81E3-EE48-851F-C84EB12347FE}" destId="{A19F4715-A1AD-F544-B50A-1FCF3EB339C6}" srcOrd="0" destOrd="0" presId="urn:microsoft.com/office/officeart/2005/8/layout/hierarchy3"/>
    <dgm:cxn modelId="{9768FC2E-4FE1-437E-A1A4-9ADFC4BCB304}" type="presParOf" srcId="{AF85AD46-81E3-EE48-851F-C84EB12347FE}" destId="{0359226D-F990-3841-93CF-9A28D0255954}" srcOrd="1" destOrd="0" presId="urn:microsoft.com/office/officeart/2005/8/layout/hierarchy3"/>
    <dgm:cxn modelId="{88A0D3FB-FA46-4FD4-BCF6-D3A9BE4AE2CE}" type="presParOf" srcId="{DA260512-4800-6C4C-AB9E-38580A5F60E4}" destId="{B43B8022-5424-7E43-B7A7-A1FD9E910A72}" srcOrd="1" destOrd="0" presId="urn:microsoft.com/office/officeart/2005/8/layout/hierarchy3"/>
    <dgm:cxn modelId="{DAF860D2-033F-45EF-B634-ADAE73724390}" type="presParOf" srcId="{B43B8022-5424-7E43-B7A7-A1FD9E910A72}" destId="{359D23A2-0253-C541-8D70-9D73CE629197}" srcOrd="0" destOrd="0" presId="urn:microsoft.com/office/officeart/2005/8/layout/hierarchy3"/>
    <dgm:cxn modelId="{B55269B0-1A76-4769-84EB-7B3EC6925A22}" type="presParOf" srcId="{B43B8022-5424-7E43-B7A7-A1FD9E910A72}" destId="{BB778E0E-F526-0B45-8B96-1F06F28D1CC4}" srcOrd="1" destOrd="0" presId="urn:microsoft.com/office/officeart/2005/8/layout/hierarchy3"/>
    <dgm:cxn modelId="{BFA7DAEB-A1AA-425E-B2AB-32BDCDCE5037}" type="presParOf" srcId="{B43B8022-5424-7E43-B7A7-A1FD9E910A72}" destId="{C1A9BA3D-AB0F-4E4A-AFB7-377C72262E5D}" srcOrd="2" destOrd="0" presId="urn:microsoft.com/office/officeart/2005/8/layout/hierarchy3"/>
    <dgm:cxn modelId="{CEE690E1-5625-4BCF-8370-3D946500323D}" type="presParOf" srcId="{B43B8022-5424-7E43-B7A7-A1FD9E910A72}" destId="{4F5DAA80-C968-B043-BD5A-C17A7C0B48F2}" srcOrd="3" destOrd="0" presId="urn:microsoft.com/office/officeart/2005/8/layout/hierarchy3"/>
    <dgm:cxn modelId="{685D654D-6375-4C89-B15D-B35C4383B141}" type="presParOf" srcId="{B43B8022-5424-7E43-B7A7-A1FD9E910A72}" destId="{F87C20F7-1C6C-BD49-8E09-55017C9B78B8}" srcOrd="4" destOrd="0" presId="urn:microsoft.com/office/officeart/2005/8/layout/hierarchy3"/>
    <dgm:cxn modelId="{9CCC0F71-BBA2-4F4C-AF8F-9DD6737F4937}" type="presParOf" srcId="{B43B8022-5424-7E43-B7A7-A1FD9E910A72}" destId="{DBBC1974-BC23-054D-910F-E2F6DB6C5F54}" srcOrd="5" destOrd="0" presId="urn:microsoft.com/office/officeart/2005/8/layout/hierarchy3"/>
    <dgm:cxn modelId="{FFE71F33-D59B-4016-8198-60D3AEED1F7E}" type="presParOf" srcId="{531F8F3D-8B70-E040-846B-F8402ADFAA49}" destId="{053FB331-93D7-C043-8E80-F2C99224821B}" srcOrd="1" destOrd="0" presId="urn:microsoft.com/office/officeart/2005/8/layout/hierarchy3"/>
    <dgm:cxn modelId="{B6857434-2E40-4AD1-A33D-482DD0456B24}" type="presParOf" srcId="{053FB331-93D7-C043-8E80-F2C99224821B}" destId="{EE4415F6-3417-A443-961F-F0699220CEDE}" srcOrd="0" destOrd="0" presId="urn:microsoft.com/office/officeart/2005/8/layout/hierarchy3"/>
    <dgm:cxn modelId="{9DB08A65-0AD0-4CFC-BACF-0F03BCD8C086}" type="presParOf" srcId="{EE4415F6-3417-A443-961F-F0699220CEDE}" destId="{816D5B12-C5F0-AC43-87CA-0C8182508A68}" srcOrd="0" destOrd="0" presId="urn:microsoft.com/office/officeart/2005/8/layout/hierarchy3"/>
    <dgm:cxn modelId="{D016FDCF-35C2-4E42-91E2-026F079A6804}" type="presParOf" srcId="{EE4415F6-3417-A443-961F-F0699220CEDE}" destId="{51189F5C-E603-2A45-B0D0-6215550121A5}" srcOrd="1" destOrd="0" presId="urn:microsoft.com/office/officeart/2005/8/layout/hierarchy3"/>
    <dgm:cxn modelId="{67D5CB1F-9D3B-4EF3-BD8F-69A08DF11BAB}" type="presParOf" srcId="{053FB331-93D7-C043-8E80-F2C99224821B}" destId="{E823AA4E-499E-8941-9C77-E027E5551889}" srcOrd="1" destOrd="0" presId="urn:microsoft.com/office/officeart/2005/8/layout/hierarchy3"/>
    <dgm:cxn modelId="{F7257512-9606-4073-9C1C-D75D864BC1AB}" type="presParOf" srcId="{E823AA4E-499E-8941-9C77-E027E5551889}" destId="{4AA501F4-17E5-144A-88BA-B706D8977B53}" srcOrd="0" destOrd="0" presId="urn:microsoft.com/office/officeart/2005/8/layout/hierarchy3"/>
    <dgm:cxn modelId="{0B9C4CD5-A6B2-4719-9C01-4C8DCB55EA38}" type="presParOf" srcId="{E823AA4E-499E-8941-9C77-E027E5551889}" destId="{1311676F-77BE-0546-BC38-81119BB9105C}" srcOrd="1" destOrd="0" presId="urn:microsoft.com/office/officeart/2005/8/layout/hierarchy3"/>
    <dgm:cxn modelId="{241F3574-3B28-4F52-A00F-341578E19C9E}" type="presParOf" srcId="{E823AA4E-499E-8941-9C77-E027E5551889}" destId="{7D9DB0F6-30AC-F847-84A3-D536C189DC5E}" srcOrd="2" destOrd="0" presId="urn:microsoft.com/office/officeart/2005/8/layout/hierarchy3"/>
    <dgm:cxn modelId="{611939BA-5FCB-4993-91AB-17639143CA5D}" type="presParOf" srcId="{E823AA4E-499E-8941-9C77-E027E5551889}" destId="{F0395C38-5E7E-BE44-91EC-4E5A7072A69C}" srcOrd="3" destOrd="0" presId="urn:microsoft.com/office/officeart/2005/8/layout/hierarchy3"/>
    <dgm:cxn modelId="{F7966135-BDE0-4904-AAF7-5E8F9803A310}" type="presParOf" srcId="{E823AA4E-499E-8941-9C77-E027E5551889}" destId="{BF942AAB-CA9F-C943-B807-3F6DF810C986}" srcOrd="4" destOrd="0" presId="urn:microsoft.com/office/officeart/2005/8/layout/hierarchy3"/>
    <dgm:cxn modelId="{3AC13E22-4C3E-42D2-B5C4-0BF20A596EF6}" type="presParOf" srcId="{E823AA4E-499E-8941-9C77-E027E5551889}" destId="{D44B56C6-88C6-A445-A947-76F7057E3231}" srcOrd="5" destOrd="0" presId="urn:microsoft.com/office/officeart/2005/8/layout/hierarchy3"/>
    <dgm:cxn modelId="{C944D1DA-CD2C-4B9B-895F-A9FEE58CAC39}" type="presParOf" srcId="{531F8F3D-8B70-E040-846B-F8402ADFAA49}" destId="{C193302E-B48F-CC49-83AF-0434111E2EBC}" srcOrd="2" destOrd="0" presId="urn:microsoft.com/office/officeart/2005/8/layout/hierarchy3"/>
    <dgm:cxn modelId="{C85D38AE-7B98-4707-8B28-A0BD39F2D6DB}" type="presParOf" srcId="{C193302E-B48F-CC49-83AF-0434111E2EBC}" destId="{1EB5237C-5B9D-2B44-AD78-6D1AED20D9B2}" srcOrd="0" destOrd="0" presId="urn:microsoft.com/office/officeart/2005/8/layout/hierarchy3"/>
    <dgm:cxn modelId="{0C9E76C1-D71C-4C8A-A5C5-6ADA19FD0853}" type="presParOf" srcId="{1EB5237C-5B9D-2B44-AD78-6D1AED20D9B2}" destId="{819E4011-BBC5-4C42-85EF-3219312EFEDA}" srcOrd="0" destOrd="0" presId="urn:microsoft.com/office/officeart/2005/8/layout/hierarchy3"/>
    <dgm:cxn modelId="{639536B6-F13A-4BA6-A1B1-F04BBE137720}" type="presParOf" srcId="{1EB5237C-5B9D-2B44-AD78-6D1AED20D9B2}" destId="{2508DE61-0173-9A47-AC51-A8F79D387067}" srcOrd="1" destOrd="0" presId="urn:microsoft.com/office/officeart/2005/8/layout/hierarchy3"/>
    <dgm:cxn modelId="{E68071A4-F564-4DF1-ADED-D88AF138EA07}" type="presParOf" srcId="{C193302E-B48F-CC49-83AF-0434111E2EBC}" destId="{80406A4F-81E5-9449-8887-9A85D190FBA8}" srcOrd="1" destOrd="0" presId="urn:microsoft.com/office/officeart/2005/8/layout/hierarchy3"/>
    <dgm:cxn modelId="{6E20F914-7858-43CD-925E-A3F9186F001C}" type="presParOf" srcId="{80406A4F-81E5-9449-8887-9A85D190FBA8}" destId="{4FA4E7CF-59F5-F941-978E-FFEB6A11B9E3}" srcOrd="0" destOrd="0" presId="urn:microsoft.com/office/officeart/2005/8/layout/hierarchy3"/>
    <dgm:cxn modelId="{C44FA77B-7E6F-44EE-9EA6-9FA7FA92B06B}" type="presParOf" srcId="{80406A4F-81E5-9449-8887-9A85D190FBA8}" destId="{F8CD5957-B419-4B41-9A88-929F494AA9C4}" srcOrd="1" destOrd="0" presId="urn:microsoft.com/office/officeart/2005/8/layout/hierarchy3"/>
    <dgm:cxn modelId="{7430CE6F-8110-4010-A553-C6217DFF8EBA}" type="presParOf" srcId="{80406A4F-81E5-9449-8887-9A85D190FBA8}" destId="{E129261A-0DB5-5142-8E84-5CDFEA83AA56}" srcOrd="2" destOrd="0" presId="urn:microsoft.com/office/officeart/2005/8/layout/hierarchy3"/>
    <dgm:cxn modelId="{2E53D986-9A90-4E61-B7AF-5B632DDDD4F0}" type="presParOf" srcId="{80406A4F-81E5-9449-8887-9A85D190FBA8}" destId="{3FBF84CF-DB57-BB46-98D8-47C768DE7E5F}" srcOrd="3" destOrd="0" presId="urn:microsoft.com/office/officeart/2005/8/layout/hierarchy3"/>
    <dgm:cxn modelId="{902BFE82-9065-4BA0-9D9F-5B10DA243341}" type="presParOf" srcId="{80406A4F-81E5-9449-8887-9A85D190FBA8}" destId="{FE380D5D-F4EC-6F4A-AB8C-E9C8121D707C}" srcOrd="4" destOrd="0" presId="urn:microsoft.com/office/officeart/2005/8/layout/hierarchy3"/>
    <dgm:cxn modelId="{41C0BE51-80B5-4286-AD79-BCEDD303130C}" type="presParOf" srcId="{80406A4F-81E5-9449-8887-9A85D190FBA8}" destId="{F1CFBF23-CEF2-EE4A-B38E-75D4CF874DF4}" srcOrd="5" destOrd="0" presId="urn:microsoft.com/office/officeart/2005/8/layout/hierarchy3"/>
    <dgm:cxn modelId="{4999B92B-23BC-4CCF-9EA1-B31D47F7B5D5}" type="presParOf" srcId="{80406A4F-81E5-9449-8887-9A85D190FBA8}" destId="{71F9FCAB-B233-0F4C-A93C-CD1B8082FEE7}" srcOrd="6" destOrd="0" presId="urn:microsoft.com/office/officeart/2005/8/layout/hierarchy3"/>
    <dgm:cxn modelId="{50BECD23-03A3-4D48-A7E2-08272DF52B65}" type="presParOf" srcId="{80406A4F-81E5-9449-8887-9A85D190FBA8}" destId="{6DE7EFFB-21BE-2F40-97C1-5CC122EA16C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4715-A1AD-F544-B50A-1FCF3EB339C6}">
      <dsp:nvSpPr>
        <dsp:cNvPr id="0" name=""/>
        <dsp:cNvSpPr/>
      </dsp:nvSpPr>
      <dsp:spPr>
        <a:xfrm>
          <a:off x="1384971" y="644"/>
          <a:ext cx="1247345" cy="623672"/>
        </a:xfrm>
        <a:prstGeom prst="roundRect">
          <a:avLst>
            <a:gd name="adj" fmla="val 10000"/>
          </a:avLst>
        </a:prstGeom>
        <a:solidFill>
          <a:srgbClr val="9413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Observations</a:t>
          </a:r>
          <a:endParaRPr lang="es-ES" sz="1500" kern="1200" dirty="0"/>
        </a:p>
      </dsp:txBody>
      <dsp:txXfrm>
        <a:off x="1403238" y="18911"/>
        <a:ext cx="1210811" cy="587138"/>
      </dsp:txXfrm>
    </dsp:sp>
    <dsp:sp modelId="{359D23A2-0253-C541-8D70-9D73CE629197}">
      <dsp:nvSpPr>
        <dsp:cNvPr id="0" name=""/>
        <dsp:cNvSpPr/>
      </dsp:nvSpPr>
      <dsp:spPr>
        <a:xfrm>
          <a:off x="1509706" y="624316"/>
          <a:ext cx="124734" cy="46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54"/>
              </a:lnTo>
              <a:lnTo>
                <a:pt x="124734" y="4677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78E0E-F526-0B45-8B96-1F06F28D1CC4}">
      <dsp:nvSpPr>
        <dsp:cNvPr id="0" name=""/>
        <dsp:cNvSpPr/>
      </dsp:nvSpPr>
      <dsp:spPr>
        <a:xfrm>
          <a:off x="1634440" y="780235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ECVs</a:t>
          </a:r>
          <a:r>
            <a:rPr lang="es-ES" sz="1000" kern="1200" dirty="0"/>
            <a:t> global </a:t>
          </a:r>
          <a:r>
            <a:rPr lang="es-ES" sz="1000" kern="1200" dirty="0" err="1"/>
            <a:t>estimates</a:t>
          </a:r>
          <a:r>
            <a:rPr lang="es-ES" sz="1000" kern="1200" dirty="0"/>
            <a:t/>
          </a:r>
          <a:br>
            <a:rPr lang="es-ES" sz="1000" kern="1200" dirty="0"/>
          </a:br>
          <a:r>
            <a:rPr lang="es-ES" sz="1000" kern="1200" dirty="0"/>
            <a:t>(</a:t>
          </a:r>
          <a:r>
            <a:rPr lang="es-ES" sz="1000" kern="1200" dirty="0" err="1"/>
            <a:t>satellite</a:t>
          </a:r>
          <a:r>
            <a:rPr lang="es-ES" sz="1000" kern="1200" dirty="0"/>
            <a:t>/in-situ)</a:t>
          </a:r>
        </a:p>
      </dsp:txBody>
      <dsp:txXfrm>
        <a:off x="1652707" y="798502"/>
        <a:ext cx="961342" cy="587138"/>
      </dsp:txXfrm>
    </dsp:sp>
    <dsp:sp modelId="{C1A9BA3D-AB0F-4E4A-AFB7-377C72262E5D}">
      <dsp:nvSpPr>
        <dsp:cNvPr id="0" name=""/>
        <dsp:cNvSpPr/>
      </dsp:nvSpPr>
      <dsp:spPr>
        <a:xfrm>
          <a:off x="1509706" y="624316"/>
          <a:ext cx="124734" cy="124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345"/>
              </a:lnTo>
              <a:lnTo>
                <a:pt x="124734" y="12473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DAA80-C968-B043-BD5A-C17A7C0B48F2}">
      <dsp:nvSpPr>
        <dsp:cNvPr id="0" name=""/>
        <dsp:cNvSpPr/>
      </dsp:nvSpPr>
      <dsp:spPr>
        <a:xfrm>
          <a:off x="1634440" y="1559826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Reprocessed</a:t>
          </a:r>
          <a:r>
            <a:rPr lang="es-ES" sz="1000" kern="1200" dirty="0"/>
            <a:t> </a:t>
          </a:r>
          <a:r>
            <a:rPr lang="es-ES" sz="1000" kern="1200" dirty="0" err="1"/>
            <a:t>CDRs</a:t>
          </a:r>
          <a:r>
            <a:rPr lang="es-ES" sz="1000" kern="1200" dirty="0"/>
            <a:t>, </a:t>
          </a:r>
          <a:r>
            <a:rPr lang="es-ES" sz="1000" kern="1200" dirty="0" err="1"/>
            <a:t>reference</a:t>
          </a:r>
          <a:r>
            <a:rPr lang="es-ES" sz="1000" kern="1200" dirty="0"/>
            <a:t> </a:t>
          </a:r>
          <a:r>
            <a:rPr lang="es-ES" sz="1000" kern="1200" dirty="0" err="1"/>
            <a:t>observations</a:t>
          </a:r>
          <a:endParaRPr lang="es-ES" sz="1000" kern="1200" dirty="0"/>
        </a:p>
      </dsp:txBody>
      <dsp:txXfrm>
        <a:off x="1652707" y="1578093"/>
        <a:ext cx="961342" cy="587138"/>
      </dsp:txXfrm>
    </dsp:sp>
    <dsp:sp modelId="{F87C20F7-1C6C-BD49-8E09-55017C9B78B8}">
      <dsp:nvSpPr>
        <dsp:cNvPr id="0" name=""/>
        <dsp:cNvSpPr/>
      </dsp:nvSpPr>
      <dsp:spPr>
        <a:xfrm>
          <a:off x="1509706" y="624316"/>
          <a:ext cx="124734" cy="202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936"/>
              </a:lnTo>
              <a:lnTo>
                <a:pt x="124734" y="20269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C1974-BC23-054D-910F-E2F6DB6C5F54}">
      <dsp:nvSpPr>
        <dsp:cNvPr id="0" name=""/>
        <dsp:cNvSpPr/>
      </dsp:nvSpPr>
      <dsp:spPr>
        <a:xfrm>
          <a:off x="1634440" y="2339417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Data </a:t>
          </a:r>
          <a:r>
            <a:rPr lang="es-ES" sz="1000" kern="1200" dirty="0" err="1"/>
            <a:t>rescue</a:t>
          </a:r>
          <a:endParaRPr lang="es-ES" sz="1000" kern="1200" dirty="0"/>
        </a:p>
      </dsp:txBody>
      <dsp:txXfrm>
        <a:off x="1652707" y="2357684"/>
        <a:ext cx="961342" cy="587138"/>
      </dsp:txXfrm>
    </dsp:sp>
    <dsp:sp modelId="{816D5B12-C5F0-AC43-87CA-0C8182508A68}">
      <dsp:nvSpPr>
        <dsp:cNvPr id="0" name=""/>
        <dsp:cNvSpPr/>
      </dsp:nvSpPr>
      <dsp:spPr>
        <a:xfrm>
          <a:off x="2944153" y="644"/>
          <a:ext cx="1247345" cy="623672"/>
        </a:xfrm>
        <a:prstGeom prst="roundRect">
          <a:avLst>
            <a:gd name="adj" fmla="val 10000"/>
          </a:avLst>
        </a:prstGeom>
        <a:solidFill>
          <a:srgbClr val="9413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Reanalysis</a:t>
          </a:r>
          <a:endParaRPr lang="es-ES" sz="1500" kern="1200" dirty="0"/>
        </a:p>
      </dsp:txBody>
      <dsp:txXfrm>
        <a:off x="2962420" y="18911"/>
        <a:ext cx="1210811" cy="587138"/>
      </dsp:txXfrm>
    </dsp:sp>
    <dsp:sp modelId="{4AA501F4-17E5-144A-88BA-B706D8977B53}">
      <dsp:nvSpPr>
        <dsp:cNvPr id="0" name=""/>
        <dsp:cNvSpPr/>
      </dsp:nvSpPr>
      <dsp:spPr>
        <a:xfrm>
          <a:off x="3068888" y="624316"/>
          <a:ext cx="124734" cy="46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54"/>
              </a:lnTo>
              <a:lnTo>
                <a:pt x="124734" y="4677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1676F-77BE-0546-BC38-81119BB9105C}">
      <dsp:nvSpPr>
        <dsp:cNvPr id="0" name=""/>
        <dsp:cNvSpPr/>
      </dsp:nvSpPr>
      <dsp:spPr>
        <a:xfrm>
          <a:off x="3193622" y="780235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Global</a:t>
          </a:r>
        </a:p>
      </dsp:txBody>
      <dsp:txXfrm>
        <a:off x="3211889" y="798502"/>
        <a:ext cx="961342" cy="587138"/>
      </dsp:txXfrm>
    </dsp:sp>
    <dsp:sp modelId="{7D9DB0F6-30AC-F847-84A3-D536C189DC5E}">
      <dsp:nvSpPr>
        <dsp:cNvPr id="0" name=""/>
        <dsp:cNvSpPr/>
      </dsp:nvSpPr>
      <dsp:spPr>
        <a:xfrm>
          <a:off x="3068888" y="624316"/>
          <a:ext cx="124734" cy="124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345"/>
              </a:lnTo>
              <a:lnTo>
                <a:pt x="124734" y="12473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5C38-5E7E-BE44-91EC-4E5A7072A69C}">
      <dsp:nvSpPr>
        <dsp:cNvPr id="0" name=""/>
        <dsp:cNvSpPr/>
      </dsp:nvSpPr>
      <dsp:spPr>
        <a:xfrm>
          <a:off x="3193622" y="1559826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Regional (</a:t>
          </a:r>
          <a:r>
            <a:rPr lang="es-ES" sz="1000" kern="1200" dirty="0" err="1"/>
            <a:t>Europe</a:t>
          </a:r>
          <a:r>
            <a:rPr lang="es-ES" sz="1000" kern="1200" dirty="0"/>
            <a:t>/</a:t>
          </a:r>
          <a:r>
            <a:rPr lang="es-ES" sz="1000" kern="1200" dirty="0" err="1"/>
            <a:t>Arctic</a:t>
          </a:r>
          <a:r>
            <a:rPr lang="es-ES" sz="1000" kern="1200" dirty="0"/>
            <a:t>)</a:t>
          </a:r>
        </a:p>
      </dsp:txBody>
      <dsp:txXfrm>
        <a:off x="3211889" y="1578093"/>
        <a:ext cx="961342" cy="587138"/>
      </dsp:txXfrm>
    </dsp:sp>
    <dsp:sp modelId="{BF942AAB-CA9F-C943-B807-3F6DF810C986}">
      <dsp:nvSpPr>
        <dsp:cNvPr id="0" name=""/>
        <dsp:cNvSpPr/>
      </dsp:nvSpPr>
      <dsp:spPr>
        <a:xfrm>
          <a:off x="3068888" y="624316"/>
          <a:ext cx="124734" cy="202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936"/>
              </a:lnTo>
              <a:lnTo>
                <a:pt x="124734" y="20269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B56C6-88C6-A445-A947-76F7057E3231}">
      <dsp:nvSpPr>
        <dsp:cNvPr id="0" name=""/>
        <dsp:cNvSpPr/>
      </dsp:nvSpPr>
      <dsp:spPr>
        <a:xfrm>
          <a:off x="3193622" y="2339417"/>
          <a:ext cx="997876" cy="62367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Coupled</a:t>
          </a:r>
          <a:r>
            <a:rPr lang="es-ES" sz="1000" kern="1200" dirty="0"/>
            <a:t> </a:t>
          </a:r>
          <a:r>
            <a:rPr lang="es-ES" sz="1000" kern="1200" dirty="0" err="1"/>
            <a:t>reanalysis</a:t>
          </a:r>
          <a:r>
            <a:rPr lang="es-ES" sz="1000" kern="1200" dirty="0"/>
            <a:t>  (100 </a:t>
          </a:r>
          <a:r>
            <a:rPr lang="es-ES" sz="1000" kern="1200" dirty="0" err="1"/>
            <a:t>yr</a:t>
          </a:r>
          <a:r>
            <a:rPr lang="es-ES" sz="1000" kern="1200" dirty="0"/>
            <a:t>)</a:t>
          </a:r>
        </a:p>
      </dsp:txBody>
      <dsp:txXfrm>
        <a:off x="3211889" y="2357684"/>
        <a:ext cx="961342" cy="587138"/>
      </dsp:txXfrm>
    </dsp:sp>
    <dsp:sp modelId="{819E4011-BBC5-4C42-85EF-3219312EFEDA}">
      <dsp:nvSpPr>
        <dsp:cNvPr id="0" name=""/>
        <dsp:cNvSpPr/>
      </dsp:nvSpPr>
      <dsp:spPr>
        <a:xfrm>
          <a:off x="4503335" y="644"/>
          <a:ext cx="1247345" cy="623672"/>
        </a:xfrm>
        <a:prstGeom prst="roundRect">
          <a:avLst>
            <a:gd name="adj" fmla="val 10000"/>
          </a:avLst>
        </a:prstGeom>
        <a:solidFill>
          <a:srgbClr val="9413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/>
            <a:t>Model</a:t>
          </a:r>
          <a:r>
            <a:rPr lang="es-ES" sz="1500" kern="1200" dirty="0"/>
            <a:t> data</a:t>
          </a:r>
        </a:p>
      </dsp:txBody>
      <dsp:txXfrm>
        <a:off x="4521602" y="18911"/>
        <a:ext cx="1210811" cy="587138"/>
      </dsp:txXfrm>
    </dsp:sp>
    <dsp:sp modelId="{4FA4E7CF-59F5-F941-978E-FFEB6A11B9E3}">
      <dsp:nvSpPr>
        <dsp:cNvPr id="0" name=""/>
        <dsp:cNvSpPr/>
      </dsp:nvSpPr>
      <dsp:spPr>
        <a:xfrm>
          <a:off x="4628070" y="624316"/>
          <a:ext cx="124734" cy="46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54"/>
              </a:lnTo>
              <a:lnTo>
                <a:pt x="124734" y="4677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D5957-B419-4B41-9A88-929F494AA9C4}">
      <dsp:nvSpPr>
        <dsp:cNvPr id="0" name=""/>
        <dsp:cNvSpPr/>
      </dsp:nvSpPr>
      <dsp:spPr>
        <a:xfrm>
          <a:off x="4752804" y="780235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Multi-system</a:t>
          </a:r>
          <a:r>
            <a:rPr lang="es-ES" sz="1000" kern="1200" dirty="0"/>
            <a:t> </a:t>
          </a:r>
          <a:r>
            <a:rPr lang="es-ES" sz="1000" kern="1200" dirty="0" err="1"/>
            <a:t>seasonal</a:t>
          </a:r>
          <a:r>
            <a:rPr lang="es-ES" sz="1000" kern="1200" dirty="0"/>
            <a:t> </a:t>
          </a:r>
          <a:r>
            <a:rPr lang="es-ES" sz="1000" kern="1200" dirty="0" err="1"/>
            <a:t>forecasts</a:t>
          </a:r>
          <a:endParaRPr lang="es-ES" sz="1000" kern="1200" dirty="0"/>
        </a:p>
      </dsp:txBody>
      <dsp:txXfrm>
        <a:off x="4771071" y="798502"/>
        <a:ext cx="961342" cy="587138"/>
      </dsp:txXfrm>
    </dsp:sp>
    <dsp:sp modelId="{E129261A-0DB5-5142-8E84-5CDFEA83AA56}">
      <dsp:nvSpPr>
        <dsp:cNvPr id="0" name=""/>
        <dsp:cNvSpPr/>
      </dsp:nvSpPr>
      <dsp:spPr>
        <a:xfrm>
          <a:off x="4628070" y="624316"/>
          <a:ext cx="124734" cy="124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345"/>
              </a:lnTo>
              <a:lnTo>
                <a:pt x="124734" y="12473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F84CF-DB57-BB46-98D8-47C768DE7E5F}">
      <dsp:nvSpPr>
        <dsp:cNvPr id="0" name=""/>
        <dsp:cNvSpPr/>
      </dsp:nvSpPr>
      <dsp:spPr>
        <a:xfrm>
          <a:off x="4752804" y="1559826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CMIP Data and </a:t>
          </a:r>
          <a:r>
            <a:rPr lang="es-ES" sz="1000" kern="1200" dirty="0" err="1"/>
            <a:t>products</a:t>
          </a:r>
          <a:r>
            <a:rPr lang="es-ES" sz="1000" kern="1200" dirty="0"/>
            <a:t/>
          </a:r>
          <a:br>
            <a:rPr lang="es-ES" sz="1000" kern="1200" dirty="0"/>
          </a:br>
          <a:r>
            <a:rPr lang="es-ES" sz="1000" kern="1200" dirty="0"/>
            <a:t>(global)</a:t>
          </a:r>
        </a:p>
      </dsp:txBody>
      <dsp:txXfrm>
        <a:off x="4771071" y="1578093"/>
        <a:ext cx="961342" cy="587138"/>
      </dsp:txXfrm>
    </dsp:sp>
    <dsp:sp modelId="{FE380D5D-F4EC-6F4A-AB8C-E9C8121D707C}">
      <dsp:nvSpPr>
        <dsp:cNvPr id="0" name=""/>
        <dsp:cNvSpPr/>
      </dsp:nvSpPr>
      <dsp:spPr>
        <a:xfrm>
          <a:off x="4628070" y="624316"/>
          <a:ext cx="124734" cy="202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936"/>
              </a:lnTo>
              <a:lnTo>
                <a:pt x="124734" y="20269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FBF23-CEF2-EE4A-B38E-75D4CF874DF4}">
      <dsp:nvSpPr>
        <dsp:cNvPr id="0" name=""/>
        <dsp:cNvSpPr/>
      </dsp:nvSpPr>
      <dsp:spPr>
        <a:xfrm>
          <a:off x="4752804" y="2339417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CMIP Data and </a:t>
          </a:r>
          <a:r>
            <a:rPr lang="es-ES" sz="1000" kern="1200" dirty="0" err="1"/>
            <a:t>products</a:t>
          </a:r>
          <a:r>
            <a:rPr lang="es-ES" sz="1000" kern="1200" dirty="0"/>
            <a:t/>
          </a:r>
          <a:br>
            <a:rPr lang="es-ES" sz="1000" kern="1200" dirty="0"/>
          </a:br>
          <a:r>
            <a:rPr lang="es-ES" sz="1000" kern="1200" dirty="0"/>
            <a:t>(regional)</a:t>
          </a:r>
        </a:p>
      </dsp:txBody>
      <dsp:txXfrm>
        <a:off x="4771071" y="2357684"/>
        <a:ext cx="961342" cy="587138"/>
      </dsp:txXfrm>
    </dsp:sp>
    <dsp:sp modelId="{71F9FCAB-B233-0F4C-A93C-CD1B8082FEE7}">
      <dsp:nvSpPr>
        <dsp:cNvPr id="0" name=""/>
        <dsp:cNvSpPr/>
      </dsp:nvSpPr>
      <dsp:spPr>
        <a:xfrm>
          <a:off x="4628070" y="624316"/>
          <a:ext cx="124734" cy="280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527"/>
              </a:lnTo>
              <a:lnTo>
                <a:pt x="124734" y="28065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7EFFB-21BE-2F40-97C1-5CC122EA16C6}">
      <dsp:nvSpPr>
        <dsp:cNvPr id="0" name=""/>
        <dsp:cNvSpPr/>
      </dsp:nvSpPr>
      <dsp:spPr>
        <a:xfrm>
          <a:off x="4752804" y="3119008"/>
          <a:ext cx="997876" cy="62367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941333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Climate</a:t>
          </a:r>
          <a:r>
            <a:rPr lang="es-ES" sz="1000" kern="1200" dirty="0"/>
            <a:t> </a:t>
          </a:r>
          <a:r>
            <a:rPr lang="es-ES" sz="1000" kern="1200" dirty="0" err="1"/>
            <a:t>services</a:t>
          </a:r>
          <a:r>
            <a:rPr lang="es-ES" sz="1000" kern="1200" dirty="0"/>
            <a:t>´ </a:t>
          </a:r>
          <a:r>
            <a:rPr lang="es-ES" sz="1000" kern="1200" dirty="0" err="1"/>
            <a:t>roadmap</a:t>
          </a:r>
          <a:endParaRPr lang="es-ES" sz="1000" kern="1200" dirty="0"/>
        </a:p>
      </dsp:txBody>
      <dsp:txXfrm>
        <a:off x="4771071" y="3137275"/>
        <a:ext cx="961342" cy="58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05/06/2018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5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05/06/2018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workshop we had 3 presentation on Multi-model</a:t>
            </a:r>
            <a:r>
              <a:rPr lang="en-US" baseline="0" dirty="0" smtClean="0"/>
              <a:t> systems. Here the summary.</a:t>
            </a:r>
          </a:p>
          <a:p>
            <a:r>
              <a:rPr lang="en-US" baseline="0" dirty="0" smtClean="0"/>
              <a:t>What can we do to enhance the LC_LRFMME profile and promote the usage of its products</a:t>
            </a:r>
          </a:p>
          <a:p>
            <a:r>
              <a:rPr lang="en-US" baseline="0" dirty="0" smtClean="0"/>
              <a:t>Can change the issue time ?</a:t>
            </a:r>
          </a:p>
          <a:p>
            <a:r>
              <a:rPr lang="en-US" baseline="0" dirty="0" smtClean="0"/>
              <a:t>Can we make the data available ?</a:t>
            </a:r>
          </a:p>
          <a:p>
            <a:r>
              <a:rPr lang="en-GB" sz="1200" dirty="0" smtClean="0"/>
              <a:t>Processed data, including data represented in the graphs </a:t>
            </a:r>
          </a:p>
          <a:p>
            <a:r>
              <a:rPr lang="en-GB" sz="1200" dirty="0" smtClean="0"/>
              <a:t>Forecasts from individual systems and multi-system combinations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great value of the multi-model activity is the collaboration NMME and C3S have constant exchange between GPC and users. May be for the LC this could </a:t>
            </a:r>
            <a:r>
              <a:rPr lang="en-US" baseline="0" smtClean="0"/>
              <a:t>be improved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an overview of C3S, touch on NMME and APCC seasonal forecasts. It will be good to stress the open data policy of C3S and NMME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 on opening access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hindcast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at the Lead Center website.</a:t>
            </a:r>
            <a:endParaRPr lang="gl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Current status: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 interim data service (to be linked with CDS) is is now available, with the following data available: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Original (daily/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subdaily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data from the providers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Monthly statistics (mean, max, min,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stdev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Products based on monthly means: (providers)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Anomalies: forecast –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hindcast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mean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Heavily based in EUROSIP, helped to speed up the initial release of products, but somehow constrained what we could offer to the users</a:t>
            </a:r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000" dirty="0" err="1"/>
              <a:t>Transition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</a:t>
            </a:r>
            <a:r>
              <a:rPr lang="es-ES" sz="2000" dirty="0" err="1"/>
              <a:t>development</a:t>
            </a:r>
            <a:r>
              <a:rPr lang="es-ES" sz="2000" dirty="0"/>
              <a:t> </a:t>
            </a:r>
            <a:r>
              <a:rPr lang="es-ES" sz="2000" dirty="0" err="1"/>
              <a:t>phase</a:t>
            </a:r>
            <a:r>
              <a:rPr lang="es-ES" sz="2000" dirty="0"/>
              <a:t>…</a:t>
            </a:r>
            <a:endParaRPr lang="es-ES" dirty="0"/>
          </a:p>
          <a:p>
            <a:pPr lvl="1"/>
            <a:r>
              <a:rPr lang="es-ES" dirty="0"/>
              <a:t>3 “</a:t>
            </a:r>
            <a:r>
              <a:rPr lang="es-ES" dirty="0" err="1"/>
              <a:t>core</a:t>
            </a:r>
            <a:r>
              <a:rPr lang="es-ES" dirty="0"/>
              <a:t>” </a:t>
            </a:r>
            <a:r>
              <a:rPr lang="es-ES" dirty="0" err="1"/>
              <a:t>providers</a:t>
            </a:r>
            <a:r>
              <a:rPr lang="es-ES" dirty="0"/>
              <a:t>: ECMWF, </a:t>
            </a:r>
            <a:r>
              <a:rPr lang="es-ES" dirty="0" err="1"/>
              <a:t>Met</a:t>
            </a:r>
            <a:r>
              <a:rPr lang="es-ES" dirty="0"/>
              <a:t> Office, </a:t>
            </a:r>
            <a:r>
              <a:rPr lang="es-ES" dirty="0" err="1"/>
              <a:t>Météo</a:t>
            </a:r>
            <a:r>
              <a:rPr lang="es-ES" dirty="0"/>
              <a:t>-France</a:t>
            </a:r>
          </a:p>
          <a:p>
            <a:pPr lvl="1"/>
            <a:endParaRPr lang="es-ES" dirty="0"/>
          </a:p>
          <a:p>
            <a:r>
              <a:rPr lang="es-ES" sz="2000" dirty="0"/>
              <a:t>… to </a:t>
            </a:r>
            <a:r>
              <a:rPr lang="es-ES" sz="2000" dirty="0" err="1"/>
              <a:t>operations</a:t>
            </a:r>
            <a:endParaRPr lang="es-ES" dirty="0"/>
          </a:p>
          <a:p>
            <a:pPr lvl="1"/>
            <a:r>
              <a:rPr lang="es-ES" dirty="0"/>
              <a:t>5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providers</a:t>
            </a:r>
            <a:r>
              <a:rPr lang="es-ES" dirty="0"/>
              <a:t>  (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stage</a:t>
            </a:r>
            <a:r>
              <a:rPr lang="es-ES" dirty="0"/>
              <a:t>)</a:t>
            </a:r>
            <a:endParaRPr lang="gl-ES" dirty="0"/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Description of technical requirements for </a:t>
            </a:r>
            <a:r>
              <a:rPr lang="en-GB" baseline="0" dirty="0" smtClean="0"/>
              <a:t>providers. Important for the ‘content’ of the service, but could be too technical for some audiences.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Hindcast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-&gt; 1990 after (overlap period different…..) , late arrival, observed SST : MGO (unfair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baseline="0" dirty="0" err="1" smtClean="0">
                <a:latin typeface="Calibri" pitchFamily="34" charset="0"/>
                <a:cs typeface="Calibri" pitchFamily="34" charset="0"/>
              </a:rPr>
              <a:t>comaprison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: predicted SST)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1982-3~2005 : APCC common </a:t>
            </a:r>
            <a:r>
              <a:rPr lang="en-US" altLang="ko-KR" baseline="0" dirty="0" err="1" smtClean="0">
                <a:latin typeface="Calibri" pitchFamily="34" charset="0"/>
                <a:cs typeface="Calibri" pitchFamily="34" charset="0"/>
              </a:rPr>
              <a:t>hindcast</a:t>
            </a:r>
            <a:r>
              <a:rPr lang="en-US" altLang="ko-KR" baseline="0" dirty="0" smtClean="0">
                <a:latin typeface="Calibri" pitchFamily="34" charset="0"/>
                <a:cs typeface="Calibri" pitchFamily="34" charset="0"/>
              </a:rPr>
              <a:t> period 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67E6-802F-44B4-AED9-35C55A433A9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6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Additional (hidden) slide</a:t>
            </a:r>
          </a:p>
          <a:p>
            <a:endParaRPr lang="en-GB" dirty="0"/>
          </a:p>
          <a:p>
            <a:r>
              <a:rPr lang="en-GB" dirty="0" smtClean="0"/>
              <a:t>Details about current (and future, where appropriate) forecast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list of requested variables.</a:t>
            </a:r>
            <a:r>
              <a:rPr lang="en-GB" baseline="0" dirty="0" smtClean="0"/>
              <a:t> Some are not yet made available through the data service (technical obstacles).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GB" dirty="0"/>
              <a:t>Not necessarily in the order they will finally happen, but in the order of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4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35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35.tiff"/><Relationship Id="rId5" Type="http://schemas.openxmlformats.org/officeDocument/2006/relationships/image" Target="../media/image38.jpeg"/><Relationship Id="rId4" Type="http://schemas.openxmlformats.org/officeDocument/2006/relationships/image" Target="../media/image16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35.tiff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24" y="5715000"/>
            <a:ext cx="2511669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9" y="1409700"/>
            <a:ext cx="5435599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39" y="3390900"/>
            <a:ext cx="5435599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" y="1220755"/>
            <a:ext cx="3032125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7951" y="6618818"/>
            <a:ext cx="166688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0"/>
            <a:ext cx="2323579" cy="6858000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22592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3147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4"/>
            <a:ext cx="2265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50" dirty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350" dirty="0" smtClean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6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7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7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1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9" y="1409700"/>
            <a:ext cx="5435599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39" y="3390900"/>
            <a:ext cx="5435599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" y="1220755"/>
            <a:ext cx="3032125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7951" y="6618818"/>
            <a:ext cx="166688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3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2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2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9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9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7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48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5222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4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78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0644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14864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6631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4"/>
            <a:ext cx="2265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50" dirty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350" dirty="0" smtClean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128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53716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2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76219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2709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144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9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7014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4"/>
            <a:ext cx="2265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50" dirty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350" dirty="0" smtClean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2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95992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9596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5" y="3429336"/>
            <a:ext cx="4678288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5" y="4197086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1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2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889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66352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5764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7824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5687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034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7931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5375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5435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25278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75418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90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4250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300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27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971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547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0301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896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186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5450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640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560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60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934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508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754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3145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8642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648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914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940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9802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9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2713"/>
            <a:ext cx="76200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74688" y="1830388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7088" y="1830388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08750"/>
            <a:ext cx="3124200" cy="120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>
                <a:solidFill>
                  <a:srgbClr val="B9DB0E"/>
                </a:solidFill>
              </a:rPr>
              <a:t>© Crown copyright 2007</a:t>
            </a:r>
            <a:endParaRPr lang="en-GB" sz="800">
              <a:solidFill>
                <a:srgbClr val="B9D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8380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9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90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9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1" y="6571690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8609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90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9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1" y="6571690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45065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6" y="3429339"/>
            <a:ext cx="4678288" cy="7475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6" y="4197089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4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9" y="6200015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9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6" y="4715240"/>
            <a:ext cx="14401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3"/>
            <a:r>
              <a:rPr lang="es-ES" sz="825" dirty="0" err="1">
                <a:solidFill>
                  <a:prstClr val="white"/>
                </a:solidFill>
              </a:rPr>
              <a:t>Climate</a:t>
            </a:r>
            <a:r>
              <a:rPr lang="es-ES" sz="825" dirty="0">
                <a:solidFill>
                  <a:prstClr val="white"/>
                </a:solidFill>
              </a:rPr>
              <a:t> </a:t>
            </a:r>
            <a:r>
              <a:rPr lang="es-ES" sz="825" dirty="0" err="1">
                <a:solidFill>
                  <a:prstClr val="white"/>
                </a:solidFill>
              </a:rPr>
              <a:t>Change</a:t>
            </a:r>
            <a:endParaRPr lang="en-US" sz="82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37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7"/>
            <a:ext cx="4038600" cy="5088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1" y="932727"/>
            <a:ext cx="4038600" cy="5088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6714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6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0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400" indent="0">
              <a:buNone/>
              <a:defRPr sz="1200" b="1"/>
            </a:lvl6pPr>
            <a:lvl7pPr marL="2057280" indent="0">
              <a:buNone/>
              <a:defRPr sz="1200" b="1"/>
            </a:lvl7pPr>
            <a:lvl8pPr marL="2400160" indent="0">
              <a:buNone/>
              <a:defRPr sz="1200" b="1"/>
            </a:lvl8pPr>
            <a:lvl9pPr marL="27430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3" y="836716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0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400" indent="0">
              <a:buNone/>
              <a:defRPr sz="1200" b="1"/>
            </a:lvl6pPr>
            <a:lvl7pPr marL="2057280" indent="0">
              <a:buNone/>
              <a:defRPr sz="1200" b="1"/>
            </a:lvl7pPr>
            <a:lvl8pPr marL="2400160" indent="0">
              <a:buNone/>
              <a:defRPr sz="1200" b="1"/>
            </a:lvl8pPr>
            <a:lvl9pPr marL="27430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20" y="1604797"/>
            <a:ext cx="4041775" cy="45213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3387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4683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7" y="27305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7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61" indent="0">
              <a:buNone/>
              <a:defRPr sz="750"/>
            </a:lvl3pPr>
            <a:lvl4pPr marL="1028640" indent="0">
              <a:buNone/>
              <a:defRPr sz="675"/>
            </a:lvl4pPr>
            <a:lvl5pPr marL="1371519" indent="0">
              <a:buNone/>
              <a:defRPr sz="675"/>
            </a:lvl5pPr>
            <a:lvl6pPr marL="1714400" indent="0">
              <a:buNone/>
              <a:defRPr sz="675"/>
            </a:lvl6pPr>
            <a:lvl7pPr marL="2057280" indent="0">
              <a:buNone/>
              <a:defRPr sz="675"/>
            </a:lvl7pPr>
            <a:lvl8pPr marL="2400160" indent="0">
              <a:buNone/>
              <a:defRPr sz="675"/>
            </a:lvl8pPr>
            <a:lvl9pPr marL="274304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1702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9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90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9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1" y="6571690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37535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90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9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1" y="6571690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69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6" y="3429339"/>
            <a:ext cx="4678288" cy="7475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prstClr val="white"/>
                </a:solidFill>
              </a:rPr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6" y="4197089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4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9" y="6200015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9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6" y="4715240"/>
            <a:ext cx="14401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3"/>
            <a:r>
              <a:rPr lang="es-ES" sz="825" dirty="0" err="1">
                <a:solidFill>
                  <a:prstClr val="white"/>
                </a:solidFill>
              </a:rPr>
              <a:t>Climate</a:t>
            </a:r>
            <a:r>
              <a:rPr lang="es-ES" sz="825" dirty="0">
                <a:solidFill>
                  <a:prstClr val="white"/>
                </a:solidFill>
              </a:rPr>
              <a:t> </a:t>
            </a:r>
            <a:r>
              <a:rPr lang="es-ES" sz="825" dirty="0" err="1">
                <a:solidFill>
                  <a:prstClr val="white"/>
                </a:solidFill>
              </a:rPr>
              <a:t>Change</a:t>
            </a:r>
            <a:endParaRPr lang="en-US" sz="82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74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7"/>
            <a:ext cx="4038600" cy="5088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1" y="932727"/>
            <a:ext cx="4038600" cy="5088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9122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6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0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400" indent="0">
              <a:buNone/>
              <a:defRPr sz="1200" b="1"/>
            </a:lvl6pPr>
            <a:lvl7pPr marL="2057280" indent="0">
              <a:buNone/>
              <a:defRPr sz="1200" b="1"/>
            </a:lvl7pPr>
            <a:lvl8pPr marL="2400160" indent="0">
              <a:buNone/>
              <a:defRPr sz="1200" b="1"/>
            </a:lvl8pPr>
            <a:lvl9pPr marL="27430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3" y="836716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0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400" indent="0">
              <a:buNone/>
              <a:defRPr sz="1200" b="1"/>
            </a:lvl6pPr>
            <a:lvl7pPr marL="2057280" indent="0">
              <a:buNone/>
              <a:defRPr sz="1200" b="1"/>
            </a:lvl7pPr>
            <a:lvl8pPr marL="2400160" indent="0">
              <a:buNone/>
              <a:defRPr sz="1200" b="1"/>
            </a:lvl8pPr>
            <a:lvl9pPr marL="27430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20" y="1604797"/>
            <a:ext cx="4041775" cy="45213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1931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350" b="0" spc="5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720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3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7" y="27305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7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0" indent="0">
              <a:buNone/>
              <a:defRPr sz="900"/>
            </a:lvl2pPr>
            <a:lvl3pPr marL="685761" indent="0">
              <a:buNone/>
              <a:defRPr sz="750"/>
            </a:lvl3pPr>
            <a:lvl4pPr marL="1028640" indent="0">
              <a:buNone/>
              <a:defRPr sz="675"/>
            </a:lvl4pPr>
            <a:lvl5pPr marL="1371519" indent="0">
              <a:buNone/>
              <a:defRPr sz="675"/>
            </a:lvl5pPr>
            <a:lvl6pPr marL="1714400" indent="0">
              <a:buNone/>
              <a:defRPr sz="675"/>
            </a:lvl6pPr>
            <a:lvl7pPr marL="2057280" indent="0">
              <a:buNone/>
              <a:defRPr sz="675"/>
            </a:lvl7pPr>
            <a:lvl8pPr marL="2400160" indent="0">
              <a:buNone/>
              <a:defRPr sz="675"/>
            </a:lvl8pPr>
            <a:lvl9pPr marL="274304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6" y="27783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25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Climate</a:t>
              </a:r>
              <a:endParaRPr lang="es-ES" sz="825" dirty="0">
                <a:solidFill>
                  <a:srgbClr val="941333"/>
                </a:solidFill>
              </a:endParaRPr>
            </a:p>
            <a:p>
              <a:pPr defTabSz="514333"/>
              <a:r>
                <a:rPr lang="es-ES" sz="825" dirty="0" err="1">
                  <a:solidFill>
                    <a:srgbClr val="941333"/>
                  </a:solidFill>
                </a:rPr>
                <a:t>Change</a:t>
              </a:r>
              <a:endParaRPr lang="en-US" sz="825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7966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7974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3546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-15023"/>
            <a:ext cx="9144000" cy="6882153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364731" y="3313266"/>
            <a:ext cx="4866725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</a:rPr>
              <a:t>Climate Change Service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5" y="4197086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1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2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349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65072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28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9" y="1409700"/>
            <a:ext cx="5435599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39" y="3390900"/>
            <a:ext cx="5435599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" y="1220755"/>
            <a:ext cx="3032125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7951" y="6618818"/>
            <a:ext cx="166688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16064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29894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6850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7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7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7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1467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23/11/2016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6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</a:rPr>
              <a:t>Climate </a:t>
            </a:r>
            <a:r>
              <a:rPr lang="en-US" sz="280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5" y="4197086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Status report 2016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40801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2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65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4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0626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8367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6014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67752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6858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5793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pernicus_bckgnd_v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10211" y="1080004"/>
            <a:ext cx="4831200" cy="82073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ts val="3150"/>
              </a:lnSpc>
              <a:spcBef>
                <a:spcPts val="0"/>
              </a:spcBef>
              <a:buNone/>
              <a:defRPr sz="2700" b="0" baseline="0">
                <a:latin typeface="Verdana"/>
              </a:defRPr>
            </a:lvl1pPr>
          </a:lstStyle>
          <a:p>
            <a:pPr lvl="0"/>
            <a:r>
              <a:rPr lang="en-GB" dirty="0"/>
              <a:t>Information Day</a:t>
            </a:r>
          </a:p>
          <a:p>
            <a:pPr lvl="0"/>
            <a:r>
              <a:rPr lang="en-GB" dirty="0"/>
              <a:t>2 February 2016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211" y="3240000"/>
            <a:ext cx="4831200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50" b="1" i="0">
                <a:solidFill>
                  <a:srgbClr val="F6BC27"/>
                </a:solidFill>
                <a:latin typeface="Verdana"/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10211" y="3600000"/>
            <a:ext cx="4831200" cy="17953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050">
                <a:latin typeface="Verdana"/>
              </a:defRPr>
            </a:lvl1pPr>
          </a:lstStyle>
          <a:p>
            <a:pPr lvl="0"/>
            <a:r>
              <a:rPr lang="en-GB" dirty="0" err="1"/>
              <a:t>author.name@ecmwf.int</a:t>
            </a:r>
            <a:endParaRPr lang="en-GB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2603501" y="-7112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4" name="Picture 13" descr="ECMWF_Master_Logo_WHITE_nostra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30" y="6307330"/>
            <a:ext cx="1263600" cy="28805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456528" y="6066014"/>
            <a:ext cx="1295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>
                <a:solidFill>
                  <a:prstClr val="white"/>
                </a:solidFill>
                <a:latin typeface="Verdana"/>
              </a:rPr>
              <a:t>IMPLEMENTED BY</a:t>
            </a:r>
          </a:p>
        </p:txBody>
      </p:sp>
      <p:pic>
        <p:nvPicPr>
          <p:cNvPr id="21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803" y="5992485"/>
            <a:ext cx="1109371" cy="64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580" y="5915704"/>
            <a:ext cx="857261" cy="79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opernicus vecto def  Europe's eyes on Earth C and sun in colou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30" y="3036044"/>
            <a:ext cx="2035800" cy="9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2" y="360000"/>
            <a:ext cx="7524159" cy="369332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2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ct val="100000"/>
              </a:lnSpc>
              <a:spcBef>
                <a:spcPts val="825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350">
                <a:solidFill>
                  <a:schemeClr val="tx1"/>
                </a:solidFill>
                <a:latin typeface="Verdana"/>
              </a:defRPr>
            </a:lvl1pPr>
            <a:lvl2pPr marL="472500" indent="-202500">
              <a:lnSpc>
                <a:spcPct val="100000"/>
              </a:lnSpc>
              <a:spcBef>
                <a:spcPts val="75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Verdana"/>
              </a:defRPr>
            </a:lvl2pPr>
            <a:lvl3pPr marL="742500" indent="-202500">
              <a:lnSpc>
                <a:spcPct val="100000"/>
              </a:lnSpc>
              <a:spcBef>
                <a:spcPts val="675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050">
                <a:solidFill>
                  <a:schemeClr val="tx1"/>
                </a:solidFill>
                <a:latin typeface="Verdana"/>
              </a:defRPr>
            </a:lvl3pPr>
            <a:lvl4pPr marL="1012500" indent="-2025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900">
                <a:solidFill>
                  <a:schemeClr val="tx1"/>
                </a:solidFill>
                <a:latin typeface="Verdana"/>
              </a:defRPr>
            </a:lvl4pPr>
            <a:lvl5pPr marL="1282500" indent="-202500">
              <a:lnSpc>
                <a:spcPct val="100000"/>
              </a:lnSpc>
              <a:spcBef>
                <a:spcPts val="525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750">
                <a:solidFill>
                  <a:schemeClr val="tx1"/>
                </a:solidFill>
                <a:latin typeface="Verdana"/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WHITE_nostrap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12" y="6308258"/>
            <a:ext cx="1342372" cy="230657"/>
          </a:xfrm>
          <a:prstGeom prst="rect">
            <a:avLst/>
          </a:prstGeom>
        </p:spPr>
      </p:pic>
      <p:pic>
        <p:nvPicPr>
          <p:cNvPr id="16" name="Picture 15" descr="Copernicus_strip_v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9664" cy="68580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F158660F-84CC-D348-A2D0-3EA51E167097}"/>
              </a:ext>
            </a:extLst>
          </p:cNvPr>
          <p:cNvSpPr txBox="1"/>
          <p:nvPr userDrawn="1"/>
        </p:nvSpPr>
        <p:spPr>
          <a:xfrm>
            <a:off x="7026267" y="5997089"/>
            <a:ext cx="1295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latin typeface="Verdana"/>
              </a:rPr>
              <a:t>IMPLEMENTED BY</a:t>
            </a:r>
          </a:p>
        </p:txBody>
      </p:sp>
      <p:pic>
        <p:nvPicPr>
          <p:cNvPr id="17" name="Picture 13" descr="ECMWF_Master_Logo_RGB_nostrap.png">
            <a:extLst>
              <a:ext uri="{FF2B5EF4-FFF2-40B4-BE49-F238E27FC236}">
                <a16:creationId xmlns="" xmlns:a16="http://schemas.microsoft.com/office/drawing/2014/main" id="{03474F53-84BB-254A-989F-FF281EF7FD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68" y="6213005"/>
            <a:ext cx="1257302" cy="288054"/>
          </a:xfrm>
          <a:prstGeom prst="rect">
            <a:avLst/>
          </a:prstGeom>
        </p:spPr>
      </p:pic>
      <p:pic>
        <p:nvPicPr>
          <p:cNvPr id="19" name="Picture 14" descr="Copernicus_logo.png">
            <a:extLst>
              <a:ext uri="{FF2B5EF4-FFF2-40B4-BE49-F238E27FC236}">
                <a16:creationId xmlns="" xmlns:a16="http://schemas.microsoft.com/office/drawing/2014/main" id="{D1BAAB1B-5BAE-1E4C-80EA-748D8244FD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476" y="6071066"/>
            <a:ext cx="988700" cy="453190"/>
          </a:xfrm>
          <a:prstGeom prst="rect">
            <a:avLst/>
          </a:prstGeom>
        </p:spPr>
      </p:pic>
      <p:pic>
        <p:nvPicPr>
          <p:cNvPr id="20" name="Picture 17" descr="logo_ce-en-rvb-hr.jpg">
            <a:extLst>
              <a:ext uri="{FF2B5EF4-FFF2-40B4-BE49-F238E27FC236}">
                <a16:creationId xmlns="" xmlns:a16="http://schemas.microsoft.com/office/drawing/2014/main" id="{0907E264-66BF-D84D-96EB-EE64D4BA09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7" y="5952092"/>
            <a:ext cx="806448" cy="7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659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5" y="4485118"/>
            <a:ext cx="4680520" cy="1536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1988842"/>
            <a:ext cx="2088232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6240801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7" y="6200012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4677139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err="1">
                <a:solidFill>
                  <a:prstClr val="white"/>
                </a:solidFill>
              </a:rPr>
              <a:t>Atmosphere</a:t>
            </a:r>
            <a:r>
              <a:rPr lang="es-ES" sz="1100">
                <a:solidFill>
                  <a:prstClr val="white"/>
                </a:solidFill>
              </a:rPr>
              <a:t> </a:t>
            </a:r>
            <a:r>
              <a:rPr lang="es-ES" sz="1100" err="1">
                <a:solidFill>
                  <a:prstClr val="white"/>
                </a:solidFill>
              </a:rPr>
              <a:t>Monitoring</a:t>
            </a:r>
            <a:endParaRPr lang="en-US" sz="11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6415780"/>
            <a:ext cx="823500" cy="1886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5122" y="0"/>
            <a:ext cx="1998878" cy="6858000"/>
          </a:xfrm>
          <a:prstGeom prst="rect">
            <a:avLst/>
          </a:prstGeom>
          <a:gradFill flip="none" rotWithShape="1">
            <a:gsLst>
              <a:gs pos="4000">
                <a:srgbClr val="5AC4DD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2602385" y="3078208"/>
            <a:ext cx="4443744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798" spc="22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980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932723"/>
            <a:ext cx="7743826" cy="509743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28382"/>
            <a:ext cx="7819096" cy="384043"/>
          </a:xfrm>
          <a:prstGeom prst="rect">
            <a:avLst/>
          </a:prstGeo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7" y="819780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err="1">
                <a:solidFill>
                  <a:srgbClr val="4BACC6">
                    <a:lumMod val="75000"/>
                  </a:srgbClr>
                </a:solidFill>
              </a:rPr>
              <a:t>Atmosphere</a:t>
            </a:r>
            <a:endParaRPr lang="es-ES" sz="1100">
              <a:solidFill>
                <a:srgbClr val="4BACC6">
                  <a:lumMod val="75000"/>
                </a:srgbClr>
              </a:solidFill>
            </a:endParaRPr>
          </a:p>
          <a:p>
            <a:pPr algn="ctr"/>
            <a:r>
              <a:rPr lang="es-ES" sz="1100" err="1">
                <a:solidFill>
                  <a:srgbClr val="4BACC6">
                    <a:lumMod val="75000"/>
                  </a:srgbClr>
                </a:solidFill>
              </a:rPr>
              <a:t>Monitoring</a:t>
            </a:r>
            <a:endParaRPr lang="en-US" sz="110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4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2">
            <a:extLst>
              <a:ext uri="{FF2B5EF4-FFF2-40B4-BE49-F238E27FC236}">
                <a16:creationId xmlns="" xmlns:a16="http://schemas.microsoft.com/office/drawing/2014/main" id="{6AE67838-85D8-644C-9353-FB2C80307A2A}"/>
              </a:ext>
            </a:extLst>
          </p:cNvPr>
          <p:cNvSpPr txBox="1"/>
          <p:nvPr userDrawn="1"/>
        </p:nvSpPr>
        <p:spPr>
          <a:xfrm>
            <a:off x="5628754" y="6030882"/>
            <a:ext cx="1295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latin typeface="Verdana"/>
              </a:rPr>
              <a:t>IMPLEMENTED BY</a:t>
            </a:r>
          </a:p>
        </p:txBody>
      </p:sp>
      <p:pic>
        <p:nvPicPr>
          <p:cNvPr id="24" name="Picture 13" descr="ECMWF_Master_Logo_RGB_nostrap.png">
            <a:extLst>
              <a:ext uri="{FF2B5EF4-FFF2-40B4-BE49-F238E27FC236}">
                <a16:creationId xmlns="" xmlns:a16="http://schemas.microsoft.com/office/drawing/2014/main" id="{E837822A-C874-2F4C-9C8A-3F4E74A5BB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55" y="6246798"/>
            <a:ext cx="1257302" cy="288054"/>
          </a:xfrm>
          <a:prstGeom prst="rect">
            <a:avLst/>
          </a:prstGeom>
        </p:spPr>
      </p:pic>
      <p:pic>
        <p:nvPicPr>
          <p:cNvPr id="25" name="Picture 14" descr="Copernicus_logo.png">
            <a:extLst>
              <a:ext uri="{FF2B5EF4-FFF2-40B4-BE49-F238E27FC236}">
                <a16:creationId xmlns="" xmlns:a16="http://schemas.microsoft.com/office/drawing/2014/main" id="{2CD2A9EA-102D-B44D-A31B-DAF40DAF6B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185" y="6081662"/>
            <a:ext cx="988700" cy="453190"/>
          </a:xfrm>
          <a:prstGeom prst="rect">
            <a:avLst/>
          </a:prstGeom>
        </p:spPr>
      </p:pic>
      <p:pic>
        <p:nvPicPr>
          <p:cNvPr id="26" name="Picture 17" descr="logo_ce-en-rvb-hr.jpg">
            <a:extLst>
              <a:ext uri="{FF2B5EF4-FFF2-40B4-BE49-F238E27FC236}">
                <a16:creationId xmlns="" xmlns:a16="http://schemas.microsoft.com/office/drawing/2014/main" id="{AC4A2DEA-702D-2F4B-968A-493E71E8B1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12" y="5966190"/>
            <a:ext cx="806448" cy="7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569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5" y="4197086"/>
            <a:ext cx="4680520" cy="1536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6240801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7" y="6200012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err="1">
                <a:solidFill>
                  <a:prstClr val="white"/>
                </a:solidFill>
              </a:rPr>
              <a:t>Climate</a:t>
            </a:r>
            <a:r>
              <a:rPr lang="es-ES" sz="1100">
                <a:solidFill>
                  <a:prstClr val="white"/>
                </a:solidFill>
              </a:rPr>
              <a:t> </a:t>
            </a:r>
            <a:r>
              <a:rPr lang="es-ES" sz="1100" err="1">
                <a:solidFill>
                  <a:prstClr val="white"/>
                </a:solidFill>
              </a:rPr>
              <a:t>Change</a:t>
            </a:r>
            <a:endParaRPr lang="en-US" sz="110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6415780"/>
            <a:ext cx="823500" cy="1886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29838" y="-1960"/>
            <a:ext cx="1998878" cy="6858000"/>
          </a:xfrm>
          <a:prstGeom prst="rect">
            <a:avLst/>
          </a:prstGeom>
          <a:gradFill flip="none" rotWithShape="1">
            <a:gsLst>
              <a:gs pos="4000">
                <a:srgbClr val="94133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Title 18"/>
          <p:cNvSpPr>
            <a:spLocks noGrp="1"/>
          </p:cNvSpPr>
          <p:nvPr>
            <p:ph type="title" hasCustomPrompt="1"/>
          </p:nvPr>
        </p:nvSpPr>
        <p:spPr>
          <a:xfrm>
            <a:off x="2602385" y="2862392"/>
            <a:ext cx="4443744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798" spc="22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97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8194"/>
            <a:ext cx="2590800" cy="6866194"/>
            <a:chOff x="-2988840" y="-681190"/>
            <a:chExt cx="2323579" cy="5195022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313343"/>
            <a:ext cx="7819096" cy="370052"/>
          </a:xfrm>
          <a:prstGeom prst="rect">
            <a:avLst/>
          </a:prstGeo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4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80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err="1">
                  <a:solidFill>
                    <a:srgbClr val="941333"/>
                  </a:solidFill>
                </a:rPr>
                <a:t>Climate</a:t>
              </a:r>
              <a:endParaRPr lang="es-ES" sz="1100">
                <a:solidFill>
                  <a:srgbClr val="941333"/>
                </a:solidFill>
              </a:endParaRPr>
            </a:p>
            <a:p>
              <a:r>
                <a:rPr lang="es-ES" sz="1100" err="1">
                  <a:solidFill>
                    <a:srgbClr val="941333"/>
                  </a:solidFill>
                </a:rPr>
                <a:t>Change</a:t>
              </a:r>
              <a:endParaRPr lang="en-US" sz="110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12">
            <a:extLst>
              <a:ext uri="{FF2B5EF4-FFF2-40B4-BE49-F238E27FC236}">
                <a16:creationId xmlns="" xmlns:a16="http://schemas.microsoft.com/office/drawing/2014/main" id="{C9F6AB2F-9EC5-C949-9CD7-A3F16332E25F}"/>
              </a:ext>
            </a:extLst>
          </p:cNvPr>
          <p:cNvSpPr txBox="1"/>
          <p:nvPr userDrawn="1"/>
        </p:nvSpPr>
        <p:spPr>
          <a:xfrm>
            <a:off x="5628754" y="6030882"/>
            <a:ext cx="1295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latin typeface="Verdana"/>
              </a:rPr>
              <a:t>IMPLEMENTED BY</a:t>
            </a:r>
          </a:p>
        </p:txBody>
      </p:sp>
      <p:pic>
        <p:nvPicPr>
          <p:cNvPr id="25" name="Picture 13" descr="ECMWF_Master_Logo_RGB_nostrap.png">
            <a:extLst>
              <a:ext uri="{FF2B5EF4-FFF2-40B4-BE49-F238E27FC236}">
                <a16:creationId xmlns="" xmlns:a16="http://schemas.microsoft.com/office/drawing/2014/main" id="{C48F4FB0-0859-6E41-869E-AFA5025A8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555" y="6246798"/>
            <a:ext cx="1257302" cy="288054"/>
          </a:xfrm>
          <a:prstGeom prst="rect">
            <a:avLst/>
          </a:prstGeom>
        </p:spPr>
      </p:pic>
      <p:pic>
        <p:nvPicPr>
          <p:cNvPr id="26" name="Picture 14" descr="Copernicus_logo.png">
            <a:extLst>
              <a:ext uri="{FF2B5EF4-FFF2-40B4-BE49-F238E27FC236}">
                <a16:creationId xmlns="" xmlns:a16="http://schemas.microsoft.com/office/drawing/2014/main" id="{F31B0A44-6006-1747-9ED3-6E15414498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185" y="6081662"/>
            <a:ext cx="988700" cy="453190"/>
          </a:xfrm>
          <a:prstGeom prst="rect">
            <a:avLst/>
          </a:prstGeom>
        </p:spPr>
      </p:pic>
      <p:pic>
        <p:nvPicPr>
          <p:cNvPr id="27" name="Picture 17" descr="logo_ce-en-rvb-hr.jpg">
            <a:extLst>
              <a:ext uri="{FF2B5EF4-FFF2-40B4-BE49-F238E27FC236}">
                <a16:creationId xmlns="" xmlns:a16="http://schemas.microsoft.com/office/drawing/2014/main" id="{91B370C3-9119-3745-8E5C-37D0DDC74B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12" y="5966190"/>
            <a:ext cx="806448" cy="7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347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61483"/>
            <a:ext cx="2298483" cy="7042877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/>
                </a:solidFill>
              </a:rPr>
              <a:pPr/>
              <a:t>05/06/2018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328382"/>
            <a:ext cx="7819096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7" y="819780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err="1">
                <a:solidFill>
                  <a:srgbClr val="4BACC6">
                    <a:lumMod val="75000"/>
                  </a:srgbClr>
                </a:solidFill>
              </a:rPr>
              <a:t>Atmosphere</a:t>
            </a:r>
            <a:endParaRPr lang="es-ES" sz="1100">
              <a:solidFill>
                <a:srgbClr val="4BACC6">
                  <a:lumMod val="75000"/>
                </a:srgbClr>
              </a:solidFill>
            </a:endParaRPr>
          </a:p>
          <a:p>
            <a:pPr algn="ctr"/>
            <a:r>
              <a:rPr lang="es-ES" sz="1100">
                <a:solidFill>
                  <a:srgbClr val="4BACC6">
                    <a:lumMod val="75000"/>
                  </a:srgbClr>
                </a:solidFill>
              </a:rPr>
              <a:t>Monitoring</a:t>
            </a:r>
            <a:endParaRPr lang="en-US" sz="110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4" y="56317"/>
            <a:ext cx="693115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5940153" y="6147702"/>
            <a:ext cx="901141" cy="5456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051" y="6328237"/>
            <a:ext cx="823500" cy="1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527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6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title</a:t>
            </a:r>
            <a:r>
              <a:rPr lang="es-ES_tradnl" noProof="0" dirty="0"/>
              <a:t> </a:t>
            </a:r>
            <a:r>
              <a:rPr lang="es-ES_tradnl" noProof="0" dirty="0" err="1"/>
              <a:t>style</a:t>
            </a:r>
            <a:endParaRPr lang="es-ES_tradn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6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noProof="0" dirty="0"/>
              <a:t>Top </a:t>
            </a:r>
            <a:r>
              <a:rPr lang="es-ES_tradnl" noProof="0" dirty="0" err="1"/>
              <a:t>level</a:t>
            </a:r>
            <a:r>
              <a:rPr lang="es-ES_tradnl" noProof="0" dirty="0"/>
              <a:t>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goes</a:t>
            </a:r>
            <a:r>
              <a:rPr lang="es-ES_tradnl" noProof="0" dirty="0"/>
              <a:t> in </a:t>
            </a:r>
            <a:r>
              <a:rPr lang="es-ES_tradnl" noProof="0" dirty="0" err="1"/>
              <a:t>here</a:t>
            </a:r>
            <a:r>
              <a:rPr lang="es-ES_tradnl" noProof="0" dirty="0"/>
              <a:t> </a:t>
            </a:r>
          </a:p>
          <a:p>
            <a:pPr lvl="1"/>
            <a:r>
              <a:rPr lang="es-ES_tradnl" noProof="0" dirty="0" err="1"/>
              <a:t>Second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r>
              <a:rPr lang="es-ES_tradnl" noProof="0" dirty="0"/>
              <a:t>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goes</a:t>
            </a:r>
            <a:r>
              <a:rPr lang="es-ES_tradnl" noProof="0" dirty="0"/>
              <a:t> in </a:t>
            </a:r>
            <a:r>
              <a:rPr lang="es-ES_tradnl" noProof="0" dirty="0" err="1"/>
              <a:t>here</a:t>
            </a:r>
            <a:endParaRPr lang="es-ES_tradnl" noProof="0" dirty="0"/>
          </a:p>
          <a:p>
            <a:pPr lvl="2"/>
            <a:r>
              <a:rPr lang="es-ES_tradnl" noProof="0" dirty="0" err="1"/>
              <a:t>Third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r>
              <a:rPr lang="es-ES_tradnl" noProof="0" dirty="0"/>
              <a:t>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goes</a:t>
            </a:r>
            <a:r>
              <a:rPr lang="es-ES_tradnl" noProof="0" dirty="0"/>
              <a:t> in </a:t>
            </a:r>
            <a:r>
              <a:rPr lang="es-ES_tradnl" noProof="0" dirty="0" err="1"/>
              <a:t>here</a:t>
            </a:r>
            <a:endParaRPr lang="es-ES_tradnl" noProof="0" dirty="0"/>
          </a:p>
          <a:p>
            <a:pPr lvl="3"/>
            <a:r>
              <a:rPr lang="es-ES_tradnl" noProof="0" dirty="0" err="1"/>
              <a:t>Fourth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r>
              <a:rPr lang="es-ES_tradnl" noProof="0" dirty="0"/>
              <a:t>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goes</a:t>
            </a:r>
            <a:r>
              <a:rPr lang="es-ES_tradnl" noProof="0" dirty="0"/>
              <a:t> in </a:t>
            </a:r>
            <a:r>
              <a:rPr lang="es-ES_tradnl" noProof="0" dirty="0" err="1"/>
              <a:t>here</a:t>
            </a:r>
            <a:endParaRPr lang="es-ES_tradnl" noProof="0" dirty="0"/>
          </a:p>
          <a:p>
            <a:pPr lvl="4"/>
            <a:r>
              <a:rPr lang="es-ES_tradnl" noProof="0" dirty="0" err="1"/>
              <a:t>Fifth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r>
              <a:rPr lang="es-ES_tradnl" noProof="0" dirty="0"/>
              <a:t>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goes</a:t>
            </a:r>
            <a:r>
              <a:rPr lang="es-ES_tradnl" noProof="0" dirty="0"/>
              <a:t> in </a:t>
            </a:r>
            <a:r>
              <a:rPr lang="es-ES_tradnl" noProof="0" dirty="0" err="1"/>
              <a:t>here</a:t>
            </a:r>
            <a:endParaRPr lang="es-ES_tradnl" noProof="0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60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7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675" dirty="0">
                <a:solidFill>
                  <a:prstClr val="white"/>
                </a:solidFill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6308257"/>
            <a:ext cx="3041021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s-ES_tradnl"/>
              <a:t>XII Reunión de la CIMHET, 23-25 de Noviembre de 2016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4"/>
            <a:ext cx="100704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4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1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2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4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4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9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6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6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9" y="1409700"/>
            <a:ext cx="5435599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39" y="3390900"/>
            <a:ext cx="5435599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" y="1220755"/>
            <a:ext cx="3032125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7951" y="6618818"/>
            <a:ext cx="166688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0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3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354" y="2205039"/>
            <a:ext cx="3928697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728" y="2205039"/>
            <a:ext cx="3928696" cy="425767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9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9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39" y="1409700"/>
            <a:ext cx="5435599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39" y="3390900"/>
            <a:ext cx="5435599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" y="1220755"/>
            <a:ext cx="3032125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07951" y="6618818"/>
            <a:ext cx="166688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5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17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821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02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0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7919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8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190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8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98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4021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8780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603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67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699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41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75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54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5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542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16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2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3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03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211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66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868925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34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8652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406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91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" y="5541963"/>
            <a:ext cx="40884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8" y="1111250"/>
            <a:ext cx="1998785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354" y="1111250"/>
            <a:ext cx="5858608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0"/>
            <a:ext cx="2323579" cy="6858000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0098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2323579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7530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3882782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632924" y="109494"/>
            <a:ext cx="2265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350" dirty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350" dirty="0" smtClean="0">
                <a:solidFill>
                  <a:prstClr val="white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2949057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Seasonal forecasts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from</a:t>
            </a:r>
            <a:r>
              <a:rPr lang="en-US" sz="2800" baseline="0" dirty="0" smtClean="0">
                <a:solidFill>
                  <a:prstClr val="white"/>
                </a:solidFill>
              </a:rPr>
              <a:t> the </a:t>
            </a:r>
            <a:r>
              <a:rPr lang="en-US" sz="2800" dirty="0" smtClean="0">
                <a:solidFill>
                  <a:prstClr val="white"/>
                </a:solidFill>
              </a:rPr>
              <a:t>Copernicus Climate 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2323579" cy="6868925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932723"/>
            <a:ext cx="7299753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43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932723"/>
            <a:ext cx="7743826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961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23/11/2016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2014" y="3429335"/>
            <a:ext cx="5603580" cy="747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Climate </a:t>
            </a:r>
            <a:r>
              <a:rPr lang="en-US" sz="2800" smtClean="0">
                <a:solidFill>
                  <a:prstClr val="white"/>
                </a:solidFill>
              </a:rPr>
              <a:t>Change Service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02384" y="4197085"/>
            <a:ext cx="4680520" cy="153617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Status report 2016</a:t>
            </a:r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600939"/>
            <a:ext cx="324036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0800"/>
            <a:ext cx="769228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6200011"/>
            <a:ext cx="114558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5023"/>
            <a:ext cx="1852613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471523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100" dirty="0" err="1">
                <a:solidFill>
                  <a:prstClr val="white"/>
                </a:solidFill>
              </a:rPr>
              <a:t>Climate</a:t>
            </a:r>
            <a:r>
              <a:rPr lang="es-ES" sz="1100" dirty="0">
                <a:solidFill>
                  <a:prstClr val="white"/>
                </a:solidFill>
              </a:rPr>
              <a:t> </a:t>
            </a:r>
            <a:r>
              <a:rPr lang="es-ES" sz="1100" dirty="0" err="1">
                <a:solidFill>
                  <a:prstClr val="white"/>
                </a:solidFill>
              </a:rPr>
              <a:t>Change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9" y="6354140"/>
            <a:ext cx="1160275" cy="2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32723"/>
            <a:ext cx="4038600" cy="5088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571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8367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604797"/>
            <a:ext cx="4040188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8367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604797"/>
            <a:ext cx="4041775" cy="4521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313343"/>
            <a:ext cx="78190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7779"/>
            <a:ext cx="878633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Climate</a:t>
              </a:r>
              <a:endParaRPr lang="es-ES" sz="1100" dirty="0">
                <a:solidFill>
                  <a:srgbClr val="941333"/>
                </a:solidFill>
              </a:endParaRPr>
            </a:p>
            <a:p>
              <a:pPr defTabSz="914400"/>
              <a:r>
                <a:rPr lang="es-ES" sz="1100" dirty="0" err="1">
                  <a:solidFill>
                    <a:srgbClr val="941333"/>
                  </a:solidFill>
                </a:rPr>
                <a:t>Change</a:t>
              </a:r>
              <a:endParaRPr lang="en-US" sz="110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69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1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4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3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9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37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Relationship Id="rId9" Type="http://schemas.openxmlformats.org/officeDocument/2006/relationships/image" Target="../media/image10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52.xml"/><Relationship Id="rId9" Type="http://schemas.openxmlformats.org/officeDocument/2006/relationships/image" Target="../media/image10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2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4.xml"/><Relationship Id="rId9" Type="http://schemas.openxmlformats.org/officeDocument/2006/relationships/image" Target="../media/image10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9" Type="http://schemas.openxmlformats.org/officeDocument/2006/relationships/image" Target="../media/image10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8.xml"/><Relationship Id="rId9" Type="http://schemas.openxmlformats.org/officeDocument/2006/relationships/image" Target="../media/image10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6.xml"/><Relationship Id="rId10" Type="http://schemas.openxmlformats.org/officeDocument/2006/relationships/image" Target="../media/image22.tiff"/><Relationship Id="rId4" Type="http://schemas.openxmlformats.org/officeDocument/2006/relationships/slideLayout" Target="../slideLayouts/slideLayout205.xml"/><Relationship Id="rId9" Type="http://schemas.openxmlformats.org/officeDocument/2006/relationships/image" Target="../media/image10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13" y="830264"/>
            <a:ext cx="6485792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64"/>
            <a:ext cx="4759569" cy="6027737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24" y="5715000"/>
            <a:ext cx="2511669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04" y="119063"/>
            <a:ext cx="132470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689" y="3017838"/>
            <a:ext cx="378362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4" name="Picture 3" descr="C3Siconwhite copy.eps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1740414" y="4452773"/>
            <a:ext cx="1359265" cy="1576720"/>
          </a:xfrm>
          <a:prstGeom prst="rect">
            <a:avLst/>
          </a:prstGeom>
        </p:spPr>
      </p:pic>
      <p:sp>
        <p:nvSpPr>
          <p:cNvPr id="9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9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A3C1-FB40-4F44-B336-408891EA9A8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D916-B5A5-4140-890F-3040F9A8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4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95" r:id="rId12"/>
    <p:sldLayoutId id="21474838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897" r:id="rId9"/>
    <p:sldLayoutId id="214748389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899" r:id="rId9"/>
    <p:sldLayoutId id="214748390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6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6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901" r:id="rId11"/>
    <p:sldLayoutId id="21474839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3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5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6147019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© Crown copyright   Met Office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3" name="Picture 9" descr="\\.psf\cw\Met Office\powerpoint\hadleyLogo_W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113"/>
            <a:ext cx="1162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3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© Crown copyright   Met Office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3" name="Picture 9" descr="\\.psf\cw\Met Office\powerpoint\hadleyLogo_W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113"/>
            <a:ext cx="1162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98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33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57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8" y="6147022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</p:sldLayoutIdLst>
  <p:txStyles>
    <p:titleStyle>
      <a:lvl1pPr algn="ctr" defTabSz="685761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0" indent="-257160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0" indent="-214300" algn="l" defTabSz="6857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33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5775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3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8" y="6147022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p:txStyles>
    <p:titleStyle>
      <a:lvl1pPr algn="ctr" defTabSz="685761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0" indent="-257160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0" indent="-214300" algn="l" defTabSz="6857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39" algn="l" defTabSz="6857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6147019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6147019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C4AFC-2B3C-5842-B0E6-2DC72630F3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72574" y="6308726"/>
            <a:ext cx="964673" cy="2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</p:sldLayoutIdLst>
  <p:hf hdr="0" dt="0"/>
  <p:txStyles>
    <p:titleStyle>
      <a:lvl1pPr algn="l" defTabSz="342900" rtl="0" eaLnBrk="1" latinLnBrk="0" hangingPunct="1">
        <a:lnSpc>
          <a:spcPts val="21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4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2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0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2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3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354" y="2205039"/>
            <a:ext cx="799806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354" y="1111250"/>
            <a:ext cx="799806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8579827" y="6715126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endParaRPr lang="en-US" sz="1939" b="1">
              <a:solidFill>
                <a:srgbClr val="00468C"/>
              </a:solidFill>
              <a:ea typeface="ＭＳ Ｐゴシック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89" y="150814"/>
            <a:ext cx="193577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312627" y="6586538"/>
            <a:ext cx="48504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defTabSz="8440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939" smtClean="0"/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6384926"/>
            <a:ext cx="111662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4" cstate="print"/>
          <a:srcRect t="-1" b="-1938"/>
          <a:stretch/>
        </p:blipFill>
        <p:spPr bwMode="auto">
          <a:xfrm>
            <a:off x="401299" y="6571361"/>
            <a:ext cx="1109675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195422" y="102308"/>
            <a:ext cx="552860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3882781" y="6514600"/>
            <a:ext cx="1380881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292">
                <a:solidFill>
                  <a:schemeClr val="bg1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4D040BB9-1E30-A94E-9D02-07598F62FC8A}" type="slidenum">
              <a:rPr lang="en-US" b="1" smtClean="0">
                <a:solidFill>
                  <a:srgbClr val="FFFFFF"/>
                </a:solidFill>
                <a:ea typeface="ＭＳ Ｐゴシック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2924" y="109493"/>
            <a:ext cx="226508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662" b="1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662" b="1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662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1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  <a:ea typeface="ＭＳ Ｐゴシック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1754" b="1">
          <a:solidFill>
            <a:srgbClr val="00468C"/>
          </a:solidFill>
          <a:latin typeface="Arial" charset="0"/>
        </a:defRPr>
      </a:lvl9pPr>
    </p:titleStyle>
    <p:bodyStyle>
      <a:lvl1pPr marL="417646" indent="-417646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54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742969" indent="-323859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05279" indent="-26084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69">
          <a:solidFill>
            <a:srgbClr val="00468C"/>
          </a:solidFill>
          <a:latin typeface="+mn-lt"/>
          <a:ea typeface="ＭＳ Ｐゴシック" charset="0"/>
        </a:defRPr>
      </a:lvl3pPr>
      <a:lvl4pPr marL="1251470" indent="-244726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477">
          <a:solidFill>
            <a:srgbClr val="00468C"/>
          </a:solidFill>
          <a:latin typeface="+mn-lt"/>
          <a:ea typeface="ＭＳ Ｐゴシック" charset="0"/>
        </a:defRPr>
      </a:lvl4pPr>
      <a:lvl5pPr marL="1461025" indent="-208090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385">
          <a:solidFill>
            <a:srgbClr val="00468C"/>
          </a:solidFill>
          <a:latin typeface="+mn-lt"/>
          <a:ea typeface="ＭＳ Ｐゴシック" charset="0"/>
        </a:defRPr>
      </a:lvl5pPr>
      <a:lvl6pPr marL="1883067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6pPr>
      <a:lvl7pPr marL="2305108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7pPr>
      <a:lvl8pPr marL="2727149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8pPr>
      <a:lvl9pPr marL="3149191" indent="-208090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385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E17047-C597-4B34-8FEE-7A0D1EA692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75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5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768E1A-8455-4611-8763-3FA1B747F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7" y="6165574"/>
            <a:ext cx="2037896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5" y="6395651"/>
            <a:ext cx="890556" cy="2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 txBox="1">
            <a:spLocks/>
          </p:cNvSpPr>
          <p:nvPr/>
        </p:nvSpPr>
        <p:spPr bwMode="auto">
          <a:xfrm>
            <a:off x="171731" y="2123279"/>
            <a:ext cx="8756642" cy="33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Multi-model seasonal forecast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Operational systems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              issue time                 free data                Freq. data archived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access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APCC  ~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8GPC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            20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      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       monthly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C3S-Copernicus</a:t>
            </a: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3GPC+          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th          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Y               higher(6h-24h)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NMME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2GPC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             8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th                                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Y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      monthly             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WMO LC-LRFMME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13GPC    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15-20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              X                     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monthly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3164" y="4653941"/>
            <a:ext cx="670309" cy="4972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9190" y="4618659"/>
            <a:ext cx="1146583" cy="4972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Seasonal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forecasts-forecast systems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9885" y="1001584"/>
            <a:ext cx="7819096" cy="43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0" indent="0" defTabSz="685777">
              <a:buNone/>
              <a:defRPr/>
            </a:pPr>
            <a:r>
              <a:rPr lang="en-GB" sz="1400" b="1" kern="0" dirty="0"/>
              <a:t>Models</a:t>
            </a:r>
          </a:p>
          <a:p>
            <a:pPr defTabSz="685777">
              <a:defRPr/>
            </a:pPr>
            <a:r>
              <a:rPr lang="en-GB" sz="1400" b="1" kern="0" dirty="0"/>
              <a:t>Current model configurations:</a:t>
            </a:r>
          </a:p>
          <a:p>
            <a:pPr lvl="1" defTabSz="685777">
              <a:defRPr/>
            </a:pPr>
            <a:r>
              <a:rPr lang="en-GB" sz="1400" kern="0" dirty="0"/>
              <a:t>ECMWF (Seas5): IFS atmosphere (TCo319, equivalent to N320: ~30km and  91 levels), NEMO ocean (0.25 </a:t>
            </a:r>
            <a:r>
              <a:rPr lang="en-GB" sz="1400" kern="0" dirty="0" err="1"/>
              <a:t>deg</a:t>
            </a:r>
            <a:r>
              <a:rPr lang="en-GB" sz="1400" kern="0" dirty="0"/>
              <a:t>, 75 levels), LIM sea ice</a:t>
            </a:r>
          </a:p>
          <a:p>
            <a:pPr lvl="1" defTabSz="685777">
              <a:defRPr/>
            </a:pPr>
            <a:r>
              <a:rPr lang="en-GB" sz="1400" kern="0" dirty="0" smtClean="0"/>
              <a:t>Met </a:t>
            </a:r>
            <a:r>
              <a:rPr lang="en-GB" sz="1400" kern="0" dirty="0"/>
              <a:t>Office (</a:t>
            </a:r>
            <a:r>
              <a:rPr lang="en-GB" sz="1400" kern="0" dirty="0" err="1"/>
              <a:t>GloSea</a:t>
            </a:r>
            <a:r>
              <a:rPr lang="en-GB" sz="1400" kern="0" dirty="0"/>
              <a:t> 5): UM atmosphere (N216, ~50 km and 85 levels) , NEMO ocean (</a:t>
            </a:r>
            <a:r>
              <a:rPr lang="en-US" sz="1400" kern="0" dirty="0"/>
              <a:t>¼</a:t>
            </a:r>
            <a:r>
              <a:rPr lang="en-GB" sz="1400" kern="0" dirty="0"/>
              <a:t> </a:t>
            </a:r>
            <a:r>
              <a:rPr lang="en-GB" sz="1400" kern="0" dirty="0" err="1"/>
              <a:t>deg</a:t>
            </a:r>
            <a:r>
              <a:rPr lang="en-GB" sz="1400" kern="0" dirty="0"/>
              <a:t>, 75 levels), CICE sea-ice</a:t>
            </a:r>
          </a:p>
          <a:p>
            <a:pPr lvl="1" defTabSz="685777">
              <a:defRPr/>
            </a:pPr>
            <a:r>
              <a:rPr lang="en-US" sz="1400" kern="0" dirty="0" err="1"/>
              <a:t>Météo</a:t>
            </a:r>
            <a:r>
              <a:rPr lang="en-US" sz="1400" kern="0" dirty="0"/>
              <a:t> France (System 5): ARPEGE atmosphere (TL255), NEMO ocean (</a:t>
            </a:r>
            <a:r>
              <a:rPr lang="en-GB" sz="1400" kern="0" dirty="0"/>
              <a:t>1 </a:t>
            </a:r>
            <a:r>
              <a:rPr lang="en-GB" sz="1400" kern="0" dirty="0" err="1"/>
              <a:t>deg</a:t>
            </a:r>
            <a:r>
              <a:rPr lang="en-GB" sz="1400" kern="0" dirty="0"/>
              <a:t>, 42 levels</a:t>
            </a:r>
            <a:r>
              <a:rPr lang="en-US" sz="1400" kern="0" dirty="0"/>
              <a:t>), GELATO sea-ice</a:t>
            </a:r>
          </a:p>
          <a:p>
            <a:pPr lvl="1" defTabSz="685777">
              <a:defRPr/>
            </a:pPr>
            <a:r>
              <a:rPr lang="en-US" sz="1400" kern="0" dirty="0"/>
              <a:t>CMCC (SPS.v3): CSEM atmosphere ( 1 </a:t>
            </a:r>
            <a:r>
              <a:rPr lang="en-US" sz="1400" kern="0" dirty="0" err="1"/>
              <a:t>deg</a:t>
            </a:r>
            <a:r>
              <a:rPr lang="en-US" sz="1400" kern="0" dirty="0"/>
              <a:t>, ~100 km, 46 levels), NEMO ocean (¼ </a:t>
            </a:r>
            <a:r>
              <a:rPr lang="en-US" sz="1400" kern="0" dirty="0" err="1"/>
              <a:t>deg</a:t>
            </a:r>
            <a:r>
              <a:rPr lang="en-US" sz="1400" kern="0" dirty="0"/>
              <a:t>, 50 levels), CICE sea-ice</a:t>
            </a:r>
          </a:p>
          <a:p>
            <a:pPr lvl="1" defTabSz="685777">
              <a:defRPr/>
            </a:pPr>
            <a:r>
              <a:rPr lang="en-US" sz="1400" kern="0" dirty="0"/>
              <a:t>DWD (GCFS 1.0): ECHAM6 atmosphere (T63, ~300 km, 47 levels), MPIOM ocean (1.5 </a:t>
            </a:r>
            <a:r>
              <a:rPr lang="en-US" sz="1400" kern="0" dirty="0" err="1"/>
              <a:t>deg</a:t>
            </a:r>
            <a:r>
              <a:rPr lang="en-US" sz="1400" kern="0" dirty="0"/>
              <a:t>, 40 levels; includes sea ice) </a:t>
            </a:r>
          </a:p>
          <a:p>
            <a:pPr indent="-263120" defTabSz="685777">
              <a:buClrTx/>
              <a:defRPr/>
            </a:pPr>
            <a:endParaRPr lang="en-US" sz="1400" kern="0" dirty="0"/>
          </a:p>
          <a:p>
            <a:pPr defTabSz="685777">
              <a:defRPr/>
            </a:pPr>
            <a:r>
              <a:rPr lang="en-GB" sz="1400" b="1" kern="0" dirty="0"/>
              <a:t>Versions planned for 2017/2018, where applicable:</a:t>
            </a:r>
          </a:p>
          <a:p>
            <a:pPr lvl="1" defTabSz="685777">
              <a:defRPr/>
            </a:pPr>
            <a:r>
              <a:rPr lang="en-US" sz="1400" kern="0" dirty="0" err="1" smtClean="0"/>
              <a:t>Météo</a:t>
            </a:r>
            <a:r>
              <a:rPr lang="en-US" sz="1400" kern="0" dirty="0" smtClean="0"/>
              <a:t> </a:t>
            </a:r>
            <a:r>
              <a:rPr lang="en-US" sz="1400" kern="0" dirty="0"/>
              <a:t>France (System 6): ARPEGE atmosphere (TL</a:t>
            </a:r>
            <a:r>
              <a:rPr lang="en-GB" sz="1400" kern="0" dirty="0"/>
              <a:t>359, ~60km, 91 levels), NEMO ocean (1 </a:t>
            </a:r>
            <a:r>
              <a:rPr lang="en-GB" sz="1400" kern="0" dirty="0" err="1"/>
              <a:t>deg</a:t>
            </a:r>
            <a:r>
              <a:rPr lang="en-GB" sz="1400" kern="0" dirty="0"/>
              <a:t>, 75 levels</a:t>
            </a:r>
            <a:r>
              <a:rPr lang="en-US" sz="1400" kern="0" dirty="0"/>
              <a:t>), GELATO sea-ice</a:t>
            </a:r>
          </a:p>
          <a:p>
            <a:pPr lvl="1" defTabSz="685777">
              <a:defRPr/>
            </a:pPr>
            <a:r>
              <a:rPr lang="en-US" sz="1400" kern="0" dirty="0"/>
              <a:t>DWD (GCFS 2.0): ECHAM6 atmosphere (T127, ~150 km, 95 levels), MPIOM ocean (0.4 </a:t>
            </a:r>
            <a:r>
              <a:rPr lang="en-US" sz="1400" kern="0" dirty="0" err="1"/>
              <a:t>deg</a:t>
            </a:r>
            <a:r>
              <a:rPr lang="en-US" sz="1400" kern="0" dirty="0"/>
              <a:t>, 40 levels; includes sea ice) </a:t>
            </a:r>
          </a:p>
          <a:p>
            <a:pPr lvl="1" defTabSz="685777">
              <a:defRPr/>
            </a:pPr>
            <a:r>
              <a:rPr lang="en-US" sz="1400" kern="0" dirty="0"/>
              <a:t>Met Office: update likely, but not to resolution</a:t>
            </a:r>
          </a:p>
          <a:p>
            <a:pPr lvl="1" defTabSz="685777">
              <a:defRPr/>
            </a:pPr>
            <a:endParaRPr lang="en-US" sz="1400" kern="0" dirty="0"/>
          </a:p>
          <a:p>
            <a:pPr marL="57147" indent="0" defTabSz="685777">
              <a:buNone/>
            </a:pPr>
            <a:r>
              <a:rPr lang="en-GB" sz="1400" b="1" dirty="0"/>
              <a:t>Ensemble generation</a:t>
            </a:r>
            <a:r>
              <a:rPr lang="en-GB" sz="1400" dirty="0"/>
              <a:t>: lagged or burst, with or without perturbations to initial conditions.</a:t>
            </a:r>
          </a:p>
          <a:p>
            <a:pPr marL="57147" indent="0" defTabSz="685777">
              <a:buNone/>
            </a:pPr>
            <a:endParaRPr lang="en-GB" sz="1400" dirty="0"/>
          </a:p>
          <a:p>
            <a:pPr lvl="1" defTabSz="685777"/>
            <a:endParaRPr lang="en-GB" sz="1100" dirty="0">
              <a:solidFill>
                <a:prstClr val="black"/>
              </a:solidFill>
            </a:endParaRPr>
          </a:p>
          <a:p>
            <a:pPr lvl="1" defTabSz="685777">
              <a:defRPr/>
            </a:pPr>
            <a:endParaRPr lang="en-US" sz="1100" kern="0" dirty="0"/>
          </a:p>
          <a:p>
            <a:pPr lvl="1" defTabSz="685777">
              <a:defRPr/>
            </a:pPr>
            <a:endParaRPr lang="en-US" sz="1050" kern="0" dirty="0"/>
          </a:p>
          <a:p>
            <a:pPr marL="340508" lvl="1" indent="0" defTabSz="685777">
              <a:buNone/>
              <a:defRPr/>
            </a:pPr>
            <a:endParaRPr lang="en-GB" sz="1050" kern="0" dirty="0"/>
          </a:p>
        </p:txBody>
      </p:sp>
    </p:spTree>
    <p:extLst>
      <p:ext uri="{BB962C8B-B14F-4D97-AF65-F5344CB8AC3E}">
        <p14:creationId xmlns:p14="http://schemas.microsoft.com/office/powerpoint/2010/main" val="33453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Seasonal 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orecasts-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ariables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172" y="859971"/>
            <a:ext cx="7721427" cy="4365172"/>
          </a:xfrm>
          <a:prstGeom prst="rect">
            <a:avLst/>
          </a:prstGeom>
        </p:spPr>
        <p:txBody>
          <a:bodyPr vert="horz" lIns="68580" tIns="34290" rIns="68580" bIns="34290" numCol="2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prstClr val="black"/>
                </a:solidFill>
              </a:rPr>
              <a:t>From the atmosphere model: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every 6 hours:	2 metre temperature </a:t>
            </a:r>
            <a:r>
              <a:rPr lang="fr-FR" sz="1200" dirty="0">
                <a:solidFill>
                  <a:prstClr val="black"/>
                </a:solidFill>
              </a:rPr>
              <a:t>	</a:t>
            </a:r>
            <a:endParaRPr lang="fr-FR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1200" dirty="0">
                <a:solidFill>
                  <a:prstClr val="black"/>
                </a:solidFill>
              </a:rPr>
              <a:t>	</a:t>
            </a: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 err="1">
                <a:solidFill>
                  <a:prstClr val="black"/>
                </a:solidFill>
              </a:rPr>
              <a:t>metre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dewpoint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temperature</a:t>
            </a:r>
            <a:endParaRPr lang="fr-FR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sz="1200" dirty="0">
                <a:solidFill>
                  <a:prstClr val="black"/>
                </a:solidFill>
              </a:rPr>
              <a:t> 	10 </a:t>
            </a:r>
            <a:r>
              <a:rPr lang="nl-NL" sz="1200" dirty="0" err="1">
                <a:solidFill>
                  <a:prstClr val="black"/>
                </a:solidFill>
              </a:rPr>
              <a:t>metre</a:t>
            </a:r>
            <a:r>
              <a:rPr lang="nl-NL" sz="1200" dirty="0">
                <a:solidFill>
                  <a:prstClr val="black"/>
                </a:solidFill>
              </a:rPr>
              <a:t> u wind</a:t>
            </a:r>
          </a:p>
          <a:p>
            <a:pPr marL="0" indent="0">
              <a:buNone/>
            </a:pPr>
            <a:r>
              <a:rPr lang="de-DE" sz="1200" dirty="0">
                <a:solidFill>
                  <a:prstClr val="black"/>
                </a:solidFill>
              </a:rPr>
              <a:t>	10 </a:t>
            </a:r>
            <a:r>
              <a:rPr lang="de-DE" sz="1200" dirty="0" err="1">
                <a:solidFill>
                  <a:prstClr val="black"/>
                </a:solidFill>
              </a:rPr>
              <a:t>metre</a:t>
            </a:r>
            <a:r>
              <a:rPr lang="de-DE" sz="1200" dirty="0">
                <a:solidFill>
                  <a:prstClr val="black"/>
                </a:solidFill>
              </a:rPr>
              <a:t> v wind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mean sea level pressure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total cloud cover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soil temperature level 1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sea-</a:t>
            </a:r>
            <a:r>
              <a:rPr lang="en-GB" sz="1200" dirty="0">
                <a:solidFill>
                  <a:prstClr val="black"/>
                </a:solidFill>
              </a:rPr>
              <a:t>s</a:t>
            </a:r>
            <a:r>
              <a:rPr lang="en-GB" sz="1200" dirty="0" smtClean="0">
                <a:solidFill>
                  <a:prstClr val="black"/>
                </a:solidFill>
              </a:rPr>
              <a:t>urface temperature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</a:rPr>
              <a:t>	sea-ice temperature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every 24 hours:	sea-ice concentration 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volumetric </a:t>
            </a:r>
            <a:r>
              <a:rPr lang="en-GB" sz="1200" dirty="0">
                <a:solidFill>
                  <a:prstClr val="black"/>
                </a:solidFill>
              </a:rPr>
              <a:t>soil moisture </a:t>
            </a:r>
            <a:r>
              <a:rPr lang="en-GB" sz="1200" dirty="0" smtClean="0">
                <a:solidFill>
                  <a:prstClr val="black"/>
                </a:solidFill>
              </a:rPr>
              <a:t>in model </a:t>
            </a:r>
            <a:r>
              <a:rPr lang="en-GB" sz="1200" dirty="0">
                <a:solidFill>
                  <a:prstClr val="black"/>
                </a:solidFill>
              </a:rPr>
              <a:t>	(</a:t>
            </a:r>
            <a:r>
              <a:rPr lang="en-GB" sz="1200" i="1" dirty="0">
                <a:solidFill>
                  <a:prstClr val="black"/>
                </a:solidFill>
              </a:rPr>
              <a:t>or </a:t>
            </a:r>
            <a:r>
              <a:rPr lang="en-GB" sz="1200" dirty="0">
                <a:solidFill>
                  <a:prstClr val="black"/>
                </a:solidFill>
              </a:rPr>
              <a:t>total soil moisture)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snow </a:t>
            </a:r>
            <a:r>
              <a:rPr lang="en-GB" sz="1200" dirty="0">
                <a:solidFill>
                  <a:prstClr val="black"/>
                </a:solidFill>
              </a:rPr>
              <a:t>depth (water equivalent)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snow density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err="1">
                <a:solidFill>
                  <a:prstClr val="black"/>
                </a:solidFill>
              </a:rPr>
              <a:t>Tmax</a:t>
            </a:r>
            <a:r>
              <a:rPr lang="en-GB" sz="1200" dirty="0">
                <a:solidFill>
                  <a:prstClr val="black"/>
                </a:solidFill>
              </a:rPr>
              <a:t> and </a:t>
            </a:r>
            <a:r>
              <a:rPr lang="en-GB" sz="1200" dirty="0" err="1">
                <a:solidFill>
                  <a:prstClr val="black"/>
                </a:solidFill>
              </a:rPr>
              <a:t>Tmin</a:t>
            </a:r>
            <a:r>
              <a:rPr lang="en-GB" sz="1200" dirty="0">
                <a:solidFill>
                  <a:prstClr val="black"/>
                </a:solidFill>
              </a:rPr>
              <a:t> at 2 metres 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Max 10m wind gust</a:t>
            </a: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</a:rPr>
              <a:t>every 24 hours, accumulated: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</a:rPr>
              <a:t>	large scale precipitation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convective precipitation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(</a:t>
            </a:r>
            <a:r>
              <a:rPr lang="en-GB" sz="1200" i="1" dirty="0">
                <a:solidFill>
                  <a:prstClr val="black"/>
                </a:solidFill>
              </a:rPr>
              <a:t>or</a:t>
            </a:r>
            <a:r>
              <a:rPr lang="en-GB" sz="1200" dirty="0">
                <a:solidFill>
                  <a:prstClr val="black"/>
                </a:solidFill>
              </a:rPr>
              <a:t> total precipitation)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snow fall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sensible heat flux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latent heat flux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</a:t>
            </a:r>
            <a:r>
              <a:rPr lang="en-GB" sz="1200" dirty="0" smtClean="0">
                <a:solidFill>
                  <a:prstClr val="black"/>
                </a:solidFill>
              </a:rPr>
              <a:t>incoming solar radiation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</a:t>
            </a:r>
            <a:r>
              <a:rPr lang="en-GB" sz="1200" dirty="0" smtClean="0">
                <a:solidFill>
                  <a:prstClr val="black"/>
                </a:solidFill>
              </a:rPr>
              <a:t>incoming thermal radiation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</a:t>
            </a:r>
            <a:r>
              <a:rPr lang="en-GB" sz="1200" dirty="0" smtClean="0">
                <a:solidFill>
                  <a:prstClr val="black"/>
                </a:solidFill>
              </a:rPr>
              <a:t>net solar </a:t>
            </a:r>
            <a:r>
              <a:rPr lang="en-GB" sz="1200" dirty="0">
                <a:solidFill>
                  <a:prstClr val="black"/>
                </a:solidFill>
              </a:rPr>
              <a:t>radiation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surface </a:t>
            </a:r>
            <a:r>
              <a:rPr lang="en-GB" sz="1200" dirty="0" smtClean="0">
                <a:solidFill>
                  <a:prstClr val="black"/>
                </a:solidFill>
              </a:rPr>
              <a:t>net thermal </a:t>
            </a:r>
            <a:r>
              <a:rPr lang="en-GB" sz="1200" dirty="0">
                <a:solidFill>
                  <a:prstClr val="black"/>
                </a:solidFill>
              </a:rPr>
              <a:t>radiation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top </a:t>
            </a:r>
            <a:r>
              <a:rPr lang="en-GB" sz="1200" dirty="0" smtClean="0">
                <a:solidFill>
                  <a:prstClr val="black"/>
                </a:solidFill>
              </a:rPr>
              <a:t>of atmosphere net solar </a:t>
            </a:r>
            <a:r>
              <a:rPr lang="en-GB" sz="1200" dirty="0">
                <a:solidFill>
                  <a:prstClr val="black"/>
                </a:solidFill>
              </a:rPr>
              <a:t>radiation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top of atmosphere net thermal radiation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eastward </a:t>
            </a:r>
            <a:r>
              <a:rPr lang="en-GB" sz="1200" dirty="0">
                <a:solidFill>
                  <a:prstClr val="black"/>
                </a:solidFill>
              </a:rPr>
              <a:t>surface stress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northward </a:t>
            </a:r>
            <a:r>
              <a:rPr lang="en-GB" sz="1200" dirty="0">
                <a:solidFill>
                  <a:prstClr val="black"/>
                </a:solidFill>
              </a:rPr>
              <a:t>surface stress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evaporation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200" dirty="0" smtClean="0">
                <a:solidFill>
                  <a:prstClr val="black"/>
                </a:solidFill>
              </a:rPr>
              <a:t>surface runoff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</a:rPr>
              <a:t>	sub-surface runoff	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prstClr val="black"/>
                </a:solidFill>
              </a:rPr>
              <a:t>	</a:t>
            </a:r>
            <a:r>
              <a:rPr lang="en-GB" sz="1200" dirty="0">
                <a:solidFill>
                  <a:prstClr val="black"/>
                </a:solidFill>
              </a:rPr>
              <a:t>(</a:t>
            </a:r>
            <a:r>
              <a:rPr lang="en-GB" sz="1200" i="1" dirty="0">
                <a:solidFill>
                  <a:prstClr val="black"/>
                </a:solidFill>
              </a:rPr>
              <a:t>or</a:t>
            </a:r>
            <a:r>
              <a:rPr lang="en-GB" sz="1200" dirty="0">
                <a:solidFill>
                  <a:prstClr val="black"/>
                </a:solidFill>
              </a:rPr>
              <a:t> total </a:t>
            </a:r>
            <a:r>
              <a:rPr lang="en-GB" sz="1200" dirty="0" smtClean="0">
                <a:solidFill>
                  <a:prstClr val="black"/>
                </a:solidFill>
              </a:rPr>
              <a:t>runoff)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every 12 hours:	geopotential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temperature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specific humidity</a:t>
            </a: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	vorticity/divergence</a:t>
            </a:r>
          </a:p>
          <a:p>
            <a:pPr marL="0" indent="0">
              <a:buNone/>
            </a:pPr>
            <a:r>
              <a:rPr lang="en-GB" sz="1200" i="1" dirty="0">
                <a:solidFill>
                  <a:prstClr val="black"/>
                </a:solidFill>
              </a:rPr>
              <a:t>	</a:t>
            </a:r>
            <a:r>
              <a:rPr lang="en-GB" sz="1200" i="1" dirty="0" smtClean="0">
                <a:solidFill>
                  <a:prstClr val="black"/>
                </a:solidFill>
              </a:rPr>
              <a:t>(or </a:t>
            </a:r>
            <a:r>
              <a:rPr lang="en-GB" sz="1200" dirty="0">
                <a:solidFill>
                  <a:prstClr val="black"/>
                </a:solidFill>
              </a:rPr>
              <a:t>u/v wind </a:t>
            </a:r>
            <a:r>
              <a:rPr lang="en-GB" sz="1200" dirty="0" smtClean="0">
                <a:solidFill>
                  <a:prstClr val="black"/>
                </a:solidFill>
              </a:rPr>
              <a:t>components)</a:t>
            </a:r>
            <a:endParaRPr lang="en-GB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prstClr val="black"/>
                </a:solidFill>
              </a:rPr>
              <a:t>at 925, 850, 700, 500, 400, 300, 200, 100, 50, 30, 10 </a:t>
            </a:r>
            <a:r>
              <a:rPr lang="en-GB" sz="1200" dirty="0" err="1">
                <a:solidFill>
                  <a:prstClr val="black"/>
                </a:solidFill>
              </a:rPr>
              <a:t>hPa</a:t>
            </a:r>
            <a:r>
              <a:rPr lang="en-GB" sz="1200" b="1" dirty="0">
                <a:solidFill>
                  <a:prstClr val="black"/>
                </a:solidFill>
              </a:rPr>
              <a:t> </a:t>
            </a: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01497" y="997619"/>
            <a:ext cx="0" cy="5334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18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1500" dirty="0"/>
          </a:p>
          <a:p>
            <a:r>
              <a:rPr lang="en-GB" sz="1500" dirty="0"/>
              <a:t>Generate and display </a:t>
            </a:r>
            <a:r>
              <a:rPr lang="en-GB" sz="1500" b="1" dirty="0"/>
              <a:t>verification scores for products </a:t>
            </a:r>
            <a:r>
              <a:rPr lang="en-GB" sz="1500" dirty="0"/>
              <a:t>presented in the graphs</a:t>
            </a:r>
          </a:p>
          <a:p>
            <a:pPr lvl="1"/>
            <a:r>
              <a:rPr lang="en-GB" sz="1200" dirty="0"/>
              <a:t>Add monthly mean based products to the plots</a:t>
            </a:r>
          </a:p>
          <a:p>
            <a:endParaRPr lang="en-GB" sz="1500" dirty="0"/>
          </a:p>
          <a:p>
            <a:r>
              <a:rPr lang="en-GB" sz="1500" dirty="0"/>
              <a:t>Add </a:t>
            </a:r>
            <a:r>
              <a:rPr lang="en-GB" sz="1500" b="1" dirty="0"/>
              <a:t>new providers to the multi-system</a:t>
            </a:r>
            <a:r>
              <a:rPr lang="en-GB" sz="1500" dirty="0"/>
              <a:t>; regularly generate data and graphical products from all contributors </a:t>
            </a:r>
          </a:p>
          <a:p>
            <a:pPr lvl="1"/>
            <a:r>
              <a:rPr lang="en-GB" sz="1200" dirty="0"/>
              <a:t>CMCC and DWD in Q2 2018</a:t>
            </a:r>
          </a:p>
          <a:p>
            <a:pPr lvl="1"/>
            <a:r>
              <a:rPr lang="en-GB" sz="1200" dirty="0"/>
              <a:t>By the end of 2018 NCEP, JMA? </a:t>
            </a:r>
          </a:p>
          <a:p>
            <a:pPr lvl="1"/>
            <a:r>
              <a:rPr lang="en-GB" sz="1200" dirty="0"/>
              <a:t>and possibly BoM and ECCC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Introduce </a:t>
            </a:r>
            <a:r>
              <a:rPr lang="en-GB" sz="1500" b="1" dirty="0"/>
              <a:t>new products </a:t>
            </a:r>
            <a:r>
              <a:rPr lang="en-GB" sz="1500" dirty="0"/>
              <a:t>in the C3S suite of outputs </a:t>
            </a:r>
          </a:p>
          <a:p>
            <a:pPr lvl="1"/>
            <a:r>
              <a:rPr lang="en-GB" sz="1200" dirty="0"/>
              <a:t>probability forecasts for ENSO indices</a:t>
            </a:r>
          </a:p>
          <a:p>
            <a:pPr lvl="1"/>
            <a:r>
              <a:rPr lang="en-GB" sz="1200" dirty="0"/>
              <a:t>indices of atmospheric circulation (NAO, SOI)</a:t>
            </a:r>
          </a:p>
          <a:p>
            <a:pPr lvl="1"/>
            <a:r>
              <a:rPr lang="en-GB" sz="1200" dirty="0"/>
              <a:t>products based on within-season statistics (frequency/length of spells) </a:t>
            </a:r>
          </a:p>
          <a:p>
            <a:pPr lvl="1"/>
            <a:r>
              <a:rPr lang="en-GB" sz="1200" dirty="0"/>
              <a:t>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799" spc="300" dirty="0"/>
              <a:t>C3S </a:t>
            </a:r>
            <a:r>
              <a:rPr lang="en-GB" sz="1799" spc="300" dirty="0" smtClean="0"/>
              <a:t>Seasonal </a:t>
            </a:r>
            <a:r>
              <a:rPr lang="en-GB" sz="1799" spc="300" dirty="0"/>
              <a:t>F</a:t>
            </a:r>
            <a:r>
              <a:rPr lang="en-GB" sz="1799" spc="300" dirty="0" smtClean="0"/>
              <a:t>orecasts </a:t>
            </a:r>
            <a:r>
              <a:rPr lang="en-GB" spc="300" dirty="0"/>
              <a:t>– Next </a:t>
            </a:r>
            <a:r>
              <a:rPr lang="en-GB" spc="300" dirty="0" smtClean="0"/>
              <a:t>Steps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06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Decadal 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rediction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ervice (Prototype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705" y="925284"/>
            <a:ext cx="7972697" cy="5834743"/>
          </a:xfrm>
        </p:spPr>
        <p:txBody>
          <a:bodyPr>
            <a:normAutofit lnSpcReduction="10000"/>
          </a:bodyPr>
          <a:lstStyle/>
          <a:p>
            <a:r>
              <a:rPr lang="en-GB" sz="2100" dirty="0"/>
              <a:t>Rationale:</a:t>
            </a:r>
          </a:p>
          <a:p>
            <a:pPr lvl="1"/>
            <a:r>
              <a:rPr lang="en-GB" sz="1650" dirty="0"/>
              <a:t>Current user requirements surveys and discussions with C3S stakeholders clearly indicate </a:t>
            </a:r>
            <a:r>
              <a:rPr lang="en-GB" sz="1650" b="1" dirty="0"/>
              <a:t>the need for information at decadal timescales</a:t>
            </a:r>
            <a:r>
              <a:rPr lang="en-GB" sz="1650" dirty="0"/>
              <a:t>, e.g. </a:t>
            </a:r>
            <a:r>
              <a:rPr lang="en-GB" sz="1650" b="1" dirty="0"/>
              <a:t>in economic sectors </a:t>
            </a:r>
            <a:r>
              <a:rPr lang="en-GB" sz="1650" dirty="0"/>
              <a:t>such as energy, infrastructure, transport, water and urban issues, etc., where there is a need from planners and policy makers to make informed decision about future investment, resource allocation, etc.</a:t>
            </a:r>
          </a:p>
          <a:p>
            <a:pPr lvl="1"/>
            <a:r>
              <a:rPr lang="en-GB" sz="1650" dirty="0"/>
              <a:t>Decadal forecasts are designed to predict variations of the climate system over the next few years and </a:t>
            </a:r>
            <a:r>
              <a:rPr lang="en-GB" sz="1650" dirty="0" smtClean="0"/>
              <a:t>decades</a:t>
            </a:r>
            <a:r>
              <a:rPr lang="en-GB" sz="1650" dirty="0"/>
              <a:t>,</a:t>
            </a:r>
            <a:r>
              <a:rPr lang="en-GB" sz="1650" dirty="0" smtClean="0"/>
              <a:t> taking </a:t>
            </a:r>
            <a:r>
              <a:rPr lang="en-GB" sz="1650" dirty="0"/>
              <a:t>into account natural variability </a:t>
            </a:r>
            <a:r>
              <a:rPr lang="en-GB" sz="1650" dirty="0" smtClean="0"/>
              <a:t>and </a:t>
            </a:r>
            <a:r>
              <a:rPr lang="en-GB" sz="1650" dirty="0"/>
              <a:t>human influences. </a:t>
            </a:r>
            <a:r>
              <a:rPr lang="en-US" sz="1650" dirty="0"/>
              <a:t> </a:t>
            </a:r>
            <a:endParaRPr lang="en-GB" sz="1650" dirty="0"/>
          </a:p>
          <a:p>
            <a:r>
              <a:rPr lang="en-GB" sz="2100" dirty="0" smtClean="0"/>
              <a:t>Process</a:t>
            </a:r>
            <a:r>
              <a:rPr lang="en-GB" sz="2100" dirty="0"/>
              <a:t>: </a:t>
            </a:r>
          </a:p>
          <a:p>
            <a:pPr lvl="1"/>
            <a:r>
              <a:rPr lang="en-GB" sz="1650" dirty="0"/>
              <a:t>The proposed approach is to organise  </a:t>
            </a:r>
            <a:r>
              <a:rPr lang="en-GB" sz="1650" b="1" dirty="0"/>
              <a:t>a workshop </a:t>
            </a:r>
            <a:r>
              <a:rPr lang="en-GB" sz="1650" dirty="0"/>
              <a:t>(</a:t>
            </a:r>
            <a:r>
              <a:rPr lang="en-GB" sz="1650" i="1" dirty="0"/>
              <a:t>probably Q1 2019</a:t>
            </a:r>
            <a:r>
              <a:rPr lang="en-GB" sz="1650" dirty="0"/>
              <a:t>) involving key stakeholders, </a:t>
            </a:r>
            <a:r>
              <a:rPr lang="en-GB" sz="1650" b="1" dirty="0"/>
              <a:t>the scientific and user community</a:t>
            </a:r>
            <a:r>
              <a:rPr lang="en-GB" sz="1650" dirty="0"/>
              <a:t>,  in order to assess </a:t>
            </a:r>
            <a:r>
              <a:rPr lang="en-GB" sz="1650" b="1" dirty="0"/>
              <a:t>the level of maturity of decadal prediction science </a:t>
            </a:r>
            <a:r>
              <a:rPr lang="en-GB" sz="1650" dirty="0" smtClean="0"/>
              <a:t>(</a:t>
            </a:r>
            <a:r>
              <a:rPr lang="en-GB" sz="1650" dirty="0"/>
              <a:t>including verification</a:t>
            </a:r>
            <a:r>
              <a:rPr lang="en-GB" sz="1650" dirty="0" smtClean="0"/>
              <a:t>), </a:t>
            </a:r>
            <a:r>
              <a:rPr lang="en-GB" sz="1650" dirty="0"/>
              <a:t>and </a:t>
            </a:r>
            <a:r>
              <a:rPr lang="en-GB" sz="1650" b="1" dirty="0"/>
              <a:t>the level of ambition of a possible operational </a:t>
            </a:r>
            <a:r>
              <a:rPr lang="en-GB" sz="1650" b="1" dirty="0" smtClean="0"/>
              <a:t>service</a:t>
            </a:r>
            <a:r>
              <a:rPr lang="en-GB" sz="1650" dirty="0"/>
              <a:t>. </a:t>
            </a:r>
          </a:p>
          <a:p>
            <a:r>
              <a:rPr lang="en-GB" sz="2100" dirty="0"/>
              <a:t>Objective:</a:t>
            </a:r>
          </a:p>
          <a:p>
            <a:pPr lvl="1"/>
            <a:r>
              <a:rPr lang="en-GB" sz="1650" dirty="0"/>
              <a:t>Prototype </a:t>
            </a:r>
            <a:r>
              <a:rPr lang="en-GB" sz="1650" dirty="0" smtClean="0"/>
              <a:t>service </a:t>
            </a:r>
            <a:r>
              <a:rPr lang="en-GB" sz="1650" dirty="0"/>
              <a:t>(2019-2020), followed by operational </a:t>
            </a:r>
            <a:r>
              <a:rPr lang="en-GB" sz="1650" dirty="0" smtClean="0"/>
              <a:t>service </a:t>
            </a:r>
            <a:r>
              <a:rPr lang="en-GB" sz="1650" dirty="0"/>
              <a:t>(2021-..)</a:t>
            </a:r>
          </a:p>
          <a:p>
            <a:r>
              <a:rPr lang="en-GB" sz="2100" dirty="0"/>
              <a:t>Heritage:</a:t>
            </a:r>
          </a:p>
          <a:p>
            <a:pPr lvl="1"/>
            <a:r>
              <a:rPr lang="en-GB" sz="1650" dirty="0"/>
              <a:t>EU projects (e.g. SPECS), Copernicus Roadmap for European Climate Projections (C3S_34a lot 3), WCRP international Conferences on </a:t>
            </a:r>
            <a:r>
              <a:rPr lang="en-GB" sz="1650" dirty="0" err="1"/>
              <a:t>Subseasonal</a:t>
            </a:r>
            <a:r>
              <a:rPr lang="en-GB" sz="1650" dirty="0"/>
              <a:t> to Decadal Prediction (Boulder - October 2018), WMO </a:t>
            </a:r>
            <a:r>
              <a:rPr lang="en-GB" sz="1650" dirty="0" smtClean="0"/>
              <a:t>workshops  </a:t>
            </a:r>
            <a:r>
              <a:rPr lang="en-GB" sz="1650" dirty="0"/>
              <a:t>on Operational Climate Prediction, etc</a:t>
            </a:r>
            <a:r>
              <a:rPr lang="en-GB" sz="165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5339" y="1291952"/>
            <a:ext cx="7743826" cy="5097431"/>
          </a:xfrm>
        </p:spPr>
        <p:txBody>
          <a:bodyPr/>
          <a:lstStyle/>
          <a:p>
            <a:r>
              <a:rPr lang="en-GB" sz="2200" dirty="0" smtClean="0"/>
              <a:t>Products/data from state of the art prediction systems (e.g. seasonal forecasts), for climate services</a:t>
            </a:r>
          </a:p>
          <a:p>
            <a:endParaRPr lang="en-GB" sz="2200" dirty="0" smtClean="0"/>
          </a:p>
          <a:p>
            <a:r>
              <a:rPr lang="en-GB" sz="2200" dirty="0" smtClean="0"/>
              <a:t>Technical infrastructure for data access and processing (CDS and toolbox)</a:t>
            </a:r>
          </a:p>
          <a:p>
            <a:endParaRPr lang="en-GB" sz="2200" dirty="0" smtClean="0"/>
          </a:p>
          <a:p>
            <a:r>
              <a:rPr lang="en-GB" sz="2200" dirty="0" smtClean="0"/>
              <a:t>‘Quality’ information (operational evaluation and quality control)</a:t>
            </a:r>
          </a:p>
          <a:p>
            <a:endParaRPr lang="en-GB" sz="2200" dirty="0"/>
          </a:p>
          <a:p>
            <a:r>
              <a:rPr lang="en-GB" sz="2200" dirty="0" smtClean="0"/>
              <a:t>Ingredients for climate prediction producers (reanalyses)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C3S and Climate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redictions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projections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8280" y="785589"/>
            <a:ext cx="7299753" cy="5097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77" b="1" dirty="0"/>
              <a:t>Global projection-related service</a:t>
            </a:r>
          </a:p>
          <a:p>
            <a:r>
              <a:rPr lang="en-GB" sz="1477" b="1" dirty="0" smtClean="0"/>
              <a:t>Provision </a:t>
            </a:r>
            <a:r>
              <a:rPr lang="en-GB" sz="1477" b="1" dirty="0"/>
              <a:t>of support to one Earth System Grid Federation (ESGF) node in Europe – </a:t>
            </a:r>
            <a:r>
              <a:rPr lang="en-GB" sz="1200" dirty="0"/>
              <a:t>solution for access to and manipulation of global climate projections from the CMIP archive, consistent with the requirements of climate services.</a:t>
            </a:r>
          </a:p>
          <a:p>
            <a:r>
              <a:rPr lang="en-GB" sz="1477" b="1" dirty="0" smtClean="0"/>
              <a:t>Multi-model </a:t>
            </a:r>
            <a:r>
              <a:rPr lang="en-GB" sz="1477" b="1" dirty="0"/>
              <a:t>product generation</a:t>
            </a:r>
            <a:r>
              <a:rPr lang="en-GB" sz="1477" dirty="0"/>
              <a:t> </a:t>
            </a:r>
          </a:p>
          <a:p>
            <a:pPr lvl="1"/>
            <a:r>
              <a:rPr lang="en-GB" sz="1200" b="1" dirty="0"/>
              <a:t>metrics for fidelity </a:t>
            </a:r>
            <a:r>
              <a:rPr lang="en-GB" sz="1200" dirty="0"/>
              <a:t>of models in simulating historical climate, to be </a:t>
            </a:r>
            <a:r>
              <a:rPr lang="en-GB" sz="1200" b="1" dirty="0"/>
              <a:t>translated into quality </a:t>
            </a:r>
            <a:r>
              <a:rPr lang="en-GB" sz="1200" dirty="0"/>
              <a:t>for specific applications </a:t>
            </a:r>
          </a:p>
          <a:p>
            <a:pPr lvl="1"/>
            <a:r>
              <a:rPr lang="en-GB" sz="1200" b="1" dirty="0"/>
              <a:t>interactive tools </a:t>
            </a:r>
            <a:r>
              <a:rPr lang="en-GB" sz="1200" dirty="0"/>
              <a:t>for generic products (e.g. maps of intra-ensemble variability for different models and scenarios), and </a:t>
            </a:r>
            <a:r>
              <a:rPr lang="en-GB" sz="1200" b="1" dirty="0"/>
              <a:t>tailored products </a:t>
            </a:r>
            <a:r>
              <a:rPr lang="en-GB" sz="1200" dirty="0"/>
              <a:t>for several economic sectors</a:t>
            </a:r>
          </a:p>
          <a:p>
            <a:r>
              <a:rPr lang="en-GB" sz="1477" b="1" dirty="0" smtClean="0"/>
              <a:t>Roadmap </a:t>
            </a:r>
            <a:r>
              <a:rPr lang="en-GB" sz="1477" b="1" dirty="0"/>
              <a:t>towards a reference set of climate projections for Europe: </a:t>
            </a:r>
            <a:r>
              <a:rPr lang="en-GB" sz="1200" dirty="0"/>
              <a:t>studies on how well climate projections address sectoral needs, to guide requirements for the operational phase of C3S. Areas of interest: the benefit of </a:t>
            </a:r>
            <a:r>
              <a:rPr lang="en-GB" sz="1200" b="1" dirty="0"/>
              <a:t>ensemble size versus resolution </a:t>
            </a:r>
            <a:r>
              <a:rPr lang="en-GB" sz="1200" dirty="0"/>
              <a:t>for global models, and the benefit of </a:t>
            </a:r>
            <a:r>
              <a:rPr lang="en-GB" sz="1200" b="1" dirty="0"/>
              <a:t>initialised decadal predictions, </a:t>
            </a:r>
            <a:r>
              <a:rPr lang="en-GB" sz="1200" dirty="0"/>
              <a:t>in relation to the specific needs of different economic sectors.</a:t>
            </a:r>
          </a:p>
          <a:p>
            <a:pPr marL="0" indent="0">
              <a:buNone/>
            </a:pPr>
            <a:r>
              <a:rPr lang="en-GB" sz="1292" dirty="0" smtClean="0"/>
              <a:t> </a:t>
            </a:r>
            <a:endParaRPr lang="en-GB" sz="1292" dirty="0"/>
          </a:p>
          <a:p>
            <a:pPr lvl="1"/>
            <a:endParaRPr lang="en-GB" sz="738" dirty="0"/>
          </a:p>
          <a:p>
            <a:pPr marL="0" indent="0">
              <a:buNone/>
            </a:pPr>
            <a:r>
              <a:rPr lang="en-GB" sz="1477" b="1" dirty="0"/>
              <a:t>Regional climate projection </a:t>
            </a:r>
            <a:r>
              <a:rPr lang="en-GB" sz="1477" b="1" dirty="0" smtClean="0"/>
              <a:t>service</a:t>
            </a:r>
            <a:endParaRPr lang="en-GB" sz="1200" dirty="0"/>
          </a:p>
          <a:p>
            <a:r>
              <a:rPr lang="en-GB" sz="1400" b="1" dirty="0" smtClean="0"/>
              <a:t>Access </a:t>
            </a:r>
            <a:r>
              <a:rPr lang="en-GB" sz="1400" b="1" dirty="0"/>
              <a:t>to </a:t>
            </a:r>
            <a:r>
              <a:rPr lang="en-GB" sz="1400" dirty="0"/>
              <a:t>and manipulation (via the CDS) of output </a:t>
            </a:r>
            <a:r>
              <a:rPr lang="en-GB" sz="1400" b="1" dirty="0"/>
              <a:t>of regional climate projections over Europe</a:t>
            </a:r>
            <a:r>
              <a:rPr lang="en-GB" sz="1400" dirty="0"/>
              <a:t> and boundary conditions from GCM simulations needed for future regional projections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Define</a:t>
            </a:r>
            <a:r>
              <a:rPr lang="en-GB" sz="1400" dirty="0"/>
              <a:t>, agree and complete a </a:t>
            </a:r>
            <a:r>
              <a:rPr lang="en-GB" sz="1400" b="1" dirty="0"/>
              <a:t>matrix of global/regional model combinations and </a:t>
            </a:r>
            <a:r>
              <a:rPr lang="en-GB" sz="1400" b="1" dirty="0" smtClean="0"/>
              <a:t>scenarios</a:t>
            </a:r>
            <a:r>
              <a:rPr lang="en-GB" sz="1400" dirty="0" smtClean="0"/>
              <a:t> (for Europe) which </a:t>
            </a:r>
            <a:r>
              <a:rPr lang="en-GB" sz="1400" dirty="0"/>
              <a:t>allows robust assessment of the uncertainties arising from these factors in a multi-model set of regional projections.</a:t>
            </a:r>
          </a:p>
          <a:p>
            <a:pPr lvl="1"/>
            <a:endParaRPr lang="en-US" sz="738" dirty="0"/>
          </a:p>
          <a:p>
            <a:pPr marL="0" indent="0">
              <a:buNone/>
            </a:pPr>
            <a:r>
              <a:rPr lang="en-US" sz="1477" b="1" dirty="0"/>
              <a:t>Evaluation and quality control component for climate projection-based services </a:t>
            </a:r>
            <a:r>
              <a:rPr lang="en-US" sz="1292" dirty="0" smtClean="0"/>
              <a:t>– similar in concept </a:t>
            </a:r>
            <a:r>
              <a:rPr lang="en-US" sz="1292" dirty="0"/>
              <a:t>to the equivalent activity for the seasonal forecast service; started in </a:t>
            </a:r>
            <a:r>
              <a:rPr lang="en-US" sz="1292" dirty="0" smtClean="0"/>
              <a:t>2016</a:t>
            </a:r>
            <a:endParaRPr lang="en-GB" sz="1292" dirty="0"/>
          </a:p>
          <a:p>
            <a:pPr lvl="1">
              <a:buNone/>
            </a:pPr>
            <a:endParaRPr lang="en-GB" sz="1477" dirty="0"/>
          </a:p>
          <a:p>
            <a:pPr>
              <a:buNone/>
            </a:pPr>
            <a:endParaRPr lang="en-GB" sz="1015" dirty="0"/>
          </a:p>
        </p:txBody>
      </p:sp>
    </p:spTree>
    <p:extLst>
      <p:ext uri="{BB962C8B-B14F-4D97-AF65-F5344CB8AC3E}">
        <p14:creationId xmlns:p14="http://schemas.microsoft.com/office/powerpoint/2010/main" val="20952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858AD2E-71BB-344D-96F5-66BCE723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C3S – Available </a:t>
            </a:r>
            <a:r>
              <a:rPr lang="en-GB" noProof="0" dirty="0" smtClean="0"/>
              <a:t>Products</a:t>
            </a:r>
            <a:endParaRPr lang="en-GB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3E21F37A-9E2F-654B-9357-06131162F498}"/>
              </a:ext>
            </a:extLst>
          </p:cNvPr>
          <p:cNvGraphicFramePr/>
          <p:nvPr>
            <p:extLst/>
          </p:nvPr>
        </p:nvGraphicFramePr>
        <p:xfrm>
          <a:off x="867704" y="1557338"/>
          <a:ext cx="7135653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387FA76-81EC-2B45-A8BF-0432E90DA412}"/>
              </a:ext>
            </a:extLst>
          </p:cNvPr>
          <p:cNvSpPr txBox="1"/>
          <p:nvPr/>
        </p:nvSpPr>
        <p:spPr>
          <a:xfrm>
            <a:off x="7629525" y="4260979"/>
            <a:ext cx="1057275" cy="25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41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>
                <a:solidFill>
                  <a:prstClr val="black"/>
                </a:solidFill>
              </a:rPr>
              <a:t>Started</a:t>
            </a:r>
            <a:endParaRPr lang="gl-ES" sz="1050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9DDD002-6FA1-F546-AF81-B38AA50FBB25}"/>
              </a:ext>
            </a:extLst>
          </p:cNvPr>
          <p:cNvSpPr txBox="1"/>
          <p:nvPr/>
        </p:nvSpPr>
        <p:spPr>
          <a:xfrm>
            <a:off x="7629525" y="4491812"/>
            <a:ext cx="1057275" cy="2539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41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prstClr val="black"/>
                </a:solidFill>
              </a:rPr>
              <a:t>In </a:t>
            </a:r>
            <a:r>
              <a:rPr lang="es-ES" sz="1050" dirty="0" err="1">
                <a:solidFill>
                  <a:prstClr val="black"/>
                </a:solidFill>
              </a:rPr>
              <a:t>preparation</a:t>
            </a:r>
            <a:endParaRPr lang="gl-ES" sz="1050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3CE4875-7913-F448-87B4-AF0C770A40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790" y="2196558"/>
            <a:ext cx="376238" cy="3963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C6C1717-9A19-4F44-A804-700D40035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573" y="2182418"/>
            <a:ext cx="376238" cy="3963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028" y="58110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E68323"/>
                </a:solidFill>
              </a:rPr>
              <a:t>Free, full and open access </a:t>
            </a:r>
            <a:r>
              <a:rPr lang="en-GB" dirty="0"/>
              <a:t>to data and services for any citizen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627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Scope of the data service</a:t>
            </a:r>
          </a:p>
          <a:p>
            <a:r>
              <a:rPr lang="en-GB" sz="1400" dirty="0"/>
              <a:t>Original provider data: 1 </a:t>
            </a:r>
            <a:r>
              <a:rPr lang="en-GB" sz="1400" dirty="0" err="1"/>
              <a:t>deg</a:t>
            </a:r>
            <a:r>
              <a:rPr lang="en-GB" sz="1400" dirty="0"/>
              <a:t> gridded data sets for many variables (atmosphere, ocean; high temporal resolution: 6h - 24h)</a:t>
            </a:r>
          </a:p>
          <a:p>
            <a:r>
              <a:rPr lang="en-GB" sz="1400" dirty="0"/>
              <a:t>Processed data, including data represented in the graphs</a:t>
            </a:r>
          </a:p>
          <a:p>
            <a:r>
              <a:rPr lang="en-GB" sz="1400" dirty="0"/>
              <a:t>Forecasts from individual systems and multi-system combinations</a:t>
            </a:r>
          </a:p>
          <a:p>
            <a:r>
              <a:rPr lang="en-GB" sz="1400" dirty="0"/>
              <a:t>Information on (average) skill will accompany forecast products wherever possible.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799" spc="300" dirty="0"/>
              <a:t>C3S </a:t>
            </a:r>
            <a:r>
              <a:rPr lang="en-GB" sz="1799" spc="300" dirty="0" smtClean="0"/>
              <a:t>Seasonal </a:t>
            </a:r>
            <a:r>
              <a:rPr lang="en-GB" sz="1799" spc="300" dirty="0"/>
              <a:t>F</a:t>
            </a:r>
            <a:r>
              <a:rPr lang="en-GB" sz="1799" spc="300" dirty="0" smtClean="0"/>
              <a:t>orecasts </a:t>
            </a:r>
            <a:r>
              <a:rPr lang="en-GB" spc="300" dirty="0"/>
              <a:t>– Data </a:t>
            </a:r>
            <a:r>
              <a:rPr lang="en-GB" spc="300" dirty="0" smtClean="0"/>
              <a:t>Products</a:t>
            </a:r>
            <a:endParaRPr lang="en-GB" sz="1799" spc="300" dirty="0"/>
          </a:p>
        </p:txBody>
      </p:sp>
      <p:sp>
        <p:nvSpPr>
          <p:cNvPr id="2" name="Rectangle 1"/>
          <p:cNvSpPr/>
          <p:nvPr/>
        </p:nvSpPr>
        <p:spPr>
          <a:xfrm>
            <a:off x="888487" y="3265609"/>
            <a:ext cx="7465805" cy="401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prstClr val="black"/>
                </a:solidFill>
              </a:rPr>
              <a:t>Current status – preliminary data service using ECMWF</a:t>
            </a:r>
            <a:r>
              <a:rPr lang="es-ES" sz="1600" b="1" dirty="0">
                <a:solidFill>
                  <a:prstClr val="black"/>
                </a:solidFill>
              </a:rPr>
              <a:t>´s MARS </a:t>
            </a:r>
            <a:r>
              <a:rPr lang="en-GB" sz="1600" b="1" dirty="0" err="1">
                <a:solidFill>
                  <a:prstClr val="black"/>
                </a:solidFill>
              </a:rPr>
              <a:t>WebAPI</a:t>
            </a:r>
            <a:endParaRPr lang="en-GB" sz="1600" b="1" dirty="0">
              <a:solidFill>
                <a:prstClr val="black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F8F03CA-3587-314F-90D4-B84F9EDC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666806"/>
            <a:ext cx="3784691" cy="22517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62D97DE5-ABB3-EF43-88F0-2153EFBEB1FA}"/>
              </a:ext>
            </a:extLst>
          </p:cNvPr>
          <p:cNvSpPr txBox="1"/>
          <p:nvPr/>
        </p:nvSpPr>
        <p:spPr>
          <a:xfrm>
            <a:off x="4814888" y="3786133"/>
            <a:ext cx="4251485" cy="323165"/>
          </a:xfrm>
          <a:prstGeom prst="rect">
            <a:avLst/>
          </a:prstGeom>
          <a:solidFill>
            <a:srgbClr val="953735"/>
          </a:solidFill>
        </p:spPr>
        <p:txBody>
          <a:bodyPr wrap="none" rtlCol="0">
            <a:spAutoFit/>
          </a:bodyPr>
          <a:lstStyle/>
          <a:p>
            <a:pPr defTabSz="685783"/>
            <a:r>
              <a:rPr lang="en-GB" sz="1500" i="1" dirty="0">
                <a:solidFill>
                  <a:prstClr val="white"/>
                </a:solidFill>
              </a:rPr>
              <a:t>http://climate.copernicus.eu/seasonal-forecasts/</a:t>
            </a:r>
          </a:p>
        </p:txBody>
      </p:sp>
    </p:spTree>
    <p:extLst>
      <p:ext uri="{BB962C8B-B14F-4D97-AF65-F5344CB8AC3E}">
        <p14:creationId xmlns:p14="http://schemas.microsoft.com/office/powerpoint/2010/main" val="17125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Scope of the data service</a:t>
            </a:r>
          </a:p>
          <a:p>
            <a:r>
              <a:rPr lang="en-GB" sz="1400" dirty="0"/>
              <a:t>Original provider data: 1 </a:t>
            </a:r>
            <a:r>
              <a:rPr lang="en-GB" sz="1400" dirty="0" err="1"/>
              <a:t>deg</a:t>
            </a:r>
            <a:r>
              <a:rPr lang="en-GB" sz="1400" dirty="0"/>
              <a:t> gridded data sets for many variables (atmosphere, ocean; high temporal resolution: 6h - 24h)</a:t>
            </a:r>
          </a:p>
          <a:p>
            <a:r>
              <a:rPr lang="en-GB" sz="1400" dirty="0"/>
              <a:t>Processed data, including data represented in the graphs</a:t>
            </a:r>
          </a:p>
          <a:p>
            <a:r>
              <a:rPr lang="en-GB" sz="1400" dirty="0"/>
              <a:t>Forecasts from individual systems and multi-system combinations</a:t>
            </a:r>
          </a:p>
          <a:p>
            <a:r>
              <a:rPr lang="en-GB" sz="1400" dirty="0"/>
              <a:t>Information on (average) skill will accompany forecast products wherever possible.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799" spc="300" dirty="0"/>
              <a:t>C3S </a:t>
            </a:r>
            <a:r>
              <a:rPr lang="en-GB" sz="1799" spc="300" dirty="0" smtClean="0"/>
              <a:t>Seasonal </a:t>
            </a:r>
            <a:r>
              <a:rPr lang="en-GB" sz="1799" spc="300" dirty="0"/>
              <a:t>F</a:t>
            </a:r>
            <a:r>
              <a:rPr lang="en-GB" sz="1799" spc="300" dirty="0" smtClean="0"/>
              <a:t>orecasts </a:t>
            </a:r>
            <a:r>
              <a:rPr lang="en-GB" spc="300" dirty="0"/>
              <a:t>– Data </a:t>
            </a:r>
            <a:r>
              <a:rPr lang="en-GB" spc="300" dirty="0" smtClean="0"/>
              <a:t>Products</a:t>
            </a:r>
            <a:endParaRPr lang="en-GB" sz="1799" spc="300" dirty="0"/>
          </a:p>
        </p:txBody>
      </p:sp>
      <p:sp>
        <p:nvSpPr>
          <p:cNvPr id="2" name="Rectangle 1"/>
          <p:cNvSpPr/>
          <p:nvPr/>
        </p:nvSpPr>
        <p:spPr>
          <a:xfrm>
            <a:off x="888487" y="3265609"/>
            <a:ext cx="7465805" cy="401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prstClr val="black"/>
                </a:solidFill>
              </a:rPr>
              <a:t>Current status – preliminary data service using ECMWF</a:t>
            </a:r>
            <a:r>
              <a:rPr lang="es-ES" sz="1600" b="1" dirty="0">
                <a:solidFill>
                  <a:prstClr val="black"/>
                </a:solidFill>
              </a:rPr>
              <a:t>´s MARS </a:t>
            </a:r>
            <a:r>
              <a:rPr lang="en-GB" sz="1600" b="1" dirty="0" err="1">
                <a:solidFill>
                  <a:prstClr val="black"/>
                </a:solidFill>
              </a:rPr>
              <a:t>WebAPI</a:t>
            </a:r>
            <a:endParaRPr lang="en-GB" sz="1600" b="1" dirty="0">
              <a:solidFill>
                <a:prstClr val="black"/>
              </a:solidFill>
            </a:endParaRPr>
          </a:p>
        </p:txBody>
      </p:sp>
      <p:pic>
        <p:nvPicPr>
          <p:cNvPr id="7" name="Marcador de contenido 5">
            <a:extLst>
              <a:ext uri="{FF2B5EF4-FFF2-40B4-BE49-F238E27FC236}">
                <a16:creationId xmlns="" xmlns:a16="http://schemas.microsoft.com/office/drawing/2014/main" id="{C2B5E11F-7B7C-8D46-AD56-6E30758F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648632"/>
            <a:ext cx="7743825" cy="1735685"/>
          </a:xfrm>
          <a:prstGeom prst="rect">
            <a:avLst/>
          </a:prstGeom>
          <a:ln>
            <a:solidFill>
              <a:srgbClr val="941333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BE8BC962-43DB-074F-BCE5-CCED4603CE50}"/>
              </a:ext>
            </a:extLst>
          </p:cNvPr>
          <p:cNvSpPr txBox="1"/>
          <p:nvPr/>
        </p:nvSpPr>
        <p:spPr>
          <a:xfrm>
            <a:off x="942975" y="5562618"/>
            <a:ext cx="4251485" cy="323165"/>
          </a:xfrm>
          <a:prstGeom prst="rect">
            <a:avLst/>
          </a:prstGeom>
          <a:solidFill>
            <a:srgbClr val="953735"/>
          </a:solidFill>
        </p:spPr>
        <p:txBody>
          <a:bodyPr wrap="none" rtlCol="0">
            <a:spAutoFit/>
          </a:bodyPr>
          <a:lstStyle/>
          <a:p>
            <a:pPr defTabSz="685783"/>
            <a:r>
              <a:rPr lang="en-GB" sz="1500" i="1" dirty="0">
                <a:solidFill>
                  <a:prstClr val="white"/>
                </a:solidFill>
              </a:rPr>
              <a:t>http://climate.copernicus.eu/seasonal-forecasts/</a:t>
            </a:r>
          </a:p>
        </p:txBody>
      </p:sp>
    </p:spTree>
    <p:extLst>
      <p:ext uri="{BB962C8B-B14F-4D97-AF65-F5344CB8AC3E}">
        <p14:creationId xmlns:p14="http://schemas.microsoft.com/office/powerpoint/2010/main" val="10129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Technical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escription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Horizontal grid: global 1deg x </a:t>
            </a:r>
            <a:r>
              <a:rPr lang="en-US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1deg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Ensemble size: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Forecasts: ~50 members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Hindcasts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~25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members x 24 years (1993-2016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Variables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Surface</a:t>
            </a:r>
          </a:p>
          <a:p>
            <a:pPr lvl="2" indent="-228240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7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vars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every 6h </a:t>
            </a:r>
          </a:p>
          <a:p>
            <a:pPr lvl="2" indent="-228240">
              <a:buClr>
                <a:srgbClr val="000000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30+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vars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every 24h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Pressure (11 levels, from 925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hPa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10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hPa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lvl="2" indent="-228240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 </a:t>
            </a: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vars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every 12 h</a:t>
            </a:r>
          </a:p>
          <a:p>
            <a:pPr marL="360">
              <a:buClr>
                <a:srgbClr val="000000"/>
              </a:buClr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buClr>
                <a:srgbClr val="000000"/>
              </a:buClr>
            </a:pPr>
            <a:r>
              <a:rPr lang="en-US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Agreed </a:t>
            </a:r>
            <a:r>
              <a:rPr lang="en-US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netCDF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specification C3S-0.1 (based on CF)</a:t>
            </a:r>
          </a:p>
          <a:p>
            <a:pPr>
              <a:lnSpc>
                <a:spcPct val="90000"/>
              </a:lnSpc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GB" sz="1800" dirty="0" smtClean="0"/>
              <a:t>Publication date: currently 15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of the month; change to an earlier date planned for second half of 2018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787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Calibri" pitchFamily="34" charset="0"/>
              </a:rPr>
              <a:t>ftp://</a:t>
            </a:r>
            <a:r>
              <a:rPr lang="en-US" altLang="en-US" sz="2400" b="0" dirty="0" smtClean="0">
                <a:solidFill>
                  <a:srgbClr val="000000"/>
                </a:solidFill>
                <a:latin typeface="Calibri" pitchFamily="34" charset="0"/>
              </a:rPr>
              <a:t>ftp.cpc.ncep.noaa.gov/International/nmme</a:t>
            </a:r>
            <a:r>
              <a:rPr lang="en-US" altLang="en-US" sz="2400" b="0" dirty="0">
                <a:solidFill>
                  <a:srgbClr val="000000"/>
                </a:solidFill>
                <a:latin typeface="Calibri" pitchFamily="34" charset="0"/>
              </a:rPr>
              <a:t>/</a:t>
            </a:r>
          </a:p>
          <a:p>
            <a:endParaRPr lang="en-US" altLang="en-US" sz="1000" b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en-US" sz="2400" b="0" dirty="0" smtClean="0">
                <a:solidFill>
                  <a:srgbClr val="C00000"/>
                </a:solidFill>
                <a:latin typeface="Calibri" pitchFamily="34" charset="0"/>
              </a:rPr>
              <a:t>binary</a:t>
            </a:r>
            <a:endParaRPr lang="en-US" altLang="en-US" sz="2400" b="0" dirty="0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Grads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ctl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file</a:t>
            </a: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Forecast data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SST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Precipitation</a:t>
            </a:r>
          </a:p>
          <a:p>
            <a:pPr lvl="2"/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2-meter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temperature</a:t>
            </a:r>
          </a:p>
          <a:p>
            <a:pPr>
              <a:buNone/>
            </a:pPr>
            <a:endParaRPr lang="en-US" altLang="en-US" sz="10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altLang="en-US" sz="1000" b="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altLang="en-US" sz="2400" b="0" dirty="0" err="1">
                <a:solidFill>
                  <a:srgbClr val="C00000"/>
                </a:solidFill>
                <a:latin typeface="Calibri" pitchFamily="34" charset="0"/>
              </a:rPr>
              <a:t>cpt</a:t>
            </a:r>
            <a:endParaRPr lang="en-US" altLang="en-US" sz="2400" b="0" dirty="0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All NMME model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hindcasts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&amp; forecasts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</a:rPr>
              <a:t>data are 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available in </a:t>
            </a:r>
            <a:r>
              <a:rPr lang="en-US" altLang="en-US" sz="2000" b="0" dirty="0" err="1">
                <a:solidFill>
                  <a:srgbClr val="000000"/>
                </a:solidFill>
                <a:latin typeface="Calibri" pitchFamily="34" charset="0"/>
              </a:rPr>
              <a:t>cpt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itchFamily="34" charset="0"/>
              </a:rPr>
              <a:t>format</a:t>
            </a:r>
            <a:endParaRPr lang="en-US" alt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Calibri" pitchFamily="34" charset="0"/>
              </a:rPr>
              <a:t>NMME </a:t>
            </a:r>
            <a:r>
              <a:rPr lang="en-US" altLang="en-US" dirty="0">
                <a:solidFill>
                  <a:srgbClr val="0000FF"/>
                </a:solidFill>
                <a:latin typeface="Calibri" pitchFamily="34" charset="0"/>
              </a:rPr>
              <a:t>Data Access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86631" b="55838"/>
          <a:stretch/>
        </p:blipFill>
        <p:spPr bwMode="auto">
          <a:xfrm>
            <a:off x="4179498" y="2161875"/>
            <a:ext cx="4278702" cy="26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562600"/>
            <a:ext cx="87705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Forecasts released by the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models have the same horizontal resolution 1.0</a:t>
            </a:r>
            <a:r>
              <a:rPr lang="en-US" sz="2000" baseline="30000" dirty="0" smtClean="0"/>
              <a:t>◦</a:t>
            </a:r>
            <a:r>
              <a:rPr lang="en-US" sz="2000" dirty="0" smtClean="0"/>
              <a:t> X 1.0</a:t>
            </a:r>
            <a:r>
              <a:rPr lang="en-US" sz="2000" baseline="30000" dirty="0" smtClean="0"/>
              <a:t>◦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Hindcasts</a:t>
            </a:r>
            <a:r>
              <a:rPr lang="en-US" sz="2000" dirty="0" smtClean="0"/>
              <a:t> are from 1982 - 2010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2824"/>
              </p:ext>
            </p:extLst>
          </p:nvPr>
        </p:nvGraphicFramePr>
        <p:xfrm>
          <a:off x="609600" y="609600"/>
          <a:ext cx="7696200" cy="487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609762"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Models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Initial Conditions</a:t>
                      </a:r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dirty="0" smtClean="0"/>
                        <a:t>Members</a:t>
                      </a:r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CFSv2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(NCEP)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to the 8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of month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CCMs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(Canada)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GFDL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GFDL-FLOR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24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NASA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/5dy 4mb /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lstdy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7mb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NCAR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of each month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609762"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NMME</a:t>
                      </a:r>
                    </a:p>
                    <a:p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Combined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FF"/>
                </a:solidFill>
              </a:rPr>
              <a:t>Model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253657"/>
            <a:ext cx="2524308" cy="1171180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 rot="5400000">
            <a:off x="-3026842" y="3398618"/>
            <a:ext cx="6479999" cy="65760"/>
            <a:chOff x="3650119" y="3451627"/>
            <a:chExt cx="4800600" cy="215502"/>
          </a:xfrm>
        </p:grpSpPr>
        <p:sp>
          <p:nvSpPr>
            <p:cNvPr id="6" name="직사각형 5"/>
            <p:cNvSpPr/>
            <p:nvPr/>
          </p:nvSpPr>
          <p:spPr>
            <a:xfrm>
              <a:off x="3650119" y="3451627"/>
              <a:ext cx="2400300" cy="215502"/>
            </a:xfrm>
            <a:prstGeom prst="rect">
              <a:avLst/>
            </a:prstGeom>
            <a:solidFill>
              <a:srgbClr val="15C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453813" y="3451627"/>
              <a:ext cx="3996906" cy="21550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3077433" y="485246"/>
            <a:ext cx="4604843" cy="4001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 smtClean="0">
                <a:solidFill>
                  <a:srgbClr val="003366"/>
                </a:solidFill>
                <a:latin typeface="+mn-lt"/>
                <a:cs typeface="Arial" panose="020B0604020202020204" pitchFamily="34" charset="0"/>
              </a:rPr>
              <a:t>Operation Schedule</a:t>
            </a:r>
            <a:endParaRPr lang="en-US" altLang="ko-KR" sz="3000" b="1" dirty="0">
              <a:solidFill>
                <a:srgbClr val="0033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" y="1377863"/>
            <a:ext cx="8239756" cy="5341850"/>
          </a:xfrm>
          <a:prstGeom prst="rect">
            <a:avLst/>
          </a:prstGeom>
        </p:spPr>
      </p:pic>
      <p:pic>
        <p:nvPicPr>
          <p:cNvPr id="8" name="Picture 2" descr="APCCLogo.jpg"/>
          <p:cNvPicPr/>
          <p:nvPr/>
        </p:nvPicPr>
        <p:blipFill rotWithShape="1">
          <a:blip r:embed="rId4" cstate="print"/>
          <a:srcRect t="-8776"/>
          <a:stretch/>
        </p:blipFill>
        <p:spPr>
          <a:xfrm>
            <a:off x="236934" y="219848"/>
            <a:ext cx="2084298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04800" y="6477000"/>
            <a:ext cx="875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000"/>
                </a:solidFill>
              </a:rPr>
              <a:t>http://www.cpc.ncep.noaa.gov/products/international/nmme/ensm/index.shtml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r="74059" b="13453"/>
          <a:stretch/>
        </p:blipFill>
        <p:spPr bwMode="auto">
          <a:xfrm>
            <a:off x="1130674" y="762000"/>
            <a:ext cx="6641726" cy="568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1797" y="76200"/>
            <a:ext cx="519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Regionalized NMME Forecasts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Custom Design">
  <a:themeElements>
    <a:clrScheme name="METOffice White">
      <a:dk1>
        <a:srgbClr val="FFFFFF"/>
      </a:dk1>
      <a:lt1>
        <a:srgbClr val="000000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Custom Design">
  <a:themeElements>
    <a:clrScheme name="METOffice White">
      <a:dk1>
        <a:srgbClr val="FFFFFF"/>
      </a:dk1>
      <a:lt1>
        <a:srgbClr val="000000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_Copernicus 4: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ECMWF_4.3_light_blue</Template>
  <TotalTime>4560</TotalTime>
  <Words>1689</Words>
  <Application>Microsoft Office PowerPoint</Application>
  <PresentationFormat>On-screen Show (4:3)</PresentationFormat>
  <Paragraphs>288</Paragraphs>
  <Slides>15</Slides>
  <Notes>10</Notes>
  <HiddenSlides>7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New Powerpoint Template</vt:lpstr>
      <vt:lpstr>1_New Powerpoint Template</vt:lpstr>
      <vt:lpstr>2_New Powerpoint Template</vt:lpstr>
      <vt:lpstr>3_New Powerpoint Template</vt:lpstr>
      <vt:lpstr>4_New Powerpoint Template</vt:lpstr>
      <vt:lpstr>5_New Powerpoint Template</vt:lpstr>
      <vt:lpstr>6_New Powerpoint Template</vt:lpstr>
      <vt:lpstr>Climate Change</vt:lpstr>
      <vt:lpstr>1_Climate Change</vt:lpstr>
      <vt:lpstr>Custom Design</vt:lpstr>
      <vt:lpstr>2_Climate Change</vt:lpstr>
      <vt:lpstr>3_Climate Change</vt:lpstr>
      <vt:lpstr>7_New Powerpoint Template</vt:lpstr>
      <vt:lpstr>8_New Powerpoint Template</vt:lpstr>
      <vt:lpstr>4_Climate Change</vt:lpstr>
      <vt:lpstr>5_Climate Change</vt:lpstr>
      <vt:lpstr>6_Climate Change</vt:lpstr>
      <vt:lpstr>7_Climate Change</vt:lpstr>
      <vt:lpstr>1_Custom Design</vt:lpstr>
      <vt:lpstr>2_Custom Design</vt:lpstr>
      <vt:lpstr>8_Climate Change</vt:lpstr>
      <vt:lpstr>9_Climate Change</vt:lpstr>
      <vt:lpstr>10_Climate Change</vt:lpstr>
      <vt:lpstr>11_Climate Change</vt:lpstr>
      <vt:lpstr>2_Copernicus 4:3</vt:lpstr>
      <vt:lpstr>PowerPoint Presentation</vt:lpstr>
      <vt:lpstr>C3S – Available Products</vt:lpstr>
      <vt:lpstr>C3S Seasonal Forecasts – Data Products</vt:lpstr>
      <vt:lpstr>C3S Seasonal Forecasts – Data Products</vt:lpstr>
      <vt:lpstr>Products - Technical Description</vt:lpstr>
      <vt:lpstr>PowerPoint Presentation</vt:lpstr>
      <vt:lpstr>PowerPoint Presentation</vt:lpstr>
      <vt:lpstr>PowerPoint Presentation</vt:lpstr>
      <vt:lpstr>PowerPoint Presentation</vt:lpstr>
      <vt:lpstr>Seasonal forecasts-forecast systems</vt:lpstr>
      <vt:lpstr>Seasonal Forecasts- Variables</vt:lpstr>
      <vt:lpstr>C3S Seasonal Forecasts – Next Steps</vt:lpstr>
      <vt:lpstr>Decadal Prediction Service (Prototype)</vt:lpstr>
      <vt:lpstr>C3S and Climate Predictions</vt:lpstr>
      <vt:lpstr>Climate projections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Ferranti</dc:creator>
  <cp:lastModifiedBy>Pascale Gomez</cp:lastModifiedBy>
  <cp:revision>128</cp:revision>
  <cp:lastPrinted>2017-08-22T10:48:02Z</cp:lastPrinted>
  <dcterms:created xsi:type="dcterms:W3CDTF">2016-10-06T08:56:58Z</dcterms:created>
  <dcterms:modified xsi:type="dcterms:W3CDTF">2018-06-05T09:37:55Z</dcterms:modified>
</cp:coreProperties>
</file>