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1"/>
  </p:notesMasterIdLst>
  <p:handoutMasterIdLst>
    <p:handoutMasterId r:id="rId12"/>
  </p:handoutMasterIdLst>
  <p:sldIdLst>
    <p:sldId id="256" r:id="rId5"/>
    <p:sldId id="281" r:id="rId6"/>
    <p:sldId id="282" r:id="rId7"/>
    <p:sldId id="283" r:id="rId8"/>
    <p:sldId id="284" r:id="rId9"/>
    <p:sldId id="258" r:id="rId10"/>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121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8E3F86B-6732-48A6-BC8A-E2996C6BE6B4}" type="datetimeFigureOut">
              <a:rPr lang="en-US" smtClean="0"/>
              <a:t>02/06/2018</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r>
              <a:rPr lang="en-US" smtClean="0"/>
              <a:t>ccl17.plenary@wmo.int</a:t>
            </a:r>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10D990C-08CE-4F16-BE52-7FA4AC396AE0}" type="slidenum">
              <a:rPr lang="en-US" smtClean="0"/>
              <a:t>‹#›</a:t>
            </a:fld>
            <a:endParaRPr lang="en-US"/>
          </a:p>
        </p:txBody>
      </p:sp>
    </p:spTree>
    <p:extLst>
      <p:ext uri="{BB962C8B-B14F-4D97-AF65-F5344CB8AC3E}">
        <p14:creationId xmlns:p14="http://schemas.microsoft.com/office/powerpoint/2010/main" val="25655834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0B24509-73A6-41BA-BCC0-D0AB7DD8DC5E}" type="datetimeFigureOut">
              <a:rPr lang="en-US" smtClean="0"/>
              <a:t>02/06/2018</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r>
              <a:rPr lang="en-US" smtClean="0"/>
              <a:t>ccl17.plenary@wmo.int</a:t>
            </a: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F4B7892-A717-4FD7-BF5B-2F571C334F23}" type="slidenum">
              <a:rPr lang="en-US" smtClean="0"/>
              <a:t>‹#›</a:t>
            </a:fld>
            <a:endParaRPr lang="en-US"/>
          </a:p>
        </p:txBody>
      </p:sp>
    </p:spTree>
    <p:extLst>
      <p:ext uri="{BB962C8B-B14F-4D97-AF65-F5344CB8AC3E}">
        <p14:creationId xmlns:p14="http://schemas.microsoft.com/office/powerpoint/2010/main" val="443665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9064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pic>
        <p:nvPicPr>
          <p:cNvPr id="7" name="Picture 6" descr="wmo2016_powerpoint_standard_v2-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Tree>
    <p:extLst>
      <p:ext uri="{BB962C8B-B14F-4D97-AF65-F5344CB8AC3E}">
        <p14:creationId xmlns:p14="http://schemas.microsoft.com/office/powerpoint/2010/main" val="500931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833901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87663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03645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723727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418312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305509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dirty="0"/>
          </a:p>
        </p:txBody>
      </p:sp>
    </p:spTree>
    <p:extLst>
      <p:ext uri="{BB962C8B-B14F-4D97-AF65-F5344CB8AC3E}">
        <p14:creationId xmlns:p14="http://schemas.microsoft.com/office/powerpoint/2010/main" val="283484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9AF2F-52C6-9B46-B8B2-0579234AE62E}" type="slidenum">
              <a:rPr lang="en-US" smtClean="0"/>
              <a:t>‹#›</a:t>
            </a:fld>
            <a:endParaRPr lang="en-US"/>
          </a:p>
        </p:txBody>
      </p:sp>
      <p:pic>
        <p:nvPicPr>
          <p:cNvPr id="7" name="Picture 6" descr="wmo2016_powerpoint_standard_v2-2.jp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Tree>
    <p:extLst>
      <p:ext uri="{BB962C8B-B14F-4D97-AF65-F5344CB8AC3E}">
        <p14:creationId xmlns:p14="http://schemas.microsoft.com/office/powerpoint/2010/main" val="3053617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mo2016_powerpoint_standard_v2_dark-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000" cy="6887123"/>
          </a:xfrm>
          <a:prstGeom prst="rect">
            <a:avLst/>
          </a:prstGeom>
        </p:spPr>
      </p:pic>
      <p:sp>
        <p:nvSpPr>
          <p:cNvPr id="6" name="Title 1"/>
          <p:cNvSpPr txBox="1">
            <a:spLocks/>
          </p:cNvSpPr>
          <p:nvPr/>
        </p:nvSpPr>
        <p:spPr>
          <a:xfrm>
            <a:off x="457200" y="1647826"/>
            <a:ext cx="8229600" cy="254317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dirty="0" smtClean="0">
                <a:solidFill>
                  <a:srgbClr val="FFCC00"/>
                </a:solidFill>
              </a:rPr>
              <a:t>IPET-OPSLS/CCl-17 relevant issues before EC-70</a:t>
            </a:r>
            <a:endParaRPr lang="en-US" sz="2800" dirty="0" smtClean="0">
              <a:solidFill>
                <a:srgbClr val="FFCC00"/>
              </a:solidFill>
            </a:endParaRPr>
          </a:p>
        </p:txBody>
      </p:sp>
    </p:spTree>
    <p:extLst>
      <p:ext uri="{BB962C8B-B14F-4D97-AF65-F5344CB8AC3E}">
        <p14:creationId xmlns:p14="http://schemas.microsoft.com/office/powerpoint/2010/main" val="2389260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t>Draft Resolution 4.5(2)/1 (EC-70)</a:t>
            </a:r>
            <a:br>
              <a:rPr lang="en-US" sz="2000" dirty="0"/>
            </a:br>
            <a:r>
              <a:rPr lang="en-US" sz="2400" dirty="0"/>
              <a:t>RECOMMENDATIONS OF SEVENTEENTH SESSION OF THE COMMISSION FOR CLIMATOLOGY</a:t>
            </a:r>
          </a:p>
        </p:txBody>
      </p:sp>
      <p:sp>
        <p:nvSpPr>
          <p:cNvPr id="3" name="Content Placeholder 2"/>
          <p:cNvSpPr>
            <a:spLocks noGrp="1"/>
          </p:cNvSpPr>
          <p:nvPr>
            <p:ph idx="1"/>
          </p:nvPr>
        </p:nvSpPr>
        <p:spPr/>
        <p:txBody>
          <a:bodyPr>
            <a:normAutofit fontScale="55000" lnSpcReduction="20000"/>
          </a:bodyPr>
          <a:lstStyle/>
          <a:p>
            <a:r>
              <a:rPr lang="en-US" dirty="0" smtClean="0"/>
              <a:t>Recommendation </a:t>
            </a:r>
            <a:r>
              <a:rPr lang="en-US" dirty="0"/>
              <a:t>5.1/1 (CCl-17) Climate Services Information System Technical Reference</a:t>
            </a:r>
          </a:p>
          <a:p>
            <a:pPr lvl="1"/>
            <a:r>
              <a:rPr lang="en-US" dirty="0" smtClean="0"/>
              <a:t>Approves </a:t>
            </a:r>
            <a:r>
              <a:rPr lang="en-US" dirty="0"/>
              <a:t>the recommendation;</a:t>
            </a:r>
          </a:p>
          <a:p>
            <a:pPr lvl="1"/>
            <a:r>
              <a:rPr lang="en-US" dirty="0" smtClean="0"/>
              <a:t>Requests </a:t>
            </a:r>
            <a:r>
              <a:rPr lang="en-US" dirty="0"/>
              <a:t>the Commission for Basic Systems (CBS) and other bodies relevant to CSIS functions and operations to support </a:t>
            </a:r>
            <a:r>
              <a:rPr lang="en-US" dirty="0" err="1"/>
              <a:t>CCl</a:t>
            </a:r>
            <a:r>
              <a:rPr lang="en-US" dirty="0"/>
              <a:t> efforts in the development of CSIS Technical Reference;</a:t>
            </a:r>
          </a:p>
          <a:p>
            <a:pPr lvl="1"/>
            <a:r>
              <a:rPr lang="en-US" dirty="0" smtClean="0"/>
              <a:t>Requests </a:t>
            </a:r>
            <a:r>
              <a:rPr lang="en-US" dirty="0"/>
              <a:t>CBS, in collaboration with </a:t>
            </a:r>
            <a:r>
              <a:rPr lang="en-US" dirty="0" err="1"/>
              <a:t>CCl</a:t>
            </a:r>
            <a:r>
              <a:rPr lang="en-US" dirty="0"/>
              <a:t>, to identify activities relevant to CSIS functions yet to be defined in the Manual on GDPFS to provide authentic and well-coordinated sources of global information to Members, and to consider the extension of the Global Producing Centre (GPC) class of WMO-designated entities to cover those functions;</a:t>
            </a:r>
          </a:p>
          <a:p>
            <a:pPr lvl="1"/>
            <a:r>
              <a:rPr lang="en-US" dirty="0" smtClean="0"/>
              <a:t>Requests </a:t>
            </a:r>
            <a:r>
              <a:rPr lang="en-US" dirty="0"/>
              <a:t>the Secretary-General to support the deployment of Climate Services Toolkit at national level, and to facilitate inputs from other climate information providers into the CSIS, including research institutions, academia, multi-lateral organizations, and the private sector</a:t>
            </a:r>
            <a:r>
              <a:rPr lang="en-US" dirty="0" smtClean="0"/>
              <a:t>;</a:t>
            </a:r>
          </a:p>
          <a:p>
            <a:r>
              <a:rPr lang="en-US" dirty="0" smtClean="0"/>
              <a:t>Recommendation </a:t>
            </a:r>
            <a:r>
              <a:rPr lang="en-US" dirty="0"/>
              <a:t>5.1/3 (CCl-17) Good Practices in the Use and Interpretation of Climate Change Projections on Regional and National Scales</a:t>
            </a:r>
          </a:p>
          <a:p>
            <a:pPr lvl="1"/>
            <a:r>
              <a:rPr lang="en-US" dirty="0" smtClean="0"/>
              <a:t>Approves </a:t>
            </a:r>
            <a:r>
              <a:rPr lang="en-US" dirty="0"/>
              <a:t>the recommendation;</a:t>
            </a:r>
          </a:p>
          <a:p>
            <a:pPr lvl="1"/>
            <a:r>
              <a:rPr lang="en-US" dirty="0" smtClean="0"/>
              <a:t>Urges </a:t>
            </a:r>
            <a:r>
              <a:rPr lang="en-US" dirty="0"/>
              <a:t>Members hosting WMO RCCs and RCC-Networks to take up the highly recommended function on regional climate change projections to promote good practices;</a:t>
            </a:r>
          </a:p>
          <a:p>
            <a:endParaRPr lang="en-US" dirty="0"/>
          </a:p>
          <a:p>
            <a:endParaRPr lang="en-US" dirty="0"/>
          </a:p>
        </p:txBody>
      </p:sp>
    </p:spTree>
    <p:extLst>
      <p:ext uri="{BB962C8B-B14F-4D97-AF65-F5344CB8AC3E}">
        <p14:creationId xmlns:p14="http://schemas.microsoft.com/office/powerpoint/2010/main" val="3032977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t>Draft Resolution 4.5(2)/1 (EC-70)</a:t>
            </a:r>
            <a:br>
              <a:rPr lang="en-US" sz="2000" dirty="0"/>
            </a:br>
            <a:r>
              <a:rPr lang="en-US" sz="2400" dirty="0"/>
              <a:t>RECOMMENDATIONS OF SEVENTEENTH SESSION OF THE COMMISSION FOR CLIMATOLOGY</a:t>
            </a:r>
          </a:p>
        </p:txBody>
      </p:sp>
      <p:sp>
        <p:nvSpPr>
          <p:cNvPr id="3" name="Content Placeholder 2"/>
          <p:cNvSpPr>
            <a:spLocks noGrp="1"/>
          </p:cNvSpPr>
          <p:nvPr>
            <p:ph idx="1"/>
          </p:nvPr>
        </p:nvSpPr>
        <p:spPr/>
        <p:txBody>
          <a:bodyPr>
            <a:normAutofit fontScale="55000" lnSpcReduction="20000"/>
          </a:bodyPr>
          <a:lstStyle/>
          <a:p>
            <a:r>
              <a:rPr lang="en-US" dirty="0" smtClean="0"/>
              <a:t>Recommendation </a:t>
            </a:r>
            <a:r>
              <a:rPr lang="en-US" dirty="0"/>
              <a:t>5.2/2 (CCl-17) Global Seasonal Climate Update Operationalization</a:t>
            </a:r>
          </a:p>
          <a:p>
            <a:pPr lvl="1"/>
            <a:r>
              <a:rPr lang="en-US" dirty="0" smtClean="0"/>
              <a:t>Approves </a:t>
            </a:r>
            <a:r>
              <a:rPr lang="en-US" dirty="0"/>
              <a:t>the recommendation;</a:t>
            </a:r>
          </a:p>
          <a:p>
            <a:pPr lvl="1"/>
            <a:r>
              <a:rPr lang="en-US" dirty="0" smtClean="0"/>
              <a:t>Requests </a:t>
            </a:r>
            <a:r>
              <a:rPr lang="en-US" dirty="0"/>
              <a:t>CBS to support further development and operational coordination of the GSCU through the CBS/</a:t>
            </a:r>
            <a:r>
              <a:rPr lang="en-US" dirty="0" err="1"/>
              <a:t>CCl</a:t>
            </a:r>
            <a:r>
              <a:rPr lang="en-US" dirty="0"/>
              <a:t> Inter-Programme Expert Team on Operational Prediction on Sub-seasonal to Longer-time Scales (IPET-OPSLS);</a:t>
            </a:r>
          </a:p>
          <a:p>
            <a:pPr lvl="1"/>
            <a:r>
              <a:rPr lang="en-US" dirty="0" smtClean="0"/>
              <a:t>Requests </a:t>
            </a:r>
            <a:r>
              <a:rPr lang="en-US" dirty="0"/>
              <a:t>the WMO Lead Centre for Long-Range Forecast Multi-Model Ensemble (LC-LRFMME) jointly coordinated by the Korea Meteorological Administration (KMA) and the National Oceanic and Atmospheric Administration (NOAA) to integrate GSCU production and dissemination into the LC-LRFMME operational schedule</a:t>
            </a:r>
            <a:r>
              <a:rPr lang="en-US" dirty="0" smtClean="0"/>
              <a:t>;</a:t>
            </a:r>
          </a:p>
          <a:p>
            <a:r>
              <a:rPr lang="en-US" dirty="0" smtClean="0"/>
              <a:t>Recommendation </a:t>
            </a:r>
            <a:r>
              <a:rPr lang="en-US" dirty="0"/>
              <a:t>5.3/4 (CCl-17) National Focal Points of the Climate Services Information System</a:t>
            </a:r>
          </a:p>
          <a:p>
            <a:pPr lvl="1"/>
            <a:r>
              <a:rPr lang="en-US" dirty="0" smtClean="0"/>
              <a:t>Approves </a:t>
            </a:r>
            <a:r>
              <a:rPr lang="en-US" dirty="0"/>
              <a:t>the recommendation;</a:t>
            </a:r>
          </a:p>
          <a:p>
            <a:pPr lvl="1"/>
            <a:r>
              <a:rPr lang="en-US" dirty="0" smtClean="0"/>
              <a:t>Approves </a:t>
            </a:r>
            <a:r>
              <a:rPr lang="en-US" dirty="0"/>
              <a:t>the Terms of Reference for National Focal Points of the CSIS presented in the Annex to draft Recommendation 5.3/4 (CCl-17);</a:t>
            </a:r>
          </a:p>
          <a:p>
            <a:pPr lvl="1"/>
            <a:r>
              <a:rPr lang="en-US" dirty="0" smtClean="0"/>
              <a:t>Urges </a:t>
            </a:r>
            <a:r>
              <a:rPr lang="en-US" dirty="0"/>
              <a:t>Members to establish national focal points of CSIS and facilitate their work in meeting their Terms of Reference;</a:t>
            </a:r>
          </a:p>
          <a:p>
            <a:pPr lvl="1"/>
            <a:r>
              <a:rPr lang="en-US" dirty="0" smtClean="0"/>
              <a:t>Requests </a:t>
            </a:r>
            <a:r>
              <a:rPr lang="en-US" dirty="0"/>
              <a:t>the Secretary-General to support the provision of the necessary guidance, tools and training for the national CSIS focal points, in close coordination with </a:t>
            </a:r>
            <a:r>
              <a:rPr lang="en-US" dirty="0" err="1"/>
              <a:t>CCl</a:t>
            </a:r>
            <a:r>
              <a:rPr lang="en-US" dirty="0"/>
              <a:t> and GFCS.</a:t>
            </a:r>
          </a:p>
          <a:p>
            <a:pPr lvl="1"/>
            <a:endParaRPr lang="en-US" dirty="0"/>
          </a:p>
          <a:p>
            <a:endParaRPr lang="en-US" dirty="0"/>
          </a:p>
        </p:txBody>
      </p:sp>
    </p:spTree>
    <p:extLst>
      <p:ext uri="{BB962C8B-B14F-4D97-AF65-F5344CB8AC3E}">
        <p14:creationId xmlns:p14="http://schemas.microsoft.com/office/powerpoint/2010/main" val="1474276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t>Draft Recommendation 4.5(2)/2 (EC-70)</a:t>
            </a:r>
            <a:br>
              <a:rPr lang="en-US" sz="2000" dirty="0"/>
            </a:br>
            <a:r>
              <a:rPr lang="en-US" sz="2000" dirty="0"/>
              <a:t>STRENGTHENING WMO CONTRIBUTIONS TO THE PROVISION OF POLICY- AND DECISION-SUPPORTING CLIMATE INFORMATION AND </a:t>
            </a:r>
            <a:r>
              <a:rPr lang="en-US" sz="2000" dirty="0" smtClean="0"/>
              <a:t>SERVICES</a:t>
            </a:r>
            <a:endParaRPr lang="en-US" sz="2400" dirty="0"/>
          </a:p>
        </p:txBody>
      </p:sp>
      <p:sp>
        <p:nvSpPr>
          <p:cNvPr id="3" name="Content Placeholder 2"/>
          <p:cNvSpPr>
            <a:spLocks noGrp="1"/>
          </p:cNvSpPr>
          <p:nvPr>
            <p:ph idx="1"/>
          </p:nvPr>
        </p:nvSpPr>
        <p:spPr/>
        <p:txBody>
          <a:bodyPr>
            <a:normAutofit fontScale="55000" lnSpcReduction="20000"/>
          </a:bodyPr>
          <a:lstStyle/>
          <a:p>
            <a:r>
              <a:rPr lang="en-US" dirty="0"/>
              <a:t>Draft Resolution XX/2 (Cg-18)</a:t>
            </a:r>
          </a:p>
          <a:p>
            <a:pPr lvl="1"/>
            <a:r>
              <a:rPr lang="en-US" dirty="0"/>
              <a:t>WMO CONTRIBUTIONS TO THE PROVISION OF POLICY- AND DECISION-SUPPORTING CLIMATE INFORMATION AND SERVICES</a:t>
            </a:r>
          </a:p>
          <a:p>
            <a:r>
              <a:rPr lang="en-US" dirty="0" smtClean="0"/>
              <a:t>Decides </a:t>
            </a:r>
            <a:r>
              <a:rPr lang="en-US" dirty="0"/>
              <a:t>to establish formal overall coordination of WMO contributions to the provision of policy- and decision-supporting climate information and services, ensuring, inter alia:</a:t>
            </a:r>
          </a:p>
          <a:p>
            <a:pPr lvl="1"/>
            <a:r>
              <a:rPr lang="en-US" dirty="0" smtClean="0"/>
              <a:t>An </a:t>
            </a:r>
            <a:r>
              <a:rPr lang="en-US" dirty="0"/>
              <a:t>enlarged scope which encompasses the provision of services to high-level climate related policy processes in addition to supporting country-level service delivery by Members, taking into account the current mechanism for WMO contributions to the GFCS, and ensuring a focus on delivering to the agreed WMO Strategic Plan and priorities;</a:t>
            </a:r>
          </a:p>
          <a:p>
            <a:pPr lvl="1"/>
            <a:r>
              <a:rPr lang="en-US" dirty="0" smtClean="0"/>
              <a:t>Formalization </a:t>
            </a:r>
            <a:r>
              <a:rPr lang="en-US" dirty="0"/>
              <a:t>of roles and responsibilities for ensuring effective coordination among all the bodies responsible for World Climate Programme (WCP) implementation</a:t>
            </a:r>
            <a:r>
              <a:rPr lang="en-US" dirty="0" smtClean="0"/>
              <a:t>;</a:t>
            </a:r>
          </a:p>
          <a:p>
            <a:pPr lvl="1"/>
            <a:r>
              <a:rPr lang="en-US" dirty="0" smtClean="0"/>
              <a:t>Representation </a:t>
            </a:r>
            <a:r>
              <a:rPr lang="en-US" dirty="0"/>
              <a:t>from the governance structures of the Intergovernmental Panel on Climate Change (IPCC) and the Global Framework for Climate Services (GFCS);</a:t>
            </a:r>
          </a:p>
          <a:p>
            <a:pPr lvl="1"/>
            <a:r>
              <a:rPr lang="en-US" dirty="0" smtClean="0"/>
              <a:t>Engagement </a:t>
            </a:r>
            <a:r>
              <a:rPr lang="en-US" dirty="0"/>
              <a:t>of the operational WMO entities of the Climate Services Information System, including Global Producing Centres, Regional Climate Centres and NMHSs, and other relevant organizations, programmes and initiatives with whom cooperation and coordination is needed to strengthen WMO contributions to the provision of policy- and decision-supporting climate information and services;</a:t>
            </a:r>
          </a:p>
          <a:p>
            <a:pPr lvl="1"/>
            <a:r>
              <a:rPr lang="en-US" dirty="0" smtClean="0"/>
              <a:t>That </a:t>
            </a:r>
            <a:r>
              <a:rPr lang="en-US" dirty="0"/>
              <a:t>the ongoing work and planned deliverables approved at the 17th session of the Commission for Climatology are continued;</a:t>
            </a:r>
          </a:p>
          <a:p>
            <a:pPr lvl="1"/>
            <a:endParaRPr lang="en-US" dirty="0"/>
          </a:p>
          <a:p>
            <a:endParaRPr lang="en-US" dirty="0" smtClean="0"/>
          </a:p>
          <a:p>
            <a:endParaRPr lang="en-US" dirty="0"/>
          </a:p>
        </p:txBody>
      </p:sp>
    </p:spTree>
    <p:extLst>
      <p:ext uri="{BB962C8B-B14F-4D97-AF65-F5344CB8AC3E}">
        <p14:creationId xmlns:p14="http://schemas.microsoft.com/office/powerpoint/2010/main" val="2209811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dirty="0"/>
              <a:t>Draft Decision EC-70/4.6/1</a:t>
            </a:r>
            <a:br>
              <a:rPr lang="en-US" sz="1800" dirty="0"/>
            </a:br>
            <a:r>
              <a:rPr lang="en-US" sz="2400" dirty="0"/>
              <a:t>USE AND INTERPRETATION OF CLIMATE CHANGE PROJECTIONS ON REGIONAL AND NATIONAL </a:t>
            </a:r>
            <a:r>
              <a:rPr lang="en-US" sz="2400" dirty="0" smtClean="0"/>
              <a:t>SCALES</a:t>
            </a:r>
            <a:endParaRPr lang="en-US" sz="2400" dirty="0"/>
          </a:p>
        </p:txBody>
      </p:sp>
      <p:sp>
        <p:nvSpPr>
          <p:cNvPr id="3" name="Content Placeholder 2"/>
          <p:cNvSpPr>
            <a:spLocks noGrp="1"/>
          </p:cNvSpPr>
          <p:nvPr>
            <p:ph idx="1"/>
          </p:nvPr>
        </p:nvSpPr>
        <p:spPr>
          <a:xfrm>
            <a:off x="193183" y="1433737"/>
            <a:ext cx="8783391" cy="4525963"/>
          </a:xfrm>
        </p:spPr>
        <p:txBody>
          <a:bodyPr>
            <a:noAutofit/>
          </a:bodyPr>
          <a:lstStyle/>
          <a:p>
            <a:r>
              <a:rPr lang="en-US" sz="1600" dirty="0" smtClean="0"/>
              <a:t>Decides to</a:t>
            </a:r>
          </a:p>
          <a:p>
            <a:pPr lvl="1"/>
            <a:r>
              <a:rPr lang="en-US" sz="1400" dirty="0" smtClean="0"/>
              <a:t>Endorse </a:t>
            </a:r>
            <a:r>
              <a:rPr lang="en-US" sz="1400" dirty="0"/>
              <a:t>the </a:t>
            </a:r>
            <a:r>
              <a:rPr lang="en-US" sz="1400" dirty="0" smtClean="0"/>
              <a:t>RCOF </a:t>
            </a:r>
            <a:r>
              <a:rPr lang="en-US" sz="1400" dirty="0"/>
              <a:t>format as a means of obtaining expert consensus among </a:t>
            </a:r>
            <a:r>
              <a:rPr lang="en-US" sz="1400" dirty="0" err="1"/>
              <a:t>subregional</a:t>
            </a:r>
            <a:r>
              <a:rPr lang="en-US" sz="1400" dirty="0"/>
              <a:t> groupings of Members sharing common climate characteristics on consistent approaches in using regional climate change projections made available by the concerned programmes and partners including, inter alia, the </a:t>
            </a:r>
            <a:r>
              <a:rPr lang="en-US" sz="1400" dirty="0" smtClean="0"/>
              <a:t>WCRP;</a:t>
            </a:r>
            <a:endParaRPr lang="en-US" sz="1400" dirty="0"/>
          </a:p>
          <a:p>
            <a:pPr lvl="1"/>
            <a:r>
              <a:rPr lang="en-US" sz="1400" dirty="0" smtClean="0"/>
              <a:t>Support </a:t>
            </a:r>
            <a:r>
              <a:rPr lang="en-US" sz="1400" dirty="0" err="1" smtClean="0"/>
              <a:t>CCl</a:t>
            </a:r>
            <a:r>
              <a:rPr lang="en-US" sz="1400" dirty="0" smtClean="0"/>
              <a:t> </a:t>
            </a:r>
            <a:r>
              <a:rPr lang="en-US" sz="1400" dirty="0"/>
              <a:t>initiative to identify requirements and good practices on producing climate change projections on regional scale, and to guide the process of extending the RCOF format, including through mechanisms such as Regional Climate Forums (RCFs), to promote these good practices and consistent approaches to produce, interpret and use high-resolution climate change projections on regional and national scales;</a:t>
            </a:r>
          </a:p>
          <a:p>
            <a:pPr lvl="1"/>
            <a:r>
              <a:rPr lang="en-US" sz="1400" dirty="0" smtClean="0"/>
              <a:t>Invite </a:t>
            </a:r>
            <a:r>
              <a:rPr lang="en-US" sz="1400" dirty="0"/>
              <a:t>the hydrological community to work closely with </a:t>
            </a:r>
            <a:r>
              <a:rPr lang="en-US" sz="1400" dirty="0" err="1"/>
              <a:t>CCl</a:t>
            </a:r>
            <a:r>
              <a:rPr lang="en-US" sz="1400" dirty="0"/>
              <a:t> and WCRP to ensure that climate change impacts on water availability and quality are well-addressed in the proposed methodology and implementation, especially with regard to climate-proof food, energy and DRR related systems;</a:t>
            </a:r>
          </a:p>
          <a:p>
            <a:pPr lvl="1"/>
            <a:r>
              <a:rPr lang="en-US" sz="1400" dirty="0" smtClean="0"/>
              <a:t>Invite IPCC </a:t>
            </a:r>
            <a:r>
              <a:rPr lang="en-US" sz="1400" dirty="0"/>
              <a:t>to be engaged with the development of the good practices and to ensure alignment with the climate change assessments being undertaken on the global scale;</a:t>
            </a:r>
          </a:p>
          <a:p>
            <a:pPr lvl="1"/>
            <a:r>
              <a:rPr lang="en-US" sz="1400" dirty="0" smtClean="0"/>
              <a:t>Request </a:t>
            </a:r>
            <a:r>
              <a:rPr lang="en-US" sz="1400" dirty="0"/>
              <a:t>WCRP to facilitate access to and promote the use of high-resolution data on climate change projections at global and regional scales, including outputs of the </a:t>
            </a:r>
            <a:r>
              <a:rPr lang="en-US" sz="1400" dirty="0" smtClean="0"/>
              <a:t>CMIP </a:t>
            </a:r>
            <a:r>
              <a:rPr lang="en-US" sz="1400" dirty="0"/>
              <a:t>and </a:t>
            </a:r>
            <a:r>
              <a:rPr lang="en-US" sz="1400" dirty="0" smtClean="0"/>
              <a:t>CORDEX;</a:t>
            </a:r>
            <a:endParaRPr lang="en-US" sz="1400" dirty="0"/>
          </a:p>
          <a:p>
            <a:pPr lvl="1"/>
            <a:r>
              <a:rPr lang="en-US" sz="1400" dirty="0" smtClean="0"/>
              <a:t>Urge </a:t>
            </a:r>
            <a:r>
              <a:rPr lang="en-US" sz="1400" dirty="0"/>
              <a:t>WCRP, in collaboration with </a:t>
            </a:r>
            <a:r>
              <a:rPr lang="en-US" sz="1400" dirty="0" err="1"/>
              <a:t>CCl</a:t>
            </a:r>
            <a:r>
              <a:rPr lang="en-US" sz="1400" dirty="0"/>
              <a:t>, to pursue closer engagement with RCOFs and </a:t>
            </a:r>
            <a:r>
              <a:rPr lang="en-US" sz="1400" dirty="0" smtClean="0"/>
              <a:t>RCCs, </a:t>
            </a:r>
            <a:r>
              <a:rPr lang="en-US" sz="1400" dirty="0"/>
              <a:t>and to address research needs for regional optimization of </a:t>
            </a:r>
            <a:r>
              <a:rPr lang="en-US" sz="1400" dirty="0" smtClean="0"/>
              <a:t>CSIS </a:t>
            </a:r>
            <a:r>
              <a:rPr lang="en-US" sz="1400" dirty="0"/>
              <a:t>operations;</a:t>
            </a:r>
          </a:p>
          <a:p>
            <a:pPr lvl="1"/>
            <a:r>
              <a:rPr lang="en-US" sz="1400" dirty="0" smtClean="0"/>
              <a:t>Request </a:t>
            </a:r>
            <a:r>
              <a:rPr lang="en-US" sz="1400" dirty="0"/>
              <a:t>the Secretary-General to support WCRP work in the development, provision of, and access to regional climate projections, and to support </a:t>
            </a:r>
            <a:r>
              <a:rPr lang="en-US" sz="1400" dirty="0" err="1"/>
              <a:t>CCl</a:t>
            </a:r>
            <a:r>
              <a:rPr lang="en-US" sz="1400" dirty="0"/>
              <a:t> work on developing good practices on using them and on organizing corresponding joint workshops and training activities.</a:t>
            </a:r>
          </a:p>
          <a:p>
            <a:pPr lvl="1"/>
            <a:endParaRPr lang="en-US" sz="1400" dirty="0"/>
          </a:p>
        </p:txBody>
      </p:sp>
    </p:spTree>
    <p:extLst>
      <p:ext uri="{BB962C8B-B14F-4D97-AF65-F5344CB8AC3E}">
        <p14:creationId xmlns:p14="http://schemas.microsoft.com/office/powerpoint/2010/main" val="2873434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mo2016_powerpoint_standard_v2_dark-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000" cy="6885000"/>
          </a:xfrm>
          <a:prstGeom prst="rect">
            <a:avLst/>
          </a:prstGeom>
        </p:spPr>
      </p:pic>
      <p:sp>
        <p:nvSpPr>
          <p:cNvPr id="6" name="Title 1"/>
          <p:cNvSpPr txBox="1">
            <a:spLocks/>
          </p:cNvSpPr>
          <p:nvPr/>
        </p:nvSpPr>
        <p:spPr>
          <a:xfrm>
            <a:off x="457200" y="2002370"/>
            <a:ext cx="8229600" cy="18408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dirty="0" smtClean="0">
                <a:solidFill>
                  <a:schemeClr val="bg1"/>
                </a:solidFill>
              </a:rPr>
              <a:t>Thank you</a:t>
            </a:r>
          </a:p>
        </p:txBody>
      </p:sp>
      <p:sp>
        <p:nvSpPr>
          <p:cNvPr id="4" name="TextBox 3"/>
          <p:cNvSpPr txBox="1"/>
          <p:nvPr/>
        </p:nvSpPr>
        <p:spPr>
          <a:xfrm>
            <a:off x="3268341" y="3456625"/>
            <a:ext cx="2607317" cy="523220"/>
          </a:xfrm>
          <a:prstGeom prst="rect">
            <a:avLst/>
          </a:prstGeom>
          <a:noFill/>
        </p:spPr>
        <p:txBody>
          <a:bodyPr wrap="none" rtlCol="0">
            <a:spAutoFit/>
          </a:bodyPr>
          <a:lstStyle/>
          <a:p>
            <a:pPr algn="ctr"/>
            <a:r>
              <a:rPr lang="en-US" sz="2800" b="1" dirty="0" smtClean="0">
                <a:solidFill>
                  <a:schemeClr val="bg1"/>
                </a:solidFill>
                <a:latin typeface="Calibri" panose="020F0502020204030204" pitchFamily="34" charset="0"/>
              </a:rPr>
              <a:t>RKolli</a:t>
            </a:r>
            <a:r>
              <a:rPr lang="en-US" sz="2800" b="1" dirty="0" smtClean="0">
                <a:solidFill>
                  <a:schemeClr val="bg1"/>
                </a:solidFill>
                <a:latin typeface="Calibri" panose="020F0502020204030204" pitchFamily="34" charset="0"/>
              </a:rPr>
              <a:t>@wmo.int</a:t>
            </a:r>
            <a:endParaRPr lang="en-US" sz="28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380228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WMO_BLUE_Powerpoint_en_f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2D879A5564D54F8C9E08C3F2F669DD" ma:contentTypeVersion="" ma:contentTypeDescription="Create a new document." ma:contentTypeScope="" ma:versionID="438a41e4b13bc9550d1de3ff6243cbc5">
  <xsd:schema xmlns:xsd="http://www.w3.org/2001/XMLSchema" xmlns:xs="http://www.w3.org/2001/XMLSchema" xmlns:p="http://schemas.microsoft.com/office/2006/metadata/properties" targetNamespace="http://schemas.microsoft.com/office/2006/metadata/properties" ma:root="true" ma:fieldsID="b2384c6cc0088fcedbaf6edaf557def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82994C5-34E3-4281-BE6D-851E823DF5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20A4194-C5AF-4936-91C7-5901CF431236}">
  <ds:schemaRefs>
    <ds:schemaRef ds:uri="http://schemas.microsoft.com/sharepoint/v3/contenttype/forms"/>
  </ds:schemaRefs>
</ds:datastoreItem>
</file>

<file path=customXml/itemProps3.xml><?xml version="1.0" encoding="utf-8"?>
<ds:datastoreItem xmlns:ds="http://schemas.openxmlformats.org/officeDocument/2006/customXml" ds:itemID="{BC8333ED-4527-4475-87E6-8646E9F2CAFF}">
  <ds:schemaRefs>
    <ds:schemaRef ds:uri="http://schemas.microsoft.com/office/2006/documentManagement/types"/>
    <ds:schemaRef ds:uri="http://schemas.openxmlformats.org/package/2006/metadata/core-properties"/>
    <ds:schemaRef ds:uri="http://schemas.microsoft.com/office/infopath/2007/PartnerControls"/>
    <ds:schemaRef ds:uri="http://purl.org/dc/elements/1.1/"/>
    <ds:schemaRef ds:uri="http://purl.org/dc/dcmitype/"/>
    <ds:schemaRef ds:uri="http://schemas.microsoft.com/office/2006/metadata/properties"/>
    <ds:schemaRef ds:uri="http://purl.org/dc/term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WMO_BLUE_Powerpoint_en_fr</Template>
  <TotalTime>630</TotalTime>
  <Words>915</Words>
  <Application>Microsoft Office PowerPoint</Application>
  <PresentationFormat>On-screen Show (4:3)</PresentationFormat>
  <Paragraphs>41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WMO_BLUE_Powerpoint_en_fr</vt:lpstr>
      <vt:lpstr>PowerPoint Presentation</vt:lpstr>
      <vt:lpstr>Draft Resolution 4.5(2)/1 (EC-70) RECOMMENDATIONS OF SEVENTEENTH SESSION OF THE COMMISSION FOR CLIMATOLOGY</vt:lpstr>
      <vt:lpstr>Draft Resolution 4.5(2)/1 (EC-70) RECOMMENDATIONS OF SEVENTEENTH SESSION OF THE COMMISSION FOR CLIMATOLOGY</vt:lpstr>
      <vt:lpstr>Draft Recommendation 4.5(2)/2 (EC-70) STRENGTHENING WMO CONTRIBUTIONS TO THE PROVISION OF POLICY- AND DECISION-SUPPORTING CLIMATE INFORMATION AND SERVICES</vt:lpstr>
      <vt:lpstr>Draft Decision EC-70/4.6/1 USE AND INTERPRETATION OF CLIMATE CHANGE PROJECTIONS ON REGIONAL AND NATIONAL SCALES</vt:lpstr>
      <vt:lpstr>PowerPoint Presentation</vt:lpstr>
    </vt:vector>
  </TitlesOfParts>
  <Company>World Meteorological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Maxx Dilley</dc:creator>
  <cp:lastModifiedBy>Rupa Kumar Kolli</cp:lastModifiedBy>
  <cp:revision>79</cp:revision>
  <cp:lastPrinted>2018-04-06T06:56:25Z</cp:lastPrinted>
  <dcterms:created xsi:type="dcterms:W3CDTF">2016-04-05T07:25:55Z</dcterms:created>
  <dcterms:modified xsi:type="dcterms:W3CDTF">2018-06-02T05:35:06Z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0x0101005C2D879A5564D54F8C9E08C3F2F669DD</vt:lpwstr>
  </property>
</Properties>
</file>