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314" r:id="rId3"/>
    <p:sldId id="324" r:id="rId4"/>
    <p:sldId id="325" r:id="rId5"/>
    <p:sldId id="326" r:id="rId6"/>
    <p:sldId id="316" r:id="rId7"/>
    <p:sldId id="322" r:id="rId8"/>
    <p:sldId id="323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481" autoAdjust="0"/>
  </p:normalViewPr>
  <p:slideViewPr>
    <p:cSldViewPr snapToGrid="0" snapToObjects="1">
      <p:cViewPr varScale="1">
        <p:scale>
          <a:sx n="65" d="100"/>
          <a:sy n="65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72AA7-FF1A-4E91-BBFC-C9B9B249C7A7}" type="datetimeFigureOut">
              <a:rPr lang="en-US" smtClean="0"/>
              <a:t>02/06/2018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76634-9FC4-47EA-930E-4C5EF84DD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65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76634-9FC4-47EA-930E-4C5EF84DDB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13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-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937638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rgbClr val="0070C0"/>
                </a:solidFill>
              </a:rPr>
              <a:t>Global </a:t>
            </a:r>
            <a:r>
              <a:rPr lang="en-US" sz="4800" b="1" dirty="0">
                <a:solidFill>
                  <a:srgbClr val="0070C0"/>
                </a:solidFill>
              </a:rPr>
              <a:t>Review of Regional Climate Outlook </a:t>
            </a:r>
            <a:r>
              <a:rPr lang="en-US" sz="4800" b="1" dirty="0" smtClean="0">
                <a:solidFill>
                  <a:srgbClr val="0070C0"/>
                </a:solidFill>
              </a:rPr>
              <a:t>Forums 2017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dirty="0">
                <a:solidFill>
                  <a:srgbClr val="0070C0"/>
                </a:solidFill>
              </a:rPr>
              <a:t>Global RCOF Review: O</a:t>
            </a:r>
            <a:r>
              <a:rPr lang="en-US" sz="3200" b="1" dirty="0" smtClean="0">
                <a:solidFill>
                  <a:srgbClr val="0070C0"/>
                </a:solidFill>
              </a:rPr>
              <a:t>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795" y="1504335"/>
            <a:ext cx="8323005" cy="461133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Identify the </a:t>
            </a:r>
            <a:r>
              <a:rPr lang="en-US" dirty="0"/>
              <a:t>lessons learnt, </a:t>
            </a:r>
            <a:r>
              <a:rPr lang="en-US" dirty="0" smtClean="0"/>
              <a:t>and good </a:t>
            </a:r>
            <a:r>
              <a:rPr lang="en-US" dirty="0"/>
              <a:t>practices in RCOFs</a:t>
            </a:r>
          </a:p>
          <a:p>
            <a:r>
              <a:rPr lang="en-US" dirty="0"/>
              <a:t>Identify opportunities and innovative approaches for RCOFs </a:t>
            </a:r>
            <a:endParaRPr lang="en-US" dirty="0" smtClean="0"/>
          </a:p>
          <a:p>
            <a:r>
              <a:rPr lang="en-US" dirty="0" smtClean="0"/>
              <a:t>Explore possibilities </a:t>
            </a:r>
            <a:r>
              <a:rPr lang="en-US" dirty="0"/>
              <a:t>to </a:t>
            </a:r>
            <a:r>
              <a:rPr lang="en-US" dirty="0" smtClean="0"/>
              <a:t>enhance/improve </a:t>
            </a:r>
            <a:r>
              <a:rPr lang="en-US" dirty="0"/>
              <a:t>the capacity development benefits of </a:t>
            </a:r>
            <a:r>
              <a:rPr lang="en-US" dirty="0" smtClean="0"/>
              <a:t>RCOFs</a:t>
            </a:r>
          </a:p>
          <a:p>
            <a:r>
              <a:rPr lang="en-US" dirty="0"/>
              <a:t>Consider possible expansion of the RCOF product portfolio</a:t>
            </a:r>
            <a:endParaRPr lang="en-US" dirty="0" smtClean="0"/>
          </a:p>
          <a:p>
            <a:r>
              <a:rPr lang="en-US" dirty="0" smtClean="0"/>
              <a:t>Propose </a:t>
            </a:r>
            <a:r>
              <a:rPr lang="en-US" dirty="0"/>
              <a:t>ways to make more effective delivery and communication of climate products and services for decision making in a sustainable </a:t>
            </a:r>
            <a:r>
              <a:rPr lang="en-US" dirty="0" smtClean="0"/>
              <a:t>manner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9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b="1" dirty="0">
                <a:solidFill>
                  <a:srgbClr val="0070C0"/>
                </a:solidFill>
              </a:rPr>
              <a:t>Workshop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Setting the Scene</a:t>
            </a:r>
          </a:p>
          <a:p>
            <a:r>
              <a:rPr lang="en-US" dirty="0" smtClean="0"/>
              <a:t>Reports of RCOF operations around the world</a:t>
            </a:r>
          </a:p>
          <a:p>
            <a:r>
              <a:rPr lang="en-US" dirty="0" smtClean="0"/>
              <a:t>Synthesis of RCOF operational practices</a:t>
            </a:r>
          </a:p>
          <a:p>
            <a:r>
              <a:rPr lang="en-US" dirty="0" smtClean="0"/>
              <a:t>Towards improved and sustained RCOF processes</a:t>
            </a:r>
          </a:p>
          <a:p>
            <a:r>
              <a:rPr lang="en-US" dirty="0" smtClean="0"/>
              <a:t>Break-out Sessions</a:t>
            </a:r>
          </a:p>
          <a:p>
            <a:pPr lvl="1"/>
            <a:r>
              <a:rPr lang="en-US" dirty="0" smtClean="0"/>
              <a:t>Support of GPCs-LRF</a:t>
            </a:r>
          </a:p>
          <a:p>
            <a:pPr lvl="1"/>
            <a:r>
              <a:rPr lang="en-US" dirty="0" smtClean="0"/>
              <a:t>Support of RCCs</a:t>
            </a:r>
          </a:p>
          <a:p>
            <a:pPr lvl="1"/>
            <a:r>
              <a:rPr lang="en-US" dirty="0" smtClean="0"/>
              <a:t>Role of NMHSs</a:t>
            </a:r>
          </a:p>
          <a:p>
            <a:pPr lvl="1"/>
            <a:r>
              <a:rPr lang="en-US" dirty="0" smtClean="0"/>
              <a:t>User engagement</a:t>
            </a:r>
          </a:p>
          <a:p>
            <a:pPr lvl="1"/>
            <a:r>
              <a:rPr lang="en-US" dirty="0" smtClean="0"/>
              <a:t>Expanding RCOF portfolio</a:t>
            </a:r>
          </a:p>
          <a:p>
            <a:r>
              <a:rPr lang="en-US" dirty="0" smtClean="0"/>
              <a:t>Conclusions and Recommendations for Next Generation RCOFs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1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b="1" dirty="0">
                <a:solidFill>
                  <a:srgbClr val="0070C0"/>
                </a:solidFill>
              </a:rPr>
              <a:t>RCOF Review 2017: SWOT </a:t>
            </a:r>
            <a:r>
              <a:rPr lang="en-US" sz="3200" b="1" dirty="0" smtClean="0">
                <a:solidFill>
                  <a:srgbClr val="0070C0"/>
                </a:solidFill>
              </a:rPr>
              <a:t>Analysis (1/2)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Capacity development and relationship building among NMHSs</a:t>
            </a:r>
          </a:p>
          <a:p>
            <a:r>
              <a:rPr lang="en-US" dirty="0" smtClean="0"/>
              <a:t>Interaction/collaboration</a:t>
            </a:r>
          </a:p>
          <a:p>
            <a:r>
              <a:rPr lang="en-US" dirty="0" smtClean="0"/>
              <a:t>Coordinated RCC/NMHS linkages</a:t>
            </a:r>
          </a:p>
          <a:p>
            <a:r>
              <a:rPr lang="en-US" dirty="0" smtClean="0"/>
              <a:t>Access to GPC-LRF data, products and tools</a:t>
            </a:r>
          </a:p>
          <a:p>
            <a:r>
              <a:rPr lang="en-US" dirty="0" smtClean="0"/>
              <a:t>Sustained building of a community of learning</a:t>
            </a:r>
          </a:p>
          <a:p>
            <a:r>
              <a:rPr lang="en-US" dirty="0" smtClean="0"/>
              <a:t>Communication and awareness building</a:t>
            </a:r>
          </a:p>
          <a:p>
            <a:r>
              <a:rPr lang="en-US" dirty="0" smtClean="0"/>
              <a:t>Harmonizing products across region</a:t>
            </a:r>
          </a:p>
          <a:p>
            <a:r>
              <a:rPr lang="en-US" dirty="0" smtClean="0"/>
              <a:t>Consolidating information from multiple sources through expert consensus approaches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High staff turn over and sub-optimal retention of capacities</a:t>
            </a:r>
          </a:p>
          <a:p>
            <a:r>
              <a:rPr lang="en-US" dirty="0" smtClean="0"/>
              <a:t>Low level of awareness of probabilistic outlooks</a:t>
            </a:r>
          </a:p>
          <a:p>
            <a:r>
              <a:rPr lang="en-US" dirty="0" smtClean="0"/>
              <a:t>Lack of good quality data, sharing constraints</a:t>
            </a:r>
          </a:p>
          <a:p>
            <a:r>
              <a:rPr lang="en-US" dirty="0" smtClean="0"/>
              <a:t>High subjectivity in consensus practices</a:t>
            </a:r>
          </a:p>
          <a:p>
            <a:r>
              <a:rPr lang="en-US" dirty="0" smtClean="0"/>
              <a:t>Low user engagement and national follow-up</a:t>
            </a:r>
          </a:p>
          <a:p>
            <a:r>
              <a:rPr lang="en-US" dirty="0" smtClean="0"/>
              <a:t>Lack of standardized approaches to downscaling, calibration and verification</a:t>
            </a:r>
          </a:p>
          <a:p>
            <a:r>
              <a:rPr lang="en-US" dirty="0" smtClean="0"/>
              <a:t>Lack of ability to demonstrate value of forecasts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297715" y="6352143"/>
            <a:ext cx="2815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Adapted from: Andrew Tait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5511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b="1" dirty="0">
                <a:solidFill>
                  <a:srgbClr val="0070C0"/>
                </a:solidFill>
              </a:rPr>
              <a:t>RCOF Review 2017: SWOT </a:t>
            </a:r>
            <a:r>
              <a:rPr lang="en-US" sz="3200" b="1" dirty="0" smtClean="0">
                <a:solidFill>
                  <a:srgbClr val="0070C0"/>
                </a:solidFill>
              </a:rPr>
              <a:t>Analysis (2/2)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sz="2000" dirty="0"/>
              <a:t>Sector-specific tailored </a:t>
            </a:r>
            <a:r>
              <a:rPr lang="en-US" sz="2000" dirty="0" smtClean="0"/>
              <a:t>products/ co-production approaches</a:t>
            </a:r>
            <a:endParaRPr lang="en-US" sz="2000" dirty="0"/>
          </a:p>
          <a:p>
            <a:r>
              <a:rPr lang="en-US" sz="2000" dirty="0"/>
              <a:t>Foster linkages with research and adaptation </a:t>
            </a:r>
            <a:r>
              <a:rPr lang="en-US" sz="2000" dirty="0" smtClean="0"/>
              <a:t>communities</a:t>
            </a:r>
          </a:p>
          <a:p>
            <a:r>
              <a:rPr lang="en-US" sz="2000" dirty="0" smtClean="0"/>
              <a:t>Regional approaches to GFCS implementation/funding access</a:t>
            </a:r>
            <a:endParaRPr lang="en-US" sz="2000" dirty="0"/>
          </a:p>
          <a:p>
            <a:r>
              <a:rPr lang="en-US" sz="2000" dirty="0"/>
              <a:t>Improvements in forecast skills/usefulness</a:t>
            </a:r>
          </a:p>
          <a:p>
            <a:r>
              <a:rPr lang="en-US" sz="2000" dirty="0"/>
              <a:t>Sub-seasonal/annual forecasts on the horizon</a:t>
            </a:r>
          </a:p>
          <a:p>
            <a:r>
              <a:rPr lang="en-US" sz="2000" dirty="0"/>
              <a:t>Regional product </a:t>
            </a:r>
            <a:r>
              <a:rPr lang="en-US" sz="2000" dirty="0" smtClean="0"/>
              <a:t>standardization</a:t>
            </a:r>
          </a:p>
          <a:p>
            <a:r>
              <a:rPr lang="en-US" sz="2000" dirty="0" smtClean="0"/>
              <a:t>More frequent RCOFs through electronic communication</a:t>
            </a:r>
          </a:p>
          <a:p>
            <a:r>
              <a:rPr lang="en-US" sz="2000" dirty="0" smtClean="0"/>
              <a:t>User engagement through NCOFs</a:t>
            </a:r>
            <a:endParaRPr lang="en-US" sz="20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Threats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sz="2000" dirty="0"/>
              <a:t>Sustainable funding</a:t>
            </a:r>
          </a:p>
          <a:p>
            <a:r>
              <a:rPr lang="en-US" sz="2000" dirty="0"/>
              <a:t>Low/varied technical </a:t>
            </a:r>
            <a:r>
              <a:rPr lang="en-US" sz="2000" dirty="0" smtClean="0"/>
              <a:t>capacities of NMHSs (infrastructural/human resources)</a:t>
            </a:r>
            <a:endParaRPr lang="en-US" sz="2000" dirty="0"/>
          </a:p>
          <a:p>
            <a:r>
              <a:rPr lang="en-US" sz="2000" dirty="0"/>
              <a:t>Visibility (public as well as policy makers)</a:t>
            </a:r>
          </a:p>
          <a:p>
            <a:r>
              <a:rPr lang="en-US" sz="2000" dirty="0"/>
              <a:t>Inadequate observational </a:t>
            </a:r>
            <a:r>
              <a:rPr lang="en-US" sz="2000" dirty="0" smtClean="0"/>
              <a:t>networks/databases</a:t>
            </a:r>
            <a:endParaRPr lang="en-US" sz="2000" dirty="0"/>
          </a:p>
          <a:p>
            <a:r>
              <a:rPr lang="en-US" sz="2000" dirty="0"/>
              <a:t>Perceived low importance of seasonal forecasts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297715" y="6352143"/>
            <a:ext cx="2815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Adapted from: Andrew Tait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2991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b="1" dirty="0">
                <a:solidFill>
                  <a:srgbClr val="0070C0"/>
                </a:solidFill>
              </a:rPr>
              <a:t>Workshop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Participants unanimously recognized the progress achieved, particularly on the contributions of RCOFs in promoting wider use and better interpretation of seasonal forecasts at the national levels </a:t>
            </a:r>
          </a:p>
          <a:p>
            <a:r>
              <a:rPr lang="en-US" dirty="0" smtClean="0"/>
              <a:t>Agreed on the way forward towards the new generation of RCOFs, including: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ainstreaming of objective seasonal climate forecasting underpinning RCOF products , 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ew approaches including expanded product portfolio, based on standardized operational practices, 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ollow-up integration of seasonal outlooks in decision-making process at country level</a:t>
            </a:r>
          </a:p>
          <a:p>
            <a:pPr lvl="1"/>
            <a:r>
              <a:rPr lang="en-US" dirty="0" smtClean="0"/>
              <a:t>Improved Partnership and User Engagement in RCOF process</a:t>
            </a:r>
          </a:p>
          <a:p>
            <a:pPr lvl="1"/>
            <a:r>
              <a:rPr lang="en-US" dirty="0" smtClean="0"/>
              <a:t>Organization of “centralized” training workshops to better target capacity development efforts required for RCOF operations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2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dirty="0">
                <a:solidFill>
                  <a:srgbClr val="0070C0"/>
                </a:solidFill>
              </a:rPr>
              <a:t>Workshop </a:t>
            </a:r>
            <a:r>
              <a:rPr lang="en-US" sz="3200" b="1" dirty="0" smtClean="0">
                <a:solidFill>
                  <a:srgbClr val="0070C0"/>
                </a:solidFill>
              </a:rPr>
              <a:t>Recommendations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625" y="1367976"/>
            <a:ext cx="8514735" cy="460395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Promote greater access and utilization of </a:t>
            </a:r>
            <a:r>
              <a:rPr lang="en-US" sz="2000" dirty="0">
                <a:solidFill>
                  <a:srgbClr val="0000FF"/>
                </a:solidFill>
              </a:rPr>
              <a:t>WMO </a:t>
            </a:r>
            <a:r>
              <a:rPr lang="en-US" sz="2000" dirty="0" smtClean="0">
                <a:solidFill>
                  <a:srgbClr val="0000FF"/>
                </a:solidFill>
              </a:rPr>
              <a:t>LC -RFMME data to enable RCCs to </a:t>
            </a:r>
            <a:r>
              <a:rPr lang="en-US" sz="2000" dirty="0">
                <a:solidFill>
                  <a:srgbClr val="0000FF"/>
                </a:solidFill>
              </a:rPr>
              <a:t>produce objective forecast </a:t>
            </a:r>
            <a:r>
              <a:rPr lang="en-US" sz="2000" dirty="0"/>
              <a:t>for </a:t>
            </a:r>
            <a:r>
              <a:rPr lang="en-US" sz="2000" dirty="0" smtClean="0"/>
              <a:t>RCOF operations/RCCs to optimize skills for the region of interest  </a:t>
            </a:r>
          </a:p>
          <a:p>
            <a:pPr>
              <a:spcBef>
                <a:spcPts val="0"/>
              </a:spcBef>
            </a:pPr>
            <a:r>
              <a:rPr lang="fr-CH" sz="2000" dirty="0" err="1" smtClean="0">
                <a:solidFill>
                  <a:srgbClr val="0000FF"/>
                </a:solidFill>
              </a:rPr>
              <a:t>RCCs</a:t>
            </a:r>
            <a:r>
              <a:rPr lang="fr-CH" sz="2000" dirty="0" smtClean="0">
                <a:solidFill>
                  <a:srgbClr val="0000FF"/>
                </a:solidFill>
              </a:rPr>
              <a:t> </a:t>
            </a:r>
            <a:r>
              <a:rPr lang="fr-CH" sz="2000" dirty="0" smtClean="0"/>
              <a:t>to continue</a:t>
            </a:r>
            <a:r>
              <a:rPr lang="fr-CH" sz="2000" dirty="0" smtClean="0">
                <a:solidFill>
                  <a:srgbClr val="0000FF"/>
                </a:solidFill>
              </a:rPr>
              <a:t> </a:t>
            </a:r>
            <a:r>
              <a:rPr lang="fr-CH" sz="2000" dirty="0" err="1" smtClean="0">
                <a:solidFill>
                  <a:srgbClr val="0000FF"/>
                </a:solidFill>
              </a:rPr>
              <a:t>guiding</a:t>
            </a:r>
            <a:r>
              <a:rPr lang="fr-CH" sz="2000" dirty="0" smtClean="0">
                <a:solidFill>
                  <a:srgbClr val="0000FF"/>
                </a:solidFill>
              </a:rPr>
              <a:t>/</a:t>
            </a:r>
            <a:r>
              <a:rPr lang="fr-CH" sz="2000" dirty="0" err="1" smtClean="0">
                <a:solidFill>
                  <a:srgbClr val="0000FF"/>
                </a:solidFill>
              </a:rPr>
              <a:t>coordinating</a:t>
            </a:r>
            <a:r>
              <a:rPr lang="fr-CH" sz="2000" dirty="0" smtClean="0">
                <a:solidFill>
                  <a:srgbClr val="0000FF"/>
                </a:solidFill>
              </a:rPr>
              <a:t> </a:t>
            </a:r>
            <a:r>
              <a:rPr lang="fr-CH" sz="2000" dirty="0" smtClean="0"/>
              <a:t>the RCOF </a:t>
            </a:r>
            <a:r>
              <a:rPr lang="fr-CH" sz="2000" dirty="0" err="1" smtClean="0"/>
              <a:t>process</a:t>
            </a:r>
            <a:r>
              <a:rPr lang="fr-CH" sz="2000" dirty="0" smtClean="0"/>
              <a:t>, </a:t>
            </a:r>
            <a:r>
              <a:rPr lang="fr-CH" sz="2000" dirty="0" err="1" smtClean="0"/>
              <a:t>including</a:t>
            </a:r>
            <a:r>
              <a:rPr lang="fr-CH" sz="2000" dirty="0" smtClean="0"/>
              <a:t> the </a:t>
            </a:r>
            <a:r>
              <a:rPr lang="en-US" sz="2000" dirty="0" smtClean="0">
                <a:solidFill>
                  <a:srgbClr val="0000FF"/>
                </a:solidFill>
              </a:rPr>
              <a:t>responsibilities </a:t>
            </a:r>
            <a:r>
              <a:rPr lang="en-US" sz="2000" dirty="0">
                <a:solidFill>
                  <a:srgbClr val="0000FF"/>
                </a:solidFill>
              </a:rPr>
              <a:t>of </a:t>
            </a:r>
            <a:r>
              <a:rPr lang="en-US" sz="2000" dirty="0" smtClean="0">
                <a:solidFill>
                  <a:srgbClr val="0000FF"/>
                </a:solidFill>
              </a:rPr>
              <a:t>RCCs </a:t>
            </a:r>
            <a:r>
              <a:rPr lang="en-US" sz="2000" dirty="0"/>
              <a:t>to </a:t>
            </a:r>
            <a:r>
              <a:rPr lang="en-US" sz="2000" dirty="0" smtClean="0"/>
              <a:t>play a role </a:t>
            </a:r>
            <a:r>
              <a:rPr lang="en-US" sz="2000" dirty="0"/>
              <a:t>in </a:t>
            </a:r>
            <a:r>
              <a:rPr lang="en-US" sz="2000" dirty="0" smtClean="0"/>
              <a:t>resource mobilization for RCOFs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Build</a:t>
            </a:r>
            <a:r>
              <a:rPr lang="en-US" sz="2000" dirty="0" smtClean="0">
                <a:solidFill>
                  <a:srgbClr val="0000FF"/>
                </a:solidFill>
              </a:rPr>
              <a:t> feedback mechanisms </a:t>
            </a:r>
            <a:r>
              <a:rPr lang="en-US" sz="2000" dirty="0"/>
              <a:t>at RCOF sessions to propose improving RCC activities to </a:t>
            </a:r>
            <a:r>
              <a:rPr lang="en-US" sz="2000" dirty="0" smtClean="0"/>
              <a:t>better address </a:t>
            </a:r>
            <a:r>
              <a:rPr lang="en-US" sz="2000" dirty="0"/>
              <a:t>RCOFs </a:t>
            </a:r>
            <a:r>
              <a:rPr lang="en-US" sz="2000" dirty="0" smtClean="0"/>
              <a:t>needs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0000FF"/>
                </a:solidFill>
              </a:rPr>
              <a:t>Expand RCOF product portfolio </a:t>
            </a:r>
            <a:r>
              <a:rPr lang="en-US" sz="2000" dirty="0" smtClean="0"/>
              <a:t>to include: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Climate Monitoring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Verification</a:t>
            </a:r>
          </a:p>
          <a:p>
            <a:pPr lvl="1">
              <a:spcBef>
                <a:spcPts val="0"/>
              </a:spcBef>
            </a:pPr>
            <a:r>
              <a:rPr lang="en-SG" sz="1600" dirty="0"/>
              <a:t>Remote climate anomalies</a:t>
            </a:r>
          </a:p>
          <a:p>
            <a:pPr lvl="1">
              <a:spcBef>
                <a:spcPts val="0"/>
              </a:spcBef>
            </a:pPr>
            <a:r>
              <a:rPr lang="en-SG" sz="1600" dirty="0"/>
              <a:t>Sub </a:t>
            </a:r>
            <a:r>
              <a:rPr lang="en-SG" sz="1600" dirty="0" smtClean="0"/>
              <a:t>seasonal products</a:t>
            </a:r>
            <a:endParaRPr lang="en-SG" sz="1600" dirty="0"/>
          </a:p>
          <a:p>
            <a:pPr lvl="1">
              <a:spcBef>
                <a:spcPts val="0"/>
              </a:spcBef>
            </a:pPr>
            <a:r>
              <a:rPr lang="en-SG" sz="1600" dirty="0" smtClean="0"/>
              <a:t>Introduce </a:t>
            </a:r>
            <a:r>
              <a:rPr lang="en-SG" sz="1600" dirty="0"/>
              <a:t>Climate </a:t>
            </a:r>
            <a:r>
              <a:rPr lang="en-SG" sz="1600" dirty="0" smtClean="0"/>
              <a:t>Change component, in terms of observed trends, attribution of extreme events in climate change context, etc.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R</a:t>
            </a:r>
            <a:r>
              <a:rPr lang="en-US" sz="1600" dirty="0" smtClean="0"/>
              <a:t>eplace </a:t>
            </a:r>
            <a:r>
              <a:rPr lang="en-US" sz="1600" dirty="0"/>
              <a:t>the </a:t>
            </a:r>
            <a:r>
              <a:rPr lang="en-US" sz="1600" dirty="0" smtClean="0"/>
              <a:t>pre-COF </a:t>
            </a:r>
            <a:r>
              <a:rPr lang="en-US" sz="1600" dirty="0"/>
              <a:t>training </a:t>
            </a:r>
            <a:r>
              <a:rPr lang="en-US" sz="1600" dirty="0" smtClean="0"/>
              <a:t>sessions with "</a:t>
            </a:r>
            <a:r>
              <a:rPr lang="en-US" sz="1600" dirty="0"/>
              <a:t>centralized" training </a:t>
            </a:r>
            <a:r>
              <a:rPr lang="en-US" sz="1600" dirty="0" smtClean="0"/>
              <a:t>workshops that address specific competencies across regions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Promote </a:t>
            </a:r>
            <a:r>
              <a:rPr lang="en-US" sz="2000" dirty="0">
                <a:solidFill>
                  <a:srgbClr val="0000FF"/>
                </a:solidFill>
              </a:rPr>
              <a:t>stronger linkages </a:t>
            </a:r>
            <a:r>
              <a:rPr lang="en-US" sz="2000" dirty="0" smtClean="0"/>
              <a:t>of RCCs</a:t>
            </a:r>
            <a:r>
              <a:rPr lang="en-US" sz="2000" dirty="0"/>
              <a:t>, </a:t>
            </a:r>
            <a:r>
              <a:rPr lang="en-US" sz="2000" dirty="0" smtClean="0"/>
              <a:t>RCOFs with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research </a:t>
            </a:r>
            <a:r>
              <a:rPr lang="en-US" sz="2000" dirty="0" smtClean="0">
                <a:solidFill>
                  <a:srgbClr val="0000FF"/>
                </a:solidFill>
              </a:rPr>
              <a:t>community</a:t>
            </a:r>
            <a:endParaRPr lang="en-US" sz="2000" dirty="0">
              <a:solidFill>
                <a:srgbClr val="0000FF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1600" dirty="0" smtClean="0"/>
          </a:p>
          <a:p>
            <a:pPr>
              <a:spcBef>
                <a:spcPts val="0"/>
              </a:spcBef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1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dirty="0">
                <a:solidFill>
                  <a:srgbClr val="0070C0"/>
                </a:solidFill>
              </a:rPr>
              <a:t>Workshop </a:t>
            </a:r>
            <a:r>
              <a:rPr lang="en-US" sz="3200" b="1" dirty="0" smtClean="0">
                <a:solidFill>
                  <a:srgbClr val="0070C0"/>
                </a:solidFill>
              </a:rPr>
              <a:t>Recommendations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23619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Establish/Implement regular NCOFs </a:t>
            </a:r>
            <a:r>
              <a:rPr lang="en-US" sz="2600" dirty="0"/>
              <a:t>(and other similar mechanisms) </a:t>
            </a:r>
            <a:r>
              <a:rPr lang="en-US" dirty="0"/>
              <a:t>at national levels, and where required at sub-national levels with the primary aim of sharing seasonal products and their updates on a regular basis to support sector-driven climate risk management</a:t>
            </a:r>
          </a:p>
          <a:p>
            <a:r>
              <a:rPr lang="en-US" dirty="0">
                <a:solidFill>
                  <a:srgbClr val="0000FF"/>
                </a:solidFill>
              </a:rPr>
              <a:t>National Frameworks for Climate Services </a:t>
            </a:r>
            <a:r>
              <a:rPr lang="en-US" dirty="0"/>
              <a:t>(NFCS) linked to high-level cross-cutting objectives, </a:t>
            </a:r>
            <a:r>
              <a:rPr lang="en-US" dirty="0" smtClean="0"/>
              <a:t>will </a:t>
            </a:r>
            <a:r>
              <a:rPr lang="en-US" dirty="0" smtClean="0">
                <a:solidFill>
                  <a:srgbClr val="0000FF"/>
                </a:solidFill>
              </a:rPr>
              <a:t>provide </a:t>
            </a:r>
            <a:r>
              <a:rPr lang="en-US" dirty="0">
                <a:solidFill>
                  <a:srgbClr val="0000FF"/>
                </a:solidFill>
              </a:rPr>
              <a:t>mechanisms for sustainability to the national climate forums 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Ensure joint provider-user ownership </a:t>
            </a:r>
            <a:r>
              <a:rPr lang="en-US" dirty="0" smtClean="0"/>
              <a:t>of RCOF process, demonstrating the </a:t>
            </a:r>
            <a:r>
              <a:rPr lang="en-US" dirty="0"/>
              <a:t>value of </a:t>
            </a:r>
            <a:r>
              <a:rPr lang="en-US" dirty="0" smtClean="0"/>
              <a:t>forecast and </a:t>
            </a:r>
            <a:r>
              <a:rPr lang="en-US" dirty="0"/>
              <a:t>advocating with the </a:t>
            </a:r>
            <a:r>
              <a:rPr lang="en-US" dirty="0" smtClean="0"/>
              <a:t>governments</a:t>
            </a:r>
            <a:r>
              <a:rPr lang="en-US" dirty="0"/>
              <a:t> </a:t>
            </a:r>
            <a:r>
              <a:rPr lang="en-US" dirty="0" smtClean="0"/>
              <a:t>the usability/value of the RCOF/NCOF products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http</a:t>
            </a:r>
            <a:r>
              <a:rPr lang="en-US" dirty="0">
                <a:solidFill>
                  <a:srgbClr val="0070C0"/>
                </a:solidFill>
              </a:rPr>
              <a:t>://www.wmo.int/pages/prog/wcp/wcasp/meetings/workshop_rcofs.php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7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5700" b="1" dirty="0" err="1" smtClean="0">
                <a:solidFill>
                  <a:srgbClr val="000090"/>
                </a:solidFill>
              </a:rPr>
              <a:t>Thank</a:t>
            </a:r>
            <a:r>
              <a:rPr lang="fr-CH" sz="5700" b="1" dirty="0" smtClean="0">
                <a:solidFill>
                  <a:srgbClr val="000090"/>
                </a:solidFill>
              </a:rPr>
              <a:t> </a:t>
            </a:r>
            <a:r>
              <a:rPr lang="fr-CH" sz="5700" b="1" dirty="0" err="1" smtClean="0">
                <a:solidFill>
                  <a:srgbClr val="000090"/>
                </a:solidFill>
              </a:rPr>
              <a:t>you</a:t>
            </a:r>
            <a:endParaRPr lang="fr-CH" sz="5700" b="1" dirty="0" smtClean="0">
              <a:solidFill>
                <a:srgbClr val="000090"/>
              </a:solidFill>
            </a:endParaRPr>
          </a:p>
          <a:p>
            <a:r>
              <a:rPr lang="fr-CH" sz="3200" dirty="0" smtClean="0">
                <a:solidFill>
                  <a:srgbClr val="000090"/>
                </a:solidFill>
              </a:rPr>
              <a:t>Rkolli@wmo.int</a:t>
            </a:r>
            <a:endParaRPr lang="en-US" sz="3200" dirty="0" smtClean="0">
              <a:solidFill>
                <a:srgbClr val="00009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4564</TotalTime>
  <Words>660</Words>
  <Application>Microsoft Office PowerPoint</Application>
  <PresentationFormat>On-screen Show (4:3)</PresentationFormat>
  <Paragraphs>92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WMO_WHITE_Powerpoint_en_fr</vt:lpstr>
      <vt:lpstr>PowerPoint Presentation</vt:lpstr>
      <vt:lpstr>Global RCOF Review: Objectives</vt:lpstr>
      <vt:lpstr>Workshop Structure</vt:lpstr>
      <vt:lpstr>RCOF Review 2017: SWOT Analysis (1/2)</vt:lpstr>
      <vt:lpstr>RCOF Review 2017: SWOT Analysis (2/2)</vt:lpstr>
      <vt:lpstr>Workshop Conclusions</vt:lpstr>
      <vt:lpstr>Workshop Recommendations (1/2)</vt:lpstr>
      <vt:lpstr>Workshop Recommendations (2/2)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Anahit Hovsepyan</dc:creator>
  <cp:lastModifiedBy>Rupa Kumar Kolli</cp:lastModifiedBy>
  <cp:revision>172</cp:revision>
  <dcterms:created xsi:type="dcterms:W3CDTF">2017-04-19T15:13:35Z</dcterms:created>
  <dcterms:modified xsi:type="dcterms:W3CDTF">2018-06-02T05:39:36Z</dcterms:modified>
</cp:coreProperties>
</file>