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6"/>
  </p:notesMasterIdLst>
  <p:handoutMasterIdLst>
    <p:handoutMasterId r:id="rId27"/>
  </p:handoutMasterIdLst>
  <p:sldIdLst>
    <p:sldId id="256" r:id="rId5"/>
    <p:sldId id="280" r:id="rId6"/>
    <p:sldId id="279"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77" r:id="rId20"/>
    <p:sldId id="293" r:id="rId21"/>
    <p:sldId id="294" r:id="rId22"/>
    <p:sldId id="295" r:id="rId23"/>
    <p:sldId id="296" r:id="rId24"/>
    <p:sldId id="258"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9" d="100"/>
          <a:sy n="79" d="100"/>
        </p:scale>
        <p:origin x="-126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8E3F86B-6732-48A6-BC8A-E2996C6BE6B4}" type="datetimeFigureOut">
              <a:rPr lang="en-US" smtClean="0"/>
              <a:t>04/06/2018</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US" smtClean="0"/>
              <a:t>ccl17.plenary@wmo.int</a:t>
            </a: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10D990C-08CE-4F16-BE52-7FA4AC396AE0}" type="slidenum">
              <a:rPr lang="en-US" smtClean="0"/>
              <a:t>‹#›</a:t>
            </a:fld>
            <a:endParaRPr lang="en-US"/>
          </a:p>
        </p:txBody>
      </p:sp>
    </p:spTree>
    <p:extLst>
      <p:ext uri="{BB962C8B-B14F-4D97-AF65-F5344CB8AC3E}">
        <p14:creationId xmlns:p14="http://schemas.microsoft.com/office/powerpoint/2010/main" val="2565583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0B24509-73A6-41BA-BCC0-D0AB7DD8DC5E}" type="datetimeFigureOut">
              <a:rPr lang="en-US" smtClean="0"/>
              <a:t>04/06/2018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ccl17.plenary@wmo.int</a:t>
            </a: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F4B7892-A717-4FD7-BF5B-2F571C334F23}" type="slidenum">
              <a:rPr lang="en-US" smtClean="0"/>
              <a:t>‹#›</a:t>
            </a:fld>
            <a:endParaRPr lang="en-US"/>
          </a:p>
        </p:txBody>
      </p:sp>
    </p:spTree>
    <p:extLst>
      <p:ext uri="{BB962C8B-B14F-4D97-AF65-F5344CB8AC3E}">
        <p14:creationId xmlns:p14="http://schemas.microsoft.com/office/powerpoint/2010/main" val="44366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mo.int/pages/prog/wcp/ccl/references.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mo2016_powerpoint_standard_v2_dark-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7123"/>
          </a:xfrm>
          <a:prstGeom prst="rect">
            <a:avLst/>
          </a:prstGeom>
        </p:spPr>
      </p:pic>
      <p:sp>
        <p:nvSpPr>
          <p:cNvPr id="6" name="Title 1"/>
          <p:cNvSpPr txBox="1">
            <a:spLocks/>
          </p:cNvSpPr>
          <p:nvPr/>
        </p:nvSpPr>
        <p:spPr>
          <a:xfrm>
            <a:off x="457200" y="1647826"/>
            <a:ext cx="8229600" cy="254317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FFCC00"/>
                </a:solidFill>
              </a:rPr>
              <a:t>CCl-17 </a:t>
            </a:r>
            <a:r>
              <a:rPr lang="en-US" sz="2800" dirty="0" smtClean="0">
                <a:solidFill>
                  <a:srgbClr val="FFCC00"/>
                </a:solidFill>
              </a:rPr>
              <a:t>10 and 13 April 2018</a:t>
            </a:r>
          </a:p>
          <a:p>
            <a:r>
              <a:rPr lang="en-US" sz="4800" dirty="0" smtClean="0">
                <a:solidFill>
                  <a:srgbClr val="FFCC00"/>
                </a:solidFill>
              </a:rPr>
              <a:t>TECO </a:t>
            </a:r>
            <a:r>
              <a:rPr lang="en-US" sz="2800" dirty="0" smtClean="0">
                <a:solidFill>
                  <a:srgbClr val="FFCC00"/>
                </a:solidFill>
                <a:ea typeface="+mn-ea"/>
                <a:cs typeface="+mn-cs"/>
              </a:rPr>
              <a:t>11 </a:t>
            </a:r>
            <a:r>
              <a:rPr lang="en-US" sz="2800" dirty="0">
                <a:solidFill>
                  <a:srgbClr val="FFCC00"/>
                </a:solidFill>
                <a:ea typeface="+mn-ea"/>
                <a:cs typeface="+mn-cs"/>
              </a:rPr>
              <a:t>and </a:t>
            </a:r>
            <a:r>
              <a:rPr lang="en-US" sz="2800" dirty="0" smtClean="0">
                <a:solidFill>
                  <a:srgbClr val="FFCC00"/>
                </a:solidFill>
                <a:ea typeface="+mn-ea"/>
                <a:cs typeface="+mn-cs"/>
              </a:rPr>
              <a:t>12 </a:t>
            </a:r>
            <a:r>
              <a:rPr lang="en-US" sz="2800" dirty="0">
                <a:solidFill>
                  <a:srgbClr val="FFCC00"/>
                </a:solidFill>
                <a:ea typeface="+mn-ea"/>
                <a:cs typeface="+mn-cs"/>
              </a:rPr>
              <a:t>April 2018</a:t>
            </a:r>
            <a:endParaRPr lang="en-US" sz="4800" dirty="0">
              <a:solidFill>
                <a:srgbClr val="FFCC00"/>
              </a:solidFill>
            </a:endParaRPr>
          </a:p>
          <a:p>
            <a:r>
              <a:rPr lang="en-US" sz="2800" dirty="0" smtClean="0">
                <a:solidFill>
                  <a:srgbClr val="FFCC00"/>
                </a:solidFill>
              </a:rPr>
              <a:t>Geneva, Switzerland</a:t>
            </a: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Resolution 5.2/5</a:t>
            </a:r>
            <a:br>
              <a:rPr lang="en-US" sz="2400" dirty="0"/>
            </a:br>
            <a:r>
              <a:rPr lang="en-US" sz="2800" b="1" dirty="0" smtClean="0"/>
              <a:t>T</a:t>
            </a:r>
            <a:r>
              <a:rPr lang="en-US" sz="3200" b="1" dirty="0" smtClean="0"/>
              <a:t>ailored </a:t>
            </a:r>
            <a:r>
              <a:rPr lang="en-US" sz="3200" b="1" dirty="0"/>
              <a:t>and </a:t>
            </a:r>
            <a:r>
              <a:rPr lang="en-US" sz="3200" b="1" dirty="0" smtClean="0"/>
              <a:t>Seamless Climate </a:t>
            </a:r>
            <a:r>
              <a:rPr lang="en-US" sz="3200" b="1" dirty="0"/>
              <a:t>S</a:t>
            </a:r>
            <a:r>
              <a:rPr lang="en-US" sz="3200" b="1" dirty="0" smtClean="0"/>
              <a:t>ervices</a:t>
            </a:r>
            <a:endParaRPr lang="en-US" sz="2800" b="1" dirty="0"/>
          </a:p>
        </p:txBody>
      </p:sp>
      <p:sp>
        <p:nvSpPr>
          <p:cNvPr id="3" name="Content Placeholder 2"/>
          <p:cNvSpPr>
            <a:spLocks noGrp="1"/>
          </p:cNvSpPr>
          <p:nvPr>
            <p:ph idx="1"/>
          </p:nvPr>
        </p:nvSpPr>
        <p:spPr/>
        <p:txBody>
          <a:bodyPr>
            <a:normAutofit fontScale="77500" lnSpcReduction="20000"/>
          </a:bodyPr>
          <a:lstStyle/>
          <a:p>
            <a:r>
              <a:rPr lang="en-GB" dirty="0" smtClean="0"/>
              <a:t>Decides to:</a:t>
            </a:r>
          </a:p>
          <a:p>
            <a:pPr lvl="1"/>
            <a:r>
              <a:rPr lang="en-GB" dirty="0" smtClean="0"/>
              <a:t>Examine </a:t>
            </a:r>
            <a:r>
              <a:rPr lang="en-GB" dirty="0"/>
              <a:t>needs and develop guidance for design and delivery of tailored products and services across all time scales (historical past, present, short-term, sub-seasonal, seasonal, decadal and  multi-decadal to century scales), and explore development of generic tools for  production and delivery of such products;</a:t>
            </a:r>
            <a:endParaRPr lang="en-US" dirty="0"/>
          </a:p>
          <a:p>
            <a:pPr lvl="1"/>
            <a:r>
              <a:rPr lang="en-GB" dirty="0" smtClean="0"/>
              <a:t>Provide </a:t>
            </a:r>
            <a:r>
              <a:rPr lang="en-GB" dirty="0"/>
              <a:t>guidance and technical advice on producing tailored climate information, including sector-specific climate indices and downscaled products, based on the good practices reflected in the aforesaid guidance;</a:t>
            </a:r>
            <a:endParaRPr lang="en-US" dirty="0"/>
          </a:p>
          <a:p>
            <a:pPr lvl="1"/>
            <a:r>
              <a:rPr lang="en-GB" dirty="0" smtClean="0"/>
              <a:t>Ensure </a:t>
            </a:r>
            <a:r>
              <a:rPr lang="en-GB" dirty="0"/>
              <a:t>improved climate services delivery at regional and national scale by communicating tailored products and services for user level decision-making as well as for weather and climate risk management, through regional and national user interface mechanisms, including regional and national climate forums.</a:t>
            </a:r>
            <a:endParaRPr lang="en-US" dirty="0"/>
          </a:p>
          <a:p>
            <a:endParaRPr lang="en-US" dirty="0"/>
          </a:p>
        </p:txBody>
      </p:sp>
    </p:spTree>
    <p:extLst>
      <p:ext uri="{BB962C8B-B14F-4D97-AF65-F5344CB8AC3E}">
        <p14:creationId xmlns:p14="http://schemas.microsoft.com/office/powerpoint/2010/main" val="1432883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Recommendation 5.2/2</a:t>
            </a:r>
            <a:br>
              <a:rPr lang="en-US" sz="2400" dirty="0"/>
            </a:br>
            <a:r>
              <a:rPr lang="en-US" sz="2800" b="1" dirty="0"/>
              <a:t>Global </a:t>
            </a:r>
            <a:r>
              <a:rPr lang="en-US" sz="2800" b="1" dirty="0" smtClean="0"/>
              <a:t>Seasonal Climate Update </a:t>
            </a:r>
            <a:r>
              <a:rPr lang="en-US" sz="2800" b="1" dirty="0"/>
              <a:t>O</a:t>
            </a:r>
            <a:r>
              <a:rPr lang="en-US" sz="2800" b="1" dirty="0" smtClean="0"/>
              <a:t>perationalization</a:t>
            </a:r>
            <a:endParaRPr lang="en-US" sz="2800" b="1" dirty="0"/>
          </a:p>
        </p:txBody>
      </p:sp>
      <p:sp>
        <p:nvSpPr>
          <p:cNvPr id="3" name="Content Placeholder 2"/>
          <p:cNvSpPr>
            <a:spLocks noGrp="1"/>
          </p:cNvSpPr>
          <p:nvPr>
            <p:ph idx="1"/>
          </p:nvPr>
        </p:nvSpPr>
        <p:spPr/>
        <p:txBody>
          <a:bodyPr>
            <a:normAutofit fontScale="62500" lnSpcReduction="20000"/>
          </a:bodyPr>
          <a:lstStyle/>
          <a:p>
            <a:r>
              <a:rPr lang="en-GB" b="1" dirty="0"/>
              <a:t>Decides to: </a:t>
            </a:r>
            <a:endParaRPr lang="en-US" dirty="0"/>
          </a:p>
          <a:p>
            <a:pPr lvl="1"/>
            <a:r>
              <a:rPr lang="en-GB" dirty="0" smtClean="0"/>
              <a:t>Refine </a:t>
            </a:r>
            <a:r>
              <a:rPr lang="en-GB" dirty="0"/>
              <a:t>and finalize the content, production and delivery process of the Update based on external peer review recommendations and comments of NMHSs and other potential users to reflect the needs of potential users of GSCU such as NMHSs, RCCs, RCOFs and entities in United Nations system;</a:t>
            </a:r>
            <a:endParaRPr lang="en-US" dirty="0"/>
          </a:p>
          <a:p>
            <a:pPr lvl="1"/>
            <a:r>
              <a:rPr lang="en-GB" dirty="0" smtClean="0"/>
              <a:t>Develop </a:t>
            </a:r>
            <a:r>
              <a:rPr lang="en-GB" dirty="0"/>
              <a:t>a user guide for GSCU in consultation with NMHSs and other potential users as appropriate;</a:t>
            </a:r>
            <a:endParaRPr lang="en-US" dirty="0"/>
          </a:p>
          <a:p>
            <a:pPr lvl="1"/>
            <a:r>
              <a:rPr lang="en-GB" dirty="0" smtClean="0"/>
              <a:t>Launch </a:t>
            </a:r>
            <a:r>
              <a:rPr lang="en-GB" dirty="0"/>
              <a:t>the operational issue of the GSCU upon the completion of implementing the decisions described </a:t>
            </a:r>
            <a:r>
              <a:rPr lang="en-GB" dirty="0" smtClean="0"/>
              <a:t>above</a:t>
            </a:r>
            <a:r>
              <a:rPr lang="en-GB" dirty="0"/>
              <a:t>;</a:t>
            </a:r>
            <a:endParaRPr lang="en-US" dirty="0"/>
          </a:p>
          <a:p>
            <a:r>
              <a:rPr lang="en-GB" b="1" dirty="0"/>
              <a:t>Invites: </a:t>
            </a:r>
            <a:endParaRPr lang="en-US" dirty="0"/>
          </a:p>
          <a:p>
            <a:pPr lvl="1"/>
            <a:r>
              <a:rPr lang="en-GB" dirty="0" smtClean="0"/>
              <a:t>CBS </a:t>
            </a:r>
            <a:r>
              <a:rPr lang="en-GB" dirty="0"/>
              <a:t>to consider that further development and operational coordination of the GSCU be taken up under the responsibility of </a:t>
            </a:r>
            <a:r>
              <a:rPr lang="en-GB" dirty="0" smtClean="0"/>
              <a:t>IPET-OPSLS;</a:t>
            </a:r>
            <a:endParaRPr lang="en-US" dirty="0"/>
          </a:p>
          <a:p>
            <a:pPr lvl="1"/>
            <a:r>
              <a:rPr lang="en-GB" dirty="0" smtClean="0"/>
              <a:t>LC-LRFMME </a:t>
            </a:r>
            <a:r>
              <a:rPr lang="en-GB" dirty="0"/>
              <a:t>jointly coordinated by </a:t>
            </a:r>
            <a:r>
              <a:rPr lang="en-GB" dirty="0" smtClean="0"/>
              <a:t>KMA </a:t>
            </a:r>
            <a:r>
              <a:rPr lang="en-GB" dirty="0"/>
              <a:t>and </a:t>
            </a:r>
            <a:r>
              <a:rPr lang="en-GB" dirty="0" smtClean="0"/>
              <a:t>NOAA </a:t>
            </a:r>
            <a:r>
              <a:rPr lang="en-GB" dirty="0"/>
              <a:t>to integrate GSCU production and dissemination into the LC-LRFMME operational schedule, and ensure timely provision of all relevant products and supplementary information to be included therein, and provide a mechanism for collecting and considering feedback from GSCU users.</a:t>
            </a:r>
            <a:endParaRPr lang="en-US" dirty="0"/>
          </a:p>
        </p:txBody>
      </p:sp>
    </p:spTree>
    <p:extLst>
      <p:ext uri="{BB962C8B-B14F-4D97-AF65-F5344CB8AC3E}">
        <p14:creationId xmlns:p14="http://schemas.microsoft.com/office/powerpoint/2010/main" val="3980216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Contributions to Climate-related Policy and Practice</a:t>
            </a:r>
          </a:p>
        </p:txBody>
      </p:sp>
      <p:sp>
        <p:nvSpPr>
          <p:cNvPr id="5" name="Subtitle 4"/>
          <p:cNvSpPr>
            <a:spLocks noGrp="1"/>
          </p:cNvSpPr>
          <p:nvPr>
            <p:ph type="subTitle" idx="1"/>
          </p:nvPr>
        </p:nvSpPr>
        <p:spPr/>
        <p:txBody>
          <a:bodyPr/>
          <a:lstStyle/>
          <a:p>
            <a:r>
              <a:rPr lang="en-US" dirty="0"/>
              <a:t>Capacity </a:t>
            </a:r>
            <a:r>
              <a:rPr lang="en-US" dirty="0" smtClean="0"/>
              <a:t>Development </a:t>
            </a:r>
            <a:endParaRPr lang="en-US" dirty="0"/>
          </a:p>
        </p:txBody>
      </p:sp>
    </p:spTree>
    <p:extLst>
      <p:ext uri="{BB962C8B-B14F-4D97-AF65-F5344CB8AC3E}">
        <p14:creationId xmlns:p14="http://schemas.microsoft.com/office/powerpoint/2010/main" val="569545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Recommendation 5.3/1</a:t>
            </a:r>
            <a:br>
              <a:rPr lang="en-US" sz="2400" dirty="0"/>
            </a:br>
            <a:r>
              <a:rPr lang="en-US" sz="2800" b="1" dirty="0"/>
              <a:t>Integrated capacity development process for Climate Services Information System (</a:t>
            </a:r>
            <a:r>
              <a:rPr lang="en-US" sz="2800" b="1" dirty="0" smtClean="0"/>
              <a:t>CSIS)</a:t>
            </a:r>
            <a:endParaRPr lang="en-US" sz="2800" b="1" dirty="0"/>
          </a:p>
        </p:txBody>
      </p:sp>
      <p:sp>
        <p:nvSpPr>
          <p:cNvPr id="3" name="Content Placeholder 2"/>
          <p:cNvSpPr>
            <a:spLocks noGrp="1"/>
          </p:cNvSpPr>
          <p:nvPr>
            <p:ph idx="1"/>
          </p:nvPr>
        </p:nvSpPr>
        <p:spPr/>
        <p:txBody>
          <a:bodyPr>
            <a:normAutofit fontScale="62500" lnSpcReduction="20000"/>
          </a:bodyPr>
          <a:lstStyle/>
          <a:p>
            <a:r>
              <a:rPr lang="en-GB" b="1" dirty="0"/>
              <a:t>Decides</a:t>
            </a:r>
            <a:r>
              <a:rPr lang="en-GB" dirty="0"/>
              <a:t> to initiate and implement an integrated capacity development process to support further </a:t>
            </a:r>
            <a:r>
              <a:rPr lang="en-GB" dirty="0" smtClean="0"/>
              <a:t>the CSIS </a:t>
            </a:r>
            <a:r>
              <a:rPr lang="en-GB" dirty="0"/>
              <a:t>operationalization, with elements to include:  </a:t>
            </a:r>
            <a:endParaRPr lang="en-US" dirty="0"/>
          </a:p>
          <a:p>
            <a:pPr lvl="1"/>
            <a:r>
              <a:rPr lang="en-GB" dirty="0" smtClean="0"/>
              <a:t>Strengthened </a:t>
            </a:r>
            <a:r>
              <a:rPr lang="en-GB" dirty="0"/>
              <a:t>collaboration and coordination of training activities across  Regional Training Centres (RTCs), other centres contributing to capacity development for climate services, </a:t>
            </a:r>
            <a:r>
              <a:rPr lang="en-GB" dirty="0" smtClean="0"/>
              <a:t>etc.;</a:t>
            </a:r>
            <a:endParaRPr lang="en-US" dirty="0"/>
          </a:p>
          <a:p>
            <a:pPr lvl="1"/>
            <a:r>
              <a:rPr lang="en-GB" dirty="0" smtClean="0"/>
              <a:t>Use of RCCs, RCOFs </a:t>
            </a:r>
            <a:r>
              <a:rPr lang="en-GB" dirty="0"/>
              <a:t>and </a:t>
            </a:r>
            <a:r>
              <a:rPr lang="en-GB" dirty="0" smtClean="0"/>
              <a:t>NCOFs/NCFs </a:t>
            </a:r>
            <a:r>
              <a:rPr lang="en-GB" dirty="0"/>
              <a:t>to systematically identify and address capacity development requirements; </a:t>
            </a:r>
            <a:endParaRPr lang="en-US" dirty="0"/>
          </a:p>
          <a:p>
            <a:pPr lvl="1"/>
            <a:r>
              <a:rPr lang="en-GB" dirty="0" smtClean="0"/>
              <a:t>Hands </a:t>
            </a:r>
            <a:r>
              <a:rPr lang="en-GB" dirty="0"/>
              <a:t>on implementation assistance via twinning with NMHSs that provide training services, coupled with deployment of the Climate Service Toolkit (CST) and experts; </a:t>
            </a:r>
            <a:endParaRPr lang="en-US" dirty="0"/>
          </a:p>
          <a:p>
            <a:pPr lvl="1"/>
            <a:r>
              <a:rPr lang="en-GB" dirty="0" smtClean="0"/>
              <a:t>Application </a:t>
            </a:r>
            <a:r>
              <a:rPr lang="en-GB" dirty="0"/>
              <a:t>of Quality Management Standards for climate services;</a:t>
            </a:r>
            <a:endParaRPr lang="en-US" dirty="0"/>
          </a:p>
          <a:p>
            <a:pPr lvl="1"/>
            <a:r>
              <a:rPr lang="en-GB" dirty="0" smtClean="0"/>
              <a:t>Using </a:t>
            </a:r>
            <a:r>
              <a:rPr lang="en-GB" dirty="0"/>
              <a:t>the updated edition of the Guide to Climatological Practices (WMO-No. 100) as a basis for the development of training material and to support the development of Competencies for the Provision of Climate Services;</a:t>
            </a:r>
            <a:endParaRPr lang="en-US" dirty="0"/>
          </a:p>
          <a:p>
            <a:pPr lvl="1"/>
            <a:r>
              <a:rPr lang="en-GB" dirty="0" smtClean="0"/>
              <a:t>A </a:t>
            </a:r>
            <a:r>
              <a:rPr lang="en-GB" dirty="0"/>
              <a:t>plan for capacity development for CSIS implementation, including </a:t>
            </a:r>
            <a:r>
              <a:rPr lang="en-GB" dirty="0" smtClean="0"/>
              <a:t>outreach.</a:t>
            </a:r>
            <a:endParaRPr lang="en-US" dirty="0"/>
          </a:p>
        </p:txBody>
      </p:sp>
    </p:spTree>
    <p:extLst>
      <p:ext uri="{BB962C8B-B14F-4D97-AF65-F5344CB8AC3E}">
        <p14:creationId xmlns:p14="http://schemas.microsoft.com/office/powerpoint/2010/main" val="3820341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Recommendation 5.3/4</a:t>
            </a:r>
            <a:br>
              <a:rPr lang="en-US" sz="2400" dirty="0"/>
            </a:br>
            <a:r>
              <a:rPr lang="en-US" sz="2800" b="1" dirty="0"/>
              <a:t>National focal points of the Climate Services Information </a:t>
            </a:r>
            <a:r>
              <a:rPr lang="en-US" sz="2800" b="1" dirty="0" smtClean="0"/>
              <a:t>System</a:t>
            </a:r>
            <a:endParaRPr lang="en-US" sz="2800" b="1" dirty="0"/>
          </a:p>
        </p:txBody>
      </p:sp>
      <p:sp>
        <p:nvSpPr>
          <p:cNvPr id="3" name="Content Placeholder 2"/>
          <p:cNvSpPr>
            <a:spLocks noGrp="1"/>
          </p:cNvSpPr>
          <p:nvPr>
            <p:ph idx="1"/>
          </p:nvPr>
        </p:nvSpPr>
        <p:spPr/>
        <p:txBody>
          <a:bodyPr>
            <a:normAutofit/>
          </a:bodyPr>
          <a:lstStyle/>
          <a:p>
            <a:r>
              <a:rPr lang="en-GB" sz="2400" b="1" dirty="0"/>
              <a:t>Recommends </a:t>
            </a:r>
            <a:r>
              <a:rPr lang="en-GB" sz="2400" dirty="0"/>
              <a:t>that Terms of Reference for National Focal Points of the Climate Services Information System as set forth in the Annex to this Recommendation be adopted and communicated to all Members.</a:t>
            </a:r>
            <a:endParaRPr lang="en-US" sz="2400" dirty="0"/>
          </a:p>
          <a:p>
            <a:pPr marL="0" indent="0">
              <a:buNone/>
            </a:pPr>
            <a:endParaRPr lang="en-US" sz="2400" dirty="0"/>
          </a:p>
        </p:txBody>
      </p:sp>
    </p:spTree>
    <p:extLst>
      <p:ext uri="{BB962C8B-B14F-4D97-AF65-F5344CB8AC3E}">
        <p14:creationId xmlns:p14="http://schemas.microsoft.com/office/powerpoint/2010/main" val="733829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Work plan and structure</a:t>
            </a:r>
          </a:p>
        </p:txBody>
      </p:sp>
      <p:sp>
        <p:nvSpPr>
          <p:cNvPr id="5" name="Subtitle 4"/>
          <p:cNvSpPr>
            <a:spLocks noGrp="1"/>
          </p:cNvSpPr>
          <p:nvPr>
            <p:ph type="subTitle" idx="1"/>
          </p:nvPr>
        </p:nvSpPr>
        <p:spPr/>
        <p:txBody>
          <a:bodyPr/>
          <a:lstStyle/>
          <a:p>
            <a:r>
              <a:rPr lang="en-US" dirty="0" smtClean="0"/>
              <a:t>CCl-17</a:t>
            </a:r>
            <a:endParaRPr lang="en-US" dirty="0"/>
          </a:p>
        </p:txBody>
      </p:sp>
    </p:spTree>
    <p:extLst>
      <p:ext uri="{BB962C8B-B14F-4D97-AF65-F5344CB8AC3E}">
        <p14:creationId xmlns:p14="http://schemas.microsoft.com/office/powerpoint/2010/main" val="2553566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Draft Resolution 6/1</a:t>
            </a:r>
            <a:br>
              <a:rPr lang="en-US" sz="2700" dirty="0" smtClean="0"/>
            </a:br>
            <a:r>
              <a:rPr lang="fr-CH" sz="3100" b="1" dirty="0" err="1" smtClean="0"/>
              <a:t>Working</a:t>
            </a:r>
            <a:r>
              <a:rPr lang="fr-CH" sz="3100" b="1" dirty="0" smtClean="0"/>
              <a:t> structure of the Commission for </a:t>
            </a:r>
            <a:r>
              <a:rPr lang="fr-CH" sz="3100" b="1" dirty="0" err="1" smtClean="0"/>
              <a:t>Climatology</a:t>
            </a:r>
            <a:r>
              <a:rPr lang="fr-CH" sz="3100" b="1" dirty="0" smtClean="0"/>
              <a:t> (2018-2022)</a:t>
            </a:r>
            <a:endParaRPr lang="en-US" b="1" dirty="0"/>
          </a:p>
        </p:txBody>
      </p:sp>
      <p:sp>
        <p:nvSpPr>
          <p:cNvPr id="3" name="Content Placeholder 2"/>
          <p:cNvSpPr>
            <a:spLocks noGrp="1"/>
          </p:cNvSpPr>
          <p:nvPr>
            <p:ph idx="1"/>
          </p:nvPr>
        </p:nvSpPr>
        <p:spPr/>
        <p:txBody>
          <a:bodyPr>
            <a:normAutofit fontScale="77500" lnSpcReduction="20000"/>
          </a:bodyPr>
          <a:lstStyle/>
          <a:p>
            <a:r>
              <a:rPr lang="en-US" dirty="0" err="1" smtClean="0"/>
              <a:t>CCl</a:t>
            </a:r>
            <a:r>
              <a:rPr lang="en-US" dirty="0" smtClean="0"/>
              <a:t> Management Group</a:t>
            </a:r>
          </a:p>
          <a:p>
            <a:r>
              <a:rPr lang="en-US" dirty="0" smtClean="0"/>
              <a:t>Focus Area 1: Climate monitoring, Data and Assessment</a:t>
            </a:r>
          </a:p>
          <a:p>
            <a:r>
              <a:rPr lang="en-US" dirty="0" smtClean="0"/>
              <a:t>Focus Area 2: Climate Services Information System (CSIS) Operations</a:t>
            </a:r>
          </a:p>
          <a:p>
            <a:r>
              <a:rPr lang="en-US" dirty="0" smtClean="0"/>
              <a:t>Focus Area 3: Climate Services for Societal Benefits</a:t>
            </a:r>
          </a:p>
          <a:p>
            <a:r>
              <a:rPr lang="en-US" dirty="0" smtClean="0"/>
              <a:t>Focus Area 4: Capacity Development for Climate Services</a:t>
            </a:r>
          </a:p>
          <a:p>
            <a:r>
              <a:rPr lang="en-US" dirty="0" smtClean="0"/>
              <a:t>Implementation Coordination Team for Climate Services and Information System (ICT-CSIS)</a:t>
            </a:r>
          </a:p>
          <a:p>
            <a:r>
              <a:rPr lang="en-GB" dirty="0"/>
              <a:t>Advisor on minimum requirements for specific climate applications on using non NMHSs and volunteer </a:t>
            </a:r>
            <a:r>
              <a:rPr lang="en-GB" dirty="0" smtClean="0"/>
              <a:t>networks</a:t>
            </a:r>
            <a:endParaRPr lang="en-US" dirty="0" smtClean="0"/>
          </a:p>
          <a:p>
            <a:r>
              <a:rPr lang="en-US" dirty="0" smtClean="0"/>
              <a:t>Advisor on climate policy support</a:t>
            </a:r>
            <a:endParaRPr lang="en-US" dirty="0"/>
          </a:p>
        </p:txBody>
      </p:sp>
    </p:spTree>
    <p:extLst>
      <p:ext uri="{BB962C8B-B14F-4D97-AF65-F5344CB8AC3E}">
        <p14:creationId xmlns:p14="http://schemas.microsoft.com/office/powerpoint/2010/main" val="2990977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1430"/>
          </a:xfrm>
        </p:spPr>
        <p:txBody>
          <a:bodyPr/>
          <a:lstStyle/>
          <a:p>
            <a:r>
              <a:rPr lang="en-US" dirty="0" smtClean="0"/>
              <a:t>CCl-17 MG</a:t>
            </a:r>
            <a:endParaRPr lang="en-US" dirty="0"/>
          </a:p>
        </p:txBody>
      </p:sp>
      <p:sp>
        <p:nvSpPr>
          <p:cNvPr id="3" name="Content Placeholder 2"/>
          <p:cNvSpPr>
            <a:spLocks noGrp="1"/>
          </p:cNvSpPr>
          <p:nvPr>
            <p:ph idx="1"/>
          </p:nvPr>
        </p:nvSpPr>
        <p:spPr>
          <a:xfrm>
            <a:off x="354169" y="1123680"/>
            <a:ext cx="8506496" cy="4525963"/>
          </a:xfrm>
        </p:spPr>
        <p:txBody>
          <a:bodyPr>
            <a:noAutofit/>
          </a:bodyPr>
          <a:lstStyle/>
          <a:p>
            <a:r>
              <a:rPr lang="en-GB" sz="2000" b="1" dirty="0" smtClean="0">
                <a:solidFill>
                  <a:srgbClr val="00B050"/>
                </a:solidFill>
              </a:rPr>
              <a:t>President: Ms </a:t>
            </a:r>
            <a:r>
              <a:rPr lang="en-GB" sz="2000" b="1" dirty="0" err="1" smtClean="0">
                <a:solidFill>
                  <a:srgbClr val="00B050"/>
                </a:solidFill>
              </a:rPr>
              <a:t>Manola</a:t>
            </a:r>
            <a:r>
              <a:rPr lang="en-GB" sz="2000" b="1" dirty="0" smtClean="0">
                <a:solidFill>
                  <a:srgbClr val="00B050"/>
                </a:solidFill>
              </a:rPr>
              <a:t> Brunet (Spain)</a:t>
            </a:r>
          </a:p>
          <a:p>
            <a:r>
              <a:rPr lang="en-GB" sz="2000" b="1" dirty="0" smtClean="0">
                <a:solidFill>
                  <a:srgbClr val="00B050"/>
                </a:solidFill>
              </a:rPr>
              <a:t>Vice-President: Ms Barbara Tapia (Chile)</a:t>
            </a:r>
          </a:p>
          <a:p>
            <a:r>
              <a:rPr lang="en-GB" sz="1800" i="1" dirty="0" smtClean="0"/>
              <a:t>Focus </a:t>
            </a:r>
            <a:r>
              <a:rPr lang="en-GB" sz="1800" i="1" dirty="0"/>
              <a:t>Area-1: Climate Monitoring, Data and </a:t>
            </a:r>
            <a:r>
              <a:rPr lang="en-GB" sz="1800" i="1" dirty="0" smtClean="0"/>
              <a:t>Assessment: </a:t>
            </a:r>
            <a:r>
              <a:rPr lang="en-GB" sz="1800" dirty="0" smtClean="0"/>
              <a:t>Co-chairpersons: </a:t>
            </a:r>
            <a:r>
              <a:rPr lang="en-GB" sz="1800" b="1" dirty="0" smtClean="0"/>
              <a:t>Mr </a:t>
            </a:r>
            <a:r>
              <a:rPr lang="en-GB" sz="1800" b="1" dirty="0"/>
              <a:t>William Wright (Australia</a:t>
            </a:r>
            <a:r>
              <a:rPr lang="en-GB" sz="1800" b="1" dirty="0" smtClean="0"/>
              <a:t>), Ms </a:t>
            </a:r>
            <a:r>
              <a:rPr lang="en-GB" sz="1800" b="1" dirty="0"/>
              <a:t>Fatima </a:t>
            </a:r>
            <a:r>
              <a:rPr lang="en-GB" sz="1800" b="1" dirty="0" err="1"/>
              <a:t>Driouech</a:t>
            </a:r>
            <a:r>
              <a:rPr lang="en-GB" sz="1800" b="1" dirty="0"/>
              <a:t> (Morocco</a:t>
            </a:r>
            <a:r>
              <a:rPr lang="en-GB" sz="1800" b="1" dirty="0" smtClean="0"/>
              <a:t>) and Mr </a:t>
            </a:r>
            <a:r>
              <a:rPr lang="en-GB" sz="1800" b="1" dirty="0" err="1"/>
              <a:t>Jia</a:t>
            </a:r>
            <a:r>
              <a:rPr lang="en-GB" sz="1800" b="1" dirty="0"/>
              <a:t> </a:t>
            </a:r>
            <a:r>
              <a:rPr lang="en-GB" sz="1800" b="1" dirty="0" err="1"/>
              <a:t>Xiaolong</a:t>
            </a:r>
            <a:r>
              <a:rPr lang="en-GB" sz="1800" b="1" dirty="0"/>
              <a:t> (China)</a:t>
            </a:r>
            <a:endParaRPr lang="en-US" sz="1800" b="1" dirty="0"/>
          </a:p>
          <a:p>
            <a:r>
              <a:rPr lang="en-GB" sz="1800" i="1" dirty="0"/>
              <a:t>Focus Area 2: Climate Services Information System (CSIS) </a:t>
            </a:r>
            <a:r>
              <a:rPr lang="en-GB" sz="1800" i="1" dirty="0" smtClean="0"/>
              <a:t>Operations: </a:t>
            </a:r>
            <a:r>
              <a:rPr lang="fr-CH" sz="1800" dirty="0" smtClean="0"/>
              <a:t>Co-</a:t>
            </a:r>
            <a:r>
              <a:rPr lang="fr-CH" sz="1800" dirty="0" err="1" smtClean="0"/>
              <a:t>chairpersons</a:t>
            </a:r>
            <a:r>
              <a:rPr lang="fr-CH" sz="1800" dirty="0" smtClean="0"/>
              <a:t>: </a:t>
            </a:r>
            <a:r>
              <a:rPr lang="fr-CH" sz="1800" b="1" dirty="0"/>
              <a:t>Mr Jean-Pierre </a:t>
            </a:r>
            <a:r>
              <a:rPr lang="fr-CH" sz="1800" b="1" dirty="0" err="1"/>
              <a:t>Céron</a:t>
            </a:r>
            <a:r>
              <a:rPr lang="fr-CH" sz="1800" b="1" dirty="0"/>
              <a:t> (France</a:t>
            </a:r>
            <a:r>
              <a:rPr lang="fr-CH" sz="1800" b="1" dirty="0" smtClean="0"/>
              <a:t>) and </a:t>
            </a:r>
            <a:r>
              <a:rPr lang="en-GB" sz="1800" b="1" dirty="0" smtClean="0"/>
              <a:t>Mr </a:t>
            </a:r>
            <a:r>
              <a:rPr lang="en-GB" sz="1800" b="1" dirty="0"/>
              <a:t>Akihiko Shimpo (Japan)</a:t>
            </a:r>
            <a:endParaRPr lang="en-US" sz="1800" b="1" dirty="0"/>
          </a:p>
          <a:p>
            <a:r>
              <a:rPr lang="en-GB" sz="1800" i="1" dirty="0"/>
              <a:t>Focus Area 3: Climate Services for Societal </a:t>
            </a:r>
            <a:r>
              <a:rPr lang="en-GB" sz="1800" i="1" dirty="0" smtClean="0"/>
              <a:t>Benefits: </a:t>
            </a:r>
            <a:r>
              <a:rPr lang="en-GB" sz="1800" dirty="0" smtClean="0"/>
              <a:t>Co-chairperson: </a:t>
            </a:r>
            <a:r>
              <a:rPr lang="en-GB" sz="1800" b="1" dirty="0"/>
              <a:t>Mr Rodney Martinez (Ecuador</a:t>
            </a:r>
            <a:r>
              <a:rPr lang="en-GB" sz="1800" b="1" dirty="0" smtClean="0"/>
              <a:t>) and  </a:t>
            </a:r>
            <a:r>
              <a:rPr lang="en-GB" sz="1800" b="1" dirty="0"/>
              <a:t>Mr Andrew Tait (New Zealand)</a:t>
            </a:r>
            <a:endParaRPr lang="en-US" sz="1800" b="1" dirty="0"/>
          </a:p>
          <a:p>
            <a:r>
              <a:rPr lang="en-ZA" sz="1800" i="1" dirty="0"/>
              <a:t>Focus Area 4: Capacity Development for Climate </a:t>
            </a:r>
            <a:r>
              <a:rPr lang="en-ZA" sz="1800" i="1" dirty="0" smtClean="0"/>
              <a:t>Services: </a:t>
            </a:r>
            <a:r>
              <a:rPr lang="en-ZA" sz="2000" dirty="0" smtClean="0"/>
              <a:t>Co-Cha</a:t>
            </a:r>
            <a:r>
              <a:rPr lang="en-GB" sz="1800" dirty="0" err="1" smtClean="0"/>
              <a:t>irpersons</a:t>
            </a:r>
            <a:r>
              <a:rPr lang="en-GB" sz="1800" dirty="0" smtClean="0"/>
              <a:t>: </a:t>
            </a:r>
            <a:r>
              <a:rPr lang="en-GB" sz="1800" b="1" dirty="0"/>
              <a:t>Ms Charlotte McBride (South </a:t>
            </a:r>
            <a:r>
              <a:rPr lang="en-GB" sz="1800" b="1" dirty="0" smtClean="0"/>
              <a:t>Africa) and </a:t>
            </a:r>
            <a:r>
              <a:rPr lang="en-GB" sz="1800" b="1" dirty="0"/>
              <a:t>Ms Tanja </a:t>
            </a:r>
            <a:r>
              <a:rPr lang="en-GB" sz="1800" b="1" dirty="0" err="1"/>
              <a:t>Cegnar</a:t>
            </a:r>
            <a:r>
              <a:rPr lang="en-GB" sz="1800" b="1" dirty="0"/>
              <a:t> (Slovenia)</a:t>
            </a:r>
            <a:endParaRPr lang="en-US" sz="1800" b="1" dirty="0"/>
          </a:p>
          <a:p>
            <a:r>
              <a:rPr lang="en-ZA" sz="1800" i="1" dirty="0"/>
              <a:t>Implementation Coordination Team on Climate Services Information System (ICT-CSIS</a:t>
            </a:r>
            <a:r>
              <a:rPr lang="en-ZA" sz="1800" i="1" dirty="0" smtClean="0"/>
              <a:t>): </a:t>
            </a:r>
            <a:r>
              <a:rPr lang="en-ZA" sz="1800" dirty="0" smtClean="0"/>
              <a:t>Chairperson</a:t>
            </a:r>
            <a:r>
              <a:rPr lang="en-ZA" sz="1800" dirty="0"/>
              <a:t>: </a:t>
            </a:r>
            <a:r>
              <a:rPr lang="en-ZA" sz="1800" b="1" dirty="0"/>
              <a:t>Mr Roger Pulwarty (USA)</a:t>
            </a:r>
            <a:endParaRPr lang="en-US" sz="1800" b="1" dirty="0"/>
          </a:p>
          <a:p>
            <a:r>
              <a:rPr lang="en-ZA" sz="1800" i="1" dirty="0"/>
              <a:t>Advisor</a:t>
            </a:r>
            <a:r>
              <a:rPr lang="en-GB" sz="1800" i="1" dirty="0"/>
              <a:t> on minimum requirements for specific climate applications on using non‑NMHSs and volunteer </a:t>
            </a:r>
            <a:r>
              <a:rPr lang="en-GB" sz="1800" i="1" dirty="0" smtClean="0"/>
              <a:t>networks: </a:t>
            </a:r>
            <a:r>
              <a:rPr lang="en-GB" sz="1800" b="1" dirty="0" smtClean="0"/>
              <a:t>Mr </a:t>
            </a:r>
            <a:r>
              <a:rPr lang="en-GB" sz="1800" b="1" dirty="0"/>
              <a:t>Henry </a:t>
            </a:r>
            <a:r>
              <a:rPr lang="en-GB" sz="1800" b="1" dirty="0" err="1"/>
              <a:t>Reges</a:t>
            </a:r>
            <a:r>
              <a:rPr lang="en-GB" sz="1800" b="1" dirty="0"/>
              <a:t> (USA</a:t>
            </a:r>
            <a:r>
              <a:rPr lang="en-GB" sz="1800" b="1" dirty="0" smtClean="0"/>
              <a:t>)</a:t>
            </a:r>
          </a:p>
          <a:p>
            <a:r>
              <a:rPr lang="en-GB" sz="1800" i="1" dirty="0" smtClean="0"/>
              <a:t>Advisor on climate policy support: </a:t>
            </a:r>
            <a:r>
              <a:rPr lang="en-GB" sz="1800" b="1" dirty="0" smtClean="0"/>
              <a:t>Mr Carlos Fuller (Belize)</a:t>
            </a:r>
            <a:endParaRPr lang="en-US" sz="1800" b="1" dirty="0"/>
          </a:p>
          <a:p>
            <a:endParaRPr lang="en-US" sz="2000" dirty="0"/>
          </a:p>
        </p:txBody>
      </p:sp>
    </p:spTree>
    <p:extLst>
      <p:ext uri="{BB962C8B-B14F-4D97-AF65-F5344CB8AC3E}">
        <p14:creationId xmlns:p14="http://schemas.microsoft.com/office/powerpoint/2010/main" val="1901893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IPET-OPSLS@CCl-17</a:t>
            </a:r>
            <a:endParaRPr lang="en-US" dirty="0"/>
          </a:p>
        </p:txBody>
      </p:sp>
      <p:sp>
        <p:nvSpPr>
          <p:cNvPr id="3" name="Content Placeholder 2"/>
          <p:cNvSpPr>
            <a:spLocks noGrp="1"/>
          </p:cNvSpPr>
          <p:nvPr>
            <p:ph idx="1"/>
          </p:nvPr>
        </p:nvSpPr>
        <p:spPr/>
        <p:txBody>
          <a:bodyPr>
            <a:normAutofit fontScale="77500" lnSpcReduction="20000"/>
          </a:bodyPr>
          <a:lstStyle/>
          <a:p>
            <a:r>
              <a:rPr lang="en-GB" b="1" dirty="0" smtClean="0"/>
              <a:t>Mission</a:t>
            </a:r>
          </a:p>
          <a:p>
            <a:pPr lvl="1"/>
            <a:r>
              <a:rPr lang="en-GB" i="1" dirty="0" smtClean="0"/>
              <a:t>Provide </a:t>
            </a:r>
            <a:r>
              <a:rPr lang="en-GB" i="1" dirty="0"/>
              <a:t>guidance on operational climate prediction on global scale and their optimal utilization at regional and national scales</a:t>
            </a:r>
            <a:endParaRPr lang="en-US" dirty="0"/>
          </a:p>
          <a:p>
            <a:r>
              <a:rPr lang="en-GB" b="1" dirty="0"/>
              <a:t>Terms of Reference:</a:t>
            </a:r>
            <a:endParaRPr lang="en-US" dirty="0"/>
          </a:p>
          <a:p>
            <a:pPr lvl="1"/>
            <a:r>
              <a:rPr lang="en-GB" dirty="0"/>
              <a:t>Same as specified in Decision 33 (CBS-16).</a:t>
            </a:r>
            <a:endParaRPr lang="en-US" dirty="0"/>
          </a:p>
          <a:p>
            <a:r>
              <a:rPr lang="en-GB" b="1" dirty="0"/>
              <a:t>Deliverables (</a:t>
            </a:r>
            <a:r>
              <a:rPr lang="en-GB" b="1" dirty="0" err="1"/>
              <a:t>CCl</a:t>
            </a:r>
            <a:r>
              <a:rPr lang="en-GB" b="1" dirty="0"/>
              <a:t>-relevant):</a:t>
            </a:r>
            <a:endParaRPr lang="en-US" dirty="0"/>
          </a:p>
          <a:p>
            <a:pPr lvl="1"/>
            <a:r>
              <a:rPr lang="en-GB" dirty="0" smtClean="0"/>
              <a:t>Guidance </a:t>
            </a:r>
            <a:r>
              <a:rPr lang="en-GB" dirty="0"/>
              <a:t>on Operational Seasonal Forecasting;</a:t>
            </a:r>
            <a:endParaRPr lang="en-US" dirty="0"/>
          </a:p>
          <a:p>
            <a:pPr lvl="1"/>
            <a:r>
              <a:rPr lang="en-GB" dirty="0" smtClean="0"/>
              <a:t>Technical </a:t>
            </a:r>
            <a:r>
              <a:rPr lang="en-GB" dirty="0"/>
              <a:t>coordination of Workshop series on Operational Climate Prediction;</a:t>
            </a:r>
            <a:endParaRPr lang="en-US" dirty="0"/>
          </a:p>
          <a:p>
            <a:pPr lvl="1"/>
            <a:r>
              <a:rPr lang="en-GB" dirty="0" smtClean="0"/>
              <a:t>Operationalization </a:t>
            </a:r>
            <a:r>
              <a:rPr lang="en-GB" dirty="0"/>
              <a:t>and further development of the Global Seasonal Climate Update (GSCU) including development of guidance on the use of GSCU;</a:t>
            </a:r>
            <a:endParaRPr lang="en-US" dirty="0"/>
          </a:p>
          <a:p>
            <a:pPr lvl="1"/>
            <a:r>
              <a:rPr lang="en-GB" dirty="0" smtClean="0"/>
              <a:t>Recommendations </a:t>
            </a:r>
            <a:r>
              <a:rPr lang="en-GB" dirty="0"/>
              <a:t>on CSIS functionality of operational prediction and its integration with the GDPFS</a:t>
            </a:r>
            <a:r>
              <a:rPr lang="en-GB" dirty="0" smtClean="0"/>
              <a:t>.</a:t>
            </a:r>
            <a:r>
              <a:rPr lang="en-US" dirty="0" smtClean="0"/>
              <a:t> </a:t>
            </a:r>
            <a:endParaRPr lang="en-US" dirty="0"/>
          </a:p>
          <a:p>
            <a:endParaRPr lang="en-US" dirty="0"/>
          </a:p>
        </p:txBody>
      </p:sp>
    </p:spTree>
    <p:extLst>
      <p:ext uri="{BB962C8B-B14F-4D97-AF65-F5344CB8AC3E}">
        <p14:creationId xmlns:p14="http://schemas.microsoft.com/office/powerpoint/2010/main" val="3145007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CCl-17 Teams </a:t>
            </a:r>
            <a:br>
              <a:rPr lang="en-US" dirty="0" smtClean="0"/>
            </a:br>
            <a:r>
              <a:rPr lang="en-US" dirty="0" smtClean="0"/>
              <a:t>of Interest to IPET-OPSLS</a:t>
            </a:r>
            <a:endParaRPr lang="en-US" dirty="0"/>
          </a:p>
        </p:txBody>
      </p:sp>
      <p:sp>
        <p:nvSpPr>
          <p:cNvPr id="3" name="Content Placeholder 2"/>
          <p:cNvSpPr>
            <a:spLocks noGrp="1"/>
          </p:cNvSpPr>
          <p:nvPr>
            <p:ph idx="1"/>
          </p:nvPr>
        </p:nvSpPr>
        <p:spPr/>
        <p:txBody>
          <a:bodyPr>
            <a:normAutofit fontScale="55000" lnSpcReduction="20000"/>
          </a:bodyPr>
          <a:lstStyle/>
          <a:p>
            <a:r>
              <a:rPr lang="en-GB" b="1" dirty="0"/>
              <a:t>1.4	 Working Group on Climate Data Exchange</a:t>
            </a:r>
            <a:endParaRPr lang="en-US" dirty="0"/>
          </a:p>
          <a:p>
            <a:pPr lvl="1"/>
            <a:r>
              <a:rPr lang="en-GB" b="1" dirty="0"/>
              <a:t>Mission:</a:t>
            </a:r>
            <a:r>
              <a:rPr lang="en-GB" dirty="0"/>
              <a:t> </a:t>
            </a:r>
            <a:r>
              <a:rPr lang="en-GB" i="1" dirty="0"/>
              <a:t>Support implementation of and compliance with Resolution 60 (Cg-17), including through review and definitions of data requirements as well as promotion of mechanisms and </a:t>
            </a:r>
            <a:r>
              <a:rPr lang="en-GB" i="1" dirty="0" smtClean="0"/>
              <a:t>incentives</a:t>
            </a:r>
          </a:p>
          <a:p>
            <a:r>
              <a:rPr lang="en-GB" b="1" dirty="0"/>
              <a:t>2.1	Inter-Programme Expert Team on Regional Climate Activities (Joint </a:t>
            </a:r>
            <a:r>
              <a:rPr lang="en-GB" b="1" dirty="0" err="1"/>
              <a:t>CCl</a:t>
            </a:r>
            <a:r>
              <a:rPr lang="en-GB" b="1" dirty="0"/>
              <a:t>/CBS)</a:t>
            </a:r>
            <a:endParaRPr lang="en-US" dirty="0"/>
          </a:p>
          <a:p>
            <a:pPr lvl="1"/>
            <a:r>
              <a:rPr lang="en-GB" b="1" dirty="0"/>
              <a:t>Mission:</a:t>
            </a:r>
            <a:r>
              <a:rPr lang="en-GB" dirty="0"/>
              <a:t> </a:t>
            </a:r>
            <a:r>
              <a:rPr lang="en-GB" i="1" dirty="0"/>
              <a:t>Support RCC and RCOF operations, including technical guidance and assessment for formal designation of RCCs, on the entire range of CSIS </a:t>
            </a:r>
            <a:r>
              <a:rPr lang="en-GB" i="1" dirty="0" smtClean="0"/>
              <a:t>functions</a:t>
            </a:r>
          </a:p>
          <a:p>
            <a:r>
              <a:rPr lang="en-GB" b="1" dirty="0"/>
              <a:t>2.3	Task Team on Climate Services Toolkit and Downscaling</a:t>
            </a:r>
            <a:endParaRPr lang="en-US" dirty="0"/>
          </a:p>
          <a:p>
            <a:pPr lvl="1"/>
            <a:r>
              <a:rPr lang="en-GB" b="1" dirty="0"/>
              <a:t>Mission:</a:t>
            </a:r>
            <a:r>
              <a:rPr lang="en-GB" i="1" dirty="0"/>
              <a:t> Lead the development and deployment of the Climate Services Toolkit on regional and national scales and development of guidance on downscaling of climate predictions and projections</a:t>
            </a:r>
            <a:endParaRPr lang="en-US" dirty="0"/>
          </a:p>
          <a:p>
            <a:r>
              <a:rPr lang="en-GB" b="1" dirty="0" smtClean="0"/>
              <a:t>3.4</a:t>
            </a:r>
            <a:r>
              <a:rPr lang="en-GB" b="1" dirty="0"/>
              <a:t>	Expert Team on Tailoring Climate Information (This team is joint with Focus Area 2 and is the same </a:t>
            </a:r>
            <a:r>
              <a:rPr lang="en-GB" b="1" dirty="0" smtClean="0"/>
              <a:t>as </a:t>
            </a:r>
            <a:r>
              <a:rPr lang="en-GB" b="1" dirty="0"/>
              <a:t>ET 2.4)</a:t>
            </a:r>
            <a:endParaRPr lang="en-US" dirty="0"/>
          </a:p>
          <a:p>
            <a:pPr lvl="1"/>
            <a:r>
              <a:rPr lang="en-GB" b="1" dirty="0"/>
              <a:t>Mission:</a:t>
            </a:r>
            <a:r>
              <a:rPr lang="en-GB" dirty="0"/>
              <a:t> </a:t>
            </a:r>
            <a:r>
              <a:rPr lang="en-GB" i="1" dirty="0"/>
              <a:t>Provide guidance on the tailoring of climate information for user level decision making, including good practices on the applications of climate information</a:t>
            </a:r>
            <a:endParaRPr lang="en-US" dirty="0"/>
          </a:p>
          <a:p>
            <a:endParaRPr lang="en-US" dirty="0"/>
          </a:p>
        </p:txBody>
      </p:sp>
    </p:spTree>
    <p:extLst>
      <p:ext uri="{BB962C8B-B14F-4D97-AF65-F5344CB8AC3E}">
        <p14:creationId xmlns:p14="http://schemas.microsoft.com/office/powerpoint/2010/main" val="1421654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CCl-17 TECO</a:t>
            </a:r>
            <a:endParaRPr lang="en-US" dirty="0"/>
          </a:p>
        </p:txBody>
      </p:sp>
      <p:sp>
        <p:nvSpPr>
          <p:cNvPr id="3" name="Content Placeholder 2"/>
          <p:cNvSpPr>
            <a:spLocks noGrp="1"/>
          </p:cNvSpPr>
          <p:nvPr>
            <p:ph idx="1"/>
          </p:nvPr>
        </p:nvSpPr>
        <p:spPr/>
        <p:txBody>
          <a:bodyPr>
            <a:normAutofit fontScale="77500" lnSpcReduction="20000"/>
          </a:bodyPr>
          <a:lstStyle/>
          <a:p>
            <a:r>
              <a:rPr lang="en-US" dirty="0"/>
              <a:t>WMO Technical Conference on </a:t>
            </a:r>
            <a:r>
              <a:rPr lang="en-US" b="1" dirty="0"/>
              <a:t>Climate </a:t>
            </a:r>
            <a:r>
              <a:rPr lang="en-US" b="1" dirty="0" smtClean="0"/>
              <a:t>Services </a:t>
            </a:r>
            <a:r>
              <a:rPr lang="en-US" b="1" dirty="0"/>
              <a:t>for </a:t>
            </a:r>
            <a:r>
              <a:rPr lang="en-US" b="1" dirty="0" smtClean="0"/>
              <a:t>Policy </a:t>
            </a:r>
            <a:r>
              <a:rPr lang="en-US" b="1" dirty="0"/>
              <a:t>and </a:t>
            </a:r>
            <a:r>
              <a:rPr lang="en-US" b="1" dirty="0" smtClean="0"/>
              <a:t>Decision </a:t>
            </a:r>
            <a:r>
              <a:rPr lang="en-US" b="1" dirty="0"/>
              <a:t>S</a:t>
            </a:r>
            <a:r>
              <a:rPr lang="en-US" b="1" dirty="0" smtClean="0"/>
              <a:t>upport</a:t>
            </a:r>
          </a:p>
          <a:p>
            <a:r>
              <a:rPr lang="en-US" dirty="0" smtClean="0"/>
              <a:t>A new approach: TECO embedded between two days of CCl-17 intergovernmental session (11-12 April 2018)</a:t>
            </a:r>
          </a:p>
          <a:p>
            <a:r>
              <a:rPr lang="en-US" dirty="0"/>
              <a:t>T</a:t>
            </a:r>
            <a:r>
              <a:rPr lang="en-US" dirty="0" smtClean="0"/>
              <a:t>hematic threads (highlights of CCl-16 work):</a:t>
            </a:r>
            <a:endParaRPr lang="en-US" dirty="0"/>
          </a:p>
          <a:p>
            <a:pPr lvl="1"/>
            <a:r>
              <a:rPr lang="en-US" dirty="0" smtClean="0"/>
              <a:t>Observations </a:t>
            </a:r>
            <a:r>
              <a:rPr lang="en-US" dirty="0"/>
              <a:t>and Climate Data Management</a:t>
            </a:r>
          </a:p>
          <a:p>
            <a:pPr lvl="1"/>
            <a:r>
              <a:rPr lang="en-US" dirty="0"/>
              <a:t>Climate Monitoring and Assessment</a:t>
            </a:r>
          </a:p>
          <a:p>
            <a:pPr lvl="1"/>
            <a:r>
              <a:rPr lang="en-US" dirty="0"/>
              <a:t>Climate Prediction, Projection, and Delivery Mechanisms</a:t>
            </a:r>
          </a:p>
          <a:p>
            <a:pPr lvl="1"/>
            <a:r>
              <a:rPr lang="en-US" dirty="0"/>
              <a:t>Climate Information for Adaptation and Risk Management</a:t>
            </a:r>
          </a:p>
          <a:p>
            <a:pPr lvl="1"/>
            <a:r>
              <a:rPr lang="en-US" dirty="0"/>
              <a:t>Capacity Development</a:t>
            </a:r>
          </a:p>
          <a:p>
            <a:pPr lvl="1"/>
            <a:r>
              <a:rPr lang="en-US" dirty="0"/>
              <a:t>Framing the Strategy for </a:t>
            </a:r>
            <a:r>
              <a:rPr lang="en-US" dirty="0" smtClean="0"/>
              <a:t>CCl-17</a:t>
            </a:r>
          </a:p>
          <a:p>
            <a:r>
              <a:rPr lang="en-US" dirty="0" smtClean="0"/>
              <a:t>CCl-16 Outputs</a:t>
            </a:r>
          </a:p>
          <a:p>
            <a:pPr lvl="1"/>
            <a:r>
              <a:rPr lang="en-US" dirty="0">
                <a:hlinkClick r:id="rId2"/>
              </a:rPr>
              <a:t>http://</a:t>
            </a:r>
            <a:r>
              <a:rPr lang="en-US" dirty="0" smtClean="0">
                <a:hlinkClick r:id="rId2"/>
              </a:rPr>
              <a:t>www.wmo.int/pages/prog/wcp/ccl/references.php</a:t>
            </a:r>
            <a:r>
              <a:rPr lang="en-US" dirty="0" smtClean="0"/>
              <a:t> </a:t>
            </a:r>
            <a:endParaRPr lang="en-US" dirty="0"/>
          </a:p>
        </p:txBody>
      </p:sp>
    </p:spTree>
    <p:extLst>
      <p:ext uri="{BB962C8B-B14F-4D97-AF65-F5344CB8AC3E}">
        <p14:creationId xmlns:p14="http://schemas.microsoft.com/office/powerpoint/2010/main" val="3891396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CCl-17 Teams </a:t>
            </a:r>
            <a:br>
              <a:rPr lang="en-US" dirty="0"/>
            </a:br>
            <a:r>
              <a:rPr lang="en-US" dirty="0"/>
              <a:t>of Interest to </a:t>
            </a:r>
            <a:r>
              <a:rPr lang="en-US" dirty="0" smtClean="0"/>
              <a:t>IPET-OPSLS (contd.)</a:t>
            </a:r>
            <a:endParaRPr lang="en-US" dirty="0"/>
          </a:p>
        </p:txBody>
      </p:sp>
      <p:sp>
        <p:nvSpPr>
          <p:cNvPr id="3" name="Content Placeholder 2"/>
          <p:cNvSpPr>
            <a:spLocks noGrp="1"/>
          </p:cNvSpPr>
          <p:nvPr>
            <p:ph idx="1"/>
          </p:nvPr>
        </p:nvSpPr>
        <p:spPr/>
        <p:txBody>
          <a:bodyPr>
            <a:normAutofit fontScale="55000" lnSpcReduction="20000"/>
          </a:bodyPr>
          <a:lstStyle/>
          <a:p>
            <a:r>
              <a:rPr lang="en-ZA" b="1" dirty="0"/>
              <a:t>4.1	Expert Team on Capacity Development for Service Delivery including Quality Management</a:t>
            </a:r>
            <a:endParaRPr lang="en-US" dirty="0"/>
          </a:p>
          <a:p>
            <a:pPr lvl="1"/>
            <a:r>
              <a:rPr lang="en-ZA" b="1" dirty="0"/>
              <a:t>Mission:</a:t>
            </a:r>
            <a:r>
              <a:rPr lang="en-ZA" dirty="0"/>
              <a:t> </a:t>
            </a:r>
            <a:r>
              <a:rPr lang="en-ZA" i="1" dirty="0"/>
              <a:t>Liaise with Focus Area 3 to advise on capacity development for delivery of climate services by NMHSs and contribute to GFCS pillar in this area. Provide training material to facilitate implementation of Quality Management (QM) in climate services in NMHSs and provide guidance to NMHS transitioning to the new standard of ISO9001:2015. </a:t>
            </a:r>
            <a:endParaRPr lang="en-ZA" i="1" dirty="0" smtClean="0"/>
          </a:p>
          <a:p>
            <a:r>
              <a:rPr lang="en-GB" b="1" dirty="0"/>
              <a:t>5. Implementation Coordination Team on Climate Services Information System (ICT‑CSIS)</a:t>
            </a:r>
            <a:endParaRPr lang="en-US" dirty="0"/>
          </a:p>
          <a:p>
            <a:pPr lvl="1"/>
            <a:r>
              <a:rPr lang="en-GB" dirty="0"/>
              <a:t>(Note: The membership of ICT-CSIS will be mainly composed of not more than two relevant Leads from each of the four </a:t>
            </a:r>
            <a:r>
              <a:rPr lang="en-GB" dirty="0" err="1"/>
              <a:t>CCl</a:t>
            </a:r>
            <a:r>
              <a:rPr lang="en-GB" dirty="0"/>
              <a:t> Focus Areas, and if needed, from other WMO Technical Commissions/co-sponsored bodies of WMO)</a:t>
            </a:r>
            <a:endParaRPr lang="en-US" dirty="0"/>
          </a:p>
          <a:p>
            <a:pPr lvl="1"/>
            <a:r>
              <a:rPr lang="en-GB" b="1" dirty="0"/>
              <a:t>Mission:</a:t>
            </a:r>
            <a:r>
              <a:rPr lang="en-GB" dirty="0"/>
              <a:t> </a:t>
            </a:r>
            <a:r>
              <a:rPr lang="en-GB" i="1" dirty="0"/>
              <a:t>Advise and coordinate across </a:t>
            </a:r>
            <a:r>
              <a:rPr lang="en-GB" i="1" dirty="0" err="1"/>
              <a:t>CCl</a:t>
            </a:r>
            <a:r>
              <a:rPr lang="en-GB" i="1" dirty="0"/>
              <a:t>, ensuring the involvement of all the Focus Areas, on developments and contributions to the CSIS in close liaison with GFCS implementation </a:t>
            </a:r>
            <a:r>
              <a:rPr lang="en-GB" i="1" dirty="0" smtClean="0"/>
              <a:t>projects</a:t>
            </a:r>
          </a:p>
          <a:p>
            <a:pPr lvl="1"/>
            <a:r>
              <a:rPr lang="en-US" b="1" dirty="0"/>
              <a:t>Deliverables:</a:t>
            </a:r>
            <a:endParaRPr lang="en-US" dirty="0"/>
          </a:p>
          <a:p>
            <a:pPr lvl="2"/>
            <a:r>
              <a:rPr lang="en-GB" dirty="0" smtClean="0"/>
              <a:t>CSIS </a:t>
            </a:r>
            <a:r>
              <a:rPr lang="en-GB" dirty="0"/>
              <a:t>Technical Reference;</a:t>
            </a:r>
            <a:endParaRPr lang="en-US" dirty="0"/>
          </a:p>
          <a:p>
            <a:pPr lvl="2"/>
            <a:r>
              <a:rPr lang="en-GB" dirty="0" smtClean="0"/>
              <a:t>Recommendations </a:t>
            </a:r>
            <a:r>
              <a:rPr lang="en-GB" dirty="0"/>
              <a:t>on CSIS integration into the GDPFS and WIS;</a:t>
            </a:r>
            <a:endParaRPr lang="en-US" dirty="0"/>
          </a:p>
          <a:p>
            <a:pPr lvl="2"/>
            <a:r>
              <a:rPr lang="en-GB" dirty="0" smtClean="0"/>
              <a:t>Guidance </a:t>
            </a:r>
            <a:r>
              <a:rPr lang="en-GB" dirty="0"/>
              <a:t>on user interface and capacity development for CSIS operations;</a:t>
            </a:r>
            <a:endParaRPr lang="en-US" dirty="0"/>
          </a:p>
          <a:p>
            <a:pPr lvl="2"/>
            <a:r>
              <a:rPr lang="en-GB" dirty="0" smtClean="0"/>
              <a:t>Report </a:t>
            </a:r>
            <a:r>
              <a:rPr lang="en-GB" dirty="0"/>
              <a:t>on needs and capacities for CSIS implementation at the national level;</a:t>
            </a:r>
            <a:endParaRPr lang="en-US" dirty="0"/>
          </a:p>
          <a:p>
            <a:pPr lvl="2"/>
            <a:r>
              <a:rPr lang="en-GB" dirty="0" smtClean="0"/>
              <a:t>Brochure </a:t>
            </a:r>
            <a:r>
              <a:rPr lang="en-GB" dirty="0"/>
              <a:t>on </a:t>
            </a:r>
            <a:r>
              <a:rPr lang="en-GB" dirty="0" err="1"/>
              <a:t>CCl</a:t>
            </a:r>
            <a:r>
              <a:rPr lang="en-GB" dirty="0"/>
              <a:t> contributions to CSIS.</a:t>
            </a:r>
            <a:endParaRPr lang="en-US" dirty="0"/>
          </a:p>
          <a:p>
            <a:pPr lvl="2"/>
            <a:endParaRPr lang="en-ZA" i="1" dirty="0" smtClean="0"/>
          </a:p>
          <a:p>
            <a:endParaRPr lang="en-US" dirty="0"/>
          </a:p>
          <a:p>
            <a:endParaRPr lang="en-US" dirty="0"/>
          </a:p>
        </p:txBody>
      </p:sp>
    </p:spTree>
    <p:extLst>
      <p:ext uri="{BB962C8B-B14F-4D97-AF65-F5344CB8AC3E}">
        <p14:creationId xmlns:p14="http://schemas.microsoft.com/office/powerpoint/2010/main" val="1283361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sp>
        <p:nvSpPr>
          <p:cNvPr id="6"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smtClean="0">
                <a:solidFill>
                  <a:schemeClr val="bg1"/>
                </a:solidFill>
              </a:rPr>
              <a:t>Thank you</a:t>
            </a:r>
            <a:endParaRPr lang="en-US" sz="4800" dirty="0" smtClean="0">
              <a:solidFill>
                <a:schemeClr val="bg1"/>
              </a:solidFill>
            </a:endParaRPr>
          </a:p>
        </p:txBody>
      </p:sp>
      <p:sp>
        <p:nvSpPr>
          <p:cNvPr id="4" name="TextBox 3"/>
          <p:cNvSpPr txBox="1"/>
          <p:nvPr/>
        </p:nvSpPr>
        <p:spPr>
          <a:xfrm>
            <a:off x="3319445" y="3608577"/>
            <a:ext cx="2505109" cy="523220"/>
          </a:xfrm>
          <a:prstGeom prst="rect">
            <a:avLst/>
          </a:prstGeom>
          <a:noFill/>
        </p:spPr>
        <p:txBody>
          <a:bodyPr wrap="none" rtlCol="0">
            <a:spAutoFit/>
          </a:bodyPr>
          <a:lstStyle/>
          <a:p>
            <a:r>
              <a:rPr lang="en-US" sz="2800" b="1" dirty="0" smtClean="0">
                <a:solidFill>
                  <a:schemeClr val="bg1"/>
                </a:solidFill>
                <a:latin typeface="Calibri" panose="020F0502020204030204" pitchFamily="34" charset="0"/>
              </a:rPr>
              <a:t>rkolli@wmo.int</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Contributions to </a:t>
            </a:r>
            <a:r>
              <a:rPr lang="en-US" dirty="0" smtClean="0"/>
              <a:t>Climate-related Policy </a:t>
            </a:r>
            <a:r>
              <a:rPr lang="en-US" dirty="0"/>
              <a:t>and </a:t>
            </a:r>
            <a:r>
              <a:rPr lang="en-US" dirty="0" smtClean="0"/>
              <a:t>Practice</a:t>
            </a:r>
            <a:endParaRPr lang="en-US" dirty="0"/>
          </a:p>
        </p:txBody>
      </p:sp>
      <p:sp>
        <p:nvSpPr>
          <p:cNvPr id="5" name="Subtitle 4"/>
          <p:cNvSpPr>
            <a:spLocks noGrp="1"/>
          </p:cNvSpPr>
          <p:nvPr>
            <p:ph type="subTitle" idx="1"/>
          </p:nvPr>
        </p:nvSpPr>
        <p:spPr/>
        <p:txBody>
          <a:bodyPr/>
          <a:lstStyle/>
          <a:p>
            <a:r>
              <a:rPr lang="en-US" dirty="0"/>
              <a:t>Basic Systems for Climate Services</a:t>
            </a:r>
          </a:p>
        </p:txBody>
      </p:sp>
    </p:spTree>
    <p:extLst>
      <p:ext uri="{BB962C8B-B14F-4D97-AF65-F5344CB8AC3E}">
        <p14:creationId xmlns:p14="http://schemas.microsoft.com/office/powerpoint/2010/main" val="3980542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Resolution 5.1/1 </a:t>
            </a:r>
            <a:r>
              <a:rPr lang="en-US" sz="2800" dirty="0"/>
              <a:t/>
            </a:r>
            <a:br>
              <a:rPr lang="en-US" sz="2800" dirty="0"/>
            </a:br>
            <a:r>
              <a:rPr lang="en-US" sz="2800" b="1" dirty="0"/>
              <a:t>Enhancing WMO Regional Climate Centre O</a:t>
            </a:r>
            <a:r>
              <a:rPr lang="en-US" sz="2800" b="1" dirty="0" smtClean="0"/>
              <a:t>perations</a:t>
            </a:r>
            <a:endParaRPr lang="en-US" sz="2800" b="1" dirty="0"/>
          </a:p>
        </p:txBody>
      </p:sp>
      <p:sp>
        <p:nvSpPr>
          <p:cNvPr id="3" name="Content Placeholder 2"/>
          <p:cNvSpPr>
            <a:spLocks noGrp="1"/>
          </p:cNvSpPr>
          <p:nvPr>
            <p:ph idx="1"/>
          </p:nvPr>
        </p:nvSpPr>
        <p:spPr/>
        <p:txBody>
          <a:bodyPr>
            <a:normAutofit fontScale="70000" lnSpcReduction="20000"/>
          </a:bodyPr>
          <a:lstStyle/>
          <a:p>
            <a:r>
              <a:rPr lang="en-GB" dirty="0" smtClean="0"/>
              <a:t>Decides to:</a:t>
            </a:r>
          </a:p>
          <a:p>
            <a:pPr lvl="1"/>
            <a:r>
              <a:rPr lang="en-GB" dirty="0" smtClean="0"/>
              <a:t>Revisit </a:t>
            </a:r>
            <a:r>
              <a:rPr lang="en-GB" dirty="0"/>
              <a:t>the mandatory and highly-recommended functions of RCCs and the associated products and criteria as defined in the Manual on the GDPFS (WMO-No.485), in close coordination with the Commission for Basic Systems (CBS) and collaboration with Regional Associations, and propose suitable updates and revisions, keeping in view the emerging requirements of the CSIS, research/operational advances and the needs and capabilities of the existing as well as proposed RCCs; </a:t>
            </a:r>
            <a:endParaRPr lang="en-US" dirty="0"/>
          </a:p>
          <a:p>
            <a:pPr lvl="1"/>
            <a:r>
              <a:rPr lang="en-GB" dirty="0" smtClean="0"/>
              <a:t>Finalize </a:t>
            </a:r>
            <a:r>
              <a:rPr lang="en-GB" dirty="0"/>
              <a:t>and publish technical guidance for the establishment and operation of RCCs and RCC-Networks, as well as next-generation RCOF operational practices, focusing on objective approaches to seasonal prediction</a:t>
            </a:r>
            <a:r>
              <a:rPr lang="en-GB" dirty="0" smtClean="0"/>
              <a:t>; </a:t>
            </a:r>
            <a:endParaRPr lang="en-US" dirty="0" smtClean="0"/>
          </a:p>
          <a:p>
            <a:pPr lvl="1"/>
            <a:r>
              <a:rPr lang="en-GB" dirty="0" smtClean="0"/>
              <a:t>Enhance </a:t>
            </a:r>
            <a:r>
              <a:rPr lang="en-GB" dirty="0"/>
              <a:t>the role of RCCs and WMO Regional Training Centres in the RCOF-associated training activities to make them more effective in capacity development at the national level;</a:t>
            </a:r>
            <a:endParaRPr lang="en-US" dirty="0"/>
          </a:p>
          <a:p>
            <a:endParaRPr lang="en-US" dirty="0"/>
          </a:p>
        </p:txBody>
      </p:sp>
    </p:spTree>
    <p:extLst>
      <p:ext uri="{BB962C8B-B14F-4D97-AF65-F5344CB8AC3E}">
        <p14:creationId xmlns:p14="http://schemas.microsoft.com/office/powerpoint/2010/main" val="31381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Recommendation 5.1/1 </a:t>
            </a:r>
            <a:br>
              <a:rPr lang="en-US" sz="2400" dirty="0"/>
            </a:br>
            <a:r>
              <a:rPr lang="en-US" sz="2800" b="1" dirty="0"/>
              <a:t>Climate Services Information System </a:t>
            </a:r>
            <a:r>
              <a:rPr lang="en-US" sz="2800" b="1" dirty="0" smtClean="0"/>
              <a:t/>
            </a:r>
            <a:br>
              <a:rPr lang="en-US" sz="2800" b="1" dirty="0" smtClean="0"/>
            </a:br>
            <a:r>
              <a:rPr lang="en-US" sz="2800" b="1" dirty="0" smtClean="0"/>
              <a:t>Technical Reference</a:t>
            </a:r>
            <a:endParaRPr lang="en-US" sz="2400" b="1" dirty="0"/>
          </a:p>
        </p:txBody>
      </p:sp>
      <p:sp>
        <p:nvSpPr>
          <p:cNvPr id="3" name="Content Placeholder 2"/>
          <p:cNvSpPr>
            <a:spLocks noGrp="1"/>
          </p:cNvSpPr>
          <p:nvPr>
            <p:ph idx="1"/>
          </p:nvPr>
        </p:nvSpPr>
        <p:spPr/>
        <p:txBody>
          <a:bodyPr>
            <a:normAutofit/>
          </a:bodyPr>
          <a:lstStyle/>
          <a:p>
            <a:r>
              <a:rPr lang="en-GB" sz="2400" b="1" dirty="0"/>
              <a:t>Decides </a:t>
            </a:r>
            <a:r>
              <a:rPr lang="en-GB" sz="2400" dirty="0"/>
              <a:t>to further develop the CSIS Technical Reference aligned with the evolving underpinning development processes and implementation of the GDPFS, WIS, WIGOS, consolidating the Commission’s contributions, in close collaboration with CBS and other bodies relevant to CSIS functions and operations;</a:t>
            </a:r>
            <a:endParaRPr lang="en-US" sz="2400" dirty="0"/>
          </a:p>
          <a:p>
            <a:r>
              <a:rPr lang="en-GB" sz="2400" b="1" dirty="0"/>
              <a:t>Invites </a:t>
            </a:r>
            <a:r>
              <a:rPr lang="en-GB" sz="2400" dirty="0"/>
              <a:t>CBS to consider, in consultation with </a:t>
            </a:r>
            <a:r>
              <a:rPr lang="en-GB" sz="2400" dirty="0" err="1"/>
              <a:t>CCl</a:t>
            </a:r>
            <a:r>
              <a:rPr lang="en-GB" sz="2400" dirty="0"/>
              <a:t>, identifying activities relevant to CSIS functions which are not defined, but appropriate to be defined in the Manual on GDPFS to provide authentic and well-coordinated sources of global information to </a:t>
            </a:r>
            <a:r>
              <a:rPr lang="en-GB" sz="2400" dirty="0" smtClean="0"/>
              <a:t>Members.</a:t>
            </a:r>
            <a:endParaRPr lang="en-US" sz="2400" dirty="0"/>
          </a:p>
          <a:p>
            <a:endParaRPr lang="en-US" sz="2400" dirty="0"/>
          </a:p>
        </p:txBody>
      </p:sp>
    </p:spTree>
    <p:extLst>
      <p:ext uri="{BB962C8B-B14F-4D97-AF65-F5344CB8AC3E}">
        <p14:creationId xmlns:p14="http://schemas.microsoft.com/office/powerpoint/2010/main" val="2550975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Draft Recommendation 5.1/3</a:t>
            </a:r>
            <a:br>
              <a:rPr lang="en-US" sz="2800" dirty="0"/>
            </a:br>
            <a:r>
              <a:rPr lang="en-US" sz="2800" b="1" dirty="0"/>
              <a:t>Best </a:t>
            </a:r>
            <a:r>
              <a:rPr lang="en-US" sz="2800" b="1" dirty="0" smtClean="0"/>
              <a:t>Practices </a:t>
            </a:r>
            <a:r>
              <a:rPr lang="en-US" sz="2800" b="1" dirty="0"/>
              <a:t>on </a:t>
            </a:r>
            <a:r>
              <a:rPr lang="en-US" sz="2800" b="1" dirty="0" smtClean="0"/>
              <a:t>Regional Climate Change Projections</a:t>
            </a:r>
            <a:endParaRPr lang="en-US" sz="2800" b="1" dirty="0"/>
          </a:p>
        </p:txBody>
      </p:sp>
      <p:sp>
        <p:nvSpPr>
          <p:cNvPr id="3" name="Content Placeholder 2"/>
          <p:cNvSpPr>
            <a:spLocks noGrp="1"/>
          </p:cNvSpPr>
          <p:nvPr>
            <p:ph idx="1"/>
          </p:nvPr>
        </p:nvSpPr>
        <p:spPr/>
        <p:txBody>
          <a:bodyPr>
            <a:normAutofit/>
          </a:bodyPr>
          <a:lstStyle/>
          <a:p>
            <a:r>
              <a:rPr lang="en-GB" sz="2400" b="1" dirty="0"/>
              <a:t>Decides </a:t>
            </a:r>
            <a:r>
              <a:rPr lang="en-GB" sz="2400" dirty="0"/>
              <a:t>to develop guidance </a:t>
            </a:r>
            <a:r>
              <a:rPr lang="en-GB" sz="2400" dirty="0" smtClean="0"/>
              <a:t>on good </a:t>
            </a:r>
            <a:r>
              <a:rPr lang="en-GB" sz="2400" dirty="0"/>
              <a:t>practices for the production of regional and national climate change projections and their usage;</a:t>
            </a:r>
            <a:endParaRPr lang="en-US" sz="2400" dirty="0"/>
          </a:p>
          <a:p>
            <a:r>
              <a:rPr lang="en-GB" sz="2400" b="1" dirty="0"/>
              <a:t>Invites </a:t>
            </a:r>
            <a:r>
              <a:rPr lang="en-GB" sz="2400" dirty="0"/>
              <a:t>WMO RCCs and RCC-Networks to take up the highly recommended function on regional climate change projections to promote these </a:t>
            </a:r>
            <a:r>
              <a:rPr lang="en-GB" sz="2400" strike="sngStrike" dirty="0" smtClean="0"/>
              <a:t> </a:t>
            </a:r>
            <a:r>
              <a:rPr lang="en-GB" sz="2400" dirty="0"/>
              <a:t>good practices and consistent approaches to produce, interpret and use climate change projections on regional and national scales;</a:t>
            </a:r>
            <a:endParaRPr lang="en-US" sz="2400" dirty="0"/>
          </a:p>
          <a:p>
            <a:endParaRPr lang="en-US" sz="2400" dirty="0"/>
          </a:p>
        </p:txBody>
      </p:sp>
    </p:spTree>
    <p:extLst>
      <p:ext uri="{BB962C8B-B14F-4D97-AF65-F5344CB8AC3E}">
        <p14:creationId xmlns:p14="http://schemas.microsoft.com/office/powerpoint/2010/main" val="1383546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Contributions to Climate-related Policy and Practice</a:t>
            </a:r>
          </a:p>
        </p:txBody>
      </p:sp>
      <p:sp>
        <p:nvSpPr>
          <p:cNvPr id="5" name="Subtitle 4"/>
          <p:cNvSpPr>
            <a:spLocks noGrp="1"/>
          </p:cNvSpPr>
          <p:nvPr>
            <p:ph type="subTitle" idx="1"/>
          </p:nvPr>
        </p:nvSpPr>
        <p:spPr/>
        <p:txBody>
          <a:bodyPr/>
          <a:lstStyle/>
          <a:p>
            <a:r>
              <a:rPr lang="en-US" dirty="0"/>
              <a:t>Climate Services Delivery</a:t>
            </a:r>
          </a:p>
        </p:txBody>
      </p:sp>
    </p:spTree>
    <p:extLst>
      <p:ext uri="{BB962C8B-B14F-4D97-AF65-F5344CB8AC3E}">
        <p14:creationId xmlns:p14="http://schemas.microsoft.com/office/powerpoint/2010/main" val="225528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Resolution 5.2/1</a:t>
            </a:r>
            <a:br>
              <a:rPr lang="en-US" sz="2400" dirty="0"/>
            </a:br>
            <a:r>
              <a:rPr lang="en-US" sz="2800" b="1" dirty="0"/>
              <a:t>Systematic A</a:t>
            </a:r>
            <a:r>
              <a:rPr lang="en-US" sz="2800" b="1" dirty="0" smtClean="0"/>
              <a:t>pproach </a:t>
            </a:r>
            <a:r>
              <a:rPr lang="en-US" sz="2800" b="1" dirty="0"/>
              <a:t>to </a:t>
            </a:r>
            <a:r>
              <a:rPr lang="en-US" sz="2800" b="1" dirty="0" smtClean="0"/>
              <a:t>Climate Service </a:t>
            </a:r>
            <a:r>
              <a:rPr lang="en-US" sz="2800" b="1" dirty="0"/>
              <a:t>D</a:t>
            </a:r>
            <a:r>
              <a:rPr lang="en-US" sz="2800" b="1" dirty="0" smtClean="0"/>
              <a:t>elivery</a:t>
            </a:r>
            <a:endParaRPr lang="en-US" sz="2800" b="1" dirty="0"/>
          </a:p>
        </p:txBody>
      </p:sp>
      <p:sp>
        <p:nvSpPr>
          <p:cNvPr id="3" name="Content Placeholder 2"/>
          <p:cNvSpPr>
            <a:spLocks noGrp="1"/>
          </p:cNvSpPr>
          <p:nvPr>
            <p:ph idx="1"/>
          </p:nvPr>
        </p:nvSpPr>
        <p:spPr/>
        <p:txBody>
          <a:bodyPr>
            <a:normAutofit fontScale="70000" lnSpcReduction="20000"/>
          </a:bodyPr>
          <a:lstStyle/>
          <a:p>
            <a:r>
              <a:rPr lang="en-GB" b="1" dirty="0"/>
              <a:t>Decides to</a:t>
            </a:r>
            <a:r>
              <a:rPr lang="en-GB" dirty="0"/>
              <a:t>: </a:t>
            </a:r>
            <a:endParaRPr lang="en-US" dirty="0"/>
          </a:p>
          <a:p>
            <a:pPr lvl="1"/>
            <a:r>
              <a:rPr lang="en-GB" dirty="0" smtClean="0"/>
              <a:t>Provide </a:t>
            </a:r>
            <a:r>
              <a:rPr lang="en-GB" dirty="0"/>
              <a:t>guidance to integrate well-defined service delivery practices systematically into the implementation and operational plans for the Climate Services Information System (CSIS) as a </a:t>
            </a:r>
            <a:r>
              <a:rPr lang="en-GB" dirty="0" err="1"/>
              <a:t>CCl</a:t>
            </a:r>
            <a:r>
              <a:rPr lang="en-GB" dirty="0"/>
              <a:t> contribution to the implementation of the WMO Strategy for Service Delivery;</a:t>
            </a:r>
            <a:endParaRPr lang="en-US" dirty="0"/>
          </a:p>
          <a:p>
            <a:pPr lvl="1"/>
            <a:r>
              <a:rPr lang="en-GB" dirty="0" smtClean="0"/>
              <a:t>Include </a:t>
            </a:r>
            <a:r>
              <a:rPr lang="en-GB" dirty="0"/>
              <a:t>service delivery emanating from all the CSIS core functions – (</a:t>
            </a:r>
            <a:r>
              <a:rPr lang="en-GB" dirty="0" err="1"/>
              <a:t>i</a:t>
            </a:r>
            <a:r>
              <a:rPr lang="en-GB" dirty="0"/>
              <a:t>) climate data rescue, management and  mining;  (ii)  climate  analysis  and  monitoring;  (iii)  climate  prediction;  and  (iv)  climate  projection – into further development of the CSIS Technical Reference as well as the Climate Services Toolkit (CST) as appropriate;</a:t>
            </a:r>
            <a:endParaRPr lang="en-US" dirty="0"/>
          </a:p>
          <a:p>
            <a:pPr lvl="1"/>
            <a:r>
              <a:rPr lang="en-GB" dirty="0"/>
              <a:t>D</a:t>
            </a:r>
            <a:r>
              <a:rPr lang="en-GB" dirty="0" smtClean="0"/>
              <a:t>evelop </a:t>
            </a:r>
            <a:r>
              <a:rPr lang="en-GB" dirty="0"/>
              <a:t>a Communication Strategy for Climate Services Delivery, which clarifies the roles and responsibilities of the communicating entities, to guide and enhance communication to support effective utilization of climate information for societal benefits, and also to reinforce WMO role as the United Nations system authoritative voice on climate.</a:t>
            </a:r>
            <a:endParaRPr lang="en-US" dirty="0"/>
          </a:p>
          <a:p>
            <a:pPr lvl="1"/>
            <a:endParaRPr lang="en-US" dirty="0"/>
          </a:p>
        </p:txBody>
      </p:sp>
    </p:spTree>
    <p:extLst>
      <p:ext uri="{BB962C8B-B14F-4D97-AF65-F5344CB8AC3E}">
        <p14:creationId xmlns:p14="http://schemas.microsoft.com/office/powerpoint/2010/main" val="1756138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Draft Resolution 5.2/4</a:t>
            </a:r>
            <a:br>
              <a:rPr lang="en-US" sz="2400" dirty="0"/>
            </a:br>
            <a:r>
              <a:rPr lang="en-US" sz="2800" b="1" dirty="0"/>
              <a:t>Climate </a:t>
            </a:r>
            <a:r>
              <a:rPr lang="en-US" sz="2800" b="1" dirty="0" smtClean="0"/>
              <a:t>Information </a:t>
            </a:r>
            <a:r>
              <a:rPr lang="en-US" sz="2800" b="1" dirty="0"/>
              <a:t>for </a:t>
            </a:r>
            <a:r>
              <a:rPr lang="en-US" sz="2800" b="1" dirty="0" smtClean="0"/>
              <a:t/>
            </a:r>
            <a:br>
              <a:rPr lang="en-US" sz="2800" b="1" dirty="0" smtClean="0"/>
            </a:br>
            <a:r>
              <a:rPr lang="en-US" sz="2800" b="1" dirty="0" smtClean="0"/>
              <a:t>Policy Processes </a:t>
            </a:r>
            <a:r>
              <a:rPr lang="en-US" sz="2800" b="1" dirty="0"/>
              <a:t>and </a:t>
            </a:r>
            <a:r>
              <a:rPr lang="en-US" sz="2800" b="1" dirty="0" smtClean="0"/>
              <a:t>Decision Support</a:t>
            </a:r>
            <a:endParaRPr lang="en-US" sz="2800" b="1" dirty="0"/>
          </a:p>
        </p:txBody>
      </p:sp>
      <p:sp>
        <p:nvSpPr>
          <p:cNvPr id="3" name="Content Placeholder 2"/>
          <p:cNvSpPr>
            <a:spLocks noGrp="1"/>
          </p:cNvSpPr>
          <p:nvPr>
            <p:ph idx="1"/>
          </p:nvPr>
        </p:nvSpPr>
        <p:spPr/>
        <p:txBody>
          <a:bodyPr>
            <a:normAutofit/>
          </a:bodyPr>
          <a:lstStyle/>
          <a:p>
            <a:r>
              <a:rPr lang="en-GB" sz="2800" b="1" dirty="0"/>
              <a:t>Decides</a:t>
            </a:r>
            <a:r>
              <a:rPr lang="en-GB" sz="2800" dirty="0"/>
              <a:t> to develop guidance material for Members on providing climate information for policy processes and decision support, on the past, present and future status of key climate features such as headline indicators on the state of the climate system, sector</a:t>
            </a:r>
            <a:r>
              <a:rPr lang="en-US" sz="2800" dirty="0"/>
              <a:t>-</a:t>
            </a:r>
            <a:r>
              <a:rPr lang="en-GB" sz="2800" dirty="0"/>
              <a:t>specific climate indices and extreme climate events.</a:t>
            </a:r>
            <a:endParaRPr lang="en-US" sz="2800" dirty="0"/>
          </a:p>
          <a:p>
            <a:endParaRPr lang="en-US" sz="2800" dirty="0"/>
          </a:p>
        </p:txBody>
      </p:sp>
    </p:spTree>
    <p:extLst>
      <p:ext uri="{BB962C8B-B14F-4D97-AF65-F5344CB8AC3E}">
        <p14:creationId xmlns:p14="http://schemas.microsoft.com/office/powerpoint/2010/main" val="2083339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WMO_BLU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2D879A5564D54F8C9E08C3F2F669DD" ma:contentTypeVersion="" ma:contentTypeDescription="Create a new document." ma:contentTypeScope="" ma:versionID="438a41e4b13bc9550d1de3ff6243cbc5">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333ED-4527-4475-87E6-8646E9F2CAFF}">
  <ds:schemaRefs>
    <ds:schemaRef ds:uri="http://purl.org/dc/term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 ds:uri="http://purl.org/dc/dcmitype/"/>
  </ds:schemaRefs>
</ds:datastoreItem>
</file>

<file path=customXml/itemProps2.xml><?xml version="1.0" encoding="utf-8"?>
<ds:datastoreItem xmlns:ds="http://schemas.openxmlformats.org/officeDocument/2006/customXml" ds:itemID="{A20A4194-C5AF-4936-91C7-5901CF431236}">
  <ds:schemaRefs>
    <ds:schemaRef ds:uri="http://schemas.microsoft.com/sharepoint/v3/contenttype/forms"/>
  </ds:schemaRefs>
</ds:datastoreItem>
</file>

<file path=customXml/itemProps3.xml><?xml version="1.0" encoding="utf-8"?>
<ds:datastoreItem xmlns:ds="http://schemas.openxmlformats.org/officeDocument/2006/customXml" ds:itemID="{E82994C5-34E3-4281-BE6D-851E823DF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WMO_BLUE_Powerpoint_en_fr</Template>
  <TotalTime>611</TotalTime>
  <Words>1380</Words>
  <Application>Microsoft Office PowerPoint</Application>
  <PresentationFormat>On-screen Show (4:3)</PresentationFormat>
  <Paragraphs>117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WMO_BLUE_Powerpoint_en_fr</vt:lpstr>
      <vt:lpstr>PowerPoint Presentation</vt:lpstr>
      <vt:lpstr>CCl-17 TECO</vt:lpstr>
      <vt:lpstr>Contributions to Climate-related Policy and Practice</vt:lpstr>
      <vt:lpstr>Draft Resolution 5.1/1  Enhancing WMO Regional Climate Centre Operations</vt:lpstr>
      <vt:lpstr>Draft Recommendation 5.1/1  Climate Services Information System  Technical Reference</vt:lpstr>
      <vt:lpstr>Draft Recommendation 5.1/3 Best Practices on Regional Climate Change Projections</vt:lpstr>
      <vt:lpstr>Contributions to Climate-related Policy and Practice</vt:lpstr>
      <vt:lpstr>Draft Resolution 5.2/1 Systematic Approach to Climate Service Delivery</vt:lpstr>
      <vt:lpstr>Draft Resolution 5.2/4 Climate Information for  Policy Processes and Decision Support</vt:lpstr>
      <vt:lpstr>Draft Resolution 5.2/5 Tailored and Seamless Climate Services</vt:lpstr>
      <vt:lpstr>Draft Recommendation 5.2/2 Global Seasonal Climate Update Operationalization</vt:lpstr>
      <vt:lpstr>Contributions to Climate-related Policy and Practice</vt:lpstr>
      <vt:lpstr>Draft Recommendation 5.3/1 Integrated capacity development process for Climate Services Information System (CSIS)</vt:lpstr>
      <vt:lpstr>Draft Recommendation 5.3/4 National focal points of the Climate Services Information System</vt:lpstr>
      <vt:lpstr>Work plan and structure</vt:lpstr>
      <vt:lpstr>Draft Resolution 6/1 Working structure of the Commission for Climatology (2018-2022)</vt:lpstr>
      <vt:lpstr>CCl-17 MG</vt:lpstr>
      <vt:lpstr>IPET-OPSLS@CCl-17</vt:lpstr>
      <vt:lpstr>Other CCl-17 Teams  of Interest to IPET-OPSLS</vt:lpstr>
      <vt:lpstr>Other CCl-17 Teams  of Interest to IPET-OPSLS (contd.)</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Maxx Dilley</dc:creator>
  <cp:lastModifiedBy>Pascale Gomez</cp:lastModifiedBy>
  <cp:revision>80</cp:revision>
  <cp:lastPrinted>2018-04-06T06:56:25Z</cp:lastPrinted>
  <dcterms:created xsi:type="dcterms:W3CDTF">2016-04-05T07:25:55Z</dcterms:created>
  <dcterms:modified xsi:type="dcterms:W3CDTF">2018-06-04T08:34:24Z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0x0101005C2D879A5564D54F8C9E08C3F2F669DD</vt:lpwstr>
  </property>
</Properties>
</file>