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2" r:id="rId4"/>
    <p:sldId id="263" r:id="rId5"/>
    <p:sldId id="265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6" y="0"/>
            <a:ext cx="9216000" cy="6912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4800" b="1" dirty="0" smtClean="0">
                <a:solidFill>
                  <a:srgbClr val="000090"/>
                </a:solidFill>
              </a:rPr>
              <a:t> </a:t>
            </a:r>
            <a:r>
              <a:rPr lang="fr-CH" sz="8000" b="1" dirty="0" smtClean="0">
                <a:solidFill>
                  <a:srgbClr val="000090"/>
                </a:solidFill>
              </a:rPr>
              <a:t>Relevant </a:t>
            </a:r>
            <a:r>
              <a:rPr lang="fr-CH" sz="8000" b="1" dirty="0" err="1" smtClean="0">
                <a:solidFill>
                  <a:srgbClr val="000090"/>
                </a:solidFill>
              </a:rPr>
              <a:t>decisions</a:t>
            </a:r>
            <a:r>
              <a:rPr lang="fr-CH" sz="8000" b="1" dirty="0" smtClean="0">
                <a:solidFill>
                  <a:srgbClr val="000090"/>
                </a:solidFill>
              </a:rPr>
              <a:t> </a:t>
            </a:r>
            <a:r>
              <a:rPr lang="fr-CH" sz="8000" b="1" dirty="0" err="1" smtClean="0">
                <a:solidFill>
                  <a:srgbClr val="000090"/>
                </a:solidFill>
              </a:rPr>
              <a:t>from</a:t>
            </a:r>
            <a:r>
              <a:rPr lang="fr-CH" sz="8000" b="1" dirty="0" smtClean="0">
                <a:solidFill>
                  <a:srgbClr val="000090"/>
                </a:solidFill>
              </a:rPr>
              <a:t> CBS TECO and CBS MG (May 2018) and issue for EC-70</a:t>
            </a:r>
          </a:p>
          <a:p>
            <a:endParaRPr lang="fr-CH" sz="8000" b="1" dirty="0" smtClean="0">
              <a:solidFill>
                <a:srgbClr val="000090"/>
              </a:solidFill>
            </a:endParaRPr>
          </a:p>
          <a:p>
            <a:r>
              <a:rPr lang="fr-CH" sz="4800" b="1" dirty="0" smtClean="0">
                <a:solidFill>
                  <a:srgbClr val="000090"/>
                </a:solidFill>
              </a:rPr>
              <a:t>(</a:t>
            </a:r>
            <a:r>
              <a:rPr lang="fr-CH" sz="4800" b="1" dirty="0" err="1" smtClean="0">
                <a:solidFill>
                  <a:srgbClr val="000090"/>
                </a:solidFill>
              </a:rPr>
              <a:t>addressing</a:t>
            </a:r>
            <a:r>
              <a:rPr lang="fr-CH" sz="4800" b="1" dirty="0" smtClean="0">
                <a:solidFill>
                  <a:srgbClr val="000090"/>
                </a:solidFill>
              </a:rPr>
              <a:t> Agenda items 3.3 and 3.4 </a:t>
            </a:r>
            <a:r>
              <a:rPr lang="fr-CH" sz="4800" b="1" dirty="0" err="1" smtClean="0">
                <a:solidFill>
                  <a:srgbClr val="000090"/>
                </a:solidFill>
              </a:rPr>
              <a:t>from</a:t>
            </a:r>
            <a:r>
              <a:rPr lang="fr-CH" sz="4800" b="1" dirty="0" smtClean="0">
                <a:solidFill>
                  <a:srgbClr val="000090"/>
                </a:solidFill>
              </a:rPr>
              <a:t> CBS perspective)</a:t>
            </a:r>
            <a:endParaRPr lang="fr-CH" b="1" dirty="0" smtClean="0">
              <a:solidFill>
                <a:srgbClr val="000090"/>
              </a:solidFill>
            </a:endParaRPr>
          </a:p>
          <a:p>
            <a:endParaRPr lang="fr-CH" sz="4800" dirty="0" smtClean="0">
              <a:solidFill>
                <a:srgbClr val="000090"/>
              </a:solidFill>
            </a:endParaRPr>
          </a:p>
          <a:p>
            <a:r>
              <a:rPr lang="fr-CH" sz="3200" dirty="0" smtClean="0">
                <a:solidFill>
                  <a:srgbClr val="000090"/>
                </a:solidFill>
              </a:rPr>
              <a:t>IPET OPSLS Meeting </a:t>
            </a:r>
          </a:p>
          <a:p>
            <a:r>
              <a:rPr lang="fr-CH" sz="3200" dirty="0" smtClean="0">
                <a:solidFill>
                  <a:srgbClr val="000090"/>
                </a:solidFill>
              </a:rPr>
              <a:t>2 and 4 to 6 </a:t>
            </a:r>
            <a:r>
              <a:rPr lang="fr-CH" sz="3200" dirty="0" err="1">
                <a:solidFill>
                  <a:srgbClr val="000090"/>
                </a:solidFill>
              </a:rPr>
              <a:t>J</a:t>
            </a:r>
            <a:r>
              <a:rPr lang="fr-CH" sz="3200" dirty="0" err="1" smtClean="0">
                <a:solidFill>
                  <a:srgbClr val="000090"/>
                </a:solidFill>
              </a:rPr>
              <a:t>une</a:t>
            </a:r>
            <a:r>
              <a:rPr lang="fr-CH" sz="3200" dirty="0" smtClean="0">
                <a:solidFill>
                  <a:srgbClr val="000090"/>
                </a:solidFill>
              </a:rPr>
              <a:t> 2019</a:t>
            </a:r>
            <a:endParaRPr lang="en-US" sz="3200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41988" y="4298535"/>
            <a:ext cx="2660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dirty="0" smtClean="0"/>
              <a:t>Abdoulaye </a:t>
            </a:r>
            <a:r>
              <a:rPr lang="fr-CH" dirty="0" err="1" smtClean="0"/>
              <a:t>Harou</a:t>
            </a:r>
            <a:r>
              <a:rPr lang="fr-CH" dirty="0" smtClean="0"/>
              <a:t>; C/DPFS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smtClean="0"/>
              <a:t>Introduction 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273323"/>
            <a:ext cx="8481701" cy="4263180"/>
          </a:xfrm>
        </p:spPr>
        <p:txBody>
          <a:bodyPr>
            <a:noAutofit/>
          </a:bodyPr>
          <a:lstStyle/>
          <a:p>
            <a:r>
              <a:rPr lang="fr-CH" sz="2800" dirty="0" smtClean="0"/>
              <a:t>At CBS-16, </a:t>
            </a:r>
            <a:r>
              <a:rPr lang="fr-CH" sz="2800" dirty="0" err="1" smtClean="0"/>
              <a:t>Nov</a:t>
            </a:r>
            <a:r>
              <a:rPr lang="fr-CH" sz="2800" dirty="0" smtClean="0"/>
              <a:t> 2016, </a:t>
            </a:r>
            <a:r>
              <a:rPr lang="fr-CH" sz="2800" dirty="0" err="1" smtClean="0"/>
              <a:t>decision</a:t>
            </a:r>
            <a:r>
              <a:rPr lang="fr-CH" sz="2800" dirty="0" smtClean="0"/>
              <a:t> </a:t>
            </a:r>
            <a:r>
              <a:rPr lang="fr-CH" sz="2800" dirty="0" err="1" smtClean="0"/>
              <a:t>was</a:t>
            </a:r>
            <a:r>
              <a:rPr lang="fr-CH" sz="2800" dirty="0" smtClean="0"/>
              <a:t> made to not </a:t>
            </a:r>
            <a:r>
              <a:rPr lang="fr-CH" sz="2800" dirty="0" err="1" smtClean="0"/>
              <a:t>hold</a:t>
            </a:r>
            <a:r>
              <a:rPr lang="fr-CH" sz="2800" dirty="0" smtClean="0"/>
              <a:t> CBS Ext </a:t>
            </a:r>
            <a:r>
              <a:rPr lang="fr-CH" sz="2800" dirty="0"/>
              <a:t>S</a:t>
            </a:r>
            <a:r>
              <a:rPr lang="fr-CH" sz="2800" dirty="0" smtClean="0"/>
              <a:t>ession </a:t>
            </a:r>
            <a:r>
              <a:rPr lang="fr-CH" sz="2800" dirty="0" err="1" smtClean="0"/>
              <a:t>every</a:t>
            </a:r>
            <a:r>
              <a:rPr lang="fr-CH" sz="2800" dirty="0" smtClean="0"/>
              <a:t> 2 </a:t>
            </a:r>
            <a:r>
              <a:rPr lang="fr-CH" sz="2800" dirty="0" err="1" smtClean="0"/>
              <a:t>years</a:t>
            </a:r>
            <a:r>
              <a:rPr lang="fr-CH" sz="2800" dirty="0" smtClean="0"/>
              <a:t> – </a:t>
            </a:r>
            <a:r>
              <a:rPr lang="fr-CH" sz="2800" dirty="0" err="1" smtClean="0"/>
              <a:t>Only</a:t>
            </a:r>
            <a:r>
              <a:rPr lang="fr-CH" sz="2800" dirty="0" smtClean="0"/>
              <a:t> Regular Session </a:t>
            </a:r>
            <a:r>
              <a:rPr lang="fr-CH" sz="2800" dirty="0" err="1" smtClean="0"/>
              <a:t>should</a:t>
            </a:r>
            <a:r>
              <a:rPr lang="fr-CH" sz="2800" dirty="0" smtClean="0"/>
              <a:t> </a:t>
            </a:r>
            <a:r>
              <a:rPr lang="fr-CH" sz="2800" dirty="0" err="1" smtClean="0"/>
              <a:t>be</a:t>
            </a:r>
            <a:r>
              <a:rPr lang="fr-CH" sz="2800" dirty="0" smtClean="0"/>
              <a:t> </a:t>
            </a:r>
            <a:r>
              <a:rPr lang="fr-CH" sz="2800" dirty="0" err="1" smtClean="0"/>
              <a:t>held</a:t>
            </a:r>
            <a:r>
              <a:rPr lang="fr-CH" sz="2800" dirty="0" smtClean="0"/>
              <a:t> </a:t>
            </a:r>
            <a:r>
              <a:rPr lang="fr-CH" sz="2800" dirty="0" err="1" smtClean="0"/>
              <a:t>every</a:t>
            </a:r>
            <a:r>
              <a:rPr lang="fr-CH" sz="2800" dirty="0" smtClean="0"/>
              <a:t> 4 </a:t>
            </a:r>
            <a:r>
              <a:rPr lang="fr-CH" sz="2800" dirty="0" err="1" smtClean="0"/>
              <a:t>years</a:t>
            </a:r>
            <a:r>
              <a:rPr lang="fr-CH" sz="2800" dirty="0" smtClean="0"/>
              <a:t> </a:t>
            </a:r>
            <a:r>
              <a:rPr lang="fr-CH" sz="2800" dirty="0" err="1" smtClean="0"/>
              <a:t>similar</a:t>
            </a:r>
            <a:r>
              <a:rPr lang="fr-CH" sz="2800" dirty="0" smtClean="0"/>
              <a:t> to </a:t>
            </a:r>
            <a:r>
              <a:rPr lang="fr-CH" sz="2800" dirty="0" err="1" smtClean="0"/>
              <a:t>other</a:t>
            </a:r>
            <a:r>
              <a:rPr lang="fr-CH" sz="2800" dirty="0" smtClean="0"/>
              <a:t> </a:t>
            </a:r>
            <a:r>
              <a:rPr lang="fr-CH" sz="2800" dirty="0" err="1" smtClean="0"/>
              <a:t>TCs</a:t>
            </a:r>
            <a:endParaRPr lang="fr-CH" sz="2800" dirty="0" smtClean="0"/>
          </a:p>
          <a:p>
            <a:r>
              <a:rPr lang="fr-CH" sz="2800" dirty="0" err="1" smtClean="0"/>
              <a:t>With</a:t>
            </a:r>
            <a:r>
              <a:rPr lang="fr-CH" sz="2800" dirty="0" smtClean="0"/>
              <a:t> Cg-18 </a:t>
            </a:r>
            <a:r>
              <a:rPr lang="fr-CH" sz="2800" dirty="0" err="1" smtClean="0"/>
              <a:t>looming</a:t>
            </a:r>
            <a:r>
              <a:rPr lang="fr-CH" sz="2800" dirty="0" smtClean="0"/>
              <a:t> in </a:t>
            </a:r>
            <a:r>
              <a:rPr lang="fr-CH" sz="2800" dirty="0" err="1" smtClean="0"/>
              <a:t>June</a:t>
            </a:r>
            <a:r>
              <a:rPr lang="fr-CH" sz="2800" dirty="0" smtClean="0"/>
              <a:t> 2019, a </a:t>
            </a:r>
            <a:r>
              <a:rPr lang="fr-CH" sz="2800" dirty="0" err="1" smtClean="0"/>
              <a:t>way</a:t>
            </a:r>
            <a:r>
              <a:rPr lang="fr-CH" sz="2800" dirty="0" smtClean="0"/>
              <a:t> </a:t>
            </a:r>
            <a:r>
              <a:rPr lang="fr-CH" sz="2800" dirty="0" err="1" smtClean="0"/>
              <a:t>should</a:t>
            </a:r>
            <a:r>
              <a:rPr lang="fr-CH" sz="2800" dirty="0" smtClean="0"/>
              <a:t> </a:t>
            </a:r>
            <a:r>
              <a:rPr lang="fr-CH" sz="2800" dirty="0" err="1" smtClean="0"/>
              <a:t>be</a:t>
            </a:r>
            <a:r>
              <a:rPr lang="fr-CH" sz="2800" dirty="0" smtClean="0"/>
              <a:t> </a:t>
            </a:r>
            <a:r>
              <a:rPr lang="fr-CH" sz="2800" dirty="0" err="1" smtClean="0"/>
              <a:t>found</a:t>
            </a:r>
            <a:r>
              <a:rPr lang="fr-CH" sz="2800" dirty="0" smtClean="0"/>
              <a:t> to </a:t>
            </a:r>
            <a:r>
              <a:rPr lang="fr-CH" sz="2800" dirty="0" err="1" smtClean="0"/>
              <a:t>discuss</a:t>
            </a:r>
            <a:r>
              <a:rPr lang="fr-CH" sz="2800" dirty="0" smtClean="0"/>
              <a:t> </a:t>
            </a:r>
            <a:r>
              <a:rPr lang="fr-CH" sz="2800" dirty="0" err="1" smtClean="0"/>
              <a:t>potential</a:t>
            </a:r>
            <a:r>
              <a:rPr lang="fr-CH" sz="2800" dirty="0" smtClean="0"/>
              <a:t> issues to </a:t>
            </a:r>
            <a:r>
              <a:rPr lang="fr-CH" sz="2800" dirty="0" err="1" smtClean="0"/>
              <a:t>take</a:t>
            </a:r>
            <a:r>
              <a:rPr lang="fr-CH" sz="2800" dirty="0" smtClean="0"/>
              <a:t> to </a:t>
            </a:r>
            <a:r>
              <a:rPr lang="fr-CH" sz="2800" dirty="0" err="1" smtClean="0"/>
              <a:t>Congress</a:t>
            </a:r>
            <a:endParaRPr lang="fr-CH" sz="2800" dirty="0" smtClean="0"/>
          </a:p>
          <a:p>
            <a:r>
              <a:rPr lang="fr-CH" sz="2800" dirty="0" smtClean="0"/>
              <a:t>The solution </a:t>
            </a:r>
            <a:r>
              <a:rPr lang="fr-CH" sz="2800" dirty="0" err="1" smtClean="0"/>
              <a:t>was</a:t>
            </a:r>
            <a:r>
              <a:rPr lang="fr-CH" sz="2800" dirty="0" smtClean="0"/>
              <a:t> to </a:t>
            </a:r>
            <a:r>
              <a:rPr lang="fr-CH" sz="2800" dirty="0" err="1" smtClean="0"/>
              <a:t>hold</a:t>
            </a:r>
            <a:r>
              <a:rPr lang="fr-CH" sz="2800" dirty="0" smtClean="0"/>
              <a:t> a TECO </a:t>
            </a:r>
            <a:r>
              <a:rPr lang="fr-CH" sz="2800" dirty="0" err="1" smtClean="0"/>
              <a:t>combined</a:t>
            </a:r>
            <a:r>
              <a:rPr lang="fr-CH" sz="2800" dirty="0" smtClean="0"/>
              <a:t> </a:t>
            </a:r>
            <a:r>
              <a:rPr lang="fr-CH" sz="2800" dirty="0" err="1" smtClean="0"/>
              <a:t>with</a:t>
            </a:r>
            <a:r>
              <a:rPr lang="fr-CH" sz="2800" dirty="0" smtClean="0"/>
              <a:t> CBS-MG to </a:t>
            </a:r>
            <a:r>
              <a:rPr lang="fr-CH" sz="2800" dirty="0" err="1" smtClean="0"/>
              <a:t>discuss</a:t>
            </a:r>
            <a:r>
              <a:rPr lang="fr-CH" sz="2800" dirty="0" smtClean="0"/>
              <a:t> issues to </a:t>
            </a:r>
            <a:r>
              <a:rPr lang="fr-CH" sz="2800" dirty="0" err="1" smtClean="0"/>
              <a:t>bring</a:t>
            </a:r>
            <a:r>
              <a:rPr lang="fr-CH" sz="2800" dirty="0" smtClean="0"/>
              <a:t> to the attention of EC-70 </a:t>
            </a:r>
            <a:r>
              <a:rPr lang="fr-CH" sz="2800" dirty="0" err="1" smtClean="0"/>
              <a:t>which</a:t>
            </a:r>
            <a:r>
              <a:rPr lang="fr-CH" sz="2800" dirty="0" smtClean="0"/>
              <a:t> </a:t>
            </a:r>
            <a:r>
              <a:rPr lang="fr-CH" sz="2800" dirty="0" err="1" smtClean="0"/>
              <a:t>is</a:t>
            </a:r>
            <a:r>
              <a:rPr lang="fr-CH" sz="2800" dirty="0" smtClean="0"/>
              <a:t> the last EC </a:t>
            </a:r>
            <a:r>
              <a:rPr lang="fr-CH" sz="2800" dirty="0" err="1" smtClean="0"/>
              <a:t>before</a:t>
            </a:r>
            <a:r>
              <a:rPr lang="fr-CH" sz="2800" dirty="0" smtClean="0"/>
              <a:t> Cg-18.</a:t>
            </a:r>
          </a:p>
          <a:p>
            <a:r>
              <a:rPr lang="fr-CH" sz="2800" dirty="0" smtClean="0"/>
              <a:t>The TECO and CBS-MG </a:t>
            </a:r>
            <a:r>
              <a:rPr lang="fr-CH" sz="2800" dirty="0" err="1" smtClean="0"/>
              <a:t>were</a:t>
            </a:r>
            <a:r>
              <a:rPr lang="fr-CH" sz="2800" dirty="0" smtClean="0"/>
              <a:t> </a:t>
            </a:r>
            <a:r>
              <a:rPr lang="fr-CH" sz="2800" dirty="0" err="1" smtClean="0"/>
              <a:t>held</a:t>
            </a:r>
            <a:r>
              <a:rPr lang="fr-CH" sz="2800" dirty="0" smtClean="0"/>
              <a:t> back-to-back </a:t>
            </a:r>
            <a:r>
              <a:rPr lang="fr-CH" sz="2800" dirty="0" err="1" smtClean="0"/>
              <a:t>from</a:t>
            </a:r>
            <a:r>
              <a:rPr lang="fr-CH" sz="2800" dirty="0" smtClean="0"/>
              <a:t> 26 to 29 March 2018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059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err="1" smtClean="0"/>
              <a:t>Decisions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273323"/>
            <a:ext cx="8481701" cy="4263180"/>
          </a:xfrm>
        </p:spPr>
        <p:txBody>
          <a:bodyPr>
            <a:noAutofit/>
          </a:bodyPr>
          <a:lstStyle/>
          <a:p>
            <a:r>
              <a:rPr lang="fr-CH" sz="2800" dirty="0" smtClean="0"/>
              <a:t>CBS-MG </a:t>
            </a:r>
            <a:r>
              <a:rPr lang="fr-CH" sz="2800" dirty="0" err="1" smtClean="0"/>
              <a:t>endorsed</a:t>
            </a:r>
            <a:r>
              <a:rPr lang="fr-CH" sz="2800" dirty="0" smtClean="0"/>
              <a:t> the </a:t>
            </a:r>
            <a:r>
              <a:rPr lang="fr-CH" sz="2800" dirty="0" err="1" smtClean="0"/>
              <a:t>outlines</a:t>
            </a:r>
            <a:r>
              <a:rPr lang="fr-CH" sz="2800" dirty="0" smtClean="0"/>
              <a:t> of the Guide (WMO-No. 305) to WMO GDPFS </a:t>
            </a:r>
            <a:r>
              <a:rPr lang="fr-CH" sz="2800" dirty="0" err="1" smtClean="0"/>
              <a:t>Manual</a:t>
            </a:r>
            <a:r>
              <a:rPr lang="fr-CH" sz="2800" dirty="0" smtClean="0"/>
              <a:t> (WMO-No. 485) for EC-70 </a:t>
            </a:r>
            <a:r>
              <a:rPr lang="fr-CH" sz="2800" dirty="0" err="1" smtClean="0"/>
              <a:t>consideration</a:t>
            </a:r>
            <a:endParaRPr lang="fr-CH" sz="2800" dirty="0" smtClean="0"/>
          </a:p>
          <a:p>
            <a:r>
              <a:rPr lang="fr-CH" sz="2800" dirty="0" smtClean="0"/>
              <a:t>CBS-MG </a:t>
            </a:r>
            <a:r>
              <a:rPr lang="fr-CH" sz="2800" dirty="0" err="1" smtClean="0"/>
              <a:t>also</a:t>
            </a:r>
            <a:r>
              <a:rPr lang="fr-CH" sz="2800" dirty="0" smtClean="0"/>
              <a:t> </a:t>
            </a:r>
            <a:r>
              <a:rPr lang="fr-CH" sz="2800" dirty="0" err="1" smtClean="0"/>
              <a:t>supported</a:t>
            </a:r>
            <a:r>
              <a:rPr lang="fr-CH" sz="2800" dirty="0" smtClean="0"/>
              <a:t> the </a:t>
            </a:r>
            <a:r>
              <a:rPr lang="fr-CH" sz="2800" dirty="0" err="1" smtClean="0"/>
              <a:t>designation</a:t>
            </a:r>
            <a:r>
              <a:rPr lang="fr-CH" sz="2800" dirty="0" smtClean="0"/>
              <a:t> of new centres </a:t>
            </a:r>
            <a:r>
              <a:rPr lang="fr-CH" sz="2800" dirty="0" err="1" smtClean="0"/>
              <a:t>including</a:t>
            </a:r>
            <a:r>
              <a:rPr lang="fr-CH" sz="2800" dirty="0" smtClean="0"/>
              <a:t> </a:t>
            </a:r>
            <a:r>
              <a:rPr lang="fr-CH" sz="2800" dirty="0" err="1" smtClean="0"/>
              <a:t>those</a:t>
            </a:r>
            <a:r>
              <a:rPr lang="fr-CH" sz="2800" dirty="0" smtClean="0"/>
              <a:t> </a:t>
            </a:r>
            <a:r>
              <a:rPr lang="fr-CH" sz="2800" dirty="0" err="1" smtClean="0"/>
              <a:t>proposed</a:t>
            </a:r>
            <a:r>
              <a:rPr lang="fr-CH" sz="2800" dirty="0" smtClean="0"/>
              <a:t> by JCOMM (</a:t>
            </a:r>
            <a:r>
              <a:rPr lang="fr-CH" sz="2800" dirty="0" err="1" smtClean="0"/>
              <a:t>metareas</a:t>
            </a:r>
            <a:r>
              <a:rPr lang="fr-CH" sz="2800" dirty="0" smtClean="0"/>
              <a:t>). This </a:t>
            </a:r>
            <a:r>
              <a:rPr lang="fr-CH" sz="2800" dirty="0" err="1" smtClean="0"/>
              <a:t>will</a:t>
            </a:r>
            <a:r>
              <a:rPr lang="fr-CH" sz="2800" dirty="0" smtClean="0"/>
              <a:t> </a:t>
            </a:r>
            <a:r>
              <a:rPr lang="fr-CH" sz="2800" dirty="0" err="1" smtClean="0"/>
              <a:t>be</a:t>
            </a:r>
            <a:r>
              <a:rPr lang="fr-CH" sz="2800" dirty="0" smtClean="0"/>
              <a:t> </a:t>
            </a:r>
            <a:r>
              <a:rPr lang="fr-CH" sz="2800" dirty="0" err="1" smtClean="0"/>
              <a:t>submitted</a:t>
            </a:r>
            <a:r>
              <a:rPr lang="fr-CH" sz="2800" dirty="0" smtClean="0"/>
              <a:t> to EC-70 for  </a:t>
            </a:r>
            <a:r>
              <a:rPr lang="fr-CH" sz="2800" dirty="0" err="1" smtClean="0"/>
              <a:t>approval</a:t>
            </a:r>
            <a:r>
              <a:rPr lang="fr-CH" sz="2800" dirty="0" smtClean="0"/>
              <a:t> and inclusion in the </a:t>
            </a:r>
            <a:r>
              <a:rPr lang="fr-CH" sz="2800" dirty="0" err="1" smtClean="0"/>
              <a:t>Manual</a:t>
            </a:r>
            <a:r>
              <a:rPr lang="fr-CH" sz="2800" dirty="0" smtClean="0"/>
              <a:t> on GDPFS </a:t>
            </a:r>
          </a:p>
          <a:p>
            <a:r>
              <a:rPr lang="fr-CH" sz="2800" dirty="0" smtClean="0"/>
              <a:t>S/GDPFS IP: </a:t>
            </a:r>
            <a:r>
              <a:rPr lang="fr-CH" sz="2800" dirty="0" err="1" smtClean="0"/>
              <a:t>endorsement</a:t>
            </a:r>
            <a:r>
              <a:rPr lang="fr-CH" sz="2800" dirty="0" smtClean="0"/>
              <a:t> of CBS-MG to table the final Plan at Cg-18. Guidance </a:t>
            </a:r>
            <a:r>
              <a:rPr lang="fr-CH" sz="2800" dirty="0" err="1" smtClean="0"/>
              <a:t>from</a:t>
            </a:r>
            <a:r>
              <a:rPr lang="fr-CH" sz="2800" dirty="0" smtClean="0"/>
              <a:t> EC-70 on the </a:t>
            </a:r>
            <a:r>
              <a:rPr lang="fr-CH" sz="2800" dirty="0" err="1" smtClean="0"/>
              <a:t>draft</a:t>
            </a:r>
            <a:r>
              <a:rPr lang="fr-CH" sz="2800" dirty="0" smtClean="0"/>
              <a:t> IP </a:t>
            </a:r>
            <a:r>
              <a:rPr lang="fr-CH" sz="2800" dirty="0" err="1" smtClean="0"/>
              <a:t>is</a:t>
            </a:r>
            <a:r>
              <a:rPr lang="fr-CH" sz="2800" dirty="0" smtClean="0"/>
              <a:t> </a:t>
            </a:r>
            <a:r>
              <a:rPr lang="fr-CH" sz="2800" dirty="0" err="1" smtClean="0"/>
              <a:t>required</a:t>
            </a:r>
            <a:r>
              <a:rPr lang="fr-CH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125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err="1" smtClean="0"/>
              <a:t>Decisions</a:t>
            </a:r>
            <a:r>
              <a:rPr lang="fr-CH" b="1" dirty="0" smtClean="0"/>
              <a:t>…</a:t>
            </a:r>
            <a:r>
              <a:rPr lang="fr-CH" b="1" dirty="0" err="1" smtClean="0"/>
              <a:t>Cont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273323"/>
            <a:ext cx="8481701" cy="4263180"/>
          </a:xfrm>
        </p:spPr>
        <p:txBody>
          <a:bodyPr>
            <a:noAutofit/>
          </a:bodyPr>
          <a:lstStyle/>
          <a:p>
            <a:r>
              <a:rPr lang="fr-CH" sz="2800" dirty="0" smtClean="0"/>
              <a:t> </a:t>
            </a:r>
            <a:r>
              <a:rPr lang="fr-CH" sz="3200" dirty="0" smtClean="0"/>
              <a:t>CBS-MG </a:t>
            </a:r>
            <a:r>
              <a:rPr lang="fr-CH" sz="3200" dirty="0" err="1" smtClean="0"/>
              <a:t>endorsed</a:t>
            </a:r>
            <a:r>
              <a:rPr lang="fr-CH" sz="3200" dirty="0" smtClean="0"/>
              <a:t> the effort </a:t>
            </a:r>
            <a:r>
              <a:rPr lang="fr-CH" sz="3200" dirty="0" err="1" smtClean="0"/>
              <a:t>between</a:t>
            </a:r>
            <a:r>
              <a:rPr lang="fr-CH" sz="3200" dirty="0" smtClean="0"/>
              <a:t> CBS and CCL to </a:t>
            </a:r>
            <a:r>
              <a:rPr lang="fr-CH" sz="3200" dirty="0" err="1" smtClean="0"/>
              <a:t>integrate</a:t>
            </a:r>
            <a:r>
              <a:rPr lang="fr-CH" sz="3200" dirty="0" smtClean="0"/>
              <a:t> </a:t>
            </a:r>
            <a:r>
              <a:rPr lang="fr-CH" sz="3200" dirty="0" err="1" smtClean="0"/>
              <a:t>operational</a:t>
            </a:r>
            <a:r>
              <a:rPr lang="fr-CH" sz="3200" dirty="0" smtClean="0"/>
              <a:t> </a:t>
            </a:r>
            <a:r>
              <a:rPr lang="fr-CH" sz="3200" dirty="0" err="1" smtClean="0"/>
              <a:t>functions</a:t>
            </a:r>
            <a:r>
              <a:rPr lang="fr-CH" sz="3200" dirty="0" smtClean="0"/>
              <a:t> of CSIS </a:t>
            </a:r>
            <a:r>
              <a:rPr lang="fr-CH" sz="3200" dirty="0" err="1" smtClean="0"/>
              <a:t>into</a:t>
            </a:r>
            <a:r>
              <a:rPr lang="fr-CH" sz="3200" dirty="0" smtClean="0"/>
              <a:t> GDPFS. IPET OPSLS to </a:t>
            </a:r>
            <a:r>
              <a:rPr lang="fr-CH" sz="3200" dirty="0" err="1" smtClean="0"/>
              <a:t>take</a:t>
            </a:r>
            <a:r>
              <a:rPr lang="fr-CH" sz="3200" dirty="0" smtClean="0"/>
              <a:t> the lead</a:t>
            </a:r>
          </a:p>
          <a:p>
            <a:r>
              <a:rPr lang="fr-CH" sz="3200" dirty="0" smtClean="0"/>
              <a:t>CBS-MG </a:t>
            </a:r>
            <a:r>
              <a:rPr lang="fr-CH" sz="3200" dirty="0" err="1" smtClean="0"/>
              <a:t>also</a:t>
            </a:r>
            <a:r>
              <a:rPr lang="fr-CH" sz="3200" dirty="0" smtClean="0"/>
              <a:t> </a:t>
            </a:r>
            <a:r>
              <a:rPr lang="fr-CH" sz="3200" dirty="0" err="1" smtClean="0"/>
              <a:t>agreed</a:t>
            </a:r>
            <a:r>
              <a:rPr lang="fr-CH" sz="3200" dirty="0" smtClean="0"/>
              <a:t> to:</a:t>
            </a:r>
          </a:p>
          <a:p>
            <a:pPr lvl="1"/>
            <a:r>
              <a:rPr lang="fr-CH" sz="2400" dirty="0" smtClean="0"/>
              <a:t> </a:t>
            </a:r>
            <a:r>
              <a:rPr lang="fr-CH" sz="2400" dirty="0" err="1" smtClean="0"/>
              <a:t>evolve</a:t>
            </a:r>
            <a:r>
              <a:rPr lang="fr-CH" sz="2400" dirty="0" smtClean="0"/>
              <a:t> GDPFS to </a:t>
            </a:r>
            <a:r>
              <a:rPr lang="fr-CH" sz="2400" dirty="0" err="1" smtClean="0"/>
              <a:t>include</a:t>
            </a:r>
            <a:r>
              <a:rPr lang="fr-CH" sz="2400" dirty="0" smtClean="0"/>
              <a:t> a class of </a:t>
            </a:r>
            <a:r>
              <a:rPr lang="fr-CH" sz="2400" dirty="0" err="1" smtClean="0"/>
              <a:t>RSMCs</a:t>
            </a:r>
            <a:r>
              <a:rPr lang="fr-CH" sz="2400" dirty="0" smtClean="0"/>
              <a:t> of the </a:t>
            </a:r>
            <a:r>
              <a:rPr lang="fr-CH" sz="2400" dirty="0" err="1" smtClean="0"/>
              <a:t>following</a:t>
            </a:r>
            <a:r>
              <a:rPr lang="fr-CH" sz="2400" dirty="0" smtClean="0"/>
              <a:t> types: Centres </a:t>
            </a:r>
            <a:r>
              <a:rPr lang="fr-CH" sz="2400" dirty="0" err="1" smtClean="0"/>
              <a:t>that</a:t>
            </a:r>
            <a:r>
              <a:rPr lang="fr-CH" sz="2400" dirty="0" smtClean="0"/>
              <a:t> </a:t>
            </a:r>
            <a:r>
              <a:rPr lang="fr-CH" sz="2400" dirty="0" err="1" smtClean="0"/>
              <a:t>maintain</a:t>
            </a:r>
            <a:r>
              <a:rPr lang="fr-CH" sz="2400" dirty="0" smtClean="0"/>
              <a:t> </a:t>
            </a:r>
            <a:r>
              <a:rPr lang="fr-CH" sz="2400" dirty="0" err="1" smtClean="0"/>
              <a:t>Climate</a:t>
            </a:r>
            <a:r>
              <a:rPr lang="fr-CH" sz="2400" dirty="0" smtClean="0"/>
              <a:t> </a:t>
            </a:r>
            <a:r>
              <a:rPr lang="fr-CH" sz="2400" dirty="0" err="1" smtClean="0"/>
              <a:t>Reanalysis</a:t>
            </a:r>
            <a:r>
              <a:rPr lang="fr-CH" sz="2400" dirty="0" smtClean="0"/>
              <a:t> and </a:t>
            </a:r>
            <a:r>
              <a:rPr lang="fr-CH" sz="2400" dirty="0" smtClean="0"/>
              <a:t>centres </a:t>
            </a:r>
            <a:r>
              <a:rPr lang="fr-CH" sz="2400" dirty="0" err="1" smtClean="0"/>
              <a:t>that</a:t>
            </a:r>
            <a:r>
              <a:rPr lang="fr-CH" sz="2400" dirty="0" smtClean="0"/>
              <a:t> </a:t>
            </a:r>
            <a:r>
              <a:rPr lang="fr-CH" sz="2400" dirty="0" err="1" smtClean="0"/>
              <a:t>provide</a:t>
            </a:r>
            <a:r>
              <a:rPr lang="fr-CH" sz="2400" dirty="0" smtClean="0"/>
              <a:t> </a:t>
            </a:r>
            <a:r>
              <a:rPr lang="fr-CH" sz="2400" dirty="0" err="1" smtClean="0"/>
              <a:t>C</a:t>
            </a:r>
            <a:r>
              <a:rPr lang="fr-CH" sz="2400" dirty="0" err="1" smtClean="0"/>
              <a:t>limate</a:t>
            </a:r>
            <a:r>
              <a:rPr lang="fr-CH" sz="2400" dirty="0" smtClean="0"/>
              <a:t> </a:t>
            </a:r>
            <a:r>
              <a:rPr lang="fr-CH" sz="2400" dirty="0" smtClean="0"/>
              <a:t>Monitoring on global </a:t>
            </a:r>
            <a:r>
              <a:rPr lang="fr-CH" sz="2400" dirty="0" err="1" smtClean="0"/>
              <a:t>scale</a:t>
            </a:r>
            <a:endParaRPr lang="fr-CH" sz="2400" dirty="0" smtClean="0"/>
          </a:p>
          <a:p>
            <a:pPr lvl="1"/>
            <a:r>
              <a:rPr lang="fr-CH" sz="2400" dirty="0" err="1" smtClean="0"/>
              <a:t>expand</a:t>
            </a:r>
            <a:r>
              <a:rPr lang="fr-CH" sz="2400" dirty="0" smtClean="0"/>
              <a:t>  the GPC </a:t>
            </a:r>
            <a:r>
              <a:rPr lang="fr-CH" sz="2400" dirty="0" err="1" smtClean="0"/>
              <a:t>portofolio</a:t>
            </a:r>
            <a:r>
              <a:rPr lang="fr-CH" sz="2400" dirty="0" smtClean="0"/>
              <a:t> to </a:t>
            </a:r>
            <a:r>
              <a:rPr lang="fr-CH" sz="2400" dirty="0" err="1" smtClean="0"/>
              <a:t>cover</a:t>
            </a:r>
            <a:r>
              <a:rPr lang="fr-CH" sz="2400" dirty="0" smtClean="0"/>
              <a:t> </a:t>
            </a:r>
            <a:r>
              <a:rPr lang="fr-CH" sz="2400" dirty="0" err="1" smtClean="0"/>
              <a:t>sub-seasonal</a:t>
            </a:r>
            <a:r>
              <a:rPr lang="fr-CH" sz="2400" dirty="0" smtClean="0"/>
              <a:t> </a:t>
            </a:r>
            <a:r>
              <a:rPr lang="fr-CH" sz="2400" dirty="0" err="1" smtClean="0"/>
              <a:t>forecasts</a:t>
            </a:r>
            <a:r>
              <a:rPr lang="fr-CH" sz="2400" dirty="0" smtClean="0"/>
              <a:t> on the global </a:t>
            </a:r>
            <a:r>
              <a:rPr lang="fr-CH" sz="2400" dirty="0" err="1" smtClean="0"/>
              <a:t>scales</a:t>
            </a:r>
            <a:endParaRPr lang="fr-CH" sz="24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609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3600" b="1" dirty="0" err="1"/>
              <a:t>D</a:t>
            </a:r>
            <a:r>
              <a:rPr lang="fr-CH" sz="3600" b="1" dirty="0" err="1" smtClean="0"/>
              <a:t>esignation</a:t>
            </a:r>
            <a:r>
              <a:rPr lang="fr-CH" sz="3600" b="1" dirty="0" smtClean="0"/>
              <a:t> </a:t>
            </a:r>
            <a:r>
              <a:rPr lang="fr-CH" sz="3600" b="1" dirty="0" smtClean="0"/>
              <a:t>of new centres by EC-70</a:t>
            </a:r>
            <a:endParaRPr lang="en-US" sz="3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273323"/>
            <a:ext cx="8481701" cy="4263180"/>
          </a:xfrm>
        </p:spPr>
        <p:txBody>
          <a:bodyPr>
            <a:noAutofit/>
          </a:bodyPr>
          <a:lstStyle/>
          <a:p>
            <a:r>
              <a:rPr lang="en-US" sz="2800" dirty="0" smtClean="0"/>
              <a:t>WMC</a:t>
            </a:r>
            <a:r>
              <a:rPr lang="en-US" sz="2800" dirty="0"/>
              <a:t>, Offenbach (Germany)</a:t>
            </a:r>
          </a:p>
          <a:p>
            <a:r>
              <a:rPr lang="en-US" sz="2800" dirty="0" smtClean="0"/>
              <a:t>RSMC </a:t>
            </a:r>
            <a:r>
              <a:rPr lang="en-US" sz="2800" dirty="0"/>
              <a:t>for Nowcasting, Hong Kong Observatory (Hong Kong, China)</a:t>
            </a:r>
          </a:p>
          <a:p>
            <a:r>
              <a:rPr lang="en-US" sz="2800" dirty="0" smtClean="0"/>
              <a:t>RSMC </a:t>
            </a:r>
            <a:r>
              <a:rPr lang="en-US" sz="2800" dirty="0"/>
              <a:t>for Severe Weather Forecasting, Wellington (New Zealand)</a:t>
            </a:r>
          </a:p>
          <a:p>
            <a:r>
              <a:rPr lang="en-US" sz="2800" dirty="0" smtClean="0"/>
              <a:t>RSMC </a:t>
            </a:r>
            <a:r>
              <a:rPr lang="en-US" sz="2800" dirty="0"/>
              <a:t>for Severe Weather Forecasting, Pretoria (South Africa)</a:t>
            </a:r>
          </a:p>
          <a:p>
            <a:r>
              <a:rPr lang="en-US" sz="2800" dirty="0" smtClean="0"/>
              <a:t>RSMC </a:t>
            </a:r>
            <a:r>
              <a:rPr lang="en-US" sz="2800" dirty="0"/>
              <a:t>for non-Nuclear and Nuclear Emergency Response, Offenbach </a:t>
            </a:r>
            <a:r>
              <a:rPr lang="en-US" sz="2800" dirty="0" smtClean="0"/>
              <a:t>(Offenbach - Germany, Toulouse -France)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754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0090"/>
                </a:solidFill>
              </a:rPr>
              <a:t>Thank you</a:t>
            </a:r>
          </a:p>
          <a:p>
            <a:r>
              <a:rPr lang="en-US" sz="4800" dirty="0" smtClean="0">
                <a:solidFill>
                  <a:srgbClr val="000090"/>
                </a:solidFill>
              </a:rPr>
              <a:t>Merci</a:t>
            </a:r>
            <a:endParaRPr lang="en-US" sz="4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2754</TotalTime>
  <Words>353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WMO_WHITE_Powerpoint_en_fr</vt:lpstr>
      <vt:lpstr>PowerPoint Presentation</vt:lpstr>
      <vt:lpstr>Introduction </vt:lpstr>
      <vt:lpstr>Decisions</vt:lpstr>
      <vt:lpstr>Decisions…Cont</vt:lpstr>
      <vt:lpstr>Designation of new centres by EC-70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Abdoulaye Harou</dc:creator>
  <cp:lastModifiedBy>Abdoulaye Harou</cp:lastModifiedBy>
  <cp:revision>10</cp:revision>
  <dcterms:created xsi:type="dcterms:W3CDTF">2018-05-17T08:51:10Z</dcterms:created>
  <dcterms:modified xsi:type="dcterms:W3CDTF">2018-05-22T06:45:37Z</dcterms:modified>
</cp:coreProperties>
</file>