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22"/>
  </p:notesMasterIdLst>
  <p:sldIdLst>
    <p:sldId id="256" r:id="rId3"/>
    <p:sldId id="259" r:id="rId4"/>
    <p:sldId id="263" r:id="rId5"/>
    <p:sldId id="258" r:id="rId6"/>
    <p:sldId id="261" r:id="rId7"/>
    <p:sldId id="260" r:id="rId8"/>
    <p:sldId id="264" r:id="rId9"/>
    <p:sldId id="267" r:id="rId10"/>
    <p:sldId id="268" r:id="rId11"/>
    <p:sldId id="269" r:id="rId12"/>
    <p:sldId id="270" r:id="rId13"/>
    <p:sldId id="273" r:id="rId14"/>
    <p:sldId id="262" r:id="rId15"/>
    <p:sldId id="265" r:id="rId16"/>
    <p:sldId id="271" r:id="rId17"/>
    <p:sldId id="272" r:id="rId18"/>
    <p:sldId id="275" r:id="rId19"/>
    <p:sldId id="276" r:id="rId20"/>
    <p:sldId id="274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" initials="A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8" autoAdjust="0"/>
    <p:restoredTop sz="86396" autoAdjust="0"/>
  </p:normalViewPr>
  <p:slideViewPr>
    <p:cSldViewPr>
      <p:cViewPr varScale="1">
        <p:scale>
          <a:sx n="89" d="100"/>
          <a:sy n="89" d="100"/>
        </p:scale>
        <p:origin x="-12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5C7A49A0-DDD4-4E01-84A6-871B5D33A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E88CA-ED77-43CE-88FD-169ECD4C1BDD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114C0-B244-4371-99C9-70BC8A900CA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3EB0E-7CE8-4F4A-B46F-B92B638D2F9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4EB51-4D99-4B2D-B97A-8B925893437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1B9AA-6683-4E82-882A-B3CE3EFD2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FED99-868A-43D0-BA21-2961AD28E8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49E4-BBAC-48B7-979B-E8A9B67C92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77BAB-20BE-4EE4-BE03-C4CFACE8FA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C7FD5-E3BA-491B-B9F5-1C2328CEF3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F96AF-430C-48AF-BED8-0845F6CD70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BB4AB-DE61-47F6-8563-F52E4DA8A7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8C4D8-05DC-438E-BB34-1DBE9A8810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228600" y="6172200"/>
            <a:ext cx="8534400" cy="0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172200"/>
            <a:ext cx="10668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21F47-94B4-4C80-A637-F634CB6B8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6189663"/>
            <a:ext cx="6553200" cy="5191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228600" y="6172200"/>
            <a:ext cx="8534400" cy="0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172200"/>
            <a:ext cx="10668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21F47-94B4-4C80-A637-F634CB6B8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6189663"/>
            <a:ext cx="6553200" cy="5191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9E751-87C7-48AA-BE24-482AACF10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2CBF-1F82-4100-9C46-8DB9441F5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305B4-E6CC-44EF-8626-22D0F6ECAC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6AD86-9036-4446-8CC7-952965B941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6EB58-51A5-4042-91F5-59741DA73A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9D4A0-8B5D-49D6-9D9A-36EC5370F2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1722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1">
                <a:solidFill>
                  <a:srgbClr val="B2B2B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9FBC768-FC23-4610-863F-CA67D20F8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189663"/>
            <a:ext cx="647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1" i="1">
                <a:solidFill>
                  <a:srgbClr val="B2B2B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  <p:cxnSp>
        <p:nvCxnSpPr>
          <p:cNvPr id="1030" name="Straight Connector 5"/>
          <p:cNvCxnSpPr>
            <a:cxnSpLocks noChangeShapeType="1"/>
          </p:cNvCxnSpPr>
          <p:nvPr/>
        </p:nvCxnSpPr>
        <p:spPr bwMode="auto">
          <a:xfrm>
            <a:off x="228600" y="6172200"/>
            <a:ext cx="8534400" cy="0"/>
          </a:xfrm>
          <a:prstGeom prst="line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84" r:id="rId2"/>
    <p:sldLayoutId id="2147483685" r:id="rId3"/>
    <p:sldLayoutId id="2147483678" r:id="rId4"/>
    <p:sldLayoutId id="2147483679" r:id="rId5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u="none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 u="sng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227013" indent="-227013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•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31825" indent="-285750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–"/>
        <a:defRPr sz="2000" b="1" i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69963" indent="-169863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428750" indent="-287338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–"/>
        <a:defRPr sz="2000" i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770063" indent="-227013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»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227263" indent="-227013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»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684463" indent="-227013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»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141663" indent="-227013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»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598863" indent="-227013" algn="l" rtl="0" eaLnBrk="1" fontAlgn="base" hangingPunct="1">
        <a:spcBef>
          <a:spcPct val="20000"/>
        </a:spcBef>
        <a:spcAft>
          <a:spcPct val="50000"/>
        </a:spcAft>
        <a:buClr>
          <a:schemeClr val="bg2"/>
        </a:buClr>
        <a:buChar char="»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  <a:cs typeface="+mn-cs"/>
              </a:rPr>
              <a:t>Arun Kumar            Climate Prediction Center               27 March, 2012</a:t>
            </a:r>
            <a:endParaRPr lang="en-US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9CF705-01AD-454B-8016-D9A010F9B526}" type="slidenum">
              <a:rPr lang="en-US" smtClean="0">
                <a:solidFill>
                  <a:srgbClr val="000000"/>
                </a:solidFill>
                <a:cs typeface="+mn-cs"/>
              </a:rPr>
              <a:pPr/>
              <a:t>‹#›</a:t>
            </a:fld>
            <a:endParaRPr lang="en-US" smtClean="0">
              <a:solidFill>
                <a:srgbClr val="000000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ncep.noaa.gov/products/people/mchen/cfsFcst/cfsMonPlot/monthPlot.html" TargetMode="External"/><Relationship Id="rId2" Type="http://schemas.openxmlformats.org/officeDocument/2006/relationships/hyperlink" Target="http://origin.cpc.ncep.noaa.gov/products/people/wwang/cfs_fc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rigin.cpc.ncep.noaa.gov/products/people/mchen/CFSv2HCST/metrics/" TargetMode="External"/><Relationship Id="rId5" Type="http://schemas.openxmlformats.org/officeDocument/2006/relationships/hyperlink" Target="http://origin.cpc.ncep.noaa.gov/products/people/mchen/CFSv2FCST/monthly/images" TargetMode="External"/><Relationship Id="rId4" Type="http://schemas.openxmlformats.org/officeDocument/2006/relationships/hyperlink" Target="http://origin.cpc.ncep.noaa.gov/products/people/wwang/cfsv2fcs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acb.in/html/spim_data.aspx" TargetMode="External"/><Relationship Id="rId7" Type="http://schemas.openxmlformats.org/officeDocument/2006/relationships/hyperlink" Target="http://nomads.ncep.noaa.gov/pub/data/nccf/com/cfs/prod/cf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tgftp.nws.noaa.gov/SL.us008001/ST.opnl/MT.cfs_MR.fcst/" TargetMode="External"/><Relationship Id="rId5" Type="http://schemas.openxmlformats.org/officeDocument/2006/relationships/hyperlink" Target="http://nomads.ncdc.noaa.gov/data.php?name=access#cfs-refor" TargetMode="External"/><Relationship Id="rId4" Type="http://schemas.openxmlformats.org/officeDocument/2006/relationships/hyperlink" Target="http://cfs.ncep.noaa.gov/pub/raid0/cfsv2/reforecast.monthly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EF2C2B9-8492-4C92-8EC6-F201B64D648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2400" u="none" dirty="0" smtClean="0"/>
              <a:t>CPC’s CFS.v2 Assessment and Implementation Briefing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GPC – Washington </a:t>
            </a:r>
          </a:p>
          <a:p>
            <a:pPr>
              <a:defRPr/>
            </a:pPr>
            <a:r>
              <a:rPr lang="en-US" dirty="0" smtClean="0"/>
              <a:t>Summary Report</a:t>
            </a:r>
          </a:p>
          <a:p>
            <a:pPr>
              <a:defRPr/>
            </a:pPr>
            <a:r>
              <a:rPr lang="en-US" dirty="0" smtClean="0"/>
              <a:t>27 March, 2012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272CBF-1F82-4100-9C46-8DB9441F53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48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487362"/>
          </a:xfrm>
        </p:spPr>
        <p:txBody>
          <a:bodyPr/>
          <a:lstStyle/>
          <a:p>
            <a:r>
              <a:rPr lang="en-US" sz="2800" dirty="0" smtClean="0"/>
              <a:t>Hindcast anomaly Correlation – </a:t>
            </a:r>
            <a:r>
              <a:rPr lang="en-US" sz="2800" dirty="0" err="1" smtClean="0"/>
              <a:t>Sfc</a:t>
            </a:r>
            <a:r>
              <a:rPr lang="en-US" sz="2800" dirty="0" smtClean="0"/>
              <a:t>. Temp.</a:t>
            </a:r>
          </a:p>
        </p:txBody>
      </p:sp>
      <p:pic>
        <p:nvPicPr>
          <p:cNvPr id="32771" name="Picture 7"/>
          <p:cNvPicPr>
            <a:picLocks noChangeAspect="1"/>
          </p:cNvPicPr>
          <p:nvPr/>
        </p:nvPicPr>
        <p:blipFill>
          <a:blip r:embed="rId2" cstate="print"/>
          <a:srcRect b="65285"/>
          <a:stretch>
            <a:fillRect/>
          </a:stretch>
        </p:blipFill>
        <p:spPr bwMode="auto">
          <a:xfrm>
            <a:off x="1371600" y="1752600"/>
            <a:ext cx="634365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00800"/>
            <a:ext cx="7924800" cy="3048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90000"/>
                  </a:schemeClr>
                </a:solidFill>
              </a:rPr>
              <a:t>Arun</a:t>
            </a:r>
            <a:r>
              <a:rPr lang="en-US" dirty="0">
                <a:solidFill>
                  <a:schemeClr val="accent4">
                    <a:lumMod val="90000"/>
                  </a:schemeClr>
                </a:solidFill>
              </a:rPr>
              <a:t> Kumar            Climate Prediction Center               </a:t>
            </a:r>
            <a:r>
              <a:rPr lang="en-US" dirty="0" smtClean="0">
                <a:solidFill>
                  <a:schemeClr val="accent4">
                    <a:lumMod val="90000"/>
                  </a:schemeClr>
                </a:solidFill>
              </a:rPr>
              <a:t>27 March, 2012</a:t>
            </a:r>
            <a:endParaRPr lang="en-US" dirty="0">
              <a:solidFill>
                <a:schemeClr val="accent4">
                  <a:lumMod val="9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608763" y="1524000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7"/>
          <p:cNvPicPr>
            <a:picLocks noChangeAspect="1"/>
          </p:cNvPicPr>
          <p:nvPr/>
        </p:nvPicPr>
        <p:blipFill>
          <a:blip r:embed="rId2" cstate="print"/>
          <a:srcRect t="62176"/>
          <a:stretch>
            <a:fillRect/>
          </a:stretch>
        </p:blipFill>
        <p:spPr bwMode="auto">
          <a:xfrm>
            <a:off x="1362205" y="3554260"/>
            <a:ext cx="634365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10588" cy="457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T2M: </a:t>
            </a:r>
            <a:r>
              <a:rPr lang="en-US" sz="2400" dirty="0" smtClean="0"/>
              <a:t>HSS in Spatial Domain</a:t>
            </a: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90600"/>
            <a:ext cx="762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400800"/>
            <a:ext cx="7924800" cy="3048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accent4">
                    <a:lumMod val="90000"/>
                  </a:schemeClr>
                </a:solidFill>
              </a:rPr>
              <a:t>Arun</a:t>
            </a:r>
            <a:r>
              <a:rPr lang="en-US" dirty="0">
                <a:solidFill>
                  <a:schemeClr val="accent4">
                    <a:lumMod val="90000"/>
                  </a:schemeClr>
                </a:solidFill>
              </a:rPr>
              <a:t> Kumar            Climate Prediction Center               </a:t>
            </a:r>
            <a:r>
              <a:rPr lang="en-US" dirty="0" smtClean="0">
                <a:solidFill>
                  <a:schemeClr val="accent4">
                    <a:lumMod val="90000"/>
                  </a:schemeClr>
                </a:solidFill>
              </a:rPr>
              <a:t>27 March, 2012</a:t>
            </a:r>
            <a:endParaRPr lang="en-US" dirty="0">
              <a:solidFill>
                <a:schemeClr val="accent4">
                  <a:lumMod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9E751-87C7-48AA-BE24-482AACF100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Forecasts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8D483-E599-4C9C-9781-477E858098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r="20833"/>
          <a:stretch>
            <a:fillRect/>
          </a:stretch>
        </p:blipFill>
        <p:spPr bwMode="auto">
          <a:xfrm>
            <a:off x="1447800" y="1219200"/>
            <a:ext cx="5715000" cy="43815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1865" t="44720" r="20833" b="47827"/>
          <a:stretch>
            <a:fillRect/>
          </a:stretch>
        </p:blipFill>
        <p:spPr bwMode="auto">
          <a:xfrm>
            <a:off x="1219200" y="4876800"/>
            <a:ext cx="6204857" cy="70757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Forecasts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8D483-E599-4C9C-9781-477E858098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4267200" cy="3200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3600"/>
            <a:ext cx="4250179" cy="318763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/>
          <p:cNvSpPr txBox="1">
            <a:spLocks noChangeArrowheads="1"/>
          </p:cNvSpPr>
          <p:nvPr/>
        </p:nvSpPr>
        <p:spPr bwMode="auto">
          <a:xfrm>
            <a:off x="0" y="2057400"/>
            <a:ext cx="9144000" cy="2862263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AutoNum type="alphaLcPeriod"/>
            </a:pPr>
            <a:r>
              <a:rPr lang="en-US" b="1" dirty="0" smtClean="0"/>
              <a:t>CFS.v1</a:t>
            </a:r>
            <a:endParaRPr lang="en-US" b="1" dirty="0"/>
          </a:p>
          <a:p>
            <a:pPr marL="800100" lvl="1" indent="-342900">
              <a:spcBef>
                <a:spcPct val="50000"/>
              </a:spcBef>
            </a:pPr>
            <a:r>
              <a:rPr lang="en-US" dirty="0"/>
              <a:t>Seasonal: </a:t>
            </a:r>
            <a:r>
              <a:rPr lang="en-US" sz="1400" dirty="0">
                <a:hlinkClick r:id="rId2"/>
              </a:rPr>
              <a:t>http://origin.cpc.ncep.noaa.gov/products/people/wwang/cfs_fcst/</a:t>
            </a:r>
            <a:endParaRPr lang="en-US" sz="1400" dirty="0"/>
          </a:p>
          <a:p>
            <a:pPr marL="800100" lvl="1" indent="-342900">
              <a:spcBef>
                <a:spcPct val="50000"/>
              </a:spcBef>
            </a:pPr>
            <a:r>
              <a:rPr lang="en-US" dirty="0"/>
              <a:t>Monthly: </a:t>
            </a:r>
            <a:r>
              <a:rPr lang="en-US" sz="1400" dirty="0">
                <a:hlinkClick r:id="rId3"/>
              </a:rPr>
              <a:t>http://www.cpc.ncep.noaa.gov/products/people/mchen/cfsFcst/cfsMonPlot/monthPlot.html</a:t>
            </a:r>
            <a:endParaRPr lang="en-US" sz="1400" dirty="0"/>
          </a:p>
          <a:p>
            <a:pPr marL="342900" indent="-342900">
              <a:spcBef>
                <a:spcPct val="50000"/>
              </a:spcBef>
              <a:buFont typeface="Arial" charset="0"/>
              <a:buAutoNum type="alphaLcPeriod"/>
            </a:pPr>
            <a:r>
              <a:rPr lang="en-US" b="1" dirty="0" smtClean="0"/>
              <a:t>CFS.v2</a:t>
            </a:r>
            <a:endParaRPr lang="en-US" b="1" dirty="0"/>
          </a:p>
          <a:p>
            <a:pPr marL="800100" lvl="1" indent="-342900">
              <a:spcBef>
                <a:spcPct val="50000"/>
              </a:spcBef>
            </a:pPr>
            <a:r>
              <a:rPr lang="en-US" dirty="0"/>
              <a:t>Seasonal: </a:t>
            </a:r>
            <a:r>
              <a:rPr lang="en-US" dirty="0">
                <a:hlinkClick r:id="rId4"/>
              </a:rPr>
              <a:t>http://origin.cpc.ncep.noaa.gov/products/people/wwang/cfsv2fcst/</a:t>
            </a:r>
            <a:endParaRPr lang="en-US" dirty="0"/>
          </a:p>
          <a:p>
            <a:pPr marL="800100" lvl="1" indent="-342900">
              <a:spcBef>
                <a:spcPct val="50000"/>
              </a:spcBef>
            </a:pPr>
            <a:r>
              <a:rPr lang="en-US" dirty="0"/>
              <a:t>Monthly: </a:t>
            </a:r>
            <a:r>
              <a:rPr lang="en-US" sz="1400" dirty="0">
                <a:hlinkClick r:id="rId5"/>
              </a:rPr>
              <a:t>http://origin.cpc.ncep.noaa.gov/products/people/mchen/CFSv2FCST/monthly/</a:t>
            </a:r>
            <a:endParaRPr lang="en-US" sz="1400" dirty="0"/>
          </a:p>
          <a:p>
            <a:pPr marL="800100" lvl="1" indent="-342900">
              <a:spcBef>
                <a:spcPct val="50000"/>
              </a:spcBef>
            </a:pPr>
            <a:r>
              <a:rPr lang="en-US" dirty="0"/>
              <a:t>Weekly: </a:t>
            </a:r>
            <a:r>
              <a:rPr lang="en-US" sz="1400" dirty="0">
                <a:hlinkClick r:id="rId6"/>
              </a:rPr>
              <a:t>http://origin.cpc.ncep.noaa.gov/products/people/mchen/CFSv2HCST/metrics/</a:t>
            </a:r>
            <a:endParaRPr lang="en-US" sz="1400" dirty="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2133600" y="1295400"/>
            <a:ext cx="4191000" cy="584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Forecast </a:t>
            </a:r>
            <a:r>
              <a:rPr lang="en-US" sz="3200" dirty="0" smtClean="0"/>
              <a:t>Display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685800" y="838200"/>
            <a:ext cx="8001000" cy="20320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AutoNum type="alphaLcPeriod"/>
            </a:pPr>
            <a:r>
              <a:rPr lang="en-US" b="1" dirty="0" smtClean="0"/>
              <a:t>CFS.v1</a:t>
            </a:r>
            <a:endParaRPr lang="en-US" b="1" dirty="0"/>
          </a:p>
          <a:p>
            <a:pPr marL="800100" lvl="1" indent="-342900">
              <a:spcBef>
                <a:spcPct val="50000"/>
              </a:spcBef>
            </a:pPr>
            <a:r>
              <a:rPr lang="en-US" dirty="0">
                <a:hlinkClick r:id="rId3"/>
              </a:rPr>
              <a:t>http://www.cdacb.in/html/spim_data.aspx</a:t>
            </a:r>
            <a:endParaRPr lang="en-US" dirty="0"/>
          </a:p>
          <a:p>
            <a:pPr marL="342900" indent="-342900">
              <a:spcBef>
                <a:spcPct val="50000"/>
              </a:spcBef>
              <a:buFont typeface="Arial" charset="0"/>
              <a:buAutoNum type="alphaLcPeriod"/>
            </a:pPr>
            <a:r>
              <a:rPr lang="en-US" b="1" dirty="0" smtClean="0"/>
              <a:t>CFS.v2</a:t>
            </a:r>
            <a:endParaRPr lang="en-US" b="1" dirty="0"/>
          </a:p>
          <a:p>
            <a:pPr marL="800100" lvl="1" indent="-342900">
              <a:spcBef>
                <a:spcPct val="50000"/>
              </a:spcBef>
            </a:pPr>
            <a:r>
              <a:rPr lang="en-US" dirty="0"/>
              <a:t>NCEP: </a:t>
            </a:r>
            <a:r>
              <a:rPr lang="en-US" dirty="0">
                <a:hlinkClick r:id="rId4"/>
              </a:rPr>
              <a:t>http://cfs.ncep.noaa.gov/pub/raid0/cfsv2/reforecast.monthly</a:t>
            </a:r>
            <a:endParaRPr lang="en-US" dirty="0"/>
          </a:p>
          <a:p>
            <a:pPr marL="800100" lvl="1" indent="-342900">
              <a:spcBef>
                <a:spcPct val="50000"/>
              </a:spcBef>
            </a:pPr>
            <a:r>
              <a:rPr lang="en-US" dirty="0"/>
              <a:t>NCDC: </a:t>
            </a:r>
            <a:r>
              <a:rPr lang="en-US" dirty="0">
                <a:hlinkClick r:id="rId5"/>
              </a:rPr>
              <a:t>http://nomads.ncdc.noaa.gov/data.php?name=access#cfs-refor</a:t>
            </a:r>
            <a:endParaRPr lang="en-US" dirty="0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905000" y="228600"/>
            <a:ext cx="4191000" cy="584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Hindcast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685800" y="3810000"/>
            <a:ext cx="8001000" cy="161607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AutoNum type="alphaLcPeriod"/>
            </a:pPr>
            <a:r>
              <a:rPr lang="en-US" b="1" dirty="0" smtClean="0"/>
              <a:t>CFS.v1</a:t>
            </a:r>
            <a:endParaRPr lang="en-US" b="1" dirty="0"/>
          </a:p>
          <a:p>
            <a:pPr marL="800100" lvl="1" indent="-342900">
              <a:spcBef>
                <a:spcPct val="50000"/>
              </a:spcBef>
            </a:pPr>
            <a:r>
              <a:rPr lang="en-US" dirty="0">
                <a:hlinkClick r:id="rId6"/>
              </a:rPr>
              <a:t>ftp://tgftp.nws.noaa.gov/SL.us008001/ST.opnl/MT.cfs_MR.fcst/</a:t>
            </a:r>
            <a:endParaRPr lang="en-US" dirty="0"/>
          </a:p>
          <a:p>
            <a:pPr marL="342900" indent="-342900">
              <a:spcBef>
                <a:spcPct val="50000"/>
              </a:spcBef>
              <a:buFont typeface="Arial" charset="0"/>
              <a:buAutoNum type="alphaLcPeriod"/>
            </a:pPr>
            <a:r>
              <a:rPr lang="en-US" b="1" dirty="0" smtClean="0"/>
              <a:t>CFS.v2</a:t>
            </a:r>
            <a:endParaRPr lang="en-US" b="1" dirty="0"/>
          </a:p>
          <a:p>
            <a:pPr marL="342900" indent="-342900">
              <a:spcBef>
                <a:spcPct val="50000"/>
              </a:spcBef>
            </a:pPr>
            <a:r>
              <a:rPr lang="en-US" dirty="0"/>
              <a:t>	 </a:t>
            </a:r>
            <a:r>
              <a:rPr lang="en-US" dirty="0">
                <a:hlinkClick r:id="rId7"/>
              </a:rPr>
              <a:t>http://nomads.ncep.noaa.gov/pub/data/nccf/com/cfs/prod/cfs</a:t>
            </a:r>
            <a:endParaRPr lang="en-US" dirty="0"/>
          </a:p>
        </p:txBody>
      </p:sp>
      <p:sp>
        <p:nvSpPr>
          <p:cNvPr id="39941" name="Text Box 2"/>
          <p:cNvSpPr txBox="1">
            <a:spLocks noChangeArrowheads="1"/>
          </p:cNvSpPr>
          <p:nvPr/>
        </p:nvSpPr>
        <p:spPr bwMode="auto">
          <a:xfrm>
            <a:off x="1905000" y="3200400"/>
            <a:ext cx="4191000" cy="584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Forecast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National MME (NMME)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229600" cy="51435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MME (NMME)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http://origin.cpc.ncep.noaa.gov/products/people/wd51yf/NMME/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2037" t="60741" r="13889" b="27407"/>
          <a:stretch>
            <a:fillRect/>
          </a:stretch>
        </p:blipFill>
        <p:spPr bwMode="auto">
          <a:xfrm>
            <a:off x="0" y="2819400"/>
            <a:ext cx="9144000" cy="1295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none" dirty="0" smtClean="0">
                <a:solidFill>
                  <a:schemeClr val="bg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Current Real-time </a:t>
            </a:r>
            <a:r>
              <a:rPr lang="en-US" sz="2800" b="1" u="none" dirty="0" smtClean="0">
                <a:solidFill>
                  <a:schemeClr val="bg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Extended-Range Forecast </a:t>
            </a:r>
            <a:r>
              <a:rPr lang="en-US" sz="2800" b="1" u="none" dirty="0" smtClean="0">
                <a:solidFill>
                  <a:schemeClr val="bg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April, 2011 – Climate Forecast System version </a:t>
            </a:r>
            <a:r>
              <a:rPr lang="en-US" dirty="0" smtClean="0"/>
              <a:t>2 (CFS.v2)</a:t>
            </a:r>
            <a:endParaRPr lang="en-US" dirty="0" smtClean="0"/>
          </a:p>
          <a:p>
            <a:r>
              <a:rPr lang="en-US" dirty="0" smtClean="0"/>
              <a:t>Old system</a:t>
            </a:r>
          </a:p>
          <a:p>
            <a:pPr lvl="1"/>
            <a:r>
              <a:rPr lang="en-US" dirty="0" smtClean="0"/>
              <a:t>Climate Forecast System version 1 </a:t>
            </a:r>
            <a:r>
              <a:rPr lang="en-US" dirty="0" smtClean="0"/>
              <a:t>(CFS.v1) – </a:t>
            </a:r>
            <a:r>
              <a:rPr lang="en-US" dirty="0" smtClean="0"/>
              <a:t>implemented </a:t>
            </a:r>
            <a:r>
              <a:rPr lang="en-US" dirty="0" smtClean="0"/>
              <a:t>September</a:t>
            </a:r>
            <a:r>
              <a:rPr lang="en-US" dirty="0" smtClean="0"/>
              <a:t>, </a:t>
            </a:r>
            <a:r>
              <a:rPr lang="en-US" dirty="0" smtClean="0"/>
              <a:t>2004 </a:t>
            </a:r>
            <a:endParaRPr lang="en-US" dirty="0" smtClean="0"/>
          </a:p>
          <a:p>
            <a:pPr lvl="1"/>
            <a:r>
              <a:rPr lang="en-US" dirty="0" smtClean="0"/>
              <a:t>Still operational (at least until 31</a:t>
            </a:r>
            <a:r>
              <a:rPr lang="en-US" baseline="30000" dirty="0" smtClean="0"/>
              <a:t>st</a:t>
            </a:r>
            <a:r>
              <a:rPr lang="en-US" dirty="0" smtClean="0"/>
              <a:t> October, 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592" name="Group 296"/>
          <p:cNvGraphicFramePr>
            <a:graphicFrameLocks noGrp="1"/>
          </p:cNvGraphicFramePr>
          <p:nvPr/>
        </p:nvGraphicFramePr>
        <p:xfrm>
          <a:off x="76200" y="827088"/>
          <a:ext cx="8915400" cy="4964144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srgbClr val="002060">
                      <a:alpha val="50000"/>
                    </a:srgbClr>
                  </a:innerShdw>
                </a:effectLst>
              </a:tblPr>
              <a:tblGrid>
                <a:gridCol w="2814638"/>
                <a:gridCol w="2894012"/>
                <a:gridCol w="320675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CFS.v1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CFS.v2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Atmosphere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GFS 2003 (T62/L64)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GFS2009 (T126/L64)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OSU 2-L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NOAH 4-L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Ocean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MOM3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MOM4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 ice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Climatology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Fixed at 1988 level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Evolving with time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conditions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R2/GODAS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CFSR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Hindcast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15/month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081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~24/month (4 runs / 5 days)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Forecast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runs/day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081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runs/day (seasonal)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081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 runs/day (45 days)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4" name="TextBox 59"/>
          <p:cNvSpPr txBox="1">
            <a:spLocks noChangeArrowheads="1"/>
          </p:cNvSpPr>
          <p:nvPr/>
        </p:nvSpPr>
        <p:spPr bwMode="auto">
          <a:xfrm>
            <a:off x="2590800" y="5943600"/>
            <a:ext cx="3962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cs typeface="+mn-cs"/>
              </a:rPr>
              <a:t>http://cfs.ncep.noaa.gov/</a:t>
            </a:r>
          </a:p>
        </p:txBody>
      </p:sp>
      <p:sp>
        <p:nvSpPr>
          <p:cNvPr id="5165" name="TextBox 4"/>
          <p:cNvSpPr txBox="1">
            <a:spLocks noChangeArrowheads="1"/>
          </p:cNvSpPr>
          <p:nvPr/>
        </p:nvSpPr>
        <p:spPr bwMode="auto">
          <a:xfrm>
            <a:off x="2057400" y="152400"/>
            <a:ext cx="4876800" cy="52387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cs typeface="+mn-cs"/>
              </a:rPr>
              <a:t>CFS Version 1 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vs. 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V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ersion </a:t>
            </a:r>
            <a:r>
              <a:rPr lang="en-US" sz="2800" dirty="0" smtClean="0">
                <a:solidFill>
                  <a:srgbClr val="000000"/>
                </a:solidFill>
                <a:cs typeface="+mn-cs"/>
              </a:rPr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7BAB-20BE-4EE4-BE03-C4CFACE8FAA4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Arun Kumar            Climate Prediction Center               27 March, 2012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CFS.v2 </a:t>
            </a:r>
            <a:r>
              <a:rPr lang="en-US" u="sng" dirty="0" smtClean="0"/>
              <a:t>Real-time</a:t>
            </a:r>
            <a:r>
              <a:rPr lang="en-US" dirty="0" smtClean="0"/>
              <a:t> Forecast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r>
              <a:rPr lang="en-US" dirty="0" smtClean="0"/>
              <a:t>Coupled model</a:t>
            </a:r>
          </a:p>
          <a:p>
            <a:pPr lvl="1"/>
            <a:r>
              <a:rPr lang="en-US" dirty="0" smtClean="0"/>
              <a:t>T126/L64</a:t>
            </a:r>
          </a:p>
          <a:p>
            <a:pPr lvl="1"/>
            <a:r>
              <a:rPr lang="en-US" dirty="0" smtClean="0"/>
              <a:t>MOM4</a:t>
            </a:r>
          </a:p>
          <a:p>
            <a:pPr lvl="1"/>
            <a:r>
              <a:rPr lang="en-US" dirty="0" smtClean="0"/>
              <a:t>MOM4- Sea-ice 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Seasonal</a:t>
            </a:r>
            <a:r>
              <a:rPr lang="en-US" dirty="0" smtClean="0"/>
              <a:t>: 4 runs/day; 9-month predictions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Monthly</a:t>
            </a:r>
            <a:r>
              <a:rPr lang="en-US" dirty="0" smtClean="0"/>
              <a:t>: 16 runs/day; 45-day predictions</a:t>
            </a:r>
          </a:p>
          <a:p>
            <a:r>
              <a:rPr lang="en-US" dirty="0" smtClean="0"/>
              <a:t>Initial conditions for the ocean, atmosphere, land are from the Climate Forecast System Reanalysis (CFSR)</a:t>
            </a:r>
          </a:p>
          <a:p>
            <a:pPr lvl="0"/>
            <a:r>
              <a:rPr lang="en-US" dirty="0" smtClean="0"/>
              <a:t>Real-time forecast products are calibrated based on the hindcasts climatology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8D483-E599-4C9C-9781-477E858098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CFS.v2 Hindcasts : Seasonal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r>
              <a:rPr lang="en-US" baseline="0" dirty="0" smtClean="0"/>
              <a:t> : 1982</a:t>
            </a:r>
            <a:r>
              <a:rPr lang="en-US" dirty="0" smtClean="0"/>
              <a:t> - 2010</a:t>
            </a:r>
            <a:endParaRPr lang="en-US" baseline="0" dirty="0" smtClean="0"/>
          </a:p>
          <a:p>
            <a:r>
              <a:rPr lang="en-US" baseline="0" dirty="0" smtClean="0"/>
              <a:t>4 runs/day</a:t>
            </a:r>
            <a:r>
              <a:rPr lang="en-US" dirty="0" smtClean="0"/>
              <a:t>; every 5</a:t>
            </a:r>
            <a:r>
              <a:rPr lang="en-US" baseline="30000" dirty="0" smtClean="0"/>
              <a:t>th</a:t>
            </a:r>
            <a:r>
              <a:rPr lang="en-US" dirty="0" smtClean="0"/>
              <a:t> day</a:t>
            </a:r>
            <a:endParaRPr lang="en-US" baseline="0" dirty="0" smtClean="0"/>
          </a:p>
          <a:p>
            <a:r>
              <a:rPr lang="en-US" baseline="0" dirty="0" smtClean="0"/>
              <a:t>Hindcasts are used for</a:t>
            </a:r>
          </a:p>
          <a:p>
            <a:pPr lvl="1"/>
            <a:r>
              <a:rPr lang="en-US" dirty="0" smtClean="0"/>
              <a:t>Lead time dependent climatology</a:t>
            </a:r>
          </a:p>
          <a:p>
            <a:pPr lvl="1"/>
            <a:r>
              <a:rPr lang="en-US" dirty="0" smtClean="0"/>
              <a:t>C</a:t>
            </a:r>
            <a:r>
              <a:rPr lang="en-US" baseline="0" dirty="0" smtClean="0"/>
              <a:t>alibration </a:t>
            </a:r>
            <a:r>
              <a:rPr lang="en-US" baseline="0" dirty="0" smtClean="0"/>
              <a:t>(mean;</a:t>
            </a:r>
            <a:r>
              <a:rPr lang="en-US" dirty="0" smtClean="0"/>
              <a:t> standard deviation)</a:t>
            </a:r>
            <a:endParaRPr lang="en-US" baseline="0" dirty="0" smtClean="0"/>
          </a:p>
          <a:p>
            <a:pPr lvl="1"/>
            <a:r>
              <a:rPr lang="en-US" baseline="0" dirty="0" smtClean="0"/>
              <a:t>Skill assessments and skill masks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8D483-E599-4C9C-9781-477E858098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CFS.v2 Hindcasts : Monthly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r>
              <a:rPr lang="en-US" baseline="0" dirty="0" smtClean="0"/>
              <a:t> : 1999- 2010</a:t>
            </a:r>
          </a:p>
          <a:p>
            <a:r>
              <a:rPr lang="en-US" baseline="0" dirty="0" smtClean="0"/>
              <a:t>4 runs/day; 45 day</a:t>
            </a:r>
          </a:p>
          <a:p>
            <a:r>
              <a:rPr lang="en-US" baseline="0" dirty="0" smtClean="0"/>
              <a:t>Hindcasts are used for</a:t>
            </a:r>
          </a:p>
          <a:p>
            <a:pPr lvl="1"/>
            <a:r>
              <a:rPr lang="en-US" dirty="0" smtClean="0"/>
              <a:t>C</a:t>
            </a:r>
            <a:r>
              <a:rPr lang="en-US" baseline="0" dirty="0" smtClean="0"/>
              <a:t>alibration </a:t>
            </a:r>
            <a:r>
              <a:rPr lang="en-US" baseline="0" dirty="0" smtClean="0"/>
              <a:t>(mean;</a:t>
            </a:r>
            <a:r>
              <a:rPr lang="en-US" dirty="0" smtClean="0"/>
              <a:t> standard deviation)</a:t>
            </a:r>
            <a:endParaRPr lang="en-US" baseline="0" dirty="0" smtClean="0"/>
          </a:p>
          <a:p>
            <a:pPr lvl="1"/>
            <a:r>
              <a:rPr lang="en-US" baseline="0" dirty="0" smtClean="0"/>
              <a:t>Skill assessments and skill masks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8D483-E599-4C9C-9781-477E858098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</a:t>
            </a:r>
            <a:r>
              <a:rPr lang="en-US" dirty="0" smtClean="0"/>
              <a:t>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dirty="0" smtClean="0"/>
              <a:t>Seasonal Forecasts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8D483-E599-4C9C-9781-477E858098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290560" cy="5181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dirty="0" smtClean="0"/>
              <a:t>Seasonal Forecasts : Hindcast Verification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B8D483-E599-4C9C-9781-477E858098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Arun</a:t>
            </a:r>
            <a:r>
              <a:rPr lang="en-US" dirty="0" smtClean="0"/>
              <a:t> Kumar            Climate Prediction Center               27 March, 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2222" r="13333" b="21778"/>
          <a:stretch>
            <a:fillRect/>
          </a:stretch>
        </p:blipFill>
        <p:spPr bwMode="auto">
          <a:xfrm>
            <a:off x="914400" y="990600"/>
            <a:ext cx="7542068" cy="4953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/>
          </p:cNvPicPr>
          <p:nvPr/>
        </p:nvPicPr>
        <p:blipFill>
          <a:blip r:embed="rId3" cstate="print"/>
          <a:srcRect b="2209"/>
          <a:stretch>
            <a:fillRect/>
          </a:stretch>
        </p:blipFill>
        <p:spPr bwMode="auto">
          <a:xfrm>
            <a:off x="114300" y="1122363"/>
            <a:ext cx="4240213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21"/>
          <p:cNvSpPr txBox="1">
            <a:spLocks noChangeArrowheads="1"/>
          </p:cNvSpPr>
          <p:nvPr/>
        </p:nvSpPr>
        <p:spPr bwMode="auto">
          <a:xfrm>
            <a:off x="1808163" y="76200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Nino34 SST standard deviation</a:t>
            </a:r>
          </a:p>
        </p:txBody>
      </p:sp>
      <p:pic>
        <p:nvPicPr>
          <p:cNvPr id="27652" name="Picture 3"/>
          <p:cNvPicPr>
            <a:picLocks noChangeAspect="1"/>
          </p:cNvPicPr>
          <p:nvPr/>
        </p:nvPicPr>
        <p:blipFill>
          <a:blip r:embed="rId4" cstate="print"/>
          <a:srcRect t="5070" b="1224"/>
          <a:stretch>
            <a:fillRect/>
          </a:stretch>
        </p:blipFill>
        <p:spPr bwMode="auto">
          <a:xfrm>
            <a:off x="4513263" y="990600"/>
            <a:ext cx="4592637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7"/>
          <p:cNvSpPr txBox="1">
            <a:spLocks noChangeArrowheads="1"/>
          </p:cNvSpPr>
          <p:nvPr/>
        </p:nvSpPr>
        <p:spPr bwMode="auto">
          <a:xfrm>
            <a:off x="1579563" y="1243013"/>
            <a:ext cx="6334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CFSv1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63638" y="1436688"/>
            <a:ext cx="457200" cy="1698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5" name="TextBox 20"/>
          <p:cNvSpPr txBox="1">
            <a:spLocks noChangeArrowheads="1"/>
          </p:cNvSpPr>
          <p:nvPr/>
        </p:nvSpPr>
        <p:spPr bwMode="auto">
          <a:xfrm>
            <a:off x="5673725" y="1165225"/>
            <a:ext cx="633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CFSv2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248400" y="1309688"/>
            <a:ext cx="228600" cy="1682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24"/>
          <p:cNvSpPr txBox="1">
            <a:spLocks noChangeArrowheads="1"/>
          </p:cNvSpPr>
          <p:nvPr/>
        </p:nvSpPr>
        <p:spPr bwMode="auto">
          <a:xfrm>
            <a:off x="1558925" y="1698625"/>
            <a:ext cx="633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Obs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1066800" y="1698625"/>
            <a:ext cx="533400" cy="193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9" name="TextBox 26"/>
          <p:cNvSpPr txBox="1">
            <a:spLocks noChangeArrowheads="1"/>
          </p:cNvSpPr>
          <p:nvPr/>
        </p:nvSpPr>
        <p:spPr bwMode="auto">
          <a:xfrm>
            <a:off x="7620000" y="1600200"/>
            <a:ext cx="633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Obs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567613" y="1436688"/>
            <a:ext cx="204787" cy="2619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14"/>
          <p:cNvSpPr txBox="1">
            <a:spLocks noChangeArrowheads="1"/>
          </p:cNvSpPr>
          <p:nvPr/>
        </p:nvSpPr>
        <p:spPr bwMode="auto">
          <a:xfrm>
            <a:off x="1676400" y="681038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CFSv1</a:t>
            </a:r>
          </a:p>
        </p:txBody>
      </p:sp>
      <p:sp>
        <p:nvSpPr>
          <p:cNvPr id="27662" name="TextBox 15"/>
          <p:cNvSpPr txBox="1">
            <a:spLocks noChangeArrowheads="1"/>
          </p:cNvSpPr>
          <p:nvPr/>
        </p:nvSpPr>
        <p:spPr bwMode="auto">
          <a:xfrm>
            <a:off x="6248400" y="681038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CFSv2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CFS.v1 vs. CFS.v2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C21F47-94B4-4C80-A637-F634CB6B86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Arun Kumar            Climate Prediction Center               27 March,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AG_Arun_Kumar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00CC00"/>
      </a:accent1>
      <a:accent2>
        <a:srgbClr val="3399FF"/>
      </a:accent2>
      <a:accent3>
        <a:srgbClr val="AAAAE2"/>
      </a:accent3>
      <a:accent4>
        <a:srgbClr val="DADADA"/>
      </a:accent4>
      <a:accent5>
        <a:srgbClr val="AAE2AA"/>
      </a:accent5>
      <a:accent6>
        <a:srgbClr val="2D8AE7"/>
      </a:accent6>
      <a:hlink>
        <a:srgbClr val="99CCFF"/>
      </a:hlink>
      <a:folHlink>
        <a:srgbClr val="DDDDDD"/>
      </a:folHlink>
    </a:clrScheme>
    <a:fontScheme name="Vernad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Verna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nad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nad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nad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nad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nad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nad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IDAG_Arun_Kumar</Template>
  <TotalTime>704</TotalTime>
  <Words>555</Words>
  <Application>Microsoft Office PowerPoint</Application>
  <PresentationFormat>On-screen Show (4:3)</PresentationFormat>
  <Paragraphs>139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IDAG_Arun_Kumar</vt:lpstr>
      <vt:lpstr>Default Design</vt:lpstr>
      <vt:lpstr>CPC’s CFS.v2 Assessment and Implementation Briefing</vt:lpstr>
      <vt:lpstr>Current Real-time Extended-Range Forecast Configuration</vt:lpstr>
      <vt:lpstr>Slide 3</vt:lpstr>
      <vt:lpstr>CFS.v2 Real-time Forecast Configuration</vt:lpstr>
      <vt:lpstr>CFS.v2 Hindcasts : Seasonal</vt:lpstr>
      <vt:lpstr>CFS.v2 Hindcasts : Monthly</vt:lpstr>
      <vt:lpstr>Seasonal Forecasts</vt:lpstr>
      <vt:lpstr>Seasonal Forecasts : Hindcast Verification</vt:lpstr>
      <vt:lpstr>CFS.v1 vs. CFS.v2</vt:lpstr>
      <vt:lpstr>Slide 10</vt:lpstr>
      <vt:lpstr>Hindcast anomaly Correlation – Sfc. Temp.</vt:lpstr>
      <vt:lpstr>T2M: HSS in Spatial Domain</vt:lpstr>
      <vt:lpstr>Monthly Forecasts</vt:lpstr>
      <vt:lpstr>Monthly Forecasts</vt:lpstr>
      <vt:lpstr>Slide 15</vt:lpstr>
      <vt:lpstr>Slide 16</vt:lpstr>
      <vt:lpstr>National MME (NMME)</vt:lpstr>
      <vt:lpstr>National MME (NMME)</vt:lpstr>
      <vt:lpstr>Questions?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CPC’s CFSv2 Assessment and Implementation Briefing</dc:title>
  <dc:creator>AK</dc:creator>
  <cp:lastModifiedBy>AK</cp:lastModifiedBy>
  <cp:revision>78</cp:revision>
  <dcterms:created xsi:type="dcterms:W3CDTF">2011-03-14T17:54:44Z</dcterms:created>
  <dcterms:modified xsi:type="dcterms:W3CDTF">2012-03-27T06:57:50Z</dcterms:modified>
</cp:coreProperties>
</file>