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84" r:id="rId5"/>
    <p:sldId id="286" r:id="rId6"/>
    <p:sldId id="287" r:id="rId7"/>
    <p:sldId id="285" r:id="rId8"/>
    <p:sldId id="277" r:id="rId9"/>
    <p:sldId id="278" r:id="rId10"/>
    <p:sldId id="281" r:id="rId11"/>
    <p:sldId id="283" r:id="rId12"/>
    <p:sldId id="264" r:id="rId13"/>
    <p:sldId id="263" r:id="rId14"/>
    <p:sldId id="271" r:id="rId15"/>
    <p:sldId id="289" r:id="rId16"/>
    <p:sldId id="274" r:id="rId17"/>
    <p:sldId id="266" r:id="rId18"/>
    <p:sldId id="272" r:id="rId19"/>
    <p:sldId id="276" r:id="rId20"/>
    <p:sldId id="260" r:id="rId21"/>
    <p:sldId id="288" r:id="rId22"/>
    <p:sldId id="257" r:id="rId23"/>
    <p:sldId id="293" r:id="rId24"/>
    <p:sldId id="291" r:id="rId25"/>
    <p:sldId id="292"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3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ZO\Desktop\Evaluation_PRESA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v>RPSS - MOYEN</c:v>
          </c:tx>
          <c:cat>
            <c:strRef>
              <c:f>Index!$B$44:$K$44</c:f>
              <c:strCache>
                <c:ptCount val="10"/>
                <c:pt idx="0">
                  <c:v>Douala</c:v>
                </c:pt>
                <c:pt idx="1">
                  <c:v>Garoua</c:v>
                </c:pt>
                <c:pt idx="2">
                  <c:v>Maroua</c:v>
                </c:pt>
                <c:pt idx="3">
                  <c:v>Ngaoundere</c:v>
                </c:pt>
                <c:pt idx="4">
                  <c:v>Yaounde</c:v>
                </c:pt>
                <c:pt idx="5">
                  <c:v>Kribi</c:v>
                </c:pt>
                <c:pt idx="6">
                  <c:v>Mamfe</c:v>
                </c:pt>
                <c:pt idx="7">
                  <c:v>Bafoussam</c:v>
                </c:pt>
                <c:pt idx="8">
                  <c:v>Bamenda</c:v>
                </c:pt>
                <c:pt idx="9">
                  <c:v>Bertoua</c:v>
                </c:pt>
              </c:strCache>
            </c:strRef>
          </c:cat>
          <c:val>
            <c:numRef>
              <c:f>Index!$B$45:$K$45</c:f>
              <c:numCache>
                <c:formatCode>0.000</c:formatCode>
                <c:ptCount val="10"/>
                <c:pt idx="0">
                  <c:v>0.14410510654542213</c:v>
                </c:pt>
                <c:pt idx="1">
                  <c:v>0.12196912362699076</c:v>
                </c:pt>
                <c:pt idx="2">
                  <c:v>0.10168438160129389</c:v>
                </c:pt>
                <c:pt idx="3">
                  <c:v>0.14448786894132312</c:v>
                </c:pt>
                <c:pt idx="4">
                  <c:v>-3.0433464576702009E-2</c:v>
                </c:pt>
                <c:pt idx="5">
                  <c:v>-2.3024712717812611E-2</c:v>
                </c:pt>
                <c:pt idx="6">
                  <c:v>5.5498186878424907E-2</c:v>
                </c:pt>
                <c:pt idx="7">
                  <c:v>0.11911492308133374</c:v>
                </c:pt>
                <c:pt idx="8">
                  <c:v>4.2657000126263334E-2</c:v>
                </c:pt>
                <c:pt idx="9">
                  <c:v>-1.4648683189822779E-3</c:v>
                </c:pt>
              </c:numCache>
            </c:numRef>
          </c:val>
        </c:ser>
        <c:overlap val="100"/>
        <c:axId val="38109952"/>
        <c:axId val="38111488"/>
      </c:barChart>
      <c:catAx>
        <c:axId val="38109952"/>
        <c:scaling>
          <c:orientation val="minMax"/>
        </c:scaling>
        <c:axPos val="b"/>
        <c:numFmt formatCode="General" sourceLinked="1"/>
        <c:tickLblPos val="nextTo"/>
        <c:txPr>
          <a:bodyPr rot="-5400000" vert="horz"/>
          <a:lstStyle/>
          <a:p>
            <a:pPr>
              <a:defRPr/>
            </a:pPr>
            <a:endParaRPr lang="en-US"/>
          </a:p>
        </c:txPr>
        <c:crossAx val="38111488"/>
        <c:crosses val="autoZero"/>
        <c:auto val="1"/>
        <c:lblAlgn val="ctr"/>
        <c:lblOffset val="100"/>
      </c:catAx>
      <c:valAx>
        <c:axId val="38111488"/>
        <c:scaling>
          <c:orientation val="minMax"/>
        </c:scaling>
        <c:axPos val="l"/>
        <c:majorGridlines/>
        <c:numFmt formatCode="0.000" sourceLinked="1"/>
        <c:tickLblPos val="nextTo"/>
        <c:crossAx val="38109952"/>
        <c:crosses val="autoZero"/>
        <c:crossBetween val="between"/>
      </c:valAx>
    </c:plotArea>
    <c:legend>
      <c:legendPos val="t"/>
    </c:legend>
    <c:plotVisOnly val="1"/>
    <c:dispBlanksAs val="gap"/>
  </c:chart>
  <c:spPr>
    <a:ln>
      <a:solidFill>
        <a:srgbClr val="4F81BD"/>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8C916FBB-22B6-445F-8A13-1EFDE5449DA7}" type="datetimeFigureOut">
              <a:rPr lang="en-US"/>
              <a:pPr>
                <a:defRPr/>
              </a:pPr>
              <a:t>3/27/2012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FE67936-C9D4-492D-BDA0-4E8CCC43DC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B8838E61-F397-40B2-8578-1D69B0087213}" type="datetimeFigureOut">
              <a:rPr lang="en-US"/>
              <a:pPr>
                <a:defRPr/>
              </a:pPr>
              <a:t>3/27/2012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DB52DEC-80C8-43F7-8B91-D5D593AB0D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FCB7D87-A4E0-4D33-AE50-E6732E0DD14F}" type="datetimeFigureOut">
              <a:rPr lang="en-US"/>
              <a:pPr>
                <a:defRPr/>
              </a:pPr>
              <a:t>3/27/2012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DE8DBCE0-377E-414B-9CB2-877EEC157B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306EC27-9EBC-4AB3-98D0-C5BEB8EEDEE9}" type="datetimeFigureOut">
              <a:rPr lang="en-US"/>
              <a:pPr>
                <a:defRPr/>
              </a:pPr>
              <a:t>3/27/2012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136F352-399D-43D6-BFBD-3E542DABD5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A6DCE8B-790E-43B0-87D6-CCE7C23FAFCC}" type="datetimeFigureOut">
              <a:rPr lang="en-US"/>
              <a:pPr>
                <a:defRPr/>
              </a:pPr>
              <a:t>3/27/2012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494F97B-3992-4D49-B04B-06D540354E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46846D28-5F14-4F58-A140-B3C9824103A0}" type="datetimeFigureOut">
              <a:rPr lang="en-US"/>
              <a:pPr>
                <a:defRPr/>
              </a:pPr>
              <a:t>3/27/2012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B39141A-BD6C-4A8D-8623-4E993DE628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5F7E7242-CBFC-4158-A693-71713CA13C95}" type="datetimeFigureOut">
              <a:rPr lang="en-US"/>
              <a:pPr>
                <a:defRPr/>
              </a:pPr>
              <a:t>3/27/2012</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4A8EFA50-2BD2-43EF-B622-0D8A6C6A2C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2B3C035D-582B-47BF-893B-9A10C9FCC4FB}" type="datetimeFigureOut">
              <a:rPr lang="en-US"/>
              <a:pPr>
                <a:defRPr/>
              </a:pPr>
              <a:t>3/27/2012</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9FA934A5-3A66-4CC3-B0F8-D1F05AEC2D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8A29C3D-F6AC-4CDD-97F8-C72992FDAFBE}" type="datetimeFigureOut">
              <a:rPr lang="en-US"/>
              <a:pPr>
                <a:defRPr/>
              </a:pPr>
              <a:t>3/27/2012</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0667606B-BF6C-4D2B-8E55-1779EC639D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375BB49-E3CB-498A-9337-DE036684E0A0}" type="datetimeFigureOut">
              <a:rPr lang="en-US"/>
              <a:pPr>
                <a:defRPr/>
              </a:pPr>
              <a:t>3/27/2012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21B97073-EEAE-4687-94DA-91223E3EF5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42468B1-5B0C-44B1-BDD8-1660DD942A9A}" type="datetimeFigureOut">
              <a:rPr lang="en-US"/>
              <a:pPr>
                <a:defRPr/>
              </a:pPr>
              <a:t>3/27/2012</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0116B98F-06E7-434A-9FF8-90ECFEE604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90299B-B878-4ED5-8D3C-71B6F4E07557}" type="datetimeFigureOut">
              <a:rPr lang="en-US"/>
              <a:pPr>
                <a:defRPr/>
              </a:pPr>
              <a:t>3/27/2012</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88615AE-F499-4E48-83F0-0D1851D3D4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cmad.org/rcc/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fontAlgn="auto">
              <a:spcAft>
                <a:spcPts val="0"/>
              </a:spcAft>
              <a:defRPr/>
            </a:pPr>
            <a:r>
              <a:rPr lang="en-US" dirty="0" smtClean="0"/>
              <a:t>Interpretation and Use of GPCs Products for RCOFs and African RCC demo phase at ACMAD</a:t>
            </a:r>
            <a:endParaRPr lang="en-US" dirty="0"/>
          </a:p>
        </p:txBody>
      </p:sp>
      <p:sp>
        <p:nvSpPr>
          <p:cNvPr id="3" name="Sous-titre 2"/>
          <p:cNvSpPr>
            <a:spLocks noGrp="1"/>
          </p:cNvSpPr>
          <p:nvPr>
            <p:ph type="subTitle" idx="1"/>
          </p:nvPr>
        </p:nvSpPr>
        <p:spPr>
          <a:xfrm>
            <a:off x="1403350" y="4581525"/>
            <a:ext cx="6400800" cy="1752600"/>
          </a:xfrm>
        </p:spPr>
        <p:txBody>
          <a:bodyPr rtlCol="0">
            <a:normAutofit fontScale="85000" lnSpcReduction="20000"/>
          </a:bodyPr>
          <a:lstStyle/>
          <a:p>
            <a:pPr fontAlgn="auto">
              <a:spcAft>
                <a:spcPts val="0"/>
              </a:spcAft>
              <a:buFont typeface="Arial" pitchFamily="34" charset="0"/>
              <a:buNone/>
              <a:defRPr/>
            </a:pPr>
            <a:r>
              <a:rPr lang="en-US" dirty="0" smtClean="0"/>
              <a:t>Andre KAMGA FOAMOUHOUE</a:t>
            </a:r>
          </a:p>
          <a:p>
            <a:pPr fontAlgn="auto">
              <a:spcAft>
                <a:spcPts val="0"/>
              </a:spcAft>
              <a:buFont typeface="Arial" pitchFamily="34" charset="0"/>
              <a:buNone/>
              <a:defRPr/>
            </a:pPr>
            <a:r>
              <a:rPr lang="en-US" dirty="0" smtClean="0"/>
              <a:t>ACMAD </a:t>
            </a:r>
          </a:p>
          <a:p>
            <a:pPr fontAlgn="auto">
              <a:spcAft>
                <a:spcPts val="0"/>
              </a:spcAft>
              <a:buFont typeface="Arial" pitchFamily="34" charset="0"/>
              <a:buNone/>
              <a:defRPr/>
            </a:pPr>
            <a:r>
              <a:rPr lang="en-US" dirty="0" smtClean="0"/>
              <a:t>Niamey-Niger</a:t>
            </a:r>
          </a:p>
          <a:p>
            <a:pPr fontAlgn="auto">
              <a:spcAft>
                <a:spcPts val="0"/>
              </a:spcAft>
              <a:buFont typeface="Arial" pitchFamily="34" charset="0"/>
              <a:buNone/>
              <a:defRPr/>
            </a:pPr>
            <a:r>
              <a:rPr lang="fr-FR" b="1" dirty="0" smtClean="0">
                <a:hlinkClick r:id="rId2"/>
              </a:rPr>
              <a:t>http</a:t>
            </a:r>
            <a:r>
              <a:rPr lang="fr-FR" b="1" dirty="0">
                <a:hlinkClick r:id="rId2"/>
              </a:rPr>
              <a:t>://www.acmad.org/rcc/index.php</a:t>
            </a:r>
            <a:endParaRPr lang="fr-FR" dirty="0" smtClean="0"/>
          </a:p>
          <a:p>
            <a:pPr fontAlgn="auto">
              <a:spcAft>
                <a:spcPts val="0"/>
              </a:spcAft>
              <a:buFont typeface="Arial" pitchFamily="34" charset="0"/>
              <a:buNone/>
              <a:defRPr/>
            </a:pPr>
            <a:endParaRPr lang="en-US" dirty="0" smtClean="0"/>
          </a:p>
        </p:txBody>
      </p:sp>
      <p:pic>
        <p:nvPicPr>
          <p:cNvPr id="13315" name="Picture 6"/>
          <p:cNvPicPr>
            <a:picLocks noChangeAspect="1" noChangeArrowheads="1"/>
          </p:cNvPicPr>
          <p:nvPr/>
        </p:nvPicPr>
        <p:blipFill>
          <a:blip r:embed="rId3"/>
          <a:srcRect/>
          <a:stretch>
            <a:fillRect/>
          </a:stretch>
        </p:blipFill>
        <p:spPr bwMode="auto">
          <a:xfrm>
            <a:off x="250825" y="333375"/>
            <a:ext cx="8497888"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p:cNvPicPr>
            <a:picLocks noChangeAspect="1" noChangeArrowheads="1"/>
          </p:cNvPicPr>
          <p:nvPr/>
        </p:nvPicPr>
        <p:blipFill>
          <a:blip r:embed="rId2"/>
          <a:srcRect/>
          <a:stretch>
            <a:fillRect/>
          </a:stretch>
        </p:blipFill>
        <p:spPr bwMode="auto">
          <a:xfrm>
            <a:off x="323850" y="2636838"/>
            <a:ext cx="4110038" cy="2133600"/>
          </a:xfrm>
          <a:prstGeom prst="rect">
            <a:avLst/>
          </a:prstGeom>
          <a:noFill/>
          <a:ln w="9525">
            <a:noFill/>
            <a:miter lim="800000"/>
            <a:headEnd/>
            <a:tailEnd/>
          </a:ln>
        </p:spPr>
      </p:pic>
      <p:sp>
        <p:nvSpPr>
          <p:cNvPr id="4" name="ZoneTexte 3"/>
          <p:cNvSpPr txBox="1"/>
          <p:nvPr/>
        </p:nvSpPr>
        <p:spPr>
          <a:xfrm>
            <a:off x="434975" y="4941888"/>
            <a:ext cx="8709025" cy="1754187"/>
          </a:xfrm>
          <a:prstGeom prst="rect">
            <a:avLst/>
          </a:prstGeom>
          <a:noFill/>
        </p:spPr>
        <p:txBody>
          <a:bodyPr>
            <a:spAutoFit/>
          </a:bodyPr>
          <a:lstStyle/>
          <a:p>
            <a:pPr fontAlgn="auto">
              <a:spcBef>
                <a:spcPts val="0"/>
              </a:spcBef>
              <a:spcAft>
                <a:spcPts val="0"/>
              </a:spcAft>
              <a:defRPr/>
            </a:pPr>
            <a:r>
              <a:rPr lang="en-US" dirty="0">
                <a:latin typeface="+mn-lt"/>
                <a:cs typeface="+mn-cs"/>
              </a:rPr>
              <a:t>Need:</a:t>
            </a:r>
          </a:p>
          <a:p>
            <a:pPr fontAlgn="auto">
              <a:spcBef>
                <a:spcPts val="0"/>
              </a:spcBef>
              <a:spcAft>
                <a:spcPts val="0"/>
              </a:spcAft>
              <a:buFontTx/>
              <a:buChar char="-"/>
              <a:defRPr/>
            </a:pPr>
            <a:r>
              <a:rPr lang="en-US" dirty="0">
                <a:latin typeface="+mn-lt"/>
                <a:cs typeface="+mn-cs"/>
              </a:rPr>
              <a:t>All GPCs provide SST indices for all </a:t>
            </a:r>
            <a:r>
              <a:rPr lang="en-US" dirty="0">
                <a:effectLst>
                  <a:outerShdw blurRad="38100" dist="38100" dir="2700000" algn="tl">
                    <a:srgbClr val="000000">
                      <a:alpha val="43137"/>
                    </a:srgbClr>
                  </a:outerShdw>
                </a:effectLst>
                <a:latin typeface="+mn-lt"/>
                <a:cs typeface="+mn-cs"/>
              </a:rPr>
              <a:t>relevant  regions in the Atlantic, Indian Oceans and the </a:t>
            </a:r>
            <a:r>
              <a:rPr lang="en-US" dirty="0" err="1">
                <a:effectLst>
                  <a:outerShdw blurRad="38100" dist="38100" dir="2700000" algn="tl">
                    <a:srgbClr val="000000">
                      <a:alpha val="43137"/>
                    </a:srgbClr>
                  </a:outerShdw>
                </a:effectLst>
                <a:latin typeface="+mn-lt"/>
                <a:cs typeface="+mn-cs"/>
              </a:rPr>
              <a:t>Mediteranean</a:t>
            </a:r>
            <a:r>
              <a:rPr lang="en-US" dirty="0">
                <a:effectLst>
                  <a:outerShdw blurRad="38100" dist="38100" dir="2700000" algn="tl">
                    <a:srgbClr val="000000">
                      <a:alpha val="43137"/>
                    </a:srgbClr>
                  </a:outerShdw>
                </a:effectLst>
                <a:latin typeface="+mn-lt"/>
                <a:cs typeface="+mn-cs"/>
              </a:rPr>
              <a:t> </a:t>
            </a:r>
            <a:r>
              <a:rPr lang="en-US" dirty="0">
                <a:latin typeface="+mn-lt"/>
                <a:cs typeface="+mn-cs"/>
              </a:rPr>
              <a:t>In addition to the ENSO region (LC MME).  Give opportunity to RCCs to choose SST regions for indices computation based on GPCs analyses and forecasts</a:t>
            </a:r>
          </a:p>
          <a:p>
            <a:pPr fontAlgn="auto">
              <a:spcBef>
                <a:spcPts val="0"/>
              </a:spcBef>
              <a:spcAft>
                <a:spcPts val="0"/>
              </a:spcAft>
              <a:buFontTx/>
              <a:buChar char="-"/>
              <a:defRPr/>
            </a:pPr>
            <a:endParaRPr lang="en-US" dirty="0">
              <a:latin typeface="+mn-lt"/>
              <a:cs typeface="+mn-cs"/>
            </a:endParaRPr>
          </a:p>
          <a:p>
            <a:pPr fontAlgn="auto">
              <a:spcBef>
                <a:spcPts val="0"/>
              </a:spcBef>
              <a:spcAft>
                <a:spcPts val="0"/>
              </a:spcAft>
              <a:defRPr/>
            </a:pPr>
            <a:r>
              <a:rPr lang="en-US" dirty="0">
                <a:latin typeface="+mn-lt"/>
                <a:cs typeface="+mn-cs"/>
              </a:rPr>
              <a:t>-RMS errors  and MSSS  from all GPCs and all SST regions ( LC for verification)</a:t>
            </a:r>
            <a:endParaRPr lang="en-US" dirty="0">
              <a:latin typeface="+mn-lt"/>
              <a:cs typeface="+mn-cs"/>
            </a:endParaRPr>
          </a:p>
        </p:txBody>
      </p:sp>
      <p:pic>
        <p:nvPicPr>
          <p:cNvPr id="23555" name="Picture 5"/>
          <p:cNvPicPr>
            <a:picLocks noChangeAspect="1" noChangeArrowheads="1"/>
          </p:cNvPicPr>
          <p:nvPr/>
        </p:nvPicPr>
        <p:blipFill>
          <a:blip r:embed="rId3"/>
          <a:srcRect/>
          <a:stretch>
            <a:fillRect/>
          </a:stretch>
        </p:blipFill>
        <p:spPr bwMode="auto">
          <a:xfrm>
            <a:off x="4787900" y="2708275"/>
            <a:ext cx="2087563" cy="2105025"/>
          </a:xfrm>
          <a:prstGeom prst="rect">
            <a:avLst/>
          </a:prstGeom>
          <a:noFill/>
          <a:ln w="9525">
            <a:noFill/>
            <a:miter lim="800000"/>
            <a:headEnd/>
            <a:tailEnd/>
          </a:ln>
        </p:spPr>
      </p:pic>
      <p:pic>
        <p:nvPicPr>
          <p:cNvPr id="23556" name="Picture 6"/>
          <p:cNvPicPr>
            <a:picLocks noChangeAspect="1" noChangeArrowheads="1"/>
          </p:cNvPicPr>
          <p:nvPr/>
        </p:nvPicPr>
        <p:blipFill>
          <a:blip r:embed="rId4"/>
          <a:srcRect/>
          <a:stretch>
            <a:fillRect/>
          </a:stretch>
        </p:blipFill>
        <p:spPr bwMode="auto">
          <a:xfrm>
            <a:off x="611188" y="260350"/>
            <a:ext cx="4105275" cy="2232025"/>
          </a:xfrm>
          <a:prstGeom prst="rect">
            <a:avLst/>
          </a:prstGeom>
          <a:noFill/>
          <a:ln w="9525">
            <a:noFill/>
            <a:miter lim="800000"/>
            <a:headEnd/>
            <a:tailEnd/>
          </a:ln>
        </p:spPr>
      </p:pic>
      <p:pic>
        <p:nvPicPr>
          <p:cNvPr id="23557" name="Picture 2"/>
          <p:cNvPicPr>
            <a:picLocks noChangeAspect="1" noChangeArrowheads="1"/>
          </p:cNvPicPr>
          <p:nvPr/>
        </p:nvPicPr>
        <p:blipFill>
          <a:blip r:embed="rId5"/>
          <a:srcRect/>
          <a:stretch>
            <a:fillRect/>
          </a:stretch>
        </p:blipFill>
        <p:spPr bwMode="auto">
          <a:xfrm>
            <a:off x="5580063" y="260350"/>
            <a:ext cx="29527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23850" y="333375"/>
            <a:ext cx="3946525" cy="2509838"/>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4427538" y="404813"/>
            <a:ext cx="3730625" cy="2447925"/>
          </a:xfrm>
          <a:prstGeom prst="rect">
            <a:avLst/>
          </a:prstGeom>
          <a:noFill/>
          <a:ln w="9525">
            <a:noFill/>
            <a:miter lim="800000"/>
            <a:headEnd/>
            <a:tailEnd/>
          </a:ln>
        </p:spPr>
      </p:pic>
      <p:pic>
        <p:nvPicPr>
          <p:cNvPr id="24579" name="Picture 4"/>
          <p:cNvPicPr>
            <a:picLocks noChangeAspect="1" noChangeArrowheads="1"/>
          </p:cNvPicPr>
          <p:nvPr/>
        </p:nvPicPr>
        <p:blipFill>
          <a:blip r:embed="rId4"/>
          <a:srcRect/>
          <a:stretch>
            <a:fillRect/>
          </a:stretch>
        </p:blipFill>
        <p:spPr bwMode="auto">
          <a:xfrm>
            <a:off x="179388" y="3213100"/>
            <a:ext cx="3887787" cy="2876550"/>
          </a:xfrm>
          <a:prstGeom prst="rect">
            <a:avLst/>
          </a:prstGeom>
          <a:noFill/>
          <a:ln w="9525">
            <a:noFill/>
            <a:miter lim="800000"/>
            <a:headEnd/>
            <a:tailEnd/>
          </a:ln>
        </p:spPr>
      </p:pic>
      <p:sp>
        <p:nvSpPr>
          <p:cNvPr id="5" name="ZoneTexte 4"/>
          <p:cNvSpPr txBox="1"/>
          <p:nvPr/>
        </p:nvSpPr>
        <p:spPr>
          <a:xfrm>
            <a:off x="4211638" y="3573463"/>
            <a:ext cx="4752975" cy="1754187"/>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Need:</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Increase the number of Longitude/Latitude bands on which these diagrams are plotted using available  analyzes and  reanalyzes from  all GPCs</a:t>
            </a:r>
          </a:p>
          <a:p>
            <a:pPr fontAlgn="auto">
              <a:spcBef>
                <a:spcPts val="0"/>
              </a:spcBef>
              <a:spcAft>
                <a:spcPts val="0"/>
              </a:spcAft>
              <a:defRPr/>
            </a:pPr>
            <a:endParaRPr lang="en-US"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dirty="0">
              <a:latin typeface="+mn-lt"/>
              <a:cs typeface="+mn-cs"/>
            </a:endParaRPr>
          </a:p>
        </p:txBody>
      </p:sp>
      <p:sp>
        <p:nvSpPr>
          <p:cNvPr id="6" name="ZoneTexte 5"/>
          <p:cNvSpPr txBox="1"/>
          <p:nvPr/>
        </p:nvSpPr>
        <p:spPr>
          <a:xfrm>
            <a:off x="1979613" y="0"/>
            <a:ext cx="2606675" cy="369888"/>
          </a:xfrm>
          <a:prstGeom prst="rect">
            <a:avLst/>
          </a:prstGeom>
          <a:noFill/>
        </p:spPr>
        <p:txBody>
          <a:bodyPr wrap="none">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Sub-surface SST structure</a:t>
            </a: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468313" y="3357563"/>
            <a:ext cx="3319462" cy="2519362"/>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4500563" y="3573463"/>
            <a:ext cx="3675062" cy="2232025"/>
          </a:xfrm>
          <a:prstGeom prst="rect">
            <a:avLst/>
          </a:prstGeom>
          <a:noFill/>
          <a:ln w="9525">
            <a:noFill/>
            <a:miter lim="800000"/>
            <a:headEnd/>
            <a:tailEnd/>
          </a:ln>
        </p:spPr>
      </p:pic>
      <p:pic>
        <p:nvPicPr>
          <p:cNvPr id="25603" name="Picture 4"/>
          <p:cNvPicPr>
            <a:picLocks noChangeAspect="1" noChangeArrowheads="1"/>
          </p:cNvPicPr>
          <p:nvPr/>
        </p:nvPicPr>
        <p:blipFill>
          <a:blip r:embed="rId4"/>
          <a:srcRect/>
          <a:stretch>
            <a:fillRect/>
          </a:stretch>
        </p:blipFill>
        <p:spPr bwMode="auto">
          <a:xfrm>
            <a:off x="323850" y="981075"/>
            <a:ext cx="3384550" cy="2659063"/>
          </a:xfrm>
          <a:prstGeom prst="rect">
            <a:avLst/>
          </a:prstGeom>
          <a:noFill/>
          <a:ln w="9525">
            <a:noFill/>
            <a:miter lim="800000"/>
            <a:headEnd/>
            <a:tailEnd/>
          </a:ln>
        </p:spPr>
      </p:pic>
      <p:pic>
        <p:nvPicPr>
          <p:cNvPr id="25604" name="Picture 5"/>
          <p:cNvPicPr>
            <a:picLocks noChangeAspect="1" noChangeArrowheads="1"/>
          </p:cNvPicPr>
          <p:nvPr/>
        </p:nvPicPr>
        <p:blipFill>
          <a:blip r:embed="rId5"/>
          <a:srcRect/>
          <a:stretch>
            <a:fillRect/>
          </a:stretch>
        </p:blipFill>
        <p:spPr bwMode="auto">
          <a:xfrm>
            <a:off x="4067175" y="981075"/>
            <a:ext cx="3960813" cy="2530475"/>
          </a:xfrm>
          <a:prstGeom prst="rect">
            <a:avLst/>
          </a:prstGeom>
          <a:noFill/>
          <a:ln w="9525">
            <a:noFill/>
            <a:miter lim="800000"/>
            <a:headEnd/>
            <a:tailEnd/>
          </a:ln>
        </p:spPr>
      </p:pic>
      <p:sp>
        <p:nvSpPr>
          <p:cNvPr id="10" name="ZoneTexte 9"/>
          <p:cNvSpPr txBox="1"/>
          <p:nvPr/>
        </p:nvSpPr>
        <p:spPr>
          <a:xfrm>
            <a:off x="0" y="333375"/>
            <a:ext cx="9321800" cy="646113"/>
          </a:xfrm>
          <a:prstGeom prst="rect">
            <a:avLst/>
          </a:prstGeom>
          <a:noFill/>
        </p:spPr>
        <p:txBody>
          <a:bodyPr wrap="none">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Most recent SST observations</a:t>
            </a:r>
          </a:p>
          <a:p>
            <a:pPr algn="ct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Cold tropical south Atlantic, near normal to cold over tropical north Atlantic off the coast of Africa</a:t>
            </a:r>
            <a:endParaRPr lang="en-US" dirty="0">
              <a:effectLst>
                <a:outerShdw blurRad="38100" dist="38100" dir="2700000" algn="tl">
                  <a:srgbClr val="000000">
                    <a:alpha val="43137"/>
                  </a:srgbClr>
                </a:outerShdw>
              </a:effectLst>
              <a:latin typeface="+mn-lt"/>
              <a:cs typeface="+mn-cs"/>
            </a:endParaRPr>
          </a:p>
        </p:txBody>
      </p:sp>
      <p:sp>
        <p:nvSpPr>
          <p:cNvPr id="7" name="TextBox 6"/>
          <p:cNvSpPr txBox="1"/>
          <p:nvPr/>
        </p:nvSpPr>
        <p:spPr>
          <a:xfrm>
            <a:off x="0" y="5949950"/>
            <a:ext cx="8974138" cy="922338"/>
          </a:xfrm>
          <a:prstGeom prst="rect">
            <a:avLst/>
          </a:prstGeom>
          <a:noFill/>
        </p:spPr>
        <p:txBody>
          <a:bodyPr wrap="none">
            <a:spAutoFit/>
          </a:bodyPr>
          <a:lstStyle/>
          <a:p>
            <a:pPr fontAlgn="auto">
              <a:spcBef>
                <a:spcPts val="0"/>
              </a:spcBef>
              <a:spcAft>
                <a:spcPts val="0"/>
              </a:spcAft>
              <a:defRPr/>
            </a:pPr>
            <a:r>
              <a:rPr lang="en-US" dirty="0">
                <a:latin typeface="+mn-lt"/>
                <a:cs typeface="+mn-cs"/>
              </a:rPr>
              <a:t>Many GPCs run of March predict a persistence of cold anomalies in the tropical south Atlantic</a:t>
            </a:r>
          </a:p>
          <a:p>
            <a:pPr fontAlgn="auto">
              <a:spcBef>
                <a:spcPts val="0"/>
              </a:spcBef>
              <a:spcAft>
                <a:spcPts val="0"/>
              </a:spcAft>
              <a:defRPr/>
            </a:pPr>
            <a:r>
              <a:rPr lang="en-US" dirty="0">
                <a:latin typeface="+mn-lt"/>
                <a:cs typeface="+mn-cs"/>
              </a:rPr>
              <a:t>Recent Observations provide some evidence of a transition to near normal and above normal.</a:t>
            </a:r>
          </a:p>
          <a:p>
            <a:pP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Need the most recent SST analyzes, related trends and analog based on historical behavior</a:t>
            </a: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284663" y="0"/>
            <a:ext cx="4570412" cy="5516563"/>
          </a:xfrm>
          <a:prstGeom prst="rect">
            <a:avLst/>
          </a:prstGeom>
          <a:noFill/>
          <a:ln w="9525">
            <a:noFill/>
            <a:miter lim="800000"/>
            <a:headEnd/>
            <a:tailEnd/>
          </a:ln>
        </p:spPr>
      </p:pic>
      <p:pic>
        <p:nvPicPr>
          <p:cNvPr id="26626" name="Picture 4"/>
          <p:cNvPicPr>
            <a:picLocks noChangeAspect="1" noChangeArrowheads="1"/>
          </p:cNvPicPr>
          <p:nvPr/>
        </p:nvPicPr>
        <p:blipFill>
          <a:blip r:embed="rId3"/>
          <a:srcRect/>
          <a:stretch>
            <a:fillRect/>
          </a:stretch>
        </p:blipFill>
        <p:spPr bwMode="auto">
          <a:xfrm>
            <a:off x="0" y="333375"/>
            <a:ext cx="4284663" cy="5084763"/>
          </a:xfrm>
          <a:prstGeom prst="rect">
            <a:avLst/>
          </a:prstGeom>
          <a:noFill/>
          <a:ln w="9525">
            <a:noFill/>
            <a:miter lim="800000"/>
            <a:headEnd/>
            <a:tailEnd/>
          </a:ln>
        </p:spPr>
      </p:pic>
      <p:sp>
        <p:nvSpPr>
          <p:cNvPr id="6" name="ZoneTexte 5"/>
          <p:cNvSpPr txBox="1"/>
          <p:nvPr/>
        </p:nvSpPr>
        <p:spPr>
          <a:xfrm>
            <a:off x="69850" y="5949950"/>
            <a:ext cx="9021763" cy="922338"/>
          </a:xfrm>
          <a:prstGeom prst="rect">
            <a:avLst/>
          </a:prstGeom>
          <a:noFill/>
        </p:spPr>
        <p:txBody>
          <a:bodyPr wrap="none">
            <a:spAutoFit/>
          </a:bodyPr>
          <a:lstStyle/>
          <a:p>
            <a:pPr algn="ctr" fontAlgn="auto">
              <a:spcBef>
                <a:spcPts val="0"/>
              </a:spcBef>
              <a:spcAft>
                <a:spcPts val="0"/>
              </a:spcAft>
              <a:defRPr/>
            </a:pPr>
            <a:r>
              <a:rPr lang="en-US" dirty="0">
                <a:latin typeface="+mn-lt"/>
                <a:cs typeface="+mn-cs"/>
              </a:rPr>
              <a:t>From Jan to Feb 2012, the below normal conditions in the tropical south Atlantic is  weakening</a:t>
            </a:r>
          </a:p>
          <a:p>
            <a:pPr algn="ct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Need such maps and tendencies from more GPCs</a:t>
            </a:r>
          </a:p>
          <a:p>
            <a:pPr algn="ct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 analyses and forecasts over many latitude bands</a:t>
            </a:r>
            <a:endParaRPr lang="en-US" b="1" dirty="0">
              <a:effectLst>
                <a:outerShdw blurRad="38100" dist="38100" dir="2700000" algn="tl">
                  <a:srgbClr val="000000">
                    <a:alpha val="43137"/>
                  </a:srgbClr>
                </a:outerShdw>
              </a:effectLst>
              <a:latin typeface="+mn-lt"/>
              <a:cs typeface="+mn-cs"/>
            </a:endParaRPr>
          </a:p>
        </p:txBody>
      </p:sp>
      <p:sp>
        <p:nvSpPr>
          <p:cNvPr id="26628" name="ZoneTexte 4"/>
          <p:cNvSpPr txBox="1">
            <a:spLocks noChangeArrowheads="1"/>
          </p:cNvSpPr>
          <p:nvPr/>
        </p:nvSpPr>
        <p:spPr bwMode="auto">
          <a:xfrm>
            <a:off x="2627313" y="0"/>
            <a:ext cx="3146425" cy="369888"/>
          </a:xfrm>
          <a:prstGeom prst="rect">
            <a:avLst/>
          </a:prstGeom>
          <a:noFill/>
          <a:ln w="9525">
            <a:noFill/>
            <a:miter lim="800000"/>
            <a:headEnd/>
            <a:tailEnd/>
          </a:ln>
        </p:spPr>
        <p:txBody>
          <a:bodyPr wrap="none">
            <a:spAutoFit/>
          </a:bodyPr>
          <a:lstStyle/>
          <a:p>
            <a:r>
              <a:rPr lang="en-US">
                <a:latin typeface="Calibri" pitchFamily="34" charset="0"/>
              </a:rPr>
              <a:t>Sub-surface ocean temperature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395288" y="692150"/>
            <a:ext cx="3910012" cy="2952750"/>
          </a:xfrm>
          <a:prstGeom prst="rect">
            <a:avLst/>
          </a:prstGeom>
          <a:noFill/>
          <a:ln w="9525">
            <a:noFill/>
            <a:miter lim="800000"/>
            <a:headEnd/>
            <a:tailEnd/>
          </a:ln>
        </p:spPr>
      </p:pic>
      <p:pic>
        <p:nvPicPr>
          <p:cNvPr id="27650" name="Picture 3"/>
          <p:cNvPicPr>
            <a:picLocks noChangeAspect="1" noChangeArrowheads="1"/>
          </p:cNvPicPr>
          <p:nvPr/>
        </p:nvPicPr>
        <p:blipFill>
          <a:blip r:embed="rId3"/>
          <a:srcRect/>
          <a:stretch>
            <a:fillRect/>
          </a:stretch>
        </p:blipFill>
        <p:spPr bwMode="auto">
          <a:xfrm>
            <a:off x="0" y="3716338"/>
            <a:ext cx="2879725" cy="2281237"/>
          </a:xfrm>
          <a:prstGeom prst="rect">
            <a:avLst/>
          </a:prstGeom>
          <a:noFill/>
          <a:ln w="9525">
            <a:noFill/>
            <a:miter lim="800000"/>
            <a:headEnd/>
            <a:tailEnd/>
          </a:ln>
        </p:spPr>
      </p:pic>
      <p:pic>
        <p:nvPicPr>
          <p:cNvPr id="27651" name="Picture 4"/>
          <p:cNvPicPr>
            <a:picLocks noChangeAspect="1" noChangeArrowheads="1"/>
          </p:cNvPicPr>
          <p:nvPr/>
        </p:nvPicPr>
        <p:blipFill>
          <a:blip r:embed="rId4"/>
          <a:srcRect/>
          <a:stretch>
            <a:fillRect/>
          </a:stretch>
        </p:blipFill>
        <p:spPr bwMode="auto">
          <a:xfrm>
            <a:off x="2916238" y="3644900"/>
            <a:ext cx="3224212" cy="2376488"/>
          </a:xfrm>
          <a:prstGeom prst="rect">
            <a:avLst/>
          </a:prstGeom>
          <a:noFill/>
          <a:ln w="9525">
            <a:noFill/>
            <a:miter lim="800000"/>
            <a:headEnd/>
            <a:tailEnd/>
          </a:ln>
        </p:spPr>
      </p:pic>
      <p:pic>
        <p:nvPicPr>
          <p:cNvPr id="27652" name="Picture 2"/>
          <p:cNvPicPr>
            <a:picLocks noChangeAspect="1" noChangeArrowheads="1"/>
          </p:cNvPicPr>
          <p:nvPr/>
        </p:nvPicPr>
        <p:blipFill>
          <a:blip r:embed="rId5"/>
          <a:srcRect/>
          <a:stretch>
            <a:fillRect/>
          </a:stretch>
        </p:blipFill>
        <p:spPr bwMode="auto">
          <a:xfrm>
            <a:off x="4859338" y="476250"/>
            <a:ext cx="3384550" cy="3097213"/>
          </a:xfrm>
          <a:prstGeom prst="rect">
            <a:avLst/>
          </a:prstGeom>
          <a:noFill/>
          <a:ln w="9525">
            <a:noFill/>
            <a:miter lim="800000"/>
            <a:headEnd/>
            <a:tailEnd/>
          </a:ln>
        </p:spPr>
      </p:pic>
      <p:sp>
        <p:nvSpPr>
          <p:cNvPr id="8" name="ZoneTexte 7"/>
          <p:cNvSpPr txBox="1"/>
          <p:nvPr/>
        </p:nvSpPr>
        <p:spPr>
          <a:xfrm>
            <a:off x="250825" y="6211888"/>
            <a:ext cx="8174038" cy="646112"/>
          </a:xfrm>
          <a:prstGeom prst="rect">
            <a:avLst/>
          </a:prstGeom>
          <a:noFill/>
        </p:spPr>
        <p:txBody>
          <a:bodyP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February 2001 close to February 2012 over tropical Atlantic off the coast of Africa,</a:t>
            </a:r>
          </a:p>
          <a:p>
            <a:pPr algn="ct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 the Mediterranean sea and the pacific</a:t>
            </a:r>
            <a:endParaRPr lang="en-US" dirty="0">
              <a:effectLst>
                <a:outerShdw blurRad="38100" dist="38100" dir="2700000" algn="tl">
                  <a:srgbClr val="000000">
                    <a:alpha val="43137"/>
                  </a:srgbClr>
                </a:outerShdw>
              </a:effectLst>
              <a:latin typeface="+mn-lt"/>
              <a:cs typeface="+mn-cs"/>
            </a:endParaRPr>
          </a:p>
        </p:txBody>
      </p:sp>
      <p:sp>
        <p:nvSpPr>
          <p:cNvPr id="27654" name="ZoneTexte 6"/>
          <p:cNvSpPr txBox="1">
            <a:spLocks noChangeArrowheads="1"/>
          </p:cNvSpPr>
          <p:nvPr/>
        </p:nvSpPr>
        <p:spPr bwMode="auto">
          <a:xfrm>
            <a:off x="2051050" y="0"/>
            <a:ext cx="5757863" cy="369888"/>
          </a:xfrm>
          <a:prstGeom prst="rect">
            <a:avLst/>
          </a:prstGeom>
          <a:noFill/>
          <a:ln w="9525">
            <a:noFill/>
            <a:miter lim="800000"/>
            <a:headEnd/>
            <a:tailEnd/>
          </a:ln>
        </p:spPr>
        <p:txBody>
          <a:bodyPr wrap="none">
            <a:spAutoFit/>
          </a:bodyPr>
          <a:lstStyle/>
          <a:p>
            <a:r>
              <a:rPr lang="en-US">
                <a:latin typeface="Calibri" pitchFamily="34" charset="0"/>
              </a:rPr>
              <a:t>Detection of patterns and their analogs with historical data </a:t>
            </a:r>
          </a:p>
        </p:txBody>
      </p:sp>
      <p:pic>
        <p:nvPicPr>
          <p:cNvPr id="27655" name="Picture 2" descr="SST (colors), sea level pressure (contours), and surface windstress (arrows)"/>
          <p:cNvPicPr>
            <a:picLocks noChangeAspect="1" noChangeArrowheads="1"/>
          </p:cNvPicPr>
          <p:nvPr/>
        </p:nvPicPr>
        <p:blipFill>
          <a:blip r:embed="rId6"/>
          <a:srcRect/>
          <a:stretch>
            <a:fillRect/>
          </a:stretch>
        </p:blipFill>
        <p:spPr bwMode="auto">
          <a:xfrm>
            <a:off x="6280150" y="3500438"/>
            <a:ext cx="2863850"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88" y="765175"/>
            <a:ext cx="8964612" cy="1727200"/>
          </a:xfrm>
        </p:spPr>
        <p:txBody>
          <a:bodyPr rtlCol="0">
            <a:normAutofit fontScale="90000"/>
          </a:bodyPr>
          <a:lstStyle/>
          <a:p>
            <a:pPr fontAlgn="auto">
              <a:spcAft>
                <a:spcPts val="0"/>
              </a:spcAft>
              <a:defRPr/>
            </a:pPr>
            <a:r>
              <a:rPr lang="en-US" sz="2400" dirty="0" smtClean="0">
                <a:effectLst>
                  <a:outerShdw blurRad="38100" dist="38100" dir="2700000" algn="tl">
                    <a:srgbClr val="000000">
                      <a:alpha val="43137"/>
                    </a:srgbClr>
                  </a:outerShdw>
                </a:effectLst>
              </a:rPr>
              <a:t>Need:</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Regularly updated historical SSTAs time series and similar conditions over the Atlantic and Indian oceans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computer based identification of analog years with concepts and techniques of artificial intelligence and expert systems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“Quantification of experienced based  expectations”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Use informal empirical rules could be quite important</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The amount of empirical info is quite large. Even a team of scientists may not be able to keep track of it all.</a:t>
            </a:r>
            <a:endParaRPr lang="en-US" sz="2400" dirty="0">
              <a:effectLst>
                <a:outerShdw blurRad="38100" dist="38100" dir="2700000" algn="tl">
                  <a:srgbClr val="000000">
                    <a:alpha val="43137"/>
                  </a:srgbClr>
                </a:outerShdw>
              </a:effectLst>
            </a:endParaRPr>
          </a:p>
        </p:txBody>
      </p:sp>
      <p:pic>
        <p:nvPicPr>
          <p:cNvPr id="28674" name="Picture 4"/>
          <p:cNvPicPr>
            <a:picLocks noChangeAspect="1" noChangeArrowheads="1"/>
          </p:cNvPicPr>
          <p:nvPr/>
        </p:nvPicPr>
        <p:blipFill>
          <a:blip r:embed="rId2"/>
          <a:srcRect/>
          <a:stretch>
            <a:fillRect/>
          </a:stretch>
        </p:blipFill>
        <p:spPr bwMode="auto">
          <a:xfrm>
            <a:off x="0" y="3644900"/>
            <a:ext cx="3384550" cy="2784475"/>
          </a:xfrm>
          <a:prstGeom prst="rect">
            <a:avLst/>
          </a:prstGeom>
          <a:noFill/>
          <a:ln w="9525">
            <a:noFill/>
            <a:miter lim="800000"/>
            <a:headEnd/>
            <a:tailEnd/>
          </a:ln>
        </p:spPr>
      </p:pic>
      <p:pic>
        <p:nvPicPr>
          <p:cNvPr id="28675" name="Picture 2" descr="AMO index: the ten-year running mean of detrended Atlantic sea surface temperature anomaly (SSTA, °C) north of the equator.  (b) Red and blue colored dots represent positive and negative correlations of Northern Hemisphere summer rainfall with the AMO index"/>
          <p:cNvPicPr>
            <a:picLocks noChangeAspect="1" noChangeArrowheads="1"/>
          </p:cNvPicPr>
          <p:nvPr/>
        </p:nvPicPr>
        <p:blipFill>
          <a:blip r:embed="rId3"/>
          <a:srcRect/>
          <a:stretch>
            <a:fillRect/>
          </a:stretch>
        </p:blipFill>
        <p:spPr bwMode="auto">
          <a:xfrm>
            <a:off x="4572000" y="3613150"/>
            <a:ext cx="3671888"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0" y="549275"/>
            <a:ext cx="4284663" cy="4297363"/>
          </a:xfrm>
          <a:prstGeom prst="rect">
            <a:avLst/>
          </a:prstGeom>
          <a:noFill/>
          <a:ln w="9525">
            <a:noFill/>
            <a:miter lim="800000"/>
            <a:headEnd/>
            <a:tailEnd/>
          </a:ln>
        </p:spPr>
      </p:pic>
      <p:sp>
        <p:nvSpPr>
          <p:cNvPr id="3" name="ZoneTexte 2"/>
          <p:cNvSpPr txBox="1"/>
          <p:nvPr/>
        </p:nvSpPr>
        <p:spPr>
          <a:xfrm>
            <a:off x="250825" y="5229225"/>
            <a:ext cx="8893175" cy="1200150"/>
          </a:xfrm>
          <a:prstGeom prst="rect">
            <a:avLst/>
          </a:prstGeom>
          <a:noFill/>
        </p:spPr>
        <p:txBody>
          <a:bodyPr>
            <a:spAutoFit/>
          </a:bodyPr>
          <a:lstStyle/>
          <a:p>
            <a:pPr fontAlgn="auto">
              <a:spcBef>
                <a:spcPts val="0"/>
              </a:spcBef>
              <a:spcAft>
                <a:spcPts val="0"/>
              </a:spcAft>
              <a:defRPr/>
            </a:pPr>
            <a:r>
              <a:rPr lang="en-US" dirty="0">
                <a:latin typeface="+mn-lt"/>
                <a:cs typeface="+mn-cs"/>
              </a:rPr>
              <a:t>NMME favors ENSO neutral, conditions, near neutral tropical Indian ocean, mostly below normal  tropical Atlantic off the coast of Africa. CFS2 indicates a quick transition to normal and positive  SSTA in the ENSO region and off the African coast of tropical south Atlantic</a:t>
            </a:r>
          </a:p>
          <a:p>
            <a:pPr algn="ct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Need  products from National and Regional MME  including verification  </a:t>
            </a:r>
            <a:endParaRPr lang="en-US" b="1" dirty="0">
              <a:effectLst>
                <a:outerShdw blurRad="38100" dist="38100" dir="2700000" algn="tl">
                  <a:srgbClr val="000000">
                    <a:alpha val="43137"/>
                  </a:srgbClr>
                </a:outerShdw>
              </a:effectLst>
              <a:latin typeface="+mn-lt"/>
              <a:cs typeface="+mn-cs"/>
            </a:endParaRPr>
          </a:p>
        </p:txBody>
      </p:sp>
      <p:pic>
        <p:nvPicPr>
          <p:cNvPr id="29699" name="Picture 3"/>
          <p:cNvPicPr>
            <a:picLocks noChangeAspect="1" noChangeArrowheads="1"/>
          </p:cNvPicPr>
          <p:nvPr/>
        </p:nvPicPr>
        <p:blipFill>
          <a:blip r:embed="rId3"/>
          <a:srcRect/>
          <a:stretch>
            <a:fillRect/>
          </a:stretch>
        </p:blipFill>
        <p:spPr bwMode="auto">
          <a:xfrm>
            <a:off x="4211638" y="692150"/>
            <a:ext cx="4645025" cy="393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755650" y="260350"/>
            <a:ext cx="7172325" cy="3600450"/>
          </a:xfrm>
          <a:prstGeom prst="rect">
            <a:avLst/>
          </a:prstGeom>
          <a:noFill/>
          <a:ln w="9525">
            <a:noFill/>
            <a:miter lim="800000"/>
            <a:headEnd/>
            <a:tailEnd/>
          </a:ln>
        </p:spPr>
      </p:pic>
      <p:sp>
        <p:nvSpPr>
          <p:cNvPr id="3" name="ZoneTexte 2"/>
          <p:cNvSpPr txBox="1"/>
          <p:nvPr/>
        </p:nvSpPr>
        <p:spPr>
          <a:xfrm>
            <a:off x="323850" y="4005263"/>
            <a:ext cx="8432800" cy="2862262"/>
          </a:xfrm>
          <a:prstGeom prst="rect">
            <a:avLst/>
          </a:prstGeom>
          <a:noFill/>
        </p:spPr>
        <p:txBody>
          <a:bodyPr>
            <a:spAutoFit/>
          </a:bodyPr>
          <a:lstStyle/>
          <a:p>
            <a:pPr fontAlgn="auto">
              <a:spcBef>
                <a:spcPts val="0"/>
              </a:spcBef>
              <a:spcAft>
                <a:spcPts val="0"/>
              </a:spcAft>
              <a:defRPr/>
            </a:pPr>
            <a:r>
              <a:rPr lang="en-US" dirty="0">
                <a:latin typeface="+mn-lt"/>
                <a:cs typeface="+mn-cs"/>
              </a:rPr>
              <a:t>On  March 20, 2012 the real time SST patterns of ECMWF analysis not updated</a:t>
            </a:r>
          </a:p>
          <a:p>
            <a:pPr fontAlgn="auto">
              <a:spcBef>
                <a:spcPts val="0"/>
              </a:spcBef>
              <a:spcAft>
                <a:spcPts val="0"/>
              </a:spcAft>
              <a:defRPr/>
            </a:pPr>
            <a:r>
              <a:rPr lang="en-US" dirty="0">
                <a:latin typeface="+mn-lt"/>
                <a:cs typeface="+mn-cs"/>
              </a:rPr>
              <a:t>Product up to Feb 29, 2012 available.</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The below normal SSTs in much of  the tropical  Atlantic persisted since December 2011. Very recent observations, recent CFS products and historical behavior are supporting a transition to near normal or above normal conditions in the tropical Atlantic oceanic regions influencing significantly  African climate variability.</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Need:</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Regular update of  SST analysis by GPCs </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2"/>
          <a:srcRect/>
          <a:stretch>
            <a:fillRect/>
          </a:stretch>
        </p:blipFill>
        <p:spPr bwMode="auto">
          <a:xfrm>
            <a:off x="755650" y="2781300"/>
            <a:ext cx="6769100" cy="2303463"/>
          </a:xfrm>
          <a:prstGeom prst="rect">
            <a:avLst/>
          </a:prstGeom>
          <a:noFill/>
          <a:ln w="9525">
            <a:noFill/>
            <a:miter lim="800000"/>
            <a:headEnd/>
            <a:tailEnd/>
          </a:ln>
        </p:spPr>
      </p:pic>
      <p:pic>
        <p:nvPicPr>
          <p:cNvPr id="31746" name="Picture 2"/>
          <p:cNvPicPr>
            <a:picLocks noChangeAspect="1" noChangeArrowheads="1"/>
          </p:cNvPicPr>
          <p:nvPr/>
        </p:nvPicPr>
        <p:blipFill>
          <a:blip r:embed="rId3"/>
          <a:srcRect/>
          <a:stretch>
            <a:fillRect/>
          </a:stretch>
        </p:blipFill>
        <p:spPr bwMode="auto">
          <a:xfrm>
            <a:off x="0" y="260350"/>
            <a:ext cx="4067175" cy="2673350"/>
          </a:xfrm>
          <a:prstGeom prst="rect">
            <a:avLst/>
          </a:prstGeom>
          <a:noFill/>
          <a:ln w="9525">
            <a:noFill/>
            <a:miter lim="800000"/>
            <a:headEnd/>
            <a:tailEnd/>
          </a:ln>
        </p:spPr>
      </p:pic>
      <p:pic>
        <p:nvPicPr>
          <p:cNvPr id="31747" name="Picture 3"/>
          <p:cNvPicPr>
            <a:picLocks noChangeAspect="1" noChangeArrowheads="1"/>
          </p:cNvPicPr>
          <p:nvPr/>
        </p:nvPicPr>
        <p:blipFill>
          <a:blip r:embed="rId4"/>
          <a:srcRect/>
          <a:stretch>
            <a:fillRect/>
          </a:stretch>
        </p:blipFill>
        <p:spPr bwMode="auto">
          <a:xfrm>
            <a:off x="4572000" y="404813"/>
            <a:ext cx="3887788" cy="2065337"/>
          </a:xfrm>
          <a:prstGeom prst="rect">
            <a:avLst/>
          </a:prstGeom>
          <a:noFill/>
          <a:ln w="9525">
            <a:noFill/>
            <a:miter lim="800000"/>
            <a:headEnd/>
            <a:tailEnd/>
          </a:ln>
        </p:spPr>
      </p:pic>
      <p:sp>
        <p:nvSpPr>
          <p:cNvPr id="5" name="ZoneTexte 4"/>
          <p:cNvSpPr txBox="1"/>
          <p:nvPr/>
        </p:nvSpPr>
        <p:spPr>
          <a:xfrm>
            <a:off x="827088" y="5373688"/>
            <a:ext cx="7848600" cy="646112"/>
          </a:xfrm>
          <a:prstGeom prst="rect">
            <a:avLst/>
          </a:prstGeom>
          <a:noFill/>
        </p:spPr>
        <p:txBody>
          <a:bodyPr>
            <a:spAutoFit/>
          </a:bodyPr>
          <a:lstStyle/>
          <a:p>
            <a:pPr fontAlgn="auto">
              <a:spcBef>
                <a:spcPts val="0"/>
              </a:spcBef>
              <a:spcAft>
                <a:spcPts val="0"/>
              </a:spcAft>
              <a:defRPr/>
            </a:pPr>
            <a:r>
              <a:rPr lang="en-US" dirty="0">
                <a:latin typeface="+mn-lt"/>
                <a:cs typeface="+mn-cs"/>
              </a:rPr>
              <a:t>To facilitate precipitation and 2mTemp monitoring over stations </a:t>
            </a:r>
            <a:r>
              <a:rPr lang="en-US" dirty="0">
                <a:effectLst>
                  <a:outerShdw blurRad="38100" dist="38100" dir="2700000" algn="tl">
                    <a:srgbClr val="000000">
                      <a:alpha val="43137"/>
                    </a:srgbClr>
                  </a:outerShdw>
                </a:effectLst>
                <a:latin typeface="+mn-lt"/>
                <a:cs typeface="+mn-cs"/>
              </a:rPr>
              <a:t>GPCs may provide seasonal,   the last 30 and 90 days rainfall anomalies and percentiles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a:srcRect/>
          <a:stretch>
            <a:fillRect/>
          </a:stretch>
        </p:blipFill>
        <p:spPr bwMode="auto">
          <a:xfrm>
            <a:off x="323850" y="188913"/>
            <a:ext cx="2784475" cy="2087562"/>
          </a:xfrm>
          <a:prstGeom prst="rect">
            <a:avLst/>
          </a:prstGeom>
          <a:noFill/>
          <a:ln w="9525">
            <a:noFill/>
            <a:miter lim="800000"/>
            <a:headEnd/>
            <a:tailEnd/>
          </a:ln>
        </p:spPr>
      </p:pic>
      <p:pic>
        <p:nvPicPr>
          <p:cNvPr id="32770" name="Picture 2"/>
          <p:cNvPicPr>
            <a:picLocks noChangeAspect="1" noChangeArrowheads="1"/>
          </p:cNvPicPr>
          <p:nvPr/>
        </p:nvPicPr>
        <p:blipFill>
          <a:blip r:embed="rId3"/>
          <a:srcRect/>
          <a:stretch>
            <a:fillRect/>
          </a:stretch>
        </p:blipFill>
        <p:spPr bwMode="auto">
          <a:xfrm>
            <a:off x="3276600" y="188913"/>
            <a:ext cx="3017838" cy="2263775"/>
          </a:xfrm>
          <a:prstGeom prst="rect">
            <a:avLst/>
          </a:prstGeom>
          <a:noFill/>
          <a:ln w="9525">
            <a:noFill/>
            <a:miter lim="800000"/>
            <a:headEnd/>
            <a:tailEnd/>
          </a:ln>
        </p:spPr>
      </p:pic>
      <p:pic>
        <p:nvPicPr>
          <p:cNvPr id="32771" name="Picture 3"/>
          <p:cNvPicPr>
            <a:picLocks noChangeAspect="1" noChangeArrowheads="1"/>
          </p:cNvPicPr>
          <p:nvPr/>
        </p:nvPicPr>
        <p:blipFill>
          <a:blip r:embed="rId4"/>
          <a:srcRect/>
          <a:stretch>
            <a:fillRect/>
          </a:stretch>
        </p:blipFill>
        <p:spPr bwMode="auto">
          <a:xfrm>
            <a:off x="6197600" y="333375"/>
            <a:ext cx="2946400" cy="2208213"/>
          </a:xfrm>
          <a:prstGeom prst="rect">
            <a:avLst/>
          </a:prstGeom>
          <a:noFill/>
          <a:ln w="9525">
            <a:noFill/>
            <a:miter lim="800000"/>
            <a:headEnd/>
            <a:tailEnd/>
          </a:ln>
        </p:spPr>
      </p:pic>
      <p:pic>
        <p:nvPicPr>
          <p:cNvPr id="32772" name="Picture 4"/>
          <p:cNvPicPr>
            <a:picLocks noChangeAspect="1" noChangeArrowheads="1"/>
          </p:cNvPicPr>
          <p:nvPr/>
        </p:nvPicPr>
        <p:blipFill>
          <a:blip r:embed="rId5"/>
          <a:srcRect/>
          <a:stretch>
            <a:fillRect/>
          </a:stretch>
        </p:blipFill>
        <p:spPr bwMode="auto">
          <a:xfrm>
            <a:off x="323850" y="1916113"/>
            <a:ext cx="2519363" cy="2133600"/>
          </a:xfrm>
          <a:prstGeom prst="rect">
            <a:avLst/>
          </a:prstGeom>
          <a:noFill/>
          <a:ln w="9525">
            <a:noFill/>
            <a:miter lim="800000"/>
            <a:headEnd/>
            <a:tailEnd/>
          </a:ln>
        </p:spPr>
      </p:pic>
      <p:pic>
        <p:nvPicPr>
          <p:cNvPr id="32773" name="Picture 5"/>
          <p:cNvPicPr>
            <a:picLocks noChangeAspect="1" noChangeArrowheads="1"/>
          </p:cNvPicPr>
          <p:nvPr/>
        </p:nvPicPr>
        <p:blipFill>
          <a:blip r:embed="rId6"/>
          <a:srcRect/>
          <a:stretch>
            <a:fillRect/>
          </a:stretch>
        </p:blipFill>
        <p:spPr bwMode="auto">
          <a:xfrm>
            <a:off x="3059113" y="2133600"/>
            <a:ext cx="2935287" cy="2200275"/>
          </a:xfrm>
          <a:prstGeom prst="rect">
            <a:avLst/>
          </a:prstGeom>
          <a:noFill/>
          <a:ln w="9525">
            <a:noFill/>
            <a:miter lim="800000"/>
            <a:headEnd/>
            <a:tailEnd/>
          </a:ln>
        </p:spPr>
      </p:pic>
      <p:pic>
        <p:nvPicPr>
          <p:cNvPr id="32774" name="Picture 6"/>
          <p:cNvPicPr>
            <a:picLocks noChangeAspect="1" noChangeArrowheads="1"/>
          </p:cNvPicPr>
          <p:nvPr/>
        </p:nvPicPr>
        <p:blipFill>
          <a:blip r:embed="rId7"/>
          <a:srcRect/>
          <a:stretch>
            <a:fillRect/>
          </a:stretch>
        </p:blipFill>
        <p:spPr bwMode="auto">
          <a:xfrm>
            <a:off x="6011863" y="2349500"/>
            <a:ext cx="2946400" cy="2208213"/>
          </a:xfrm>
          <a:prstGeom prst="rect">
            <a:avLst/>
          </a:prstGeom>
          <a:noFill/>
          <a:ln w="9525">
            <a:noFill/>
            <a:miter lim="800000"/>
            <a:headEnd/>
            <a:tailEnd/>
          </a:ln>
        </p:spPr>
      </p:pic>
      <p:pic>
        <p:nvPicPr>
          <p:cNvPr id="32775" name="Picture 7"/>
          <p:cNvPicPr>
            <a:picLocks noChangeAspect="1" noChangeArrowheads="1"/>
          </p:cNvPicPr>
          <p:nvPr/>
        </p:nvPicPr>
        <p:blipFill>
          <a:blip r:embed="rId8"/>
          <a:srcRect/>
          <a:stretch>
            <a:fillRect/>
          </a:stretch>
        </p:blipFill>
        <p:spPr bwMode="auto">
          <a:xfrm>
            <a:off x="250825" y="4292600"/>
            <a:ext cx="2874963" cy="2155825"/>
          </a:xfrm>
          <a:prstGeom prst="rect">
            <a:avLst/>
          </a:prstGeom>
          <a:noFill/>
          <a:ln w="9525">
            <a:noFill/>
            <a:miter lim="800000"/>
            <a:headEnd/>
            <a:tailEnd/>
          </a:ln>
        </p:spPr>
      </p:pic>
      <p:pic>
        <p:nvPicPr>
          <p:cNvPr id="32776" name="Picture 8"/>
          <p:cNvPicPr>
            <a:picLocks noChangeAspect="1" noChangeArrowheads="1"/>
          </p:cNvPicPr>
          <p:nvPr/>
        </p:nvPicPr>
        <p:blipFill>
          <a:blip r:embed="rId9"/>
          <a:srcRect/>
          <a:stretch>
            <a:fillRect/>
          </a:stretch>
        </p:blipFill>
        <p:spPr bwMode="auto">
          <a:xfrm>
            <a:off x="3348038" y="4270375"/>
            <a:ext cx="2909887" cy="2182813"/>
          </a:xfrm>
          <a:prstGeom prst="rect">
            <a:avLst/>
          </a:prstGeom>
          <a:noFill/>
          <a:ln w="9525">
            <a:noFill/>
            <a:miter lim="800000"/>
            <a:headEnd/>
            <a:tailEnd/>
          </a:ln>
        </p:spPr>
      </p:pic>
      <p:sp>
        <p:nvSpPr>
          <p:cNvPr id="10" name="ZoneTexte 9"/>
          <p:cNvSpPr txBox="1"/>
          <p:nvPr/>
        </p:nvSpPr>
        <p:spPr>
          <a:xfrm>
            <a:off x="6156325" y="4868863"/>
            <a:ext cx="2990850" cy="120015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Need:</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Verification information</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for all single model and </a:t>
            </a:r>
            <a:r>
              <a:rPr lang="en-US" dirty="0" err="1">
                <a:effectLst>
                  <a:outerShdw blurRad="38100" dist="38100" dir="2700000" algn="tl">
                    <a:srgbClr val="000000">
                      <a:alpha val="43137"/>
                    </a:srgbClr>
                  </a:outerShdw>
                </a:effectLst>
                <a:latin typeface="+mn-lt"/>
                <a:cs typeface="+mn-cs"/>
              </a:rPr>
              <a:t>multimodel</a:t>
            </a:r>
            <a:r>
              <a:rPr lang="en-US" dirty="0">
                <a:effectLst>
                  <a:outerShdw blurRad="38100" dist="38100" dir="2700000" algn="tl">
                    <a:srgbClr val="000000">
                      <a:alpha val="43137"/>
                    </a:srgbClr>
                  </a:outerShdw>
                </a:effectLst>
                <a:latin typeface="+mn-lt"/>
                <a:cs typeface="+mn-cs"/>
              </a:rPr>
              <a:t> configurations</a:t>
            </a:r>
            <a:endParaRPr lang="en-US"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r>
              <a:rPr lang="en-US" b="1" smtClean="0">
                <a:solidFill>
                  <a:srgbClr val="00B050"/>
                </a:solidFill>
              </a:rPr>
              <a:t>Outline</a:t>
            </a:r>
          </a:p>
        </p:txBody>
      </p:sp>
      <p:sp>
        <p:nvSpPr>
          <p:cNvPr id="14338" name="Espace réservé du contenu 2"/>
          <p:cNvSpPr>
            <a:spLocks noGrp="1"/>
          </p:cNvSpPr>
          <p:nvPr>
            <p:ph idx="1"/>
          </p:nvPr>
        </p:nvSpPr>
        <p:spPr/>
        <p:txBody>
          <a:bodyPr/>
          <a:lstStyle/>
          <a:p>
            <a:r>
              <a:rPr lang="en-US" smtClean="0"/>
              <a:t>RCOFs products for West, Central and North Africa</a:t>
            </a:r>
          </a:p>
          <a:p>
            <a:r>
              <a:rPr lang="en-US" smtClean="0"/>
              <a:t>Verification of RCOFs products</a:t>
            </a:r>
          </a:p>
          <a:p>
            <a:r>
              <a:rPr lang="en-US" smtClean="0"/>
              <a:t>African RCC pilot demo LRF products </a:t>
            </a:r>
          </a:p>
          <a:p>
            <a:r>
              <a:rPr lang="en-US" smtClean="0"/>
              <a:t>Interpretation of GPC  inputs to RCC/RCOF</a:t>
            </a:r>
          </a:p>
          <a:p>
            <a:r>
              <a:rPr lang="en-US" smtClean="0"/>
              <a:t>  Additional  needs</a:t>
            </a:r>
          </a:p>
          <a:p>
            <a:r>
              <a:rPr lang="en-US" smtClean="0"/>
              <a:t>Key messages</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88" y="274638"/>
            <a:ext cx="8964612" cy="2867025"/>
          </a:xfrm>
        </p:spPr>
        <p:txBody>
          <a:bodyPr rtlCol="0">
            <a:normAutofit fontScale="90000"/>
          </a:bodyPr>
          <a:lstStyle/>
          <a:p>
            <a:pPr fontAlgn="auto">
              <a:spcAft>
                <a:spcPts val="0"/>
              </a:spcAft>
              <a:defRPr/>
            </a:pPr>
            <a:r>
              <a:rPr lang="en-US" sz="2400" dirty="0" smtClean="0">
                <a:effectLst>
                  <a:outerShdw blurRad="38100" dist="38100" dir="2700000" algn="tl">
                    <a:srgbClr val="000000">
                      <a:alpha val="43137"/>
                    </a:srgbClr>
                  </a:outerShdw>
                </a:effectLst>
              </a:rPr>
              <a:t>Requests have been made to include early/late onset/withdrawal  and dry/wet spells information in  RCOFs products.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These are elements of  sub-seasonal variability often modulated by MJO and other </a:t>
            </a:r>
            <a:r>
              <a:rPr lang="en-US" sz="2400" dirty="0" err="1" smtClean="0">
                <a:effectLst>
                  <a:outerShdw blurRad="38100" dist="38100" dir="2700000" algn="tl">
                    <a:srgbClr val="000000">
                      <a:alpha val="43137"/>
                    </a:srgbClr>
                  </a:outerShdw>
                </a:effectLst>
              </a:rPr>
              <a:t>intraseasonal</a:t>
            </a:r>
            <a:r>
              <a:rPr lang="en-US" sz="2400" dirty="0" smtClean="0">
                <a:effectLst>
                  <a:outerShdw blurRad="38100" dist="38100" dir="2700000" algn="tl">
                    <a:srgbClr val="000000">
                      <a:alpha val="43137"/>
                    </a:srgbClr>
                  </a:outerShdw>
                </a:effectLst>
              </a:rPr>
              <a:t> oscillations.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Global Monthly forecasting systems are required.</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Need:</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GPCs with Monthly forecasting capabilities may agree to provide available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sub-seasonal monitoring and forecasting products.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A Close collaboration with THORPEX/TIGGE  may be relevant </a:t>
            </a:r>
            <a:endParaRPr lang="en-US" sz="2400" dirty="0">
              <a:effectLst>
                <a:outerShdw blurRad="38100" dist="38100" dir="2700000" algn="tl">
                  <a:srgbClr val="000000">
                    <a:alpha val="43137"/>
                  </a:srgbClr>
                </a:outerShdw>
              </a:effectLst>
            </a:endParaRPr>
          </a:p>
        </p:txBody>
      </p:sp>
      <p:pic>
        <p:nvPicPr>
          <p:cNvPr id="33794" name="Picture 1"/>
          <p:cNvPicPr>
            <a:picLocks noChangeAspect="1" noChangeArrowheads="1"/>
          </p:cNvPicPr>
          <p:nvPr/>
        </p:nvPicPr>
        <p:blipFill>
          <a:blip r:embed="rId2"/>
          <a:srcRect/>
          <a:stretch>
            <a:fillRect/>
          </a:stretch>
        </p:blipFill>
        <p:spPr bwMode="auto">
          <a:xfrm>
            <a:off x="395288" y="3284538"/>
            <a:ext cx="4248150" cy="2160587"/>
          </a:xfrm>
          <a:prstGeom prst="rect">
            <a:avLst/>
          </a:prstGeom>
          <a:noFill/>
          <a:ln w="9525">
            <a:noFill/>
            <a:miter lim="800000"/>
            <a:headEnd/>
            <a:tailEnd/>
          </a:ln>
        </p:spPr>
      </p:pic>
      <p:sp>
        <p:nvSpPr>
          <p:cNvPr id="33795" name="ZoneTexte 7"/>
          <p:cNvSpPr txBox="1">
            <a:spLocks noChangeArrowheads="1"/>
          </p:cNvSpPr>
          <p:nvPr/>
        </p:nvSpPr>
        <p:spPr bwMode="auto">
          <a:xfrm>
            <a:off x="0" y="5300663"/>
            <a:ext cx="4787900" cy="1754187"/>
          </a:xfrm>
          <a:prstGeom prst="rect">
            <a:avLst/>
          </a:prstGeom>
          <a:noFill/>
          <a:ln w="9525">
            <a:noFill/>
            <a:miter lim="800000"/>
            <a:headEnd/>
            <a:tailEnd/>
          </a:ln>
        </p:spPr>
        <p:txBody>
          <a:bodyPr>
            <a:spAutoFit/>
          </a:bodyPr>
          <a:lstStyle/>
          <a:p>
            <a:r>
              <a:rPr lang="en-US">
                <a:latin typeface="Calibri" pitchFamily="34" charset="0"/>
              </a:rPr>
              <a:t>Example of MJO associated with an active Cyclone period over southwest Indian ocean. Regular forecasts of MJO may provide advanced warning one to a few weeks ahead.</a:t>
            </a:r>
          </a:p>
          <a:p>
            <a:r>
              <a:rPr lang="en-US">
                <a:latin typeface="Calibri" pitchFamily="34" charset="0"/>
              </a:rPr>
              <a:t> </a:t>
            </a:r>
          </a:p>
          <a:p>
            <a:endParaRPr lang="en-US">
              <a:latin typeface="Calibri" pitchFamily="34" charset="0"/>
            </a:endParaRPr>
          </a:p>
        </p:txBody>
      </p:sp>
      <p:pic>
        <p:nvPicPr>
          <p:cNvPr id="33796" name="Picture 2" descr="Global pattern of MJO impacts during Boreal summer "/>
          <p:cNvPicPr>
            <a:picLocks noChangeAspect="1" noChangeArrowheads="1"/>
          </p:cNvPicPr>
          <p:nvPr/>
        </p:nvPicPr>
        <p:blipFill>
          <a:blip r:embed="rId3"/>
          <a:srcRect/>
          <a:stretch>
            <a:fillRect/>
          </a:stretch>
        </p:blipFill>
        <p:spPr bwMode="auto">
          <a:xfrm>
            <a:off x="5003800" y="3328988"/>
            <a:ext cx="3806825"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250825" y="3429000"/>
            <a:ext cx="3686175" cy="3095625"/>
          </a:xfrm>
          <a:prstGeom prst="rect">
            <a:avLst/>
          </a:prstGeom>
          <a:noFill/>
          <a:ln w="9525">
            <a:noFill/>
            <a:miter lim="800000"/>
            <a:headEnd/>
            <a:tailEnd/>
          </a:ln>
        </p:spPr>
      </p:pic>
      <p:pic>
        <p:nvPicPr>
          <p:cNvPr id="34818" name="Picture 4"/>
          <p:cNvPicPr>
            <a:picLocks noChangeAspect="1" noChangeArrowheads="1"/>
          </p:cNvPicPr>
          <p:nvPr/>
        </p:nvPicPr>
        <p:blipFill>
          <a:blip r:embed="rId3"/>
          <a:srcRect/>
          <a:stretch>
            <a:fillRect/>
          </a:stretch>
        </p:blipFill>
        <p:spPr bwMode="auto">
          <a:xfrm>
            <a:off x="4500563" y="2781300"/>
            <a:ext cx="3900487" cy="3540125"/>
          </a:xfrm>
          <a:prstGeom prst="rect">
            <a:avLst/>
          </a:prstGeom>
          <a:noFill/>
          <a:ln w="9525">
            <a:noFill/>
            <a:miter lim="800000"/>
            <a:headEnd/>
            <a:tailEnd/>
          </a:ln>
        </p:spPr>
      </p:pic>
      <p:sp>
        <p:nvSpPr>
          <p:cNvPr id="4" name="TextBox 3"/>
          <p:cNvSpPr txBox="1"/>
          <p:nvPr/>
        </p:nvSpPr>
        <p:spPr>
          <a:xfrm>
            <a:off x="395288" y="260350"/>
            <a:ext cx="8408987" cy="2308225"/>
          </a:xfrm>
          <a:prstGeom prst="rect">
            <a:avLst/>
          </a:prstGeom>
          <a:noFill/>
        </p:spPr>
        <p:txBody>
          <a:bodyPr wrap="none">
            <a:spAutoFit/>
          </a:bodyPr>
          <a:lstStyle/>
          <a:p>
            <a:pPr fontAlgn="auto">
              <a:spcBef>
                <a:spcPts val="0"/>
              </a:spcBef>
              <a:spcAft>
                <a:spcPts val="0"/>
              </a:spcAft>
              <a:defRPr/>
            </a:pPr>
            <a:r>
              <a:rPr lang="en-US" dirty="0">
                <a:latin typeface="+mn-lt"/>
                <a:cs typeface="+mn-cs"/>
              </a:rPr>
              <a:t>With computer based expert systems, how often has the predicted behavior of the MJO</a:t>
            </a:r>
          </a:p>
          <a:p>
            <a:pPr fontAlgn="auto">
              <a:spcBef>
                <a:spcPts val="0"/>
              </a:spcBef>
              <a:spcAft>
                <a:spcPts val="0"/>
              </a:spcAft>
              <a:defRPr/>
            </a:pPr>
            <a:r>
              <a:rPr lang="en-US" dirty="0">
                <a:latin typeface="+mn-lt"/>
                <a:cs typeface="+mn-cs"/>
              </a:rPr>
              <a:t>been observed in the past ?</a:t>
            </a:r>
          </a:p>
          <a:p>
            <a:pPr fontAlgn="auto">
              <a:spcBef>
                <a:spcPts val="0"/>
              </a:spcBef>
              <a:spcAft>
                <a:spcPts val="0"/>
              </a:spcAft>
              <a:defRPr/>
            </a:pPr>
            <a:r>
              <a:rPr lang="en-US" dirty="0">
                <a:latin typeface="+mn-lt"/>
                <a:cs typeface="+mn-cs"/>
              </a:rPr>
              <a:t>Is there some recently observed patterns that may be driving such an abrupt behavior?</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Response to these questions are necessary to trust the forecasts and its implications</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 on regional weather.</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Human and computer  based expert systems  built on historical climate could be used .</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Key Messages on the GPCs  Products</a:t>
            </a:r>
            <a:endParaRPr lang="en-US"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smtClean="0"/>
              <a:t>Encourage exchange of more station </a:t>
            </a:r>
            <a:r>
              <a:rPr lang="en-US" dirty="0" err="1" smtClean="0"/>
              <a:t>precip</a:t>
            </a:r>
            <a:r>
              <a:rPr lang="en-US" dirty="0" smtClean="0"/>
              <a:t> with WIS ( GTS + internet)</a:t>
            </a:r>
          </a:p>
          <a:p>
            <a:pPr fontAlgn="auto">
              <a:spcAft>
                <a:spcPts val="0"/>
              </a:spcAft>
              <a:buFont typeface="Arial" pitchFamily="34" charset="0"/>
              <a:buChar char="•"/>
              <a:defRPr/>
            </a:pPr>
            <a:r>
              <a:rPr lang="en-US" dirty="0" smtClean="0"/>
              <a:t>GPCs provide global maps of observed seasonal </a:t>
            </a:r>
            <a:r>
              <a:rPr lang="en-US" dirty="0" err="1" smtClean="0"/>
              <a:t>Precip</a:t>
            </a:r>
            <a:r>
              <a:rPr lang="en-US" dirty="0" smtClean="0"/>
              <a:t> and 2m Temp in </a:t>
            </a:r>
            <a:r>
              <a:rPr lang="en-US" dirty="0" err="1" smtClean="0"/>
              <a:t>terciles</a:t>
            </a:r>
            <a:r>
              <a:rPr lang="en-US" dirty="0" smtClean="0"/>
              <a:t> en quintiles</a:t>
            </a:r>
          </a:p>
          <a:p>
            <a:pPr fontAlgn="auto">
              <a:spcAft>
                <a:spcPts val="0"/>
              </a:spcAft>
              <a:buFont typeface="Arial" pitchFamily="34" charset="0"/>
              <a:buChar char="•"/>
              <a:defRPr/>
            </a:pPr>
            <a:r>
              <a:rPr lang="en-US" dirty="0" smtClean="0"/>
              <a:t>GPCs provide </a:t>
            </a:r>
            <a:r>
              <a:rPr lang="en-US" dirty="0" err="1" smtClean="0"/>
              <a:t>climagrams</a:t>
            </a:r>
            <a:r>
              <a:rPr lang="en-US" dirty="0" smtClean="0"/>
              <a:t> for patterns/phenomena like NAO, EAP, MJO,…</a:t>
            </a:r>
          </a:p>
          <a:p>
            <a:pPr fontAlgn="auto">
              <a:spcAft>
                <a:spcPts val="0"/>
              </a:spcAft>
              <a:buFont typeface="Arial" pitchFamily="34" charset="0"/>
              <a:buChar char="•"/>
              <a:defRPr/>
            </a:pPr>
            <a:r>
              <a:rPr lang="en-US" dirty="0" smtClean="0"/>
              <a:t>Each GPC provide SST indices (observed and predicted) for other relevant  oceanic regions in the Atlantic, Indian and Pacific ( </a:t>
            </a:r>
            <a:r>
              <a:rPr lang="en-US" dirty="0" err="1" smtClean="0"/>
              <a:t>eg</a:t>
            </a:r>
            <a:r>
              <a:rPr lang="en-US" dirty="0" smtClean="0"/>
              <a:t>. Atlantic, Indian ocean dipole modes, AMO, PDO):, idem for atmospheric indices ( </a:t>
            </a:r>
            <a:r>
              <a:rPr lang="en-US" dirty="0" err="1" smtClean="0"/>
              <a:t>eg</a:t>
            </a:r>
            <a:r>
              <a:rPr lang="en-US" dirty="0" smtClean="0"/>
              <a:t>. QBO)</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GPCs use Artificial Intelligence and expert system technique to  facilitate identification of similar years from historical climate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additional and common GPC products to facilitate RCC services were proposed</a:t>
            </a:r>
          </a:p>
          <a:p>
            <a:pPr fontAlgn="auto">
              <a:spcAft>
                <a:spcPts val="0"/>
              </a:spcAft>
              <a:buFont typeface="Arial" pitchFamily="34" charset="0"/>
              <a:buChar char="•"/>
              <a:defRPr/>
            </a:pPr>
            <a:r>
              <a:rPr lang="en-US" dirty="0" smtClean="0"/>
              <a:t>GPCs and other </a:t>
            </a:r>
            <a:r>
              <a:rPr lang="en-US" dirty="0" err="1" smtClean="0"/>
              <a:t>centres</a:t>
            </a:r>
            <a:r>
              <a:rPr lang="en-US" dirty="0" smtClean="0"/>
              <a:t> with operational monthly forecasting capabilities agree to exchange products wit RCCs and NMHSs</a:t>
            </a:r>
          </a:p>
          <a:p>
            <a:pPr fontAlgn="auto">
              <a:spcAft>
                <a:spcPts val="0"/>
              </a:spcAft>
              <a:buFont typeface="Arial" pitchFamily="34" charset="0"/>
              <a:buChar char="•"/>
              <a:defRPr/>
            </a:pPr>
            <a:r>
              <a:rPr lang="en-US" dirty="0" smtClean="0"/>
              <a:t>Link  RCOF/RCC , SWFDP, RSMC and  WWRP/THORPEX Forecasts Demonstrations projects to prepare a generation of </a:t>
            </a:r>
            <a:r>
              <a:rPr lang="en-US" dirty="0" smtClean="0">
                <a:effectLst>
                  <a:outerShdw blurRad="38100" dist="38100" dir="2700000" algn="tl">
                    <a:srgbClr val="000000">
                      <a:alpha val="43137"/>
                    </a:srgbClr>
                  </a:outerShdw>
                </a:effectLst>
              </a:rPr>
              <a:t>seamless climate service providers</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GPCs provide predictors for downscaling in real time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3412"/>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Key messages on verification</a:t>
            </a:r>
            <a:endParaRPr lang="en-US"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52513"/>
            <a:ext cx="8229600" cy="5400675"/>
          </a:xfrm>
        </p:spPr>
        <p:txBody>
          <a:bodyPr rtlCol="0">
            <a:normAutofit/>
          </a:bodyPr>
          <a:lstStyle/>
          <a:p>
            <a:pPr fontAlgn="auto">
              <a:spcAft>
                <a:spcPts val="0"/>
              </a:spcAft>
              <a:buFont typeface="Arial" pitchFamily="34" charset="0"/>
              <a:buChar char="•"/>
              <a:defRPr/>
            </a:pPr>
            <a:r>
              <a:rPr lang="en-US" dirty="0" smtClean="0"/>
              <a:t>Discuss adoption of </a:t>
            </a:r>
            <a:r>
              <a:rPr lang="en-US" dirty="0" smtClean="0">
                <a:effectLst>
                  <a:outerShdw blurRad="38100" dist="38100" dir="2700000" algn="tl">
                    <a:srgbClr val="000000">
                      <a:alpha val="43137"/>
                    </a:srgbClr>
                  </a:outerShdw>
                </a:effectLst>
              </a:rPr>
              <a:t>RPSS and percent correct forecast as common verification methods </a:t>
            </a:r>
            <a:r>
              <a:rPr lang="en-US" dirty="0" smtClean="0"/>
              <a:t>for GPC/RCC/NMHS</a:t>
            </a:r>
          </a:p>
          <a:p>
            <a:pPr fontAlgn="auto">
              <a:spcAft>
                <a:spcPts val="0"/>
              </a:spcAft>
              <a:buFont typeface="Arial" pitchFamily="34" charset="0"/>
              <a:buChar char="•"/>
              <a:defRPr/>
            </a:pPr>
            <a:r>
              <a:rPr lang="en-US" dirty="0" smtClean="0"/>
              <a:t>All GPCs and MME products systematically provide agreed upon standard verification products</a:t>
            </a:r>
          </a:p>
          <a:p>
            <a:pPr fontAlgn="auto">
              <a:spcAft>
                <a:spcPts val="0"/>
              </a:spcAft>
              <a:buFont typeface="Arial" pitchFamily="34" charset="0"/>
              <a:buChar char="•"/>
              <a:defRPr/>
            </a:pPr>
            <a:r>
              <a:rPr lang="en-US" dirty="0" smtClean="0"/>
              <a:t>All GPCs provide verification products for patterns and phenomena like NAO, EA pattern</a:t>
            </a:r>
          </a:p>
          <a:p>
            <a:pPr fontAlgn="auto">
              <a:spcAft>
                <a:spcPts val="0"/>
              </a:spcAft>
              <a:buFont typeface="Arial" pitchFamily="34" charset="0"/>
              <a:buChar char="•"/>
              <a:defRPr/>
            </a:pPr>
            <a:r>
              <a:rPr lang="en-US" dirty="0" smtClean="0"/>
              <a:t>Each GPC provides RMS errors and MSSS for SST indices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b="1" dirty="0" err="1" smtClean="0">
                <a:effectLst>
                  <a:outerShdw blurRad="38100" dist="38100" dir="2700000" algn="tl">
                    <a:srgbClr val="000000">
                      <a:alpha val="43137"/>
                    </a:srgbClr>
                  </a:outerShdw>
                </a:effectLst>
              </a:rPr>
              <a:t>Precip</a:t>
            </a:r>
            <a:r>
              <a:rPr lang="en-US" b="1" dirty="0" smtClean="0">
                <a:effectLst>
                  <a:outerShdw blurRad="38100" dist="38100" dir="2700000" algn="tl">
                    <a:srgbClr val="000000">
                      <a:alpha val="43137"/>
                    </a:srgbClr>
                  </a:outerShdw>
                </a:effectLst>
              </a:rPr>
              <a:t> and 2mTemp Outlooks for AMJ 2012 for Africa</a:t>
            </a:r>
            <a:br>
              <a:rPr lang="en-US" b="1" dirty="0" smtClean="0">
                <a:effectLst>
                  <a:outerShdw blurRad="38100" dist="38100" dir="2700000" algn="tl">
                    <a:srgbClr val="000000">
                      <a:alpha val="43137"/>
                    </a:srgbClr>
                  </a:outerShdw>
                </a:effectLst>
              </a:rPr>
            </a:br>
            <a:endParaRPr lang="en-US" dirty="0"/>
          </a:p>
        </p:txBody>
      </p:sp>
      <p:pic>
        <p:nvPicPr>
          <p:cNvPr id="37890" name="Picture 3"/>
          <p:cNvPicPr>
            <a:picLocks noChangeAspect="1" noChangeArrowheads="1"/>
          </p:cNvPicPr>
          <p:nvPr/>
        </p:nvPicPr>
        <p:blipFill>
          <a:blip r:embed="rId2"/>
          <a:srcRect r="1016" b="3049"/>
          <a:stretch>
            <a:fillRect/>
          </a:stretch>
        </p:blipFill>
        <p:spPr bwMode="auto">
          <a:xfrm>
            <a:off x="0" y="3933825"/>
            <a:ext cx="2124075" cy="2501900"/>
          </a:xfrm>
          <a:prstGeom prst="rect">
            <a:avLst/>
          </a:prstGeom>
          <a:noFill/>
          <a:ln w="9525">
            <a:noFill/>
            <a:miter lim="800000"/>
            <a:headEnd/>
            <a:tailEnd/>
          </a:ln>
        </p:spPr>
      </p:pic>
      <p:pic>
        <p:nvPicPr>
          <p:cNvPr id="37891" name="Picture 7"/>
          <p:cNvPicPr>
            <a:picLocks noChangeAspect="1" noChangeArrowheads="1"/>
          </p:cNvPicPr>
          <p:nvPr/>
        </p:nvPicPr>
        <p:blipFill>
          <a:blip r:embed="rId3"/>
          <a:srcRect t="3099" r="870" b="2956"/>
          <a:stretch>
            <a:fillRect/>
          </a:stretch>
        </p:blipFill>
        <p:spPr bwMode="auto">
          <a:xfrm>
            <a:off x="6732588" y="3860800"/>
            <a:ext cx="2176462" cy="2441575"/>
          </a:xfrm>
          <a:prstGeom prst="rect">
            <a:avLst/>
          </a:prstGeom>
          <a:noFill/>
          <a:ln w="9525">
            <a:noFill/>
            <a:miter lim="800000"/>
            <a:headEnd/>
            <a:tailEnd/>
          </a:ln>
        </p:spPr>
      </p:pic>
      <p:pic>
        <p:nvPicPr>
          <p:cNvPr id="37892" name="Picture 2"/>
          <p:cNvPicPr>
            <a:picLocks noChangeAspect="1" noChangeArrowheads="1"/>
          </p:cNvPicPr>
          <p:nvPr/>
        </p:nvPicPr>
        <p:blipFill>
          <a:blip r:embed="rId4"/>
          <a:srcRect/>
          <a:stretch>
            <a:fillRect/>
          </a:stretch>
        </p:blipFill>
        <p:spPr bwMode="auto">
          <a:xfrm>
            <a:off x="2268538" y="620713"/>
            <a:ext cx="4535487"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2349500"/>
            <a:ext cx="7772400" cy="1362075"/>
          </a:xfrm>
        </p:spPr>
        <p:txBody>
          <a:bodyPr rtlCol="0">
            <a:normAutofit/>
          </a:bodyPr>
          <a:lstStyle/>
          <a:p>
            <a:pPr algn="ctr" fontAlgn="auto">
              <a:spcAft>
                <a:spcPts val="0"/>
              </a:spcAft>
              <a:defRPr/>
            </a:pPr>
            <a:r>
              <a:rPr lang="en-US" sz="8000" dirty="0" smtClean="0"/>
              <a:t>THANKS</a:t>
            </a:r>
            <a:endParaRPr lang="en-US" sz="8000" dirty="0"/>
          </a:p>
        </p:txBody>
      </p:sp>
      <p:sp>
        <p:nvSpPr>
          <p:cNvPr id="4" name="Flèche droite 3"/>
          <p:cNvSpPr/>
          <p:nvPr/>
        </p:nvSpPr>
        <p:spPr>
          <a:xfrm rot="5400000">
            <a:off x="6012657" y="2709069"/>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lèche droite 4"/>
          <p:cNvSpPr/>
          <p:nvPr/>
        </p:nvSpPr>
        <p:spPr>
          <a:xfrm rot="5400000">
            <a:off x="6557169" y="2667794"/>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lèche droite 5"/>
          <p:cNvSpPr/>
          <p:nvPr/>
        </p:nvSpPr>
        <p:spPr>
          <a:xfrm rot="5400000">
            <a:off x="7132638" y="2740025"/>
            <a:ext cx="97948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75"/>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RCOFs products</a:t>
            </a:r>
            <a:endParaRPr lang="en-US" b="1" dirty="0">
              <a:effectLst>
                <a:outerShdw blurRad="38100" dist="38100" dir="2700000" algn="tl">
                  <a:srgbClr val="000000">
                    <a:alpha val="43137"/>
                  </a:srgbClr>
                </a:outerShdw>
              </a:effectLst>
            </a:endParaRPr>
          </a:p>
        </p:txBody>
      </p:sp>
      <p:pic>
        <p:nvPicPr>
          <p:cNvPr id="15362" name="Picture 3"/>
          <p:cNvPicPr>
            <a:picLocks noChangeAspect="1" noChangeArrowheads="1"/>
          </p:cNvPicPr>
          <p:nvPr/>
        </p:nvPicPr>
        <p:blipFill>
          <a:blip r:embed="rId2"/>
          <a:srcRect/>
          <a:stretch>
            <a:fillRect/>
          </a:stretch>
        </p:blipFill>
        <p:spPr bwMode="auto">
          <a:xfrm>
            <a:off x="539750" y="908050"/>
            <a:ext cx="4176713" cy="3025775"/>
          </a:xfrm>
          <a:prstGeom prst="rect">
            <a:avLst/>
          </a:prstGeom>
          <a:noFill/>
          <a:ln w="9525">
            <a:noFill/>
            <a:miter lim="800000"/>
            <a:headEnd/>
            <a:tailEnd/>
          </a:ln>
        </p:spPr>
      </p:pic>
      <p:pic>
        <p:nvPicPr>
          <p:cNvPr id="15363" name="Picture 4"/>
          <p:cNvPicPr>
            <a:picLocks noChangeAspect="1" noChangeArrowheads="1"/>
          </p:cNvPicPr>
          <p:nvPr/>
        </p:nvPicPr>
        <p:blipFill>
          <a:blip r:embed="rId3"/>
          <a:srcRect/>
          <a:stretch>
            <a:fillRect/>
          </a:stretch>
        </p:blipFill>
        <p:spPr bwMode="auto">
          <a:xfrm>
            <a:off x="4932363" y="836613"/>
            <a:ext cx="3455987" cy="3159125"/>
          </a:xfrm>
          <a:prstGeom prst="rect">
            <a:avLst/>
          </a:prstGeom>
          <a:noFill/>
          <a:ln w="9525">
            <a:noFill/>
            <a:miter lim="800000"/>
            <a:headEnd/>
            <a:tailEnd/>
          </a:ln>
        </p:spPr>
      </p:pic>
      <p:pic>
        <p:nvPicPr>
          <p:cNvPr id="15364" name="Picture 5"/>
          <p:cNvPicPr>
            <a:picLocks noChangeAspect="1" noChangeArrowheads="1"/>
          </p:cNvPicPr>
          <p:nvPr/>
        </p:nvPicPr>
        <p:blipFill>
          <a:blip r:embed="rId4"/>
          <a:srcRect/>
          <a:stretch>
            <a:fillRect/>
          </a:stretch>
        </p:blipFill>
        <p:spPr bwMode="auto">
          <a:xfrm>
            <a:off x="1403350" y="4221163"/>
            <a:ext cx="5545138" cy="233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RCOFs products verification</a:t>
            </a:r>
            <a:endParaRPr lang="en-US"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23850" y="5589588"/>
            <a:ext cx="8820150" cy="1268412"/>
          </a:xfrm>
        </p:spPr>
        <p:txBody>
          <a:bodyPr rtlCol="0">
            <a:normAutofit fontScale="62500" lnSpcReduction="20000"/>
          </a:bodyPr>
          <a:lstStyle/>
          <a:p>
            <a:pPr fontAlgn="auto">
              <a:spcAft>
                <a:spcPts val="0"/>
              </a:spcAft>
              <a:buFont typeface="Arial" pitchFamily="34" charset="0"/>
              <a:buChar char="•"/>
              <a:defRPr/>
            </a:pPr>
            <a:r>
              <a:rPr lang="en-US" dirty="0" smtClean="0"/>
              <a:t>Verification for sub-regional scale anomalies  </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Need latest 30, 90 days anomalies  over stations</a:t>
            </a:r>
          </a:p>
          <a:p>
            <a:pPr fontAlgn="auto">
              <a:spcAft>
                <a:spcPts val="0"/>
              </a:spcAft>
              <a:buFont typeface="Arial" pitchFamily="34" charset="0"/>
              <a:buChar char="•"/>
              <a:defRPr/>
            </a:pPr>
            <a:r>
              <a:rPr lang="en-US" dirty="0" smtClean="0"/>
              <a:t>Impact of CPT on the forecasts for OND 2011</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Need GPCs predictor fields on IRI data library for download in CPT format</a:t>
            </a:r>
          </a:p>
        </p:txBody>
      </p:sp>
      <p:pic>
        <p:nvPicPr>
          <p:cNvPr id="16387" name="Picture 2"/>
          <p:cNvPicPr>
            <a:picLocks noChangeAspect="1" noChangeArrowheads="1"/>
          </p:cNvPicPr>
          <p:nvPr/>
        </p:nvPicPr>
        <p:blipFill>
          <a:blip r:embed="rId2"/>
          <a:srcRect/>
          <a:stretch>
            <a:fillRect/>
          </a:stretch>
        </p:blipFill>
        <p:spPr bwMode="auto">
          <a:xfrm>
            <a:off x="323850" y="1341438"/>
            <a:ext cx="2808288" cy="2136775"/>
          </a:xfrm>
          <a:prstGeom prst="rect">
            <a:avLst/>
          </a:prstGeom>
          <a:noFill/>
          <a:ln w="9525">
            <a:noFill/>
            <a:miter lim="800000"/>
            <a:headEnd/>
            <a:tailEnd/>
          </a:ln>
        </p:spPr>
      </p:pic>
      <p:pic>
        <p:nvPicPr>
          <p:cNvPr id="16388" name="Picture 4"/>
          <p:cNvPicPr>
            <a:picLocks noChangeAspect="1" noChangeArrowheads="1"/>
          </p:cNvPicPr>
          <p:nvPr/>
        </p:nvPicPr>
        <p:blipFill>
          <a:blip r:embed="rId3"/>
          <a:srcRect/>
          <a:stretch>
            <a:fillRect/>
          </a:stretch>
        </p:blipFill>
        <p:spPr bwMode="auto">
          <a:xfrm>
            <a:off x="6300788" y="1484313"/>
            <a:ext cx="2536825" cy="1538287"/>
          </a:xfrm>
          <a:prstGeom prst="rect">
            <a:avLst/>
          </a:prstGeom>
          <a:noFill/>
          <a:ln w="9525">
            <a:noFill/>
            <a:miter lim="800000"/>
            <a:headEnd/>
            <a:tailEnd/>
          </a:ln>
        </p:spPr>
      </p:pic>
      <p:pic>
        <p:nvPicPr>
          <p:cNvPr id="16389" name="Picture 3"/>
          <p:cNvPicPr>
            <a:picLocks noChangeAspect="1" noChangeArrowheads="1"/>
          </p:cNvPicPr>
          <p:nvPr/>
        </p:nvPicPr>
        <p:blipFill>
          <a:blip r:embed="rId4"/>
          <a:srcRect/>
          <a:stretch>
            <a:fillRect/>
          </a:stretch>
        </p:blipFill>
        <p:spPr bwMode="auto">
          <a:xfrm>
            <a:off x="395288" y="3860800"/>
            <a:ext cx="2555875" cy="1620838"/>
          </a:xfrm>
          <a:prstGeom prst="rect">
            <a:avLst/>
          </a:prstGeom>
          <a:noFill/>
          <a:ln w="9525">
            <a:noFill/>
            <a:miter lim="800000"/>
            <a:headEnd/>
            <a:tailEnd/>
          </a:ln>
        </p:spPr>
      </p:pic>
      <p:pic>
        <p:nvPicPr>
          <p:cNvPr id="16390" name="Picture 4"/>
          <p:cNvPicPr>
            <a:picLocks noChangeAspect="1" noChangeArrowheads="1"/>
          </p:cNvPicPr>
          <p:nvPr/>
        </p:nvPicPr>
        <p:blipFill>
          <a:blip r:embed="rId5"/>
          <a:srcRect/>
          <a:stretch>
            <a:fillRect/>
          </a:stretch>
        </p:blipFill>
        <p:spPr bwMode="auto">
          <a:xfrm>
            <a:off x="6227763" y="3644900"/>
            <a:ext cx="2505075" cy="1871663"/>
          </a:xfrm>
          <a:prstGeom prst="rect">
            <a:avLst/>
          </a:prstGeom>
          <a:noFill/>
          <a:ln w="9525">
            <a:noFill/>
            <a:miter lim="800000"/>
            <a:headEnd/>
            <a:tailEnd/>
          </a:ln>
        </p:spPr>
      </p:pic>
      <p:pic>
        <p:nvPicPr>
          <p:cNvPr id="16391" name="Picture 5"/>
          <p:cNvPicPr>
            <a:picLocks noChangeAspect="1" noChangeArrowheads="1"/>
          </p:cNvPicPr>
          <p:nvPr/>
        </p:nvPicPr>
        <p:blipFill>
          <a:blip r:embed="rId6"/>
          <a:srcRect/>
          <a:stretch>
            <a:fillRect/>
          </a:stretch>
        </p:blipFill>
        <p:spPr bwMode="auto">
          <a:xfrm>
            <a:off x="3492500" y="1484313"/>
            <a:ext cx="2519363" cy="2073275"/>
          </a:xfrm>
          <a:prstGeom prst="rect">
            <a:avLst/>
          </a:prstGeom>
          <a:noFill/>
          <a:ln w="9525">
            <a:noFill/>
            <a:miter lim="800000"/>
            <a:headEnd/>
            <a:tailEnd/>
          </a:ln>
        </p:spPr>
      </p:pic>
      <p:pic>
        <p:nvPicPr>
          <p:cNvPr id="16392" name="Picture 6"/>
          <p:cNvPicPr>
            <a:picLocks noChangeAspect="1" noChangeArrowheads="1"/>
          </p:cNvPicPr>
          <p:nvPr/>
        </p:nvPicPr>
        <p:blipFill>
          <a:blip r:embed="rId7"/>
          <a:srcRect/>
          <a:stretch>
            <a:fillRect/>
          </a:stretch>
        </p:blipFill>
        <p:spPr bwMode="auto">
          <a:xfrm>
            <a:off x="3492500" y="3789363"/>
            <a:ext cx="2592388"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457200" y="274638"/>
            <a:ext cx="8229600" cy="777875"/>
          </a:xfrm>
        </p:spPr>
        <p:txBody>
          <a:bodyPr/>
          <a:lstStyle/>
          <a:p>
            <a:r>
              <a:rPr lang="en-US" b="1" i="1" smtClean="0"/>
              <a:t>Forecast assessment in a country</a:t>
            </a:r>
          </a:p>
        </p:txBody>
      </p:sp>
      <p:graphicFrame>
        <p:nvGraphicFramePr>
          <p:cNvPr id="5" name="Tableau 4"/>
          <p:cNvGraphicFramePr>
            <a:graphicFrameLocks noGrp="1"/>
          </p:cNvGraphicFramePr>
          <p:nvPr/>
        </p:nvGraphicFramePr>
        <p:xfrm>
          <a:off x="5003800" y="4076700"/>
          <a:ext cx="3783013" cy="2520950"/>
        </p:xfrm>
        <a:graphic>
          <a:graphicData uri="http://schemas.openxmlformats.org/drawingml/2006/table">
            <a:tbl>
              <a:tblPr/>
              <a:tblGrid>
                <a:gridCol w="1106488"/>
                <a:gridCol w="500062"/>
                <a:gridCol w="647700"/>
                <a:gridCol w="566738"/>
                <a:gridCol w="962025"/>
              </a:tblGrid>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STATIONS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Total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success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failure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 correct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Douala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Garoua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Maroua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N'Gaoundéré</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Yaounde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Kribi</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Mamfe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Bafoussam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Bamenda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Bertoua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84" name="Picture 3"/>
          <p:cNvPicPr>
            <a:picLocks noChangeAspect="1" noChangeArrowheads="1"/>
          </p:cNvPicPr>
          <p:nvPr/>
        </p:nvPicPr>
        <p:blipFill>
          <a:blip r:embed="rId2"/>
          <a:srcRect/>
          <a:stretch>
            <a:fillRect/>
          </a:stretch>
        </p:blipFill>
        <p:spPr bwMode="auto">
          <a:xfrm>
            <a:off x="357188" y="4221163"/>
            <a:ext cx="3114675" cy="1944687"/>
          </a:xfrm>
          <a:prstGeom prst="rect">
            <a:avLst/>
          </a:prstGeom>
          <a:noFill/>
          <a:ln w="9525">
            <a:noFill/>
            <a:miter lim="800000"/>
            <a:headEnd/>
            <a:tailEnd/>
          </a:ln>
        </p:spPr>
      </p:pic>
      <p:graphicFrame>
        <p:nvGraphicFramePr>
          <p:cNvPr id="7" name="Graphique 6"/>
          <p:cNvGraphicFramePr>
            <a:graphicFrameLocks/>
          </p:cNvGraphicFramePr>
          <p:nvPr/>
        </p:nvGraphicFramePr>
        <p:xfrm>
          <a:off x="395536" y="1196752"/>
          <a:ext cx="432048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4859338" y="1268413"/>
            <a:ext cx="4105275" cy="203200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RPSS and percent correct forecast scores</a:t>
            </a:r>
          </a:p>
          <a:p>
            <a:pPr fontAlgn="auto">
              <a:spcBef>
                <a:spcPts val="0"/>
              </a:spcBef>
              <a:spcAft>
                <a:spcPts val="0"/>
              </a:spcAft>
              <a:defRPr/>
            </a:pPr>
            <a:r>
              <a:rPr lang="en-US" dirty="0">
                <a:effectLst>
                  <a:outerShdw blurRad="38100" dist="38100" dir="2700000" algn="tl">
                    <a:srgbClr val="000000">
                      <a:alpha val="43137"/>
                    </a:srgbClr>
                  </a:outerShdw>
                </a:effectLst>
                <a:latin typeface="+mn-lt"/>
                <a:cs typeface="+mn-cs"/>
              </a:rPr>
              <a:t>are applied in Africa to generate  verification products at country level.</a:t>
            </a:r>
          </a:p>
          <a:p>
            <a:pPr fontAlgn="auto">
              <a:spcBef>
                <a:spcPts val="0"/>
              </a:spcBef>
              <a:spcAft>
                <a:spcPts val="0"/>
              </a:spcAft>
              <a:defRPr/>
            </a:pPr>
            <a:r>
              <a:rPr lang="en-US" u="sng" dirty="0">
                <a:effectLst>
                  <a:outerShdw blurRad="38100" dist="38100" dir="2700000" algn="tl">
                    <a:srgbClr val="000000">
                      <a:alpha val="43137"/>
                    </a:srgbClr>
                  </a:outerShdw>
                </a:effectLst>
                <a:latin typeface="+mn-lt"/>
                <a:cs typeface="+mn-cs"/>
              </a:rPr>
              <a:t>Need:</a:t>
            </a:r>
          </a:p>
          <a:p>
            <a:pPr fontAlgn="auto">
              <a:spcBef>
                <a:spcPts val="0"/>
              </a:spcBef>
              <a:spcAft>
                <a:spcPts val="0"/>
              </a:spcAft>
              <a:defRPr/>
            </a:pPr>
            <a:r>
              <a:rPr lang="en-US" u="sng" dirty="0">
                <a:effectLst>
                  <a:outerShdw blurRad="38100" dist="38100" dir="2700000" algn="tl">
                    <a:srgbClr val="000000">
                      <a:alpha val="43137"/>
                    </a:srgbClr>
                  </a:outerShdw>
                </a:effectLst>
                <a:latin typeface="+mn-lt"/>
                <a:cs typeface="+mn-cs"/>
              </a:rPr>
              <a:t> GPCs-RCCs-NMHSs agreement on common verification methods</a:t>
            </a:r>
          </a:p>
          <a:p>
            <a:pPr fontAlgn="auto">
              <a:spcBef>
                <a:spcPts val="0"/>
              </a:spcBef>
              <a:spcAft>
                <a:spcPts val="0"/>
              </a:spcAft>
              <a:defRPr/>
            </a:pPr>
            <a:endParaRPr lang="en-US" dirty="0">
              <a:latin typeface="+mn-lt"/>
              <a:cs typeface="+mn-cs"/>
            </a:endParaRPr>
          </a:p>
        </p:txBody>
      </p:sp>
      <p:sp>
        <p:nvSpPr>
          <p:cNvPr id="17487" name="ZoneTexte 8"/>
          <p:cNvSpPr txBox="1">
            <a:spLocks noChangeArrowheads="1"/>
          </p:cNvSpPr>
          <p:nvPr/>
        </p:nvSpPr>
        <p:spPr bwMode="auto">
          <a:xfrm>
            <a:off x="684213" y="6211888"/>
            <a:ext cx="3011487" cy="646112"/>
          </a:xfrm>
          <a:prstGeom prst="rect">
            <a:avLst/>
          </a:prstGeom>
          <a:noFill/>
          <a:ln w="9525">
            <a:noFill/>
            <a:miter lim="800000"/>
            <a:headEnd/>
            <a:tailEnd/>
          </a:ln>
        </p:spPr>
        <p:txBody>
          <a:bodyPr wrap="none">
            <a:spAutoFit/>
          </a:bodyPr>
          <a:lstStyle/>
          <a:p>
            <a:pPr algn="ctr"/>
            <a:r>
              <a:rPr lang="en-US" b="1">
                <a:latin typeface="Calibri" pitchFamily="34" charset="0"/>
              </a:rPr>
              <a:t>Percent correct forecast score</a:t>
            </a:r>
          </a:p>
          <a:p>
            <a:pPr algn="ctr"/>
            <a:r>
              <a:rPr lang="en-US" b="1">
                <a:latin typeface="Calibri" pitchFamily="34" charset="0"/>
              </a:rPr>
              <a:t>1998-2010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Ivory coast for JAS 2011</a:t>
            </a:r>
            <a:endParaRPr lang="en-US" b="1" dirty="0">
              <a:effectLst>
                <a:outerShdw blurRad="38100" dist="38100" dir="2700000" algn="tl">
                  <a:srgbClr val="000000">
                    <a:alpha val="43137"/>
                  </a:srgbClr>
                </a:outerShdw>
              </a:effectLst>
            </a:endParaRPr>
          </a:p>
        </p:txBody>
      </p:sp>
      <p:pic>
        <p:nvPicPr>
          <p:cNvPr id="18434" name="Image 2"/>
          <p:cNvPicPr>
            <a:picLocks noChangeAspect="1" noChangeArrowheads="1"/>
          </p:cNvPicPr>
          <p:nvPr/>
        </p:nvPicPr>
        <p:blipFill>
          <a:blip r:embed="rId2"/>
          <a:srcRect/>
          <a:stretch>
            <a:fillRect/>
          </a:stretch>
        </p:blipFill>
        <p:spPr bwMode="auto">
          <a:xfrm>
            <a:off x="179388" y="1341438"/>
            <a:ext cx="4321175" cy="3868737"/>
          </a:xfrm>
          <a:prstGeom prst="rect">
            <a:avLst/>
          </a:prstGeom>
          <a:noFill/>
          <a:ln w="9525">
            <a:noFill/>
            <a:miter lim="800000"/>
            <a:headEnd/>
            <a:tailEnd/>
          </a:ln>
        </p:spPr>
      </p:pic>
      <p:pic>
        <p:nvPicPr>
          <p:cNvPr id="18435" name="Image 1"/>
          <p:cNvPicPr>
            <a:picLocks noChangeAspect="1" noChangeArrowheads="1"/>
          </p:cNvPicPr>
          <p:nvPr/>
        </p:nvPicPr>
        <p:blipFill>
          <a:blip r:embed="rId3"/>
          <a:srcRect/>
          <a:stretch>
            <a:fillRect/>
          </a:stretch>
        </p:blipFill>
        <p:spPr bwMode="auto">
          <a:xfrm>
            <a:off x="4787900" y="1341438"/>
            <a:ext cx="3960813" cy="3497262"/>
          </a:xfrm>
          <a:prstGeom prst="rect">
            <a:avLst/>
          </a:prstGeom>
          <a:noFill/>
          <a:ln w="9525">
            <a:noFill/>
            <a:miter lim="800000"/>
            <a:headEnd/>
            <a:tailEnd/>
          </a:ln>
        </p:spPr>
      </p:pic>
      <p:sp>
        <p:nvSpPr>
          <p:cNvPr id="18436" name="ZoneTexte 7"/>
          <p:cNvSpPr txBox="1">
            <a:spLocks noChangeArrowheads="1"/>
          </p:cNvSpPr>
          <p:nvPr/>
        </p:nvSpPr>
        <p:spPr bwMode="auto">
          <a:xfrm>
            <a:off x="5292725" y="5516563"/>
            <a:ext cx="3671888" cy="923925"/>
          </a:xfrm>
          <a:prstGeom prst="rect">
            <a:avLst/>
          </a:prstGeom>
          <a:noFill/>
          <a:ln w="9525">
            <a:noFill/>
            <a:miter lim="800000"/>
            <a:headEnd/>
            <a:tailEnd/>
          </a:ln>
        </p:spPr>
        <p:txBody>
          <a:bodyPr>
            <a:spAutoFit/>
          </a:bodyPr>
          <a:lstStyle/>
          <a:p>
            <a:r>
              <a:rPr lang="en-US" b="1">
                <a:latin typeface="Calibri" pitchFamily="34" charset="0"/>
              </a:rPr>
              <a:t>RPSS for JAS 2012 in Ivory Coast</a:t>
            </a:r>
          </a:p>
          <a:p>
            <a:r>
              <a:rPr lang="en-US" b="1">
                <a:latin typeface="Calibri" pitchFamily="34" charset="0"/>
              </a:rPr>
              <a:t>Need all Africa precipitation data to generate a regional RPSS maps</a:t>
            </a:r>
          </a:p>
        </p:txBody>
      </p:sp>
      <p:sp>
        <p:nvSpPr>
          <p:cNvPr id="9" name="ZoneTexte 8"/>
          <p:cNvSpPr txBox="1"/>
          <p:nvPr/>
        </p:nvSpPr>
        <p:spPr>
          <a:xfrm>
            <a:off x="250825" y="5229225"/>
            <a:ext cx="4968875" cy="2032000"/>
          </a:xfrm>
          <a:prstGeom prst="rect">
            <a:avLst/>
          </a:prstGeom>
          <a:noFill/>
        </p:spPr>
        <p:txBody>
          <a:bodyPr>
            <a:spAutoFit/>
          </a:bodyPr>
          <a:lstStyle/>
          <a:p>
            <a:pPr algn="ctr" fontAlgn="auto">
              <a:spcBef>
                <a:spcPts val="0"/>
              </a:spcBef>
              <a:spcAft>
                <a:spcPts val="0"/>
              </a:spcAft>
              <a:defRPr/>
            </a:pPr>
            <a:r>
              <a:rPr lang="en-US" b="1" dirty="0">
                <a:latin typeface="+mn-lt"/>
                <a:cs typeface="+mn-cs"/>
              </a:rPr>
              <a:t>Observed precipitation categories </a:t>
            </a:r>
          </a:p>
          <a:p>
            <a:pPr algn="ctr" fontAlgn="auto">
              <a:spcBef>
                <a:spcPts val="0"/>
              </a:spcBef>
              <a:spcAft>
                <a:spcPts val="0"/>
              </a:spcAft>
              <a:defRPr/>
            </a:pPr>
            <a:r>
              <a:rPr lang="en-US" b="1" dirty="0">
                <a:latin typeface="+mn-lt"/>
                <a:cs typeface="+mn-cs"/>
              </a:rPr>
              <a:t>In Ivory coast for JAS 2011</a:t>
            </a:r>
          </a:p>
          <a:p>
            <a:pPr algn="ctr" fontAlgn="auto">
              <a:spcBef>
                <a:spcPts val="0"/>
              </a:spcBef>
              <a:spcAft>
                <a:spcPts val="0"/>
              </a:spcAft>
              <a:defRPr/>
            </a:pPr>
            <a:r>
              <a:rPr lang="en-US" b="1" i="1" dirty="0">
                <a:effectLst>
                  <a:outerShdw blurRad="38100" dist="38100" dir="2700000" algn="tl">
                    <a:srgbClr val="000000">
                      <a:alpha val="43137"/>
                    </a:srgbClr>
                  </a:outerShdw>
                </a:effectLst>
                <a:latin typeface="+mn-lt"/>
                <a:cs typeface="+mn-cs"/>
              </a:rPr>
              <a:t>Need such maps for all </a:t>
            </a:r>
            <a:r>
              <a:rPr lang="en-US" b="1" i="1" dirty="0" err="1">
                <a:effectLst>
                  <a:outerShdw blurRad="38100" dist="38100" dir="2700000" algn="tl">
                    <a:srgbClr val="000000">
                      <a:alpha val="43137"/>
                    </a:srgbClr>
                  </a:outerShdw>
                </a:effectLst>
                <a:latin typeface="+mn-lt"/>
                <a:cs typeface="+mn-cs"/>
              </a:rPr>
              <a:t>Africa&amp;globe</a:t>
            </a:r>
            <a:endParaRPr lang="en-US" b="1" i="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en-US" b="1" i="1" dirty="0">
                <a:effectLst>
                  <a:outerShdw blurRad="38100" dist="38100" dir="2700000" algn="tl">
                    <a:srgbClr val="000000">
                      <a:alpha val="43137"/>
                    </a:srgbClr>
                  </a:outerShdw>
                </a:effectLst>
                <a:latin typeface="+mn-lt"/>
                <a:cs typeface="+mn-cs"/>
              </a:rPr>
              <a:t>Work with </a:t>
            </a:r>
            <a:r>
              <a:rPr lang="en-US" b="1" i="1" dirty="0" err="1">
                <a:effectLst>
                  <a:outerShdw blurRad="38100" dist="38100" dir="2700000" algn="tl">
                    <a:srgbClr val="000000">
                      <a:alpha val="43137"/>
                    </a:srgbClr>
                  </a:outerShdw>
                </a:effectLst>
                <a:latin typeface="+mn-lt"/>
                <a:cs typeface="+mn-cs"/>
              </a:rPr>
              <a:t>GTS+internet</a:t>
            </a:r>
            <a:r>
              <a:rPr lang="en-US" b="1" i="1" dirty="0">
                <a:effectLst>
                  <a:outerShdw blurRad="38100" dist="38100" dir="2700000" algn="tl">
                    <a:srgbClr val="000000">
                      <a:alpha val="43137"/>
                    </a:srgbClr>
                  </a:outerShdw>
                </a:effectLst>
                <a:latin typeface="+mn-lt"/>
                <a:cs typeface="+mn-cs"/>
              </a:rPr>
              <a:t> to exchange more countries station precipitation data </a:t>
            </a:r>
          </a:p>
          <a:p>
            <a:pPr algn="ctr" fontAlgn="auto">
              <a:spcBef>
                <a:spcPts val="0"/>
              </a:spcBef>
              <a:spcAft>
                <a:spcPts val="0"/>
              </a:spcAft>
              <a:defRPr/>
            </a:pPr>
            <a:endParaRPr lang="en-US" b="1" dirty="0">
              <a:latin typeface="+mn-lt"/>
              <a:cs typeface="+mn-cs"/>
            </a:endParaRPr>
          </a:p>
          <a:p>
            <a:pPr algn="ctr" fontAlgn="auto">
              <a:spcBef>
                <a:spcPts val="0"/>
              </a:spcBef>
              <a:spcAft>
                <a:spcPts val="0"/>
              </a:spcAft>
              <a:defRPr/>
            </a:pPr>
            <a:endParaRPr lang="en-US" b="1"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549275"/>
          <a:ext cx="4859338" cy="5948363"/>
        </p:xfrm>
        <a:graphic>
          <a:graphicData uri="http://schemas.openxmlformats.org/presentationml/2006/ole">
            <p:oleObj spid="_x0000_s3074" name="Slide" r:id="rId3" imgW="4572095" imgH="3428923" progId="PowerPoint.Slide.8">
              <p:embed/>
            </p:oleObj>
          </a:graphicData>
        </a:graphic>
      </p:graphicFrame>
      <p:sp>
        <p:nvSpPr>
          <p:cNvPr id="3" name="ZoneTexte 2"/>
          <p:cNvSpPr txBox="1"/>
          <p:nvPr/>
        </p:nvSpPr>
        <p:spPr>
          <a:xfrm>
            <a:off x="4506913" y="620713"/>
            <a:ext cx="4584700" cy="2308225"/>
          </a:xfrm>
          <a:prstGeom prst="rect">
            <a:avLst/>
          </a:prstGeom>
          <a:noFill/>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Products used</a:t>
            </a:r>
          </a:p>
          <a:p>
            <a:pPr fontAlgn="auto">
              <a:spcBef>
                <a:spcPts val="0"/>
              </a:spcBef>
              <a:spcAft>
                <a:spcPts val="0"/>
              </a:spcAft>
              <a:buFont typeface="Wingdings" pitchFamily="2" charset="2"/>
              <a:buChar char="Ø"/>
              <a:defRPr/>
            </a:pPr>
            <a:r>
              <a:rPr lang="en-US" dirty="0">
                <a:latin typeface="+mn-lt"/>
                <a:cs typeface="+mn-cs"/>
              </a:rPr>
              <a:t>GPCs, Regional MME and LCs products</a:t>
            </a:r>
          </a:p>
          <a:p>
            <a:pPr fontAlgn="auto">
              <a:spcBef>
                <a:spcPts val="0"/>
              </a:spcBef>
              <a:spcAft>
                <a:spcPts val="0"/>
              </a:spcAft>
              <a:buFont typeface="Wingdings" pitchFamily="2" charset="2"/>
              <a:buChar char="Ø"/>
              <a:defRPr/>
            </a:pPr>
            <a:endParaRPr lang="en-US" dirty="0">
              <a:latin typeface="+mn-lt"/>
              <a:cs typeface="+mn-cs"/>
            </a:endParaRPr>
          </a:p>
          <a:p>
            <a:pPr fontAlgn="auto">
              <a:spcBef>
                <a:spcPts val="0"/>
              </a:spcBef>
              <a:spcAft>
                <a:spcPts val="0"/>
              </a:spcAft>
              <a:buFont typeface="Wingdings" pitchFamily="2" charset="2"/>
              <a:buChar char="Ø"/>
              <a:defRPr/>
            </a:pPr>
            <a:r>
              <a:rPr lang="en-US" dirty="0">
                <a:latin typeface="+mn-lt"/>
                <a:cs typeface="+mn-cs"/>
              </a:rPr>
              <a:t> GPCs and LCs verification products</a:t>
            </a:r>
          </a:p>
          <a:p>
            <a:pPr fontAlgn="auto">
              <a:spcBef>
                <a:spcPts val="0"/>
              </a:spcBef>
              <a:spcAft>
                <a:spcPts val="0"/>
              </a:spcAft>
              <a:buFont typeface="Wingdings" pitchFamily="2" charset="2"/>
              <a:buChar char="Ø"/>
              <a:defRPr/>
            </a:pPr>
            <a:r>
              <a:rPr lang="en-US" dirty="0">
                <a:latin typeface="+mn-lt"/>
                <a:cs typeface="+mn-cs"/>
              </a:rPr>
              <a:t>  Observed historical climate products for the</a:t>
            </a:r>
          </a:p>
          <a:p>
            <a:pPr fontAlgn="auto">
              <a:spcBef>
                <a:spcPts val="0"/>
              </a:spcBef>
              <a:spcAft>
                <a:spcPts val="0"/>
              </a:spcAft>
              <a:defRPr/>
            </a:pPr>
            <a:r>
              <a:rPr lang="en-US" dirty="0">
                <a:latin typeface="+mn-lt"/>
                <a:cs typeface="+mn-cs"/>
              </a:rPr>
              <a:t>most recent anomalies, trends and analogs.</a:t>
            </a:r>
          </a:p>
          <a:p>
            <a:pPr fontAlgn="auto">
              <a:spcBef>
                <a:spcPts val="0"/>
              </a:spcBef>
              <a:spcAft>
                <a:spcPts val="0"/>
              </a:spcAft>
              <a:buFont typeface="Wingdings" pitchFamily="2" charset="2"/>
              <a:buChar char="Ø"/>
              <a:defRPr/>
            </a:pPr>
            <a:endParaRPr lang="en-US" dirty="0">
              <a:latin typeface="+mn-lt"/>
              <a:cs typeface="+mn-cs"/>
            </a:endParaRPr>
          </a:p>
          <a:p>
            <a:pPr fontAlgn="auto">
              <a:spcBef>
                <a:spcPts val="0"/>
              </a:spcBef>
              <a:spcAft>
                <a:spcPts val="0"/>
              </a:spcAft>
              <a:buFont typeface="Wingdings" pitchFamily="2" charset="2"/>
              <a:buChar char="Ø"/>
              <a:defRPr/>
            </a:pPr>
            <a:endParaRPr lang="en-US" dirty="0">
              <a:latin typeface="+mn-lt"/>
              <a:cs typeface="+mn-cs"/>
            </a:endParaRPr>
          </a:p>
        </p:txBody>
      </p:sp>
      <p:pic>
        <p:nvPicPr>
          <p:cNvPr id="3076" name="Image 3" descr="temp.jpg"/>
          <p:cNvPicPr>
            <a:picLocks noChangeAspect="1"/>
          </p:cNvPicPr>
          <p:nvPr/>
        </p:nvPicPr>
        <p:blipFill>
          <a:blip r:embed="rId4"/>
          <a:srcRect/>
          <a:stretch>
            <a:fillRect/>
          </a:stretch>
        </p:blipFill>
        <p:spPr bwMode="auto">
          <a:xfrm>
            <a:off x="4572000" y="3573463"/>
            <a:ext cx="2160588" cy="2592387"/>
          </a:xfrm>
          <a:prstGeom prst="rect">
            <a:avLst/>
          </a:prstGeom>
          <a:noFill/>
          <a:ln w="9525">
            <a:noFill/>
            <a:miter lim="800000"/>
            <a:headEnd/>
            <a:tailEnd/>
          </a:ln>
        </p:spPr>
      </p:pic>
      <p:pic>
        <p:nvPicPr>
          <p:cNvPr id="3077" name="Image 4" descr="prcp.jpg"/>
          <p:cNvPicPr>
            <a:picLocks noChangeAspect="1"/>
          </p:cNvPicPr>
          <p:nvPr/>
        </p:nvPicPr>
        <p:blipFill>
          <a:blip r:embed="rId5"/>
          <a:srcRect/>
          <a:stretch>
            <a:fillRect/>
          </a:stretch>
        </p:blipFill>
        <p:spPr bwMode="auto">
          <a:xfrm>
            <a:off x="6813550" y="3573463"/>
            <a:ext cx="2330450"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323850" y="0"/>
            <a:ext cx="3960813" cy="3644900"/>
          </a:xfrm>
          <a:prstGeom prst="rect">
            <a:avLst/>
          </a:prstGeom>
          <a:noFill/>
          <a:ln w="9525">
            <a:noFill/>
            <a:miter lim="800000"/>
            <a:headEnd/>
            <a:tailEnd/>
          </a:ln>
        </p:spPr>
      </p:pic>
      <p:pic>
        <p:nvPicPr>
          <p:cNvPr id="21506" name="Picture 4"/>
          <p:cNvPicPr>
            <a:picLocks noChangeAspect="1" noChangeArrowheads="1"/>
          </p:cNvPicPr>
          <p:nvPr/>
        </p:nvPicPr>
        <p:blipFill>
          <a:blip r:embed="rId3"/>
          <a:srcRect/>
          <a:stretch>
            <a:fillRect/>
          </a:stretch>
        </p:blipFill>
        <p:spPr bwMode="auto">
          <a:xfrm>
            <a:off x="4284663" y="0"/>
            <a:ext cx="4535487" cy="3716338"/>
          </a:xfrm>
          <a:prstGeom prst="rect">
            <a:avLst/>
          </a:prstGeom>
          <a:noFill/>
          <a:ln w="9525">
            <a:noFill/>
            <a:miter lim="800000"/>
            <a:headEnd/>
            <a:tailEnd/>
          </a:ln>
        </p:spPr>
      </p:pic>
      <p:sp>
        <p:nvSpPr>
          <p:cNvPr id="5" name="ZoneTexte 4"/>
          <p:cNvSpPr txBox="1"/>
          <p:nvPr/>
        </p:nvSpPr>
        <p:spPr>
          <a:xfrm>
            <a:off x="468313" y="4221163"/>
            <a:ext cx="8280400" cy="1200150"/>
          </a:xfrm>
          <a:prstGeom prst="rect">
            <a:avLst/>
          </a:prstGeom>
          <a:noFill/>
        </p:spPr>
        <p:txBody>
          <a:bodyPr>
            <a:spAutoFit/>
          </a:bodyPr>
          <a:lstStyle/>
          <a:p>
            <a:pPr algn="just" fontAlgn="auto">
              <a:spcBef>
                <a:spcPts val="0"/>
              </a:spcBef>
              <a:spcAft>
                <a:spcPts val="0"/>
              </a:spcAft>
              <a:defRPr/>
            </a:pPr>
            <a:r>
              <a:rPr lang="en-US" dirty="0">
                <a:latin typeface="+mn-lt"/>
                <a:cs typeface="+mn-cs"/>
              </a:rPr>
              <a:t> </a:t>
            </a:r>
            <a:r>
              <a:rPr lang="en-US" b="1" dirty="0">
                <a:effectLst>
                  <a:outerShdw blurRad="38100" dist="38100" dir="2700000" algn="tl">
                    <a:srgbClr val="000000">
                      <a:alpha val="43137"/>
                    </a:srgbClr>
                  </a:outerShdw>
                </a:effectLst>
                <a:latin typeface="+mn-lt"/>
                <a:cs typeface="+mn-cs"/>
              </a:rPr>
              <a:t>Need:</a:t>
            </a:r>
          </a:p>
          <a:p>
            <a:pPr algn="just"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  Common verification products for all GPCs and Regional MME and LC products ( SST, T2m,  precipitation, atmospheric, oceanic and coupled patterns/phenomena) on the lead centre website </a:t>
            </a: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331913" y="4102100"/>
            <a:ext cx="6657975" cy="2755900"/>
          </a:xfrm>
          <a:prstGeom prst="rect">
            <a:avLst/>
          </a:prstGeom>
          <a:noFill/>
          <a:ln w="9525">
            <a:noFill/>
            <a:miter lim="800000"/>
            <a:headEnd/>
            <a:tailEnd/>
          </a:ln>
        </p:spPr>
      </p:pic>
      <p:pic>
        <p:nvPicPr>
          <p:cNvPr id="22530" name="Picture 3"/>
          <p:cNvPicPr>
            <a:picLocks noChangeAspect="1" noChangeArrowheads="1"/>
          </p:cNvPicPr>
          <p:nvPr/>
        </p:nvPicPr>
        <p:blipFill>
          <a:blip r:embed="rId3"/>
          <a:srcRect/>
          <a:stretch>
            <a:fillRect/>
          </a:stretch>
        </p:blipFill>
        <p:spPr bwMode="auto">
          <a:xfrm>
            <a:off x="6011863" y="0"/>
            <a:ext cx="2411412" cy="1944688"/>
          </a:xfrm>
          <a:prstGeom prst="rect">
            <a:avLst/>
          </a:prstGeom>
          <a:noFill/>
          <a:ln w="9525">
            <a:noFill/>
            <a:miter lim="800000"/>
            <a:headEnd/>
            <a:tailEnd/>
          </a:ln>
        </p:spPr>
      </p:pic>
      <p:pic>
        <p:nvPicPr>
          <p:cNvPr id="22531" name="Picture 4"/>
          <p:cNvPicPr>
            <a:picLocks noChangeAspect="1" noChangeArrowheads="1"/>
          </p:cNvPicPr>
          <p:nvPr/>
        </p:nvPicPr>
        <p:blipFill>
          <a:blip r:embed="rId4"/>
          <a:srcRect/>
          <a:stretch>
            <a:fillRect/>
          </a:stretch>
        </p:blipFill>
        <p:spPr bwMode="auto">
          <a:xfrm>
            <a:off x="539750" y="0"/>
            <a:ext cx="3924300" cy="2249488"/>
          </a:xfrm>
          <a:prstGeom prst="rect">
            <a:avLst/>
          </a:prstGeom>
          <a:noFill/>
          <a:ln w="9525">
            <a:noFill/>
            <a:miter lim="800000"/>
            <a:headEnd/>
            <a:tailEnd/>
          </a:ln>
        </p:spPr>
      </p:pic>
      <p:pic>
        <p:nvPicPr>
          <p:cNvPr id="22532" name="Picture 5"/>
          <p:cNvPicPr>
            <a:picLocks noChangeAspect="1" noChangeArrowheads="1"/>
          </p:cNvPicPr>
          <p:nvPr/>
        </p:nvPicPr>
        <p:blipFill>
          <a:blip r:embed="rId5"/>
          <a:srcRect/>
          <a:stretch>
            <a:fillRect/>
          </a:stretch>
        </p:blipFill>
        <p:spPr bwMode="auto">
          <a:xfrm>
            <a:off x="755650" y="2205038"/>
            <a:ext cx="3078163" cy="1846262"/>
          </a:xfrm>
          <a:prstGeom prst="rect">
            <a:avLst/>
          </a:prstGeom>
          <a:noFill/>
          <a:ln w="9525">
            <a:noFill/>
            <a:miter lim="800000"/>
            <a:headEnd/>
            <a:tailEnd/>
          </a:ln>
        </p:spPr>
      </p:pic>
      <p:sp>
        <p:nvSpPr>
          <p:cNvPr id="6" name="ZoneTexte 5"/>
          <p:cNvSpPr txBox="1"/>
          <p:nvPr/>
        </p:nvSpPr>
        <p:spPr>
          <a:xfrm>
            <a:off x="3995738" y="3284538"/>
            <a:ext cx="4968875" cy="646112"/>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Need: GPCs, Regional MME and LC  </a:t>
            </a:r>
            <a:r>
              <a:rPr lang="en-US" b="1" dirty="0" err="1">
                <a:effectLst>
                  <a:outerShdw blurRad="38100" dist="38100" dir="2700000" algn="tl">
                    <a:srgbClr val="000000">
                      <a:alpha val="43137"/>
                    </a:srgbClr>
                  </a:outerShdw>
                </a:effectLst>
                <a:latin typeface="+mn-lt"/>
                <a:cs typeface="+mn-cs"/>
              </a:rPr>
              <a:t>climagrams</a:t>
            </a:r>
            <a:r>
              <a:rPr lang="en-US" b="1" dirty="0">
                <a:effectLst>
                  <a:outerShdw blurRad="38100" dist="38100" dir="2700000" algn="tl">
                    <a:srgbClr val="000000">
                      <a:alpha val="43137"/>
                    </a:srgbClr>
                  </a:outerShdw>
                </a:effectLst>
                <a:latin typeface="+mn-lt"/>
                <a:cs typeface="+mn-cs"/>
              </a:rPr>
              <a:t> for these patterns   and related  verification products </a:t>
            </a:r>
            <a:endParaRPr lang="en-US" b="1" dirty="0">
              <a:effectLst>
                <a:outerShdw blurRad="38100" dist="38100" dir="2700000" algn="tl">
                  <a:srgbClr val="000000">
                    <a:alpha val="43137"/>
                  </a:srgbClr>
                </a:outerShdw>
              </a:effectLst>
              <a:latin typeface="+mn-lt"/>
              <a:cs typeface="+mn-cs"/>
            </a:endParaRPr>
          </a:p>
        </p:txBody>
      </p:sp>
      <p:sp>
        <p:nvSpPr>
          <p:cNvPr id="22534" name="ZoneTexte 6"/>
          <p:cNvSpPr txBox="1">
            <a:spLocks noChangeArrowheads="1"/>
          </p:cNvSpPr>
          <p:nvPr/>
        </p:nvSpPr>
        <p:spPr bwMode="auto">
          <a:xfrm>
            <a:off x="3924300" y="2133600"/>
            <a:ext cx="4851400" cy="1200150"/>
          </a:xfrm>
          <a:prstGeom prst="rect">
            <a:avLst/>
          </a:prstGeom>
          <a:noFill/>
          <a:ln w="9525">
            <a:noFill/>
            <a:miter lim="800000"/>
            <a:headEnd/>
            <a:tailEnd/>
          </a:ln>
        </p:spPr>
        <p:txBody>
          <a:bodyPr wrap="none">
            <a:spAutoFit/>
          </a:bodyPr>
          <a:lstStyle/>
          <a:p>
            <a:r>
              <a:rPr lang="en-US">
                <a:latin typeface="Calibri" pitchFamily="34" charset="0"/>
              </a:rPr>
              <a:t>East Atlantic and Eurasian patterns from ECMWF</a:t>
            </a:r>
          </a:p>
          <a:p>
            <a:r>
              <a:rPr lang="en-US">
                <a:latin typeface="Calibri" pitchFamily="34" charset="0"/>
              </a:rPr>
              <a:t>Products  </a:t>
            </a:r>
          </a:p>
          <a:p>
            <a:r>
              <a:rPr lang="en-US">
                <a:latin typeface="Calibri" pitchFamily="34" charset="0"/>
              </a:rPr>
              <a:t>Linkages with European cold wave in late January </a:t>
            </a:r>
          </a:p>
          <a:p>
            <a:r>
              <a:rPr lang="en-US">
                <a:latin typeface="Calibri" pitchFamily="34" charset="0"/>
              </a:rPr>
              <a:t>Up to mid February 2012!!!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1104</Words>
  <Application>Microsoft Office PowerPoint</Application>
  <PresentationFormat>On-screen Show (4:3)</PresentationFormat>
  <Paragraphs>161</Paragraphs>
  <Slides>25</Slides>
  <Notes>0</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Calibri</vt:lpstr>
      <vt:lpstr>Arial</vt:lpstr>
      <vt:lpstr>Wingdings</vt:lpstr>
      <vt:lpstr>Thème Office</vt:lpstr>
      <vt:lpstr>Slide</vt:lpstr>
      <vt:lpstr>Interpretation and Use of GPCs Products for RCOFs and African RCC demo phase at ACMAD</vt:lpstr>
      <vt:lpstr>Outline</vt:lpstr>
      <vt:lpstr>RCOFs products</vt:lpstr>
      <vt:lpstr>RCOFs products verification</vt:lpstr>
      <vt:lpstr>Forecast assessment in a country</vt:lpstr>
      <vt:lpstr>Ivory coast for JAS 2011</vt:lpstr>
      <vt:lpstr>Slide 7</vt:lpstr>
      <vt:lpstr>Slide 8</vt:lpstr>
      <vt:lpstr>Slide 9</vt:lpstr>
      <vt:lpstr>Slide 10</vt:lpstr>
      <vt:lpstr>Slide 11</vt:lpstr>
      <vt:lpstr>Slide 12</vt:lpstr>
      <vt:lpstr>Slide 13</vt:lpstr>
      <vt:lpstr>Slide 14</vt:lpstr>
      <vt:lpstr>Need: - Regularly updated historical SSTAs time series and similar conditions over the Atlantic and Indian oceans - computer based identification of analog years with concepts and techniques of artificial intelligence and expert systems  “Quantification of experienced based  expectations” Use informal empirical rules could be quite important The amount of empirical info is quite large. Even a team of scientists may not be able to keep track of it all.</vt:lpstr>
      <vt:lpstr>Slide 16</vt:lpstr>
      <vt:lpstr>Slide 17</vt:lpstr>
      <vt:lpstr>Slide 18</vt:lpstr>
      <vt:lpstr>Slide 19</vt:lpstr>
      <vt:lpstr>Requests have been made to include early/late onset/withdrawal  and dry/wet spells information in  RCOFs products. These are elements of  sub-seasonal variability often modulated by MJO and other intraseasonal oscillations. Global Monthly forecasting systems are required. Need: GPCs with Monthly forecasting capabilities may agree to provide available  sub-seasonal monitoring and forecasting products.  A Close collaboration with THORPEX/TIGGE  may be relevant </vt:lpstr>
      <vt:lpstr>Slide 21</vt:lpstr>
      <vt:lpstr>Key Messages on the GPCs  Products</vt:lpstr>
      <vt:lpstr>Key messages on verification</vt:lpstr>
      <vt:lpstr>Precip and 2mTemp Outlooks for AMJ 2012 for Africa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Guest</cp:lastModifiedBy>
  <cp:revision>237</cp:revision>
  <dcterms:created xsi:type="dcterms:W3CDTF">2012-03-20T14:52:36Z</dcterms:created>
  <dcterms:modified xsi:type="dcterms:W3CDTF">2012-03-27T13:12:11Z</dcterms:modified>
</cp:coreProperties>
</file>