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1" r:id="rId2"/>
  </p:sldMasterIdLst>
  <p:notesMasterIdLst>
    <p:notesMasterId r:id="rId11"/>
  </p:notesMasterIdLst>
  <p:sldIdLst>
    <p:sldId id="256" r:id="rId3"/>
    <p:sldId id="272" r:id="rId4"/>
    <p:sldId id="270" r:id="rId5"/>
    <p:sldId id="273" r:id="rId6"/>
    <p:sldId id="274" r:id="rId7"/>
    <p:sldId id="271" r:id="rId8"/>
    <p:sldId id="277" r:id="rId9"/>
    <p:sldId id="25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5" d="100"/>
          <a:sy n="95" d="100"/>
        </p:scale>
        <p:origin x="-306" y="-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236E88-CFBD-4BD2-ADE4-35E808B27054}" type="datetimeFigureOut">
              <a:rPr lang="en-US" smtClean="0"/>
              <a:t>3/15/2016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613DC4-29CB-4F27-B533-D4D6E5324B21}" type="slidenum">
              <a:rPr lang="en-US" smtClean="0"/>
              <a:t>‹#›</a:t>
            </a:fld>
            <a:endParaRPr lang="en-US"/>
          </a:p>
        </p:txBody>
      </p:sp>
    </p:spTree>
    <p:extLst>
      <p:ext uri="{BB962C8B-B14F-4D97-AF65-F5344CB8AC3E}">
        <p14:creationId xmlns:p14="http://schemas.microsoft.com/office/powerpoint/2010/main" val="3433211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14 March 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9064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14 March 2016</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131961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14 March 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674708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14 March 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950251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14 March 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9C0F1-BA35-4855-BED3-053C5AA86DA3}" type="slidenum">
              <a:rPr lang="en-US" smtClean="0"/>
              <a:t>‹#›</a:t>
            </a:fld>
            <a:endParaRPr lang="en-US"/>
          </a:p>
        </p:txBody>
      </p:sp>
    </p:spTree>
    <p:extLst>
      <p:ext uri="{BB962C8B-B14F-4D97-AF65-F5344CB8AC3E}">
        <p14:creationId xmlns:p14="http://schemas.microsoft.com/office/powerpoint/2010/main" val="563698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14 March 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9C0F1-BA35-4855-BED3-053C5AA86DA3}" type="slidenum">
              <a:rPr lang="en-US" smtClean="0"/>
              <a:t>‹#›</a:t>
            </a:fld>
            <a:endParaRPr lang="en-US"/>
          </a:p>
        </p:txBody>
      </p:sp>
    </p:spTree>
    <p:extLst>
      <p:ext uri="{BB962C8B-B14F-4D97-AF65-F5344CB8AC3E}">
        <p14:creationId xmlns:p14="http://schemas.microsoft.com/office/powerpoint/2010/main" val="1031097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14 March 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9C0F1-BA35-4855-BED3-053C5AA86DA3}" type="slidenum">
              <a:rPr lang="en-US" smtClean="0"/>
              <a:t>‹#›</a:t>
            </a:fld>
            <a:endParaRPr lang="en-US"/>
          </a:p>
        </p:txBody>
      </p:sp>
    </p:spTree>
    <p:extLst>
      <p:ext uri="{BB962C8B-B14F-4D97-AF65-F5344CB8AC3E}">
        <p14:creationId xmlns:p14="http://schemas.microsoft.com/office/powerpoint/2010/main" val="2969705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14 March 2016</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9C0F1-BA35-4855-BED3-053C5AA86DA3}" type="slidenum">
              <a:rPr lang="en-US" smtClean="0"/>
              <a:t>‹#›</a:t>
            </a:fld>
            <a:endParaRPr lang="en-US"/>
          </a:p>
        </p:txBody>
      </p:sp>
    </p:spTree>
    <p:extLst>
      <p:ext uri="{BB962C8B-B14F-4D97-AF65-F5344CB8AC3E}">
        <p14:creationId xmlns:p14="http://schemas.microsoft.com/office/powerpoint/2010/main" val="606373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14 March 2016</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09C0F1-BA35-4855-BED3-053C5AA86DA3}" type="slidenum">
              <a:rPr lang="en-US" smtClean="0"/>
              <a:t>‹#›</a:t>
            </a:fld>
            <a:endParaRPr lang="en-US"/>
          </a:p>
        </p:txBody>
      </p:sp>
    </p:spTree>
    <p:extLst>
      <p:ext uri="{BB962C8B-B14F-4D97-AF65-F5344CB8AC3E}">
        <p14:creationId xmlns:p14="http://schemas.microsoft.com/office/powerpoint/2010/main" val="20624194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14 March 2016</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09C0F1-BA35-4855-BED3-053C5AA86DA3}" type="slidenum">
              <a:rPr lang="en-US" smtClean="0"/>
              <a:t>‹#›</a:t>
            </a:fld>
            <a:endParaRPr lang="en-US"/>
          </a:p>
        </p:txBody>
      </p:sp>
    </p:spTree>
    <p:extLst>
      <p:ext uri="{BB962C8B-B14F-4D97-AF65-F5344CB8AC3E}">
        <p14:creationId xmlns:p14="http://schemas.microsoft.com/office/powerpoint/2010/main" val="31433434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 March 2016</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09C0F1-BA35-4855-BED3-053C5AA86DA3}" type="slidenum">
              <a:rPr lang="en-US" smtClean="0"/>
              <a:t>‹#›</a:t>
            </a:fld>
            <a:endParaRPr lang="en-US"/>
          </a:p>
        </p:txBody>
      </p:sp>
    </p:spTree>
    <p:extLst>
      <p:ext uri="{BB962C8B-B14F-4D97-AF65-F5344CB8AC3E}">
        <p14:creationId xmlns:p14="http://schemas.microsoft.com/office/powerpoint/2010/main" val="1972352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14 March 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dirty="0"/>
          </a:p>
        </p:txBody>
      </p:sp>
    </p:spTree>
    <p:extLst>
      <p:ext uri="{BB962C8B-B14F-4D97-AF65-F5344CB8AC3E}">
        <p14:creationId xmlns:p14="http://schemas.microsoft.com/office/powerpoint/2010/main" val="5009313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14 March 2016</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9C0F1-BA35-4855-BED3-053C5AA86DA3}" type="slidenum">
              <a:rPr lang="en-US" smtClean="0"/>
              <a:t>‹#›</a:t>
            </a:fld>
            <a:endParaRPr lang="en-US"/>
          </a:p>
        </p:txBody>
      </p:sp>
    </p:spTree>
    <p:extLst>
      <p:ext uri="{BB962C8B-B14F-4D97-AF65-F5344CB8AC3E}">
        <p14:creationId xmlns:p14="http://schemas.microsoft.com/office/powerpoint/2010/main" val="4244612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14 March 2016</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9C0F1-BA35-4855-BED3-053C5AA86DA3}" type="slidenum">
              <a:rPr lang="en-US" smtClean="0"/>
              <a:t>‹#›</a:t>
            </a:fld>
            <a:endParaRPr lang="en-US"/>
          </a:p>
        </p:txBody>
      </p:sp>
    </p:spTree>
    <p:extLst>
      <p:ext uri="{BB962C8B-B14F-4D97-AF65-F5344CB8AC3E}">
        <p14:creationId xmlns:p14="http://schemas.microsoft.com/office/powerpoint/2010/main" val="4212491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14 March 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9C0F1-BA35-4855-BED3-053C5AA86DA3}" type="slidenum">
              <a:rPr lang="en-US" smtClean="0"/>
              <a:t>‹#›</a:t>
            </a:fld>
            <a:endParaRPr lang="en-US"/>
          </a:p>
        </p:txBody>
      </p:sp>
    </p:spTree>
    <p:extLst>
      <p:ext uri="{BB962C8B-B14F-4D97-AF65-F5344CB8AC3E}">
        <p14:creationId xmlns:p14="http://schemas.microsoft.com/office/powerpoint/2010/main" val="11082948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14 March 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9C0F1-BA35-4855-BED3-053C5AA86DA3}" type="slidenum">
              <a:rPr lang="en-US" smtClean="0"/>
              <a:t>‹#›</a:t>
            </a:fld>
            <a:endParaRPr lang="en-US"/>
          </a:p>
        </p:txBody>
      </p:sp>
    </p:spTree>
    <p:extLst>
      <p:ext uri="{BB962C8B-B14F-4D97-AF65-F5344CB8AC3E}">
        <p14:creationId xmlns:p14="http://schemas.microsoft.com/office/powerpoint/2010/main" val="1864432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14 March 2016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83390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14 March 2016</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8766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14 March 2016</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03645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14 March 2016</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72372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 March 2016</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41831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14 March 2016</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30550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14 March 2016</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348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14 March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9AF2F-52C6-9B46-B8B2-0579234AE62E}" type="slidenum">
              <a:rPr lang="en-US" smtClean="0"/>
              <a:t>‹#›</a:t>
            </a:fld>
            <a:endParaRPr lang="en-US"/>
          </a:p>
        </p:txBody>
      </p:sp>
    </p:spTree>
    <p:extLst>
      <p:ext uri="{BB962C8B-B14F-4D97-AF65-F5344CB8AC3E}">
        <p14:creationId xmlns:p14="http://schemas.microsoft.com/office/powerpoint/2010/main" val="3053617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58" r:id="rId11"/>
    <p:sldLayoutId id="2147483659"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14 March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9C0F1-BA35-4855-BED3-053C5AA86DA3}" type="slidenum">
              <a:rPr lang="en-US" smtClean="0"/>
              <a:t>‹#›</a:t>
            </a:fld>
            <a:endParaRPr lang="en-US"/>
          </a:p>
        </p:txBody>
      </p:sp>
    </p:spTree>
    <p:extLst>
      <p:ext uri="{BB962C8B-B14F-4D97-AF65-F5344CB8AC3E}">
        <p14:creationId xmlns:p14="http://schemas.microsoft.com/office/powerpoint/2010/main" val="250768201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Peng@wmo.int"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o2016_powerpoint_standard_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txBox="1">
            <a:spLocks/>
          </p:cNvSpPr>
          <p:nvPr/>
        </p:nvSpPr>
        <p:spPr>
          <a:xfrm>
            <a:off x="457200" y="1464487"/>
            <a:ext cx="8229600" cy="1840813"/>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dirty="0" smtClean="0">
                <a:solidFill>
                  <a:srgbClr val="000090"/>
                </a:solidFill>
              </a:rPr>
              <a:t>GDPFS and</a:t>
            </a:r>
          </a:p>
          <a:p>
            <a:r>
              <a:rPr lang="fr-CH" sz="4800" dirty="0" err="1" smtClean="0">
                <a:solidFill>
                  <a:srgbClr val="000090"/>
                </a:solidFill>
              </a:rPr>
              <a:t>Tropi</a:t>
            </a:r>
            <a:r>
              <a:rPr lang="fr-FR" sz="4800" dirty="0" smtClean="0">
                <a:solidFill>
                  <a:srgbClr val="000090"/>
                </a:solidFill>
              </a:rPr>
              <a:t>cal Cyclone Programme</a:t>
            </a:r>
          </a:p>
          <a:p>
            <a:endParaRPr lang="fr-FR" sz="4800" dirty="0" smtClean="0">
              <a:solidFill>
                <a:srgbClr val="000090"/>
              </a:solidFill>
            </a:endParaRPr>
          </a:p>
          <a:p>
            <a:r>
              <a:rPr lang="fr-FR" sz="2600" dirty="0" smtClean="0">
                <a:solidFill>
                  <a:srgbClr val="000090"/>
                </a:solidFill>
              </a:rPr>
              <a:t>14 March 2016</a:t>
            </a:r>
            <a:endParaRPr lang="en-US" sz="2600" dirty="0">
              <a:solidFill>
                <a:srgbClr val="000090"/>
              </a:solidFill>
            </a:endParaRPr>
          </a:p>
        </p:txBody>
      </p:sp>
      <p:sp>
        <p:nvSpPr>
          <p:cNvPr id="4" name="Subtitle 2"/>
          <p:cNvSpPr>
            <a:spLocks noGrp="1"/>
          </p:cNvSpPr>
          <p:nvPr>
            <p:ph type="subTitle" idx="1"/>
          </p:nvPr>
        </p:nvSpPr>
        <p:spPr>
          <a:xfrm>
            <a:off x="1371600" y="4128247"/>
            <a:ext cx="6400800" cy="1223682"/>
          </a:xfrm>
        </p:spPr>
        <p:txBody>
          <a:bodyPr>
            <a:normAutofit/>
          </a:bodyPr>
          <a:lstStyle/>
          <a:p>
            <a:r>
              <a:rPr lang="en-US" altLang="zh-CN" sz="2000" dirty="0" err="1">
                <a:ea typeface="SimSun" pitchFamily="2" charset="-122"/>
              </a:rPr>
              <a:t>Taoyong</a:t>
            </a:r>
            <a:r>
              <a:rPr lang="en-US" altLang="zh-CN" sz="2000" dirty="0">
                <a:ea typeface="SimSun" pitchFamily="2" charset="-122"/>
              </a:rPr>
              <a:t> PENG (Ph.D.)</a:t>
            </a:r>
            <a:endParaRPr lang="zh-CN" altLang="en-US" sz="2000" dirty="0">
              <a:ea typeface="SimSun" pitchFamily="2" charset="-122"/>
            </a:endParaRPr>
          </a:p>
          <a:p>
            <a:r>
              <a:rPr lang="en-US" altLang="zh-CN" sz="2000" dirty="0">
                <a:ea typeface="SimSun" pitchFamily="2" charset="-122"/>
              </a:rPr>
              <a:t>C/TCP,  WMO</a:t>
            </a:r>
          </a:p>
          <a:p>
            <a:r>
              <a:rPr lang="en-US" altLang="zh-CN" sz="2000" dirty="0">
                <a:ea typeface="SimSun" pitchFamily="2" charset="-122"/>
              </a:rPr>
              <a:t>+41 22 7308145 (O), </a:t>
            </a:r>
            <a:r>
              <a:rPr lang="en-US" altLang="zh-CN" sz="2000" dirty="0">
                <a:ea typeface="SimSun" pitchFamily="2" charset="-122"/>
                <a:hlinkClick r:id="rId3"/>
              </a:rPr>
              <a:t>TPeng@wmo.int</a:t>
            </a:r>
            <a:endParaRPr lang="en-US" altLang="zh-CN" sz="2000" dirty="0">
              <a:ea typeface="SimSun" pitchFamily="2" charset="-122"/>
            </a:endParaRPr>
          </a:p>
          <a:p>
            <a:endParaRPr lang="en-US" sz="2000" dirty="0"/>
          </a:p>
        </p:txBody>
      </p:sp>
    </p:spTree>
    <p:extLst>
      <p:ext uri="{BB962C8B-B14F-4D97-AF65-F5344CB8AC3E}">
        <p14:creationId xmlns:p14="http://schemas.microsoft.com/office/powerpoint/2010/main" val="2389260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TCP Primary Objective </a:t>
            </a:r>
            <a:endParaRPr lang="en-US" dirty="0"/>
          </a:p>
        </p:txBody>
      </p:sp>
      <p:sp>
        <p:nvSpPr>
          <p:cNvPr id="3" name="Content Placeholder 2"/>
          <p:cNvSpPr>
            <a:spLocks noGrp="1"/>
          </p:cNvSpPr>
          <p:nvPr>
            <p:ph idx="1"/>
          </p:nvPr>
        </p:nvSpPr>
        <p:spPr/>
        <p:txBody>
          <a:bodyPr/>
          <a:lstStyle/>
          <a:p>
            <a:endParaRPr lang="en-US" altLang="en-US" dirty="0" smtClean="0"/>
          </a:p>
          <a:p>
            <a:pPr marL="0" indent="0">
              <a:buNone/>
            </a:pPr>
            <a:r>
              <a:rPr lang="en-US" altLang="en-US" dirty="0" smtClean="0"/>
              <a:t>To </a:t>
            </a:r>
            <a:r>
              <a:rPr lang="en-US" altLang="en-US" dirty="0"/>
              <a:t>assist its Members to establish the national and regionally coordinated early warning systems to ensure that the loss of life and damage caused by tropical cyclones are reduced to a minimum</a:t>
            </a:r>
            <a:r>
              <a:rPr lang="en-US" altLang="en-US" dirty="0">
                <a:cs typeface="Lucida Sans Unicode" pitchFamily="34" charset="0"/>
              </a:rPr>
              <a:t>. </a:t>
            </a:r>
          </a:p>
          <a:p>
            <a:endParaRPr lang="en-US" dirty="0"/>
          </a:p>
        </p:txBody>
      </p:sp>
      <p:pic>
        <p:nvPicPr>
          <p:cNvPr id="4" name="Picture 3" descr="wmo2016_powerpoint_standard_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143806"/>
            <a:ext cx="649224" cy="1714500"/>
          </a:xfrm>
          <a:prstGeom prst="rect">
            <a:avLst/>
          </a:prstGeom>
        </p:spPr>
      </p:pic>
      <p:sp>
        <p:nvSpPr>
          <p:cNvPr id="7" name="Slide Number Placeholder 6"/>
          <p:cNvSpPr>
            <a:spLocks noGrp="1"/>
          </p:cNvSpPr>
          <p:nvPr>
            <p:ph type="sldNum" sz="quarter" idx="12"/>
          </p:nvPr>
        </p:nvSpPr>
        <p:spPr/>
        <p:txBody>
          <a:bodyPr/>
          <a:lstStyle/>
          <a:p>
            <a:fld id="{9259AF2F-52C6-9B46-B8B2-0579234AE62E}" type="slidenum">
              <a:rPr lang="en-US" smtClean="0"/>
              <a:t>2</a:t>
            </a:fld>
            <a:endParaRPr lang="en-US" dirty="0"/>
          </a:p>
        </p:txBody>
      </p:sp>
    </p:spTree>
    <p:extLst>
      <p:ext uri="{BB962C8B-B14F-4D97-AF65-F5344CB8AC3E}">
        <p14:creationId xmlns:p14="http://schemas.microsoft.com/office/powerpoint/2010/main" val="362604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TCP Long-term Goals </a:t>
            </a:r>
            <a:endParaRPr lang="en-US" dirty="0"/>
          </a:p>
        </p:txBody>
      </p:sp>
      <p:sp>
        <p:nvSpPr>
          <p:cNvPr id="3" name="Content Placeholder 2"/>
          <p:cNvSpPr>
            <a:spLocks noGrp="1"/>
          </p:cNvSpPr>
          <p:nvPr>
            <p:ph idx="1"/>
          </p:nvPr>
        </p:nvSpPr>
        <p:spPr/>
        <p:txBody>
          <a:bodyPr>
            <a:normAutofit fontScale="92500" lnSpcReduction="10000"/>
          </a:bodyPr>
          <a:lstStyle/>
          <a:p>
            <a:endParaRPr lang="en-US" altLang="en-US" dirty="0" smtClean="0"/>
          </a:p>
          <a:p>
            <a:pPr>
              <a:spcBef>
                <a:spcPct val="0"/>
              </a:spcBef>
              <a:buFontTx/>
              <a:buChar char="•"/>
            </a:pPr>
            <a:r>
              <a:rPr lang="en-US" altLang="en-US" sz="3100" dirty="0" smtClean="0"/>
              <a:t>To </a:t>
            </a:r>
            <a:r>
              <a:rPr lang="en-US" altLang="en-US" sz="3100" dirty="0"/>
              <a:t>strengthen the capabilities of WMO Members to provide reliable and timely forecasts of tropical cyclone tracks and intensities, and related forecasts of strong winds, heavy rainfall, and storm surges, covering all tropical cyclone-prone areas; </a:t>
            </a:r>
          </a:p>
          <a:p>
            <a:pPr>
              <a:spcBef>
                <a:spcPct val="0"/>
              </a:spcBef>
              <a:buFontTx/>
              <a:buChar char="•"/>
            </a:pPr>
            <a:endParaRPr lang="en-US" altLang="en-US" sz="3100" dirty="0"/>
          </a:p>
          <a:p>
            <a:pPr>
              <a:spcBef>
                <a:spcPct val="0"/>
              </a:spcBef>
              <a:buFontTx/>
              <a:buChar char="•"/>
            </a:pPr>
            <a:r>
              <a:rPr lang="en-US" altLang="en-US" sz="3100" dirty="0"/>
              <a:t>To promote the establishment of national disaster risk management and reduction mechanism of the Members with regard to tropical cyclones with multi-hazard configuration.</a:t>
            </a:r>
          </a:p>
          <a:p>
            <a:endParaRPr lang="en-US" dirty="0"/>
          </a:p>
        </p:txBody>
      </p:sp>
      <p:pic>
        <p:nvPicPr>
          <p:cNvPr id="4" name="Picture 3" descr="wmo2016_powerpoint_standard_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143806"/>
            <a:ext cx="649224" cy="1714500"/>
          </a:xfrm>
          <a:prstGeom prst="rect">
            <a:avLst/>
          </a:prstGeom>
        </p:spPr>
      </p:pic>
      <p:sp>
        <p:nvSpPr>
          <p:cNvPr id="7" name="Slide Number Placeholder 6"/>
          <p:cNvSpPr>
            <a:spLocks noGrp="1"/>
          </p:cNvSpPr>
          <p:nvPr>
            <p:ph type="sldNum" sz="quarter" idx="12"/>
          </p:nvPr>
        </p:nvSpPr>
        <p:spPr/>
        <p:txBody>
          <a:bodyPr/>
          <a:lstStyle/>
          <a:p>
            <a:fld id="{9259AF2F-52C6-9B46-B8B2-0579234AE62E}" type="slidenum">
              <a:rPr lang="en-US" smtClean="0"/>
              <a:t>3</a:t>
            </a:fld>
            <a:endParaRPr lang="en-US" dirty="0"/>
          </a:p>
        </p:txBody>
      </p:sp>
    </p:spTree>
    <p:extLst>
      <p:ext uri="{BB962C8B-B14F-4D97-AF65-F5344CB8AC3E}">
        <p14:creationId xmlns:p14="http://schemas.microsoft.com/office/powerpoint/2010/main" val="746887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TCP </a:t>
            </a:r>
            <a:r>
              <a:rPr lang="en-US" altLang="zh-CN" dirty="0"/>
              <a:t>Implementation </a:t>
            </a:r>
            <a:r>
              <a:rPr lang="en-US" altLang="zh-CN" dirty="0" smtClean="0"/>
              <a:t>Strategies</a:t>
            </a:r>
            <a:endParaRPr lang="en-US" dirty="0"/>
          </a:p>
        </p:txBody>
      </p:sp>
      <p:sp>
        <p:nvSpPr>
          <p:cNvPr id="3" name="Content Placeholder 2"/>
          <p:cNvSpPr>
            <a:spLocks noGrp="1"/>
          </p:cNvSpPr>
          <p:nvPr>
            <p:ph idx="1"/>
          </p:nvPr>
        </p:nvSpPr>
        <p:spPr/>
        <p:txBody>
          <a:bodyPr>
            <a:normAutofit/>
          </a:bodyPr>
          <a:lstStyle/>
          <a:p>
            <a:endParaRPr lang="en-US" altLang="en-US" dirty="0" smtClean="0"/>
          </a:p>
          <a:p>
            <a:pPr>
              <a:spcBef>
                <a:spcPct val="0"/>
              </a:spcBef>
              <a:buFontTx/>
              <a:buChar char="•"/>
            </a:pPr>
            <a:r>
              <a:rPr lang="en-US" altLang="zh-CN" sz="2800" dirty="0"/>
              <a:t>TCP is effected on both national and regional levels through </a:t>
            </a:r>
            <a:r>
              <a:rPr lang="en-US" altLang="zh-CN" sz="2800" dirty="0">
                <a:solidFill>
                  <a:srgbClr val="00B0F0"/>
                </a:solidFill>
              </a:rPr>
              <a:t>cooperative</a:t>
            </a:r>
            <a:r>
              <a:rPr lang="en-US" altLang="zh-CN" sz="2800" dirty="0"/>
              <a:t> action. </a:t>
            </a:r>
            <a:endParaRPr lang="en-US" altLang="zh-CN" sz="2800" dirty="0" smtClean="0"/>
          </a:p>
          <a:p>
            <a:pPr>
              <a:spcBef>
                <a:spcPct val="0"/>
              </a:spcBef>
              <a:buFontTx/>
              <a:buChar char="•"/>
            </a:pPr>
            <a:r>
              <a:rPr lang="en-US" altLang="zh-CN" sz="2800" dirty="0" smtClean="0"/>
              <a:t>It </a:t>
            </a:r>
            <a:r>
              <a:rPr lang="en-US" altLang="zh-CN" sz="2800" dirty="0"/>
              <a:t>covers activities of Members, WMO regional associations, other international and regional bodies and the WMO Secretariat. </a:t>
            </a:r>
            <a:endParaRPr lang="en-US" altLang="zh-CN" sz="2800" dirty="0" smtClean="0"/>
          </a:p>
          <a:p>
            <a:pPr>
              <a:spcBef>
                <a:spcPct val="0"/>
              </a:spcBef>
              <a:buFontTx/>
              <a:buChar char="•"/>
            </a:pPr>
            <a:r>
              <a:rPr lang="en-US" altLang="zh-CN" sz="2800" dirty="0" smtClean="0"/>
              <a:t>Its </a:t>
            </a:r>
            <a:r>
              <a:rPr lang="en-US" altLang="zh-CN" sz="2800" dirty="0"/>
              <a:t>activities are implemented mainly through two </a:t>
            </a:r>
            <a:r>
              <a:rPr lang="en-US" altLang="zh-CN" sz="2800" dirty="0" smtClean="0">
                <a:solidFill>
                  <a:srgbClr val="00B0F0"/>
                </a:solidFill>
              </a:rPr>
              <a:t>components</a:t>
            </a:r>
            <a:r>
              <a:rPr lang="en-US" altLang="zh-CN" sz="2800" dirty="0" smtClean="0"/>
              <a:t>; </a:t>
            </a:r>
            <a:r>
              <a:rPr lang="en-US" altLang="zh-CN" sz="2800" dirty="0"/>
              <a:t>the </a:t>
            </a:r>
            <a:r>
              <a:rPr lang="en-US" altLang="zh-CN" sz="2800" dirty="0">
                <a:solidFill>
                  <a:srgbClr val="00B0F0"/>
                </a:solidFill>
              </a:rPr>
              <a:t>General</a:t>
            </a:r>
            <a:r>
              <a:rPr lang="en-US" altLang="zh-CN" sz="2800" dirty="0"/>
              <a:t> Component and the </a:t>
            </a:r>
            <a:r>
              <a:rPr lang="en-US" altLang="zh-CN" sz="2800" dirty="0">
                <a:solidFill>
                  <a:srgbClr val="00B0F0"/>
                </a:solidFill>
              </a:rPr>
              <a:t>Regional</a:t>
            </a:r>
            <a:r>
              <a:rPr lang="en-US" altLang="zh-CN" sz="2800" dirty="0"/>
              <a:t> Component.</a:t>
            </a:r>
            <a:endParaRPr lang="en-US" dirty="0"/>
          </a:p>
        </p:txBody>
      </p:sp>
      <p:pic>
        <p:nvPicPr>
          <p:cNvPr id="4" name="Picture 3" descr="wmo2016_powerpoint_standard_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143806"/>
            <a:ext cx="649224" cy="1714500"/>
          </a:xfrm>
          <a:prstGeom prst="rect">
            <a:avLst/>
          </a:prstGeom>
        </p:spPr>
      </p:pic>
      <p:sp>
        <p:nvSpPr>
          <p:cNvPr id="7" name="Slide Number Placeholder 6"/>
          <p:cNvSpPr>
            <a:spLocks noGrp="1"/>
          </p:cNvSpPr>
          <p:nvPr>
            <p:ph type="sldNum" sz="quarter" idx="12"/>
          </p:nvPr>
        </p:nvSpPr>
        <p:spPr/>
        <p:txBody>
          <a:bodyPr/>
          <a:lstStyle/>
          <a:p>
            <a:fld id="{9259AF2F-52C6-9B46-B8B2-0579234AE62E}" type="slidenum">
              <a:rPr lang="en-US" smtClean="0"/>
              <a:t>4</a:t>
            </a:fld>
            <a:endParaRPr lang="en-US" dirty="0"/>
          </a:p>
        </p:txBody>
      </p:sp>
    </p:spTree>
    <p:extLst>
      <p:ext uri="{BB962C8B-B14F-4D97-AF65-F5344CB8AC3E}">
        <p14:creationId xmlns:p14="http://schemas.microsoft.com/office/powerpoint/2010/main" val="2062203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normAutofit fontScale="90000"/>
          </a:bodyPr>
          <a:lstStyle/>
          <a:p>
            <a:r>
              <a:rPr lang="en-US" altLang="ja-JP" dirty="0" smtClean="0"/>
              <a:t>RSMCs/TCWCs </a:t>
            </a:r>
            <a:r>
              <a:rPr lang="en-US" altLang="ja-JP" dirty="0"/>
              <a:t>&amp; TC Regional Bodies</a:t>
            </a:r>
            <a:endParaRPr lang="en-US" dirty="0"/>
          </a:p>
        </p:txBody>
      </p:sp>
      <p:pic>
        <p:nvPicPr>
          <p:cNvPr id="19" name="Picture 6" descr="Centers-Committe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50825" y="1474788"/>
            <a:ext cx="8893175" cy="4735512"/>
          </a:xfrm>
          <a:prstGeom prst="rect">
            <a:avLst/>
          </a:prstGeo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 name="Picture 19" descr="wmo2016_powerpoint_standard_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143806"/>
            <a:ext cx="649224" cy="1714500"/>
          </a:xfrm>
          <a:prstGeom prst="rect">
            <a:avLst/>
          </a:prstGeom>
        </p:spPr>
      </p:pic>
      <p:sp>
        <p:nvSpPr>
          <p:cNvPr id="23" name="Slide Number Placeholder 22"/>
          <p:cNvSpPr>
            <a:spLocks noGrp="1"/>
          </p:cNvSpPr>
          <p:nvPr>
            <p:ph type="sldNum" sz="quarter" idx="12"/>
          </p:nvPr>
        </p:nvSpPr>
        <p:spPr/>
        <p:txBody>
          <a:bodyPr/>
          <a:lstStyle/>
          <a:p>
            <a:fld id="{9259AF2F-52C6-9B46-B8B2-0579234AE62E}" type="slidenum">
              <a:rPr lang="en-US" smtClean="0"/>
              <a:t>5</a:t>
            </a:fld>
            <a:endParaRPr lang="en-US"/>
          </a:p>
        </p:txBody>
      </p:sp>
    </p:spTree>
    <p:extLst>
      <p:ext uri="{BB962C8B-B14F-4D97-AF65-F5344CB8AC3E}">
        <p14:creationId xmlns:p14="http://schemas.microsoft.com/office/powerpoint/2010/main" val="1483503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74638"/>
            <a:ext cx="9144000" cy="836986"/>
          </a:xfrm>
        </p:spPr>
        <p:txBody>
          <a:bodyPr>
            <a:noAutofit/>
          </a:bodyPr>
          <a:lstStyle/>
          <a:p>
            <a:r>
              <a:rPr lang="en-US" altLang="zh-CN" sz="3800" dirty="0" smtClean="0"/>
              <a:t>Operational </a:t>
            </a:r>
            <a:r>
              <a:rPr lang="en-US" altLang="zh-CN" sz="3800" dirty="0"/>
              <a:t>Forecasting </a:t>
            </a:r>
            <a:r>
              <a:rPr lang="en-US" altLang="zh-CN" sz="3800" dirty="0" smtClean="0"/>
              <a:t>Decision Procedure</a:t>
            </a:r>
            <a:endParaRPr lang="en-US" sz="3800" dirty="0"/>
          </a:p>
        </p:txBody>
      </p:sp>
      <p:pic>
        <p:nvPicPr>
          <p:cNvPr id="5" name="Picture 4" descr="wmo2016_powerpoint_standard_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143806"/>
            <a:ext cx="649224" cy="1714500"/>
          </a:xfrm>
          <a:prstGeom prst="rect">
            <a:avLst/>
          </a:prstGeom>
        </p:spPr>
      </p:pic>
      <p:sp>
        <p:nvSpPr>
          <p:cNvPr id="7" name="Rectangle 3"/>
          <p:cNvSpPr>
            <a:spLocks noChangeArrowheads="1"/>
          </p:cNvSpPr>
          <p:nvPr/>
        </p:nvSpPr>
        <p:spPr bwMode="auto">
          <a:xfrm>
            <a:off x="228600" y="4495800"/>
            <a:ext cx="2209800" cy="1524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rgbClr val="FF9900"/>
              </a:buClr>
              <a:buFont typeface="Wingdings" pitchFamily="2" charset="2"/>
              <a:buChar char="§"/>
              <a:defRPr sz="2800">
                <a:solidFill>
                  <a:schemeClr val="tx1"/>
                </a:solidFill>
                <a:latin typeface="Arial" pitchFamily="34" charset="0"/>
              </a:defRPr>
            </a:lvl1pPr>
            <a:lvl2pPr marL="742950" indent="-285750" eaLnBrk="0" hangingPunct="0">
              <a:spcBef>
                <a:spcPct val="20000"/>
              </a:spcBef>
              <a:buClr>
                <a:srgbClr val="FF9900"/>
              </a:buClr>
              <a:buFont typeface="Wingdings" pitchFamily="2" charset="2"/>
              <a:buChar char="§"/>
              <a:defRPr sz="2800">
                <a:solidFill>
                  <a:schemeClr val="tx1"/>
                </a:solidFill>
                <a:latin typeface="Arial" pitchFamily="34" charset="0"/>
              </a:defRPr>
            </a:lvl2pPr>
            <a:lvl3pPr marL="1143000" indent="-228600" eaLnBrk="0" hangingPunct="0">
              <a:spcBef>
                <a:spcPct val="20000"/>
              </a:spcBef>
              <a:buClr>
                <a:srgbClr val="FF9900"/>
              </a:buClr>
              <a:buFont typeface="Wingdings" pitchFamily="2" charset="2"/>
              <a:buChar char="§"/>
              <a:defRPr sz="2400">
                <a:solidFill>
                  <a:schemeClr val="tx1"/>
                </a:solidFill>
                <a:latin typeface="Arial" pitchFamily="34" charset="0"/>
              </a:defRPr>
            </a:lvl3pPr>
            <a:lvl4pPr marL="1600200" indent="-228600" eaLnBrk="0" hangingPunct="0">
              <a:spcBef>
                <a:spcPct val="20000"/>
              </a:spcBef>
              <a:buClr>
                <a:srgbClr val="FF9900"/>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rgbClr val="FF9900"/>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9pPr>
          </a:lstStyle>
          <a:p>
            <a:pPr algn="ctr" eaLnBrk="1" hangingPunct="1">
              <a:spcBef>
                <a:spcPct val="0"/>
              </a:spcBef>
              <a:buClrTx/>
              <a:buNone/>
            </a:pPr>
            <a:r>
              <a:rPr kumimoji="1" lang="en-US" altLang="zh-CN" sz="3200" dirty="0">
                <a:solidFill>
                  <a:schemeClr val="bg2"/>
                </a:solidFill>
                <a:latin typeface="+mn-lt"/>
                <a:ea typeface="SimSun" pitchFamily="2" charset="-122"/>
              </a:rPr>
              <a:t>Forecasting </a:t>
            </a:r>
          </a:p>
          <a:p>
            <a:pPr algn="ctr" eaLnBrk="1" hangingPunct="1">
              <a:spcBef>
                <a:spcPct val="0"/>
              </a:spcBef>
              <a:buClrTx/>
              <a:buNone/>
            </a:pPr>
            <a:r>
              <a:rPr kumimoji="1" lang="en-US" altLang="zh-CN" sz="3200" dirty="0" err="1">
                <a:solidFill>
                  <a:schemeClr val="bg2"/>
                </a:solidFill>
                <a:latin typeface="+mn-lt"/>
                <a:ea typeface="SimSun" pitchFamily="2" charset="-122"/>
              </a:rPr>
              <a:t>Guidances</a:t>
            </a:r>
            <a:endParaRPr kumimoji="1" lang="en-US" altLang="zh-CN" sz="3200" dirty="0">
              <a:solidFill>
                <a:schemeClr val="bg2"/>
              </a:solidFill>
              <a:latin typeface="+mn-lt"/>
              <a:ea typeface="SimSun" pitchFamily="2" charset="-122"/>
            </a:endParaRPr>
          </a:p>
        </p:txBody>
      </p:sp>
      <p:sp>
        <p:nvSpPr>
          <p:cNvPr id="8" name="Rectangle 4"/>
          <p:cNvSpPr>
            <a:spLocks noChangeArrowheads="1"/>
          </p:cNvSpPr>
          <p:nvPr/>
        </p:nvSpPr>
        <p:spPr bwMode="auto">
          <a:xfrm>
            <a:off x="3581400" y="4495800"/>
            <a:ext cx="2209800" cy="1524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rgbClr val="FF9900"/>
              </a:buClr>
              <a:buFont typeface="Wingdings" pitchFamily="2" charset="2"/>
              <a:buChar char="§"/>
              <a:defRPr sz="2800">
                <a:solidFill>
                  <a:schemeClr val="tx1"/>
                </a:solidFill>
                <a:latin typeface="Arial" pitchFamily="34" charset="0"/>
              </a:defRPr>
            </a:lvl1pPr>
            <a:lvl2pPr marL="742950" indent="-285750" eaLnBrk="0" hangingPunct="0">
              <a:spcBef>
                <a:spcPct val="20000"/>
              </a:spcBef>
              <a:buClr>
                <a:srgbClr val="FF9900"/>
              </a:buClr>
              <a:buFont typeface="Wingdings" pitchFamily="2" charset="2"/>
              <a:buChar char="§"/>
              <a:defRPr sz="2800">
                <a:solidFill>
                  <a:schemeClr val="tx1"/>
                </a:solidFill>
                <a:latin typeface="Arial" pitchFamily="34" charset="0"/>
              </a:defRPr>
            </a:lvl2pPr>
            <a:lvl3pPr marL="1143000" indent="-228600" eaLnBrk="0" hangingPunct="0">
              <a:spcBef>
                <a:spcPct val="20000"/>
              </a:spcBef>
              <a:buClr>
                <a:srgbClr val="FF9900"/>
              </a:buClr>
              <a:buFont typeface="Wingdings" pitchFamily="2" charset="2"/>
              <a:buChar char="§"/>
              <a:defRPr sz="2400">
                <a:solidFill>
                  <a:schemeClr val="tx1"/>
                </a:solidFill>
                <a:latin typeface="Arial" pitchFamily="34" charset="0"/>
              </a:defRPr>
            </a:lvl3pPr>
            <a:lvl4pPr marL="1600200" indent="-228600" eaLnBrk="0" hangingPunct="0">
              <a:spcBef>
                <a:spcPct val="20000"/>
              </a:spcBef>
              <a:buClr>
                <a:srgbClr val="FF9900"/>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rgbClr val="FF9900"/>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9pPr>
          </a:lstStyle>
          <a:p>
            <a:pPr algn="ctr" eaLnBrk="1" hangingPunct="1">
              <a:spcBef>
                <a:spcPct val="0"/>
              </a:spcBef>
              <a:buClrTx/>
              <a:buNone/>
            </a:pPr>
            <a:r>
              <a:rPr kumimoji="1" lang="en-US" altLang="zh-CN" sz="3200" dirty="0">
                <a:solidFill>
                  <a:schemeClr val="bg2"/>
                </a:solidFill>
                <a:latin typeface="+mn-lt"/>
                <a:ea typeface="SimSun" pitchFamily="2" charset="-122"/>
              </a:rPr>
              <a:t>Forecasting </a:t>
            </a:r>
          </a:p>
          <a:p>
            <a:pPr algn="ctr" eaLnBrk="1" hangingPunct="1">
              <a:spcBef>
                <a:spcPct val="0"/>
              </a:spcBef>
              <a:buClrTx/>
              <a:buNone/>
            </a:pPr>
            <a:r>
              <a:rPr kumimoji="1" lang="en-US" altLang="zh-CN" sz="3200" dirty="0">
                <a:solidFill>
                  <a:schemeClr val="bg2"/>
                </a:solidFill>
                <a:latin typeface="+mn-lt"/>
                <a:ea typeface="SimSun" pitchFamily="2" charset="-122"/>
              </a:rPr>
              <a:t>Formulation</a:t>
            </a:r>
          </a:p>
        </p:txBody>
      </p:sp>
      <p:sp>
        <p:nvSpPr>
          <p:cNvPr id="9" name="Rectangle 5"/>
          <p:cNvSpPr>
            <a:spLocks noChangeArrowheads="1"/>
          </p:cNvSpPr>
          <p:nvPr/>
        </p:nvSpPr>
        <p:spPr bwMode="auto">
          <a:xfrm>
            <a:off x="6858000" y="4495800"/>
            <a:ext cx="2057400" cy="1524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rgbClr val="FF9900"/>
              </a:buClr>
              <a:buFont typeface="Wingdings" pitchFamily="2" charset="2"/>
              <a:buChar char="§"/>
              <a:defRPr sz="2800">
                <a:solidFill>
                  <a:schemeClr val="tx1"/>
                </a:solidFill>
                <a:latin typeface="Arial" pitchFamily="34" charset="0"/>
              </a:defRPr>
            </a:lvl1pPr>
            <a:lvl2pPr marL="742950" indent="-285750" eaLnBrk="0" hangingPunct="0">
              <a:spcBef>
                <a:spcPct val="20000"/>
              </a:spcBef>
              <a:buClr>
                <a:srgbClr val="FF9900"/>
              </a:buClr>
              <a:buFont typeface="Wingdings" pitchFamily="2" charset="2"/>
              <a:buChar char="§"/>
              <a:defRPr sz="2800">
                <a:solidFill>
                  <a:schemeClr val="tx1"/>
                </a:solidFill>
                <a:latin typeface="Arial" pitchFamily="34" charset="0"/>
              </a:defRPr>
            </a:lvl2pPr>
            <a:lvl3pPr marL="1143000" indent="-228600" eaLnBrk="0" hangingPunct="0">
              <a:spcBef>
                <a:spcPct val="20000"/>
              </a:spcBef>
              <a:buClr>
                <a:srgbClr val="FF9900"/>
              </a:buClr>
              <a:buFont typeface="Wingdings" pitchFamily="2" charset="2"/>
              <a:buChar char="§"/>
              <a:defRPr sz="2400">
                <a:solidFill>
                  <a:schemeClr val="tx1"/>
                </a:solidFill>
                <a:latin typeface="Arial" pitchFamily="34" charset="0"/>
              </a:defRPr>
            </a:lvl3pPr>
            <a:lvl4pPr marL="1600200" indent="-228600" eaLnBrk="0" hangingPunct="0">
              <a:spcBef>
                <a:spcPct val="20000"/>
              </a:spcBef>
              <a:buClr>
                <a:srgbClr val="FF9900"/>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rgbClr val="FF9900"/>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9pPr>
          </a:lstStyle>
          <a:p>
            <a:pPr algn="ctr" eaLnBrk="1" hangingPunct="1">
              <a:spcBef>
                <a:spcPct val="0"/>
              </a:spcBef>
              <a:buClrTx/>
              <a:buNone/>
            </a:pPr>
            <a:r>
              <a:rPr kumimoji="1" lang="en-US" altLang="zh-CN" sz="3200" dirty="0">
                <a:solidFill>
                  <a:schemeClr val="bg2"/>
                </a:solidFill>
                <a:latin typeface="+mn-lt"/>
                <a:ea typeface="SimSun" pitchFamily="2" charset="-122"/>
              </a:rPr>
              <a:t>Official </a:t>
            </a:r>
          </a:p>
          <a:p>
            <a:pPr algn="ctr" eaLnBrk="1" hangingPunct="1">
              <a:spcBef>
                <a:spcPct val="0"/>
              </a:spcBef>
              <a:buClrTx/>
              <a:buNone/>
            </a:pPr>
            <a:r>
              <a:rPr kumimoji="1" lang="en-US" altLang="zh-CN" sz="3200" dirty="0">
                <a:solidFill>
                  <a:schemeClr val="bg2"/>
                </a:solidFill>
                <a:latin typeface="+mn-lt"/>
                <a:ea typeface="SimSun" pitchFamily="2" charset="-122"/>
              </a:rPr>
              <a:t>Forecasting</a:t>
            </a:r>
          </a:p>
        </p:txBody>
      </p:sp>
      <p:sp>
        <p:nvSpPr>
          <p:cNvPr id="10" name="Rectangle 6"/>
          <p:cNvSpPr>
            <a:spLocks noChangeArrowheads="1"/>
          </p:cNvSpPr>
          <p:nvPr/>
        </p:nvSpPr>
        <p:spPr bwMode="auto">
          <a:xfrm>
            <a:off x="3581400" y="1676400"/>
            <a:ext cx="2057400" cy="1524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rgbClr val="FF9900"/>
              </a:buClr>
              <a:buFont typeface="Wingdings" pitchFamily="2" charset="2"/>
              <a:buChar char="§"/>
              <a:defRPr sz="2800">
                <a:solidFill>
                  <a:schemeClr val="tx1"/>
                </a:solidFill>
                <a:latin typeface="Arial" pitchFamily="34" charset="0"/>
              </a:defRPr>
            </a:lvl1pPr>
            <a:lvl2pPr marL="742950" indent="-285750" eaLnBrk="0" hangingPunct="0">
              <a:spcBef>
                <a:spcPct val="20000"/>
              </a:spcBef>
              <a:buClr>
                <a:srgbClr val="FF9900"/>
              </a:buClr>
              <a:buFont typeface="Wingdings" pitchFamily="2" charset="2"/>
              <a:buChar char="§"/>
              <a:defRPr sz="2800">
                <a:solidFill>
                  <a:schemeClr val="tx1"/>
                </a:solidFill>
                <a:latin typeface="Arial" pitchFamily="34" charset="0"/>
              </a:defRPr>
            </a:lvl2pPr>
            <a:lvl3pPr marL="1143000" indent="-228600" eaLnBrk="0" hangingPunct="0">
              <a:spcBef>
                <a:spcPct val="20000"/>
              </a:spcBef>
              <a:buClr>
                <a:srgbClr val="FF9900"/>
              </a:buClr>
              <a:buFont typeface="Wingdings" pitchFamily="2" charset="2"/>
              <a:buChar char="§"/>
              <a:defRPr sz="2400">
                <a:solidFill>
                  <a:schemeClr val="tx1"/>
                </a:solidFill>
                <a:latin typeface="Arial" pitchFamily="34" charset="0"/>
              </a:defRPr>
            </a:lvl3pPr>
            <a:lvl4pPr marL="1600200" indent="-228600" eaLnBrk="0" hangingPunct="0">
              <a:spcBef>
                <a:spcPct val="20000"/>
              </a:spcBef>
              <a:buClr>
                <a:srgbClr val="FF9900"/>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rgbClr val="FF9900"/>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9pPr>
          </a:lstStyle>
          <a:p>
            <a:pPr algn="ctr" eaLnBrk="1" hangingPunct="1">
              <a:spcBef>
                <a:spcPct val="0"/>
              </a:spcBef>
              <a:buClrTx/>
              <a:buFontTx/>
              <a:buNone/>
            </a:pPr>
            <a:r>
              <a:rPr kumimoji="1" lang="en-US" altLang="zh-CN" sz="3200" dirty="0">
                <a:solidFill>
                  <a:schemeClr val="bg2"/>
                </a:solidFill>
                <a:latin typeface="+mn-lt"/>
                <a:ea typeface="SimSun" pitchFamily="2" charset="-122"/>
              </a:rPr>
              <a:t>Forecasting</a:t>
            </a:r>
          </a:p>
          <a:p>
            <a:pPr algn="ctr" eaLnBrk="1" hangingPunct="1">
              <a:spcBef>
                <a:spcPct val="0"/>
              </a:spcBef>
              <a:buClrTx/>
              <a:buFontTx/>
              <a:buNone/>
            </a:pPr>
            <a:r>
              <a:rPr kumimoji="1" lang="en-US" altLang="zh-CN" sz="3200" dirty="0">
                <a:solidFill>
                  <a:schemeClr val="bg2"/>
                </a:solidFill>
                <a:latin typeface="+mn-lt"/>
                <a:ea typeface="SimSun" pitchFamily="2" charset="-122"/>
              </a:rPr>
              <a:t>Techniques</a:t>
            </a:r>
          </a:p>
        </p:txBody>
      </p:sp>
      <p:sp>
        <p:nvSpPr>
          <p:cNvPr id="11" name="Line 7"/>
          <p:cNvSpPr>
            <a:spLocks noChangeShapeType="1"/>
          </p:cNvSpPr>
          <p:nvPr/>
        </p:nvSpPr>
        <p:spPr bwMode="auto">
          <a:xfrm>
            <a:off x="2667000" y="5257800"/>
            <a:ext cx="6858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2" name="Line 8"/>
          <p:cNvSpPr>
            <a:spLocks noChangeShapeType="1"/>
          </p:cNvSpPr>
          <p:nvPr/>
        </p:nvSpPr>
        <p:spPr bwMode="auto">
          <a:xfrm>
            <a:off x="6019800" y="5257800"/>
            <a:ext cx="6858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 name="Line 9"/>
          <p:cNvSpPr>
            <a:spLocks noChangeShapeType="1"/>
          </p:cNvSpPr>
          <p:nvPr/>
        </p:nvSpPr>
        <p:spPr bwMode="auto">
          <a:xfrm>
            <a:off x="4648200" y="3505200"/>
            <a:ext cx="0" cy="6858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 name="Oval 10"/>
          <p:cNvSpPr>
            <a:spLocks noChangeArrowheads="1"/>
          </p:cNvSpPr>
          <p:nvPr/>
        </p:nvSpPr>
        <p:spPr bwMode="auto">
          <a:xfrm>
            <a:off x="6934200" y="1828800"/>
            <a:ext cx="1905000" cy="1143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rgbClr val="FF9900"/>
              </a:buClr>
              <a:buFont typeface="Wingdings" pitchFamily="2" charset="2"/>
              <a:buChar char="§"/>
              <a:defRPr sz="2800">
                <a:solidFill>
                  <a:schemeClr val="tx1"/>
                </a:solidFill>
                <a:latin typeface="Arial" pitchFamily="34" charset="0"/>
              </a:defRPr>
            </a:lvl1pPr>
            <a:lvl2pPr marL="742950" indent="-285750" eaLnBrk="0" hangingPunct="0">
              <a:spcBef>
                <a:spcPct val="20000"/>
              </a:spcBef>
              <a:buClr>
                <a:srgbClr val="FF9900"/>
              </a:buClr>
              <a:buFont typeface="Wingdings" pitchFamily="2" charset="2"/>
              <a:buChar char="§"/>
              <a:defRPr sz="2800">
                <a:solidFill>
                  <a:schemeClr val="tx1"/>
                </a:solidFill>
                <a:latin typeface="Arial" pitchFamily="34" charset="0"/>
              </a:defRPr>
            </a:lvl2pPr>
            <a:lvl3pPr marL="1143000" indent="-228600" eaLnBrk="0" hangingPunct="0">
              <a:spcBef>
                <a:spcPct val="20000"/>
              </a:spcBef>
              <a:buClr>
                <a:srgbClr val="FF9900"/>
              </a:buClr>
              <a:buFont typeface="Wingdings" pitchFamily="2" charset="2"/>
              <a:buChar char="§"/>
              <a:defRPr sz="2400">
                <a:solidFill>
                  <a:schemeClr val="tx1"/>
                </a:solidFill>
                <a:latin typeface="Arial" pitchFamily="34" charset="0"/>
              </a:defRPr>
            </a:lvl3pPr>
            <a:lvl4pPr marL="1600200" indent="-228600" eaLnBrk="0" hangingPunct="0">
              <a:spcBef>
                <a:spcPct val="20000"/>
              </a:spcBef>
              <a:buClr>
                <a:srgbClr val="FF9900"/>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rgbClr val="FF9900"/>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9pPr>
          </a:lstStyle>
          <a:p>
            <a:pPr algn="ctr" eaLnBrk="1" hangingPunct="1">
              <a:spcBef>
                <a:spcPct val="0"/>
              </a:spcBef>
              <a:buClrTx/>
              <a:buFontTx/>
              <a:buNone/>
            </a:pPr>
            <a:r>
              <a:rPr kumimoji="1" lang="en-US" altLang="zh-CN" sz="2400" dirty="0">
                <a:solidFill>
                  <a:srgbClr val="FF9933"/>
                </a:solidFill>
                <a:latin typeface="+mj-lt"/>
                <a:ea typeface="SimSun" pitchFamily="2" charset="-122"/>
              </a:rPr>
              <a:t>Key part</a:t>
            </a:r>
            <a:endParaRPr kumimoji="1" lang="zh-CN" altLang="en-US" sz="2400" dirty="0">
              <a:solidFill>
                <a:srgbClr val="FF9933"/>
              </a:solidFill>
              <a:latin typeface="+mj-lt"/>
              <a:ea typeface="SimSun" pitchFamily="2" charset="-122"/>
            </a:endParaRPr>
          </a:p>
        </p:txBody>
      </p:sp>
      <p:sp>
        <p:nvSpPr>
          <p:cNvPr id="15" name="Line 11"/>
          <p:cNvSpPr>
            <a:spLocks noChangeShapeType="1"/>
          </p:cNvSpPr>
          <p:nvPr/>
        </p:nvSpPr>
        <p:spPr bwMode="auto">
          <a:xfrm flipH="1">
            <a:off x="5943600" y="2362200"/>
            <a:ext cx="8382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6" name="Oval 10"/>
          <p:cNvSpPr>
            <a:spLocks noChangeArrowheads="1"/>
          </p:cNvSpPr>
          <p:nvPr/>
        </p:nvSpPr>
        <p:spPr bwMode="auto">
          <a:xfrm>
            <a:off x="1119188" y="2933700"/>
            <a:ext cx="1905000" cy="1143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rgbClr val="FF9900"/>
              </a:buClr>
              <a:buFont typeface="Wingdings" pitchFamily="2" charset="2"/>
              <a:buChar char="§"/>
              <a:defRPr sz="2800">
                <a:solidFill>
                  <a:schemeClr val="tx1"/>
                </a:solidFill>
                <a:latin typeface="Arial" pitchFamily="34" charset="0"/>
              </a:defRPr>
            </a:lvl1pPr>
            <a:lvl2pPr marL="742950" indent="-285750" eaLnBrk="0" hangingPunct="0">
              <a:spcBef>
                <a:spcPct val="20000"/>
              </a:spcBef>
              <a:buClr>
                <a:srgbClr val="FF9900"/>
              </a:buClr>
              <a:buFont typeface="Wingdings" pitchFamily="2" charset="2"/>
              <a:buChar char="§"/>
              <a:defRPr sz="2800">
                <a:solidFill>
                  <a:schemeClr val="tx1"/>
                </a:solidFill>
                <a:latin typeface="Arial" pitchFamily="34" charset="0"/>
              </a:defRPr>
            </a:lvl2pPr>
            <a:lvl3pPr marL="1143000" indent="-228600" eaLnBrk="0" hangingPunct="0">
              <a:spcBef>
                <a:spcPct val="20000"/>
              </a:spcBef>
              <a:buClr>
                <a:srgbClr val="FF9900"/>
              </a:buClr>
              <a:buFont typeface="Wingdings" pitchFamily="2" charset="2"/>
              <a:buChar char="§"/>
              <a:defRPr sz="2400">
                <a:solidFill>
                  <a:schemeClr val="tx1"/>
                </a:solidFill>
                <a:latin typeface="Arial" pitchFamily="34" charset="0"/>
              </a:defRPr>
            </a:lvl3pPr>
            <a:lvl4pPr marL="1600200" indent="-228600" eaLnBrk="0" hangingPunct="0">
              <a:spcBef>
                <a:spcPct val="20000"/>
              </a:spcBef>
              <a:buClr>
                <a:srgbClr val="FF9900"/>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rgbClr val="FF9900"/>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rgbClr val="FF9900"/>
              </a:buClr>
              <a:buFont typeface="Wingdings" pitchFamily="2" charset="2"/>
              <a:buChar char="§"/>
              <a:defRPr sz="2000">
                <a:solidFill>
                  <a:schemeClr val="tx1"/>
                </a:solidFill>
                <a:latin typeface="Arial" pitchFamily="34" charset="0"/>
              </a:defRPr>
            </a:lvl9pPr>
          </a:lstStyle>
          <a:p>
            <a:pPr algn="ctr" eaLnBrk="1" hangingPunct="1">
              <a:spcBef>
                <a:spcPct val="0"/>
              </a:spcBef>
              <a:buClrTx/>
              <a:buFontTx/>
              <a:buNone/>
            </a:pPr>
            <a:r>
              <a:rPr kumimoji="1" lang="en-US" altLang="zh-CN" sz="2400" dirty="0">
                <a:solidFill>
                  <a:srgbClr val="FF9933"/>
                </a:solidFill>
                <a:latin typeface="+mj-lt"/>
                <a:ea typeface="SimSun" pitchFamily="2" charset="-122"/>
              </a:rPr>
              <a:t>GDPFS</a:t>
            </a:r>
            <a:endParaRPr kumimoji="1" lang="zh-CN" altLang="en-US" sz="2400" dirty="0">
              <a:solidFill>
                <a:srgbClr val="FF9933"/>
              </a:solidFill>
              <a:latin typeface="+mj-lt"/>
              <a:ea typeface="SimSun" pitchFamily="2" charset="-122"/>
            </a:endParaRPr>
          </a:p>
        </p:txBody>
      </p:sp>
      <p:cxnSp>
        <p:nvCxnSpPr>
          <p:cNvPr id="17" name="Straight Connector 16"/>
          <p:cNvCxnSpPr/>
          <p:nvPr/>
        </p:nvCxnSpPr>
        <p:spPr>
          <a:xfrm flipH="1">
            <a:off x="1333500" y="4076700"/>
            <a:ext cx="357188" cy="419100"/>
          </a:xfrm>
          <a:prstGeom prst="line">
            <a:avLst/>
          </a:prstGeom>
        </p:spPr>
        <p:style>
          <a:lnRef idx="2">
            <a:schemeClr val="accent4"/>
          </a:lnRef>
          <a:fillRef idx="0">
            <a:schemeClr val="accent4"/>
          </a:fillRef>
          <a:effectRef idx="1">
            <a:schemeClr val="accent4"/>
          </a:effectRef>
          <a:fontRef idx="minor">
            <a:schemeClr val="tx1"/>
          </a:fontRef>
        </p:style>
      </p:cxnSp>
      <p:sp>
        <p:nvSpPr>
          <p:cNvPr id="21" name="Slide Number Placeholder 20"/>
          <p:cNvSpPr>
            <a:spLocks noGrp="1"/>
          </p:cNvSpPr>
          <p:nvPr>
            <p:ph type="sldNum" sz="quarter" idx="12"/>
          </p:nvPr>
        </p:nvSpPr>
        <p:spPr/>
        <p:txBody>
          <a:bodyPr/>
          <a:lstStyle/>
          <a:p>
            <a:fld id="{9259AF2F-52C6-9B46-B8B2-0579234AE62E}" type="slidenum">
              <a:rPr lang="en-US" smtClean="0"/>
              <a:t>6</a:t>
            </a:fld>
            <a:endParaRPr lang="en-US"/>
          </a:p>
        </p:txBody>
      </p:sp>
    </p:spTree>
    <p:extLst>
      <p:ext uri="{BB962C8B-B14F-4D97-AF65-F5344CB8AC3E}">
        <p14:creationId xmlns:p14="http://schemas.microsoft.com/office/powerpoint/2010/main" val="1679860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Challenges</a:t>
            </a:r>
            <a:endParaRPr lang="en-US" dirty="0"/>
          </a:p>
        </p:txBody>
      </p:sp>
      <p:sp>
        <p:nvSpPr>
          <p:cNvPr id="3" name="Content Placeholder 2"/>
          <p:cNvSpPr>
            <a:spLocks noGrp="1"/>
          </p:cNvSpPr>
          <p:nvPr>
            <p:ph idx="1"/>
          </p:nvPr>
        </p:nvSpPr>
        <p:spPr>
          <a:xfrm>
            <a:off x="537885" y="1600200"/>
            <a:ext cx="8229600" cy="4525963"/>
          </a:xfrm>
        </p:spPr>
        <p:txBody>
          <a:bodyPr>
            <a:normAutofit/>
          </a:bodyPr>
          <a:lstStyle/>
          <a:p>
            <a:r>
              <a:rPr lang="fr-FR" dirty="0" err="1"/>
              <a:t>Intensity</a:t>
            </a:r>
            <a:r>
              <a:rPr lang="fr-FR" dirty="0"/>
              <a:t> </a:t>
            </a:r>
            <a:r>
              <a:rPr lang="fr-FR" dirty="0" err="1"/>
              <a:t>forecast</a:t>
            </a:r>
            <a:r>
              <a:rPr lang="fr-FR" dirty="0"/>
              <a:t> </a:t>
            </a:r>
            <a:r>
              <a:rPr lang="fr-FR" dirty="0" err="1"/>
              <a:t>still</a:t>
            </a:r>
            <a:r>
              <a:rPr lang="fr-FR" dirty="0"/>
              <a:t> a </a:t>
            </a:r>
            <a:r>
              <a:rPr lang="fr-FR" dirty="0" err="1"/>
              <a:t>serious</a:t>
            </a:r>
            <a:r>
              <a:rPr lang="fr-FR" dirty="0"/>
              <a:t> challenge, </a:t>
            </a:r>
            <a:r>
              <a:rPr lang="fr-FR" dirty="0" err="1"/>
              <a:t>although</a:t>
            </a:r>
            <a:r>
              <a:rPr lang="fr-FR" dirty="0"/>
              <a:t> </a:t>
            </a:r>
            <a:r>
              <a:rPr lang="fr-FR" dirty="0" err="1"/>
              <a:t>track</a:t>
            </a:r>
            <a:r>
              <a:rPr lang="fr-FR" dirty="0"/>
              <a:t> </a:t>
            </a:r>
            <a:r>
              <a:rPr lang="fr-FR" dirty="0" err="1"/>
              <a:t>forecast</a:t>
            </a:r>
            <a:r>
              <a:rPr lang="fr-FR" dirty="0"/>
              <a:t> has been </a:t>
            </a:r>
            <a:r>
              <a:rPr lang="fr-FR" dirty="0" err="1"/>
              <a:t>improved</a:t>
            </a:r>
            <a:r>
              <a:rPr lang="fr-FR" dirty="0"/>
              <a:t> </a:t>
            </a:r>
            <a:r>
              <a:rPr lang="fr-FR" dirty="0" err="1"/>
              <a:t>dramatically</a:t>
            </a:r>
            <a:r>
              <a:rPr lang="fr-FR" dirty="0" smtClean="0"/>
              <a:t>;</a:t>
            </a:r>
            <a:endParaRPr lang="fr-FR" dirty="0"/>
          </a:p>
          <a:p>
            <a:r>
              <a:rPr lang="fr-FR" dirty="0" err="1"/>
              <a:t>Rapid</a:t>
            </a:r>
            <a:r>
              <a:rPr lang="fr-FR" dirty="0"/>
              <a:t> changes of TC </a:t>
            </a:r>
            <a:r>
              <a:rPr lang="fr-FR" dirty="0" err="1"/>
              <a:t>movement</a:t>
            </a:r>
            <a:r>
              <a:rPr lang="fr-FR" dirty="0"/>
              <a:t> (speed and direction), </a:t>
            </a:r>
            <a:r>
              <a:rPr lang="fr-FR" dirty="0" err="1"/>
              <a:t>particularly</a:t>
            </a:r>
            <a:r>
              <a:rPr lang="fr-FR" dirty="0"/>
              <a:t> </a:t>
            </a:r>
            <a:r>
              <a:rPr lang="fr-FR" dirty="0" err="1"/>
              <a:t>during</a:t>
            </a:r>
            <a:r>
              <a:rPr lang="fr-FR" dirty="0"/>
              <a:t> </a:t>
            </a:r>
            <a:r>
              <a:rPr lang="fr-FR" dirty="0" err="1"/>
              <a:t>landfall</a:t>
            </a:r>
            <a:r>
              <a:rPr lang="fr-FR" dirty="0" smtClean="0"/>
              <a:t>;</a:t>
            </a:r>
            <a:endParaRPr lang="fr-FR" dirty="0"/>
          </a:p>
          <a:p>
            <a:r>
              <a:rPr lang="fr-FR" dirty="0" err="1"/>
              <a:t>Forecast</a:t>
            </a:r>
            <a:r>
              <a:rPr lang="fr-FR" dirty="0"/>
              <a:t> of </a:t>
            </a:r>
            <a:r>
              <a:rPr lang="fr-FR" dirty="0" err="1"/>
              <a:t>rainfall</a:t>
            </a:r>
            <a:r>
              <a:rPr lang="fr-FR" dirty="0"/>
              <a:t>/</a:t>
            </a:r>
            <a:r>
              <a:rPr lang="fr-FR" dirty="0" err="1"/>
              <a:t>flooding</a:t>
            </a:r>
            <a:r>
              <a:rPr lang="fr-FR" dirty="0"/>
              <a:t> (</a:t>
            </a:r>
            <a:r>
              <a:rPr lang="fr-FR" dirty="0" err="1"/>
              <a:t>remotely</a:t>
            </a:r>
            <a:r>
              <a:rPr lang="fr-FR" dirty="0"/>
              <a:t>) </a:t>
            </a:r>
            <a:r>
              <a:rPr lang="fr-FR" dirty="0" err="1"/>
              <a:t>asscoiated</a:t>
            </a:r>
            <a:r>
              <a:rPr lang="fr-FR" dirty="0"/>
              <a:t> </a:t>
            </a:r>
            <a:r>
              <a:rPr lang="fr-FR" dirty="0" err="1"/>
              <a:t>with</a:t>
            </a:r>
            <a:r>
              <a:rPr lang="fr-FR" dirty="0"/>
              <a:t> </a:t>
            </a:r>
            <a:r>
              <a:rPr lang="fr-FR" dirty="0" err="1"/>
              <a:t>TCs</a:t>
            </a:r>
            <a:r>
              <a:rPr lang="fr-FR" dirty="0"/>
              <a:t> (</a:t>
            </a:r>
            <a:r>
              <a:rPr lang="fr-FR" dirty="0" err="1"/>
              <a:t>e.g</a:t>
            </a:r>
            <a:r>
              <a:rPr lang="fr-FR" dirty="0"/>
              <a:t>. QPE/QPF</a:t>
            </a:r>
            <a:r>
              <a:rPr lang="fr-FR" dirty="0" smtClean="0"/>
              <a:t>).</a:t>
            </a:r>
            <a:endParaRPr lang="fr-FR" dirty="0"/>
          </a:p>
        </p:txBody>
      </p:sp>
      <p:pic>
        <p:nvPicPr>
          <p:cNvPr id="4" name="Picture 3" descr="wmo2016_powerpoint_standard_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152771"/>
            <a:ext cx="649224" cy="1714500"/>
          </a:xfrm>
          <a:prstGeom prst="rect">
            <a:avLst/>
          </a:prstGeom>
        </p:spPr>
      </p:pic>
      <p:sp>
        <p:nvSpPr>
          <p:cNvPr id="7" name="Slide Number Placeholder 6"/>
          <p:cNvSpPr>
            <a:spLocks noGrp="1"/>
          </p:cNvSpPr>
          <p:nvPr>
            <p:ph type="sldNum" sz="quarter" idx="12"/>
          </p:nvPr>
        </p:nvSpPr>
        <p:spPr/>
        <p:txBody>
          <a:bodyPr/>
          <a:lstStyle/>
          <a:p>
            <a:fld id="{9259AF2F-52C6-9B46-B8B2-0579234AE62E}" type="slidenum">
              <a:rPr lang="en-US" smtClean="0"/>
              <a:t>7</a:t>
            </a:fld>
            <a:endParaRPr lang="en-US" dirty="0"/>
          </a:p>
        </p:txBody>
      </p:sp>
    </p:spTree>
    <p:extLst>
      <p:ext uri="{BB962C8B-B14F-4D97-AF65-F5344CB8AC3E}">
        <p14:creationId xmlns:p14="http://schemas.microsoft.com/office/powerpoint/2010/main" val="963691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o2016_powerpoint_standard_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txBox="1">
            <a:spLocks/>
          </p:cNvSpPr>
          <p:nvPr/>
        </p:nvSpPr>
        <p:spPr>
          <a:xfrm>
            <a:off x="457200" y="1993100"/>
            <a:ext cx="8229600" cy="18408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dirty="0" smtClean="0">
                <a:solidFill>
                  <a:schemeClr val="bg1"/>
                </a:solidFill>
              </a:rPr>
              <a:t>Thank you</a:t>
            </a:r>
            <a:endParaRPr lang="en-US" sz="4800" dirty="0">
              <a:solidFill>
                <a:schemeClr val="bg1"/>
              </a:solidFill>
            </a:endParaRPr>
          </a:p>
        </p:txBody>
      </p:sp>
      <p:sp>
        <p:nvSpPr>
          <p:cNvPr id="6" name="Slide Number Placeholder 5"/>
          <p:cNvSpPr>
            <a:spLocks noGrp="1"/>
          </p:cNvSpPr>
          <p:nvPr>
            <p:ph type="sldNum" sz="quarter" idx="12"/>
          </p:nvPr>
        </p:nvSpPr>
        <p:spPr/>
        <p:txBody>
          <a:bodyPr/>
          <a:lstStyle/>
          <a:p>
            <a:fld id="{9259AF2F-52C6-9B46-B8B2-0579234AE62E}" type="slidenum">
              <a:rPr lang="en-US" smtClean="0"/>
              <a:t>8</a:t>
            </a:fld>
            <a:endParaRPr lang="en-US" dirty="0"/>
          </a:p>
        </p:txBody>
      </p:sp>
    </p:spTree>
    <p:extLst>
      <p:ext uri="{BB962C8B-B14F-4D97-AF65-F5344CB8AC3E}">
        <p14:creationId xmlns:p14="http://schemas.microsoft.com/office/powerpoint/2010/main" val="380228457"/>
      </p:ext>
    </p:extLst>
  </p:cSld>
  <p:clrMapOvr>
    <a:masterClrMapping/>
  </p:clrMapOvr>
</p:sld>
</file>

<file path=ppt/theme/theme1.xml><?xml version="1.0" encoding="utf-8"?>
<a:theme xmlns:a="http://schemas.openxmlformats.org/drawingml/2006/main" name="WMO presentation template_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WMO presentation template_en</Template>
  <TotalTime>39</TotalTime>
  <Words>254</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WMO presentation template_en</vt:lpstr>
      <vt:lpstr>Custom Design</vt:lpstr>
      <vt:lpstr>PowerPoint Presentation</vt:lpstr>
      <vt:lpstr>TCP Primary Objective </vt:lpstr>
      <vt:lpstr>TCP Long-term Goals </vt:lpstr>
      <vt:lpstr>TCP Implementation Strategies</vt:lpstr>
      <vt:lpstr>RSMCs/TCWCs &amp; TC Regional Bodies</vt:lpstr>
      <vt:lpstr>Operational Forecasting Decision Procedure</vt:lpstr>
      <vt:lpstr>Challenges</vt:lpstr>
      <vt:lpstr>PowerPoint Presentation</vt:lpstr>
    </vt:vector>
  </TitlesOfParts>
  <Company>WMO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Anne-Claire Fontan</dc:creator>
  <cp:lastModifiedBy>Pascale Gomez</cp:lastModifiedBy>
  <cp:revision>10</cp:revision>
  <dcterms:created xsi:type="dcterms:W3CDTF">2016-03-14T16:16:40Z</dcterms:created>
  <dcterms:modified xsi:type="dcterms:W3CDTF">2016-03-15T09:52:19Z</dcterms:modified>
</cp:coreProperties>
</file>