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650" r:id="rId2"/>
  </p:sldMasterIdLst>
  <p:notesMasterIdLst>
    <p:notesMasterId r:id="rId24"/>
  </p:notesMasterIdLst>
  <p:handoutMasterIdLst>
    <p:handoutMasterId r:id="rId25"/>
  </p:handoutMasterIdLst>
  <p:sldIdLst>
    <p:sldId id="263" r:id="rId3"/>
    <p:sldId id="305" r:id="rId4"/>
    <p:sldId id="303" r:id="rId5"/>
    <p:sldId id="304" r:id="rId6"/>
    <p:sldId id="267" r:id="rId7"/>
    <p:sldId id="292" r:id="rId8"/>
    <p:sldId id="295" r:id="rId9"/>
    <p:sldId id="283" r:id="rId10"/>
    <p:sldId id="284" r:id="rId11"/>
    <p:sldId id="287" r:id="rId12"/>
    <p:sldId id="293" r:id="rId13"/>
    <p:sldId id="291" r:id="rId14"/>
    <p:sldId id="296" r:id="rId15"/>
    <p:sldId id="297" r:id="rId16"/>
    <p:sldId id="298" r:id="rId17"/>
    <p:sldId id="301" r:id="rId18"/>
    <p:sldId id="302" r:id="rId19"/>
    <p:sldId id="262" r:id="rId20"/>
    <p:sldId id="286" r:id="rId21"/>
    <p:sldId id="299" r:id="rId22"/>
    <p:sldId id="300" r:id="rId2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00"/>
    <a:srgbClr val="D51186"/>
    <a:srgbClr val="D7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17" autoAdjust="0"/>
  </p:normalViewPr>
  <p:slideViewPr>
    <p:cSldViewPr>
      <p:cViewPr>
        <p:scale>
          <a:sx n="92" d="100"/>
          <a:sy n="92" d="100"/>
        </p:scale>
        <p:origin x="-219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fld id="{14F6802B-EE29-42EA-BB81-E09576FD90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60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fld id="{52373FAA-1FB3-4805-BB5F-655D3827DB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306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Global Hydro-</a:t>
            </a:r>
            <a:r>
              <a:rPr lang="fr-CH" dirty="0" err="1" smtClean="0"/>
              <a:t>Estimator</a:t>
            </a:r>
            <a:r>
              <a:rPr lang="fr-CH" dirty="0" smtClean="0"/>
              <a:t> (GHE)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73FAA-1FB3-4805-BB5F-655D3827DBA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911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1" descr="wmo_ppt_2012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3211513"/>
            <a:ext cx="7921625" cy="1730375"/>
          </a:xfrm>
        </p:spPr>
        <p:txBody>
          <a:bodyPr/>
          <a:lstStyle>
            <a:lvl1pPr algn="ctr">
              <a:defRPr sz="4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dirty="0" smtClean="0"/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5106988"/>
            <a:ext cx="7921625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dirty="0" smtClean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843213" y="6467475"/>
            <a:ext cx="2520950" cy="331788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95963" y="6467475"/>
            <a:ext cx="1152525" cy="331788"/>
          </a:xfrm>
        </p:spPr>
        <p:txBody>
          <a:bodyPr/>
          <a:lstStyle>
            <a:lvl1pPr>
              <a:defRPr/>
            </a:lvl1pPr>
          </a:lstStyle>
          <a:p>
            <a:fld id="{384B1A90-27CE-4A65-90C6-1DE1E7B69B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5488" y="188913"/>
            <a:ext cx="1889125" cy="5907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3350" y="188913"/>
            <a:ext cx="5519738" cy="5907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0FFA9-28F8-473F-8A91-979882581D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70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13788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281488" cy="489743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42988" y="6453188"/>
            <a:ext cx="4465637" cy="312737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867400" y="6478588"/>
            <a:ext cx="1152525" cy="312737"/>
          </a:xfrm>
        </p:spPr>
        <p:txBody>
          <a:bodyPr/>
          <a:lstStyle>
            <a:lvl1pPr>
              <a:defRPr/>
            </a:lvl1pPr>
          </a:lstStyle>
          <a:p>
            <a:fld id="{530DC6A7-5167-4619-9E2D-9462EBD6BA4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60405" y="1054127"/>
            <a:ext cx="4279790" cy="490537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90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435597-67A5-4C38-94B3-D8FE525D8A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922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30F560-48CB-4FFF-8A94-C4B0D66B27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310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05579-02BA-451C-A53C-A02468D170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149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16412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316413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4B0B9B-9001-43CB-883E-70DF8A72D4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899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B05DD-9F26-406B-A3F2-F441C7F159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543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FADC7-6554-4E0E-A943-3B2A5EACC4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454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8C1E1-D2C8-4C77-A16D-CC51B7D99F7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0898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7EBCB-E49B-44E9-A4C0-EA7F9E114D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36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80673-A73F-4D73-96A3-E05FA08B76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946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33C1D7-E07A-463F-9941-AF918645DB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299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06050-4F15-4804-94D4-4BA3CD0371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792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88913"/>
            <a:ext cx="2195513" cy="6264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437312" cy="6264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4F7D5-7458-48A2-9F4A-0C2C4B93AC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169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37A8F-0397-4A80-A49F-054A7EA7C0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44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3350" y="1412875"/>
            <a:ext cx="3703638" cy="46831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9388" y="1412875"/>
            <a:ext cx="3705225" cy="46831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30CBA-7E8D-48CE-BE01-50B65EED8C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60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355160" cy="108012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4EF25-8D5B-4DF2-ADCB-9AF1145C13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26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B6142-C4AC-42D9-AC05-600A536304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53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344816" cy="1008112"/>
          </a:xfrm>
        </p:spPr>
        <p:txBody>
          <a:bodyPr/>
          <a:lstStyle>
            <a:lvl1pPr algn="l"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4B815-39E9-4BEB-83AB-CFEBF22F3D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40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E75EED-E29D-432D-815F-72AF5F509C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34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80D48-FEEB-4960-BEE3-DBA00DB76C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78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://www.wmo.int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3" descr="wmo_ppt_201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7137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713788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0"/>
            <a:r>
              <a:rPr lang="en-US" altLang="en-US" smtClean="0"/>
              <a:t>First level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88" y="6453188"/>
            <a:ext cx="446563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r>
              <a:rPr lang="en-US" altLang="en-US"/>
              <a:t>test footer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478588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3B323A9F-0146-48A1-BCC1-8D40DBDFB7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79" r:id="rId7"/>
    <p:sldLayoutId id="2147483678" r:id="rId8"/>
    <p:sldLayoutId id="2147483677" r:id="rId9"/>
    <p:sldLayoutId id="2147483676" r:id="rId10"/>
    <p:sldLayoutId id="2147483697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9pPr>
    </p:titleStyle>
    <p:bodyStyle>
      <a:lvl1pPr marL="533400" indent="-5334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990600" indent="-5334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400">
          <a:solidFill>
            <a:schemeClr val="tx1"/>
          </a:solidFill>
          <a:latin typeface="Arial" charset="0"/>
        </a:defRPr>
      </a:lvl3pPr>
      <a:lvl4pPr marL="17526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2098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3" descr="wmo_ppt_2012_last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4365625"/>
            <a:ext cx="87852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This space can be used for contact information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462713"/>
            <a:ext cx="24479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en-US" altLang="en-US" dirty="0"/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48263" y="6462713"/>
            <a:ext cx="19050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0FE86292-32C4-436D-BD63-EFB4DC4897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3573463"/>
            <a:ext cx="87137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Thank you for your attention</a:t>
            </a:r>
          </a:p>
        </p:txBody>
      </p:sp>
      <p:sp>
        <p:nvSpPr>
          <p:cNvPr id="6" name="Title 9"/>
          <p:cNvSpPr txBox="1">
            <a:spLocks/>
          </p:cNvSpPr>
          <p:nvPr/>
        </p:nvSpPr>
        <p:spPr>
          <a:xfrm>
            <a:off x="117475" y="6380163"/>
            <a:ext cx="1141413" cy="4778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457200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1200" dirty="0">
                <a:solidFill>
                  <a:srgbClr val="0070C0"/>
                </a:solidFill>
                <a:latin typeface="Arial"/>
                <a:ea typeface="+mj-ea"/>
                <a:cs typeface="Arial"/>
                <a:hlinkClick r:id="rId14"/>
              </a:rPr>
              <a:t>www.wmo.int</a:t>
            </a:r>
            <a:endParaRPr lang="en-US" sz="1200" dirty="0">
              <a:solidFill>
                <a:srgbClr val="0070C0"/>
              </a:solidFill>
              <a:latin typeface="Arial"/>
              <a:ea typeface="+mj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Arial" charset="0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Arial" charset="0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Arial" charset="0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921625" cy="1730375"/>
          </a:xfrm>
        </p:spPr>
        <p:txBody>
          <a:bodyPr/>
          <a:lstStyle/>
          <a:p>
            <a:r>
              <a:rPr lang="en-GB" altLang="en-US" sz="3200" dirty="0" smtClean="0"/>
              <a:t>Linking the Severe </a:t>
            </a:r>
            <a:r>
              <a:rPr lang="en-GB" altLang="en-US" sz="3200" dirty="0"/>
              <a:t>Weather Forecasting Demonstration Project (SWFDP</a:t>
            </a:r>
            <a:r>
              <a:rPr lang="en-GB" altLang="en-US" sz="3200" dirty="0" smtClean="0"/>
              <a:t>)</a:t>
            </a:r>
            <a:r>
              <a:rPr lang="en-GB" altLang="en-US" sz="3200" dirty="0"/>
              <a:t> </a:t>
            </a:r>
            <a:r>
              <a:rPr lang="en-GB" altLang="en-US" sz="3200" dirty="0" smtClean="0"/>
              <a:t>with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GB" altLang="en-US" sz="3200" dirty="0" smtClean="0"/>
              <a:t>Flash Flood Guidance System (FFGS)</a:t>
            </a:r>
            <a:endParaRPr lang="en-US" altLang="en-US" sz="3200" dirty="0"/>
          </a:p>
        </p:txBody>
      </p:sp>
      <p:sp>
        <p:nvSpPr>
          <p:cNvPr id="15" name="Title 9"/>
          <p:cNvSpPr txBox="1">
            <a:spLocks/>
          </p:cNvSpPr>
          <p:nvPr/>
        </p:nvSpPr>
        <p:spPr>
          <a:xfrm>
            <a:off x="117475" y="6453188"/>
            <a:ext cx="2438400" cy="2889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457200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1200" dirty="0" smtClean="0">
                <a:latin typeface="Arial"/>
                <a:ea typeface="+mj-ea"/>
                <a:cs typeface="Arial"/>
              </a:rPr>
              <a:t>WMO CLW/HWR</a:t>
            </a:r>
            <a:endParaRPr lang="en-US" sz="1200" dirty="0">
              <a:latin typeface="Arial"/>
              <a:ea typeface="+mj-ea"/>
              <a:cs typeface="Arial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76800"/>
            <a:ext cx="866775" cy="806450"/>
          </a:xfrm>
          <a:prstGeom prst="rect">
            <a:avLst/>
          </a:prstGeom>
          <a:noFill/>
          <a:extLst/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795" y="4876800"/>
            <a:ext cx="776605" cy="769620"/>
          </a:xfrm>
          <a:prstGeom prst="rect">
            <a:avLst/>
          </a:prstGeom>
          <a:noFill/>
          <a:extLst/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76800"/>
            <a:ext cx="1847850" cy="725487"/>
          </a:xfrm>
          <a:prstGeom prst="rect">
            <a:avLst/>
          </a:prstGeom>
          <a:noFill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>
                <a:solidFill>
                  <a:srgbClr val="FF9900"/>
                </a:solidFill>
              </a:rPr>
              <a:t>GFFGS Regional Projects (cont.)</a:t>
            </a:r>
            <a:endParaRPr lang="en-CA" b="1" dirty="0">
              <a:solidFill>
                <a:srgbClr val="FF99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b="1" dirty="0"/>
              <a:t>South Asia FFG (</a:t>
            </a:r>
            <a:r>
              <a:rPr lang="en-US" sz="2000" b="1" dirty="0" err="1"/>
              <a:t>SAsiaFFG</a:t>
            </a:r>
            <a:r>
              <a:rPr lang="en-US" sz="2000" dirty="0" smtClean="0"/>
              <a:t>) (</a:t>
            </a:r>
            <a:r>
              <a:rPr lang="en-US" sz="2000" dirty="0"/>
              <a:t>under implementation): </a:t>
            </a:r>
            <a:r>
              <a:rPr lang="en-US" sz="2000" dirty="0" smtClean="0"/>
              <a:t>Afghanistan</a:t>
            </a:r>
            <a:r>
              <a:rPr lang="en-US" sz="2000" dirty="0"/>
              <a:t>, Bangladesh, Bhutan, Nepal, Pakistan, Sri Lanka and India;</a:t>
            </a:r>
          </a:p>
          <a:p>
            <a:pPr lvl="0"/>
            <a:r>
              <a:rPr lang="en-US" sz="2000" b="1" dirty="0"/>
              <a:t>Central </a:t>
            </a:r>
            <a:r>
              <a:rPr lang="en-US" sz="2000" b="1" dirty="0" smtClean="0"/>
              <a:t>Asia Region </a:t>
            </a:r>
            <a:r>
              <a:rPr lang="en-US" sz="2000" b="1" dirty="0"/>
              <a:t>FFG (CARFFG) </a:t>
            </a:r>
            <a:r>
              <a:rPr lang="en-US" sz="2000" dirty="0"/>
              <a:t>(under implementation</a:t>
            </a:r>
            <a:r>
              <a:rPr lang="en-US" sz="2000" b="1" dirty="0"/>
              <a:t>): </a:t>
            </a:r>
            <a:r>
              <a:rPr lang="en-US" sz="2000" dirty="0"/>
              <a:t>Kazakhstan, Kyrgyzstan, Tajikistan, Turkmenistan and Uzbekistan;</a:t>
            </a:r>
          </a:p>
          <a:p>
            <a:pPr lvl="0"/>
            <a:r>
              <a:rPr lang="en-US" sz="2000" b="1" dirty="0"/>
              <a:t>South America Pilot FFG </a:t>
            </a:r>
            <a:r>
              <a:rPr lang="en-US" sz="2000" dirty="0"/>
              <a:t>(under implementation): </a:t>
            </a:r>
            <a:r>
              <a:rPr lang="en-US" sz="2000" dirty="0" err="1"/>
              <a:t>Zarumilla</a:t>
            </a:r>
            <a:r>
              <a:rPr lang="en-US" sz="2000" dirty="0"/>
              <a:t> River Basin (Peru and Ecuador);</a:t>
            </a:r>
          </a:p>
          <a:p>
            <a:pPr lvl="0"/>
            <a:r>
              <a:rPr lang="en-US" sz="2000" b="1" dirty="0"/>
              <a:t>Haiti-Dominican Republic FFG</a:t>
            </a:r>
            <a:r>
              <a:rPr lang="en-US" sz="2000" dirty="0"/>
              <a:t> (</a:t>
            </a:r>
            <a:r>
              <a:rPr lang="en-US" sz="2000" b="1" dirty="0"/>
              <a:t>HDRFFG</a:t>
            </a:r>
            <a:r>
              <a:rPr lang="en-US" sz="2000" dirty="0" smtClean="0"/>
              <a:t>) (being developed): </a:t>
            </a:r>
            <a:r>
              <a:rPr lang="en-US" sz="2000" dirty="0"/>
              <a:t>Dominican Republic and Haiti;</a:t>
            </a:r>
          </a:p>
          <a:p>
            <a:pPr lvl="0"/>
            <a:r>
              <a:rPr lang="en-US" sz="2000" b="1" dirty="0" smtClean="0"/>
              <a:t>Southeastern Asia - </a:t>
            </a:r>
            <a:r>
              <a:rPr lang="en-US" sz="2000" b="1" dirty="0"/>
              <a:t>Oceania FFG</a:t>
            </a:r>
            <a:r>
              <a:rPr lang="en-US" sz="2000" dirty="0"/>
              <a:t> </a:t>
            </a:r>
            <a:r>
              <a:rPr lang="en-US" sz="2000" b="1" dirty="0"/>
              <a:t>(SAOFFG) </a:t>
            </a:r>
            <a:r>
              <a:rPr lang="en-US" sz="2000" dirty="0"/>
              <a:t>(under consideration): Brunei, Indonesia, Malaysia, </a:t>
            </a:r>
            <a:r>
              <a:rPr lang="en-US" sz="2000" dirty="0" smtClean="0"/>
              <a:t>Papua </a:t>
            </a:r>
            <a:r>
              <a:rPr lang="en-US" sz="2000" dirty="0"/>
              <a:t>New Guinea, </a:t>
            </a:r>
            <a:r>
              <a:rPr lang="en-US" sz="2000" dirty="0" smtClean="0"/>
              <a:t>Philippines, Singapore </a:t>
            </a:r>
            <a:r>
              <a:rPr lang="en-US" sz="2000" dirty="0"/>
              <a:t>and Timor Lester.</a:t>
            </a:r>
          </a:p>
          <a:p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453188"/>
            <a:ext cx="4465637" cy="312737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829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7</a:t>
            </a:r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0960" y="-82117"/>
            <a:ext cx="8713788" cy="615517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9900"/>
                </a:solidFill>
              </a:rPr>
              <a:t>Regional Implementation</a:t>
            </a:r>
            <a:endParaRPr lang="en-US" sz="3200" b="1" dirty="0">
              <a:solidFill>
                <a:srgbClr val="FF9900"/>
              </a:solidFill>
            </a:endParaRPr>
          </a:p>
        </p:txBody>
      </p:sp>
      <p:pic>
        <p:nvPicPr>
          <p:cNvPr id="1027" name="Picture 3" descr="M:\Desktop\BSMEFF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4648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914400" y="762000"/>
            <a:ext cx="0" cy="11430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14400" y="1905000"/>
            <a:ext cx="1295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09800" y="1905000"/>
            <a:ext cx="0" cy="17526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67200" y="3505200"/>
            <a:ext cx="12016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486400" y="2514600"/>
            <a:ext cx="0" cy="9906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453188"/>
            <a:ext cx="4465637" cy="312737"/>
          </a:xfrm>
        </p:spPr>
        <p:txBody>
          <a:bodyPr/>
          <a:lstStyle/>
          <a:p>
            <a:endParaRPr lang="en-US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0" y="533400"/>
            <a:ext cx="4706813" cy="116955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Clr>
                <a:srgbClr val="0070C0"/>
              </a:buClr>
            </a:pPr>
            <a:r>
              <a:rPr lang="en-US" sz="1000" b="1" dirty="0" smtClean="0"/>
              <a:t>Regional Centre</a:t>
            </a:r>
          </a:p>
          <a:p>
            <a:pPr marL="171450" indent="-17145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000" dirty="0" smtClean="0"/>
              <a:t>Provide products  and data  to the participating  countries.</a:t>
            </a:r>
          </a:p>
          <a:p>
            <a:pPr marL="171450" indent="-17145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000" dirty="0" smtClean="0"/>
              <a:t>Collaborate with WMO to implement  flash flood  </a:t>
            </a:r>
            <a:r>
              <a:rPr lang="en-US" sz="1000" dirty="0" err="1" smtClean="0"/>
              <a:t>hydromet</a:t>
            </a:r>
            <a:r>
              <a:rPr lang="en-US" sz="1000" dirty="0" smtClean="0"/>
              <a:t>  training.</a:t>
            </a:r>
          </a:p>
          <a:p>
            <a:pPr marL="171450" indent="-17145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000" dirty="0" smtClean="0"/>
              <a:t>Evaluate FFG products  from the regional perspective and conduct  verification studies in collaboration with participating countries.</a:t>
            </a:r>
          </a:p>
          <a:p>
            <a:pPr marL="171450" indent="-17145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000" dirty="0" smtClean="0"/>
              <a:t>Have a good  internet connection to download  and  exchange data.</a:t>
            </a:r>
          </a:p>
          <a:p>
            <a:pPr marL="171450" indent="-17145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000" dirty="0" smtClean="0"/>
              <a:t>Maintain servers.</a:t>
            </a:r>
            <a:endParaRPr lang="en-US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5181600" y="2362200"/>
            <a:ext cx="3876612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Clr>
                <a:srgbClr val="0070C0"/>
              </a:buClr>
            </a:pPr>
            <a:r>
              <a:rPr lang="en-US" altLang="en-US" sz="1000" b="1" dirty="0" smtClean="0">
                <a:solidFill>
                  <a:schemeClr val="tx2"/>
                </a:solidFill>
              </a:rPr>
              <a:t>National </a:t>
            </a:r>
            <a:r>
              <a:rPr lang="en-US" altLang="en-US" sz="1000" b="1" dirty="0" err="1" smtClean="0">
                <a:solidFill>
                  <a:schemeClr val="tx2"/>
                </a:solidFill>
              </a:rPr>
              <a:t>Centres</a:t>
            </a:r>
            <a:endParaRPr lang="en-US" altLang="en-US" sz="1000" b="1" dirty="0" smtClean="0">
              <a:solidFill>
                <a:schemeClr val="tx2"/>
              </a:solidFill>
            </a:endParaRPr>
          </a:p>
          <a:p>
            <a:pPr marL="171450" indent="-17145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altLang="en-US" sz="1000" dirty="0" smtClean="0">
                <a:solidFill>
                  <a:schemeClr val="tx2"/>
                </a:solidFill>
              </a:rPr>
              <a:t>Prepare </a:t>
            </a:r>
            <a:r>
              <a:rPr lang="en-US" altLang="en-US" sz="1000" dirty="0">
                <a:solidFill>
                  <a:schemeClr val="tx2"/>
                </a:solidFill>
              </a:rPr>
              <a:t>and issue flash flood warnings and alerts </a:t>
            </a:r>
          </a:p>
          <a:p>
            <a:pPr>
              <a:spcBef>
                <a:spcPts val="0"/>
              </a:spcBef>
              <a:buClr>
                <a:srgbClr val="0070C0"/>
              </a:buClr>
            </a:pPr>
            <a:r>
              <a:rPr lang="en-US" altLang="en-US" sz="1000" dirty="0">
                <a:solidFill>
                  <a:schemeClr val="tx2"/>
                </a:solidFill>
              </a:rPr>
              <a:t>     to the public and national agencies including Emergency </a:t>
            </a:r>
          </a:p>
          <a:p>
            <a:pPr>
              <a:spcBef>
                <a:spcPts val="0"/>
              </a:spcBef>
              <a:buClr>
                <a:srgbClr val="0070C0"/>
              </a:buClr>
            </a:pPr>
            <a:r>
              <a:rPr lang="en-US" altLang="en-US" sz="1000" dirty="0">
                <a:solidFill>
                  <a:schemeClr val="tx2"/>
                </a:solidFill>
              </a:rPr>
              <a:t>     Management Authorities.</a:t>
            </a:r>
          </a:p>
          <a:p>
            <a:pPr marL="171450" indent="-17145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altLang="en-US" sz="1000" dirty="0" smtClean="0">
                <a:solidFill>
                  <a:schemeClr val="tx2"/>
                </a:solidFill>
              </a:rPr>
              <a:t>Have </a:t>
            </a:r>
            <a:r>
              <a:rPr lang="en-US" altLang="en-US" sz="1000" dirty="0">
                <a:solidFill>
                  <a:schemeClr val="tx2"/>
                </a:solidFill>
              </a:rPr>
              <a:t>good cooperation, collaboration, </a:t>
            </a:r>
            <a:r>
              <a:rPr lang="en-US" altLang="en-US" sz="1000" dirty="0" smtClean="0">
                <a:solidFill>
                  <a:schemeClr val="tx2"/>
                </a:solidFill>
              </a:rPr>
              <a:t> and communication </a:t>
            </a:r>
          </a:p>
          <a:p>
            <a:pPr>
              <a:spcBef>
                <a:spcPts val="0"/>
              </a:spcBef>
              <a:buClr>
                <a:srgbClr val="0070C0"/>
              </a:buClr>
            </a:pPr>
            <a:r>
              <a:rPr lang="en-US" altLang="en-US" sz="1000" dirty="0">
                <a:solidFill>
                  <a:schemeClr val="tx2"/>
                </a:solidFill>
              </a:rPr>
              <a:t> </a:t>
            </a:r>
            <a:r>
              <a:rPr lang="en-US" altLang="en-US" sz="1000" dirty="0" smtClean="0">
                <a:solidFill>
                  <a:schemeClr val="tx2"/>
                </a:solidFill>
              </a:rPr>
              <a:t>    with </a:t>
            </a:r>
            <a:r>
              <a:rPr lang="en-US" altLang="en-US" sz="1000" dirty="0">
                <a:solidFill>
                  <a:schemeClr val="tx2"/>
                </a:solidFill>
              </a:rPr>
              <a:t>the Regional Centre for the implementation of </a:t>
            </a:r>
            <a:r>
              <a:rPr lang="en-US" altLang="en-US" sz="1000" dirty="0" smtClean="0">
                <a:solidFill>
                  <a:schemeClr val="tx2"/>
                </a:solidFill>
              </a:rPr>
              <a:t>the</a:t>
            </a:r>
          </a:p>
          <a:p>
            <a:pPr>
              <a:spcBef>
                <a:spcPts val="0"/>
              </a:spcBef>
              <a:buClr>
                <a:srgbClr val="0070C0"/>
              </a:buClr>
            </a:pPr>
            <a:r>
              <a:rPr lang="en-US" altLang="en-US" sz="1000" dirty="0">
                <a:solidFill>
                  <a:schemeClr val="tx2"/>
                </a:solidFill>
              </a:rPr>
              <a:t> </a:t>
            </a:r>
            <a:r>
              <a:rPr lang="en-US" altLang="en-US" sz="1000" dirty="0" smtClean="0">
                <a:solidFill>
                  <a:schemeClr val="tx2"/>
                </a:solidFill>
              </a:rPr>
              <a:t>    project.</a:t>
            </a:r>
          </a:p>
          <a:p>
            <a:pPr marL="171450" indent="-17145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altLang="en-US" sz="1000" dirty="0">
                <a:solidFill>
                  <a:schemeClr val="tx2"/>
                </a:solidFill>
              </a:rPr>
              <a:t>P</a:t>
            </a:r>
            <a:r>
              <a:rPr lang="en-US" altLang="en-US" sz="1000" dirty="0" smtClean="0">
                <a:solidFill>
                  <a:schemeClr val="tx2"/>
                </a:solidFill>
              </a:rPr>
              <a:t>rovide </a:t>
            </a:r>
            <a:r>
              <a:rPr lang="en-US" altLang="en-US" sz="1000" dirty="0">
                <a:solidFill>
                  <a:schemeClr val="tx2"/>
                </a:solidFill>
              </a:rPr>
              <a:t>historical and  in-situ local data to the </a:t>
            </a:r>
            <a:r>
              <a:rPr lang="en-US" altLang="en-US" sz="1000" dirty="0" smtClean="0">
                <a:solidFill>
                  <a:schemeClr val="tx2"/>
                </a:solidFill>
              </a:rPr>
              <a:t>FFG</a:t>
            </a:r>
          </a:p>
          <a:p>
            <a:pPr>
              <a:spcBef>
                <a:spcPts val="0"/>
              </a:spcBef>
              <a:buClr>
                <a:srgbClr val="0070C0"/>
              </a:buClr>
            </a:pPr>
            <a:r>
              <a:rPr lang="en-US" altLang="en-US" sz="1000" dirty="0">
                <a:solidFill>
                  <a:schemeClr val="tx2"/>
                </a:solidFill>
              </a:rPr>
              <a:t> </a:t>
            </a:r>
            <a:r>
              <a:rPr lang="en-US" altLang="en-US" sz="1000" dirty="0" smtClean="0">
                <a:solidFill>
                  <a:schemeClr val="tx2"/>
                </a:solidFill>
              </a:rPr>
              <a:t>    system </a:t>
            </a:r>
            <a:r>
              <a:rPr lang="en-US" altLang="en-US" sz="1000" dirty="0">
                <a:solidFill>
                  <a:schemeClr val="tx2"/>
                </a:solidFill>
              </a:rPr>
              <a:t>developer through the </a:t>
            </a:r>
            <a:r>
              <a:rPr lang="en-US" altLang="en-US" sz="1000" dirty="0" smtClean="0">
                <a:solidFill>
                  <a:schemeClr val="tx2"/>
                </a:solidFill>
              </a:rPr>
              <a:t>RC</a:t>
            </a:r>
            <a:r>
              <a:rPr lang="en-US" altLang="en-US" sz="1000" dirty="0">
                <a:solidFill>
                  <a:schemeClr val="tx2"/>
                </a:solidFill>
              </a:rPr>
              <a:t>.</a:t>
            </a:r>
            <a:endParaRPr lang="en-US" altLang="en-US" sz="1000" dirty="0" smtClean="0">
              <a:solidFill>
                <a:schemeClr val="tx2"/>
              </a:solidFill>
            </a:endParaRPr>
          </a:p>
          <a:p>
            <a:pPr marL="171450" indent="-17145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altLang="en-US" sz="1000" dirty="0" smtClean="0">
                <a:solidFill>
                  <a:schemeClr val="tx2"/>
                </a:solidFill>
              </a:rPr>
              <a:t>Participate </a:t>
            </a:r>
            <a:r>
              <a:rPr lang="en-US" altLang="en-US" sz="1000" dirty="0">
                <a:solidFill>
                  <a:schemeClr val="tx2"/>
                </a:solidFill>
              </a:rPr>
              <a:t>in the Flash Flood </a:t>
            </a:r>
            <a:r>
              <a:rPr lang="en-US" altLang="en-US" sz="1000" dirty="0" err="1">
                <a:solidFill>
                  <a:schemeClr val="tx2"/>
                </a:solidFill>
              </a:rPr>
              <a:t>Hydrometeorologist</a:t>
            </a:r>
            <a:r>
              <a:rPr lang="en-US" altLang="en-US" sz="1000" dirty="0">
                <a:solidFill>
                  <a:schemeClr val="tx2"/>
                </a:solidFill>
              </a:rPr>
              <a:t> </a:t>
            </a:r>
            <a:endParaRPr lang="en-US" altLang="en-US" sz="1000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Clr>
                <a:srgbClr val="0070C0"/>
              </a:buClr>
            </a:pPr>
            <a:r>
              <a:rPr lang="en-US" altLang="en-US" sz="1000" dirty="0">
                <a:solidFill>
                  <a:schemeClr val="tx2"/>
                </a:solidFill>
              </a:rPr>
              <a:t> </a:t>
            </a:r>
            <a:r>
              <a:rPr lang="en-US" altLang="en-US" sz="1000" dirty="0" smtClean="0">
                <a:solidFill>
                  <a:schemeClr val="tx2"/>
                </a:solidFill>
              </a:rPr>
              <a:t>    Training </a:t>
            </a:r>
            <a:r>
              <a:rPr lang="en-US" altLang="en-US" sz="1000" dirty="0" err="1" smtClean="0">
                <a:solidFill>
                  <a:schemeClr val="tx2"/>
                </a:solidFill>
              </a:rPr>
              <a:t>Programme</a:t>
            </a:r>
            <a:r>
              <a:rPr lang="en-US" altLang="en-US" sz="1000" dirty="0">
                <a:solidFill>
                  <a:schemeClr val="tx2"/>
                </a:solidFill>
              </a:rPr>
              <a:t> </a:t>
            </a:r>
            <a:r>
              <a:rPr lang="en-US" altLang="en-US" sz="1000" dirty="0" smtClean="0">
                <a:solidFill>
                  <a:schemeClr val="tx2"/>
                </a:solidFill>
              </a:rPr>
              <a:t>(Steps 1-5).</a:t>
            </a:r>
          </a:p>
          <a:p>
            <a:pPr marL="171450" indent="-17145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altLang="en-US" sz="1000" dirty="0" smtClean="0">
                <a:solidFill>
                  <a:schemeClr val="tx2"/>
                </a:solidFill>
              </a:rPr>
              <a:t>Conduct verification studies.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28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>
                <a:solidFill>
                  <a:srgbClr val="FF9900"/>
                </a:solidFill>
              </a:rPr>
              <a:t>Flash Flood Guidance System (FFGS) Products</a:t>
            </a:r>
            <a:endParaRPr lang="en-CA" sz="2800" dirty="0">
              <a:solidFill>
                <a:srgbClr val="FF99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7" name="Picture 6" descr="M:\Desktop\FFGS\Poster Images\ffg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25146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594360" y="2895600"/>
            <a:ext cx="2529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Flash Flood </a:t>
            </a:r>
            <a:r>
              <a:rPr lang="en-US" sz="1400" dirty="0" smtClean="0"/>
              <a:t>Guidance </a:t>
            </a:r>
            <a:r>
              <a:rPr lang="en-US" sz="1400" dirty="0"/>
              <a:t>for  Black Sea and Middle East </a:t>
            </a:r>
            <a:r>
              <a:rPr lang="en-US" sz="1400" dirty="0" smtClean="0"/>
              <a:t>FFGS.</a:t>
            </a:r>
            <a:endParaRPr lang="en-US" sz="1400" dirty="0"/>
          </a:p>
        </p:txBody>
      </p:sp>
      <p:pic>
        <p:nvPicPr>
          <p:cNvPr id="9" name="Picture 8"/>
          <p:cNvPicPr/>
          <p:nvPr/>
        </p:nvPicPr>
        <p:blipFill rotWithShape="1">
          <a:blip r:embed="rId4"/>
          <a:srcRect l="2069" t="15926" r="57118" b="14324"/>
          <a:stretch/>
        </p:blipFill>
        <p:spPr bwMode="auto">
          <a:xfrm>
            <a:off x="3533502" y="1371600"/>
            <a:ext cx="2181497" cy="14845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429000" y="2819400"/>
            <a:ext cx="2514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GHE Satellite  precipitation</a:t>
            </a:r>
            <a:r>
              <a:rPr lang="en-US" sz="1400" baseline="30000" dirty="0"/>
              <a:t> </a:t>
            </a:r>
            <a:r>
              <a:rPr lang="en-US" sz="1400" dirty="0" smtClean="0"/>
              <a:t>for </a:t>
            </a:r>
            <a:r>
              <a:rPr lang="en-US" sz="1400" dirty="0"/>
              <a:t>Southern </a:t>
            </a:r>
            <a:r>
              <a:rPr lang="en-US" sz="1400" dirty="0" smtClean="0"/>
              <a:t>Africa Region FFGS. </a:t>
            </a:r>
            <a:endParaRPr lang="en-US" sz="1400" dirty="0"/>
          </a:p>
        </p:txBody>
      </p:sp>
      <p:pic>
        <p:nvPicPr>
          <p:cNvPr id="11" name="Picture 10" descr="M:\Desktop\FFGS\Poster Images\ffg4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2057400" cy="144997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6019800" y="2819400"/>
            <a:ext cx="2133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Average Soil </a:t>
            </a:r>
            <a:r>
              <a:rPr lang="en-US" sz="1400" dirty="0" smtClean="0"/>
              <a:t>Moisture </a:t>
            </a:r>
            <a:r>
              <a:rPr lang="en-US" sz="1400" dirty="0"/>
              <a:t>for South East Europe </a:t>
            </a:r>
            <a:r>
              <a:rPr lang="en-US" sz="1400" dirty="0" smtClean="0"/>
              <a:t>FFGS.</a:t>
            </a:r>
            <a:endParaRPr lang="en-US" sz="1400" dirty="0"/>
          </a:p>
        </p:txBody>
      </p:sp>
      <p:pic>
        <p:nvPicPr>
          <p:cNvPr id="13" name="Picture 12" descr="M:\Desktop\FFGS\Poster Images\ffg5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22098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746760" y="5181600"/>
            <a:ext cx="22250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Flash Flood </a:t>
            </a:r>
            <a:r>
              <a:rPr lang="en-US" sz="1400" dirty="0" smtClean="0"/>
              <a:t>Threat </a:t>
            </a:r>
            <a:r>
              <a:rPr lang="en-US" sz="1400" dirty="0"/>
              <a:t>for Central America FFGS</a:t>
            </a:r>
          </a:p>
        </p:txBody>
      </p:sp>
      <p:pic>
        <p:nvPicPr>
          <p:cNvPr id="15" name="Picture 14" descr="M:\Desktop\FFGS\Poster Images\ffg6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337" y="3886200"/>
            <a:ext cx="2222863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3505200" y="525780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Snow Water Equivalent (SWE) for </a:t>
            </a:r>
            <a:r>
              <a:rPr lang="en-US" sz="1400" dirty="0" smtClean="0"/>
              <a:t>Turkey.</a:t>
            </a:r>
            <a:endParaRPr lang="en-US" sz="1400" dirty="0"/>
          </a:p>
        </p:txBody>
      </p:sp>
      <p:pic>
        <p:nvPicPr>
          <p:cNvPr id="19" name="Resim 3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3886200"/>
            <a:ext cx="2247900" cy="1371600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5943600" y="5257800"/>
            <a:ext cx="259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Forecast Mean </a:t>
            </a:r>
            <a:r>
              <a:rPr lang="en-US" sz="1400" dirty="0" err="1" smtClean="0"/>
              <a:t>Aereal</a:t>
            </a:r>
            <a:r>
              <a:rPr lang="en-US" sz="1400" dirty="0" smtClean="0"/>
              <a:t> Precipitation for  Black </a:t>
            </a:r>
            <a:r>
              <a:rPr lang="en-US" sz="1400" dirty="0"/>
              <a:t>Sea and Middle East </a:t>
            </a:r>
            <a:r>
              <a:rPr lang="en-US" sz="1400" dirty="0" smtClean="0"/>
              <a:t>FFGS.</a:t>
            </a:r>
            <a:endParaRPr lang="en-US" sz="1400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453188"/>
            <a:ext cx="4465637" cy="312737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659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7" name="Straight Connector 1046"/>
          <p:cNvCxnSpPr/>
          <p:nvPr/>
        </p:nvCxnSpPr>
        <p:spPr>
          <a:xfrm>
            <a:off x="2133600" y="5105400"/>
            <a:ext cx="42672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 smtClean="0">
                <a:solidFill>
                  <a:srgbClr val="FF9900"/>
                </a:solidFill>
              </a:rPr>
              <a:t>Regional Coverage </a:t>
            </a:r>
            <a:r>
              <a:rPr lang="en-US" sz="2400" dirty="0"/>
              <a:t/>
            </a:r>
            <a:br>
              <a:rPr lang="en-US" sz="2400" dirty="0"/>
            </a:br>
            <a:endParaRPr lang="en-C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3776663" cy="255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M:\Desktop\FFGS\FFG Poster &amp; Brochure etc\FFGS Poster\Poster Images\GLOBAL3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90600"/>
            <a:ext cx="3962400" cy="255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Connector 46"/>
          <p:cNvCxnSpPr/>
          <p:nvPr/>
        </p:nvCxnSpPr>
        <p:spPr>
          <a:xfrm>
            <a:off x="3124200" y="2667000"/>
            <a:ext cx="0" cy="1219200"/>
          </a:xfrm>
          <a:prstGeom prst="line">
            <a:avLst/>
          </a:prstGeom>
          <a:ln w="19050">
            <a:solidFill>
              <a:srgbClr val="D51186"/>
            </a:solidFill>
            <a:headEnd type="diamon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124200" y="3886200"/>
            <a:ext cx="4495800" cy="0"/>
          </a:xfrm>
          <a:prstGeom prst="line">
            <a:avLst/>
          </a:prstGeom>
          <a:ln w="19050">
            <a:solidFill>
              <a:srgbClr val="D511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7620000" y="2438400"/>
            <a:ext cx="0" cy="1447800"/>
          </a:xfrm>
          <a:prstGeom prst="line">
            <a:avLst/>
          </a:prstGeom>
          <a:ln w="19050">
            <a:solidFill>
              <a:srgbClr val="D51186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895600" y="2438400"/>
            <a:ext cx="0" cy="1828800"/>
          </a:xfrm>
          <a:prstGeom prst="line">
            <a:avLst/>
          </a:prstGeom>
          <a:ln w="19050">
            <a:solidFill>
              <a:srgbClr val="00B050"/>
            </a:soli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895600" y="4267200"/>
            <a:ext cx="43434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7239000" y="2266365"/>
            <a:ext cx="0" cy="2000835"/>
          </a:xfrm>
          <a:prstGeom prst="line">
            <a:avLst/>
          </a:prstGeom>
          <a:ln w="19050">
            <a:solidFill>
              <a:srgbClr val="00B05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667000" y="2266365"/>
            <a:ext cx="0" cy="2305635"/>
          </a:xfrm>
          <a:prstGeom prst="line">
            <a:avLst/>
          </a:prstGeom>
          <a:ln w="19050">
            <a:solidFill>
              <a:srgbClr val="FF9900"/>
            </a:soli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667000" y="4572000"/>
            <a:ext cx="4343400" cy="0"/>
          </a:xfrm>
          <a:prstGeom prst="line">
            <a:avLst/>
          </a:prstGeom>
          <a:ln w="190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Connector 1023"/>
          <p:cNvCxnSpPr/>
          <p:nvPr/>
        </p:nvCxnSpPr>
        <p:spPr>
          <a:xfrm flipV="1">
            <a:off x="7010400" y="2209800"/>
            <a:ext cx="0" cy="2362200"/>
          </a:xfrm>
          <a:prstGeom prst="line">
            <a:avLst/>
          </a:prstGeom>
          <a:ln w="19050">
            <a:solidFill>
              <a:srgbClr val="FF990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Straight Connector 1028"/>
          <p:cNvCxnSpPr/>
          <p:nvPr/>
        </p:nvCxnSpPr>
        <p:spPr>
          <a:xfrm>
            <a:off x="2438400" y="2057400"/>
            <a:ext cx="0" cy="2667000"/>
          </a:xfrm>
          <a:prstGeom prst="line">
            <a:avLst/>
          </a:prstGeom>
          <a:ln w="19050">
            <a:solidFill>
              <a:srgbClr val="FFFF00"/>
            </a:soli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Connector 1030"/>
          <p:cNvCxnSpPr/>
          <p:nvPr/>
        </p:nvCxnSpPr>
        <p:spPr>
          <a:xfrm>
            <a:off x="2438400" y="4724400"/>
            <a:ext cx="44196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Connector 1032"/>
          <p:cNvCxnSpPr/>
          <p:nvPr/>
        </p:nvCxnSpPr>
        <p:spPr>
          <a:xfrm flipV="1">
            <a:off x="6858000" y="1905000"/>
            <a:ext cx="0" cy="2819400"/>
          </a:xfrm>
          <a:prstGeom prst="line">
            <a:avLst/>
          </a:prstGeom>
          <a:ln w="19050">
            <a:solidFill>
              <a:srgbClr val="FFFF0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/>
          <p:cNvCxnSpPr/>
          <p:nvPr/>
        </p:nvCxnSpPr>
        <p:spPr>
          <a:xfrm>
            <a:off x="2209800" y="2209800"/>
            <a:ext cx="0" cy="2743200"/>
          </a:xfrm>
          <a:prstGeom prst="line">
            <a:avLst/>
          </a:prstGeom>
          <a:ln w="19050">
            <a:solidFill>
              <a:srgbClr val="FF0000"/>
            </a:soli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/>
          <p:cNvCxnSpPr/>
          <p:nvPr/>
        </p:nvCxnSpPr>
        <p:spPr>
          <a:xfrm>
            <a:off x="2209800" y="4953000"/>
            <a:ext cx="4343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038"/>
          <p:cNvCxnSpPr/>
          <p:nvPr/>
        </p:nvCxnSpPr>
        <p:spPr>
          <a:xfrm flipV="1">
            <a:off x="6553200" y="1981200"/>
            <a:ext cx="0" cy="2971800"/>
          </a:xfrm>
          <a:prstGeom prst="line">
            <a:avLst/>
          </a:prstGeom>
          <a:ln w="19050">
            <a:solidFill>
              <a:srgbClr val="FF000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Connector 1044"/>
          <p:cNvCxnSpPr/>
          <p:nvPr/>
        </p:nvCxnSpPr>
        <p:spPr>
          <a:xfrm>
            <a:off x="2133600" y="2667000"/>
            <a:ext cx="0" cy="2438400"/>
          </a:xfrm>
          <a:prstGeom prst="line">
            <a:avLst/>
          </a:prstGeom>
          <a:ln w="19050">
            <a:solidFill>
              <a:srgbClr val="0070C0"/>
            </a:soli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Straight Connector 1048"/>
          <p:cNvCxnSpPr/>
          <p:nvPr/>
        </p:nvCxnSpPr>
        <p:spPr>
          <a:xfrm flipV="1">
            <a:off x="6400800" y="2667000"/>
            <a:ext cx="0" cy="2438400"/>
          </a:xfrm>
          <a:prstGeom prst="line">
            <a:avLst/>
          </a:prstGeom>
          <a:ln w="19050">
            <a:solidFill>
              <a:srgbClr val="0070C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Straight Connector 1050"/>
          <p:cNvCxnSpPr/>
          <p:nvPr/>
        </p:nvCxnSpPr>
        <p:spPr>
          <a:xfrm>
            <a:off x="1143000" y="2266365"/>
            <a:ext cx="0" cy="3143835"/>
          </a:xfrm>
          <a:prstGeom prst="line">
            <a:avLst/>
          </a:prstGeom>
          <a:ln w="19050">
            <a:solidFill>
              <a:srgbClr val="FFC000"/>
            </a:soli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Straight Connector 1052"/>
          <p:cNvCxnSpPr/>
          <p:nvPr/>
        </p:nvCxnSpPr>
        <p:spPr>
          <a:xfrm>
            <a:off x="1143000" y="5410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Straight Connector 1055"/>
          <p:cNvCxnSpPr/>
          <p:nvPr/>
        </p:nvCxnSpPr>
        <p:spPr>
          <a:xfrm>
            <a:off x="1143000" y="5410200"/>
            <a:ext cx="40386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Straight Connector 1057"/>
          <p:cNvCxnSpPr/>
          <p:nvPr/>
        </p:nvCxnSpPr>
        <p:spPr>
          <a:xfrm flipV="1">
            <a:off x="5181600" y="2266365"/>
            <a:ext cx="0" cy="3143835"/>
          </a:xfrm>
          <a:prstGeom prst="line">
            <a:avLst/>
          </a:prstGeom>
          <a:ln w="19050">
            <a:solidFill>
              <a:srgbClr val="FFC00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0" name="Rounded Rectangle 1079"/>
          <p:cNvSpPr/>
          <p:nvPr/>
        </p:nvSpPr>
        <p:spPr>
          <a:xfrm>
            <a:off x="2438400" y="5060350"/>
            <a:ext cx="1143000" cy="121250"/>
          </a:xfrm>
          <a:prstGeom prst="roundRect">
            <a:avLst/>
          </a:prstGeom>
          <a:solidFill>
            <a:srgbClr val="0070C0"/>
          </a:solidFill>
          <a:ln w="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SARFFGS-SWFDP-SA</a:t>
            </a:r>
            <a:endParaRPr lang="en-US" sz="800" b="1" dirty="0">
              <a:solidFill>
                <a:srgbClr val="0070C0"/>
              </a:solidFill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3695700" y="4907949"/>
            <a:ext cx="1257300" cy="121251"/>
          </a:xfrm>
          <a:prstGeom prst="roundRect">
            <a:avLst/>
          </a:prstGeom>
          <a:solidFill>
            <a:srgbClr val="FF0000"/>
          </a:solidFill>
          <a:ln w="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BSMEFFGS-SWFDP-SEE</a:t>
            </a:r>
            <a:endParaRPr lang="en-US" sz="800" b="1" dirty="0">
              <a:solidFill>
                <a:srgbClr val="0070C0"/>
              </a:solidFill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3695700" y="4663774"/>
            <a:ext cx="1257300" cy="121251"/>
          </a:xfrm>
          <a:prstGeom prst="roundRect">
            <a:avLst/>
          </a:prstGeom>
          <a:solidFill>
            <a:srgbClr val="FFFF00"/>
          </a:solidFill>
          <a:ln w="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CARFFGS-SWFDP-CA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2819400" y="4511374"/>
            <a:ext cx="1257300" cy="121251"/>
          </a:xfrm>
          <a:prstGeom prst="roundRect">
            <a:avLst/>
          </a:prstGeom>
          <a:solidFill>
            <a:srgbClr val="FF9900"/>
          </a:solidFill>
          <a:ln w="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err="1" smtClean="0">
                <a:solidFill>
                  <a:schemeClr val="tx1"/>
                </a:solidFill>
              </a:rPr>
              <a:t>SAsaiFFGS</a:t>
            </a:r>
            <a:r>
              <a:rPr lang="en-US" sz="800" b="1" dirty="0" smtClean="0">
                <a:solidFill>
                  <a:schemeClr val="tx1"/>
                </a:solidFill>
              </a:rPr>
              <a:t>-SWFDP-</a:t>
            </a:r>
            <a:r>
              <a:rPr lang="en-US" sz="800" b="1" dirty="0" err="1" smtClean="0">
                <a:solidFill>
                  <a:schemeClr val="tx1"/>
                </a:solidFill>
              </a:rPr>
              <a:t>BoB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3771900" y="4206574"/>
            <a:ext cx="1257300" cy="121251"/>
          </a:xfrm>
          <a:prstGeom prst="roundRect">
            <a:avLst/>
          </a:prstGeom>
          <a:solidFill>
            <a:srgbClr val="00B050"/>
          </a:solidFill>
          <a:ln w="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MRFFGS-SWFDP-SEA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3752850" y="3825574"/>
            <a:ext cx="1257300" cy="121251"/>
          </a:xfrm>
          <a:prstGeom prst="roundRect">
            <a:avLst/>
          </a:prstGeom>
          <a:solidFill>
            <a:srgbClr val="D51186"/>
          </a:solidFill>
          <a:ln w="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SAOFFGS-SWFDP-SAO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2405494" y="5349575"/>
            <a:ext cx="1347355" cy="121250"/>
          </a:xfrm>
          <a:prstGeom prst="roundRect">
            <a:avLst/>
          </a:prstGeom>
          <a:solidFill>
            <a:srgbClr val="0070C0"/>
          </a:solidFill>
          <a:ln w="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CAFFGS-SWFDP-Caribbean</a:t>
            </a:r>
            <a:endParaRPr lang="en-US" sz="800" b="1" dirty="0">
              <a:solidFill>
                <a:srgbClr val="0070C0"/>
              </a:solidFill>
            </a:endParaRPr>
          </a:p>
        </p:txBody>
      </p:sp>
      <p:sp>
        <p:nvSpPr>
          <p:cNvPr id="1081" name="Rounded Rectangle 1080"/>
          <p:cNvSpPr/>
          <p:nvPr/>
        </p:nvSpPr>
        <p:spPr>
          <a:xfrm>
            <a:off x="1219200" y="990601"/>
            <a:ext cx="1676400" cy="2970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SWFDP</a:t>
            </a:r>
            <a:endParaRPr lang="en-US" sz="1800" dirty="0"/>
          </a:p>
        </p:txBody>
      </p:sp>
      <p:sp>
        <p:nvSpPr>
          <p:cNvPr id="131" name="Rounded Rectangle 130"/>
          <p:cNvSpPr/>
          <p:nvPr/>
        </p:nvSpPr>
        <p:spPr>
          <a:xfrm>
            <a:off x="5181600" y="990601"/>
            <a:ext cx="1676400" cy="2970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FFGS</a:t>
            </a:r>
            <a:endParaRPr lang="en-US" sz="1800" dirty="0"/>
          </a:p>
        </p:txBody>
      </p:sp>
      <p:sp>
        <p:nvSpPr>
          <p:cNvPr id="13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453188"/>
            <a:ext cx="4465637" cy="312737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79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 smtClean="0">
                <a:solidFill>
                  <a:srgbClr val="FF9900"/>
                </a:solidFill>
              </a:rPr>
              <a:t> </a:t>
            </a:r>
            <a:r>
              <a:rPr lang="en-US" sz="2400" dirty="0"/>
              <a:t/>
            </a:r>
            <a:br>
              <a:rPr lang="en-US" sz="2400" dirty="0"/>
            </a:br>
            <a:endParaRPr lang="en-C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03225" y="341313"/>
            <a:ext cx="87137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>
              <a:buClrTx/>
              <a:buFontTx/>
            </a:pPr>
            <a:r>
              <a:rPr lang="en-US" sz="2400" b="1" kern="0" dirty="0" smtClean="0">
                <a:solidFill>
                  <a:srgbClr val="FF9900"/>
                </a:solidFill>
              </a:rPr>
              <a:t>QPF Requirements for FFGS: High Resolution NWP QPF </a:t>
            </a:r>
            <a:r>
              <a:rPr lang="en-US" sz="2400" kern="0" dirty="0" smtClean="0"/>
              <a:t/>
            </a:r>
            <a:br>
              <a:rPr lang="en-US" sz="2400" kern="0" dirty="0" smtClean="0"/>
            </a:br>
            <a:endParaRPr lang="en-CA" sz="2400" kern="0" dirty="0"/>
          </a:p>
        </p:txBody>
      </p:sp>
      <p:pic>
        <p:nvPicPr>
          <p:cNvPr id="2050" name="Picture 2" descr="E:\aladin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82" y="897082"/>
            <a:ext cx="395287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4600" y="897082"/>
            <a:ext cx="1371600" cy="525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29200" y="886691"/>
            <a:ext cx="1371600" cy="525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Elbow Connector 10"/>
          <p:cNvCxnSpPr/>
          <p:nvPr/>
        </p:nvCxnSpPr>
        <p:spPr>
          <a:xfrm>
            <a:off x="1354281" y="1019175"/>
            <a:ext cx="1468582" cy="228600"/>
          </a:xfrm>
          <a:prstGeom prst="bentConnector3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5943600" y="1219200"/>
            <a:ext cx="2012373" cy="914400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350818" y="1019175"/>
            <a:ext cx="734291" cy="885825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High Resolution QPF</a:t>
            </a:r>
            <a:endParaRPr lang="en-US" sz="1000" dirty="0"/>
          </a:p>
        </p:txBody>
      </p:sp>
      <p:sp>
        <p:nvSpPr>
          <p:cNvPr id="22" name="Rectangle 21"/>
          <p:cNvSpPr/>
          <p:nvPr/>
        </p:nvSpPr>
        <p:spPr>
          <a:xfrm>
            <a:off x="6951518" y="1247775"/>
            <a:ext cx="973282" cy="885825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FFFT</a:t>
            </a:r>
            <a:r>
              <a:rPr lang="fr-CH" sz="1000" baseline="30000" dirty="0"/>
              <a:t>1</a:t>
            </a:r>
            <a:r>
              <a:rPr lang="en-US" sz="1000" dirty="0" smtClean="0"/>
              <a:t>=FMAP-FFG</a:t>
            </a:r>
            <a:endParaRPr lang="en-US" sz="1000" dirty="0"/>
          </a:p>
        </p:txBody>
      </p:sp>
      <p:pic>
        <p:nvPicPr>
          <p:cNvPr id="2052" name="Picture 4" descr="E:\aladin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352800"/>
            <a:ext cx="2267661" cy="1524000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/>
          <p:cNvCxnSpPr>
            <a:stCxn id="22" idx="2"/>
          </p:cNvCxnSpPr>
          <p:nvPr/>
        </p:nvCxnSpPr>
        <p:spPr>
          <a:xfrm>
            <a:off x="7438159" y="2133600"/>
            <a:ext cx="486641" cy="2057400"/>
          </a:xfrm>
          <a:prstGeom prst="line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620000" y="4191000"/>
            <a:ext cx="9144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522893" y="5566109"/>
            <a:ext cx="25811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fr-CH" sz="1000" baseline="30000" dirty="0"/>
              <a:t>1</a:t>
            </a:r>
            <a:r>
              <a:rPr lang="en-US" sz="1000" dirty="0" smtClean="0"/>
              <a:t>FMAP: Forecast Mean Areal Precipitation</a:t>
            </a:r>
          </a:p>
          <a:p>
            <a:pPr>
              <a:spcBef>
                <a:spcPts val="0"/>
              </a:spcBef>
            </a:pPr>
            <a:r>
              <a:rPr lang="en-US" sz="1000" dirty="0" smtClean="0"/>
              <a:t>FFG: Flash Flood Guidance</a:t>
            </a:r>
          </a:p>
          <a:p>
            <a:pPr>
              <a:spcBef>
                <a:spcPts val="0"/>
              </a:spcBef>
            </a:pPr>
            <a:r>
              <a:rPr lang="en-US" sz="1000" dirty="0" smtClean="0"/>
              <a:t>FFFT: Forecast Flash Flood Threat</a:t>
            </a:r>
            <a:endParaRPr lang="en-US" sz="1000" dirty="0"/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453188"/>
            <a:ext cx="4465637" cy="312737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481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 smtClean="0">
                <a:solidFill>
                  <a:srgbClr val="FF9900"/>
                </a:solidFill>
              </a:rPr>
              <a:t> </a:t>
            </a:r>
            <a:r>
              <a:rPr lang="en-US" sz="2400" dirty="0"/>
              <a:t/>
            </a:r>
            <a:br>
              <a:rPr lang="en-US" sz="2400" dirty="0"/>
            </a:br>
            <a:endParaRPr lang="en-C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03225" y="341313"/>
            <a:ext cx="87137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>
              <a:buClrTx/>
              <a:buFontTx/>
            </a:pPr>
            <a:r>
              <a:rPr lang="en-US" sz="2400" b="1" kern="0" dirty="0" smtClean="0">
                <a:solidFill>
                  <a:srgbClr val="FF9900"/>
                </a:solidFill>
              </a:rPr>
              <a:t>High Resolution NWP Requirement: CARFFG</a:t>
            </a:r>
            <a:r>
              <a:rPr lang="fr-CH" sz="2400" baseline="30000" dirty="0"/>
              <a:t> </a:t>
            </a:r>
            <a:r>
              <a:rPr lang="en-US" sz="2400" kern="0" dirty="0" smtClean="0"/>
              <a:t/>
            </a:r>
            <a:br>
              <a:rPr lang="en-US" sz="2400" kern="0" dirty="0" smtClean="0"/>
            </a:br>
            <a:endParaRPr lang="en-CA" sz="2400" kern="0" dirty="0"/>
          </a:p>
        </p:txBody>
      </p:sp>
      <p:pic>
        <p:nvPicPr>
          <p:cNvPr id="6" name="Picture 5" descr="M:\My Documents\FFGS\Central Asia FFGS\Modelling Domain\proposed sub-domains C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6" y="1447800"/>
            <a:ext cx="6705600" cy="39827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66800" y="5957500"/>
            <a:ext cx="4461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9900"/>
                </a:solidFill>
              </a:rPr>
              <a:t>CARFFGS: Central Asia Region Flash Flood Guidance System</a:t>
            </a:r>
            <a:endParaRPr lang="en-US" sz="1200" dirty="0">
              <a:solidFill>
                <a:srgbClr val="FF9900"/>
              </a:solidFill>
            </a:endParaRPr>
          </a:p>
        </p:txBody>
      </p:sp>
      <p:cxnSp>
        <p:nvCxnSpPr>
          <p:cNvPr id="9" name="Elbow Connector 8"/>
          <p:cNvCxnSpPr/>
          <p:nvPr/>
        </p:nvCxnSpPr>
        <p:spPr>
          <a:xfrm>
            <a:off x="6248400" y="3124200"/>
            <a:ext cx="1905000" cy="685800"/>
          </a:xfrm>
          <a:prstGeom prst="bentConnector3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162800" y="2743200"/>
            <a:ext cx="1143000" cy="106680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High Resolution QPF is required for the mountainous regions</a:t>
            </a:r>
            <a:endParaRPr lang="en-US" sz="1200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453188"/>
            <a:ext cx="4465637" cy="312737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378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 smtClean="0">
                <a:solidFill>
                  <a:srgbClr val="FF9900"/>
                </a:solidFill>
              </a:rPr>
              <a:t> </a:t>
            </a:r>
            <a:r>
              <a:rPr lang="en-US" sz="2400" dirty="0"/>
              <a:t/>
            </a:r>
            <a:br>
              <a:rPr lang="en-US" sz="2400" dirty="0"/>
            </a:br>
            <a:endParaRPr lang="en-C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03225" y="341313"/>
            <a:ext cx="87137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>
              <a:buClrTx/>
              <a:buFontTx/>
            </a:pPr>
            <a:r>
              <a:rPr lang="en-US" sz="2400" b="1" kern="0" dirty="0" smtClean="0">
                <a:solidFill>
                  <a:srgbClr val="FF9900"/>
                </a:solidFill>
              </a:rPr>
              <a:t>Integration of SWFWP-SA and SARFFGS </a:t>
            </a:r>
            <a:r>
              <a:rPr lang="en-US" sz="2400" kern="0" dirty="0" smtClean="0"/>
              <a:t/>
            </a:r>
            <a:br>
              <a:rPr lang="en-US" sz="2400" kern="0" dirty="0" smtClean="0"/>
            </a:br>
            <a:endParaRPr lang="en-CA" sz="2400" kern="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453188"/>
            <a:ext cx="4465637" cy="312737"/>
          </a:xfrm>
        </p:spPr>
        <p:txBody>
          <a:bodyPr/>
          <a:lstStyle/>
          <a:p>
            <a:endParaRPr lang="en-US" altLang="en-US" dirty="0"/>
          </a:p>
        </p:txBody>
      </p:sp>
      <p:pic>
        <p:nvPicPr>
          <p:cNvPr id="1026" name="Picture 2" descr="M:\Desktop\FFGS\FFG Poster &amp; Brochure etc\SARFFG-SWFDP-SA  flyer\Integration concep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19620"/>
            <a:ext cx="7239000" cy="451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81600" y="6030494"/>
            <a:ext cx="3751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9900"/>
                </a:solidFill>
              </a:rPr>
              <a:t>This slide is adopted from Eugene </a:t>
            </a:r>
            <a:r>
              <a:rPr lang="en-US" sz="1000" b="1" dirty="0" err="1" smtClean="0">
                <a:solidFill>
                  <a:srgbClr val="FF9900"/>
                </a:solidFill>
              </a:rPr>
              <a:t>Poolman</a:t>
            </a:r>
            <a:r>
              <a:rPr lang="en-US" sz="1000" b="1" dirty="0" smtClean="0">
                <a:solidFill>
                  <a:srgbClr val="FF9900"/>
                </a:solidFill>
              </a:rPr>
              <a:t> of the SAWS</a:t>
            </a:r>
            <a:endParaRPr lang="en-US" sz="10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0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 smtClean="0">
                <a:solidFill>
                  <a:srgbClr val="FF9900"/>
                </a:solidFill>
              </a:rPr>
              <a:t> </a:t>
            </a:r>
            <a:r>
              <a:rPr lang="en-US" sz="2400" dirty="0"/>
              <a:t/>
            </a:r>
            <a:br>
              <a:rPr lang="en-US" sz="2400" dirty="0"/>
            </a:br>
            <a:endParaRPr lang="en-C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03225" y="341313"/>
            <a:ext cx="87137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>
              <a:buClrTx/>
              <a:buFontTx/>
            </a:pPr>
            <a:r>
              <a:rPr lang="en-US" b="1" kern="0" dirty="0" smtClean="0">
                <a:solidFill>
                  <a:srgbClr val="FF9900"/>
                </a:solidFill>
              </a:rPr>
              <a:t>Linking Needs and Challenges</a:t>
            </a:r>
            <a:r>
              <a:rPr lang="en-US" sz="2800" kern="0" dirty="0" smtClean="0"/>
              <a:t/>
            </a:r>
            <a:br>
              <a:rPr lang="en-US" sz="2800" kern="0" dirty="0" smtClean="0"/>
            </a:br>
            <a:endParaRPr lang="en-CA" sz="2800" kern="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453188"/>
            <a:ext cx="4465637" cy="312737"/>
          </a:xfrm>
        </p:spPr>
        <p:txBody>
          <a:bodyPr/>
          <a:lstStyle/>
          <a:p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6030494"/>
            <a:ext cx="3751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9900"/>
                </a:solidFill>
              </a:rPr>
              <a:t>This slide is adopted from Eugene </a:t>
            </a:r>
            <a:r>
              <a:rPr lang="en-US" sz="1000" b="1" dirty="0" err="1" smtClean="0">
                <a:solidFill>
                  <a:srgbClr val="FF9900"/>
                </a:solidFill>
              </a:rPr>
              <a:t>Poolman</a:t>
            </a:r>
            <a:r>
              <a:rPr lang="en-US" sz="1000" b="1" dirty="0" smtClean="0">
                <a:solidFill>
                  <a:srgbClr val="FF9900"/>
                </a:solidFill>
              </a:rPr>
              <a:t> of the SAWS</a:t>
            </a:r>
            <a:endParaRPr lang="en-US" sz="1000" b="1" dirty="0">
              <a:solidFill>
                <a:srgbClr val="FF99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1066800"/>
            <a:ext cx="7162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Implementation process of the SWFDP project </a:t>
            </a:r>
            <a:r>
              <a:rPr lang="en-US" sz="1600" dirty="0" smtClean="0">
                <a:sym typeface="Symbol"/>
              </a:rPr>
              <a:t></a:t>
            </a:r>
            <a:r>
              <a:rPr lang="en-US" sz="1600" dirty="0" smtClean="0"/>
              <a:t> 4 or 5 years.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Implementation of FFGS </a:t>
            </a:r>
            <a:r>
              <a:rPr lang="en-US" sz="1600" dirty="0" smtClean="0">
                <a:sym typeface="Symbol"/>
              </a:rPr>
              <a:t> 18 months.</a:t>
            </a:r>
            <a:endParaRPr lang="en-US" sz="1600" dirty="0" smtClean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Integration of SWFDP and FFGS: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/>
              <a:t>Closer cooperation between SWFDP and FFGS project </a:t>
            </a:r>
            <a:r>
              <a:rPr lang="en-US" sz="1600" dirty="0" smtClean="0"/>
              <a:t>teams </a:t>
            </a:r>
            <a:r>
              <a:rPr lang="en-US" sz="1600" dirty="0"/>
              <a:t>and their partners</a:t>
            </a:r>
            <a:r>
              <a:rPr lang="en-US" sz="1600" dirty="0" smtClean="0"/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 smtClean="0"/>
              <a:t>Need to align SWFDP window-on-weather to mesh with FFGS area coverage</a:t>
            </a:r>
            <a:endParaRPr lang="en-US" sz="16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 smtClean="0"/>
              <a:t>Need for higher-resolution </a:t>
            </a:r>
            <a:r>
              <a:rPr lang="en-US" sz="1600" dirty="0" err="1"/>
              <a:t>mesoscale</a:t>
            </a:r>
            <a:r>
              <a:rPr lang="en-US" sz="1600" dirty="0"/>
              <a:t> </a:t>
            </a:r>
            <a:r>
              <a:rPr lang="en-US" sz="1600" dirty="0" smtClean="0"/>
              <a:t>NWP </a:t>
            </a:r>
            <a:r>
              <a:rPr lang="en-US" sz="1600" dirty="0" smtClean="0">
                <a:sym typeface="Symbol"/>
              </a:rPr>
              <a:t></a:t>
            </a:r>
            <a:r>
              <a:rPr lang="en-US" sz="1600" dirty="0" smtClean="0"/>
              <a:t> QPF and </a:t>
            </a:r>
            <a:r>
              <a:rPr lang="en-US" sz="1600" dirty="0" err="1" smtClean="0"/>
              <a:t>Nowcasting</a:t>
            </a:r>
            <a:r>
              <a:rPr lang="en-US" sz="1600" dirty="0" smtClean="0"/>
              <a:t> data and products, commensurate with factors causing flash flooding (topography - mountainous basins) and damage </a:t>
            </a:r>
            <a:r>
              <a:rPr lang="en-US" sz="1600" dirty="0" err="1" smtClean="0"/>
              <a:t>centres</a:t>
            </a:r>
            <a:endParaRPr lang="en-US" sz="160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 smtClean="0"/>
              <a:t>Need for infrastructure enhancement to allow product flow from SWFDP RC to FFGS RC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 smtClean="0"/>
              <a:t>Need of the participating National </a:t>
            </a:r>
            <a:r>
              <a:rPr lang="en-US" sz="1600" dirty="0" err="1" smtClean="0"/>
              <a:t>Centres</a:t>
            </a:r>
            <a:r>
              <a:rPr lang="en-US" sz="1600" dirty="0" smtClean="0"/>
              <a:t> to access the data and products such as internet speed,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 smtClean="0"/>
              <a:t>Need </a:t>
            </a:r>
            <a:r>
              <a:rPr lang="en-US" sz="1600" dirty="0"/>
              <a:t>for </a:t>
            </a:r>
            <a:r>
              <a:rPr lang="en-US" sz="1600" dirty="0" smtClean="0"/>
              <a:t>WEB </a:t>
            </a:r>
            <a:r>
              <a:rPr lang="en-US" sz="1600" dirty="0"/>
              <a:t>portal for </a:t>
            </a:r>
            <a:r>
              <a:rPr lang="en-US" sz="1600" dirty="0" smtClean="0"/>
              <a:t>disseminating forecasts </a:t>
            </a:r>
            <a:r>
              <a:rPr lang="en-US" sz="1600" dirty="0"/>
              <a:t>and warning products for the Emergency </a:t>
            </a:r>
            <a:r>
              <a:rPr lang="en-US" sz="1600" dirty="0" smtClean="0"/>
              <a:t>Management Agencies.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05381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Thank you for your attention</a:t>
            </a:r>
            <a:endParaRPr lang="en-US" altLang="en-US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H" altLang="en-US" sz="1800" dirty="0" smtClean="0"/>
              <a:t>Paul Pilon</a:t>
            </a:r>
          </a:p>
          <a:p>
            <a:r>
              <a:rPr lang="fr-CH" altLang="en-US" sz="1800" dirty="0" smtClean="0"/>
              <a:t>ppilon@wmo.int</a:t>
            </a:r>
          </a:p>
          <a:p>
            <a:r>
              <a:rPr lang="fr-CH" altLang="en-US" sz="1800" dirty="0" err="1" smtClean="0"/>
              <a:t>Ayhan</a:t>
            </a:r>
            <a:r>
              <a:rPr lang="fr-CH" altLang="en-US" sz="1800" dirty="0" smtClean="0"/>
              <a:t> </a:t>
            </a:r>
            <a:r>
              <a:rPr lang="fr-CH" altLang="en-US" sz="1800" dirty="0" err="1" smtClean="0"/>
              <a:t>Sayin</a:t>
            </a:r>
            <a:endParaRPr lang="fr-CH" altLang="en-US" sz="1800" dirty="0" smtClean="0"/>
          </a:p>
          <a:p>
            <a:r>
              <a:rPr lang="fr-CH" altLang="en-US" sz="1800" dirty="0" smtClean="0"/>
              <a:t>asayin@wmo.int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 smtClean="0">
                <a:solidFill>
                  <a:srgbClr val="FF9900"/>
                </a:solidFill>
              </a:rPr>
              <a:t>Flash Flood </a:t>
            </a:r>
            <a:r>
              <a:rPr lang="en-US" sz="2400" b="1" dirty="0" err="1">
                <a:solidFill>
                  <a:srgbClr val="FF9900"/>
                </a:solidFill>
              </a:rPr>
              <a:t>H</a:t>
            </a:r>
            <a:r>
              <a:rPr lang="en-US" sz="2400" b="1" dirty="0" err="1" smtClean="0">
                <a:solidFill>
                  <a:srgbClr val="FF9900"/>
                </a:solidFill>
              </a:rPr>
              <a:t>ydrometeorologist</a:t>
            </a:r>
            <a:r>
              <a:rPr lang="en-US" sz="2400" b="1" dirty="0" smtClean="0">
                <a:solidFill>
                  <a:srgbClr val="FF9900"/>
                </a:solidFill>
              </a:rPr>
              <a:t> </a:t>
            </a:r>
            <a:r>
              <a:rPr lang="en-US" sz="2400" b="1" dirty="0">
                <a:solidFill>
                  <a:srgbClr val="FF9900"/>
                </a:solidFill>
              </a:rPr>
              <a:t>Training </a:t>
            </a:r>
            <a:r>
              <a:rPr lang="en-US" sz="2400" b="1" dirty="0" err="1">
                <a:solidFill>
                  <a:srgbClr val="FF9900"/>
                </a:solidFill>
              </a:rPr>
              <a:t>Programme</a:t>
            </a:r>
            <a:r>
              <a:rPr lang="en-US" sz="2400" b="1" dirty="0">
                <a:solidFill>
                  <a:srgbClr val="FF9900"/>
                </a:solidFill>
              </a:rPr>
              <a:t> </a:t>
            </a:r>
            <a:r>
              <a:rPr lang="en-US" sz="2400" dirty="0"/>
              <a:t/>
            </a:r>
            <a:br>
              <a:rPr lang="en-US" sz="2400" dirty="0"/>
            </a:br>
            <a:endParaRPr lang="en-C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6" name="Content Placeholder 5" descr="M:\Desktop\FFGS\FFGS Training Programme\HRC Training Programm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4958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800600" y="12192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1800" b="1" dirty="0" smtClean="0"/>
              <a:t>Step-1</a:t>
            </a:r>
            <a:r>
              <a:rPr lang="en-GB" sz="1800" dirty="0" smtClean="0"/>
              <a:t>: Introductory in-country workshops </a:t>
            </a:r>
            <a:r>
              <a:rPr lang="en-GB" sz="1800" dirty="0"/>
              <a:t>and </a:t>
            </a:r>
            <a:r>
              <a:rPr lang="en-GB" sz="1800" dirty="0" smtClean="0"/>
              <a:t>meetings</a:t>
            </a:r>
            <a:r>
              <a:rPr lang="en-GB" sz="1800" dirty="0"/>
              <a:t>,</a:t>
            </a:r>
            <a:endParaRPr lang="en-GB" sz="1800" dirty="0" smtClean="0"/>
          </a:p>
          <a:p>
            <a:pPr lvl="0"/>
            <a:r>
              <a:rPr lang="en-GB" sz="1800" b="1" dirty="0" smtClean="0"/>
              <a:t>Step-2</a:t>
            </a:r>
            <a:r>
              <a:rPr lang="en-GB" sz="1800" dirty="0" smtClean="0"/>
              <a:t>: On line eLearning,</a:t>
            </a:r>
            <a:endParaRPr lang="en-GB" sz="1800" dirty="0"/>
          </a:p>
          <a:p>
            <a:pPr lvl="0"/>
            <a:r>
              <a:rPr lang="en-GB" sz="1800" b="1" dirty="0" smtClean="0"/>
              <a:t>Step-3</a:t>
            </a:r>
            <a:r>
              <a:rPr lang="en-GB" sz="1800" dirty="0" smtClean="0"/>
              <a:t>: Advanced </a:t>
            </a:r>
            <a:r>
              <a:rPr lang="en-GB" sz="1800" dirty="0"/>
              <a:t>Operations and Interactive Simulator Training at the Hydrologic Research </a:t>
            </a:r>
            <a:r>
              <a:rPr lang="en-GB" sz="1800" dirty="0" err="1" smtClean="0"/>
              <a:t>Center</a:t>
            </a:r>
            <a:r>
              <a:rPr lang="en-GB" sz="1800" dirty="0" smtClean="0"/>
              <a:t>,</a:t>
            </a:r>
          </a:p>
          <a:p>
            <a:pPr lvl="0"/>
            <a:r>
              <a:rPr lang="en-GB" sz="1800" b="1" dirty="0" smtClean="0"/>
              <a:t>Step-4</a:t>
            </a:r>
            <a:r>
              <a:rPr lang="en-GB" sz="1800" dirty="0" smtClean="0"/>
              <a:t>: Regional </a:t>
            </a:r>
            <a:r>
              <a:rPr lang="en-GB" sz="1800" dirty="0"/>
              <a:t>Operations Training </a:t>
            </a:r>
            <a:r>
              <a:rPr lang="en-GB" sz="1800" dirty="0" smtClean="0"/>
              <a:t>Workshop,</a:t>
            </a:r>
          </a:p>
          <a:p>
            <a:pPr lvl="0"/>
            <a:r>
              <a:rPr lang="en-GB" sz="1800" b="1" dirty="0" smtClean="0"/>
              <a:t>Step-5</a:t>
            </a:r>
            <a:r>
              <a:rPr lang="en-GB" sz="1800" dirty="0" smtClean="0"/>
              <a:t>: Regional </a:t>
            </a:r>
            <a:r>
              <a:rPr lang="en-GB" sz="1800" dirty="0"/>
              <a:t>Operation Sustainability </a:t>
            </a:r>
            <a:r>
              <a:rPr lang="en-GB" sz="1800" dirty="0" smtClean="0"/>
              <a:t>(Refresher) Workshop.</a:t>
            </a:r>
            <a:endParaRPr lang="en-US" sz="120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453188"/>
            <a:ext cx="4465637" cy="312737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00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>
                <a:solidFill>
                  <a:srgbClr val="FF9900"/>
                </a:solidFill>
              </a:rPr>
              <a:t>Overview of Presentation</a:t>
            </a:r>
            <a:endParaRPr lang="en-CA" b="1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WMO Flood Forecasting Initiative (WMO FFI)</a:t>
            </a:r>
          </a:p>
          <a:p>
            <a:r>
              <a:rPr lang="en-CA" dirty="0" smtClean="0"/>
              <a:t>The WMO FFI – Advisory Group</a:t>
            </a:r>
          </a:p>
          <a:p>
            <a:r>
              <a:rPr lang="en-CA" dirty="0" smtClean="0"/>
              <a:t>The Flash Flood Guidance System (FFGS) with Global Coverage</a:t>
            </a:r>
          </a:p>
          <a:p>
            <a:r>
              <a:rPr lang="en-CA" dirty="0" smtClean="0"/>
              <a:t>FFGS Products</a:t>
            </a:r>
          </a:p>
          <a:p>
            <a:r>
              <a:rPr lang="en-CA" dirty="0" smtClean="0"/>
              <a:t>FFGS and SWFDP Project </a:t>
            </a:r>
            <a:r>
              <a:rPr lang="en-CA" dirty="0" err="1" smtClean="0"/>
              <a:t>Coverages</a:t>
            </a:r>
            <a:endParaRPr lang="en-CA" dirty="0" smtClean="0"/>
          </a:p>
          <a:p>
            <a:r>
              <a:rPr lang="en-CA" dirty="0" smtClean="0"/>
              <a:t>Product Requirements</a:t>
            </a:r>
          </a:p>
          <a:p>
            <a:r>
              <a:rPr lang="en-CA" dirty="0" smtClean="0"/>
              <a:t>Southern Africa Region SWFDP and FFGS Integration Project</a:t>
            </a:r>
          </a:p>
          <a:p>
            <a:r>
              <a:rPr lang="en-CA" dirty="0" smtClean="0"/>
              <a:t>Linking Needs and Challenges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19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 smtClean="0">
                <a:solidFill>
                  <a:srgbClr val="FF9900"/>
                </a:solidFill>
              </a:rPr>
              <a:t> </a:t>
            </a:r>
            <a:r>
              <a:rPr lang="en-US" sz="2400" dirty="0"/>
              <a:t/>
            </a:r>
            <a:br>
              <a:rPr lang="en-US" sz="2400" dirty="0"/>
            </a:br>
            <a:endParaRPr lang="en-C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03225" y="341313"/>
            <a:ext cx="87137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>
              <a:buClrTx/>
              <a:buFontTx/>
            </a:pPr>
            <a:r>
              <a:rPr lang="en-US" sz="2400" b="1" kern="0" dirty="0" err="1" smtClean="0">
                <a:solidFill>
                  <a:srgbClr val="FF9900"/>
                </a:solidFill>
              </a:rPr>
              <a:t>Nowcasting</a:t>
            </a:r>
            <a:r>
              <a:rPr lang="en-US" sz="2400" b="1" kern="0" dirty="0" smtClean="0">
                <a:solidFill>
                  <a:srgbClr val="FF9900"/>
                </a:solidFill>
              </a:rPr>
              <a:t> Product Needs </a:t>
            </a:r>
            <a:r>
              <a:rPr lang="en-US" sz="2400" kern="0" dirty="0" smtClean="0"/>
              <a:t/>
            </a:r>
            <a:br>
              <a:rPr lang="en-US" sz="2400" kern="0" dirty="0" smtClean="0"/>
            </a:br>
            <a:endParaRPr lang="en-CA" sz="2400" kern="0" dirty="0"/>
          </a:p>
        </p:txBody>
      </p:sp>
      <p:pic>
        <p:nvPicPr>
          <p:cNvPr id="6" name="Resim 1" descr="C:\Users\dell\AppData\Local\Microsoft\Windows\Temporary Internet Files\Content.Word\DAY_MPHYSICS_MSG3_TURKIYE_20130808040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793" y="990600"/>
            <a:ext cx="2797407" cy="2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Resim 5" descr="2012092300_17030_skewt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636" y="3505200"/>
            <a:ext cx="304326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3229689"/>
            <a:ext cx="11480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9900"/>
                </a:solidFill>
              </a:rPr>
              <a:t>Satellite Images</a:t>
            </a:r>
            <a:endParaRPr lang="en-US" sz="1000" b="1" dirty="0">
              <a:solidFill>
                <a:srgbClr val="FF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5715000"/>
            <a:ext cx="16642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9900"/>
                </a:solidFill>
              </a:rPr>
              <a:t>Atmospheric Soundings</a:t>
            </a:r>
            <a:endParaRPr lang="en-US" sz="1000" b="1" dirty="0">
              <a:solidFill>
                <a:srgbClr val="FF9900"/>
              </a:solidFill>
            </a:endParaRPr>
          </a:p>
        </p:txBody>
      </p:sp>
      <p:pic>
        <p:nvPicPr>
          <p:cNvPr id="11" name="Resim 9" descr="E:\SEYFULLAH\hopa\23095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990600"/>
            <a:ext cx="3276600" cy="214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Resim 15" descr="E:\FF rapor\adız 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475910"/>
            <a:ext cx="32004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191000" y="3137535"/>
            <a:ext cx="43444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9900"/>
                </a:solidFill>
              </a:rPr>
              <a:t>Meteorological Charts (surface, 850 </a:t>
            </a:r>
            <a:r>
              <a:rPr lang="en-US" sz="1000" b="1" dirty="0" err="1" smtClean="0">
                <a:solidFill>
                  <a:srgbClr val="FF9900"/>
                </a:solidFill>
              </a:rPr>
              <a:t>hPa</a:t>
            </a:r>
            <a:r>
              <a:rPr lang="en-US" sz="1000" b="1" dirty="0" smtClean="0">
                <a:solidFill>
                  <a:srgbClr val="FF9900"/>
                </a:solidFill>
              </a:rPr>
              <a:t>, 700 </a:t>
            </a:r>
            <a:r>
              <a:rPr lang="en-US" sz="1000" b="1" dirty="0" err="1" smtClean="0">
                <a:solidFill>
                  <a:srgbClr val="FF9900"/>
                </a:solidFill>
              </a:rPr>
              <a:t>hPa</a:t>
            </a:r>
            <a:r>
              <a:rPr lang="en-US" sz="1000" b="1" dirty="0" smtClean="0">
                <a:solidFill>
                  <a:srgbClr val="FF9900"/>
                </a:solidFill>
              </a:rPr>
              <a:t>, 500 </a:t>
            </a:r>
            <a:r>
              <a:rPr lang="en-US" sz="1000" b="1" dirty="0" err="1" smtClean="0">
                <a:solidFill>
                  <a:srgbClr val="FF9900"/>
                </a:solidFill>
              </a:rPr>
              <a:t>hPa</a:t>
            </a:r>
            <a:r>
              <a:rPr lang="en-US" sz="1000" b="1" dirty="0" smtClean="0">
                <a:solidFill>
                  <a:srgbClr val="FF9900"/>
                </a:solidFill>
              </a:rPr>
              <a:t>, 850 </a:t>
            </a:r>
            <a:r>
              <a:rPr lang="en-US" sz="1000" b="1" dirty="0" err="1" smtClean="0">
                <a:solidFill>
                  <a:srgbClr val="FF9900"/>
                </a:solidFill>
              </a:rPr>
              <a:t>hPa</a:t>
            </a:r>
            <a:r>
              <a:rPr lang="en-US" sz="1000" b="1" dirty="0">
                <a:solidFill>
                  <a:srgbClr val="FF9900"/>
                </a:solidFill>
              </a:rPr>
              <a:t> </a:t>
            </a:r>
            <a:r>
              <a:rPr lang="en-US" sz="1000" b="1" dirty="0" smtClean="0">
                <a:solidFill>
                  <a:srgbClr val="FF9900"/>
                </a:solidFill>
              </a:rPr>
              <a:t>)</a:t>
            </a:r>
            <a:endParaRPr lang="en-US" sz="1000" b="1" dirty="0">
              <a:solidFill>
                <a:srgbClr val="FF99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3400" y="5486400"/>
            <a:ext cx="1369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9900"/>
                </a:solidFill>
              </a:rPr>
              <a:t>Heavy Precipitation</a:t>
            </a:r>
            <a:endParaRPr lang="en-US" sz="1000" b="1" dirty="0">
              <a:solidFill>
                <a:srgbClr val="FF9900"/>
              </a:solidFill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90600" y="6477000"/>
            <a:ext cx="4465637" cy="312737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047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 smtClean="0">
                <a:solidFill>
                  <a:srgbClr val="FF9900"/>
                </a:solidFill>
              </a:rPr>
              <a:t> </a:t>
            </a:r>
            <a:r>
              <a:rPr lang="en-US" sz="2400" dirty="0"/>
              <a:t/>
            </a:r>
            <a:br>
              <a:rPr lang="en-US" sz="2400" dirty="0"/>
            </a:br>
            <a:endParaRPr lang="en-C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03225" y="341313"/>
            <a:ext cx="87137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>
              <a:buClrTx/>
              <a:buFontTx/>
            </a:pPr>
            <a:r>
              <a:rPr lang="en-US" sz="2400" b="1" kern="0" dirty="0" smtClean="0">
                <a:solidFill>
                  <a:srgbClr val="FF9900"/>
                </a:solidFill>
              </a:rPr>
              <a:t>Integration of SWFWP-SA and SARFFGS </a:t>
            </a:r>
            <a:r>
              <a:rPr lang="en-US" sz="2400" kern="0" dirty="0" smtClean="0"/>
              <a:t/>
            </a:r>
            <a:br>
              <a:rPr lang="en-US" sz="2400" kern="0" dirty="0" smtClean="0"/>
            </a:br>
            <a:endParaRPr lang="en-CA" sz="2400" kern="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453188"/>
            <a:ext cx="4465637" cy="312737"/>
          </a:xfrm>
        </p:spPr>
        <p:txBody>
          <a:bodyPr/>
          <a:lstStyle/>
          <a:p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1133475"/>
            <a:ext cx="75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B</a:t>
            </a:r>
            <a:r>
              <a:rPr lang="en-US" sz="1400" dirty="0" smtClean="0"/>
              <a:t>rings </a:t>
            </a:r>
            <a:r>
              <a:rPr lang="en-US" sz="1400" dirty="0"/>
              <a:t>together the SWFDP and SARFFG </a:t>
            </a:r>
            <a:r>
              <a:rPr lang="en-US" sz="1400" dirty="0" smtClean="0"/>
              <a:t>systems;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</a:t>
            </a:r>
            <a:r>
              <a:rPr lang="en-US" sz="1400" dirty="0" smtClean="0"/>
              <a:t>rovides </a:t>
            </a:r>
            <a:r>
              <a:rPr lang="en-US" sz="1400" dirty="0"/>
              <a:t>improved service delivery of forecasts, warnings and information to Disaster Risk </a:t>
            </a:r>
            <a:r>
              <a:rPr lang="en-US" sz="1400" dirty="0" smtClean="0"/>
              <a:t>Reduction (DRR</a:t>
            </a:r>
            <a:r>
              <a:rPr lang="en-US" sz="1400" dirty="0"/>
              <a:t>) </a:t>
            </a:r>
            <a:r>
              <a:rPr lang="en-US" sz="1400" dirty="0" smtClean="0"/>
              <a:t>agencies;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Supports </a:t>
            </a:r>
            <a:r>
              <a:rPr lang="en-US" sz="1400" dirty="0"/>
              <a:t>capacity-building of the hydrological and </a:t>
            </a:r>
            <a:r>
              <a:rPr lang="en-US" sz="1400" dirty="0" smtClean="0"/>
              <a:t>meteorological </a:t>
            </a:r>
            <a:r>
              <a:rPr lang="en-US" sz="1400" dirty="0"/>
              <a:t>operations of  each N</a:t>
            </a:r>
            <a:r>
              <a:rPr lang="en-US" sz="1400" dirty="0" smtClean="0"/>
              <a:t>ational </a:t>
            </a:r>
            <a:r>
              <a:rPr lang="en-US" sz="1400" dirty="0"/>
              <a:t>C</a:t>
            </a:r>
            <a:r>
              <a:rPr lang="en-US" sz="1400" dirty="0" smtClean="0"/>
              <a:t>entre </a:t>
            </a:r>
            <a:r>
              <a:rPr lang="en-US" sz="1400" dirty="0"/>
              <a:t>and the Regional Specialized Meteorological Centre (RSMC) in </a:t>
            </a:r>
            <a:r>
              <a:rPr lang="en-US" sz="1400" dirty="0" smtClean="0"/>
              <a:t>Pretoria.</a:t>
            </a:r>
          </a:p>
          <a:p>
            <a:pPr>
              <a:spcBef>
                <a:spcPts val="0"/>
              </a:spcBef>
            </a:pP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838200" y="2895600"/>
            <a:ext cx="71628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9900"/>
                </a:solidFill>
              </a:rPr>
              <a:t>Objective:</a:t>
            </a:r>
            <a:endParaRPr lang="en-US" sz="1400" dirty="0">
              <a:solidFill>
                <a:srgbClr val="FF9900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sz="1400" dirty="0"/>
              <a:t>Mitigate the adverse impacts of </a:t>
            </a:r>
            <a:r>
              <a:rPr lang="en-US" sz="1400" dirty="0" err="1"/>
              <a:t>hydrometeorological</a:t>
            </a:r>
            <a:r>
              <a:rPr lang="en-US" sz="1400" dirty="0"/>
              <a:t> hazards, by: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sz="1400" dirty="0" smtClean="0"/>
              <a:t>Improving </a:t>
            </a:r>
            <a:r>
              <a:rPr lang="en-US" sz="1400" dirty="0"/>
              <a:t>forecasting of severe </a:t>
            </a:r>
            <a:r>
              <a:rPr lang="en-US" sz="1400" dirty="0" err="1" smtClean="0"/>
              <a:t>hydrometeorological</a:t>
            </a:r>
            <a:r>
              <a:rPr lang="en-US" sz="1400" dirty="0" smtClean="0"/>
              <a:t> </a:t>
            </a:r>
            <a:r>
              <a:rPr lang="en-US" sz="1400" dirty="0"/>
              <a:t>events by National Meteorological and Hydrological Services (NMHSs</a:t>
            </a:r>
            <a:r>
              <a:rPr lang="en-US" sz="1400" dirty="0" smtClean="0"/>
              <a:t>);</a:t>
            </a:r>
            <a:endParaRPr lang="en-US" sz="1400" dirty="0"/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sz="1400" dirty="0"/>
              <a:t>Enhancing user interfaces and expand the suite of products available to </a:t>
            </a:r>
            <a:r>
              <a:rPr lang="en-US" sz="1400" dirty="0" smtClean="0"/>
              <a:t>forecasters;</a:t>
            </a:r>
            <a:endParaRPr lang="en-US" sz="1400" dirty="0"/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sz="1400" dirty="0"/>
              <a:t>Strengthening the capacity of NMHSs to provide timely and effective early warnings of extreme </a:t>
            </a:r>
            <a:r>
              <a:rPr lang="en-US" sz="1400" dirty="0" err="1" smtClean="0"/>
              <a:t>hydrometeorological</a:t>
            </a:r>
            <a:r>
              <a:rPr lang="en-US" sz="1400" dirty="0" smtClean="0"/>
              <a:t> events;</a:t>
            </a:r>
            <a:endParaRPr lang="en-US" sz="1400" dirty="0"/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sz="1400" dirty="0"/>
              <a:t>Developing products and information that addresses needs of users to reduce loss of lives and livelihoods due to extreme </a:t>
            </a:r>
            <a:r>
              <a:rPr lang="en-US" sz="1400" dirty="0" err="1" smtClean="0"/>
              <a:t>hydrometeorological</a:t>
            </a:r>
            <a:r>
              <a:rPr lang="en-US" sz="1400" dirty="0" smtClean="0"/>
              <a:t> events.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629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>
                <a:solidFill>
                  <a:srgbClr val="FF9900"/>
                </a:solidFill>
              </a:rPr>
              <a:t>WMO Flood Forecasting Initiative (WMO FFI)</a:t>
            </a:r>
            <a:endParaRPr lang="en-CA" b="1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Res 21 (Cg-XV) – Strategy for the Enhancement of Cooperation between NMHSs for Improved Flood Forecasting</a:t>
            </a:r>
          </a:p>
          <a:p>
            <a:pPr lvl="1"/>
            <a:r>
              <a:rPr lang="en-CA" sz="2400" dirty="0" smtClean="0"/>
              <a:t>Improved collaboration between meteorology and hydrology… to improve the capacity…required in flood forecasting and warnings…</a:t>
            </a:r>
          </a:p>
          <a:p>
            <a:pPr lvl="1"/>
            <a:r>
              <a:rPr lang="en-CA" sz="2400" dirty="0" smtClean="0"/>
              <a:t>Relevant WMO Programmes… whose sphere of activities could have an influence on the improvement of flood forecasting practices…</a:t>
            </a:r>
          </a:p>
          <a:p>
            <a:pPr lvl="1"/>
            <a:r>
              <a:rPr lang="en-CA" sz="2400" dirty="0" smtClean="0"/>
              <a:t>Support the implementation of demonstration projects such as the FFGS with global coverage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29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>
                <a:solidFill>
                  <a:srgbClr val="FF9900"/>
                </a:solidFill>
              </a:rPr>
              <a:t>WMO FFI-AG</a:t>
            </a:r>
            <a:endParaRPr lang="en-CA" b="1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/>
              <a:t>Res 15 (Cg-XVI) – Establishment of an Advisory Group for the WMO FFI (including Terms of Reference for the WMO FFI-AG</a:t>
            </a:r>
            <a:r>
              <a:rPr lang="en-CA" sz="2400" dirty="0" smtClean="0"/>
              <a:t>)</a:t>
            </a:r>
          </a:p>
          <a:p>
            <a:pPr lvl="1"/>
            <a:r>
              <a:rPr lang="en-CA" sz="2200" dirty="0" smtClean="0"/>
              <a:t>Includes representatives of WMO Technical Commissions…</a:t>
            </a:r>
            <a:endParaRPr lang="en-CA" sz="2200" dirty="0"/>
          </a:p>
          <a:p>
            <a:r>
              <a:rPr lang="en-CA" sz="2400" dirty="0"/>
              <a:t>WMO FFI-AG 2</a:t>
            </a:r>
            <a:r>
              <a:rPr lang="en-CA" sz="2400" baseline="30000" dirty="0"/>
              <a:t>nd</a:t>
            </a:r>
            <a:r>
              <a:rPr lang="en-CA" sz="2400" dirty="0"/>
              <a:t> Meeting 1-3 Dec </a:t>
            </a:r>
            <a:r>
              <a:rPr lang="en-CA" sz="2400" dirty="0" smtClean="0"/>
              <a:t>2015</a:t>
            </a:r>
          </a:p>
          <a:p>
            <a:pPr lvl="1"/>
            <a:r>
              <a:rPr lang="en-CA" sz="2200" dirty="0" smtClean="0"/>
              <a:t>Task 1: ensuring that all major demonstration projects and components, including but not limited to CIFDP, SWFDP, FFGS, include the requirements/best practices for effective and sustainable flood forecasting in their design and implementation</a:t>
            </a:r>
          </a:p>
          <a:p>
            <a:pPr lvl="2"/>
            <a:r>
              <a:rPr lang="en-CA" sz="2000" dirty="0" smtClean="0"/>
              <a:t>Vice-Chair of CIFDP Steering Committee be from </a:t>
            </a:r>
            <a:r>
              <a:rPr lang="en-CA" sz="2000" dirty="0" err="1" smtClean="0"/>
              <a:t>CHy</a:t>
            </a:r>
            <a:r>
              <a:rPr lang="en-CA" sz="2000" dirty="0" smtClean="0"/>
              <a:t> – done Dec 2015</a:t>
            </a:r>
          </a:p>
          <a:p>
            <a:pPr lvl="2"/>
            <a:r>
              <a:rPr lang="en-CA" sz="2000" dirty="0" smtClean="0"/>
              <a:t>Pres. </a:t>
            </a:r>
            <a:r>
              <a:rPr lang="en-CA" sz="2000" dirty="0" err="1" smtClean="0"/>
              <a:t>CHy</a:t>
            </a:r>
            <a:r>
              <a:rPr lang="en-CA" sz="2000" dirty="0" smtClean="0"/>
              <a:t> to coordinate with Pres. CBS on </a:t>
            </a:r>
            <a:r>
              <a:rPr lang="en-CA" sz="2000" dirty="0" err="1" smtClean="0"/>
              <a:t>CHy</a:t>
            </a:r>
            <a:r>
              <a:rPr lang="en-CA" sz="2000" dirty="0" smtClean="0"/>
              <a:t> Representation on SWFDP Steering Group - 2016</a:t>
            </a:r>
          </a:p>
          <a:p>
            <a:pPr lvl="2"/>
            <a:endParaRPr lang="en-CA" sz="2000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7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6</a:t>
            </a:r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9900"/>
                </a:solidFill>
              </a:rPr>
              <a:t>What  is a </a:t>
            </a:r>
            <a:r>
              <a:rPr lang="fr-CH" b="1" dirty="0" smtClean="0">
                <a:solidFill>
                  <a:srgbClr val="FF9900"/>
                </a:solidFill>
              </a:rPr>
              <a:t>Flash Flood?</a:t>
            </a:r>
            <a:endParaRPr lang="en-US" b="1" dirty="0">
              <a:solidFill>
                <a:srgbClr val="FF9900"/>
              </a:solidFill>
            </a:endParaRPr>
          </a:p>
        </p:txBody>
      </p:sp>
      <p:pic>
        <p:nvPicPr>
          <p:cNvPr id="9" name="Resim 4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93519"/>
            <a:ext cx="3686175" cy="2228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3124200"/>
            <a:ext cx="8000999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800" dirty="0"/>
              <a:t>Flash </a:t>
            </a:r>
            <a:r>
              <a:rPr lang="en-US" sz="1800" dirty="0" smtClean="0"/>
              <a:t>floods </a:t>
            </a:r>
            <a:r>
              <a:rPr lang="en-US" sz="1800" dirty="0"/>
              <a:t>causes </a:t>
            </a:r>
            <a:r>
              <a:rPr lang="en-US" sz="1800" dirty="0" smtClean="0"/>
              <a:t>annually an </a:t>
            </a:r>
            <a:r>
              <a:rPr lang="en-US" sz="1800" dirty="0"/>
              <a:t>average of </a:t>
            </a:r>
            <a:r>
              <a:rPr lang="en-US" sz="1800" dirty="0" smtClean="0"/>
              <a:t>5,000 deaths </a:t>
            </a:r>
            <a:r>
              <a:rPr lang="en-US" sz="1800" dirty="0"/>
              <a:t>and inflict heavy economical </a:t>
            </a:r>
            <a:r>
              <a:rPr lang="en-US" sz="1800" dirty="0" smtClean="0"/>
              <a:t>losses worldwide, and losses are rising.</a:t>
            </a:r>
            <a:endParaRPr lang="en-US" sz="18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Lack </a:t>
            </a:r>
            <a:r>
              <a:rPr lang="en-US" sz="1800" dirty="0"/>
              <a:t>of flash flood warning capabilities and capacities of </a:t>
            </a:r>
            <a:r>
              <a:rPr lang="en-US" sz="1800" dirty="0" smtClean="0"/>
              <a:t>NHMSs.</a:t>
            </a:r>
            <a:endParaRPr lang="en-US" sz="18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800" dirty="0"/>
              <a:t>Lack of local </a:t>
            </a:r>
            <a:r>
              <a:rPr lang="en-US" sz="1800" dirty="0" smtClean="0"/>
              <a:t>expertise.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Need for donors </a:t>
            </a:r>
            <a:r>
              <a:rPr lang="en-US" sz="1800" dirty="0"/>
              <a:t>and regional </a:t>
            </a:r>
            <a:r>
              <a:rPr lang="en-US" sz="1800" dirty="0" smtClean="0"/>
              <a:t>cooperation.</a:t>
            </a:r>
            <a:endParaRPr lang="en-US" sz="18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800" dirty="0"/>
              <a:t>Ineffectiveness of riverine flood </a:t>
            </a:r>
            <a:r>
              <a:rPr lang="en-US" sz="1800" dirty="0" smtClean="0"/>
              <a:t>warning systems </a:t>
            </a:r>
            <a:r>
              <a:rPr lang="en-US" sz="1800" dirty="0"/>
              <a:t>for flash floods.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8200" y="1066800"/>
            <a:ext cx="38862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The World Meteorological Organization (WMO) </a:t>
            </a:r>
            <a:r>
              <a:rPr lang="en-US" sz="1800" dirty="0" smtClean="0"/>
              <a:t>defines flash </a:t>
            </a:r>
            <a:r>
              <a:rPr lang="en-US" sz="1800" dirty="0"/>
              <a:t>flood  as “a flood of short duration with a relatively high peak discharge</a:t>
            </a:r>
            <a:r>
              <a:rPr lang="en-US" sz="1800" dirty="0" smtClean="0"/>
              <a:t>”.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Usually considered having less than a 6-hour lead time.</a:t>
            </a:r>
            <a:endParaRPr lang="en-US" sz="1800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453188"/>
            <a:ext cx="4465637" cy="312737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494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>
                <a:solidFill>
                  <a:srgbClr val="FF9900"/>
                </a:solidFill>
              </a:rPr>
              <a:t>FFGS Objective</a:t>
            </a:r>
            <a:endParaRPr lang="en-CA" b="1" dirty="0">
              <a:solidFill>
                <a:srgbClr val="FF99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The main </a:t>
            </a:r>
            <a:r>
              <a:rPr lang="en-US" sz="2000" b="1" dirty="0" smtClean="0"/>
              <a:t>objective </a:t>
            </a:r>
            <a:r>
              <a:rPr lang="en-US" sz="2000" b="1" dirty="0"/>
              <a:t>of the Flash Flood Guidance System with global coverage </a:t>
            </a:r>
            <a:r>
              <a:rPr lang="en-US" sz="2000" b="1" dirty="0" smtClean="0"/>
              <a:t>is to: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Mitigate </a:t>
            </a:r>
            <a:r>
              <a:rPr lang="en-US" sz="2000" dirty="0" smtClean="0"/>
              <a:t>the adverse </a:t>
            </a:r>
            <a:r>
              <a:rPr lang="en-US" sz="2000" dirty="0"/>
              <a:t>impacts of </a:t>
            </a:r>
            <a:r>
              <a:rPr lang="en-US" sz="2000" dirty="0" err="1"/>
              <a:t>hydrometeorological</a:t>
            </a:r>
            <a:r>
              <a:rPr lang="en-US" sz="2000" dirty="0"/>
              <a:t> </a:t>
            </a:r>
            <a:r>
              <a:rPr lang="en-US" sz="2000" dirty="0" smtClean="0"/>
              <a:t>hazards, by:</a:t>
            </a:r>
            <a:endParaRPr lang="en-US" sz="2000" dirty="0"/>
          </a:p>
          <a:p>
            <a:pPr lvl="1"/>
            <a:r>
              <a:rPr lang="en-US" sz="2000" dirty="0"/>
              <a:t>Enhancing NMHSs capacity to issue flash flood warnings and alerts;</a:t>
            </a:r>
          </a:p>
          <a:p>
            <a:pPr lvl="1"/>
            <a:r>
              <a:rPr lang="en-US" sz="2000" dirty="0" smtClean="0"/>
              <a:t>Generating </a:t>
            </a:r>
            <a:r>
              <a:rPr lang="en-US" sz="2000" dirty="0"/>
              <a:t>flash flood early warning products by using state-of-the-art </a:t>
            </a:r>
            <a:r>
              <a:rPr lang="en-US" sz="2000" dirty="0" err="1"/>
              <a:t>hydrometerological</a:t>
            </a:r>
            <a:r>
              <a:rPr lang="en-US" sz="2000" dirty="0"/>
              <a:t> forecasting models;</a:t>
            </a:r>
          </a:p>
          <a:p>
            <a:pPr lvl="1"/>
            <a:r>
              <a:rPr lang="en-US" sz="2000" dirty="0" smtClean="0"/>
              <a:t>Enhancing </a:t>
            </a:r>
            <a:r>
              <a:rPr lang="en-US" sz="2000" dirty="0"/>
              <a:t>collaborations between NMHSs and Emergency Management Agencies;</a:t>
            </a:r>
          </a:p>
          <a:p>
            <a:pPr lvl="1"/>
            <a:r>
              <a:rPr lang="en-US" sz="2000" dirty="0" smtClean="0"/>
              <a:t>Providing  </a:t>
            </a:r>
            <a:r>
              <a:rPr lang="en-US" sz="2000" dirty="0"/>
              <a:t>extensive training  including  </a:t>
            </a:r>
            <a:r>
              <a:rPr lang="en-US" sz="2000" dirty="0" smtClean="0"/>
              <a:t>on-line  </a:t>
            </a:r>
            <a:r>
              <a:rPr lang="en-US" sz="2000" dirty="0"/>
              <a:t>training to the </a:t>
            </a:r>
            <a:r>
              <a:rPr lang="en-US" sz="2000" dirty="0" err="1"/>
              <a:t>hydrometeorological</a:t>
            </a:r>
            <a:r>
              <a:rPr lang="en-US" sz="2000" dirty="0"/>
              <a:t> forecasters; </a:t>
            </a:r>
            <a:r>
              <a:rPr lang="en-US" sz="2000" dirty="0" smtClean="0"/>
              <a:t>and</a:t>
            </a:r>
            <a:endParaRPr lang="en-US" sz="2000" dirty="0"/>
          </a:p>
          <a:p>
            <a:pPr lvl="1"/>
            <a:r>
              <a:rPr lang="en-US" sz="2000" dirty="0" smtClean="0"/>
              <a:t>Fostering </a:t>
            </a:r>
            <a:r>
              <a:rPr lang="en-US" sz="2000" dirty="0"/>
              <a:t>regional developments and </a:t>
            </a:r>
            <a:r>
              <a:rPr lang="en-US" sz="2000" dirty="0" smtClean="0"/>
              <a:t>collaborations.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453188"/>
            <a:ext cx="4465637" cy="312737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010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8</a:t>
            </a:r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0825" y="0"/>
            <a:ext cx="8713788" cy="792162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FF9900"/>
                </a:solidFill>
              </a:rPr>
              <a:t>Flash Flood Guidance Model Concept</a:t>
            </a:r>
            <a:endParaRPr lang="en-US" sz="2800" b="1" dirty="0">
              <a:solidFill>
                <a:srgbClr val="FF99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477000" cy="4495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453188"/>
            <a:ext cx="4465637" cy="312737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8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9900"/>
                </a:solidFill>
              </a:rPr>
              <a:t>Flash Flood Guidance System (FFGS)</a:t>
            </a: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</a:t>
            </a:r>
            <a:endParaRPr lang="en-US" altLang="en-US" dirty="0"/>
          </a:p>
        </p:txBody>
      </p:sp>
      <p:pic>
        <p:nvPicPr>
          <p:cNvPr id="6" name="Picture 2" descr="M:\Desktop\FFGS\FFG  global  images\GLOBAL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5181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" y="4343400"/>
            <a:ext cx="4724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Flash Flood Guidance System with global coverage (Resolution 21, World Meteorological Congress-XV) enhances early warning capabilities of the NMHSs, currently covers fifty two (52) countries and more than two billion people around the world saving lives and decreasing economic losses</a:t>
            </a:r>
            <a:r>
              <a:rPr lang="en-US" sz="1600" b="1" dirty="0"/>
              <a:t>.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5715000" y="1295400"/>
            <a:ext cx="3048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The WMO Commission for Hydrology (</a:t>
            </a:r>
            <a:r>
              <a:rPr lang="en-GB" sz="1600" dirty="0" err="1"/>
              <a:t>CHy</a:t>
            </a:r>
            <a:r>
              <a:rPr lang="en-GB" sz="1600" dirty="0"/>
              <a:t>) jointly with the WMO Commission for Basic Systems (CBS) and in collaboration with the US National Weather </a:t>
            </a:r>
            <a:r>
              <a:rPr lang="en-GB" sz="1600" dirty="0" smtClean="0"/>
              <a:t>Service, </a:t>
            </a:r>
            <a:r>
              <a:rPr lang="en-GB" sz="1600" dirty="0"/>
              <a:t>Hydrologic Research </a:t>
            </a:r>
            <a:r>
              <a:rPr lang="en-GB" sz="1600" dirty="0" err="1"/>
              <a:t>Center</a:t>
            </a:r>
            <a:r>
              <a:rPr lang="en-GB" sz="1600" dirty="0"/>
              <a:t> (HRC</a:t>
            </a:r>
            <a:r>
              <a:rPr lang="en-GB" sz="1600" dirty="0" smtClean="0"/>
              <a:t>), </a:t>
            </a:r>
            <a:r>
              <a:rPr lang="en-GB" sz="1600" dirty="0"/>
              <a:t>and </a:t>
            </a:r>
            <a:r>
              <a:rPr lang="en-GB" sz="1600" dirty="0" smtClean="0"/>
              <a:t>USAID/OFDA </a:t>
            </a:r>
            <a:r>
              <a:rPr lang="en-GB" sz="1600" dirty="0"/>
              <a:t>have developed the concept of the Flash Flood Guidance System (FFGS) with global coverage. The concept has been endorsed by the Fifteenth WMO Congress and is being implemented through a series of regional </a:t>
            </a:r>
            <a:r>
              <a:rPr lang="en-GB" sz="1600" dirty="0" smtClean="0"/>
              <a:t>projects with </a:t>
            </a:r>
            <a:r>
              <a:rPr lang="en-GB" sz="1600" dirty="0"/>
              <a:t>funding from USAID.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3028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>
                <a:solidFill>
                  <a:srgbClr val="FF9900"/>
                </a:solidFill>
              </a:rPr>
              <a:t>FFGS Regional Projects</a:t>
            </a:r>
            <a:endParaRPr lang="en-CA" b="1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25" y="1052513"/>
            <a:ext cx="8893175" cy="4897437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The </a:t>
            </a:r>
            <a:r>
              <a:rPr lang="en-US" sz="1800" b="1" dirty="0"/>
              <a:t>following regional Flash Flood Guidance (FFGS) projects are implemented or </a:t>
            </a:r>
            <a:r>
              <a:rPr lang="en-US" sz="1800" b="1" dirty="0" smtClean="0"/>
              <a:t>under </a:t>
            </a:r>
            <a:r>
              <a:rPr lang="en-US" sz="1800" b="1" dirty="0"/>
              <a:t>implementation or under consideration: </a:t>
            </a:r>
            <a:endParaRPr lang="en-US" sz="1800" b="1" dirty="0" smtClean="0"/>
          </a:p>
          <a:p>
            <a:endParaRPr lang="en-US" sz="1600" dirty="0"/>
          </a:p>
          <a:p>
            <a:r>
              <a:rPr lang="es-ES" sz="1800" b="1" dirty="0"/>
              <a:t>Central </a:t>
            </a:r>
            <a:r>
              <a:rPr lang="en-GB" sz="1800" b="1" dirty="0"/>
              <a:t>America</a:t>
            </a:r>
            <a:r>
              <a:rPr lang="es-ES" sz="1800" b="1" dirty="0"/>
              <a:t> FFG</a:t>
            </a:r>
            <a:r>
              <a:rPr lang="es-ES" sz="1800" dirty="0"/>
              <a:t> (</a:t>
            </a:r>
            <a:r>
              <a:rPr lang="es-ES" sz="1800" b="1" dirty="0"/>
              <a:t>CAFFG</a:t>
            </a:r>
            <a:r>
              <a:rPr lang="es-ES" sz="1800" dirty="0" smtClean="0"/>
              <a:t>) (</a:t>
            </a:r>
            <a:r>
              <a:rPr lang="es-ES" sz="1800" dirty="0"/>
              <a:t>Operacional): Costa Rica (Regional  Centre (RC)), </a:t>
            </a:r>
            <a:r>
              <a:rPr lang="en-US" sz="1800" dirty="0"/>
              <a:t>Belize, Guatemala, Honduras, El Salvador, Nicaragua and Panama;</a:t>
            </a:r>
          </a:p>
          <a:p>
            <a:r>
              <a:rPr lang="en-US" sz="1800" b="1" dirty="0"/>
              <a:t>Southern Africa Region FFG</a:t>
            </a:r>
            <a:r>
              <a:rPr lang="en-US" sz="1800" dirty="0"/>
              <a:t> (</a:t>
            </a:r>
            <a:r>
              <a:rPr lang="en-US" sz="1800" b="1" dirty="0"/>
              <a:t>SARFFG</a:t>
            </a:r>
            <a:r>
              <a:rPr lang="en-US" sz="1800" dirty="0"/>
              <a:t>): (Operational) South Africa (RC), Botswana, Lesotho, Malawi , Mozambique, Namibia, Swaziland, Zambia and Zimbabwe;</a:t>
            </a:r>
          </a:p>
          <a:p>
            <a:r>
              <a:rPr lang="en-US" sz="1800" b="1" dirty="0"/>
              <a:t>Mekong River Commission FFG (MRCFFG</a:t>
            </a:r>
            <a:r>
              <a:rPr lang="en-US" sz="1800" dirty="0" smtClean="0"/>
              <a:t>) (</a:t>
            </a:r>
            <a:r>
              <a:rPr lang="en-US" sz="1800" dirty="0"/>
              <a:t>Operational): Cambodia (RC), Laos, Thailand, Vietnam and </a:t>
            </a:r>
            <a:r>
              <a:rPr lang="en-US" sz="1800" dirty="0" smtClean="0"/>
              <a:t>(possibly) Myanmar</a:t>
            </a:r>
            <a:r>
              <a:rPr lang="en-US" sz="1800" dirty="0"/>
              <a:t>;</a:t>
            </a:r>
          </a:p>
          <a:p>
            <a:r>
              <a:rPr lang="en-US" sz="1800" b="1" dirty="0"/>
              <a:t>Black Sea </a:t>
            </a:r>
            <a:r>
              <a:rPr lang="en-US" sz="1800" b="1" dirty="0" smtClean="0"/>
              <a:t>and Middle </a:t>
            </a:r>
            <a:r>
              <a:rPr lang="en-US" sz="1800" b="1" dirty="0"/>
              <a:t>East FFG</a:t>
            </a:r>
            <a:r>
              <a:rPr lang="en-US" sz="1800" dirty="0"/>
              <a:t> (</a:t>
            </a:r>
            <a:r>
              <a:rPr lang="en-US" sz="1800" b="1" dirty="0"/>
              <a:t>BSMEFFG) </a:t>
            </a:r>
            <a:r>
              <a:rPr lang="en-US" sz="1800" dirty="0"/>
              <a:t>(Operational)</a:t>
            </a:r>
            <a:r>
              <a:rPr lang="en-US" sz="1800" b="1" dirty="0"/>
              <a:t>: </a:t>
            </a:r>
            <a:r>
              <a:rPr lang="en-US" sz="1800" dirty="0" smtClean="0"/>
              <a:t>Armenia, Azerbaijan</a:t>
            </a:r>
            <a:r>
              <a:rPr lang="en-US" sz="1800" dirty="0"/>
              <a:t>), </a:t>
            </a:r>
            <a:r>
              <a:rPr lang="en-US" sz="1800" dirty="0" smtClean="0"/>
              <a:t>Bulgaria, Georgia, Iraq, Jordan, Lebanon, Syria, Turkey </a:t>
            </a:r>
            <a:r>
              <a:rPr lang="en-US" sz="1800" dirty="0"/>
              <a:t>(</a:t>
            </a:r>
            <a:r>
              <a:rPr lang="en-US" sz="1800" dirty="0" smtClean="0"/>
              <a:t>RC);</a:t>
            </a:r>
            <a:endParaRPr lang="en-US" sz="1800" dirty="0"/>
          </a:p>
          <a:p>
            <a:r>
              <a:rPr lang="en-US" sz="1800" b="1" dirty="0"/>
              <a:t>South East Europe FFG (SEEFFG</a:t>
            </a:r>
            <a:r>
              <a:rPr lang="en-US" sz="1800" dirty="0" smtClean="0"/>
              <a:t>) (</a:t>
            </a:r>
            <a:r>
              <a:rPr lang="en-US" sz="1800" dirty="0"/>
              <a:t>under implementation): Albania, Bosnia-Herzegovina, </a:t>
            </a:r>
            <a:r>
              <a:rPr lang="en-US" sz="1800" dirty="0" smtClean="0"/>
              <a:t>Croatia</a:t>
            </a:r>
            <a:r>
              <a:rPr lang="en-US" sz="1800" dirty="0"/>
              <a:t>, </a:t>
            </a:r>
            <a:r>
              <a:rPr lang="en-US" sz="1800" dirty="0" smtClean="0"/>
              <a:t>Kosovo, Macedonia, </a:t>
            </a:r>
            <a:r>
              <a:rPr lang="en-US" sz="1800" dirty="0"/>
              <a:t>Moldova, </a:t>
            </a:r>
            <a:r>
              <a:rPr lang="en-US" sz="1800" dirty="0" smtClean="0"/>
              <a:t>Montenegro</a:t>
            </a:r>
            <a:r>
              <a:rPr lang="en-US" sz="1800" dirty="0"/>
              <a:t>, Romania, Serbia, Slovenia, </a:t>
            </a:r>
            <a:r>
              <a:rPr lang="en-US" sz="1800" dirty="0" smtClean="0"/>
              <a:t>and Turkey </a:t>
            </a:r>
            <a:r>
              <a:rPr lang="en-US" sz="1800" dirty="0"/>
              <a:t>(RC</a:t>
            </a:r>
            <a:r>
              <a:rPr lang="en-US" sz="1800" dirty="0" smtClean="0"/>
              <a:t>);</a:t>
            </a:r>
            <a:endParaRPr lang="en-US" sz="1800" dirty="0"/>
          </a:p>
          <a:p>
            <a:endParaRPr lang="en-C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453188"/>
            <a:ext cx="4465637" cy="312737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096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Powerpoint_template_en">
  <a:themeElements>
    <a:clrScheme name="WMO-Title-S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MO-Title-SF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MO-Title-S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osing slide">
  <a:themeElements>
    <a:clrScheme name="1_Small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mallLogo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1_Small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WMO_Powerpoint_template_en</Template>
  <TotalTime>1565</TotalTime>
  <Words>1515</Words>
  <Application>Microsoft Office PowerPoint</Application>
  <PresentationFormat>On-screen Show (4:3)</PresentationFormat>
  <Paragraphs>170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WMO_Powerpoint_template_en</vt:lpstr>
      <vt:lpstr>Closing slide</vt:lpstr>
      <vt:lpstr>Linking the Severe Weather Forecasting Demonstration Project (SWFDP) with Flash Flood Guidance System (FFGS)</vt:lpstr>
      <vt:lpstr>Overview of Presentation</vt:lpstr>
      <vt:lpstr>WMO Flood Forecasting Initiative (WMO FFI)</vt:lpstr>
      <vt:lpstr>WMO FFI-AG</vt:lpstr>
      <vt:lpstr>What  is a Flash Flood?</vt:lpstr>
      <vt:lpstr>FFGS Objective</vt:lpstr>
      <vt:lpstr>Flash Flood Guidance Model Concept</vt:lpstr>
      <vt:lpstr>Flash Flood Guidance System (FFGS)</vt:lpstr>
      <vt:lpstr>FFGS Regional Projects</vt:lpstr>
      <vt:lpstr>GFFGS Regional Projects (cont.)</vt:lpstr>
      <vt:lpstr>Regional Implementation</vt:lpstr>
      <vt:lpstr>Flash Flood Guidance System (FFGS) Products</vt:lpstr>
      <vt:lpstr>Regional Coverage  </vt:lpstr>
      <vt:lpstr>  </vt:lpstr>
      <vt:lpstr>  </vt:lpstr>
      <vt:lpstr>  </vt:lpstr>
      <vt:lpstr>  </vt:lpstr>
      <vt:lpstr>Thank you for your attention</vt:lpstr>
      <vt:lpstr>Flash Flood Hydrometeorologist Training Programme  </vt:lpstr>
      <vt:lpstr>  </vt:lpstr>
      <vt:lpstr>  </vt:lpstr>
    </vt:vector>
  </TitlesOfParts>
  <Company>WMO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PPilon</dc:creator>
  <cp:lastModifiedBy>Pascale Gomez</cp:lastModifiedBy>
  <cp:revision>81</cp:revision>
  <cp:lastPrinted>2016-03-14T07:59:36Z</cp:lastPrinted>
  <dcterms:created xsi:type="dcterms:W3CDTF">2015-04-30T12:04:12Z</dcterms:created>
  <dcterms:modified xsi:type="dcterms:W3CDTF">2016-03-14T08:00:04Z</dcterms:modified>
</cp:coreProperties>
</file>