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8" r:id="rId4"/>
    <p:sldId id="291" r:id="rId5"/>
    <p:sldId id="287" r:id="rId6"/>
    <p:sldId id="295" r:id="rId7"/>
    <p:sldId id="294" r:id="rId8"/>
    <p:sldId id="268" r:id="rId9"/>
    <p:sldId id="265" r:id="rId10"/>
    <p:sldId id="267" r:id="rId11"/>
    <p:sldId id="279" r:id="rId12"/>
    <p:sldId id="280" r:id="rId13"/>
    <p:sldId id="286" r:id="rId14"/>
    <p:sldId id="284" r:id="rId15"/>
    <p:sldId id="271" r:id="rId16"/>
    <p:sldId id="264" r:id="rId17"/>
    <p:sldId id="258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529E1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9" autoAdjust="0"/>
    <p:restoredTop sz="99366" autoAdjust="0"/>
  </p:normalViewPr>
  <p:slideViewPr>
    <p:cSldViewPr snapToGrid="0" snapToObjects="1">
      <p:cViewPr>
        <p:scale>
          <a:sx n="75" d="100"/>
          <a:sy n="75" d="100"/>
        </p:scale>
        <p:origin x="-1858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1E2FCDC-9D8C-4D0E-B300-35569876F712}" type="datetimeFigureOut">
              <a:rPr lang="en-US" smtClean="0"/>
              <a:t>13/12/2017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4ADD20B-5ECB-4833-B163-C79D1AFBD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7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D20B-5ECB-4833-B163-C79D1AFBD3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4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D20B-5ECB-4833-B163-C79D1AFBD3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71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D20B-5ECB-4833-B163-C79D1AFBD3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71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D20B-5ECB-4833-B163-C79D1AFBD3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35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D20B-5ECB-4833-B163-C79D1AFBD3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37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D20B-5ECB-4833-B163-C79D1AFBD3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03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D20B-5ECB-4833-B163-C79D1AFBD3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65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D20B-5ECB-4833-B163-C79D1AFBD3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24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D20B-5ECB-4833-B163-C79D1AFBD3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6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D20B-5ECB-4833-B163-C79D1AFBD3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51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D20B-5ECB-4833-B163-C79D1AFBD3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87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D20B-5ECB-4833-B163-C79D1AFBD3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7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D20B-5ECB-4833-B163-C79D1AFBD3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71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D20B-5ECB-4833-B163-C79D1AFBD3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71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D20B-5ECB-4833-B163-C79D1AFBD3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71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D20B-5ECB-4833-B163-C79D1AFBD3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71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D20B-5ECB-4833-B163-C79D1AFBD3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7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pmu@wmo.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pmu@wmo.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ios.wmo.int/share/page/document-details?nodeRef=workspace://SpacesStore/92dd9f00-21e6-4829-b9ee-6fc3c717d6d6" TargetMode="External"/><Relationship Id="rId7" Type="http://schemas.openxmlformats.org/officeDocument/2006/relationships/hyperlink" Target="http://www.wmo.int/wmocomposition/documents/wmocomposition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library.wmo.int/opac/doc_num.php?explnum_id=3137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mo2016_powerpoint_standard_v2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4938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0" y="4703676"/>
            <a:ext cx="5614416" cy="555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sz="2800" dirty="0" smtClean="0">
              <a:solidFill>
                <a:srgbClr val="00009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12138" y="1219200"/>
            <a:ext cx="6588938" cy="4173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PREPARATION OF</a:t>
            </a:r>
            <a:br>
              <a:rPr lang="en-US" sz="4800" b="1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DOCUMENTATION FOR CONSTITUENT BODIES MEETINGS</a:t>
            </a:r>
            <a:endParaRPr lang="en-US" sz="4800" b="1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800" dirty="0" smtClean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4738" indent="-357188"/>
            <a:endParaRPr lang="fr-CH" sz="2800" dirty="0" smtClean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4738" indent="-357188" algn="l">
              <a:spcAft>
                <a:spcPts val="800"/>
              </a:spcAft>
            </a:pPr>
            <a:r>
              <a:rPr lang="fr-CH" sz="4000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	Document types</a:t>
            </a:r>
          </a:p>
          <a:p>
            <a:pPr marL="1074738" indent="-357188" algn="l">
              <a:spcAft>
                <a:spcPts val="800"/>
              </a:spcAft>
            </a:pPr>
            <a:r>
              <a:rPr lang="fr-CH" sz="4000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	Document </a:t>
            </a:r>
            <a:r>
              <a:rPr lang="fr-CH" sz="4000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flow</a:t>
            </a:r>
          </a:p>
          <a:p>
            <a:pPr marL="1074738" indent="-357188" algn="l">
              <a:spcAft>
                <a:spcPts val="800"/>
              </a:spcAft>
            </a:pPr>
            <a:r>
              <a:rPr lang="fr-CH" sz="4000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	</a:t>
            </a:r>
            <a:r>
              <a:rPr lang="fr-CH" sz="4000" dirty="0" err="1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References</a:t>
            </a:r>
            <a:endParaRPr lang="fr-CH" sz="4000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4738" indent="-357188" algn="l">
              <a:spcAft>
                <a:spcPts val="800"/>
              </a:spcAft>
            </a:pPr>
            <a:r>
              <a:rPr lang="fr-CH" sz="4000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r>
              <a:rPr lang="fr-CH" sz="4000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fr-CH" sz="4000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</a:t>
            </a:r>
            <a:r>
              <a:rPr lang="fr-CH" sz="4000" dirty="0" err="1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</a:t>
            </a:r>
            <a:endParaRPr lang="fr-CH" sz="4000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4738" indent="-357188" algn="l">
              <a:spcAft>
                <a:spcPts val="800"/>
              </a:spcAft>
            </a:pPr>
            <a:r>
              <a:rPr lang="fr-CH" sz="4000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	WMO Tools </a:t>
            </a:r>
            <a:r>
              <a:rPr lang="fr-CH" sz="4000" dirty="0" err="1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ribbon</a:t>
            </a:r>
            <a:endParaRPr lang="fr-CH" sz="4000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4738" indent="-357188" algn="l">
              <a:spcAft>
                <a:spcPts val="800"/>
              </a:spcAft>
            </a:pPr>
            <a:r>
              <a:rPr lang="fr-CH" sz="4000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r>
              <a:rPr lang="fr-CH" sz="4000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fr-CH" sz="4000" dirty="0" err="1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Steps</a:t>
            </a:r>
            <a:r>
              <a:rPr lang="fr-CH" sz="4000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r-CH" sz="4000" dirty="0" err="1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produce</a:t>
            </a:r>
            <a:r>
              <a:rPr lang="fr-CH" sz="4000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documents</a:t>
            </a:r>
          </a:p>
          <a:p>
            <a:pPr marL="1074738" indent="-357188" algn="l">
              <a:spcAft>
                <a:spcPts val="800"/>
              </a:spcAft>
            </a:pPr>
            <a:r>
              <a:rPr lang="fr-CH" sz="4000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r>
              <a:rPr lang="fr-CH" sz="4000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fr-CH" sz="4000" dirty="0" err="1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Jobsys</a:t>
            </a:r>
            <a:endParaRPr lang="fr-CH" sz="4000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4738" indent="-357188" algn="l"/>
            <a:endParaRPr lang="fr-CH" sz="2800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4738" indent="-357188" algn="l"/>
            <a:endParaRPr lang="fr-CH" sz="2800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4738" indent="-357188" algn="l"/>
            <a:endParaRPr lang="fr-CH" sz="2800" dirty="0" smtClean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4738" indent="-357188" algn="l"/>
            <a:endParaRPr lang="fr-CH" sz="2800" dirty="0" smtClean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97897" y="6078672"/>
            <a:ext cx="2240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dirty="0" err="1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December</a:t>
            </a:r>
            <a:r>
              <a:rPr lang="fr-CH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93420" y="444818"/>
            <a:ext cx="8107680" cy="57426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20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STEPS TO PRODUCE DOCUMENTS          </a:t>
            </a:r>
            <a:r>
              <a:rPr lang="en-GB" sz="2000" b="1" cap="all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</a:t>
            </a:r>
            <a:r>
              <a:rPr lang="en-GB" sz="20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-session</a:t>
            </a:r>
            <a:endParaRPr lang="en-GB" sz="2000" b="1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800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800" i="1" dirty="0">
                <a:solidFill>
                  <a:srgbClr val="FF0000"/>
                </a:solidFill>
              </a:rPr>
              <a:t>The documents shall be distributed as soon </a:t>
            </a:r>
            <a:r>
              <a:rPr lang="en-US" sz="1800" i="1" dirty="0" smtClean="0">
                <a:solidFill>
                  <a:srgbClr val="FF0000"/>
                </a:solidFill>
              </a:rPr>
              <a:t>as possible</a:t>
            </a:r>
            <a:r>
              <a:rPr lang="en-US" sz="1800" i="1" dirty="0">
                <a:solidFill>
                  <a:srgbClr val="FF0000"/>
                </a:solidFill>
              </a:rPr>
              <a:t>, </a:t>
            </a:r>
            <a:r>
              <a:rPr lang="en-US" sz="1800" i="1" dirty="0" smtClean="0">
                <a:solidFill>
                  <a:srgbClr val="FF0000"/>
                </a:solidFill>
              </a:rPr>
              <a:t/>
            </a:r>
            <a:br>
              <a:rPr lang="en-US" sz="1800" i="1" dirty="0" smtClean="0">
                <a:solidFill>
                  <a:srgbClr val="FF0000"/>
                </a:solidFill>
              </a:rPr>
            </a:br>
            <a:r>
              <a:rPr lang="en-US" sz="1800" i="1" dirty="0" smtClean="0">
                <a:solidFill>
                  <a:srgbClr val="FF0000"/>
                </a:solidFill>
              </a:rPr>
              <a:t>and </a:t>
            </a:r>
            <a:r>
              <a:rPr lang="en-US" sz="1800" i="1" dirty="0">
                <a:solidFill>
                  <a:srgbClr val="FF0000"/>
                </a:solidFill>
              </a:rPr>
              <a:t>preferably not later than 45 days before the opening of </a:t>
            </a:r>
            <a:r>
              <a:rPr lang="en-US" sz="1800" i="1" dirty="0" smtClean="0">
                <a:solidFill>
                  <a:srgbClr val="FF0000"/>
                </a:solidFill>
              </a:rPr>
              <a:t>the session.</a:t>
            </a:r>
            <a:r>
              <a:rPr lang="en-US" sz="1800" dirty="0" smtClean="0"/>
              <a:t>” </a:t>
            </a:r>
            <a:br>
              <a:rPr lang="en-US" sz="1800" dirty="0" smtClean="0"/>
            </a:br>
            <a:r>
              <a:rPr lang="en-US" sz="1800" dirty="0" smtClean="0"/>
              <a:t>(Regulation 152 (b) – Basic documents, WMO-N°15)</a:t>
            </a:r>
          </a:p>
          <a:p>
            <a:r>
              <a:rPr lang="en-GB" cap="all" dirty="0"/>
              <a:t> </a:t>
            </a:r>
            <a:endParaRPr lang="en-US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WMO Tools ribbon to produce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DRAFT 1 or an INF.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the document numbering according to the Provisional (Annotated) Agenda approved by the Executive Management.</a:t>
            </a:r>
            <a:endParaRPr lang="en-GB" sz="16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default, the Template proposes all the </a:t>
            </a:r>
            <a:r>
              <a:rPr lang="fr-CH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possibilities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r-CH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CH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</a:t>
            </a:r>
            <a:r>
              <a:rPr lang="fr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CH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 </a:t>
            </a:r>
            <a:r>
              <a:rPr lang="fr-CH" sz="1600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Delete</a:t>
            </a:r>
            <a:r>
              <a:rPr lang="fr-CH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parts </a:t>
            </a:r>
            <a:r>
              <a:rPr lang="fr-CH" sz="1600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fr-CH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1600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</a:t>
            </a:r>
            <a:r>
              <a:rPr lang="fr-CH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1600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Respect the </a:t>
            </a:r>
            <a:r>
              <a:rPr lang="fr-CH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order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given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Circulate the document via a workflow for </a:t>
            </a:r>
            <a:r>
              <a:rPr lang="en-GB" sz="1600" dirty="0" smtClean="0">
                <a:solidFill>
                  <a:srgbClr val="2529E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by all concerned and  consolidation before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approval by the relevant Executive Management Office.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 to DPMU the approved version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translation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a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Jobsys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request (in the “Contact” field, select the person to be contacted by the translators in case they have questions).</a:t>
            </a:r>
            <a:r>
              <a:rPr lang="en-GB" sz="1600" dirty="0">
                <a:solidFill>
                  <a:srgbClr val="2529E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smtClean="0">
                <a:solidFill>
                  <a:srgbClr val="2529E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Attach to </a:t>
            </a:r>
            <a:r>
              <a:rPr lang="en-GB" sz="1600" dirty="0" err="1" smtClean="0">
                <a:solidFill>
                  <a:srgbClr val="2529E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Jobsys</a:t>
            </a:r>
            <a:r>
              <a:rPr lang="en-GB" sz="1600" dirty="0" smtClean="0">
                <a:solidFill>
                  <a:srgbClr val="2529E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version approved by EM – No Elios link is needed. </a:t>
            </a:r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INFs are translated if resources/time permit.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this stage onwards, you must use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version from the 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website </a:t>
            </a:r>
            <a:r>
              <a:rPr lang="en-US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If the document is not yet on the website, contact DPMU to get the latest version.</a:t>
            </a:r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December 2017 - Page </a:t>
            </a:r>
            <a:fld id="{9259AF2F-52C6-9B46-B8B2-0579234AE62E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5905500" y="523875"/>
            <a:ext cx="561975" cy="24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93420" y="444818"/>
            <a:ext cx="8107680" cy="5742622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0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STEPS TO PRODUCE DOCUMENTS          </a:t>
            </a:r>
            <a:r>
              <a:rPr lang="en-GB" sz="2000" b="1" cap="all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en-GB" sz="20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-session</a:t>
            </a:r>
          </a:p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GB" sz="16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in-session documents are to be produced</a:t>
            </a:r>
          </a:p>
          <a:p>
            <a:pPr algn="ctr"/>
            <a:r>
              <a:rPr lang="en-GB" sz="16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immediately after discussions have been </a:t>
            </a:r>
            <a:r>
              <a:rPr lang="en-GB" sz="16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completed.</a:t>
            </a:r>
            <a:endParaRPr lang="en-GB" sz="1600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cap="all" dirty="0"/>
              <a:t> </a:t>
            </a:r>
            <a:endParaRPr lang="en-US" dirty="0"/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Download the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the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website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folder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“DRAFTS FOR DISCUSSION”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GB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save </a:t>
            </a:r>
            <a:r>
              <a:rPr lang="en-GB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without changing </a:t>
            </a:r>
            <a:r>
              <a:rPr lang="en-GB" sz="1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anything</a:t>
            </a:r>
            <a:r>
              <a:rPr lang="en-GB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the WMO Tools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ribbon to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produce the next version (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DRAFT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 3 or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APPROVED).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8775" indent="-358775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Amend the document and save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changes.</a:t>
            </a:r>
          </a:p>
          <a:p>
            <a:pPr marL="358775" indent="-358775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Circulate the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paper copy of the document using the History Sheet (automatically generated by the WMO Tools ribbon) for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approval by the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Executive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Office.</a:t>
            </a:r>
          </a:p>
          <a:p>
            <a:pPr marL="358775" indent="-358775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approval, insert new changes if any; and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8775" indent="-358775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 to DPMU the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consolidated approved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version for translation via a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Jobsys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request (in the “Contact” field, select the person to be contacted by the translators in case they have questions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together with a scan of the History sheet signed by all concerned.</a:t>
            </a:r>
          </a:p>
          <a:p>
            <a:pPr algn="ctr"/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December 2017 - Page </a:t>
            </a:r>
            <a:fld id="{9259AF2F-52C6-9B46-B8B2-0579234AE62E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5991224" y="523875"/>
            <a:ext cx="561975" cy="24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December 2017 - Page </a:t>
            </a:r>
            <a:r>
              <a:rPr lang="en-US" dirty="0" smtClean="0"/>
              <a:t> </a:t>
            </a:r>
            <a:fld id="{9259AF2F-52C6-9B46-B8B2-0579234AE62E}" type="slidenum">
              <a:rPr lang="en-US" smtClean="0"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736600"/>
            <a:ext cx="82486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61950" y="2000250"/>
            <a:ext cx="1981200" cy="13335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495550" y="3714750"/>
            <a:ext cx="647700" cy="2381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599" y="3242111"/>
            <a:ext cx="222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solidFill>
                  <a:srgbClr val="FF0000"/>
                </a:solidFill>
              </a:rPr>
              <a:t>Status</a:t>
            </a:r>
            <a:r>
              <a:rPr lang="fr-CH" sz="1400" b="1" dirty="0" smtClean="0">
                <a:solidFill>
                  <a:srgbClr val="FF0000"/>
                </a:solidFill>
              </a:rPr>
              <a:t> of the document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endCxn id="3" idx="7"/>
          </p:cNvCxnSpPr>
          <p:nvPr/>
        </p:nvCxnSpPr>
        <p:spPr>
          <a:xfrm flipH="1">
            <a:off x="3048397" y="3532955"/>
            <a:ext cx="1295003" cy="2166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397" y="282059"/>
            <a:ext cx="279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/>
              <a:t>JOBSYS REQUEST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0200" y="2612840"/>
            <a:ext cx="4020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solidFill>
                  <a:schemeClr val="accent1">
                    <a:lumMod val="75000"/>
                  </a:schemeClr>
                </a:solidFill>
              </a:rPr>
              <a:t>Attach</a:t>
            </a:r>
            <a:r>
              <a:rPr lang="fr-CH" sz="1400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CH" sz="1400" b="1" dirty="0" err="1" smtClean="0">
                <a:solidFill>
                  <a:schemeClr val="accent1">
                    <a:lumMod val="75000"/>
                  </a:schemeClr>
                </a:solidFill>
              </a:rPr>
              <a:t>consolidated</a:t>
            </a:r>
            <a:r>
              <a:rPr lang="fr-CH" sz="1400" b="1" dirty="0" smtClean="0">
                <a:solidFill>
                  <a:schemeClr val="accent1">
                    <a:lumMod val="75000"/>
                  </a:schemeClr>
                </a:solidFill>
              </a:rPr>
              <a:t> file </a:t>
            </a:r>
            <a:r>
              <a:rPr lang="fr-CH" sz="1400" b="1" dirty="0" err="1" smtClean="0">
                <a:solidFill>
                  <a:schemeClr val="accent1">
                    <a:lumMod val="75000"/>
                  </a:schemeClr>
                </a:solidFill>
              </a:rPr>
              <a:t>approved</a:t>
            </a:r>
            <a:r>
              <a:rPr lang="fr-CH" sz="1400" b="1" dirty="0" smtClean="0">
                <a:solidFill>
                  <a:schemeClr val="accent1">
                    <a:lumMod val="75000"/>
                  </a:schemeClr>
                </a:solidFill>
              </a:rPr>
              <a:t> by the EM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615267" y="2758051"/>
            <a:ext cx="524933" cy="5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9549" y="1481666"/>
            <a:ext cx="6316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007A3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Name of the </a:t>
            </a:r>
            <a:r>
              <a:rPr lang="fr-CH" sz="1400" b="1" dirty="0" err="1" smtClean="0">
                <a:solidFill>
                  <a:srgbClr val="007A3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person</a:t>
            </a:r>
            <a:r>
              <a:rPr lang="fr-CH" sz="1400" b="1" dirty="0" smtClean="0">
                <a:solidFill>
                  <a:srgbClr val="007A3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1400" b="1" dirty="0" err="1" smtClean="0">
                <a:solidFill>
                  <a:srgbClr val="007A3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who</a:t>
            </a:r>
            <a:r>
              <a:rPr lang="fr-CH" sz="1400" b="1" dirty="0" smtClean="0">
                <a:solidFill>
                  <a:srgbClr val="007A3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1400" b="1" dirty="0" err="1" smtClean="0">
                <a:solidFill>
                  <a:srgbClr val="007A3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fr-CH" sz="1400" b="1" dirty="0" smtClean="0">
                <a:solidFill>
                  <a:srgbClr val="007A3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1400" b="1" dirty="0" err="1" smtClean="0">
                <a:solidFill>
                  <a:srgbClr val="007A3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reply</a:t>
            </a:r>
            <a:r>
              <a:rPr lang="fr-CH" sz="1400" b="1" dirty="0" smtClean="0">
                <a:solidFill>
                  <a:srgbClr val="007A3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to translators’ </a:t>
            </a:r>
            <a:r>
              <a:rPr lang="fr-CH" sz="1400" b="1" dirty="0" err="1" smtClean="0">
                <a:solidFill>
                  <a:srgbClr val="007A3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queries</a:t>
            </a:r>
            <a:endParaRPr lang="en-US" sz="1400" b="1" dirty="0">
              <a:solidFill>
                <a:srgbClr val="007A37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048397" y="2652200"/>
            <a:ext cx="319219" cy="22225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endCxn id="23" idx="5"/>
          </p:cNvCxnSpPr>
          <p:nvPr/>
        </p:nvCxnSpPr>
        <p:spPr>
          <a:xfrm flipH="1" flipV="1">
            <a:off x="3320867" y="2841902"/>
            <a:ext cx="887066" cy="4002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4267" y="1718733"/>
            <a:ext cx="1016000" cy="281517"/>
          </a:xfrm>
          <a:prstGeom prst="straightConnector1">
            <a:avLst/>
          </a:prstGeom>
          <a:ln>
            <a:solidFill>
              <a:srgbClr val="007A3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December 2017 - Page </a:t>
            </a:r>
            <a:r>
              <a:rPr lang="en-US" dirty="0" smtClean="0"/>
              <a:t> </a:t>
            </a:r>
            <a:fld id="{9259AF2F-52C6-9B46-B8B2-0579234AE62E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397" y="282059"/>
            <a:ext cx="338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/>
              <a:t>STATUS OF A JOBSYS REQUEST</a:t>
            </a:r>
            <a:endParaRPr lang="en-US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6" y="4011084"/>
            <a:ext cx="7378700" cy="19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2565" y="3555999"/>
            <a:ext cx="293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Jobsys</a:t>
            </a:r>
            <a:r>
              <a:rPr lang="fr-CH" dirty="0" smtClean="0"/>
              <a:t> </a:t>
            </a:r>
            <a:r>
              <a:rPr lang="fr-CH" dirty="0" err="1" smtClean="0"/>
              <a:t>accepted</a:t>
            </a:r>
            <a:r>
              <a:rPr lang="fr-CH" dirty="0" smtClean="0"/>
              <a:t> by DPMU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03921" y="3925331"/>
            <a:ext cx="405146" cy="15695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79449"/>
            <a:ext cx="7678206" cy="283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2523067" y="3925330"/>
            <a:ext cx="1880854" cy="12732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52875" y="5547497"/>
            <a:ext cx="5097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456267" y="4561931"/>
            <a:ext cx="956733" cy="4415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103534" y="1446815"/>
            <a:ext cx="956733" cy="3650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33400" y="1226064"/>
            <a:ext cx="757766" cy="4415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809067" y="2536315"/>
            <a:ext cx="2751238" cy="10741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0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December 2017 - Page </a:t>
            </a:r>
            <a:r>
              <a:rPr lang="en-US" dirty="0" smtClean="0"/>
              <a:t> </a:t>
            </a:r>
            <a:fld id="{9259AF2F-52C6-9B46-B8B2-0579234AE62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6925" y="600075"/>
            <a:ext cx="521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/>
              <a:t>TO SAVE TIME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4850" y="1100778"/>
            <a:ext cx="7905750" cy="546303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180975" indent="-180975" defTabSz="438150">
              <a:spcBef>
                <a:spcPts val="1000"/>
              </a:spcBef>
            </a:pPr>
            <a:endParaRPr lang="fr-CH" sz="400" dirty="0" smtClean="0"/>
          </a:p>
          <a:p>
            <a:pPr marL="180975" indent="-180975" defTabSz="438150">
              <a:spcBef>
                <a:spcPts val="1200"/>
              </a:spcBef>
              <a:spcAft>
                <a:spcPts val="800"/>
              </a:spcAft>
            </a:pPr>
            <a:r>
              <a:rPr lang="fr-CH" dirty="0" smtClean="0"/>
              <a:t>-	</a:t>
            </a:r>
            <a:r>
              <a:rPr lang="fr-CH" sz="1700" dirty="0" smtClean="0"/>
              <a:t>Write to DPMU </a:t>
            </a:r>
            <a:r>
              <a:rPr lang="fr-CH" sz="1700" dirty="0" err="1" smtClean="0"/>
              <a:t>mailbox</a:t>
            </a:r>
            <a:r>
              <a:rPr lang="fr-CH" sz="1700" dirty="0" smtClean="0"/>
              <a:t> </a:t>
            </a:r>
            <a:r>
              <a:rPr lang="fr-CH" sz="1700" dirty="0" err="1" smtClean="0"/>
              <a:t>only</a:t>
            </a:r>
            <a:r>
              <a:rPr lang="fr-CH" sz="1700" dirty="0" smtClean="0"/>
              <a:t>    </a:t>
            </a:r>
            <a:r>
              <a:rPr lang="fr-CH" sz="1700" dirty="0" smtClean="0">
                <a:hlinkClick r:id="rId3"/>
              </a:rPr>
              <a:t>dpmu@wmo.int</a:t>
            </a:r>
            <a:endParaRPr lang="fr-CH" sz="1700" dirty="0" smtClean="0"/>
          </a:p>
          <a:p>
            <a:pPr marL="180975" indent="-180975" defTabSz="438150">
              <a:spcAft>
                <a:spcPts val="800"/>
              </a:spcAft>
              <a:buFontTx/>
              <a:buChar char="-"/>
            </a:pPr>
            <a:r>
              <a:rPr lang="fr-CH" sz="1700" dirty="0" err="1" smtClean="0"/>
              <a:t>Submit</a:t>
            </a:r>
            <a:r>
              <a:rPr lang="fr-CH" sz="1700" dirty="0" smtClean="0"/>
              <a:t> </a:t>
            </a:r>
            <a:r>
              <a:rPr lang="fr-CH" sz="1700" dirty="0" err="1" smtClean="0"/>
              <a:t>only</a:t>
            </a:r>
            <a:r>
              <a:rPr lang="fr-CH" sz="1700" dirty="0" smtClean="0"/>
              <a:t> documents </a:t>
            </a:r>
            <a:r>
              <a:rPr lang="fr-CH" sz="1700" dirty="0" err="1" smtClean="0"/>
              <a:t>that</a:t>
            </a:r>
            <a:r>
              <a:rPr lang="fr-CH" sz="1700" dirty="0" smtClean="0"/>
              <a:t> have been </a:t>
            </a:r>
            <a:r>
              <a:rPr lang="fr-CH" sz="1700" dirty="0" err="1" smtClean="0"/>
              <a:t>approved</a:t>
            </a:r>
            <a:r>
              <a:rPr lang="fr-CH" sz="1700" dirty="0" smtClean="0"/>
              <a:t> by the </a:t>
            </a:r>
            <a:r>
              <a:rPr lang="fr-CH" sz="1700" dirty="0" err="1" smtClean="0"/>
              <a:t>Executive</a:t>
            </a:r>
            <a:r>
              <a:rPr lang="fr-CH" sz="1700" dirty="0" smtClean="0"/>
              <a:t> Management</a:t>
            </a:r>
          </a:p>
          <a:p>
            <a:pPr marL="180975" lvl="1" indent="-180975" defTabSz="438150">
              <a:spcAft>
                <a:spcPts val="800"/>
              </a:spcAft>
              <a:buFontTx/>
              <a:buChar char="-"/>
            </a:pPr>
            <a:r>
              <a:rPr lang="fr-CH" sz="1700" dirty="0" err="1" smtClean="0"/>
              <a:t>Indicate</a:t>
            </a:r>
            <a:r>
              <a:rPr lang="fr-CH" sz="1700" dirty="0" smtClean="0"/>
              <a:t> </a:t>
            </a:r>
            <a:r>
              <a:rPr lang="fr-CH" sz="1700" dirty="0"/>
              <a:t>the </a:t>
            </a:r>
            <a:r>
              <a:rPr lang="fr-CH" sz="1700" dirty="0" err="1"/>
              <a:t>origin</a:t>
            </a:r>
            <a:r>
              <a:rPr lang="fr-CH" sz="1700" dirty="0"/>
              <a:t> of the changes in DRAFT </a:t>
            </a:r>
            <a:r>
              <a:rPr lang="fr-CH" sz="1700" dirty="0" smtClean="0"/>
              <a:t>2/3 (</a:t>
            </a:r>
            <a:r>
              <a:rPr lang="fr-CH" sz="1700" b="1" dirty="0" err="1" smtClean="0"/>
              <a:t>pre</a:t>
            </a:r>
            <a:r>
              <a:rPr lang="fr-CH" sz="1700" b="1" dirty="0" smtClean="0"/>
              <a:t>-session </a:t>
            </a:r>
            <a:r>
              <a:rPr lang="fr-CH" sz="1700" b="1" dirty="0" err="1" smtClean="0"/>
              <a:t>only</a:t>
            </a:r>
            <a:r>
              <a:rPr lang="fr-CH" sz="1700" b="1" dirty="0" smtClean="0"/>
              <a:t>)</a:t>
            </a:r>
          </a:p>
          <a:p>
            <a:pPr marL="541338" defTabSz="438150">
              <a:spcAft>
                <a:spcPts val="800"/>
              </a:spcAft>
            </a:pPr>
            <a:r>
              <a:rPr lang="fr-CH" sz="1700" dirty="0" smtClean="0"/>
              <a:t>(</a:t>
            </a:r>
            <a:r>
              <a:rPr lang="fr-CH" sz="1700" dirty="0" err="1" smtClean="0"/>
              <a:t>e.g</a:t>
            </a:r>
            <a:r>
              <a:rPr lang="fr-CH" sz="1700" dirty="0" smtClean="0"/>
              <a:t>. </a:t>
            </a:r>
            <a:r>
              <a:rPr lang="en-GB" sz="1700" i="1" u="sng" dirty="0" smtClean="0">
                <a:solidFill>
                  <a:srgbClr val="007A37"/>
                </a:solidFill>
              </a:rPr>
              <a:t>[Secretariat]</a:t>
            </a:r>
            <a:r>
              <a:rPr lang="en-GB" sz="1700" i="1" dirty="0" smtClean="0"/>
              <a:t> or </a:t>
            </a:r>
            <a:r>
              <a:rPr lang="en-GB" sz="1700" i="1" u="sng" dirty="0" smtClean="0">
                <a:solidFill>
                  <a:srgbClr val="007A37"/>
                </a:solidFill>
              </a:rPr>
              <a:t>[Name, Country]</a:t>
            </a:r>
            <a:r>
              <a:rPr lang="en-GB" sz="1700" i="1" dirty="0" smtClean="0"/>
              <a:t> </a:t>
            </a:r>
            <a:r>
              <a:rPr lang="en-GB" sz="1700" dirty="0" smtClean="0"/>
              <a:t>next to each change</a:t>
            </a:r>
            <a:r>
              <a:rPr lang="en-GB" sz="1700" i="1" dirty="0" smtClean="0"/>
              <a:t> </a:t>
            </a:r>
            <a:r>
              <a:rPr lang="en-GB" sz="1700" b="1" dirty="0" smtClean="0"/>
              <a:t>OR</a:t>
            </a:r>
            <a:r>
              <a:rPr lang="en-GB" sz="1700" i="1" dirty="0" smtClean="0"/>
              <a:t> </a:t>
            </a:r>
            <a:r>
              <a:rPr lang="en-GB" sz="1700" i="1" u="sng" dirty="0" smtClean="0">
                <a:solidFill>
                  <a:srgbClr val="007A37"/>
                </a:solidFill>
              </a:rPr>
              <a:t>[All </a:t>
            </a:r>
            <a:r>
              <a:rPr lang="en-GB" sz="1700" i="1" u="sng" dirty="0">
                <a:solidFill>
                  <a:srgbClr val="007A37"/>
                </a:solidFill>
              </a:rPr>
              <a:t>amendments in the document have been made by </a:t>
            </a:r>
            <a:r>
              <a:rPr lang="en-GB" sz="1700" i="1" u="sng" dirty="0" smtClean="0">
                <a:solidFill>
                  <a:srgbClr val="007A37"/>
                </a:solidFill>
              </a:rPr>
              <a:t>………..] </a:t>
            </a:r>
            <a:r>
              <a:rPr lang="en-GB" sz="1700" dirty="0" smtClean="0"/>
              <a:t>on top of first page)</a:t>
            </a:r>
            <a:endParaRPr lang="fr-CH" sz="1700" dirty="0" smtClean="0"/>
          </a:p>
          <a:p>
            <a:pPr marL="180975" indent="-180975" defTabSz="438150">
              <a:spcAft>
                <a:spcPts val="800"/>
              </a:spcAft>
              <a:buFontTx/>
              <a:buChar char="-"/>
            </a:pPr>
            <a:r>
              <a:rPr lang="en-US" sz="1700" dirty="0"/>
              <a:t>When </a:t>
            </a:r>
            <a:r>
              <a:rPr lang="en-US" sz="1700" dirty="0" smtClean="0"/>
              <a:t>the Final Report of a CB session is completed, the numbering  of  Resolution/Decision/Recommendation will have changed during the editing from the in-session document (e.g. Decision</a:t>
            </a:r>
            <a:r>
              <a:rPr lang="en-US" sz="1700" dirty="0"/>
              <a:t> 12(4)/1 (EC-68) </a:t>
            </a:r>
            <a:r>
              <a:rPr lang="en-US" sz="1700" dirty="0" smtClean="0"/>
              <a:t>became </a:t>
            </a:r>
            <a:r>
              <a:rPr lang="en-US" sz="1700" dirty="0"/>
              <a:t>Decision 73 (EC-68</a:t>
            </a:r>
            <a:r>
              <a:rPr lang="en-US" sz="1700" dirty="0" smtClean="0"/>
              <a:t>). Therefore, check your references against the Final Report published on the WMO website. </a:t>
            </a:r>
          </a:p>
          <a:p>
            <a:pPr marL="180975" indent="-180975" defTabSz="438150">
              <a:spcAft>
                <a:spcPts val="800"/>
              </a:spcAft>
              <a:buFontTx/>
              <a:buChar char="-"/>
            </a:pPr>
            <a:r>
              <a:rPr lang="fr-CH" sz="1700" dirty="0" smtClean="0"/>
              <a:t>Check the links</a:t>
            </a:r>
          </a:p>
          <a:p>
            <a:pPr marL="180975" indent="-180975" defTabSz="438150">
              <a:spcAft>
                <a:spcPts val="800"/>
              </a:spcAft>
              <a:buFontTx/>
              <a:buChar char="-"/>
            </a:pPr>
            <a:r>
              <a:rPr lang="fr-CH" sz="1700" dirty="0" err="1" smtClean="0"/>
              <a:t>Attach</a:t>
            </a:r>
            <a:r>
              <a:rPr lang="fr-CH" sz="1700" dirty="0" smtClean="0"/>
              <a:t> the </a:t>
            </a:r>
            <a:r>
              <a:rPr lang="fr-CH" sz="1700" dirty="0" err="1" smtClean="0"/>
              <a:t>editable</a:t>
            </a:r>
            <a:r>
              <a:rPr lang="fr-CH" sz="1700" dirty="0" smtClean="0"/>
              <a:t> version of figures </a:t>
            </a:r>
            <a:r>
              <a:rPr lang="en-US" sz="1700" dirty="0"/>
              <a:t>or Excel files for specific </a:t>
            </a:r>
            <a:r>
              <a:rPr lang="en-US" sz="1700" dirty="0" smtClean="0"/>
              <a:t>tables</a:t>
            </a:r>
          </a:p>
          <a:p>
            <a:pPr marL="180975" indent="-180975" defTabSz="438150">
              <a:spcAft>
                <a:spcPts val="800"/>
              </a:spcAft>
              <a:buFontTx/>
              <a:buChar char="-"/>
            </a:pPr>
            <a:r>
              <a:rPr lang="en-US" sz="1700" dirty="0" smtClean="0"/>
              <a:t>Use </a:t>
            </a:r>
            <a:r>
              <a:rPr lang="en-US" sz="1700" dirty="0"/>
              <a:t>“permanent” track changes for portions of text related to </a:t>
            </a:r>
            <a:r>
              <a:rPr lang="en-US" sz="1700" dirty="0" smtClean="0"/>
              <a:t>Publications</a:t>
            </a:r>
          </a:p>
          <a:p>
            <a:pPr marL="180975" indent="-180975" defTabSz="438150">
              <a:buFontTx/>
              <a:buChar char="-"/>
            </a:pPr>
            <a:r>
              <a:rPr lang="en-US" sz="1700" dirty="0"/>
              <a:t>Update </a:t>
            </a:r>
            <a:r>
              <a:rPr lang="en-US" sz="1700" u="sng" dirty="0" smtClean="0"/>
              <a:t>all</a:t>
            </a:r>
            <a:r>
              <a:rPr lang="en-US" sz="1700" dirty="0" smtClean="0"/>
              <a:t> the fields </a:t>
            </a:r>
            <a:r>
              <a:rPr lang="en-US" sz="1700" dirty="0"/>
              <a:t>when you </a:t>
            </a:r>
            <a:r>
              <a:rPr lang="en-US" sz="1700" dirty="0" smtClean="0"/>
              <a:t>duplicate a </a:t>
            </a:r>
            <a:r>
              <a:rPr lang="en-US" sz="1700" dirty="0" err="1" smtClean="0"/>
              <a:t>Jobsys</a:t>
            </a:r>
            <a:r>
              <a:rPr lang="en-US" sz="1700" dirty="0" smtClean="0"/>
              <a:t> request</a:t>
            </a:r>
          </a:p>
          <a:p>
            <a:pPr algn="ctr" defTabSz="438150">
              <a:spcBef>
                <a:spcPts val="8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documents need to be posted </a:t>
            </a:r>
            <a:r>
              <a:rPr lang="en-US" b="1" dirty="0" smtClean="0">
                <a:solidFill>
                  <a:srgbClr val="FF0000"/>
                </a:solidFill>
              </a:rPr>
              <a:t>early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to </a:t>
            </a:r>
            <a:r>
              <a:rPr lang="en-US" b="1" dirty="0">
                <a:solidFill>
                  <a:srgbClr val="FF0000"/>
                </a:solidFill>
              </a:rPr>
              <a:t>allow enough </a:t>
            </a:r>
            <a:r>
              <a:rPr lang="en-US" b="1" dirty="0" smtClean="0">
                <a:solidFill>
                  <a:srgbClr val="FF0000"/>
                </a:solidFill>
              </a:rPr>
              <a:t>time for delegates </a:t>
            </a:r>
            <a:r>
              <a:rPr lang="en-US" b="1" dirty="0">
                <a:solidFill>
                  <a:srgbClr val="FF0000"/>
                </a:solidFill>
              </a:rPr>
              <a:t>to go through </a:t>
            </a:r>
            <a:r>
              <a:rPr lang="en-US" b="1" dirty="0" smtClean="0">
                <a:solidFill>
                  <a:srgbClr val="FF0000"/>
                </a:solidFill>
              </a:rPr>
              <a:t>them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16" y="497316"/>
            <a:ext cx="670984" cy="62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08" y="497316"/>
            <a:ext cx="670984" cy="62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1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93420" y="444818"/>
            <a:ext cx="8107680" cy="5742622"/>
          </a:xfrm>
        </p:spPr>
        <p:txBody>
          <a:bodyPr>
            <a:normAutofit fontScale="40000" lnSpcReduction="20000"/>
          </a:bodyPr>
          <a:lstStyle/>
          <a:p>
            <a:endParaRPr lang="en-GB" dirty="0" smtClean="0"/>
          </a:p>
          <a:p>
            <a:pPr algn="ctr"/>
            <a:endParaRPr lang="en-GB" sz="5500" b="1" cap="al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5500" b="1" cap="all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READY!</a:t>
            </a:r>
            <a:endParaRPr lang="en-GB" sz="5500" b="1" cap="al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600" dirty="0" smtClean="0"/>
          </a:p>
          <a:p>
            <a:endParaRPr lang="en-GB" sz="2600" dirty="0"/>
          </a:p>
          <a:p>
            <a:endParaRPr lang="en-GB" sz="2600" dirty="0"/>
          </a:p>
          <a:p>
            <a:pPr algn="ctr"/>
            <a:r>
              <a:rPr lang="en-GB" sz="5500" b="1" cap="all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A DRY RUN before the session</a:t>
            </a:r>
          </a:p>
          <a:p>
            <a:r>
              <a:rPr lang="en-GB" sz="2600" dirty="0">
                <a:solidFill>
                  <a:srgbClr val="FFC000"/>
                </a:solidFill>
              </a:rPr>
              <a:t> </a:t>
            </a:r>
            <a:endParaRPr lang="en-GB" sz="2600" dirty="0" smtClean="0">
              <a:solidFill>
                <a:srgbClr val="FFC000"/>
              </a:solidFill>
            </a:endParaRPr>
          </a:p>
          <a:p>
            <a:endParaRPr lang="en-GB" sz="2600" dirty="0" smtClean="0"/>
          </a:p>
          <a:p>
            <a:endParaRPr lang="en-GB" sz="2600" dirty="0"/>
          </a:p>
          <a:p>
            <a:endParaRPr lang="en-GB" sz="2600" dirty="0" smtClean="0"/>
          </a:p>
          <a:p>
            <a:pPr algn="ctr"/>
            <a:r>
              <a:rPr lang="en-GB" sz="5500" b="1" cap="all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THAT ALL YOU NEED TO PRODUCE</a:t>
            </a:r>
            <a:br>
              <a:rPr lang="en-GB" sz="5500" b="1" cap="all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5500" b="1" cap="all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DOCUMENTS IS AVAILABLE</a:t>
            </a:r>
            <a:br>
              <a:rPr lang="en-GB" sz="5500" b="1" cap="all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5500" b="1" cap="all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YOUR </a:t>
            </a:r>
            <a:r>
              <a:rPr lang="en-GB" sz="5500" b="1" cap="all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</a:t>
            </a:r>
            <a:r>
              <a:rPr lang="en-GB" sz="5500" b="1" cap="all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STATION</a:t>
            </a:r>
          </a:p>
          <a:p>
            <a:pPr algn="ctr"/>
            <a:endParaRPr lang="en-GB" sz="2600" b="1" cap="all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2600" b="1" cap="all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2600" b="1" cap="all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5500" b="1" cap="all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 </a:t>
            </a:r>
            <a:r>
              <a:rPr lang="en-GB" sz="5500" b="1" cap="all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THE WMO TOOLS </a:t>
            </a:r>
            <a:r>
              <a:rPr lang="en-GB" sz="5500" b="1" cap="all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RIBBON</a:t>
            </a:r>
          </a:p>
          <a:p>
            <a:pPr algn="ctr"/>
            <a:endParaRPr lang="en-GB" sz="2600" b="1" cap="al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2600" b="1" cap="al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2600" b="1" cap="al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5500" b="1" cap="all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 TIME TO READ THE INSTRUCTIONS</a:t>
            </a:r>
            <a:endParaRPr lang="en-GB" sz="5500" b="1" cap="all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2000" b="1" cap="al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2000" b="1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December 2017 - Page </a:t>
            </a:r>
            <a:r>
              <a:rPr lang="en-US" dirty="0" smtClean="0"/>
              <a:t> </a:t>
            </a:r>
            <a:fld id="{9259AF2F-52C6-9B46-B8B2-0579234AE62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93420" y="444818"/>
            <a:ext cx="8107680" cy="5742622"/>
          </a:xfrm>
        </p:spPr>
        <p:txBody>
          <a:bodyPr/>
          <a:lstStyle/>
          <a:p>
            <a:endParaRPr lang="fr-CH" dirty="0" smtClean="0"/>
          </a:p>
          <a:p>
            <a:pPr algn="ctr"/>
            <a:endParaRPr lang="fr-CH" sz="2400" b="1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CH" sz="24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CH" sz="2400" b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fr-CH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question ?   </a:t>
            </a:r>
            <a:r>
              <a:rPr lang="fr-CH" sz="2400" b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fr-CH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400" b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doubt</a:t>
            </a:r>
            <a:r>
              <a:rPr lang="fr-CH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endParaRPr lang="fr-CH" dirty="0" smtClean="0">
              <a:solidFill>
                <a:srgbClr val="00B050"/>
              </a:solidFill>
            </a:endParaRPr>
          </a:p>
          <a:p>
            <a:pPr algn="ctr"/>
            <a:r>
              <a:rPr lang="fr-CH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 DPMU:</a:t>
            </a:r>
          </a:p>
          <a:p>
            <a:pPr algn="ctr"/>
            <a:endParaRPr lang="fr-CH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CH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Nathalie GENTET </a:t>
            </a:r>
            <a:r>
              <a:rPr lang="fr-CH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 L 41 – Ext. 8084</a:t>
            </a:r>
            <a:r>
              <a:rPr lang="fr-CH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ctr"/>
            <a:endParaRPr lang="fr-CH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CH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Sasha KORETSKI (4 L 04 – Ext. 8282)</a:t>
            </a:r>
          </a:p>
          <a:p>
            <a:pPr algn="ctr"/>
            <a:endParaRPr lang="fr-CH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dpmu@wmo.int</a:t>
            </a:r>
            <a:endParaRPr lang="fr-CH" sz="2000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H" dirty="0" smtClean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December 2017 - Page </a:t>
            </a:r>
            <a:r>
              <a:rPr lang="en-US" dirty="0" smtClean="0"/>
              <a:t> </a:t>
            </a:r>
            <a:fld id="{9259AF2F-52C6-9B46-B8B2-0579234AE62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rgbClr val="000090"/>
                </a:solidFill>
              </a:rPr>
              <a:t>Merci</a:t>
            </a:r>
            <a:endParaRPr lang="en-US" sz="4800" dirty="0">
              <a:solidFill>
                <a:srgbClr val="00009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December 2017 </a:t>
            </a:r>
            <a:r>
              <a:rPr lang="en-US" dirty="0"/>
              <a:t>- Page </a:t>
            </a:r>
            <a:r>
              <a:rPr lang="en-US" dirty="0" smtClean="0"/>
              <a:t> </a:t>
            </a:r>
            <a:fld id="{9259AF2F-52C6-9B46-B8B2-0579234AE62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5299544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84356"/>
              </p:ext>
            </p:extLst>
          </p:nvPr>
        </p:nvGraphicFramePr>
        <p:xfrm>
          <a:off x="875030" y="295630"/>
          <a:ext cx="7700010" cy="603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5298"/>
                <a:gridCol w="6024712"/>
              </a:tblGrid>
              <a:tr h="312883"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2171700" algn="l"/>
                        </a:tabLs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2171700" algn="l"/>
                        </a:tabLst>
                      </a:pP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18031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2171700" algn="l"/>
                        </a:tabLst>
                      </a:pPr>
                      <a:r>
                        <a:rPr lang="fr-CH" sz="1600" b="1" kern="1200" cap="all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</a:t>
                      </a:r>
                      <a:endParaRPr lang="en-US" sz="1600" b="1" kern="1200" cap="all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8905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71700" algn="l"/>
                        </a:tabLst>
                      </a:pPr>
                      <a:r>
                        <a:rPr lang="fr-CH" sz="1200" kern="1200" cap="none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Additional</a:t>
                      </a:r>
                      <a:r>
                        <a:rPr lang="fr-CH" sz="1200" kern="1200" cap="non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information to </a:t>
                      </a:r>
                      <a:r>
                        <a:rPr lang="fr-CH" sz="120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Doc.  It has to have the </a:t>
                      </a:r>
                      <a:r>
                        <a:rPr lang="fr-CH" sz="120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same</a:t>
                      </a:r>
                      <a:r>
                        <a:rPr lang="fr-CH" sz="120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agenda item </a:t>
                      </a:r>
                      <a:r>
                        <a:rPr lang="fr-CH" sz="120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number</a:t>
                      </a:r>
                      <a:r>
                        <a:rPr lang="fr-CH" sz="120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as the </a:t>
                      </a:r>
                      <a:r>
                        <a:rPr lang="fr-CH" sz="120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related</a:t>
                      </a:r>
                      <a:r>
                        <a:rPr lang="fr-CH" sz="120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Doc.</a:t>
                      </a:r>
                    </a:p>
                    <a:p>
                      <a:pPr marL="0" marR="128905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71700" algn="l"/>
                        </a:tabLst>
                      </a:pPr>
                      <a:r>
                        <a:rPr lang="fr-CH" sz="1200" b="0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 for discussion =&gt; No </a:t>
                      </a:r>
                      <a:r>
                        <a:rPr lang="fr-CH" sz="1200" b="0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Status</a:t>
                      </a:r>
                      <a:endParaRPr lang="fr-CH" sz="1200" b="0" kern="1200" cap="non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128905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  <a:defRPr/>
                      </a:pPr>
                      <a:r>
                        <a:rPr lang="en-GB" sz="1200" kern="1200" cap="non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Posted in “Information Documents” tab</a:t>
                      </a:r>
                      <a:endParaRPr lang="en-US" sz="1200" b="1" kern="1200" cap="non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7737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2171700" algn="l"/>
                        </a:tabLst>
                      </a:pPr>
                      <a:r>
                        <a:rPr lang="en-GB" sz="1600" b="1" kern="1200" cap="non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Doc.</a:t>
                      </a:r>
                      <a:endParaRPr lang="en-GB" sz="1600" b="1" kern="1200" cap="all" dirty="0" smtClean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algn="ctr" defTabSz="4572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2171700" algn="l"/>
                        </a:tabLst>
                      </a:pPr>
                      <a:r>
                        <a:rPr lang="en-GB" sz="1400" kern="1200" cap="non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Status:</a:t>
                      </a:r>
                      <a:br>
                        <a:rPr lang="en-GB" sz="1400" kern="1200" cap="non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kern="1200" cap="all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Draft </a:t>
                      </a:r>
                      <a:r>
                        <a:rPr lang="en-GB" sz="1400" kern="1200" cap="all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en-GB" sz="1400" kern="1200" cap="non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</a:t>
                      </a:r>
                      <a:r>
                        <a:rPr lang="en-GB" sz="1400" kern="1200" cap="all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kern="1200" cap="all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kern="1200" cap="all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8905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71700" algn="l"/>
                        </a:tabLst>
                      </a:pPr>
                      <a:r>
                        <a:rPr lang="en-GB" sz="1200" kern="1200" cap="non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PRE-SESSION</a:t>
                      </a:r>
                      <a:r>
                        <a:rPr lang="en-GB" sz="1200" kern="1200" cap="none" baseline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DOCUMENT</a:t>
                      </a:r>
                      <a:endParaRPr lang="en-GB" sz="1200" kern="1200" cap="none" dirty="0" smtClean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128905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71700" algn="l"/>
                        </a:tabLst>
                      </a:pPr>
                      <a:r>
                        <a:rPr lang="en-GB" sz="1200" kern="1200" cap="non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DRAFT</a:t>
                      </a:r>
                      <a:r>
                        <a:rPr lang="en-GB" sz="1200" kern="1200" cap="none" baseline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 =&gt; </a:t>
                      </a:r>
                      <a:r>
                        <a:rPr lang="fr-CH" sz="1200" b="0" kern="1200" cap="none" baseline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clean</a:t>
                      </a:r>
                      <a:endParaRPr lang="en-US" sz="1200" kern="1200" cap="none" dirty="0" smtClean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128905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71700" algn="l"/>
                        </a:tabLst>
                      </a:pPr>
                      <a:r>
                        <a:rPr lang="en-GB" sz="1200" kern="1200" cap="non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DRAFT 2 =&gt; track changes shown from previous version if corrections/suggestions from </a:t>
                      </a:r>
                      <a:r>
                        <a:rPr lang="en-GB" sz="1200" i="1" kern="1200" cap="non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[Secretariat] and</a:t>
                      </a:r>
                      <a:r>
                        <a:rPr lang="en-GB" sz="1200" i="1" kern="1200" cap="none" baseline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/or </a:t>
                      </a:r>
                      <a:r>
                        <a:rPr lang="en-GB" sz="1200" i="1" kern="1200" cap="non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[EC members]</a:t>
                      </a:r>
                      <a:r>
                        <a:rPr lang="en-GB" sz="1200" kern="1200" cap="non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are made </a:t>
                      </a:r>
                      <a:r>
                        <a:rPr lang="en-GB" sz="1200" b="1" u="sng" kern="1200" cap="non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before</a:t>
                      </a:r>
                      <a:r>
                        <a:rPr lang="en-GB" sz="1200" kern="1200" cap="non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the beginning of session</a:t>
                      </a:r>
                      <a:endParaRPr lang="en-US" sz="1200" kern="1200" cap="none" dirty="0" smtClean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128905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71700" algn="l"/>
                        </a:tabLst>
                      </a:pPr>
                      <a:r>
                        <a:rPr lang="en-GB" sz="1200" kern="1200" cap="non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Posted in the folder “1. DRAFTS FOR DISCUSSION”</a:t>
                      </a:r>
                      <a:endParaRPr lang="en-US" sz="1200" kern="1200" cap="non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5786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2171700" algn="l"/>
                        </a:tabLst>
                      </a:pPr>
                      <a:r>
                        <a:rPr lang="en-GB" sz="1600" b="1" kern="1200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Doc.</a:t>
                      </a:r>
                      <a:endParaRPr lang="en-GB" sz="1600" b="1" kern="1200" cap="all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algn="ctr" defTabSz="4572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2171700" algn="l"/>
                        </a:tabLst>
                      </a:pPr>
                      <a:r>
                        <a:rPr lang="en-GB" sz="1400" kern="1200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Status:</a:t>
                      </a:r>
                      <a:br>
                        <a:rPr lang="en-GB" sz="1400" kern="1200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kern="1200" cap="all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Draft </a:t>
                      </a:r>
                      <a:r>
                        <a:rPr lang="en-GB" sz="1400" kern="1200" cap="al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</a:t>
                      </a:r>
                      <a:r>
                        <a:rPr lang="en-GB" sz="1400" kern="1200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</a:t>
                      </a:r>
                      <a:r>
                        <a:rPr lang="en-GB" sz="1400" kern="1200" cap="all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kern="1200" cap="al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kern="1200" cap="all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8905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71700" algn="l"/>
                        </a:tabLst>
                      </a:pPr>
                      <a:r>
                        <a:rPr lang="en-GB" sz="1200" kern="1200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IN-SESSION DOCUMENT</a:t>
                      </a:r>
                    </a:p>
                    <a:p>
                      <a:pPr marL="0" marR="128905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71700" algn="l"/>
                        </a:tabLst>
                      </a:pPr>
                      <a:r>
                        <a:rPr lang="en-GB" sz="1200" kern="1200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Track changes from previous version are</a:t>
                      </a:r>
                      <a:r>
                        <a:rPr lang="en-GB" sz="1200" kern="1200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accepted.</a:t>
                      </a:r>
                      <a:br>
                        <a:rPr lang="en-GB" sz="1200" kern="1200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200" kern="1200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changes appear in track changes.</a:t>
                      </a:r>
                      <a:endParaRPr lang="en-GB" sz="1200" kern="1200" cap="none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128905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71700" algn="l"/>
                        </a:tabLst>
                      </a:pPr>
                      <a:r>
                        <a:rPr lang="en-GB" sz="1200" kern="1200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Can be approved if acceptable or converted into a subsequent version if considerable changes are still required.</a:t>
                      </a:r>
                      <a:r>
                        <a:rPr lang="en-GB" sz="1200" kern="1200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Background information is deleted</a:t>
                      </a:r>
                      <a:endParaRPr lang="en-US" sz="1200" kern="1200" cap="none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128905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71700" algn="l"/>
                        </a:tabLst>
                      </a:pPr>
                      <a:r>
                        <a:rPr lang="en-GB" sz="1200" kern="1200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Posted in the folder “1. DRAFTS FOR DISCUSSION”</a:t>
                      </a:r>
                      <a:endParaRPr lang="en-US" sz="1200" kern="1200" cap="non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8995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2171700" algn="l"/>
                        </a:tabLst>
                      </a:pPr>
                      <a:r>
                        <a:rPr lang="en-GB" sz="1600" b="1" kern="1200" cap="none" dirty="0" smtClean="0">
                          <a:solidFill>
                            <a:srgbClr val="007A3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Doc.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  <a:defRPr/>
                      </a:pPr>
                      <a:r>
                        <a:rPr lang="en-GB" sz="1400" kern="1200" cap="none" dirty="0" smtClean="0">
                          <a:solidFill>
                            <a:srgbClr val="007A3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Status:</a:t>
                      </a:r>
                      <a:br>
                        <a:rPr lang="en-GB" sz="1400" kern="1200" cap="none" dirty="0" smtClean="0">
                          <a:solidFill>
                            <a:srgbClr val="007A3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kern="1200" cap="all" dirty="0" smtClean="0">
                          <a:solidFill>
                            <a:srgbClr val="007A3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Approved</a:t>
                      </a:r>
                      <a:endParaRPr lang="en-US" sz="1400" kern="1200" cap="all" dirty="0">
                        <a:solidFill>
                          <a:srgbClr val="007A37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8905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71700" algn="l"/>
                        </a:tabLst>
                      </a:pPr>
                      <a:r>
                        <a:rPr lang="en-GB" sz="1200" kern="1200" cap="none" dirty="0" smtClean="0">
                          <a:solidFill>
                            <a:srgbClr val="007A3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DOCUMENT</a:t>
                      </a:r>
                      <a:r>
                        <a:rPr lang="en-GB" sz="1200" kern="1200" cap="none" baseline="0" dirty="0" smtClean="0">
                          <a:solidFill>
                            <a:srgbClr val="007A3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APPROVED DURING SESSION</a:t>
                      </a:r>
                      <a:endParaRPr lang="en-GB" sz="1200" kern="1200" cap="none" dirty="0" smtClean="0">
                        <a:solidFill>
                          <a:srgbClr val="007A37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128905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71700" algn="l"/>
                        </a:tabLst>
                      </a:pPr>
                      <a:r>
                        <a:rPr lang="en-GB" sz="1200" kern="1200" cap="none" dirty="0" smtClean="0">
                          <a:solidFill>
                            <a:srgbClr val="007A3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Track changes from previous version are</a:t>
                      </a:r>
                      <a:r>
                        <a:rPr lang="en-GB" sz="1200" kern="1200" cap="none" baseline="0" dirty="0" smtClean="0">
                          <a:solidFill>
                            <a:srgbClr val="007A3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accepted.</a:t>
                      </a:r>
                      <a:br>
                        <a:rPr lang="en-GB" sz="1200" kern="1200" cap="none" baseline="0" dirty="0" smtClean="0">
                          <a:solidFill>
                            <a:srgbClr val="007A3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200" kern="1200" cap="none" baseline="0" dirty="0" smtClean="0">
                          <a:solidFill>
                            <a:srgbClr val="007A3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changes appear in track changes.</a:t>
                      </a:r>
                      <a:endParaRPr lang="en-GB" sz="1200" kern="1200" cap="none" dirty="0" smtClean="0">
                        <a:solidFill>
                          <a:srgbClr val="007A37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128905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71700" algn="l"/>
                        </a:tabLst>
                      </a:pPr>
                      <a:r>
                        <a:rPr lang="en-GB" sz="1200" kern="1200" cap="none" dirty="0" smtClean="0">
                          <a:solidFill>
                            <a:srgbClr val="007A3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Posted in the folder “2. PROVISIONAL</a:t>
                      </a:r>
                      <a:r>
                        <a:rPr lang="en-GB" sz="1200" kern="1200" cap="none" baseline="0" dirty="0" smtClean="0">
                          <a:solidFill>
                            <a:srgbClr val="007A3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REPORT (Approved documents)</a:t>
                      </a:r>
                      <a:r>
                        <a:rPr lang="en-GB" sz="1200" kern="1200" cap="none" dirty="0" smtClean="0">
                          <a:solidFill>
                            <a:srgbClr val="007A3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”</a:t>
                      </a:r>
                    </a:p>
                    <a:p>
                      <a:pPr marL="0" marR="128905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  <a:defRPr/>
                      </a:pPr>
                      <a:r>
                        <a:rPr lang="en-GB" sz="1200" kern="1200" cap="none" dirty="0" smtClean="0">
                          <a:solidFill>
                            <a:srgbClr val="2529E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Previous versions will</a:t>
                      </a:r>
                      <a:r>
                        <a:rPr lang="en-GB" sz="1200" kern="1200" cap="none" baseline="0" dirty="0" smtClean="0">
                          <a:solidFill>
                            <a:srgbClr val="2529E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be removed from “</a:t>
                      </a:r>
                      <a:r>
                        <a:rPr lang="en-GB" sz="1200" kern="1200" cap="none" dirty="0" smtClean="0">
                          <a:solidFill>
                            <a:srgbClr val="2529E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DRAFTS FOR DISCUSSION”</a:t>
                      </a:r>
                      <a:endParaRPr lang="en-US" sz="1200" kern="1200" cap="none" dirty="0" smtClean="0">
                        <a:solidFill>
                          <a:srgbClr val="2529E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128905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  <a:defRPr/>
                      </a:pPr>
                      <a:r>
                        <a:rPr lang="fr-CH" sz="1200" kern="1200" cap="none" dirty="0" smtClean="0">
                          <a:solidFill>
                            <a:srgbClr val="2529E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 </a:t>
                      </a:r>
                      <a:r>
                        <a:rPr lang="fr-CH" sz="1200" kern="1200" cap="none" dirty="0" err="1" smtClean="0">
                          <a:solidFill>
                            <a:srgbClr val="2529E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will</a:t>
                      </a:r>
                      <a:r>
                        <a:rPr lang="fr-CH" sz="1200" kern="1200" cap="none" dirty="0" smtClean="0">
                          <a:solidFill>
                            <a:srgbClr val="2529E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CH" sz="1200" kern="1200" cap="none" dirty="0" err="1" smtClean="0">
                          <a:solidFill>
                            <a:srgbClr val="2529E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</a:t>
                      </a:r>
                      <a:r>
                        <a:rPr lang="fr-CH" sz="1200" kern="1200" cap="none" dirty="0" smtClean="0">
                          <a:solidFill>
                            <a:srgbClr val="2529E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CH" sz="1200" kern="1200" cap="none" dirty="0" err="1" smtClean="0">
                          <a:solidFill>
                            <a:srgbClr val="2529E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posted</a:t>
                      </a:r>
                      <a:r>
                        <a:rPr lang="fr-CH" sz="1200" kern="1200" cap="none" dirty="0" smtClean="0">
                          <a:solidFill>
                            <a:srgbClr val="2529E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 </a:t>
                      </a:r>
                      <a:r>
                        <a:rPr lang="fr-CH" sz="1200" kern="1200" cap="none" dirty="0" err="1" smtClean="0">
                          <a:solidFill>
                            <a:srgbClr val="2529E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folder</a:t>
                      </a:r>
                      <a:r>
                        <a:rPr lang="fr-CH" sz="1200" kern="1200" cap="none" dirty="0" smtClean="0">
                          <a:solidFill>
                            <a:srgbClr val="2529E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200" kern="1200" cap="none" baseline="0" dirty="0" smtClean="0">
                          <a:solidFill>
                            <a:srgbClr val="2529E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“3</a:t>
                      </a:r>
                      <a:r>
                        <a:rPr lang="en-GB" sz="1200" kern="1200" cap="none" dirty="0" smtClean="0">
                          <a:solidFill>
                            <a:srgbClr val="2529E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SESSION ARCHIVE”</a:t>
                      </a:r>
                      <a:endParaRPr lang="en-US" sz="1200" kern="1200" cap="none" dirty="0" smtClean="0">
                        <a:solidFill>
                          <a:srgbClr val="2529E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0895" y="784860"/>
            <a:ext cx="523220" cy="50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n-GB" altLang="en-US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DOCUMENT  DEFINITIONS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December 2017 - Page </a:t>
            </a:r>
            <a:r>
              <a:rPr lang="en-US" dirty="0" smtClean="0"/>
              <a:t> </a:t>
            </a:r>
            <a:fld id="{9259AF2F-52C6-9B46-B8B2-0579234AE6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61112"/>
            <a:ext cx="2133600" cy="365125"/>
          </a:xfrm>
        </p:spPr>
        <p:txBody>
          <a:bodyPr/>
          <a:lstStyle/>
          <a:p>
            <a:r>
              <a:rPr lang="en-US" dirty="0"/>
              <a:t>December 2017 - Page </a:t>
            </a:r>
            <a:r>
              <a:rPr lang="en-US" dirty="0" smtClean="0"/>
              <a:t> </a:t>
            </a:r>
            <a:fld id="{9259AF2F-52C6-9B46-B8B2-0579234AE6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14625" y="561974"/>
            <a:ext cx="371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 FLOW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162"/>
            <a:ext cx="90201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14700" y="5204816"/>
            <a:ext cx="2987040" cy="681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4240" y="5330606"/>
            <a:ext cx="284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2483" y="4934188"/>
            <a:ext cx="297180" cy="517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December 2017 - Page </a:t>
            </a:r>
            <a:r>
              <a:rPr lang="en-US" dirty="0" smtClean="0"/>
              <a:t> </a:t>
            </a:r>
            <a:fld id="{9259AF2F-52C6-9B46-B8B2-0579234AE62E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017385" y="836551"/>
            <a:ext cx="4815513" cy="5402558"/>
          </a:xfrm>
          <a:prstGeom prst="roundRect">
            <a:avLst/>
          </a:prstGeom>
          <a:noFill/>
          <a:ln w="12700">
            <a:solidFill>
              <a:srgbClr val="2529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43106" y="36808"/>
            <a:ext cx="2315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tx2"/>
                </a:solidFill>
              </a:rPr>
              <a:t>REFERENCES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6142" y="103293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hlinkClick r:id="rId3"/>
              </a:rPr>
              <a:t>WMO Standing Instructions - </a:t>
            </a:r>
            <a:r>
              <a:rPr lang="fr-CH" dirty="0" err="1" smtClean="0">
                <a:hlinkClick r:id="rId3"/>
              </a:rPr>
              <a:t>Chapter</a:t>
            </a:r>
            <a:r>
              <a:rPr lang="fr-CH" dirty="0" smtClean="0">
                <a:hlinkClick r:id="rId3"/>
              </a:rPr>
              <a:t> 2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77" y="1481975"/>
            <a:ext cx="4145913" cy="456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24334" y="2408663"/>
            <a:ext cx="26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YouYuan"/>
                <a:ea typeface="YouYuan"/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8553" y="2400196"/>
            <a:ext cx="26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YouYuan"/>
                <a:ea typeface="YouYuan"/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4656" y="836551"/>
            <a:ext cx="3322210" cy="292654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13" y="1728935"/>
            <a:ext cx="209649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94795" y="990146"/>
            <a:ext cx="192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/>
              <a:t>Basic Documents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>
                <a:hlinkClick r:id="rId6"/>
              </a:rPr>
              <a:t>WMO-N° 15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7364" y="484449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/>
              <a:t>Composition of WMO </a:t>
            </a:r>
            <a:r>
              <a:rPr lang="fr-CH" dirty="0" smtClean="0"/>
              <a:t>(</a:t>
            </a:r>
            <a:r>
              <a:rPr lang="fr-CH" dirty="0" smtClean="0">
                <a:hlinkClick r:id="rId7"/>
              </a:rPr>
              <a:t>WMO-N° 5</a:t>
            </a:r>
            <a:r>
              <a:rPr lang="fr-CH" dirty="0" smtClean="0"/>
              <a:t>)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94657" y="4113151"/>
            <a:ext cx="3322210" cy="2109025"/>
          </a:xfrm>
          <a:prstGeom prst="roundRect">
            <a:avLst/>
          </a:prstGeom>
          <a:noFill/>
          <a:ln w="12700">
            <a:solidFill>
              <a:srgbClr val="007A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93420" y="444818"/>
            <a:ext cx="8107680" cy="5742622"/>
          </a:xfrm>
        </p:spPr>
        <p:txBody>
          <a:bodyPr>
            <a:normAutofit/>
          </a:bodyPr>
          <a:lstStyle/>
          <a:p>
            <a:pPr algn="ctr"/>
            <a:r>
              <a:rPr lang="en-GB" sz="20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WEBSITE</a:t>
            </a:r>
            <a:endParaRPr lang="en-GB" sz="2000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b="1" cap="al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b="1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endParaRPr lang="fr-CH" sz="1600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December 2017 - Page </a:t>
            </a:r>
            <a:fld id="{9259AF2F-52C6-9B46-B8B2-0579234AE62E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" y="1390650"/>
            <a:ext cx="77533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4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93420" y="444818"/>
            <a:ext cx="8107680" cy="5742622"/>
          </a:xfrm>
        </p:spPr>
        <p:txBody>
          <a:bodyPr>
            <a:normAutofit/>
          </a:bodyPr>
          <a:lstStyle/>
          <a:p>
            <a:pPr algn="ctr"/>
            <a:r>
              <a:rPr lang="en-GB" sz="20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</a:t>
            </a:r>
            <a:r>
              <a:rPr lang="en-GB" sz="20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</a:t>
            </a:r>
          </a:p>
          <a:p>
            <a:endParaRPr lang="en-GB" sz="2000" b="1" cap="al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b="1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endParaRPr lang="fr-CH" sz="1600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December 2017 - Page </a:t>
            </a:r>
            <a:fld id="{9259AF2F-52C6-9B46-B8B2-0579234AE62E}" type="slidenum">
              <a:rPr lang="en-US" smtClean="0"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933450"/>
            <a:ext cx="77247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8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93420" y="444818"/>
            <a:ext cx="8107680" cy="5742622"/>
          </a:xfrm>
        </p:spPr>
        <p:txBody>
          <a:bodyPr>
            <a:normAutofit/>
          </a:bodyPr>
          <a:lstStyle/>
          <a:p>
            <a:endParaRPr lang="en-GB" sz="2000" b="1" cap="al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WEBSITE</a:t>
            </a:r>
          </a:p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endParaRPr lang="fr-CH" sz="1600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December 2017 - Page </a:t>
            </a:r>
            <a:fld id="{9259AF2F-52C6-9B46-B8B2-0579234AE62E}" type="slidenum">
              <a:rPr lang="en-US" smtClean="0"/>
              <a:t>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280" y="444818"/>
            <a:ext cx="3963987" cy="154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77" y="2652713"/>
            <a:ext cx="4033489" cy="31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553200" y="1701800"/>
            <a:ext cx="1329267" cy="2108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689600" y="1524000"/>
            <a:ext cx="1684867" cy="17780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8" y="2346492"/>
            <a:ext cx="4415365" cy="378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723467" y="1718733"/>
            <a:ext cx="889000" cy="160867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69267" y="1879600"/>
            <a:ext cx="229870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69267" y="1879600"/>
            <a:ext cx="2298700" cy="2359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</p:cNvCxnSpPr>
          <p:nvPr/>
        </p:nvCxnSpPr>
        <p:spPr>
          <a:xfrm flipH="1">
            <a:off x="3869267" y="1879600"/>
            <a:ext cx="2298700" cy="261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</p:cNvCxnSpPr>
          <p:nvPr/>
        </p:nvCxnSpPr>
        <p:spPr>
          <a:xfrm flipH="1">
            <a:off x="3869267" y="1879600"/>
            <a:ext cx="2298700" cy="2878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402"/>
          </a:xfrm>
        </p:spPr>
        <p:txBody>
          <a:bodyPr>
            <a:normAutofit/>
          </a:bodyPr>
          <a:lstStyle/>
          <a:p>
            <a:r>
              <a:rPr lang="fr-CH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WMO Tools </a:t>
            </a:r>
            <a:r>
              <a:rPr lang="fr-CH" sz="3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ribbon</a:t>
            </a:r>
            <a:endParaRPr lang="en-US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914" y="2051368"/>
            <a:ext cx="8140645" cy="15513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1882775" algn="ctr"/>
                <a:tab pos="3763963" algn="ctr"/>
                <a:tab pos="6096000" algn="ctr"/>
              </a:tabLst>
            </a:pPr>
            <a:r>
              <a:rPr lang="fr-CH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fr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	</a:t>
            </a:r>
            <a:r>
              <a:rPr lang="fr-CH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Contact ITCSD Service Desk</a:t>
            </a:r>
          </a:p>
          <a:p>
            <a:pPr marL="0" indent="0">
              <a:buNone/>
              <a:tabLst>
                <a:tab pos="1882775" algn="ctr"/>
                <a:tab pos="3763963" algn="ctr"/>
                <a:tab pos="6096000" algn="ctr"/>
              </a:tabLst>
            </a:pPr>
            <a:r>
              <a:rPr lang="fr-CH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 </a:t>
            </a:r>
            <a:r>
              <a:rPr lang="fr-CH" sz="2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ribbon</a:t>
            </a:r>
            <a:r>
              <a:rPr lang="fr-CH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</a:t>
            </a:r>
            <a:r>
              <a:rPr lang="fr-CH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		</a:t>
            </a:r>
            <a:endParaRPr lang="fr-CH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1882775" algn="ctr"/>
                <a:tab pos="3763963" algn="ctr"/>
                <a:tab pos="6096000" algn="ctr"/>
              </a:tabLst>
            </a:pPr>
            <a:r>
              <a:rPr lang="fr-CH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fr-CH" sz="2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</a:t>
            </a:r>
            <a:r>
              <a:rPr lang="fr-CH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Tutorial </a:t>
            </a:r>
            <a:r>
              <a:rPr lang="fr-CH" sz="2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button</a:t>
            </a:r>
            <a:r>
              <a:rPr lang="fr-CH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CH" sz="2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1882775" algn="ctr"/>
                <a:tab pos="3763963" algn="ctr"/>
                <a:tab pos="6096000" algn="ctr"/>
              </a:tabLst>
            </a:pPr>
            <a:r>
              <a:rPr lang="fr-CH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fr-CH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fr-CH" sz="2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gives</a:t>
            </a:r>
            <a:r>
              <a:rPr lang="fr-CH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the </a:t>
            </a:r>
            <a:r>
              <a:rPr lang="fr-CH" sz="2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details</a:t>
            </a:r>
            <a:endParaRPr lang="fr-CH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1882775" algn="ctr"/>
                <a:tab pos="3946525" algn="ctr"/>
                <a:tab pos="6096000" algn="ctr"/>
              </a:tabLst>
            </a:pPr>
            <a:r>
              <a:rPr lang="fr-CH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85951" y="2651760"/>
            <a:ext cx="0" cy="19015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37959" y="6356350"/>
            <a:ext cx="2133600" cy="365125"/>
          </a:xfrm>
        </p:spPr>
        <p:txBody>
          <a:bodyPr/>
          <a:lstStyle/>
          <a:p>
            <a:r>
              <a:rPr lang="en-US" dirty="0"/>
              <a:t>December 2017 - Page </a:t>
            </a:r>
            <a:fld id="{9259AF2F-52C6-9B46-B8B2-0579234AE62E}" type="slidenum">
              <a:rPr lang="en-US" smtClean="0">
                <a:ea typeface="Verdana" panose="020B0604030504040204" pitchFamily="34" charset="0"/>
                <a:cs typeface="Verdana" panose="020B0604030504040204" pitchFamily="34" charset="0"/>
              </a:rPr>
              <a:t>8</a:t>
            </a:fld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1394463" y="1082040"/>
            <a:ext cx="1264918" cy="8816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CH" sz="6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buFont typeface="Arial"/>
              <a:buNone/>
            </a:pP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808219" y="4431349"/>
            <a:ext cx="4134483" cy="1225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CH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6042663" y="1082039"/>
            <a:ext cx="1264918" cy="8816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CH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CH" sz="6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1635" y="4427858"/>
            <a:ext cx="8316103" cy="11588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566160" y="2270760"/>
            <a:ext cx="662940" cy="2133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66160" y="2537460"/>
            <a:ext cx="632460" cy="228600"/>
          </a:xfrm>
          <a:prstGeom prst="straightConnector1">
            <a:avLst/>
          </a:prstGeom>
          <a:ln w="19050">
            <a:solidFill>
              <a:srgbClr val="007A3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09160" y="2766060"/>
            <a:ext cx="1066800" cy="0"/>
          </a:xfrm>
          <a:prstGeom prst="straightConnector1">
            <a:avLst/>
          </a:prstGeom>
          <a:ln w="19050">
            <a:solidFill>
              <a:srgbClr val="007A3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709160" y="2202180"/>
            <a:ext cx="403860" cy="7620"/>
          </a:xfrm>
          <a:prstGeom prst="straightConnector1">
            <a:avLst/>
          </a:prstGeom>
          <a:ln w="19050">
            <a:solidFill>
              <a:srgbClr val="007A3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" y="535305"/>
            <a:ext cx="819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553269"/>
            <a:ext cx="72834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475656" y="4581128"/>
            <a:ext cx="647700" cy="1872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307580" y="4952684"/>
            <a:ext cx="533399" cy="182880"/>
          </a:xfrm>
          <a:prstGeom prst="roundRect">
            <a:avLst/>
          </a:prstGeom>
          <a:noFill/>
          <a:ln w="19050">
            <a:solidFill>
              <a:srgbClr val="007A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675122" y="3177540"/>
            <a:ext cx="838198" cy="1775144"/>
          </a:xfrm>
          <a:prstGeom prst="straightConnector1">
            <a:avLst/>
          </a:prstGeom>
          <a:ln w="19050">
            <a:solidFill>
              <a:srgbClr val="007A3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8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93420" y="444818"/>
            <a:ext cx="8107680" cy="5742622"/>
          </a:xfrm>
        </p:spPr>
        <p:txBody>
          <a:bodyPr/>
          <a:lstStyle/>
          <a:p>
            <a:endParaRPr lang="fr-CH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07720" y="548640"/>
            <a:ext cx="8161020" cy="598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Buttons in WMO Tools </a:t>
            </a:r>
            <a:r>
              <a:rPr lang="fr-CH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automatically</a:t>
            </a:r>
            <a:endParaRPr lang="fr-CH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produce </a:t>
            </a:r>
            <a:r>
              <a:rPr lang="en-GB" sz="2400" b="1" dirty="0" smtClean="0">
                <a:solidFill>
                  <a:srgbClr val="2529E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</a:t>
            </a:r>
            <a:r>
              <a:rPr lang="en-GB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DRAFT </a:t>
            </a: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 2, 3 or APPROVED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GB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Starting from DRAFT 2, in 1 click: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Saves the next version in the same folder (where the previous version was saved by the user)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Updates the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file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Accepts track changes (if any) from previous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version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Keeps the manual track changes if any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Sets up the track changes mode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Generates the corresponding new headers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December 2017 - Page </a:t>
            </a:r>
            <a:fld id="{9259AF2F-52C6-9B46-B8B2-0579234AE62E}" type="slidenum">
              <a:rPr lang="en-US" smtClean="0"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" y="548640"/>
            <a:ext cx="819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" y="1812637"/>
            <a:ext cx="72834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802130" y="1977102"/>
            <a:ext cx="792480" cy="5791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21255" y="1394460"/>
            <a:ext cx="1457325" cy="5826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3143</TotalTime>
  <Words>408</Words>
  <Application>Microsoft Office PowerPoint</Application>
  <PresentationFormat>On-screen Show (4:3)</PresentationFormat>
  <Paragraphs>204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WMO_WHITE_Powerpoint_en_fr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WMO Tools ribbon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Gentet</dc:creator>
  <cp:lastModifiedBy>Celina Inones </cp:lastModifiedBy>
  <cp:revision>230</cp:revision>
  <cp:lastPrinted>2017-12-11T14:39:13Z</cp:lastPrinted>
  <dcterms:created xsi:type="dcterms:W3CDTF">2016-04-27T13:20:47Z</dcterms:created>
  <dcterms:modified xsi:type="dcterms:W3CDTF">2017-12-13T08:22:28Z</dcterms:modified>
</cp:coreProperties>
</file>