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sldIdLst>
    <p:sldId id="256" r:id="rId2"/>
    <p:sldId id="264" r:id="rId3"/>
    <p:sldId id="267" r:id="rId4"/>
    <p:sldId id="258" r:id="rId5"/>
    <p:sldId id="272" r:id="rId6"/>
    <p:sldId id="259" r:id="rId7"/>
    <p:sldId id="260" r:id="rId8"/>
    <p:sldId id="261" r:id="rId9"/>
    <p:sldId id="262" r:id="rId10"/>
    <p:sldId id="263" r:id="rId11"/>
    <p:sldId id="273" r:id="rId12"/>
    <p:sldId id="281" r:id="rId13"/>
    <p:sldId id="287" r:id="rId14"/>
    <p:sldId id="278" r:id="rId15"/>
    <p:sldId id="295" r:id="rId16"/>
    <p:sldId id="296" r:id="rId17"/>
    <p:sldId id="304" r:id="rId18"/>
    <p:sldId id="310" r:id="rId19"/>
    <p:sldId id="311" r:id="rId20"/>
    <p:sldId id="307" r:id="rId21"/>
    <p:sldId id="305" r:id="rId22"/>
    <p:sldId id="306" r:id="rId23"/>
    <p:sldId id="312" r:id="rId24"/>
    <p:sldId id="313" r:id="rId25"/>
    <p:sldId id="314" r:id="rId26"/>
    <p:sldId id="315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08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Q9+4zkLYQFpdwoeoPqZ5TA==" hashData="lmMNGzFgkv15YrpKGnauydaGEvY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28" autoAdjust="0"/>
    <p:restoredTop sz="94660"/>
  </p:normalViewPr>
  <p:slideViewPr>
    <p:cSldViewPr>
      <p:cViewPr varScale="1">
        <p:scale>
          <a:sx n="91" d="100"/>
          <a:sy n="91" d="100"/>
        </p:scale>
        <p:origin x="181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EDF1F0-5333-42FB-B874-B76FE01C5AA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65AF5E-EC0C-465D-8484-D3290F011226}">
      <dgm:prSet custT="1"/>
      <dgm:spPr>
        <a:solidFill>
          <a:schemeClr val="accent2">
            <a:lumMod val="75000"/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No – Either Return to Course or Terminate Training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55DA29-184F-4F06-8CC4-15A0ACBE12F1}" type="parTrans" cxnId="{CE180132-6D2E-4457-9BB5-44C0AF36835F}">
      <dgm:prSet/>
      <dgm:spPr/>
      <dgm:t>
        <a:bodyPr/>
        <a:lstStyle/>
        <a:p>
          <a:endParaRPr lang="en-US"/>
        </a:p>
      </dgm:t>
    </dgm:pt>
    <dgm:pt modelId="{AAA695C9-CD65-41A1-83EE-1E502DB4225A}" type="sibTrans" cxnId="{CE180132-6D2E-4457-9BB5-44C0AF36835F}">
      <dgm:prSet/>
      <dgm:spPr/>
      <dgm:t>
        <a:bodyPr/>
        <a:lstStyle/>
        <a:p>
          <a:endParaRPr lang="en-US"/>
        </a:p>
      </dgm:t>
    </dgm:pt>
    <dgm:pt modelId="{A8803491-C3F9-45BE-BE3B-C5F5A4172E34}">
      <dgm:prSet custT="1"/>
      <dgm:spPr>
        <a:solidFill>
          <a:schemeClr val="accent5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Pass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D7CEAA-91C9-4DDE-A1E1-9B728B3B7617}" type="parTrans" cxnId="{2F6670B8-0A9B-44C7-BD92-F2DAD6E7F0F9}">
      <dgm:prSet/>
      <dgm:spPr/>
      <dgm:t>
        <a:bodyPr/>
        <a:lstStyle/>
        <a:p>
          <a:endParaRPr lang="en-US"/>
        </a:p>
      </dgm:t>
    </dgm:pt>
    <dgm:pt modelId="{F4B898AB-420B-4869-99F4-82A16818F154}" type="sibTrans" cxnId="{2F6670B8-0A9B-44C7-BD92-F2DAD6E7F0F9}">
      <dgm:prSet/>
      <dgm:spPr/>
      <dgm:t>
        <a:bodyPr/>
        <a:lstStyle/>
        <a:p>
          <a:endParaRPr lang="en-US"/>
        </a:p>
      </dgm:t>
    </dgm:pt>
    <dgm:pt modelId="{1ECE16EC-C9BC-4E9F-A96A-7E7D28BF476B}">
      <dgm:prSet custT="1"/>
      <dgm:spPr>
        <a:solidFill>
          <a:schemeClr val="accent5"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Yes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676151-FD7E-478D-813D-240BB68CD0C3}" type="parTrans" cxnId="{508C3C97-DB53-4EE2-A677-1AA48553942E}">
      <dgm:prSet/>
      <dgm:spPr/>
      <dgm:t>
        <a:bodyPr/>
        <a:lstStyle/>
        <a:p>
          <a:endParaRPr lang="en-US"/>
        </a:p>
      </dgm:t>
    </dgm:pt>
    <dgm:pt modelId="{F4FE90AD-DD11-4E64-8E57-C8E30BF529C2}" type="sibTrans" cxnId="{508C3C97-DB53-4EE2-A677-1AA48553942E}">
      <dgm:prSet/>
      <dgm:spPr/>
      <dgm:t>
        <a:bodyPr/>
        <a:lstStyle/>
        <a:p>
          <a:endParaRPr lang="en-US"/>
        </a:p>
      </dgm:t>
    </dgm:pt>
    <dgm:pt modelId="{080832C7-A504-49A9-85D7-BED96E872514}" type="pres">
      <dgm:prSet presAssocID="{BEEDF1F0-5333-42FB-B874-B76FE01C5AA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B73E29-7042-4950-AF10-5F23A36DACE5}" type="pres">
      <dgm:prSet presAssocID="{A8803491-C3F9-45BE-BE3B-C5F5A4172E34}" presName="root1" presStyleCnt="0"/>
      <dgm:spPr/>
    </dgm:pt>
    <dgm:pt modelId="{EABB3CA1-6DA5-4AEE-B470-9187785CAD7A}" type="pres">
      <dgm:prSet presAssocID="{A8803491-C3F9-45BE-BE3B-C5F5A4172E34}" presName="LevelOneTextNode" presStyleLbl="node0" presStyleIdx="0" presStyleCnt="1" custScaleX="87327" custScaleY="713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343066-1426-4D03-85D5-6D7C05702FFA}" type="pres">
      <dgm:prSet presAssocID="{A8803491-C3F9-45BE-BE3B-C5F5A4172E34}" presName="level2hierChild" presStyleCnt="0"/>
      <dgm:spPr/>
    </dgm:pt>
    <dgm:pt modelId="{6B5FAEC9-8E9E-4DA8-896E-6A896BCC5504}" type="pres">
      <dgm:prSet presAssocID="{EE55DA29-184F-4F06-8CC4-15A0ACBE12F1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AE23B911-7FAA-435C-A9B5-615BEF37AC40}" type="pres">
      <dgm:prSet presAssocID="{EE55DA29-184F-4F06-8CC4-15A0ACBE12F1}" presName="connTx" presStyleLbl="parChTrans1D2" presStyleIdx="0" presStyleCnt="2"/>
      <dgm:spPr/>
      <dgm:t>
        <a:bodyPr/>
        <a:lstStyle/>
        <a:p>
          <a:endParaRPr lang="en-US"/>
        </a:p>
      </dgm:t>
    </dgm:pt>
    <dgm:pt modelId="{6A336113-0A44-4382-A01B-3FAC3C07FCF2}" type="pres">
      <dgm:prSet presAssocID="{9C65AF5E-EC0C-465D-8484-D3290F011226}" presName="root2" presStyleCnt="0"/>
      <dgm:spPr/>
    </dgm:pt>
    <dgm:pt modelId="{11ACFEE2-0095-4396-9C26-8FFCCF9E5FC4}" type="pres">
      <dgm:prSet presAssocID="{9C65AF5E-EC0C-465D-8484-D3290F011226}" presName="LevelTwoTextNode" presStyleLbl="node2" presStyleIdx="0" presStyleCnt="2" custScaleX="396128" custScaleY="1281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B13811-76DB-4027-AE15-FBDA59D40320}" type="pres">
      <dgm:prSet presAssocID="{9C65AF5E-EC0C-465D-8484-D3290F011226}" presName="level3hierChild" presStyleCnt="0"/>
      <dgm:spPr/>
    </dgm:pt>
    <dgm:pt modelId="{3D3A60C2-928D-4589-9627-A94E05002127}" type="pres">
      <dgm:prSet presAssocID="{5D676151-FD7E-478D-813D-240BB68CD0C3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8A920330-B050-45B1-89C2-DF27530C2632}" type="pres">
      <dgm:prSet presAssocID="{5D676151-FD7E-478D-813D-240BB68CD0C3}" presName="connTx" presStyleLbl="parChTrans1D2" presStyleIdx="1" presStyleCnt="2"/>
      <dgm:spPr/>
      <dgm:t>
        <a:bodyPr/>
        <a:lstStyle/>
        <a:p>
          <a:endParaRPr lang="en-US"/>
        </a:p>
      </dgm:t>
    </dgm:pt>
    <dgm:pt modelId="{E6F717F4-0886-48D3-9D97-7EF65B7822F3}" type="pres">
      <dgm:prSet presAssocID="{1ECE16EC-C9BC-4E9F-A96A-7E7D28BF476B}" presName="root2" presStyleCnt="0"/>
      <dgm:spPr/>
    </dgm:pt>
    <dgm:pt modelId="{C50DAA6F-70F7-474D-B580-88AB58677578}" type="pres">
      <dgm:prSet presAssocID="{1ECE16EC-C9BC-4E9F-A96A-7E7D28BF476B}" presName="LevelTwoTextNode" presStyleLbl="node2" presStyleIdx="1" presStyleCnt="2" custScaleX="128434" custScaleY="1533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179DB2-3667-4BB5-B678-3A43CCAEC6B2}" type="pres">
      <dgm:prSet presAssocID="{1ECE16EC-C9BC-4E9F-A96A-7E7D28BF476B}" presName="level3hierChild" presStyleCnt="0"/>
      <dgm:spPr/>
    </dgm:pt>
  </dgm:ptLst>
  <dgm:cxnLst>
    <dgm:cxn modelId="{5128DD5B-1BD9-4325-8257-0CBE2E497ABF}" type="presOf" srcId="{9C65AF5E-EC0C-465D-8484-D3290F011226}" destId="{11ACFEE2-0095-4396-9C26-8FFCCF9E5FC4}" srcOrd="0" destOrd="0" presId="urn:microsoft.com/office/officeart/2005/8/layout/hierarchy2"/>
    <dgm:cxn modelId="{8BA50E46-7002-4B91-9B32-DF5977A3664F}" type="presOf" srcId="{1ECE16EC-C9BC-4E9F-A96A-7E7D28BF476B}" destId="{C50DAA6F-70F7-474D-B580-88AB58677578}" srcOrd="0" destOrd="0" presId="urn:microsoft.com/office/officeart/2005/8/layout/hierarchy2"/>
    <dgm:cxn modelId="{508C3C97-DB53-4EE2-A677-1AA48553942E}" srcId="{A8803491-C3F9-45BE-BE3B-C5F5A4172E34}" destId="{1ECE16EC-C9BC-4E9F-A96A-7E7D28BF476B}" srcOrd="1" destOrd="0" parTransId="{5D676151-FD7E-478D-813D-240BB68CD0C3}" sibTransId="{F4FE90AD-DD11-4E64-8E57-C8E30BF529C2}"/>
    <dgm:cxn modelId="{766D998F-5CB8-46B5-ABC1-935E94B22EBF}" type="presOf" srcId="{BEEDF1F0-5333-42FB-B874-B76FE01C5AAF}" destId="{080832C7-A504-49A9-85D7-BED96E872514}" srcOrd="0" destOrd="0" presId="urn:microsoft.com/office/officeart/2005/8/layout/hierarchy2"/>
    <dgm:cxn modelId="{5D029CA4-FABB-4D08-BFA7-FFEB870BD607}" type="presOf" srcId="{5D676151-FD7E-478D-813D-240BB68CD0C3}" destId="{8A920330-B050-45B1-89C2-DF27530C2632}" srcOrd="1" destOrd="0" presId="urn:microsoft.com/office/officeart/2005/8/layout/hierarchy2"/>
    <dgm:cxn modelId="{2CF6F935-DBD4-4FE9-9972-D33BE212BD1B}" type="presOf" srcId="{EE55DA29-184F-4F06-8CC4-15A0ACBE12F1}" destId="{AE23B911-7FAA-435C-A9B5-615BEF37AC40}" srcOrd="1" destOrd="0" presId="urn:microsoft.com/office/officeart/2005/8/layout/hierarchy2"/>
    <dgm:cxn modelId="{DF84236A-2BEF-4CF4-B701-1ED202DAAC1E}" type="presOf" srcId="{A8803491-C3F9-45BE-BE3B-C5F5A4172E34}" destId="{EABB3CA1-6DA5-4AEE-B470-9187785CAD7A}" srcOrd="0" destOrd="0" presId="urn:microsoft.com/office/officeart/2005/8/layout/hierarchy2"/>
    <dgm:cxn modelId="{3D9FA2E6-CE69-4969-9729-6D8087365BE9}" type="presOf" srcId="{5D676151-FD7E-478D-813D-240BB68CD0C3}" destId="{3D3A60C2-928D-4589-9627-A94E05002127}" srcOrd="0" destOrd="0" presId="urn:microsoft.com/office/officeart/2005/8/layout/hierarchy2"/>
    <dgm:cxn modelId="{2F6670B8-0A9B-44C7-BD92-F2DAD6E7F0F9}" srcId="{BEEDF1F0-5333-42FB-B874-B76FE01C5AAF}" destId="{A8803491-C3F9-45BE-BE3B-C5F5A4172E34}" srcOrd="0" destOrd="0" parTransId="{D1D7CEAA-91C9-4DDE-A1E1-9B728B3B7617}" sibTransId="{F4B898AB-420B-4869-99F4-82A16818F154}"/>
    <dgm:cxn modelId="{1865E12E-737A-4FB9-9C47-388E45FB790A}" type="presOf" srcId="{EE55DA29-184F-4F06-8CC4-15A0ACBE12F1}" destId="{6B5FAEC9-8E9E-4DA8-896E-6A896BCC5504}" srcOrd="0" destOrd="0" presId="urn:microsoft.com/office/officeart/2005/8/layout/hierarchy2"/>
    <dgm:cxn modelId="{CE180132-6D2E-4457-9BB5-44C0AF36835F}" srcId="{A8803491-C3F9-45BE-BE3B-C5F5A4172E34}" destId="{9C65AF5E-EC0C-465D-8484-D3290F011226}" srcOrd="0" destOrd="0" parTransId="{EE55DA29-184F-4F06-8CC4-15A0ACBE12F1}" sibTransId="{AAA695C9-CD65-41A1-83EE-1E502DB4225A}"/>
    <dgm:cxn modelId="{9F53334F-5948-4B38-889F-931AC2055E0B}" type="presParOf" srcId="{080832C7-A504-49A9-85D7-BED96E872514}" destId="{90B73E29-7042-4950-AF10-5F23A36DACE5}" srcOrd="0" destOrd="0" presId="urn:microsoft.com/office/officeart/2005/8/layout/hierarchy2"/>
    <dgm:cxn modelId="{E1F13C82-0C37-4939-8FB6-C6F39E28A838}" type="presParOf" srcId="{90B73E29-7042-4950-AF10-5F23A36DACE5}" destId="{EABB3CA1-6DA5-4AEE-B470-9187785CAD7A}" srcOrd="0" destOrd="0" presId="urn:microsoft.com/office/officeart/2005/8/layout/hierarchy2"/>
    <dgm:cxn modelId="{858213E4-2E0B-436A-BCE2-9FB10347906B}" type="presParOf" srcId="{90B73E29-7042-4950-AF10-5F23A36DACE5}" destId="{57343066-1426-4D03-85D5-6D7C05702FFA}" srcOrd="1" destOrd="0" presId="urn:microsoft.com/office/officeart/2005/8/layout/hierarchy2"/>
    <dgm:cxn modelId="{9EDFFA70-E519-470A-BF98-BC8E2490CA43}" type="presParOf" srcId="{57343066-1426-4D03-85D5-6D7C05702FFA}" destId="{6B5FAEC9-8E9E-4DA8-896E-6A896BCC5504}" srcOrd="0" destOrd="0" presId="urn:microsoft.com/office/officeart/2005/8/layout/hierarchy2"/>
    <dgm:cxn modelId="{D9BB37C9-31F5-4E0A-9E8F-191BFA64B22F}" type="presParOf" srcId="{6B5FAEC9-8E9E-4DA8-896E-6A896BCC5504}" destId="{AE23B911-7FAA-435C-A9B5-615BEF37AC40}" srcOrd="0" destOrd="0" presId="urn:microsoft.com/office/officeart/2005/8/layout/hierarchy2"/>
    <dgm:cxn modelId="{5B8BC1C4-2D6B-41D4-A20D-BEFC379EB617}" type="presParOf" srcId="{57343066-1426-4D03-85D5-6D7C05702FFA}" destId="{6A336113-0A44-4382-A01B-3FAC3C07FCF2}" srcOrd="1" destOrd="0" presId="urn:microsoft.com/office/officeart/2005/8/layout/hierarchy2"/>
    <dgm:cxn modelId="{658A96B9-32CB-4C18-BAE3-102128972D6B}" type="presParOf" srcId="{6A336113-0A44-4382-A01B-3FAC3C07FCF2}" destId="{11ACFEE2-0095-4396-9C26-8FFCCF9E5FC4}" srcOrd="0" destOrd="0" presId="urn:microsoft.com/office/officeart/2005/8/layout/hierarchy2"/>
    <dgm:cxn modelId="{1CD59060-DACC-4152-B833-66CA536CE717}" type="presParOf" srcId="{6A336113-0A44-4382-A01B-3FAC3C07FCF2}" destId="{5CB13811-76DB-4027-AE15-FBDA59D40320}" srcOrd="1" destOrd="0" presId="urn:microsoft.com/office/officeart/2005/8/layout/hierarchy2"/>
    <dgm:cxn modelId="{4DE8C4BA-AA0C-4613-BB11-D652F4BD052E}" type="presParOf" srcId="{57343066-1426-4D03-85D5-6D7C05702FFA}" destId="{3D3A60C2-928D-4589-9627-A94E05002127}" srcOrd="2" destOrd="0" presId="urn:microsoft.com/office/officeart/2005/8/layout/hierarchy2"/>
    <dgm:cxn modelId="{105E59AC-3B0D-4CF8-B082-43A0065896CF}" type="presParOf" srcId="{3D3A60C2-928D-4589-9627-A94E05002127}" destId="{8A920330-B050-45B1-89C2-DF27530C2632}" srcOrd="0" destOrd="0" presId="urn:microsoft.com/office/officeart/2005/8/layout/hierarchy2"/>
    <dgm:cxn modelId="{96803AEA-235E-4463-858C-B407C2BDD43A}" type="presParOf" srcId="{57343066-1426-4D03-85D5-6D7C05702FFA}" destId="{E6F717F4-0886-48D3-9D97-7EF65B7822F3}" srcOrd="3" destOrd="0" presId="urn:microsoft.com/office/officeart/2005/8/layout/hierarchy2"/>
    <dgm:cxn modelId="{061445EC-4474-473F-B589-D8D1187EDDC7}" type="presParOf" srcId="{E6F717F4-0886-48D3-9D97-7EF65B7822F3}" destId="{C50DAA6F-70F7-474D-B580-88AB58677578}" srcOrd="0" destOrd="0" presId="urn:microsoft.com/office/officeart/2005/8/layout/hierarchy2"/>
    <dgm:cxn modelId="{70C7B3F4-8DB3-4FEB-9F74-E0C7BD71F569}" type="presParOf" srcId="{E6F717F4-0886-48D3-9D97-7EF65B7822F3}" destId="{ED179DB2-3667-4BB5-B678-3A43CCAEC6B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EDF1F0-5333-42FB-B874-B76FE01C5AA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65AF5E-EC0C-465D-8484-D3290F011226}">
      <dgm:prSet custT="1"/>
      <dgm:spPr>
        <a:solidFill>
          <a:schemeClr val="accent2">
            <a:lumMod val="75000"/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No – Either Return to Course or Terminate Training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55DA29-184F-4F06-8CC4-15A0ACBE12F1}" type="parTrans" cxnId="{CE180132-6D2E-4457-9BB5-44C0AF36835F}">
      <dgm:prSet/>
      <dgm:spPr/>
      <dgm:t>
        <a:bodyPr/>
        <a:lstStyle/>
        <a:p>
          <a:endParaRPr lang="en-US"/>
        </a:p>
      </dgm:t>
    </dgm:pt>
    <dgm:pt modelId="{AAA695C9-CD65-41A1-83EE-1E502DB4225A}" type="sibTrans" cxnId="{CE180132-6D2E-4457-9BB5-44C0AF36835F}">
      <dgm:prSet/>
      <dgm:spPr/>
      <dgm:t>
        <a:bodyPr/>
        <a:lstStyle/>
        <a:p>
          <a:endParaRPr lang="en-US"/>
        </a:p>
      </dgm:t>
    </dgm:pt>
    <dgm:pt modelId="{A8803491-C3F9-45BE-BE3B-C5F5A4172E34}">
      <dgm:prSet custT="1"/>
      <dgm:spPr>
        <a:solidFill>
          <a:schemeClr val="tx2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Pass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D7CEAA-91C9-4DDE-A1E1-9B728B3B7617}" type="parTrans" cxnId="{2F6670B8-0A9B-44C7-BD92-F2DAD6E7F0F9}">
      <dgm:prSet/>
      <dgm:spPr/>
      <dgm:t>
        <a:bodyPr/>
        <a:lstStyle/>
        <a:p>
          <a:endParaRPr lang="en-US"/>
        </a:p>
      </dgm:t>
    </dgm:pt>
    <dgm:pt modelId="{F4B898AB-420B-4869-99F4-82A16818F154}" type="sibTrans" cxnId="{2F6670B8-0A9B-44C7-BD92-F2DAD6E7F0F9}">
      <dgm:prSet/>
      <dgm:spPr/>
      <dgm:t>
        <a:bodyPr/>
        <a:lstStyle/>
        <a:p>
          <a:endParaRPr lang="en-US"/>
        </a:p>
      </dgm:t>
    </dgm:pt>
    <dgm:pt modelId="{1ECE16EC-C9BC-4E9F-A96A-7E7D28BF476B}">
      <dgm:prSet custT="1"/>
      <dgm:spPr>
        <a:solidFill>
          <a:schemeClr val="tx2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Yes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676151-FD7E-478D-813D-240BB68CD0C3}" type="parTrans" cxnId="{508C3C97-DB53-4EE2-A677-1AA48553942E}">
      <dgm:prSet/>
      <dgm:spPr/>
      <dgm:t>
        <a:bodyPr/>
        <a:lstStyle/>
        <a:p>
          <a:endParaRPr lang="en-US"/>
        </a:p>
      </dgm:t>
    </dgm:pt>
    <dgm:pt modelId="{F4FE90AD-DD11-4E64-8E57-C8E30BF529C2}" type="sibTrans" cxnId="{508C3C97-DB53-4EE2-A677-1AA48553942E}">
      <dgm:prSet/>
      <dgm:spPr/>
      <dgm:t>
        <a:bodyPr/>
        <a:lstStyle/>
        <a:p>
          <a:endParaRPr lang="en-US"/>
        </a:p>
      </dgm:t>
    </dgm:pt>
    <dgm:pt modelId="{080832C7-A504-49A9-85D7-BED96E872514}" type="pres">
      <dgm:prSet presAssocID="{BEEDF1F0-5333-42FB-B874-B76FE01C5AA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B73E29-7042-4950-AF10-5F23A36DACE5}" type="pres">
      <dgm:prSet presAssocID="{A8803491-C3F9-45BE-BE3B-C5F5A4172E34}" presName="root1" presStyleCnt="0"/>
      <dgm:spPr/>
    </dgm:pt>
    <dgm:pt modelId="{EABB3CA1-6DA5-4AEE-B470-9187785CAD7A}" type="pres">
      <dgm:prSet presAssocID="{A8803491-C3F9-45BE-BE3B-C5F5A4172E34}" presName="LevelOneTextNode" presStyleLbl="node0" presStyleIdx="0" presStyleCnt="1" custScaleX="87327" custScaleY="713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343066-1426-4D03-85D5-6D7C05702FFA}" type="pres">
      <dgm:prSet presAssocID="{A8803491-C3F9-45BE-BE3B-C5F5A4172E34}" presName="level2hierChild" presStyleCnt="0"/>
      <dgm:spPr/>
    </dgm:pt>
    <dgm:pt modelId="{6B5FAEC9-8E9E-4DA8-896E-6A896BCC5504}" type="pres">
      <dgm:prSet presAssocID="{EE55DA29-184F-4F06-8CC4-15A0ACBE12F1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AE23B911-7FAA-435C-A9B5-615BEF37AC40}" type="pres">
      <dgm:prSet presAssocID="{EE55DA29-184F-4F06-8CC4-15A0ACBE12F1}" presName="connTx" presStyleLbl="parChTrans1D2" presStyleIdx="0" presStyleCnt="2"/>
      <dgm:spPr/>
      <dgm:t>
        <a:bodyPr/>
        <a:lstStyle/>
        <a:p>
          <a:endParaRPr lang="en-US"/>
        </a:p>
      </dgm:t>
    </dgm:pt>
    <dgm:pt modelId="{6A336113-0A44-4382-A01B-3FAC3C07FCF2}" type="pres">
      <dgm:prSet presAssocID="{9C65AF5E-EC0C-465D-8484-D3290F011226}" presName="root2" presStyleCnt="0"/>
      <dgm:spPr/>
    </dgm:pt>
    <dgm:pt modelId="{11ACFEE2-0095-4396-9C26-8FFCCF9E5FC4}" type="pres">
      <dgm:prSet presAssocID="{9C65AF5E-EC0C-465D-8484-D3290F011226}" presName="LevelTwoTextNode" presStyleLbl="node2" presStyleIdx="0" presStyleCnt="2" custScaleX="396128" custScaleY="1281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B13811-76DB-4027-AE15-FBDA59D40320}" type="pres">
      <dgm:prSet presAssocID="{9C65AF5E-EC0C-465D-8484-D3290F011226}" presName="level3hierChild" presStyleCnt="0"/>
      <dgm:spPr/>
    </dgm:pt>
    <dgm:pt modelId="{3D3A60C2-928D-4589-9627-A94E05002127}" type="pres">
      <dgm:prSet presAssocID="{5D676151-FD7E-478D-813D-240BB68CD0C3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8A920330-B050-45B1-89C2-DF27530C2632}" type="pres">
      <dgm:prSet presAssocID="{5D676151-FD7E-478D-813D-240BB68CD0C3}" presName="connTx" presStyleLbl="parChTrans1D2" presStyleIdx="1" presStyleCnt="2"/>
      <dgm:spPr/>
      <dgm:t>
        <a:bodyPr/>
        <a:lstStyle/>
        <a:p>
          <a:endParaRPr lang="en-US"/>
        </a:p>
      </dgm:t>
    </dgm:pt>
    <dgm:pt modelId="{E6F717F4-0886-48D3-9D97-7EF65B7822F3}" type="pres">
      <dgm:prSet presAssocID="{1ECE16EC-C9BC-4E9F-A96A-7E7D28BF476B}" presName="root2" presStyleCnt="0"/>
      <dgm:spPr/>
    </dgm:pt>
    <dgm:pt modelId="{C50DAA6F-70F7-474D-B580-88AB58677578}" type="pres">
      <dgm:prSet presAssocID="{1ECE16EC-C9BC-4E9F-A96A-7E7D28BF476B}" presName="LevelTwoTextNode" presStyleLbl="node2" presStyleIdx="1" presStyleCnt="2" custScaleX="128434" custScaleY="1533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179DB2-3667-4BB5-B678-3A43CCAEC6B2}" type="pres">
      <dgm:prSet presAssocID="{1ECE16EC-C9BC-4E9F-A96A-7E7D28BF476B}" presName="level3hierChild" presStyleCnt="0"/>
      <dgm:spPr/>
    </dgm:pt>
  </dgm:ptLst>
  <dgm:cxnLst>
    <dgm:cxn modelId="{CE180132-6D2E-4457-9BB5-44C0AF36835F}" srcId="{A8803491-C3F9-45BE-BE3B-C5F5A4172E34}" destId="{9C65AF5E-EC0C-465D-8484-D3290F011226}" srcOrd="0" destOrd="0" parTransId="{EE55DA29-184F-4F06-8CC4-15A0ACBE12F1}" sibTransId="{AAA695C9-CD65-41A1-83EE-1E502DB4225A}"/>
    <dgm:cxn modelId="{1E53E9A0-5C11-4AC7-970A-A1BFB27A1D6B}" type="presOf" srcId="{5D676151-FD7E-478D-813D-240BB68CD0C3}" destId="{3D3A60C2-928D-4589-9627-A94E05002127}" srcOrd="0" destOrd="0" presId="urn:microsoft.com/office/officeart/2005/8/layout/hierarchy2"/>
    <dgm:cxn modelId="{3F48430D-B5AF-4B20-ADF1-F72DED6E9B7A}" type="presOf" srcId="{9C65AF5E-EC0C-465D-8484-D3290F011226}" destId="{11ACFEE2-0095-4396-9C26-8FFCCF9E5FC4}" srcOrd="0" destOrd="0" presId="urn:microsoft.com/office/officeart/2005/8/layout/hierarchy2"/>
    <dgm:cxn modelId="{BB319397-0CBB-41DC-96CB-9AB97F96D5F6}" type="presOf" srcId="{1ECE16EC-C9BC-4E9F-A96A-7E7D28BF476B}" destId="{C50DAA6F-70F7-474D-B580-88AB58677578}" srcOrd="0" destOrd="0" presId="urn:microsoft.com/office/officeart/2005/8/layout/hierarchy2"/>
    <dgm:cxn modelId="{747CFA89-0B7A-4FB3-9347-BC1255B76B6E}" type="presOf" srcId="{EE55DA29-184F-4F06-8CC4-15A0ACBE12F1}" destId="{AE23B911-7FAA-435C-A9B5-615BEF37AC40}" srcOrd="1" destOrd="0" presId="urn:microsoft.com/office/officeart/2005/8/layout/hierarchy2"/>
    <dgm:cxn modelId="{DDDAF045-B1B2-473A-812B-E64F99D3D741}" type="presOf" srcId="{A8803491-C3F9-45BE-BE3B-C5F5A4172E34}" destId="{EABB3CA1-6DA5-4AEE-B470-9187785CAD7A}" srcOrd="0" destOrd="0" presId="urn:microsoft.com/office/officeart/2005/8/layout/hierarchy2"/>
    <dgm:cxn modelId="{F009DF7C-9A8A-40CE-97FE-89A9F255BC96}" type="presOf" srcId="{5D676151-FD7E-478D-813D-240BB68CD0C3}" destId="{8A920330-B050-45B1-89C2-DF27530C2632}" srcOrd="1" destOrd="0" presId="urn:microsoft.com/office/officeart/2005/8/layout/hierarchy2"/>
    <dgm:cxn modelId="{3B695FBB-D547-487D-9131-61BB621763A5}" type="presOf" srcId="{BEEDF1F0-5333-42FB-B874-B76FE01C5AAF}" destId="{080832C7-A504-49A9-85D7-BED96E872514}" srcOrd="0" destOrd="0" presId="urn:microsoft.com/office/officeart/2005/8/layout/hierarchy2"/>
    <dgm:cxn modelId="{2F6670B8-0A9B-44C7-BD92-F2DAD6E7F0F9}" srcId="{BEEDF1F0-5333-42FB-B874-B76FE01C5AAF}" destId="{A8803491-C3F9-45BE-BE3B-C5F5A4172E34}" srcOrd="0" destOrd="0" parTransId="{D1D7CEAA-91C9-4DDE-A1E1-9B728B3B7617}" sibTransId="{F4B898AB-420B-4869-99F4-82A16818F154}"/>
    <dgm:cxn modelId="{4D6E6CD4-4CBB-4EF6-99FE-5F8D6BCC32D8}" type="presOf" srcId="{EE55DA29-184F-4F06-8CC4-15A0ACBE12F1}" destId="{6B5FAEC9-8E9E-4DA8-896E-6A896BCC5504}" srcOrd="0" destOrd="0" presId="urn:microsoft.com/office/officeart/2005/8/layout/hierarchy2"/>
    <dgm:cxn modelId="{508C3C97-DB53-4EE2-A677-1AA48553942E}" srcId="{A8803491-C3F9-45BE-BE3B-C5F5A4172E34}" destId="{1ECE16EC-C9BC-4E9F-A96A-7E7D28BF476B}" srcOrd="1" destOrd="0" parTransId="{5D676151-FD7E-478D-813D-240BB68CD0C3}" sibTransId="{F4FE90AD-DD11-4E64-8E57-C8E30BF529C2}"/>
    <dgm:cxn modelId="{6ABD7F5C-7590-4FE8-AC8D-511C2F40DCE2}" type="presParOf" srcId="{080832C7-A504-49A9-85D7-BED96E872514}" destId="{90B73E29-7042-4950-AF10-5F23A36DACE5}" srcOrd="0" destOrd="0" presId="urn:microsoft.com/office/officeart/2005/8/layout/hierarchy2"/>
    <dgm:cxn modelId="{FDDAF8C9-52D5-4735-B647-2DA635BE82A5}" type="presParOf" srcId="{90B73E29-7042-4950-AF10-5F23A36DACE5}" destId="{EABB3CA1-6DA5-4AEE-B470-9187785CAD7A}" srcOrd="0" destOrd="0" presId="urn:microsoft.com/office/officeart/2005/8/layout/hierarchy2"/>
    <dgm:cxn modelId="{E7A77250-F8E3-4244-90AC-D42162411279}" type="presParOf" srcId="{90B73E29-7042-4950-AF10-5F23A36DACE5}" destId="{57343066-1426-4D03-85D5-6D7C05702FFA}" srcOrd="1" destOrd="0" presId="urn:microsoft.com/office/officeart/2005/8/layout/hierarchy2"/>
    <dgm:cxn modelId="{5DC8B50F-BACA-4F21-9F3B-0C9A362FCF39}" type="presParOf" srcId="{57343066-1426-4D03-85D5-6D7C05702FFA}" destId="{6B5FAEC9-8E9E-4DA8-896E-6A896BCC5504}" srcOrd="0" destOrd="0" presId="urn:microsoft.com/office/officeart/2005/8/layout/hierarchy2"/>
    <dgm:cxn modelId="{371D0209-51B4-4028-B405-14526D4CE075}" type="presParOf" srcId="{6B5FAEC9-8E9E-4DA8-896E-6A896BCC5504}" destId="{AE23B911-7FAA-435C-A9B5-615BEF37AC40}" srcOrd="0" destOrd="0" presId="urn:microsoft.com/office/officeart/2005/8/layout/hierarchy2"/>
    <dgm:cxn modelId="{19036A5F-46F0-4040-9107-DEED4CD4FE4E}" type="presParOf" srcId="{57343066-1426-4D03-85D5-6D7C05702FFA}" destId="{6A336113-0A44-4382-A01B-3FAC3C07FCF2}" srcOrd="1" destOrd="0" presId="urn:microsoft.com/office/officeart/2005/8/layout/hierarchy2"/>
    <dgm:cxn modelId="{5014C6F5-42BF-4192-B234-C7F2A56DAB77}" type="presParOf" srcId="{6A336113-0A44-4382-A01B-3FAC3C07FCF2}" destId="{11ACFEE2-0095-4396-9C26-8FFCCF9E5FC4}" srcOrd="0" destOrd="0" presId="urn:microsoft.com/office/officeart/2005/8/layout/hierarchy2"/>
    <dgm:cxn modelId="{9C0CEDE7-E413-4004-A76B-AA1536716476}" type="presParOf" srcId="{6A336113-0A44-4382-A01B-3FAC3C07FCF2}" destId="{5CB13811-76DB-4027-AE15-FBDA59D40320}" srcOrd="1" destOrd="0" presId="urn:microsoft.com/office/officeart/2005/8/layout/hierarchy2"/>
    <dgm:cxn modelId="{E3A19202-8672-4384-A32A-56E49748D581}" type="presParOf" srcId="{57343066-1426-4D03-85D5-6D7C05702FFA}" destId="{3D3A60C2-928D-4589-9627-A94E05002127}" srcOrd="2" destOrd="0" presId="urn:microsoft.com/office/officeart/2005/8/layout/hierarchy2"/>
    <dgm:cxn modelId="{8196C24D-85FD-45B0-A3E7-03B3203AE8B0}" type="presParOf" srcId="{3D3A60C2-928D-4589-9627-A94E05002127}" destId="{8A920330-B050-45B1-89C2-DF27530C2632}" srcOrd="0" destOrd="0" presId="urn:microsoft.com/office/officeart/2005/8/layout/hierarchy2"/>
    <dgm:cxn modelId="{DF569FDE-8338-4957-B03D-EA85EF655F00}" type="presParOf" srcId="{57343066-1426-4D03-85D5-6D7C05702FFA}" destId="{E6F717F4-0886-48D3-9D97-7EF65B7822F3}" srcOrd="3" destOrd="0" presId="urn:microsoft.com/office/officeart/2005/8/layout/hierarchy2"/>
    <dgm:cxn modelId="{260AB60A-F093-4CE9-B4DF-7376709735AB}" type="presParOf" srcId="{E6F717F4-0886-48D3-9D97-7EF65B7822F3}" destId="{C50DAA6F-70F7-474D-B580-88AB58677578}" srcOrd="0" destOrd="0" presId="urn:microsoft.com/office/officeart/2005/8/layout/hierarchy2"/>
    <dgm:cxn modelId="{4725C603-24AD-407B-8ED5-B02E5FC60521}" type="presParOf" srcId="{E6F717F4-0886-48D3-9D97-7EF65B7822F3}" destId="{ED179DB2-3667-4BB5-B678-3A43CCAEC6B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2A14B-CE45-438A-82C5-83E57076CF7A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CBDBC-4AC8-437C-9724-13F427A88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1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CBDBC-4AC8-437C-9724-13F427A881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13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BB242F-3A8F-4F91-9DDC-44C2CBECD3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18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1798" indent="-28530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730" indent="-22824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9222" indent="-22824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14" indent="-22824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89680" indent="-228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22145" indent="-228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54611" indent="-228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87076" indent="-228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3E3795A-3833-4238-95B2-5B16D886305B}" type="slidenum">
              <a:rPr lang="en-US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036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2693" indent="-270267" defTabSz="91440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1067" indent="-216214" defTabSz="91440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3494" indent="-216214" defTabSz="91440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45922" indent="-216214" defTabSz="91440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78348" indent="-216214" defTabSz="9144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0776" indent="-216214" defTabSz="9144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202" indent="-216214" defTabSz="9144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629" indent="-216214" defTabSz="9144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A2AB14-96E6-4E35-933A-60F310869F63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46525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4152A-E592-4137-9547-282FA780860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54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4152A-E592-4137-9547-282FA780860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04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68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CBDBC-4AC8-437C-9724-13F427A8818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20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Dec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HRC FFGS WMO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7621-F87B-405C-9400-B67E16037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9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Dec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HRC FFGS WMO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7621-F87B-405C-9400-B67E16037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60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Dec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HRC FFGS WMO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7621-F87B-405C-9400-B67E16037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0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Dec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HRC FFGS WMO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7621-F87B-405C-9400-B67E16037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7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Dec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HRC FFGS WMO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7621-F87B-405C-9400-B67E16037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16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Dec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HRC FFGS WMO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7621-F87B-405C-9400-B67E16037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34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Dec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HRC FFGS WMO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7621-F87B-405C-9400-B67E16037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6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Dec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HRC FFGS WMO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7621-F87B-405C-9400-B67E16037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11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Dec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HRC FFGS WMO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7621-F87B-405C-9400-B67E16037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3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Dec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HRC FFGS WMO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7621-F87B-405C-9400-B67E16037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52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Dec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HRC FFGS WMO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7621-F87B-405C-9400-B67E16037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1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 Dec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HRC FFGS WMO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57621-F87B-405C-9400-B67E16037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8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30.jpe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6033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Overview</a:t>
            </a:r>
            <a:br>
              <a:rPr lang="en-US" dirty="0" smtClean="0"/>
            </a:br>
            <a:r>
              <a:rPr lang="en-US" dirty="0" smtClean="0"/>
              <a:t>GLOBAL FLASH FLOOD GUIDANCE PROGRAM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</p:spPr>
        <p:txBody>
          <a:bodyPr/>
          <a:lstStyle/>
          <a:p>
            <a:r>
              <a:rPr lang="en-US" dirty="0" smtClean="0"/>
              <a:t>HYDROLOGIC RESEARCH CENTER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86200" y="5105400"/>
            <a:ext cx="1919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December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0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320584-26A6-4F87-8F52-98038D4208E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title"/>
          </p:nvPr>
        </p:nvSpPr>
        <p:spPr>
          <a:xfrm>
            <a:off x="895350" y="-76200"/>
            <a:ext cx="7620000" cy="1143000"/>
          </a:xfrm>
        </p:spPr>
        <p:txBody>
          <a:bodyPr/>
          <a:lstStyle/>
          <a:p>
            <a:r>
              <a:rPr lang="en-US" altLang="en-US" smtClean="0"/>
              <a:t>Local System for Warnings</a:t>
            </a:r>
          </a:p>
        </p:txBody>
      </p:sp>
      <p:sp>
        <p:nvSpPr>
          <p:cNvPr id="34820" name="Oval 5"/>
          <p:cNvSpPr>
            <a:spLocks noChangeArrowheads="1"/>
          </p:cNvSpPr>
          <p:nvPr/>
        </p:nvSpPr>
        <p:spPr bwMode="auto">
          <a:xfrm>
            <a:off x="3028950" y="3886200"/>
            <a:ext cx="2971800" cy="990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orbel" pitchFamily="34" charset="0"/>
            </a:endParaRPr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2876550" y="990600"/>
            <a:ext cx="3200400" cy="685800"/>
          </a:xfrm>
          <a:prstGeom prst="flowChartTerminator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+mn-lt"/>
              </a:rPr>
              <a:t>Regional </a:t>
            </a:r>
            <a:r>
              <a:rPr lang="en-US" sz="1600" b="1" dirty="0">
                <a:latin typeface="+mn-lt"/>
              </a:rPr>
              <a:t>Dissemination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System</a:t>
            </a:r>
          </a:p>
        </p:txBody>
      </p:sp>
      <p:sp>
        <p:nvSpPr>
          <p:cNvPr id="34822" name="Line 7"/>
          <p:cNvSpPr>
            <a:spLocks noChangeShapeType="1"/>
          </p:cNvSpPr>
          <p:nvPr/>
        </p:nvSpPr>
        <p:spPr bwMode="auto">
          <a:xfrm>
            <a:off x="4552950" y="1676400"/>
            <a:ext cx="0" cy="68580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3409950" y="3124200"/>
            <a:ext cx="2362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bg2"/>
              </a:buClr>
              <a:buFont typeface="Monotype Sorts"/>
              <a:buNone/>
              <a:defRPr/>
            </a:pPr>
            <a:r>
              <a:rPr kumimoji="1" lang="en-US" sz="2000" b="1" i="1" dirty="0">
                <a:solidFill>
                  <a:schemeClr val="bg1"/>
                </a:solidFill>
                <a:latin typeface="Times New Roman" pitchFamily="18" charset="0"/>
              </a:rPr>
              <a:t>GIS Analysis Tools</a:t>
            </a:r>
          </a:p>
        </p:txBody>
      </p:sp>
      <p:sp>
        <p:nvSpPr>
          <p:cNvPr id="31753" name="AutoShape 9"/>
          <p:cNvSpPr>
            <a:spLocks noChangeArrowheads="1"/>
          </p:cNvSpPr>
          <p:nvPr/>
        </p:nvSpPr>
        <p:spPr bwMode="auto">
          <a:xfrm>
            <a:off x="3257550" y="2362200"/>
            <a:ext cx="2438400" cy="533400"/>
          </a:xfrm>
          <a:prstGeom prst="flowChartMagneticDrum">
            <a:avLst/>
          </a:prstGeom>
          <a:solidFill>
            <a:schemeClr val="accent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latin typeface="+mn-lt"/>
              </a:rPr>
              <a:t>  Database</a:t>
            </a:r>
          </a:p>
        </p:txBody>
      </p:sp>
      <p:sp>
        <p:nvSpPr>
          <p:cNvPr id="34825" name="Text Box 10"/>
          <p:cNvSpPr txBox="1">
            <a:spLocks noChangeArrowheads="1"/>
          </p:cNvSpPr>
          <p:nvPr/>
        </p:nvSpPr>
        <p:spPr bwMode="auto">
          <a:xfrm>
            <a:off x="3562350" y="4038600"/>
            <a:ext cx="1970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Font typeface="Monotype Sorts"/>
              <a:buNone/>
            </a:pPr>
            <a:r>
              <a:rPr kumimoji="1" lang="en-US" altLang="en-US" sz="3200" i="1">
                <a:solidFill>
                  <a:srgbClr val="FFFF00"/>
                </a:solidFill>
                <a:latin typeface="Times New Roman" pitchFamily="18" charset="0"/>
              </a:rPr>
              <a:t>Forecaster</a:t>
            </a:r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3333750" y="5181600"/>
            <a:ext cx="2371725" cy="990600"/>
          </a:xfrm>
          <a:prstGeom prst="flowChartTerminator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+mn-lt"/>
              </a:rPr>
              <a:t>Country</a:t>
            </a:r>
            <a:endParaRPr lang="en-US" sz="16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Warning Dissemination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System</a:t>
            </a:r>
          </a:p>
        </p:txBody>
      </p:sp>
      <p:sp>
        <p:nvSpPr>
          <p:cNvPr id="34827" name="Line 12"/>
          <p:cNvSpPr>
            <a:spLocks noChangeShapeType="1"/>
          </p:cNvSpPr>
          <p:nvPr/>
        </p:nvSpPr>
        <p:spPr bwMode="auto">
          <a:xfrm>
            <a:off x="4476750" y="35814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Line 13"/>
          <p:cNvSpPr>
            <a:spLocks noChangeShapeType="1"/>
          </p:cNvSpPr>
          <p:nvPr/>
        </p:nvSpPr>
        <p:spPr bwMode="auto">
          <a:xfrm>
            <a:off x="4552950" y="4876800"/>
            <a:ext cx="0" cy="30480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Line 14"/>
          <p:cNvSpPr>
            <a:spLocks noChangeShapeType="1"/>
          </p:cNvSpPr>
          <p:nvPr/>
        </p:nvSpPr>
        <p:spPr bwMode="auto">
          <a:xfrm flipV="1">
            <a:off x="4629150" y="35814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1047750" y="2286000"/>
            <a:ext cx="16764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bg2"/>
              </a:buClr>
              <a:buFont typeface="Monotype Sorts"/>
              <a:buNone/>
              <a:defRPr/>
            </a:pPr>
            <a:r>
              <a:rPr kumimoji="1"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Country</a:t>
            </a:r>
            <a:endParaRPr kumimoji="1" lang="en-US" sz="2000" b="1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bg2"/>
              </a:buClr>
              <a:buFont typeface="Monotype Sorts"/>
              <a:buNone/>
              <a:defRPr/>
            </a:pPr>
            <a:r>
              <a:rPr kumimoji="1" lang="en-US" sz="2000" b="1" i="1" dirty="0">
                <a:solidFill>
                  <a:schemeClr val="bg1"/>
                </a:solidFill>
                <a:latin typeface="Times New Roman" pitchFamily="18" charset="0"/>
              </a:rPr>
              <a:t>Data</a:t>
            </a:r>
          </a:p>
        </p:txBody>
      </p:sp>
      <p:sp>
        <p:nvSpPr>
          <p:cNvPr id="34831" name="Line 16"/>
          <p:cNvSpPr>
            <a:spLocks noChangeShapeType="1"/>
          </p:cNvSpPr>
          <p:nvPr/>
        </p:nvSpPr>
        <p:spPr bwMode="auto">
          <a:xfrm>
            <a:off x="2724150" y="2667000"/>
            <a:ext cx="5334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4832" name="AutoShape 17"/>
          <p:cNvSpPr>
            <a:spLocks noChangeArrowheads="1"/>
          </p:cNvSpPr>
          <p:nvPr/>
        </p:nvSpPr>
        <p:spPr bwMode="auto">
          <a:xfrm>
            <a:off x="4476750" y="1676400"/>
            <a:ext cx="152400" cy="685800"/>
          </a:xfrm>
          <a:prstGeom prst="downArrow">
            <a:avLst>
              <a:gd name="adj1" fmla="val 50000"/>
              <a:gd name="adj2" fmla="val 1125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orbel" pitchFamily="34" charset="0"/>
            </a:endParaRPr>
          </a:p>
        </p:txBody>
      </p:sp>
      <p:sp>
        <p:nvSpPr>
          <p:cNvPr id="34833" name="AutoShape 18"/>
          <p:cNvSpPr>
            <a:spLocks noChangeArrowheads="1"/>
          </p:cNvSpPr>
          <p:nvPr/>
        </p:nvSpPr>
        <p:spPr bwMode="auto">
          <a:xfrm>
            <a:off x="4476750" y="4876800"/>
            <a:ext cx="152400" cy="304800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orbel" pitchFamily="34" charset="0"/>
            </a:endParaRPr>
          </a:p>
        </p:txBody>
      </p:sp>
      <p:sp>
        <p:nvSpPr>
          <p:cNvPr id="34834" name="Line 19"/>
          <p:cNvSpPr>
            <a:spLocks noChangeShapeType="1"/>
          </p:cNvSpPr>
          <p:nvPr/>
        </p:nvSpPr>
        <p:spPr bwMode="auto">
          <a:xfrm>
            <a:off x="1428750" y="1905000"/>
            <a:ext cx="7162800" cy="0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5" name="Line 21"/>
          <p:cNvSpPr>
            <a:spLocks noChangeShapeType="1"/>
          </p:cNvSpPr>
          <p:nvPr/>
        </p:nvSpPr>
        <p:spPr bwMode="auto">
          <a:xfrm>
            <a:off x="4476750" y="2895600"/>
            <a:ext cx="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Line 22"/>
          <p:cNvSpPr>
            <a:spLocks noChangeShapeType="1"/>
          </p:cNvSpPr>
          <p:nvPr/>
        </p:nvSpPr>
        <p:spPr bwMode="auto">
          <a:xfrm flipV="1">
            <a:off x="4629150" y="2895600"/>
            <a:ext cx="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0" name="Text Box 23"/>
          <p:cNvSpPr txBox="1">
            <a:spLocks noChangeArrowheads="1"/>
          </p:cNvSpPr>
          <p:nvPr/>
        </p:nvSpPr>
        <p:spPr bwMode="auto">
          <a:xfrm>
            <a:off x="6229350" y="1371600"/>
            <a:ext cx="22300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Regional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Networks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HRC FFGS WMO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 Dec 2015</a:t>
            </a:r>
            <a:endParaRPr lang="en-US"/>
          </a:p>
        </p:txBody>
      </p:sp>
      <p:sp>
        <p:nvSpPr>
          <p:cNvPr id="2" name="Up Arrow 1"/>
          <p:cNvSpPr/>
          <p:nvPr/>
        </p:nvSpPr>
        <p:spPr>
          <a:xfrm>
            <a:off x="1752700" y="1223211"/>
            <a:ext cx="133350" cy="1066800"/>
          </a:xfrm>
          <a:prstGeom prst="up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6312167" y="2022508"/>
            <a:ext cx="21531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Country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Networks</a:t>
            </a:r>
          </a:p>
        </p:txBody>
      </p:sp>
    </p:spTree>
    <p:extLst>
      <p:ext uri="{BB962C8B-B14F-4D97-AF65-F5344CB8AC3E}">
        <p14:creationId xmlns:p14="http://schemas.microsoft.com/office/powerpoint/2010/main" val="96148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843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Application </a:t>
            </a:r>
            <a:r>
              <a:rPr lang="en-US" sz="3600" dirty="0"/>
              <a:t>of Flash Flood Guidance</a:t>
            </a: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533400" y="5346700"/>
            <a:ext cx="84582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u="sng" dirty="0">
                <a:latin typeface="Book Antiqua" pitchFamily="18" charset="0"/>
              </a:rPr>
              <a:t>Flash Flood Guidance (FFG):</a:t>
            </a:r>
            <a:r>
              <a:rPr lang="en-US" sz="1600" dirty="0">
                <a:latin typeface="Book Antiqua" pitchFamily="18" charset="0"/>
              </a:rPr>
              <a:t> </a:t>
            </a:r>
            <a:r>
              <a:rPr lang="en-US" sz="1600" b="1" dirty="0">
                <a:latin typeface="Book Antiqua" pitchFamily="18" charset="0"/>
              </a:rPr>
              <a:t>The amount of actual rainfall  of a given duration over a small basin required to generate </a:t>
            </a:r>
            <a:r>
              <a:rPr lang="en-US" sz="1600" b="1" dirty="0" smtClean="0">
                <a:latin typeface="Book Antiqua" pitchFamily="18" charset="0"/>
              </a:rPr>
              <a:t>flooding </a:t>
            </a:r>
            <a:r>
              <a:rPr lang="en-US" sz="1600" b="1" dirty="0">
                <a:latin typeface="Book Antiqua" pitchFamily="18" charset="0"/>
              </a:rPr>
              <a:t>flows at the outlet of the basin.</a:t>
            </a:r>
          </a:p>
        </p:txBody>
      </p:sp>
      <p:pic>
        <p:nvPicPr>
          <p:cNvPr id="13316" name="Picture 7" descr="20100807-1900_ffgs_prod_est_ffg_smffg_03hr_region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3017838"/>
            <a:ext cx="3862387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 descr="20100807-2200_ffgs_prod_obs_map_merged_03hr_region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90600"/>
            <a:ext cx="3862388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0" descr="20100807-2200_ffgs_prod_est_fft_imminent_03hr_regiona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0"/>
            <a:ext cx="3862388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2400" y="3200400"/>
            <a:ext cx="35067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FFG 03hrs     2010-08-07 1900Z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4600" y="1143000"/>
            <a:ext cx="36861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PREC 03hrs     2010-08-07 2200Z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0" y="3200400"/>
            <a:ext cx="34639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FFT 03hrs     2010-08-07 2200Z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HRC FFGS WMO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6B07-EDAF-4AF5-B3A5-5C93C00E1ACF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Dec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1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" t="7439" r="18530" b="40373"/>
          <a:stretch>
            <a:fillRect/>
          </a:stretch>
        </p:blipFill>
        <p:spPr bwMode="auto">
          <a:xfrm>
            <a:off x="1279525" y="130175"/>
            <a:ext cx="7864475" cy="675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8701A-3C59-4626-9CC7-3D90322FEA2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400" y="2076450"/>
            <a:ext cx="2362200" cy="15700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</a:rPr>
              <a:t>Key Technical Components for the FFG System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315200" y="381000"/>
            <a:ext cx="1066800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799" name="TextBox 5"/>
          <p:cNvSpPr txBox="1">
            <a:spLocks noChangeArrowheads="1"/>
          </p:cNvSpPr>
          <p:nvPr/>
        </p:nvSpPr>
        <p:spPr bwMode="auto">
          <a:xfrm flipH="1">
            <a:off x="7543800" y="528638"/>
            <a:ext cx="83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○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48560"/>
              </a:buClr>
              <a:buSzPct val="100000"/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latin typeface="Times New Roman" pitchFamily="18" charset="0"/>
                <a:cs typeface="Times New Roman" pitchFamily="18" charset="0"/>
              </a:rPr>
              <a:t>Snow </a:t>
            </a:r>
            <a:r>
              <a:rPr lang="en-US" altLang="en-US" sz="1200" b="1" dirty="0" smtClean="0">
                <a:latin typeface="Times New Roman" pitchFamily="18" charset="0"/>
                <a:cs typeface="Times New Roman" pitchFamily="18" charset="0"/>
              </a:rPr>
              <a:t>Cover </a:t>
            </a:r>
            <a:endParaRPr lang="en-US" alt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Elbow Connector 7"/>
          <p:cNvCxnSpPr/>
          <p:nvPr/>
        </p:nvCxnSpPr>
        <p:spPr>
          <a:xfrm rot="10800000" flipV="1">
            <a:off x="6019800" y="838200"/>
            <a:ext cx="1295400" cy="1295400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 Dec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HRC FFGS WMO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3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 Dec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A9A4FC-CC37-420B-8183-48681F0F7A5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0" y="1371600"/>
            <a:ext cx="4038600" cy="2286000"/>
          </a:xfrm>
        </p:spPr>
        <p:txBody>
          <a:bodyPr>
            <a:normAutofit/>
          </a:bodyPr>
          <a:lstStyle/>
          <a:p>
            <a:pPr marL="118872" indent="0"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sz="2400" b="1" u="sng" dirty="0" smtClean="0"/>
              <a:t>DIAGNOSTIC</a:t>
            </a:r>
            <a:r>
              <a:rPr lang="en-US" sz="2400" u="sng" dirty="0" smtClean="0"/>
              <a:t> </a:t>
            </a:r>
          </a:p>
          <a:p>
            <a:pPr marL="118872" indent="0" algn="ctr">
              <a:spcBef>
                <a:spcPts val="0"/>
              </a:spcBef>
              <a:buFont typeface="Wingdings 2" pitchFamily="18" charset="2"/>
              <a:buNone/>
              <a:defRPr/>
            </a:pPr>
            <a:endParaRPr lang="en-US" sz="1400" dirty="0" smtClean="0">
              <a:solidFill>
                <a:srgbClr val="C00000"/>
              </a:solidFill>
            </a:endParaRPr>
          </a:p>
          <a:p>
            <a:pPr marL="118872" indent="0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Flash </a:t>
            </a:r>
            <a:r>
              <a:rPr lang="en-US" sz="2400" b="1" dirty="0">
                <a:solidFill>
                  <a:schemeClr val="tx2"/>
                </a:solidFill>
              </a:rPr>
              <a:t>Flood Guidance </a:t>
            </a:r>
            <a:r>
              <a:rPr lang="en-US" sz="2400" dirty="0"/>
              <a:t>– </a:t>
            </a:r>
            <a:r>
              <a:rPr lang="en-US" sz="1800" dirty="0"/>
              <a:t>volume of rainfall of a given duration (1-6 hours) over a given small catchment that is just enough to cause </a:t>
            </a:r>
            <a:r>
              <a:rPr lang="en-US" sz="1800" dirty="0" smtClean="0"/>
              <a:t>bankfull </a:t>
            </a:r>
            <a:r>
              <a:rPr lang="en-US" sz="1800" dirty="0"/>
              <a:t>flow at the </a:t>
            </a:r>
            <a:r>
              <a:rPr lang="en-US" sz="1800" dirty="0" smtClean="0"/>
              <a:t>outlet</a:t>
            </a:r>
            <a:endParaRPr lang="en-US" sz="1800" dirty="0"/>
          </a:p>
          <a:p>
            <a:pPr>
              <a:defRPr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4735513" y="1295401"/>
            <a:ext cx="4038600" cy="2133599"/>
          </a:xfrm>
        </p:spPr>
        <p:txBody>
          <a:bodyPr>
            <a:normAutofit/>
          </a:bodyPr>
          <a:lstStyle/>
          <a:p>
            <a:pPr marL="0" indent="0">
              <a:buFont typeface="Wingdings 2" pitchFamily="18" charset="2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	</a:t>
            </a:r>
            <a:r>
              <a:rPr lang="en-US" sz="2400" b="1" u="sng" dirty="0" smtClean="0"/>
              <a:t>PROGNOSTIC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sz="1400" dirty="0" smtClean="0">
              <a:solidFill>
                <a:srgbClr val="C00000"/>
              </a:solidFill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Flash </a:t>
            </a:r>
            <a:r>
              <a:rPr lang="en-US" sz="2400" b="1" dirty="0">
                <a:solidFill>
                  <a:schemeClr val="tx2"/>
                </a:solidFill>
              </a:rPr>
              <a:t>Flood Threat </a:t>
            </a:r>
            <a:r>
              <a:rPr lang="en-US" sz="2400" dirty="0"/>
              <a:t>– </a:t>
            </a:r>
            <a:r>
              <a:rPr lang="en-US" sz="1800" dirty="0"/>
              <a:t>rainfall of a given duration in excess of the corresponding Flash Flood Guidance value (</a:t>
            </a:r>
            <a:r>
              <a:rPr lang="en-US" sz="1800" dirty="0">
                <a:solidFill>
                  <a:schemeClr val="tx2"/>
                </a:solidFill>
              </a:rPr>
              <a:t>existing/past or “forecast” rainfall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pic>
        <p:nvPicPr>
          <p:cNvPr id="378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39624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" t="1660" r="50" b="430"/>
          <a:stretch>
            <a:fillRect/>
          </a:stretch>
        </p:blipFill>
        <p:spPr bwMode="auto">
          <a:xfrm>
            <a:off x="4765675" y="3694113"/>
            <a:ext cx="40417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HRC FFGS WMO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Flash Flood Guidance 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37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Real-Time Data Forcing                                </a:t>
            </a:r>
            <a:r>
              <a:rPr lang="en-US" sz="3600" dirty="0" smtClean="0"/>
              <a:t>Quality Controlled Multi-Spectral </a:t>
            </a:r>
            <a:r>
              <a:rPr lang="en-US" sz="3600" dirty="0"/>
              <a:t>S</a:t>
            </a:r>
            <a:r>
              <a:rPr lang="en-US" sz="3600" dirty="0" smtClean="0"/>
              <a:t>atellite Rainfall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 Dec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HRC FFGS WMO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6F675-6221-4EA5-96D2-6396528AC71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4897437"/>
            <a:ext cx="8534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G</a:t>
            </a:r>
            <a:r>
              <a:rPr lang="en-US" dirty="0" smtClean="0"/>
              <a:t>lobal FFGS product combines </a:t>
            </a:r>
            <a:r>
              <a:rPr lang="en-US" dirty="0"/>
              <a:t>IR-based HE rainfall with MW-based CMORPH </a:t>
            </a:r>
            <a:r>
              <a:rPr lang="en-US" dirty="0" smtClean="0"/>
              <a:t>rainfall and with real-time raingauge reports (adaptive Kalman Filtering)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8844" y="1992313"/>
            <a:ext cx="44275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</a:rPr>
              <a:t>HE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6975" y="1981200"/>
            <a:ext cx="10890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</a:rPr>
              <a:t>CMORPH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2667000"/>
            <a:ext cx="3182218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IR – Based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30-min latency in operations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Based on measurements of top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    cloud brightness temperature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3000" y="2590800"/>
            <a:ext cx="378706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MW – Based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18-26 hour latency in operations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Based on measurements of 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   microwave scattering from raindrops</a:t>
            </a:r>
          </a:p>
        </p:txBody>
      </p:sp>
    </p:spTree>
    <p:extLst>
      <p:ext uri="{BB962C8B-B14F-4D97-AF65-F5344CB8AC3E}">
        <p14:creationId xmlns:p14="http://schemas.microsoft.com/office/powerpoint/2010/main" val="222413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/>
              <a:t>Real-Time </a:t>
            </a:r>
            <a:r>
              <a:rPr lang="en-US" sz="4000" dirty="0" smtClean="0"/>
              <a:t>Forecasts/Nowcasts </a:t>
            </a:r>
            <a:r>
              <a:rPr lang="en-US" sz="4000" dirty="0"/>
              <a:t>Forcing                                </a:t>
            </a:r>
            <a:r>
              <a:rPr lang="en-US" sz="3200" dirty="0" smtClean="0"/>
              <a:t>Mesoscale Numerical Weather Prediction Modeling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US" dirty="0" smtClean="0"/>
              <a:t>CAFFG (</a:t>
            </a:r>
            <a:r>
              <a:rPr lang="en-US" sz="2400" dirty="0" smtClean="0"/>
              <a:t>Two </a:t>
            </a:r>
            <a:r>
              <a:rPr lang="en-US" sz="2400" dirty="0"/>
              <a:t>Nested </a:t>
            </a:r>
            <a:r>
              <a:rPr lang="en-US" sz="2400" dirty="0" smtClean="0"/>
              <a:t>Grids</a:t>
            </a:r>
            <a:r>
              <a:rPr lang="en-US" dirty="0" smtClean="0"/>
              <a:t>)</a:t>
            </a:r>
            <a:endParaRPr lang="en-US" dirty="0"/>
          </a:p>
          <a:p>
            <a:pPr lvl="1">
              <a:defRPr/>
            </a:pPr>
            <a:r>
              <a:rPr lang="en-US" sz="1800" dirty="0" smtClean="0"/>
              <a:t>Two way communication</a:t>
            </a:r>
          </a:p>
          <a:p>
            <a:pPr lvl="5">
              <a:defRPr/>
            </a:pPr>
            <a:endParaRPr lang="en-US" sz="1800" dirty="0" smtClean="0"/>
          </a:p>
          <a:p>
            <a:pPr lvl="1">
              <a:defRPr/>
            </a:pPr>
            <a:r>
              <a:rPr lang="en-US" sz="1800" dirty="0" smtClean="0"/>
              <a:t>Spatial </a:t>
            </a:r>
            <a:r>
              <a:rPr lang="en-US" sz="1800" dirty="0"/>
              <a:t>Resolution</a:t>
            </a:r>
          </a:p>
          <a:p>
            <a:pPr lvl="2">
              <a:defRPr/>
            </a:pPr>
            <a:r>
              <a:rPr lang="en-US" sz="1800" dirty="0" smtClean="0"/>
              <a:t>18 </a:t>
            </a:r>
            <a:r>
              <a:rPr lang="en-US" sz="1800" dirty="0"/>
              <a:t>&amp; 6</a:t>
            </a:r>
            <a:r>
              <a:rPr lang="en-US" sz="1800" dirty="0" smtClean="0"/>
              <a:t> </a:t>
            </a:r>
            <a:r>
              <a:rPr lang="en-US" sz="1800" dirty="0"/>
              <a:t>km in horizontal </a:t>
            </a:r>
          </a:p>
          <a:p>
            <a:pPr lvl="2">
              <a:defRPr/>
            </a:pPr>
            <a:r>
              <a:rPr lang="en-US" sz="1800" dirty="0" smtClean="0"/>
              <a:t>30 </a:t>
            </a:r>
            <a:r>
              <a:rPr lang="en-US" sz="1800" dirty="0"/>
              <a:t>layers in the </a:t>
            </a:r>
            <a:r>
              <a:rPr lang="en-US" sz="1800" dirty="0" smtClean="0"/>
              <a:t>vertical</a:t>
            </a:r>
          </a:p>
          <a:p>
            <a:pPr lvl="2">
              <a:defRPr/>
            </a:pPr>
            <a:r>
              <a:rPr lang="en-US" sz="1800" dirty="0" smtClean="0"/>
              <a:t>Mesh sizes of 150 x 130 and 256 x 310</a:t>
            </a:r>
          </a:p>
          <a:p>
            <a:pPr lvl="5">
              <a:defRPr/>
            </a:pPr>
            <a:endParaRPr lang="en-US" sz="1800" dirty="0"/>
          </a:p>
          <a:p>
            <a:pPr lvl="1">
              <a:defRPr/>
            </a:pPr>
            <a:r>
              <a:rPr lang="en-US" sz="1800" dirty="0"/>
              <a:t>Temporal Resolution</a:t>
            </a:r>
          </a:p>
          <a:p>
            <a:pPr lvl="2">
              <a:defRPr/>
            </a:pPr>
            <a:r>
              <a:rPr lang="en-US" sz="1800" dirty="0"/>
              <a:t>Model </a:t>
            </a:r>
            <a:r>
              <a:rPr lang="en-US" sz="1800" dirty="0" smtClean="0"/>
              <a:t>time steps </a:t>
            </a:r>
            <a:r>
              <a:rPr lang="en-US" sz="1800" dirty="0"/>
              <a:t>of 6</a:t>
            </a:r>
            <a:r>
              <a:rPr lang="en-US" sz="1800" dirty="0" smtClean="0"/>
              <a:t>0 </a:t>
            </a:r>
            <a:r>
              <a:rPr lang="en-US" sz="1800" dirty="0"/>
              <a:t>&amp; </a:t>
            </a:r>
            <a:r>
              <a:rPr lang="en-US" sz="1800" dirty="0" smtClean="0"/>
              <a:t>20 </a:t>
            </a:r>
            <a:r>
              <a:rPr lang="en-US" sz="1800" dirty="0"/>
              <a:t>seconds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52228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905000"/>
            <a:ext cx="4038600" cy="403860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 Dec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HRC FFGS WMO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7AFEF-B312-4822-9DB1-C5411A238C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0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686" y="2743200"/>
            <a:ext cx="33585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NCAR ARW v.3.2 Core </a:t>
            </a:r>
          </a:p>
          <a:p>
            <a:r>
              <a:rPr lang="en-US" dirty="0" smtClean="0"/>
              <a:t>Initial Conditions: NCEP GFS (0.5</a:t>
            </a:r>
            <a:r>
              <a:rPr lang="en-US" baseline="30000" dirty="0" smtClean="0"/>
              <a:t>0</a:t>
            </a:r>
            <a:r>
              <a:rPr lang="en-US" dirty="0" smtClean="0"/>
              <a:t>)</a:t>
            </a:r>
          </a:p>
          <a:p>
            <a:r>
              <a:rPr lang="en-US" dirty="0" smtClean="0"/>
              <a:t>Final Resolution: 11 km</a:t>
            </a:r>
          </a:p>
          <a:p>
            <a:r>
              <a:rPr lang="en-US" dirty="0" smtClean="0"/>
              <a:t>Forecasts at: 00Z and 12Z</a:t>
            </a:r>
          </a:p>
          <a:p>
            <a:r>
              <a:rPr lang="en-US" dirty="0" smtClean="0"/>
              <a:t>Max Lead Time: 48 hours</a:t>
            </a:r>
          </a:p>
          <a:p>
            <a:r>
              <a:rPr lang="en-US" dirty="0" smtClean="0"/>
              <a:t>Temporal Resolution: 1 hour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" t="17313" r="3527" b="12315"/>
          <a:stretch/>
        </p:blipFill>
        <p:spPr bwMode="auto">
          <a:xfrm>
            <a:off x="3429000" y="1295400"/>
            <a:ext cx="5412105" cy="5303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Dec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HRC FFGS WMO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7621-F87B-405C-9400-B67E160375BD}" type="slidenum">
              <a:rPr lang="en-US" smtClean="0"/>
              <a:t>16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1505" y="1445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dirty="0" smtClean="0"/>
              <a:t>Real-Time Forecasts/Nowcasts Forcing                                </a:t>
            </a:r>
            <a:r>
              <a:rPr lang="en-US" sz="3200" dirty="0" smtClean="0"/>
              <a:t>Mesoscale Numerical Weather Prediction Modeling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1693709"/>
            <a:ext cx="1717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MRCFFG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555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○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48560"/>
              </a:buClr>
              <a:buSzPct val="100000"/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B5173B4-3230-4970-BD36-B9CB43092863}" type="slidenum">
              <a:rPr lang="en-US" altLang="en-US" sz="10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17</a:t>
            </a:fld>
            <a:endParaRPr lang="en-US" altLang="en-US" sz="1000" smtClean="0"/>
          </a:p>
        </p:txBody>
      </p:sp>
      <p:pic>
        <p:nvPicPr>
          <p:cNvPr id="4915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9" r="19762"/>
          <a:stretch>
            <a:fillRect/>
          </a:stretch>
        </p:blipFill>
        <p:spPr bwMode="auto">
          <a:xfrm>
            <a:off x="762000" y="125413"/>
            <a:ext cx="7424738" cy="673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HRC FFGS WMO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 Dec 2015</a:t>
            </a:r>
            <a:endParaRPr lang="en-US"/>
          </a:p>
        </p:txBody>
      </p:sp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533400"/>
            <a:ext cx="907573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7346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1145"/>
          </a:xfrm>
        </p:spPr>
        <p:txBody>
          <a:bodyPr/>
          <a:lstStyle/>
          <a:p>
            <a:r>
              <a:rPr lang="en-US" dirty="0" smtClean="0"/>
              <a:t>Education and Training Activities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Dec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HRC FFGS WMO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7621-F87B-405C-9400-B67E160375BD}" type="slidenum">
              <a:rPr lang="en-US" smtClean="0"/>
              <a:t>18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304800"/>
            <a:ext cx="8763000" cy="651996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Callout 10"/>
          <p:cNvSpPr/>
          <p:nvPr/>
        </p:nvSpPr>
        <p:spPr>
          <a:xfrm>
            <a:off x="288754" y="804968"/>
            <a:ext cx="2683046" cy="946293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Introductory Regional Workshop</a:t>
            </a:r>
          </a:p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All Trainees</a:t>
            </a:r>
          </a:p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All Countries</a:t>
            </a:r>
          </a:p>
        </p:txBody>
      </p:sp>
      <p:sp>
        <p:nvSpPr>
          <p:cNvPr id="12" name="Horizontal Scroll 11"/>
          <p:cNvSpPr/>
          <p:nvPr/>
        </p:nvSpPr>
        <p:spPr>
          <a:xfrm>
            <a:off x="6644382" y="2607068"/>
            <a:ext cx="2194819" cy="416346"/>
          </a:xfrm>
          <a:prstGeom prst="horizontalScroll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Course Certificates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6644381" y="3903163"/>
            <a:ext cx="2194819" cy="372602"/>
          </a:xfrm>
          <a:prstGeom prst="horizontalScroll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HRC Certificate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Down Arrow 14"/>
          <p:cNvSpPr/>
          <p:nvPr/>
        </p:nvSpPr>
        <p:spPr>
          <a:xfrm rot="16200000" flipH="1">
            <a:off x="5851982" y="4652568"/>
            <a:ext cx="302221" cy="79541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602806319"/>
              </p:ext>
            </p:extLst>
          </p:nvPr>
        </p:nvGraphicFramePr>
        <p:xfrm>
          <a:off x="3053906" y="1928626"/>
          <a:ext cx="3194494" cy="1126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Down Arrow 16"/>
          <p:cNvSpPr/>
          <p:nvPr/>
        </p:nvSpPr>
        <p:spPr>
          <a:xfrm rot="16200000">
            <a:off x="5882284" y="3698860"/>
            <a:ext cx="255825" cy="781208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orizontal Scroll 17"/>
          <p:cNvSpPr/>
          <p:nvPr/>
        </p:nvSpPr>
        <p:spPr>
          <a:xfrm>
            <a:off x="6644382" y="4730018"/>
            <a:ext cx="2194818" cy="609600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WMO Certificate to Regional Trainers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ight Arrow Callout 18"/>
          <p:cNvSpPr/>
          <p:nvPr/>
        </p:nvSpPr>
        <p:spPr>
          <a:xfrm>
            <a:off x="279713" y="3243368"/>
            <a:ext cx="2692087" cy="958831"/>
          </a:xfrm>
          <a:prstGeom prst="rightArrowCallou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Specialized training </a:t>
            </a:r>
          </a:p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at HRC</a:t>
            </a:r>
          </a:p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(Simulator Training)</a:t>
            </a:r>
          </a:p>
        </p:txBody>
      </p:sp>
      <p:sp>
        <p:nvSpPr>
          <p:cNvPr id="20" name="Right Arrow Callout 19"/>
          <p:cNvSpPr/>
          <p:nvPr/>
        </p:nvSpPr>
        <p:spPr>
          <a:xfrm>
            <a:off x="279713" y="4533294"/>
            <a:ext cx="2692087" cy="963582"/>
          </a:xfrm>
          <a:prstGeom prst="rightArrow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Step 4</a:t>
            </a:r>
          </a:p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Regional Operations Training Workshop</a:t>
            </a:r>
          </a:p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Nominated Trainees</a:t>
            </a:r>
          </a:p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All Countries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ight Arrow Callout 20"/>
          <p:cNvSpPr/>
          <p:nvPr/>
        </p:nvSpPr>
        <p:spPr>
          <a:xfrm>
            <a:off x="279713" y="1963280"/>
            <a:ext cx="2692087" cy="1045034"/>
          </a:xfrm>
          <a:prstGeom prst="rightArrowCallou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eLearning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Hydrometeorologist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Training Program</a:t>
            </a:r>
          </a:p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All Trainees</a:t>
            </a:r>
          </a:p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All Countries</a:t>
            </a:r>
          </a:p>
        </p:txBody>
      </p:sp>
      <p:sp>
        <p:nvSpPr>
          <p:cNvPr id="22" name="Right Arrow Callout 21"/>
          <p:cNvSpPr/>
          <p:nvPr/>
        </p:nvSpPr>
        <p:spPr>
          <a:xfrm>
            <a:off x="279713" y="5757967"/>
            <a:ext cx="2692087" cy="966265"/>
          </a:xfrm>
          <a:prstGeom prst="rightArrow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Step 5</a:t>
            </a:r>
          </a:p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Final Regional Operations Training Workshop</a:t>
            </a:r>
          </a:p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(One Year Later)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98571" y="4730018"/>
            <a:ext cx="21941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HRC Trainers and Trained Regional Trainers Regional Workshop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889029" y="2321590"/>
            <a:ext cx="847477" cy="3199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eLearning Testing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898306" y="3578833"/>
            <a:ext cx="838200" cy="3199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Interactive</a:t>
            </a:r>
          </a:p>
          <a:p>
            <a:pPr algn="ctr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</a:p>
        </p:txBody>
      </p:sp>
      <p:sp>
        <p:nvSpPr>
          <p:cNvPr id="26" name="Down Arrow 25"/>
          <p:cNvSpPr/>
          <p:nvPr/>
        </p:nvSpPr>
        <p:spPr>
          <a:xfrm rot="16200000">
            <a:off x="5882283" y="2424637"/>
            <a:ext cx="255825" cy="781208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124200" y="5834168"/>
            <a:ext cx="2421289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Trained Regional Trainers Regional Workshop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w/HRC Observers</a:t>
            </a:r>
          </a:p>
        </p:txBody>
      </p: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2525976912"/>
              </p:ext>
            </p:extLst>
          </p:nvPr>
        </p:nvGraphicFramePr>
        <p:xfrm>
          <a:off x="3012853" y="3183195"/>
          <a:ext cx="3194494" cy="1126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9" name="Rectangle 28"/>
          <p:cNvSpPr/>
          <p:nvPr/>
        </p:nvSpPr>
        <p:spPr>
          <a:xfrm>
            <a:off x="3031954" y="936046"/>
            <a:ext cx="2421289" cy="685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HRC Trainers: Introduction to FFGS</a:t>
            </a:r>
            <a:endParaRPr lang="en-U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67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 descr="first_waves_4"/>
          <p:cNvSpPr>
            <a:spLocks noChangeArrowheads="1"/>
          </p:cNvSpPr>
          <p:nvPr/>
        </p:nvSpPr>
        <p:spPr bwMode="auto">
          <a:xfrm>
            <a:off x="0" y="1295400"/>
            <a:ext cx="9144000" cy="5562600"/>
          </a:xfrm>
          <a:prstGeom prst="rect">
            <a:avLst/>
          </a:prstGeom>
          <a:blipFill dpi="0" rotWithShape="1">
            <a:blip r:embed="rId2">
              <a:alphaModFix amt="80000"/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5017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568450"/>
            <a:ext cx="3309937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2" descr="first_waves_1"/>
          <p:cNvSpPr>
            <a:spLocks noChangeArrowheads="1"/>
          </p:cNvSpPr>
          <p:nvPr/>
        </p:nvSpPr>
        <p:spPr bwMode="auto">
          <a:xfrm>
            <a:off x="0" y="-87313"/>
            <a:ext cx="9144000" cy="138271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0181" name="TextBox 7"/>
          <p:cNvSpPr txBox="1">
            <a:spLocks noChangeArrowheads="1"/>
          </p:cNvSpPr>
          <p:nvPr/>
        </p:nvSpPr>
        <p:spPr bwMode="auto">
          <a:xfrm>
            <a:off x="1638300" y="925512"/>
            <a:ext cx="6286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Adobe Fan Heiti Std B"/>
                <a:ea typeface="Adobe Fan Heiti Std B"/>
                <a:cs typeface="Adobe Fan Heiti Std B"/>
              </a:rPr>
              <a:t>Flash Flood Hydrometeorologist Training (FFHT) Program </a:t>
            </a:r>
          </a:p>
        </p:txBody>
      </p:sp>
      <p:pic>
        <p:nvPicPr>
          <p:cNvPr id="5018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88" y="2047875"/>
            <a:ext cx="435292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Text Box 2" descr="first_waves"/>
          <p:cNvSpPr txBox="1">
            <a:spLocks noChangeArrowheads="1"/>
          </p:cNvSpPr>
          <p:nvPr/>
        </p:nvSpPr>
        <p:spPr bwMode="auto">
          <a:xfrm>
            <a:off x="515938" y="4692650"/>
            <a:ext cx="3276600" cy="2012950"/>
          </a:xfrm>
          <a:prstGeom prst="rect">
            <a:avLst/>
          </a:prstGeom>
          <a:blipFill dpi="0" rotWithShape="1">
            <a:blip r:embed="rId6">
              <a:alphaModFix amt="90000"/>
            </a:blip>
            <a:srcRect/>
            <a:stretch>
              <a:fillRect/>
            </a:stretch>
          </a:blipFill>
          <a:ln w="19050" algn="in">
            <a:solidFill>
              <a:srgbClr val="3C6D4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u="sng" dirty="0" smtClean="0">
                <a:solidFill>
                  <a:srgbClr val="000000"/>
                </a:solidFill>
                <a:latin typeface="Adobe Fan Heiti Std B"/>
                <a:ea typeface="Adobe Fan Heiti Std B"/>
                <a:cs typeface="Adobe Fan Heiti Std B"/>
              </a:rPr>
              <a:t>Five </a:t>
            </a:r>
            <a:r>
              <a:rPr lang="en-US" altLang="en-US" sz="1400" u="sng" dirty="0">
                <a:solidFill>
                  <a:srgbClr val="000000"/>
                </a:solidFill>
                <a:latin typeface="Adobe Fan Heiti Std B"/>
                <a:ea typeface="Adobe Fan Heiti Std B"/>
                <a:cs typeface="Adobe Fan Heiti Std B"/>
              </a:rPr>
              <a:t>courses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 smtClean="0">
              <a:solidFill>
                <a:srgbClr val="000000"/>
              </a:solidFill>
              <a:latin typeface="Adobe Fan Heiti Std B"/>
              <a:ea typeface="Adobe Fan Heiti Std B"/>
              <a:cs typeface="Adobe Fan Heiti Std B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Adobe Fan Heiti Std B"/>
                <a:ea typeface="Adobe Fan Heiti Std B"/>
                <a:cs typeface="Adobe Fan Heiti Std B"/>
              </a:rPr>
              <a:t>Elements </a:t>
            </a:r>
            <a:r>
              <a:rPr lang="en-US" altLang="en-US" sz="1400" dirty="0">
                <a:solidFill>
                  <a:srgbClr val="000000"/>
                </a:solidFill>
                <a:latin typeface="Adobe Fan Heiti Std B"/>
                <a:ea typeface="Adobe Fan Heiti Std B"/>
                <a:cs typeface="Adobe Fan Heiti Std B"/>
              </a:rPr>
              <a:t>of Meteorology,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Adobe Fan Heiti Std B"/>
                <a:ea typeface="Adobe Fan Heiti Std B"/>
                <a:cs typeface="Adobe Fan Heiti Std B"/>
              </a:rPr>
              <a:t>Elements of Hydrology,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Adobe Fan Heiti Std B"/>
                <a:ea typeface="Adobe Fan Heiti Std B"/>
                <a:cs typeface="Adobe Fan Heiti Std B"/>
              </a:rPr>
              <a:t>GIS </a:t>
            </a:r>
            <a:r>
              <a:rPr lang="en-US" altLang="en-US" sz="1400" dirty="0">
                <a:solidFill>
                  <a:srgbClr val="000000"/>
                </a:solidFill>
                <a:latin typeface="Adobe Fan Heiti Std B"/>
                <a:ea typeface="Adobe Fan Heiti Std B"/>
                <a:cs typeface="Adobe Fan Heiti Std B"/>
              </a:rPr>
              <a:t>basics,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Adobe Fan Heiti Std B"/>
                <a:ea typeface="Adobe Fan Heiti Std B"/>
                <a:cs typeface="Adobe Fan Heiti Std B"/>
              </a:rPr>
              <a:t>Flash Flood Guidance Model Products,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Adobe Fan Heiti Std B"/>
                <a:ea typeface="Adobe Fan Heiti Std B"/>
                <a:cs typeface="Adobe Fan Heiti Std B"/>
              </a:rPr>
              <a:t>Remote </a:t>
            </a:r>
            <a:r>
              <a:rPr lang="en-US" altLang="en-US" sz="1400" dirty="0" smtClean="0">
                <a:solidFill>
                  <a:srgbClr val="000000"/>
                </a:solidFill>
                <a:latin typeface="Adobe Fan Heiti Std B"/>
                <a:ea typeface="Adobe Fan Heiti Std B"/>
                <a:cs typeface="Adobe Fan Heiti Std B"/>
              </a:rPr>
              <a:t>sensing</a:t>
            </a:r>
            <a:endParaRPr lang="en-US" altLang="en-US" sz="1400" dirty="0">
              <a:solidFill>
                <a:srgbClr val="000000"/>
              </a:solidFill>
              <a:latin typeface="Adobe Fan Heiti Std B"/>
              <a:ea typeface="Adobe Fan Heiti Std B"/>
              <a:cs typeface="Adobe Fan Heiti Std B"/>
            </a:endParaRPr>
          </a:p>
        </p:txBody>
      </p:sp>
    </p:spTree>
    <p:extLst>
      <p:ext uri="{BB962C8B-B14F-4D97-AF65-F5344CB8AC3E}">
        <p14:creationId xmlns:p14="http://schemas.microsoft.com/office/powerpoint/2010/main" val="339146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7CBC7-0C8A-4CA6-9F19-DEC17B122001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Distinguishing Characteristics of Flash Floods</a:t>
            </a:r>
            <a:endParaRPr lang="en-US" sz="4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3352800"/>
            <a:ext cx="8382000" cy="167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○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48560"/>
              </a:buClr>
              <a:buSzPct val="100000"/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09600" y="3473182"/>
            <a:ext cx="8305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A local hydrometeorological phenomenon that requires: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BOTH Hydrological and Meteorological expertise for 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real-time </a:t>
            </a:r>
            <a:r>
              <a:rPr lang="en-US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forecasting/warning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Knowledge of local 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up-to-the-hour </a:t>
            </a:r>
            <a:r>
              <a:rPr lang="en-US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information for effective 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warning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Prior coordination of warning and disaster-management agencies for effective response</a:t>
            </a:r>
            <a:endParaRPr lang="en-US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 Dec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HRC FFGS WMO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" y="2057400"/>
            <a:ext cx="36868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solidFill>
                  <a:schemeClr val="tx2"/>
                </a:solidFill>
              </a:rPr>
              <a:t>Short flood duration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solidFill>
                  <a:schemeClr val="tx2"/>
                </a:solidFill>
              </a:rPr>
              <a:t>Small area affected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solidFill>
                  <a:schemeClr val="tx2"/>
                </a:solidFill>
              </a:rPr>
              <a:t>Very high mortality rates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3194" y="5295853"/>
            <a:ext cx="8642622" cy="66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1700" b="1" dirty="0" smtClean="0">
                <a:solidFill>
                  <a:schemeClr val="tx2"/>
                </a:solidFill>
              </a:rPr>
              <a:t>WMO </a:t>
            </a:r>
            <a:r>
              <a:rPr lang="en-US" sz="1700" b="1" dirty="0">
                <a:solidFill>
                  <a:schemeClr val="tx2"/>
                </a:solidFill>
              </a:rPr>
              <a:t>(2008) country-level </a:t>
            </a:r>
            <a:r>
              <a:rPr lang="en-US" sz="1700" b="1" dirty="0" smtClean="0">
                <a:solidFill>
                  <a:schemeClr val="tx2"/>
                </a:solidFill>
              </a:rPr>
              <a:t>survey: Among 139 </a:t>
            </a:r>
            <a:r>
              <a:rPr lang="en-US" sz="1700" b="1" dirty="0">
                <a:solidFill>
                  <a:schemeClr val="tx2"/>
                </a:solidFill>
              </a:rPr>
              <a:t>countries, </a:t>
            </a:r>
            <a:r>
              <a:rPr lang="en-US" sz="1700" b="1" dirty="0" smtClean="0">
                <a:solidFill>
                  <a:schemeClr val="tx2"/>
                </a:solidFill>
              </a:rPr>
              <a:t>105 </a:t>
            </a:r>
            <a:r>
              <a:rPr lang="en-US" sz="1700" b="1" dirty="0">
                <a:solidFill>
                  <a:schemeClr val="tx2"/>
                </a:solidFill>
              </a:rPr>
              <a:t>indicated that </a:t>
            </a:r>
            <a:r>
              <a:rPr lang="en-US" sz="1700" b="1" i="1" dirty="0">
                <a:solidFill>
                  <a:schemeClr val="tx2"/>
                </a:solidFill>
              </a:rPr>
              <a:t>flash floods were </a:t>
            </a:r>
            <a:endParaRPr lang="en-US" sz="1700" b="1" i="1" dirty="0" smtClean="0">
              <a:solidFill>
                <a:schemeClr val="tx2"/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1700" b="1" i="1" dirty="0" smtClean="0">
                <a:solidFill>
                  <a:schemeClr val="tx2"/>
                </a:solidFill>
              </a:rPr>
              <a:t>among </a:t>
            </a:r>
            <a:r>
              <a:rPr lang="en-US" sz="1700" b="1" i="1" dirty="0">
                <a:solidFill>
                  <a:schemeClr val="tx2"/>
                </a:solidFill>
              </a:rPr>
              <a:t>the top two most important hazards </a:t>
            </a:r>
            <a:r>
              <a:rPr lang="en-US" sz="1700" b="1" i="1" dirty="0" smtClean="0">
                <a:solidFill>
                  <a:schemeClr val="tx2"/>
                </a:solidFill>
              </a:rPr>
              <a:t>and </a:t>
            </a:r>
            <a:r>
              <a:rPr lang="en-US" sz="1700" b="1" i="1" dirty="0">
                <a:solidFill>
                  <a:schemeClr val="tx2"/>
                </a:solidFill>
              </a:rPr>
              <a:t>require special </a:t>
            </a:r>
            <a:r>
              <a:rPr lang="en-US" sz="1700" b="1" i="1" dirty="0" smtClean="0">
                <a:solidFill>
                  <a:schemeClr val="tx2"/>
                </a:solidFill>
              </a:rPr>
              <a:t>attention</a:t>
            </a:r>
            <a:endParaRPr lang="en-US" sz="17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1681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  <p:bldP spid="2970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65ACF5-F512-4070-B389-0E43BDBA5C30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1" t="10417" r="29688" b="2083"/>
          <a:stretch>
            <a:fillRect/>
          </a:stretch>
        </p:blipFill>
        <p:spPr bwMode="auto">
          <a:xfrm>
            <a:off x="0" y="0"/>
            <a:ext cx="359251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1" t="12500" r="30859" b="4167"/>
          <a:stretch>
            <a:fillRect/>
          </a:stretch>
        </p:blipFill>
        <p:spPr bwMode="auto">
          <a:xfrm>
            <a:off x="5486400" y="2286000"/>
            <a:ext cx="3657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3" t="10417" r="30859" b="2083"/>
          <a:stretch>
            <a:fillRect/>
          </a:stretch>
        </p:blipFill>
        <p:spPr bwMode="auto">
          <a:xfrm>
            <a:off x="3048000" y="1143000"/>
            <a:ext cx="33750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HRC FFGS WMO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Dec 2015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3464" y="92058"/>
            <a:ext cx="52191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Forecaster Aid: </a:t>
            </a:r>
          </a:p>
          <a:p>
            <a:r>
              <a:rPr lang="en-US" dirty="0" smtClean="0"/>
              <a:t>Gazette for Forecaster Contributions and Information </a:t>
            </a:r>
          </a:p>
          <a:p>
            <a:r>
              <a:rPr lang="en-US" dirty="0" smtClean="0"/>
              <a:t>Exchange Worldwide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30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792329-B533-4E10-85E1-A194D99BF29C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HRC FFGS WMO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Dec 2015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54607" y="447317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Operational Utility of Systems with Forecaster Adjustments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1804749"/>
            <a:ext cx="82296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Trained forecaster adjustments have a beneficial effect on warning reliability especially for local bias situations</a:t>
            </a:r>
          </a:p>
          <a:p>
            <a:r>
              <a:rPr lang="en-US" dirty="0"/>
              <a:t> </a:t>
            </a:r>
            <a:r>
              <a:rPr lang="en-US" dirty="0" smtClean="0"/>
              <a:t>    (</a:t>
            </a:r>
            <a:r>
              <a:rPr lang="en-US" sz="1400" dirty="0"/>
              <a:t>U</a:t>
            </a:r>
            <a:r>
              <a:rPr lang="en-US" sz="1400" dirty="0" smtClean="0"/>
              <a:t>se of up to the minute information from the field very useful; Real-time cooperation of meteorologists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and hydrologists very useful for effective adjustments)</a:t>
            </a:r>
          </a:p>
          <a:p>
            <a:endParaRPr lang="en-US" sz="14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In-depth training of forecasters in system model behavior is required for sustainability 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sz="1400" dirty="0" smtClean="0"/>
              <a:t>(In most cases several-month efforts are required)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A priori and real-time coordination of forecasters with response agencies necessary for high</a:t>
            </a:r>
            <a:r>
              <a:rPr lang="en-US" sz="1400" dirty="0"/>
              <a:t> </a:t>
            </a:r>
            <a:r>
              <a:rPr lang="en-US" dirty="0" smtClean="0"/>
              <a:t>utility</a:t>
            </a:r>
          </a:p>
          <a:p>
            <a:endParaRPr lang="en-US" sz="14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Local experience of forecasters invaluable for warnings against short-fuse hydrometeorological phenomena – Validation/Databases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1400" dirty="0" smtClean="0"/>
              <a:t>(Mesoscale model biases; hydrologic model biases; local soil behavior and flooding conditions)</a:t>
            </a:r>
          </a:p>
        </p:txBody>
      </p:sp>
    </p:spTree>
    <p:extLst>
      <p:ext uri="{BB962C8B-B14F-4D97-AF65-F5344CB8AC3E}">
        <p14:creationId xmlns:p14="http://schemas.microsoft.com/office/powerpoint/2010/main" val="89401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Important Needs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792329-B533-4E10-85E1-A194D99BF29C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76200" y="1828800"/>
            <a:ext cx="902041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Country data support (e.g., spatial data for soil type and texture, basin delineation</a:t>
            </a:r>
          </a:p>
          <a:p>
            <a:pPr eaLnBrk="1" hangingPunct="1"/>
            <a:r>
              <a:rPr lang="en-US" dirty="0"/>
              <a:t>v</a:t>
            </a:r>
            <a:r>
              <a:rPr lang="en-US" dirty="0" smtClean="0"/>
              <a:t>erification, historical hydrometeorological data for bias adjustment and snow/soil water</a:t>
            </a:r>
          </a:p>
          <a:p>
            <a:pPr eaLnBrk="1" hangingPunct="1"/>
            <a:r>
              <a:rPr lang="en-US" dirty="0"/>
              <a:t>m</a:t>
            </a:r>
            <a:r>
              <a:rPr lang="en-US" dirty="0" smtClean="0"/>
              <a:t>odel calibration, etc.)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Links of regional center to national real time databases for reduction of uncertainty in </a:t>
            </a:r>
          </a:p>
          <a:p>
            <a:pPr eaLnBrk="1" hangingPunct="1"/>
            <a:r>
              <a:rPr lang="en-US" dirty="0" smtClean="0"/>
              <a:t>precipitation input and increase of reliability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Development </a:t>
            </a:r>
            <a:r>
              <a:rPr lang="en-US" dirty="0"/>
              <a:t>of databases of observed flash flood </a:t>
            </a:r>
            <a:r>
              <a:rPr lang="en-US" dirty="0" smtClean="0"/>
              <a:t>occurrence for validation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Reciprocal training of forecasters and disaster managers and development</a:t>
            </a:r>
          </a:p>
          <a:p>
            <a:pPr eaLnBrk="1" hangingPunct="1"/>
            <a:r>
              <a:rPr lang="en-US" dirty="0"/>
              <a:t>of well defined a priori plans for response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Enhance public information on flash floods, their perils and the needed </a:t>
            </a:r>
          </a:p>
          <a:p>
            <a:pPr eaLnBrk="1" hangingPunct="1"/>
            <a:r>
              <a:rPr lang="en-US" dirty="0"/>
              <a:t>response measures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HRC FFGS WMO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Dec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6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Enhancements for FFGS improved operations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Hydrologic Research Center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21 July 2015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86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Advances to be discussed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A. Multiple Mesoscale Model Input</a:t>
            </a:r>
          </a:p>
          <a:p>
            <a:r>
              <a:rPr lang="en-US" dirty="0" smtClean="0"/>
              <a:t>B. Urban Flash Flood Warning</a:t>
            </a:r>
          </a:p>
          <a:p>
            <a:r>
              <a:rPr lang="en-US" dirty="0"/>
              <a:t>C</a:t>
            </a:r>
            <a:r>
              <a:rPr lang="en-US" dirty="0" smtClean="0"/>
              <a:t>. Use of satellite inundation mapping and surface soil moisture observations to correct FFGS soil water</a:t>
            </a:r>
          </a:p>
          <a:p>
            <a:r>
              <a:rPr lang="en-US" dirty="0"/>
              <a:t>D</a:t>
            </a:r>
            <a:r>
              <a:rPr lang="en-US" dirty="0" smtClean="0"/>
              <a:t>. Landslide occurrence prediction </a:t>
            </a:r>
          </a:p>
          <a:p>
            <a:r>
              <a:rPr lang="en-US" dirty="0" smtClean="0"/>
              <a:t>E. Riverine discharge ensemble prediction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Dec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HRC FFGS WMO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151D6-B18D-4A9C-8046-DEE9607D734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7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Multiple Mesoscale Mode Input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Dec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HRC FFGS WMO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151D6-B18D-4A9C-8046-DEE9607D734A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" y="1235075"/>
            <a:ext cx="8915400" cy="5486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0" y="3352800"/>
            <a:ext cx="1828800" cy="31861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7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4876800" y="1143000"/>
            <a:ext cx="3048000" cy="1066800"/>
          </a:xfrm>
          <a:prstGeom prst="roundRect">
            <a:avLst/>
          </a:prstGeom>
          <a:solidFill>
            <a:srgbClr val="E8B54D">
              <a:lumMod val="75000"/>
            </a:srgbClr>
          </a:solidFill>
          <a:ln w="25400" cap="flat" cmpd="sng" algn="ctr">
            <a:solidFill>
              <a:srgbClr val="93A2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Gridded Precipitation Input (observations and forecasts) from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FFGS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42806" y="1428750"/>
            <a:ext cx="3048000" cy="904875"/>
          </a:xfrm>
          <a:prstGeom prst="roundRect">
            <a:avLst/>
          </a:prstGeom>
          <a:solidFill>
            <a:srgbClr val="848058"/>
          </a:solidFill>
          <a:ln w="25400" cap="flat" cmpd="sng" algn="ctr">
            <a:solidFill>
              <a:srgbClr val="93A2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Gridded Adjusted Radar Input and other local rainfall input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48000" y="2667000"/>
            <a:ext cx="2743200" cy="533400"/>
          </a:xfrm>
          <a:prstGeom prst="rect">
            <a:avLst/>
          </a:prstGeom>
          <a:solidFill>
            <a:srgbClr val="848058"/>
          </a:solidFill>
          <a:ln w="25400" cap="flat" cmpd="sng" algn="ctr">
            <a:solidFill>
              <a:srgbClr val="84805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High Resolution Soil Water Model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010400" y="2590800"/>
            <a:ext cx="1981200" cy="685800"/>
          </a:xfrm>
          <a:prstGeom prst="roundRect">
            <a:avLst/>
          </a:prstGeom>
          <a:solidFill>
            <a:srgbClr val="E8B54D">
              <a:lumMod val="75000"/>
            </a:srgbClr>
          </a:solidFill>
          <a:ln w="25400" cap="flat" cmpd="sng" algn="ctr">
            <a:solidFill>
              <a:srgbClr val="93A2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Initial States from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FFGS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5791200" y="2895600"/>
            <a:ext cx="1219200" cy="0"/>
          </a:xfrm>
          <a:prstGeom prst="straightConnector1">
            <a:avLst/>
          </a:prstGeom>
          <a:noFill/>
          <a:ln w="38100" cap="flat" cmpd="sng" algn="ctr">
            <a:solidFill>
              <a:srgbClr val="E8B54D"/>
            </a:solidFill>
            <a:prstDash val="solid"/>
            <a:tailEnd type="arrow"/>
          </a:ln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rgbClr val="E8B54D">
                <a:shade val="30000"/>
                <a:satMod val="150000"/>
              </a:srgbClr>
            </a:contourClr>
          </a:sp3d>
        </p:spPr>
      </p:cxnSp>
      <p:sp>
        <p:nvSpPr>
          <p:cNvPr id="31" name="Rectangle 30"/>
          <p:cNvSpPr/>
          <p:nvPr/>
        </p:nvSpPr>
        <p:spPr>
          <a:xfrm>
            <a:off x="3048000" y="3962400"/>
            <a:ext cx="2819400" cy="609600"/>
          </a:xfrm>
          <a:prstGeom prst="rect">
            <a:avLst/>
          </a:prstGeom>
          <a:solidFill>
            <a:srgbClr val="848058"/>
          </a:solidFill>
          <a:ln w="25400" cap="flat" cmpd="sng" algn="ctr">
            <a:solidFill>
              <a:srgbClr val="84805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Urban Routing Model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(surface and subsurface)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457700" y="3200400"/>
            <a:ext cx="0" cy="762000"/>
          </a:xfrm>
          <a:prstGeom prst="straightConnector1">
            <a:avLst/>
          </a:prstGeom>
          <a:noFill/>
          <a:ln w="25400" cap="flat" cmpd="sng" algn="ctr">
            <a:solidFill>
              <a:srgbClr val="848058"/>
            </a:solidFill>
            <a:prstDash val="soli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>
          <a:xfrm>
            <a:off x="4457700" y="4572000"/>
            <a:ext cx="0" cy="685800"/>
          </a:xfrm>
          <a:prstGeom prst="straightConnector1">
            <a:avLst/>
          </a:prstGeom>
          <a:noFill/>
          <a:ln w="38100" cap="flat" cmpd="sng" algn="ctr">
            <a:solidFill>
              <a:srgbClr val="93A299"/>
            </a:solidFill>
            <a:prstDash val="solid"/>
            <a:tailEnd type="arrow"/>
          </a:ln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rgbClr val="93A299">
                <a:shade val="30000"/>
                <a:satMod val="150000"/>
              </a:srgbClr>
            </a:contourClr>
          </a:sp3d>
        </p:spPr>
      </p:cxnSp>
      <p:sp>
        <p:nvSpPr>
          <p:cNvPr id="34" name="Oval 33"/>
          <p:cNvSpPr/>
          <p:nvPr/>
        </p:nvSpPr>
        <p:spPr>
          <a:xfrm>
            <a:off x="2819400" y="5257800"/>
            <a:ext cx="3352800" cy="533400"/>
          </a:xfrm>
          <a:prstGeom prst="ellipse">
            <a:avLst/>
          </a:prstGeom>
          <a:solidFill>
            <a:srgbClr val="CF543F">
              <a:lumMod val="50000"/>
            </a:srgbClr>
          </a:solidFill>
          <a:ln w="25400" cap="flat" cmpd="sng" algn="ctr">
            <a:solidFill>
              <a:srgbClr val="93A2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Displays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71475" y="3276600"/>
            <a:ext cx="2057400" cy="685800"/>
          </a:xfrm>
          <a:prstGeom prst="roundRect">
            <a:avLst/>
          </a:prstGeom>
          <a:solidFill>
            <a:srgbClr val="848058"/>
          </a:solidFill>
          <a:ln w="25400" cap="flat" cmpd="sng" algn="ctr">
            <a:solidFill>
              <a:srgbClr val="93A2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High res DEM and spatially-distributed data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36" name="Elbow Connector 35"/>
          <p:cNvCxnSpPr>
            <a:endCxn id="28" idx="1"/>
          </p:cNvCxnSpPr>
          <p:nvPr/>
        </p:nvCxnSpPr>
        <p:spPr>
          <a:xfrm flipV="1">
            <a:off x="2428875" y="2933700"/>
            <a:ext cx="619125" cy="571500"/>
          </a:xfrm>
          <a:prstGeom prst="bentConnector3">
            <a:avLst/>
          </a:prstGeom>
          <a:noFill/>
          <a:ln w="38100" cap="flat" cmpd="sng" algn="ctr">
            <a:solidFill>
              <a:srgbClr val="93A299"/>
            </a:solidFill>
            <a:prstDash val="solid"/>
            <a:tailEnd type="arrow"/>
          </a:ln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rgbClr val="93A299">
                <a:shade val="30000"/>
                <a:satMod val="150000"/>
              </a:srgbClr>
            </a:contourClr>
          </a:sp3d>
        </p:spPr>
      </p:cxnSp>
      <p:cxnSp>
        <p:nvCxnSpPr>
          <p:cNvPr id="37" name="Elbow Connector 36"/>
          <p:cNvCxnSpPr>
            <a:endCxn id="31" idx="1"/>
          </p:cNvCxnSpPr>
          <p:nvPr/>
        </p:nvCxnSpPr>
        <p:spPr>
          <a:xfrm>
            <a:off x="2438400" y="3810000"/>
            <a:ext cx="609600" cy="457200"/>
          </a:xfrm>
          <a:prstGeom prst="bentConnector3">
            <a:avLst/>
          </a:prstGeom>
          <a:noFill/>
          <a:ln w="38100" cap="flat" cmpd="sng" algn="ctr">
            <a:solidFill>
              <a:srgbClr val="93A299"/>
            </a:solidFill>
            <a:prstDash val="solid"/>
            <a:tailEnd type="arrow"/>
          </a:ln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rgbClr val="93A299">
                <a:shade val="30000"/>
                <a:satMod val="150000"/>
              </a:srgbClr>
            </a:contourClr>
          </a:sp3d>
        </p:spPr>
      </p:cxnSp>
      <p:cxnSp>
        <p:nvCxnSpPr>
          <p:cNvPr id="38" name="Straight Arrow Connector 37"/>
          <p:cNvCxnSpPr/>
          <p:nvPr/>
        </p:nvCxnSpPr>
        <p:spPr>
          <a:xfrm flipH="1">
            <a:off x="4495800" y="1881187"/>
            <a:ext cx="381000" cy="0"/>
          </a:xfrm>
          <a:prstGeom prst="straightConnector1">
            <a:avLst/>
          </a:prstGeom>
          <a:noFill/>
          <a:ln w="38100" cap="flat" cmpd="sng" algn="ctr">
            <a:solidFill>
              <a:srgbClr val="E8B54D"/>
            </a:solidFill>
            <a:prstDash val="solid"/>
            <a:tailEnd type="arrow"/>
          </a:ln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rgbClr val="E8B54D">
                <a:shade val="30000"/>
                <a:satMod val="150000"/>
              </a:srgbClr>
            </a:contourClr>
          </a:sp3d>
        </p:spPr>
      </p:cxnSp>
      <p:cxnSp>
        <p:nvCxnSpPr>
          <p:cNvPr id="39" name="Straight Arrow Connector 38"/>
          <p:cNvCxnSpPr/>
          <p:nvPr/>
        </p:nvCxnSpPr>
        <p:spPr>
          <a:xfrm flipV="1">
            <a:off x="3349830" y="1881188"/>
            <a:ext cx="342994" cy="1"/>
          </a:xfrm>
          <a:prstGeom prst="straightConnector1">
            <a:avLst/>
          </a:prstGeom>
          <a:noFill/>
          <a:ln w="38100" cap="flat" cmpd="sng" algn="ctr">
            <a:solidFill>
              <a:srgbClr val="93A299"/>
            </a:solidFill>
            <a:prstDash val="solid"/>
            <a:tailEnd type="arrow"/>
          </a:ln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rgbClr val="93A299">
                <a:shade val="30000"/>
                <a:satMod val="150000"/>
              </a:srgbClr>
            </a:contourClr>
          </a:sp3d>
        </p:spPr>
      </p:cxnSp>
      <p:sp>
        <p:nvSpPr>
          <p:cNvPr id="40" name="Oval 39"/>
          <p:cNvSpPr/>
          <p:nvPr/>
        </p:nvSpPr>
        <p:spPr>
          <a:xfrm>
            <a:off x="3733800" y="1524001"/>
            <a:ext cx="762000" cy="685800"/>
          </a:xfrm>
          <a:prstGeom prst="ellipse">
            <a:avLst/>
          </a:prstGeom>
          <a:solidFill>
            <a:srgbClr val="848058"/>
          </a:solidFill>
          <a:ln w="25400" cap="flat" cmpd="sng" algn="ctr">
            <a:solidFill>
              <a:srgbClr val="93A2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Q/C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41" name="Straight Arrow Connector 40"/>
          <p:cNvCxnSpPr>
            <a:stCxn id="40" idx="4"/>
          </p:cNvCxnSpPr>
          <p:nvPr/>
        </p:nvCxnSpPr>
        <p:spPr>
          <a:xfrm>
            <a:off x="4114800" y="2209801"/>
            <a:ext cx="0" cy="457199"/>
          </a:xfrm>
          <a:prstGeom prst="straightConnector1">
            <a:avLst/>
          </a:prstGeom>
          <a:noFill/>
          <a:ln w="38100" cap="flat" cmpd="sng" algn="ctr">
            <a:solidFill>
              <a:srgbClr val="93A299"/>
            </a:solidFill>
            <a:prstDash val="solid"/>
            <a:tailEnd type="arrow"/>
          </a:ln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rgbClr val="93A299">
                <a:shade val="30000"/>
                <a:satMod val="150000"/>
              </a:srgbClr>
            </a:contourClr>
          </a:sp3d>
        </p:spPr>
      </p:cxnSp>
      <p:cxnSp>
        <p:nvCxnSpPr>
          <p:cNvPr id="42" name="Straight Arrow Connector 41"/>
          <p:cNvCxnSpPr/>
          <p:nvPr/>
        </p:nvCxnSpPr>
        <p:spPr>
          <a:xfrm flipH="1">
            <a:off x="5867400" y="4191000"/>
            <a:ext cx="1219200" cy="0"/>
          </a:xfrm>
          <a:prstGeom prst="straightConnector1">
            <a:avLst/>
          </a:prstGeom>
          <a:noFill/>
          <a:ln w="38100" cap="flat" cmpd="sng" algn="ctr">
            <a:solidFill>
              <a:srgbClr val="93A299"/>
            </a:solidFill>
            <a:prstDash val="solid"/>
            <a:tailEnd type="arrow"/>
          </a:ln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rgbClr val="93A299">
                <a:shade val="30000"/>
                <a:satMod val="150000"/>
              </a:srgbClr>
            </a:contourClr>
          </a:sp3d>
        </p:spPr>
      </p:cxnSp>
      <p:sp>
        <p:nvSpPr>
          <p:cNvPr id="43" name="Rounded Rectangle 42"/>
          <p:cNvSpPr/>
          <p:nvPr/>
        </p:nvSpPr>
        <p:spPr>
          <a:xfrm>
            <a:off x="6705600" y="3886200"/>
            <a:ext cx="2057400" cy="685800"/>
          </a:xfrm>
          <a:prstGeom prst="roundRect">
            <a:avLst/>
          </a:prstGeom>
          <a:solidFill>
            <a:srgbClr val="848058"/>
          </a:solidFill>
          <a:ln w="25400" cap="flat" cmpd="sng" algn="ctr">
            <a:solidFill>
              <a:srgbClr val="93A2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Urban infrastructure and control data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7200" y="4775716"/>
            <a:ext cx="228600" cy="114300"/>
          </a:xfrm>
          <a:prstGeom prst="rect">
            <a:avLst/>
          </a:prstGeom>
          <a:solidFill>
            <a:srgbClr val="848058"/>
          </a:solidFill>
          <a:ln w="25400" cap="flat" cmpd="sng" algn="ctr">
            <a:solidFill>
              <a:srgbClr val="84805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57200" y="5334000"/>
            <a:ext cx="228600" cy="114300"/>
          </a:xfrm>
          <a:prstGeom prst="rect">
            <a:avLst/>
          </a:prstGeom>
          <a:solidFill>
            <a:srgbClr val="E8B54D">
              <a:lumMod val="75000"/>
            </a:srgbClr>
          </a:solidFill>
          <a:ln w="25400" cap="flat" cmpd="sng" algn="ctr">
            <a:solidFill>
              <a:srgbClr val="93A2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5801" y="4648200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entury Gothic"/>
              </a:rPr>
              <a:t>: UFFWS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85800" y="5193268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entury Gothic"/>
              </a:rPr>
              <a:t>: FFGS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Dec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HRC FFGS WMO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151D6-B18D-4A9C-8046-DEE9607D734A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32587" y="166130"/>
            <a:ext cx="4580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  <a:r>
              <a:rPr lang="en-US" sz="2800" dirty="0" smtClean="0"/>
              <a:t>.  Urban Flash Flood Warning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52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31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Surface Drainage Flow                                  </a:t>
            </a:r>
            <a:r>
              <a:rPr lang="en-US" sz="2800" dirty="0" smtClean="0"/>
              <a:t>City of Pretoria Example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Dec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HRC FFGS WMO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151D6-B18D-4A9C-8046-DEE9607D734A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899" y="1014059"/>
            <a:ext cx="5410199" cy="54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5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C1. Inundation Mapping for Soil Water Estimation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5364" y="1384700"/>
            <a:ext cx="9068636" cy="5248649"/>
            <a:chOff x="-204680" y="55636"/>
            <a:chExt cx="10595040" cy="6569269"/>
          </a:xfrm>
        </p:grpSpPr>
        <p:pic>
          <p:nvPicPr>
            <p:cNvPr id="5" name="Picture 4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" y="1524000"/>
              <a:ext cx="4419600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1524000"/>
              <a:ext cx="4419600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990600" y="55636"/>
              <a:ext cx="742318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rPr>
                <a:t>STANDING WATER CORRECTIONS TO MODEL SOIL WATER </a:t>
              </a:r>
            </a:p>
            <a:p>
              <a:pPr algn="ctr"/>
              <a:r>
                <a:rPr lang="en-US" sz="2400" b="1" dirty="0" smtClean="0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rPr>
                <a:t>FROM NASA PRODUCTS</a:t>
              </a:r>
              <a:endParaRPr lang="en-US" sz="24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1604" y="877669"/>
              <a:ext cx="38811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MODIS-Based </a:t>
              </a:r>
            </a:p>
            <a:p>
              <a:pPr algn="ctr"/>
              <a:r>
                <a:rPr lang="en-US" dirty="0" smtClean="0"/>
                <a:t>Observed Inundation Area in Cambodia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86858" y="877668"/>
              <a:ext cx="37898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MRCFFG Modeled</a:t>
              </a:r>
            </a:p>
            <a:p>
              <a:pPr algn="ctr"/>
              <a:r>
                <a:rPr lang="en-US" dirty="0" smtClean="0"/>
                <a:t>Drying Surface Soil </a:t>
              </a:r>
              <a:r>
                <a:rPr lang="en-US" dirty="0"/>
                <a:t>W</a:t>
              </a:r>
              <a:r>
                <a:rPr lang="en-US" dirty="0" smtClean="0"/>
                <a:t>ater in Cambodia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04680" y="5469255"/>
              <a:ext cx="10595040" cy="1155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HRC Current Work:  </a:t>
              </a:r>
              <a:r>
                <a:rPr lang="en-US" i="1" dirty="0" smtClean="0"/>
                <a:t>Feasibility and Effectiveness of Correcting Operational Model Soil Water </a:t>
              </a:r>
            </a:p>
            <a:p>
              <a:r>
                <a:rPr lang="en-US" i="1" dirty="0"/>
                <a:t> </a:t>
              </a:r>
              <a:r>
                <a:rPr lang="en-US" i="1" dirty="0" smtClean="0"/>
                <a:t>                                   with MODIS Inundation Information in </a:t>
              </a:r>
              <a:r>
                <a:rPr lang="en-US" i="1" dirty="0"/>
                <a:t>R</a:t>
              </a:r>
              <a:r>
                <a:rPr lang="en-US" i="1" dirty="0" smtClean="0"/>
                <a:t>eal Time for Nonlocal Precipitation</a:t>
              </a:r>
            </a:p>
            <a:p>
              <a:r>
                <a:rPr lang="en-US" i="1" dirty="0"/>
                <a:t>	</a:t>
              </a:r>
              <a:r>
                <a:rPr lang="en-US" i="1" dirty="0" smtClean="0"/>
                <a:t>	 forcing</a:t>
              </a:r>
              <a:endParaRPr lang="en-US" i="1" dirty="0"/>
            </a:p>
          </p:txBody>
        </p:sp>
        <p:sp>
          <p:nvSpPr>
            <p:cNvPr id="11" name="Oval 10"/>
            <p:cNvSpPr/>
            <p:nvPr/>
          </p:nvSpPr>
          <p:spPr>
            <a:xfrm rot="19798830">
              <a:off x="6045117" y="2298193"/>
              <a:ext cx="762000" cy="15240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7696200" y="4724400"/>
              <a:ext cx="752378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 rot="19136575">
              <a:off x="1399006" y="1424428"/>
              <a:ext cx="762000" cy="2225025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Dec 2015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HRC FFGS WMO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151D6-B18D-4A9C-8046-DEE9607D734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C1. Inundation Mapping for Soil Water Estimation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20268" y="1857318"/>
            <a:ext cx="3851732" cy="3552882"/>
            <a:chOff x="0" y="0"/>
            <a:chExt cx="3564824" cy="329837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73" t="2708" r="18182" b="4570"/>
            <a:stretch/>
          </p:blipFill>
          <p:spPr>
            <a:xfrm>
              <a:off x="0" y="0"/>
              <a:ext cx="3407228" cy="3298371"/>
            </a:xfrm>
            <a:prstGeom prst="rect">
              <a:avLst/>
            </a:prstGeom>
          </p:spPr>
        </p:pic>
        <p:sp>
          <p:nvSpPr>
            <p:cNvPr id="6" name="TextBox 18"/>
            <p:cNvSpPr txBox="1"/>
            <p:nvPr/>
          </p:nvSpPr>
          <p:spPr>
            <a:xfrm>
              <a:off x="1768928" y="772886"/>
              <a:ext cx="1093573" cy="30946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>
                  <a:solidFill>
                    <a:srgbClr val="C00000"/>
                  </a:solidFill>
                  <a:effectLst/>
                  <a:latin typeface="Calibri"/>
                  <a:ea typeface="Times New Roman"/>
                  <a:cs typeface="Times New Roman"/>
                </a:rPr>
                <a:t>Tonle Sap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" name="TextBox 19"/>
            <p:cNvSpPr txBox="1"/>
            <p:nvPr/>
          </p:nvSpPr>
          <p:spPr>
            <a:xfrm>
              <a:off x="930728" y="359228"/>
              <a:ext cx="1397343" cy="30946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>
                  <a:solidFill>
                    <a:srgbClr val="C00000"/>
                  </a:solidFill>
                  <a:effectLst/>
                  <a:latin typeface="Calibri"/>
                  <a:ea typeface="Times New Roman"/>
                  <a:cs typeface="Times New Roman"/>
                </a:rPr>
                <a:t>Bangkok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2041071" y="1045028"/>
              <a:ext cx="130629" cy="865414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27"/>
            <p:cNvSpPr txBox="1"/>
            <p:nvPr/>
          </p:nvSpPr>
          <p:spPr>
            <a:xfrm>
              <a:off x="2737757" y="1230086"/>
              <a:ext cx="827067" cy="47897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>
                  <a:solidFill>
                    <a:srgbClr val="C00000"/>
                  </a:solidFill>
                  <a:effectLst/>
                  <a:latin typeface="Calibri"/>
                  <a:ea typeface="Times New Roman"/>
                  <a:cs typeface="Times New Roman"/>
                </a:rPr>
                <a:t>Mekong River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506185" y="620486"/>
              <a:ext cx="718458" cy="990600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2737757" y="1665514"/>
              <a:ext cx="211661" cy="691243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" t="7816" r="6413" b="1"/>
          <a:stretch/>
        </p:blipFill>
        <p:spPr bwMode="auto">
          <a:xfrm>
            <a:off x="4581524" y="2244265"/>
            <a:ext cx="4105275" cy="30135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65642" y="5706159"/>
            <a:ext cx="66240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Method: Assimilation of saturation of upper soil in catchments with</a:t>
            </a:r>
          </a:p>
          <a:p>
            <a:r>
              <a:rPr lang="en-US" i="1" dirty="0"/>
              <a:t> </a:t>
            </a:r>
            <a:r>
              <a:rPr lang="en-US" i="1" dirty="0" smtClean="0"/>
              <a:t>               inundation greater than 85% and use of soil model to adjust</a:t>
            </a:r>
          </a:p>
          <a:p>
            <a:r>
              <a:rPr lang="en-US" i="1" dirty="0"/>
              <a:t> </a:t>
            </a:r>
            <a:r>
              <a:rPr lang="en-US" i="1" dirty="0" smtClean="0"/>
              <a:t>               lower soil water.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90404" y="1415534"/>
            <a:ext cx="5427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NewRoman,Italic"/>
              </a:rPr>
              <a:t>Posner et al. </a:t>
            </a:r>
            <a:r>
              <a:rPr lang="fr-FR" sz="1400" b="0" i="1" u="none" strike="noStrike" baseline="0" dirty="0" smtClean="0">
                <a:latin typeface="TimesNewRoman,Italic"/>
              </a:rPr>
              <a:t>Remote Sens. </a:t>
            </a:r>
            <a:r>
              <a:rPr lang="fr-FR" sz="1400" b="1" i="0" u="none" strike="noStrike" baseline="0" dirty="0" smtClean="0">
                <a:latin typeface="TimesNewRoman,Bold"/>
              </a:rPr>
              <a:t>2014</a:t>
            </a:r>
            <a:r>
              <a:rPr lang="fr-FR" sz="1400" b="0" i="0" u="none" strike="noStrike" baseline="0" dirty="0" smtClean="0">
                <a:latin typeface="TimesNewRoman"/>
              </a:rPr>
              <a:t>, </a:t>
            </a:r>
            <a:r>
              <a:rPr lang="fr-FR" sz="1400" b="0" i="1" u="none" strike="noStrike" baseline="0" dirty="0" smtClean="0">
                <a:latin typeface="TimesNewRoman,Italic"/>
              </a:rPr>
              <a:t>6</a:t>
            </a:r>
            <a:r>
              <a:rPr lang="fr-FR" sz="1400" b="0" i="0" u="none" strike="noStrike" baseline="0" dirty="0" smtClean="0">
                <a:latin typeface="TimesNewRoman"/>
              </a:rPr>
              <a:t>, 10835-10859 – Open Access</a:t>
            </a:r>
            <a:endParaRPr lang="en-US" sz="1400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Dec 2015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HRC FFGS WMO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151D6-B18D-4A9C-8046-DEE9607D734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6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371600" y="3838575"/>
            <a:ext cx="70866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○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48560"/>
              </a:buClr>
              <a:buSzPct val="100000"/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US" altLang="en-US" sz="1800"/>
              <a:t> No flash flood warnings for vast populated areas of the world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US" altLang="en-US" sz="1800"/>
              <a:t> Lack of local expertise and of regional cooperation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US" altLang="en-US" sz="1800"/>
              <a:t> Little in situ data in small regions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US" altLang="en-US" sz="1800"/>
              <a:t> Large-river flood-warning strategies ineffective for flash floods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>
          <a:xfrm>
            <a:off x="3429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Need</a:t>
            </a: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1143000" y="1524000"/>
            <a:ext cx="65532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○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48560"/>
              </a:buClr>
              <a:buSzPct val="100000"/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914400" y="1524000"/>
            <a:ext cx="70866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dirty="0">
                <a:solidFill>
                  <a:schemeClr val="tx2"/>
                </a:solidFill>
              </a:rPr>
              <a:t>	</a:t>
            </a:r>
            <a:r>
              <a:rPr lang="en-US" sz="2000" b="1" dirty="0">
                <a:solidFill>
                  <a:srgbClr val="FF0000"/>
                </a:solidFill>
              </a:rPr>
              <a:t>Flash Floods</a:t>
            </a:r>
            <a:r>
              <a:rPr lang="en-US" sz="2000" dirty="0">
                <a:solidFill>
                  <a:srgbClr val="FF0000"/>
                </a:solidFill>
              </a:rPr>
              <a:t> are very significant disasters globally …</a:t>
            </a:r>
            <a:r>
              <a:rPr lang="en-US" sz="1600" dirty="0">
                <a:solidFill>
                  <a:schemeClr val="accent2"/>
                </a:solidFill>
              </a:rPr>
              <a:t>	</a:t>
            </a: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219200" y="3200400"/>
            <a:ext cx="5899150" cy="366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… </a:t>
            </a:r>
            <a:r>
              <a:rPr lang="en-US" b="1" dirty="0">
                <a:solidFill>
                  <a:srgbClr val="FF0000"/>
                </a:solidFill>
              </a:rPr>
              <a:t>BUT</a:t>
            </a:r>
            <a:r>
              <a:rPr lang="en-US" dirty="0">
                <a:solidFill>
                  <a:srgbClr val="FF0000"/>
                </a:solidFill>
              </a:rPr>
              <a:t> there are no discernible trends for loss reduction</a:t>
            </a: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1371600" y="2224088"/>
            <a:ext cx="6629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○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48560"/>
              </a:buClr>
              <a:buSzPct val="100000"/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US" altLang="en-US" sz="1800" dirty="0"/>
              <a:t> Highest number of deaths per people </a:t>
            </a:r>
            <a:r>
              <a:rPr lang="en-US" altLang="en-US" sz="1800" dirty="0" smtClean="0"/>
              <a:t>affected (mortality rate)</a:t>
            </a:r>
            <a:endParaRPr lang="en-US" altLang="en-US" sz="1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HRC FFGS WMO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42948-7770-4E8D-9FAB-004A80414AE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 Dec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973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64" grpId="0" animBg="1"/>
      <p:bldP spid="2063" grpId="0" animBg="1"/>
      <p:bldP spid="2065" grpId="0" animBg="1"/>
      <p:bldP spid="206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C2. Feasibility of using SMOS Data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8742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Working with WMO(</a:t>
            </a:r>
            <a:r>
              <a:rPr lang="en-US" dirty="0" err="1" smtClean="0">
                <a:solidFill>
                  <a:schemeClr val="tx2"/>
                </a:solidFill>
              </a:rPr>
              <a:t>Bijinski</a:t>
            </a:r>
            <a:r>
              <a:rPr lang="en-US" dirty="0" smtClean="0">
                <a:solidFill>
                  <a:schemeClr val="tx2"/>
                </a:solidFill>
              </a:rPr>
              <a:t>), ESA(</a:t>
            </a:r>
            <a:r>
              <a:rPr lang="en-US" dirty="0" err="1" smtClean="0">
                <a:solidFill>
                  <a:schemeClr val="tx2"/>
                </a:solidFill>
              </a:rPr>
              <a:t>Drusch</a:t>
            </a:r>
            <a:r>
              <a:rPr lang="en-US" dirty="0" smtClean="0">
                <a:solidFill>
                  <a:schemeClr val="tx2"/>
                </a:solidFill>
              </a:rPr>
              <a:t>), CESBIO(Kerr) and </a:t>
            </a:r>
            <a:r>
              <a:rPr lang="en-US" dirty="0" err="1" smtClean="0">
                <a:solidFill>
                  <a:schemeClr val="tx2"/>
                </a:solidFill>
              </a:rPr>
              <a:t>UGent</a:t>
            </a:r>
            <a:r>
              <a:rPr lang="en-US" dirty="0" smtClean="0">
                <a:solidFill>
                  <a:schemeClr val="tx2"/>
                </a:solidFill>
              </a:rPr>
              <a:t>(Verhoest) to develop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 project for HRC to examine the utility of incorporating SMOS in FFG systems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170" name="Picture 2" descr="C:\Users\kgeorgakakos\Documents\PROJECTS\FFGS\NASASMOS\201310_CDF3RD_IncAng425_4color_sarffg_label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28800"/>
            <a:ext cx="6113928" cy="472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2629911"/>
            <a:ext cx="1803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Radio Frequency </a:t>
            </a:r>
          </a:p>
          <a:p>
            <a:r>
              <a:rPr lang="en-US" dirty="0" smtClean="0"/>
              <a:t>Interference -RFI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Dec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HRC FFGS WMO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7621-F87B-405C-9400-B67E160375B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8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</a:t>
            </a:r>
            <a:r>
              <a:rPr lang="en-US" dirty="0" smtClean="0"/>
              <a:t>. Landslide prediction using FFGS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</a:t>
            </a:r>
            <a:r>
              <a:rPr lang="en-US" dirty="0" smtClean="0"/>
              <a:t>.1 Susceptibility map development in a region with an adequate database (El Salvador, Central America) (completed)</a:t>
            </a:r>
          </a:p>
          <a:p>
            <a:r>
              <a:rPr lang="en-US" dirty="0"/>
              <a:t>D</a:t>
            </a:r>
            <a:r>
              <a:rPr lang="en-US" dirty="0" smtClean="0"/>
              <a:t>.2 Real Time landslide prediction using FFGS rainfall and soil water thresholds in El Salvador (completed)</a:t>
            </a:r>
          </a:p>
          <a:p>
            <a:r>
              <a:rPr lang="en-US" dirty="0"/>
              <a:t>D</a:t>
            </a:r>
            <a:r>
              <a:rPr lang="en-US" dirty="0" smtClean="0"/>
              <a:t>.3 Generalization for Central America and implementation in CAFFG (on going)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Dec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HRC FFGS WMO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151D6-B18D-4A9C-8046-DEE9607D734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4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</a:t>
            </a:r>
            <a:r>
              <a:rPr lang="en-US" dirty="0" smtClean="0"/>
              <a:t>.1 Susceptibility Mapping                      </a:t>
            </a:r>
            <a:r>
              <a:rPr lang="en-US" sz="2700" dirty="0" smtClean="0"/>
              <a:t>(hillslope scale)</a:t>
            </a:r>
            <a:endParaRPr lang="en-US" sz="2700" dirty="0"/>
          </a:p>
        </p:txBody>
      </p:sp>
      <p:grpSp>
        <p:nvGrpSpPr>
          <p:cNvPr id="4" name="Group 3"/>
          <p:cNvGrpSpPr/>
          <p:nvPr/>
        </p:nvGrpSpPr>
        <p:grpSpPr>
          <a:xfrm>
            <a:off x="838200" y="1524000"/>
            <a:ext cx="7848600" cy="3886199"/>
            <a:chOff x="0" y="0"/>
            <a:chExt cx="6280528" cy="2643599"/>
          </a:xfrm>
        </p:grpSpPr>
        <p:sp>
          <p:nvSpPr>
            <p:cNvPr id="5" name="Rectangle 4"/>
            <p:cNvSpPr/>
            <p:nvPr/>
          </p:nvSpPr>
          <p:spPr>
            <a:xfrm>
              <a:off x="280977" y="439660"/>
              <a:ext cx="838200" cy="43413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Garamond"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6" name="TextBox 4"/>
            <p:cNvSpPr txBox="1"/>
            <p:nvPr/>
          </p:nvSpPr>
          <p:spPr>
            <a:xfrm>
              <a:off x="203234" y="424264"/>
              <a:ext cx="915940" cy="42545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 anchor="ctr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(e.g. Slope)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1176333" y="549946"/>
              <a:ext cx="152400" cy="152400"/>
            </a:xfrm>
            <a:prstGeom prst="rightArrow">
              <a:avLst/>
            </a:pr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Garamond"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8" name="TextBox 6"/>
            <p:cNvSpPr txBox="1"/>
            <p:nvPr/>
          </p:nvSpPr>
          <p:spPr>
            <a:xfrm>
              <a:off x="276215" y="168946"/>
              <a:ext cx="842962" cy="26161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u="sng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Parameter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" name="TextBox 7"/>
            <p:cNvSpPr txBox="1"/>
            <p:nvPr/>
          </p:nvSpPr>
          <p:spPr>
            <a:xfrm>
              <a:off x="1185867" y="145131"/>
              <a:ext cx="842962" cy="26161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u="sng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Classes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" name="TextBox 8"/>
            <p:cNvSpPr txBox="1"/>
            <p:nvPr/>
          </p:nvSpPr>
          <p:spPr>
            <a:xfrm>
              <a:off x="1262067" y="333413"/>
              <a:ext cx="690562" cy="261610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 wrap="square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Low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" name="TextBox 9"/>
            <p:cNvSpPr txBox="1"/>
            <p:nvPr/>
          </p:nvSpPr>
          <p:spPr>
            <a:xfrm>
              <a:off x="1262067" y="493121"/>
              <a:ext cx="690562" cy="261610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 wrap="square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Medium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" name="TextBox 10"/>
            <p:cNvSpPr txBox="1"/>
            <p:nvPr/>
          </p:nvSpPr>
          <p:spPr>
            <a:xfrm>
              <a:off x="1262067" y="678531"/>
              <a:ext cx="690562" cy="261610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 wrap="square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High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3" name="TextBox 11"/>
            <p:cNvSpPr txBox="1"/>
            <p:nvPr/>
          </p:nvSpPr>
          <p:spPr>
            <a:xfrm>
              <a:off x="2662188" y="0"/>
              <a:ext cx="1071880" cy="42545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u="sng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Landslide Class Density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2"/>
                <p:cNvSpPr txBox="1"/>
                <p:nvPr/>
              </p:nvSpPr>
              <p:spPr>
                <a:xfrm>
                  <a:off x="2007325" y="426118"/>
                  <a:ext cx="2428240" cy="3943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9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9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9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9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𝑝𝑖𝑥𝑒𝑙𝑠</m:t>
                                </m:r>
                              </m:sub>
                            </m:sSub>
                            <m:r>
                              <a:rPr lang="en-US" sz="9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(</m:t>
                            </m:r>
                            <m:r>
                              <a:rPr lang="en-US" sz="9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𝑤𝑖𝑡h</m:t>
                            </m:r>
                            <m:r>
                              <a:rPr lang="en-US" sz="9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 </m:t>
                            </m:r>
                            <m:r>
                              <a:rPr lang="en-US" sz="9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𝐿𝑎𝑛𝑑𝑠𝑙𝑖𝑑𝑒𝑠</m:t>
                            </m:r>
                            <m:r>
                              <a:rPr lang="en-US" sz="9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 </m:t>
                            </m:r>
                            <m:r>
                              <a:rPr lang="en-US" sz="9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𝑖𝑛</m:t>
                            </m:r>
                            <m:r>
                              <a:rPr lang="en-US" sz="9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 </m:t>
                            </m:r>
                            <m:r>
                              <a:rPr lang="en-US" sz="9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𝑃𝑎𝑟𝑎𝑚𝑒𝑡𝑒𝑟</m:t>
                            </m:r>
                            <m:r>
                              <a:rPr lang="en-US" sz="9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 </m:t>
                            </m:r>
                            <m:r>
                              <a:rPr lang="en-US" sz="9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𝐶𝑙𝑎𝑠𝑠</m:t>
                            </m:r>
                            <m:r>
                              <a:rPr lang="en-US" sz="9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9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9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9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𝑝𝑖𝑥𝑒𝑙𝑠</m:t>
                                </m:r>
                              </m:sub>
                            </m:sSub>
                            <m:r>
                              <a:rPr lang="en-US" sz="9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(</m:t>
                            </m:r>
                            <m:r>
                              <a:rPr lang="en-US" sz="9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𝑖𝑛</m:t>
                            </m:r>
                            <m:r>
                              <a:rPr lang="en-US" sz="9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 </m:t>
                            </m:r>
                            <m:r>
                              <a:rPr lang="en-US" sz="9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𝑃𝑎𝑟𝑎𝑚𝑒𝑡𝑒𝑟</m:t>
                            </m:r>
                            <m:r>
                              <a:rPr lang="en-US" sz="9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 </m:t>
                            </m:r>
                            <m:r>
                              <a:rPr lang="en-US" sz="9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𝐶𝑙𝑎𝑠𝑠</m:t>
                            </m:r>
                            <m:r>
                              <a:rPr lang="en-US" sz="9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</mc:Choice>
          <mc:Fallback xmlns="">
            <p:sp>
              <p:nvSpPr>
                <p:cNvPr id="14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7325" y="426118"/>
                  <a:ext cx="2428240" cy="39433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3"/>
            <p:cNvSpPr txBox="1"/>
            <p:nvPr/>
          </p:nvSpPr>
          <p:spPr>
            <a:xfrm>
              <a:off x="4948145" y="0"/>
              <a:ext cx="1071880" cy="42545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u="sng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Landslide Map Density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4"/>
                <p:cNvSpPr txBox="1"/>
                <p:nvPr/>
              </p:nvSpPr>
              <p:spPr>
                <a:xfrm>
                  <a:off x="4571914" y="426118"/>
                  <a:ext cx="1662430" cy="3943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9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9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9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𝑇𝑜𝑡𝑎𝑙</m:t>
                                </m:r>
                                <m:r>
                                  <a:rPr lang="en-US" sz="9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 </m:t>
                                </m:r>
                                <m:r>
                                  <a:rPr lang="en-US" sz="9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9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𝑝𝑖𝑥𝑒𝑙𝑠</m:t>
                                </m:r>
                              </m:sub>
                            </m:sSub>
                            <m:r>
                              <a:rPr lang="en-US" sz="9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(</m:t>
                            </m:r>
                            <m:r>
                              <a:rPr lang="en-US" sz="9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𝑤𝑖𝑡h</m:t>
                            </m:r>
                            <m:r>
                              <a:rPr lang="en-US" sz="9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 </m:t>
                            </m:r>
                            <m:r>
                              <a:rPr lang="en-US" sz="9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𝐿𝑎𝑛𝑑𝑠𝑙𝑖𝑑𝑒</m:t>
                            </m:r>
                            <m:r>
                              <a:rPr lang="en-US" sz="9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9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9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𝑇𝑜𝑡𝑎𝑙</m:t>
                                </m:r>
                                <m:r>
                                  <a:rPr lang="en-US" sz="9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 </m:t>
                                </m:r>
                                <m:r>
                                  <a:rPr lang="en-US" sz="9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9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𝑝𝑖𝑥𝑒𝑙𝑠</m:t>
                                </m:r>
                              </m:sub>
                            </m:sSub>
                            <m:r>
                              <a:rPr lang="en-US" sz="9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(</m:t>
                            </m:r>
                            <m:r>
                              <a:rPr lang="en-US" sz="9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𝑖𝑛</m:t>
                            </m:r>
                            <m:r>
                              <a:rPr lang="en-US" sz="9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 </m:t>
                            </m:r>
                            <m:r>
                              <a:rPr lang="en-US" sz="9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𝑟𝑒𝑔𝑖𝑜𝑛</m:t>
                            </m:r>
                            <m:r>
                              <a:rPr lang="en-US" sz="9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</mc:Choice>
          <mc:Fallback xmlns="">
            <p:sp>
              <p:nvSpPr>
                <p:cNvPr id="16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1914" y="426118"/>
                  <a:ext cx="1662430" cy="39433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ight Arrow 16"/>
            <p:cNvSpPr/>
            <p:nvPr/>
          </p:nvSpPr>
          <p:spPr>
            <a:xfrm>
              <a:off x="1905000" y="549946"/>
              <a:ext cx="152400" cy="152400"/>
            </a:xfrm>
            <a:prstGeom prst="rightArrow">
              <a:avLst/>
            </a:pr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Garamond"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4438652" y="549946"/>
              <a:ext cx="152400" cy="152400"/>
            </a:xfrm>
            <a:prstGeom prst="rightArrow">
              <a:avLst/>
            </a:pr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Garamond"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19" name="Bent-Up Arrow 18"/>
            <p:cNvSpPr/>
            <p:nvPr/>
          </p:nvSpPr>
          <p:spPr>
            <a:xfrm rot="10800000">
              <a:off x="838199" y="1445285"/>
              <a:ext cx="2413381" cy="361956"/>
            </a:xfrm>
            <a:prstGeom prst="bentUpArrow">
              <a:avLst/>
            </a:pr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Garamond"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20" name="Bent-Up Arrow 19"/>
            <p:cNvSpPr/>
            <p:nvPr/>
          </p:nvSpPr>
          <p:spPr>
            <a:xfrm rot="16200000" flipH="1">
              <a:off x="3971576" y="155016"/>
              <a:ext cx="766568" cy="2156519"/>
            </a:xfrm>
            <a:prstGeom prst="bentUpArrow">
              <a:avLst>
                <a:gd name="adj1" fmla="val 9696"/>
                <a:gd name="adj2" fmla="val 14941"/>
                <a:gd name="adj3" fmla="val 17318"/>
              </a:avLst>
            </a:pr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Garamond"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21" name="TextBox 23"/>
            <p:cNvSpPr txBox="1"/>
            <p:nvPr/>
          </p:nvSpPr>
          <p:spPr>
            <a:xfrm>
              <a:off x="0" y="1785488"/>
              <a:ext cx="2061358" cy="42545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u="sng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Factor Weight for each Class (</a:t>
              </a:r>
              <a:r>
                <a:rPr lang="en-US" sz="900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i</a:t>
              </a:r>
              <a:r>
                <a:rPr lang="en-US" sz="1100" u="sng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)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4"/>
                <p:cNvSpPr txBox="1"/>
                <p:nvPr/>
              </p:nvSpPr>
              <p:spPr>
                <a:xfrm>
                  <a:off x="0" y="1991513"/>
                  <a:ext cx="2028828" cy="5891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9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𝑊</m:t>
                            </m:r>
                          </m:e>
                          <m:sub>
                            <m:r>
                              <a:rPr lang="en-US" sz="9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𝑖</m:t>
                            </m:r>
                          </m:sub>
                        </m:sSub>
                        <m:r>
                          <a:rPr lang="en-US" sz="900" i="1" kern="12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=</m:t>
                        </m:r>
                        <m:func>
                          <m:funcPr>
                            <m:ctrlPr>
                              <a:rPr lang="en-US" sz="9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900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9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9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9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𝐿𝑎𝑛𝑑𝑠𝑙𝑖𝑑𝑒</m:t>
                                    </m:r>
                                    <m:r>
                                      <a:rPr lang="en-US" sz="9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 </m:t>
                                    </m:r>
                                    <m:r>
                                      <a:rPr lang="en-US" sz="9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𝐶𝑙𝑎𝑠𝑠</m:t>
                                    </m:r>
                                    <m:r>
                                      <a:rPr lang="en-US" sz="9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 </m:t>
                                    </m:r>
                                    <m:r>
                                      <a:rPr lang="en-US" sz="9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𝐷𝑒𝑛𝑠𝑖𝑡𝑦</m:t>
                                    </m:r>
                                  </m:num>
                                  <m:den>
                                    <m:r>
                                      <a:rPr lang="en-US" sz="9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𝐿𝑎𝑛𝑑𝑠𝑙𝑖𝑑𝑒</m:t>
                                    </m:r>
                                    <m:r>
                                      <a:rPr lang="en-US" sz="9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 </m:t>
                                    </m:r>
                                    <m:r>
                                      <a:rPr lang="en-US" sz="9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𝑀𝑎𝑝</m:t>
                                    </m:r>
                                    <m:r>
                                      <a:rPr lang="en-US" sz="9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 </m:t>
                                    </m:r>
                                    <m:r>
                                      <a:rPr lang="en-US" sz="9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𝐷𝑒𝑛𝑠𝑖𝑡𝑦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</mc:Choice>
          <mc:Fallback xmlns="">
            <p:sp>
              <p:nvSpPr>
                <p:cNvPr id="22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991513"/>
                  <a:ext cx="2028828" cy="58914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5"/>
            <p:cNvSpPr txBox="1"/>
            <p:nvPr/>
          </p:nvSpPr>
          <p:spPr>
            <a:xfrm>
              <a:off x="1981200" y="1616536"/>
              <a:ext cx="1981200" cy="42545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u="sng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Normalized Factor Weight for each Class (</a:t>
              </a:r>
              <a:r>
                <a:rPr lang="en-US" sz="900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i</a:t>
              </a:r>
              <a:r>
                <a:rPr lang="en-US" sz="1100" u="sng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)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6"/>
                <p:cNvSpPr txBox="1"/>
                <p:nvPr/>
              </p:nvSpPr>
              <p:spPr>
                <a:xfrm>
                  <a:off x="1989481" y="1985914"/>
                  <a:ext cx="1979508" cy="3715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9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𝑛𝑊</m:t>
                            </m:r>
                          </m:e>
                          <m:sub>
                            <m:r>
                              <a:rPr lang="en-US" sz="9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𝑖</m:t>
                            </m:r>
                          </m:sub>
                        </m:sSub>
                        <m:r>
                          <a:rPr lang="en-US" sz="900" i="1" kern="12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=</m:t>
                        </m:r>
                        <m:f>
                          <m:fPr>
                            <m:type m:val="skw"/>
                            <m:ctrlPr>
                              <a:rPr lang="en-US" sz="9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9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9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9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9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# </m:t>
                            </m:r>
                            <m:r>
                              <a:rPr lang="en-US" sz="9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𝑜𝑓</m:t>
                            </m:r>
                            <m:r>
                              <a:rPr lang="en-US" sz="9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 </m:t>
                            </m:r>
                            <m:r>
                              <a:rPr lang="en-US" sz="9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𝑐𝑙𝑎𝑠𝑠𝑒𝑠</m:t>
                            </m:r>
                            <m:r>
                              <a:rPr lang="en-US" sz="9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 </m:t>
                            </m:r>
                            <m:r>
                              <a:rPr lang="en-US" sz="9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𝑖𝑛</m:t>
                            </m:r>
                            <m:r>
                              <a:rPr lang="en-US" sz="9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 </m:t>
                            </m:r>
                            <m:r>
                              <a:rPr lang="en-US" sz="9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𝐹𝑎𝑐𝑡𝑜𝑟</m:t>
                            </m:r>
                          </m:den>
                        </m:f>
                      </m:oMath>
                    </m:oMathPara>
                  </a14:m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</mc:Choice>
          <mc:Fallback xmlns="">
            <p:sp>
              <p:nvSpPr>
                <p:cNvPr id="24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9481" y="1985914"/>
                  <a:ext cx="1979508" cy="37158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40000" b="-2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7"/>
            <p:cNvSpPr txBox="1"/>
            <p:nvPr/>
          </p:nvSpPr>
          <p:spPr>
            <a:xfrm>
              <a:off x="3581400" y="1692946"/>
              <a:ext cx="1981200" cy="26161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u="sng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Total Susceptibility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8"/>
                <p:cNvSpPr txBox="1"/>
                <p:nvPr/>
              </p:nvSpPr>
              <p:spPr>
                <a:xfrm>
                  <a:off x="4267200" y="1874389"/>
                  <a:ext cx="549275" cy="3263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9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9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9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𝑛𝑊</m:t>
                                </m:r>
                              </m:e>
                              <m:sub>
                                <m:r>
                                  <a:rPr lang="en-US" sz="9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</mc:Choice>
          <mc:Fallback xmlns="">
            <p:sp>
              <p:nvSpPr>
                <p:cNvPr id="26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7200" y="1874389"/>
                  <a:ext cx="549275" cy="32639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42478" t="-98734" r="-62832" b="-1303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31"/>
            <p:cNvSpPr txBox="1"/>
            <p:nvPr/>
          </p:nvSpPr>
          <p:spPr>
            <a:xfrm>
              <a:off x="5285481" y="1575529"/>
              <a:ext cx="995047" cy="1068070"/>
            </a:xfrm>
            <a:prstGeom prst="rect">
              <a:avLst/>
            </a:prstGeom>
            <a:noFill/>
            <a:ln w="12700" cmpd="thickThin">
              <a:solidFill>
                <a:schemeClr val="tx1"/>
              </a:solidFill>
              <a:miter lim="800000"/>
            </a:ln>
          </p:spPr>
          <p:txBody>
            <a:bodyPr wrap="square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u="sng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Continuous Susceptibility Weight Values to Discrete Classes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2009778" y="1902494"/>
              <a:ext cx="152400" cy="152400"/>
            </a:xfrm>
            <a:prstGeom prst="rightArrow">
              <a:avLst/>
            </a:pr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Garamond"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3848104" y="1937912"/>
              <a:ext cx="152400" cy="152400"/>
            </a:xfrm>
            <a:prstGeom prst="rightArrow">
              <a:avLst/>
            </a:pr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Garamond"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30" name="TextBox 34"/>
            <p:cNvSpPr txBox="1"/>
            <p:nvPr/>
          </p:nvSpPr>
          <p:spPr>
            <a:xfrm>
              <a:off x="1247697" y="957225"/>
              <a:ext cx="1038225" cy="4254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</a:ln>
          </p:spPr>
          <p:txBody>
            <a:bodyPr wrap="square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u="sng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Landslide Inventory Map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1" name="Right Arrow 30"/>
            <p:cNvSpPr/>
            <p:nvPr/>
          </p:nvSpPr>
          <p:spPr>
            <a:xfrm rot="18809250">
              <a:off x="2269904" y="819598"/>
              <a:ext cx="152400" cy="152400"/>
            </a:xfrm>
            <a:prstGeom prst="rightArrow">
              <a:avLst/>
            </a:pr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Garamond"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5105400" y="1921546"/>
              <a:ext cx="152400" cy="152400"/>
            </a:xfrm>
            <a:prstGeom prst="rightArrow">
              <a:avLst/>
            </a:pr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Garamond"/>
                  <a:ea typeface="Times New Roman"/>
                  <a:cs typeface="Times New Roman"/>
                </a:rPr>
                <a:t> </a:t>
              </a:r>
            </a:p>
          </p:txBody>
        </p:sp>
      </p:grpSp>
      <p:pic>
        <p:nvPicPr>
          <p:cNvPr id="33" name="Picture 32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39" b="5021"/>
          <a:stretch/>
        </p:blipFill>
        <p:spPr bwMode="auto">
          <a:xfrm>
            <a:off x="1589784" y="3553563"/>
            <a:ext cx="5942965" cy="2872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Dec 2015</a:t>
            </a:r>
            <a:endParaRPr lang="en-US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HRC FFGS WMO</a:t>
            </a:r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151D6-B18D-4A9C-8046-DEE9607D734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1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</a:t>
            </a:r>
            <a:r>
              <a:rPr lang="en-US" dirty="0" smtClean="0"/>
              <a:t>.2 Real-time Occurrence Prediction based on FFGS Rainfall and Soil Water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1200"/>
            <a:ext cx="8634854" cy="35814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Dec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HRC FFGS WMO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151D6-B18D-4A9C-8046-DEE9607D734A}" type="slidenum">
              <a:rPr lang="en-US" smtClean="0"/>
              <a:t>33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3000" y="3124200"/>
            <a:ext cx="2076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Landslides Occurred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57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 Operational Riverine Routing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Dec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HRC FFGS WMO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151D6-B18D-4A9C-8046-DEE9607D734A}" type="slidenum">
              <a:rPr lang="en-US" smtClean="0"/>
              <a:t>34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2133600"/>
            <a:ext cx="764933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Real-Time Prototype implemented in Panama (CAFFG)</a:t>
            </a:r>
          </a:p>
          <a:p>
            <a:r>
              <a:rPr lang="en-US" sz="2400" b="1" dirty="0"/>
              <a:t>	</a:t>
            </a:r>
            <a:endParaRPr lang="en-US" sz="2400" b="1" dirty="0" smtClean="0"/>
          </a:p>
          <a:p>
            <a:r>
              <a:rPr lang="en-US" sz="2400" b="1" dirty="0"/>
              <a:t>	</a:t>
            </a:r>
            <a:r>
              <a:rPr lang="en-US" sz="2400" b="1" dirty="0" smtClean="0"/>
              <a:t>-	Ensemble Prediction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-	Lake operations included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-	Interface operational supporting forecasters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3216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Accomplishments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Demonstrated the feasibility for an operational distributed modeling application for the Rio Chagres.</a:t>
            </a:r>
          </a:p>
          <a:p>
            <a:r>
              <a:rPr lang="en-US" dirty="0" smtClean="0"/>
              <a:t>Generate table of ensemble forecasts for the Chagres River Inflow to Madden Lake and specified upstream flow points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Also, generated initial graphical interface for user review of ensemble forecasts and simulations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Included Madden Lake operations and estimates and forecasts Madden Lake levels </a:t>
            </a:r>
            <a:endParaRPr lang="en-US" dirty="0"/>
          </a:p>
          <a:p>
            <a:r>
              <a:rPr lang="en-US" dirty="0" smtClean="0"/>
              <a:t>Target lead times for ensemble prediction will be 36 hours with hourly resolution and 20 ensemble members (as available)</a:t>
            </a:r>
          </a:p>
          <a:p>
            <a:r>
              <a:rPr lang="en-US" dirty="0" smtClean="0"/>
              <a:t>Twice daily starts with </a:t>
            </a:r>
            <a:r>
              <a:rPr lang="en-US" dirty="0" smtClean="0">
                <a:solidFill>
                  <a:srgbClr val="C00000"/>
                </a:solidFill>
              </a:rPr>
              <a:t>average </a:t>
            </a:r>
            <a:r>
              <a:rPr lang="en-US" dirty="0" smtClean="0"/>
              <a:t>spatial resolution of </a:t>
            </a:r>
            <a:r>
              <a:rPr lang="en-US" dirty="0" smtClean="0">
                <a:solidFill>
                  <a:srgbClr val="C00000"/>
                </a:solidFill>
              </a:rPr>
              <a:t>2 </a:t>
            </a:r>
            <a:r>
              <a:rPr lang="en-US" dirty="0" smtClean="0"/>
              <a:t>km</a:t>
            </a:r>
            <a:r>
              <a:rPr lang="en-US" baseline="30000" dirty="0" smtClean="0"/>
              <a:t>2</a:t>
            </a:r>
            <a:r>
              <a:rPr lang="en-US" dirty="0" smtClean="0"/>
              <a:t> for sub-basins.</a:t>
            </a:r>
          </a:p>
          <a:p>
            <a:r>
              <a:rPr lang="en-US" dirty="0" smtClean="0"/>
              <a:t>Estimate model parameters from existing operational model parameters with historical data for initial adjustments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Dec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HRC FFGS WMO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9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Geospatial Analysis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Dec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HRC FFGS WMO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36</a:t>
            </a:fld>
            <a:endParaRPr lang="en-US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6" r="2884"/>
          <a:stretch/>
        </p:blipFill>
        <p:spPr bwMode="auto">
          <a:xfrm>
            <a:off x="3257207" y="2114208"/>
            <a:ext cx="5259170" cy="3396548"/>
          </a:xfrm>
          <a:prstGeom prst="rect">
            <a:avLst/>
          </a:prstGeom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5069" y="2342868"/>
            <a:ext cx="2336345" cy="14011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50" dirty="0">
                <a:solidFill>
                  <a:srgbClr val="C00000"/>
                </a:solidFill>
              </a:rPr>
              <a:t>Subbasin Av. Resolution: 2 km</a:t>
            </a:r>
            <a:r>
              <a:rPr lang="en-US" sz="1350" baseline="30000" dirty="0">
                <a:solidFill>
                  <a:srgbClr val="C00000"/>
                </a:solidFill>
              </a:rPr>
              <a:t>2</a:t>
            </a:r>
          </a:p>
          <a:p>
            <a:pPr>
              <a:lnSpc>
                <a:spcPct val="90000"/>
              </a:lnSpc>
            </a:pPr>
            <a:endParaRPr lang="en-US" sz="135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350" dirty="0">
                <a:solidFill>
                  <a:srgbClr val="C00000"/>
                </a:solidFill>
              </a:rPr>
              <a:t>SRTM 30m </a:t>
            </a:r>
          </a:p>
          <a:p>
            <a:pPr>
              <a:lnSpc>
                <a:spcPct val="90000"/>
              </a:lnSpc>
            </a:pPr>
            <a:endParaRPr lang="en-US" sz="135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350" dirty="0">
                <a:solidFill>
                  <a:srgbClr val="C00000"/>
                </a:solidFill>
              </a:rPr>
              <a:t>Madden Lake boundary </a:t>
            </a:r>
          </a:p>
          <a:p>
            <a:pPr>
              <a:lnSpc>
                <a:spcPct val="90000"/>
              </a:lnSpc>
            </a:pPr>
            <a:r>
              <a:rPr lang="en-US" sz="1350" dirty="0">
                <a:solidFill>
                  <a:srgbClr val="C00000"/>
                </a:solidFill>
              </a:rPr>
              <a:t>(SRTM water boundary &amp;</a:t>
            </a:r>
          </a:p>
          <a:p>
            <a:pPr>
              <a:lnSpc>
                <a:spcPct val="90000"/>
              </a:lnSpc>
            </a:pPr>
            <a:r>
              <a:rPr lang="en-US" sz="1350" dirty="0">
                <a:solidFill>
                  <a:srgbClr val="C00000"/>
                </a:solidFill>
              </a:rPr>
              <a:t>Google Earth Adjustments)</a:t>
            </a: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71" y="3865736"/>
            <a:ext cx="2057936" cy="161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4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613" y="1142405"/>
            <a:ext cx="7545764" cy="8574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Distributed Model Diagram – PANDHM V.2015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Dec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HRC FFGS WMO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37</a:t>
            </a:fld>
            <a:endParaRPr lang="en-US"/>
          </a:p>
        </p:txBody>
      </p:sp>
      <p:pic>
        <p:nvPicPr>
          <p:cNvPr id="11" name="Content Placeholder 1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91" y="2057043"/>
            <a:ext cx="6059478" cy="356804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515606" y="5029617"/>
            <a:ext cx="1143298" cy="595468"/>
          </a:xfrm>
          <a:prstGeom prst="ellipse">
            <a:avLst/>
          </a:prstGeom>
          <a:solidFill>
            <a:srgbClr val="FF00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1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PANWRF Ensemble Run Configuration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Dec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HRC FFGS WMO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38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6570" t="16667" r="19391" b="12180"/>
          <a:stretch/>
        </p:blipFill>
        <p:spPr bwMode="auto">
          <a:xfrm>
            <a:off x="3886021" y="2147987"/>
            <a:ext cx="4516026" cy="3339383"/>
          </a:xfrm>
          <a:prstGeom prst="rect">
            <a:avLst/>
          </a:prstGeom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0613" y="2285703"/>
            <a:ext cx="1956113" cy="14011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50" dirty="0">
                <a:solidFill>
                  <a:srgbClr val="C00000"/>
                </a:solidFill>
              </a:rPr>
              <a:t>20-Member Ensembles</a:t>
            </a:r>
          </a:p>
          <a:p>
            <a:pPr>
              <a:lnSpc>
                <a:spcPct val="90000"/>
              </a:lnSpc>
            </a:pPr>
            <a:endParaRPr lang="en-US" sz="135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350" dirty="0">
                <a:solidFill>
                  <a:srgbClr val="C00000"/>
                </a:solidFill>
              </a:rPr>
              <a:t>4-km resolution</a:t>
            </a:r>
          </a:p>
          <a:p>
            <a:pPr>
              <a:lnSpc>
                <a:spcPct val="90000"/>
              </a:lnSpc>
            </a:pPr>
            <a:endParaRPr lang="en-US" sz="135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350" dirty="0">
                <a:solidFill>
                  <a:srgbClr val="C00000"/>
                </a:solidFill>
              </a:rPr>
              <a:t>00 UTC and 12 UTC starts</a:t>
            </a:r>
          </a:p>
          <a:p>
            <a:pPr>
              <a:lnSpc>
                <a:spcPct val="90000"/>
              </a:lnSpc>
            </a:pPr>
            <a:endParaRPr lang="en-US" sz="135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350" dirty="0">
                <a:solidFill>
                  <a:srgbClr val="C00000"/>
                </a:solidFill>
              </a:rPr>
              <a:t>NCEP GEFS forcing</a:t>
            </a:r>
          </a:p>
        </p:txBody>
      </p:sp>
    </p:spTree>
    <p:extLst>
      <p:ext uri="{BB962C8B-B14F-4D97-AF65-F5344CB8AC3E}">
        <p14:creationId xmlns:p14="http://schemas.microsoft.com/office/powerpoint/2010/main" val="341416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xample Forecast Products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Dec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HRC FFGS WMO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151D6-B18D-4A9C-8046-DEE9607D734A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6288"/>
            <a:ext cx="9144000" cy="418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1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○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48560"/>
              </a:buClr>
              <a:buSzPct val="100000"/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 smtClean="0">
                <a:latin typeface="+mn-lt"/>
              </a:rPr>
              <a:t>The Response: The </a:t>
            </a:r>
            <a:r>
              <a:rPr lang="en-US" altLang="en-US" sz="3600" dirty="0">
                <a:latin typeface="+mn-lt"/>
              </a:rPr>
              <a:t>Global Initiative for Flash </a:t>
            </a:r>
            <a:r>
              <a:rPr lang="en-US" altLang="en-US" sz="3600" dirty="0" smtClean="0">
                <a:latin typeface="+mn-lt"/>
              </a:rPr>
              <a:t>Floods (2008 – Present)</a:t>
            </a:r>
            <a:endParaRPr lang="en-US" altLang="en-US" sz="36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1522833"/>
            <a:ext cx="6781800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The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Hydrologic Research Center (HRC) </a:t>
            </a:r>
            <a:r>
              <a:rPr lang="en-US" dirty="0"/>
              <a:t>has signed a joint Memorandum of Understanding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to implement regional flash flood guidance systems worldwide </a:t>
            </a:r>
            <a:r>
              <a:rPr lang="en-US" dirty="0"/>
              <a:t>with: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i="1" dirty="0"/>
              <a:t>the United Nations – World Meteorological Organization (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WMO</a:t>
            </a:r>
            <a:r>
              <a:rPr lang="en-US" i="1" dirty="0"/>
              <a:t>)</a:t>
            </a:r>
          </a:p>
          <a:p>
            <a:pPr>
              <a:defRPr/>
            </a:pPr>
            <a:endParaRPr lang="en-US" i="1" dirty="0"/>
          </a:p>
          <a:p>
            <a:pPr>
              <a:defRPr/>
            </a:pPr>
            <a:r>
              <a:rPr lang="en-US" i="1" dirty="0"/>
              <a:t>the U.S. Agency for International Development/Office of U.S.</a:t>
            </a:r>
          </a:p>
          <a:p>
            <a:pPr>
              <a:defRPr/>
            </a:pPr>
            <a:r>
              <a:rPr lang="en-US" i="1" dirty="0"/>
              <a:t>Foreign Disaster Assistance (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USAID/OFDA</a:t>
            </a:r>
            <a:r>
              <a:rPr lang="en-US" i="1" dirty="0"/>
              <a:t>)</a:t>
            </a:r>
          </a:p>
          <a:p>
            <a:pPr>
              <a:defRPr/>
            </a:pPr>
            <a:endParaRPr lang="en-US" i="1" dirty="0"/>
          </a:p>
          <a:p>
            <a:pPr>
              <a:defRPr/>
            </a:pPr>
            <a:r>
              <a:rPr lang="en-US" i="1" dirty="0"/>
              <a:t>and the U.S. National Oceanic and Atmospheric Administration</a:t>
            </a:r>
          </a:p>
          <a:p>
            <a:pPr>
              <a:defRPr/>
            </a:pPr>
            <a:r>
              <a:rPr lang="en-US" i="1" dirty="0"/>
              <a:t>(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NOAA</a:t>
            </a:r>
            <a:r>
              <a:rPr lang="en-US" i="1" dirty="0"/>
              <a:t>).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HRC FFGS WMO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3C93A-9D29-4AA9-866F-6464DC74568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 Dec 2015</a:t>
            </a:r>
            <a:endParaRPr lang="en-US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4519558"/>
            <a:ext cx="4572000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4827279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As of 2015, more than 2.5 billion people are served by these systems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9962" y="1132870"/>
            <a:ext cx="52840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http://www.wmo.int/pages/prog/hwrp/flood/ffgs/index_en.php</a:t>
            </a:r>
          </a:p>
        </p:txBody>
      </p:sp>
    </p:spTree>
    <p:extLst>
      <p:ext uri="{BB962C8B-B14F-4D97-AF65-F5344CB8AC3E}">
        <p14:creationId xmlns:p14="http://schemas.microsoft.com/office/powerpoint/2010/main" val="39039211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76200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accent2"/>
                </a:solidFill>
              </a:rPr>
              <a:t>FFG Development Team at HRC</a:t>
            </a:r>
          </a:p>
        </p:txBody>
      </p:sp>
      <p:sp>
        <p:nvSpPr>
          <p:cNvPr id="61443" name="TextBox 2"/>
          <p:cNvSpPr txBox="1">
            <a:spLocks noChangeArrowheads="1"/>
          </p:cNvSpPr>
          <p:nvPr/>
        </p:nvSpPr>
        <p:spPr bwMode="auto">
          <a:xfrm>
            <a:off x="76200" y="1272331"/>
            <a:ext cx="60960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○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48560"/>
              </a:buClr>
              <a:buSzPct val="100000"/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Kosta Georgakakos – </a:t>
            </a:r>
            <a:r>
              <a:rPr lang="en-US" alt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Technical Director/Hydrometeorology</a:t>
            </a:r>
            <a:endParaRPr lang="en-US" altLang="en-US" sz="1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Robert Jubach </a:t>
            </a:r>
            <a:r>
              <a:rPr lang="en-US" alt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- </a:t>
            </a:r>
            <a:r>
              <a:rPr lang="en-US" altLang="en-US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Progr</a:t>
            </a:r>
            <a:r>
              <a:rPr lang="en-US" alt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. Management/Disaster Risk Reduction</a:t>
            </a:r>
            <a:endParaRPr lang="en-US" altLang="en-US" sz="1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Jason Sperfslage </a:t>
            </a:r>
            <a:r>
              <a:rPr lang="en-US" altLang="en-US" sz="1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- </a:t>
            </a:r>
            <a:r>
              <a:rPr lang="en-US" alt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IT Systems Engineering</a:t>
            </a:r>
            <a:endParaRPr lang="en-US" altLang="en-US" sz="1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Theresa Carpenter </a:t>
            </a:r>
            <a:r>
              <a:rPr lang="en-US" altLang="en-US" sz="1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- </a:t>
            </a:r>
            <a:r>
              <a:rPr lang="en-US" alt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Mesoscale Modeling and Routing  Models</a:t>
            </a:r>
            <a:endParaRPr lang="en-US" altLang="en-US" sz="1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Eylon Shamir </a:t>
            </a:r>
            <a:r>
              <a:rPr lang="en-US" alt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– Soil Water and Snow Models</a:t>
            </a:r>
            <a:endParaRPr lang="en-US" altLang="en-US" sz="1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Cris Spencer </a:t>
            </a:r>
            <a:r>
              <a:rPr lang="en-US" alt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– IT Engineering/Programming</a:t>
            </a:r>
            <a:endParaRPr lang="en-US" altLang="en-US" sz="1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Aris </a:t>
            </a:r>
            <a:r>
              <a:rPr lang="en-US" altLang="en-US" sz="1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Posner – </a:t>
            </a:r>
            <a:r>
              <a:rPr lang="en-US" alt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Land Slides/EOS Data Evaluation</a:t>
            </a:r>
            <a:endParaRPr lang="en-US" altLang="en-US" sz="1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Rochelle Graham </a:t>
            </a:r>
            <a:r>
              <a:rPr lang="en-US" altLang="en-US" sz="1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– </a:t>
            </a:r>
            <a:r>
              <a:rPr lang="en-US" alt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Education and Training</a:t>
            </a:r>
            <a:endParaRPr lang="en-US" altLang="en-US" sz="1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6" name="Picture 2" descr="HRC Color Logo - Mild 3D transpar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8731" y="2667000"/>
            <a:ext cx="2636669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HRC FFGS WMO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5C5DE-30EC-4FA2-B474-DC9C8A35B3A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 Dec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825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Flash Flood Guidance Concept</a:t>
            </a:r>
          </a:p>
        </p:txBody>
      </p:sp>
      <p:sp>
        <p:nvSpPr>
          <p:cNvPr id="10" name="Freeform 9"/>
          <p:cNvSpPr/>
          <p:nvPr/>
        </p:nvSpPr>
        <p:spPr>
          <a:xfrm>
            <a:off x="1816100" y="2743200"/>
            <a:ext cx="6413500" cy="2373313"/>
          </a:xfrm>
          <a:custGeom>
            <a:avLst/>
            <a:gdLst>
              <a:gd name="connsiteX0" fmla="*/ 4452257 w 6413699"/>
              <a:gd name="connsiteY0" fmla="*/ 1926772 h 2373086"/>
              <a:gd name="connsiteX1" fmla="*/ 4299857 w 6413699"/>
              <a:gd name="connsiteY1" fmla="*/ 1894115 h 2373086"/>
              <a:gd name="connsiteX2" fmla="*/ 4267200 w 6413699"/>
              <a:gd name="connsiteY2" fmla="*/ 1883229 h 2373086"/>
              <a:gd name="connsiteX3" fmla="*/ 4158343 w 6413699"/>
              <a:gd name="connsiteY3" fmla="*/ 1839686 h 2373086"/>
              <a:gd name="connsiteX4" fmla="*/ 4060371 w 6413699"/>
              <a:gd name="connsiteY4" fmla="*/ 1807029 h 2373086"/>
              <a:gd name="connsiteX5" fmla="*/ 4027714 w 6413699"/>
              <a:gd name="connsiteY5" fmla="*/ 1796143 h 2373086"/>
              <a:gd name="connsiteX6" fmla="*/ 3995057 w 6413699"/>
              <a:gd name="connsiteY6" fmla="*/ 1774372 h 2373086"/>
              <a:gd name="connsiteX7" fmla="*/ 3962400 w 6413699"/>
              <a:gd name="connsiteY7" fmla="*/ 1763486 h 2373086"/>
              <a:gd name="connsiteX8" fmla="*/ 3907971 w 6413699"/>
              <a:gd name="connsiteY8" fmla="*/ 1719943 h 2373086"/>
              <a:gd name="connsiteX9" fmla="*/ 3864429 w 6413699"/>
              <a:gd name="connsiteY9" fmla="*/ 1632857 h 2373086"/>
              <a:gd name="connsiteX10" fmla="*/ 3842657 w 6413699"/>
              <a:gd name="connsiteY10" fmla="*/ 1589315 h 2373086"/>
              <a:gd name="connsiteX11" fmla="*/ 3831771 w 6413699"/>
              <a:gd name="connsiteY11" fmla="*/ 1534886 h 2373086"/>
              <a:gd name="connsiteX12" fmla="*/ 3799114 w 6413699"/>
              <a:gd name="connsiteY12" fmla="*/ 1447800 h 2373086"/>
              <a:gd name="connsiteX13" fmla="*/ 3788229 w 6413699"/>
              <a:gd name="connsiteY13" fmla="*/ 1404257 h 2373086"/>
              <a:gd name="connsiteX14" fmla="*/ 3777343 w 6413699"/>
              <a:gd name="connsiteY14" fmla="*/ 1371600 h 2373086"/>
              <a:gd name="connsiteX15" fmla="*/ 3766457 w 6413699"/>
              <a:gd name="connsiteY15" fmla="*/ 1317172 h 2373086"/>
              <a:gd name="connsiteX16" fmla="*/ 3744686 w 6413699"/>
              <a:gd name="connsiteY16" fmla="*/ 1273629 h 2373086"/>
              <a:gd name="connsiteX17" fmla="*/ 3712029 w 6413699"/>
              <a:gd name="connsiteY17" fmla="*/ 1175657 h 2373086"/>
              <a:gd name="connsiteX18" fmla="*/ 3701143 w 6413699"/>
              <a:gd name="connsiteY18" fmla="*/ 1132115 h 2373086"/>
              <a:gd name="connsiteX19" fmla="*/ 3679371 w 6413699"/>
              <a:gd name="connsiteY19" fmla="*/ 1066800 h 2373086"/>
              <a:gd name="connsiteX20" fmla="*/ 3668486 w 6413699"/>
              <a:gd name="connsiteY20" fmla="*/ 1034143 h 2373086"/>
              <a:gd name="connsiteX21" fmla="*/ 3646714 w 6413699"/>
              <a:gd name="connsiteY21" fmla="*/ 1001486 h 2373086"/>
              <a:gd name="connsiteX22" fmla="*/ 3614057 w 6413699"/>
              <a:gd name="connsiteY22" fmla="*/ 947057 h 2373086"/>
              <a:gd name="connsiteX23" fmla="*/ 3581400 w 6413699"/>
              <a:gd name="connsiteY23" fmla="*/ 870857 h 2373086"/>
              <a:gd name="connsiteX24" fmla="*/ 3548743 w 6413699"/>
              <a:gd name="connsiteY24" fmla="*/ 849086 h 2373086"/>
              <a:gd name="connsiteX25" fmla="*/ 3494314 w 6413699"/>
              <a:gd name="connsiteY25" fmla="*/ 751115 h 2373086"/>
              <a:gd name="connsiteX26" fmla="*/ 3472543 w 6413699"/>
              <a:gd name="connsiteY26" fmla="*/ 718457 h 2373086"/>
              <a:gd name="connsiteX27" fmla="*/ 3418114 w 6413699"/>
              <a:gd name="connsiteY27" fmla="*/ 664029 h 2373086"/>
              <a:gd name="connsiteX28" fmla="*/ 3396343 w 6413699"/>
              <a:gd name="connsiteY28" fmla="*/ 631372 h 2373086"/>
              <a:gd name="connsiteX29" fmla="*/ 3341914 w 6413699"/>
              <a:gd name="connsiteY29" fmla="*/ 576943 h 2373086"/>
              <a:gd name="connsiteX30" fmla="*/ 3287486 w 6413699"/>
              <a:gd name="connsiteY30" fmla="*/ 511629 h 2373086"/>
              <a:gd name="connsiteX31" fmla="*/ 3254829 w 6413699"/>
              <a:gd name="connsiteY31" fmla="*/ 489857 h 2373086"/>
              <a:gd name="connsiteX32" fmla="*/ 3222171 w 6413699"/>
              <a:gd name="connsiteY32" fmla="*/ 457200 h 2373086"/>
              <a:gd name="connsiteX33" fmla="*/ 3189514 w 6413699"/>
              <a:gd name="connsiteY33" fmla="*/ 435429 h 2373086"/>
              <a:gd name="connsiteX34" fmla="*/ 3167743 w 6413699"/>
              <a:gd name="connsiteY34" fmla="*/ 413657 h 2373086"/>
              <a:gd name="connsiteX35" fmla="*/ 3102429 w 6413699"/>
              <a:gd name="connsiteY35" fmla="*/ 391886 h 2373086"/>
              <a:gd name="connsiteX36" fmla="*/ 3026229 w 6413699"/>
              <a:gd name="connsiteY36" fmla="*/ 359229 h 2373086"/>
              <a:gd name="connsiteX37" fmla="*/ 2873829 w 6413699"/>
              <a:gd name="connsiteY37" fmla="*/ 304800 h 2373086"/>
              <a:gd name="connsiteX38" fmla="*/ 2830286 w 6413699"/>
              <a:gd name="connsiteY38" fmla="*/ 283029 h 2373086"/>
              <a:gd name="connsiteX39" fmla="*/ 2797629 w 6413699"/>
              <a:gd name="connsiteY39" fmla="*/ 272143 h 2373086"/>
              <a:gd name="connsiteX40" fmla="*/ 2688771 w 6413699"/>
              <a:gd name="connsiteY40" fmla="*/ 228600 h 2373086"/>
              <a:gd name="connsiteX41" fmla="*/ 2471057 w 6413699"/>
              <a:gd name="connsiteY41" fmla="*/ 163286 h 2373086"/>
              <a:gd name="connsiteX42" fmla="*/ 2416629 w 6413699"/>
              <a:gd name="connsiteY42" fmla="*/ 141515 h 2373086"/>
              <a:gd name="connsiteX43" fmla="*/ 2373086 w 6413699"/>
              <a:gd name="connsiteY43" fmla="*/ 130629 h 2373086"/>
              <a:gd name="connsiteX44" fmla="*/ 2242457 w 6413699"/>
              <a:gd name="connsiteY44" fmla="*/ 76200 h 2373086"/>
              <a:gd name="connsiteX45" fmla="*/ 1905000 w 6413699"/>
              <a:gd name="connsiteY45" fmla="*/ 65315 h 2373086"/>
              <a:gd name="connsiteX46" fmla="*/ 1676400 w 6413699"/>
              <a:gd name="connsiteY46" fmla="*/ 43543 h 2373086"/>
              <a:gd name="connsiteX47" fmla="*/ 1567543 w 6413699"/>
              <a:gd name="connsiteY47" fmla="*/ 32657 h 2373086"/>
              <a:gd name="connsiteX48" fmla="*/ 1110343 w 6413699"/>
              <a:gd name="connsiteY48" fmla="*/ 21772 h 2373086"/>
              <a:gd name="connsiteX49" fmla="*/ 1055914 w 6413699"/>
              <a:gd name="connsiteY49" fmla="*/ 10886 h 2373086"/>
              <a:gd name="connsiteX50" fmla="*/ 1012371 w 6413699"/>
              <a:gd name="connsiteY50" fmla="*/ 0 h 2373086"/>
              <a:gd name="connsiteX51" fmla="*/ 729343 w 6413699"/>
              <a:gd name="connsiteY51" fmla="*/ 10886 h 2373086"/>
              <a:gd name="connsiteX52" fmla="*/ 642257 w 6413699"/>
              <a:gd name="connsiteY52" fmla="*/ 43543 h 2373086"/>
              <a:gd name="connsiteX53" fmla="*/ 576943 w 6413699"/>
              <a:gd name="connsiteY53" fmla="*/ 65315 h 2373086"/>
              <a:gd name="connsiteX54" fmla="*/ 533400 w 6413699"/>
              <a:gd name="connsiteY54" fmla="*/ 87086 h 2373086"/>
              <a:gd name="connsiteX55" fmla="*/ 489857 w 6413699"/>
              <a:gd name="connsiteY55" fmla="*/ 97972 h 2373086"/>
              <a:gd name="connsiteX56" fmla="*/ 457200 w 6413699"/>
              <a:gd name="connsiteY56" fmla="*/ 108857 h 2373086"/>
              <a:gd name="connsiteX57" fmla="*/ 424543 w 6413699"/>
              <a:gd name="connsiteY57" fmla="*/ 130629 h 2373086"/>
              <a:gd name="connsiteX58" fmla="*/ 391886 w 6413699"/>
              <a:gd name="connsiteY58" fmla="*/ 141515 h 2373086"/>
              <a:gd name="connsiteX59" fmla="*/ 370114 w 6413699"/>
              <a:gd name="connsiteY59" fmla="*/ 163286 h 2373086"/>
              <a:gd name="connsiteX60" fmla="*/ 326571 w 6413699"/>
              <a:gd name="connsiteY60" fmla="*/ 195943 h 2373086"/>
              <a:gd name="connsiteX61" fmla="*/ 293914 w 6413699"/>
              <a:gd name="connsiteY61" fmla="*/ 206829 h 2373086"/>
              <a:gd name="connsiteX62" fmla="*/ 261257 w 6413699"/>
              <a:gd name="connsiteY62" fmla="*/ 228600 h 2373086"/>
              <a:gd name="connsiteX63" fmla="*/ 195943 w 6413699"/>
              <a:gd name="connsiteY63" fmla="*/ 261257 h 2373086"/>
              <a:gd name="connsiteX64" fmla="*/ 174171 w 6413699"/>
              <a:gd name="connsiteY64" fmla="*/ 283029 h 2373086"/>
              <a:gd name="connsiteX65" fmla="*/ 108857 w 6413699"/>
              <a:gd name="connsiteY65" fmla="*/ 337457 h 2373086"/>
              <a:gd name="connsiteX66" fmla="*/ 65314 w 6413699"/>
              <a:gd name="connsiteY66" fmla="*/ 391886 h 2373086"/>
              <a:gd name="connsiteX67" fmla="*/ 32657 w 6413699"/>
              <a:gd name="connsiteY67" fmla="*/ 468086 h 2373086"/>
              <a:gd name="connsiteX68" fmla="*/ 0 w 6413699"/>
              <a:gd name="connsiteY68" fmla="*/ 522515 h 2373086"/>
              <a:gd name="connsiteX69" fmla="*/ 10886 w 6413699"/>
              <a:gd name="connsiteY69" fmla="*/ 642257 h 2373086"/>
              <a:gd name="connsiteX70" fmla="*/ 32657 w 6413699"/>
              <a:gd name="connsiteY70" fmla="*/ 674915 h 2373086"/>
              <a:gd name="connsiteX71" fmla="*/ 141514 w 6413699"/>
              <a:gd name="connsiteY71" fmla="*/ 762000 h 2373086"/>
              <a:gd name="connsiteX72" fmla="*/ 239486 w 6413699"/>
              <a:gd name="connsiteY72" fmla="*/ 816429 h 2373086"/>
              <a:gd name="connsiteX73" fmla="*/ 359229 w 6413699"/>
              <a:gd name="connsiteY73" fmla="*/ 881743 h 2373086"/>
              <a:gd name="connsiteX74" fmla="*/ 576943 w 6413699"/>
              <a:gd name="connsiteY74" fmla="*/ 947057 h 2373086"/>
              <a:gd name="connsiteX75" fmla="*/ 762000 w 6413699"/>
              <a:gd name="connsiteY75" fmla="*/ 1001486 h 2373086"/>
              <a:gd name="connsiteX76" fmla="*/ 925286 w 6413699"/>
              <a:gd name="connsiteY76" fmla="*/ 1045029 h 2373086"/>
              <a:gd name="connsiteX77" fmla="*/ 1611086 w 6413699"/>
              <a:gd name="connsiteY77" fmla="*/ 1088572 h 2373086"/>
              <a:gd name="connsiteX78" fmla="*/ 1763486 w 6413699"/>
              <a:gd name="connsiteY78" fmla="*/ 1110343 h 2373086"/>
              <a:gd name="connsiteX79" fmla="*/ 2057400 w 6413699"/>
              <a:gd name="connsiteY79" fmla="*/ 1132115 h 2373086"/>
              <a:gd name="connsiteX80" fmla="*/ 2177143 w 6413699"/>
              <a:gd name="connsiteY80" fmla="*/ 1153886 h 2373086"/>
              <a:gd name="connsiteX81" fmla="*/ 2438400 w 6413699"/>
              <a:gd name="connsiteY81" fmla="*/ 1175657 h 2373086"/>
              <a:gd name="connsiteX82" fmla="*/ 2503714 w 6413699"/>
              <a:gd name="connsiteY82" fmla="*/ 1186543 h 2373086"/>
              <a:gd name="connsiteX83" fmla="*/ 2547257 w 6413699"/>
              <a:gd name="connsiteY83" fmla="*/ 1197429 h 2373086"/>
              <a:gd name="connsiteX84" fmla="*/ 2743200 w 6413699"/>
              <a:gd name="connsiteY84" fmla="*/ 1208315 h 2373086"/>
              <a:gd name="connsiteX85" fmla="*/ 2830286 w 6413699"/>
              <a:gd name="connsiteY85" fmla="*/ 1230086 h 2373086"/>
              <a:gd name="connsiteX86" fmla="*/ 2862943 w 6413699"/>
              <a:gd name="connsiteY86" fmla="*/ 1240972 h 2373086"/>
              <a:gd name="connsiteX87" fmla="*/ 2906486 w 6413699"/>
              <a:gd name="connsiteY87" fmla="*/ 1251857 h 2373086"/>
              <a:gd name="connsiteX88" fmla="*/ 3135086 w 6413699"/>
              <a:gd name="connsiteY88" fmla="*/ 1415143 h 2373086"/>
              <a:gd name="connsiteX89" fmla="*/ 3200400 w 6413699"/>
              <a:gd name="connsiteY89" fmla="*/ 1447800 h 2373086"/>
              <a:gd name="connsiteX90" fmla="*/ 3265714 w 6413699"/>
              <a:gd name="connsiteY90" fmla="*/ 1491343 h 2373086"/>
              <a:gd name="connsiteX91" fmla="*/ 3352800 w 6413699"/>
              <a:gd name="connsiteY91" fmla="*/ 1524000 h 2373086"/>
              <a:gd name="connsiteX92" fmla="*/ 3494314 w 6413699"/>
              <a:gd name="connsiteY92" fmla="*/ 1600200 h 2373086"/>
              <a:gd name="connsiteX93" fmla="*/ 3559629 w 6413699"/>
              <a:gd name="connsiteY93" fmla="*/ 1621972 h 2373086"/>
              <a:gd name="connsiteX94" fmla="*/ 3624943 w 6413699"/>
              <a:gd name="connsiteY94" fmla="*/ 1654629 h 2373086"/>
              <a:gd name="connsiteX95" fmla="*/ 3690257 w 6413699"/>
              <a:gd name="connsiteY95" fmla="*/ 1665515 h 2373086"/>
              <a:gd name="connsiteX96" fmla="*/ 3810000 w 6413699"/>
              <a:gd name="connsiteY96" fmla="*/ 1687286 h 2373086"/>
              <a:gd name="connsiteX97" fmla="*/ 3864429 w 6413699"/>
              <a:gd name="connsiteY97" fmla="*/ 1719943 h 2373086"/>
              <a:gd name="connsiteX98" fmla="*/ 3897086 w 6413699"/>
              <a:gd name="connsiteY98" fmla="*/ 1730829 h 2373086"/>
              <a:gd name="connsiteX99" fmla="*/ 3929743 w 6413699"/>
              <a:gd name="connsiteY99" fmla="*/ 1752600 h 2373086"/>
              <a:gd name="connsiteX100" fmla="*/ 3984171 w 6413699"/>
              <a:gd name="connsiteY100" fmla="*/ 1796143 h 2373086"/>
              <a:gd name="connsiteX101" fmla="*/ 4027714 w 6413699"/>
              <a:gd name="connsiteY101" fmla="*/ 1807029 h 2373086"/>
              <a:gd name="connsiteX102" fmla="*/ 4103914 w 6413699"/>
              <a:gd name="connsiteY102" fmla="*/ 1839686 h 2373086"/>
              <a:gd name="connsiteX103" fmla="*/ 4169229 w 6413699"/>
              <a:gd name="connsiteY103" fmla="*/ 1861457 h 2373086"/>
              <a:gd name="connsiteX104" fmla="*/ 4234543 w 6413699"/>
              <a:gd name="connsiteY104" fmla="*/ 1883229 h 2373086"/>
              <a:gd name="connsiteX105" fmla="*/ 4267200 w 6413699"/>
              <a:gd name="connsiteY105" fmla="*/ 1894115 h 2373086"/>
              <a:gd name="connsiteX106" fmla="*/ 4386943 w 6413699"/>
              <a:gd name="connsiteY106" fmla="*/ 1905000 h 2373086"/>
              <a:gd name="connsiteX107" fmla="*/ 4419600 w 6413699"/>
              <a:gd name="connsiteY107" fmla="*/ 1915886 h 2373086"/>
              <a:gd name="connsiteX108" fmla="*/ 4474029 w 6413699"/>
              <a:gd name="connsiteY108" fmla="*/ 1959429 h 2373086"/>
              <a:gd name="connsiteX109" fmla="*/ 4484914 w 6413699"/>
              <a:gd name="connsiteY109" fmla="*/ 1992086 h 2373086"/>
              <a:gd name="connsiteX110" fmla="*/ 4506686 w 6413699"/>
              <a:gd name="connsiteY110" fmla="*/ 2079172 h 2373086"/>
              <a:gd name="connsiteX111" fmla="*/ 4528457 w 6413699"/>
              <a:gd name="connsiteY111" fmla="*/ 2144486 h 2373086"/>
              <a:gd name="connsiteX112" fmla="*/ 4572000 w 6413699"/>
              <a:gd name="connsiteY112" fmla="*/ 2198915 h 2373086"/>
              <a:gd name="connsiteX113" fmla="*/ 4604657 w 6413699"/>
              <a:gd name="connsiteY113" fmla="*/ 2231572 h 2373086"/>
              <a:gd name="connsiteX114" fmla="*/ 4648200 w 6413699"/>
              <a:gd name="connsiteY114" fmla="*/ 2286000 h 2373086"/>
              <a:gd name="connsiteX115" fmla="*/ 4691743 w 6413699"/>
              <a:gd name="connsiteY115" fmla="*/ 2329543 h 2373086"/>
              <a:gd name="connsiteX116" fmla="*/ 4789714 w 6413699"/>
              <a:gd name="connsiteY116" fmla="*/ 2373086 h 2373086"/>
              <a:gd name="connsiteX117" fmla="*/ 5138057 w 6413699"/>
              <a:gd name="connsiteY117" fmla="*/ 2362200 h 2373086"/>
              <a:gd name="connsiteX118" fmla="*/ 5170714 w 6413699"/>
              <a:gd name="connsiteY118" fmla="*/ 2351315 h 2373086"/>
              <a:gd name="connsiteX119" fmla="*/ 5246914 w 6413699"/>
              <a:gd name="connsiteY119" fmla="*/ 2264229 h 2373086"/>
              <a:gd name="connsiteX120" fmla="*/ 5268686 w 6413699"/>
              <a:gd name="connsiteY120" fmla="*/ 2242457 h 2373086"/>
              <a:gd name="connsiteX121" fmla="*/ 5312229 w 6413699"/>
              <a:gd name="connsiteY121" fmla="*/ 2155372 h 2373086"/>
              <a:gd name="connsiteX122" fmla="*/ 5355771 w 6413699"/>
              <a:gd name="connsiteY122" fmla="*/ 2057400 h 2373086"/>
              <a:gd name="connsiteX123" fmla="*/ 5399314 w 6413699"/>
              <a:gd name="connsiteY123" fmla="*/ 2013857 h 2373086"/>
              <a:gd name="connsiteX124" fmla="*/ 5421086 w 6413699"/>
              <a:gd name="connsiteY124" fmla="*/ 1992086 h 2373086"/>
              <a:gd name="connsiteX125" fmla="*/ 5453743 w 6413699"/>
              <a:gd name="connsiteY125" fmla="*/ 1981200 h 2373086"/>
              <a:gd name="connsiteX126" fmla="*/ 5486400 w 6413699"/>
              <a:gd name="connsiteY126" fmla="*/ 1959429 h 2373086"/>
              <a:gd name="connsiteX127" fmla="*/ 5627914 w 6413699"/>
              <a:gd name="connsiteY127" fmla="*/ 1948543 h 2373086"/>
              <a:gd name="connsiteX128" fmla="*/ 6161314 w 6413699"/>
              <a:gd name="connsiteY128" fmla="*/ 1926772 h 2373086"/>
              <a:gd name="connsiteX129" fmla="*/ 6324600 w 6413699"/>
              <a:gd name="connsiteY129" fmla="*/ 1915886 h 2373086"/>
              <a:gd name="connsiteX130" fmla="*/ 6411686 w 6413699"/>
              <a:gd name="connsiteY130" fmla="*/ 1872343 h 2373086"/>
              <a:gd name="connsiteX131" fmla="*/ 6411686 w 6413699"/>
              <a:gd name="connsiteY131" fmla="*/ 1861457 h 237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6413699" h="2373086">
                <a:moveTo>
                  <a:pt x="4452257" y="1926772"/>
                </a:moveTo>
                <a:cubicBezTo>
                  <a:pt x="4342402" y="1913040"/>
                  <a:pt x="4392922" y="1925137"/>
                  <a:pt x="4299857" y="1894115"/>
                </a:cubicBezTo>
                <a:lnTo>
                  <a:pt x="4267200" y="1883229"/>
                </a:lnTo>
                <a:cubicBezTo>
                  <a:pt x="4220111" y="1836138"/>
                  <a:pt x="4267515" y="1876076"/>
                  <a:pt x="4158343" y="1839686"/>
                </a:cubicBezTo>
                <a:lnTo>
                  <a:pt x="4060371" y="1807029"/>
                </a:lnTo>
                <a:cubicBezTo>
                  <a:pt x="4049485" y="1803400"/>
                  <a:pt x="4037261" y="1802508"/>
                  <a:pt x="4027714" y="1796143"/>
                </a:cubicBezTo>
                <a:cubicBezTo>
                  <a:pt x="4016828" y="1788886"/>
                  <a:pt x="4006759" y="1780223"/>
                  <a:pt x="3995057" y="1774372"/>
                </a:cubicBezTo>
                <a:cubicBezTo>
                  <a:pt x="3984794" y="1769240"/>
                  <a:pt x="3972663" y="1768618"/>
                  <a:pt x="3962400" y="1763486"/>
                </a:cubicBezTo>
                <a:cubicBezTo>
                  <a:pt x="3934935" y="1749753"/>
                  <a:pt x="3928222" y="1740194"/>
                  <a:pt x="3907971" y="1719943"/>
                </a:cubicBezTo>
                <a:lnTo>
                  <a:pt x="3864429" y="1632857"/>
                </a:lnTo>
                <a:lnTo>
                  <a:pt x="3842657" y="1589315"/>
                </a:lnTo>
                <a:cubicBezTo>
                  <a:pt x="3839028" y="1571172"/>
                  <a:pt x="3836258" y="1552836"/>
                  <a:pt x="3831771" y="1534886"/>
                </a:cubicBezTo>
                <a:cubicBezTo>
                  <a:pt x="3824124" y="1504298"/>
                  <a:pt x="3809111" y="1477790"/>
                  <a:pt x="3799114" y="1447800"/>
                </a:cubicBezTo>
                <a:cubicBezTo>
                  <a:pt x="3794383" y="1433607"/>
                  <a:pt x="3792339" y="1418642"/>
                  <a:pt x="3788229" y="1404257"/>
                </a:cubicBezTo>
                <a:cubicBezTo>
                  <a:pt x="3785077" y="1393224"/>
                  <a:pt x="3780126" y="1382732"/>
                  <a:pt x="3777343" y="1371600"/>
                </a:cubicBezTo>
                <a:cubicBezTo>
                  <a:pt x="3772855" y="1353650"/>
                  <a:pt x="3772308" y="1334725"/>
                  <a:pt x="3766457" y="1317172"/>
                </a:cubicBezTo>
                <a:cubicBezTo>
                  <a:pt x="3761325" y="1301777"/>
                  <a:pt x="3751943" y="1288143"/>
                  <a:pt x="3744686" y="1273629"/>
                </a:cubicBezTo>
                <a:cubicBezTo>
                  <a:pt x="3720830" y="1154352"/>
                  <a:pt x="3750658" y="1278668"/>
                  <a:pt x="3712029" y="1175657"/>
                </a:cubicBezTo>
                <a:cubicBezTo>
                  <a:pt x="3706776" y="1161649"/>
                  <a:pt x="3705442" y="1146445"/>
                  <a:pt x="3701143" y="1132115"/>
                </a:cubicBezTo>
                <a:cubicBezTo>
                  <a:pt x="3694548" y="1110134"/>
                  <a:pt x="3686628" y="1088572"/>
                  <a:pt x="3679371" y="1066800"/>
                </a:cubicBezTo>
                <a:cubicBezTo>
                  <a:pt x="3675742" y="1055914"/>
                  <a:pt x="3674851" y="1043690"/>
                  <a:pt x="3668486" y="1034143"/>
                </a:cubicBezTo>
                <a:lnTo>
                  <a:pt x="3646714" y="1001486"/>
                </a:lnTo>
                <a:cubicBezTo>
                  <a:pt x="3615881" y="908982"/>
                  <a:pt x="3658882" y="1021765"/>
                  <a:pt x="3614057" y="947057"/>
                </a:cubicBezTo>
                <a:cubicBezTo>
                  <a:pt x="3584888" y="898442"/>
                  <a:pt x="3626902" y="925459"/>
                  <a:pt x="3581400" y="870857"/>
                </a:cubicBezTo>
                <a:cubicBezTo>
                  <a:pt x="3573025" y="860806"/>
                  <a:pt x="3559629" y="856343"/>
                  <a:pt x="3548743" y="849086"/>
                </a:cubicBezTo>
                <a:cubicBezTo>
                  <a:pt x="3529582" y="791605"/>
                  <a:pt x="3544223" y="825979"/>
                  <a:pt x="3494314" y="751115"/>
                </a:cubicBezTo>
                <a:cubicBezTo>
                  <a:pt x="3487057" y="740229"/>
                  <a:pt x="3481794" y="727708"/>
                  <a:pt x="3472543" y="718457"/>
                </a:cubicBezTo>
                <a:cubicBezTo>
                  <a:pt x="3454400" y="700314"/>
                  <a:pt x="3432346" y="685378"/>
                  <a:pt x="3418114" y="664029"/>
                </a:cubicBezTo>
                <a:cubicBezTo>
                  <a:pt x="3410857" y="653143"/>
                  <a:pt x="3404958" y="641218"/>
                  <a:pt x="3396343" y="631372"/>
                </a:cubicBezTo>
                <a:cubicBezTo>
                  <a:pt x="3379447" y="612062"/>
                  <a:pt x="3356146" y="598292"/>
                  <a:pt x="3341914" y="576943"/>
                </a:cubicBezTo>
                <a:cubicBezTo>
                  <a:pt x="3320507" y="544831"/>
                  <a:pt x="3318918" y="537823"/>
                  <a:pt x="3287486" y="511629"/>
                </a:cubicBezTo>
                <a:cubicBezTo>
                  <a:pt x="3277435" y="503253"/>
                  <a:pt x="3264880" y="498233"/>
                  <a:pt x="3254829" y="489857"/>
                </a:cubicBezTo>
                <a:cubicBezTo>
                  <a:pt x="3243002" y="480001"/>
                  <a:pt x="3233998" y="467055"/>
                  <a:pt x="3222171" y="457200"/>
                </a:cubicBezTo>
                <a:cubicBezTo>
                  <a:pt x="3212120" y="448825"/>
                  <a:pt x="3199730" y="443602"/>
                  <a:pt x="3189514" y="435429"/>
                </a:cubicBezTo>
                <a:cubicBezTo>
                  <a:pt x="3181500" y="429018"/>
                  <a:pt x="3176923" y="418247"/>
                  <a:pt x="3167743" y="413657"/>
                </a:cubicBezTo>
                <a:cubicBezTo>
                  <a:pt x="3147217" y="403394"/>
                  <a:pt x="3122955" y="402149"/>
                  <a:pt x="3102429" y="391886"/>
                </a:cubicBezTo>
                <a:cubicBezTo>
                  <a:pt x="3048623" y="364984"/>
                  <a:pt x="3074281" y="375247"/>
                  <a:pt x="3026229" y="359229"/>
                </a:cubicBezTo>
                <a:cubicBezTo>
                  <a:pt x="2956647" y="289647"/>
                  <a:pt x="3084702" y="410234"/>
                  <a:pt x="2873829" y="304800"/>
                </a:cubicBezTo>
                <a:cubicBezTo>
                  <a:pt x="2859315" y="297543"/>
                  <a:pt x="2845201" y="289421"/>
                  <a:pt x="2830286" y="283029"/>
                </a:cubicBezTo>
                <a:cubicBezTo>
                  <a:pt x="2819739" y="278509"/>
                  <a:pt x="2808115" y="276803"/>
                  <a:pt x="2797629" y="272143"/>
                </a:cubicBezTo>
                <a:cubicBezTo>
                  <a:pt x="2696449" y="227174"/>
                  <a:pt x="2769747" y="248845"/>
                  <a:pt x="2688771" y="228600"/>
                </a:cubicBezTo>
                <a:cubicBezTo>
                  <a:pt x="2516601" y="125297"/>
                  <a:pt x="2839114" y="310507"/>
                  <a:pt x="2471057" y="163286"/>
                </a:cubicBezTo>
                <a:cubicBezTo>
                  <a:pt x="2452914" y="156029"/>
                  <a:pt x="2435166" y="147694"/>
                  <a:pt x="2416629" y="141515"/>
                </a:cubicBezTo>
                <a:cubicBezTo>
                  <a:pt x="2402436" y="136784"/>
                  <a:pt x="2386896" y="136383"/>
                  <a:pt x="2373086" y="130629"/>
                </a:cubicBezTo>
                <a:cubicBezTo>
                  <a:pt x="2336643" y="115444"/>
                  <a:pt x="2287972" y="78801"/>
                  <a:pt x="2242457" y="76200"/>
                </a:cubicBezTo>
                <a:cubicBezTo>
                  <a:pt x="2130096" y="69780"/>
                  <a:pt x="2017486" y="68943"/>
                  <a:pt x="1905000" y="65315"/>
                </a:cubicBezTo>
                <a:lnTo>
                  <a:pt x="1676400" y="43543"/>
                </a:lnTo>
                <a:cubicBezTo>
                  <a:pt x="1640114" y="39914"/>
                  <a:pt x="1603983" y="34059"/>
                  <a:pt x="1567543" y="32657"/>
                </a:cubicBezTo>
                <a:cubicBezTo>
                  <a:pt x="1415212" y="26798"/>
                  <a:pt x="1262743" y="25400"/>
                  <a:pt x="1110343" y="21772"/>
                </a:cubicBezTo>
                <a:cubicBezTo>
                  <a:pt x="1092200" y="18143"/>
                  <a:pt x="1073976" y="14900"/>
                  <a:pt x="1055914" y="10886"/>
                </a:cubicBezTo>
                <a:cubicBezTo>
                  <a:pt x="1041309" y="7640"/>
                  <a:pt x="1027332" y="0"/>
                  <a:pt x="1012371" y="0"/>
                </a:cubicBezTo>
                <a:cubicBezTo>
                  <a:pt x="917959" y="0"/>
                  <a:pt x="823686" y="7257"/>
                  <a:pt x="729343" y="10886"/>
                </a:cubicBezTo>
                <a:cubicBezTo>
                  <a:pt x="600310" y="36693"/>
                  <a:pt x="733990" y="2773"/>
                  <a:pt x="642257" y="43543"/>
                </a:cubicBezTo>
                <a:cubicBezTo>
                  <a:pt x="621286" y="52864"/>
                  <a:pt x="598251" y="56792"/>
                  <a:pt x="576943" y="65315"/>
                </a:cubicBezTo>
                <a:cubicBezTo>
                  <a:pt x="561876" y="71342"/>
                  <a:pt x="548594" y="81388"/>
                  <a:pt x="533400" y="87086"/>
                </a:cubicBezTo>
                <a:cubicBezTo>
                  <a:pt x="519392" y="92339"/>
                  <a:pt x="504242" y="93862"/>
                  <a:pt x="489857" y="97972"/>
                </a:cubicBezTo>
                <a:cubicBezTo>
                  <a:pt x="478824" y="101124"/>
                  <a:pt x="468086" y="105229"/>
                  <a:pt x="457200" y="108857"/>
                </a:cubicBezTo>
                <a:cubicBezTo>
                  <a:pt x="446314" y="116114"/>
                  <a:pt x="436245" y="124778"/>
                  <a:pt x="424543" y="130629"/>
                </a:cubicBezTo>
                <a:cubicBezTo>
                  <a:pt x="414280" y="135761"/>
                  <a:pt x="401725" y="135611"/>
                  <a:pt x="391886" y="141515"/>
                </a:cubicBezTo>
                <a:cubicBezTo>
                  <a:pt x="383085" y="146795"/>
                  <a:pt x="377998" y="156716"/>
                  <a:pt x="370114" y="163286"/>
                </a:cubicBezTo>
                <a:cubicBezTo>
                  <a:pt x="356176" y="174901"/>
                  <a:pt x="342323" y="186942"/>
                  <a:pt x="326571" y="195943"/>
                </a:cubicBezTo>
                <a:cubicBezTo>
                  <a:pt x="316608" y="201636"/>
                  <a:pt x="304177" y="201697"/>
                  <a:pt x="293914" y="206829"/>
                </a:cubicBezTo>
                <a:cubicBezTo>
                  <a:pt x="282212" y="212680"/>
                  <a:pt x="272959" y="222749"/>
                  <a:pt x="261257" y="228600"/>
                </a:cubicBezTo>
                <a:cubicBezTo>
                  <a:pt x="207604" y="255426"/>
                  <a:pt x="247935" y="219664"/>
                  <a:pt x="195943" y="261257"/>
                </a:cubicBezTo>
                <a:cubicBezTo>
                  <a:pt x="187929" y="267668"/>
                  <a:pt x="182056" y="276458"/>
                  <a:pt x="174171" y="283029"/>
                </a:cubicBezTo>
                <a:cubicBezTo>
                  <a:pt x="148775" y="304192"/>
                  <a:pt x="128548" y="312843"/>
                  <a:pt x="108857" y="337457"/>
                </a:cubicBezTo>
                <a:cubicBezTo>
                  <a:pt x="53928" y="406118"/>
                  <a:pt x="117883" y="339320"/>
                  <a:pt x="65314" y="391886"/>
                </a:cubicBezTo>
                <a:cubicBezTo>
                  <a:pt x="39790" y="468463"/>
                  <a:pt x="73007" y="373939"/>
                  <a:pt x="32657" y="468086"/>
                </a:cubicBezTo>
                <a:cubicBezTo>
                  <a:pt x="11459" y="517546"/>
                  <a:pt x="36205" y="486309"/>
                  <a:pt x="0" y="522515"/>
                </a:cubicBezTo>
                <a:cubicBezTo>
                  <a:pt x="3629" y="562429"/>
                  <a:pt x="2488" y="603068"/>
                  <a:pt x="10886" y="642257"/>
                </a:cubicBezTo>
                <a:cubicBezTo>
                  <a:pt x="13627" y="655050"/>
                  <a:pt x="24042" y="665069"/>
                  <a:pt x="32657" y="674915"/>
                </a:cubicBezTo>
                <a:cubicBezTo>
                  <a:pt x="94202" y="745252"/>
                  <a:pt x="71554" y="715360"/>
                  <a:pt x="141514" y="762000"/>
                </a:cubicBezTo>
                <a:cubicBezTo>
                  <a:pt x="269982" y="847645"/>
                  <a:pt x="93581" y="743476"/>
                  <a:pt x="239486" y="816429"/>
                </a:cubicBezTo>
                <a:cubicBezTo>
                  <a:pt x="290513" y="841943"/>
                  <a:pt x="302915" y="862250"/>
                  <a:pt x="359229" y="881743"/>
                </a:cubicBezTo>
                <a:cubicBezTo>
                  <a:pt x="430827" y="906527"/>
                  <a:pt x="506001" y="920453"/>
                  <a:pt x="576943" y="947057"/>
                </a:cubicBezTo>
                <a:cubicBezTo>
                  <a:pt x="800974" y="1031071"/>
                  <a:pt x="519793" y="930249"/>
                  <a:pt x="762000" y="1001486"/>
                </a:cubicBezTo>
                <a:cubicBezTo>
                  <a:pt x="932526" y="1051640"/>
                  <a:pt x="769222" y="1022734"/>
                  <a:pt x="925286" y="1045029"/>
                </a:cubicBezTo>
                <a:cubicBezTo>
                  <a:pt x="1218851" y="1142884"/>
                  <a:pt x="933764" y="1058690"/>
                  <a:pt x="1611086" y="1088572"/>
                </a:cubicBezTo>
                <a:cubicBezTo>
                  <a:pt x="1662352" y="1090834"/>
                  <a:pt x="1712310" y="1106552"/>
                  <a:pt x="1763486" y="1110343"/>
                </a:cubicBezTo>
                <a:lnTo>
                  <a:pt x="2057400" y="1132115"/>
                </a:lnTo>
                <a:cubicBezTo>
                  <a:pt x="2088059" y="1138246"/>
                  <a:pt x="2147753" y="1150792"/>
                  <a:pt x="2177143" y="1153886"/>
                </a:cubicBezTo>
                <a:cubicBezTo>
                  <a:pt x="2348593" y="1171934"/>
                  <a:pt x="2280033" y="1157026"/>
                  <a:pt x="2438400" y="1175657"/>
                </a:cubicBezTo>
                <a:cubicBezTo>
                  <a:pt x="2460320" y="1178236"/>
                  <a:pt x="2482071" y="1182214"/>
                  <a:pt x="2503714" y="1186543"/>
                </a:cubicBezTo>
                <a:cubicBezTo>
                  <a:pt x="2518385" y="1189477"/>
                  <a:pt x="2532357" y="1196074"/>
                  <a:pt x="2547257" y="1197429"/>
                </a:cubicBezTo>
                <a:cubicBezTo>
                  <a:pt x="2612403" y="1203352"/>
                  <a:pt x="2677886" y="1204686"/>
                  <a:pt x="2743200" y="1208315"/>
                </a:cubicBezTo>
                <a:cubicBezTo>
                  <a:pt x="2772229" y="1215572"/>
                  <a:pt x="2801418" y="1222213"/>
                  <a:pt x="2830286" y="1230086"/>
                </a:cubicBezTo>
                <a:cubicBezTo>
                  <a:pt x="2841356" y="1233105"/>
                  <a:pt x="2851910" y="1237820"/>
                  <a:pt x="2862943" y="1240972"/>
                </a:cubicBezTo>
                <a:cubicBezTo>
                  <a:pt x="2877328" y="1245082"/>
                  <a:pt x="2891972" y="1248229"/>
                  <a:pt x="2906486" y="1251857"/>
                </a:cubicBezTo>
                <a:cubicBezTo>
                  <a:pt x="2967476" y="1299294"/>
                  <a:pt x="3069064" y="1382132"/>
                  <a:pt x="3135086" y="1415143"/>
                </a:cubicBezTo>
                <a:cubicBezTo>
                  <a:pt x="3156857" y="1426029"/>
                  <a:pt x="3179375" y="1435535"/>
                  <a:pt x="3200400" y="1447800"/>
                </a:cubicBezTo>
                <a:cubicBezTo>
                  <a:pt x="3223002" y="1460984"/>
                  <a:pt x="3242310" y="1479641"/>
                  <a:pt x="3265714" y="1491343"/>
                </a:cubicBezTo>
                <a:cubicBezTo>
                  <a:pt x="3293444" y="1505208"/>
                  <a:pt x="3324706" y="1510889"/>
                  <a:pt x="3352800" y="1524000"/>
                </a:cubicBezTo>
                <a:cubicBezTo>
                  <a:pt x="3470839" y="1579085"/>
                  <a:pt x="3385606" y="1554905"/>
                  <a:pt x="3494314" y="1600200"/>
                </a:cubicBezTo>
                <a:cubicBezTo>
                  <a:pt x="3515498" y="1609027"/>
                  <a:pt x="3538445" y="1613145"/>
                  <a:pt x="3559629" y="1621972"/>
                </a:cubicBezTo>
                <a:cubicBezTo>
                  <a:pt x="3582098" y="1631334"/>
                  <a:pt x="3601851" y="1646932"/>
                  <a:pt x="3624943" y="1654629"/>
                </a:cubicBezTo>
                <a:cubicBezTo>
                  <a:pt x="3645882" y="1661609"/>
                  <a:pt x="3668614" y="1661186"/>
                  <a:pt x="3690257" y="1665515"/>
                </a:cubicBezTo>
                <a:cubicBezTo>
                  <a:pt x="3818564" y="1691176"/>
                  <a:pt x="3616309" y="1659615"/>
                  <a:pt x="3810000" y="1687286"/>
                </a:cubicBezTo>
                <a:cubicBezTo>
                  <a:pt x="3902512" y="1718124"/>
                  <a:pt x="3789716" y="1675116"/>
                  <a:pt x="3864429" y="1719943"/>
                </a:cubicBezTo>
                <a:cubicBezTo>
                  <a:pt x="3874268" y="1725847"/>
                  <a:pt x="3886823" y="1725697"/>
                  <a:pt x="3897086" y="1730829"/>
                </a:cubicBezTo>
                <a:cubicBezTo>
                  <a:pt x="3908788" y="1736680"/>
                  <a:pt x="3919527" y="1744427"/>
                  <a:pt x="3929743" y="1752600"/>
                </a:cubicBezTo>
                <a:cubicBezTo>
                  <a:pt x="3956756" y="1774211"/>
                  <a:pt x="3948084" y="1780677"/>
                  <a:pt x="3984171" y="1796143"/>
                </a:cubicBezTo>
                <a:cubicBezTo>
                  <a:pt x="3997922" y="1802036"/>
                  <a:pt x="4013200" y="1803400"/>
                  <a:pt x="4027714" y="1807029"/>
                </a:cubicBezTo>
                <a:cubicBezTo>
                  <a:pt x="4066146" y="1845460"/>
                  <a:pt x="4032973" y="1820339"/>
                  <a:pt x="4103914" y="1839686"/>
                </a:cubicBezTo>
                <a:cubicBezTo>
                  <a:pt x="4126055" y="1845724"/>
                  <a:pt x="4147457" y="1854200"/>
                  <a:pt x="4169229" y="1861457"/>
                </a:cubicBezTo>
                <a:lnTo>
                  <a:pt x="4234543" y="1883229"/>
                </a:lnTo>
                <a:cubicBezTo>
                  <a:pt x="4245429" y="1886858"/>
                  <a:pt x="4255773" y="1893076"/>
                  <a:pt x="4267200" y="1894115"/>
                </a:cubicBezTo>
                <a:lnTo>
                  <a:pt x="4386943" y="1905000"/>
                </a:lnTo>
                <a:cubicBezTo>
                  <a:pt x="4397829" y="1908629"/>
                  <a:pt x="4409337" y="1910754"/>
                  <a:pt x="4419600" y="1915886"/>
                </a:cubicBezTo>
                <a:cubicBezTo>
                  <a:pt x="4447065" y="1929619"/>
                  <a:pt x="4453778" y="1939178"/>
                  <a:pt x="4474029" y="1959429"/>
                </a:cubicBezTo>
                <a:cubicBezTo>
                  <a:pt x="4477657" y="1970315"/>
                  <a:pt x="4481895" y="1981016"/>
                  <a:pt x="4484914" y="1992086"/>
                </a:cubicBezTo>
                <a:cubicBezTo>
                  <a:pt x="4492787" y="2020954"/>
                  <a:pt x="4497224" y="2050785"/>
                  <a:pt x="4506686" y="2079172"/>
                </a:cubicBezTo>
                <a:cubicBezTo>
                  <a:pt x="4513943" y="2100943"/>
                  <a:pt x="4512229" y="2128259"/>
                  <a:pt x="4528457" y="2144486"/>
                </a:cubicBezTo>
                <a:cubicBezTo>
                  <a:pt x="4591790" y="2207816"/>
                  <a:pt x="4503349" y="2116532"/>
                  <a:pt x="4572000" y="2198915"/>
                </a:cubicBezTo>
                <a:cubicBezTo>
                  <a:pt x="4581855" y="2210742"/>
                  <a:pt x="4593771" y="2220686"/>
                  <a:pt x="4604657" y="2231572"/>
                </a:cubicBezTo>
                <a:cubicBezTo>
                  <a:pt x="4622971" y="2286512"/>
                  <a:pt x="4602244" y="2246609"/>
                  <a:pt x="4648200" y="2286000"/>
                </a:cubicBezTo>
                <a:cubicBezTo>
                  <a:pt x="4663785" y="2299358"/>
                  <a:pt x="4672270" y="2323052"/>
                  <a:pt x="4691743" y="2329543"/>
                </a:cubicBezTo>
                <a:cubicBezTo>
                  <a:pt x="4769468" y="2355452"/>
                  <a:pt x="4737962" y="2338585"/>
                  <a:pt x="4789714" y="2373086"/>
                </a:cubicBezTo>
                <a:cubicBezTo>
                  <a:pt x="4905828" y="2369457"/>
                  <a:pt x="5022075" y="2368827"/>
                  <a:pt x="5138057" y="2362200"/>
                </a:cubicBezTo>
                <a:cubicBezTo>
                  <a:pt x="5149513" y="2361545"/>
                  <a:pt x="5161534" y="2358200"/>
                  <a:pt x="5170714" y="2351315"/>
                </a:cubicBezTo>
                <a:cubicBezTo>
                  <a:pt x="5237860" y="2300956"/>
                  <a:pt x="5209143" y="2311443"/>
                  <a:pt x="5246914" y="2264229"/>
                </a:cubicBezTo>
                <a:cubicBezTo>
                  <a:pt x="5253325" y="2256215"/>
                  <a:pt x="5261429" y="2249714"/>
                  <a:pt x="5268686" y="2242457"/>
                </a:cubicBezTo>
                <a:cubicBezTo>
                  <a:pt x="5293702" y="2167406"/>
                  <a:pt x="5274229" y="2193370"/>
                  <a:pt x="5312229" y="2155372"/>
                </a:cubicBezTo>
                <a:cubicBezTo>
                  <a:pt x="5327133" y="2110657"/>
                  <a:pt x="5327543" y="2090333"/>
                  <a:pt x="5355771" y="2057400"/>
                </a:cubicBezTo>
                <a:cubicBezTo>
                  <a:pt x="5369129" y="2041815"/>
                  <a:pt x="5384800" y="2028371"/>
                  <a:pt x="5399314" y="2013857"/>
                </a:cubicBezTo>
                <a:cubicBezTo>
                  <a:pt x="5406571" y="2006600"/>
                  <a:pt x="5411350" y="1995332"/>
                  <a:pt x="5421086" y="1992086"/>
                </a:cubicBezTo>
                <a:cubicBezTo>
                  <a:pt x="5431972" y="1988457"/>
                  <a:pt x="5443480" y="1986332"/>
                  <a:pt x="5453743" y="1981200"/>
                </a:cubicBezTo>
                <a:cubicBezTo>
                  <a:pt x="5465445" y="1975349"/>
                  <a:pt x="5473541" y="1961840"/>
                  <a:pt x="5486400" y="1959429"/>
                </a:cubicBezTo>
                <a:cubicBezTo>
                  <a:pt x="5532900" y="1950710"/>
                  <a:pt x="5580743" y="1952172"/>
                  <a:pt x="5627914" y="1948543"/>
                </a:cubicBezTo>
                <a:cubicBezTo>
                  <a:pt x="5820251" y="1884429"/>
                  <a:pt x="5630270" y="1944183"/>
                  <a:pt x="6161314" y="1926772"/>
                </a:cubicBezTo>
                <a:cubicBezTo>
                  <a:pt x="6215834" y="1924984"/>
                  <a:pt x="6270171" y="1919515"/>
                  <a:pt x="6324600" y="1915886"/>
                </a:cubicBezTo>
                <a:cubicBezTo>
                  <a:pt x="6363237" y="1903007"/>
                  <a:pt x="6389972" y="1904914"/>
                  <a:pt x="6411686" y="1872343"/>
                </a:cubicBezTo>
                <a:cubicBezTo>
                  <a:pt x="6413699" y="1869324"/>
                  <a:pt x="6411686" y="1865086"/>
                  <a:pt x="6411686" y="1861457"/>
                </a:cubicBezTo>
              </a:path>
            </a:pathLst>
          </a:cu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2159794" y="2247106"/>
            <a:ext cx="533400" cy="1588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540794" y="2247106"/>
            <a:ext cx="533400" cy="1588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2921794" y="2247106"/>
            <a:ext cx="533400" cy="1588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3302794" y="2247106"/>
            <a:ext cx="533400" cy="1588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3683794" y="2247106"/>
            <a:ext cx="533400" cy="1588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4064794" y="2247106"/>
            <a:ext cx="533400" cy="1588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4445794" y="2247106"/>
            <a:ext cx="533400" cy="1588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2524125" y="3328988"/>
            <a:ext cx="3232150" cy="1166812"/>
          </a:xfrm>
          <a:custGeom>
            <a:avLst/>
            <a:gdLst>
              <a:gd name="connsiteX0" fmla="*/ 0 w 3233058"/>
              <a:gd name="connsiteY0" fmla="*/ 54429 h 1166394"/>
              <a:gd name="connsiteX1" fmla="*/ 108858 w 3233058"/>
              <a:gd name="connsiteY1" fmla="*/ 21771 h 1166394"/>
              <a:gd name="connsiteX2" fmla="*/ 174172 w 3233058"/>
              <a:gd name="connsiteY2" fmla="*/ 0 h 1166394"/>
              <a:gd name="connsiteX3" fmla="*/ 402772 w 3233058"/>
              <a:gd name="connsiteY3" fmla="*/ 10886 h 1166394"/>
              <a:gd name="connsiteX4" fmla="*/ 435429 w 3233058"/>
              <a:gd name="connsiteY4" fmla="*/ 21771 h 1166394"/>
              <a:gd name="connsiteX5" fmla="*/ 522515 w 3233058"/>
              <a:gd name="connsiteY5" fmla="*/ 43543 h 1166394"/>
              <a:gd name="connsiteX6" fmla="*/ 566058 w 3233058"/>
              <a:gd name="connsiteY6" fmla="*/ 54429 h 1166394"/>
              <a:gd name="connsiteX7" fmla="*/ 751115 w 3233058"/>
              <a:gd name="connsiteY7" fmla="*/ 76200 h 1166394"/>
              <a:gd name="connsiteX8" fmla="*/ 936172 w 3233058"/>
              <a:gd name="connsiteY8" fmla="*/ 87086 h 1166394"/>
              <a:gd name="connsiteX9" fmla="*/ 1567543 w 3233058"/>
              <a:gd name="connsiteY9" fmla="*/ 87086 h 1166394"/>
              <a:gd name="connsiteX10" fmla="*/ 1654629 w 3233058"/>
              <a:gd name="connsiteY10" fmla="*/ 108857 h 1166394"/>
              <a:gd name="connsiteX11" fmla="*/ 1719943 w 3233058"/>
              <a:gd name="connsiteY11" fmla="*/ 119743 h 1166394"/>
              <a:gd name="connsiteX12" fmla="*/ 1785258 w 3233058"/>
              <a:gd name="connsiteY12" fmla="*/ 141514 h 1166394"/>
              <a:gd name="connsiteX13" fmla="*/ 1817915 w 3233058"/>
              <a:gd name="connsiteY13" fmla="*/ 152400 h 1166394"/>
              <a:gd name="connsiteX14" fmla="*/ 1850572 w 3233058"/>
              <a:gd name="connsiteY14" fmla="*/ 163286 h 1166394"/>
              <a:gd name="connsiteX15" fmla="*/ 1905000 w 3233058"/>
              <a:gd name="connsiteY15" fmla="*/ 185057 h 1166394"/>
              <a:gd name="connsiteX16" fmla="*/ 1937658 w 3233058"/>
              <a:gd name="connsiteY16" fmla="*/ 195943 h 1166394"/>
              <a:gd name="connsiteX17" fmla="*/ 1981200 w 3233058"/>
              <a:gd name="connsiteY17" fmla="*/ 217714 h 1166394"/>
              <a:gd name="connsiteX18" fmla="*/ 2046515 w 3233058"/>
              <a:gd name="connsiteY18" fmla="*/ 228600 h 1166394"/>
              <a:gd name="connsiteX19" fmla="*/ 2079172 w 3233058"/>
              <a:gd name="connsiteY19" fmla="*/ 239486 h 1166394"/>
              <a:gd name="connsiteX20" fmla="*/ 2155372 w 3233058"/>
              <a:gd name="connsiteY20" fmla="*/ 261257 h 1166394"/>
              <a:gd name="connsiteX21" fmla="*/ 2188029 w 3233058"/>
              <a:gd name="connsiteY21" fmla="*/ 283029 h 1166394"/>
              <a:gd name="connsiteX22" fmla="*/ 2286000 w 3233058"/>
              <a:gd name="connsiteY22" fmla="*/ 326571 h 1166394"/>
              <a:gd name="connsiteX23" fmla="*/ 2362200 w 3233058"/>
              <a:gd name="connsiteY23" fmla="*/ 381000 h 1166394"/>
              <a:gd name="connsiteX24" fmla="*/ 2383972 w 3233058"/>
              <a:gd name="connsiteY24" fmla="*/ 402771 h 1166394"/>
              <a:gd name="connsiteX25" fmla="*/ 2427515 w 3233058"/>
              <a:gd name="connsiteY25" fmla="*/ 435429 h 1166394"/>
              <a:gd name="connsiteX26" fmla="*/ 2503715 w 3233058"/>
              <a:gd name="connsiteY26" fmla="*/ 511629 h 1166394"/>
              <a:gd name="connsiteX27" fmla="*/ 2590800 w 3233058"/>
              <a:gd name="connsiteY27" fmla="*/ 587829 h 1166394"/>
              <a:gd name="connsiteX28" fmla="*/ 2634343 w 3233058"/>
              <a:gd name="connsiteY28" fmla="*/ 642257 h 1166394"/>
              <a:gd name="connsiteX29" fmla="*/ 2667000 w 3233058"/>
              <a:gd name="connsiteY29" fmla="*/ 696686 h 1166394"/>
              <a:gd name="connsiteX30" fmla="*/ 2699658 w 3233058"/>
              <a:gd name="connsiteY30" fmla="*/ 707571 h 1166394"/>
              <a:gd name="connsiteX31" fmla="*/ 2743200 w 3233058"/>
              <a:gd name="connsiteY31" fmla="*/ 751114 h 1166394"/>
              <a:gd name="connsiteX32" fmla="*/ 2830286 w 3233058"/>
              <a:gd name="connsiteY32" fmla="*/ 816429 h 1166394"/>
              <a:gd name="connsiteX33" fmla="*/ 2852058 w 3233058"/>
              <a:gd name="connsiteY33" fmla="*/ 838200 h 1166394"/>
              <a:gd name="connsiteX34" fmla="*/ 2873829 w 3233058"/>
              <a:gd name="connsiteY34" fmla="*/ 870857 h 1166394"/>
              <a:gd name="connsiteX35" fmla="*/ 2939143 w 3233058"/>
              <a:gd name="connsiteY35" fmla="*/ 881743 h 1166394"/>
              <a:gd name="connsiteX36" fmla="*/ 2971800 w 3233058"/>
              <a:gd name="connsiteY36" fmla="*/ 892629 h 1166394"/>
              <a:gd name="connsiteX37" fmla="*/ 3026229 w 3233058"/>
              <a:gd name="connsiteY37" fmla="*/ 936171 h 1166394"/>
              <a:gd name="connsiteX38" fmla="*/ 3069772 w 3233058"/>
              <a:gd name="connsiteY38" fmla="*/ 979714 h 1166394"/>
              <a:gd name="connsiteX39" fmla="*/ 3091543 w 3233058"/>
              <a:gd name="connsiteY39" fmla="*/ 1001486 h 1166394"/>
              <a:gd name="connsiteX40" fmla="*/ 3124200 w 3233058"/>
              <a:gd name="connsiteY40" fmla="*/ 1066800 h 1166394"/>
              <a:gd name="connsiteX41" fmla="*/ 3167743 w 3233058"/>
              <a:gd name="connsiteY41" fmla="*/ 1110343 h 1166394"/>
              <a:gd name="connsiteX42" fmla="*/ 3222172 w 3233058"/>
              <a:gd name="connsiteY42" fmla="*/ 1164771 h 1166394"/>
              <a:gd name="connsiteX43" fmla="*/ 3233058 w 3233058"/>
              <a:gd name="connsiteY43" fmla="*/ 1164771 h 1166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233058" h="1166394">
                <a:moveTo>
                  <a:pt x="0" y="54429"/>
                </a:moveTo>
                <a:cubicBezTo>
                  <a:pt x="63175" y="12313"/>
                  <a:pt x="1727" y="46494"/>
                  <a:pt x="108858" y="21771"/>
                </a:cubicBezTo>
                <a:cubicBezTo>
                  <a:pt x="131219" y="16611"/>
                  <a:pt x="174172" y="0"/>
                  <a:pt x="174172" y="0"/>
                </a:cubicBezTo>
                <a:cubicBezTo>
                  <a:pt x="250372" y="3629"/>
                  <a:pt x="326749" y="4551"/>
                  <a:pt x="402772" y="10886"/>
                </a:cubicBezTo>
                <a:cubicBezTo>
                  <a:pt x="414207" y="11839"/>
                  <a:pt x="424359" y="18752"/>
                  <a:pt x="435429" y="21771"/>
                </a:cubicBezTo>
                <a:cubicBezTo>
                  <a:pt x="464297" y="29644"/>
                  <a:pt x="493486" y="36286"/>
                  <a:pt x="522515" y="43543"/>
                </a:cubicBezTo>
                <a:cubicBezTo>
                  <a:pt x="537029" y="47172"/>
                  <a:pt x="551247" y="52313"/>
                  <a:pt x="566058" y="54429"/>
                </a:cubicBezTo>
                <a:cubicBezTo>
                  <a:pt x="642711" y="65379"/>
                  <a:pt x="667391" y="69998"/>
                  <a:pt x="751115" y="76200"/>
                </a:cubicBezTo>
                <a:cubicBezTo>
                  <a:pt x="812738" y="80765"/>
                  <a:pt x="874486" y="83457"/>
                  <a:pt x="936172" y="87086"/>
                </a:cubicBezTo>
                <a:cubicBezTo>
                  <a:pt x="1204016" y="60301"/>
                  <a:pt x="1077159" y="68581"/>
                  <a:pt x="1567543" y="87086"/>
                </a:cubicBezTo>
                <a:cubicBezTo>
                  <a:pt x="1624222" y="89225"/>
                  <a:pt x="1610002" y="98940"/>
                  <a:pt x="1654629" y="108857"/>
                </a:cubicBezTo>
                <a:cubicBezTo>
                  <a:pt x="1676175" y="113645"/>
                  <a:pt x="1698530" y="114390"/>
                  <a:pt x="1719943" y="119743"/>
                </a:cubicBezTo>
                <a:cubicBezTo>
                  <a:pt x="1742207" y="125309"/>
                  <a:pt x="1763486" y="134257"/>
                  <a:pt x="1785258" y="141514"/>
                </a:cubicBezTo>
                <a:lnTo>
                  <a:pt x="1817915" y="152400"/>
                </a:lnTo>
                <a:cubicBezTo>
                  <a:pt x="1828801" y="156029"/>
                  <a:pt x="1839918" y="159024"/>
                  <a:pt x="1850572" y="163286"/>
                </a:cubicBezTo>
                <a:cubicBezTo>
                  <a:pt x="1868715" y="170543"/>
                  <a:pt x="1886704" y="178196"/>
                  <a:pt x="1905000" y="185057"/>
                </a:cubicBezTo>
                <a:cubicBezTo>
                  <a:pt x="1915744" y="189086"/>
                  <a:pt x="1927111" y="191423"/>
                  <a:pt x="1937658" y="195943"/>
                </a:cubicBezTo>
                <a:cubicBezTo>
                  <a:pt x="1952573" y="202335"/>
                  <a:pt x="1965657" y="213051"/>
                  <a:pt x="1981200" y="217714"/>
                </a:cubicBezTo>
                <a:cubicBezTo>
                  <a:pt x="2002341" y="224056"/>
                  <a:pt x="2024743" y="224971"/>
                  <a:pt x="2046515" y="228600"/>
                </a:cubicBezTo>
                <a:cubicBezTo>
                  <a:pt x="2057401" y="232229"/>
                  <a:pt x="2068139" y="236334"/>
                  <a:pt x="2079172" y="239486"/>
                </a:cubicBezTo>
                <a:cubicBezTo>
                  <a:pt x="2095454" y="244138"/>
                  <a:pt x="2137968" y="252555"/>
                  <a:pt x="2155372" y="261257"/>
                </a:cubicBezTo>
                <a:cubicBezTo>
                  <a:pt x="2167074" y="267108"/>
                  <a:pt x="2176592" y="276675"/>
                  <a:pt x="2188029" y="283029"/>
                </a:cubicBezTo>
                <a:cubicBezTo>
                  <a:pt x="2244712" y="314520"/>
                  <a:pt x="2239158" y="310958"/>
                  <a:pt x="2286000" y="326571"/>
                </a:cubicBezTo>
                <a:cubicBezTo>
                  <a:pt x="2314283" y="345426"/>
                  <a:pt x="2335191" y="358493"/>
                  <a:pt x="2362200" y="381000"/>
                </a:cubicBezTo>
                <a:cubicBezTo>
                  <a:pt x="2370084" y="387570"/>
                  <a:pt x="2376088" y="396201"/>
                  <a:pt x="2383972" y="402771"/>
                </a:cubicBezTo>
                <a:cubicBezTo>
                  <a:pt x="2397910" y="414386"/>
                  <a:pt x="2414090" y="423225"/>
                  <a:pt x="2427515" y="435429"/>
                </a:cubicBezTo>
                <a:cubicBezTo>
                  <a:pt x="2454094" y="459592"/>
                  <a:pt x="2473827" y="491704"/>
                  <a:pt x="2503715" y="511629"/>
                </a:cubicBezTo>
                <a:cubicBezTo>
                  <a:pt x="2557723" y="547633"/>
                  <a:pt x="2527118" y="524147"/>
                  <a:pt x="2590800" y="587829"/>
                </a:cubicBezTo>
                <a:cubicBezTo>
                  <a:pt x="2611053" y="608082"/>
                  <a:pt x="2620609" y="614788"/>
                  <a:pt x="2634343" y="642257"/>
                </a:cubicBezTo>
                <a:cubicBezTo>
                  <a:pt x="2649020" y="671611"/>
                  <a:pt x="2636627" y="678463"/>
                  <a:pt x="2667000" y="696686"/>
                </a:cubicBezTo>
                <a:cubicBezTo>
                  <a:pt x="2676840" y="702590"/>
                  <a:pt x="2688772" y="703943"/>
                  <a:pt x="2699658" y="707571"/>
                </a:cubicBezTo>
                <a:cubicBezTo>
                  <a:pt x="2722234" y="775306"/>
                  <a:pt x="2691594" y="712410"/>
                  <a:pt x="2743200" y="751114"/>
                </a:cubicBezTo>
                <a:cubicBezTo>
                  <a:pt x="2843271" y="826166"/>
                  <a:pt x="2756505" y="791835"/>
                  <a:pt x="2830286" y="816429"/>
                </a:cubicBezTo>
                <a:cubicBezTo>
                  <a:pt x="2837543" y="823686"/>
                  <a:pt x="2845647" y="830186"/>
                  <a:pt x="2852058" y="838200"/>
                </a:cubicBezTo>
                <a:cubicBezTo>
                  <a:pt x="2860231" y="848416"/>
                  <a:pt x="2862127" y="865006"/>
                  <a:pt x="2873829" y="870857"/>
                </a:cubicBezTo>
                <a:cubicBezTo>
                  <a:pt x="2893570" y="880728"/>
                  <a:pt x="2917597" y="876955"/>
                  <a:pt x="2939143" y="881743"/>
                </a:cubicBezTo>
                <a:cubicBezTo>
                  <a:pt x="2950344" y="884232"/>
                  <a:pt x="2960914" y="889000"/>
                  <a:pt x="2971800" y="892629"/>
                </a:cubicBezTo>
                <a:cubicBezTo>
                  <a:pt x="3024854" y="972208"/>
                  <a:pt x="2959307" y="888370"/>
                  <a:pt x="3026229" y="936171"/>
                </a:cubicBezTo>
                <a:cubicBezTo>
                  <a:pt x="3042932" y="948102"/>
                  <a:pt x="3055258" y="965200"/>
                  <a:pt x="3069772" y="979714"/>
                </a:cubicBezTo>
                <a:lnTo>
                  <a:pt x="3091543" y="1001486"/>
                </a:lnTo>
                <a:cubicBezTo>
                  <a:pt x="3102079" y="1033093"/>
                  <a:pt x="3101180" y="1039944"/>
                  <a:pt x="3124200" y="1066800"/>
                </a:cubicBezTo>
                <a:cubicBezTo>
                  <a:pt x="3137558" y="1082385"/>
                  <a:pt x="3156357" y="1093264"/>
                  <a:pt x="3167743" y="1110343"/>
                </a:cubicBezTo>
                <a:cubicBezTo>
                  <a:pt x="3189515" y="1143000"/>
                  <a:pt x="3185887" y="1146629"/>
                  <a:pt x="3222172" y="1164771"/>
                </a:cubicBezTo>
                <a:cubicBezTo>
                  <a:pt x="3225418" y="1166394"/>
                  <a:pt x="3229429" y="1164771"/>
                  <a:pt x="3233058" y="1164771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6A5BA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427413" y="2994025"/>
            <a:ext cx="762000" cy="434975"/>
          </a:xfrm>
          <a:custGeom>
            <a:avLst/>
            <a:gdLst>
              <a:gd name="connsiteX0" fmla="*/ 0 w 762000"/>
              <a:gd name="connsiteY0" fmla="*/ 0 h 435428"/>
              <a:gd name="connsiteX1" fmla="*/ 87085 w 762000"/>
              <a:gd name="connsiteY1" fmla="*/ 21771 h 435428"/>
              <a:gd name="connsiteX2" fmla="*/ 152400 w 762000"/>
              <a:gd name="connsiteY2" fmla="*/ 54428 h 435428"/>
              <a:gd name="connsiteX3" fmla="*/ 195943 w 762000"/>
              <a:gd name="connsiteY3" fmla="*/ 97971 h 435428"/>
              <a:gd name="connsiteX4" fmla="*/ 217714 w 762000"/>
              <a:gd name="connsiteY4" fmla="*/ 130628 h 435428"/>
              <a:gd name="connsiteX5" fmla="*/ 261257 w 762000"/>
              <a:gd name="connsiteY5" fmla="*/ 174171 h 435428"/>
              <a:gd name="connsiteX6" fmla="*/ 293914 w 762000"/>
              <a:gd name="connsiteY6" fmla="*/ 185057 h 435428"/>
              <a:gd name="connsiteX7" fmla="*/ 326571 w 762000"/>
              <a:gd name="connsiteY7" fmla="*/ 206828 h 435428"/>
              <a:gd name="connsiteX8" fmla="*/ 370114 w 762000"/>
              <a:gd name="connsiteY8" fmla="*/ 217714 h 435428"/>
              <a:gd name="connsiteX9" fmla="*/ 402771 w 762000"/>
              <a:gd name="connsiteY9" fmla="*/ 228600 h 435428"/>
              <a:gd name="connsiteX10" fmla="*/ 446314 w 762000"/>
              <a:gd name="connsiteY10" fmla="*/ 250371 h 435428"/>
              <a:gd name="connsiteX11" fmla="*/ 522514 w 762000"/>
              <a:gd name="connsiteY11" fmla="*/ 261257 h 435428"/>
              <a:gd name="connsiteX12" fmla="*/ 598714 w 762000"/>
              <a:gd name="connsiteY12" fmla="*/ 283028 h 435428"/>
              <a:gd name="connsiteX13" fmla="*/ 642257 w 762000"/>
              <a:gd name="connsiteY13" fmla="*/ 326571 h 435428"/>
              <a:gd name="connsiteX14" fmla="*/ 653143 w 762000"/>
              <a:gd name="connsiteY14" fmla="*/ 359228 h 435428"/>
              <a:gd name="connsiteX15" fmla="*/ 685800 w 762000"/>
              <a:gd name="connsiteY15" fmla="*/ 370114 h 435428"/>
              <a:gd name="connsiteX16" fmla="*/ 729343 w 762000"/>
              <a:gd name="connsiteY16" fmla="*/ 413657 h 435428"/>
              <a:gd name="connsiteX17" fmla="*/ 762000 w 762000"/>
              <a:gd name="connsiteY17" fmla="*/ 435428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62000" h="435428">
                <a:moveTo>
                  <a:pt x="0" y="0"/>
                </a:moveTo>
                <a:cubicBezTo>
                  <a:pt x="20708" y="4141"/>
                  <a:pt x="64766" y="10612"/>
                  <a:pt x="87085" y="21771"/>
                </a:cubicBezTo>
                <a:cubicBezTo>
                  <a:pt x="171495" y="63975"/>
                  <a:pt x="70316" y="27066"/>
                  <a:pt x="152400" y="54428"/>
                </a:cubicBezTo>
                <a:cubicBezTo>
                  <a:pt x="166914" y="68942"/>
                  <a:pt x="184557" y="80892"/>
                  <a:pt x="195943" y="97971"/>
                </a:cubicBezTo>
                <a:cubicBezTo>
                  <a:pt x="203200" y="108857"/>
                  <a:pt x="209200" y="120695"/>
                  <a:pt x="217714" y="130628"/>
                </a:cubicBezTo>
                <a:cubicBezTo>
                  <a:pt x="231072" y="146213"/>
                  <a:pt x="241784" y="167680"/>
                  <a:pt x="261257" y="174171"/>
                </a:cubicBezTo>
                <a:cubicBezTo>
                  <a:pt x="272143" y="177800"/>
                  <a:pt x="283651" y="179925"/>
                  <a:pt x="293914" y="185057"/>
                </a:cubicBezTo>
                <a:cubicBezTo>
                  <a:pt x="305616" y="190908"/>
                  <a:pt x="314546" y="201674"/>
                  <a:pt x="326571" y="206828"/>
                </a:cubicBezTo>
                <a:cubicBezTo>
                  <a:pt x="340322" y="212721"/>
                  <a:pt x="355729" y="213604"/>
                  <a:pt x="370114" y="217714"/>
                </a:cubicBezTo>
                <a:cubicBezTo>
                  <a:pt x="381147" y="220866"/>
                  <a:pt x="392224" y="224080"/>
                  <a:pt x="402771" y="228600"/>
                </a:cubicBezTo>
                <a:cubicBezTo>
                  <a:pt x="417686" y="234992"/>
                  <a:pt x="430658" y="246101"/>
                  <a:pt x="446314" y="250371"/>
                </a:cubicBezTo>
                <a:cubicBezTo>
                  <a:pt x="471068" y="257122"/>
                  <a:pt x="497270" y="256667"/>
                  <a:pt x="522514" y="261257"/>
                </a:cubicBezTo>
                <a:cubicBezTo>
                  <a:pt x="552592" y="266726"/>
                  <a:pt x="570729" y="273699"/>
                  <a:pt x="598714" y="283028"/>
                </a:cubicBezTo>
                <a:cubicBezTo>
                  <a:pt x="613228" y="297542"/>
                  <a:pt x="635766" y="307098"/>
                  <a:pt x="642257" y="326571"/>
                </a:cubicBezTo>
                <a:cubicBezTo>
                  <a:pt x="645886" y="337457"/>
                  <a:pt x="645029" y="351114"/>
                  <a:pt x="653143" y="359228"/>
                </a:cubicBezTo>
                <a:cubicBezTo>
                  <a:pt x="661257" y="367342"/>
                  <a:pt x="674914" y="366485"/>
                  <a:pt x="685800" y="370114"/>
                </a:cubicBezTo>
                <a:cubicBezTo>
                  <a:pt x="703216" y="422365"/>
                  <a:pt x="682897" y="390434"/>
                  <a:pt x="729343" y="413657"/>
                </a:cubicBezTo>
                <a:cubicBezTo>
                  <a:pt x="741045" y="419508"/>
                  <a:pt x="762000" y="435428"/>
                  <a:pt x="762000" y="435428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6A5BA"/>
              </a:solidFill>
            </a:endParaRPr>
          </a:p>
        </p:txBody>
      </p:sp>
      <p:cxnSp>
        <p:nvCxnSpPr>
          <p:cNvPr id="24" name="Straight Connector 23"/>
          <p:cNvCxnSpPr>
            <a:stCxn id="10" idx="109"/>
            <a:endCxn id="10" idx="125"/>
          </p:cNvCxnSpPr>
          <p:nvPr/>
        </p:nvCxnSpPr>
        <p:spPr>
          <a:xfrm flipV="1">
            <a:off x="6300788" y="4724400"/>
            <a:ext cx="968375" cy="1111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0" idx="111"/>
            <a:endCxn id="10" idx="121"/>
          </p:cNvCxnSpPr>
          <p:nvPr/>
        </p:nvCxnSpPr>
        <p:spPr>
          <a:xfrm>
            <a:off x="6345238" y="4887913"/>
            <a:ext cx="782637" cy="1111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114"/>
            <a:endCxn id="10" idx="119"/>
          </p:cNvCxnSpPr>
          <p:nvPr/>
        </p:nvCxnSpPr>
        <p:spPr>
          <a:xfrm flipV="1">
            <a:off x="6464300" y="5006975"/>
            <a:ext cx="598488" cy="2222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8" name="TextBox 28"/>
          <p:cNvSpPr txBox="1">
            <a:spLocks noChangeArrowheads="1"/>
          </p:cNvSpPr>
          <p:nvPr/>
        </p:nvSpPr>
        <p:spPr bwMode="auto">
          <a:xfrm>
            <a:off x="3340100" y="1600200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70C0"/>
                </a:solidFill>
                <a:latin typeface="Calibri" pitchFamily="34" charset="0"/>
              </a:rPr>
              <a:t>FFG</a:t>
            </a:r>
          </a:p>
        </p:txBody>
      </p:sp>
      <p:sp>
        <p:nvSpPr>
          <p:cNvPr id="18449" name="TextBox 29"/>
          <p:cNvSpPr txBox="1">
            <a:spLocks noChangeArrowheads="1"/>
          </p:cNvSpPr>
          <p:nvPr/>
        </p:nvSpPr>
        <p:spPr bwMode="auto">
          <a:xfrm>
            <a:off x="6159500" y="4267200"/>
            <a:ext cx="1481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70C0"/>
                </a:solidFill>
                <a:latin typeface="Calibri" pitchFamily="34" charset="0"/>
              </a:rPr>
              <a:t>Bankfull Flow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7F7C2A-070F-4FDF-BE84-04D152D5663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HRC FFGS WMO</a:t>
            </a:r>
            <a:endParaRPr lang="en-US"/>
          </a:p>
        </p:txBody>
      </p:sp>
      <p:sp>
        <p:nvSpPr>
          <p:cNvPr id="18452" name="TextBox 20"/>
          <p:cNvSpPr txBox="1">
            <a:spLocks noChangeArrowheads="1"/>
          </p:cNvSpPr>
          <p:nvPr/>
        </p:nvSpPr>
        <p:spPr bwMode="auto">
          <a:xfrm>
            <a:off x="762000" y="4406810"/>
            <a:ext cx="522450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FFG:   </a:t>
            </a:r>
            <a:r>
              <a:rPr lang="en-US" dirty="0" smtClean="0"/>
              <a:t>Amount </a:t>
            </a:r>
            <a:r>
              <a:rPr lang="en-US" dirty="0"/>
              <a:t>of </a:t>
            </a:r>
            <a:r>
              <a:rPr lang="en-US" dirty="0">
                <a:solidFill>
                  <a:schemeClr val="tx2"/>
                </a:solidFill>
              </a:rPr>
              <a:t>rainfall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of a given</a:t>
            </a:r>
          </a:p>
          <a:p>
            <a:pPr eaLnBrk="1" hangingPunct="1"/>
            <a:r>
              <a:rPr lang="en-US" dirty="0"/>
              <a:t>duration and over a given catchment that</a:t>
            </a:r>
          </a:p>
          <a:p>
            <a:pPr eaLnBrk="1" hangingPunct="1"/>
            <a:r>
              <a:rPr lang="en-US" dirty="0"/>
              <a:t>is just enough to cause </a:t>
            </a:r>
            <a:r>
              <a:rPr lang="en-US" dirty="0" smtClean="0">
                <a:solidFill>
                  <a:schemeClr val="tx2"/>
                </a:solidFill>
              </a:rPr>
              <a:t>minor flooding </a:t>
            </a:r>
            <a:r>
              <a:rPr lang="en-US" dirty="0">
                <a:solidFill>
                  <a:schemeClr val="tx2"/>
                </a:solidFill>
              </a:rPr>
              <a:t>conditions </a:t>
            </a:r>
          </a:p>
          <a:p>
            <a:pPr eaLnBrk="1" hangingPunct="1"/>
            <a:r>
              <a:rPr lang="en-US" dirty="0"/>
              <a:t>at the </a:t>
            </a:r>
            <a:r>
              <a:rPr lang="en-US" dirty="0">
                <a:solidFill>
                  <a:schemeClr val="tx2"/>
                </a:solidFill>
              </a:rPr>
              <a:t>outlet</a:t>
            </a:r>
            <a:r>
              <a:rPr lang="en-US" dirty="0"/>
              <a:t> of the draining stream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Dec 2015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10738" y="5892265"/>
            <a:ext cx="589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Threshold exceedance concept to estimate occurrence only!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67645" y="1796534"/>
            <a:ext cx="3571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Rainfall threshold (familiar concept 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57800" y="2347694"/>
            <a:ext cx="3822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Meteorology and hydrology decoupled</a:t>
            </a:r>
          </a:p>
          <a:p>
            <a:r>
              <a:rPr lang="en-US" dirty="0">
                <a:solidFill>
                  <a:schemeClr val="accent2"/>
                </a:solidFill>
              </a:rPr>
              <a:t>t</a:t>
            </a:r>
            <a:r>
              <a:rPr lang="en-US" dirty="0" smtClean="0">
                <a:solidFill>
                  <a:schemeClr val="accent2"/>
                </a:solidFill>
              </a:rPr>
              <a:t>o facilitate adjustments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3144322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Concerned only with bankfull flow or equivalent return period flow (early warning)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2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0775" cy="1401762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Research and Development History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 Dec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HRC FFGS WMO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0A3CA-2BF1-48B7-9F9C-25DA6BEA8B4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152400" y="1828800"/>
            <a:ext cx="8229600" cy="4495800"/>
          </a:xfrm>
          <a:prstGeom prst="rect">
            <a:avLst/>
          </a:prstGeom>
          <a:noFill/>
          <a:ln/>
        </p:spPr>
        <p:txBody>
          <a:bodyPr/>
          <a:lstStyle/>
          <a:p>
            <a:pPr marL="548640" indent="-41148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65000"/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1970-1988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: US NWS Produces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FFG statistically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for each River Forecast Center. Also,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research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in adaptive site specific FF prediction systems.</a:t>
            </a:r>
          </a:p>
          <a:p>
            <a:pPr marL="422910" indent="-28575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65000"/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548640" indent="-41148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65000"/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1988-1993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: IIHR/HRC develop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physically consistent FFG formulations based on GIS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and create the first operational codes for US NWS</a:t>
            </a:r>
          </a:p>
          <a:p>
            <a:pPr marL="422910" indent="-28575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65000"/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548640" indent="-41148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65000"/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1993-2005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: HRC continues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research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in various aspects of the FFG process and system (sparsely gauged basins and uncertainty issues, forcing and models).  The development of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prototype regional systems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using FFG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proposed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and accepted in work plan of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WMO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CHy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Working Group on Applications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(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2002-2003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)</a:t>
            </a:r>
          </a:p>
          <a:p>
            <a:pPr marL="422910" indent="-28575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65000"/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548640" indent="-41148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65000"/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2004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: The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Central America Flash Flood Guidance System becomes operational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(serves 7 countries in CA)</a:t>
            </a:r>
          </a:p>
          <a:p>
            <a:pPr marL="422910" indent="-28575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65000"/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548640" indent="-41148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65000"/>
              <a:buFont typeface="Wingdings" panose="05000000000000000000" pitchFamily="2" charset="2"/>
              <a:buChar char="§"/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2008: 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WMO, USAID, NOAA, HRC sign a quad-part Memorandum of Understanding to collaborate in the development of a global flash flood guidance system (currently in second 5-year phase)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23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40176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mtClean="0"/>
              <a:t>System for Flash Flood Guidance</a:t>
            </a:r>
            <a:br>
              <a:rPr lang="en-US" altLang="en-US" smtClean="0"/>
            </a:br>
            <a:r>
              <a:rPr lang="en-US" altLang="en-US" smtClean="0"/>
              <a:t>(</a:t>
            </a:r>
            <a:r>
              <a:rPr lang="en-US" altLang="en-US" sz="3600" smtClean="0"/>
              <a:t>Global-to-Regional-to-Local Components)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 Dec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HRC FFGS WMO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4743-8F19-4C77-AC11-50D11EB950A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76400" y="1900238"/>
            <a:ext cx="6003925" cy="42846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0238"/>
            <a:ext cx="6003925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07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Integrated Systems for Real-Time Warning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 Dec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HRC FFGS WMO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50C54D-B05C-4B50-8585-0323FEC1B0D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752600"/>
            <a:ext cx="290195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3962400" y="3292475"/>
            <a:ext cx="609600" cy="5461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i="1" dirty="0">
                <a:solidFill>
                  <a:schemeClr val="accent5"/>
                </a:solidFill>
                <a:latin typeface="Symbol" pitchFamily="18" charset="2"/>
              </a:rPr>
              <a:t>e</a:t>
            </a:r>
          </a:p>
        </p:txBody>
      </p:sp>
      <p:sp>
        <p:nvSpPr>
          <p:cNvPr id="9" name="Oval 8"/>
          <p:cNvSpPr/>
          <p:nvPr/>
        </p:nvSpPr>
        <p:spPr>
          <a:xfrm>
            <a:off x="1752600" y="3644900"/>
            <a:ext cx="304800" cy="304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95400" y="5410200"/>
            <a:ext cx="304800" cy="304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Arrow Connector 13"/>
          <p:cNvCxnSpPr>
            <a:stCxn id="9" idx="6"/>
            <a:endCxn id="8" idx="2"/>
          </p:cNvCxnSpPr>
          <p:nvPr/>
        </p:nvCxnSpPr>
        <p:spPr>
          <a:xfrm flipV="1">
            <a:off x="2057400" y="3565525"/>
            <a:ext cx="1905000" cy="231775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7"/>
            <a:endCxn id="8" idx="2"/>
          </p:cNvCxnSpPr>
          <p:nvPr/>
        </p:nvCxnSpPr>
        <p:spPr>
          <a:xfrm flipV="1">
            <a:off x="1555750" y="3565525"/>
            <a:ext cx="2406650" cy="1889125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8" idx="0"/>
          </p:cNvCxnSpPr>
          <p:nvPr/>
        </p:nvCxnSpPr>
        <p:spPr>
          <a:xfrm>
            <a:off x="4029075" y="2401463"/>
            <a:ext cx="0" cy="891361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519488" y="1524000"/>
            <a:ext cx="15573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Observations</a:t>
            </a:r>
          </a:p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or Forecaster</a:t>
            </a:r>
          </a:p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Experience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544888" y="4687888"/>
            <a:ext cx="145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Adjustments</a:t>
            </a:r>
          </a:p>
        </p:txBody>
      </p:sp>
      <p:cxnSp>
        <p:nvCxnSpPr>
          <p:cNvPr id="24" name="Straight Arrow Connector 23"/>
          <p:cNvCxnSpPr>
            <a:stCxn id="8" idx="4"/>
          </p:cNvCxnSpPr>
          <p:nvPr/>
        </p:nvCxnSpPr>
        <p:spPr>
          <a:xfrm>
            <a:off x="4065588" y="3838629"/>
            <a:ext cx="0" cy="696434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276600" y="4333875"/>
            <a:ext cx="990600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 rot="-2202468">
            <a:off x="2620963" y="3759200"/>
            <a:ext cx="1325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B0F0"/>
                </a:solidFill>
              </a:rPr>
              <a:t>Predictions</a:t>
            </a:r>
          </a:p>
        </p:txBody>
      </p:sp>
      <p:cxnSp>
        <p:nvCxnSpPr>
          <p:cNvPr id="31" name="Straight Arrow Connector 30"/>
          <p:cNvCxnSpPr>
            <a:stCxn id="8" idx="6"/>
          </p:cNvCxnSpPr>
          <p:nvPr/>
        </p:nvCxnSpPr>
        <p:spPr>
          <a:xfrm>
            <a:off x="4572000" y="3565525"/>
            <a:ext cx="417513" cy="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Flowchart: Decision 1023"/>
          <p:cNvSpPr/>
          <p:nvPr/>
        </p:nvSpPr>
        <p:spPr>
          <a:xfrm>
            <a:off x="4989738" y="2916088"/>
            <a:ext cx="2096862" cy="1314175"/>
          </a:xfrm>
          <a:prstGeom prst="flowChartDecisi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Decision to issue warning</a:t>
            </a:r>
          </a:p>
        </p:txBody>
      </p:sp>
      <p:cxnSp>
        <p:nvCxnSpPr>
          <p:cNvPr id="1027" name="Straight Arrow Connector 1026"/>
          <p:cNvCxnSpPr>
            <a:stCxn id="1028" idx="2"/>
          </p:cNvCxnSpPr>
          <p:nvPr/>
        </p:nvCxnSpPr>
        <p:spPr>
          <a:xfrm flipH="1">
            <a:off x="6038850" y="2322513"/>
            <a:ext cx="230188" cy="593725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TextBox 1027"/>
          <p:cNvSpPr txBox="1"/>
          <p:nvPr/>
        </p:nvSpPr>
        <p:spPr>
          <a:xfrm>
            <a:off x="5369016" y="1676400"/>
            <a:ext cx="180055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Last-Minute </a:t>
            </a:r>
          </a:p>
          <a:p>
            <a:pPr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Information</a:t>
            </a:r>
          </a:p>
        </p:txBody>
      </p:sp>
      <p:sp>
        <p:nvSpPr>
          <p:cNvPr id="1030" name="TextBox 1029"/>
          <p:cNvSpPr txBox="1"/>
          <p:nvPr/>
        </p:nvSpPr>
        <p:spPr>
          <a:xfrm>
            <a:off x="5208638" y="4648200"/>
            <a:ext cx="221086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Decision Maker</a:t>
            </a:r>
          </a:p>
          <a:p>
            <a:pPr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Guidelines and</a:t>
            </a:r>
          </a:p>
          <a:p>
            <a:pPr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Preferences</a:t>
            </a:r>
          </a:p>
        </p:txBody>
      </p:sp>
      <p:cxnSp>
        <p:nvCxnSpPr>
          <p:cNvPr id="1032" name="Straight Arrow Connector 1031"/>
          <p:cNvCxnSpPr>
            <a:stCxn id="1030" idx="0"/>
          </p:cNvCxnSpPr>
          <p:nvPr/>
        </p:nvCxnSpPr>
        <p:spPr>
          <a:xfrm flipH="1" flipV="1">
            <a:off x="6038850" y="4230688"/>
            <a:ext cx="274638" cy="417512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Straight Arrow Connector 1033"/>
          <p:cNvCxnSpPr/>
          <p:nvPr/>
        </p:nvCxnSpPr>
        <p:spPr>
          <a:xfrm>
            <a:off x="7086600" y="3573463"/>
            <a:ext cx="457200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6" name="TextBox 1035"/>
          <p:cNvSpPr txBox="1">
            <a:spLocks noChangeArrowheads="1"/>
          </p:cNvSpPr>
          <p:nvPr/>
        </p:nvSpPr>
        <p:spPr bwMode="auto">
          <a:xfrm>
            <a:off x="6538913" y="3733800"/>
            <a:ext cx="1120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Warning</a:t>
            </a:r>
          </a:p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Message</a:t>
            </a:r>
          </a:p>
        </p:txBody>
      </p:sp>
      <p:sp>
        <p:nvSpPr>
          <p:cNvPr id="1037" name="Flowchart: Predefined Process 1036"/>
          <p:cNvSpPr/>
          <p:nvPr/>
        </p:nvSpPr>
        <p:spPr>
          <a:xfrm>
            <a:off x="7543800" y="2782888"/>
            <a:ext cx="1541463" cy="1619250"/>
          </a:xfrm>
          <a:prstGeom prst="flowChartPredefinedProcess">
            <a:avLst/>
          </a:prstGeom>
          <a:solidFill>
            <a:schemeClr val="accent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accent2"/>
                </a:solidFill>
              </a:rPr>
              <a:t>Response</a:t>
            </a:r>
          </a:p>
        </p:txBody>
      </p:sp>
      <p:sp>
        <p:nvSpPr>
          <p:cNvPr id="1038" name="Down Arrow 1037"/>
          <p:cNvSpPr/>
          <p:nvPr/>
        </p:nvSpPr>
        <p:spPr>
          <a:xfrm rot="10800000">
            <a:off x="5791200" y="5562600"/>
            <a:ext cx="457200" cy="381000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9" name="TextBox 1038"/>
          <p:cNvSpPr txBox="1">
            <a:spLocks noChangeArrowheads="1"/>
          </p:cNvSpPr>
          <p:nvPr/>
        </p:nvSpPr>
        <p:spPr bwMode="auto">
          <a:xfrm>
            <a:off x="4659313" y="6019800"/>
            <a:ext cx="3328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Training and Local Experience</a:t>
            </a:r>
          </a:p>
        </p:txBody>
      </p:sp>
      <p:sp>
        <p:nvSpPr>
          <p:cNvPr id="1042" name="TextBox 1041"/>
          <p:cNvSpPr txBox="1">
            <a:spLocks noChangeArrowheads="1"/>
          </p:cNvSpPr>
          <p:nvPr/>
        </p:nvSpPr>
        <p:spPr bwMode="auto">
          <a:xfrm>
            <a:off x="7010400" y="4845050"/>
            <a:ext cx="21336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US" altLang="en-US">
                <a:solidFill>
                  <a:schemeClr val="tx2"/>
                </a:solidFill>
              </a:rPr>
              <a:t>Agency-</a:t>
            </a:r>
          </a:p>
          <a:p>
            <a:pPr algn="r" eaLnBrk="1" hangingPunct="1"/>
            <a:r>
              <a:rPr lang="en-US" altLang="en-US">
                <a:solidFill>
                  <a:schemeClr val="tx2"/>
                </a:solidFill>
              </a:rPr>
              <a:t>Coordination</a:t>
            </a:r>
          </a:p>
          <a:p>
            <a:pPr algn="r" eaLnBrk="1" hangingPunct="1"/>
            <a:r>
              <a:rPr lang="en-US" altLang="en-US">
                <a:solidFill>
                  <a:schemeClr val="tx2"/>
                </a:solidFill>
              </a:rPr>
              <a:t>Education Programs</a:t>
            </a:r>
          </a:p>
        </p:txBody>
      </p:sp>
      <p:cxnSp>
        <p:nvCxnSpPr>
          <p:cNvPr id="1044" name="Straight Arrow Connector 1043"/>
          <p:cNvCxnSpPr>
            <a:endCxn id="1037" idx="2"/>
          </p:cNvCxnSpPr>
          <p:nvPr/>
        </p:nvCxnSpPr>
        <p:spPr>
          <a:xfrm flipH="1" flipV="1">
            <a:off x="8315325" y="4402138"/>
            <a:ext cx="28575" cy="44291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5" name="TextBox 1044"/>
          <p:cNvSpPr txBox="1">
            <a:spLocks noChangeArrowheads="1"/>
          </p:cNvSpPr>
          <p:nvPr/>
        </p:nvSpPr>
        <p:spPr bwMode="auto">
          <a:xfrm>
            <a:off x="965200" y="6035675"/>
            <a:ext cx="207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Modeling Systems</a:t>
            </a:r>
          </a:p>
        </p:txBody>
      </p:sp>
      <p:sp>
        <p:nvSpPr>
          <p:cNvPr id="1046" name="TextBox 1045"/>
          <p:cNvSpPr txBox="1">
            <a:spLocks noChangeArrowheads="1"/>
          </p:cNvSpPr>
          <p:nvPr/>
        </p:nvSpPr>
        <p:spPr bwMode="auto">
          <a:xfrm>
            <a:off x="4391025" y="3108325"/>
            <a:ext cx="1082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Forecast</a:t>
            </a:r>
          </a:p>
        </p:txBody>
      </p:sp>
      <p:sp>
        <p:nvSpPr>
          <p:cNvPr id="1047" name="Oval 1046"/>
          <p:cNvSpPr/>
          <p:nvPr/>
        </p:nvSpPr>
        <p:spPr>
          <a:xfrm>
            <a:off x="965200" y="6038850"/>
            <a:ext cx="1847850" cy="441325"/>
          </a:xfrm>
          <a:prstGeom prst="ellipse">
            <a:avLst/>
          </a:prstGeom>
          <a:solidFill>
            <a:srgbClr val="C58D01">
              <a:alpha val="47843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343275" y="4672013"/>
            <a:ext cx="1847850" cy="441325"/>
          </a:xfrm>
          <a:prstGeom prst="ellipse">
            <a:avLst/>
          </a:prstGeom>
          <a:solidFill>
            <a:srgbClr val="C58D01">
              <a:alpha val="47843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857625" y="3048000"/>
            <a:ext cx="1846263" cy="441325"/>
          </a:xfrm>
          <a:prstGeom prst="ellipse">
            <a:avLst/>
          </a:prstGeom>
          <a:solidFill>
            <a:srgbClr val="C58D01">
              <a:alpha val="47843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142038" y="3841750"/>
            <a:ext cx="1846262" cy="441325"/>
          </a:xfrm>
          <a:prstGeom prst="ellipse">
            <a:avLst/>
          </a:prstGeom>
          <a:solidFill>
            <a:srgbClr val="C58D01">
              <a:alpha val="47843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239000" y="3416300"/>
            <a:ext cx="1846263" cy="439738"/>
          </a:xfrm>
          <a:prstGeom prst="ellipse">
            <a:avLst/>
          </a:prstGeom>
          <a:solidFill>
            <a:srgbClr val="C58D01">
              <a:alpha val="47843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49" name="Straight Arrow Connector 1048"/>
          <p:cNvCxnSpPr>
            <a:endCxn id="56" idx="4"/>
          </p:cNvCxnSpPr>
          <p:nvPr/>
        </p:nvCxnSpPr>
        <p:spPr>
          <a:xfrm flipV="1">
            <a:off x="2813050" y="5113338"/>
            <a:ext cx="1454150" cy="111125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Straight Arrow Connector 1050"/>
          <p:cNvCxnSpPr>
            <a:stCxn id="56" idx="0"/>
          </p:cNvCxnSpPr>
          <p:nvPr/>
        </p:nvCxnSpPr>
        <p:spPr>
          <a:xfrm flipV="1">
            <a:off x="4267200" y="3481388"/>
            <a:ext cx="612775" cy="119062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3" name="Straight Arrow Connector 1052"/>
          <p:cNvCxnSpPr>
            <a:endCxn id="58" idx="0"/>
          </p:cNvCxnSpPr>
          <p:nvPr/>
        </p:nvCxnSpPr>
        <p:spPr>
          <a:xfrm>
            <a:off x="5703888" y="3295650"/>
            <a:ext cx="1362075" cy="54610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5" name="Straight Arrow Connector 1054"/>
          <p:cNvCxnSpPr>
            <a:stCxn id="58" idx="6"/>
            <a:endCxn id="59" idx="4"/>
          </p:cNvCxnSpPr>
          <p:nvPr/>
        </p:nvCxnSpPr>
        <p:spPr>
          <a:xfrm flipV="1">
            <a:off x="7988300" y="3856038"/>
            <a:ext cx="174625" cy="20637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85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21" grpId="0"/>
      <p:bldP spid="22" grpId="0"/>
      <p:bldP spid="27" grpId="0"/>
      <p:bldP spid="1036" grpId="0"/>
      <p:bldP spid="1037" grpId="0" animBg="1"/>
      <p:bldP spid="1038" grpId="0" animBg="1"/>
      <p:bldP spid="1039" grpId="0"/>
      <p:bldP spid="1042" grpId="0"/>
      <p:bldP spid="1045" grpId="0"/>
      <p:bldP spid="1046" grpId="0"/>
      <p:bldP spid="1047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FLASH FLOOD GUIDANCE SYSTEM</a:t>
            </a:r>
            <a:b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From Global Data and Regional Hydrometeorology to Country Data and Warnings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143000" y="2159000"/>
            <a:ext cx="1539875" cy="914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 dirty="0"/>
              <a:t>Computational</a:t>
            </a:r>
          </a:p>
          <a:p>
            <a:pPr>
              <a:defRPr/>
            </a:pPr>
            <a:r>
              <a:rPr lang="en-US" sz="1400" dirty="0"/>
              <a:t>Component</a:t>
            </a:r>
            <a:r>
              <a:rPr lang="en-US" dirty="0"/>
              <a:t> </a:t>
            </a:r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457200" y="1447800"/>
            <a:ext cx="3733800" cy="508000"/>
          </a:xfrm>
          <a:prstGeom prst="flowChartInputOutpu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400" dirty="0"/>
              <a:t>Global/Regional Observations </a:t>
            </a:r>
          </a:p>
          <a:p>
            <a:pPr algn="ctr">
              <a:defRPr/>
            </a:pPr>
            <a:r>
              <a:rPr lang="en-US" sz="1400" dirty="0"/>
              <a:t>&amp; ATM Model Forecasts</a:t>
            </a:r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1946275" y="1955800"/>
            <a:ext cx="0" cy="2032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2895600" y="2463800"/>
            <a:ext cx="1828800" cy="508000"/>
          </a:xfrm>
          <a:prstGeom prst="flowChartInputOutpu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400" dirty="0"/>
              <a:t>Local Products</a:t>
            </a:r>
          </a:p>
          <a:p>
            <a:pPr algn="ctr">
              <a:defRPr/>
            </a:pPr>
            <a:r>
              <a:rPr lang="en-US" sz="1400" dirty="0"/>
              <a:t>&amp; </a:t>
            </a:r>
            <a:r>
              <a:rPr lang="en-US" sz="1400" b="1" dirty="0">
                <a:solidFill>
                  <a:schemeClr val="accent4"/>
                </a:solidFill>
              </a:rPr>
              <a:t>Uncertainty</a:t>
            </a:r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2682875" y="2667000"/>
            <a:ext cx="441325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3886200" y="3657600"/>
            <a:ext cx="2746375" cy="609600"/>
          </a:xfrm>
          <a:prstGeom prst="flowChartAlternateProcess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400" dirty="0" smtClean="0">
                <a:solidFill>
                  <a:srgbClr val="FFFF00"/>
                </a:solidFill>
              </a:rPr>
              <a:t>Country</a:t>
            </a:r>
            <a:endParaRPr lang="en-US" sz="1400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en-US" sz="1400" dirty="0">
                <a:solidFill>
                  <a:srgbClr val="FFFF00"/>
                </a:solidFill>
              </a:rPr>
              <a:t>Warning Generation System</a:t>
            </a:r>
          </a:p>
        </p:txBody>
      </p:sp>
      <p:sp>
        <p:nvSpPr>
          <p:cNvPr id="35851" name="AutoShape 11"/>
          <p:cNvSpPr>
            <a:spLocks noChangeArrowheads="1"/>
          </p:cNvSpPr>
          <p:nvPr/>
        </p:nvSpPr>
        <p:spPr bwMode="auto">
          <a:xfrm>
            <a:off x="5867400" y="3048000"/>
            <a:ext cx="1404938" cy="355600"/>
          </a:xfrm>
          <a:prstGeom prst="flowChartInputOutpu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Country 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Data</a:t>
            </a:r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 flipH="1">
            <a:off x="5562600" y="3429000"/>
            <a:ext cx="914400" cy="228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5638800" y="4292600"/>
            <a:ext cx="0" cy="2032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4" name="AutoShape 14"/>
          <p:cNvSpPr>
            <a:spLocks noChangeArrowheads="1"/>
          </p:cNvSpPr>
          <p:nvPr/>
        </p:nvSpPr>
        <p:spPr bwMode="auto">
          <a:xfrm>
            <a:off x="4876800" y="4495800"/>
            <a:ext cx="2946400" cy="609600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tx2"/>
                </a:solidFill>
              </a:rPr>
              <a:t>Country</a:t>
            </a:r>
            <a:endParaRPr lang="en-US" sz="1400" dirty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2"/>
                </a:solidFill>
              </a:rPr>
              <a:t>Warning Dissemination System</a:t>
            </a:r>
          </a:p>
        </p:txBody>
      </p:sp>
      <p:sp>
        <p:nvSpPr>
          <p:cNvPr id="35856" name="AutoShape 16"/>
          <p:cNvSpPr>
            <a:spLocks noChangeArrowheads="1"/>
          </p:cNvSpPr>
          <p:nvPr/>
        </p:nvSpPr>
        <p:spPr bwMode="auto">
          <a:xfrm>
            <a:off x="5638800" y="5334000"/>
            <a:ext cx="2362200" cy="304800"/>
          </a:xfrm>
          <a:prstGeom prst="flowChartTerminator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tx2"/>
                </a:solidFill>
              </a:rPr>
              <a:t>Response Agencies</a:t>
            </a:r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>
            <a:off x="6781800" y="5105400"/>
            <a:ext cx="0" cy="228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2" name="Oval 22"/>
          <p:cNvSpPr>
            <a:spLocks noChangeArrowheads="1"/>
          </p:cNvSpPr>
          <p:nvPr/>
        </p:nvSpPr>
        <p:spPr bwMode="auto">
          <a:xfrm>
            <a:off x="152400" y="1066800"/>
            <a:ext cx="5410200" cy="2362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>
            <a:off x="3810000" y="2971800"/>
            <a:ext cx="1219200" cy="6858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277586" y="4686181"/>
            <a:ext cx="3657600" cy="1600438"/>
          </a:xfrm>
          <a:prstGeom prst="rect">
            <a:avLst/>
          </a:prstGeom>
          <a:solidFill>
            <a:schemeClr val="accent5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00"/>
                </a:solidFill>
              </a:rPr>
              <a:t>Decisions are made with multiple datasets and under uncertainty</a:t>
            </a:r>
          </a:p>
          <a:p>
            <a:pPr marL="342900" indent="-342900">
              <a:defRPr/>
            </a:pPr>
            <a:endParaRPr lang="en-US" sz="1400" b="1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sz="1400" b="1" dirty="0">
                <a:solidFill>
                  <a:srgbClr val="FFFF00"/>
                </a:solidFill>
              </a:rPr>
              <a:t>There is a need to modify the products of the </a:t>
            </a:r>
            <a:r>
              <a:rPr lang="en-US" sz="1400" b="1" dirty="0" smtClean="0">
                <a:solidFill>
                  <a:srgbClr val="FFFF00"/>
                </a:solidFill>
              </a:rPr>
              <a:t>regional </a:t>
            </a:r>
            <a:r>
              <a:rPr lang="en-US" sz="1400" b="1" dirty="0">
                <a:solidFill>
                  <a:srgbClr val="FFFF00"/>
                </a:solidFill>
              </a:rPr>
              <a:t>system </a:t>
            </a:r>
            <a:r>
              <a:rPr lang="en-US" sz="1400" b="1" dirty="0" smtClean="0">
                <a:solidFill>
                  <a:srgbClr val="FFFF00"/>
                </a:solidFill>
              </a:rPr>
              <a:t>by country forecasters </a:t>
            </a:r>
            <a:r>
              <a:rPr lang="en-US" sz="1400" b="1" dirty="0">
                <a:solidFill>
                  <a:srgbClr val="FFFF00"/>
                </a:solidFill>
              </a:rPr>
              <a:t>and have capability for estimating consequences to local </a:t>
            </a:r>
            <a:r>
              <a:rPr lang="en-US" sz="1400" b="1" dirty="0" smtClean="0">
                <a:solidFill>
                  <a:srgbClr val="FFFF00"/>
                </a:solidFill>
              </a:rPr>
              <a:t>flash flood potential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35863" name="Oval 23"/>
          <p:cNvSpPr>
            <a:spLocks noChangeArrowheads="1"/>
          </p:cNvSpPr>
          <p:nvPr/>
        </p:nvSpPr>
        <p:spPr bwMode="auto">
          <a:xfrm>
            <a:off x="3352800" y="2819400"/>
            <a:ext cx="5791200" cy="32004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5334000" y="1295400"/>
            <a:ext cx="33762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○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48560"/>
              </a:buClr>
              <a:buSzPct val="100000"/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 smtClean="0">
                <a:solidFill>
                  <a:srgbClr val="FF0000"/>
                </a:solidFill>
              </a:rPr>
              <a:t>Regional Center: </a:t>
            </a:r>
            <a:r>
              <a:rPr lang="en-US" altLang="en-US" sz="1400" b="1" dirty="0">
                <a:solidFill>
                  <a:srgbClr val="FF0000"/>
                </a:solidFill>
              </a:rPr>
              <a:t>Computational Core</a:t>
            </a:r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5620791" y="2354590"/>
            <a:ext cx="35232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n>
                  <a:solidFill>
                    <a:schemeClr val="accent2"/>
                  </a:solidFill>
                </a:ln>
                <a:solidFill>
                  <a:srgbClr val="663300"/>
                </a:solidFill>
              </a:rPr>
              <a:t>Country NMHS: </a:t>
            </a:r>
            <a:r>
              <a:rPr lang="en-US" sz="1400" dirty="0">
                <a:ln>
                  <a:solidFill>
                    <a:schemeClr val="accent2"/>
                  </a:solidFill>
                </a:ln>
                <a:solidFill>
                  <a:srgbClr val="663300"/>
                </a:solidFill>
              </a:rPr>
              <a:t>Adjustments and Warning</a:t>
            </a:r>
          </a:p>
          <a:p>
            <a:pPr eaLnBrk="1" hangingPunct="1">
              <a:defRPr/>
            </a:pPr>
            <a:r>
              <a:rPr lang="en-US" sz="1400" dirty="0">
                <a:ln>
                  <a:solidFill>
                    <a:schemeClr val="accent2"/>
                  </a:solidFill>
                </a:ln>
                <a:solidFill>
                  <a:srgbClr val="663300"/>
                </a:solidFill>
              </a:rPr>
              <a:t>Core</a:t>
            </a:r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 flipH="1" flipV="1">
            <a:off x="4038600" y="1600200"/>
            <a:ext cx="1905000" cy="16002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HRC FFGS WMO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0FA016-F8A2-4DC7-9F40-DEB9A6001F7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 Dec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179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  <p:bldP spid="35845" grpId="0" animBg="1"/>
      <p:bldP spid="35846" grpId="0" animBg="1"/>
      <p:bldP spid="35847" grpId="0" animBg="1"/>
      <p:bldP spid="35848" grpId="0" animBg="1"/>
      <p:bldP spid="35849" grpId="0" animBg="1"/>
      <p:bldP spid="35851" grpId="0" animBg="1"/>
      <p:bldP spid="35852" grpId="0" animBg="1"/>
      <p:bldP spid="35853" grpId="0" animBg="1"/>
      <p:bldP spid="35854" grpId="0" animBg="1"/>
      <p:bldP spid="35856" grpId="0" animBg="1"/>
      <p:bldP spid="35857" grpId="0" animBg="1"/>
      <p:bldP spid="35862" grpId="0" animBg="1"/>
      <p:bldP spid="35860" grpId="0" animBg="1"/>
      <p:bldP spid="35863" grpId="0" animBg="1"/>
      <p:bldP spid="35864" grpId="0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2110</Words>
  <Application>Microsoft Office PowerPoint</Application>
  <PresentationFormat>On-screen Show (4:3)</PresentationFormat>
  <Paragraphs>481</Paragraphs>
  <Slides>40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7" baseType="lpstr">
      <vt:lpstr>Adobe Fan Heiti Std B</vt:lpstr>
      <vt:lpstr>Arial</vt:lpstr>
      <vt:lpstr>Book Antiqua</vt:lpstr>
      <vt:lpstr>Calibri</vt:lpstr>
      <vt:lpstr>Cambria Math</vt:lpstr>
      <vt:lpstr>Century Gothic</vt:lpstr>
      <vt:lpstr>Corbel</vt:lpstr>
      <vt:lpstr>Garamond</vt:lpstr>
      <vt:lpstr>Monotype Sorts</vt:lpstr>
      <vt:lpstr>Symbol</vt:lpstr>
      <vt:lpstr>Times New Roman</vt:lpstr>
      <vt:lpstr>TimesNewRoman</vt:lpstr>
      <vt:lpstr>TimesNewRoman,Bold</vt:lpstr>
      <vt:lpstr>TimesNewRoman,Italic</vt:lpstr>
      <vt:lpstr>Wingdings</vt:lpstr>
      <vt:lpstr>Wingdings 2</vt:lpstr>
      <vt:lpstr>Office Theme</vt:lpstr>
      <vt:lpstr>Overview GLOBAL FLASH FLOOD GUIDANCE PROGRAM</vt:lpstr>
      <vt:lpstr>Distinguishing Characteristics of Flash Floods</vt:lpstr>
      <vt:lpstr>The Need</vt:lpstr>
      <vt:lpstr>PowerPoint Presentation</vt:lpstr>
      <vt:lpstr>Flash Flood Guidance Concept</vt:lpstr>
      <vt:lpstr>Research and Development History</vt:lpstr>
      <vt:lpstr>System for Flash Flood Guidance (Global-to-Regional-to-Local Components)</vt:lpstr>
      <vt:lpstr>Integrated Systems for Real-Time Warning</vt:lpstr>
      <vt:lpstr>FLASH FLOOD GUIDANCE SYSTEM From Global Data and Regional Hydrometeorology to Country Data and Warnings</vt:lpstr>
      <vt:lpstr>Local System for Warnings</vt:lpstr>
      <vt:lpstr>Application of Flash Flood Guidance</vt:lpstr>
      <vt:lpstr>PowerPoint Presentation</vt:lpstr>
      <vt:lpstr>Global Flash Flood Guidance Products</vt:lpstr>
      <vt:lpstr>Real-Time Data Forcing                                Quality Controlled Multi-Spectral Satellite Rainfall</vt:lpstr>
      <vt:lpstr>Real-Time Forecasts/Nowcasts Forcing                                Mesoscale Numerical Weather Prediction Modeling</vt:lpstr>
      <vt:lpstr>PowerPoint Presentation</vt:lpstr>
      <vt:lpstr>PowerPoint Presentation</vt:lpstr>
      <vt:lpstr>Education and Training Activities</vt:lpstr>
      <vt:lpstr>PowerPoint Presentation</vt:lpstr>
      <vt:lpstr>PowerPoint Presentation</vt:lpstr>
      <vt:lpstr>Operational Utility of Systems with Forecaster Adjustments</vt:lpstr>
      <vt:lpstr>Important Needs</vt:lpstr>
      <vt:lpstr>Enhancements for FFGS improved operations</vt:lpstr>
      <vt:lpstr>Advances to be discussed</vt:lpstr>
      <vt:lpstr>A. Multiple Mesoscale Mode Input</vt:lpstr>
      <vt:lpstr>PowerPoint Presentation</vt:lpstr>
      <vt:lpstr>Surface Drainage Flow                                  City of Pretoria Example</vt:lpstr>
      <vt:lpstr>C1. Inundation Mapping for Soil Water Estimation</vt:lpstr>
      <vt:lpstr>C1. Inundation Mapping for Soil Water Estimation</vt:lpstr>
      <vt:lpstr>C2. Feasibility of using SMOS Data</vt:lpstr>
      <vt:lpstr>D. Landslide prediction using FFGS output</vt:lpstr>
      <vt:lpstr>D.1 Susceptibility Mapping                      (hillslope scale)</vt:lpstr>
      <vt:lpstr>D.2 Real-time Occurrence Prediction based on FFGS Rainfall and Soil Water </vt:lpstr>
      <vt:lpstr>E. Operational Riverine Routing</vt:lpstr>
      <vt:lpstr>Project Accomplishments</vt:lpstr>
      <vt:lpstr>Geospatial Analysis</vt:lpstr>
      <vt:lpstr>Distributed Model Diagram – PANDHM V.2015</vt:lpstr>
      <vt:lpstr>PANWRF Ensemble Run Configuration</vt:lpstr>
      <vt:lpstr>Example Forecast Products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FLASH FLOOD GUIDANCE PROGRAM</dc:title>
  <dc:creator>kgeorgakakos</dc:creator>
  <cp:lastModifiedBy>HRC</cp:lastModifiedBy>
  <cp:revision>48</cp:revision>
  <dcterms:created xsi:type="dcterms:W3CDTF">2014-05-18T06:42:28Z</dcterms:created>
  <dcterms:modified xsi:type="dcterms:W3CDTF">2015-12-01T00:40:51Z</dcterms:modified>
</cp:coreProperties>
</file>