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7" r:id="rId2"/>
    <p:sldId id="264" r:id="rId3"/>
    <p:sldId id="268" r:id="rId4"/>
    <p:sldId id="269" r:id="rId5"/>
    <p:sldId id="266" r:id="rId6"/>
    <p:sldId id="260" r:id="rId7"/>
    <p:sldId id="262" r:id="rId8"/>
    <p:sldId id="263" r:id="rId9"/>
    <p:sldId id="256" r:id="rId10"/>
    <p:sldId id="265" r:id="rId11"/>
    <p:sldId id="261" r:id="rId12"/>
    <p:sldId id="257" r:id="rId13"/>
    <p:sldId id="259" r:id="rId14"/>
    <p:sldId id="258" r:id="rId15"/>
    <p:sldId id="273" r:id="rId16"/>
    <p:sldId id="274" r:id="rId17"/>
    <p:sldId id="275" r:id="rId18"/>
    <p:sldId id="270" r:id="rId19"/>
    <p:sldId id="277" r:id="rId2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1F7EE7"/>
    <a:srgbClr val="00CC00"/>
    <a:srgbClr val="7DD330"/>
    <a:srgbClr val="CC0000"/>
    <a:srgbClr val="0C7CD2"/>
    <a:srgbClr val="AE1517"/>
    <a:srgbClr val="758C3A"/>
    <a:srgbClr val="C42C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69" autoAdjust="0"/>
    <p:restoredTop sz="94660"/>
  </p:normalViewPr>
  <p:slideViewPr>
    <p:cSldViewPr>
      <p:cViewPr>
        <p:scale>
          <a:sx n="69" d="100"/>
          <a:sy n="69" d="100"/>
        </p:scale>
        <p:origin x="-63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7E52E-1E11-41A9-BE0E-18E559F21810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2C8A3-1592-400D-A21E-29011225D6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EB7A3-F343-46C5-A9C4-8378C6D70DE0}" type="datetimeFigureOut">
              <a:rPr lang="en-US" smtClean="0"/>
              <a:pPr/>
              <a:t>5/28/2013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4DB7C-B964-4376-8E0A-B988777C9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97637-A200-4ED0-918C-578232EF1B8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07439F-1AB4-464C-9088-170F5C2E45F4}" type="slidenum">
              <a:rPr lang="it-IT" smtClean="0"/>
              <a:pPr/>
              <a:t>15</a:t>
            </a:fld>
            <a:endParaRPr lang="it-IT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39F18-2FC9-48B4-95F6-770E85F9C309}" type="slidenum">
              <a:rPr lang="it-IT" smtClean="0"/>
              <a:pPr/>
              <a:t>16</a:t>
            </a:fld>
            <a:endParaRPr lang="it-IT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1EC718-02F4-47C3-B139-E2643495509E}" type="slidenum">
              <a:rPr lang="it-IT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B3E8B-B7E5-41F9-9A8D-261B9E50DE41}" type="slidenum">
              <a:rPr lang="sq-AL" smtClean="0"/>
              <a:pPr/>
              <a:t>3</a:t>
            </a:fld>
            <a:endParaRPr lang="sq-A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50DD95-71CB-4562-A5D5-0F45B90542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06F19-5508-430A-B8C5-C4B3C83251B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7693025" cy="1785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8200" y="4300538"/>
            <a:ext cx="7693025" cy="1785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8BB1-2079-416C-844D-B38BC6DF04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dsf dsfz fze ey ytkuilhk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Page </a:t>
            </a:r>
            <a:fld id="{C01CF566-415C-4421-B247-12B4A12CCEFE}" type="slidenum">
              <a:rPr lang="fr-FR" b="1">
                <a:solidFill>
                  <a:schemeClr val="bg1"/>
                </a:solidFill>
              </a:rPr>
              <a:pPr/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Documents and Settings\user\Desktop\Picture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836713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“ESTABLISHMENT OF THE DESIGN TEAM ON THE DESIGN OF REGIONAL MULTIHAZARD EARLY WARNING SYSTEM”</a:t>
            </a:r>
            <a:endParaRPr lang="en-US" sz="2400" b="1" i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i="1" dirty="0" smtClean="0">
              <a:solidFill>
                <a:srgbClr val="FFFF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4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4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43200"/>
            <a:ext cx="9144000" cy="147732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“Some considerations about the actual progress related to the </a:t>
            </a:r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 </a:t>
            </a:r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&amp;</a:t>
            </a:r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meteorological monitoring networks </a:t>
            </a:r>
            <a:r>
              <a:rPr lang="en-US" sz="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Albania” </a:t>
            </a:r>
            <a:endParaRPr lang="en-US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343400"/>
            <a:ext cx="9144000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       Prof. Petrit ZORBA</a:t>
            </a:r>
          </a:p>
          <a:p>
            <a:pPr algn="ctr"/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Head of the Department of Climate  and Environment</a:t>
            </a:r>
          </a:p>
          <a:p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  I GJ E U M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61" y="5949280"/>
            <a:ext cx="25138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Skopje</a:t>
            </a:r>
          </a:p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May 29-30, 2013</a:t>
            </a:r>
          </a:p>
          <a:p>
            <a:pPr algn="ctr"/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" name="Picture 13" descr="C:\Users\ineum\Desktop\Fotoja e 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181600"/>
            <a:ext cx="396240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Shkup\et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24" y="1428736"/>
            <a:ext cx="9148724" cy="5429264"/>
          </a:xfrm>
          <a:prstGeom prst="rect">
            <a:avLst/>
          </a:prstGeom>
          <a:noFill/>
        </p:spPr>
      </p:pic>
      <p:pic>
        <p:nvPicPr>
          <p:cNvPr id="2051" name="Picture 3" descr="I:\Shkup\pu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5" y="0"/>
            <a:ext cx="6500826" cy="6909381"/>
          </a:xfrm>
          <a:prstGeom prst="rect">
            <a:avLst/>
          </a:prstGeom>
          <a:noFill/>
        </p:spPr>
      </p:pic>
      <p:pic>
        <p:nvPicPr>
          <p:cNvPr id="2052" name="Picture 4" descr="I:\Shkup\B cur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1071" y="0"/>
            <a:ext cx="7102929" cy="6858000"/>
          </a:xfrm>
          <a:prstGeom prst="rect">
            <a:avLst/>
          </a:prstGeom>
          <a:noFill/>
        </p:spPr>
      </p:pic>
      <p:pic>
        <p:nvPicPr>
          <p:cNvPr id="2053" name="Picture 5" descr="I:\Shkup\leskov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120" y="0"/>
            <a:ext cx="7780880" cy="6913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13\FOTO\M7 Shenkoll\WP_00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6085"/>
            <a:ext cx="5148064" cy="68640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32040" y="5934670"/>
            <a:ext cx="3377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Sh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Times New Roman"/>
              </a:rPr>
              <a:t>ën Koll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1800" y="3212976"/>
            <a:ext cx="3434116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Wind measurements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needed at 10m!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neum\Desktop\burr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357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3933056"/>
            <a:ext cx="303480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40</a:t>
            </a:r>
            <a:endParaRPr lang="en-US" sz="199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neum\Desktop\mif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869160"/>
            <a:ext cx="2952328" cy="1800200"/>
          </a:xfrm>
          <a:prstGeom prst="rect">
            <a:avLst/>
          </a:prstGeom>
          <a:noFill/>
        </p:spPr>
      </p:pic>
      <p:pic>
        <p:nvPicPr>
          <p:cNvPr id="3075" name="Picture 3" descr="C:\Users\ineum\Desktop\ekran pu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8640"/>
            <a:ext cx="3249260" cy="4464496"/>
          </a:xfrm>
          <a:prstGeom prst="rect">
            <a:avLst/>
          </a:prstGeom>
          <a:noFill/>
        </p:spPr>
      </p:pic>
      <p:pic>
        <p:nvPicPr>
          <p:cNvPr id="3076" name="Picture 4" descr="C:\Users\ineum\Desktop\b cur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60648"/>
            <a:ext cx="3168352" cy="254735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188640"/>
            <a:ext cx="56938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7" name="Picture 5" descr="C:\Users\ineum\Desktop\dur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789040"/>
            <a:ext cx="3168352" cy="28803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04048" y="5661248"/>
            <a:ext cx="56938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56376" y="260648"/>
            <a:ext cx="95410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16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5733256"/>
            <a:ext cx="95410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16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6" y="4005064"/>
            <a:ext cx="1440160" cy="136815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4008" y="476672"/>
            <a:ext cx="1440160" cy="122413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99592" y="404664"/>
            <a:ext cx="1584176" cy="302433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87624" y="5013176"/>
            <a:ext cx="1368152" cy="6480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9106089">
            <a:off x="-128003" y="959031"/>
            <a:ext cx="3206326" cy="830997"/>
          </a:xfrm>
          <a:prstGeom prst="rect">
            <a:avLst/>
          </a:prstGeom>
          <a:gradFill>
            <a:gsLst>
              <a:gs pos="40000">
                <a:schemeClr val="accent1">
                  <a:shade val="30000"/>
                  <a:satMod val="115000"/>
                  <a:alpha val="54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Agrometeorological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stations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19106089">
            <a:off x="6731239" y="1903192"/>
            <a:ext cx="2444900" cy="830997"/>
          </a:xfrm>
          <a:prstGeom prst="rect">
            <a:avLst/>
          </a:prstGeom>
          <a:gradFill>
            <a:gsLst>
              <a:gs pos="40000">
                <a:schemeClr val="accent1">
                  <a:shade val="30000"/>
                  <a:satMod val="115000"/>
                  <a:alpha val="54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Meteorological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stations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9106089">
            <a:off x="1123839" y="5426916"/>
            <a:ext cx="2124300" cy="830997"/>
          </a:xfrm>
          <a:prstGeom prst="rect">
            <a:avLst/>
          </a:prstGeom>
          <a:gradFill>
            <a:gsLst>
              <a:gs pos="40000">
                <a:schemeClr val="accent1">
                  <a:shade val="30000"/>
                  <a:satMod val="115000"/>
                  <a:alpha val="54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Hydrological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stations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9106089">
            <a:off x="4813444" y="4442112"/>
            <a:ext cx="1415772" cy="830997"/>
          </a:xfrm>
          <a:prstGeom prst="rect">
            <a:avLst/>
          </a:prstGeom>
          <a:gradFill>
            <a:gsLst>
              <a:gs pos="40000">
                <a:schemeClr val="accent1">
                  <a:shade val="30000"/>
                  <a:satMod val="115000"/>
                  <a:alpha val="54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Marine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stations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101MSDCF\DSC0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883" y="3017912"/>
            <a:ext cx="5120117" cy="3840088"/>
          </a:xfrm>
          <a:prstGeom prst="rect">
            <a:avLst/>
          </a:prstGeom>
          <a:noFill/>
        </p:spPr>
      </p:pic>
      <p:pic>
        <p:nvPicPr>
          <p:cNvPr id="5" name="Picture 2" descr="http://t2.gstatic.com/images?q=tbn:ANd9GcQ5S3VrpFFQJ2451GT2tEBHwmwb2ykACYiaGYAm6MhVrycFygtADw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85360" cy="4653136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292080" y="3501008"/>
            <a:ext cx="1547664" cy="302433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39952" y="188640"/>
            <a:ext cx="45704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16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Hydrological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stations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468313" y="1125538"/>
            <a:ext cx="82804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just"/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ADRIARadNet project foreseen the installation and testing (through a measurement campaign) of 4 X-band miniradar sytems. Two of them in Italy (Marche and Abruzzo Region), one in Croatia and one Albania </a:t>
            </a:r>
            <a:endParaRPr lang="it-IT" sz="2400" dirty="0">
              <a:solidFill>
                <a:srgbClr val="FF0000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97200"/>
            <a:ext cx="4832350" cy="31194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4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5229225"/>
            <a:ext cx="30956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18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8101012" cy="576263"/>
          </a:xfrm>
          <a:noFill/>
        </p:spPr>
        <p:txBody>
          <a:bodyPr/>
          <a:lstStyle/>
          <a:p>
            <a:pPr eaLnBrk="1" hangingPunct="1"/>
            <a:r>
              <a:rPr lang="it-IT" sz="3200" smtClean="0">
                <a:solidFill>
                  <a:schemeClr val="bg1"/>
                </a:solidFill>
                <a:latin typeface="Comic Sans MS" pitchFamily="66" charset="0"/>
              </a:rPr>
              <a:t>ADRIARadNet and Miniradar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81075"/>
            <a:ext cx="8424862" cy="1152525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en-US" sz="2200" dirty="0" smtClean="0">
                <a:solidFill>
                  <a:srgbClr val="FFFF00"/>
                </a:solidFill>
              </a:rPr>
              <a:t>Radar system transmit and receive an </a:t>
            </a:r>
            <a:r>
              <a:rPr lang="it-IT" sz="2200" dirty="0" smtClean="0">
                <a:solidFill>
                  <a:srgbClr val="FFFF00"/>
                </a:solidFill>
              </a:rPr>
              <a:t>electromagnetic </a:t>
            </a:r>
            <a:r>
              <a:rPr lang="en-US" sz="2200" dirty="0" smtClean="0">
                <a:solidFill>
                  <a:srgbClr val="FFFF00"/>
                </a:solidFill>
              </a:rPr>
              <a:t>signals at S, C or X band scanning a large portion of the atmosphere </a:t>
            </a:r>
            <a:r>
              <a:rPr lang="it-IT" sz="2200" dirty="0" smtClean="0">
                <a:solidFill>
                  <a:srgbClr val="FFFF00"/>
                </a:solidFill>
              </a:rPr>
              <a:t>using </a:t>
            </a:r>
            <a:r>
              <a:rPr lang="en-US" sz="2200" dirty="0" smtClean="0">
                <a:solidFill>
                  <a:srgbClr val="FFFF00"/>
                </a:solidFill>
              </a:rPr>
              <a:t>different elevation antenna angle.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042988" y="333375"/>
            <a:ext cx="81010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3200">
                <a:solidFill>
                  <a:schemeClr val="bg1"/>
                </a:solidFill>
                <a:latin typeface="Comic Sans MS" pitchFamily="66" charset="0"/>
              </a:rPr>
              <a:t>Principle of Operation</a:t>
            </a:r>
          </a:p>
        </p:txBody>
      </p:sp>
      <p:pic>
        <p:nvPicPr>
          <p:cNvPr id="7172" name="Picture 3" descr="Animated_Radar_Explination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133600"/>
            <a:ext cx="46101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5003800" y="2205038"/>
            <a:ext cx="37798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it-IT" sz="2200" kern="0" dirty="0" err="1">
                <a:solidFill>
                  <a:srgbClr val="FFFF00"/>
                </a:solidFill>
              </a:rPr>
              <a:t>Based</a:t>
            </a:r>
            <a:r>
              <a:rPr lang="it-IT" sz="2200" kern="0" dirty="0">
                <a:solidFill>
                  <a:srgbClr val="FFFF00"/>
                </a:solidFill>
              </a:rPr>
              <a:t> on </a:t>
            </a:r>
            <a:r>
              <a:rPr lang="en-US" sz="2200" kern="0" dirty="0">
                <a:solidFill>
                  <a:srgbClr val="FFFF00"/>
                </a:solidFill>
              </a:rPr>
              <a:t>received power</a:t>
            </a:r>
            <a:r>
              <a:rPr lang="en-US" sz="2200" b="1" kern="0" dirty="0">
                <a:solidFill>
                  <a:srgbClr val="FFFF00"/>
                </a:solidFill>
              </a:rPr>
              <a:t> </a:t>
            </a:r>
            <a:r>
              <a:rPr lang="it-IT" sz="2200" kern="0" dirty="0">
                <a:solidFill>
                  <a:srgbClr val="FFFF00"/>
                </a:solidFill>
                <a:latin typeface="+mn-lt"/>
              </a:rPr>
              <a:t>(</a:t>
            </a:r>
            <a:r>
              <a:rPr lang="it-IT" sz="2200" kern="0" dirty="0" err="1">
                <a:solidFill>
                  <a:srgbClr val="FFFF00"/>
                </a:solidFill>
                <a:latin typeface="+mn-lt"/>
              </a:rPr>
              <a:t>also</a:t>
            </a:r>
            <a:r>
              <a:rPr lang="it-IT" sz="2200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200" kern="0" dirty="0" err="1">
                <a:solidFill>
                  <a:srgbClr val="FFFF00"/>
                </a:solidFill>
                <a:latin typeface="+mn-lt"/>
              </a:rPr>
              <a:t>called</a:t>
            </a:r>
            <a:r>
              <a:rPr lang="it-IT" sz="2200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200" b="1" kern="0" dirty="0" err="1">
                <a:solidFill>
                  <a:srgbClr val="FFFF00"/>
                </a:solidFill>
                <a:latin typeface="+mn-lt"/>
              </a:rPr>
              <a:t>reflectivity</a:t>
            </a:r>
            <a:r>
              <a:rPr lang="it-IT" sz="2200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200" b="1" kern="0" dirty="0">
                <a:solidFill>
                  <a:srgbClr val="FFFF00"/>
                </a:solidFill>
                <a:latin typeface="+mn-lt"/>
              </a:rPr>
              <a:t>Z) </a:t>
            </a:r>
            <a:r>
              <a:rPr lang="it-IT" sz="2200" kern="0" dirty="0" err="1">
                <a:solidFill>
                  <a:srgbClr val="FFFF00"/>
                </a:solidFill>
                <a:latin typeface="+mn-lt"/>
              </a:rPr>
              <a:t>we</a:t>
            </a:r>
            <a:r>
              <a:rPr lang="it-IT" sz="2200" kern="0" dirty="0">
                <a:solidFill>
                  <a:srgbClr val="FFFF00"/>
                </a:solidFill>
                <a:latin typeface="+mn-lt"/>
              </a:rPr>
              <a:t> can estimate the </a:t>
            </a:r>
            <a:r>
              <a:rPr lang="it-IT" sz="2200" b="1" kern="0" dirty="0" err="1">
                <a:solidFill>
                  <a:srgbClr val="FFFF00"/>
                </a:solidFill>
                <a:latin typeface="+mn-lt"/>
              </a:rPr>
              <a:t>rain</a:t>
            </a:r>
            <a:r>
              <a:rPr lang="it-IT" sz="2200" b="1" kern="0" dirty="0">
                <a:solidFill>
                  <a:srgbClr val="FFFF00"/>
                </a:solidFill>
                <a:latin typeface="+mn-lt"/>
              </a:rPr>
              <a:t> rate R (mm/h)</a:t>
            </a:r>
            <a:r>
              <a:rPr lang="en-US" sz="2200" kern="0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27538" y="3848100"/>
            <a:ext cx="4392612" cy="2460625"/>
            <a:chOff x="2256" y="1536"/>
            <a:chExt cx="3365" cy="23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1584"/>
              <a:ext cx="2448" cy="2256"/>
              <a:chOff x="2256" y="1584"/>
              <a:chExt cx="2448" cy="2256"/>
            </a:xfrm>
          </p:grpSpPr>
          <p:sp>
            <p:nvSpPr>
              <p:cNvPr id="7187" name="AutoShape 6"/>
              <p:cNvSpPr>
                <a:spLocks noChangeArrowheads="1"/>
              </p:cNvSpPr>
              <p:nvPr/>
            </p:nvSpPr>
            <p:spPr bwMode="auto">
              <a:xfrm>
                <a:off x="2256" y="1584"/>
                <a:ext cx="912" cy="336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GB">
                    <a:solidFill>
                      <a:schemeClr val="tx2"/>
                    </a:solidFill>
                    <a:latin typeface="Comic Sans MS" pitchFamily="66" charset="0"/>
                  </a:rPr>
                  <a:t>TX</a:t>
                </a:r>
              </a:p>
            </p:txBody>
          </p:sp>
          <p:sp>
            <p:nvSpPr>
              <p:cNvPr id="7188" name="Oval 7"/>
              <p:cNvSpPr>
                <a:spLocks noChangeArrowheads="1"/>
              </p:cNvSpPr>
              <p:nvPr/>
            </p:nvSpPr>
            <p:spPr bwMode="auto">
              <a:xfrm>
                <a:off x="2928" y="2208"/>
                <a:ext cx="576" cy="48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GB">
                    <a:solidFill>
                      <a:schemeClr val="tx2"/>
                    </a:solidFill>
                    <a:latin typeface="Comic Sans MS" pitchFamily="66" charset="0"/>
                  </a:rPr>
                  <a:t>mixer</a:t>
                </a:r>
              </a:p>
            </p:txBody>
          </p:sp>
          <p:sp>
            <p:nvSpPr>
              <p:cNvPr id="7189" name="AutoShape 8"/>
              <p:cNvSpPr>
                <a:spLocks noChangeArrowheads="1"/>
              </p:cNvSpPr>
              <p:nvPr/>
            </p:nvSpPr>
            <p:spPr bwMode="auto">
              <a:xfrm>
                <a:off x="3936" y="2304"/>
                <a:ext cx="76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GB">
                    <a:solidFill>
                      <a:schemeClr val="tx2"/>
                    </a:solidFill>
                    <a:latin typeface="Comic Sans MS" pitchFamily="66" charset="0"/>
                  </a:rPr>
                  <a:t>antenna</a:t>
                </a:r>
              </a:p>
            </p:txBody>
          </p:sp>
          <p:sp>
            <p:nvSpPr>
              <p:cNvPr id="7190" name="AutoShape 9"/>
              <p:cNvSpPr>
                <a:spLocks noChangeArrowheads="1"/>
              </p:cNvSpPr>
              <p:nvPr/>
            </p:nvSpPr>
            <p:spPr bwMode="auto">
              <a:xfrm>
                <a:off x="2256" y="3024"/>
                <a:ext cx="912" cy="336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GB">
                    <a:solidFill>
                      <a:schemeClr val="tx2"/>
                    </a:solidFill>
                    <a:latin typeface="Comic Sans MS" pitchFamily="66" charset="0"/>
                  </a:rPr>
                  <a:t>RX</a:t>
                </a:r>
              </a:p>
            </p:txBody>
          </p:sp>
          <p:sp>
            <p:nvSpPr>
              <p:cNvPr id="7191" name="AutoShape 10"/>
              <p:cNvSpPr>
                <a:spLocks noChangeArrowheads="1"/>
              </p:cNvSpPr>
              <p:nvPr/>
            </p:nvSpPr>
            <p:spPr bwMode="auto">
              <a:xfrm>
                <a:off x="3648" y="3072"/>
                <a:ext cx="864" cy="768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GB">
                    <a:solidFill>
                      <a:schemeClr val="tx2"/>
                    </a:solidFill>
                    <a:latin typeface="Comic Sans MS" pitchFamily="66" charset="0"/>
                  </a:rPr>
                  <a:t>Display</a:t>
                </a:r>
              </a:p>
            </p:txBody>
          </p:sp>
          <p:cxnSp>
            <p:nvCxnSpPr>
              <p:cNvPr id="7192" name="AutoShape 11"/>
              <p:cNvCxnSpPr>
                <a:cxnSpLocks noChangeShapeType="1"/>
                <a:stCxn id="7187" idx="2"/>
                <a:endCxn id="7188" idx="1"/>
              </p:cNvCxnSpPr>
              <p:nvPr/>
            </p:nvCxnSpPr>
            <p:spPr bwMode="auto">
              <a:xfrm>
                <a:off x="2712" y="1920"/>
                <a:ext cx="300" cy="35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7193" name="AutoShape 12"/>
              <p:cNvCxnSpPr>
                <a:cxnSpLocks noChangeShapeType="1"/>
                <a:stCxn id="7188" idx="6"/>
                <a:endCxn id="7189" idx="1"/>
              </p:cNvCxnSpPr>
              <p:nvPr/>
            </p:nvCxnSpPr>
            <p:spPr bwMode="auto">
              <a:xfrm>
                <a:off x="3504" y="2448"/>
                <a:ext cx="432" cy="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7194" name="AutoShape 13"/>
              <p:cNvCxnSpPr>
                <a:cxnSpLocks noChangeShapeType="1"/>
                <a:stCxn id="7188" idx="3"/>
                <a:endCxn id="7190" idx="0"/>
              </p:cNvCxnSpPr>
              <p:nvPr/>
            </p:nvCxnSpPr>
            <p:spPr bwMode="auto">
              <a:xfrm flipH="1">
                <a:off x="2712" y="2618"/>
                <a:ext cx="300" cy="406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7195" name="AutoShape 14"/>
              <p:cNvCxnSpPr>
                <a:cxnSpLocks noChangeShapeType="1"/>
                <a:stCxn id="7190" idx="2"/>
                <a:endCxn id="7191" idx="2"/>
              </p:cNvCxnSpPr>
              <p:nvPr/>
            </p:nvCxnSpPr>
            <p:spPr bwMode="auto">
              <a:xfrm rot="16200000" flipH="1">
                <a:off x="3132" y="2940"/>
                <a:ext cx="96" cy="936"/>
              </a:xfrm>
              <a:prstGeom prst="bentConnector2">
                <a:avLst/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</p:cxnSp>
        </p:grpSp>
        <p:sp>
          <p:nvSpPr>
            <p:cNvPr id="7176" name="Freeform 15"/>
            <p:cNvSpPr>
              <a:spLocks/>
            </p:cNvSpPr>
            <p:nvPr/>
          </p:nvSpPr>
          <p:spPr bwMode="auto">
            <a:xfrm>
              <a:off x="3024" y="1968"/>
              <a:ext cx="1152" cy="246"/>
            </a:xfrm>
            <a:custGeom>
              <a:avLst/>
              <a:gdLst>
                <a:gd name="T0" fmla="*/ 0 w 1152"/>
                <a:gd name="T1" fmla="*/ 0 h 246"/>
                <a:gd name="T2" fmla="*/ 389 w 1152"/>
                <a:gd name="T3" fmla="*/ 206 h 246"/>
                <a:gd name="T4" fmla="*/ 1152 w 1152"/>
                <a:gd name="T5" fmla="*/ 240 h 246"/>
                <a:gd name="T6" fmla="*/ 0 60000 65536"/>
                <a:gd name="T7" fmla="*/ 0 60000 65536"/>
                <a:gd name="T8" fmla="*/ 0 60000 65536"/>
                <a:gd name="T9" fmla="*/ 0 w 1152"/>
                <a:gd name="T10" fmla="*/ 0 h 246"/>
                <a:gd name="T11" fmla="*/ 1152 w 1152"/>
                <a:gd name="T12" fmla="*/ 246 h 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246">
                  <a:moveTo>
                    <a:pt x="0" y="0"/>
                  </a:moveTo>
                  <a:cubicBezTo>
                    <a:pt x="65" y="34"/>
                    <a:pt x="197" y="166"/>
                    <a:pt x="389" y="206"/>
                  </a:cubicBezTo>
                  <a:cubicBezTo>
                    <a:pt x="581" y="246"/>
                    <a:pt x="993" y="233"/>
                    <a:pt x="1152" y="24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Freeform 16"/>
            <p:cNvSpPr>
              <a:spLocks/>
            </p:cNvSpPr>
            <p:nvPr/>
          </p:nvSpPr>
          <p:spPr bwMode="auto">
            <a:xfrm>
              <a:off x="3000" y="2625"/>
              <a:ext cx="1104" cy="368"/>
            </a:xfrm>
            <a:custGeom>
              <a:avLst/>
              <a:gdLst>
                <a:gd name="T0" fmla="*/ 1104 w 1104"/>
                <a:gd name="T1" fmla="*/ 30 h 368"/>
                <a:gd name="T2" fmla="*/ 491 w 1104"/>
                <a:gd name="T3" fmla="*/ 56 h 368"/>
                <a:gd name="T4" fmla="*/ 0 w 1104"/>
                <a:gd name="T5" fmla="*/ 368 h 368"/>
                <a:gd name="T6" fmla="*/ 0 60000 65536"/>
                <a:gd name="T7" fmla="*/ 0 60000 65536"/>
                <a:gd name="T8" fmla="*/ 0 60000 65536"/>
                <a:gd name="T9" fmla="*/ 0 w 1104"/>
                <a:gd name="T10" fmla="*/ 0 h 368"/>
                <a:gd name="T11" fmla="*/ 1104 w 1104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68">
                  <a:moveTo>
                    <a:pt x="1104" y="30"/>
                  </a:moveTo>
                  <a:cubicBezTo>
                    <a:pt x="1002" y="34"/>
                    <a:pt x="675" y="0"/>
                    <a:pt x="491" y="56"/>
                  </a:cubicBezTo>
                  <a:cubicBezTo>
                    <a:pt x="307" y="112"/>
                    <a:pt x="102" y="303"/>
                    <a:pt x="0" y="368"/>
                  </a:cubicBezTo>
                </a:path>
              </a:pathLst>
            </a:custGeom>
            <a:noFill/>
            <a:ln w="63500">
              <a:solidFill>
                <a:schemeClr val="accent2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Freeform 17"/>
            <p:cNvSpPr>
              <a:spLocks/>
            </p:cNvSpPr>
            <p:nvPr/>
          </p:nvSpPr>
          <p:spPr bwMode="auto">
            <a:xfrm>
              <a:off x="4691" y="2057"/>
              <a:ext cx="256" cy="741"/>
            </a:xfrm>
            <a:custGeom>
              <a:avLst/>
              <a:gdLst>
                <a:gd name="T0" fmla="*/ 16 w 256"/>
                <a:gd name="T1" fmla="*/ 0 h 741"/>
                <a:gd name="T2" fmla="*/ 253 w 256"/>
                <a:gd name="T3" fmla="*/ 343 h 741"/>
                <a:gd name="T4" fmla="*/ 0 w 256"/>
                <a:gd name="T5" fmla="*/ 741 h 741"/>
                <a:gd name="T6" fmla="*/ 0 60000 65536"/>
                <a:gd name="T7" fmla="*/ 0 60000 65536"/>
                <a:gd name="T8" fmla="*/ 0 60000 65536"/>
                <a:gd name="T9" fmla="*/ 0 w 256"/>
                <a:gd name="T10" fmla="*/ 0 h 741"/>
                <a:gd name="T11" fmla="*/ 256 w 256"/>
                <a:gd name="T12" fmla="*/ 741 h 7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6" h="741">
                  <a:moveTo>
                    <a:pt x="16" y="0"/>
                  </a:moveTo>
                  <a:cubicBezTo>
                    <a:pt x="57" y="57"/>
                    <a:pt x="256" y="220"/>
                    <a:pt x="253" y="343"/>
                  </a:cubicBezTo>
                  <a:cubicBezTo>
                    <a:pt x="250" y="466"/>
                    <a:pt x="53" y="658"/>
                    <a:pt x="0" y="741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Freeform 18"/>
            <p:cNvSpPr>
              <a:spLocks/>
            </p:cNvSpPr>
            <p:nvPr/>
          </p:nvSpPr>
          <p:spPr bwMode="auto">
            <a:xfrm>
              <a:off x="4831" y="1948"/>
              <a:ext cx="360" cy="935"/>
            </a:xfrm>
            <a:custGeom>
              <a:avLst/>
              <a:gdLst>
                <a:gd name="T0" fmla="*/ 39 w 359"/>
                <a:gd name="T1" fmla="*/ 0 h 935"/>
                <a:gd name="T2" fmla="*/ 384 w 359"/>
                <a:gd name="T3" fmla="*/ 470 h 935"/>
                <a:gd name="T4" fmla="*/ 0 w 359"/>
                <a:gd name="T5" fmla="*/ 935 h 935"/>
                <a:gd name="T6" fmla="*/ 0 60000 65536"/>
                <a:gd name="T7" fmla="*/ 0 60000 65536"/>
                <a:gd name="T8" fmla="*/ 0 60000 65536"/>
                <a:gd name="T9" fmla="*/ 0 w 359"/>
                <a:gd name="T10" fmla="*/ 0 h 935"/>
                <a:gd name="T11" fmla="*/ 359 w 359"/>
                <a:gd name="T12" fmla="*/ 935 h 9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9" h="935">
                  <a:moveTo>
                    <a:pt x="39" y="0"/>
                  </a:moveTo>
                  <a:cubicBezTo>
                    <a:pt x="90" y="78"/>
                    <a:pt x="359" y="314"/>
                    <a:pt x="353" y="470"/>
                  </a:cubicBezTo>
                  <a:cubicBezTo>
                    <a:pt x="347" y="626"/>
                    <a:pt x="74" y="838"/>
                    <a:pt x="0" y="935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Freeform 19"/>
            <p:cNvSpPr>
              <a:spLocks/>
            </p:cNvSpPr>
            <p:nvPr/>
          </p:nvSpPr>
          <p:spPr bwMode="auto">
            <a:xfrm>
              <a:off x="5081" y="1855"/>
              <a:ext cx="295" cy="1067"/>
            </a:xfrm>
            <a:custGeom>
              <a:avLst/>
              <a:gdLst>
                <a:gd name="T0" fmla="*/ 0 w 295"/>
                <a:gd name="T1" fmla="*/ 0 h 1067"/>
                <a:gd name="T2" fmla="*/ 295 w 295"/>
                <a:gd name="T3" fmla="*/ 536 h 1067"/>
                <a:gd name="T4" fmla="*/ 0 w 295"/>
                <a:gd name="T5" fmla="*/ 1067 h 1067"/>
                <a:gd name="T6" fmla="*/ 0 60000 65536"/>
                <a:gd name="T7" fmla="*/ 0 60000 65536"/>
                <a:gd name="T8" fmla="*/ 0 60000 65536"/>
                <a:gd name="T9" fmla="*/ 0 w 295"/>
                <a:gd name="T10" fmla="*/ 0 h 1067"/>
                <a:gd name="T11" fmla="*/ 295 w 295"/>
                <a:gd name="T12" fmla="*/ 1067 h 1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" h="1067">
                  <a:moveTo>
                    <a:pt x="0" y="0"/>
                  </a:moveTo>
                  <a:cubicBezTo>
                    <a:pt x="48" y="89"/>
                    <a:pt x="295" y="358"/>
                    <a:pt x="295" y="536"/>
                  </a:cubicBezTo>
                  <a:cubicBezTo>
                    <a:pt x="295" y="714"/>
                    <a:pt x="61" y="957"/>
                    <a:pt x="0" y="1067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Freeform 20"/>
            <p:cNvSpPr>
              <a:spLocks/>
            </p:cNvSpPr>
            <p:nvPr/>
          </p:nvSpPr>
          <p:spPr bwMode="auto">
            <a:xfrm>
              <a:off x="5307" y="1800"/>
              <a:ext cx="314" cy="1177"/>
            </a:xfrm>
            <a:custGeom>
              <a:avLst/>
              <a:gdLst>
                <a:gd name="T0" fmla="*/ 0 w 314"/>
                <a:gd name="T1" fmla="*/ 0 h 1177"/>
                <a:gd name="T2" fmla="*/ 309 w 314"/>
                <a:gd name="T3" fmla="*/ 589 h 1177"/>
                <a:gd name="T4" fmla="*/ 31 w 314"/>
                <a:gd name="T5" fmla="*/ 1177 h 1177"/>
                <a:gd name="T6" fmla="*/ 0 60000 65536"/>
                <a:gd name="T7" fmla="*/ 0 60000 65536"/>
                <a:gd name="T8" fmla="*/ 0 60000 65536"/>
                <a:gd name="T9" fmla="*/ 0 w 314"/>
                <a:gd name="T10" fmla="*/ 0 h 1177"/>
                <a:gd name="T11" fmla="*/ 314 w 314"/>
                <a:gd name="T12" fmla="*/ 1177 h 11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4" h="1177">
                  <a:moveTo>
                    <a:pt x="0" y="0"/>
                  </a:moveTo>
                  <a:cubicBezTo>
                    <a:pt x="51" y="97"/>
                    <a:pt x="304" y="393"/>
                    <a:pt x="309" y="589"/>
                  </a:cubicBezTo>
                  <a:cubicBezTo>
                    <a:pt x="314" y="785"/>
                    <a:pt x="89" y="1054"/>
                    <a:pt x="31" y="1177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21"/>
            <p:cNvSpPr>
              <a:spLocks noChangeArrowheads="1"/>
            </p:cNvSpPr>
            <p:nvPr/>
          </p:nvSpPr>
          <p:spPr bwMode="auto">
            <a:xfrm>
              <a:off x="4991" y="1870"/>
              <a:ext cx="240" cy="2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22"/>
            <p:cNvSpPr>
              <a:spLocks noChangeArrowheads="1"/>
            </p:cNvSpPr>
            <p:nvPr/>
          </p:nvSpPr>
          <p:spPr bwMode="auto">
            <a:xfrm>
              <a:off x="4656" y="1536"/>
              <a:ext cx="907" cy="907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23"/>
            <p:cNvSpPr>
              <a:spLocks noChangeArrowheads="1"/>
            </p:cNvSpPr>
            <p:nvPr/>
          </p:nvSpPr>
          <p:spPr bwMode="auto">
            <a:xfrm>
              <a:off x="4769" y="1650"/>
              <a:ext cx="680" cy="6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24"/>
            <p:cNvSpPr>
              <a:spLocks noChangeArrowheads="1"/>
            </p:cNvSpPr>
            <p:nvPr/>
          </p:nvSpPr>
          <p:spPr bwMode="auto">
            <a:xfrm>
              <a:off x="4883" y="1763"/>
              <a:ext cx="453" cy="45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25"/>
            <p:cNvSpPr>
              <a:spLocks noChangeArrowheads="1"/>
            </p:cNvSpPr>
            <p:nvPr/>
          </p:nvSpPr>
          <p:spPr bwMode="auto">
            <a:xfrm>
              <a:off x="5053" y="1933"/>
              <a:ext cx="114" cy="113"/>
            </a:xfrm>
            <a:prstGeom prst="ellipse">
              <a:avLst/>
            </a:prstGeom>
            <a:solidFill>
              <a:srgbClr val="CC99FF"/>
            </a:solidFill>
            <a:ln w="38100">
              <a:noFill/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G:\2013\snow cover\sat info bora AL\pellgjet PZ A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4248150" cy="6877050"/>
          </a:xfrm>
          <a:prstGeom prst="rect">
            <a:avLst/>
          </a:prstGeom>
          <a:noFill/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286248" y="214290"/>
            <a:ext cx="4857752" cy="95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+mn-lt"/>
              </a:rPr>
              <a:t>Project proposal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+mn-lt"/>
              </a:rPr>
              <a:t>for a Mini Radars network in </a:t>
            </a:r>
            <a:r>
              <a:rPr lang="it-IT" sz="2400" dirty="0">
                <a:solidFill>
                  <a:schemeClr val="bg1"/>
                </a:solidFill>
                <a:latin typeface="+mn-lt"/>
              </a:rPr>
              <a:t>Albania </a:t>
            </a:r>
            <a:r>
              <a:rPr lang="it-IT" sz="2400" dirty="0" smtClean="0">
                <a:solidFill>
                  <a:schemeClr val="bg1"/>
                </a:solidFill>
                <a:latin typeface="+mn-lt"/>
              </a:rPr>
              <a:t>and around areas</a:t>
            </a:r>
            <a:endParaRPr lang="it-IT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131" name="Text Box 44"/>
          <p:cNvSpPr txBox="1">
            <a:spLocks noChangeArrowheads="1"/>
          </p:cNvSpPr>
          <p:nvPr/>
        </p:nvSpPr>
        <p:spPr bwMode="auto">
          <a:xfrm>
            <a:off x="4929190" y="1571612"/>
            <a:ext cx="33845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</a:rPr>
              <a:t>Regards the </a:t>
            </a:r>
            <a:r>
              <a:rPr lang="en-US" sz="2000" dirty="0">
                <a:solidFill>
                  <a:srgbClr val="FFFF00"/>
                </a:solidFill>
              </a:rPr>
              <a:t>Albania the coastal area of the central part (near Durres) seems to be </a:t>
            </a:r>
            <a:r>
              <a:rPr lang="en-US" sz="2000" dirty="0" smtClean="0">
                <a:solidFill>
                  <a:srgbClr val="FFFF00"/>
                </a:solidFill>
              </a:rPr>
              <a:t>one of the </a:t>
            </a:r>
            <a:r>
              <a:rPr lang="en-US" sz="2000" dirty="0">
                <a:solidFill>
                  <a:srgbClr val="FFFF00"/>
                </a:solidFill>
              </a:rPr>
              <a:t>best area where installing a </a:t>
            </a:r>
            <a:r>
              <a:rPr lang="en-US" sz="2000" dirty="0" err="1">
                <a:solidFill>
                  <a:srgbClr val="FFFF00"/>
                </a:solidFill>
              </a:rPr>
              <a:t>miniradar</a:t>
            </a:r>
            <a:r>
              <a:rPr lang="en-US" sz="2000" dirty="0">
                <a:solidFill>
                  <a:srgbClr val="FFFF00"/>
                </a:solidFill>
              </a:rPr>
              <a:t> being far from the high mountains present in the inland territory </a:t>
            </a:r>
            <a:r>
              <a:rPr lang="en-US" sz="2000" dirty="0" smtClean="0">
                <a:solidFill>
                  <a:srgbClr val="FFFF00"/>
                </a:solidFill>
              </a:rPr>
              <a:t>as a first step.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8134" name="Text Box 44"/>
          <p:cNvSpPr txBox="1">
            <a:spLocks noChangeArrowheads="1"/>
          </p:cNvSpPr>
          <p:nvPr/>
        </p:nvSpPr>
        <p:spPr bwMode="auto">
          <a:xfrm>
            <a:off x="4929190" y="4572008"/>
            <a:ext cx="33845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An alternative might be to install the radar in internal area </a:t>
            </a:r>
            <a:r>
              <a:rPr lang="en-US" sz="2000" dirty="0">
                <a:solidFill>
                  <a:schemeClr val="bg1"/>
                </a:solidFill>
              </a:rPr>
              <a:t>on top of a mountain but be aware at the logistic </a:t>
            </a:r>
            <a:r>
              <a:rPr lang="en-US" sz="2000" dirty="0" smtClean="0">
                <a:solidFill>
                  <a:schemeClr val="bg1"/>
                </a:solidFill>
              </a:rPr>
              <a:t>constraints and covering all the country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298" name="Oval 2"/>
          <p:cNvSpPr>
            <a:spLocks noChangeAspect="1" noChangeArrowheads="1"/>
          </p:cNvSpPr>
          <p:nvPr/>
        </p:nvSpPr>
        <p:spPr bwMode="auto">
          <a:xfrm>
            <a:off x="785786" y="1428736"/>
            <a:ext cx="1692275" cy="1635125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2"/>
          <p:cNvSpPr>
            <a:spLocks noChangeAspect="1" noChangeArrowheads="1"/>
          </p:cNvSpPr>
          <p:nvPr/>
        </p:nvSpPr>
        <p:spPr bwMode="auto">
          <a:xfrm>
            <a:off x="1928794" y="214290"/>
            <a:ext cx="1692275" cy="1635125"/>
          </a:xfrm>
          <a:prstGeom prst="ellipse">
            <a:avLst/>
          </a:prstGeom>
          <a:solidFill>
            <a:srgbClr val="1F7EE7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2"/>
          <p:cNvSpPr>
            <a:spLocks noChangeAspect="1" noChangeArrowheads="1"/>
          </p:cNvSpPr>
          <p:nvPr/>
        </p:nvSpPr>
        <p:spPr bwMode="auto">
          <a:xfrm>
            <a:off x="2071670" y="3571876"/>
            <a:ext cx="1692275" cy="1635125"/>
          </a:xfrm>
          <a:prstGeom prst="ellipse">
            <a:avLst/>
          </a:prstGeom>
          <a:solidFill>
            <a:srgbClr val="7DD33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2"/>
          <p:cNvSpPr>
            <a:spLocks noChangeAspect="1" noChangeArrowheads="1"/>
          </p:cNvSpPr>
          <p:nvPr/>
        </p:nvSpPr>
        <p:spPr bwMode="auto">
          <a:xfrm>
            <a:off x="642910" y="4214818"/>
            <a:ext cx="1692275" cy="1635125"/>
          </a:xfrm>
          <a:prstGeom prst="ellipse">
            <a:avLst/>
          </a:prstGeom>
          <a:solidFill>
            <a:srgbClr val="00B0F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2"/>
          <p:cNvSpPr>
            <a:spLocks noChangeAspect="1" noChangeArrowheads="1"/>
          </p:cNvSpPr>
          <p:nvPr/>
        </p:nvSpPr>
        <p:spPr bwMode="auto">
          <a:xfrm>
            <a:off x="785786" y="2786058"/>
            <a:ext cx="1692275" cy="1635125"/>
          </a:xfrm>
          <a:prstGeom prst="ellipse">
            <a:avLst/>
          </a:prstGeom>
          <a:solidFill>
            <a:srgbClr val="7030A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Oval 2"/>
          <p:cNvSpPr>
            <a:spLocks noChangeAspect="1" noChangeArrowheads="1"/>
          </p:cNvSpPr>
          <p:nvPr/>
        </p:nvSpPr>
        <p:spPr bwMode="auto">
          <a:xfrm>
            <a:off x="1785918" y="5222875"/>
            <a:ext cx="1692275" cy="1635125"/>
          </a:xfrm>
          <a:prstGeom prst="ellipse">
            <a:avLst/>
          </a:prstGeom>
          <a:solidFill>
            <a:srgbClr val="00206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2"/>
          <p:cNvSpPr>
            <a:spLocks noChangeAspect="1" noChangeArrowheads="1"/>
          </p:cNvSpPr>
          <p:nvPr/>
        </p:nvSpPr>
        <p:spPr bwMode="auto">
          <a:xfrm>
            <a:off x="2071670" y="1857364"/>
            <a:ext cx="1692275" cy="1635125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2"/>
          <p:cNvSpPr>
            <a:spLocks noChangeAspect="1" noChangeArrowheads="1"/>
          </p:cNvSpPr>
          <p:nvPr/>
        </p:nvSpPr>
        <p:spPr bwMode="auto">
          <a:xfrm>
            <a:off x="214282" y="142852"/>
            <a:ext cx="1692275" cy="1635125"/>
          </a:xfrm>
          <a:prstGeom prst="ellipse">
            <a:avLst/>
          </a:prstGeom>
          <a:solidFill>
            <a:srgbClr val="00CC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42976" y="2643182"/>
            <a:ext cx="857256" cy="857256"/>
          </a:xfrm>
          <a:prstGeom prst="ellipse">
            <a:avLst/>
          </a:prstGeom>
          <a:noFill/>
          <a:ln w="136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48680"/>
            <a:ext cx="8654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Main issues to improve the situations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214554"/>
            <a:ext cx="8397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b="1" dirty="0" smtClean="0"/>
              <a:t>  To increases the automatic number of Hydro and Meteorological stations</a:t>
            </a:r>
          </a:p>
          <a:p>
            <a:pPr>
              <a:buFontTx/>
              <a:buChar char="-"/>
            </a:pPr>
            <a:r>
              <a:rPr lang="en-US" b="1" dirty="0" smtClean="0"/>
              <a:t>  To cover by a mini radar network all the rivers catchment areas</a:t>
            </a:r>
          </a:p>
          <a:p>
            <a:pPr>
              <a:buFontTx/>
              <a:buChar char="-"/>
            </a:pPr>
            <a:r>
              <a:rPr lang="en-US" b="1" dirty="0" smtClean="0"/>
              <a:t>  To maintain the old one network for a period of 3 years after the </a:t>
            </a:r>
          </a:p>
          <a:p>
            <a:r>
              <a:rPr lang="en-US" b="1" dirty="0" smtClean="0"/>
              <a:t> </a:t>
            </a:r>
            <a:r>
              <a:rPr lang="en-US" b="1" dirty="0" smtClean="0"/>
              <a:t>                                                        installation of the new electronic stations.</a:t>
            </a:r>
          </a:p>
          <a:p>
            <a:pPr>
              <a:buFontTx/>
              <a:buChar char="-"/>
            </a:pPr>
            <a:r>
              <a:rPr lang="en-US" b="1" dirty="0" smtClean="0"/>
              <a:t> </a:t>
            </a:r>
            <a:r>
              <a:rPr lang="en-US" b="1" dirty="0" smtClean="0"/>
              <a:t> To establish a new one system of info receiving from all the meteo</a:t>
            </a:r>
          </a:p>
          <a:p>
            <a:r>
              <a:rPr lang="en-US" b="1" dirty="0" smtClean="0"/>
              <a:t> </a:t>
            </a:r>
            <a:r>
              <a:rPr lang="en-US" b="1" dirty="0" smtClean="0"/>
              <a:t>                                                                                               and hydro stations.</a:t>
            </a:r>
          </a:p>
          <a:p>
            <a:pPr>
              <a:buFontTx/>
              <a:buChar char="-"/>
            </a:pPr>
            <a:r>
              <a:rPr lang="en-US" b="1" dirty="0" smtClean="0"/>
              <a:t>  Calibration equipments are urgently needed.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F:\ekspo\qi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620688"/>
            <a:ext cx="9144000" cy="17420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en-GB" sz="3200" b="1" dirty="0">
                <a:ln w="11430"/>
                <a:solidFill>
                  <a:srgbClr val="070CC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+mn-cs"/>
              </a:rPr>
              <a:t>INSTITUTE OF </a:t>
            </a:r>
            <a:r>
              <a:rPr lang="en-GB" sz="3200" b="1" dirty="0" smtClean="0">
                <a:ln w="11430"/>
                <a:solidFill>
                  <a:srgbClr val="070CC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+mn-cs"/>
              </a:rPr>
              <a:t>GEOSCIENCES, ENERGY</a:t>
            </a:r>
            <a:r>
              <a:rPr lang="en-GB" sz="3200" b="1" dirty="0">
                <a:ln w="11430"/>
                <a:solidFill>
                  <a:srgbClr val="070CC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+mn-cs"/>
              </a:rPr>
              <a:t>, WATER AND ENVIRONMENT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en-GB" sz="3600" b="1" dirty="0">
                <a:ln w="11430"/>
                <a:solidFill>
                  <a:srgbClr val="070CC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+mn-cs"/>
              </a:rPr>
              <a:t>(</a:t>
            </a:r>
            <a:r>
              <a:rPr lang="en-GB" sz="3600" b="1" dirty="0" smtClean="0">
                <a:ln w="11430"/>
                <a:solidFill>
                  <a:srgbClr val="070CC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+mn-cs"/>
              </a:rPr>
              <a:t>IGEWE) – TIRANA, ALBANIA</a:t>
            </a:r>
            <a:endParaRPr lang="sq-AL" sz="3600" b="1" dirty="0">
              <a:ln w="11430"/>
              <a:solidFill>
                <a:srgbClr val="070CC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068960"/>
            <a:ext cx="914400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400" b="1" cap="all" dirty="0" smtClean="0">
                <a:ln/>
                <a:solidFill>
                  <a:srgbClr val="070CCB"/>
                </a:solidFill>
                <a:effectLst>
                  <a:outerShdw blurRad="19685" dist="12700" dir="5400000" algn="tl" rotWithShape="0">
                    <a:srgbClr val="D34817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Univers Light Condensed" pitchFamily="34" charset="0"/>
                <a:cs typeface="+mn-cs"/>
              </a:rPr>
              <a:t>INSTITUTI I GJEOSHKENCAVE, ENERGJISE, UJIT &amp; MJEDISIT</a:t>
            </a:r>
            <a:endParaRPr lang="en-US" sz="3400" b="1" cap="all" dirty="0">
              <a:ln/>
              <a:solidFill>
                <a:srgbClr val="070CCB"/>
              </a:solidFill>
              <a:effectLst>
                <a:outerShdw blurRad="19685" dist="12700" dir="5400000" algn="tl" rotWithShape="0">
                  <a:srgbClr val="D34817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Univers Light Condensed" pitchFamily="34" charset="0"/>
              <a:cs typeface="+mn-cs"/>
            </a:endParaRPr>
          </a:p>
        </p:txBody>
      </p:sp>
      <p:pic>
        <p:nvPicPr>
          <p:cNvPr id="5" name="Picture 1" descr="C:\Users\ineum\Desktop\Fotoja e 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9144000" cy="3657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2400" y="4572000"/>
            <a:ext cx="8779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900" cmpd="sng">
                  <a:solidFill>
                    <a:srgbClr val="D34817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D34817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D34817">
                      <a:satMod val="190000"/>
                      <a:tint val="100000"/>
                      <a:alpha val="74000"/>
                    </a:srgbClr>
                  </a:innerShdw>
                </a:effectLst>
                <a:latin typeface="Tahoma"/>
                <a:cs typeface="+mn-cs"/>
              </a:rPr>
              <a:t>You  are welcome at our institute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500306"/>
            <a:ext cx="9144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THANK YOU</a:t>
            </a:r>
            <a:endParaRPr lang="en-US" sz="9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sq-AL" sz="1600" dirty="0" smtClean="0"/>
              <a:t>UT – I</a:t>
            </a:r>
            <a:r>
              <a:rPr lang="en-US" sz="1600" dirty="0" smtClean="0"/>
              <a:t>GJEUM</a:t>
            </a:r>
            <a:r>
              <a:rPr lang="sq-AL" sz="1600" dirty="0" smtClean="0"/>
              <a:t>   Tirana ALBANIA – </a:t>
            </a:r>
            <a:r>
              <a:rPr lang="en-US" sz="1600" dirty="0" smtClean="0"/>
              <a:t>Head of the </a:t>
            </a:r>
            <a:r>
              <a:rPr lang="sq-AL" sz="1600" dirty="0" err="1" smtClean="0"/>
              <a:t>Dep</a:t>
            </a:r>
            <a:r>
              <a:rPr lang="en-US" sz="1600" dirty="0" smtClean="0"/>
              <a:t>. of Climate and Environment </a:t>
            </a:r>
            <a:r>
              <a:rPr lang="sq-AL" sz="1600" dirty="0" smtClean="0"/>
              <a:t> </a:t>
            </a:r>
            <a:r>
              <a:rPr lang="sq-AL" sz="1600" dirty="0" smtClean="0"/>
              <a:t>©</a:t>
            </a:r>
            <a:r>
              <a:rPr lang="en-US" sz="1600" dirty="0" smtClean="0"/>
              <a:t> </a:t>
            </a:r>
            <a:r>
              <a:rPr lang="de-DE" sz="1600" dirty="0" smtClean="0"/>
              <a:t>Prof</a:t>
            </a:r>
            <a:r>
              <a:rPr lang="de-DE" sz="1600" dirty="0" smtClean="0"/>
              <a:t>. </a:t>
            </a:r>
            <a:r>
              <a:rPr lang="de-DE" sz="1600" dirty="0" smtClean="0"/>
              <a:t>P. </a:t>
            </a:r>
            <a:r>
              <a:rPr lang="de-DE" sz="1600" dirty="0" smtClean="0"/>
              <a:t>ZORBA</a:t>
            </a:r>
            <a:r>
              <a:rPr lang="sq-AL" sz="1600" dirty="0" smtClean="0"/>
              <a:t> 20</a:t>
            </a:r>
            <a:r>
              <a:rPr lang="en-US" sz="1600" dirty="0" smtClean="0"/>
              <a:t>13</a:t>
            </a:r>
            <a:endParaRPr lang="pl-PL" dirty="0" smtClean="0"/>
          </a:p>
        </p:txBody>
      </p:sp>
    </p:spTree>
    <p:extLst>
      <p:ext uri="{BB962C8B-B14F-4D97-AF65-F5344CB8AC3E}">
        <p14:creationId xmlns="" xmlns:p14="http://schemas.microsoft.com/office/powerpoint/2010/main" val="333135310"/>
      </p:ext>
    </p:extLst>
  </p:cSld>
  <p:clrMapOvr>
    <a:masterClrMapping/>
  </p:clrMapOvr>
  <p:transition advTm="2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Shkup\al 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801" y="0"/>
            <a:ext cx="4320200" cy="6858000"/>
          </a:xfrm>
          <a:prstGeom prst="rect">
            <a:avLst/>
          </a:prstGeom>
          <a:noFill/>
        </p:spPr>
      </p:pic>
      <p:pic>
        <p:nvPicPr>
          <p:cNvPr id="1027" name="Picture 3" descr="I:\Shkup\al nord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71107"/>
          </a:xfrm>
          <a:prstGeom prst="rect">
            <a:avLst/>
          </a:prstGeom>
          <a:noFill/>
        </p:spPr>
      </p:pic>
      <p:pic>
        <p:nvPicPr>
          <p:cNvPr id="1028" name="Picture 4" descr="I:\Shkup\al center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I:\Shkup\al sud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5262979" cy="25853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235 </a:t>
            </a:r>
          </a:p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eteorological </a:t>
            </a:r>
            <a:endParaRPr lang="en-US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Stations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Flowchart: Magnetic Disk 6"/>
          <p:cNvSpPr/>
          <p:nvPr/>
        </p:nvSpPr>
        <p:spPr>
          <a:xfrm>
            <a:off x="6804248" y="4509120"/>
            <a:ext cx="1944216" cy="208823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Archive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786454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WB Project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285852" y="3357562"/>
            <a:ext cx="5286412" cy="257176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200329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 overview 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thorough some photos of</a:t>
            </a:r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the meteorological network</a:t>
            </a:r>
            <a:endParaRPr lang="sq-AL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2" name="Picture 2" descr="D:\2010\foto picture\FOTO KAMERA\101MSDCF\DSC01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36" y="1962912"/>
            <a:ext cx="2771775" cy="207883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7620" y="3429000"/>
            <a:ext cx="1174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Korçë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3" name="Picture 3" descr="C:\Users\1\Documents\4G\uv\foto durres 08\Wave 2008 gusht 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4291" y="2778573"/>
            <a:ext cx="3192781" cy="17959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80982" y="2756249"/>
            <a:ext cx="1358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Durr</a:t>
            </a:r>
            <a:r>
              <a:rPr lang="en-U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ës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 descr="suk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0111" y="3621087"/>
            <a:ext cx="2492113" cy="16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32815" y="4616749"/>
            <a:ext cx="11877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Sukth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5" name="Picture 5" descr="ishem 0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3052" y="4616749"/>
            <a:ext cx="2523552" cy="191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85109" y="5948770"/>
            <a:ext cx="16894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Likmetaj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1" descr="D:\2010\INEUM\SukthIshemKavaje12II2010\Kavaj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264" y="4616749"/>
            <a:ext cx="2738531" cy="206354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289915" y="4616749"/>
            <a:ext cx="1339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Kavajë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3" name="Picture 1" descr="Sherbim 24 nentor 2009 Kryevidh 482 (42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5164" y="1746087"/>
            <a:ext cx="2770310" cy="206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583815" y="1917700"/>
            <a:ext cx="11290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Vlorë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q-AL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q-AL"/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0" y="4589586"/>
          <a:ext cx="3018930" cy="2268414"/>
        </p:xfrm>
        <a:graphic>
          <a:graphicData uri="http://schemas.openxmlformats.org/presentationml/2006/ole">
            <p:oleObj spid="_x0000_s4098" r:id="rId10" imgW="3409950" imgH="2562225" progId="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864672" y="6235987"/>
            <a:ext cx="1764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Peshkopi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3408815" y="3621087"/>
          <a:ext cx="3175000" cy="2393950"/>
        </p:xfrm>
        <a:graphic>
          <a:graphicData uri="http://schemas.openxmlformats.org/presentationml/2006/ole">
            <p:oleObj spid="_x0000_s4099" r:id="rId11" imgW="3762375" imgH="2838450" progId="">
              <p:embed/>
            </p:oleObj>
          </a:graphicData>
        </a:graphic>
      </p:graphicFrame>
      <p:sp>
        <p:nvSpPr>
          <p:cNvPr id="25" name="Rectangle 24"/>
          <p:cNvSpPr/>
          <p:nvPr/>
        </p:nvSpPr>
        <p:spPr>
          <a:xfrm>
            <a:off x="4932815" y="5278737"/>
            <a:ext cx="12684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Burrel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7" name="Picture 5" descr="DSC0493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9039" y="1738887"/>
            <a:ext cx="32861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404058" y="3621087"/>
            <a:ext cx="1485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Skavicë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9" name="Picture 7" descr="F:\2009 shtepia\fshati paqes 10nen09\Fshati Paqes 10nen09 00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4291" y="1962912"/>
            <a:ext cx="2440362" cy="323861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818233" y="4574512"/>
            <a:ext cx="1622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Shkodër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7" grpId="0" autoUpdateAnimBg="0"/>
      <p:bldP spid="8" grpId="0" autoUpdateAnimBg="0"/>
      <p:bldP spid="10" grpId="0" autoUpdateAnimBg="0"/>
      <p:bldP spid="12" grpId="0" autoUpdateAnimBg="0"/>
      <p:bldP spid="14" grpId="0" autoUpdateAnimBg="0"/>
      <p:bldP spid="20" grpId="0"/>
      <p:bldP spid="25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iagram heliograf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201771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solar-107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167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5776" y="188640"/>
            <a:ext cx="5973110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Different meteorological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instruments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9221" name="Picture 5" descr="prod975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048000"/>
            <a:ext cx="26082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ssinstrumen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270000"/>
            <a:ext cx="37338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3391_w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4038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5484_w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5029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25002501small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4038600"/>
            <a:ext cx="1138238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DST1_0544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5867400"/>
            <a:ext cx="1249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I:\GJEOGRAFI\5-PRESIONI &amp; ERA\prod608s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2590800"/>
            <a:ext cx="652463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101MSDCF\DSC0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44208" y="5949280"/>
            <a:ext cx="2520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Pogradec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8" name="Picture 4" descr="G:\101MSDCF\DSC00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665989" y="665991"/>
            <a:ext cx="5327915" cy="399593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23728" y="4581128"/>
            <a:ext cx="1879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Kuk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Times New Roman"/>
              </a:rPr>
              <a:t>ë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87624" y="1628800"/>
            <a:ext cx="1368152" cy="331236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034" y="714356"/>
            <a:ext cx="8250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New one added recently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13\FOTO\M8 Fshati Paqes\WP_00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91680" y="0"/>
            <a:ext cx="48397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Shkod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Times New Roman"/>
              </a:rPr>
              <a:t>ë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</a:t>
            </a:r>
          </a:p>
          <a:p>
            <a:pPr algn="ctr"/>
            <a:r>
              <a:rPr lang="en-US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Fshati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i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Paqes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050" name="Picture 2" descr="G:\101MSDCF\DSC00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941168"/>
            <a:ext cx="1951765" cy="1463824"/>
          </a:xfrm>
          <a:prstGeom prst="rect">
            <a:avLst/>
          </a:prstGeom>
          <a:noFill/>
          <a:ln w="8572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Oval 5"/>
          <p:cNvSpPr/>
          <p:nvPr/>
        </p:nvSpPr>
        <p:spPr>
          <a:xfrm>
            <a:off x="0" y="764704"/>
            <a:ext cx="1547664" cy="511256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013\WB\Vizita ne stacione\A1.Puke\2012-11-08-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89" y="1722132"/>
            <a:ext cx="9151689" cy="513586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020272" y="620688"/>
            <a:ext cx="1838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Puka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13\WB\Vizita ne stacione\S2.Durres\31722853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0142"/>
            <a:ext cx="3851920" cy="68478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99792" y="332656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Durr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cs typeface="Times New Roman"/>
              </a:rPr>
              <a:t>ë</a:t>
            </a:r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 rot="19838002">
            <a:off x="549153" y="2546510"/>
            <a:ext cx="4592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0000"/>
                </a:solidFill>
              </a:rPr>
              <a:t>Reconstruction</a:t>
            </a:r>
          </a:p>
          <a:p>
            <a:pPr algn="r"/>
            <a:r>
              <a:rPr lang="en-US" sz="4400" b="1" dirty="0" smtClean="0">
                <a:solidFill>
                  <a:srgbClr val="FF0000"/>
                </a:solidFill>
              </a:rPr>
              <a:t>needed immediately !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1" descr="H:\2010\Tirana\WindVan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285860"/>
            <a:ext cx="5921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sdqvdsvd geg e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85984" y="214290"/>
            <a:ext cx="4857784" cy="104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Verdana" pitchFamily="34" charset="0"/>
              </a:rPr>
              <a:t>WB Project</a:t>
            </a:r>
          </a:p>
        </p:txBody>
      </p:sp>
      <p:pic>
        <p:nvPicPr>
          <p:cNvPr id="1026" name="Picture 2" descr="C:\Users\ineum\Desktop\programi ET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214554"/>
            <a:ext cx="7033658" cy="43960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00100" y="1285860"/>
            <a:ext cx="75713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40 hydro &amp; meteo stations on line</a:t>
            </a:r>
            <a:endParaRPr lang="en-US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460</Words>
  <Application>Microsoft Office PowerPoint</Application>
  <PresentationFormat>On-screen Show (4:3)</PresentationFormat>
  <Paragraphs>96</Paragraphs>
  <Slides>19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Modèle par défaut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ADRIARadNet and Miniradar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Shining Purple Curves</dc:title>
  <dc:creator>www.powerpointstyles.com</dc:creator>
  <dc:description>Image credit to FreeDigitalPhotos.net</dc:description>
  <cp:lastModifiedBy>Member of Update24h</cp:lastModifiedBy>
  <cp:revision>68</cp:revision>
  <dcterms:created xsi:type="dcterms:W3CDTF">2009-03-23T15:23:24Z</dcterms:created>
  <dcterms:modified xsi:type="dcterms:W3CDTF">2013-05-28T17:22:11Z</dcterms:modified>
</cp:coreProperties>
</file>