
<file path=[Content_Types].xml><?xml version="1.0" encoding="utf-8"?>
<Types xmlns="http://schemas.openxmlformats.org/package/2006/content-types">
  <Override PartName="/ppt/slides/slide29.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diagrams/layout3.xml" ContentType="application/vnd.openxmlformats-officedocument.drawingml.diagramLayout+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Default Extension="bin" ContentType="application/vnd.openxmlformats-officedocument.oleObject"/>
  <Override PartName="/ppt/diagrams/colors2.xml" ContentType="application/vnd.openxmlformats-officedocument.drawingml.diagramColors+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Default Extension="emf" ContentType="image/x-emf"/>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diagrams/layout2.xml" ContentType="application/vnd.openxmlformats-officedocument.drawingml.diagramLayout+xml"/>
  <Override PartName="/ppt/diagrams/data3.xml" ContentType="application/vnd.openxmlformats-officedocument.drawingml.diagramData+xml"/>
  <Override PartName="/ppt/slides/slide8.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 id="2147483658" r:id="rId2"/>
  </p:sldMasterIdLst>
  <p:notesMasterIdLst>
    <p:notesMasterId r:id="rId47"/>
  </p:notesMasterIdLst>
  <p:handoutMasterIdLst>
    <p:handoutMasterId r:id="rId48"/>
  </p:handoutMasterIdLst>
  <p:sldIdLst>
    <p:sldId id="256" r:id="rId3"/>
    <p:sldId id="474" r:id="rId4"/>
    <p:sldId id="462" r:id="rId5"/>
    <p:sldId id="457" r:id="rId6"/>
    <p:sldId id="526" r:id="rId7"/>
    <p:sldId id="527" r:id="rId8"/>
    <p:sldId id="528" r:id="rId9"/>
    <p:sldId id="529" r:id="rId10"/>
    <p:sldId id="530" r:id="rId11"/>
    <p:sldId id="531" r:id="rId12"/>
    <p:sldId id="494" r:id="rId13"/>
    <p:sldId id="495" r:id="rId14"/>
    <p:sldId id="459" r:id="rId15"/>
    <p:sldId id="460" r:id="rId16"/>
    <p:sldId id="461" r:id="rId17"/>
    <p:sldId id="506" r:id="rId18"/>
    <p:sldId id="521" r:id="rId19"/>
    <p:sldId id="458" r:id="rId20"/>
    <p:sldId id="507" r:id="rId21"/>
    <p:sldId id="464" r:id="rId22"/>
    <p:sldId id="502" r:id="rId23"/>
    <p:sldId id="518" r:id="rId24"/>
    <p:sldId id="519" r:id="rId25"/>
    <p:sldId id="503" r:id="rId26"/>
    <p:sldId id="524" r:id="rId27"/>
    <p:sldId id="537" r:id="rId28"/>
    <p:sldId id="532" r:id="rId29"/>
    <p:sldId id="533" r:id="rId30"/>
    <p:sldId id="534" r:id="rId31"/>
    <p:sldId id="535" r:id="rId32"/>
    <p:sldId id="543" r:id="rId33"/>
    <p:sldId id="544" r:id="rId34"/>
    <p:sldId id="545" r:id="rId35"/>
    <p:sldId id="467" r:id="rId36"/>
    <p:sldId id="515" r:id="rId37"/>
    <p:sldId id="516" r:id="rId38"/>
    <p:sldId id="499" r:id="rId39"/>
    <p:sldId id="525" r:id="rId40"/>
    <p:sldId id="517" r:id="rId41"/>
    <p:sldId id="523" r:id="rId42"/>
    <p:sldId id="497" r:id="rId43"/>
    <p:sldId id="504" r:id="rId44"/>
    <p:sldId id="491" r:id="rId45"/>
    <p:sldId id="433" r:id="rId46"/>
  </p:sldIdLst>
  <p:sldSz cx="9144000" cy="6858000" type="screen4x3"/>
  <p:notesSz cx="6858000" cy="9144000"/>
  <p:defaultTextStyle>
    <a:defPPr>
      <a:defRPr lang="en-GB"/>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0021"/>
    <a:srgbClr val="000099"/>
    <a:srgbClr val="FFFFCC"/>
    <a:srgbClr val="CCFFFF"/>
    <a:srgbClr val="FF9900"/>
    <a:srgbClr val="FFFF00"/>
    <a:srgbClr val="FF3300"/>
    <a:srgbClr val="CCCC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9" autoAdjust="0"/>
  </p:normalViewPr>
  <p:slideViewPr>
    <p:cSldViewPr>
      <p:cViewPr>
        <p:scale>
          <a:sx n="75" d="100"/>
          <a:sy n="75" d="100"/>
        </p:scale>
        <p:origin x="-58" y="-58"/>
      </p:cViewPr>
      <p:guideLst>
        <p:guide orient="horz" pos="2160"/>
        <p:guide pos="302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8466"/>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A563C1-802D-4420-A51C-C66D14626E7F}" type="doc">
      <dgm:prSet loTypeId="urn:microsoft.com/office/officeart/2005/8/layout/hProcess3" loCatId="process" qsTypeId="urn:microsoft.com/office/officeart/2005/8/quickstyle/simple1" qsCatId="simple" csTypeId="urn:microsoft.com/office/officeart/2005/8/colors/accent1_2" csCatId="accent1" phldr="1"/>
      <dgm:spPr/>
    </dgm:pt>
    <dgm:pt modelId="{AAEC3CB6-3358-444E-B112-B09A36A9BF68}">
      <dgm:prSet phldrT="[Text]" custT="1"/>
      <dgm:spPr/>
      <dgm:t>
        <a:bodyPr/>
        <a:lstStyle/>
        <a:p>
          <a:r>
            <a:rPr lang="hr-HR" sz="1400" b="0" dirty="0" smtClean="0">
              <a:solidFill>
                <a:srgbClr val="0033CC"/>
              </a:solidFill>
              <a:latin typeface="Arial" pitchFamily="34" charset="0"/>
              <a:cs typeface="Arial" pitchFamily="34" charset="0"/>
            </a:rPr>
            <a:t>83 STATIONS</a:t>
          </a:r>
          <a:endParaRPr lang="hr-HR" sz="1400" b="0" dirty="0">
            <a:solidFill>
              <a:srgbClr val="0033CC"/>
            </a:solidFill>
            <a:latin typeface="Arial" pitchFamily="34" charset="0"/>
            <a:cs typeface="Arial" pitchFamily="34" charset="0"/>
          </a:endParaRPr>
        </a:p>
      </dgm:t>
    </dgm:pt>
    <dgm:pt modelId="{1EA689EC-5C87-4EB4-8C56-A660B8B7BACB}" type="parTrans" cxnId="{7F44C60E-4B1A-469E-8C9F-8619B5A0D926}">
      <dgm:prSet/>
      <dgm:spPr/>
      <dgm:t>
        <a:bodyPr/>
        <a:lstStyle/>
        <a:p>
          <a:endParaRPr lang="hr-HR"/>
        </a:p>
      </dgm:t>
    </dgm:pt>
    <dgm:pt modelId="{6847A39A-08B5-4F11-83C5-574342420414}" type="sibTrans" cxnId="{7F44C60E-4B1A-469E-8C9F-8619B5A0D926}">
      <dgm:prSet/>
      <dgm:spPr/>
      <dgm:t>
        <a:bodyPr/>
        <a:lstStyle/>
        <a:p>
          <a:endParaRPr lang="hr-HR"/>
        </a:p>
      </dgm:t>
    </dgm:pt>
    <dgm:pt modelId="{85A7E4EF-6BEC-48E9-8960-FDB16204B3CA}" type="pres">
      <dgm:prSet presAssocID="{16A563C1-802D-4420-A51C-C66D14626E7F}" presName="Name0" presStyleCnt="0">
        <dgm:presLayoutVars>
          <dgm:dir/>
          <dgm:animLvl val="lvl"/>
          <dgm:resizeHandles val="exact"/>
        </dgm:presLayoutVars>
      </dgm:prSet>
      <dgm:spPr/>
    </dgm:pt>
    <dgm:pt modelId="{F15273DE-5E62-4A62-8F0C-78F0F9D68823}" type="pres">
      <dgm:prSet presAssocID="{16A563C1-802D-4420-A51C-C66D14626E7F}" presName="dummy" presStyleCnt="0"/>
      <dgm:spPr/>
    </dgm:pt>
    <dgm:pt modelId="{60106763-EDDB-4FB8-A035-4817EAAF3403}" type="pres">
      <dgm:prSet presAssocID="{16A563C1-802D-4420-A51C-C66D14626E7F}" presName="linH" presStyleCnt="0"/>
      <dgm:spPr/>
    </dgm:pt>
    <dgm:pt modelId="{34CE7B4D-F8D2-4BE7-B2F9-3ADDE577A433}" type="pres">
      <dgm:prSet presAssocID="{16A563C1-802D-4420-A51C-C66D14626E7F}" presName="padding1" presStyleCnt="0"/>
      <dgm:spPr/>
    </dgm:pt>
    <dgm:pt modelId="{79909075-9A36-48E5-904F-CAA0C8F3FB00}" type="pres">
      <dgm:prSet presAssocID="{AAEC3CB6-3358-444E-B112-B09A36A9BF68}" presName="linV" presStyleCnt="0"/>
      <dgm:spPr/>
    </dgm:pt>
    <dgm:pt modelId="{9B2B35FF-34AF-425C-8824-A8120ABFA236}" type="pres">
      <dgm:prSet presAssocID="{AAEC3CB6-3358-444E-B112-B09A36A9BF68}" presName="spVertical1" presStyleCnt="0"/>
      <dgm:spPr/>
    </dgm:pt>
    <dgm:pt modelId="{8032C96F-0CC0-4A08-A021-1396FF3FCEB1}" type="pres">
      <dgm:prSet presAssocID="{AAEC3CB6-3358-444E-B112-B09A36A9BF68}" presName="parTx" presStyleLbl="revTx" presStyleIdx="0" presStyleCnt="1">
        <dgm:presLayoutVars>
          <dgm:chMax val="0"/>
          <dgm:chPref val="0"/>
          <dgm:bulletEnabled val="1"/>
        </dgm:presLayoutVars>
      </dgm:prSet>
      <dgm:spPr/>
      <dgm:t>
        <a:bodyPr/>
        <a:lstStyle/>
        <a:p>
          <a:endParaRPr lang="hr-HR"/>
        </a:p>
      </dgm:t>
    </dgm:pt>
    <dgm:pt modelId="{59E63BCA-F002-4ED4-830F-5B743A7889DE}" type="pres">
      <dgm:prSet presAssocID="{AAEC3CB6-3358-444E-B112-B09A36A9BF68}" presName="spVertical2" presStyleCnt="0"/>
      <dgm:spPr/>
    </dgm:pt>
    <dgm:pt modelId="{F66F00F7-CF4F-4F8D-ABB2-EA7227F4DA86}" type="pres">
      <dgm:prSet presAssocID="{AAEC3CB6-3358-444E-B112-B09A36A9BF68}" presName="spVertical3" presStyleCnt="0"/>
      <dgm:spPr/>
    </dgm:pt>
    <dgm:pt modelId="{04EF7C0E-1A71-48C4-B940-3A922F6FA61F}" type="pres">
      <dgm:prSet presAssocID="{16A563C1-802D-4420-A51C-C66D14626E7F}" presName="padding2" presStyleCnt="0"/>
      <dgm:spPr/>
    </dgm:pt>
    <dgm:pt modelId="{4DAB5B85-FF42-4C2C-902F-B24339EEE7A8}" type="pres">
      <dgm:prSet presAssocID="{16A563C1-802D-4420-A51C-C66D14626E7F}" presName="negArrow" presStyleCnt="0"/>
      <dgm:spPr/>
    </dgm:pt>
    <dgm:pt modelId="{45043BB7-1888-47D3-9EA1-41B7524FB91D}" type="pres">
      <dgm:prSet presAssocID="{16A563C1-802D-4420-A51C-C66D14626E7F}" presName="backgroundArrow" presStyleLbl="node1" presStyleIdx="0" presStyleCnt="1"/>
      <dgm:spPr/>
    </dgm:pt>
  </dgm:ptLst>
  <dgm:cxnLst>
    <dgm:cxn modelId="{2652FC68-853D-4667-94DB-4F4FB03BC1E6}" type="presOf" srcId="{16A563C1-802D-4420-A51C-C66D14626E7F}" destId="{85A7E4EF-6BEC-48E9-8960-FDB16204B3CA}" srcOrd="0" destOrd="0" presId="urn:microsoft.com/office/officeart/2005/8/layout/hProcess3"/>
    <dgm:cxn modelId="{7F44C60E-4B1A-469E-8C9F-8619B5A0D926}" srcId="{16A563C1-802D-4420-A51C-C66D14626E7F}" destId="{AAEC3CB6-3358-444E-B112-B09A36A9BF68}" srcOrd="0" destOrd="0" parTransId="{1EA689EC-5C87-4EB4-8C56-A660B8B7BACB}" sibTransId="{6847A39A-08B5-4F11-83C5-574342420414}"/>
    <dgm:cxn modelId="{076E26C2-C000-4B11-AD9D-19EDCB321126}" type="presOf" srcId="{AAEC3CB6-3358-444E-B112-B09A36A9BF68}" destId="{8032C96F-0CC0-4A08-A021-1396FF3FCEB1}" srcOrd="0" destOrd="0" presId="urn:microsoft.com/office/officeart/2005/8/layout/hProcess3"/>
    <dgm:cxn modelId="{7A36F4FE-86BD-4B14-B8B7-DEB8488C04E9}" type="presParOf" srcId="{85A7E4EF-6BEC-48E9-8960-FDB16204B3CA}" destId="{F15273DE-5E62-4A62-8F0C-78F0F9D68823}" srcOrd="0" destOrd="0" presId="urn:microsoft.com/office/officeart/2005/8/layout/hProcess3"/>
    <dgm:cxn modelId="{E1A7F152-CDFD-443C-9F81-8CD46C6235E9}" type="presParOf" srcId="{85A7E4EF-6BEC-48E9-8960-FDB16204B3CA}" destId="{60106763-EDDB-4FB8-A035-4817EAAF3403}" srcOrd="1" destOrd="0" presId="urn:microsoft.com/office/officeart/2005/8/layout/hProcess3"/>
    <dgm:cxn modelId="{F141D55E-7DDB-4D60-9C14-4FBD1CB2F286}" type="presParOf" srcId="{60106763-EDDB-4FB8-A035-4817EAAF3403}" destId="{34CE7B4D-F8D2-4BE7-B2F9-3ADDE577A433}" srcOrd="0" destOrd="0" presId="urn:microsoft.com/office/officeart/2005/8/layout/hProcess3"/>
    <dgm:cxn modelId="{0219AFFF-E255-4F0D-82BA-B8BC894BFE2D}" type="presParOf" srcId="{60106763-EDDB-4FB8-A035-4817EAAF3403}" destId="{79909075-9A36-48E5-904F-CAA0C8F3FB00}" srcOrd="1" destOrd="0" presId="urn:microsoft.com/office/officeart/2005/8/layout/hProcess3"/>
    <dgm:cxn modelId="{ECB9BD0D-D5C0-4237-B3E8-9EDDEFEDB675}" type="presParOf" srcId="{79909075-9A36-48E5-904F-CAA0C8F3FB00}" destId="{9B2B35FF-34AF-425C-8824-A8120ABFA236}" srcOrd="0" destOrd="0" presId="urn:microsoft.com/office/officeart/2005/8/layout/hProcess3"/>
    <dgm:cxn modelId="{35D18207-BBDE-45B9-A621-A9C8257BBD86}" type="presParOf" srcId="{79909075-9A36-48E5-904F-CAA0C8F3FB00}" destId="{8032C96F-0CC0-4A08-A021-1396FF3FCEB1}" srcOrd="1" destOrd="0" presId="urn:microsoft.com/office/officeart/2005/8/layout/hProcess3"/>
    <dgm:cxn modelId="{528D528F-25BB-41F4-8BA4-ED094FBD157B}" type="presParOf" srcId="{79909075-9A36-48E5-904F-CAA0C8F3FB00}" destId="{59E63BCA-F002-4ED4-830F-5B743A7889DE}" srcOrd="2" destOrd="0" presId="urn:microsoft.com/office/officeart/2005/8/layout/hProcess3"/>
    <dgm:cxn modelId="{425FDDA3-182C-4E23-B467-2FAAAE3CA85D}" type="presParOf" srcId="{79909075-9A36-48E5-904F-CAA0C8F3FB00}" destId="{F66F00F7-CF4F-4F8D-ABB2-EA7227F4DA86}" srcOrd="3" destOrd="0" presId="urn:microsoft.com/office/officeart/2005/8/layout/hProcess3"/>
    <dgm:cxn modelId="{CFC5C97D-2255-42EB-95B0-91858E8BAD42}" type="presParOf" srcId="{60106763-EDDB-4FB8-A035-4817EAAF3403}" destId="{04EF7C0E-1A71-48C4-B940-3A922F6FA61F}" srcOrd="2" destOrd="0" presId="urn:microsoft.com/office/officeart/2005/8/layout/hProcess3"/>
    <dgm:cxn modelId="{B5AAA275-737D-4155-98EB-A3AAC8863BC6}" type="presParOf" srcId="{60106763-EDDB-4FB8-A035-4817EAAF3403}" destId="{4DAB5B85-FF42-4C2C-902F-B24339EEE7A8}" srcOrd="3" destOrd="0" presId="urn:microsoft.com/office/officeart/2005/8/layout/hProcess3"/>
    <dgm:cxn modelId="{AC1D4DF3-12E5-419B-83CF-9C515520F423}" type="presParOf" srcId="{60106763-EDDB-4FB8-A035-4817EAAF3403}" destId="{45043BB7-1888-47D3-9EA1-41B7524FB91D}" srcOrd="4" destOrd="0" presId="urn:microsoft.com/office/officeart/2005/8/layout/hProcess3"/>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A563C1-802D-4420-A51C-C66D14626E7F}" type="doc">
      <dgm:prSet loTypeId="urn:microsoft.com/office/officeart/2005/8/layout/hProcess3" loCatId="process" qsTypeId="urn:microsoft.com/office/officeart/2005/8/quickstyle/simple1" qsCatId="simple" csTypeId="urn:microsoft.com/office/officeart/2005/8/colors/accent1_2" csCatId="accent1" phldr="1"/>
      <dgm:spPr/>
    </dgm:pt>
    <dgm:pt modelId="{AAEC3CB6-3358-444E-B112-B09A36A9BF68}">
      <dgm:prSet phldrT="[Text]" custT="1"/>
      <dgm:spPr/>
      <dgm:t>
        <a:bodyPr/>
        <a:lstStyle/>
        <a:p>
          <a:r>
            <a:rPr lang="hr-HR" sz="1400" b="0" dirty="0" smtClean="0">
              <a:solidFill>
                <a:srgbClr val="0033CC"/>
              </a:solidFill>
              <a:latin typeface="Arial" pitchFamily="34" charset="0"/>
              <a:cs typeface="Arial" pitchFamily="34" charset="0"/>
            </a:rPr>
            <a:t>64 STATIONS</a:t>
          </a:r>
          <a:endParaRPr lang="hr-HR" sz="1400" b="0" dirty="0">
            <a:solidFill>
              <a:srgbClr val="0033CC"/>
            </a:solidFill>
            <a:latin typeface="Arial" pitchFamily="34" charset="0"/>
            <a:cs typeface="Arial" pitchFamily="34" charset="0"/>
          </a:endParaRPr>
        </a:p>
      </dgm:t>
    </dgm:pt>
    <dgm:pt modelId="{1EA689EC-5C87-4EB4-8C56-A660B8B7BACB}" type="parTrans" cxnId="{7F44C60E-4B1A-469E-8C9F-8619B5A0D926}">
      <dgm:prSet/>
      <dgm:spPr/>
      <dgm:t>
        <a:bodyPr/>
        <a:lstStyle/>
        <a:p>
          <a:endParaRPr lang="hr-HR"/>
        </a:p>
      </dgm:t>
    </dgm:pt>
    <dgm:pt modelId="{6847A39A-08B5-4F11-83C5-574342420414}" type="sibTrans" cxnId="{7F44C60E-4B1A-469E-8C9F-8619B5A0D926}">
      <dgm:prSet/>
      <dgm:spPr/>
      <dgm:t>
        <a:bodyPr/>
        <a:lstStyle/>
        <a:p>
          <a:endParaRPr lang="hr-HR"/>
        </a:p>
      </dgm:t>
    </dgm:pt>
    <dgm:pt modelId="{85A7E4EF-6BEC-48E9-8960-FDB16204B3CA}" type="pres">
      <dgm:prSet presAssocID="{16A563C1-802D-4420-A51C-C66D14626E7F}" presName="Name0" presStyleCnt="0">
        <dgm:presLayoutVars>
          <dgm:dir/>
          <dgm:animLvl val="lvl"/>
          <dgm:resizeHandles val="exact"/>
        </dgm:presLayoutVars>
      </dgm:prSet>
      <dgm:spPr/>
    </dgm:pt>
    <dgm:pt modelId="{F15273DE-5E62-4A62-8F0C-78F0F9D68823}" type="pres">
      <dgm:prSet presAssocID="{16A563C1-802D-4420-A51C-C66D14626E7F}" presName="dummy" presStyleCnt="0"/>
      <dgm:spPr/>
    </dgm:pt>
    <dgm:pt modelId="{60106763-EDDB-4FB8-A035-4817EAAF3403}" type="pres">
      <dgm:prSet presAssocID="{16A563C1-802D-4420-A51C-C66D14626E7F}" presName="linH" presStyleCnt="0"/>
      <dgm:spPr/>
    </dgm:pt>
    <dgm:pt modelId="{34CE7B4D-F8D2-4BE7-B2F9-3ADDE577A433}" type="pres">
      <dgm:prSet presAssocID="{16A563C1-802D-4420-A51C-C66D14626E7F}" presName="padding1" presStyleCnt="0"/>
      <dgm:spPr/>
    </dgm:pt>
    <dgm:pt modelId="{79909075-9A36-48E5-904F-CAA0C8F3FB00}" type="pres">
      <dgm:prSet presAssocID="{AAEC3CB6-3358-444E-B112-B09A36A9BF68}" presName="linV" presStyleCnt="0"/>
      <dgm:spPr/>
    </dgm:pt>
    <dgm:pt modelId="{9B2B35FF-34AF-425C-8824-A8120ABFA236}" type="pres">
      <dgm:prSet presAssocID="{AAEC3CB6-3358-444E-B112-B09A36A9BF68}" presName="spVertical1" presStyleCnt="0"/>
      <dgm:spPr/>
    </dgm:pt>
    <dgm:pt modelId="{8032C96F-0CC0-4A08-A021-1396FF3FCEB1}" type="pres">
      <dgm:prSet presAssocID="{AAEC3CB6-3358-444E-B112-B09A36A9BF68}" presName="parTx" presStyleLbl="revTx" presStyleIdx="0" presStyleCnt="1">
        <dgm:presLayoutVars>
          <dgm:chMax val="0"/>
          <dgm:chPref val="0"/>
          <dgm:bulletEnabled val="1"/>
        </dgm:presLayoutVars>
      </dgm:prSet>
      <dgm:spPr/>
      <dgm:t>
        <a:bodyPr/>
        <a:lstStyle/>
        <a:p>
          <a:endParaRPr lang="hr-HR"/>
        </a:p>
      </dgm:t>
    </dgm:pt>
    <dgm:pt modelId="{59E63BCA-F002-4ED4-830F-5B743A7889DE}" type="pres">
      <dgm:prSet presAssocID="{AAEC3CB6-3358-444E-B112-B09A36A9BF68}" presName="spVertical2" presStyleCnt="0"/>
      <dgm:spPr/>
    </dgm:pt>
    <dgm:pt modelId="{F66F00F7-CF4F-4F8D-ABB2-EA7227F4DA86}" type="pres">
      <dgm:prSet presAssocID="{AAEC3CB6-3358-444E-B112-B09A36A9BF68}" presName="spVertical3" presStyleCnt="0"/>
      <dgm:spPr/>
    </dgm:pt>
    <dgm:pt modelId="{04EF7C0E-1A71-48C4-B940-3A922F6FA61F}" type="pres">
      <dgm:prSet presAssocID="{16A563C1-802D-4420-A51C-C66D14626E7F}" presName="padding2" presStyleCnt="0"/>
      <dgm:spPr/>
    </dgm:pt>
    <dgm:pt modelId="{4DAB5B85-FF42-4C2C-902F-B24339EEE7A8}" type="pres">
      <dgm:prSet presAssocID="{16A563C1-802D-4420-A51C-C66D14626E7F}" presName="negArrow" presStyleCnt="0"/>
      <dgm:spPr/>
    </dgm:pt>
    <dgm:pt modelId="{45043BB7-1888-47D3-9EA1-41B7524FB91D}" type="pres">
      <dgm:prSet presAssocID="{16A563C1-802D-4420-A51C-C66D14626E7F}" presName="backgroundArrow" presStyleLbl="node1" presStyleIdx="0" presStyleCnt="1" custAng="10800000"/>
      <dgm:spPr>
        <a:solidFill>
          <a:srgbClr val="99FF66"/>
        </a:solidFill>
      </dgm:spPr>
    </dgm:pt>
  </dgm:ptLst>
  <dgm:cxnLst>
    <dgm:cxn modelId="{C9809976-C647-4BCF-991D-78A548F90BC8}" type="presOf" srcId="{16A563C1-802D-4420-A51C-C66D14626E7F}" destId="{85A7E4EF-6BEC-48E9-8960-FDB16204B3CA}" srcOrd="0" destOrd="0" presId="urn:microsoft.com/office/officeart/2005/8/layout/hProcess3"/>
    <dgm:cxn modelId="{7F44C60E-4B1A-469E-8C9F-8619B5A0D926}" srcId="{16A563C1-802D-4420-A51C-C66D14626E7F}" destId="{AAEC3CB6-3358-444E-B112-B09A36A9BF68}" srcOrd="0" destOrd="0" parTransId="{1EA689EC-5C87-4EB4-8C56-A660B8B7BACB}" sibTransId="{6847A39A-08B5-4F11-83C5-574342420414}"/>
    <dgm:cxn modelId="{CB18B80F-A1E0-4E2F-9379-10BD4AF975FF}" type="presOf" srcId="{AAEC3CB6-3358-444E-B112-B09A36A9BF68}" destId="{8032C96F-0CC0-4A08-A021-1396FF3FCEB1}" srcOrd="0" destOrd="0" presId="urn:microsoft.com/office/officeart/2005/8/layout/hProcess3"/>
    <dgm:cxn modelId="{FD8D7F8D-8D0F-40E1-83D1-9F75DC9FBA89}" type="presParOf" srcId="{85A7E4EF-6BEC-48E9-8960-FDB16204B3CA}" destId="{F15273DE-5E62-4A62-8F0C-78F0F9D68823}" srcOrd="0" destOrd="0" presId="urn:microsoft.com/office/officeart/2005/8/layout/hProcess3"/>
    <dgm:cxn modelId="{DF5BCCF5-9FC1-49E3-909B-EF91F8C433F2}" type="presParOf" srcId="{85A7E4EF-6BEC-48E9-8960-FDB16204B3CA}" destId="{60106763-EDDB-4FB8-A035-4817EAAF3403}" srcOrd="1" destOrd="0" presId="urn:microsoft.com/office/officeart/2005/8/layout/hProcess3"/>
    <dgm:cxn modelId="{212D2973-0051-4907-953C-0894C346B11B}" type="presParOf" srcId="{60106763-EDDB-4FB8-A035-4817EAAF3403}" destId="{34CE7B4D-F8D2-4BE7-B2F9-3ADDE577A433}" srcOrd="0" destOrd="0" presId="urn:microsoft.com/office/officeart/2005/8/layout/hProcess3"/>
    <dgm:cxn modelId="{CDD280B9-5574-4B64-B06F-36F3CECCF993}" type="presParOf" srcId="{60106763-EDDB-4FB8-A035-4817EAAF3403}" destId="{79909075-9A36-48E5-904F-CAA0C8F3FB00}" srcOrd="1" destOrd="0" presId="urn:microsoft.com/office/officeart/2005/8/layout/hProcess3"/>
    <dgm:cxn modelId="{DF7EC98F-896D-4396-97FD-2EC2598E5DAC}" type="presParOf" srcId="{79909075-9A36-48E5-904F-CAA0C8F3FB00}" destId="{9B2B35FF-34AF-425C-8824-A8120ABFA236}" srcOrd="0" destOrd="0" presId="urn:microsoft.com/office/officeart/2005/8/layout/hProcess3"/>
    <dgm:cxn modelId="{D7BEF253-82FA-4E81-9875-D1C6B280CEB7}" type="presParOf" srcId="{79909075-9A36-48E5-904F-CAA0C8F3FB00}" destId="{8032C96F-0CC0-4A08-A021-1396FF3FCEB1}" srcOrd="1" destOrd="0" presId="urn:microsoft.com/office/officeart/2005/8/layout/hProcess3"/>
    <dgm:cxn modelId="{9354EFCB-29CA-4654-9428-CC1429C7A4C5}" type="presParOf" srcId="{79909075-9A36-48E5-904F-CAA0C8F3FB00}" destId="{59E63BCA-F002-4ED4-830F-5B743A7889DE}" srcOrd="2" destOrd="0" presId="urn:microsoft.com/office/officeart/2005/8/layout/hProcess3"/>
    <dgm:cxn modelId="{534DED5F-D5F8-4CC0-8C53-8BE49200D8FE}" type="presParOf" srcId="{79909075-9A36-48E5-904F-CAA0C8F3FB00}" destId="{F66F00F7-CF4F-4F8D-ABB2-EA7227F4DA86}" srcOrd="3" destOrd="0" presId="urn:microsoft.com/office/officeart/2005/8/layout/hProcess3"/>
    <dgm:cxn modelId="{9E1218DE-5D51-48CC-883E-A9B1915CAE65}" type="presParOf" srcId="{60106763-EDDB-4FB8-A035-4817EAAF3403}" destId="{04EF7C0E-1A71-48C4-B940-3A922F6FA61F}" srcOrd="2" destOrd="0" presId="urn:microsoft.com/office/officeart/2005/8/layout/hProcess3"/>
    <dgm:cxn modelId="{98ADAB8B-3689-40CD-936D-3120B48273D5}" type="presParOf" srcId="{60106763-EDDB-4FB8-A035-4817EAAF3403}" destId="{4DAB5B85-FF42-4C2C-902F-B24339EEE7A8}" srcOrd="3" destOrd="0" presId="urn:microsoft.com/office/officeart/2005/8/layout/hProcess3"/>
    <dgm:cxn modelId="{2636709F-9E19-431F-963F-3E299A1DB6E2}" type="presParOf" srcId="{60106763-EDDB-4FB8-A035-4817EAAF3403}" destId="{45043BB7-1888-47D3-9EA1-41B7524FB91D}" srcOrd="4" destOrd="0" presId="urn:microsoft.com/office/officeart/2005/8/layout/hProcess3"/>
  </dgm:cxnLst>
  <dgm:bg/>
  <dgm:whole/>
  <dgm:extLst>
    <a:ext uri="http://schemas.microsoft.com/office/drawing/2008/diagram">
      <dsp:dataModelExt xmlns:dsp="http://schemas.microsoft.com/office/drawing/2008/diagram" xmlns=""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7475B4B-2048-49AC-AAC5-D11312917C39}"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hr-HR"/>
        </a:p>
      </dgm:t>
    </dgm:pt>
    <dgm:pt modelId="{91FFCFB8-8EC6-4680-AEEC-31ACF8445FF3}">
      <dgm:prSet phldrT="[Text]" custT="1"/>
      <dgm:spPr/>
      <dgm:t>
        <a:bodyPr/>
        <a:lstStyle/>
        <a:p>
          <a:r>
            <a:rPr lang="hr-HR" sz="2000" dirty="0" smtClean="0">
              <a:solidFill>
                <a:srgbClr val="0033CC"/>
              </a:solidFill>
              <a:latin typeface="Arial" pitchFamily="34" charset="0"/>
              <a:cs typeface="Arial" pitchFamily="34" charset="0"/>
            </a:rPr>
            <a:t>EFAS</a:t>
          </a:r>
          <a:endParaRPr lang="hr-HR" sz="2000" dirty="0">
            <a:solidFill>
              <a:srgbClr val="0033CC"/>
            </a:solidFill>
            <a:latin typeface="Arial" pitchFamily="34" charset="0"/>
            <a:cs typeface="Arial" pitchFamily="34" charset="0"/>
          </a:endParaRPr>
        </a:p>
      </dgm:t>
    </dgm:pt>
    <dgm:pt modelId="{5DD8932C-3458-400E-88CB-3370BF0F3927}" type="parTrans" cxnId="{B6F52F17-4FC5-440F-A51A-DA25236D04C0}">
      <dgm:prSet/>
      <dgm:spPr/>
      <dgm:t>
        <a:bodyPr/>
        <a:lstStyle/>
        <a:p>
          <a:endParaRPr lang="hr-HR"/>
        </a:p>
      </dgm:t>
    </dgm:pt>
    <dgm:pt modelId="{13C5D1A1-3252-4EB1-B60A-5FCDAD070ED6}" type="sibTrans" cxnId="{B6F52F17-4FC5-440F-A51A-DA25236D04C0}">
      <dgm:prSet/>
      <dgm:spPr/>
      <dgm:t>
        <a:bodyPr/>
        <a:lstStyle/>
        <a:p>
          <a:endParaRPr lang="hr-HR"/>
        </a:p>
      </dgm:t>
    </dgm:pt>
    <dgm:pt modelId="{2059B32E-F904-49DE-B557-613B02FA9784}">
      <dgm:prSet phldrT="[Text]"/>
      <dgm:spPr>
        <a:solidFill>
          <a:srgbClr val="3399FF"/>
        </a:solidFill>
      </dgm:spPr>
      <dgm:t>
        <a:bodyPr/>
        <a:lstStyle/>
        <a:p>
          <a:r>
            <a:rPr lang="hr-HR" dirty="0" smtClean="0"/>
            <a:t> </a:t>
          </a:r>
          <a:endParaRPr lang="hr-HR" dirty="0"/>
        </a:p>
      </dgm:t>
    </dgm:pt>
    <dgm:pt modelId="{346AFE4B-9A6A-4755-A20D-DF4F8CF07A8F}" type="parTrans" cxnId="{689AB12B-887C-48DD-B0C2-CD9090B73777}">
      <dgm:prSet/>
      <dgm:spPr/>
      <dgm:t>
        <a:bodyPr/>
        <a:lstStyle/>
        <a:p>
          <a:endParaRPr lang="hr-HR"/>
        </a:p>
      </dgm:t>
    </dgm:pt>
    <dgm:pt modelId="{A0F4C2DA-1B8E-4C1F-A524-06B19683AECA}" type="sibTrans" cxnId="{689AB12B-887C-48DD-B0C2-CD9090B73777}">
      <dgm:prSet/>
      <dgm:spPr/>
      <dgm:t>
        <a:bodyPr/>
        <a:lstStyle/>
        <a:p>
          <a:endParaRPr lang="hr-HR"/>
        </a:p>
      </dgm:t>
    </dgm:pt>
    <dgm:pt modelId="{ECF62D72-6C9A-4738-90FF-8860C1D2303C}">
      <dgm:prSet phldrT="[Text]" custT="1"/>
      <dgm:spPr/>
      <dgm:t>
        <a:bodyPr/>
        <a:lstStyle/>
        <a:p>
          <a:r>
            <a:rPr lang="hr-HR" sz="2000" dirty="0" smtClean="0">
              <a:solidFill>
                <a:srgbClr val="0033CC"/>
              </a:solidFill>
              <a:latin typeface="Arial" pitchFamily="34" charset="0"/>
              <a:cs typeface="Arial" pitchFamily="34" charset="0"/>
            </a:rPr>
            <a:t>ISRBC</a:t>
          </a:r>
          <a:endParaRPr lang="hr-HR" sz="2000" dirty="0">
            <a:solidFill>
              <a:srgbClr val="0033CC"/>
            </a:solidFill>
            <a:latin typeface="Arial" pitchFamily="34" charset="0"/>
            <a:cs typeface="Arial" pitchFamily="34" charset="0"/>
          </a:endParaRPr>
        </a:p>
      </dgm:t>
    </dgm:pt>
    <dgm:pt modelId="{FCF84543-8D1A-4ED0-9D1F-BE6D5F355B0D}" type="parTrans" cxnId="{55100621-519A-4B7B-8F91-26C2EC0283E9}">
      <dgm:prSet/>
      <dgm:spPr/>
      <dgm:t>
        <a:bodyPr/>
        <a:lstStyle/>
        <a:p>
          <a:endParaRPr lang="hr-HR"/>
        </a:p>
      </dgm:t>
    </dgm:pt>
    <dgm:pt modelId="{B03ADAC2-3683-4A72-9AF1-EF032E44D647}" type="sibTrans" cxnId="{55100621-519A-4B7B-8F91-26C2EC0283E9}">
      <dgm:prSet/>
      <dgm:spPr/>
      <dgm:t>
        <a:bodyPr/>
        <a:lstStyle/>
        <a:p>
          <a:endParaRPr lang="hr-HR"/>
        </a:p>
      </dgm:t>
    </dgm:pt>
    <dgm:pt modelId="{E53DCCC8-3EC9-4FE7-BDBB-C85183DAD458}">
      <dgm:prSet phldrT="[Text]"/>
      <dgm:spPr>
        <a:solidFill>
          <a:srgbClr val="00CCFF"/>
        </a:solidFill>
      </dgm:spPr>
      <dgm:t>
        <a:bodyPr/>
        <a:lstStyle/>
        <a:p>
          <a:r>
            <a:rPr lang="hr-HR" dirty="0" smtClean="0"/>
            <a:t> </a:t>
          </a:r>
          <a:endParaRPr lang="hr-HR" dirty="0"/>
        </a:p>
      </dgm:t>
    </dgm:pt>
    <dgm:pt modelId="{0A4694B0-5AB4-429C-9374-B051505359F2}" type="sibTrans" cxnId="{67022261-5146-404E-BE52-98A0833CF8EE}">
      <dgm:prSet/>
      <dgm:spPr/>
      <dgm:t>
        <a:bodyPr/>
        <a:lstStyle/>
        <a:p>
          <a:endParaRPr lang="hr-HR"/>
        </a:p>
      </dgm:t>
    </dgm:pt>
    <dgm:pt modelId="{8515239D-FC40-4DBC-AA6C-6BA97D3DBF0C}" type="parTrans" cxnId="{67022261-5146-404E-BE52-98A0833CF8EE}">
      <dgm:prSet/>
      <dgm:spPr/>
      <dgm:t>
        <a:bodyPr/>
        <a:lstStyle/>
        <a:p>
          <a:endParaRPr lang="hr-HR"/>
        </a:p>
      </dgm:t>
    </dgm:pt>
    <dgm:pt modelId="{BE764330-B189-49B7-9B5C-4FB901D52FF6}" type="pres">
      <dgm:prSet presAssocID="{67475B4B-2048-49AC-AAC5-D11312917C39}" presName="linearFlow" presStyleCnt="0">
        <dgm:presLayoutVars>
          <dgm:dir/>
          <dgm:animLvl val="lvl"/>
          <dgm:resizeHandles val="exact"/>
        </dgm:presLayoutVars>
      </dgm:prSet>
      <dgm:spPr/>
      <dgm:t>
        <a:bodyPr/>
        <a:lstStyle/>
        <a:p>
          <a:endParaRPr lang="hr-HR"/>
        </a:p>
      </dgm:t>
    </dgm:pt>
    <dgm:pt modelId="{5E318850-6804-4F90-9216-A92DAEE469A7}" type="pres">
      <dgm:prSet presAssocID="{E53DCCC8-3EC9-4FE7-BDBB-C85183DAD458}" presName="composite" presStyleCnt="0"/>
      <dgm:spPr/>
    </dgm:pt>
    <dgm:pt modelId="{F511F9D9-8D81-4749-97DD-37F13D746214}" type="pres">
      <dgm:prSet presAssocID="{E53DCCC8-3EC9-4FE7-BDBB-C85183DAD458}" presName="parentText" presStyleLbl="alignNode1" presStyleIdx="0" presStyleCnt="2">
        <dgm:presLayoutVars>
          <dgm:chMax val="1"/>
          <dgm:bulletEnabled val="1"/>
        </dgm:presLayoutVars>
      </dgm:prSet>
      <dgm:spPr/>
      <dgm:t>
        <a:bodyPr/>
        <a:lstStyle/>
        <a:p>
          <a:endParaRPr lang="hr-HR"/>
        </a:p>
      </dgm:t>
    </dgm:pt>
    <dgm:pt modelId="{702CBDB0-945F-4C6D-859F-48031CA043AB}" type="pres">
      <dgm:prSet presAssocID="{E53DCCC8-3EC9-4FE7-BDBB-C85183DAD458}" presName="descendantText" presStyleLbl="alignAcc1" presStyleIdx="0" presStyleCnt="2" custLinFactNeighborX="4552" custLinFactNeighborY="-16">
        <dgm:presLayoutVars>
          <dgm:bulletEnabled val="1"/>
        </dgm:presLayoutVars>
      </dgm:prSet>
      <dgm:spPr/>
      <dgm:t>
        <a:bodyPr/>
        <a:lstStyle/>
        <a:p>
          <a:endParaRPr lang="hr-HR"/>
        </a:p>
      </dgm:t>
    </dgm:pt>
    <dgm:pt modelId="{DDCCE92C-F812-4CB6-8C24-25FE9EBC4E47}" type="pres">
      <dgm:prSet presAssocID="{0A4694B0-5AB4-429C-9374-B051505359F2}" presName="sp" presStyleCnt="0"/>
      <dgm:spPr/>
    </dgm:pt>
    <dgm:pt modelId="{28522852-7ABF-4400-8718-3CF935D6BCF6}" type="pres">
      <dgm:prSet presAssocID="{2059B32E-F904-49DE-B557-613B02FA9784}" presName="composite" presStyleCnt="0"/>
      <dgm:spPr/>
    </dgm:pt>
    <dgm:pt modelId="{486DAD8E-0824-4E59-AA59-F1ACF2D2ADF8}" type="pres">
      <dgm:prSet presAssocID="{2059B32E-F904-49DE-B557-613B02FA9784}" presName="parentText" presStyleLbl="alignNode1" presStyleIdx="1" presStyleCnt="2">
        <dgm:presLayoutVars>
          <dgm:chMax val="1"/>
          <dgm:bulletEnabled val="1"/>
        </dgm:presLayoutVars>
      </dgm:prSet>
      <dgm:spPr/>
      <dgm:t>
        <a:bodyPr/>
        <a:lstStyle/>
        <a:p>
          <a:endParaRPr lang="hr-HR"/>
        </a:p>
      </dgm:t>
    </dgm:pt>
    <dgm:pt modelId="{0EF61CF8-E17C-448A-8E06-C118761877F8}" type="pres">
      <dgm:prSet presAssocID="{2059B32E-F904-49DE-B557-613B02FA9784}" presName="descendantText" presStyleLbl="alignAcc1" presStyleIdx="1" presStyleCnt="2">
        <dgm:presLayoutVars>
          <dgm:bulletEnabled val="1"/>
        </dgm:presLayoutVars>
      </dgm:prSet>
      <dgm:spPr/>
      <dgm:t>
        <a:bodyPr/>
        <a:lstStyle/>
        <a:p>
          <a:endParaRPr lang="hr-HR"/>
        </a:p>
      </dgm:t>
    </dgm:pt>
  </dgm:ptLst>
  <dgm:cxnLst>
    <dgm:cxn modelId="{516D53F1-6FF1-4996-B857-7005A56CAB8F}" type="presOf" srcId="{91FFCFB8-8EC6-4680-AEEC-31ACF8445FF3}" destId="{702CBDB0-945F-4C6D-859F-48031CA043AB}" srcOrd="0" destOrd="0" presId="urn:microsoft.com/office/officeart/2005/8/layout/chevron2"/>
    <dgm:cxn modelId="{55100621-519A-4B7B-8F91-26C2EC0283E9}" srcId="{2059B32E-F904-49DE-B557-613B02FA9784}" destId="{ECF62D72-6C9A-4738-90FF-8860C1D2303C}" srcOrd="0" destOrd="0" parTransId="{FCF84543-8D1A-4ED0-9D1F-BE6D5F355B0D}" sibTransId="{B03ADAC2-3683-4A72-9AF1-EF032E44D647}"/>
    <dgm:cxn modelId="{689AB12B-887C-48DD-B0C2-CD9090B73777}" srcId="{67475B4B-2048-49AC-AAC5-D11312917C39}" destId="{2059B32E-F904-49DE-B557-613B02FA9784}" srcOrd="1" destOrd="0" parTransId="{346AFE4B-9A6A-4755-A20D-DF4F8CF07A8F}" sibTransId="{A0F4C2DA-1B8E-4C1F-A524-06B19683AECA}"/>
    <dgm:cxn modelId="{67022261-5146-404E-BE52-98A0833CF8EE}" srcId="{67475B4B-2048-49AC-AAC5-D11312917C39}" destId="{E53DCCC8-3EC9-4FE7-BDBB-C85183DAD458}" srcOrd="0" destOrd="0" parTransId="{8515239D-FC40-4DBC-AA6C-6BA97D3DBF0C}" sibTransId="{0A4694B0-5AB4-429C-9374-B051505359F2}"/>
    <dgm:cxn modelId="{5B213333-05F9-4656-A3D5-95AF1F7C92EE}" type="presOf" srcId="{2059B32E-F904-49DE-B557-613B02FA9784}" destId="{486DAD8E-0824-4E59-AA59-F1ACF2D2ADF8}" srcOrd="0" destOrd="0" presId="urn:microsoft.com/office/officeart/2005/8/layout/chevron2"/>
    <dgm:cxn modelId="{B6F52F17-4FC5-440F-A51A-DA25236D04C0}" srcId="{E53DCCC8-3EC9-4FE7-BDBB-C85183DAD458}" destId="{91FFCFB8-8EC6-4680-AEEC-31ACF8445FF3}" srcOrd="0" destOrd="0" parTransId="{5DD8932C-3458-400E-88CB-3370BF0F3927}" sibTransId="{13C5D1A1-3252-4EB1-B60A-5FCDAD070ED6}"/>
    <dgm:cxn modelId="{628FE488-A56A-4BA0-A9D7-AC05675BC2E6}" type="presOf" srcId="{67475B4B-2048-49AC-AAC5-D11312917C39}" destId="{BE764330-B189-49B7-9B5C-4FB901D52FF6}" srcOrd="0" destOrd="0" presId="urn:microsoft.com/office/officeart/2005/8/layout/chevron2"/>
    <dgm:cxn modelId="{4CD36961-6911-43CD-8A86-D11ADFFDC1EC}" type="presOf" srcId="{ECF62D72-6C9A-4738-90FF-8860C1D2303C}" destId="{0EF61CF8-E17C-448A-8E06-C118761877F8}" srcOrd="0" destOrd="0" presId="urn:microsoft.com/office/officeart/2005/8/layout/chevron2"/>
    <dgm:cxn modelId="{E2EC4743-1F99-4179-8A70-CD7C05F32613}" type="presOf" srcId="{E53DCCC8-3EC9-4FE7-BDBB-C85183DAD458}" destId="{F511F9D9-8D81-4749-97DD-37F13D746214}" srcOrd="0" destOrd="0" presId="urn:microsoft.com/office/officeart/2005/8/layout/chevron2"/>
    <dgm:cxn modelId="{5156332E-3159-4D1B-8594-65A8706DE575}" type="presParOf" srcId="{BE764330-B189-49B7-9B5C-4FB901D52FF6}" destId="{5E318850-6804-4F90-9216-A92DAEE469A7}" srcOrd="0" destOrd="0" presId="urn:microsoft.com/office/officeart/2005/8/layout/chevron2"/>
    <dgm:cxn modelId="{9CDBB6FB-5C89-4724-9D77-E7E4304C3C1E}" type="presParOf" srcId="{5E318850-6804-4F90-9216-A92DAEE469A7}" destId="{F511F9D9-8D81-4749-97DD-37F13D746214}" srcOrd="0" destOrd="0" presId="urn:microsoft.com/office/officeart/2005/8/layout/chevron2"/>
    <dgm:cxn modelId="{759DA70C-9D90-48FC-8067-EEF148402D7B}" type="presParOf" srcId="{5E318850-6804-4F90-9216-A92DAEE469A7}" destId="{702CBDB0-945F-4C6D-859F-48031CA043AB}" srcOrd="1" destOrd="0" presId="urn:microsoft.com/office/officeart/2005/8/layout/chevron2"/>
    <dgm:cxn modelId="{0172836B-FC3E-41DC-80A2-CD9D403EC970}" type="presParOf" srcId="{BE764330-B189-49B7-9B5C-4FB901D52FF6}" destId="{DDCCE92C-F812-4CB6-8C24-25FE9EBC4E47}" srcOrd="1" destOrd="0" presId="urn:microsoft.com/office/officeart/2005/8/layout/chevron2"/>
    <dgm:cxn modelId="{32394475-3A6C-4CB7-9462-6282BD1C7781}" type="presParOf" srcId="{BE764330-B189-49B7-9B5C-4FB901D52FF6}" destId="{28522852-7ABF-4400-8718-3CF935D6BCF6}" srcOrd="2" destOrd="0" presId="urn:microsoft.com/office/officeart/2005/8/layout/chevron2"/>
    <dgm:cxn modelId="{21782789-6705-462A-949C-1DB51C808D22}" type="presParOf" srcId="{28522852-7ABF-4400-8718-3CF935D6BCF6}" destId="{486DAD8E-0824-4E59-AA59-F1ACF2D2ADF8}" srcOrd="0" destOrd="0" presId="urn:microsoft.com/office/officeart/2005/8/layout/chevron2"/>
    <dgm:cxn modelId="{A8599F22-68C2-4455-BA48-F3C0B062F2DC}" type="presParOf" srcId="{28522852-7ABF-4400-8718-3CF935D6BCF6}" destId="{0EF61CF8-E17C-448A-8E06-C118761877F8}" srcOrd="1" destOrd="0" presId="urn:microsoft.com/office/officeart/2005/8/layout/chevron2"/>
  </dgm:cxnLst>
  <dgm:bg>
    <a:noFill/>
  </dgm:bg>
  <dgm:whole/>
  <dgm:extLst>
    <a:ext uri="http://schemas.microsoft.com/office/drawing/2008/diagram">
      <dsp:dataModelExt xmlns:dsp="http://schemas.microsoft.com/office/drawing/2008/diagram" xmlns="" relId="rId19"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GB"/>
          </a:p>
        </p:txBody>
      </p:sp>
      <p:sp>
        <p:nvSpPr>
          <p:cNvPr id="15363"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fld id="{98073633-30BB-4133-A48F-2563812F0042}" type="datetime1">
              <a:rPr lang="en-GB"/>
              <a:pPr/>
              <a:t>30/05/2013</a:t>
            </a:fld>
            <a:endParaRPr lang="en-GB"/>
          </a:p>
        </p:txBody>
      </p:sp>
      <p:sp>
        <p:nvSpPr>
          <p:cNvPr id="15364"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GB"/>
          </a:p>
        </p:txBody>
      </p:sp>
      <p:sp>
        <p:nvSpPr>
          <p:cNvPr id="15365"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B8A1ABB1-A1F2-4C94-97A0-40C62D038AE9}" type="slidenum">
              <a:rPr lang="en-GB"/>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GB"/>
          </a:p>
        </p:txBody>
      </p:sp>
      <p:sp>
        <p:nvSpPr>
          <p:cNvPr id="1331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fld id="{00FE2B33-17E4-4700-85E4-5CB4E8F21AA2}" type="datetime1">
              <a:rPr lang="en-GB"/>
              <a:pPr/>
              <a:t>30/05/2013</a:t>
            </a:fld>
            <a:endParaRPr lang="en-GB"/>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331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331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GB"/>
          </a:p>
        </p:txBody>
      </p:sp>
      <p:sp>
        <p:nvSpPr>
          <p:cNvPr id="1331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A84394D6-E821-4D7A-A926-8804BE717781}" type="slidenum">
              <a:rPr lang="en-GB"/>
              <a:pPr/>
              <a:t>‹#›</a:t>
            </a:fld>
            <a:endParaRPr lang="en-GB"/>
          </a:p>
        </p:txBody>
      </p:sp>
    </p:spTree>
  </p:cSld>
  <p:clrMap bg1="lt1" tx1="dk1" bg2="lt2" tx2="dk2" accent1="accent1" accent2="accent2" accent3="accent3" accent4="accent4" accent5="accent5" accent6="accent6" hlink="hlink" folHlink="folHlink"/>
  <p:hf hdr="0" ftr="0"/>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8C7E99C8-FBA6-4878-87FC-00A5591136B4}" type="datetime1">
              <a:rPr lang="en-GB"/>
              <a:pPr/>
              <a:t>30/05/2013</a:t>
            </a:fld>
            <a:endParaRPr lang="en-GB"/>
          </a:p>
        </p:txBody>
      </p:sp>
      <p:sp>
        <p:nvSpPr>
          <p:cNvPr id="7" name="Rectangle 7"/>
          <p:cNvSpPr>
            <a:spLocks noGrp="1" noChangeArrowheads="1"/>
          </p:cNvSpPr>
          <p:nvPr>
            <p:ph type="sldNum" sz="quarter" idx="5"/>
          </p:nvPr>
        </p:nvSpPr>
        <p:spPr>
          <a:ln/>
        </p:spPr>
        <p:txBody>
          <a:bodyPr/>
          <a:lstStyle/>
          <a:p>
            <a:fld id="{D272F7CC-62E0-46AD-AFCC-C3A82786FAC7}" type="slidenum">
              <a:rPr lang="en-GB"/>
              <a:pPr/>
              <a:t>1</a:t>
            </a:fld>
            <a:endParaRPr lang="en-GB"/>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hr-H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hr-H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hr-H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hr-H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4 Content">
    <p:spTree>
      <p:nvGrpSpPr>
        <p:cNvPr id="1" name=""/>
        <p:cNvGrpSpPr/>
        <p:nvPr/>
      </p:nvGrpSpPr>
      <p:grpSpPr>
        <a:xfrm>
          <a:off x="0" y="0"/>
          <a:ext cx="0" cy="0"/>
          <a:chOff x="0" y="0"/>
          <a:chExt cx="0" cy="0"/>
        </a:xfrm>
      </p:grpSpPr>
      <p:sp>
        <p:nvSpPr>
          <p:cNvPr id="2" name="Rectangle 11"/>
          <p:cNvSpPr>
            <a:spLocks noGrp="1" noChangeArrowheads="1"/>
          </p:cNvSpPr>
          <p:nvPr>
            <p:ph type="ftr" sz="quarter" idx="10"/>
          </p:nvPr>
        </p:nvSpPr>
        <p:spPr/>
        <p:txBody>
          <a:bodyPr/>
          <a:lstStyle>
            <a:lvl1pPr>
              <a:defRPr/>
            </a:lvl1pPr>
          </a:lstStyle>
          <a:p>
            <a:pPr>
              <a:defRPr/>
            </a:pPr>
            <a:r>
              <a:rPr lang="hr-HR"/>
              <a:t>WMO RA VI Hydrology Forum , Koblenz, Germany, 8 - 10 May 2012</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hr-H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hr-HR"/>
          </a:p>
        </p:txBody>
      </p:sp>
      <p:sp>
        <p:nvSpPr>
          <p:cNvPr id="4" name="Date Placeholder 3"/>
          <p:cNvSpPr>
            <a:spLocks noGrp="1"/>
          </p:cNvSpPr>
          <p:nvPr>
            <p:ph type="dt" sz="half" idx="10"/>
          </p:nvPr>
        </p:nvSpPr>
        <p:spPr/>
        <p:txBody>
          <a:bodyPr/>
          <a:lstStyle>
            <a:lvl1pPr>
              <a:defRPr/>
            </a:lvl1pPr>
          </a:lstStyle>
          <a:p>
            <a:fld id="{F5CBBAA5-0F7F-42A0-9398-75811A51AE63}" type="datetime1">
              <a:rPr lang="en-US"/>
              <a:pPr/>
              <a:t>5/30/2013</a:t>
            </a:fld>
            <a:r>
              <a:rPr lang="hr-HR"/>
              <a:t>23.03.2009</a:t>
            </a:r>
            <a:endParaRPr lang="en-GB"/>
          </a:p>
        </p:txBody>
      </p:sp>
      <p:sp>
        <p:nvSpPr>
          <p:cNvPr id="5" name="Footer Placeholder 4"/>
          <p:cNvSpPr>
            <a:spLocks noGrp="1"/>
          </p:cNvSpPr>
          <p:nvPr>
            <p:ph type="ftr" sz="quarter" idx="11"/>
          </p:nvPr>
        </p:nvSpPr>
        <p:spPr/>
        <p:txBody>
          <a:bodyPr/>
          <a:lstStyle>
            <a:lvl1pPr>
              <a:defRPr/>
            </a:lvl1pPr>
          </a:lstStyle>
          <a:p>
            <a:r>
              <a:rPr lang="hr-HR"/>
              <a:t>Svjetski meteorološki dan 2009</a:t>
            </a:r>
          </a:p>
          <a:p>
            <a:r>
              <a:rPr lang="hr-HR"/>
              <a:t>Svjetski meteorološki dan  2009.</a:t>
            </a:r>
          </a:p>
          <a:p>
            <a:r>
              <a:rPr lang="hr-HR"/>
              <a:t>“Vrijeme, klima i zrak koji dišemo”</a:t>
            </a:r>
          </a:p>
          <a:p>
            <a:endParaRPr lang="en-GB"/>
          </a:p>
        </p:txBody>
      </p:sp>
      <p:sp>
        <p:nvSpPr>
          <p:cNvPr id="6" name="Slide Number Placeholder 5"/>
          <p:cNvSpPr>
            <a:spLocks noGrp="1"/>
          </p:cNvSpPr>
          <p:nvPr>
            <p:ph type="sldNum" sz="quarter" idx="12"/>
          </p:nvPr>
        </p:nvSpPr>
        <p:spPr/>
        <p:txBody>
          <a:bodyPr/>
          <a:lstStyle>
            <a:lvl1pPr>
              <a:defRPr/>
            </a:lvl1pPr>
          </a:lstStyle>
          <a:p>
            <a:fld id="{5B596FC1-14F9-440F-B5E6-0EE5290A0995}" type="slidenum">
              <a:rPr lang="en-GB"/>
              <a:pPr/>
              <a:t>‹#›</a:t>
            </a:fld>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10"/>
          </p:nvPr>
        </p:nvSpPr>
        <p:spPr/>
        <p:txBody>
          <a:bodyPr/>
          <a:lstStyle>
            <a:lvl1pPr>
              <a:defRPr/>
            </a:lvl1pPr>
          </a:lstStyle>
          <a:p>
            <a:fld id="{4EE82488-B0FE-450C-816B-6A3D005B8FE4}" type="datetime1">
              <a:rPr lang="en-US"/>
              <a:pPr/>
              <a:t>5/30/2013</a:t>
            </a:fld>
            <a:r>
              <a:rPr lang="hr-HR"/>
              <a:t>23.03.2009</a:t>
            </a:r>
            <a:endParaRPr lang="en-GB"/>
          </a:p>
        </p:txBody>
      </p:sp>
      <p:sp>
        <p:nvSpPr>
          <p:cNvPr id="5" name="Footer Placeholder 4"/>
          <p:cNvSpPr>
            <a:spLocks noGrp="1"/>
          </p:cNvSpPr>
          <p:nvPr>
            <p:ph type="ftr" sz="quarter" idx="11"/>
          </p:nvPr>
        </p:nvSpPr>
        <p:spPr/>
        <p:txBody>
          <a:bodyPr/>
          <a:lstStyle>
            <a:lvl1pPr>
              <a:defRPr/>
            </a:lvl1pPr>
          </a:lstStyle>
          <a:p>
            <a:r>
              <a:rPr lang="hr-HR"/>
              <a:t>Svjetski meteorološki dan 2009</a:t>
            </a:r>
          </a:p>
          <a:p>
            <a:r>
              <a:rPr lang="hr-HR"/>
              <a:t>Svjetski meteorološki dan  2009.</a:t>
            </a:r>
          </a:p>
          <a:p>
            <a:r>
              <a:rPr lang="hr-HR"/>
              <a:t>“Vrijeme, klima i zrak koji dišemo”</a:t>
            </a:r>
          </a:p>
          <a:p>
            <a:endParaRPr lang="en-GB"/>
          </a:p>
        </p:txBody>
      </p:sp>
      <p:sp>
        <p:nvSpPr>
          <p:cNvPr id="6" name="Slide Number Placeholder 5"/>
          <p:cNvSpPr>
            <a:spLocks noGrp="1"/>
          </p:cNvSpPr>
          <p:nvPr>
            <p:ph type="sldNum" sz="quarter" idx="12"/>
          </p:nvPr>
        </p:nvSpPr>
        <p:spPr/>
        <p:txBody>
          <a:bodyPr/>
          <a:lstStyle>
            <a:lvl1pPr>
              <a:defRPr/>
            </a:lvl1pPr>
          </a:lstStyle>
          <a:p>
            <a:fld id="{46DD917C-E724-43EA-9B79-BA17B7E4A7C0}" type="slidenum">
              <a:rPr lang="en-GB"/>
              <a:pPr/>
              <a:t>‹#›</a:t>
            </a:fld>
            <a:endParaRPr lang="en-GB"/>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hr-H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9F7ED2DB-0C52-4598-B87B-F04ED0281ED9}" type="datetime1">
              <a:rPr lang="en-US"/>
              <a:pPr/>
              <a:t>5/30/2013</a:t>
            </a:fld>
            <a:r>
              <a:rPr lang="hr-HR"/>
              <a:t>23.03.2009</a:t>
            </a:r>
            <a:endParaRPr lang="en-GB"/>
          </a:p>
        </p:txBody>
      </p:sp>
      <p:sp>
        <p:nvSpPr>
          <p:cNvPr id="5" name="Footer Placeholder 4"/>
          <p:cNvSpPr>
            <a:spLocks noGrp="1"/>
          </p:cNvSpPr>
          <p:nvPr>
            <p:ph type="ftr" sz="quarter" idx="11"/>
          </p:nvPr>
        </p:nvSpPr>
        <p:spPr/>
        <p:txBody>
          <a:bodyPr/>
          <a:lstStyle>
            <a:lvl1pPr>
              <a:defRPr/>
            </a:lvl1pPr>
          </a:lstStyle>
          <a:p>
            <a:r>
              <a:rPr lang="hr-HR"/>
              <a:t>Svjetski meteorološki dan 2009</a:t>
            </a:r>
          </a:p>
          <a:p>
            <a:r>
              <a:rPr lang="hr-HR"/>
              <a:t>Svjetski meteorološki dan  2009.</a:t>
            </a:r>
          </a:p>
          <a:p>
            <a:r>
              <a:rPr lang="hr-HR"/>
              <a:t>“Vrijeme, klima i zrak koji dišemo”</a:t>
            </a:r>
          </a:p>
          <a:p>
            <a:endParaRPr lang="en-GB"/>
          </a:p>
        </p:txBody>
      </p:sp>
      <p:sp>
        <p:nvSpPr>
          <p:cNvPr id="6" name="Slide Number Placeholder 5"/>
          <p:cNvSpPr>
            <a:spLocks noGrp="1"/>
          </p:cNvSpPr>
          <p:nvPr>
            <p:ph type="sldNum" sz="quarter" idx="12"/>
          </p:nvPr>
        </p:nvSpPr>
        <p:spPr/>
        <p:txBody>
          <a:bodyPr/>
          <a:lstStyle>
            <a:lvl1pPr>
              <a:defRPr/>
            </a:lvl1pPr>
          </a:lstStyle>
          <a:p>
            <a:fld id="{81CDFEDB-37E4-4683-AAE4-B198E1AAC71F}" type="slidenum">
              <a:rPr lang="en-GB"/>
              <a:pPr/>
              <a:t>‹#›</a:t>
            </a:fld>
            <a:endParaRPr lang="en-GB"/>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5" name="Date Placeholder 4"/>
          <p:cNvSpPr>
            <a:spLocks noGrp="1"/>
          </p:cNvSpPr>
          <p:nvPr>
            <p:ph type="dt" sz="half" idx="10"/>
          </p:nvPr>
        </p:nvSpPr>
        <p:spPr/>
        <p:txBody>
          <a:bodyPr/>
          <a:lstStyle>
            <a:lvl1pPr>
              <a:defRPr/>
            </a:lvl1pPr>
          </a:lstStyle>
          <a:p>
            <a:fld id="{9D7CD16B-5235-487F-AAB4-7D0E2D424B46}" type="datetime1">
              <a:rPr lang="en-US"/>
              <a:pPr/>
              <a:t>5/30/2013</a:t>
            </a:fld>
            <a:r>
              <a:rPr lang="hr-HR"/>
              <a:t>23.03.2009</a:t>
            </a:r>
            <a:endParaRPr lang="en-GB"/>
          </a:p>
        </p:txBody>
      </p:sp>
      <p:sp>
        <p:nvSpPr>
          <p:cNvPr id="6" name="Footer Placeholder 5"/>
          <p:cNvSpPr>
            <a:spLocks noGrp="1"/>
          </p:cNvSpPr>
          <p:nvPr>
            <p:ph type="ftr" sz="quarter" idx="11"/>
          </p:nvPr>
        </p:nvSpPr>
        <p:spPr/>
        <p:txBody>
          <a:bodyPr/>
          <a:lstStyle>
            <a:lvl1pPr>
              <a:defRPr/>
            </a:lvl1pPr>
          </a:lstStyle>
          <a:p>
            <a:r>
              <a:rPr lang="hr-HR"/>
              <a:t>Svjetski meteorološki dan 2009</a:t>
            </a:r>
          </a:p>
          <a:p>
            <a:r>
              <a:rPr lang="hr-HR"/>
              <a:t>Svjetski meteorološki dan  2009.</a:t>
            </a:r>
          </a:p>
          <a:p>
            <a:r>
              <a:rPr lang="hr-HR"/>
              <a:t>“Vrijeme, klima i zrak koji dišemo”</a:t>
            </a:r>
          </a:p>
          <a:p>
            <a:endParaRPr lang="en-GB"/>
          </a:p>
        </p:txBody>
      </p:sp>
      <p:sp>
        <p:nvSpPr>
          <p:cNvPr id="7" name="Slide Number Placeholder 6"/>
          <p:cNvSpPr>
            <a:spLocks noGrp="1"/>
          </p:cNvSpPr>
          <p:nvPr>
            <p:ph type="sldNum" sz="quarter" idx="12"/>
          </p:nvPr>
        </p:nvSpPr>
        <p:spPr/>
        <p:txBody>
          <a:bodyPr/>
          <a:lstStyle>
            <a:lvl1pPr>
              <a:defRPr/>
            </a:lvl1pPr>
          </a:lstStyle>
          <a:p>
            <a:fld id="{C916B954-FF00-4529-B981-0E03DA576FF8}" type="slidenum">
              <a:rPr lang="en-GB"/>
              <a:pPr/>
              <a:t>‹#›</a:t>
            </a:fld>
            <a:endParaRPr lang="en-GB"/>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hr-H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7" name="Date Placeholder 6"/>
          <p:cNvSpPr>
            <a:spLocks noGrp="1"/>
          </p:cNvSpPr>
          <p:nvPr>
            <p:ph type="dt" sz="half" idx="10"/>
          </p:nvPr>
        </p:nvSpPr>
        <p:spPr/>
        <p:txBody>
          <a:bodyPr/>
          <a:lstStyle>
            <a:lvl1pPr>
              <a:defRPr/>
            </a:lvl1pPr>
          </a:lstStyle>
          <a:p>
            <a:fld id="{B031DA80-2680-466C-B370-A6E3FD587ADE}" type="datetime1">
              <a:rPr lang="en-US"/>
              <a:pPr/>
              <a:t>5/30/2013</a:t>
            </a:fld>
            <a:r>
              <a:rPr lang="hr-HR"/>
              <a:t>23.03.2009</a:t>
            </a:r>
            <a:endParaRPr lang="en-GB"/>
          </a:p>
        </p:txBody>
      </p:sp>
      <p:sp>
        <p:nvSpPr>
          <p:cNvPr id="8" name="Footer Placeholder 7"/>
          <p:cNvSpPr>
            <a:spLocks noGrp="1"/>
          </p:cNvSpPr>
          <p:nvPr>
            <p:ph type="ftr" sz="quarter" idx="11"/>
          </p:nvPr>
        </p:nvSpPr>
        <p:spPr/>
        <p:txBody>
          <a:bodyPr/>
          <a:lstStyle>
            <a:lvl1pPr>
              <a:defRPr/>
            </a:lvl1pPr>
          </a:lstStyle>
          <a:p>
            <a:r>
              <a:rPr lang="hr-HR"/>
              <a:t>Svjetski meteorološki dan 2009</a:t>
            </a:r>
          </a:p>
          <a:p>
            <a:r>
              <a:rPr lang="hr-HR"/>
              <a:t>Svjetski meteorološki dan  2009.</a:t>
            </a:r>
          </a:p>
          <a:p>
            <a:r>
              <a:rPr lang="hr-HR"/>
              <a:t>“Vrijeme, klima i zrak koji dišemo”</a:t>
            </a:r>
          </a:p>
          <a:p>
            <a:endParaRPr lang="en-GB"/>
          </a:p>
        </p:txBody>
      </p:sp>
      <p:sp>
        <p:nvSpPr>
          <p:cNvPr id="9" name="Slide Number Placeholder 8"/>
          <p:cNvSpPr>
            <a:spLocks noGrp="1"/>
          </p:cNvSpPr>
          <p:nvPr>
            <p:ph type="sldNum" sz="quarter" idx="12"/>
          </p:nvPr>
        </p:nvSpPr>
        <p:spPr/>
        <p:txBody>
          <a:bodyPr/>
          <a:lstStyle>
            <a:lvl1pPr>
              <a:defRPr/>
            </a:lvl1pPr>
          </a:lstStyle>
          <a:p>
            <a:fld id="{D439CF67-D45E-4395-B2C8-42F9616947B2}" type="slidenum">
              <a:rPr lang="en-GB"/>
              <a:pPr/>
              <a:t>‹#›</a:t>
            </a:fld>
            <a:endParaRPr lang="en-GB"/>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Date Placeholder 2"/>
          <p:cNvSpPr>
            <a:spLocks noGrp="1"/>
          </p:cNvSpPr>
          <p:nvPr>
            <p:ph type="dt" sz="half" idx="10"/>
          </p:nvPr>
        </p:nvSpPr>
        <p:spPr/>
        <p:txBody>
          <a:bodyPr/>
          <a:lstStyle>
            <a:lvl1pPr>
              <a:defRPr/>
            </a:lvl1pPr>
          </a:lstStyle>
          <a:p>
            <a:fld id="{340A54B9-4B73-4428-9F57-DE04CE706ABB}" type="datetime1">
              <a:rPr lang="en-US"/>
              <a:pPr/>
              <a:t>5/30/2013</a:t>
            </a:fld>
            <a:r>
              <a:rPr lang="hr-HR"/>
              <a:t>23.03.2009</a:t>
            </a:r>
            <a:endParaRPr lang="en-GB"/>
          </a:p>
        </p:txBody>
      </p:sp>
      <p:sp>
        <p:nvSpPr>
          <p:cNvPr id="4" name="Footer Placeholder 3"/>
          <p:cNvSpPr>
            <a:spLocks noGrp="1"/>
          </p:cNvSpPr>
          <p:nvPr>
            <p:ph type="ftr" sz="quarter" idx="11"/>
          </p:nvPr>
        </p:nvSpPr>
        <p:spPr/>
        <p:txBody>
          <a:bodyPr/>
          <a:lstStyle>
            <a:lvl1pPr>
              <a:defRPr/>
            </a:lvl1pPr>
          </a:lstStyle>
          <a:p>
            <a:r>
              <a:rPr lang="hr-HR"/>
              <a:t>Svjetski meteorološki dan 2009</a:t>
            </a:r>
          </a:p>
          <a:p>
            <a:r>
              <a:rPr lang="hr-HR"/>
              <a:t>Svjetski meteorološki dan  2009.</a:t>
            </a:r>
          </a:p>
          <a:p>
            <a:r>
              <a:rPr lang="hr-HR"/>
              <a:t>“Vrijeme, klima i zrak koji dišemo”</a:t>
            </a:r>
          </a:p>
          <a:p>
            <a:endParaRPr lang="en-GB"/>
          </a:p>
        </p:txBody>
      </p:sp>
      <p:sp>
        <p:nvSpPr>
          <p:cNvPr id="5" name="Slide Number Placeholder 4"/>
          <p:cNvSpPr>
            <a:spLocks noGrp="1"/>
          </p:cNvSpPr>
          <p:nvPr>
            <p:ph type="sldNum" sz="quarter" idx="12"/>
          </p:nvPr>
        </p:nvSpPr>
        <p:spPr/>
        <p:txBody>
          <a:bodyPr/>
          <a:lstStyle>
            <a:lvl1pPr>
              <a:defRPr/>
            </a:lvl1pPr>
          </a:lstStyle>
          <a:p>
            <a:fld id="{FB56C4D8-E943-41B8-A448-6AB6B2FED25E}" type="slidenum">
              <a:rPr lang="en-GB"/>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hr-H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8DFF3A2-019D-4CE1-98BC-BA454C8F4277}" type="datetime1">
              <a:rPr lang="en-US"/>
              <a:pPr/>
              <a:t>5/30/2013</a:t>
            </a:fld>
            <a:r>
              <a:rPr lang="hr-HR"/>
              <a:t>23.03.2009</a:t>
            </a:r>
            <a:endParaRPr lang="en-GB"/>
          </a:p>
        </p:txBody>
      </p:sp>
      <p:sp>
        <p:nvSpPr>
          <p:cNvPr id="3" name="Footer Placeholder 2"/>
          <p:cNvSpPr>
            <a:spLocks noGrp="1"/>
          </p:cNvSpPr>
          <p:nvPr>
            <p:ph type="ftr" sz="quarter" idx="11"/>
          </p:nvPr>
        </p:nvSpPr>
        <p:spPr/>
        <p:txBody>
          <a:bodyPr/>
          <a:lstStyle>
            <a:lvl1pPr>
              <a:defRPr/>
            </a:lvl1pPr>
          </a:lstStyle>
          <a:p>
            <a:r>
              <a:rPr lang="hr-HR"/>
              <a:t>Svjetski meteorološki dan 2009</a:t>
            </a:r>
          </a:p>
          <a:p>
            <a:r>
              <a:rPr lang="hr-HR"/>
              <a:t>Svjetski meteorološki dan  2009.</a:t>
            </a:r>
          </a:p>
          <a:p>
            <a:r>
              <a:rPr lang="hr-HR"/>
              <a:t>“Vrijeme, klima i zrak koji dišemo”</a:t>
            </a:r>
          </a:p>
          <a:p>
            <a:endParaRPr lang="en-GB"/>
          </a:p>
        </p:txBody>
      </p:sp>
      <p:sp>
        <p:nvSpPr>
          <p:cNvPr id="4" name="Slide Number Placeholder 3"/>
          <p:cNvSpPr>
            <a:spLocks noGrp="1"/>
          </p:cNvSpPr>
          <p:nvPr>
            <p:ph type="sldNum" sz="quarter" idx="12"/>
          </p:nvPr>
        </p:nvSpPr>
        <p:spPr/>
        <p:txBody>
          <a:bodyPr/>
          <a:lstStyle>
            <a:lvl1pPr>
              <a:defRPr/>
            </a:lvl1pPr>
          </a:lstStyle>
          <a:p>
            <a:fld id="{B5E27FA3-8EF6-4C8B-81D5-D6F60F48EC5B}" type="slidenum">
              <a:rPr lang="en-GB"/>
              <a:pPr/>
              <a:t>‹#›</a:t>
            </a:fld>
            <a:endParaRPr lang="en-GB"/>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hr-H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FF50EE6B-F22F-45B4-82A2-542D4981EEDA}" type="datetime1">
              <a:rPr lang="en-US"/>
              <a:pPr/>
              <a:t>5/30/2013</a:t>
            </a:fld>
            <a:r>
              <a:rPr lang="hr-HR"/>
              <a:t>23.03.2009</a:t>
            </a:r>
            <a:endParaRPr lang="en-GB"/>
          </a:p>
        </p:txBody>
      </p:sp>
      <p:sp>
        <p:nvSpPr>
          <p:cNvPr id="6" name="Footer Placeholder 5"/>
          <p:cNvSpPr>
            <a:spLocks noGrp="1"/>
          </p:cNvSpPr>
          <p:nvPr>
            <p:ph type="ftr" sz="quarter" idx="11"/>
          </p:nvPr>
        </p:nvSpPr>
        <p:spPr/>
        <p:txBody>
          <a:bodyPr/>
          <a:lstStyle>
            <a:lvl1pPr>
              <a:defRPr/>
            </a:lvl1pPr>
          </a:lstStyle>
          <a:p>
            <a:r>
              <a:rPr lang="hr-HR"/>
              <a:t>Svjetski meteorološki dan 2009</a:t>
            </a:r>
          </a:p>
          <a:p>
            <a:r>
              <a:rPr lang="hr-HR"/>
              <a:t>Svjetski meteorološki dan  2009.</a:t>
            </a:r>
          </a:p>
          <a:p>
            <a:r>
              <a:rPr lang="hr-HR"/>
              <a:t>“Vrijeme, klima i zrak koji dišemo”</a:t>
            </a:r>
          </a:p>
          <a:p>
            <a:endParaRPr lang="en-GB"/>
          </a:p>
        </p:txBody>
      </p:sp>
      <p:sp>
        <p:nvSpPr>
          <p:cNvPr id="7" name="Slide Number Placeholder 6"/>
          <p:cNvSpPr>
            <a:spLocks noGrp="1"/>
          </p:cNvSpPr>
          <p:nvPr>
            <p:ph type="sldNum" sz="quarter" idx="12"/>
          </p:nvPr>
        </p:nvSpPr>
        <p:spPr/>
        <p:txBody>
          <a:bodyPr/>
          <a:lstStyle>
            <a:lvl1pPr>
              <a:defRPr/>
            </a:lvl1pPr>
          </a:lstStyle>
          <a:p>
            <a:fld id="{E40E02CF-419A-4344-9920-C9733913E89E}" type="slidenum">
              <a:rPr lang="en-GB"/>
              <a:pPr/>
              <a:t>‹#›</a:t>
            </a:fld>
            <a:endParaRPr lang="en-GB"/>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hr-H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53942E44-2760-4848-88AC-572B6405DB64}" type="datetime1">
              <a:rPr lang="en-US"/>
              <a:pPr/>
              <a:t>5/30/2013</a:t>
            </a:fld>
            <a:r>
              <a:rPr lang="hr-HR"/>
              <a:t>23.03.2009</a:t>
            </a:r>
            <a:endParaRPr lang="en-GB"/>
          </a:p>
        </p:txBody>
      </p:sp>
      <p:sp>
        <p:nvSpPr>
          <p:cNvPr id="6" name="Footer Placeholder 5"/>
          <p:cNvSpPr>
            <a:spLocks noGrp="1"/>
          </p:cNvSpPr>
          <p:nvPr>
            <p:ph type="ftr" sz="quarter" idx="11"/>
          </p:nvPr>
        </p:nvSpPr>
        <p:spPr/>
        <p:txBody>
          <a:bodyPr/>
          <a:lstStyle>
            <a:lvl1pPr>
              <a:defRPr/>
            </a:lvl1pPr>
          </a:lstStyle>
          <a:p>
            <a:r>
              <a:rPr lang="hr-HR"/>
              <a:t>Svjetski meteorološki dan 2009</a:t>
            </a:r>
          </a:p>
          <a:p>
            <a:r>
              <a:rPr lang="hr-HR"/>
              <a:t>Svjetski meteorološki dan  2009.</a:t>
            </a:r>
          </a:p>
          <a:p>
            <a:r>
              <a:rPr lang="hr-HR"/>
              <a:t>“Vrijeme, klima i zrak koji dišemo”</a:t>
            </a:r>
          </a:p>
          <a:p>
            <a:endParaRPr lang="en-GB"/>
          </a:p>
        </p:txBody>
      </p:sp>
      <p:sp>
        <p:nvSpPr>
          <p:cNvPr id="7" name="Slide Number Placeholder 6"/>
          <p:cNvSpPr>
            <a:spLocks noGrp="1"/>
          </p:cNvSpPr>
          <p:nvPr>
            <p:ph type="sldNum" sz="quarter" idx="12"/>
          </p:nvPr>
        </p:nvSpPr>
        <p:spPr/>
        <p:txBody>
          <a:bodyPr/>
          <a:lstStyle>
            <a:lvl1pPr>
              <a:defRPr/>
            </a:lvl1pPr>
          </a:lstStyle>
          <a:p>
            <a:fld id="{94F3D0BE-28EA-44BD-B9C1-007EF23B9626}" type="slidenum">
              <a:rPr lang="en-GB"/>
              <a:pPr/>
              <a:t>‹#›</a:t>
            </a:fld>
            <a:endParaRPr lang="en-GB"/>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10"/>
          </p:nvPr>
        </p:nvSpPr>
        <p:spPr/>
        <p:txBody>
          <a:bodyPr/>
          <a:lstStyle>
            <a:lvl1pPr>
              <a:defRPr/>
            </a:lvl1pPr>
          </a:lstStyle>
          <a:p>
            <a:fld id="{EEF74559-BD7B-4861-9AE6-277B16B1FCD7}" type="datetime1">
              <a:rPr lang="en-US"/>
              <a:pPr/>
              <a:t>5/30/2013</a:t>
            </a:fld>
            <a:r>
              <a:rPr lang="hr-HR"/>
              <a:t>23.03.2009</a:t>
            </a:r>
            <a:endParaRPr lang="en-GB"/>
          </a:p>
        </p:txBody>
      </p:sp>
      <p:sp>
        <p:nvSpPr>
          <p:cNvPr id="5" name="Footer Placeholder 4"/>
          <p:cNvSpPr>
            <a:spLocks noGrp="1"/>
          </p:cNvSpPr>
          <p:nvPr>
            <p:ph type="ftr" sz="quarter" idx="11"/>
          </p:nvPr>
        </p:nvSpPr>
        <p:spPr/>
        <p:txBody>
          <a:bodyPr/>
          <a:lstStyle>
            <a:lvl1pPr>
              <a:defRPr/>
            </a:lvl1pPr>
          </a:lstStyle>
          <a:p>
            <a:r>
              <a:rPr lang="hr-HR"/>
              <a:t>Svjetski meteorološki dan 2009</a:t>
            </a:r>
          </a:p>
          <a:p>
            <a:r>
              <a:rPr lang="hr-HR"/>
              <a:t>Svjetski meteorološki dan  2009.</a:t>
            </a:r>
          </a:p>
          <a:p>
            <a:r>
              <a:rPr lang="hr-HR"/>
              <a:t>“Vrijeme, klima i zrak koji dišemo”</a:t>
            </a:r>
          </a:p>
          <a:p>
            <a:endParaRPr lang="en-GB"/>
          </a:p>
        </p:txBody>
      </p:sp>
      <p:sp>
        <p:nvSpPr>
          <p:cNvPr id="6" name="Slide Number Placeholder 5"/>
          <p:cNvSpPr>
            <a:spLocks noGrp="1"/>
          </p:cNvSpPr>
          <p:nvPr>
            <p:ph type="sldNum" sz="quarter" idx="12"/>
          </p:nvPr>
        </p:nvSpPr>
        <p:spPr/>
        <p:txBody>
          <a:bodyPr/>
          <a:lstStyle>
            <a:lvl1pPr>
              <a:defRPr/>
            </a:lvl1pPr>
          </a:lstStyle>
          <a:p>
            <a:fld id="{FBC9580D-7504-4E06-A708-B208E00E8594}" type="slidenum">
              <a:rPr lang="en-GB"/>
              <a:pPr/>
              <a:t>‹#›</a:t>
            </a:fld>
            <a:endParaRPr lang="en-GB"/>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86588" y="692150"/>
            <a:ext cx="1955800" cy="5368925"/>
          </a:xfrm>
        </p:spPr>
        <p:txBody>
          <a:bodyPr vert="eaVert"/>
          <a:lstStyle/>
          <a:p>
            <a:r>
              <a:rPr lang="en-US" smtClean="0"/>
              <a:t>Click to edit Master title style</a:t>
            </a:r>
            <a:endParaRPr lang="hr-HR"/>
          </a:p>
        </p:txBody>
      </p:sp>
      <p:sp>
        <p:nvSpPr>
          <p:cNvPr id="3" name="Vertical Text Placeholder 2"/>
          <p:cNvSpPr>
            <a:spLocks noGrp="1"/>
          </p:cNvSpPr>
          <p:nvPr>
            <p:ph type="body" orient="vert" idx="1"/>
          </p:nvPr>
        </p:nvSpPr>
        <p:spPr>
          <a:xfrm>
            <a:off x="1116013" y="692150"/>
            <a:ext cx="5718175" cy="53689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10"/>
          </p:nvPr>
        </p:nvSpPr>
        <p:spPr/>
        <p:txBody>
          <a:bodyPr/>
          <a:lstStyle>
            <a:lvl1pPr>
              <a:defRPr/>
            </a:lvl1pPr>
          </a:lstStyle>
          <a:p>
            <a:fld id="{6C98D681-E1A6-4F25-B1F7-31240A3DD3D0}" type="datetime1">
              <a:rPr lang="en-US"/>
              <a:pPr/>
              <a:t>5/30/2013</a:t>
            </a:fld>
            <a:r>
              <a:rPr lang="hr-HR"/>
              <a:t>23.03.2009</a:t>
            </a:r>
            <a:endParaRPr lang="en-GB"/>
          </a:p>
        </p:txBody>
      </p:sp>
      <p:sp>
        <p:nvSpPr>
          <p:cNvPr id="5" name="Footer Placeholder 4"/>
          <p:cNvSpPr>
            <a:spLocks noGrp="1"/>
          </p:cNvSpPr>
          <p:nvPr>
            <p:ph type="ftr" sz="quarter" idx="11"/>
          </p:nvPr>
        </p:nvSpPr>
        <p:spPr/>
        <p:txBody>
          <a:bodyPr/>
          <a:lstStyle>
            <a:lvl1pPr>
              <a:defRPr/>
            </a:lvl1pPr>
          </a:lstStyle>
          <a:p>
            <a:r>
              <a:rPr lang="hr-HR"/>
              <a:t>Svjetski meteorološki dan 2009</a:t>
            </a:r>
          </a:p>
          <a:p>
            <a:r>
              <a:rPr lang="hr-HR"/>
              <a:t>Svjetski meteorološki dan  2009.</a:t>
            </a:r>
          </a:p>
          <a:p>
            <a:r>
              <a:rPr lang="hr-HR"/>
              <a:t>“Vrijeme, klima i zrak koji dišemo”</a:t>
            </a:r>
          </a:p>
          <a:p>
            <a:endParaRPr lang="en-GB"/>
          </a:p>
        </p:txBody>
      </p:sp>
      <p:sp>
        <p:nvSpPr>
          <p:cNvPr id="6" name="Slide Number Placeholder 5"/>
          <p:cNvSpPr>
            <a:spLocks noGrp="1"/>
          </p:cNvSpPr>
          <p:nvPr>
            <p:ph type="sldNum" sz="quarter" idx="12"/>
          </p:nvPr>
        </p:nvSpPr>
        <p:spPr/>
        <p:txBody>
          <a:bodyPr/>
          <a:lstStyle>
            <a:lvl1pPr>
              <a:defRPr/>
            </a:lvl1pPr>
          </a:lstStyle>
          <a:p>
            <a:fld id="{9A2FF551-566D-4FD0-925B-DD44BB775DD2}" type="slidenum">
              <a:rPr lang="en-GB"/>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hr-H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hr-H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hr-H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hr-H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hr-H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hr-H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hyperlink" Target="http://www.wmo.int/pages/index_en.html" TargetMode="Externa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313" name="Rectangle 49"/>
          <p:cNvSpPr>
            <a:spLocks noChangeArrowheads="1"/>
          </p:cNvSpPr>
          <p:nvPr userDrawn="1"/>
        </p:nvSpPr>
        <p:spPr bwMode="auto">
          <a:xfrm>
            <a:off x="0" y="0"/>
            <a:ext cx="1116013" cy="6858000"/>
          </a:xfrm>
          <a:prstGeom prst="rect">
            <a:avLst/>
          </a:prstGeom>
          <a:gradFill rotWithShape="1">
            <a:gsLst>
              <a:gs pos="0">
                <a:srgbClr val="CCCCFF"/>
              </a:gs>
              <a:gs pos="100000">
                <a:schemeClr val="tx1"/>
              </a:gs>
            </a:gsLst>
            <a:lin ang="0" scaled="1"/>
          </a:gradFill>
          <a:ln w="9525">
            <a:noFill/>
            <a:miter lim="800000"/>
            <a:headEnd/>
            <a:tailEnd/>
          </a:ln>
          <a:effectLst/>
        </p:spPr>
        <p:txBody>
          <a:bodyPr wrap="none" anchor="ctr"/>
          <a:lstStyle/>
          <a:p>
            <a:endParaRPr lang="hr-HR"/>
          </a:p>
        </p:txBody>
      </p:sp>
      <p:grpSp>
        <p:nvGrpSpPr>
          <p:cNvPr id="11304" name="Group 40"/>
          <p:cNvGrpSpPr>
            <a:grpSpLocks/>
          </p:cNvGrpSpPr>
          <p:nvPr userDrawn="1"/>
        </p:nvGrpSpPr>
        <p:grpSpPr bwMode="auto">
          <a:xfrm>
            <a:off x="0" y="620713"/>
            <a:ext cx="739775" cy="6421437"/>
            <a:chOff x="81" y="167"/>
            <a:chExt cx="466" cy="4045"/>
          </a:xfrm>
        </p:grpSpPr>
        <p:grpSp>
          <p:nvGrpSpPr>
            <p:cNvPr id="11305" name="Group 41"/>
            <p:cNvGrpSpPr>
              <a:grpSpLocks/>
            </p:cNvGrpSpPr>
            <p:nvPr userDrawn="1"/>
          </p:nvGrpSpPr>
          <p:grpSpPr bwMode="auto">
            <a:xfrm>
              <a:off x="81" y="3673"/>
              <a:ext cx="466" cy="539"/>
              <a:chOff x="81" y="3673"/>
              <a:chExt cx="466" cy="539"/>
            </a:xfrm>
          </p:grpSpPr>
          <p:sp>
            <p:nvSpPr>
              <p:cNvPr id="11306" name="Text Box 42"/>
              <p:cNvSpPr txBox="1">
                <a:spLocks noChangeArrowheads="1"/>
              </p:cNvSpPr>
              <p:nvPr userDrawn="1"/>
            </p:nvSpPr>
            <p:spPr bwMode="auto">
              <a:xfrm>
                <a:off x="81" y="4058"/>
                <a:ext cx="116" cy="154"/>
              </a:xfrm>
              <a:prstGeom prst="rect">
                <a:avLst/>
              </a:prstGeom>
              <a:noFill/>
              <a:ln w="9525">
                <a:noFill/>
                <a:miter lim="800000"/>
                <a:headEnd/>
                <a:tailEnd/>
              </a:ln>
              <a:effectLst/>
            </p:spPr>
            <p:txBody>
              <a:bodyPr wrap="none">
                <a:spAutoFit/>
              </a:bodyPr>
              <a:lstStyle/>
              <a:p>
                <a:endParaRPr lang="en-US" sz="1000">
                  <a:solidFill>
                    <a:srgbClr val="FFFFCC"/>
                  </a:solidFill>
                  <a:effectLst>
                    <a:outerShdw blurRad="38100" dist="38100" dir="2700000" algn="tl">
                      <a:srgbClr val="C0C0C0"/>
                    </a:outerShdw>
                  </a:effectLst>
                  <a:latin typeface="Verdana" pitchFamily="34" charset="0"/>
                </a:endParaRPr>
              </a:p>
            </p:txBody>
          </p:sp>
          <p:sp>
            <p:nvSpPr>
              <p:cNvPr id="11307" name="Freeform 43"/>
              <p:cNvSpPr>
                <a:spLocks noChangeAspect="1"/>
              </p:cNvSpPr>
              <p:nvPr userDrawn="1"/>
            </p:nvSpPr>
            <p:spPr bwMode="auto">
              <a:xfrm>
                <a:off x="291" y="3673"/>
                <a:ext cx="201" cy="218"/>
              </a:xfrm>
              <a:custGeom>
                <a:avLst/>
                <a:gdLst/>
                <a:ahLst/>
                <a:cxnLst>
                  <a:cxn ang="0">
                    <a:pos x="330" y="12"/>
                  </a:cxn>
                  <a:cxn ang="0">
                    <a:pos x="97" y="84"/>
                  </a:cxn>
                  <a:cxn ang="0">
                    <a:pos x="130" y="62"/>
                  </a:cxn>
                  <a:cxn ang="0">
                    <a:pos x="165" y="39"/>
                  </a:cxn>
                  <a:cxn ang="0">
                    <a:pos x="202" y="21"/>
                  </a:cxn>
                  <a:cxn ang="0">
                    <a:pos x="237" y="8"/>
                  </a:cxn>
                  <a:cxn ang="0">
                    <a:pos x="277" y="0"/>
                  </a:cxn>
                  <a:cxn ang="0">
                    <a:pos x="324" y="0"/>
                  </a:cxn>
                  <a:cxn ang="0">
                    <a:pos x="355" y="8"/>
                  </a:cxn>
                  <a:cxn ang="0">
                    <a:pos x="385" y="23"/>
                  </a:cxn>
                  <a:cxn ang="0">
                    <a:pos x="418" y="42"/>
                  </a:cxn>
                  <a:cxn ang="0">
                    <a:pos x="453" y="63"/>
                  </a:cxn>
                  <a:cxn ang="0">
                    <a:pos x="484" y="98"/>
                  </a:cxn>
                  <a:cxn ang="0">
                    <a:pos x="207" y="200"/>
                  </a:cxn>
                  <a:cxn ang="0">
                    <a:pos x="513" y="123"/>
                  </a:cxn>
                  <a:cxn ang="0">
                    <a:pos x="520" y="143"/>
                  </a:cxn>
                  <a:cxn ang="0">
                    <a:pos x="186" y="318"/>
                  </a:cxn>
                  <a:cxn ang="0">
                    <a:pos x="580" y="216"/>
                  </a:cxn>
                  <a:cxn ang="0">
                    <a:pos x="213" y="404"/>
                  </a:cxn>
                  <a:cxn ang="0">
                    <a:pos x="562" y="317"/>
                  </a:cxn>
                  <a:cxn ang="0">
                    <a:pos x="163" y="524"/>
                  </a:cxn>
                  <a:cxn ang="0">
                    <a:pos x="541" y="429"/>
                  </a:cxn>
                  <a:cxn ang="0">
                    <a:pos x="225" y="606"/>
                  </a:cxn>
                  <a:cxn ang="0">
                    <a:pos x="424" y="569"/>
                  </a:cxn>
                  <a:cxn ang="0">
                    <a:pos x="394" y="587"/>
                  </a:cxn>
                  <a:cxn ang="0">
                    <a:pos x="364" y="603"/>
                  </a:cxn>
                  <a:cxn ang="0">
                    <a:pos x="330" y="615"/>
                  </a:cxn>
                  <a:cxn ang="0">
                    <a:pos x="291" y="624"/>
                  </a:cxn>
                  <a:cxn ang="0">
                    <a:pos x="253" y="627"/>
                  </a:cxn>
                  <a:cxn ang="0">
                    <a:pos x="216" y="624"/>
                  </a:cxn>
                  <a:cxn ang="0">
                    <a:pos x="184" y="621"/>
                  </a:cxn>
                  <a:cxn ang="0">
                    <a:pos x="153" y="612"/>
                  </a:cxn>
                  <a:cxn ang="0">
                    <a:pos x="345" y="509"/>
                  </a:cxn>
                  <a:cxn ang="0">
                    <a:pos x="75" y="576"/>
                  </a:cxn>
                  <a:cxn ang="0">
                    <a:pos x="52" y="561"/>
                  </a:cxn>
                  <a:cxn ang="0">
                    <a:pos x="358" y="399"/>
                  </a:cxn>
                  <a:cxn ang="0">
                    <a:pos x="21" y="489"/>
                  </a:cxn>
                  <a:cxn ang="0">
                    <a:pos x="13" y="476"/>
                  </a:cxn>
                  <a:cxn ang="0">
                    <a:pos x="358" y="302"/>
                  </a:cxn>
                  <a:cxn ang="0">
                    <a:pos x="1" y="398"/>
                  </a:cxn>
                  <a:cxn ang="0">
                    <a:pos x="9" y="384"/>
                  </a:cxn>
                  <a:cxn ang="0">
                    <a:pos x="405" y="185"/>
                  </a:cxn>
                  <a:cxn ang="0">
                    <a:pos x="0" y="311"/>
                  </a:cxn>
                  <a:cxn ang="0">
                    <a:pos x="7" y="291"/>
                  </a:cxn>
                  <a:cxn ang="0">
                    <a:pos x="411" y="72"/>
                  </a:cxn>
                  <a:cxn ang="0">
                    <a:pos x="4" y="191"/>
                  </a:cxn>
                  <a:cxn ang="0">
                    <a:pos x="330" y="12"/>
                  </a:cxn>
                </a:cxnLst>
                <a:rect l="0" t="0" r="r" b="b"/>
                <a:pathLst>
                  <a:path w="580" h="627">
                    <a:moveTo>
                      <a:pt x="330" y="12"/>
                    </a:moveTo>
                    <a:lnTo>
                      <a:pt x="97" y="84"/>
                    </a:lnTo>
                    <a:lnTo>
                      <a:pt x="130" y="62"/>
                    </a:lnTo>
                    <a:lnTo>
                      <a:pt x="165" y="39"/>
                    </a:lnTo>
                    <a:lnTo>
                      <a:pt x="202" y="21"/>
                    </a:lnTo>
                    <a:lnTo>
                      <a:pt x="237" y="8"/>
                    </a:lnTo>
                    <a:lnTo>
                      <a:pt x="277" y="0"/>
                    </a:lnTo>
                    <a:lnTo>
                      <a:pt x="324" y="0"/>
                    </a:lnTo>
                    <a:lnTo>
                      <a:pt x="355" y="8"/>
                    </a:lnTo>
                    <a:lnTo>
                      <a:pt x="385" y="23"/>
                    </a:lnTo>
                    <a:lnTo>
                      <a:pt x="418" y="42"/>
                    </a:lnTo>
                    <a:lnTo>
                      <a:pt x="453" y="63"/>
                    </a:lnTo>
                    <a:lnTo>
                      <a:pt x="484" y="98"/>
                    </a:lnTo>
                    <a:lnTo>
                      <a:pt x="207" y="200"/>
                    </a:lnTo>
                    <a:lnTo>
                      <a:pt x="513" y="123"/>
                    </a:lnTo>
                    <a:lnTo>
                      <a:pt x="520" y="143"/>
                    </a:lnTo>
                    <a:lnTo>
                      <a:pt x="186" y="318"/>
                    </a:lnTo>
                    <a:lnTo>
                      <a:pt x="580" y="216"/>
                    </a:lnTo>
                    <a:lnTo>
                      <a:pt x="213" y="404"/>
                    </a:lnTo>
                    <a:lnTo>
                      <a:pt x="562" y="317"/>
                    </a:lnTo>
                    <a:lnTo>
                      <a:pt x="163" y="524"/>
                    </a:lnTo>
                    <a:lnTo>
                      <a:pt x="541" y="429"/>
                    </a:lnTo>
                    <a:lnTo>
                      <a:pt x="225" y="606"/>
                    </a:lnTo>
                    <a:lnTo>
                      <a:pt x="424" y="569"/>
                    </a:lnTo>
                    <a:lnTo>
                      <a:pt x="394" y="587"/>
                    </a:lnTo>
                    <a:lnTo>
                      <a:pt x="364" y="603"/>
                    </a:lnTo>
                    <a:lnTo>
                      <a:pt x="330" y="615"/>
                    </a:lnTo>
                    <a:lnTo>
                      <a:pt x="291" y="624"/>
                    </a:lnTo>
                    <a:lnTo>
                      <a:pt x="253" y="627"/>
                    </a:lnTo>
                    <a:lnTo>
                      <a:pt x="216" y="624"/>
                    </a:lnTo>
                    <a:lnTo>
                      <a:pt x="184" y="621"/>
                    </a:lnTo>
                    <a:lnTo>
                      <a:pt x="153" y="612"/>
                    </a:lnTo>
                    <a:lnTo>
                      <a:pt x="345" y="509"/>
                    </a:lnTo>
                    <a:lnTo>
                      <a:pt x="75" y="576"/>
                    </a:lnTo>
                    <a:lnTo>
                      <a:pt x="52" y="561"/>
                    </a:lnTo>
                    <a:lnTo>
                      <a:pt x="358" y="399"/>
                    </a:lnTo>
                    <a:lnTo>
                      <a:pt x="21" y="489"/>
                    </a:lnTo>
                    <a:lnTo>
                      <a:pt x="13" y="476"/>
                    </a:lnTo>
                    <a:lnTo>
                      <a:pt x="358" y="302"/>
                    </a:lnTo>
                    <a:lnTo>
                      <a:pt x="1" y="398"/>
                    </a:lnTo>
                    <a:lnTo>
                      <a:pt x="9" y="384"/>
                    </a:lnTo>
                    <a:lnTo>
                      <a:pt x="405" y="185"/>
                    </a:lnTo>
                    <a:lnTo>
                      <a:pt x="0" y="311"/>
                    </a:lnTo>
                    <a:lnTo>
                      <a:pt x="7" y="291"/>
                    </a:lnTo>
                    <a:lnTo>
                      <a:pt x="411" y="72"/>
                    </a:lnTo>
                    <a:lnTo>
                      <a:pt x="4" y="191"/>
                    </a:lnTo>
                    <a:lnTo>
                      <a:pt x="330" y="12"/>
                    </a:lnTo>
                    <a:close/>
                  </a:path>
                </a:pathLst>
              </a:custGeom>
              <a:solidFill>
                <a:srgbClr val="FFCC00"/>
              </a:solidFill>
              <a:ln w="3175" cmpd="sng">
                <a:noFill/>
                <a:round/>
                <a:headEnd/>
                <a:tailEnd/>
              </a:ln>
              <a:effectLst/>
            </p:spPr>
            <p:txBody>
              <a:bodyPr wrap="none"/>
              <a:lstStyle/>
              <a:p>
                <a:endParaRPr lang="hr-HR"/>
              </a:p>
            </p:txBody>
          </p:sp>
          <p:sp>
            <p:nvSpPr>
              <p:cNvPr id="11308" name="Freeform 44"/>
              <p:cNvSpPr>
                <a:spLocks noChangeAspect="1"/>
              </p:cNvSpPr>
              <p:nvPr userDrawn="1"/>
            </p:nvSpPr>
            <p:spPr bwMode="auto">
              <a:xfrm>
                <a:off x="346" y="3681"/>
                <a:ext cx="201" cy="218"/>
              </a:xfrm>
              <a:custGeom>
                <a:avLst/>
                <a:gdLst/>
                <a:ahLst/>
                <a:cxnLst>
                  <a:cxn ang="0">
                    <a:pos x="360" y="12"/>
                  </a:cxn>
                  <a:cxn ang="0">
                    <a:pos x="102" y="78"/>
                  </a:cxn>
                  <a:cxn ang="0">
                    <a:pos x="144" y="45"/>
                  </a:cxn>
                  <a:cxn ang="0">
                    <a:pos x="184" y="24"/>
                  </a:cxn>
                  <a:cxn ang="0">
                    <a:pos x="237" y="6"/>
                  </a:cxn>
                  <a:cxn ang="0">
                    <a:pos x="292" y="2"/>
                  </a:cxn>
                  <a:cxn ang="0">
                    <a:pos x="343" y="3"/>
                  </a:cxn>
                  <a:cxn ang="0">
                    <a:pos x="388" y="15"/>
                  </a:cxn>
                  <a:cxn ang="0">
                    <a:pos x="414" y="32"/>
                  </a:cxn>
                  <a:cxn ang="0">
                    <a:pos x="271" y="99"/>
                  </a:cxn>
                  <a:cxn ang="0">
                    <a:pos x="453" y="54"/>
                  </a:cxn>
                  <a:cxn ang="0">
                    <a:pos x="493" y="90"/>
                  </a:cxn>
                  <a:cxn ang="0">
                    <a:pos x="268" y="215"/>
                  </a:cxn>
                  <a:cxn ang="0">
                    <a:pos x="534" y="140"/>
                  </a:cxn>
                  <a:cxn ang="0">
                    <a:pos x="547" y="167"/>
                  </a:cxn>
                  <a:cxn ang="0">
                    <a:pos x="247" y="329"/>
                  </a:cxn>
                  <a:cxn ang="0">
                    <a:pos x="571" y="245"/>
                  </a:cxn>
                  <a:cxn ang="0">
                    <a:pos x="573" y="257"/>
                  </a:cxn>
                  <a:cxn ang="0">
                    <a:pos x="277" y="411"/>
                  </a:cxn>
                  <a:cxn ang="0">
                    <a:pos x="579" y="330"/>
                  </a:cxn>
                  <a:cxn ang="0">
                    <a:pos x="580" y="345"/>
                  </a:cxn>
                  <a:cxn ang="0">
                    <a:pos x="217" y="534"/>
                  </a:cxn>
                  <a:cxn ang="0">
                    <a:pos x="547" y="452"/>
                  </a:cxn>
                  <a:cxn ang="0">
                    <a:pos x="523" y="483"/>
                  </a:cxn>
                  <a:cxn ang="0">
                    <a:pos x="477" y="522"/>
                  </a:cxn>
                  <a:cxn ang="0">
                    <a:pos x="430" y="557"/>
                  </a:cxn>
                  <a:cxn ang="0">
                    <a:pos x="385" y="588"/>
                  </a:cxn>
                  <a:cxn ang="0">
                    <a:pos x="331" y="612"/>
                  </a:cxn>
                  <a:cxn ang="0">
                    <a:pos x="270" y="626"/>
                  </a:cxn>
                  <a:cxn ang="0">
                    <a:pos x="229" y="626"/>
                  </a:cxn>
                  <a:cxn ang="0">
                    <a:pos x="189" y="623"/>
                  </a:cxn>
                  <a:cxn ang="0">
                    <a:pos x="169" y="620"/>
                  </a:cxn>
                  <a:cxn ang="0">
                    <a:pos x="358" y="524"/>
                  </a:cxn>
                  <a:cxn ang="0">
                    <a:pos x="67" y="582"/>
                  </a:cxn>
                  <a:cxn ang="0">
                    <a:pos x="384" y="404"/>
                  </a:cxn>
                  <a:cxn ang="0">
                    <a:pos x="0" y="501"/>
                  </a:cxn>
                  <a:cxn ang="0">
                    <a:pos x="402" y="291"/>
                  </a:cxn>
                  <a:cxn ang="0">
                    <a:pos x="54" y="380"/>
                  </a:cxn>
                  <a:cxn ang="0">
                    <a:pos x="427" y="189"/>
                  </a:cxn>
                  <a:cxn ang="0">
                    <a:pos x="24" y="294"/>
                  </a:cxn>
                  <a:cxn ang="0">
                    <a:pos x="439" y="75"/>
                  </a:cxn>
                  <a:cxn ang="0">
                    <a:pos x="49" y="177"/>
                  </a:cxn>
                  <a:cxn ang="0">
                    <a:pos x="360" y="12"/>
                  </a:cxn>
                </a:cxnLst>
                <a:rect l="0" t="0" r="r" b="b"/>
                <a:pathLst>
                  <a:path w="580" h="626">
                    <a:moveTo>
                      <a:pt x="360" y="12"/>
                    </a:moveTo>
                    <a:lnTo>
                      <a:pt x="102" y="78"/>
                    </a:lnTo>
                    <a:cubicBezTo>
                      <a:pt x="102" y="78"/>
                      <a:pt x="130" y="54"/>
                      <a:pt x="144" y="45"/>
                    </a:cubicBezTo>
                    <a:cubicBezTo>
                      <a:pt x="158" y="36"/>
                      <a:pt x="169" y="30"/>
                      <a:pt x="184" y="24"/>
                    </a:cubicBezTo>
                    <a:cubicBezTo>
                      <a:pt x="199" y="18"/>
                      <a:pt x="219" y="10"/>
                      <a:pt x="237" y="6"/>
                    </a:cubicBezTo>
                    <a:cubicBezTo>
                      <a:pt x="255" y="2"/>
                      <a:pt x="274" y="2"/>
                      <a:pt x="292" y="2"/>
                    </a:cubicBezTo>
                    <a:cubicBezTo>
                      <a:pt x="310" y="2"/>
                      <a:pt x="322" y="0"/>
                      <a:pt x="343" y="3"/>
                    </a:cubicBezTo>
                    <a:cubicBezTo>
                      <a:pt x="364" y="6"/>
                      <a:pt x="377" y="11"/>
                      <a:pt x="388" y="15"/>
                    </a:cubicBezTo>
                    <a:lnTo>
                      <a:pt x="414" y="32"/>
                    </a:lnTo>
                    <a:lnTo>
                      <a:pt x="271" y="99"/>
                    </a:lnTo>
                    <a:lnTo>
                      <a:pt x="453" y="54"/>
                    </a:lnTo>
                    <a:lnTo>
                      <a:pt x="493" y="90"/>
                    </a:lnTo>
                    <a:lnTo>
                      <a:pt x="268" y="215"/>
                    </a:lnTo>
                    <a:lnTo>
                      <a:pt x="534" y="140"/>
                    </a:lnTo>
                    <a:lnTo>
                      <a:pt x="547" y="167"/>
                    </a:lnTo>
                    <a:lnTo>
                      <a:pt x="247" y="329"/>
                    </a:lnTo>
                    <a:lnTo>
                      <a:pt x="571" y="245"/>
                    </a:lnTo>
                    <a:lnTo>
                      <a:pt x="573" y="257"/>
                    </a:lnTo>
                    <a:lnTo>
                      <a:pt x="277" y="411"/>
                    </a:lnTo>
                    <a:lnTo>
                      <a:pt x="579" y="330"/>
                    </a:lnTo>
                    <a:lnTo>
                      <a:pt x="580" y="345"/>
                    </a:lnTo>
                    <a:lnTo>
                      <a:pt x="217" y="534"/>
                    </a:lnTo>
                    <a:lnTo>
                      <a:pt x="547" y="452"/>
                    </a:lnTo>
                    <a:lnTo>
                      <a:pt x="523" y="483"/>
                    </a:lnTo>
                    <a:lnTo>
                      <a:pt x="477" y="522"/>
                    </a:lnTo>
                    <a:lnTo>
                      <a:pt x="430" y="557"/>
                    </a:lnTo>
                    <a:lnTo>
                      <a:pt x="385" y="588"/>
                    </a:lnTo>
                    <a:lnTo>
                      <a:pt x="331" y="612"/>
                    </a:lnTo>
                    <a:lnTo>
                      <a:pt x="270" y="626"/>
                    </a:lnTo>
                    <a:lnTo>
                      <a:pt x="229" y="626"/>
                    </a:lnTo>
                    <a:lnTo>
                      <a:pt x="189" y="623"/>
                    </a:lnTo>
                    <a:lnTo>
                      <a:pt x="169" y="620"/>
                    </a:lnTo>
                    <a:lnTo>
                      <a:pt x="358" y="524"/>
                    </a:lnTo>
                    <a:lnTo>
                      <a:pt x="67" y="582"/>
                    </a:lnTo>
                    <a:lnTo>
                      <a:pt x="384" y="404"/>
                    </a:lnTo>
                    <a:lnTo>
                      <a:pt x="0" y="501"/>
                    </a:lnTo>
                    <a:lnTo>
                      <a:pt x="402" y="291"/>
                    </a:lnTo>
                    <a:lnTo>
                      <a:pt x="54" y="380"/>
                    </a:lnTo>
                    <a:lnTo>
                      <a:pt x="427" y="189"/>
                    </a:lnTo>
                    <a:lnTo>
                      <a:pt x="24" y="294"/>
                    </a:lnTo>
                    <a:lnTo>
                      <a:pt x="439" y="75"/>
                    </a:lnTo>
                    <a:lnTo>
                      <a:pt x="49" y="177"/>
                    </a:lnTo>
                    <a:lnTo>
                      <a:pt x="360" y="12"/>
                    </a:lnTo>
                    <a:close/>
                  </a:path>
                </a:pathLst>
              </a:custGeom>
              <a:solidFill>
                <a:srgbClr val="3366FF"/>
              </a:solidFill>
              <a:ln w="3175" cmpd="sng">
                <a:noFill/>
                <a:round/>
                <a:headEnd/>
                <a:tailEnd/>
              </a:ln>
              <a:effectLst/>
            </p:spPr>
            <p:txBody>
              <a:bodyPr wrap="none"/>
              <a:lstStyle/>
              <a:p>
                <a:endParaRPr lang="hr-HR"/>
              </a:p>
            </p:txBody>
          </p:sp>
          <p:sp>
            <p:nvSpPr>
              <p:cNvPr id="11309" name="Text Box 45"/>
              <p:cNvSpPr txBox="1">
                <a:spLocks noChangeArrowheads="1"/>
              </p:cNvSpPr>
              <p:nvPr userDrawn="1"/>
            </p:nvSpPr>
            <p:spPr bwMode="auto">
              <a:xfrm>
                <a:off x="276" y="3945"/>
                <a:ext cx="260" cy="96"/>
              </a:xfrm>
              <a:prstGeom prst="rect">
                <a:avLst/>
              </a:prstGeom>
              <a:noFill/>
              <a:ln w="28575">
                <a:noFill/>
                <a:miter lim="800000"/>
                <a:headEnd/>
                <a:tailEnd/>
              </a:ln>
              <a:effectLst/>
            </p:spPr>
            <p:txBody>
              <a:bodyPr lIns="0" tIns="0" rIns="0" bIns="0">
                <a:spAutoFit/>
              </a:bodyPr>
              <a:lstStyle/>
              <a:p>
                <a:r>
                  <a:rPr lang="hr-HR" sz="1000">
                    <a:solidFill>
                      <a:srgbClr val="0033CC"/>
                    </a:solidFill>
                    <a:latin typeface="Verdana" pitchFamily="34" charset="0"/>
                  </a:rPr>
                  <a:t>DHMZ</a:t>
                </a:r>
                <a:endParaRPr lang="en-GB" sz="1000">
                  <a:solidFill>
                    <a:srgbClr val="0033CC"/>
                  </a:solidFill>
                  <a:latin typeface="Verdana" pitchFamily="34" charset="0"/>
                </a:endParaRPr>
              </a:p>
            </p:txBody>
          </p:sp>
        </p:grpSp>
        <p:sp>
          <p:nvSpPr>
            <p:cNvPr id="11310" name="Text Box 46"/>
            <p:cNvSpPr txBox="1">
              <a:spLocks noChangeArrowheads="1"/>
            </p:cNvSpPr>
            <p:nvPr userDrawn="1"/>
          </p:nvSpPr>
          <p:spPr bwMode="auto">
            <a:xfrm rot="16200000">
              <a:off x="196" y="195"/>
              <a:ext cx="248" cy="191"/>
            </a:xfrm>
            <a:prstGeom prst="rect">
              <a:avLst/>
            </a:prstGeom>
            <a:noFill/>
            <a:ln w="9525">
              <a:noFill/>
              <a:miter lim="800000"/>
              <a:headEnd/>
              <a:tailEnd/>
            </a:ln>
            <a:effectLst/>
          </p:spPr>
          <p:txBody>
            <a:bodyPr vert="eaVert" lIns="90000" tIns="46800" rIns="90000" bIns="46800">
              <a:spAutoFit/>
            </a:bodyPr>
            <a:lstStyle/>
            <a:p>
              <a:endParaRPr lang="hr-HR" sz="1400">
                <a:solidFill>
                  <a:srgbClr val="EBF3FF"/>
                </a:solidFill>
                <a:effectLst>
                  <a:outerShdw blurRad="38100" dist="38100" dir="2700000" algn="tl">
                    <a:srgbClr val="C0C0C0"/>
                  </a:outerShdw>
                </a:effectLst>
                <a:latin typeface="Verdana" pitchFamily="34" charset="0"/>
              </a:endParaRPr>
            </a:p>
          </p:txBody>
        </p:sp>
      </p:grpSp>
      <p:sp>
        <p:nvSpPr>
          <p:cNvPr id="11311" name="Text Box 47"/>
          <p:cNvSpPr txBox="1">
            <a:spLocks noChangeArrowheads="1"/>
          </p:cNvSpPr>
          <p:nvPr userDrawn="1"/>
        </p:nvSpPr>
        <p:spPr bwMode="auto">
          <a:xfrm>
            <a:off x="1116013" y="6381750"/>
            <a:ext cx="6624637" cy="266228"/>
          </a:xfrm>
          <a:prstGeom prst="rect">
            <a:avLst/>
          </a:prstGeom>
          <a:noFill/>
          <a:ln w="9525">
            <a:noFill/>
            <a:round/>
            <a:headEnd/>
            <a:tailEnd/>
          </a:ln>
          <a:effectLst/>
        </p:spPr>
        <p:txBody>
          <a:bodyPr lIns="90000" tIns="46800" rIns="90000" bIns="46800">
            <a:spAutoFit/>
          </a:bodyPr>
          <a:lstStyle/>
          <a:p>
            <a:pPr algn="r" defTabSz="449263">
              <a:lnSpc>
                <a:spcPct val="93000"/>
              </a:lnSpc>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hr-HR" sz="1200" dirty="0" smtClean="0">
                <a:solidFill>
                  <a:srgbClr val="9999FF"/>
                </a:solidFill>
                <a:effectLst>
                  <a:outerShdw blurRad="38100" dist="38100" dir="2700000" algn="tl">
                    <a:srgbClr val="C0C0C0"/>
                  </a:outerShdw>
                </a:effectLst>
                <a:latin typeface="Verdana" pitchFamily="34" charset="0"/>
              </a:rPr>
              <a:t> 2nd STEERING COMMITTEE MEETING OF THE IPA PROJECT, Skopje, 31 May 2013</a:t>
            </a:r>
            <a:r>
              <a:rPr lang="hr-HR" sz="1200" dirty="0" smtClean="0">
                <a:solidFill>
                  <a:srgbClr val="9999FF"/>
                </a:solidFill>
                <a:effectLst>
                  <a:outerShdw blurRad="38100" dist="38100" dir="2700000" algn="tl">
                    <a:srgbClr val="C0C0C0"/>
                  </a:outerShdw>
                </a:effectLst>
                <a:latin typeface="Arial" charset="0"/>
              </a:rPr>
              <a:t>.</a:t>
            </a:r>
            <a:endParaRPr lang="en-GB" sz="1200" dirty="0">
              <a:solidFill>
                <a:srgbClr val="9999FF"/>
              </a:solidFill>
              <a:effectLst>
                <a:outerShdw blurRad="38100" dist="38100" dir="2700000" algn="tl">
                  <a:srgbClr val="C0C0C0"/>
                </a:outerShdw>
              </a:effectLst>
              <a:latin typeface="Arial" charset="0"/>
            </a:endParaRPr>
          </a:p>
        </p:txBody>
      </p:sp>
      <p:sp>
        <p:nvSpPr>
          <p:cNvPr id="11312" name="Line 48"/>
          <p:cNvSpPr>
            <a:spLocks noChangeShapeType="1"/>
          </p:cNvSpPr>
          <p:nvPr userDrawn="1"/>
        </p:nvSpPr>
        <p:spPr bwMode="auto">
          <a:xfrm>
            <a:off x="900113" y="6308725"/>
            <a:ext cx="7272337" cy="0"/>
          </a:xfrm>
          <a:prstGeom prst="line">
            <a:avLst/>
          </a:prstGeom>
          <a:noFill/>
          <a:ln w="9525">
            <a:solidFill>
              <a:srgbClr val="0000FF"/>
            </a:solidFill>
            <a:round/>
            <a:headEnd/>
            <a:tailEnd/>
          </a:ln>
          <a:effectLst/>
        </p:spPr>
        <p:txBody>
          <a:bodyPr wrap="none"/>
          <a:lstStyle/>
          <a:p>
            <a:endParaRPr lang="hr-HR"/>
          </a:p>
        </p:txBody>
      </p:sp>
      <p:pic>
        <p:nvPicPr>
          <p:cNvPr id="11314" name="Picture 50" descr="XTP-006-DUZS-MAIN_logo"/>
          <p:cNvPicPr>
            <a:picLocks noChangeAspect="1" noChangeArrowheads="1"/>
          </p:cNvPicPr>
          <p:nvPr userDrawn="1"/>
        </p:nvPicPr>
        <p:blipFill>
          <a:blip r:embed="rId15" cstate="print"/>
          <a:srcRect/>
          <a:stretch>
            <a:fillRect/>
          </a:stretch>
        </p:blipFill>
        <p:spPr bwMode="auto">
          <a:xfrm>
            <a:off x="8316913" y="6092825"/>
            <a:ext cx="614362" cy="588963"/>
          </a:xfrm>
          <a:prstGeom prst="rect">
            <a:avLst/>
          </a:prstGeom>
          <a:noFill/>
        </p:spPr>
      </p:pic>
      <p:sp>
        <p:nvSpPr>
          <p:cNvPr id="13" name="Footer Placeholder 12"/>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Tree>
  </p:cSld>
  <p:clrMap bg1="dk2" tx1="lt1" bg2="dk1"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81" r:id="rId12"/>
    <p:sldLayoutId id="2147483682" r:id="rId13"/>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imes New Roman" pitchFamily="18" charset="0"/>
        </a:defRPr>
      </a:lvl2pPr>
      <a:lvl3pPr algn="l" rtl="0" fontAlgn="base">
        <a:spcBef>
          <a:spcPct val="0"/>
        </a:spcBef>
        <a:spcAft>
          <a:spcPct val="0"/>
        </a:spcAft>
        <a:defRPr sz="4400">
          <a:solidFill>
            <a:schemeClr val="tx2"/>
          </a:solidFill>
          <a:latin typeface="Times New Roman" pitchFamily="18" charset="0"/>
        </a:defRPr>
      </a:lvl3pPr>
      <a:lvl4pPr algn="l" rtl="0" fontAlgn="base">
        <a:spcBef>
          <a:spcPct val="0"/>
        </a:spcBef>
        <a:spcAft>
          <a:spcPct val="0"/>
        </a:spcAft>
        <a:defRPr sz="4400">
          <a:solidFill>
            <a:schemeClr val="tx2"/>
          </a:solidFill>
          <a:latin typeface="Times New Roman" pitchFamily="18" charset="0"/>
        </a:defRPr>
      </a:lvl4pPr>
      <a:lvl5pPr algn="l" rtl="0" fontAlgn="base">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C0C0C0"/>
            </a:outerShdw>
          </a:effectLst>
          <a:latin typeface="+mn-lt"/>
          <a:ea typeface="+mn-ea"/>
          <a:cs typeface="+mn-cs"/>
        </a:defRPr>
      </a:lvl1pPr>
      <a:lvl2pPr marL="742950" indent="-285750" algn="l" rtl="0" fontAlgn="base">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C0C0C0"/>
            </a:outerShdw>
          </a:effectLst>
          <a:latin typeface="+mn-lt"/>
        </a:defRPr>
      </a:lvl2pPr>
      <a:lvl3pPr marL="1143000" indent="-228600" algn="l" rtl="0" fontAlgn="base">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C0C0C0"/>
            </a:outerShdw>
          </a:effectLst>
          <a:latin typeface="+mn-lt"/>
        </a:defRPr>
      </a:lvl3pPr>
      <a:lvl4pPr marL="1600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C0C0C0"/>
            </a:outerShdw>
          </a:effectLst>
          <a:latin typeface="+mn-lt"/>
        </a:defRPr>
      </a:lvl4pPr>
      <a:lvl5pPr marL="20574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C0C0C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C0C0C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C0C0C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C0C0C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C0C0C0"/>
            </a:outerShdw>
          </a:effectLst>
          <a:latin typeface="+mn-lt"/>
        </a:defRPr>
      </a:lvl9pPr>
    </p:bodyStyle>
    <p:other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33CC">
                <a:gamma/>
                <a:shade val="46275"/>
                <a:invGamma/>
              </a:srgbClr>
            </a:gs>
            <a:gs pos="100000">
              <a:srgbClr val="0033CC"/>
            </a:gs>
          </a:gsLst>
          <a:lin ang="5400000" scaled="1"/>
        </a:gradFill>
        <a:effectLst/>
      </p:bgPr>
    </p:bg>
    <p:spTree>
      <p:nvGrpSpPr>
        <p:cNvPr id="1" name=""/>
        <p:cNvGrpSpPr/>
        <p:nvPr/>
      </p:nvGrpSpPr>
      <p:grpSpPr>
        <a:xfrm>
          <a:off x="0" y="0"/>
          <a:ext cx="0" cy="0"/>
          <a:chOff x="0" y="0"/>
          <a:chExt cx="0" cy="0"/>
        </a:xfrm>
      </p:grpSpPr>
      <p:grpSp>
        <p:nvGrpSpPr>
          <p:cNvPr id="41986" name="Group 2"/>
          <p:cNvGrpSpPr>
            <a:grpSpLocks/>
          </p:cNvGrpSpPr>
          <p:nvPr/>
        </p:nvGrpSpPr>
        <p:grpSpPr bwMode="auto">
          <a:xfrm>
            <a:off x="0" y="0"/>
            <a:ext cx="1085850" cy="6854825"/>
            <a:chOff x="0" y="0"/>
            <a:chExt cx="684" cy="4318"/>
          </a:xfrm>
        </p:grpSpPr>
        <p:sp>
          <p:nvSpPr>
            <p:cNvPr id="41987" name="Rectangle 3"/>
            <p:cNvSpPr>
              <a:spLocks noChangeArrowheads="1"/>
            </p:cNvSpPr>
            <p:nvPr/>
          </p:nvSpPr>
          <p:spPr bwMode="auto">
            <a:xfrm>
              <a:off x="0" y="0"/>
              <a:ext cx="684" cy="4318"/>
            </a:xfrm>
            <a:prstGeom prst="rect">
              <a:avLst/>
            </a:prstGeom>
            <a:gradFill rotWithShape="1">
              <a:gsLst>
                <a:gs pos="0">
                  <a:srgbClr val="0033CC"/>
                </a:gs>
                <a:gs pos="50000">
                  <a:srgbClr val="0033CC">
                    <a:gamma/>
                    <a:shade val="46275"/>
                    <a:invGamma/>
                  </a:srgbClr>
                </a:gs>
                <a:gs pos="100000">
                  <a:srgbClr val="0033CC"/>
                </a:gs>
              </a:gsLst>
              <a:lin ang="5400000" scaled="1"/>
            </a:gradFill>
            <a:ln w="9525">
              <a:noFill/>
              <a:miter lim="800000"/>
              <a:headEnd/>
              <a:tailEnd/>
            </a:ln>
            <a:effectLst/>
          </p:spPr>
          <p:txBody>
            <a:bodyPr wrap="none" anchor="ctr"/>
            <a:lstStyle/>
            <a:p>
              <a:endParaRPr lang="hr-HR"/>
            </a:p>
          </p:txBody>
        </p:sp>
        <p:grpSp>
          <p:nvGrpSpPr>
            <p:cNvPr id="41988" name="Group 4"/>
            <p:cNvGrpSpPr>
              <a:grpSpLocks/>
            </p:cNvGrpSpPr>
            <p:nvPr/>
          </p:nvGrpSpPr>
          <p:grpSpPr bwMode="auto">
            <a:xfrm>
              <a:off x="48" y="102"/>
              <a:ext cx="96" cy="4128"/>
              <a:chOff x="48" y="102"/>
              <a:chExt cx="96" cy="4128"/>
            </a:xfrm>
          </p:grpSpPr>
          <p:sp>
            <p:nvSpPr>
              <p:cNvPr id="41989" name="Rectangle 5"/>
              <p:cNvSpPr>
                <a:spLocks noChangeArrowheads="1"/>
              </p:cNvSpPr>
              <p:nvPr/>
            </p:nvSpPr>
            <p:spPr bwMode="auto">
              <a:xfrm>
                <a:off x="48" y="1105"/>
                <a:ext cx="96" cy="97"/>
              </a:xfrm>
              <a:prstGeom prst="rect">
                <a:avLst/>
              </a:prstGeom>
              <a:gradFill rotWithShape="1">
                <a:gsLst>
                  <a:gs pos="0">
                    <a:srgbClr val="0033CC">
                      <a:alpha val="50000"/>
                    </a:srgbClr>
                  </a:gs>
                  <a:gs pos="50000">
                    <a:srgbClr val="0033CC">
                      <a:gamma/>
                      <a:shade val="46275"/>
                      <a:invGamma/>
                    </a:srgbClr>
                  </a:gs>
                  <a:gs pos="100000">
                    <a:srgbClr val="0033CC">
                      <a:alpha val="50000"/>
                    </a:srgbClr>
                  </a:gs>
                </a:gsLst>
                <a:lin ang="5400000" scaled="1"/>
              </a:gradFill>
              <a:ln w="9525">
                <a:noFill/>
                <a:miter lim="800000"/>
                <a:headEnd/>
                <a:tailEnd/>
              </a:ln>
              <a:effectLst/>
            </p:spPr>
            <p:txBody>
              <a:bodyPr wrap="none" anchor="ctr"/>
              <a:lstStyle/>
              <a:p>
                <a:endParaRPr lang="hr-HR"/>
              </a:p>
            </p:txBody>
          </p:sp>
          <p:sp>
            <p:nvSpPr>
              <p:cNvPr id="41990" name="Rectangle 6"/>
              <p:cNvSpPr>
                <a:spLocks noChangeArrowheads="1"/>
              </p:cNvSpPr>
              <p:nvPr/>
            </p:nvSpPr>
            <p:spPr bwMode="auto">
              <a:xfrm>
                <a:off x="48" y="1250"/>
                <a:ext cx="96" cy="96"/>
              </a:xfrm>
              <a:prstGeom prst="rect">
                <a:avLst/>
              </a:prstGeom>
              <a:gradFill rotWithShape="1">
                <a:gsLst>
                  <a:gs pos="0">
                    <a:srgbClr val="0033CC">
                      <a:alpha val="50000"/>
                    </a:srgbClr>
                  </a:gs>
                  <a:gs pos="50000">
                    <a:srgbClr val="0033CC">
                      <a:gamma/>
                      <a:shade val="46275"/>
                      <a:invGamma/>
                    </a:srgbClr>
                  </a:gs>
                  <a:gs pos="100000">
                    <a:srgbClr val="0033CC">
                      <a:alpha val="50000"/>
                    </a:srgbClr>
                  </a:gs>
                </a:gsLst>
                <a:lin ang="5400000" scaled="1"/>
              </a:gradFill>
              <a:ln w="9525">
                <a:noFill/>
                <a:miter lim="800000"/>
                <a:headEnd/>
                <a:tailEnd/>
              </a:ln>
              <a:effectLst/>
            </p:spPr>
            <p:txBody>
              <a:bodyPr wrap="none" anchor="ctr"/>
              <a:lstStyle/>
              <a:p>
                <a:endParaRPr lang="hr-HR"/>
              </a:p>
            </p:txBody>
          </p:sp>
          <p:sp>
            <p:nvSpPr>
              <p:cNvPr id="41991" name="Rectangle 7"/>
              <p:cNvSpPr>
                <a:spLocks noChangeArrowheads="1"/>
              </p:cNvSpPr>
              <p:nvPr/>
            </p:nvSpPr>
            <p:spPr bwMode="auto">
              <a:xfrm>
                <a:off x="48" y="1393"/>
                <a:ext cx="96" cy="97"/>
              </a:xfrm>
              <a:prstGeom prst="rect">
                <a:avLst/>
              </a:prstGeom>
              <a:gradFill rotWithShape="1">
                <a:gsLst>
                  <a:gs pos="0">
                    <a:srgbClr val="0033CC">
                      <a:alpha val="50000"/>
                    </a:srgbClr>
                  </a:gs>
                  <a:gs pos="50000">
                    <a:srgbClr val="0033CC">
                      <a:gamma/>
                      <a:shade val="46275"/>
                      <a:invGamma/>
                    </a:srgbClr>
                  </a:gs>
                  <a:gs pos="100000">
                    <a:srgbClr val="0033CC">
                      <a:alpha val="50000"/>
                    </a:srgbClr>
                  </a:gs>
                </a:gsLst>
                <a:lin ang="5400000" scaled="1"/>
              </a:gradFill>
              <a:ln w="9525">
                <a:noFill/>
                <a:miter lim="800000"/>
                <a:headEnd/>
                <a:tailEnd/>
              </a:ln>
              <a:effectLst/>
            </p:spPr>
            <p:txBody>
              <a:bodyPr wrap="none" anchor="ctr"/>
              <a:lstStyle/>
              <a:p>
                <a:endParaRPr lang="hr-HR"/>
              </a:p>
            </p:txBody>
          </p:sp>
          <p:sp>
            <p:nvSpPr>
              <p:cNvPr id="41992" name="Rectangle 8"/>
              <p:cNvSpPr>
                <a:spLocks noChangeArrowheads="1"/>
              </p:cNvSpPr>
              <p:nvPr/>
            </p:nvSpPr>
            <p:spPr bwMode="auto">
              <a:xfrm>
                <a:off x="48" y="1538"/>
                <a:ext cx="96" cy="96"/>
              </a:xfrm>
              <a:prstGeom prst="rect">
                <a:avLst/>
              </a:prstGeom>
              <a:gradFill rotWithShape="1">
                <a:gsLst>
                  <a:gs pos="0">
                    <a:srgbClr val="0033CC">
                      <a:alpha val="50000"/>
                    </a:srgbClr>
                  </a:gs>
                  <a:gs pos="50000">
                    <a:srgbClr val="0033CC">
                      <a:gamma/>
                      <a:shade val="46275"/>
                      <a:invGamma/>
                    </a:srgbClr>
                  </a:gs>
                  <a:gs pos="100000">
                    <a:srgbClr val="0033CC">
                      <a:alpha val="50000"/>
                    </a:srgbClr>
                  </a:gs>
                </a:gsLst>
                <a:lin ang="5400000" scaled="1"/>
              </a:gradFill>
              <a:ln w="9525">
                <a:noFill/>
                <a:miter lim="800000"/>
                <a:headEnd/>
                <a:tailEnd/>
              </a:ln>
              <a:effectLst/>
            </p:spPr>
            <p:txBody>
              <a:bodyPr wrap="none" anchor="ctr"/>
              <a:lstStyle/>
              <a:p>
                <a:endParaRPr lang="hr-HR"/>
              </a:p>
            </p:txBody>
          </p:sp>
          <p:sp>
            <p:nvSpPr>
              <p:cNvPr id="41993" name="Rectangle 9"/>
              <p:cNvSpPr>
                <a:spLocks noChangeArrowheads="1"/>
              </p:cNvSpPr>
              <p:nvPr/>
            </p:nvSpPr>
            <p:spPr bwMode="auto">
              <a:xfrm>
                <a:off x="48" y="1683"/>
                <a:ext cx="96" cy="95"/>
              </a:xfrm>
              <a:prstGeom prst="rect">
                <a:avLst/>
              </a:prstGeom>
              <a:gradFill rotWithShape="1">
                <a:gsLst>
                  <a:gs pos="0">
                    <a:srgbClr val="0033CC">
                      <a:alpha val="50000"/>
                    </a:srgbClr>
                  </a:gs>
                  <a:gs pos="50000">
                    <a:srgbClr val="0033CC">
                      <a:gamma/>
                      <a:shade val="46275"/>
                      <a:invGamma/>
                    </a:srgbClr>
                  </a:gs>
                  <a:gs pos="100000">
                    <a:srgbClr val="0033CC">
                      <a:alpha val="50000"/>
                    </a:srgbClr>
                  </a:gs>
                </a:gsLst>
                <a:lin ang="5400000" scaled="1"/>
              </a:gradFill>
              <a:ln w="9525">
                <a:noFill/>
                <a:miter lim="800000"/>
                <a:headEnd/>
                <a:tailEnd/>
              </a:ln>
              <a:effectLst/>
            </p:spPr>
            <p:txBody>
              <a:bodyPr wrap="none" anchor="ctr"/>
              <a:lstStyle/>
              <a:p>
                <a:endParaRPr lang="hr-HR"/>
              </a:p>
            </p:txBody>
          </p:sp>
          <p:sp>
            <p:nvSpPr>
              <p:cNvPr id="41994" name="Rectangle 10"/>
              <p:cNvSpPr>
                <a:spLocks noChangeArrowheads="1"/>
              </p:cNvSpPr>
              <p:nvPr/>
            </p:nvSpPr>
            <p:spPr bwMode="auto">
              <a:xfrm>
                <a:off x="48" y="1826"/>
                <a:ext cx="96" cy="97"/>
              </a:xfrm>
              <a:prstGeom prst="rect">
                <a:avLst/>
              </a:prstGeom>
              <a:gradFill rotWithShape="1">
                <a:gsLst>
                  <a:gs pos="0">
                    <a:srgbClr val="0033CC">
                      <a:alpha val="50000"/>
                    </a:srgbClr>
                  </a:gs>
                  <a:gs pos="50000">
                    <a:srgbClr val="0033CC">
                      <a:gamma/>
                      <a:shade val="46275"/>
                      <a:invGamma/>
                    </a:srgbClr>
                  </a:gs>
                  <a:gs pos="100000">
                    <a:srgbClr val="0033CC">
                      <a:alpha val="50000"/>
                    </a:srgbClr>
                  </a:gs>
                </a:gsLst>
                <a:lin ang="5400000" scaled="1"/>
              </a:gradFill>
              <a:ln w="9525">
                <a:noFill/>
                <a:miter lim="800000"/>
                <a:headEnd/>
                <a:tailEnd/>
              </a:ln>
              <a:effectLst/>
            </p:spPr>
            <p:txBody>
              <a:bodyPr wrap="none" anchor="ctr"/>
              <a:lstStyle/>
              <a:p>
                <a:endParaRPr lang="hr-HR"/>
              </a:p>
            </p:txBody>
          </p:sp>
          <p:sp>
            <p:nvSpPr>
              <p:cNvPr id="41995" name="Rectangle 11"/>
              <p:cNvSpPr>
                <a:spLocks noChangeArrowheads="1"/>
              </p:cNvSpPr>
              <p:nvPr/>
            </p:nvSpPr>
            <p:spPr bwMode="auto">
              <a:xfrm>
                <a:off x="48" y="1971"/>
                <a:ext cx="96" cy="96"/>
              </a:xfrm>
              <a:prstGeom prst="rect">
                <a:avLst/>
              </a:prstGeom>
              <a:gradFill rotWithShape="1">
                <a:gsLst>
                  <a:gs pos="0">
                    <a:srgbClr val="0033CC">
                      <a:alpha val="50000"/>
                    </a:srgbClr>
                  </a:gs>
                  <a:gs pos="50000">
                    <a:srgbClr val="0033CC">
                      <a:gamma/>
                      <a:shade val="46275"/>
                      <a:invGamma/>
                    </a:srgbClr>
                  </a:gs>
                  <a:gs pos="100000">
                    <a:srgbClr val="0033CC">
                      <a:alpha val="50000"/>
                    </a:srgbClr>
                  </a:gs>
                </a:gsLst>
                <a:lin ang="5400000" scaled="1"/>
              </a:gradFill>
              <a:ln w="9525">
                <a:noFill/>
                <a:miter lim="800000"/>
                <a:headEnd/>
                <a:tailEnd/>
              </a:ln>
              <a:effectLst/>
            </p:spPr>
            <p:txBody>
              <a:bodyPr wrap="none" anchor="ctr"/>
              <a:lstStyle/>
              <a:p>
                <a:endParaRPr lang="hr-HR"/>
              </a:p>
            </p:txBody>
          </p:sp>
          <p:sp>
            <p:nvSpPr>
              <p:cNvPr id="41996" name="Rectangle 12"/>
              <p:cNvSpPr>
                <a:spLocks noChangeArrowheads="1"/>
              </p:cNvSpPr>
              <p:nvPr/>
            </p:nvSpPr>
            <p:spPr bwMode="auto">
              <a:xfrm>
                <a:off x="48" y="2115"/>
                <a:ext cx="96" cy="96"/>
              </a:xfrm>
              <a:prstGeom prst="rect">
                <a:avLst/>
              </a:prstGeom>
              <a:gradFill rotWithShape="1">
                <a:gsLst>
                  <a:gs pos="0">
                    <a:srgbClr val="0033CC">
                      <a:alpha val="50000"/>
                    </a:srgbClr>
                  </a:gs>
                  <a:gs pos="50000">
                    <a:srgbClr val="0033CC">
                      <a:gamma/>
                      <a:shade val="46275"/>
                      <a:invGamma/>
                    </a:srgbClr>
                  </a:gs>
                  <a:gs pos="100000">
                    <a:srgbClr val="0033CC">
                      <a:alpha val="50000"/>
                    </a:srgbClr>
                  </a:gs>
                </a:gsLst>
                <a:lin ang="5400000" scaled="1"/>
              </a:gradFill>
              <a:ln w="9525">
                <a:noFill/>
                <a:miter lim="800000"/>
                <a:headEnd/>
                <a:tailEnd/>
              </a:ln>
              <a:effectLst/>
            </p:spPr>
            <p:txBody>
              <a:bodyPr wrap="none" anchor="ctr"/>
              <a:lstStyle/>
              <a:p>
                <a:endParaRPr lang="hr-HR"/>
              </a:p>
            </p:txBody>
          </p:sp>
          <p:sp>
            <p:nvSpPr>
              <p:cNvPr id="41997" name="Rectangle 13"/>
              <p:cNvSpPr>
                <a:spLocks noChangeArrowheads="1"/>
              </p:cNvSpPr>
              <p:nvPr/>
            </p:nvSpPr>
            <p:spPr bwMode="auto">
              <a:xfrm>
                <a:off x="48" y="2259"/>
                <a:ext cx="96" cy="96"/>
              </a:xfrm>
              <a:prstGeom prst="rect">
                <a:avLst/>
              </a:prstGeom>
              <a:gradFill rotWithShape="1">
                <a:gsLst>
                  <a:gs pos="0">
                    <a:srgbClr val="0033CC">
                      <a:alpha val="50000"/>
                    </a:srgbClr>
                  </a:gs>
                  <a:gs pos="50000">
                    <a:srgbClr val="0033CC">
                      <a:gamma/>
                      <a:shade val="46275"/>
                      <a:invGamma/>
                    </a:srgbClr>
                  </a:gs>
                  <a:gs pos="100000">
                    <a:srgbClr val="0033CC">
                      <a:alpha val="50000"/>
                    </a:srgbClr>
                  </a:gs>
                </a:gsLst>
                <a:lin ang="5400000" scaled="1"/>
              </a:gradFill>
              <a:ln w="9525">
                <a:noFill/>
                <a:miter lim="800000"/>
                <a:headEnd/>
                <a:tailEnd/>
              </a:ln>
              <a:effectLst/>
            </p:spPr>
            <p:txBody>
              <a:bodyPr wrap="none" anchor="ctr"/>
              <a:lstStyle/>
              <a:p>
                <a:endParaRPr lang="hr-HR"/>
              </a:p>
            </p:txBody>
          </p:sp>
          <p:sp>
            <p:nvSpPr>
              <p:cNvPr id="41998" name="Rectangle 14"/>
              <p:cNvSpPr>
                <a:spLocks noChangeArrowheads="1"/>
              </p:cNvSpPr>
              <p:nvPr/>
            </p:nvSpPr>
            <p:spPr bwMode="auto">
              <a:xfrm>
                <a:off x="48" y="2403"/>
                <a:ext cx="96" cy="97"/>
              </a:xfrm>
              <a:prstGeom prst="rect">
                <a:avLst/>
              </a:prstGeom>
              <a:gradFill rotWithShape="1">
                <a:gsLst>
                  <a:gs pos="0">
                    <a:srgbClr val="0033CC">
                      <a:alpha val="50000"/>
                    </a:srgbClr>
                  </a:gs>
                  <a:gs pos="50000">
                    <a:srgbClr val="0033CC">
                      <a:gamma/>
                      <a:shade val="46275"/>
                      <a:invGamma/>
                    </a:srgbClr>
                  </a:gs>
                  <a:gs pos="100000">
                    <a:srgbClr val="0033CC">
                      <a:alpha val="50000"/>
                    </a:srgbClr>
                  </a:gs>
                </a:gsLst>
                <a:lin ang="5400000" scaled="1"/>
              </a:gradFill>
              <a:ln w="9525">
                <a:noFill/>
                <a:miter lim="800000"/>
                <a:headEnd/>
                <a:tailEnd/>
              </a:ln>
              <a:effectLst/>
            </p:spPr>
            <p:txBody>
              <a:bodyPr wrap="none" anchor="ctr"/>
              <a:lstStyle/>
              <a:p>
                <a:endParaRPr lang="hr-HR"/>
              </a:p>
            </p:txBody>
          </p:sp>
          <p:sp>
            <p:nvSpPr>
              <p:cNvPr id="41999" name="Rectangle 15"/>
              <p:cNvSpPr>
                <a:spLocks noChangeArrowheads="1"/>
              </p:cNvSpPr>
              <p:nvPr/>
            </p:nvSpPr>
            <p:spPr bwMode="auto">
              <a:xfrm>
                <a:off x="48" y="2548"/>
                <a:ext cx="96" cy="95"/>
              </a:xfrm>
              <a:prstGeom prst="rect">
                <a:avLst/>
              </a:prstGeom>
              <a:gradFill rotWithShape="1">
                <a:gsLst>
                  <a:gs pos="0">
                    <a:srgbClr val="0033CC">
                      <a:alpha val="50000"/>
                    </a:srgbClr>
                  </a:gs>
                  <a:gs pos="50000">
                    <a:srgbClr val="0033CC">
                      <a:gamma/>
                      <a:shade val="46275"/>
                      <a:invGamma/>
                    </a:srgbClr>
                  </a:gs>
                  <a:gs pos="100000">
                    <a:srgbClr val="0033CC">
                      <a:alpha val="50000"/>
                    </a:srgbClr>
                  </a:gs>
                </a:gsLst>
                <a:lin ang="5400000" scaled="1"/>
              </a:gradFill>
              <a:ln w="9525">
                <a:noFill/>
                <a:miter lim="800000"/>
                <a:headEnd/>
                <a:tailEnd/>
              </a:ln>
              <a:effectLst/>
            </p:spPr>
            <p:txBody>
              <a:bodyPr wrap="none" anchor="ctr"/>
              <a:lstStyle/>
              <a:p>
                <a:endParaRPr lang="hr-HR"/>
              </a:p>
            </p:txBody>
          </p:sp>
          <p:sp>
            <p:nvSpPr>
              <p:cNvPr id="42000" name="Rectangle 16"/>
              <p:cNvSpPr>
                <a:spLocks noChangeArrowheads="1"/>
              </p:cNvSpPr>
              <p:nvPr/>
            </p:nvSpPr>
            <p:spPr bwMode="auto">
              <a:xfrm>
                <a:off x="48" y="2692"/>
                <a:ext cx="96" cy="96"/>
              </a:xfrm>
              <a:prstGeom prst="rect">
                <a:avLst/>
              </a:prstGeom>
              <a:gradFill rotWithShape="1">
                <a:gsLst>
                  <a:gs pos="0">
                    <a:srgbClr val="0033CC">
                      <a:alpha val="50000"/>
                    </a:srgbClr>
                  </a:gs>
                  <a:gs pos="50000">
                    <a:srgbClr val="0033CC">
                      <a:gamma/>
                      <a:shade val="46275"/>
                      <a:invGamma/>
                    </a:srgbClr>
                  </a:gs>
                  <a:gs pos="100000">
                    <a:srgbClr val="0033CC">
                      <a:alpha val="50000"/>
                    </a:srgbClr>
                  </a:gs>
                </a:gsLst>
                <a:lin ang="5400000" scaled="1"/>
              </a:gradFill>
              <a:ln w="9525">
                <a:noFill/>
                <a:miter lim="800000"/>
                <a:headEnd/>
                <a:tailEnd/>
              </a:ln>
              <a:effectLst/>
            </p:spPr>
            <p:txBody>
              <a:bodyPr wrap="none" anchor="ctr"/>
              <a:lstStyle/>
              <a:p>
                <a:endParaRPr lang="hr-HR"/>
              </a:p>
            </p:txBody>
          </p:sp>
          <p:sp>
            <p:nvSpPr>
              <p:cNvPr id="42001" name="Rectangle 17"/>
              <p:cNvSpPr>
                <a:spLocks noChangeArrowheads="1"/>
              </p:cNvSpPr>
              <p:nvPr/>
            </p:nvSpPr>
            <p:spPr bwMode="auto">
              <a:xfrm>
                <a:off x="48" y="2836"/>
                <a:ext cx="96" cy="97"/>
              </a:xfrm>
              <a:prstGeom prst="rect">
                <a:avLst/>
              </a:prstGeom>
              <a:gradFill rotWithShape="1">
                <a:gsLst>
                  <a:gs pos="0">
                    <a:srgbClr val="0033CC">
                      <a:alpha val="50000"/>
                    </a:srgbClr>
                  </a:gs>
                  <a:gs pos="50000">
                    <a:srgbClr val="0033CC">
                      <a:gamma/>
                      <a:shade val="46275"/>
                      <a:invGamma/>
                    </a:srgbClr>
                  </a:gs>
                  <a:gs pos="100000">
                    <a:srgbClr val="0033CC">
                      <a:alpha val="50000"/>
                    </a:srgbClr>
                  </a:gs>
                </a:gsLst>
                <a:lin ang="5400000" scaled="1"/>
              </a:gradFill>
              <a:ln w="9525">
                <a:noFill/>
                <a:miter lim="800000"/>
                <a:headEnd/>
                <a:tailEnd/>
              </a:ln>
              <a:effectLst/>
            </p:spPr>
            <p:txBody>
              <a:bodyPr wrap="none" anchor="ctr"/>
              <a:lstStyle/>
              <a:p>
                <a:endParaRPr lang="hr-HR"/>
              </a:p>
            </p:txBody>
          </p:sp>
          <p:sp>
            <p:nvSpPr>
              <p:cNvPr id="42002" name="Rectangle 18"/>
              <p:cNvSpPr>
                <a:spLocks noChangeArrowheads="1"/>
              </p:cNvSpPr>
              <p:nvPr/>
            </p:nvSpPr>
            <p:spPr bwMode="auto">
              <a:xfrm>
                <a:off x="48" y="2980"/>
                <a:ext cx="96" cy="96"/>
              </a:xfrm>
              <a:prstGeom prst="rect">
                <a:avLst/>
              </a:prstGeom>
              <a:gradFill rotWithShape="1">
                <a:gsLst>
                  <a:gs pos="0">
                    <a:srgbClr val="0033CC">
                      <a:alpha val="50000"/>
                    </a:srgbClr>
                  </a:gs>
                  <a:gs pos="50000">
                    <a:srgbClr val="0033CC">
                      <a:gamma/>
                      <a:shade val="46275"/>
                      <a:invGamma/>
                    </a:srgbClr>
                  </a:gs>
                  <a:gs pos="100000">
                    <a:srgbClr val="0033CC">
                      <a:alpha val="50000"/>
                    </a:srgbClr>
                  </a:gs>
                </a:gsLst>
                <a:lin ang="5400000" scaled="1"/>
              </a:gradFill>
              <a:ln w="9525">
                <a:noFill/>
                <a:miter lim="800000"/>
                <a:headEnd/>
                <a:tailEnd/>
              </a:ln>
              <a:effectLst/>
            </p:spPr>
            <p:txBody>
              <a:bodyPr wrap="none" anchor="ctr"/>
              <a:lstStyle/>
              <a:p>
                <a:endParaRPr lang="hr-HR"/>
              </a:p>
            </p:txBody>
          </p:sp>
          <p:sp>
            <p:nvSpPr>
              <p:cNvPr id="42003" name="Rectangle 19"/>
              <p:cNvSpPr>
                <a:spLocks noChangeArrowheads="1"/>
              </p:cNvSpPr>
              <p:nvPr/>
            </p:nvSpPr>
            <p:spPr bwMode="auto">
              <a:xfrm>
                <a:off x="48" y="3124"/>
                <a:ext cx="96" cy="97"/>
              </a:xfrm>
              <a:prstGeom prst="rect">
                <a:avLst/>
              </a:prstGeom>
              <a:gradFill rotWithShape="1">
                <a:gsLst>
                  <a:gs pos="0">
                    <a:srgbClr val="0033CC">
                      <a:alpha val="50000"/>
                    </a:srgbClr>
                  </a:gs>
                  <a:gs pos="50000">
                    <a:srgbClr val="0033CC">
                      <a:gamma/>
                      <a:shade val="46275"/>
                      <a:invGamma/>
                    </a:srgbClr>
                  </a:gs>
                  <a:gs pos="100000">
                    <a:srgbClr val="0033CC">
                      <a:alpha val="50000"/>
                    </a:srgbClr>
                  </a:gs>
                </a:gsLst>
                <a:lin ang="5400000" scaled="1"/>
              </a:gradFill>
              <a:ln w="9525">
                <a:noFill/>
                <a:miter lim="800000"/>
                <a:headEnd/>
                <a:tailEnd/>
              </a:ln>
              <a:effectLst/>
            </p:spPr>
            <p:txBody>
              <a:bodyPr wrap="none" anchor="ctr"/>
              <a:lstStyle/>
              <a:p>
                <a:endParaRPr lang="hr-HR"/>
              </a:p>
            </p:txBody>
          </p:sp>
          <p:sp>
            <p:nvSpPr>
              <p:cNvPr id="42004" name="Rectangle 20"/>
              <p:cNvSpPr>
                <a:spLocks noChangeArrowheads="1"/>
              </p:cNvSpPr>
              <p:nvPr/>
            </p:nvSpPr>
            <p:spPr bwMode="auto">
              <a:xfrm>
                <a:off x="48" y="3269"/>
                <a:ext cx="96" cy="95"/>
              </a:xfrm>
              <a:prstGeom prst="rect">
                <a:avLst/>
              </a:prstGeom>
              <a:gradFill rotWithShape="1">
                <a:gsLst>
                  <a:gs pos="0">
                    <a:srgbClr val="0033CC">
                      <a:alpha val="50000"/>
                    </a:srgbClr>
                  </a:gs>
                  <a:gs pos="50000">
                    <a:srgbClr val="0033CC">
                      <a:gamma/>
                      <a:shade val="46275"/>
                      <a:invGamma/>
                    </a:srgbClr>
                  </a:gs>
                  <a:gs pos="100000">
                    <a:srgbClr val="0033CC">
                      <a:alpha val="50000"/>
                    </a:srgbClr>
                  </a:gs>
                </a:gsLst>
                <a:lin ang="5400000" scaled="1"/>
              </a:gradFill>
              <a:ln w="9525">
                <a:noFill/>
                <a:miter lim="800000"/>
                <a:headEnd/>
                <a:tailEnd/>
              </a:ln>
              <a:effectLst/>
            </p:spPr>
            <p:txBody>
              <a:bodyPr wrap="none" anchor="ctr"/>
              <a:lstStyle/>
              <a:p>
                <a:endParaRPr lang="hr-HR"/>
              </a:p>
            </p:txBody>
          </p:sp>
          <p:sp>
            <p:nvSpPr>
              <p:cNvPr id="42005" name="Rectangle 21"/>
              <p:cNvSpPr>
                <a:spLocks noChangeArrowheads="1"/>
              </p:cNvSpPr>
              <p:nvPr/>
            </p:nvSpPr>
            <p:spPr bwMode="auto">
              <a:xfrm>
                <a:off x="48" y="3412"/>
                <a:ext cx="96" cy="97"/>
              </a:xfrm>
              <a:prstGeom prst="rect">
                <a:avLst/>
              </a:prstGeom>
              <a:gradFill rotWithShape="1">
                <a:gsLst>
                  <a:gs pos="0">
                    <a:srgbClr val="0033CC">
                      <a:alpha val="50000"/>
                    </a:srgbClr>
                  </a:gs>
                  <a:gs pos="50000">
                    <a:srgbClr val="0033CC">
                      <a:gamma/>
                      <a:shade val="46275"/>
                      <a:invGamma/>
                    </a:srgbClr>
                  </a:gs>
                  <a:gs pos="100000">
                    <a:srgbClr val="0033CC">
                      <a:alpha val="50000"/>
                    </a:srgbClr>
                  </a:gs>
                </a:gsLst>
                <a:lin ang="5400000" scaled="1"/>
              </a:gradFill>
              <a:ln w="9525">
                <a:noFill/>
                <a:miter lim="800000"/>
                <a:headEnd/>
                <a:tailEnd/>
              </a:ln>
              <a:effectLst/>
            </p:spPr>
            <p:txBody>
              <a:bodyPr wrap="none" anchor="ctr"/>
              <a:lstStyle/>
              <a:p>
                <a:endParaRPr lang="hr-HR"/>
              </a:p>
            </p:txBody>
          </p:sp>
          <p:sp>
            <p:nvSpPr>
              <p:cNvPr id="42006" name="Rectangle 22"/>
              <p:cNvSpPr>
                <a:spLocks noChangeArrowheads="1"/>
              </p:cNvSpPr>
              <p:nvPr/>
            </p:nvSpPr>
            <p:spPr bwMode="auto">
              <a:xfrm>
                <a:off x="48" y="3557"/>
                <a:ext cx="96" cy="96"/>
              </a:xfrm>
              <a:prstGeom prst="rect">
                <a:avLst/>
              </a:prstGeom>
              <a:gradFill rotWithShape="1">
                <a:gsLst>
                  <a:gs pos="0">
                    <a:srgbClr val="0033CC">
                      <a:alpha val="50000"/>
                    </a:srgbClr>
                  </a:gs>
                  <a:gs pos="50000">
                    <a:srgbClr val="0033CC">
                      <a:gamma/>
                      <a:shade val="46275"/>
                      <a:invGamma/>
                    </a:srgbClr>
                  </a:gs>
                  <a:gs pos="100000">
                    <a:srgbClr val="0033CC">
                      <a:alpha val="50000"/>
                    </a:srgbClr>
                  </a:gs>
                </a:gsLst>
                <a:lin ang="5400000" scaled="1"/>
              </a:gradFill>
              <a:ln w="9525">
                <a:noFill/>
                <a:miter lim="800000"/>
                <a:headEnd/>
                <a:tailEnd/>
              </a:ln>
              <a:effectLst/>
            </p:spPr>
            <p:txBody>
              <a:bodyPr wrap="none" anchor="ctr"/>
              <a:lstStyle/>
              <a:p>
                <a:endParaRPr lang="hr-HR"/>
              </a:p>
            </p:txBody>
          </p:sp>
          <p:sp>
            <p:nvSpPr>
              <p:cNvPr id="42007" name="Rectangle 23"/>
              <p:cNvSpPr>
                <a:spLocks noChangeArrowheads="1"/>
              </p:cNvSpPr>
              <p:nvPr/>
            </p:nvSpPr>
            <p:spPr bwMode="auto">
              <a:xfrm>
                <a:off x="48" y="3702"/>
                <a:ext cx="96" cy="95"/>
              </a:xfrm>
              <a:prstGeom prst="rect">
                <a:avLst/>
              </a:prstGeom>
              <a:gradFill rotWithShape="1">
                <a:gsLst>
                  <a:gs pos="0">
                    <a:srgbClr val="0033CC">
                      <a:alpha val="50000"/>
                    </a:srgbClr>
                  </a:gs>
                  <a:gs pos="50000">
                    <a:srgbClr val="0033CC">
                      <a:gamma/>
                      <a:shade val="46275"/>
                      <a:invGamma/>
                    </a:srgbClr>
                  </a:gs>
                  <a:gs pos="100000">
                    <a:srgbClr val="0033CC">
                      <a:alpha val="50000"/>
                    </a:srgbClr>
                  </a:gs>
                </a:gsLst>
                <a:lin ang="5400000" scaled="1"/>
              </a:gradFill>
              <a:ln w="9525">
                <a:noFill/>
                <a:miter lim="800000"/>
                <a:headEnd/>
                <a:tailEnd/>
              </a:ln>
              <a:effectLst/>
            </p:spPr>
            <p:txBody>
              <a:bodyPr wrap="none" anchor="ctr"/>
              <a:lstStyle/>
              <a:p>
                <a:endParaRPr lang="hr-HR"/>
              </a:p>
            </p:txBody>
          </p:sp>
          <p:sp>
            <p:nvSpPr>
              <p:cNvPr id="42008" name="Rectangle 24"/>
              <p:cNvSpPr>
                <a:spLocks noChangeArrowheads="1"/>
              </p:cNvSpPr>
              <p:nvPr/>
            </p:nvSpPr>
            <p:spPr bwMode="auto">
              <a:xfrm>
                <a:off x="48" y="3845"/>
                <a:ext cx="96" cy="97"/>
              </a:xfrm>
              <a:prstGeom prst="rect">
                <a:avLst/>
              </a:prstGeom>
              <a:gradFill rotWithShape="1">
                <a:gsLst>
                  <a:gs pos="0">
                    <a:srgbClr val="0033CC">
                      <a:alpha val="50000"/>
                    </a:srgbClr>
                  </a:gs>
                  <a:gs pos="50000">
                    <a:srgbClr val="0033CC">
                      <a:gamma/>
                      <a:shade val="46275"/>
                      <a:invGamma/>
                    </a:srgbClr>
                  </a:gs>
                  <a:gs pos="100000">
                    <a:srgbClr val="0033CC">
                      <a:alpha val="50000"/>
                    </a:srgbClr>
                  </a:gs>
                </a:gsLst>
                <a:lin ang="5400000" scaled="1"/>
              </a:gradFill>
              <a:ln w="9525">
                <a:noFill/>
                <a:miter lim="800000"/>
                <a:headEnd/>
                <a:tailEnd/>
              </a:ln>
              <a:effectLst/>
            </p:spPr>
            <p:txBody>
              <a:bodyPr wrap="none" anchor="ctr"/>
              <a:lstStyle/>
              <a:p>
                <a:endParaRPr lang="hr-HR"/>
              </a:p>
            </p:txBody>
          </p:sp>
          <p:sp>
            <p:nvSpPr>
              <p:cNvPr id="42009" name="Rectangle 25"/>
              <p:cNvSpPr>
                <a:spLocks noChangeArrowheads="1"/>
              </p:cNvSpPr>
              <p:nvPr/>
            </p:nvSpPr>
            <p:spPr bwMode="auto">
              <a:xfrm>
                <a:off x="48" y="3990"/>
                <a:ext cx="96" cy="96"/>
              </a:xfrm>
              <a:prstGeom prst="rect">
                <a:avLst/>
              </a:prstGeom>
              <a:gradFill rotWithShape="1">
                <a:gsLst>
                  <a:gs pos="0">
                    <a:srgbClr val="0033CC">
                      <a:alpha val="50000"/>
                    </a:srgbClr>
                  </a:gs>
                  <a:gs pos="50000">
                    <a:srgbClr val="0033CC">
                      <a:gamma/>
                      <a:shade val="46275"/>
                      <a:invGamma/>
                    </a:srgbClr>
                  </a:gs>
                  <a:gs pos="100000">
                    <a:srgbClr val="0033CC">
                      <a:alpha val="50000"/>
                    </a:srgbClr>
                  </a:gs>
                </a:gsLst>
                <a:lin ang="5400000" scaled="1"/>
              </a:gradFill>
              <a:ln w="9525">
                <a:noFill/>
                <a:miter lim="800000"/>
                <a:headEnd/>
                <a:tailEnd/>
              </a:ln>
              <a:effectLst/>
            </p:spPr>
            <p:txBody>
              <a:bodyPr wrap="none" anchor="ctr"/>
              <a:lstStyle/>
              <a:p>
                <a:endParaRPr lang="hr-HR"/>
              </a:p>
            </p:txBody>
          </p:sp>
          <p:sp>
            <p:nvSpPr>
              <p:cNvPr id="42010" name="Rectangle 26"/>
              <p:cNvSpPr>
                <a:spLocks noChangeArrowheads="1"/>
              </p:cNvSpPr>
              <p:nvPr/>
            </p:nvSpPr>
            <p:spPr bwMode="auto">
              <a:xfrm>
                <a:off x="48" y="4133"/>
                <a:ext cx="96" cy="97"/>
              </a:xfrm>
              <a:prstGeom prst="rect">
                <a:avLst/>
              </a:prstGeom>
              <a:gradFill rotWithShape="1">
                <a:gsLst>
                  <a:gs pos="0">
                    <a:srgbClr val="0033CC">
                      <a:alpha val="50000"/>
                    </a:srgbClr>
                  </a:gs>
                  <a:gs pos="50000">
                    <a:srgbClr val="0033CC">
                      <a:gamma/>
                      <a:shade val="46275"/>
                      <a:invGamma/>
                    </a:srgbClr>
                  </a:gs>
                  <a:gs pos="100000">
                    <a:srgbClr val="0033CC">
                      <a:alpha val="50000"/>
                    </a:srgbClr>
                  </a:gs>
                </a:gsLst>
                <a:lin ang="5400000" scaled="1"/>
              </a:gradFill>
              <a:ln w="9525">
                <a:noFill/>
                <a:miter lim="800000"/>
                <a:headEnd/>
                <a:tailEnd/>
              </a:ln>
              <a:effectLst/>
            </p:spPr>
            <p:txBody>
              <a:bodyPr wrap="none" anchor="ctr"/>
              <a:lstStyle/>
              <a:p>
                <a:endParaRPr lang="hr-HR"/>
              </a:p>
            </p:txBody>
          </p:sp>
          <p:sp>
            <p:nvSpPr>
              <p:cNvPr id="42011" name="Rectangle 27"/>
              <p:cNvSpPr>
                <a:spLocks noChangeArrowheads="1"/>
              </p:cNvSpPr>
              <p:nvPr/>
            </p:nvSpPr>
            <p:spPr bwMode="auto">
              <a:xfrm>
                <a:off x="48" y="102"/>
                <a:ext cx="96" cy="96"/>
              </a:xfrm>
              <a:prstGeom prst="rect">
                <a:avLst/>
              </a:prstGeom>
              <a:gradFill rotWithShape="1">
                <a:gsLst>
                  <a:gs pos="0">
                    <a:srgbClr val="0033CC">
                      <a:alpha val="50000"/>
                    </a:srgbClr>
                  </a:gs>
                  <a:gs pos="50000">
                    <a:srgbClr val="0033CC">
                      <a:gamma/>
                      <a:shade val="46275"/>
                      <a:invGamma/>
                    </a:srgbClr>
                  </a:gs>
                  <a:gs pos="100000">
                    <a:srgbClr val="0033CC">
                      <a:alpha val="50000"/>
                    </a:srgbClr>
                  </a:gs>
                </a:gsLst>
                <a:lin ang="5400000" scaled="1"/>
              </a:gradFill>
              <a:ln w="9525">
                <a:noFill/>
                <a:miter lim="800000"/>
                <a:headEnd/>
                <a:tailEnd/>
              </a:ln>
              <a:effectLst/>
            </p:spPr>
            <p:txBody>
              <a:bodyPr wrap="none" anchor="ctr"/>
              <a:lstStyle/>
              <a:p>
                <a:endParaRPr lang="hr-HR"/>
              </a:p>
            </p:txBody>
          </p:sp>
          <p:sp>
            <p:nvSpPr>
              <p:cNvPr id="42012" name="Rectangle 28"/>
              <p:cNvSpPr>
                <a:spLocks noChangeArrowheads="1"/>
              </p:cNvSpPr>
              <p:nvPr/>
            </p:nvSpPr>
            <p:spPr bwMode="auto">
              <a:xfrm>
                <a:off x="48" y="246"/>
                <a:ext cx="96" cy="96"/>
              </a:xfrm>
              <a:prstGeom prst="rect">
                <a:avLst/>
              </a:prstGeom>
              <a:gradFill rotWithShape="1">
                <a:gsLst>
                  <a:gs pos="0">
                    <a:srgbClr val="0033CC">
                      <a:alpha val="50000"/>
                    </a:srgbClr>
                  </a:gs>
                  <a:gs pos="50000">
                    <a:srgbClr val="0033CC">
                      <a:gamma/>
                      <a:shade val="46275"/>
                      <a:invGamma/>
                    </a:srgbClr>
                  </a:gs>
                  <a:gs pos="100000">
                    <a:srgbClr val="0033CC">
                      <a:alpha val="50000"/>
                    </a:srgbClr>
                  </a:gs>
                </a:gsLst>
                <a:lin ang="5400000" scaled="1"/>
              </a:gradFill>
              <a:ln w="9525">
                <a:noFill/>
                <a:miter lim="800000"/>
                <a:headEnd/>
                <a:tailEnd/>
              </a:ln>
              <a:effectLst/>
            </p:spPr>
            <p:txBody>
              <a:bodyPr wrap="none" anchor="ctr"/>
              <a:lstStyle/>
              <a:p>
                <a:endParaRPr lang="hr-HR"/>
              </a:p>
            </p:txBody>
          </p:sp>
          <p:sp>
            <p:nvSpPr>
              <p:cNvPr id="42013" name="Rectangle 29"/>
              <p:cNvSpPr>
                <a:spLocks noChangeArrowheads="1"/>
              </p:cNvSpPr>
              <p:nvPr/>
            </p:nvSpPr>
            <p:spPr bwMode="auto">
              <a:xfrm>
                <a:off x="48" y="391"/>
                <a:ext cx="96" cy="96"/>
              </a:xfrm>
              <a:prstGeom prst="rect">
                <a:avLst/>
              </a:prstGeom>
              <a:gradFill rotWithShape="1">
                <a:gsLst>
                  <a:gs pos="0">
                    <a:srgbClr val="0033CC">
                      <a:alpha val="50000"/>
                    </a:srgbClr>
                  </a:gs>
                  <a:gs pos="50000">
                    <a:srgbClr val="0033CC">
                      <a:gamma/>
                      <a:shade val="46275"/>
                      <a:invGamma/>
                    </a:srgbClr>
                  </a:gs>
                  <a:gs pos="100000">
                    <a:srgbClr val="0033CC">
                      <a:alpha val="50000"/>
                    </a:srgbClr>
                  </a:gs>
                </a:gsLst>
                <a:lin ang="5400000" scaled="1"/>
              </a:gradFill>
              <a:ln w="9525">
                <a:noFill/>
                <a:miter lim="800000"/>
                <a:headEnd/>
                <a:tailEnd/>
              </a:ln>
              <a:effectLst/>
            </p:spPr>
            <p:txBody>
              <a:bodyPr wrap="none" anchor="ctr"/>
              <a:lstStyle/>
              <a:p>
                <a:endParaRPr lang="hr-HR"/>
              </a:p>
            </p:txBody>
          </p:sp>
          <p:sp>
            <p:nvSpPr>
              <p:cNvPr id="42014" name="Rectangle 30"/>
              <p:cNvSpPr>
                <a:spLocks noChangeArrowheads="1"/>
              </p:cNvSpPr>
              <p:nvPr/>
            </p:nvSpPr>
            <p:spPr bwMode="auto">
              <a:xfrm>
                <a:off x="48" y="535"/>
                <a:ext cx="96" cy="95"/>
              </a:xfrm>
              <a:prstGeom prst="rect">
                <a:avLst/>
              </a:prstGeom>
              <a:gradFill rotWithShape="1">
                <a:gsLst>
                  <a:gs pos="0">
                    <a:srgbClr val="0033CC">
                      <a:alpha val="50000"/>
                    </a:srgbClr>
                  </a:gs>
                  <a:gs pos="50000">
                    <a:srgbClr val="0033CC">
                      <a:gamma/>
                      <a:shade val="46275"/>
                      <a:invGamma/>
                    </a:srgbClr>
                  </a:gs>
                  <a:gs pos="100000">
                    <a:srgbClr val="0033CC">
                      <a:alpha val="50000"/>
                    </a:srgbClr>
                  </a:gs>
                </a:gsLst>
                <a:lin ang="5400000" scaled="1"/>
              </a:gradFill>
              <a:ln w="9525">
                <a:noFill/>
                <a:miter lim="800000"/>
                <a:headEnd/>
                <a:tailEnd/>
              </a:ln>
              <a:effectLst/>
            </p:spPr>
            <p:txBody>
              <a:bodyPr wrap="none" anchor="ctr"/>
              <a:lstStyle/>
              <a:p>
                <a:endParaRPr lang="hr-HR"/>
              </a:p>
            </p:txBody>
          </p:sp>
          <p:sp>
            <p:nvSpPr>
              <p:cNvPr id="42015" name="Rectangle 31"/>
              <p:cNvSpPr>
                <a:spLocks noChangeArrowheads="1"/>
              </p:cNvSpPr>
              <p:nvPr/>
            </p:nvSpPr>
            <p:spPr bwMode="auto">
              <a:xfrm>
                <a:off x="48" y="679"/>
                <a:ext cx="96" cy="96"/>
              </a:xfrm>
              <a:prstGeom prst="rect">
                <a:avLst/>
              </a:prstGeom>
              <a:gradFill rotWithShape="1">
                <a:gsLst>
                  <a:gs pos="0">
                    <a:srgbClr val="0033CC">
                      <a:alpha val="50000"/>
                    </a:srgbClr>
                  </a:gs>
                  <a:gs pos="50000">
                    <a:srgbClr val="0033CC">
                      <a:gamma/>
                      <a:shade val="46275"/>
                      <a:invGamma/>
                    </a:srgbClr>
                  </a:gs>
                  <a:gs pos="100000">
                    <a:srgbClr val="0033CC">
                      <a:alpha val="50000"/>
                    </a:srgbClr>
                  </a:gs>
                </a:gsLst>
                <a:lin ang="5400000" scaled="1"/>
              </a:gradFill>
              <a:ln w="9525">
                <a:noFill/>
                <a:miter lim="800000"/>
                <a:headEnd/>
                <a:tailEnd/>
              </a:ln>
              <a:effectLst/>
            </p:spPr>
            <p:txBody>
              <a:bodyPr wrap="none" anchor="ctr"/>
              <a:lstStyle/>
              <a:p>
                <a:endParaRPr lang="hr-HR"/>
              </a:p>
            </p:txBody>
          </p:sp>
          <p:sp>
            <p:nvSpPr>
              <p:cNvPr id="42016" name="Rectangle 32"/>
              <p:cNvSpPr>
                <a:spLocks noChangeArrowheads="1"/>
              </p:cNvSpPr>
              <p:nvPr/>
            </p:nvSpPr>
            <p:spPr bwMode="auto">
              <a:xfrm>
                <a:off x="48" y="823"/>
                <a:ext cx="96" cy="97"/>
              </a:xfrm>
              <a:prstGeom prst="rect">
                <a:avLst/>
              </a:prstGeom>
              <a:gradFill rotWithShape="1">
                <a:gsLst>
                  <a:gs pos="0">
                    <a:srgbClr val="0033CC">
                      <a:alpha val="50000"/>
                    </a:srgbClr>
                  </a:gs>
                  <a:gs pos="50000">
                    <a:srgbClr val="0033CC">
                      <a:gamma/>
                      <a:shade val="46275"/>
                      <a:invGamma/>
                    </a:srgbClr>
                  </a:gs>
                  <a:gs pos="100000">
                    <a:srgbClr val="0033CC">
                      <a:alpha val="50000"/>
                    </a:srgbClr>
                  </a:gs>
                </a:gsLst>
                <a:lin ang="5400000" scaled="1"/>
              </a:gradFill>
              <a:ln w="9525">
                <a:noFill/>
                <a:miter lim="800000"/>
                <a:headEnd/>
                <a:tailEnd/>
              </a:ln>
              <a:effectLst/>
            </p:spPr>
            <p:txBody>
              <a:bodyPr wrap="none" anchor="ctr"/>
              <a:lstStyle/>
              <a:p>
                <a:endParaRPr lang="hr-HR"/>
              </a:p>
            </p:txBody>
          </p:sp>
          <p:sp>
            <p:nvSpPr>
              <p:cNvPr id="42017" name="Rectangle 33"/>
              <p:cNvSpPr>
                <a:spLocks noChangeArrowheads="1"/>
              </p:cNvSpPr>
              <p:nvPr/>
            </p:nvSpPr>
            <p:spPr bwMode="auto">
              <a:xfrm>
                <a:off x="48" y="968"/>
                <a:ext cx="96" cy="95"/>
              </a:xfrm>
              <a:prstGeom prst="rect">
                <a:avLst/>
              </a:prstGeom>
              <a:gradFill rotWithShape="1">
                <a:gsLst>
                  <a:gs pos="0">
                    <a:srgbClr val="0033CC">
                      <a:alpha val="50000"/>
                    </a:srgbClr>
                  </a:gs>
                  <a:gs pos="50000">
                    <a:srgbClr val="0033CC">
                      <a:gamma/>
                      <a:shade val="46275"/>
                      <a:invGamma/>
                    </a:srgbClr>
                  </a:gs>
                  <a:gs pos="100000">
                    <a:srgbClr val="0033CC">
                      <a:alpha val="50000"/>
                    </a:srgbClr>
                  </a:gs>
                </a:gsLst>
                <a:lin ang="5400000" scaled="1"/>
              </a:gradFill>
              <a:ln w="9525">
                <a:noFill/>
                <a:miter lim="800000"/>
                <a:headEnd/>
                <a:tailEnd/>
              </a:ln>
              <a:effectLst/>
            </p:spPr>
            <p:txBody>
              <a:bodyPr wrap="none" anchor="ctr"/>
              <a:lstStyle/>
              <a:p>
                <a:endParaRPr lang="hr-HR"/>
              </a:p>
            </p:txBody>
          </p:sp>
        </p:grpSp>
      </p:grpSp>
      <p:sp>
        <p:nvSpPr>
          <p:cNvPr id="42018" name="Rectangle 34"/>
          <p:cNvSpPr>
            <a:spLocks noGrp="1" noChangeArrowheads="1"/>
          </p:cNvSpPr>
          <p:nvPr>
            <p:ph type="title"/>
          </p:nvPr>
        </p:nvSpPr>
        <p:spPr bwMode="auto">
          <a:xfrm>
            <a:off x="1116013" y="69215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smtClean="0"/>
              <a:t>Click to edit Master title style</a:t>
            </a:r>
          </a:p>
        </p:txBody>
      </p:sp>
      <p:sp>
        <p:nvSpPr>
          <p:cNvPr id="42019"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vl1pPr>
          </a:lstStyle>
          <a:p>
            <a:fld id="{B0779428-8AA7-4B91-8CB5-A8134F96C068}" type="datetime1">
              <a:rPr lang="en-US"/>
              <a:pPr/>
              <a:t>5/30/2013</a:t>
            </a:fld>
            <a:r>
              <a:rPr lang="hr-HR"/>
              <a:t>23.03.2009</a:t>
            </a:r>
            <a:endParaRPr lang="en-GB"/>
          </a:p>
        </p:txBody>
      </p:sp>
      <p:sp>
        <p:nvSpPr>
          <p:cNvPr id="42020"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nSpc>
                <a:spcPct val="93000"/>
              </a:lnSpc>
              <a:buClr>
                <a:srgbClr val="FFFFFF"/>
              </a:buClr>
              <a:buSzPct val="100000"/>
              <a:buFont typeface="Arial" charset="0"/>
              <a:buNone/>
              <a:defRPr sz="1400"/>
            </a:lvl1pPr>
          </a:lstStyle>
          <a:p>
            <a:r>
              <a:rPr lang="hr-HR"/>
              <a:t>Svjetski meteorološki dan 2009</a:t>
            </a:r>
          </a:p>
          <a:p>
            <a:r>
              <a:rPr lang="hr-HR"/>
              <a:t>Svjetski meteorološki dan  2009.</a:t>
            </a:r>
          </a:p>
          <a:p>
            <a:r>
              <a:rPr lang="hr-HR"/>
              <a:t>“Vrijeme, klima i zrak koji dišemo”</a:t>
            </a:r>
          </a:p>
          <a:p>
            <a:endParaRPr lang="en-GB"/>
          </a:p>
        </p:txBody>
      </p:sp>
      <p:sp>
        <p:nvSpPr>
          <p:cNvPr id="42021"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fld id="{CB537B7D-CA64-46AE-8667-E3297E4D730A}" type="slidenum">
              <a:rPr lang="en-GB"/>
              <a:pPr/>
              <a:t>‹#›</a:t>
            </a:fld>
            <a:endParaRPr lang="en-GB"/>
          </a:p>
        </p:txBody>
      </p:sp>
      <p:sp>
        <p:nvSpPr>
          <p:cNvPr id="42022"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42023" name="Picture 39">
            <a:hlinkClick r:id="rId13"/>
          </p:cNvPr>
          <p:cNvPicPr>
            <a:picLocks noChangeAspect="1" noChangeArrowheads="1"/>
          </p:cNvPicPr>
          <p:nvPr userDrawn="1"/>
        </p:nvPicPr>
        <p:blipFill>
          <a:blip r:embed="rId14" cstate="print"/>
          <a:srcRect/>
          <a:stretch>
            <a:fillRect/>
          </a:stretch>
        </p:blipFill>
        <p:spPr bwMode="auto">
          <a:xfrm>
            <a:off x="4140200" y="0"/>
            <a:ext cx="4038600" cy="642938"/>
          </a:xfrm>
          <a:prstGeom prst="rect">
            <a:avLst/>
          </a:prstGeom>
          <a:solidFill>
            <a:srgbClr val="008000"/>
          </a:solidFill>
          <a:ln w="9525">
            <a:noFill/>
            <a:round/>
            <a:headEnd/>
            <a:tailEnd/>
          </a:ln>
          <a:effectLst/>
        </p:spPr>
      </p:pic>
      <p:grpSp>
        <p:nvGrpSpPr>
          <p:cNvPr id="42024" name="Group 40"/>
          <p:cNvGrpSpPr>
            <a:grpSpLocks/>
          </p:cNvGrpSpPr>
          <p:nvPr userDrawn="1"/>
        </p:nvGrpSpPr>
        <p:grpSpPr bwMode="auto">
          <a:xfrm>
            <a:off x="0" y="260350"/>
            <a:ext cx="744538" cy="6421438"/>
            <a:chOff x="81" y="167"/>
            <a:chExt cx="469" cy="4045"/>
          </a:xfrm>
        </p:grpSpPr>
        <p:grpSp>
          <p:nvGrpSpPr>
            <p:cNvPr id="42025" name="Group 41"/>
            <p:cNvGrpSpPr>
              <a:grpSpLocks/>
            </p:cNvGrpSpPr>
            <p:nvPr userDrawn="1"/>
          </p:nvGrpSpPr>
          <p:grpSpPr bwMode="auto">
            <a:xfrm>
              <a:off x="81" y="3673"/>
              <a:ext cx="466" cy="539"/>
              <a:chOff x="81" y="3673"/>
              <a:chExt cx="466" cy="539"/>
            </a:xfrm>
          </p:grpSpPr>
          <p:sp>
            <p:nvSpPr>
              <p:cNvPr id="42026" name="Text Box 42"/>
              <p:cNvSpPr txBox="1">
                <a:spLocks noChangeArrowheads="1"/>
              </p:cNvSpPr>
              <p:nvPr userDrawn="1"/>
            </p:nvSpPr>
            <p:spPr bwMode="auto">
              <a:xfrm>
                <a:off x="81" y="4058"/>
                <a:ext cx="116" cy="154"/>
              </a:xfrm>
              <a:prstGeom prst="rect">
                <a:avLst/>
              </a:prstGeom>
              <a:noFill/>
              <a:ln w="9525">
                <a:noFill/>
                <a:miter lim="800000"/>
                <a:headEnd/>
                <a:tailEnd/>
              </a:ln>
              <a:effectLst/>
            </p:spPr>
            <p:txBody>
              <a:bodyPr wrap="none">
                <a:spAutoFit/>
              </a:bodyPr>
              <a:lstStyle/>
              <a:p>
                <a:endParaRPr lang="en-US" sz="1000">
                  <a:solidFill>
                    <a:srgbClr val="FFFFCC"/>
                  </a:solidFill>
                  <a:effectLst>
                    <a:outerShdw blurRad="38100" dist="38100" dir="2700000" algn="tl">
                      <a:srgbClr val="000000"/>
                    </a:outerShdw>
                  </a:effectLst>
                  <a:latin typeface="Verdana" pitchFamily="34" charset="0"/>
                </a:endParaRPr>
              </a:p>
            </p:txBody>
          </p:sp>
          <p:sp>
            <p:nvSpPr>
              <p:cNvPr id="42027" name="Freeform 43"/>
              <p:cNvSpPr>
                <a:spLocks noChangeAspect="1"/>
              </p:cNvSpPr>
              <p:nvPr userDrawn="1"/>
            </p:nvSpPr>
            <p:spPr bwMode="auto">
              <a:xfrm>
                <a:off x="291" y="3673"/>
                <a:ext cx="201" cy="218"/>
              </a:xfrm>
              <a:custGeom>
                <a:avLst/>
                <a:gdLst/>
                <a:ahLst/>
                <a:cxnLst>
                  <a:cxn ang="0">
                    <a:pos x="330" y="12"/>
                  </a:cxn>
                  <a:cxn ang="0">
                    <a:pos x="97" y="84"/>
                  </a:cxn>
                  <a:cxn ang="0">
                    <a:pos x="130" y="62"/>
                  </a:cxn>
                  <a:cxn ang="0">
                    <a:pos x="165" y="39"/>
                  </a:cxn>
                  <a:cxn ang="0">
                    <a:pos x="202" y="21"/>
                  </a:cxn>
                  <a:cxn ang="0">
                    <a:pos x="237" y="8"/>
                  </a:cxn>
                  <a:cxn ang="0">
                    <a:pos x="277" y="0"/>
                  </a:cxn>
                  <a:cxn ang="0">
                    <a:pos x="324" y="0"/>
                  </a:cxn>
                  <a:cxn ang="0">
                    <a:pos x="355" y="8"/>
                  </a:cxn>
                  <a:cxn ang="0">
                    <a:pos x="385" y="23"/>
                  </a:cxn>
                  <a:cxn ang="0">
                    <a:pos x="418" y="42"/>
                  </a:cxn>
                  <a:cxn ang="0">
                    <a:pos x="453" y="63"/>
                  </a:cxn>
                  <a:cxn ang="0">
                    <a:pos x="484" y="98"/>
                  </a:cxn>
                  <a:cxn ang="0">
                    <a:pos x="207" y="200"/>
                  </a:cxn>
                  <a:cxn ang="0">
                    <a:pos x="513" y="123"/>
                  </a:cxn>
                  <a:cxn ang="0">
                    <a:pos x="520" y="143"/>
                  </a:cxn>
                  <a:cxn ang="0">
                    <a:pos x="186" y="318"/>
                  </a:cxn>
                  <a:cxn ang="0">
                    <a:pos x="580" y="216"/>
                  </a:cxn>
                  <a:cxn ang="0">
                    <a:pos x="213" y="404"/>
                  </a:cxn>
                  <a:cxn ang="0">
                    <a:pos x="562" y="317"/>
                  </a:cxn>
                  <a:cxn ang="0">
                    <a:pos x="163" y="524"/>
                  </a:cxn>
                  <a:cxn ang="0">
                    <a:pos x="541" y="429"/>
                  </a:cxn>
                  <a:cxn ang="0">
                    <a:pos x="225" y="606"/>
                  </a:cxn>
                  <a:cxn ang="0">
                    <a:pos x="424" y="569"/>
                  </a:cxn>
                  <a:cxn ang="0">
                    <a:pos x="394" y="587"/>
                  </a:cxn>
                  <a:cxn ang="0">
                    <a:pos x="364" y="603"/>
                  </a:cxn>
                  <a:cxn ang="0">
                    <a:pos x="330" y="615"/>
                  </a:cxn>
                  <a:cxn ang="0">
                    <a:pos x="291" y="624"/>
                  </a:cxn>
                  <a:cxn ang="0">
                    <a:pos x="253" y="627"/>
                  </a:cxn>
                  <a:cxn ang="0">
                    <a:pos x="216" y="624"/>
                  </a:cxn>
                  <a:cxn ang="0">
                    <a:pos x="184" y="621"/>
                  </a:cxn>
                  <a:cxn ang="0">
                    <a:pos x="153" y="612"/>
                  </a:cxn>
                  <a:cxn ang="0">
                    <a:pos x="345" y="509"/>
                  </a:cxn>
                  <a:cxn ang="0">
                    <a:pos x="75" y="576"/>
                  </a:cxn>
                  <a:cxn ang="0">
                    <a:pos x="52" y="561"/>
                  </a:cxn>
                  <a:cxn ang="0">
                    <a:pos x="358" y="399"/>
                  </a:cxn>
                  <a:cxn ang="0">
                    <a:pos x="21" y="489"/>
                  </a:cxn>
                  <a:cxn ang="0">
                    <a:pos x="13" y="476"/>
                  </a:cxn>
                  <a:cxn ang="0">
                    <a:pos x="358" y="302"/>
                  </a:cxn>
                  <a:cxn ang="0">
                    <a:pos x="1" y="398"/>
                  </a:cxn>
                  <a:cxn ang="0">
                    <a:pos x="9" y="384"/>
                  </a:cxn>
                  <a:cxn ang="0">
                    <a:pos x="405" y="185"/>
                  </a:cxn>
                  <a:cxn ang="0">
                    <a:pos x="0" y="311"/>
                  </a:cxn>
                  <a:cxn ang="0">
                    <a:pos x="7" y="291"/>
                  </a:cxn>
                  <a:cxn ang="0">
                    <a:pos x="411" y="72"/>
                  </a:cxn>
                  <a:cxn ang="0">
                    <a:pos x="4" y="191"/>
                  </a:cxn>
                  <a:cxn ang="0">
                    <a:pos x="330" y="12"/>
                  </a:cxn>
                </a:cxnLst>
                <a:rect l="0" t="0" r="r" b="b"/>
                <a:pathLst>
                  <a:path w="580" h="627">
                    <a:moveTo>
                      <a:pt x="330" y="12"/>
                    </a:moveTo>
                    <a:lnTo>
                      <a:pt x="97" y="84"/>
                    </a:lnTo>
                    <a:lnTo>
                      <a:pt x="130" y="62"/>
                    </a:lnTo>
                    <a:lnTo>
                      <a:pt x="165" y="39"/>
                    </a:lnTo>
                    <a:lnTo>
                      <a:pt x="202" y="21"/>
                    </a:lnTo>
                    <a:lnTo>
                      <a:pt x="237" y="8"/>
                    </a:lnTo>
                    <a:lnTo>
                      <a:pt x="277" y="0"/>
                    </a:lnTo>
                    <a:lnTo>
                      <a:pt x="324" y="0"/>
                    </a:lnTo>
                    <a:lnTo>
                      <a:pt x="355" y="8"/>
                    </a:lnTo>
                    <a:lnTo>
                      <a:pt x="385" y="23"/>
                    </a:lnTo>
                    <a:lnTo>
                      <a:pt x="418" y="42"/>
                    </a:lnTo>
                    <a:lnTo>
                      <a:pt x="453" y="63"/>
                    </a:lnTo>
                    <a:lnTo>
                      <a:pt x="484" y="98"/>
                    </a:lnTo>
                    <a:lnTo>
                      <a:pt x="207" y="200"/>
                    </a:lnTo>
                    <a:lnTo>
                      <a:pt x="513" y="123"/>
                    </a:lnTo>
                    <a:lnTo>
                      <a:pt x="520" y="143"/>
                    </a:lnTo>
                    <a:lnTo>
                      <a:pt x="186" y="318"/>
                    </a:lnTo>
                    <a:lnTo>
                      <a:pt x="580" y="216"/>
                    </a:lnTo>
                    <a:lnTo>
                      <a:pt x="213" y="404"/>
                    </a:lnTo>
                    <a:lnTo>
                      <a:pt x="562" y="317"/>
                    </a:lnTo>
                    <a:lnTo>
                      <a:pt x="163" y="524"/>
                    </a:lnTo>
                    <a:lnTo>
                      <a:pt x="541" y="429"/>
                    </a:lnTo>
                    <a:lnTo>
                      <a:pt x="225" y="606"/>
                    </a:lnTo>
                    <a:lnTo>
                      <a:pt x="424" y="569"/>
                    </a:lnTo>
                    <a:lnTo>
                      <a:pt x="394" y="587"/>
                    </a:lnTo>
                    <a:lnTo>
                      <a:pt x="364" y="603"/>
                    </a:lnTo>
                    <a:lnTo>
                      <a:pt x="330" y="615"/>
                    </a:lnTo>
                    <a:lnTo>
                      <a:pt x="291" y="624"/>
                    </a:lnTo>
                    <a:lnTo>
                      <a:pt x="253" y="627"/>
                    </a:lnTo>
                    <a:lnTo>
                      <a:pt x="216" y="624"/>
                    </a:lnTo>
                    <a:lnTo>
                      <a:pt x="184" y="621"/>
                    </a:lnTo>
                    <a:lnTo>
                      <a:pt x="153" y="612"/>
                    </a:lnTo>
                    <a:lnTo>
                      <a:pt x="345" y="509"/>
                    </a:lnTo>
                    <a:lnTo>
                      <a:pt x="75" y="576"/>
                    </a:lnTo>
                    <a:lnTo>
                      <a:pt x="52" y="561"/>
                    </a:lnTo>
                    <a:lnTo>
                      <a:pt x="358" y="399"/>
                    </a:lnTo>
                    <a:lnTo>
                      <a:pt x="21" y="489"/>
                    </a:lnTo>
                    <a:lnTo>
                      <a:pt x="13" y="476"/>
                    </a:lnTo>
                    <a:lnTo>
                      <a:pt x="358" y="302"/>
                    </a:lnTo>
                    <a:lnTo>
                      <a:pt x="1" y="398"/>
                    </a:lnTo>
                    <a:lnTo>
                      <a:pt x="9" y="384"/>
                    </a:lnTo>
                    <a:lnTo>
                      <a:pt x="405" y="185"/>
                    </a:lnTo>
                    <a:lnTo>
                      <a:pt x="0" y="311"/>
                    </a:lnTo>
                    <a:lnTo>
                      <a:pt x="7" y="291"/>
                    </a:lnTo>
                    <a:lnTo>
                      <a:pt x="411" y="72"/>
                    </a:lnTo>
                    <a:lnTo>
                      <a:pt x="4" y="191"/>
                    </a:lnTo>
                    <a:lnTo>
                      <a:pt x="330" y="12"/>
                    </a:lnTo>
                    <a:close/>
                  </a:path>
                </a:pathLst>
              </a:custGeom>
              <a:solidFill>
                <a:srgbClr val="FFCC00"/>
              </a:solidFill>
              <a:ln w="3175" cmpd="sng">
                <a:noFill/>
                <a:round/>
                <a:headEnd/>
                <a:tailEnd/>
              </a:ln>
              <a:effectLst/>
            </p:spPr>
            <p:txBody>
              <a:bodyPr wrap="none"/>
              <a:lstStyle/>
              <a:p>
                <a:endParaRPr lang="hr-HR"/>
              </a:p>
            </p:txBody>
          </p:sp>
          <p:sp>
            <p:nvSpPr>
              <p:cNvPr id="42028" name="Freeform 44"/>
              <p:cNvSpPr>
                <a:spLocks noChangeAspect="1"/>
              </p:cNvSpPr>
              <p:nvPr userDrawn="1"/>
            </p:nvSpPr>
            <p:spPr bwMode="auto">
              <a:xfrm>
                <a:off x="346" y="3681"/>
                <a:ext cx="201" cy="218"/>
              </a:xfrm>
              <a:custGeom>
                <a:avLst/>
                <a:gdLst/>
                <a:ahLst/>
                <a:cxnLst>
                  <a:cxn ang="0">
                    <a:pos x="360" y="12"/>
                  </a:cxn>
                  <a:cxn ang="0">
                    <a:pos x="102" y="78"/>
                  </a:cxn>
                  <a:cxn ang="0">
                    <a:pos x="144" y="45"/>
                  </a:cxn>
                  <a:cxn ang="0">
                    <a:pos x="184" y="24"/>
                  </a:cxn>
                  <a:cxn ang="0">
                    <a:pos x="237" y="6"/>
                  </a:cxn>
                  <a:cxn ang="0">
                    <a:pos x="292" y="2"/>
                  </a:cxn>
                  <a:cxn ang="0">
                    <a:pos x="343" y="3"/>
                  </a:cxn>
                  <a:cxn ang="0">
                    <a:pos x="388" y="15"/>
                  </a:cxn>
                  <a:cxn ang="0">
                    <a:pos x="414" y="32"/>
                  </a:cxn>
                  <a:cxn ang="0">
                    <a:pos x="271" y="99"/>
                  </a:cxn>
                  <a:cxn ang="0">
                    <a:pos x="453" y="54"/>
                  </a:cxn>
                  <a:cxn ang="0">
                    <a:pos x="493" y="90"/>
                  </a:cxn>
                  <a:cxn ang="0">
                    <a:pos x="268" y="215"/>
                  </a:cxn>
                  <a:cxn ang="0">
                    <a:pos x="534" y="140"/>
                  </a:cxn>
                  <a:cxn ang="0">
                    <a:pos x="547" y="167"/>
                  </a:cxn>
                  <a:cxn ang="0">
                    <a:pos x="247" y="329"/>
                  </a:cxn>
                  <a:cxn ang="0">
                    <a:pos x="571" y="245"/>
                  </a:cxn>
                  <a:cxn ang="0">
                    <a:pos x="573" y="257"/>
                  </a:cxn>
                  <a:cxn ang="0">
                    <a:pos x="277" y="411"/>
                  </a:cxn>
                  <a:cxn ang="0">
                    <a:pos x="579" y="330"/>
                  </a:cxn>
                  <a:cxn ang="0">
                    <a:pos x="580" y="345"/>
                  </a:cxn>
                  <a:cxn ang="0">
                    <a:pos x="217" y="534"/>
                  </a:cxn>
                  <a:cxn ang="0">
                    <a:pos x="547" y="452"/>
                  </a:cxn>
                  <a:cxn ang="0">
                    <a:pos x="523" y="483"/>
                  </a:cxn>
                  <a:cxn ang="0">
                    <a:pos x="477" y="522"/>
                  </a:cxn>
                  <a:cxn ang="0">
                    <a:pos x="430" y="557"/>
                  </a:cxn>
                  <a:cxn ang="0">
                    <a:pos x="385" y="588"/>
                  </a:cxn>
                  <a:cxn ang="0">
                    <a:pos x="331" y="612"/>
                  </a:cxn>
                  <a:cxn ang="0">
                    <a:pos x="270" y="626"/>
                  </a:cxn>
                  <a:cxn ang="0">
                    <a:pos x="229" y="626"/>
                  </a:cxn>
                  <a:cxn ang="0">
                    <a:pos x="189" y="623"/>
                  </a:cxn>
                  <a:cxn ang="0">
                    <a:pos x="169" y="620"/>
                  </a:cxn>
                  <a:cxn ang="0">
                    <a:pos x="358" y="524"/>
                  </a:cxn>
                  <a:cxn ang="0">
                    <a:pos x="67" y="582"/>
                  </a:cxn>
                  <a:cxn ang="0">
                    <a:pos x="384" y="404"/>
                  </a:cxn>
                  <a:cxn ang="0">
                    <a:pos x="0" y="501"/>
                  </a:cxn>
                  <a:cxn ang="0">
                    <a:pos x="402" y="291"/>
                  </a:cxn>
                  <a:cxn ang="0">
                    <a:pos x="54" y="380"/>
                  </a:cxn>
                  <a:cxn ang="0">
                    <a:pos x="427" y="189"/>
                  </a:cxn>
                  <a:cxn ang="0">
                    <a:pos x="24" y="294"/>
                  </a:cxn>
                  <a:cxn ang="0">
                    <a:pos x="439" y="75"/>
                  </a:cxn>
                  <a:cxn ang="0">
                    <a:pos x="49" y="177"/>
                  </a:cxn>
                  <a:cxn ang="0">
                    <a:pos x="360" y="12"/>
                  </a:cxn>
                </a:cxnLst>
                <a:rect l="0" t="0" r="r" b="b"/>
                <a:pathLst>
                  <a:path w="580" h="626">
                    <a:moveTo>
                      <a:pt x="360" y="12"/>
                    </a:moveTo>
                    <a:lnTo>
                      <a:pt x="102" y="78"/>
                    </a:lnTo>
                    <a:cubicBezTo>
                      <a:pt x="102" y="78"/>
                      <a:pt x="130" y="54"/>
                      <a:pt x="144" y="45"/>
                    </a:cubicBezTo>
                    <a:cubicBezTo>
                      <a:pt x="158" y="36"/>
                      <a:pt x="169" y="30"/>
                      <a:pt x="184" y="24"/>
                    </a:cubicBezTo>
                    <a:cubicBezTo>
                      <a:pt x="199" y="18"/>
                      <a:pt x="219" y="10"/>
                      <a:pt x="237" y="6"/>
                    </a:cubicBezTo>
                    <a:cubicBezTo>
                      <a:pt x="255" y="2"/>
                      <a:pt x="274" y="2"/>
                      <a:pt x="292" y="2"/>
                    </a:cubicBezTo>
                    <a:cubicBezTo>
                      <a:pt x="310" y="2"/>
                      <a:pt x="322" y="0"/>
                      <a:pt x="343" y="3"/>
                    </a:cubicBezTo>
                    <a:cubicBezTo>
                      <a:pt x="364" y="6"/>
                      <a:pt x="377" y="11"/>
                      <a:pt x="388" y="15"/>
                    </a:cubicBezTo>
                    <a:lnTo>
                      <a:pt x="414" y="32"/>
                    </a:lnTo>
                    <a:lnTo>
                      <a:pt x="271" y="99"/>
                    </a:lnTo>
                    <a:lnTo>
                      <a:pt x="453" y="54"/>
                    </a:lnTo>
                    <a:lnTo>
                      <a:pt x="493" y="90"/>
                    </a:lnTo>
                    <a:lnTo>
                      <a:pt x="268" y="215"/>
                    </a:lnTo>
                    <a:lnTo>
                      <a:pt x="534" y="140"/>
                    </a:lnTo>
                    <a:lnTo>
                      <a:pt x="547" y="167"/>
                    </a:lnTo>
                    <a:lnTo>
                      <a:pt x="247" y="329"/>
                    </a:lnTo>
                    <a:lnTo>
                      <a:pt x="571" y="245"/>
                    </a:lnTo>
                    <a:lnTo>
                      <a:pt x="573" y="257"/>
                    </a:lnTo>
                    <a:lnTo>
                      <a:pt x="277" y="411"/>
                    </a:lnTo>
                    <a:lnTo>
                      <a:pt x="579" y="330"/>
                    </a:lnTo>
                    <a:lnTo>
                      <a:pt x="580" y="345"/>
                    </a:lnTo>
                    <a:lnTo>
                      <a:pt x="217" y="534"/>
                    </a:lnTo>
                    <a:lnTo>
                      <a:pt x="547" y="452"/>
                    </a:lnTo>
                    <a:lnTo>
                      <a:pt x="523" y="483"/>
                    </a:lnTo>
                    <a:lnTo>
                      <a:pt x="477" y="522"/>
                    </a:lnTo>
                    <a:lnTo>
                      <a:pt x="430" y="557"/>
                    </a:lnTo>
                    <a:lnTo>
                      <a:pt x="385" y="588"/>
                    </a:lnTo>
                    <a:lnTo>
                      <a:pt x="331" y="612"/>
                    </a:lnTo>
                    <a:lnTo>
                      <a:pt x="270" y="626"/>
                    </a:lnTo>
                    <a:lnTo>
                      <a:pt x="229" y="626"/>
                    </a:lnTo>
                    <a:lnTo>
                      <a:pt x="189" y="623"/>
                    </a:lnTo>
                    <a:lnTo>
                      <a:pt x="169" y="620"/>
                    </a:lnTo>
                    <a:lnTo>
                      <a:pt x="358" y="524"/>
                    </a:lnTo>
                    <a:lnTo>
                      <a:pt x="67" y="582"/>
                    </a:lnTo>
                    <a:lnTo>
                      <a:pt x="384" y="404"/>
                    </a:lnTo>
                    <a:lnTo>
                      <a:pt x="0" y="501"/>
                    </a:lnTo>
                    <a:lnTo>
                      <a:pt x="402" y="291"/>
                    </a:lnTo>
                    <a:lnTo>
                      <a:pt x="54" y="380"/>
                    </a:lnTo>
                    <a:lnTo>
                      <a:pt x="427" y="189"/>
                    </a:lnTo>
                    <a:lnTo>
                      <a:pt x="24" y="294"/>
                    </a:lnTo>
                    <a:lnTo>
                      <a:pt x="439" y="75"/>
                    </a:lnTo>
                    <a:lnTo>
                      <a:pt x="49" y="177"/>
                    </a:lnTo>
                    <a:lnTo>
                      <a:pt x="360" y="12"/>
                    </a:lnTo>
                    <a:close/>
                  </a:path>
                </a:pathLst>
              </a:custGeom>
              <a:solidFill>
                <a:srgbClr val="3366FF"/>
              </a:solidFill>
              <a:ln w="3175" cmpd="sng">
                <a:noFill/>
                <a:round/>
                <a:headEnd/>
                <a:tailEnd/>
              </a:ln>
              <a:effectLst/>
            </p:spPr>
            <p:txBody>
              <a:bodyPr wrap="none"/>
              <a:lstStyle/>
              <a:p>
                <a:endParaRPr lang="hr-HR"/>
              </a:p>
            </p:txBody>
          </p:sp>
          <p:sp>
            <p:nvSpPr>
              <p:cNvPr id="42029" name="Text Box 45"/>
              <p:cNvSpPr txBox="1">
                <a:spLocks noChangeArrowheads="1"/>
              </p:cNvSpPr>
              <p:nvPr userDrawn="1"/>
            </p:nvSpPr>
            <p:spPr bwMode="auto">
              <a:xfrm>
                <a:off x="276" y="3945"/>
                <a:ext cx="260" cy="96"/>
              </a:xfrm>
              <a:prstGeom prst="rect">
                <a:avLst/>
              </a:prstGeom>
              <a:noFill/>
              <a:ln w="28575">
                <a:noFill/>
                <a:miter lim="800000"/>
                <a:headEnd/>
                <a:tailEnd/>
              </a:ln>
              <a:effectLst/>
            </p:spPr>
            <p:txBody>
              <a:bodyPr lIns="0" tIns="0" rIns="0" bIns="0">
                <a:spAutoFit/>
              </a:bodyPr>
              <a:lstStyle/>
              <a:p>
                <a:r>
                  <a:rPr lang="hr-HR" sz="1000">
                    <a:solidFill>
                      <a:srgbClr val="FFFFCC"/>
                    </a:solidFill>
                    <a:latin typeface="Verdana" pitchFamily="34" charset="0"/>
                  </a:rPr>
                  <a:t>DHMZ</a:t>
                </a:r>
                <a:endParaRPr lang="en-GB" sz="1000">
                  <a:solidFill>
                    <a:srgbClr val="FFFFCC"/>
                  </a:solidFill>
                  <a:latin typeface="Verdana" pitchFamily="34" charset="0"/>
                </a:endParaRPr>
              </a:p>
            </p:txBody>
          </p:sp>
        </p:grpSp>
        <p:sp>
          <p:nvSpPr>
            <p:cNvPr id="42030" name="Text Box 46"/>
            <p:cNvSpPr txBox="1">
              <a:spLocks noChangeArrowheads="1"/>
            </p:cNvSpPr>
            <p:nvPr userDrawn="1"/>
          </p:nvSpPr>
          <p:spPr bwMode="auto">
            <a:xfrm rot="16200000">
              <a:off x="-1343" y="1734"/>
              <a:ext cx="3459" cy="326"/>
            </a:xfrm>
            <a:prstGeom prst="rect">
              <a:avLst/>
            </a:prstGeom>
            <a:noFill/>
            <a:ln w="9525">
              <a:noFill/>
              <a:miter lim="800000"/>
              <a:headEnd/>
              <a:tailEnd/>
            </a:ln>
            <a:effectLst/>
          </p:spPr>
          <p:txBody>
            <a:bodyPr lIns="90000" tIns="46800" rIns="90000" bIns="46800">
              <a:spAutoFit/>
            </a:bodyPr>
            <a:lstStyle/>
            <a:p>
              <a:r>
                <a:rPr lang="hr-HR" sz="1400">
                  <a:solidFill>
                    <a:srgbClr val="FFFFCC"/>
                  </a:solidFill>
                  <a:effectLst>
                    <a:outerShdw blurRad="38100" dist="38100" dir="2700000" algn="tl">
                      <a:srgbClr val="000000"/>
                    </a:outerShdw>
                  </a:effectLst>
                  <a:latin typeface="Trebuchet MS" pitchFamily="34" charset="0"/>
                </a:rPr>
                <a:t> mr.sc. Amela Jeričević    jericevic @ cirus. dhz.hr</a:t>
              </a:r>
            </a:p>
            <a:p>
              <a:r>
                <a:rPr lang="hr-HR" sz="1400">
                  <a:solidFill>
                    <a:srgbClr val="FFFFCC"/>
                  </a:solidFill>
                  <a:effectLst>
                    <a:outerShdw blurRad="38100" dist="38100" dir="2700000" algn="tl">
                      <a:srgbClr val="000000"/>
                    </a:outerShdw>
                  </a:effectLst>
                  <a:latin typeface="Verdana" pitchFamily="34" charset="0"/>
                </a:rPr>
                <a:t>Državni hidrometeorološki zavod, Zagreb, Grič 3</a:t>
              </a:r>
            </a:p>
          </p:txBody>
        </p:sp>
      </p:grpSp>
    </p:spTree>
  </p:cSld>
  <p:clrMap bg1="dk2" tx1="lt1" bg2="dk1"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imes New Roman" pitchFamily="18" charset="0"/>
        </a:defRPr>
      </a:lvl2pPr>
      <a:lvl3pPr algn="l" rtl="0" fontAlgn="base">
        <a:spcBef>
          <a:spcPct val="0"/>
        </a:spcBef>
        <a:spcAft>
          <a:spcPct val="0"/>
        </a:spcAft>
        <a:defRPr sz="4400">
          <a:solidFill>
            <a:schemeClr val="tx2"/>
          </a:solidFill>
          <a:latin typeface="Times New Roman" pitchFamily="18" charset="0"/>
        </a:defRPr>
      </a:lvl3pPr>
      <a:lvl4pPr algn="l" rtl="0" fontAlgn="base">
        <a:spcBef>
          <a:spcPct val="0"/>
        </a:spcBef>
        <a:spcAft>
          <a:spcPct val="0"/>
        </a:spcAft>
        <a:defRPr sz="4400">
          <a:solidFill>
            <a:schemeClr val="tx2"/>
          </a:solidFill>
          <a:latin typeface="Times New Roman" pitchFamily="18" charset="0"/>
        </a:defRPr>
      </a:lvl4pPr>
      <a:lvl5pPr algn="l" rtl="0" fontAlgn="base">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3.v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wmf"/></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3.jpeg"/><Relationship Id="rId4" Type="http://schemas.openxmlformats.org/officeDocument/2006/relationships/oleObject" Target="../embeddings/oleObject2.bin"/></Relationships>
</file>

<file path=ppt/slides/_rels/slide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18" Type="http://schemas.openxmlformats.org/officeDocument/2006/relationships/diagramColors" Target="../diagrams/colors3.xml"/><Relationship Id="rId3" Type="http://schemas.openxmlformats.org/officeDocument/2006/relationships/image" Target="../media/image23.emf"/><Relationship Id="rId7" Type="http://schemas.openxmlformats.org/officeDocument/2006/relationships/diagramQuickStyle" Target="../diagrams/quickStyle1.xml"/><Relationship Id="rId12" Type="http://schemas.openxmlformats.org/officeDocument/2006/relationships/diagramQuickStyle" Target="../diagrams/quickStyle2.xml"/><Relationship Id="rId17" Type="http://schemas.openxmlformats.org/officeDocument/2006/relationships/diagramQuickStyle" Target="../diagrams/quickStyle3.xml"/><Relationship Id="rId2" Type="http://schemas.openxmlformats.org/officeDocument/2006/relationships/image" Target="../media/image22.emf"/><Relationship Id="rId16" Type="http://schemas.openxmlformats.org/officeDocument/2006/relationships/diagramLayout" Target="../diagrams/layout3.xml"/><Relationship Id="rId1" Type="http://schemas.openxmlformats.org/officeDocument/2006/relationships/slideLayout" Target="../slideLayouts/slideLayout13.xml"/><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5" Type="http://schemas.openxmlformats.org/officeDocument/2006/relationships/diagramData" Target="../diagrams/data3.xml"/><Relationship Id="rId10" Type="http://schemas.openxmlformats.org/officeDocument/2006/relationships/diagramData" Target="../diagrams/data2.xml"/><Relationship Id="rId19" Type="http://schemas.microsoft.com/office/2007/relationships/diagramDrawing" Target="../diagrams/drawing3.xml"/><Relationship Id="rId4" Type="http://schemas.openxmlformats.org/officeDocument/2006/relationships/image" Target="../media/image24.emf"/><Relationship Id="rId9" Type="http://schemas.microsoft.com/office/2007/relationships/diagramDrawing" Target="../diagrams/drawing1.xml"/><Relationship Id="rId14" Type="http://schemas.microsoft.com/office/2007/relationships/diagramDrawing" Target="../diagrams/drawing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oleObject" Target="../embeddings/oleObject4.bin"/><Relationship Id="rId4" Type="http://schemas.openxmlformats.org/officeDocument/2006/relationships/oleObject" Target="../embeddings/oleObject3.bin"/></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3" name="Picture 55" descr="XTP-006-DUZS-MAIN_logo"/>
          <p:cNvPicPr>
            <a:picLocks noChangeAspect="1" noChangeArrowheads="1"/>
          </p:cNvPicPr>
          <p:nvPr/>
        </p:nvPicPr>
        <p:blipFill>
          <a:blip r:embed="rId3" cstate="print"/>
          <a:srcRect/>
          <a:stretch>
            <a:fillRect/>
          </a:stretch>
        </p:blipFill>
        <p:spPr bwMode="auto">
          <a:xfrm>
            <a:off x="6227763" y="3860800"/>
            <a:ext cx="1284287" cy="1233488"/>
          </a:xfrm>
          <a:prstGeom prst="rect">
            <a:avLst/>
          </a:prstGeom>
          <a:noFill/>
        </p:spPr>
      </p:pic>
      <p:sp>
        <p:nvSpPr>
          <p:cNvPr id="2054" name="Rectangle 6"/>
          <p:cNvSpPr>
            <a:spLocks noChangeArrowheads="1"/>
          </p:cNvSpPr>
          <p:nvPr/>
        </p:nvSpPr>
        <p:spPr bwMode="auto">
          <a:xfrm>
            <a:off x="4257675" y="3028950"/>
            <a:ext cx="9144000" cy="0"/>
          </a:xfrm>
          <a:prstGeom prst="rect">
            <a:avLst/>
          </a:prstGeom>
          <a:noFill/>
          <a:ln w="9525">
            <a:noFill/>
            <a:miter lim="800000"/>
            <a:headEnd/>
            <a:tailEnd/>
          </a:ln>
          <a:effectLst/>
        </p:spPr>
        <p:txBody>
          <a:bodyPr>
            <a:spAutoFit/>
          </a:bodyPr>
          <a:lstStyle/>
          <a:p>
            <a:endParaRPr lang="hr-HR"/>
          </a:p>
        </p:txBody>
      </p:sp>
      <p:sp>
        <p:nvSpPr>
          <p:cNvPr id="2066" name="Rectangle 18"/>
          <p:cNvSpPr>
            <a:spLocks noChangeArrowheads="1"/>
          </p:cNvSpPr>
          <p:nvPr/>
        </p:nvSpPr>
        <p:spPr bwMode="auto">
          <a:xfrm>
            <a:off x="1793875" y="981075"/>
            <a:ext cx="9144000" cy="0"/>
          </a:xfrm>
          <a:prstGeom prst="rect">
            <a:avLst/>
          </a:prstGeom>
          <a:noFill/>
          <a:ln w="9525">
            <a:noFill/>
            <a:miter lim="800000"/>
            <a:headEnd/>
            <a:tailEnd/>
          </a:ln>
          <a:effectLst/>
        </p:spPr>
        <p:txBody>
          <a:bodyPr>
            <a:spAutoFit/>
          </a:bodyPr>
          <a:lstStyle/>
          <a:p>
            <a:endParaRPr lang="hr-HR"/>
          </a:p>
        </p:txBody>
      </p:sp>
      <p:sp>
        <p:nvSpPr>
          <p:cNvPr id="2067" name="Rectangle 19"/>
          <p:cNvSpPr>
            <a:spLocks noChangeArrowheads="1"/>
          </p:cNvSpPr>
          <p:nvPr/>
        </p:nvSpPr>
        <p:spPr bwMode="auto">
          <a:xfrm>
            <a:off x="1793875" y="935038"/>
            <a:ext cx="9144000" cy="457200"/>
          </a:xfrm>
          <a:prstGeom prst="rect">
            <a:avLst/>
          </a:prstGeom>
          <a:noFill/>
          <a:ln w="9525">
            <a:noFill/>
            <a:miter lim="800000"/>
            <a:headEnd/>
            <a:tailEnd/>
          </a:ln>
          <a:effectLst/>
        </p:spPr>
        <p:txBody>
          <a:bodyPr>
            <a:spAutoFit/>
          </a:bodyPr>
          <a:lstStyle/>
          <a:p>
            <a:endParaRPr lang="en-US"/>
          </a:p>
        </p:txBody>
      </p:sp>
      <p:sp>
        <p:nvSpPr>
          <p:cNvPr id="2068" name="Rectangle 20"/>
          <p:cNvSpPr>
            <a:spLocks noChangeArrowheads="1"/>
          </p:cNvSpPr>
          <p:nvPr/>
        </p:nvSpPr>
        <p:spPr bwMode="auto">
          <a:xfrm>
            <a:off x="1793875" y="981075"/>
            <a:ext cx="9144000" cy="0"/>
          </a:xfrm>
          <a:prstGeom prst="rect">
            <a:avLst/>
          </a:prstGeom>
          <a:noFill/>
          <a:ln w="9525">
            <a:noFill/>
            <a:miter lim="800000"/>
            <a:headEnd/>
            <a:tailEnd/>
          </a:ln>
          <a:effectLst/>
        </p:spPr>
        <p:txBody>
          <a:bodyPr>
            <a:spAutoFit/>
          </a:bodyPr>
          <a:lstStyle/>
          <a:p>
            <a:endParaRPr lang="hr-HR"/>
          </a:p>
        </p:txBody>
      </p:sp>
      <p:sp>
        <p:nvSpPr>
          <p:cNvPr id="2074" name="Rectangle 26"/>
          <p:cNvSpPr>
            <a:spLocks noChangeArrowheads="1"/>
          </p:cNvSpPr>
          <p:nvPr/>
        </p:nvSpPr>
        <p:spPr bwMode="auto">
          <a:xfrm>
            <a:off x="0" y="1236663"/>
            <a:ext cx="9144000" cy="457200"/>
          </a:xfrm>
          <a:prstGeom prst="rect">
            <a:avLst/>
          </a:prstGeom>
          <a:noFill/>
          <a:ln w="9525">
            <a:noFill/>
            <a:miter lim="800000"/>
            <a:headEnd/>
            <a:tailEnd/>
          </a:ln>
          <a:effectLst/>
        </p:spPr>
        <p:txBody>
          <a:bodyPr>
            <a:spAutoFit/>
          </a:bodyPr>
          <a:lstStyle/>
          <a:p>
            <a:endParaRPr lang="en-US"/>
          </a:p>
        </p:txBody>
      </p:sp>
      <p:sp>
        <p:nvSpPr>
          <p:cNvPr id="2075" name="Rectangle 27"/>
          <p:cNvSpPr>
            <a:spLocks noChangeArrowheads="1"/>
          </p:cNvSpPr>
          <p:nvPr/>
        </p:nvSpPr>
        <p:spPr bwMode="auto">
          <a:xfrm>
            <a:off x="0" y="1282700"/>
            <a:ext cx="9144000" cy="0"/>
          </a:xfrm>
          <a:prstGeom prst="rect">
            <a:avLst/>
          </a:prstGeom>
          <a:noFill/>
          <a:ln w="9525">
            <a:noFill/>
            <a:miter lim="800000"/>
            <a:headEnd/>
            <a:tailEnd/>
          </a:ln>
          <a:effectLst/>
        </p:spPr>
        <p:txBody>
          <a:bodyPr>
            <a:spAutoFit/>
          </a:bodyPr>
          <a:lstStyle/>
          <a:p>
            <a:endParaRPr lang="hr-HR"/>
          </a:p>
        </p:txBody>
      </p:sp>
      <p:sp>
        <p:nvSpPr>
          <p:cNvPr id="2099" name="WordArt 51"/>
          <p:cNvSpPr>
            <a:spLocks noChangeArrowheads="1" noChangeShapeType="1" noTextEdit="1"/>
          </p:cNvSpPr>
          <p:nvPr/>
        </p:nvSpPr>
        <p:spPr bwMode="auto">
          <a:xfrm>
            <a:off x="1403350" y="836613"/>
            <a:ext cx="6953250" cy="2916237"/>
          </a:xfrm>
          <a:prstGeom prst="rect">
            <a:avLst/>
          </a:prstGeom>
        </p:spPr>
        <p:txBody>
          <a:bodyPr wrap="none" fromWordArt="1">
            <a:prstTxWarp prst="textPlain">
              <a:avLst>
                <a:gd name="adj" fmla="val 50000"/>
              </a:avLst>
            </a:prstTxWarp>
          </a:bodyPr>
          <a:lstStyle/>
          <a:p>
            <a:pPr algn="ctr"/>
            <a:r>
              <a:rPr lang="en-US" sz="3600" kern="10">
                <a:ln w="9525">
                  <a:solidFill>
                    <a:srgbClr val="0000FF"/>
                  </a:solidFill>
                  <a:round/>
                  <a:headEnd/>
                  <a:tailEnd/>
                </a:ln>
                <a:gradFill rotWithShape="1">
                  <a:gsLst>
                    <a:gs pos="0">
                      <a:srgbClr val="333399"/>
                    </a:gs>
                    <a:gs pos="100000">
                      <a:schemeClr val="tx1"/>
                    </a:gs>
                  </a:gsLst>
                  <a:lin ang="2700000" scaled="1"/>
                </a:gradFill>
                <a:latin typeface="Arial Black"/>
              </a:rPr>
              <a:t>Example of </a:t>
            </a:r>
          </a:p>
          <a:p>
            <a:pPr algn="ctr"/>
            <a:r>
              <a:rPr lang="en-US" sz="3600" kern="10">
                <a:ln w="9525">
                  <a:solidFill>
                    <a:srgbClr val="0000FF"/>
                  </a:solidFill>
                  <a:round/>
                  <a:headEnd/>
                  <a:tailEnd/>
                </a:ln>
                <a:gradFill rotWithShape="1">
                  <a:gsLst>
                    <a:gs pos="0">
                      <a:srgbClr val="333399"/>
                    </a:gs>
                    <a:gs pos="100000">
                      <a:schemeClr val="tx1"/>
                    </a:gs>
                  </a:gsLst>
                  <a:lin ang="2700000" scaled="1"/>
                </a:gradFill>
                <a:latin typeface="Arial Black"/>
              </a:rPr>
              <a:t>Early Warning System </a:t>
            </a:r>
          </a:p>
          <a:p>
            <a:pPr algn="ctr"/>
            <a:r>
              <a:rPr lang="en-US" sz="3600" kern="10">
                <a:ln w="9525">
                  <a:solidFill>
                    <a:srgbClr val="0000FF"/>
                  </a:solidFill>
                  <a:round/>
                  <a:headEnd/>
                  <a:tailEnd/>
                </a:ln>
                <a:gradFill rotWithShape="1">
                  <a:gsLst>
                    <a:gs pos="0">
                      <a:srgbClr val="333399"/>
                    </a:gs>
                    <a:gs pos="100000">
                      <a:schemeClr val="tx1"/>
                    </a:gs>
                  </a:gsLst>
                  <a:lin ang="2700000" scaled="1"/>
                </a:gradFill>
                <a:latin typeface="Arial Black"/>
              </a:rPr>
              <a:t>in South East Europe: Croatia</a:t>
            </a:r>
            <a:endParaRPr lang="hr-HR" sz="3600" kern="10">
              <a:ln w="9525">
                <a:solidFill>
                  <a:srgbClr val="0000FF"/>
                </a:solidFill>
                <a:round/>
                <a:headEnd/>
                <a:tailEnd/>
              </a:ln>
              <a:gradFill rotWithShape="1">
                <a:gsLst>
                  <a:gs pos="0">
                    <a:srgbClr val="333399"/>
                  </a:gs>
                  <a:gs pos="100000">
                    <a:schemeClr val="tx1"/>
                  </a:gs>
                </a:gsLst>
                <a:lin ang="2700000" scaled="1"/>
              </a:gradFill>
              <a:latin typeface="Arial Black"/>
            </a:endParaRPr>
          </a:p>
        </p:txBody>
      </p:sp>
      <p:sp>
        <p:nvSpPr>
          <p:cNvPr id="2101" name="Text Box 53"/>
          <p:cNvSpPr txBox="1">
            <a:spLocks noChangeArrowheads="1"/>
          </p:cNvSpPr>
          <p:nvPr/>
        </p:nvSpPr>
        <p:spPr bwMode="auto">
          <a:xfrm>
            <a:off x="971550" y="5157788"/>
            <a:ext cx="4032250" cy="1069975"/>
          </a:xfrm>
          <a:prstGeom prst="rect">
            <a:avLst/>
          </a:prstGeom>
          <a:noFill/>
          <a:ln w="9525">
            <a:noFill/>
            <a:miter lim="800000"/>
            <a:headEnd/>
            <a:tailEnd/>
          </a:ln>
          <a:effectLst/>
        </p:spPr>
        <p:txBody>
          <a:bodyPr>
            <a:spAutoFit/>
          </a:bodyPr>
          <a:lstStyle/>
          <a:p>
            <a:pPr algn="ctr">
              <a:spcBef>
                <a:spcPct val="50000"/>
              </a:spcBef>
            </a:pPr>
            <a:r>
              <a:rPr lang="hr-HR" sz="1600">
                <a:solidFill>
                  <a:srgbClr val="003399"/>
                </a:solidFill>
              </a:rPr>
              <a:t>Dr sc Vlasta Tutiš </a:t>
            </a:r>
          </a:p>
          <a:p>
            <a:pPr algn="ctr">
              <a:spcBef>
                <a:spcPct val="50000"/>
              </a:spcBef>
            </a:pPr>
            <a:r>
              <a:rPr lang="hr-HR" sz="1600">
                <a:solidFill>
                  <a:srgbClr val="003399"/>
                </a:solidFill>
              </a:rPr>
              <a:t>Meteorological and Hydrological Service</a:t>
            </a:r>
          </a:p>
          <a:p>
            <a:pPr algn="ctr">
              <a:spcBef>
                <a:spcPct val="50000"/>
              </a:spcBef>
            </a:pPr>
            <a:endParaRPr lang="en-US" sz="1600">
              <a:solidFill>
                <a:srgbClr val="003399"/>
              </a:solidFill>
            </a:endParaRPr>
          </a:p>
        </p:txBody>
      </p:sp>
      <p:pic>
        <p:nvPicPr>
          <p:cNvPr id="2102" name="Picture 54" descr="DHMZlogo"/>
          <p:cNvPicPr>
            <a:picLocks noChangeAspect="1" noChangeArrowheads="1"/>
          </p:cNvPicPr>
          <p:nvPr/>
        </p:nvPicPr>
        <p:blipFill>
          <a:blip r:embed="rId4" cstate="print"/>
          <a:srcRect/>
          <a:stretch>
            <a:fillRect/>
          </a:stretch>
        </p:blipFill>
        <p:spPr bwMode="auto">
          <a:xfrm>
            <a:off x="2555875" y="4076700"/>
            <a:ext cx="792163" cy="936625"/>
          </a:xfrm>
          <a:prstGeom prst="rect">
            <a:avLst/>
          </a:prstGeom>
          <a:noFill/>
        </p:spPr>
      </p:pic>
      <p:sp>
        <p:nvSpPr>
          <p:cNvPr id="2104" name="Text Box 56"/>
          <p:cNvSpPr txBox="1">
            <a:spLocks noChangeArrowheads="1"/>
          </p:cNvSpPr>
          <p:nvPr/>
        </p:nvSpPr>
        <p:spPr bwMode="auto">
          <a:xfrm>
            <a:off x="4679950" y="5013325"/>
            <a:ext cx="4464050" cy="1192213"/>
          </a:xfrm>
          <a:prstGeom prst="rect">
            <a:avLst/>
          </a:prstGeom>
          <a:noFill/>
          <a:ln w="9525">
            <a:noFill/>
            <a:miter lim="800000"/>
            <a:headEnd/>
            <a:tailEnd/>
          </a:ln>
          <a:effectLst/>
        </p:spPr>
        <p:txBody>
          <a:bodyPr>
            <a:spAutoFit/>
          </a:bodyPr>
          <a:lstStyle/>
          <a:p>
            <a:pPr algn="ctr"/>
            <a:r>
              <a:rPr lang="hr-HR" sz="1600">
                <a:solidFill>
                  <a:srgbClr val="000066"/>
                </a:solidFill>
                <a:effectLst>
                  <a:outerShdw blurRad="38100" dist="38100" dir="2700000" algn="tl">
                    <a:srgbClr val="C0C0C0"/>
                  </a:outerShdw>
                </a:effectLst>
              </a:rPr>
              <a:t>M.Sc. Robert Mikac </a:t>
            </a:r>
          </a:p>
          <a:p>
            <a:pPr algn="ctr"/>
            <a:endParaRPr lang="hr-HR" sz="1600">
              <a:solidFill>
                <a:srgbClr val="000066"/>
              </a:solidFill>
              <a:effectLst>
                <a:outerShdw blurRad="38100" dist="38100" dir="2700000" algn="tl">
                  <a:srgbClr val="C0C0C0"/>
                </a:outerShdw>
              </a:effectLst>
            </a:endParaRPr>
          </a:p>
          <a:p>
            <a:pPr algn="ctr"/>
            <a:r>
              <a:rPr lang="hr-HR" sz="1600">
                <a:solidFill>
                  <a:srgbClr val="000066"/>
                </a:solidFill>
              </a:rPr>
              <a:t>National Protection and Rescue Directorate</a:t>
            </a:r>
          </a:p>
          <a:p>
            <a:pPr>
              <a:spcBef>
                <a:spcPct val="50000"/>
              </a:spcBef>
            </a:pPr>
            <a:endParaRPr lang="en-US" sz="160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20" name="Rectangle 4"/>
          <p:cNvSpPr>
            <a:spLocks noChangeArrowheads="1"/>
          </p:cNvSpPr>
          <p:nvPr/>
        </p:nvSpPr>
        <p:spPr bwMode="auto">
          <a:xfrm>
            <a:off x="1116013" y="188913"/>
            <a:ext cx="7392987" cy="5111750"/>
          </a:xfrm>
          <a:prstGeom prst="rect">
            <a:avLst/>
          </a:prstGeom>
          <a:noFill/>
          <a:ln w="9525">
            <a:noFill/>
            <a:miter lim="800000"/>
            <a:headEnd/>
            <a:tailEnd/>
          </a:ln>
          <a:effectLst/>
        </p:spPr>
        <p:txBody>
          <a:bodyPr/>
          <a:lstStyle/>
          <a:p>
            <a:pPr marL="533400" indent="-533400">
              <a:lnSpc>
                <a:spcPct val="185000"/>
              </a:lnSpc>
              <a:buClr>
                <a:srgbClr val="CC3300"/>
              </a:buClr>
              <a:buSzPct val="105000"/>
              <a:buFont typeface="Wingdings" pitchFamily="2" charset="2"/>
              <a:buNone/>
            </a:pPr>
            <a:r>
              <a:rPr lang="hr-HR" b="1" u="sng" dirty="0">
                <a:solidFill>
                  <a:schemeClr val="bg1"/>
                </a:solidFill>
                <a:effectLst>
                  <a:outerShdw blurRad="38100" dist="38100" dir="2700000" algn="tl">
                    <a:srgbClr val="C0C0C0"/>
                  </a:outerShdw>
                </a:effectLst>
              </a:rPr>
              <a:t>Goals of Meteorological and Hydrological Service:</a:t>
            </a:r>
          </a:p>
          <a:p>
            <a:pPr marL="533400" indent="-533400">
              <a:lnSpc>
                <a:spcPct val="185000"/>
              </a:lnSpc>
              <a:buClr>
                <a:srgbClr val="CC3300"/>
              </a:buClr>
              <a:buSzPct val="105000"/>
              <a:buFont typeface="Wingdings" pitchFamily="2" charset="2"/>
              <a:buNone/>
            </a:pPr>
            <a:r>
              <a:rPr lang="hr-HR" dirty="0">
                <a:solidFill>
                  <a:schemeClr val="bg1"/>
                </a:solidFill>
                <a:effectLst>
                  <a:outerShdw blurRad="38100" dist="38100" dir="2700000" algn="tl">
                    <a:srgbClr val="C0C0C0"/>
                  </a:outerShdw>
                </a:effectLst>
              </a:rPr>
              <a:t>Improvement of our infrastructure:</a:t>
            </a:r>
          </a:p>
          <a:p>
            <a:pPr marL="533400" indent="-533400">
              <a:lnSpc>
                <a:spcPct val="185000"/>
              </a:lnSpc>
              <a:buClr>
                <a:srgbClr val="CC3300"/>
              </a:buClr>
              <a:buSzPct val="105000"/>
              <a:buFont typeface="Wingdings" pitchFamily="2" charset="2"/>
              <a:buChar char="§"/>
            </a:pPr>
            <a:r>
              <a:rPr lang="hr-HR" sz="1600" b="1" dirty="0">
                <a:solidFill>
                  <a:srgbClr val="A50021"/>
                </a:solidFill>
                <a:effectLst>
                  <a:outerShdw blurRad="38100" dist="38100" dir="2700000" algn="tl">
                    <a:srgbClr val="C0C0C0"/>
                  </a:outerShdw>
                </a:effectLst>
              </a:rPr>
              <a:t>Radar network - 3 new radars at the Adriatic sea and modernization of the old radars – national radar composite as input for regional radar network (EUMETNET project OPERA)</a:t>
            </a:r>
          </a:p>
          <a:p>
            <a:pPr marL="533400" indent="-533400">
              <a:lnSpc>
                <a:spcPct val="185000"/>
              </a:lnSpc>
              <a:buClr>
                <a:srgbClr val="CC3300"/>
              </a:buClr>
              <a:buSzPct val="105000"/>
              <a:buFont typeface="Wingdings" pitchFamily="2" charset="2"/>
              <a:buChar char="§"/>
            </a:pPr>
            <a:r>
              <a:rPr lang="hr-HR" sz="1600" b="1" dirty="0">
                <a:solidFill>
                  <a:srgbClr val="A50021"/>
                </a:solidFill>
                <a:effectLst>
                  <a:outerShdw blurRad="38100" dist="38100" dir="2700000" algn="tl">
                    <a:srgbClr val="C0C0C0"/>
                  </a:outerShdw>
                </a:effectLst>
              </a:rPr>
              <a:t>Lightning detection system integrated with neighbouring countries</a:t>
            </a:r>
          </a:p>
          <a:p>
            <a:pPr marL="533400" indent="-533400">
              <a:lnSpc>
                <a:spcPct val="185000"/>
              </a:lnSpc>
              <a:buClr>
                <a:srgbClr val="CC3300"/>
              </a:buClr>
              <a:buSzPct val="105000"/>
              <a:buFont typeface="Wingdings" pitchFamily="2" charset="2"/>
              <a:buChar char="§"/>
            </a:pPr>
            <a:r>
              <a:rPr lang="hr-HR" sz="1600" b="1" dirty="0">
                <a:solidFill>
                  <a:srgbClr val="A50021"/>
                </a:solidFill>
                <a:effectLst>
                  <a:outerShdw blurRad="38100" dist="38100" dir="2700000" algn="tl">
                    <a:srgbClr val="C0C0C0"/>
                  </a:outerShdw>
                </a:effectLst>
              </a:rPr>
              <a:t>Air quality monitoring</a:t>
            </a:r>
          </a:p>
          <a:p>
            <a:pPr marL="533400" indent="-533400">
              <a:lnSpc>
                <a:spcPct val="185000"/>
              </a:lnSpc>
              <a:buClr>
                <a:srgbClr val="CC3300"/>
              </a:buClr>
              <a:buSzPct val="105000"/>
              <a:buFont typeface="Wingdings" pitchFamily="2" charset="2"/>
              <a:buChar char="§"/>
            </a:pPr>
            <a:r>
              <a:rPr lang="hr-HR" sz="1600" b="1" dirty="0">
                <a:solidFill>
                  <a:srgbClr val="A50021"/>
                </a:solidFill>
                <a:effectLst>
                  <a:outerShdw blurRad="38100" dist="38100" dir="2700000" algn="tl">
                    <a:srgbClr val="C0C0C0"/>
                  </a:outerShdw>
                </a:effectLst>
              </a:rPr>
              <a:t>New premises in Zagreb</a:t>
            </a:r>
            <a:endParaRPr lang="en-GB" sz="1600" b="1" dirty="0">
              <a:solidFill>
                <a:srgbClr val="A50021"/>
              </a:solidFill>
              <a:effectLst>
                <a:outerShdw blurRad="38100" dist="38100" dir="2700000" algn="tl">
                  <a:srgbClr val="C0C0C0"/>
                </a:outerShdw>
              </a:effectLst>
            </a:endParaRPr>
          </a:p>
          <a:p>
            <a:pPr marL="533400" indent="-533400">
              <a:lnSpc>
                <a:spcPct val="185000"/>
              </a:lnSpc>
              <a:buClr>
                <a:srgbClr val="CC3300"/>
              </a:buClr>
              <a:buSzPct val="105000"/>
              <a:buFont typeface="Wingdings" pitchFamily="2" charset="2"/>
              <a:buNone/>
            </a:pPr>
            <a:r>
              <a:rPr lang="hr-HR" dirty="0">
                <a:solidFill>
                  <a:schemeClr val="bg1"/>
                </a:solidFill>
                <a:effectLst>
                  <a:outerShdw blurRad="38100" dist="38100" dir="2700000" algn="tl">
                    <a:srgbClr val="C0C0C0"/>
                  </a:outerShdw>
                </a:effectLst>
              </a:rPr>
              <a:t>Capacity building</a:t>
            </a:r>
          </a:p>
          <a:p>
            <a:pPr marL="533400" indent="-533400">
              <a:lnSpc>
                <a:spcPct val="185000"/>
              </a:lnSpc>
              <a:buClr>
                <a:srgbClr val="CC3300"/>
              </a:buClr>
              <a:buSzPct val="105000"/>
              <a:buFont typeface="Wingdings" pitchFamily="2" charset="2"/>
              <a:buChar char="§"/>
            </a:pPr>
            <a:r>
              <a:rPr lang="hr-HR" sz="1600" b="1" dirty="0">
                <a:solidFill>
                  <a:srgbClr val="A50021"/>
                </a:solidFill>
                <a:effectLst>
                  <a:outerShdw blurRad="38100" dist="38100" dir="2700000" algn="tl">
                    <a:srgbClr val="C0C0C0"/>
                  </a:outerShdw>
                </a:effectLst>
              </a:rPr>
              <a:t>Strenghtening the units responsible </a:t>
            </a:r>
          </a:p>
          <a:p>
            <a:pPr marL="533400" indent="-533400">
              <a:lnSpc>
                <a:spcPct val="185000"/>
              </a:lnSpc>
              <a:buClr>
                <a:srgbClr val="CC3300"/>
              </a:buClr>
              <a:buSzPct val="105000"/>
              <a:buFont typeface="Wingdings" pitchFamily="2" charset="2"/>
              <a:buNone/>
            </a:pPr>
            <a:r>
              <a:rPr lang="hr-HR" sz="1600" b="1" dirty="0">
                <a:solidFill>
                  <a:srgbClr val="A50021"/>
                </a:solidFill>
                <a:effectLst>
                  <a:outerShdw blurRad="38100" dist="38100" dir="2700000" algn="tl">
                    <a:srgbClr val="C0C0C0"/>
                  </a:outerShdw>
                </a:effectLst>
              </a:rPr>
              <a:t>           for warnings </a:t>
            </a:r>
          </a:p>
          <a:p>
            <a:pPr marL="533400" indent="-533400">
              <a:lnSpc>
                <a:spcPct val="185000"/>
              </a:lnSpc>
              <a:buClr>
                <a:srgbClr val="CC3300"/>
              </a:buClr>
              <a:buSzPct val="105000"/>
              <a:buFont typeface="Wingdings" pitchFamily="2" charset="2"/>
              <a:buChar char="§"/>
            </a:pPr>
            <a:r>
              <a:rPr lang="hr-HR" sz="1600" b="1" dirty="0" smtClean="0">
                <a:solidFill>
                  <a:srgbClr val="A50021"/>
                </a:solidFill>
              </a:rPr>
              <a:t>River &amp; Flash flood forecast</a:t>
            </a:r>
            <a:endParaRPr lang="hr-HR" sz="1600" b="1" dirty="0">
              <a:solidFill>
                <a:srgbClr val="A50021"/>
              </a:solidFill>
              <a:effectLst>
                <a:outerShdw blurRad="38100" dist="38100" dir="2700000" algn="tl">
                  <a:srgbClr val="C0C0C0"/>
                </a:outerShdw>
              </a:effectLst>
            </a:endParaRPr>
          </a:p>
        </p:txBody>
      </p:sp>
      <p:pic>
        <p:nvPicPr>
          <p:cNvPr id="393223" name="Picture 7" descr="radari"/>
          <p:cNvPicPr>
            <a:picLocks noChangeAspect="1" noChangeArrowheads="1"/>
          </p:cNvPicPr>
          <p:nvPr/>
        </p:nvPicPr>
        <p:blipFill>
          <a:blip r:embed="rId2" cstate="print"/>
          <a:srcRect/>
          <a:stretch>
            <a:fillRect/>
          </a:stretch>
        </p:blipFill>
        <p:spPr bwMode="auto">
          <a:xfrm>
            <a:off x="5003800" y="3357563"/>
            <a:ext cx="3527425" cy="29543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4" name="Rectangle 4"/>
          <p:cNvSpPr>
            <a:spLocks noChangeArrowheads="1"/>
          </p:cNvSpPr>
          <p:nvPr/>
        </p:nvSpPr>
        <p:spPr bwMode="auto">
          <a:xfrm>
            <a:off x="1246188" y="785813"/>
            <a:ext cx="6799262" cy="4906962"/>
          </a:xfrm>
          <a:prstGeom prst="rect">
            <a:avLst/>
          </a:prstGeom>
          <a:noFill/>
          <a:ln w="9525">
            <a:noFill/>
            <a:miter lim="800000"/>
            <a:headEnd/>
            <a:tailEnd/>
          </a:ln>
          <a:effectLst/>
        </p:spPr>
        <p:txBody>
          <a:bodyPr wrap="none">
            <a:spAutoFit/>
          </a:bodyPr>
          <a:lstStyle/>
          <a:p>
            <a:pPr algn="ctr"/>
            <a:endParaRPr lang="hr-HR" sz="2800" b="1">
              <a:solidFill>
                <a:srgbClr val="000066"/>
              </a:solidFill>
            </a:endParaRPr>
          </a:p>
          <a:p>
            <a:pPr algn="ctr"/>
            <a:endParaRPr lang="hr-HR" sz="2800" b="1">
              <a:solidFill>
                <a:srgbClr val="000066"/>
              </a:solidFill>
            </a:endParaRPr>
          </a:p>
          <a:p>
            <a:pPr algn="ctr"/>
            <a:endParaRPr lang="hr-HR" sz="2800" b="1">
              <a:solidFill>
                <a:srgbClr val="000066"/>
              </a:solidFill>
            </a:endParaRPr>
          </a:p>
          <a:p>
            <a:pPr algn="ctr"/>
            <a:endParaRPr lang="hr-HR" sz="2800" b="1">
              <a:solidFill>
                <a:srgbClr val="000066"/>
              </a:solidFill>
            </a:endParaRPr>
          </a:p>
          <a:p>
            <a:pPr algn="ctr"/>
            <a:endParaRPr lang="hr-HR" sz="2800" b="1">
              <a:solidFill>
                <a:srgbClr val="000066"/>
              </a:solidFill>
            </a:endParaRPr>
          </a:p>
          <a:p>
            <a:pPr algn="ctr"/>
            <a:r>
              <a:rPr lang="hr-HR" sz="2800" b="1">
                <a:solidFill>
                  <a:srgbClr val="000066"/>
                </a:solidFill>
              </a:rPr>
              <a:t>National Protection and Rescue Directorate</a:t>
            </a:r>
          </a:p>
          <a:p>
            <a:pPr algn="ctr"/>
            <a:endParaRPr lang="hr-HR" sz="2800" b="1">
              <a:solidFill>
                <a:srgbClr val="000066"/>
              </a:solidFill>
            </a:endParaRPr>
          </a:p>
          <a:p>
            <a:pPr algn="ctr">
              <a:buFontTx/>
              <a:buChar char="•"/>
            </a:pPr>
            <a:r>
              <a:rPr lang="hr-HR">
                <a:solidFill>
                  <a:srgbClr val="000066"/>
                </a:solidFill>
              </a:rPr>
              <a:t>   Mission </a:t>
            </a:r>
          </a:p>
          <a:p>
            <a:pPr algn="ctr">
              <a:buFontTx/>
              <a:buChar char="•"/>
            </a:pPr>
            <a:r>
              <a:rPr lang="hr-HR">
                <a:solidFill>
                  <a:srgbClr val="000066"/>
                </a:solidFill>
              </a:rPr>
              <a:t>    Organizational Structure</a:t>
            </a:r>
          </a:p>
          <a:p>
            <a:pPr algn="ctr">
              <a:buFontTx/>
              <a:buChar char="•"/>
            </a:pPr>
            <a:r>
              <a:rPr lang="hr-HR">
                <a:solidFill>
                  <a:srgbClr val="000066"/>
                </a:solidFill>
              </a:rPr>
              <a:t>  Strategic Partners</a:t>
            </a:r>
          </a:p>
          <a:p>
            <a:pPr algn="ctr">
              <a:buFontTx/>
              <a:buChar char="•"/>
            </a:pPr>
            <a:r>
              <a:rPr lang="hr-HR">
                <a:solidFill>
                  <a:srgbClr val="000066"/>
                </a:solidFill>
              </a:rPr>
              <a:t>  International Collaboration</a:t>
            </a:r>
          </a:p>
          <a:p>
            <a:pPr algn="ctr">
              <a:buFontTx/>
              <a:buChar char="•"/>
            </a:pPr>
            <a:r>
              <a:rPr lang="hr-HR">
                <a:solidFill>
                  <a:srgbClr val="000066"/>
                </a:solidFill>
              </a:rPr>
              <a:t>  Goals</a:t>
            </a:r>
          </a:p>
        </p:txBody>
      </p:sp>
      <p:pic>
        <p:nvPicPr>
          <p:cNvPr id="389125" name="Picture 5" descr="XTP-006-DUZS-MAIN_logo"/>
          <p:cNvPicPr>
            <a:picLocks noChangeAspect="1" noChangeArrowheads="1"/>
          </p:cNvPicPr>
          <p:nvPr/>
        </p:nvPicPr>
        <p:blipFill>
          <a:blip r:embed="rId2" cstate="print"/>
          <a:srcRect/>
          <a:stretch>
            <a:fillRect/>
          </a:stretch>
        </p:blipFill>
        <p:spPr bwMode="auto">
          <a:xfrm>
            <a:off x="4067175" y="981075"/>
            <a:ext cx="1284288" cy="1233488"/>
          </a:xfrm>
          <a:prstGeom prst="rect">
            <a:avLst/>
          </a:prstGeom>
          <a:noFill/>
        </p:spPr>
      </p:pic>
      <p:sp>
        <p:nvSpPr>
          <p:cNvPr id="389126" name="AutoShape 6"/>
          <p:cNvSpPr>
            <a:spLocks noChangeArrowheads="1"/>
          </p:cNvSpPr>
          <p:nvPr/>
        </p:nvSpPr>
        <p:spPr bwMode="auto">
          <a:xfrm>
            <a:off x="179388" y="260350"/>
            <a:ext cx="539750" cy="288925"/>
          </a:xfrm>
          <a:prstGeom prst="chevron">
            <a:avLst>
              <a:gd name="adj" fmla="val 46703"/>
            </a:avLst>
          </a:prstGeom>
          <a:solidFill>
            <a:srgbClr val="FFFF00"/>
          </a:solidFill>
          <a:ln w="9525">
            <a:solidFill>
              <a:schemeClr val="tx1"/>
            </a:solidFill>
            <a:miter lim="800000"/>
            <a:headEnd/>
            <a:tailEnd/>
          </a:ln>
          <a:effectLst/>
        </p:spPr>
        <p:txBody>
          <a:bodyPr wrap="none" anchor="ctr"/>
          <a:lstStyle/>
          <a:p>
            <a:endParaRPr lang="hr-H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Text Box 2"/>
          <p:cNvSpPr txBox="1">
            <a:spLocks noChangeArrowheads="1"/>
          </p:cNvSpPr>
          <p:nvPr/>
        </p:nvSpPr>
        <p:spPr bwMode="auto">
          <a:xfrm>
            <a:off x="1816100" y="2224088"/>
            <a:ext cx="184150" cy="366712"/>
          </a:xfrm>
          <a:prstGeom prst="rect">
            <a:avLst/>
          </a:prstGeom>
          <a:noFill/>
          <a:ln w="9525">
            <a:noFill/>
            <a:miter lim="800000"/>
            <a:headEnd/>
            <a:tailEnd/>
          </a:ln>
          <a:effectLst/>
        </p:spPr>
        <p:txBody>
          <a:bodyPr wrap="none">
            <a:spAutoFit/>
          </a:bodyPr>
          <a:lstStyle/>
          <a:p>
            <a:endParaRPr lang="en-US" sz="1800">
              <a:latin typeface="Arial" charset="0"/>
            </a:endParaRPr>
          </a:p>
        </p:txBody>
      </p:sp>
      <p:sp>
        <p:nvSpPr>
          <p:cNvPr id="390147" name="Rectangle 3"/>
          <p:cNvSpPr>
            <a:spLocks noChangeArrowheads="1"/>
          </p:cNvSpPr>
          <p:nvPr/>
        </p:nvSpPr>
        <p:spPr bwMode="auto">
          <a:xfrm>
            <a:off x="1258888" y="1268413"/>
            <a:ext cx="7329487" cy="366712"/>
          </a:xfrm>
          <a:prstGeom prst="rect">
            <a:avLst/>
          </a:prstGeom>
          <a:noFill/>
          <a:ln w="9525">
            <a:noFill/>
            <a:miter lim="800000"/>
            <a:headEnd/>
            <a:tailEnd/>
          </a:ln>
          <a:effectLst/>
        </p:spPr>
        <p:txBody>
          <a:bodyPr>
            <a:spAutoFit/>
          </a:bodyPr>
          <a:lstStyle/>
          <a:p>
            <a:r>
              <a:rPr lang="hr-HR" sz="1800" b="1">
                <a:solidFill>
                  <a:srgbClr val="000066"/>
                </a:solidFill>
                <a:effectLst>
                  <a:outerShdw blurRad="38100" dist="38100" dir="2700000" algn="tl">
                    <a:srgbClr val="C0C0C0"/>
                  </a:outerShdw>
                </a:effectLst>
                <a:latin typeface="Arial" charset="0"/>
              </a:rPr>
              <a:t>Mission of  National Protection and Rescue Directorate:</a:t>
            </a:r>
          </a:p>
        </p:txBody>
      </p:sp>
      <p:pic>
        <p:nvPicPr>
          <p:cNvPr id="390149" name="Picture 5" descr="XTP-006-DUZS-MAIN_logo"/>
          <p:cNvPicPr>
            <a:picLocks noChangeAspect="1" noChangeArrowheads="1"/>
          </p:cNvPicPr>
          <p:nvPr/>
        </p:nvPicPr>
        <p:blipFill>
          <a:blip r:embed="rId2" cstate="print"/>
          <a:srcRect/>
          <a:stretch>
            <a:fillRect/>
          </a:stretch>
        </p:blipFill>
        <p:spPr bwMode="auto">
          <a:xfrm>
            <a:off x="7667625" y="908050"/>
            <a:ext cx="1284288" cy="1233488"/>
          </a:xfrm>
          <a:prstGeom prst="rect">
            <a:avLst/>
          </a:prstGeom>
          <a:noFill/>
        </p:spPr>
      </p:pic>
      <p:sp>
        <p:nvSpPr>
          <p:cNvPr id="390150" name="Text Box 6"/>
          <p:cNvSpPr txBox="1">
            <a:spLocks noChangeArrowheads="1"/>
          </p:cNvSpPr>
          <p:nvPr/>
        </p:nvSpPr>
        <p:spPr bwMode="auto">
          <a:xfrm>
            <a:off x="1331913" y="2492375"/>
            <a:ext cx="6985000" cy="457200"/>
          </a:xfrm>
          <a:prstGeom prst="rect">
            <a:avLst/>
          </a:prstGeom>
          <a:noFill/>
          <a:ln w="9525">
            <a:noFill/>
            <a:miter lim="800000"/>
            <a:headEnd/>
            <a:tailEnd/>
          </a:ln>
          <a:effectLst/>
        </p:spPr>
        <p:txBody>
          <a:bodyPr>
            <a:spAutoFit/>
          </a:bodyPr>
          <a:lstStyle/>
          <a:p>
            <a:pPr>
              <a:spcBef>
                <a:spcPct val="50000"/>
              </a:spcBef>
            </a:pPr>
            <a:endParaRPr lang="hr-HR"/>
          </a:p>
        </p:txBody>
      </p:sp>
      <p:sp>
        <p:nvSpPr>
          <p:cNvPr id="390152" name="Text Box 8"/>
          <p:cNvSpPr txBox="1">
            <a:spLocks noChangeArrowheads="1"/>
          </p:cNvSpPr>
          <p:nvPr/>
        </p:nvSpPr>
        <p:spPr bwMode="auto">
          <a:xfrm>
            <a:off x="1547813" y="1844675"/>
            <a:ext cx="5905500" cy="3013075"/>
          </a:xfrm>
          <a:prstGeom prst="rect">
            <a:avLst/>
          </a:prstGeom>
          <a:noFill/>
          <a:ln w="9525">
            <a:noFill/>
            <a:miter lim="800000"/>
            <a:headEnd/>
            <a:tailEnd/>
          </a:ln>
          <a:effectLst/>
        </p:spPr>
        <p:txBody>
          <a:bodyPr>
            <a:spAutoFit/>
          </a:bodyPr>
          <a:lstStyle/>
          <a:p>
            <a:pPr>
              <a:spcBef>
                <a:spcPct val="50000"/>
              </a:spcBef>
            </a:pPr>
            <a:endParaRPr lang="hr-HR">
              <a:solidFill>
                <a:srgbClr val="A50021"/>
              </a:solidFill>
            </a:endParaRPr>
          </a:p>
          <a:p>
            <a:pPr>
              <a:spcBef>
                <a:spcPct val="50000"/>
              </a:spcBef>
              <a:buFont typeface="Wingdings" pitchFamily="2" charset="2"/>
              <a:buChar char="Ø"/>
            </a:pPr>
            <a:r>
              <a:rPr lang="hr-HR">
                <a:solidFill>
                  <a:srgbClr val="A50021"/>
                </a:solidFill>
              </a:rPr>
              <a:t>  risk and vulnerability assessment, drafting measures aimed at preventing crises and accidents, ensuring that these measures are implemented </a:t>
            </a:r>
          </a:p>
          <a:p>
            <a:pPr>
              <a:spcBef>
                <a:spcPct val="50000"/>
              </a:spcBef>
              <a:buFont typeface="Wingdings" pitchFamily="2" charset="2"/>
              <a:buChar char="Ø"/>
            </a:pPr>
            <a:r>
              <a:rPr lang="hr-HR">
                <a:solidFill>
                  <a:srgbClr val="A50021"/>
                </a:solidFill>
              </a:rPr>
              <a:t>  effective emergency management in case of major disasters.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1" name="Text Box 3"/>
          <p:cNvSpPr txBox="1">
            <a:spLocks noChangeArrowheads="1"/>
          </p:cNvSpPr>
          <p:nvPr/>
        </p:nvSpPr>
        <p:spPr bwMode="auto">
          <a:xfrm>
            <a:off x="1816100" y="2224088"/>
            <a:ext cx="184150" cy="366712"/>
          </a:xfrm>
          <a:prstGeom prst="rect">
            <a:avLst/>
          </a:prstGeom>
          <a:noFill/>
          <a:ln w="9525">
            <a:noFill/>
            <a:miter lim="800000"/>
            <a:headEnd/>
            <a:tailEnd/>
          </a:ln>
          <a:effectLst/>
        </p:spPr>
        <p:txBody>
          <a:bodyPr wrap="none">
            <a:spAutoFit/>
          </a:bodyPr>
          <a:lstStyle/>
          <a:p>
            <a:endParaRPr lang="en-US" sz="1800">
              <a:latin typeface="Arial" charset="0"/>
            </a:endParaRPr>
          </a:p>
        </p:txBody>
      </p:sp>
      <p:sp>
        <p:nvSpPr>
          <p:cNvPr id="345096" name="Rectangle 8"/>
          <p:cNvSpPr>
            <a:spLocks noChangeArrowheads="1"/>
          </p:cNvSpPr>
          <p:nvPr/>
        </p:nvSpPr>
        <p:spPr bwMode="auto">
          <a:xfrm>
            <a:off x="1042988" y="1268413"/>
            <a:ext cx="6926262" cy="701675"/>
          </a:xfrm>
          <a:prstGeom prst="rect">
            <a:avLst/>
          </a:prstGeom>
          <a:noFill/>
          <a:ln w="9525">
            <a:noFill/>
            <a:miter lim="800000"/>
            <a:headEnd/>
            <a:tailEnd/>
          </a:ln>
          <a:effectLst/>
        </p:spPr>
        <p:txBody>
          <a:bodyPr wrap="none">
            <a:spAutoFit/>
          </a:bodyPr>
          <a:lstStyle/>
          <a:p>
            <a:r>
              <a:rPr lang="en-US" sz="2000" b="1">
                <a:solidFill>
                  <a:srgbClr val="990000"/>
                </a:solidFill>
                <a:effectLst>
                  <a:outerShdw blurRad="38100" dist="38100" dir="2700000" algn="tl">
                    <a:srgbClr val="C0C0C0"/>
                  </a:outerShdw>
                </a:effectLst>
                <a:latin typeface="Arial" charset="0"/>
              </a:rPr>
              <a:t>Structure of National Protection and Rescue Directorate</a:t>
            </a:r>
          </a:p>
          <a:p>
            <a:r>
              <a:rPr lang="en-US" sz="2000" b="1">
                <a:solidFill>
                  <a:srgbClr val="990000"/>
                </a:solidFill>
                <a:effectLst>
                  <a:outerShdw blurRad="38100" dist="38100" dir="2700000" algn="tl">
                    <a:srgbClr val="C0C0C0"/>
                  </a:outerShdw>
                </a:effectLst>
                <a:latin typeface="Arial" charset="0"/>
              </a:rPr>
              <a:t>- National level</a:t>
            </a:r>
          </a:p>
        </p:txBody>
      </p:sp>
      <p:sp>
        <p:nvSpPr>
          <p:cNvPr id="345097" name="Rectangle 9"/>
          <p:cNvSpPr>
            <a:spLocks noChangeArrowheads="1"/>
          </p:cNvSpPr>
          <p:nvPr/>
        </p:nvSpPr>
        <p:spPr bwMode="auto">
          <a:xfrm>
            <a:off x="1116013" y="1974850"/>
            <a:ext cx="6335712" cy="3109913"/>
          </a:xfrm>
          <a:prstGeom prst="rect">
            <a:avLst/>
          </a:prstGeom>
          <a:noFill/>
          <a:ln w="9525">
            <a:noFill/>
            <a:miter lim="800000"/>
            <a:headEnd/>
            <a:tailEnd/>
          </a:ln>
          <a:effectLst/>
        </p:spPr>
        <p:txBody>
          <a:bodyPr>
            <a:spAutoFit/>
          </a:bodyPr>
          <a:lstStyle/>
          <a:p>
            <a:endParaRPr lang="en-US" sz="1800" b="1" i="1">
              <a:solidFill>
                <a:srgbClr val="000066"/>
              </a:solidFill>
              <a:latin typeface="Arial" charset="0"/>
            </a:endParaRPr>
          </a:p>
          <a:p>
            <a:pPr marL="722313" lvl="1" indent="-265113">
              <a:buFontTx/>
              <a:buChar char="•"/>
            </a:pPr>
            <a:r>
              <a:rPr lang="en-US" sz="2000" b="1">
                <a:solidFill>
                  <a:srgbClr val="000066"/>
                </a:solidFill>
                <a:effectLst>
                  <a:outerShdw blurRad="38100" dist="38100" dir="2700000" algn="tl">
                    <a:srgbClr val="C0C0C0"/>
                  </a:outerShdw>
                </a:effectLst>
              </a:rPr>
              <a:t>Sector for 112 System</a:t>
            </a:r>
          </a:p>
          <a:p>
            <a:pPr marL="722313" lvl="1" indent="-265113">
              <a:buFontTx/>
              <a:buChar char="•"/>
            </a:pPr>
            <a:endParaRPr lang="en-US" sz="2000" b="1">
              <a:solidFill>
                <a:srgbClr val="000066"/>
              </a:solidFill>
              <a:effectLst>
                <a:outerShdw blurRad="38100" dist="38100" dir="2700000" algn="tl">
                  <a:srgbClr val="C0C0C0"/>
                </a:outerShdw>
              </a:effectLst>
            </a:endParaRPr>
          </a:p>
          <a:p>
            <a:pPr marL="722313" lvl="1" indent="-265113">
              <a:buFontTx/>
              <a:buChar char="•"/>
            </a:pPr>
            <a:r>
              <a:rPr lang="en-US" sz="2000" b="1">
                <a:solidFill>
                  <a:srgbClr val="000066"/>
                </a:solidFill>
                <a:effectLst>
                  <a:outerShdw blurRad="38100" dist="38100" dir="2700000" algn="tl">
                    <a:srgbClr val="C0C0C0"/>
                  </a:outerShdw>
                </a:effectLst>
              </a:rPr>
              <a:t>Civil Protection Sector</a:t>
            </a:r>
          </a:p>
          <a:p>
            <a:pPr marL="722313" lvl="1" indent="-265113">
              <a:buFontTx/>
              <a:buChar char="•"/>
            </a:pPr>
            <a:endParaRPr lang="en-US" sz="2000" b="1">
              <a:solidFill>
                <a:srgbClr val="000066"/>
              </a:solidFill>
              <a:effectLst>
                <a:outerShdw blurRad="38100" dist="38100" dir="2700000" algn="tl">
                  <a:srgbClr val="C0C0C0"/>
                </a:outerShdw>
              </a:effectLst>
            </a:endParaRPr>
          </a:p>
          <a:p>
            <a:pPr marL="722313" lvl="1" indent="-265113">
              <a:buFontTx/>
              <a:buChar char="•"/>
            </a:pPr>
            <a:r>
              <a:rPr lang="en-US" sz="2000" b="1">
                <a:solidFill>
                  <a:srgbClr val="000066"/>
                </a:solidFill>
                <a:effectLst>
                  <a:outerShdw blurRad="38100" dist="38100" dir="2700000" algn="tl">
                    <a:srgbClr val="C0C0C0"/>
                  </a:outerShdw>
                </a:effectLst>
              </a:rPr>
              <a:t>Firefighting Sector</a:t>
            </a:r>
          </a:p>
          <a:p>
            <a:pPr marL="722313" lvl="1" indent="-265113">
              <a:buFontTx/>
              <a:buChar char="•"/>
            </a:pPr>
            <a:endParaRPr lang="en-US" sz="2000" b="1">
              <a:solidFill>
                <a:srgbClr val="000066"/>
              </a:solidFill>
              <a:effectLst>
                <a:outerShdw blurRad="38100" dist="38100" dir="2700000" algn="tl">
                  <a:srgbClr val="C0C0C0"/>
                </a:outerShdw>
              </a:effectLst>
            </a:endParaRPr>
          </a:p>
          <a:p>
            <a:pPr marL="722313" lvl="1" indent="-265113">
              <a:buFontTx/>
              <a:buChar char="•"/>
            </a:pPr>
            <a:r>
              <a:rPr lang="en-US" sz="2000" b="1">
                <a:solidFill>
                  <a:srgbClr val="000066"/>
                </a:solidFill>
                <a:effectLst>
                  <a:outerShdw blurRad="38100" dist="38100" dir="2700000" algn="tl">
                    <a:srgbClr val="C0C0C0"/>
                  </a:outerShdw>
                </a:effectLst>
              </a:rPr>
              <a:t>Firefighting, Protection and Rescue School</a:t>
            </a:r>
          </a:p>
          <a:p>
            <a:pPr marL="722313" lvl="1" indent="-265113">
              <a:buFontTx/>
              <a:buChar char="•"/>
            </a:pPr>
            <a:endParaRPr lang="en-US" sz="2000" b="1">
              <a:solidFill>
                <a:srgbClr val="000066"/>
              </a:solidFill>
              <a:effectLst>
                <a:outerShdw blurRad="38100" dist="38100" dir="2700000" algn="tl">
                  <a:srgbClr val="C0C0C0"/>
                </a:outerShdw>
              </a:effectLst>
            </a:endParaRPr>
          </a:p>
          <a:p>
            <a:pPr marL="722313" lvl="1" indent="-265113">
              <a:buFontTx/>
              <a:buChar char="•"/>
            </a:pPr>
            <a:r>
              <a:rPr lang="en-US" sz="2000" b="1">
                <a:solidFill>
                  <a:srgbClr val="000066"/>
                </a:solidFill>
                <a:effectLst>
                  <a:outerShdw blurRad="38100" dist="38100" dir="2700000" algn="tl">
                    <a:srgbClr val="C0C0C0"/>
                  </a:outerShdw>
                </a:effectLst>
              </a:rPr>
              <a:t>Personnel, Legal and Finance Sector</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5" name="Text Box 3"/>
          <p:cNvSpPr txBox="1">
            <a:spLocks noChangeArrowheads="1"/>
          </p:cNvSpPr>
          <p:nvPr/>
        </p:nvSpPr>
        <p:spPr bwMode="auto">
          <a:xfrm>
            <a:off x="1816100" y="2224088"/>
            <a:ext cx="184150" cy="366712"/>
          </a:xfrm>
          <a:prstGeom prst="rect">
            <a:avLst/>
          </a:prstGeom>
          <a:noFill/>
          <a:ln w="9525">
            <a:noFill/>
            <a:miter lim="800000"/>
            <a:headEnd/>
            <a:tailEnd/>
          </a:ln>
          <a:effectLst/>
        </p:spPr>
        <p:txBody>
          <a:bodyPr wrap="none">
            <a:spAutoFit/>
          </a:bodyPr>
          <a:lstStyle/>
          <a:p>
            <a:endParaRPr lang="en-US" sz="1800">
              <a:latin typeface="Arial" charset="0"/>
            </a:endParaRPr>
          </a:p>
        </p:txBody>
      </p:sp>
      <p:sp>
        <p:nvSpPr>
          <p:cNvPr id="346120" name="Rectangle 8"/>
          <p:cNvSpPr>
            <a:spLocks noChangeArrowheads="1"/>
          </p:cNvSpPr>
          <p:nvPr/>
        </p:nvSpPr>
        <p:spPr bwMode="auto">
          <a:xfrm>
            <a:off x="684213" y="1052513"/>
            <a:ext cx="7904162" cy="701675"/>
          </a:xfrm>
          <a:prstGeom prst="rect">
            <a:avLst/>
          </a:prstGeom>
          <a:noFill/>
          <a:ln w="9525">
            <a:noFill/>
            <a:miter lim="800000"/>
            <a:headEnd/>
            <a:tailEnd/>
          </a:ln>
          <a:effectLst/>
        </p:spPr>
        <p:txBody>
          <a:bodyPr>
            <a:spAutoFit/>
          </a:bodyPr>
          <a:lstStyle/>
          <a:p>
            <a:r>
              <a:rPr lang="en-US" sz="2000" b="1">
                <a:solidFill>
                  <a:srgbClr val="990000"/>
                </a:solidFill>
                <a:effectLst>
                  <a:outerShdw blurRad="38100" dist="38100" dir="2700000" algn="tl">
                    <a:srgbClr val="C0C0C0"/>
                  </a:outerShdw>
                </a:effectLst>
                <a:latin typeface="Arial" charset="0"/>
              </a:rPr>
              <a:t>Structure of  National Protection and Rescue Directorate</a:t>
            </a:r>
          </a:p>
          <a:p>
            <a:r>
              <a:rPr lang="en-US" sz="2000" b="1">
                <a:solidFill>
                  <a:srgbClr val="990000"/>
                </a:solidFill>
                <a:effectLst>
                  <a:outerShdw blurRad="38100" dist="38100" dir="2700000" algn="tl">
                    <a:srgbClr val="C0C0C0"/>
                  </a:outerShdw>
                </a:effectLst>
                <a:latin typeface="Arial" charset="0"/>
              </a:rPr>
              <a:t>- County level</a:t>
            </a:r>
          </a:p>
        </p:txBody>
      </p:sp>
      <p:sp>
        <p:nvSpPr>
          <p:cNvPr id="346121" name="Rectangle 9"/>
          <p:cNvSpPr>
            <a:spLocks noChangeArrowheads="1"/>
          </p:cNvSpPr>
          <p:nvPr/>
        </p:nvSpPr>
        <p:spPr bwMode="auto">
          <a:xfrm>
            <a:off x="539750" y="2132013"/>
            <a:ext cx="7693025" cy="3313112"/>
          </a:xfrm>
          <a:prstGeom prst="rect">
            <a:avLst/>
          </a:prstGeom>
          <a:noFill/>
          <a:ln w="9525">
            <a:noFill/>
            <a:miter lim="800000"/>
            <a:headEnd/>
            <a:tailEnd/>
          </a:ln>
        </p:spPr>
        <p:txBody>
          <a:bodyPr/>
          <a:lstStyle/>
          <a:p>
            <a:pPr marL="342900" indent="-342900">
              <a:spcBef>
                <a:spcPct val="20000"/>
              </a:spcBef>
              <a:buClr>
                <a:schemeClr val="tx2"/>
              </a:buClr>
              <a:buSzPct val="75000"/>
              <a:buFont typeface="Wingdings" pitchFamily="2" charset="2"/>
              <a:buChar char="n"/>
            </a:pPr>
            <a:r>
              <a:rPr lang="en-GB" sz="2000" b="1" u="sng">
                <a:solidFill>
                  <a:srgbClr val="000066"/>
                </a:solidFill>
                <a:effectLst>
                  <a:outerShdw blurRad="38100" dist="38100" dir="2700000" algn="tl">
                    <a:srgbClr val="C0C0C0"/>
                  </a:outerShdw>
                </a:effectLst>
              </a:rPr>
              <a:t>20 County Offices</a:t>
            </a:r>
            <a:r>
              <a:rPr lang="en-GB" sz="2000" b="1">
                <a:solidFill>
                  <a:srgbClr val="000066"/>
                </a:solidFill>
                <a:effectLst>
                  <a:outerShdw blurRad="38100" dist="38100" dir="2700000" algn="tl">
                    <a:srgbClr val="C0C0C0"/>
                  </a:outerShdw>
                </a:effectLst>
              </a:rPr>
              <a:t> in the whole territory of the Republic of Croatia</a:t>
            </a:r>
            <a:endParaRPr lang="hr-HR" sz="2000" b="1">
              <a:solidFill>
                <a:srgbClr val="000066"/>
              </a:solidFill>
              <a:effectLst>
                <a:outerShdw blurRad="38100" dist="38100" dir="2700000" algn="tl">
                  <a:srgbClr val="C0C0C0"/>
                </a:outerShdw>
              </a:effectLst>
            </a:endParaRPr>
          </a:p>
          <a:p>
            <a:pPr marL="342900" indent="-342900">
              <a:spcBef>
                <a:spcPct val="20000"/>
              </a:spcBef>
              <a:buClr>
                <a:schemeClr val="tx2"/>
              </a:buClr>
              <a:buSzPct val="75000"/>
              <a:buFont typeface="Wingdings" pitchFamily="2" charset="2"/>
              <a:buNone/>
            </a:pPr>
            <a:endParaRPr lang="en-GB" sz="2000" b="1">
              <a:solidFill>
                <a:srgbClr val="000066"/>
              </a:solidFill>
              <a:effectLst>
                <a:outerShdw blurRad="38100" dist="38100" dir="2700000" algn="tl">
                  <a:srgbClr val="C0C0C0"/>
                </a:outerShdw>
              </a:effectLst>
            </a:endParaRPr>
          </a:p>
          <a:p>
            <a:pPr marL="342900" indent="-342900">
              <a:spcBef>
                <a:spcPct val="20000"/>
              </a:spcBef>
              <a:buClr>
                <a:schemeClr val="tx2"/>
              </a:buClr>
              <a:buSzPct val="75000"/>
              <a:buFont typeface="Wingdings" pitchFamily="2" charset="2"/>
              <a:buChar char="n"/>
            </a:pPr>
            <a:r>
              <a:rPr lang="en-GB" sz="2000" b="1">
                <a:solidFill>
                  <a:srgbClr val="000066"/>
                </a:solidFill>
                <a:effectLst>
                  <a:outerShdw blurRad="38100" dist="38100" dir="2700000" algn="tl">
                    <a:srgbClr val="C0C0C0"/>
                  </a:outerShdw>
                </a:effectLst>
              </a:rPr>
              <a:t>Established at County Offices:</a:t>
            </a:r>
          </a:p>
          <a:p>
            <a:pPr marL="742950" lvl="1" indent="-285750">
              <a:spcBef>
                <a:spcPct val="20000"/>
              </a:spcBef>
              <a:buClr>
                <a:schemeClr val="folHlink"/>
              </a:buClr>
              <a:buSzPct val="60000"/>
              <a:buFont typeface="Wingdings" pitchFamily="2" charset="2"/>
              <a:buChar char="u"/>
            </a:pPr>
            <a:r>
              <a:rPr lang="en-GB" sz="2000" b="1">
                <a:solidFill>
                  <a:srgbClr val="000066"/>
                </a:solidFill>
                <a:effectLst>
                  <a:outerShdw blurRad="38100" dist="38100" dir="2700000" algn="tl">
                    <a:srgbClr val="C0C0C0"/>
                  </a:outerShdw>
                </a:effectLst>
              </a:rPr>
              <a:t>Protection and Rescue Department</a:t>
            </a:r>
          </a:p>
          <a:p>
            <a:pPr marL="742950" lvl="1" indent="-285750">
              <a:spcBef>
                <a:spcPct val="20000"/>
              </a:spcBef>
              <a:buClr>
                <a:schemeClr val="folHlink"/>
              </a:buClr>
              <a:buSzPct val="60000"/>
              <a:buFont typeface="Wingdings" pitchFamily="2" charset="2"/>
              <a:buChar char="u"/>
            </a:pPr>
            <a:r>
              <a:rPr lang="en-GB" sz="2000" b="1">
                <a:solidFill>
                  <a:srgbClr val="000066"/>
                </a:solidFill>
                <a:effectLst>
                  <a:outerShdw blurRad="38100" dist="38100" dir="2700000" algn="tl">
                    <a:srgbClr val="C0C0C0"/>
                  </a:outerShdw>
                </a:effectLst>
              </a:rPr>
              <a:t>County 112 centre</a:t>
            </a:r>
          </a:p>
          <a:p>
            <a:pPr marL="742950" lvl="1" indent="-285750">
              <a:spcBef>
                <a:spcPct val="20000"/>
              </a:spcBef>
              <a:buClr>
                <a:schemeClr val="folHlink"/>
              </a:buClr>
              <a:buSzPct val="60000"/>
              <a:buFont typeface="Wingdings" pitchFamily="2" charset="2"/>
              <a:buChar char="u"/>
            </a:pPr>
            <a:r>
              <a:rPr lang="en-GB" sz="2000" b="1">
                <a:solidFill>
                  <a:srgbClr val="000066"/>
                </a:solidFill>
                <a:effectLst>
                  <a:outerShdw blurRad="38100" dist="38100" dir="2700000" algn="tl">
                    <a:srgbClr val="C0C0C0"/>
                  </a:outerShdw>
                </a:effectLst>
              </a:rPr>
              <a:t>At 4 County Offices, established national intervention units (Split, Zadar, Šibenik and Dubrovnik)</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8" name="Picture 2" descr="zupmap02"/>
          <p:cNvPicPr>
            <a:picLocks noChangeAspect="1" noChangeArrowheads="1"/>
          </p:cNvPicPr>
          <p:nvPr/>
        </p:nvPicPr>
        <p:blipFill>
          <a:blip r:embed="rId2" cstate="print"/>
          <a:srcRect r="25613"/>
          <a:stretch>
            <a:fillRect/>
          </a:stretch>
        </p:blipFill>
        <p:spPr bwMode="auto">
          <a:xfrm>
            <a:off x="0" y="166688"/>
            <a:ext cx="8675688" cy="7297737"/>
          </a:xfrm>
          <a:prstGeom prst="rect">
            <a:avLst/>
          </a:prstGeom>
          <a:noFill/>
          <a:ln w="9525">
            <a:noFill/>
            <a:miter lim="800000"/>
            <a:headEnd/>
            <a:tailEnd/>
          </a:ln>
        </p:spPr>
      </p:pic>
      <p:sp>
        <p:nvSpPr>
          <p:cNvPr id="347140" name="Text Box 4"/>
          <p:cNvSpPr txBox="1">
            <a:spLocks noChangeArrowheads="1"/>
          </p:cNvSpPr>
          <p:nvPr/>
        </p:nvSpPr>
        <p:spPr bwMode="auto">
          <a:xfrm>
            <a:off x="1816100" y="2224088"/>
            <a:ext cx="184150" cy="366712"/>
          </a:xfrm>
          <a:prstGeom prst="rect">
            <a:avLst/>
          </a:prstGeom>
          <a:noFill/>
          <a:ln w="9525">
            <a:noFill/>
            <a:miter lim="800000"/>
            <a:headEnd/>
            <a:tailEnd/>
          </a:ln>
          <a:effectLst/>
        </p:spPr>
        <p:txBody>
          <a:bodyPr wrap="none">
            <a:spAutoFit/>
          </a:bodyPr>
          <a:lstStyle/>
          <a:p>
            <a:endParaRPr lang="en-US" sz="1800">
              <a:latin typeface="Arial" charset="0"/>
            </a:endParaRPr>
          </a:p>
        </p:txBody>
      </p:sp>
      <p:sp>
        <p:nvSpPr>
          <p:cNvPr id="347142" name="Rectangle 6"/>
          <p:cNvSpPr>
            <a:spLocks noChangeArrowheads="1"/>
          </p:cNvSpPr>
          <p:nvPr/>
        </p:nvSpPr>
        <p:spPr bwMode="auto">
          <a:xfrm>
            <a:off x="1187450" y="260350"/>
            <a:ext cx="7329488" cy="366713"/>
          </a:xfrm>
          <a:prstGeom prst="rect">
            <a:avLst/>
          </a:prstGeom>
          <a:noFill/>
          <a:ln w="9525">
            <a:noFill/>
            <a:miter lim="800000"/>
            <a:headEnd/>
            <a:tailEnd/>
          </a:ln>
          <a:effectLst/>
        </p:spPr>
        <p:txBody>
          <a:bodyPr>
            <a:spAutoFit/>
          </a:bodyPr>
          <a:lstStyle/>
          <a:p>
            <a:r>
              <a:rPr lang="hr-HR" sz="1800" b="1">
                <a:solidFill>
                  <a:srgbClr val="000066"/>
                </a:solidFill>
                <a:effectLst>
                  <a:outerShdw blurRad="38100" dist="38100" dir="2700000" algn="tl">
                    <a:srgbClr val="C0C0C0"/>
                  </a:outerShdw>
                </a:effectLst>
                <a:latin typeface="Arial" charset="0"/>
              </a:rPr>
              <a:t>Structure of  National Protection and Rescue Directorate:</a:t>
            </a:r>
          </a:p>
        </p:txBody>
      </p:sp>
      <p:sp>
        <p:nvSpPr>
          <p:cNvPr id="347143" name="Text Box 7"/>
          <p:cNvSpPr txBox="1">
            <a:spLocks noChangeArrowheads="1"/>
          </p:cNvSpPr>
          <p:nvPr/>
        </p:nvSpPr>
        <p:spPr bwMode="auto">
          <a:xfrm>
            <a:off x="5003800" y="3176588"/>
            <a:ext cx="3816350" cy="2046287"/>
          </a:xfrm>
          <a:prstGeom prst="rect">
            <a:avLst/>
          </a:prstGeom>
          <a:solidFill>
            <a:srgbClr val="FF9900"/>
          </a:solidFill>
          <a:ln w="28575">
            <a:solidFill>
              <a:schemeClr val="tx1"/>
            </a:solidFill>
            <a:miter lim="800000"/>
            <a:headEnd/>
            <a:tailEnd/>
          </a:ln>
          <a:effectLst/>
        </p:spPr>
        <p:txBody>
          <a:bodyPr>
            <a:spAutoFit/>
          </a:bodyPr>
          <a:lstStyle/>
          <a:p>
            <a:pPr>
              <a:spcBef>
                <a:spcPct val="50000"/>
              </a:spcBef>
            </a:pPr>
            <a:r>
              <a:rPr lang="en-US" sz="1800">
                <a:latin typeface="Arial" charset="0"/>
              </a:rPr>
              <a:t>       20 COUNTY OFFICES</a:t>
            </a:r>
          </a:p>
          <a:p>
            <a:pPr>
              <a:spcBef>
                <a:spcPct val="50000"/>
              </a:spcBef>
              <a:buFontTx/>
              <a:buChar char="-"/>
            </a:pPr>
            <a:r>
              <a:rPr lang="en-US" sz="1800">
                <a:latin typeface="Arial" charset="0"/>
              </a:rPr>
              <a:t> Protection &amp; Rescue Department</a:t>
            </a:r>
          </a:p>
          <a:p>
            <a:pPr>
              <a:spcBef>
                <a:spcPct val="50000"/>
              </a:spcBef>
              <a:buFontTx/>
              <a:buChar char="-"/>
            </a:pPr>
            <a:r>
              <a:rPr lang="en-US" sz="1800">
                <a:latin typeface="Arial" charset="0"/>
              </a:rPr>
              <a:t> County 112 Centre</a:t>
            </a:r>
          </a:p>
          <a:p>
            <a:pPr>
              <a:spcBef>
                <a:spcPct val="50000"/>
              </a:spcBef>
              <a:buFontTx/>
              <a:buChar char="-"/>
            </a:pPr>
            <a:endParaRPr lang="en-US" sz="1800">
              <a:latin typeface="Arial" charset="0"/>
            </a:endParaRPr>
          </a:p>
          <a:p>
            <a:pPr>
              <a:spcBef>
                <a:spcPct val="50000"/>
              </a:spcBef>
              <a:buFontTx/>
              <a:buChar char="-"/>
            </a:pPr>
            <a:endParaRPr lang="en-US" sz="1800">
              <a:latin typeface="Arial" charset="0"/>
            </a:endParaRPr>
          </a:p>
        </p:txBody>
      </p:sp>
      <p:sp>
        <p:nvSpPr>
          <p:cNvPr id="347144" name="Text Box 8"/>
          <p:cNvSpPr txBox="1">
            <a:spLocks noChangeArrowheads="1"/>
          </p:cNvSpPr>
          <p:nvPr/>
        </p:nvSpPr>
        <p:spPr bwMode="auto">
          <a:xfrm>
            <a:off x="5435600" y="4437063"/>
            <a:ext cx="3241675" cy="641350"/>
          </a:xfrm>
          <a:prstGeom prst="rect">
            <a:avLst/>
          </a:prstGeom>
          <a:noFill/>
          <a:ln w="9525">
            <a:noFill/>
            <a:miter lim="800000"/>
            <a:headEnd/>
            <a:tailEnd/>
          </a:ln>
          <a:effectLst/>
        </p:spPr>
        <p:txBody>
          <a:bodyPr>
            <a:spAutoFit/>
          </a:bodyPr>
          <a:lstStyle/>
          <a:p>
            <a:pPr>
              <a:spcBef>
                <a:spcPct val="50000"/>
              </a:spcBef>
            </a:pPr>
            <a:r>
              <a:rPr lang="hr-HR" sz="1800">
                <a:latin typeface="Arial" charset="0"/>
              </a:rPr>
              <a:t>NATIONAL INTERVENTION UNIT</a:t>
            </a:r>
          </a:p>
        </p:txBody>
      </p:sp>
      <p:grpSp>
        <p:nvGrpSpPr>
          <p:cNvPr id="347145" name="Group 9"/>
          <p:cNvGrpSpPr>
            <a:grpSpLocks/>
          </p:cNvGrpSpPr>
          <p:nvPr/>
        </p:nvGrpSpPr>
        <p:grpSpPr bwMode="auto">
          <a:xfrm>
            <a:off x="1116013" y="765175"/>
            <a:ext cx="6388100" cy="5772150"/>
            <a:chOff x="657" y="482"/>
            <a:chExt cx="4024" cy="3636"/>
          </a:xfrm>
        </p:grpSpPr>
        <p:sp>
          <p:nvSpPr>
            <p:cNvPr id="347146" name="AutoShape 10"/>
            <p:cNvSpPr>
              <a:spLocks noChangeArrowheads="1"/>
            </p:cNvSpPr>
            <p:nvPr/>
          </p:nvSpPr>
          <p:spPr bwMode="auto">
            <a:xfrm>
              <a:off x="2200" y="1071"/>
              <a:ext cx="168" cy="189"/>
            </a:xfrm>
            <a:prstGeom prst="pentagon">
              <a:avLst/>
            </a:prstGeom>
            <a:solidFill>
              <a:schemeClr val="folHlink"/>
            </a:solidFill>
            <a:ln w="9525">
              <a:solidFill>
                <a:schemeClr val="tx1"/>
              </a:solidFill>
              <a:miter lim="800000"/>
              <a:headEnd/>
              <a:tailEnd/>
            </a:ln>
            <a:effectLst/>
          </p:spPr>
          <p:txBody>
            <a:bodyPr>
              <a:spAutoFit/>
            </a:bodyPr>
            <a:lstStyle/>
            <a:p>
              <a:pPr>
                <a:spcBef>
                  <a:spcPct val="50000"/>
                </a:spcBef>
              </a:pPr>
              <a:endParaRPr lang="en-US" sz="1000">
                <a:latin typeface="Arial" charset="0"/>
              </a:endParaRPr>
            </a:p>
          </p:txBody>
        </p:sp>
        <p:sp>
          <p:nvSpPr>
            <p:cNvPr id="347147" name="AutoShape 11"/>
            <p:cNvSpPr>
              <a:spLocks noChangeArrowheads="1"/>
            </p:cNvSpPr>
            <p:nvPr/>
          </p:nvSpPr>
          <p:spPr bwMode="auto">
            <a:xfrm>
              <a:off x="657" y="1880"/>
              <a:ext cx="168" cy="189"/>
            </a:xfrm>
            <a:prstGeom prst="pentagon">
              <a:avLst/>
            </a:prstGeom>
            <a:solidFill>
              <a:schemeClr val="folHlink"/>
            </a:solidFill>
            <a:ln w="9525">
              <a:solidFill>
                <a:schemeClr val="tx1"/>
              </a:solidFill>
              <a:miter lim="800000"/>
              <a:headEnd/>
              <a:tailEnd/>
            </a:ln>
            <a:effectLst/>
          </p:spPr>
          <p:txBody>
            <a:bodyPr>
              <a:spAutoFit/>
            </a:bodyPr>
            <a:lstStyle/>
            <a:p>
              <a:pPr>
                <a:spcBef>
                  <a:spcPct val="50000"/>
                </a:spcBef>
              </a:pPr>
              <a:endParaRPr lang="en-US" sz="1000">
                <a:latin typeface="Arial" charset="0"/>
              </a:endParaRPr>
            </a:p>
          </p:txBody>
        </p:sp>
        <p:sp>
          <p:nvSpPr>
            <p:cNvPr id="347148" name="AutoShape 12"/>
            <p:cNvSpPr>
              <a:spLocks noChangeArrowheads="1"/>
            </p:cNvSpPr>
            <p:nvPr/>
          </p:nvSpPr>
          <p:spPr bwMode="auto">
            <a:xfrm>
              <a:off x="1066" y="1480"/>
              <a:ext cx="168" cy="189"/>
            </a:xfrm>
            <a:prstGeom prst="pentagon">
              <a:avLst/>
            </a:prstGeom>
            <a:solidFill>
              <a:schemeClr val="folHlink"/>
            </a:solidFill>
            <a:ln w="9525">
              <a:solidFill>
                <a:schemeClr val="tx1"/>
              </a:solidFill>
              <a:miter lim="800000"/>
              <a:headEnd/>
              <a:tailEnd/>
            </a:ln>
            <a:effectLst/>
          </p:spPr>
          <p:txBody>
            <a:bodyPr>
              <a:spAutoFit/>
            </a:bodyPr>
            <a:lstStyle/>
            <a:p>
              <a:pPr>
                <a:spcBef>
                  <a:spcPct val="50000"/>
                </a:spcBef>
              </a:pPr>
              <a:endParaRPr lang="en-US" sz="1000">
                <a:latin typeface="Arial" charset="0"/>
              </a:endParaRPr>
            </a:p>
          </p:txBody>
        </p:sp>
        <p:sp>
          <p:nvSpPr>
            <p:cNvPr id="347149" name="AutoShape 13"/>
            <p:cNvSpPr>
              <a:spLocks noChangeArrowheads="1"/>
            </p:cNvSpPr>
            <p:nvPr/>
          </p:nvSpPr>
          <p:spPr bwMode="auto">
            <a:xfrm>
              <a:off x="1701" y="2069"/>
              <a:ext cx="168" cy="189"/>
            </a:xfrm>
            <a:prstGeom prst="pentagon">
              <a:avLst/>
            </a:prstGeom>
            <a:solidFill>
              <a:schemeClr val="folHlink"/>
            </a:solidFill>
            <a:ln w="9525">
              <a:solidFill>
                <a:schemeClr val="tx1"/>
              </a:solidFill>
              <a:miter lim="800000"/>
              <a:headEnd/>
              <a:tailEnd/>
            </a:ln>
            <a:effectLst/>
          </p:spPr>
          <p:txBody>
            <a:bodyPr>
              <a:spAutoFit/>
            </a:bodyPr>
            <a:lstStyle/>
            <a:p>
              <a:pPr>
                <a:spcBef>
                  <a:spcPct val="50000"/>
                </a:spcBef>
              </a:pPr>
              <a:endParaRPr lang="en-US" sz="1000">
                <a:latin typeface="Arial" charset="0"/>
              </a:endParaRPr>
            </a:p>
          </p:txBody>
        </p:sp>
        <p:sp>
          <p:nvSpPr>
            <p:cNvPr id="347150" name="AutoShape 14"/>
            <p:cNvSpPr>
              <a:spLocks noChangeArrowheads="1"/>
            </p:cNvSpPr>
            <p:nvPr/>
          </p:nvSpPr>
          <p:spPr bwMode="auto">
            <a:xfrm>
              <a:off x="1655" y="2523"/>
              <a:ext cx="168" cy="189"/>
            </a:xfrm>
            <a:prstGeom prst="pentagon">
              <a:avLst/>
            </a:prstGeom>
            <a:solidFill>
              <a:schemeClr val="folHlink"/>
            </a:solidFill>
            <a:ln w="9525">
              <a:solidFill>
                <a:schemeClr val="tx1"/>
              </a:solidFill>
              <a:miter lim="800000"/>
              <a:headEnd/>
              <a:tailEnd/>
            </a:ln>
            <a:effectLst/>
          </p:spPr>
          <p:txBody>
            <a:bodyPr>
              <a:spAutoFit/>
            </a:bodyPr>
            <a:lstStyle/>
            <a:p>
              <a:pPr>
                <a:spcBef>
                  <a:spcPct val="50000"/>
                </a:spcBef>
              </a:pPr>
              <a:endParaRPr lang="en-US" sz="1000">
                <a:latin typeface="Arial" charset="0"/>
              </a:endParaRPr>
            </a:p>
          </p:txBody>
        </p:sp>
        <p:sp>
          <p:nvSpPr>
            <p:cNvPr id="347151" name="AutoShape 15"/>
            <p:cNvSpPr>
              <a:spLocks noChangeArrowheads="1"/>
            </p:cNvSpPr>
            <p:nvPr/>
          </p:nvSpPr>
          <p:spPr bwMode="auto">
            <a:xfrm>
              <a:off x="2109" y="2886"/>
              <a:ext cx="168" cy="189"/>
            </a:xfrm>
            <a:prstGeom prst="pentagon">
              <a:avLst/>
            </a:prstGeom>
            <a:solidFill>
              <a:schemeClr val="folHlink"/>
            </a:solidFill>
            <a:ln w="9525">
              <a:solidFill>
                <a:schemeClr val="tx1"/>
              </a:solidFill>
              <a:miter lim="800000"/>
              <a:headEnd/>
              <a:tailEnd/>
            </a:ln>
            <a:effectLst/>
          </p:spPr>
          <p:txBody>
            <a:bodyPr>
              <a:spAutoFit/>
            </a:bodyPr>
            <a:lstStyle/>
            <a:p>
              <a:pPr>
                <a:spcBef>
                  <a:spcPct val="50000"/>
                </a:spcBef>
              </a:pPr>
              <a:endParaRPr lang="en-US" sz="1000">
                <a:latin typeface="Arial" charset="0"/>
              </a:endParaRPr>
            </a:p>
          </p:txBody>
        </p:sp>
        <p:sp>
          <p:nvSpPr>
            <p:cNvPr id="347152" name="AutoShape 16"/>
            <p:cNvSpPr>
              <a:spLocks noChangeArrowheads="1"/>
            </p:cNvSpPr>
            <p:nvPr/>
          </p:nvSpPr>
          <p:spPr bwMode="auto">
            <a:xfrm>
              <a:off x="2562" y="3067"/>
              <a:ext cx="168" cy="189"/>
            </a:xfrm>
            <a:prstGeom prst="pentagon">
              <a:avLst/>
            </a:prstGeom>
            <a:solidFill>
              <a:schemeClr val="folHlink"/>
            </a:solidFill>
            <a:ln w="9525">
              <a:solidFill>
                <a:schemeClr val="tx1"/>
              </a:solidFill>
              <a:miter lim="800000"/>
              <a:headEnd/>
              <a:tailEnd/>
            </a:ln>
            <a:effectLst/>
          </p:spPr>
          <p:txBody>
            <a:bodyPr>
              <a:spAutoFit/>
            </a:bodyPr>
            <a:lstStyle/>
            <a:p>
              <a:pPr>
                <a:spcBef>
                  <a:spcPct val="50000"/>
                </a:spcBef>
              </a:pPr>
              <a:endParaRPr lang="en-US" sz="1000">
                <a:latin typeface="Arial" charset="0"/>
              </a:endParaRPr>
            </a:p>
          </p:txBody>
        </p:sp>
        <p:sp>
          <p:nvSpPr>
            <p:cNvPr id="347153" name="AutoShape 17"/>
            <p:cNvSpPr>
              <a:spLocks noChangeArrowheads="1"/>
            </p:cNvSpPr>
            <p:nvPr/>
          </p:nvSpPr>
          <p:spPr bwMode="auto">
            <a:xfrm>
              <a:off x="4105" y="3929"/>
              <a:ext cx="168" cy="189"/>
            </a:xfrm>
            <a:prstGeom prst="pentagon">
              <a:avLst/>
            </a:prstGeom>
            <a:solidFill>
              <a:schemeClr val="folHlink"/>
            </a:solidFill>
            <a:ln w="9525">
              <a:solidFill>
                <a:schemeClr val="tx1"/>
              </a:solidFill>
              <a:miter lim="800000"/>
              <a:headEnd/>
              <a:tailEnd/>
            </a:ln>
            <a:effectLst/>
          </p:spPr>
          <p:txBody>
            <a:bodyPr>
              <a:spAutoFit/>
            </a:bodyPr>
            <a:lstStyle/>
            <a:p>
              <a:pPr>
                <a:spcBef>
                  <a:spcPct val="50000"/>
                </a:spcBef>
              </a:pPr>
              <a:endParaRPr lang="en-US" sz="1000">
                <a:latin typeface="Arial" charset="0"/>
              </a:endParaRPr>
            </a:p>
          </p:txBody>
        </p:sp>
        <p:sp>
          <p:nvSpPr>
            <p:cNvPr id="347154" name="AutoShape 18"/>
            <p:cNvSpPr>
              <a:spLocks noChangeArrowheads="1"/>
            </p:cNvSpPr>
            <p:nvPr/>
          </p:nvSpPr>
          <p:spPr bwMode="auto">
            <a:xfrm>
              <a:off x="4150" y="1162"/>
              <a:ext cx="168" cy="189"/>
            </a:xfrm>
            <a:prstGeom prst="pentagon">
              <a:avLst/>
            </a:prstGeom>
            <a:solidFill>
              <a:schemeClr val="folHlink"/>
            </a:solidFill>
            <a:ln w="9525">
              <a:solidFill>
                <a:schemeClr val="tx1"/>
              </a:solidFill>
              <a:miter lim="800000"/>
              <a:headEnd/>
              <a:tailEnd/>
            </a:ln>
            <a:effectLst/>
          </p:spPr>
          <p:txBody>
            <a:bodyPr>
              <a:spAutoFit/>
            </a:bodyPr>
            <a:lstStyle/>
            <a:p>
              <a:pPr>
                <a:spcBef>
                  <a:spcPct val="50000"/>
                </a:spcBef>
              </a:pPr>
              <a:endParaRPr lang="en-US" sz="1000">
                <a:latin typeface="Arial" charset="0"/>
              </a:endParaRPr>
            </a:p>
          </p:txBody>
        </p:sp>
        <p:sp>
          <p:nvSpPr>
            <p:cNvPr id="347155" name="AutoShape 19"/>
            <p:cNvSpPr>
              <a:spLocks noChangeArrowheads="1"/>
            </p:cNvSpPr>
            <p:nvPr/>
          </p:nvSpPr>
          <p:spPr bwMode="auto">
            <a:xfrm>
              <a:off x="1882" y="1389"/>
              <a:ext cx="168" cy="189"/>
            </a:xfrm>
            <a:prstGeom prst="pentagon">
              <a:avLst/>
            </a:prstGeom>
            <a:solidFill>
              <a:schemeClr val="folHlink"/>
            </a:solidFill>
            <a:ln w="9525">
              <a:solidFill>
                <a:schemeClr val="tx1"/>
              </a:solidFill>
              <a:miter lim="800000"/>
              <a:headEnd/>
              <a:tailEnd/>
            </a:ln>
            <a:effectLst/>
          </p:spPr>
          <p:txBody>
            <a:bodyPr>
              <a:spAutoFit/>
            </a:bodyPr>
            <a:lstStyle/>
            <a:p>
              <a:pPr>
                <a:spcBef>
                  <a:spcPct val="50000"/>
                </a:spcBef>
              </a:pPr>
              <a:endParaRPr lang="en-US" sz="1000">
                <a:latin typeface="Arial" charset="0"/>
              </a:endParaRPr>
            </a:p>
          </p:txBody>
        </p:sp>
        <p:sp>
          <p:nvSpPr>
            <p:cNvPr id="347156" name="AutoShape 20"/>
            <p:cNvSpPr>
              <a:spLocks noChangeArrowheads="1"/>
            </p:cNvSpPr>
            <p:nvPr/>
          </p:nvSpPr>
          <p:spPr bwMode="auto">
            <a:xfrm>
              <a:off x="2109" y="754"/>
              <a:ext cx="168" cy="189"/>
            </a:xfrm>
            <a:prstGeom prst="pentagon">
              <a:avLst/>
            </a:prstGeom>
            <a:solidFill>
              <a:schemeClr val="folHlink"/>
            </a:solidFill>
            <a:ln w="9525">
              <a:solidFill>
                <a:schemeClr val="tx1"/>
              </a:solidFill>
              <a:miter lim="800000"/>
              <a:headEnd/>
              <a:tailEnd/>
            </a:ln>
            <a:effectLst/>
          </p:spPr>
          <p:txBody>
            <a:bodyPr>
              <a:spAutoFit/>
            </a:bodyPr>
            <a:lstStyle/>
            <a:p>
              <a:pPr>
                <a:spcBef>
                  <a:spcPct val="50000"/>
                </a:spcBef>
              </a:pPr>
              <a:endParaRPr lang="en-US" sz="1000">
                <a:latin typeface="Arial" charset="0"/>
              </a:endParaRPr>
            </a:p>
          </p:txBody>
        </p:sp>
        <p:sp>
          <p:nvSpPr>
            <p:cNvPr id="347157" name="AutoShape 21"/>
            <p:cNvSpPr>
              <a:spLocks noChangeArrowheads="1"/>
            </p:cNvSpPr>
            <p:nvPr/>
          </p:nvSpPr>
          <p:spPr bwMode="auto">
            <a:xfrm>
              <a:off x="2426" y="709"/>
              <a:ext cx="168" cy="189"/>
            </a:xfrm>
            <a:prstGeom prst="pentagon">
              <a:avLst/>
            </a:prstGeom>
            <a:solidFill>
              <a:schemeClr val="folHlink"/>
            </a:solidFill>
            <a:ln w="9525">
              <a:solidFill>
                <a:schemeClr val="tx1"/>
              </a:solidFill>
              <a:miter lim="800000"/>
              <a:headEnd/>
              <a:tailEnd/>
            </a:ln>
            <a:effectLst/>
          </p:spPr>
          <p:txBody>
            <a:bodyPr>
              <a:spAutoFit/>
            </a:bodyPr>
            <a:lstStyle/>
            <a:p>
              <a:pPr>
                <a:spcBef>
                  <a:spcPct val="50000"/>
                </a:spcBef>
              </a:pPr>
              <a:endParaRPr lang="en-US" sz="1000">
                <a:latin typeface="Arial" charset="0"/>
              </a:endParaRPr>
            </a:p>
          </p:txBody>
        </p:sp>
        <p:sp>
          <p:nvSpPr>
            <p:cNvPr id="347158" name="AutoShape 22"/>
            <p:cNvSpPr>
              <a:spLocks noChangeArrowheads="1"/>
            </p:cNvSpPr>
            <p:nvPr/>
          </p:nvSpPr>
          <p:spPr bwMode="auto">
            <a:xfrm>
              <a:off x="2517" y="482"/>
              <a:ext cx="168" cy="189"/>
            </a:xfrm>
            <a:prstGeom prst="pentagon">
              <a:avLst/>
            </a:prstGeom>
            <a:solidFill>
              <a:schemeClr val="folHlink"/>
            </a:solidFill>
            <a:ln w="9525">
              <a:solidFill>
                <a:schemeClr val="tx1"/>
              </a:solidFill>
              <a:miter lim="800000"/>
              <a:headEnd/>
              <a:tailEnd/>
            </a:ln>
            <a:effectLst/>
          </p:spPr>
          <p:txBody>
            <a:bodyPr>
              <a:spAutoFit/>
            </a:bodyPr>
            <a:lstStyle/>
            <a:p>
              <a:pPr>
                <a:spcBef>
                  <a:spcPct val="50000"/>
                </a:spcBef>
              </a:pPr>
              <a:endParaRPr lang="en-US" sz="1000">
                <a:latin typeface="Arial" charset="0"/>
              </a:endParaRPr>
            </a:p>
          </p:txBody>
        </p:sp>
        <p:sp>
          <p:nvSpPr>
            <p:cNvPr id="347159" name="AutoShape 23"/>
            <p:cNvSpPr>
              <a:spLocks noChangeArrowheads="1"/>
            </p:cNvSpPr>
            <p:nvPr/>
          </p:nvSpPr>
          <p:spPr bwMode="auto">
            <a:xfrm>
              <a:off x="2835" y="754"/>
              <a:ext cx="168" cy="189"/>
            </a:xfrm>
            <a:prstGeom prst="pentagon">
              <a:avLst/>
            </a:prstGeom>
            <a:solidFill>
              <a:schemeClr val="folHlink"/>
            </a:solidFill>
            <a:ln w="9525">
              <a:solidFill>
                <a:schemeClr val="tx1"/>
              </a:solidFill>
              <a:miter lim="800000"/>
              <a:headEnd/>
              <a:tailEnd/>
            </a:ln>
            <a:effectLst/>
          </p:spPr>
          <p:txBody>
            <a:bodyPr>
              <a:spAutoFit/>
            </a:bodyPr>
            <a:lstStyle/>
            <a:p>
              <a:pPr>
                <a:spcBef>
                  <a:spcPct val="50000"/>
                </a:spcBef>
              </a:pPr>
              <a:endParaRPr lang="en-US" sz="1000">
                <a:latin typeface="Arial" charset="0"/>
              </a:endParaRPr>
            </a:p>
          </p:txBody>
        </p:sp>
        <p:sp>
          <p:nvSpPr>
            <p:cNvPr id="347160" name="AutoShape 24"/>
            <p:cNvSpPr>
              <a:spLocks noChangeArrowheads="1"/>
            </p:cNvSpPr>
            <p:nvPr/>
          </p:nvSpPr>
          <p:spPr bwMode="auto">
            <a:xfrm>
              <a:off x="2925" y="1071"/>
              <a:ext cx="168" cy="189"/>
            </a:xfrm>
            <a:prstGeom prst="pentagon">
              <a:avLst/>
            </a:prstGeom>
            <a:solidFill>
              <a:schemeClr val="folHlink"/>
            </a:solidFill>
            <a:ln w="9525">
              <a:solidFill>
                <a:schemeClr val="tx1"/>
              </a:solidFill>
              <a:miter lim="800000"/>
              <a:headEnd/>
              <a:tailEnd/>
            </a:ln>
            <a:effectLst/>
          </p:spPr>
          <p:txBody>
            <a:bodyPr>
              <a:spAutoFit/>
            </a:bodyPr>
            <a:lstStyle/>
            <a:p>
              <a:pPr>
                <a:spcBef>
                  <a:spcPct val="50000"/>
                </a:spcBef>
              </a:pPr>
              <a:endParaRPr lang="en-US" sz="1000">
                <a:latin typeface="Arial" charset="0"/>
              </a:endParaRPr>
            </a:p>
          </p:txBody>
        </p:sp>
        <p:sp>
          <p:nvSpPr>
            <p:cNvPr id="347161" name="AutoShape 25"/>
            <p:cNvSpPr>
              <a:spLocks noChangeArrowheads="1"/>
            </p:cNvSpPr>
            <p:nvPr/>
          </p:nvSpPr>
          <p:spPr bwMode="auto">
            <a:xfrm>
              <a:off x="2472" y="1434"/>
              <a:ext cx="168" cy="189"/>
            </a:xfrm>
            <a:prstGeom prst="pentagon">
              <a:avLst/>
            </a:prstGeom>
            <a:solidFill>
              <a:schemeClr val="folHlink"/>
            </a:solidFill>
            <a:ln w="9525">
              <a:solidFill>
                <a:schemeClr val="tx1"/>
              </a:solidFill>
              <a:miter lim="800000"/>
              <a:headEnd/>
              <a:tailEnd/>
            </a:ln>
            <a:effectLst/>
          </p:spPr>
          <p:txBody>
            <a:bodyPr>
              <a:spAutoFit/>
            </a:bodyPr>
            <a:lstStyle/>
            <a:p>
              <a:pPr>
                <a:spcBef>
                  <a:spcPct val="50000"/>
                </a:spcBef>
              </a:pPr>
              <a:endParaRPr lang="en-US" sz="1000">
                <a:latin typeface="Arial" charset="0"/>
              </a:endParaRPr>
            </a:p>
          </p:txBody>
        </p:sp>
        <p:sp>
          <p:nvSpPr>
            <p:cNvPr id="347162" name="AutoShape 26"/>
            <p:cNvSpPr>
              <a:spLocks noChangeArrowheads="1"/>
            </p:cNvSpPr>
            <p:nvPr/>
          </p:nvSpPr>
          <p:spPr bwMode="auto">
            <a:xfrm>
              <a:off x="3470" y="1616"/>
              <a:ext cx="168" cy="189"/>
            </a:xfrm>
            <a:prstGeom prst="pentagon">
              <a:avLst/>
            </a:prstGeom>
            <a:solidFill>
              <a:schemeClr val="folHlink"/>
            </a:solidFill>
            <a:ln w="9525">
              <a:solidFill>
                <a:schemeClr val="tx1"/>
              </a:solidFill>
              <a:miter lim="800000"/>
              <a:headEnd/>
              <a:tailEnd/>
            </a:ln>
            <a:effectLst/>
          </p:spPr>
          <p:txBody>
            <a:bodyPr>
              <a:spAutoFit/>
            </a:bodyPr>
            <a:lstStyle/>
            <a:p>
              <a:pPr>
                <a:spcBef>
                  <a:spcPct val="50000"/>
                </a:spcBef>
              </a:pPr>
              <a:endParaRPr lang="en-US" sz="1000">
                <a:latin typeface="Arial" charset="0"/>
              </a:endParaRPr>
            </a:p>
          </p:txBody>
        </p:sp>
        <p:sp>
          <p:nvSpPr>
            <p:cNvPr id="347163" name="AutoShape 27"/>
            <p:cNvSpPr>
              <a:spLocks noChangeArrowheads="1"/>
            </p:cNvSpPr>
            <p:nvPr/>
          </p:nvSpPr>
          <p:spPr bwMode="auto">
            <a:xfrm>
              <a:off x="3424" y="1071"/>
              <a:ext cx="168" cy="189"/>
            </a:xfrm>
            <a:prstGeom prst="pentagon">
              <a:avLst/>
            </a:prstGeom>
            <a:solidFill>
              <a:schemeClr val="folHlink"/>
            </a:solidFill>
            <a:ln w="9525">
              <a:solidFill>
                <a:schemeClr val="tx1"/>
              </a:solidFill>
              <a:miter lim="800000"/>
              <a:headEnd/>
              <a:tailEnd/>
            </a:ln>
            <a:effectLst/>
          </p:spPr>
          <p:txBody>
            <a:bodyPr>
              <a:spAutoFit/>
            </a:bodyPr>
            <a:lstStyle/>
            <a:p>
              <a:pPr>
                <a:spcBef>
                  <a:spcPct val="50000"/>
                </a:spcBef>
              </a:pPr>
              <a:endParaRPr lang="en-US" sz="1000">
                <a:latin typeface="Arial" charset="0"/>
              </a:endParaRPr>
            </a:p>
          </p:txBody>
        </p:sp>
        <p:sp>
          <p:nvSpPr>
            <p:cNvPr id="347164" name="AutoShape 28"/>
            <p:cNvSpPr>
              <a:spLocks noChangeArrowheads="1"/>
            </p:cNvSpPr>
            <p:nvPr/>
          </p:nvSpPr>
          <p:spPr bwMode="auto">
            <a:xfrm>
              <a:off x="3424" y="1389"/>
              <a:ext cx="168" cy="189"/>
            </a:xfrm>
            <a:prstGeom prst="pentagon">
              <a:avLst/>
            </a:prstGeom>
            <a:solidFill>
              <a:schemeClr val="folHlink"/>
            </a:solidFill>
            <a:ln w="9525">
              <a:solidFill>
                <a:schemeClr val="tx1"/>
              </a:solidFill>
              <a:miter lim="800000"/>
              <a:headEnd/>
              <a:tailEnd/>
            </a:ln>
            <a:effectLst/>
          </p:spPr>
          <p:txBody>
            <a:bodyPr>
              <a:spAutoFit/>
            </a:bodyPr>
            <a:lstStyle/>
            <a:p>
              <a:pPr>
                <a:spcBef>
                  <a:spcPct val="50000"/>
                </a:spcBef>
              </a:pPr>
              <a:endParaRPr lang="en-US" sz="1000">
                <a:latin typeface="Arial" charset="0"/>
              </a:endParaRPr>
            </a:p>
          </p:txBody>
        </p:sp>
        <p:sp>
          <p:nvSpPr>
            <p:cNvPr id="347165" name="AutoShape 29"/>
            <p:cNvSpPr>
              <a:spLocks noChangeArrowheads="1"/>
            </p:cNvSpPr>
            <p:nvPr/>
          </p:nvSpPr>
          <p:spPr bwMode="auto">
            <a:xfrm>
              <a:off x="4513" y="1525"/>
              <a:ext cx="168" cy="189"/>
            </a:xfrm>
            <a:prstGeom prst="pentagon">
              <a:avLst/>
            </a:prstGeom>
            <a:solidFill>
              <a:schemeClr val="folHlink"/>
            </a:solidFill>
            <a:ln w="9525">
              <a:solidFill>
                <a:schemeClr val="tx1"/>
              </a:solidFill>
              <a:miter lim="800000"/>
              <a:headEnd/>
              <a:tailEnd/>
            </a:ln>
            <a:effectLst/>
          </p:spPr>
          <p:txBody>
            <a:bodyPr>
              <a:spAutoFit/>
            </a:bodyPr>
            <a:lstStyle/>
            <a:p>
              <a:pPr>
                <a:spcBef>
                  <a:spcPct val="50000"/>
                </a:spcBef>
              </a:pPr>
              <a:endParaRPr lang="en-US" sz="1000">
                <a:latin typeface="Arial" charset="0"/>
              </a:endParaRPr>
            </a:p>
          </p:txBody>
        </p:sp>
        <p:sp>
          <p:nvSpPr>
            <p:cNvPr id="347166" name="AutoShape 30"/>
            <p:cNvSpPr>
              <a:spLocks noChangeArrowheads="1"/>
            </p:cNvSpPr>
            <p:nvPr/>
          </p:nvSpPr>
          <p:spPr bwMode="auto">
            <a:xfrm>
              <a:off x="3198" y="2067"/>
              <a:ext cx="168" cy="189"/>
            </a:xfrm>
            <a:prstGeom prst="pentagon">
              <a:avLst/>
            </a:prstGeom>
            <a:solidFill>
              <a:schemeClr val="folHlink"/>
            </a:solidFill>
            <a:ln w="9525">
              <a:solidFill>
                <a:schemeClr val="tx1"/>
              </a:solidFill>
              <a:miter lim="800000"/>
              <a:headEnd/>
              <a:tailEnd/>
            </a:ln>
            <a:effectLst/>
          </p:spPr>
          <p:txBody>
            <a:bodyPr>
              <a:spAutoFit/>
            </a:bodyPr>
            <a:lstStyle/>
            <a:p>
              <a:pPr>
                <a:spcBef>
                  <a:spcPct val="50000"/>
                </a:spcBef>
              </a:pPr>
              <a:endParaRPr lang="en-US" sz="1000">
                <a:latin typeface="Arial" charset="0"/>
              </a:endParaRPr>
            </a:p>
          </p:txBody>
        </p:sp>
      </p:grpSp>
      <p:grpSp>
        <p:nvGrpSpPr>
          <p:cNvPr id="347167" name="Group 31"/>
          <p:cNvGrpSpPr>
            <a:grpSpLocks/>
          </p:cNvGrpSpPr>
          <p:nvPr/>
        </p:nvGrpSpPr>
        <p:grpSpPr bwMode="auto">
          <a:xfrm>
            <a:off x="2987675" y="4005263"/>
            <a:ext cx="4227513" cy="2532062"/>
            <a:chOff x="1791" y="2523"/>
            <a:chExt cx="2663" cy="1595"/>
          </a:xfrm>
        </p:grpSpPr>
        <p:sp>
          <p:nvSpPr>
            <p:cNvPr id="347168" name="AutoShape 32"/>
            <p:cNvSpPr>
              <a:spLocks noChangeArrowheads="1"/>
            </p:cNvSpPr>
            <p:nvPr/>
          </p:nvSpPr>
          <p:spPr bwMode="auto">
            <a:xfrm>
              <a:off x="1791" y="2523"/>
              <a:ext cx="168" cy="189"/>
            </a:xfrm>
            <a:prstGeom prst="pentagon">
              <a:avLst/>
            </a:prstGeom>
            <a:solidFill>
              <a:srgbClr val="FF0000"/>
            </a:solidFill>
            <a:ln w="9525">
              <a:solidFill>
                <a:schemeClr val="tx1"/>
              </a:solidFill>
              <a:miter lim="800000"/>
              <a:headEnd/>
              <a:tailEnd/>
            </a:ln>
            <a:effectLst/>
          </p:spPr>
          <p:txBody>
            <a:bodyPr>
              <a:spAutoFit/>
            </a:bodyPr>
            <a:lstStyle/>
            <a:p>
              <a:pPr>
                <a:spcBef>
                  <a:spcPct val="50000"/>
                </a:spcBef>
              </a:pPr>
              <a:endParaRPr lang="en-US" sz="1000">
                <a:latin typeface="Arial" charset="0"/>
              </a:endParaRPr>
            </a:p>
          </p:txBody>
        </p:sp>
        <p:sp>
          <p:nvSpPr>
            <p:cNvPr id="347169" name="AutoShape 33"/>
            <p:cNvSpPr>
              <a:spLocks noChangeArrowheads="1"/>
            </p:cNvSpPr>
            <p:nvPr/>
          </p:nvSpPr>
          <p:spPr bwMode="auto">
            <a:xfrm>
              <a:off x="2290" y="2886"/>
              <a:ext cx="168" cy="189"/>
            </a:xfrm>
            <a:prstGeom prst="pentagon">
              <a:avLst/>
            </a:prstGeom>
            <a:solidFill>
              <a:srgbClr val="FF0000"/>
            </a:solidFill>
            <a:ln w="9525">
              <a:solidFill>
                <a:schemeClr val="tx1"/>
              </a:solidFill>
              <a:miter lim="800000"/>
              <a:headEnd/>
              <a:tailEnd/>
            </a:ln>
            <a:effectLst/>
          </p:spPr>
          <p:txBody>
            <a:bodyPr>
              <a:spAutoFit/>
            </a:bodyPr>
            <a:lstStyle/>
            <a:p>
              <a:pPr>
                <a:spcBef>
                  <a:spcPct val="50000"/>
                </a:spcBef>
              </a:pPr>
              <a:endParaRPr lang="en-US" sz="1000">
                <a:latin typeface="Arial" charset="0"/>
              </a:endParaRPr>
            </a:p>
          </p:txBody>
        </p:sp>
        <p:sp>
          <p:nvSpPr>
            <p:cNvPr id="347170" name="AutoShape 34"/>
            <p:cNvSpPr>
              <a:spLocks noChangeArrowheads="1"/>
            </p:cNvSpPr>
            <p:nvPr/>
          </p:nvSpPr>
          <p:spPr bwMode="auto">
            <a:xfrm>
              <a:off x="2699" y="3067"/>
              <a:ext cx="168" cy="189"/>
            </a:xfrm>
            <a:prstGeom prst="pentagon">
              <a:avLst/>
            </a:prstGeom>
            <a:solidFill>
              <a:srgbClr val="FF0000"/>
            </a:solidFill>
            <a:ln w="9525">
              <a:solidFill>
                <a:schemeClr val="tx1"/>
              </a:solidFill>
              <a:miter lim="800000"/>
              <a:headEnd/>
              <a:tailEnd/>
            </a:ln>
            <a:effectLst/>
          </p:spPr>
          <p:txBody>
            <a:bodyPr>
              <a:spAutoFit/>
            </a:bodyPr>
            <a:lstStyle/>
            <a:p>
              <a:pPr>
                <a:spcBef>
                  <a:spcPct val="50000"/>
                </a:spcBef>
              </a:pPr>
              <a:endParaRPr lang="en-US" sz="1000">
                <a:latin typeface="Arial" charset="0"/>
              </a:endParaRPr>
            </a:p>
          </p:txBody>
        </p:sp>
        <p:sp>
          <p:nvSpPr>
            <p:cNvPr id="347171" name="AutoShape 35"/>
            <p:cNvSpPr>
              <a:spLocks noChangeArrowheads="1"/>
            </p:cNvSpPr>
            <p:nvPr/>
          </p:nvSpPr>
          <p:spPr bwMode="auto">
            <a:xfrm>
              <a:off x="4286" y="3929"/>
              <a:ext cx="168" cy="189"/>
            </a:xfrm>
            <a:prstGeom prst="pentagon">
              <a:avLst/>
            </a:prstGeom>
            <a:solidFill>
              <a:srgbClr val="FF0000"/>
            </a:solidFill>
            <a:ln w="9525">
              <a:solidFill>
                <a:schemeClr val="tx1"/>
              </a:solidFill>
              <a:miter lim="800000"/>
              <a:headEnd/>
              <a:tailEnd/>
            </a:ln>
            <a:effectLst/>
          </p:spPr>
          <p:txBody>
            <a:bodyPr>
              <a:spAutoFit/>
            </a:bodyPr>
            <a:lstStyle/>
            <a:p>
              <a:pPr>
                <a:spcBef>
                  <a:spcPct val="50000"/>
                </a:spcBef>
              </a:pPr>
              <a:endParaRPr lang="en-US" sz="1000">
                <a:latin typeface="Arial" charset="0"/>
              </a:endParaRPr>
            </a:p>
          </p:txBody>
        </p:sp>
        <p:sp>
          <p:nvSpPr>
            <p:cNvPr id="347172" name="AutoShape 36"/>
            <p:cNvSpPr>
              <a:spLocks noChangeArrowheads="1"/>
            </p:cNvSpPr>
            <p:nvPr/>
          </p:nvSpPr>
          <p:spPr bwMode="auto">
            <a:xfrm>
              <a:off x="3152" y="2847"/>
              <a:ext cx="168" cy="190"/>
            </a:xfrm>
            <a:prstGeom prst="pentagon">
              <a:avLst/>
            </a:prstGeom>
            <a:solidFill>
              <a:srgbClr val="FF0000"/>
            </a:solidFill>
            <a:ln w="9525">
              <a:solidFill>
                <a:schemeClr val="tx1"/>
              </a:solidFill>
              <a:miter lim="800000"/>
              <a:headEnd/>
              <a:tailEnd/>
            </a:ln>
            <a:effectLst/>
          </p:spPr>
          <p:txBody>
            <a:bodyPr>
              <a:spAutoFit/>
            </a:bodyPr>
            <a:lstStyle/>
            <a:p>
              <a:pPr>
                <a:spcBef>
                  <a:spcPct val="50000"/>
                </a:spcBef>
              </a:pPr>
              <a:endParaRPr lang="en-US" sz="1000">
                <a:latin typeface="Arial" charset="0"/>
              </a:endParaRPr>
            </a:p>
          </p:txBody>
        </p:sp>
      </p:gr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2" name="Text Box 4"/>
          <p:cNvSpPr txBox="1">
            <a:spLocks noChangeArrowheads="1"/>
          </p:cNvSpPr>
          <p:nvPr/>
        </p:nvSpPr>
        <p:spPr bwMode="auto">
          <a:xfrm>
            <a:off x="827088" y="404813"/>
            <a:ext cx="7561262" cy="5754687"/>
          </a:xfrm>
          <a:prstGeom prst="rect">
            <a:avLst/>
          </a:prstGeom>
          <a:noFill/>
          <a:ln w="9525">
            <a:noFill/>
            <a:miter lim="800000"/>
            <a:headEnd/>
            <a:tailEnd/>
          </a:ln>
          <a:effectLst/>
        </p:spPr>
        <p:txBody>
          <a:bodyPr>
            <a:spAutoFit/>
          </a:bodyPr>
          <a:lstStyle/>
          <a:p>
            <a:pPr marL="457200" indent="-457200">
              <a:spcBef>
                <a:spcPct val="50000"/>
              </a:spcBef>
            </a:pPr>
            <a:r>
              <a:rPr lang="en-US" b="1" u="sng">
                <a:solidFill>
                  <a:srgbClr val="003366"/>
                </a:solidFill>
              </a:rPr>
              <a:t>Strategic Partners:</a:t>
            </a:r>
          </a:p>
          <a:p>
            <a:pPr marL="457200" indent="-457200">
              <a:spcBef>
                <a:spcPct val="50000"/>
              </a:spcBef>
            </a:pPr>
            <a:r>
              <a:rPr lang="en-US" b="1">
                <a:solidFill>
                  <a:srgbClr val="003366"/>
                </a:solidFill>
              </a:rPr>
              <a:t>1. State Administrative</a:t>
            </a:r>
            <a:r>
              <a:rPr lang="en-US" b="1">
                <a:solidFill>
                  <a:srgbClr val="A50021"/>
                </a:solidFill>
              </a:rPr>
              <a:t> </a:t>
            </a:r>
            <a:r>
              <a:rPr lang="en-US" b="1">
                <a:solidFill>
                  <a:srgbClr val="003366"/>
                </a:solidFill>
              </a:rPr>
              <a:t>Organizations:</a:t>
            </a:r>
          </a:p>
          <a:p>
            <a:pPr marL="914400" lvl="1" indent="-457200">
              <a:lnSpc>
                <a:spcPct val="60000"/>
              </a:lnSpc>
              <a:spcBef>
                <a:spcPct val="50000"/>
              </a:spcBef>
              <a:buFontTx/>
              <a:buChar char="•"/>
            </a:pPr>
            <a:r>
              <a:rPr lang="en-US" sz="2000" b="1">
                <a:solidFill>
                  <a:srgbClr val="A50021"/>
                </a:solidFill>
              </a:rPr>
              <a:t>Meteorological and Hydrological Service</a:t>
            </a:r>
          </a:p>
          <a:p>
            <a:pPr marL="914400" lvl="1" indent="-457200">
              <a:lnSpc>
                <a:spcPct val="60000"/>
              </a:lnSpc>
              <a:spcBef>
                <a:spcPct val="50000"/>
              </a:spcBef>
              <a:buFontTx/>
              <a:buChar char="•"/>
            </a:pPr>
            <a:r>
              <a:rPr lang="en-US" sz="2000" b="1">
                <a:solidFill>
                  <a:srgbClr val="A50021"/>
                </a:solidFill>
              </a:rPr>
              <a:t>State Office of Nuclear Safety</a:t>
            </a:r>
          </a:p>
          <a:p>
            <a:pPr marL="914400" lvl="1" indent="-457200">
              <a:lnSpc>
                <a:spcPct val="60000"/>
              </a:lnSpc>
              <a:spcBef>
                <a:spcPct val="50000"/>
              </a:spcBef>
              <a:buFontTx/>
              <a:buChar char="•"/>
            </a:pPr>
            <a:r>
              <a:rPr lang="en-US" sz="2000" b="1">
                <a:solidFill>
                  <a:srgbClr val="A50021"/>
                </a:solidFill>
              </a:rPr>
              <a:t>State Institute of Radiation Protection</a:t>
            </a:r>
          </a:p>
          <a:p>
            <a:pPr marL="914400" lvl="1" indent="-457200">
              <a:lnSpc>
                <a:spcPct val="60000"/>
              </a:lnSpc>
              <a:spcBef>
                <a:spcPct val="50000"/>
              </a:spcBef>
              <a:buFontTx/>
              <a:buChar char="•"/>
            </a:pPr>
            <a:r>
              <a:rPr lang="en-US" sz="2000" b="1">
                <a:solidFill>
                  <a:srgbClr val="A50021"/>
                </a:solidFill>
              </a:rPr>
              <a:t>Croatian Waters</a:t>
            </a:r>
          </a:p>
          <a:p>
            <a:pPr marL="914400" lvl="1" indent="-457200">
              <a:lnSpc>
                <a:spcPct val="60000"/>
              </a:lnSpc>
              <a:spcBef>
                <a:spcPct val="50000"/>
              </a:spcBef>
              <a:buFontTx/>
              <a:buChar char="•"/>
            </a:pPr>
            <a:r>
              <a:rPr lang="en-US" sz="2000" b="1">
                <a:solidFill>
                  <a:srgbClr val="A50021"/>
                </a:solidFill>
              </a:rPr>
              <a:t>National Red Cross Society</a:t>
            </a:r>
          </a:p>
          <a:p>
            <a:pPr marL="914400" lvl="1" indent="-457200">
              <a:lnSpc>
                <a:spcPct val="60000"/>
              </a:lnSpc>
              <a:spcBef>
                <a:spcPct val="50000"/>
              </a:spcBef>
              <a:buFontTx/>
              <a:buChar char="•"/>
            </a:pPr>
            <a:r>
              <a:rPr lang="en-US" sz="2000" b="1">
                <a:solidFill>
                  <a:srgbClr val="A50021"/>
                </a:solidFill>
              </a:rPr>
              <a:t>Mountain Rescue Service</a:t>
            </a:r>
          </a:p>
          <a:p>
            <a:pPr marL="457200" indent="-457200">
              <a:spcBef>
                <a:spcPct val="50000"/>
              </a:spcBef>
              <a:buFontTx/>
              <a:buAutoNum type="arabicPeriod" startAt="2"/>
            </a:pPr>
            <a:r>
              <a:rPr lang="en-US" b="1">
                <a:solidFill>
                  <a:srgbClr val="003366"/>
                </a:solidFill>
              </a:rPr>
              <a:t>Ministries:</a:t>
            </a:r>
          </a:p>
          <a:p>
            <a:pPr marL="914400" lvl="1" indent="-457200">
              <a:lnSpc>
                <a:spcPct val="60000"/>
              </a:lnSpc>
              <a:spcBef>
                <a:spcPct val="50000"/>
              </a:spcBef>
              <a:buFontTx/>
              <a:buChar char="•"/>
            </a:pPr>
            <a:r>
              <a:rPr lang="en-US" sz="2000" b="1">
                <a:solidFill>
                  <a:srgbClr val="A50021"/>
                </a:solidFill>
              </a:rPr>
              <a:t>Ministry of Defense</a:t>
            </a:r>
          </a:p>
          <a:p>
            <a:pPr marL="914400" lvl="1" indent="-457200">
              <a:lnSpc>
                <a:spcPct val="60000"/>
              </a:lnSpc>
              <a:spcBef>
                <a:spcPct val="50000"/>
              </a:spcBef>
              <a:buFontTx/>
              <a:buChar char="•"/>
            </a:pPr>
            <a:r>
              <a:rPr lang="en-US" sz="2000" b="1">
                <a:solidFill>
                  <a:srgbClr val="A50021"/>
                </a:solidFill>
              </a:rPr>
              <a:t>Ministry of Interior</a:t>
            </a:r>
          </a:p>
          <a:p>
            <a:pPr marL="914400" lvl="1" indent="-457200">
              <a:lnSpc>
                <a:spcPct val="60000"/>
              </a:lnSpc>
              <a:spcBef>
                <a:spcPct val="50000"/>
              </a:spcBef>
              <a:buFontTx/>
              <a:buChar char="•"/>
            </a:pPr>
            <a:r>
              <a:rPr lang="en-US" sz="2000" b="1">
                <a:solidFill>
                  <a:srgbClr val="A50021"/>
                </a:solidFill>
              </a:rPr>
              <a:t>Ministry of the Sea, Transport and Infrastructure</a:t>
            </a:r>
          </a:p>
          <a:p>
            <a:pPr marL="914400" lvl="1" indent="-457200">
              <a:lnSpc>
                <a:spcPct val="60000"/>
              </a:lnSpc>
              <a:spcBef>
                <a:spcPct val="50000"/>
              </a:spcBef>
              <a:buFontTx/>
              <a:buChar char="•"/>
            </a:pPr>
            <a:r>
              <a:rPr lang="en-US" sz="2000" b="1">
                <a:solidFill>
                  <a:srgbClr val="A50021"/>
                </a:solidFill>
              </a:rPr>
              <a:t>Ministry of Environmental Protection, Physical Planning and Construction</a:t>
            </a:r>
          </a:p>
          <a:p>
            <a:pPr marL="914400" lvl="1" indent="-457200">
              <a:lnSpc>
                <a:spcPct val="60000"/>
              </a:lnSpc>
              <a:spcBef>
                <a:spcPct val="50000"/>
              </a:spcBef>
              <a:buFontTx/>
              <a:buChar char="•"/>
            </a:pPr>
            <a:r>
              <a:rPr lang="en-US" sz="2000" b="1">
                <a:solidFill>
                  <a:srgbClr val="A50021"/>
                </a:solidFill>
              </a:rPr>
              <a:t>Ministry of Forestry and Water Management</a:t>
            </a:r>
          </a:p>
          <a:p>
            <a:pPr marL="914400" lvl="1" indent="-457200">
              <a:lnSpc>
                <a:spcPct val="60000"/>
              </a:lnSpc>
              <a:spcBef>
                <a:spcPct val="50000"/>
              </a:spcBef>
              <a:buFontTx/>
              <a:buChar char="•"/>
            </a:pPr>
            <a:r>
              <a:rPr lang="en-US" sz="2000" b="1">
                <a:solidFill>
                  <a:srgbClr val="A50021"/>
                </a:solidFill>
              </a:rPr>
              <a:t>Ministry of Health and Social Care</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8" name="Text Box 4"/>
          <p:cNvSpPr txBox="1">
            <a:spLocks noChangeArrowheads="1"/>
          </p:cNvSpPr>
          <p:nvPr/>
        </p:nvSpPr>
        <p:spPr bwMode="auto">
          <a:xfrm>
            <a:off x="1403350" y="981075"/>
            <a:ext cx="5905500" cy="376238"/>
          </a:xfrm>
          <a:prstGeom prst="rect">
            <a:avLst/>
          </a:prstGeom>
          <a:noFill/>
          <a:ln w="9525">
            <a:solidFill>
              <a:srgbClr val="000000"/>
            </a:solidFill>
            <a:miter lim="800000"/>
            <a:headEnd/>
            <a:tailEnd/>
          </a:ln>
          <a:effectLst/>
        </p:spPr>
        <p:txBody>
          <a:bodyPr>
            <a:spAutoFit/>
          </a:bodyPr>
          <a:lstStyle/>
          <a:p>
            <a:pPr algn="ctr">
              <a:spcBef>
                <a:spcPct val="50000"/>
              </a:spcBef>
            </a:pPr>
            <a:r>
              <a:rPr lang="hr-HR" sz="1800" b="1">
                <a:solidFill>
                  <a:schemeClr val="bg1"/>
                </a:solidFill>
                <a:latin typeface="Myriad Web" pitchFamily="34" charset="-18"/>
              </a:rPr>
              <a:t>INTERNATIONAL COOPERATION</a:t>
            </a:r>
          </a:p>
        </p:txBody>
      </p:sp>
      <p:sp>
        <p:nvSpPr>
          <p:cNvPr id="425989" name="Text Box 5"/>
          <p:cNvSpPr txBox="1">
            <a:spLocks noChangeArrowheads="1"/>
          </p:cNvSpPr>
          <p:nvPr/>
        </p:nvSpPr>
        <p:spPr bwMode="auto">
          <a:xfrm>
            <a:off x="539750" y="1846263"/>
            <a:ext cx="2232025" cy="376237"/>
          </a:xfrm>
          <a:prstGeom prst="rect">
            <a:avLst/>
          </a:prstGeom>
          <a:noFill/>
          <a:ln w="9525">
            <a:solidFill>
              <a:srgbClr val="000000"/>
            </a:solidFill>
            <a:miter lim="800000"/>
            <a:headEnd/>
            <a:tailEnd/>
          </a:ln>
          <a:effectLst/>
        </p:spPr>
        <p:txBody>
          <a:bodyPr>
            <a:spAutoFit/>
          </a:bodyPr>
          <a:lstStyle/>
          <a:p>
            <a:pPr algn="ctr">
              <a:spcBef>
                <a:spcPct val="50000"/>
              </a:spcBef>
            </a:pPr>
            <a:r>
              <a:rPr lang="hr-HR" sz="1800" b="1">
                <a:solidFill>
                  <a:schemeClr val="bg1"/>
                </a:solidFill>
                <a:latin typeface="Myriad Web" pitchFamily="34" charset="-18"/>
              </a:rPr>
              <a:t>BILATERAL</a:t>
            </a:r>
          </a:p>
        </p:txBody>
      </p:sp>
      <p:sp>
        <p:nvSpPr>
          <p:cNvPr id="425990" name="Text Box 6"/>
          <p:cNvSpPr txBox="1">
            <a:spLocks noChangeArrowheads="1"/>
          </p:cNvSpPr>
          <p:nvPr/>
        </p:nvSpPr>
        <p:spPr bwMode="auto">
          <a:xfrm>
            <a:off x="3421063" y="1846263"/>
            <a:ext cx="2590800" cy="376237"/>
          </a:xfrm>
          <a:prstGeom prst="rect">
            <a:avLst/>
          </a:prstGeom>
          <a:noFill/>
          <a:ln w="9525">
            <a:solidFill>
              <a:srgbClr val="000000"/>
            </a:solidFill>
            <a:miter lim="800000"/>
            <a:headEnd/>
            <a:tailEnd/>
          </a:ln>
          <a:effectLst/>
        </p:spPr>
        <p:txBody>
          <a:bodyPr>
            <a:spAutoFit/>
          </a:bodyPr>
          <a:lstStyle/>
          <a:p>
            <a:pPr algn="ctr">
              <a:spcBef>
                <a:spcPct val="50000"/>
              </a:spcBef>
            </a:pPr>
            <a:r>
              <a:rPr lang="hr-HR" sz="1800" b="1">
                <a:solidFill>
                  <a:schemeClr val="bg1"/>
                </a:solidFill>
                <a:latin typeface="Myriad Web" pitchFamily="34" charset="-18"/>
              </a:rPr>
              <a:t>REGIONAL</a:t>
            </a:r>
          </a:p>
        </p:txBody>
      </p:sp>
      <p:sp>
        <p:nvSpPr>
          <p:cNvPr id="425991" name="Text Box 7"/>
          <p:cNvSpPr txBox="1">
            <a:spLocks noChangeArrowheads="1"/>
          </p:cNvSpPr>
          <p:nvPr/>
        </p:nvSpPr>
        <p:spPr bwMode="auto">
          <a:xfrm>
            <a:off x="6445250" y="1846263"/>
            <a:ext cx="2232025" cy="650875"/>
          </a:xfrm>
          <a:prstGeom prst="rect">
            <a:avLst/>
          </a:prstGeom>
          <a:noFill/>
          <a:ln w="9525">
            <a:solidFill>
              <a:srgbClr val="000000"/>
            </a:solidFill>
            <a:miter lim="800000"/>
            <a:headEnd/>
            <a:tailEnd/>
          </a:ln>
          <a:effectLst/>
        </p:spPr>
        <p:txBody>
          <a:bodyPr>
            <a:spAutoFit/>
          </a:bodyPr>
          <a:lstStyle/>
          <a:p>
            <a:pPr algn="ctr">
              <a:spcBef>
                <a:spcPct val="50000"/>
              </a:spcBef>
            </a:pPr>
            <a:r>
              <a:rPr lang="hr-HR" sz="1800" b="1">
                <a:solidFill>
                  <a:schemeClr val="bg1"/>
                </a:solidFill>
                <a:latin typeface="Myriad Web" pitchFamily="34" charset="-18"/>
              </a:rPr>
              <a:t>INTERNATIONAL ORGANIZATIONS</a:t>
            </a:r>
          </a:p>
        </p:txBody>
      </p:sp>
      <p:sp>
        <p:nvSpPr>
          <p:cNvPr id="425992" name="Text Box 8"/>
          <p:cNvSpPr txBox="1">
            <a:spLocks noChangeArrowheads="1"/>
          </p:cNvSpPr>
          <p:nvPr/>
        </p:nvSpPr>
        <p:spPr bwMode="auto">
          <a:xfrm>
            <a:off x="468313" y="2565400"/>
            <a:ext cx="2305050" cy="1887538"/>
          </a:xfrm>
          <a:prstGeom prst="rect">
            <a:avLst/>
          </a:prstGeom>
          <a:noFill/>
          <a:ln w="9525">
            <a:solidFill>
              <a:srgbClr val="000000"/>
            </a:solidFill>
            <a:miter lim="800000"/>
            <a:headEnd/>
            <a:tailEnd/>
          </a:ln>
          <a:effectLst/>
        </p:spPr>
        <p:txBody>
          <a:bodyPr>
            <a:spAutoFit/>
          </a:bodyPr>
          <a:lstStyle/>
          <a:p>
            <a:pPr>
              <a:spcBef>
                <a:spcPct val="50000"/>
              </a:spcBef>
            </a:pPr>
            <a:r>
              <a:rPr lang="hr-HR" sz="1800">
                <a:solidFill>
                  <a:srgbClr val="A50021"/>
                </a:solidFill>
                <a:latin typeface="Myriad Web" pitchFamily="34" charset="-18"/>
              </a:rPr>
              <a:t>Hungary, Slovenia, B&amp;H, Austria, Slovakia, Poland, France, Montenegro</a:t>
            </a:r>
          </a:p>
          <a:p>
            <a:pPr>
              <a:spcBef>
                <a:spcPct val="50000"/>
              </a:spcBef>
            </a:pPr>
            <a:r>
              <a:rPr lang="hr-HR" sz="1800" b="1">
                <a:solidFill>
                  <a:srgbClr val="A50021"/>
                </a:solidFill>
                <a:latin typeface="Myriad Web" pitchFamily="34" charset="-18"/>
              </a:rPr>
              <a:t>MoU </a:t>
            </a:r>
            <a:r>
              <a:rPr lang="hr-HR" sz="1800">
                <a:solidFill>
                  <a:srgbClr val="A50021"/>
                </a:solidFill>
                <a:latin typeface="Myriad Web" pitchFamily="34" charset="-18"/>
              </a:rPr>
              <a:t>(Germany, Holland)</a:t>
            </a:r>
          </a:p>
        </p:txBody>
      </p:sp>
      <p:sp>
        <p:nvSpPr>
          <p:cNvPr id="425993" name="Text Box 9"/>
          <p:cNvSpPr txBox="1">
            <a:spLocks noChangeArrowheads="1"/>
          </p:cNvSpPr>
          <p:nvPr/>
        </p:nvSpPr>
        <p:spPr bwMode="auto">
          <a:xfrm>
            <a:off x="395288" y="4797425"/>
            <a:ext cx="2665412" cy="1063625"/>
          </a:xfrm>
          <a:prstGeom prst="rect">
            <a:avLst/>
          </a:prstGeom>
          <a:noFill/>
          <a:ln w="9525">
            <a:solidFill>
              <a:srgbClr val="000000"/>
            </a:solidFill>
            <a:miter lim="800000"/>
            <a:headEnd/>
            <a:tailEnd/>
          </a:ln>
          <a:effectLst/>
        </p:spPr>
        <p:txBody>
          <a:bodyPr>
            <a:spAutoFit/>
          </a:bodyPr>
          <a:lstStyle/>
          <a:p>
            <a:pPr>
              <a:spcBef>
                <a:spcPct val="50000"/>
              </a:spcBef>
            </a:pPr>
            <a:r>
              <a:rPr lang="hr-HR" sz="1800" u="sng">
                <a:solidFill>
                  <a:schemeClr val="bg1"/>
                </a:solidFill>
                <a:latin typeface="Myriad Web" pitchFamily="34" charset="-18"/>
              </a:rPr>
              <a:t>In progress:</a:t>
            </a:r>
            <a:r>
              <a:rPr lang="hr-HR" sz="1800">
                <a:solidFill>
                  <a:srgbClr val="000000"/>
                </a:solidFill>
                <a:latin typeface="Myriad Web" pitchFamily="34" charset="-18"/>
              </a:rPr>
              <a:t> </a:t>
            </a:r>
          </a:p>
          <a:p>
            <a:pPr>
              <a:spcBef>
                <a:spcPct val="50000"/>
              </a:spcBef>
            </a:pPr>
            <a:r>
              <a:rPr lang="hr-HR" sz="1800">
                <a:solidFill>
                  <a:srgbClr val="A50021"/>
                </a:solidFill>
                <a:latin typeface="Myriad Web" pitchFamily="34" charset="-18"/>
              </a:rPr>
              <a:t>FYR Macedonia, Russia, Serbia, Albania</a:t>
            </a:r>
            <a:endParaRPr lang="hr-HR" sz="1800" b="1">
              <a:solidFill>
                <a:srgbClr val="A50021"/>
              </a:solidFill>
              <a:latin typeface="Myriad Web" pitchFamily="34" charset="-18"/>
            </a:endParaRPr>
          </a:p>
        </p:txBody>
      </p:sp>
      <p:sp>
        <p:nvSpPr>
          <p:cNvPr id="425994" name="Text Box 10"/>
          <p:cNvSpPr txBox="1">
            <a:spLocks noChangeArrowheads="1"/>
          </p:cNvSpPr>
          <p:nvPr/>
        </p:nvSpPr>
        <p:spPr bwMode="auto">
          <a:xfrm>
            <a:off x="6445250" y="2679700"/>
            <a:ext cx="2303463" cy="1889125"/>
          </a:xfrm>
          <a:prstGeom prst="rect">
            <a:avLst/>
          </a:prstGeom>
          <a:noFill/>
          <a:ln w="9525">
            <a:solidFill>
              <a:srgbClr val="000000"/>
            </a:solidFill>
            <a:miter lim="800000"/>
            <a:headEnd/>
            <a:tailEnd/>
          </a:ln>
          <a:effectLst/>
        </p:spPr>
        <p:txBody>
          <a:bodyPr>
            <a:spAutoFit/>
          </a:bodyPr>
          <a:lstStyle/>
          <a:p>
            <a:pPr>
              <a:spcBef>
                <a:spcPct val="50000"/>
              </a:spcBef>
            </a:pPr>
            <a:r>
              <a:rPr lang="hr-HR" sz="1800">
                <a:solidFill>
                  <a:srgbClr val="A50021"/>
                </a:solidFill>
                <a:latin typeface="Myriad Web" pitchFamily="34" charset="-18"/>
              </a:rPr>
              <a:t>NATO CEP </a:t>
            </a:r>
          </a:p>
          <a:p>
            <a:pPr>
              <a:spcBef>
                <a:spcPct val="50000"/>
              </a:spcBef>
            </a:pPr>
            <a:r>
              <a:rPr lang="hr-HR" sz="1800">
                <a:solidFill>
                  <a:srgbClr val="A50021"/>
                </a:solidFill>
                <a:latin typeface="Myriad Web" pitchFamily="34" charset="-18"/>
              </a:rPr>
              <a:t>UN (ISDR, OCHA, CADRI)</a:t>
            </a:r>
          </a:p>
          <a:p>
            <a:pPr>
              <a:spcBef>
                <a:spcPct val="50000"/>
              </a:spcBef>
            </a:pPr>
            <a:r>
              <a:rPr lang="hr-HR" sz="1800">
                <a:solidFill>
                  <a:srgbClr val="A50021"/>
                </a:solidFill>
                <a:latin typeface="Myriad Web" pitchFamily="34" charset="-18"/>
              </a:rPr>
              <a:t>EU </a:t>
            </a:r>
          </a:p>
          <a:p>
            <a:pPr>
              <a:spcBef>
                <a:spcPct val="50000"/>
              </a:spcBef>
            </a:pPr>
            <a:r>
              <a:rPr lang="hr-HR" sz="1800">
                <a:solidFill>
                  <a:srgbClr val="A50021"/>
                </a:solidFill>
                <a:latin typeface="Myriad Web" pitchFamily="34" charset="-18"/>
              </a:rPr>
              <a:t>Council of Europe</a:t>
            </a:r>
          </a:p>
        </p:txBody>
      </p:sp>
      <p:sp>
        <p:nvSpPr>
          <p:cNvPr id="425995" name="Text Box 11"/>
          <p:cNvSpPr txBox="1">
            <a:spLocks noChangeArrowheads="1"/>
          </p:cNvSpPr>
          <p:nvPr/>
        </p:nvSpPr>
        <p:spPr bwMode="auto">
          <a:xfrm>
            <a:off x="3421063" y="2638425"/>
            <a:ext cx="2590800" cy="1889125"/>
          </a:xfrm>
          <a:prstGeom prst="rect">
            <a:avLst/>
          </a:prstGeom>
          <a:noFill/>
          <a:ln w="9525">
            <a:solidFill>
              <a:srgbClr val="000000"/>
            </a:solidFill>
            <a:miter lim="800000"/>
            <a:headEnd/>
            <a:tailEnd/>
          </a:ln>
          <a:effectLst/>
        </p:spPr>
        <p:txBody>
          <a:bodyPr rIns="0">
            <a:spAutoFit/>
          </a:bodyPr>
          <a:lstStyle/>
          <a:p>
            <a:pPr>
              <a:spcBef>
                <a:spcPct val="50000"/>
              </a:spcBef>
            </a:pPr>
            <a:r>
              <a:rPr lang="hr-HR" sz="1800">
                <a:solidFill>
                  <a:srgbClr val="A50021"/>
                </a:solidFill>
                <a:latin typeface="Myriad Web" pitchFamily="34" charset="-18"/>
              </a:rPr>
              <a:t>CMEP SEE Council </a:t>
            </a:r>
          </a:p>
          <a:p>
            <a:pPr>
              <a:spcBef>
                <a:spcPct val="50000"/>
              </a:spcBef>
            </a:pPr>
            <a:r>
              <a:rPr lang="hr-HR" sz="1800">
                <a:solidFill>
                  <a:srgbClr val="A50021"/>
                </a:solidFill>
                <a:latin typeface="Myriad Web" pitchFamily="34" charset="-18"/>
              </a:rPr>
              <a:t>DPPI (DUZS as Chair-in-Office in 2008)</a:t>
            </a:r>
          </a:p>
          <a:p>
            <a:pPr>
              <a:spcBef>
                <a:spcPct val="50000"/>
              </a:spcBef>
            </a:pPr>
            <a:r>
              <a:rPr lang="hr-HR" sz="1800">
                <a:solidFill>
                  <a:srgbClr val="A50021"/>
                </a:solidFill>
                <a:latin typeface="Myriad Web" pitchFamily="34" charset="-18"/>
              </a:rPr>
              <a:t>SEDM – SEESIM</a:t>
            </a:r>
          </a:p>
          <a:p>
            <a:pPr>
              <a:spcBef>
                <a:spcPct val="50000"/>
              </a:spcBef>
            </a:pPr>
            <a:r>
              <a:rPr lang="hr-HR" sz="1800">
                <a:solidFill>
                  <a:srgbClr val="A50021"/>
                </a:solidFill>
                <a:latin typeface="Myriad Web" pitchFamily="34" charset="-18"/>
              </a:rPr>
              <a:t>Adriatic – Ionic Initiative</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74" name="Picture 10" descr="XTP-006-DUZS-MAIN_logo"/>
          <p:cNvPicPr>
            <a:picLocks noChangeAspect="1" noChangeArrowheads="1"/>
          </p:cNvPicPr>
          <p:nvPr/>
        </p:nvPicPr>
        <p:blipFill>
          <a:blip r:embed="rId2" cstate="print"/>
          <a:srcRect/>
          <a:stretch>
            <a:fillRect/>
          </a:stretch>
        </p:blipFill>
        <p:spPr bwMode="auto">
          <a:xfrm>
            <a:off x="7667625" y="908050"/>
            <a:ext cx="1284288" cy="1233488"/>
          </a:xfrm>
          <a:prstGeom prst="rect">
            <a:avLst/>
          </a:prstGeom>
          <a:noFill/>
        </p:spPr>
      </p:pic>
      <p:sp>
        <p:nvSpPr>
          <p:cNvPr id="344067" name="Text Box 3"/>
          <p:cNvSpPr txBox="1">
            <a:spLocks noChangeArrowheads="1"/>
          </p:cNvSpPr>
          <p:nvPr/>
        </p:nvSpPr>
        <p:spPr bwMode="auto">
          <a:xfrm>
            <a:off x="1816100" y="2224088"/>
            <a:ext cx="184150" cy="366712"/>
          </a:xfrm>
          <a:prstGeom prst="rect">
            <a:avLst/>
          </a:prstGeom>
          <a:noFill/>
          <a:ln w="9525">
            <a:noFill/>
            <a:miter lim="800000"/>
            <a:headEnd/>
            <a:tailEnd/>
          </a:ln>
          <a:effectLst/>
        </p:spPr>
        <p:txBody>
          <a:bodyPr wrap="none">
            <a:spAutoFit/>
          </a:bodyPr>
          <a:lstStyle/>
          <a:p>
            <a:endParaRPr lang="en-US" sz="1800">
              <a:latin typeface="Arial" charset="0"/>
            </a:endParaRPr>
          </a:p>
        </p:txBody>
      </p:sp>
      <p:sp>
        <p:nvSpPr>
          <p:cNvPr id="344072" name="Rectangle 8"/>
          <p:cNvSpPr>
            <a:spLocks noChangeArrowheads="1"/>
          </p:cNvSpPr>
          <p:nvPr/>
        </p:nvSpPr>
        <p:spPr bwMode="auto">
          <a:xfrm>
            <a:off x="1258888" y="1268413"/>
            <a:ext cx="7329487" cy="366712"/>
          </a:xfrm>
          <a:prstGeom prst="rect">
            <a:avLst/>
          </a:prstGeom>
          <a:noFill/>
          <a:ln w="9525">
            <a:noFill/>
            <a:miter lim="800000"/>
            <a:headEnd/>
            <a:tailEnd/>
          </a:ln>
          <a:effectLst/>
        </p:spPr>
        <p:txBody>
          <a:bodyPr>
            <a:spAutoFit/>
          </a:bodyPr>
          <a:lstStyle/>
          <a:p>
            <a:r>
              <a:rPr lang="hr-HR" sz="1800" b="1">
                <a:solidFill>
                  <a:srgbClr val="000066"/>
                </a:solidFill>
                <a:effectLst>
                  <a:outerShdw blurRad="38100" dist="38100" dir="2700000" algn="tl">
                    <a:srgbClr val="C0C0C0"/>
                  </a:outerShdw>
                </a:effectLst>
                <a:latin typeface="Arial" charset="0"/>
              </a:rPr>
              <a:t>Goals of the National Protection and Rescue Directorate:</a:t>
            </a:r>
          </a:p>
        </p:txBody>
      </p:sp>
      <p:sp>
        <p:nvSpPr>
          <p:cNvPr id="344073" name="Rectangle 9"/>
          <p:cNvSpPr>
            <a:spLocks noChangeArrowheads="1"/>
          </p:cNvSpPr>
          <p:nvPr/>
        </p:nvSpPr>
        <p:spPr bwMode="auto">
          <a:xfrm>
            <a:off x="900113" y="1916113"/>
            <a:ext cx="7693025" cy="3724275"/>
          </a:xfrm>
          <a:prstGeom prst="rect">
            <a:avLst/>
          </a:prstGeom>
          <a:noFill/>
          <a:ln w="9525">
            <a:noFill/>
            <a:miter lim="800000"/>
            <a:headEnd/>
            <a:tailEnd/>
          </a:ln>
          <a:effectLst/>
        </p:spPr>
        <p:txBody>
          <a:bodyPr/>
          <a:lstStyle/>
          <a:p>
            <a:pPr marL="342900" indent="-342900">
              <a:spcBef>
                <a:spcPct val="20000"/>
              </a:spcBef>
              <a:buClr>
                <a:schemeClr val="tx2"/>
              </a:buClr>
              <a:buSzPct val="75000"/>
              <a:buFont typeface="Wingdings" pitchFamily="2" charset="2"/>
              <a:buChar char="n"/>
            </a:pPr>
            <a:r>
              <a:rPr lang="en-US" sz="2000" b="1" dirty="0">
                <a:solidFill>
                  <a:srgbClr val="990000"/>
                </a:solidFill>
                <a:effectLst>
                  <a:outerShdw blurRad="38100" dist="38100" dir="2700000" algn="tl">
                    <a:srgbClr val="C0C0C0"/>
                  </a:outerShdw>
                </a:effectLst>
              </a:rPr>
              <a:t>Establishment of coordinated system of participants in protection and rescue</a:t>
            </a:r>
            <a:endParaRPr lang="hr-HR" sz="2000" b="1" dirty="0">
              <a:solidFill>
                <a:srgbClr val="990000"/>
              </a:solidFill>
              <a:effectLst>
                <a:outerShdw blurRad="38100" dist="38100" dir="2700000" algn="tl">
                  <a:srgbClr val="C0C0C0"/>
                </a:outerShdw>
              </a:effectLst>
            </a:endParaRPr>
          </a:p>
          <a:p>
            <a:pPr marL="342900" indent="-342900">
              <a:spcBef>
                <a:spcPct val="20000"/>
              </a:spcBef>
              <a:buClr>
                <a:schemeClr val="tx2"/>
              </a:buClr>
              <a:buSzPct val="75000"/>
              <a:buFont typeface="Wingdings" pitchFamily="2" charset="2"/>
              <a:buNone/>
            </a:pPr>
            <a:endParaRPr lang="en-US" sz="2000" b="1" dirty="0">
              <a:solidFill>
                <a:srgbClr val="990000"/>
              </a:solidFill>
              <a:effectLst>
                <a:outerShdw blurRad="38100" dist="38100" dir="2700000" algn="tl">
                  <a:srgbClr val="C0C0C0"/>
                </a:outerShdw>
              </a:effectLst>
            </a:endParaRPr>
          </a:p>
          <a:p>
            <a:pPr marL="342900" indent="-342900">
              <a:spcBef>
                <a:spcPct val="20000"/>
              </a:spcBef>
              <a:buClr>
                <a:schemeClr val="tx2"/>
              </a:buClr>
              <a:buSzPct val="75000"/>
              <a:buFont typeface="Wingdings" pitchFamily="2" charset="2"/>
              <a:buChar char="n"/>
            </a:pPr>
            <a:r>
              <a:rPr lang="en-US" sz="2000" b="1" dirty="0">
                <a:solidFill>
                  <a:srgbClr val="990000"/>
                </a:solidFill>
                <a:effectLst>
                  <a:outerShdw blurRad="38100" dist="38100" dir="2700000" algn="tl">
                    <a:srgbClr val="C0C0C0"/>
                  </a:outerShdw>
                </a:effectLst>
              </a:rPr>
              <a:t>Establishment of single national disaster response system</a:t>
            </a:r>
            <a:endParaRPr lang="hr-HR" sz="2000" b="1" dirty="0">
              <a:solidFill>
                <a:srgbClr val="990000"/>
              </a:solidFill>
              <a:effectLst>
                <a:outerShdw blurRad="38100" dist="38100" dir="2700000" algn="tl">
                  <a:srgbClr val="C0C0C0"/>
                </a:outerShdw>
              </a:effectLst>
            </a:endParaRPr>
          </a:p>
          <a:p>
            <a:pPr marL="342900" indent="-342900">
              <a:spcBef>
                <a:spcPct val="20000"/>
              </a:spcBef>
              <a:buClr>
                <a:schemeClr val="tx2"/>
              </a:buClr>
              <a:buSzPct val="75000"/>
              <a:buFont typeface="Wingdings" pitchFamily="2" charset="2"/>
              <a:buNone/>
            </a:pPr>
            <a:endParaRPr lang="en-US" sz="2000" b="1" dirty="0">
              <a:solidFill>
                <a:srgbClr val="990000"/>
              </a:solidFill>
              <a:effectLst>
                <a:outerShdw blurRad="38100" dist="38100" dir="2700000" algn="tl">
                  <a:srgbClr val="C0C0C0"/>
                </a:outerShdw>
              </a:effectLst>
            </a:endParaRPr>
          </a:p>
          <a:p>
            <a:pPr marL="342900" indent="-342900">
              <a:spcBef>
                <a:spcPct val="20000"/>
              </a:spcBef>
              <a:buClr>
                <a:schemeClr val="tx2"/>
              </a:buClr>
              <a:buSzPct val="75000"/>
              <a:buFont typeface="Wingdings" pitchFamily="2" charset="2"/>
              <a:buChar char="n"/>
            </a:pPr>
            <a:r>
              <a:rPr lang="en-US" sz="2000" b="1" dirty="0">
                <a:solidFill>
                  <a:srgbClr val="990000"/>
                </a:solidFill>
                <a:effectLst>
                  <a:outerShdw blurRad="38100" dist="38100" dir="2700000" algn="tl">
                    <a:srgbClr val="C0C0C0"/>
                  </a:outerShdw>
                </a:effectLst>
              </a:rPr>
              <a:t>Cost-effective disaster response system</a:t>
            </a:r>
            <a:endParaRPr lang="hr-HR" sz="2000" b="1" dirty="0">
              <a:solidFill>
                <a:srgbClr val="990000"/>
              </a:solidFill>
              <a:effectLst>
                <a:outerShdw blurRad="38100" dist="38100" dir="2700000" algn="tl">
                  <a:srgbClr val="C0C0C0"/>
                </a:outerShdw>
              </a:effectLst>
            </a:endParaRPr>
          </a:p>
          <a:p>
            <a:pPr marL="342900" indent="-342900">
              <a:spcBef>
                <a:spcPct val="20000"/>
              </a:spcBef>
              <a:buClr>
                <a:schemeClr val="tx2"/>
              </a:buClr>
              <a:buSzPct val="75000"/>
              <a:buFont typeface="Wingdings" pitchFamily="2" charset="2"/>
              <a:buChar char="n"/>
            </a:pPr>
            <a:endParaRPr lang="en-US" sz="2000" b="1" dirty="0">
              <a:solidFill>
                <a:srgbClr val="990000"/>
              </a:solidFill>
              <a:effectLst>
                <a:outerShdw blurRad="38100" dist="38100" dir="2700000" algn="tl">
                  <a:srgbClr val="C0C0C0"/>
                </a:outerShdw>
              </a:effectLst>
            </a:endParaRPr>
          </a:p>
          <a:p>
            <a:pPr marL="342900" indent="-342900">
              <a:spcBef>
                <a:spcPct val="20000"/>
              </a:spcBef>
              <a:buClr>
                <a:schemeClr val="tx2"/>
              </a:buClr>
              <a:buSzPct val="75000"/>
              <a:buFont typeface="Wingdings" pitchFamily="2" charset="2"/>
              <a:buChar char="n"/>
            </a:pPr>
            <a:r>
              <a:rPr lang="en-US" sz="2000" b="1" dirty="0">
                <a:solidFill>
                  <a:srgbClr val="990000"/>
                </a:solidFill>
                <a:effectLst>
                  <a:outerShdw blurRad="38100" dist="38100" dir="2700000" algn="tl">
                    <a:srgbClr val="C0C0C0"/>
                  </a:outerShdw>
                </a:effectLst>
              </a:rPr>
              <a:t>Compatibility of equipment and procedures with those of EU and NATO</a:t>
            </a:r>
          </a:p>
          <a:p>
            <a:pPr marL="342900" indent="-342900">
              <a:spcBef>
                <a:spcPct val="20000"/>
              </a:spcBef>
              <a:buClr>
                <a:schemeClr val="tx2"/>
              </a:buClr>
              <a:buSzPct val="75000"/>
              <a:buFont typeface="Wingdings" pitchFamily="2" charset="2"/>
              <a:buNone/>
            </a:pPr>
            <a:endParaRPr lang="en-US" sz="2000" b="1" dirty="0">
              <a:solidFill>
                <a:srgbClr val="990000"/>
              </a:solidFill>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6" name="Rectangle 4"/>
          <p:cNvSpPr>
            <a:spLocks noChangeArrowheads="1"/>
          </p:cNvSpPr>
          <p:nvPr/>
        </p:nvSpPr>
        <p:spPr bwMode="auto">
          <a:xfrm>
            <a:off x="1373188" y="1125538"/>
            <a:ext cx="6770687" cy="1981200"/>
          </a:xfrm>
          <a:prstGeom prst="rect">
            <a:avLst/>
          </a:prstGeom>
          <a:noFill/>
          <a:ln w="9525">
            <a:noFill/>
            <a:miter lim="800000"/>
            <a:headEnd/>
            <a:tailEnd/>
          </a:ln>
          <a:effectLst/>
        </p:spPr>
        <p:txBody>
          <a:bodyPr wrap="none">
            <a:spAutoFit/>
          </a:bodyPr>
          <a:lstStyle/>
          <a:p>
            <a:pPr algn="ctr"/>
            <a:r>
              <a:rPr lang="hr-HR" sz="3200" b="1">
                <a:solidFill>
                  <a:srgbClr val="000066"/>
                </a:solidFill>
                <a:latin typeface="Verdana" pitchFamily="34" charset="0"/>
              </a:rPr>
              <a:t>DHMZ and DUZS </a:t>
            </a:r>
          </a:p>
          <a:p>
            <a:pPr algn="ctr"/>
            <a:endParaRPr lang="hr-HR" sz="3200" b="1">
              <a:solidFill>
                <a:srgbClr val="000066"/>
              </a:solidFill>
              <a:latin typeface="Verdana" pitchFamily="34" charset="0"/>
            </a:endParaRPr>
          </a:p>
          <a:p>
            <a:pPr algn="ctr"/>
            <a:r>
              <a:rPr lang="hr-HR" sz="3000" b="1">
                <a:solidFill>
                  <a:srgbClr val="A50021"/>
                </a:solidFill>
                <a:latin typeface="Verdana" pitchFamily="34" charset="0"/>
              </a:rPr>
              <a:t>Common Goals, Achievements </a:t>
            </a:r>
          </a:p>
          <a:p>
            <a:pPr algn="ctr"/>
            <a:r>
              <a:rPr lang="hr-HR" sz="3000" b="1">
                <a:solidFill>
                  <a:srgbClr val="A50021"/>
                </a:solidFill>
                <a:latin typeface="Verdana" pitchFamily="34" charset="0"/>
              </a:rPr>
              <a:t>and Activities</a:t>
            </a:r>
            <a:endParaRPr lang="en-US" sz="3000" b="1">
              <a:solidFill>
                <a:srgbClr val="A50021"/>
              </a:solidFill>
              <a:latin typeface="Verdana"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3" name="Text Box 5"/>
          <p:cNvSpPr txBox="1">
            <a:spLocks noChangeArrowheads="1"/>
          </p:cNvSpPr>
          <p:nvPr/>
        </p:nvSpPr>
        <p:spPr bwMode="auto">
          <a:xfrm>
            <a:off x="611188" y="836613"/>
            <a:ext cx="8929687" cy="7786747"/>
          </a:xfrm>
          <a:prstGeom prst="rect">
            <a:avLst/>
          </a:prstGeom>
          <a:noFill/>
          <a:ln w="9525">
            <a:noFill/>
            <a:miter lim="800000"/>
            <a:headEnd/>
            <a:tailEnd/>
          </a:ln>
          <a:effectLst/>
        </p:spPr>
        <p:txBody>
          <a:bodyPr>
            <a:spAutoFit/>
          </a:bodyPr>
          <a:lstStyle/>
          <a:p>
            <a:pPr marL="457200" indent="-457200"/>
            <a:r>
              <a:rPr lang="hr-HR" sz="2000" dirty="0">
                <a:solidFill>
                  <a:srgbClr val="000066"/>
                </a:solidFill>
                <a:latin typeface="+mj-lt"/>
              </a:rPr>
              <a:t>Contents:</a:t>
            </a:r>
          </a:p>
          <a:p>
            <a:pPr marL="457200" indent="-457200"/>
            <a:endParaRPr lang="hr-HR" sz="2000" dirty="0">
              <a:solidFill>
                <a:srgbClr val="000066"/>
              </a:solidFill>
              <a:latin typeface="+mj-lt"/>
            </a:endParaRPr>
          </a:p>
          <a:p>
            <a:pPr marL="457200" indent="-457200">
              <a:buAutoNum type="arabicPeriod"/>
            </a:pPr>
            <a:r>
              <a:rPr lang="hr-HR" sz="2000" dirty="0" smtClean="0">
                <a:solidFill>
                  <a:srgbClr val="000066"/>
                </a:solidFill>
                <a:latin typeface="+mj-lt"/>
              </a:rPr>
              <a:t>Legal </a:t>
            </a:r>
            <a:r>
              <a:rPr lang="hr-HR" sz="2000" dirty="0">
                <a:solidFill>
                  <a:srgbClr val="000066"/>
                </a:solidFill>
                <a:latin typeface="+mj-lt"/>
              </a:rPr>
              <a:t>framework of EWS in </a:t>
            </a:r>
            <a:r>
              <a:rPr lang="hr-HR" sz="2000" dirty="0" smtClean="0">
                <a:solidFill>
                  <a:srgbClr val="000066"/>
                </a:solidFill>
                <a:latin typeface="+mj-lt"/>
              </a:rPr>
              <a:t>Croatia </a:t>
            </a:r>
          </a:p>
          <a:p>
            <a:pPr marL="457200" indent="-457200"/>
            <a:endParaRPr lang="hr-HR" sz="2000" dirty="0" smtClean="0">
              <a:solidFill>
                <a:srgbClr val="000066"/>
              </a:solidFill>
              <a:latin typeface="+mj-lt"/>
            </a:endParaRPr>
          </a:p>
          <a:p>
            <a:pPr marL="457200" indent="-457200"/>
            <a:r>
              <a:rPr lang="hr-HR" sz="2000" dirty="0" smtClean="0">
                <a:solidFill>
                  <a:srgbClr val="000066"/>
                </a:solidFill>
                <a:latin typeface="+mj-lt"/>
              </a:rPr>
              <a:t>2.  DHMZ (Mission, Organizational Structure,  Strategic Partners,  </a:t>
            </a:r>
          </a:p>
          <a:p>
            <a:pPr marL="457200" indent="-457200"/>
            <a:r>
              <a:rPr lang="hr-HR" sz="2000" dirty="0" smtClean="0">
                <a:solidFill>
                  <a:srgbClr val="000066"/>
                </a:solidFill>
                <a:latin typeface="+mj-lt"/>
              </a:rPr>
              <a:t>		       International Collaboration, Goals)</a:t>
            </a:r>
          </a:p>
          <a:p>
            <a:pPr marL="457200" indent="-457200"/>
            <a:endParaRPr lang="hr-HR" sz="2000" dirty="0" smtClean="0">
              <a:solidFill>
                <a:srgbClr val="000066"/>
              </a:solidFill>
              <a:latin typeface="+mj-lt"/>
            </a:endParaRPr>
          </a:p>
          <a:p>
            <a:pPr marL="457200" indent="-457200"/>
            <a:r>
              <a:rPr lang="hr-HR" sz="2000" dirty="0" smtClean="0">
                <a:solidFill>
                  <a:srgbClr val="000066"/>
                </a:solidFill>
                <a:latin typeface="+mj-lt"/>
              </a:rPr>
              <a:t>3. DUZS </a:t>
            </a:r>
            <a:r>
              <a:rPr lang="hr-HR" sz="2000" dirty="0">
                <a:solidFill>
                  <a:srgbClr val="000066"/>
                </a:solidFill>
                <a:latin typeface="+mj-lt"/>
              </a:rPr>
              <a:t>(Mission, Organizational Structure,  Strategic Partners, </a:t>
            </a:r>
            <a:endParaRPr lang="hr-HR" sz="2000" dirty="0" smtClean="0">
              <a:solidFill>
                <a:srgbClr val="000066"/>
              </a:solidFill>
              <a:latin typeface="+mj-lt"/>
            </a:endParaRPr>
          </a:p>
          <a:p>
            <a:pPr marL="457200" indent="-457200"/>
            <a:r>
              <a:rPr lang="hr-HR" sz="2000" dirty="0" smtClean="0">
                <a:solidFill>
                  <a:srgbClr val="000066"/>
                </a:solidFill>
                <a:latin typeface="+mj-lt"/>
              </a:rPr>
              <a:t>		     </a:t>
            </a:r>
            <a:r>
              <a:rPr lang="hr-HR" sz="2000" dirty="0">
                <a:solidFill>
                  <a:srgbClr val="000066"/>
                </a:solidFill>
                <a:latin typeface="+mj-lt"/>
              </a:rPr>
              <a:t>International Collaboration, Goals</a:t>
            </a:r>
            <a:r>
              <a:rPr lang="hr-HR" sz="2000" dirty="0" smtClean="0">
                <a:solidFill>
                  <a:srgbClr val="000066"/>
                </a:solidFill>
                <a:latin typeface="+mj-lt"/>
              </a:rPr>
              <a:t>)</a:t>
            </a:r>
          </a:p>
          <a:p>
            <a:pPr marL="457200" indent="-457200"/>
            <a:endParaRPr lang="hr-HR" sz="2000" dirty="0">
              <a:solidFill>
                <a:srgbClr val="000066"/>
              </a:solidFill>
              <a:latin typeface="+mj-lt"/>
            </a:endParaRPr>
          </a:p>
          <a:p>
            <a:pPr marL="457200" indent="-457200"/>
            <a:r>
              <a:rPr lang="hr-HR" sz="2000" dirty="0" smtClean="0">
                <a:solidFill>
                  <a:srgbClr val="000066"/>
                </a:solidFill>
                <a:latin typeface="+mj-lt"/>
              </a:rPr>
              <a:t>4. DHMZ </a:t>
            </a:r>
            <a:r>
              <a:rPr lang="hr-HR" sz="2000" dirty="0">
                <a:solidFill>
                  <a:srgbClr val="000066"/>
                </a:solidFill>
                <a:latin typeface="+mj-lt"/>
              </a:rPr>
              <a:t>and DUZS - Common Achievements and Activities </a:t>
            </a:r>
            <a:endParaRPr lang="hr-HR" sz="2000" dirty="0" smtClean="0">
              <a:solidFill>
                <a:srgbClr val="000066"/>
              </a:solidFill>
              <a:latin typeface="+mj-lt"/>
            </a:endParaRPr>
          </a:p>
          <a:p>
            <a:pPr marL="457200" indent="-457200"/>
            <a:endParaRPr lang="hr-HR" sz="2000" dirty="0" smtClean="0">
              <a:solidFill>
                <a:srgbClr val="000066"/>
              </a:solidFill>
              <a:latin typeface="+mj-lt"/>
            </a:endParaRPr>
          </a:p>
          <a:p>
            <a:pPr marL="457200" indent="-457200"/>
            <a:r>
              <a:rPr lang="hr-HR" sz="2000" dirty="0" smtClean="0">
                <a:solidFill>
                  <a:srgbClr val="000066"/>
                </a:solidFill>
                <a:latin typeface="+mj-lt"/>
              </a:rPr>
              <a:t>5 Conclusion</a:t>
            </a:r>
            <a:endParaRPr lang="hr-HR" sz="2000" dirty="0">
              <a:solidFill>
                <a:srgbClr val="000066"/>
              </a:solidFill>
              <a:latin typeface="+mj-lt"/>
            </a:endParaRPr>
          </a:p>
          <a:p>
            <a:pPr marL="457200" indent="-457200">
              <a:buFontTx/>
              <a:buAutoNum type="arabicPeriod"/>
            </a:pPr>
            <a:endParaRPr lang="hr-HR" sz="2000" dirty="0">
              <a:solidFill>
                <a:srgbClr val="000066"/>
              </a:solidFill>
              <a:latin typeface="+mj-lt"/>
            </a:endParaRPr>
          </a:p>
          <a:p>
            <a:pPr marL="457200" indent="-457200">
              <a:buFontTx/>
              <a:buAutoNum type="arabicPeriod"/>
            </a:pPr>
            <a:endParaRPr lang="hr-HR" sz="2000" dirty="0">
              <a:solidFill>
                <a:srgbClr val="000066"/>
              </a:solidFill>
              <a:latin typeface="+mj-lt"/>
            </a:endParaRPr>
          </a:p>
          <a:p>
            <a:pPr marL="457200" indent="-457200" algn="ctr"/>
            <a:r>
              <a:rPr lang="hr-HR" sz="2000" dirty="0">
                <a:solidFill>
                  <a:schemeClr val="accent2"/>
                </a:solidFill>
                <a:latin typeface="+mj-lt"/>
              </a:rPr>
              <a:t>DUZS= National Protection and Rescue Directorate</a:t>
            </a:r>
          </a:p>
          <a:p>
            <a:pPr marL="457200" indent="-457200"/>
            <a:r>
              <a:rPr lang="hr-HR" sz="2000" dirty="0">
                <a:solidFill>
                  <a:schemeClr val="accent2"/>
                </a:solidFill>
                <a:latin typeface="+mj-lt"/>
              </a:rPr>
              <a:t>	                    DHMZ = Meteorological and Hydrological Service</a:t>
            </a:r>
          </a:p>
          <a:p>
            <a:pPr marL="457200" indent="-457200"/>
            <a:endParaRPr lang="en-US" sz="2000" dirty="0">
              <a:solidFill>
                <a:schemeClr val="accent2"/>
              </a:solidFill>
              <a:latin typeface="+mj-lt"/>
            </a:endParaRPr>
          </a:p>
          <a:p>
            <a:pPr marL="457200" indent="-457200" algn="ctr"/>
            <a:endParaRPr lang="hr-HR" sz="2000" dirty="0">
              <a:solidFill>
                <a:srgbClr val="000066"/>
              </a:solidFill>
              <a:latin typeface="+mj-lt"/>
            </a:endParaRPr>
          </a:p>
          <a:p>
            <a:pPr marL="457200" indent="-457200"/>
            <a:endParaRPr lang="hr-HR" sz="2000" dirty="0">
              <a:solidFill>
                <a:srgbClr val="000066"/>
              </a:solidFill>
              <a:latin typeface="+mj-lt"/>
            </a:endParaRPr>
          </a:p>
          <a:p>
            <a:pPr marL="457200" indent="-457200">
              <a:buFontTx/>
              <a:buChar char="•"/>
            </a:pPr>
            <a:endParaRPr lang="hr-HR" sz="2000" dirty="0">
              <a:solidFill>
                <a:srgbClr val="000066"/>
              </a:solidFill>
              <a:latin typeface="+mj-lt"/>
            </a:endParaRPr>
          </a:p>
          <a:p>
            <a:pPr marL="457200" indent="-457200">
              <a:buFontTx/>
              <a:buChar char="•"/>
            </a:pPr>
            <a:endParaRPr lang="hr-HR" sz="2000" dirty="0">
              <a:solidFill>
                <a:srgbClr val="000066"/>
              </a:solidFill>
              <a:latin typeface="+mj-lt"/>
            </a:endParaRPr>
          </a:p>
          <a:p>
            <a:pPr marL="457200" indent="-457200">
              <a:buFontTx/>
              <a:buChar char="•"/>
            </a:pPr>
            <a:endParaRPr lang="hr-HR" sz="2000" dirty="0">
              <a:solidFill>
                <a:srgbClr val="000066"/>
              </a:solidFill>
              <a:latin typeface="+mj-lt"/>
            </a:endParaRPr>
          </a:p>
          <a:p>
            <a:pPr marL="457200" indent="-457200">
              <a:buFontTx/>
              <a:buChar char="•"/>
            </a:pPr>
            <a:endParaRPr lang="hr-HR" sz="2000" dirty="0">
              <a:solidFill>
                <a:srgbClr val="000066"/>
              </a:solidFill>
              <a:latin typeface="+mj-lt"/>
            </a:endParaRPr>
          </a:p>
          <a:p>
            <a:pPr marL="457200" indent="-457200">
              <a:buFontTx/>
              <a:buChar char="•"/>
            </a:pPr>
            <a:endParaRPr lang="hr-HR" sz="2000" dirty="0">
              <a:solidFill>
                <a:srgbClr val="000066"/>
              </a:solidFill>
              <a:latin typeface="+mj-l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16" name="Picture 8" descr="XTP-006-DUZS-MAIN_logo"/>
          <p:cNvPicPr>
            <a:picLocks noChangeAspect="1" noChangeArrowheads="1"/>
          </p:cNvPicPr>
          <p:nvPr/>
        </p:nvPicPr>
        <p:blipFill>
          <a:blip r:embed="rId2" cstate="print"/>
          <a:srcRect/>
          <a:stretch>
            <a:fillRect/>
          </a:stretch>
        </p:blipFill>
        <p:spPr bwMode="auto">
          <a:xfrm>
            <a:off x="1835150" y="115888"/>
            <a:ext cx="1284288" cy="1233487"/>
          </a:xfrm>
          <a:prstGeom prst="rect">
            <a:avLst/>
          </a:prstGeom>
          <a:noFill/>
        </p:spPr>
      </p:pic>
      <p:sp>
        <p:nvSpPr>
          <p:cNvPr id="350211" name="Text Box 3"/>
          <p:cNvSpPr txBox="1">
            <a:spLocks noChangeArrowheads="1"/>
          </p:cNvSpPr>
          <p:nvPr/>
        </p:nvSpPr>
        <p:spPr bwMode="auto">
          <a:xfrm>
            <a:off x="1816100" y="2224088"/>
            <a:ext cx="184150" cy="366712"/>
          </a:xfrm>
          <a:prstGeom prst="rect">
            <a:avLst/>
          </a:prstGeom>
          <a:noFill/>
          <a:ln w="9525">
            <a:noFill/>
            <a:miter lim="800000"/>
            <a:headEnd/>
            <a:tailEnd/>
          </a:ln>
          <a:effectLst/>
        </p:spPr>
        <p:txBody>
          <a:bodyPr wrap="none">
            <a:spAutoFit/>
          </a:bodyPr>
          <a:lstStyle/>
          <a:p>
            <a:endParaRPr lang="en-US" sz="1800">
              <a:latin typeface="Arial" charset="0"/>
            </a:endParaRPr>
          </a:p>
        </p:txBody>
      </p:sp>
      <p:sp>
        <p:nvSpPr>
          <p:cNvPr id="350213" name="Rectangle 5"/>
          <p:cNvSpPr>
            <a:spLocks noChangeArrowheads="1"/>
          </p:cNvSpPr>
          <p:nvPr/>
        </p:nvSpPr>
        <p:spPr bwMode="auto">
          <a:xfrm>
            <a:off x="250825" y="1125538"/>
            <a:ext cx="8893175" cy="4730750"/>
          </a:xfrm>
          <a:prstGeom prst="rect">
            <a:avLst/>
          </a:prstGeom>
          <a:noFill/>
          <a:ln w="9525">
            <a:noFill/>
            <a:miter lim="800000"/>
            <a:headEnd/>
            <a:tailEnd/>
          </a:ln>
          <a:effectLst/>
        </p:spPr>
        <p:txBody>
          <a:bodyPr>
            <a:spAutoFit/>
          </a:bodyPr>
          <a:lstStyle/>
          <a:p>
            <a:pPr marL="269875" indent="-269875"/>
            <a:r>
              <a:rPr lang="hr-HR" sz="1600" b="1" dirty="0">
                <a:solidFill>
                  <a:srgbClr val="000066"/>
                </a:solidFill>
                <a:effectLst>
                  <a:outerShdw blurRad="38100" dist="38100" dir="2700000" algn="tl">
                    <a:srgbClr val="C0C0C0"/>
                  </a:outerShdw>
                </a:effectLst>
                <a:latin typeface="Arial" charset="0"/>
              </a:rPr>
              <a:t>National Protection and Rescue Directorate </a:t>
            </a:r>
            <a:r>
              <a:rPr lang="en-US" sz="1600" b="1" dirty="0">
                <a:solidFill>
                  <a:srgbClr val="000066"/>
                </a:solidFill>
                <a:effectLst>
                  <a:outerShdw blurRad="38100" dist="38100" dir="2700000" algn="tl">
                    <a:srgbClr val="C0C0C0"/>
                  </a:outerShdw>
                </a:effectLst>
                <a:latin typeface="Arial" charset="0"/>
                <a:cs typeface="Arial" charset="0"/>
              </a:rPr>
              <a:t>&amp;</a:t>
            </a:r>
            <a:r>
              <a:rPr lang="hr-HR" sz="1600" b="1" dirty="0">
                <a:solidFill>
                  <a:srgbClr val="000066"/>
                </a:solidFill>
                <a:effectLst>
                  <a:outerShdw blurRad="38100" dist="38100" dir="2700000" algn="tl">
                    <a:srgbClr val="C0C0C0"/>
                  </a:outerShdw>
                </a:effectLst>
                <a:latin typeface="Arial" charset="0"/>
                <a:cs typeface="Arial" charset="0"/>
              </a:rPr>
              <a:t> Meteorological and Hydrological Service</a:t>
            </a:r>
            <a:r>
              <a:rPr lang="en-GB" sz="1800" dirty="0">
                <a:latin typeface="Arial" charset="0"/>
              </a:rPr>
              <a:t> </a:t>
            </a:r>
            <a:endParaRPr lang="hr-HR" sz="1800" dirty="0">
              <a:latin typeface="Arial" charset="0"/>
            </a:endParaRPr>
          </a:p>
          <a:p>
            <a:pPr marL="269875" indent="-269875"/>
            <a:endParaRPr lang="hr-HR" sz="800" b="1" dirty="0">
              <a:solidFill>
                <a:srgbClr val="000000"/>
              </a:solidFill>
              <a:latin typeface="Arial" charset="0"/>
            </a:endParaRPr>
          </a:p>
          <a:p>
            <a:pPr marL="269875" indent="-269875"/>
            <a:endParaRPr lang="hr-HR" sz="800" b="1" dirty="0">
              <a:solidFill>
                <a:srgbClr val="000000"/>
              </a:solidFill>
              <a:latin typeface="Arial" charset="0"/>
            </a:endParaRPr>
          </a:p>
          <a:p>
            <a:pPr marL="269875" indent="-269875" algn="ctr"/>
            <a:r>
              <a:rPr lang="hr-HR" sz="1800" b="1" u="sng" dirty="0">
                <a:solidFill>
                  <a:srgbClr val="000066"/>
                </a:solidFill>
                <a:effectLst>
                  <a:outerShdw blurRad="38100" dist="38100" dir="2700000" algn="tl">
                    <a:srgbClr val="C0C0C0"/>
                  </a:outerShdw>
                </a:effectLst>
                <a:latin typeface="Arial" charset="0"/>
              </a:rPr>
              <a:t>C</a:t>
            </a:r>
            <a:r>
              <a:rPr lang="en-GB" sz="1800" b="1" u="sng" dirty="0" err="1">
                <a:solidFill>
                  <a:srgbClr val="000066"/>
                </a:solidFill>
                <a:effectLst>
                  <a:outerShdw blurRad="38100" dist="38100" dir="2700000" algn="tl">
                    <a:srgbClr val="C0C0C0"/>
                  </a:outerShdw>
                </a:effectLst>
                <a:latin typeface="Arial" charset="0"/>
              </a:rPr>
              <a:t>ommon</a:t>
            </a:r>
            <a:r>
              <a:rPr lang="en-GB" sz="1800" b="1" u="sng" dirty="0">
                <a:solidFill>
                  <a:srgbClr val="000066"/>
                </a:solidFill>
                <a:effectLst>
                  <a:outerShdw blurRad="38100" dist="38100" dir="2700000" algn="tl">
                    <a:srgbClr val="C0C0C0"/>
                  </a:outerShdw>
                </a:effectLst>
                <a:latin typeface="Arial" charset="0"/>
              </a:rPr>
              <a:t> goals and mutual interest</a:t>
            </a:r>
            <a:r>
              <a:rPr lang="hr-HR" sz="1800" b="1" u="sng" dirty="0">
                <a:solidFill>
                  <a:srgbClr val="000066"/>
                </a:solidFill>
                <a:effectLst>
                  <a:outerShdw blurRad="38100" dist="38100" dir="2700000" algn="tl">
                    <a:srgbClr val="C0C0C0"/>
                  </a:outerShdw>
                </a:effectLst>
                <a:latin typeface="Arial" charset="0"/>
              </a:rPr>
              <a:t>:</a:t>
            </a:r>
          </a:p>
          <a:p>
            <a:pPr marL="269875" indent="-269875" algn="ctr"/>
            <a:endParaRPr lang="hr-HR" sz="1800" b="1" u="sng" dirty="0">
              <a:solidFill>
                <a:srgbClr val="000066"/>
              </a:solidFill>
              <a:effectLst>
                <a:outerShdw blurRad="38100" dist="38100" dir="2700000" algn="tl">
                  <a:srgbClr val="C0C0C0"/>
                </a:outerShdw>
              </a:effectLst>
              <a:latin typeface="Arial" charset="0"/>
            </a:endParaRPr>
          </a:p>
          <a:p>
            <a:pPr marL="269875" indent="-269875">
              <a:buFontTx/>
              <a:buChar char="•"/>
            </a:pPr>
            <a:r>
              <a:rPr lang="en-GB" sz="1800" b="1" dirty="0">
                <a:solidFill>
                  <a:srgbClr val="990000"/>
                </a:solidFill>
                <a:effectLst>
                  <a:outerShdw blurRad="38100" dist="38100" dir="2700000" algn="tl">
                    <a:srgbClr val="C0C0C0"/>
                  </a:outerShdw>
                </a:effectLst>
                <a:latin typeface="Arial" charset="0"/>
              </a:rPr>
              <a:t>improving natural disaster prevention, prediction, early warning, response </a:t>
            </a:r>
            <a:r>
              <a:rPr lang="hr-HR" sz="1800" b="1" dirty="0">
                <a:solidFill>
                  <a:srgbClr val="990000"/>
                </a:solidFill>
                <a:effectLst>
                  <a:outerShdw blurRad="38100" dist="38100" dir="2700000" algn="tl">
                    <a:srgbClr val="C0C0C0"/>
                  </a:outerShdw>
                </a:effectLst>
                <a:latin typeface="Arial" charset="0"/>
              </a:rPr>
              <a:t>  </a:t>
            </a:r>
            <a:r>
              <a:rPr lang="en-GB" sz="1800" b="1" dirty="0">
                <a:solidFill>
                  <a:srgbClr val="990000"/>
                </a:solidFill>
                <a:effectLst>
                  <a:outerShdw blurRad="38100" dist="38100" dir="2700000" algn="tl">
                    <a:srgbClr val="C0C0C0"/>
                  </a:outerShdw>
                </a:effectLst>
                <a:latin typeface="Arial" charset="0"/>
              </a:rPr>
              <a:t>and recovery</a:t>
            </a:r>
            <a:endParaRPr lang="hr-HR" sz="1800" b="1" dirty="0">
              <a:solidFill>
                <a:srgbClr val="990000"/>
              </a:solidFill>
              <a:effectLst>
                <a:outerShdw blurRad="38100" dist="38100" dir="2700000" algn="tl">
                  <a:srgbClr val="C0C0C0"/>
                </a:outerShdw>
              </a:effectLst>
              <a:latin typeface="Arial" charset="0"/>
            </a:endParaRPr>
          </a:p>
          <a:p>
            <a:pPr marL="269875" indent="-269875"/>
            <a:endParaRPr lang="en-GB" sz="1800" b="1" dirty="0">
              <a:solidFill>
                <a:srgbClr val="990000"/>
              </a:solidFill>
              <a:effectLst>
                <a:outerShdw blurRad="38100" dist="38100" dir="2700000" algn="tl">
                  <a:srgbClr val="C0C0C0"/>
                </a:outerShdw>
              </a:effectLst>
              <a:latin typeface="Arial" charset="0"/>
            </a:endParaRPr>
          </a:p>
          <a:p>
            <a:pPr marL="269875" indent="-269875">
              <a:buFontTx/>
              <a:buChar char="•"/>
            </a:pPr>
            <a:r>
              <a:rPr lang="hr-HR" sz="1800" b="1" dirty="0">
                <a:solidFill>
                  <a:srgbClr val="990000"/>
                </a:solidFill>
                <a:effectLst>
                  <a:outerShdw blurRad="38100" dist="38100" dir="2700000" algn="tl">
                    <a:srgbClr val="C0C0C0"/>
                  </a:outerShdw>
                </a:effectLst>
                <a:latin typeface="Arial" charset="0"/>
              </a:rPr>
              <a:t>r</a:t>
            </a:r>
            <a:r>
              <a:rPr lang="en-GB" sz="1800" b="1" dirty="0" err="1">
                <a:solidFill>
                  <a:srgbClr val="990000"/>
                </a:solidFill>
                <a:effectLst>
                  <a:outerShdw blurRad="38100" dist="38100" dir="2700000" algn="tl">
                    <a:srgbClr val="C0C0C0"/>
                  </a:outerShdw>
                </a:effectLst>
                <a:latin typeface="Arial" charset="0"/>
              </a:rPr>
              <a:t>isk</a:t>
            </a:r>
            <a:r>
              <a:rPr lang="en-GB" sz="1800" b="1" dirty="0">
                <a:solidFill>
                  <a:srgbClr val="990000"/>
                </a:solidFill>
                <a:effectLst>
                  <a:outerShdw blurRad="38100" dist="38100" dir="2700000" algn="tl">
                    <a:srgbClr val="C0C0C0"/>
                  </a:outerShdw>
                </a:effectLst>
                <a:latin typeface="Arial" charset="0"/>
              </a:rPr>
              <a:t> assessment, as outcome of the interaction between a hazard phenomena and vulnerability</a:t>
            </a:r>
          </a:p>
          <a:p>
            <a:pPr marL="269875" indent="-269875"/>
            <a:endParaRPr lang="hr-HR" sz="1800" b="1" dirty="0">
              <a:solidFill>
                <a:srgbClr val="000066"/>
              </a:solidFill>
              <a:effectLst>
                <a:outerShdw blurRad="38100" dist="38100" dir="2700000" algn="tl">
                  <a:srgbClr val="C0C0C0"/>
                </a:outerShdw>
              </a:effectLst>
              <a:latin typeface="Arial" charset="0"/>
            </a:endParaRPr>
          </a:p>
          <a:p>
            <a:pPr marL="269875" indent="-269875" algn="ctr"/>
            <a:r>
              <a:rPr lang="hr-HR" sz="1800" b="1" u="sng" dirty="0">
                <a:solidFill>
                  <a:srgbClr val="000066"/>
                </a:solidFill>
                <a:effectLst>
                  <a:outerShdw blurRad="38100" dist="38100" dir="2700000" algn="tl">
                    <a:srgbClr val="C0C0C0"/>
                  </a:outerShdw>
                </a:effectLst>
                <a:latin typeface="Arial" charset="0"/>
              </a:rPr>
              <a:t>Common </a:t>
            </a:r>
            <a:r>
              <a:rPr lang="en-GB" sz="1800" b="1" u="sng" dirty="0">
                <a:solidFill>
                  <a:srgbClr val="000066"/>
                </a:solidFill>
                <a:effectLst>
                  <a:outerShdw blurRad="38100" dist="38100" dir="2700000" algn="tl">
                    <a:srgbClr val="C0C0C0"/>
                  </a:outerShdw>
                </a:effectLst>
                <a:latin typeface="Arial" charset="0"/>
              </a:rPr>
              <a:t>achievements:</a:t>
            </a:r>
            <a:endParaRPr lang="hr-HR" sz="1800" b="1" u="sng" dirty="0">
              <a:solidFill>
                <a:srgbClr val="000066"/>
              </a:solidFill>
              <a:effectLst>
                <a:outerShdw blurRad="38100" dist="38100" dir="2700000" algn="tl">
                  <a:srgbClr val="C0C0C0"/>
                </a:outerShdw>
              </a:effectLst>
              <a:latin typeface="Arial" charset="0"/>
            </a:endParaRPr>
          </a:p>
          <a:p>
            <a:pPr marL="269875" indent="-269875" algn="ctr"/>
            <a:endParaRPr lang="hr-HR" sz="1800" b="1" u="sng" dirty="0">
              <a:solidFill>
                <a:srgbClr val="000066"/>
              </a:solidFill>
              <a:effectLst>
                <a:outerShdw blurRad="38100" dist="38100" dir="2700000" algn="tl">
                  <a:srgbClr val="C0C0C0"/>
                </a:outerShdw>
              </a:effectLst>
              <a:latin typeface="Arial" charset="0"/>
            </a:endParaRPr>
          </a:p>
          <a:p>
            <a:pPr marL="269875" indent="-269875">
              <a:buFontTx/>
              <a:buChar char="•"/>
            </a:pPr>
            <a:r>
              <a:rPr lang="en-GB" sz="1800" b="1" dirty="0">
                <a:solidFill>
                  <a:srgbClr val="990000"/>
                </a:solidFill>
                <a:effectLst>
                  <a:outerShdw blurRad="38100" dist="38100" dir="2700000" algn="tl">
                    <a:srgbClr val="C0C0C0"/>
                  </a:outerShdw>
                </a:effectLst>
                <a:latin typeface="Arial" charset="0"/>
              </a:rPr>
              <a:t>June 23th, 2006 come into force “Standard </a:t>
            </a:r>
            <a:r>
              <a:rPr lang="en-GB" sz="1800" b="1" dirty="0" err="1">
                <a:solidFill>
                  <a:srgbClr val="990000"/>
                </a:solidFill>
                <a:effectLst>
                  <a:outerShdw blurRad="38100" dist="38100" dir="2700000" algn="tl">
                    <a:srgbClr val="C0C0C0"/>
                  </a:outerShdw>
                </a:effectLst>
                <a:latin typeface="Arial" charset="0"/>
              </a:rPr>
              <a:t>Operat</a:t>
            </a:r>
            <a:r>
              <a:rPr lang="hr-HR" sz="1800" b="1" dirty="0">
                <a:solidFill>
                  <a:srgbClr val="990000"/>
                </a:solidFill>
                <a:effectLst>
                  <a:outerShdw blurRad="38100" dist="38100" dir="2700000" algn="tl">
                    <a:srgbClr val="C0C0C0"/>
                  </a:outerShdw>
                </a:effectLst>
                <a:latin typeface="Arial" charset="0"/>
              </a:rPr>
              <a:t>ions </a:t>
            </a:r>
            <a:r>
              <a:rPr lang="en-GB" sz="1800" b="1" dirty="0">
                <a:solidFill>
                  <a:srgbClr val="990000"/>
                </a:solidFill>
                <a:effectLst>
                  <a:outerShdw blurRad="38100" dist="38100" dir="2700000" algn="tl">
                    <a:srgbClr val="C0C0C0"/>
                  </a:outerShdw>
                </a:effectLst>
                <a:latin typeface="Arial" charset="0"/>
              </a:rPr>
              <a:t>Procedure on weather forecast information”</a:t>
            </a:r>
            <a:r>
              <a:rPr lang="hr-HR" sz="1800" b="1" dirty="0">
                <a:solidFill>
                  <a:srgbClr val="990000"/>
                </a:solidFill>
                <a:effectLst>
                  <a:outerShdw blurRad="38100" dist="38100" dir="2700000" algn="tl">
                    <a:srgbClr val="C0C0C0"/>
                  </a:outerShdw>
                </a:effectLst>
                <a:latin typeface="Arial" charset="0"/>
              </a:rPr>
              <a:t> - </a:t>
            </a:r>
            <a:r>
              <a:rPr lang="en-GB" sz="1800" b="1" dirty="0">
                <a:solidFill>
                  <a:srgbClr val="990000"/>
                </a:solidFill>
                <a:effectLst>
                  <a:outerShdw blurRad="38100" dist="38100" dir="2700000" algn="tl">
                    <a:srgbClr val="C0C0C0"/>
                  </a:outerShdw>
                </a:effectLst>
                <a:latin typeface="Arial" charset="0"/>
              </a:rPr>
              <a:t>document deals with mutual rights and obligations in weather forecast information – dissemination for the purpose of prevention</a:t>
            </a:r>
            <a:endParaRPr lang="hr-HR" sz="1800" b="1" dirty="0">
              <a:solidFill>
                <a:srgbClr val="990000"/>
              </a:solidFill>
              <a:effectLst>
                <a:outerShdw blurRad="38100" dist="38100" dir="2700000" algn="tl">
                  <a:srgbClr val="C0C0C0"/>
                </a:outerShdw>
              </a:effectLst>
              <a:latin typeface="Arial" charset="0"/>
            </a:endParaRPr>
          </a:p>
          <a:p>
            <a:pPr marL="269875" indent="-269875"/>
            <a:endParaRPr lang="hr-HR" sz="1800" b="1" dirty="0">
              <a:solidFill>
                <a:srgbClr val="990000"/>
              </a:solidFill>
              <a:effectLst>
                <a:outerShdw blurRad="38100" dist="38100" dir="2700000" algn="tl">
                  <a:srgbClr val="C0C0C0"/>
                </a:outerShdw>
              </a:effectLst>
              <a:latin typeface="Arial" charset="0"/>
            </a:endParaRPr>
          </a:p>
          <a:p>
            <a:pPr marL="269875" indent="-269875">
              <a:buFontTx/>
              <a:buChar char="•"/>
            </a:pPr>
            <a:r>
              <a:rPr lang="hr-HR" sz="1800" b="1" dirty="0">
                <a:solidFill>
                  <a:srgbClr val="990000"/>
                </a:solidFill>
                <a:effectLst>
                  <a:outerShdw blurRad="38100" dist="38100" dir="2700000" algn="tl">
                    <a:srgbClr val="C0C0C0"/>
                  </a:outerShdw>
                </a:effectLst>
                <a:latin typeface="Arial" charset="0"/>
              </a:rPr>
              <a:t>Local hosts of </a:t>
            </a:r>
            <a:r>
              <a:rPr lang="hr-HR" sz="1800" b="1" dirty="0" smtClean="0">
                <a:solidFill>
                  <a:srgbClr val="990000"/>
                </a:solidFill>
                <a:effectLst>
                  <a:outerShdw blurRad="38100" dist="38100" dir="2700000" algn="tl">
                    <a:srgbClr val="C0C0C0"/>
                  </a:outerShdw>
                </a:effectLst>
                <a:latin typeface="Arial" charset="0"/>
              </a:rPr>
              <a:t>joint </a:t>
            </a:r>
            <a:r>
              <a:rPr lang="hr-HR" sz="1800" b="1" dirty="0">
                <a:solidFill>
                  <a:srgbClr val="990000"/>
                </a:solidFill>
                <a:effectLst>
                  <a:outerShdw blurRad="38100" dist="38100" dir="2700000" algn="tl">
                    <a:srgbClr val="C0C0C0"/>
                  </a:outerShdw>
                </a:effectLst>
                <a:latin typeface="Arial" charset="0"/>
              </a:rPr>
              <a:t>workshops in </a:t>
            </a:r>
            <a:r>
              <a:rPr lang="hr-HR" sz="1800" b="1" dirty="0" smtClean="0">
                <a:solidFill>
                  <a:srgbClr val="990000"/>
                </a:solidFill>
                <a:effectLst>
                  <a:outerShdw blurRad="38100" dist="38100" dir="2700000" algn="tl">
                    <a:srgbClr val="C0C0C0"/>
                  </a:outerShdw>
                </a:effectLst>
                <a:latin typeface="Arial" charset="0"/>
              </a:rPr>
              <a:t>Pula</a:t>
            </a:r>
            <a:endParaRPr lang="hr-HR" sz="2000" b="1" dirty="0">
              <a:solidFill>
                <a:srgbClr val="990000"/>
              </a:solidFill>
              <a:latin typeface="Verdana" pitchFamily="34" charset="0"/>
            </a:endParaRPr>
          </a:p>
        </p:txBody>
      </p:sp>
      <p:pic>
        <p:nvPicPr>
          <p:cNvPr id="350214" name="Picture 6" descr="DHMZlogo"/>
          <p:cNvPicPr>
            <a:picLocks noChangeAspect="1" noChangeArrowheads="1"/>
          </p:cNvPicPr>
          <p:nvPr/>
        </p:nvPicPr>
        <p:blipFill>
          <a:blip r:embed="rId3" cstate="print"/>
          <a:srcRect/>
          <a:stretch>
            <a:fillRect/>
          </a:stretch>
        </p:blipFill>
        <p:spPr bwMode="auto">
          <a:xfrm>
            <a:off x="6084888" y="188913"/>
            <a:ext cx="792162" cy="936625"/>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7" name="Text Box 5"/>
          <p:cNvSpPr txBox="1">
            <a:spLocks noChangeArrowheads="1"/>
          </p:cNvSpPr>
          <p:nvPr/>
        </p:nvSpPr>
        <p:spPr bwMode="auto">
          <a:xfrm>
            <a:off x="1908175" y="1412875"/>
            <a:ext cx="4968875" cy="457200"/>
          </a:xfrm>
          <a:prstGeom prst="rect">
            <a:avLst/>
          </a:prstGeom>
          <a:noFill/>
          <a:ln w="9525">
            <a:noFill/>
            <a:miter lim="800000"/>
            <a:headEnd/>
            <a:tailEnd/>
          </a:ln>
          <a:effectLst/>
        </p:spPr>
        <p:txBody>
          <a:bodyPr>
            <a:spAutoFit/>
          </a:bodyPr>
          <a:lstStyle/>
          <a:p>
            <a:pPr>
              <a:spcBef>
                <a:spcPct val="50000"/>
              </a:spcBef>
            </a:pPr>
            <a:r>
              <a:rPr lang="hr-HR"/>
              <a:t>Ac</a:t>
            </a:r>
            <a:endParaRPr lang="en-US"/>
          </a:p>
        </p:txBody>
      </p:sp>
      <p:sp>
        <p:nvSpPr>
          <p:cNvPr id="397318" name="Text Box 6"/>
          <p:cNvSpPr txBox="1">
            <a:spLocks noChangeArrowheads="1"/>
          </p:cNvSpPr>
          <p:nvPr/>
        </p:nvSpPr>
        <p:spPr bwMode="auto">
          <a:xfrm>
            <a:off x="1763713" y="1557338"/>
            <a:ext cx="7993062" cy="2805112"/>
          </a:xfrm>
          <a:prstGeom prst="rect">
            <a:avLst/>
          </a:prstGeom>
          <a:noFill/>
          <a:ln w="9525">
            <a:noFill/>
            <a:miter lim="800000"/>
            <a:headEnd/>
            <a:tailEnd/>
          </a:ln>
          <a:effectLst/>
        </p:spPr>
        <p:txBody>
          <a:bodyPr>
            <a:spAutoFit/>
          </a:bodyPr>
          <a:lstStyle/>
          <a:p>
            <a:pPr>
              <a:spcBef>
                <a:spcPct val="50000"/>
              </a:spcBef>
            </a:pPr>
            <a:r>
              <a:rPr lang="hr-HR" sz="4000" dirty="0">
                <a:solidFill>
                  <a:srgbClr val="003366"/>
                </a:solidFill>
                <a:latin typeface="Verdana" pitchFamily="34" charset="0"/>
              </a:rPr>
              <a:t>COMMON  ACTIVITIES</a:t>
            </a:r>
          </a:p>
          <a:p>
            <a:pPr>
              <a:spcBef>
                <a:spcPct val="50000"/>
              </a:spcBef>
            </a:pPr>
            <a:r>
              <a:rPr lang="hr-HR" sz="2800" i="1" dirty="0">
                <a:solidFill>
                  <a:srgbClr val="003366"/>
                </a:solidFill>
                <a:latin typeface="Verdana" pitchFamily="34" charset="0"/>
              </a:rPr>
              <a:t>Early warning system</a:t>
            </a:r>
          </a:p>
          <a:p>
            <a:pPr>
              <a:spcBef>
                <a:spcPct val="50000"/>
              </a:spcBef>
              <a:buFont typeface="Wingdings" pitchFamily="2" charset="2"/>
              <a:buChar char="Ø"/>
            </a:pPr>
            <a:endParaRPr lang="hr-HR" sz="4000" i="1" dirty="0">
              <a:solidFill>
                <a:srgbClr val="A50021"/>
              </a:solidFill>
              <a:latin typeface="Verdana" pitchFamily="34" charset="0"/>
            </a:endParaRPr>
          </a:p>
          <a:p>
            <a:pPr>
              <a:spcBef>
                <a:spcPct val="50000"/>
              </a:spcBef>
              <a:buFont typeface="Wingdings" pitchFamily="2" charset="2"/>
              <a:buNone/>
            </a:pPr>
            <a:endParaRPr lang="en-US" i="1" dirty="0">
              <a:solidFill>
                <a:srgbClr val="A50021"/>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22914" name="Line 2"/>
          <p:cNvSpPr>
            <a:spLocks noChangeShapeType="1"/>
          </p:cNvSpPr>
          <p:nvPr/>
        </p:nvSpPr>
        <p:spPr bwMode="auto">
          <a:xfrm>
            <a:off x="1366838" y="1052513"/>
            <a:ext cx="6408737" cy="0"/>
          </a:xfrm>
          <a:prstGeom prst="line">
            <a:avLst/>
          </a:prstGeom>
          <a:noFill/>
          <a:ln w="76200">
            <a:solidFill>
              <a:srgbClr val="FFCC00"/>
            </a:solidFill>
            <a:round/>
            <a:headEnd/>
            <a:tailEnd/>
          </a:ln>
          <a:effectLst/>
        </p:spPr>
        <p:txBody>
          <a:bodyPr wrap="none"/>
          <a:lstStyle/>
          <a:p>
            <a:endParaRPr lang="hr-HR"/>
          </a:p>
        </p:txBody>
      </p:sp>
      <p:sp>
        <p:nvSpPr>
          <p:cNvPr id="422915" name="Text Box 3"/>
          <p:cNvSpPr txBox="1">
            <a:spLocks noChangeArrowheads="1"/>
          </p:cNvSpPr>
          <p:nvPr/>
        </p:nvSpPr>
        <p:spPr bwMode="auto">
          <a:xfrm>
            <a:off x="1816100" y="2224088"/>
            <a:ext cx="184150" cy="366712"/>
          </a:xfrm>
          <a:prstGeom prst="rect">
            <a:avLst/>
          </a:prstGeom>
          <a:noFill/>
          <a:ln w="9525">
            <a:noFill/>
            <a:miter lim="800000"/>
            <a:headEnd/>
            <a:tailEnd/>
          </a:ln>
          <a:effectLst/>
        </p:spPr>
        <p:txBody>
          <a:bodyPr wrap="none">
            <a:spAutoFit/>
          </a:bodyPr>
          <a:lstStyle/>
          <a:p>
            <a:endParaRPr lang="en-US" sz="1800">
              <a:latin typeface="Arial" charset="0"/>
            </a:endParaRPr>
          </a:p>
        </p:txBody>
      </p:sp>
      <p:sp>
        <p:nvSpPr>
          <p:cNvPr id="422916" name="Text Box 4"/>
          <p:cNvSpPr txBox="1">
            <a:spLocks noChangeArrowheads="1"/>
          </p:cNvSpPr>
          <p:nvPr/>
        </p:nvSpPr>
        <p:spPr bwMode="auto">
          <a:xfrm>
            <a:off x="1584325" y="404813"/>
            <a:ext cx="5975350" cy="396875"/>
          </a:xfrm>
          <a:prstGeom prst="rect">
            <a:avLst/>
          </a:prstGeom>
          <a:noFill/>
          <a:ln w="9525">
            <a:noFill/>
            <a:miter lim="800000"/>
            <a:headEnd/>
            <a:tailEnd/>
          </a:ln>
          <a:effectLst/>
        </p:spPr>
        <p:txBody>
          <a:bodyPr>
            <a:spAutoFit/>
          </a:bodyPr>
          <a:lstStyle/>
          <a:p>
            <a:pPr algn="ctr"/>
            <a:r>
              <a:rPr lang="hr-HR" sz="2000" b="1">
                <a:solidFill>
                  <a:srgbClr val="000066"/>
                </a:solidFill>
                <a:effectLst>
                  <a:outerShdw blurRad="38100" dist="38100" dir="2700000" algn="tl">
                    <a:srgbClr val="C0C0C0"/>
                  </a:outerShdw>
                </a:effectLst>
                <a:latin typeface="Verdana" pitchFamily="34" charset="0"/>
              </a:rPr>
              <a:t>   Role of DHMZ in the EWS</a:t>
            </a:r>
          </a:p>
        </p:txBody>
      </p:sp>
      <p:pic>
        <p:nvPicPr>
          <p:cNvPr id="422917" name="Picture 5" descr="DHMZlogo"/>
          <p:cNvPicPr>
            <a:picLocks noChangeAspect="1" noChangeArrowheads="1"/>
          </p:cNvPicPr>
          <p:nvPr/>
        </p:nvPicPr>
        <p:blipFill>
          <a:blip r:embed="rId2" cstate="print"/>
          <a:srcRect/>
          <a:stretch>
            <a:fillRect/>
          </a:stretch>
        </p:blipFill>
        <p:spPr bwMode="auto">
          <a:xfrm>
            <a:off x="250825" y="115888"/>
            <a:ext cx="792163" cy="936625"/>
          </a:xfrm>
          <a:prstGeom prst="rect">
            <a:avLst/>
          </a:prstGeom>
          <a:noFill/>
        </p:spPr>
      </p:pic>
      <p:sp>
        <p:nvSpPr>
          <p:cNvPr id="422919" name="Rectangle 7"/>
          <p:cNvSpPr>
            <a:spLocks noChangeArrowheads="1"/>
          </p:cNvSpPr>
          <p:nvPr/>
        </p:nvSpPr>
        <p:spPr bwMode="auto">
          <a:xfrm>
            <a:off x="250825" y="1125538"/>
            <a:ext cx="8893175" cy="366712"/>
          </a:xfrm>
          <a:prstGeom prst="rect">
            <a:avLst/>
          </a:prstGeom>
          <a:noFill/>
          <a:ln w="9525">
            <a:noFill/>
            <a:miter lim="800000"/>
            <a:headEnd/>
            <a:tailEnd/>
          </a:ln>
          <a:effectLst/>
        </p:spPr>
        <p:txBody>
          <a:bodyPr>
            <a:spAutoFit/>
          </a:bodyPr>
          <a:lstStyle/>
          <a:p>
            <a:pPr marL="269875" indent="-269875"/>
            <a:endParaRPr lang="en-US" sz="1800" b="1">
              <a:solidFill>
                <a:srgbClr val="990000"/>
              </a:solidFill>
              <a:effectLst>
                <a:outerShdw blurRad="38100" dist="38100" dir="2700000" algn="tl">
                  <a:srgbClr val="C0C0C0"/>
                </a:outerShdw>
              </a:effectLst>
              <a:latin typeface="Arial" charset="0"/>
            </a:endParaRPr>
          </a:p>
        </p:txBody>
      </p:sp>
      <p:sp>
        <p:nvSpPr>
          <p:cNvPr id="422920" name="Rectangle 8"/>
          <p:cNvSpPr>
            <a:spLocks noChangeArrowheads="1"/>
          </p:cNvSpPr>
          <p:nvPr/>
        </p:nvSpPr>
        <p:spPr bwMode="auto">
          <a:xfrm>
            <a:off x="1042988" y="1412875"/>
            <a:ext cx="8101012" cy="5181600"/>
          </a:xfrm>
          <a:prstGeom prst="rect">
            <a:avLst/>
          </a:prstGeom>
          <a:noFill/>
          <a:ln w="9525">
            <a:noFill/>
            <a:miter lim="800000"/>
            <a:headEnd/>
            <a:tailEnd/>
          </a:ln>
          <a:effectLst/>
        </p:spPr>
        <p:txBody>
          <a:bodyPr/>
          <a:lstStyle/>
          <a:p>
            <a:pPr marL="609600" indent="-609600">
              <a:lnSpc>
                <a:spcPct val="80000"/>
              </a:lnSpc>
              <a:spcBef>
                <a:spcPct val="30000"/>
              </a:spcBef>
              <a:buClr>
                <a:schemeClr val="tx2"/>
              </a:buClr>
              <a:buSzPct val="75000"/>
              <a:buFontTx/>
              <a:buAutoNum type="arabicPeriod"/>
            </a:pPr>
            <a:r>
              <a:rPr lang="en-US" sz="2000" b="1" dirty="0">
                <a:solidFill>
                  <a:schemeClr val="accent2">
                    <a:lumMod val="50000"/>
                  </a:schemeClr>
                </a:solidFill>
                <a:effectLst>
                  <a:outerShdw blurRad="38100" dist="38100" dir="2700000" algn="tl">
                    <a:srgbClr val="C0C0C0"/>
                  </a:outerShdw>
                </a:effectLst>
              </a:rPr>
              <a:t>Strengthening </a:t>
            </a:r>
            <a:r>
              <a:rPr lang="hr-HR" sz="2000" b="1" dirty="0">
                <a:solidFill>
                  <a:schemeClr val="accent2">
                    <a:lumMod val="50000"/>
                  </a:schemeClr>
                </a:solidFill>
                <a:effectLst>
                  <a:outerShdw blurRad="38100" dist="38100" dir="2700000" algn="tl">
                    <a:srgbClr val="C0C0C0"/>
                  </a:outerShdw>
                </a:effectLst>
              </a:rPr>
              <a:t>the capacity to deliver severe weather forecast (observational network, forecasting tools,....)</a:t>
            </a:r>
          </a:p>
          <a:p>
            <a:pPr marL="609600" indent="-609600">
              <a:lnSpc>
                <a:spcPct val="80000"/>
              </a:lnSpc>
              <a:spcBef>
                <a:spcPct val="30000"/>
              </a:spcBef>
              <a:buClr>
                <a:schemeClr val="tx2"/>
              </a:buClr>
              <a:buSzPct val="75000"/>
              <a:buFontTx/>
              <a:buAutoNum type="arabicPeriod"/>
            </a:pPr>
            <a:endParaRPr lang="hr-HR" sz="2000" b="1" dirty="0">
              <a:solidFill>
                <a:schemeClr val="accent2">
                  <a:lumMod val="50000"/>
                </a:schemeClr>
              </a:solidFill>
              <a:effectLst>
                <a:outerShdw blurRad="38100" dist="38100" dir="2700000" algn="tl">
                  <a:srgbClr val="C0C0C0"/>
                </a:outerShdw>
              </a:effectLst>
            </a:endParaRPr>
          </a:p>
          <a:p>
            <a:pPr marL="609600" indent="-609600">
              <a:lnSpc>
                <a:spcPct val="80000"/>
              </a:lnSpc>
              <a:spcBef>
                <a:spcPct val="30000"/>
              </a:spcBef>
              <a:buClr>
                <a:schemeClr val="tx2"/>
              </a:buClr>
              <a:buSzPct val="75000"/>
              <a:buFontTx/>
              <a:buAutoNum type="arabicPeriod"/>
            </a:pPr>
            <a:r>
              <a:rPr lang="en-US" sz="2000" b="1" dirty="0">
                <a:solidFill>
                  <a:schemeClr val="accent2">
                    <a:lumMod val="50000"/>
                  </a:schemeClr>
                </a:solidFill>
                <a:effectLst>
                  <a:outerShdw blurRad="38100" dist="38100" dir="2700000" algn="tl">
                    <a:srgbClr val="C0C0C0"/>
                  </a:outerShdw>
                </a:effectLst>
              </a:rPr>
              <a:t>Delivery of timely and understandable warnings and specialized forecasts </a:t>
            </a:r>
            <a:endParaRPr lang="hr-HR" sz="2000" b="1" dirty="0">
              <a:solidFill>
                <a:schemeClr val="accent2">
                  <a:lumMod val="50000"/>
                </a:schemeClr>
              </a:solidFill>
              <a:effectLst>
                <a:outerShdw blurRad="38100" dist="38100" dir="2700000" algn="tl">
                  <a:srgbClr val="C0C0C0"/>
                </a:outerShdw>
              </a:effectLst>
            </a:endParaRPr>
          </a:p>
          <a:p>
            <a:pPr marL="609600" indent="-609600">
              <a:lnSpc>
                <a:spcPct val="80000"/>
              </a:lnSpc>
              <a:spcBef>
                <a:spcPct val="30000"/>
              </a:spcBef>
              <a:buClr>
                <a:schemeClr val="tx2"/>
              </a:buClr>
              <a:buSzPct val="75000"/>
              <a:buFontTx/>
              <a:buAutoNum type="arabicPeriod"/>
            </a:pPr>
            <a:endParaRPr lang="hr-HR" sz="2000" b="1" dirty="0">
              <a:solidFill>
                <a:schemeClr val="accent2">
                  <a:lumMod val="50000"/>
                </a:schemeClr>
              </a:solidFill>
              <a:effectLst>
                <a:outerShdw blurRad="38100" dist="38100" dir="2700000" algn="tl">
                  <a:srgbClr val="C0C0C0"/>
                </a:outerShdw>
              </a:effectLst>
            </a:endParaRPr>
          </a:p>
          <a:p>
            <a:pPr marL="609600" indent="-609600">
              <a:lnSpc>
                <a:spcPct val="80000"/>
              </a:lnSpc>
              <a:spcBef>
                <a:spcPct val="30000"/>
              </a:spcBef>
              <a:buClr>
                <a:schemeClr val="tx2"/>
              </a:buClr>
              <a:buSzPct val="75000"/>
              <a:buFontTx/>
              <a:buAutoNum type="arabicPeriod"/>
            </a:pPr>
            <a:r>
              <a:rPr lang="en-US" sz="2000" b="1" dirty="0">
                <a:solidFill>
                  <a:schemeClr val="accent2">
                    <a:lumMod val="50000"/>
                  </a:schemeClr>
                </a:solidFill>
                <a:effectLst>
                  <a:outerShdw blurRad="38100" dist="38100" dir="2700000" algn="tl">
                    <a:srgbClr val="C0C0C0"/>
                  </a:outerShdw>
                </a:effectLst>
              </a:rPr>
              <a:t>Integration of </a:t>
            </a:r>
            <a:r>
              <a:rPr lang="hr-HR" sz="2000" b="1" dirty="0">
                <a:solidFill>
                  <a:schemeClr val="accent2">
                    <a:lumMod val="50000"/>
                  </a:schemeClr>
                </a:solidFill>
                <a:effectLst>
                  <a:outerShdw blurRad="38100" dist="38100" dir="2700000" algn="tl">
                    <a:srgbClr val="C0C0C0"/>
                  </a:outerShdw>
                </a:effectLst>
              </a:rPr>
              <a:t>DHMZ</a:t>
            </a:r>
            <a:r>
              <a:rPr lang="en-US" sz="2000" b="1" dirty="0">
                <a:solidFill>
                  <a:schemeClr val="accent2">
                    <a:lumMod val="50000"/>
                  </a:schemeClr>
                </a:solidFill>
                <a:effectLst>
                  <a:outerShdw blurRad="38100" dist="38100" dir="2700000" algn="tl">
                    <a:srgbClr val="C0C0C0"/>
                  </a:outerShdw>
                </a:effectLst>
              </a:rPr>
              <a:t> </a:t>
            </a:r>
            <a:r>
              <a:rPr lang="hr-HR" sz="2000" b="1" dirty="0" smtClean="0">
                <a:solidFill>
                  <a:schemeClr val="accent2">
                    <a:lumMod val="50000"/>
                  </a:schemeClr>
                </a:solidFill>
                <a:effectLst>
                  <a:outerShdw blurRad="38100" dist="38100" dir="2700000" algn="tl">
                    <a:srgbClr val="C0C0C0"/>
                  </a:outerShdw>
                </a:effectLst>
              </a:rPr>
              <a:t>data, </a:t>
            </a:r>
            <a:r>
              <a:rPr lang="en-US" sz="2000" b="1" dirty="0" smtClean="0">
                <a:solidFill>
                  <a:schemeClr val="accent2">
                    <a:lumMod val="50000"/>
                  </a:schemeClr>
                </a:solidFill>
                <a:effectLst>
                  <a:outerShdw blurRad="38100" dist="38100" dir="2700000" algn="tl">
                    <a:srgbClr val="C0C0C0"/>
                  </a:outerShdw>
                </a:effectLst>
              </a:rPr>
              <a:t>products </a:t>
            </a:r>
            <a:r>
              <a:rPr lang="en-US" sz="2000" b="1" dirty="0">
                <a:solidFill>
                  <a:schemeClr val="accent2">
                    <a:lumMod val="50000"/>
                  </a:schemeClr>
                </a:solidFill>
                <a:effectLst>
                  <a:outerShdw blurRad="38100" dist="38100" dir="2700000" algn="tl">
                    <a:srgbClr val="C0C0C0"/>
                  </a:outerShdw>
                </a:effectLst>
              </a:rPr>
              <a:t>and services in disaster risk reduction</a:t>
            </a:r>
            <a:r>
              <a:rPr lang="hr-HR" sz="2000" b="1" dirty="0">
                <a:solidFill>
                  <a:schemeClr val="accent2">
                    <a:lumMod val="50000"/>
                  </a:schemeClr>
                </a:solidFill>
                <a:effectLst>
                  <a:outerShdw blurRad="38100" dist="38100" dir="2700000" algn="tl">
                    <a:srgbClr val="C0C0C0"/>
                  </a:outerShdw>
                </a:effectLst>
              </a:rPr>
              <a:t> management</a:t>
            </a:r>
          </a:p>
          <a:p>
            <a:pPr marL="609600" indent="-609600">
              <a:lnSpc>
                <a:spcPct val="80000"/>
              </a:lnSpc>
              <a:spcBef>
                <a:spcPct val="30000"/>
              </a:spcBef>
              <a:buClr>
                <a:schemeClr val="tx2"/>
              </a:buClr>
              <a:buSzPct val="75000"/>
              <a:buFontTx/>
              <a:buAutoNum type="arabicPeriod"/>
            </a:pPr>
            <a:endParaRPr lang="en-US" sz="2000" b="1" dirty="0">
              <a:solidFill>
                <a:schemeClr val="accent2">
                  <a:lumMod val="50000"/>
                </a:schemeClr>
              </a:solidFill>
              <a:effectLst>
                <a:outerShdw blurRad="38100" dist="38100" dir="2700000" algn="tl">
                  <a:srgbClr val="C0C0C0"/>
                </a:outerShdw>
              </a:effectLst>
            </a:endParaRPr>
          </a:p>
          <a:p>
            <a:pPr marL="609600" indent="-609600">
              <a:lnSpc>
                <a:spcPct val="80000"/>
              </a:lnSpc>
              <a:spcBef>
                <a:spcPct val="30000"/>
              </a:spcBef>
              <a:buClr>
                <a:schemeClr val="tx2"/>
              </a:buClr>
              <a:buSzPct val="75000"/>
              <a:buFontTx/>
              <a:buAutoNum type="arabicPeriod"/>
            </a:pPr>
            <a:r>
              <a:rPr lang="en-US" sz="2000" b="1" dirty="0">
                <a:solidFill>
                  <a:schemeClr val="accent2">
                    <a:lumMod val="50000"/>
                  </a:schemeClr>
                </a:solidFill>
                <a:effectLst>
                  <a:outerShdw blurRad="38100" dist="38100" dir="2700000" algn="tl">
                    <a:srgbClr val="C0C0C0"/>
                  </a:outerShdw>
                </a:effectLst>
              </a:rPr>
              <a:t>Analyzing and providing hazard information for risk assessment</a:t>
            </a:r>
            <a:endParaRPr lang="hr-HR" sz="2000" b="1" dirty="0">
              <a:solidFill>
                <a:schemeClr val="accent2">
                  <a:lumMod val="50000"/>
                </a:schemeClr>
              </a:solidFill>
              <a:effectLst>
                <a:outerShdw blurRad="38100" dist="38100" dir="2700000" algn="tl">
                  <a:srgbClr val="C0C0C0"/>
                </a:outerShdw>
              </a:effectLst>
            </a:endParaRPr>
          </a:p>
          <a:p>
            <a:pPr marL="609600" indent="-609600">
              <a:lnSpc>
                <a:spcPct val="80000"/>
              </a:lnSpc>
              <a:spcBef>
                <a:spcPct val="30000"/>
              </a:spcBef>
              <a:buClr>
                <a:schemeClr val="tx2"/>
              </a:buClr>
              <a:buSzPct val="75000"/>
              <a:buFontTx/>
              <a:buAutoNum type="arabicPeriod"/>
            </a:pPr>
            <a:endParaRPr lang="hr-HR" sz="2000" b="1" dirty="0">
              <a:solidFill>
                <a:schemeClr val="accent2">
                  <a:lumMod val="50000"/>
                </a:schemeClr>
              </a:solidFill>
              <a:effectLst>
                <a:outerShdw blurRad="38100" dist="38100" dir="2700000" algn="tl">
                  <a:srgbClr val="C0C0C0"/>
                </a:outerShdw>
              </a:effectLst>
            </a:endParaRPr>
          </a:p>
          <a:p>
            <a:pPr marL="609600" indent="-609600">
              <a:lnSpc>
                <a:spcPct val="80000"/>
              </a:lnSpc>
              <a:spcBef>
                <a:spcPct val="30000"/>
              </a:spcBef>
              <a:buClr>
                <a:schemeClr val="tx2"/>
              </a:buClr>
              <a:buSzPct val="75000"/>
              <a:buFontTx/>
              <a:buAutoNum type="arabicPeriod"/>
            </a:pPr>
            <a:r>
              <a:rPr lang="en-US" sz="2000" b="1" dirty="0">
                <a:solidFill>
                  <a:schemeClr val="accent2">
                    <a:lumMod val="50000"/>
                  </a:schemeClr>
                </a:solidFill>
                <a:effectLst>
                  <a:outerShdw blurRad="38100" dist="38100" dir="2700000" algn="tl">
                    <a:srgbClr val="C0C0C0"/>
                  </a:outerShdw>
                </a:effectLst>
              </a:rPr>
              <a:t>Public outreach campaigns</a:t>
            </a:r>
            <a:endParaRPr lang="hr-HR" sz="2000" b="1" dirty="0">
              <a:solidFill>
                <a:schemeClr val="accent2">
                  <a:lumMod val="50000"/>
                </a:schemeClr>
              </a:solidFill>
              <a:effectLst>
                <a:outerShdw blurRad="38100" dist="38100" dir="2700000" algn="tl">
                  <a:srgbClr val="C0C0C0"/>
                </a:outerShdw>
              </a:effectLst>
            </a:endParaRPr>
          </a:p>
          <a:p>
            <a:pPr marL="609600" indent="-609600">
              <a:lnSpc>
                <a:spcPct val="80000"/>
              </a:lnSpc>
              <a:spcBef>
                <a:spcPct val="30000"/>
              </a:spcBef>
              <a:buClr>
                <a:schemeClr val="tx2"/>
              </a:buClr>
              <a:buSzPct val="75000"/>
              <a:buFontTx/>
              <a:buAutoNum type="arabicPeriod"/>
            </a:pPr>
            <a:endParaRPr lang="hr-HR" sz="2000" b="1" dirty="0">
              <a:solidFill>
                <a:schemeClr val="accent2">
                  <a:lumMod val="50000"/>
                </a:schemeClr>
              </a:solidFill>
              <a:effectLst>
                <a:outerShdw blurRad="38100" dist="38100" dir="2700000" algn="tl">
                  <a:srgbClr val="C0C0C0"/>
                </a:outerShdw>
              </a:effectLst>
            </a:endParaRPr>
          </a:p>
          <a:p>
            <a:pPr marL="609600" indent="-609600">
              <a:lnSpc>
                <a:spcPct val="80000"/>
              </a:lnSpc>
              <a:spcBef>
                <a:spcPct val="30000"/>
              </a:spcBef>
              <a:buClr>
                <a:schemeClr val="tx2"/>
              </a:buClr>
              <a:buSzPct val="75000"/>
              <a:buFontTx/>
              <a:buAutoNum type="arabicPeriod"/>
            </a:pPr>
            <a:r>
              <a:rPr lang="en-US" sz="2000" b="1" dirty="0">
                <a:solidFill>
                  <a:schemeClr val="accent2">
                    <a:lumMod val="50000"/>
                  </a:schemeClr>
                </a:solidFill>
                <a:effectLst>
                  <a:outerShdw blurRad="38100" dist="38100" dir="2700000" algn="tl">
                    <a:srgbClr val="C0C0C0"/>
                  </a:outerShdw>
                </a:effectLst>
              </a:rPr>
              <a:t>Strengthening cooperation and partnerships at national to international level with disaster risk reduction organizations</a:t>
            </a:r>
            <a:endParaRPr lang="hr-HR" sz="2000" b="1" dirty="0">
              <a:solidFill>
                <a:schemeClr val="accent2">
                  <a:lumMod val="50000"/>
                </a:schemeClr>
              </a:solidFill>
              <a:effectLst>
                <a:outerShdw blurRad="38100" dist="38100" dir="2700000" algn="tl">
                  <a:srgbClr val="C0C0C0"/>
                </a:outerShdw>
              </a:effectLst>
            </a:endParaRPr>
          </a:p>
          <a:p>
            <a:pPr marL="609600" indent="-609600">
              <a:lnSpc>
                <a:spcPct val="80000"/>
              </a:lnSpc>
              <a:spcBef>
                <a:spcPct val="30000"/>
              </a:spcBef>
              <a:buClr>
                <a:schemeClr val="tx2"/>
              </a:buClr>
              <a:buSzPct val="75000"/>
            </a:pPr>
            <a:endParaRPr lang="en-US" sz="2000" b="1" dirty="0">
              <a:solidFill>
                <a:schemeClr val="accent2">
                  <a:lumMod val="50000"/>
                </a:schemeClr>
              </a:solidFill>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23938" name="Line 2"/>
          <p:cNvSpPr>
            <a:spLocks noChangeShapeType="1"/>
          </p:cNvSpPr>
          <p:nvPr/>
        </p:nvSpPr>
        <p:spPr bwMode="auto">
          <a:xfrm>
            <a:off x="1366838" y="1052513"/>
            <a:ext cx="6408737" cy="0"/>
          </a:xfrm>
          <a:prstGeom prst="line">
            <a:avLst/>
          </a:prstGeom>
          <a:noFill/>
          <a:ln w="76200">
            <a:solidFill>
              <a:srgbClr val="FFCC00"/>
            </a:solidFill>
            <a:round/>
            <a:headEnd/>
            <a:tailEnd/>
          </a:ln>
          <a:effectLst/>
        </p:spPr>
        <p:txBody>
          <a:bodyPr wrap="none"/>
          <a:lstStyle/>
          <a:p>
            <a:endParaRPr lang="hr-HR"/>
          </a:p>
        </p:txBody>
      </p:sp>
      <p:sp>
        <p:nvSpPr>
          <p:cNvPr id="423939" name="Text Box 3"/>
          <p:cNvSpPr txBox="1">
            <a:spLocks noChangeArrowheads="1"/>
          </p:cNvSpPr>
          <p:nvPr/>
        </p:nvSpPr>
        <p:spPr bwMode="auto">
          <a:xfrm>
            <a:off x="1816100" y="2224088"/>
            <a:ext cx="184150" cy="366712"/>
          </a:xfrm>
          <a:prstGeom prst="rect">
            <a:avLst/>
          </a:prstGeom>
          <a:noFill/>
          <a:ln w="9525">
            <a:noFill/>
            <a:miter lim="800000"/>
            <a:headEnd/>
            <a:tailEnd/>
          </a:ln>
          <a:effectLst/>
        </p:spPr>
        <p:txBody>
          <a:bodyPr wrap="none">
            <a:spAutoFit/>
          </a:bodyPr>
          <a:lstStyle/>
          <a:p>
            <a:endParaRPr lang="en-US" sz="1800">
              <a:latin typeface="Arial" charset="0"/>
            </a:endParaRPr>
          </a:p>
        </p:txBody>
      </p:sp>
      <p:sp>
        <p:nvSpPr>
          <p:cNvPr id="423940" name="Text Box 4"/>
          <p:cNvSpPr txBox="1">
            <a:spLocks noChangeArrowheads="1"/>
          </p:cNvSpPr>
          <p:nvPr/>
        </p:nvSpPr>
        <p:spPr bwMode="auto">
          <a:xfrm>
            <a:off x="1584325" y="404813"/>
            <a:ext cx="5975350" cy="396875"/>
          </a:xfrm>
          <a:prstGeom prst="rect">
            <a:avLst/>
          </a:prstGeom>
          <a:noFill/>
          <a:ln w="9525">
            <a:noFill/>
            <a:miter lim="800000"/>
            <a:headEnd/>
            <a:tailEnd/>
          </a:ln>
          <a:effectLst/>
        </p:spPr>
        <p:txBody>
          <a:bodyPr>
            <a:spAutoFit/>
          </a:bodyPr>
          <a:lstStyle/>
          <a:p>
            <a:pPr algn="ctr"/>
            <a:r>
              <a:rPr lang="hr-HR" sz="2000" b="1">
                <a:solidFill>
                  <a:srgbClr val="000066"/>
                </a:solidFill>
                <a:effectLst>
                  <a:outerShdw blurRad="38100" dist="38100" dir="2700000" algn="tl">
                    <a:srgbClr val="C0C0C0"/>
                  </a:outerShdw>
                </a:effectLst>
                <a:latin typeface="Verdana" pitchFamily="34" charset="0"/>
              </a:rPr>
              <a:t>   Role of DUZS in the EWS</a:t>
            </a:r>
          </a:p>
        </p:txBody>
      </p:sp>
      <p:pic>
        <p:nvPicPr>
          <p:cNvPr id="423942" name="Picture 6" descr="XTP-006-DUZS-MAIN_logo"/>
          <p:cNvPicPr>
            <a:picLocks noChangeAspect="1" noChangeArrowheads="1"/>
          </p:cNvPicPr>
          <p:nvPr/>
        </p:nvPicPr>
        <p:blipFill>
          <a:blip r:embed="rId2" cstate="print"/>
          <a:srcRect/>
          <a:stretch>
            <a:fillRect/>
          </a:stretch>
        </p:blipFill>
        <p:spPr bwMode="auto">
          <a:xfrm>
            <a:off x="7859713" y="0"/>
            <a:ext cx="1284287" cy="1233488"/>
          </a:xfrm>
          <a:prstGeom prst="rect">
            <a:avLst/>
          </a:prstGeom>
          <a:noFill/>
        </p:spPr>
      </p:pic>
      <p:sp>
        <p:nvSpPr>
          <p:cNvPr id="423944" name="Rectangle 8"/>
          <p:cNvSpPr>
            <a:spLocks noChangeArrowheads="1"/>
          </p:cNvSpPr>
          <p:nvPr/>
        </p:nvSpPr>
        <p:spPr bwMode="auto">
          <a:xfrm>
            <a:off x="755650" y="1701800"/>
            <a:ext cx="8101013" cy="4032250"/>
          </a:xfrm>
          <a:prstGeom prst="rect">
            <a:avLst/>
          </a:prstGeom>
          <a:noFill/>
          <a:ln w="9525">
            <a:noFill/>
            <a:miter lim="800000"/>
            <a:headEnd/>
            <a:tailEnd/>
          </a:ln>
          <a:effectLst/>
        </p:spPr>
        <p:txBody>
          <a:bodyPr/>
          <a:lstStyle/>
          <a:p>
            <a:pPr marL="609600" indent="-609600">
              <a:lnSpc>
                <a:spcPct val="80000"/>
              </a:lnSpc>
              <a:spcBef>
                <a:spcPct val="30000"/>
              </a:spcBef>
              <a:buClr>
                <a:schemeClr val="tx2"/>
              </a:buClr>
              <a:buSzPct val="75000"/>
              <a:buFontTx/>
              <a:buAutoNum type="arabicPeriod"/>
            </a:pPr>
            <a:r>
              <a:rPr lang="en-US" sz="2000" b="1">
                <a:solidFill>
                  <a:srgbClr val="000099"/>
                </a:solidFill>
                <a:effectLst>
                  <a:outerShdw blurRad="38100" dist="38100" dir="2700000" algn="tl">
                    <a:srgbClr val="C0C0C0"/>
                  </a:outerShdw>
                </a:effectLst>
              </a:rPr>
              <a:t>Establishing legal framework (</a:t>
            </a:r>
            <a:r>
              <a:rPr lang="hr-HR" sz="2000" b="1">
                <a:solidFill>
                  <a:srgbClr val="000099"/>
                </a:solidFill>
                <a:effectLst>
                  <a:outerShdw blurRad="38100" dist="38100" dir="2700000" algn="tl">
                    <a:srgbClr val="C0C0C0"/>
                  </a:outerShdw>
                </a:effectLst>
              </a:rPr>
              <a:t>Regulation of the unique characters of alerting</a:t>
            </a:r>
            <a:r>
              <a:rPr lang="en-US" sz="2000" b="1">
                <a:solidFill>
                  <a:srgbClr val="000099"/>
                </a:solidFill>
                <a:effectLst>
                  <a:outerShdw blurRad="38100" dist="38100" dir="2700000" algn="tl">
                    <a:srgbClr val="C0C0C0"/>
                  </a:outerShdw>
                </a:effectLst>
              </a:rPr>
              <a:t>, </a:t>
            </a:r>
            <a:r>
              <a:rPr lang="hr-HR" sz="2000" b="1">
                <a:solidFill>
                  <a:srgbClr val="000099"/>
                </a:solidFill>
                <a:effectLst>
                  <a:outerShdw blurRad="38100" dist="38100" dir="2700000" algn="tl">
                    <a:srgbClr val="C0C0C0"/>
                  </a:outerShdw>
                </a:effectLst>
              </a:rPr>
              <a:t>Rules of Procedure of the population warning</a:t>
            </a:r>
            <a:r>
              <a:rPr lang="en-US" sz="2000" b="1">
                <a:solidFill>
                  <a:srgbClr val="000099"/>
                </a:solidFill>
                <a:effectLst>
                  <a:outerShdw blurRad="38100" dist="38100" dir="2700000" algn="tl">
                    <a:srgbClr val="C0C0C0"/>
                  </a:outerShdw>
                </a:effectLst>
              </a:rPr>
              <a:t>)</a:t>
            </a:r>
          </a:p>
          <a:p>
            <a:pPr marL="609600" indent="-609600">
              <a:lnSpc>
                <a:spcPct val="80000"/>
              </a:lnSpc>
              <a:spcBef>
                <a:spcPct val="30000"/>
              </a:spcBef>
              <a:buClr>
                <a:schemeClr val="tx2"/>
              </a:buClr>
              <a:buSzPct val="75000"/>
              <a:buFontTx/>
              <a:buAutoNum type="arabicPeriod"/>
            </a:pPr>
            <a:endParaRPr lang="en-US" sz="2000" b="1">
              <a:solidFill>
                <a:srgbClr val="000099"/>
              </a:solidFill>
              <a:effectLst>
                <a:outerShdw blurRad="38100" dist="38100" dir="2700000" algn="tl">
                  <a:srgbClr val="C0C0C0"/>
                </a:outerShdw>
              </a:effectLst>
            </a:endParaRPr>
          </a:p>
          <a:p>
            <a:pPr marL="609600" indent="-609600">
              <a:lnSpc>
                <a:spcPct val="80000"/>
              </a:lnSpc>
              <a:spcBef>
                <a:spcPct val="30000"/>
              </a:spcBef>
              <a:buClr>
                <a:schemeClr val="tx2"/>
              </a:buClr>
              <a:buSzPct val="75000"/>
              <a:buFontTx/>
              <a:buAutoNum type="arabicPeriod"/>
            </a:pPr>
            <a:r>
              <a:rPr lang="en-US" sz="2000" b="1">
                <a:solidFill>
                  <a:srgbClr val="000099"/>
                </a:solidFill>
                <a:effectLst>
                  <a:outerShdw blurRad="38100" dist="38100" dir="2700000" algn="tl">
                    <a:srgbClr val="C0C0C0"/>
                  </a:outerShdw>
                </a:effectLst>
              </a:rPr>
              <a:t>Strengthening cooperation and partnerships at national to international level with disaster risk reduction organizations</a:t>
            </a:r>
          </a:p>
          <a:p>
            <a:pPr marL="609600" indent="-609600">
              <a:lnSpc>
                <a:spcPct val="80000"/>
              </a:lnSpc>
              <a:spcBef>
                <a:spcPct val="30000"/>
              </a:spcBef>
              <a:buClr>
                <a:schemeClr val="tx2"/>
              </a:buClr>
              <a:buSzPct val="75000"/>
              <a:buFontTx/>
              <a:buAutoNum type="arabicPeriod"/>
            </a:pPr>
            <a:endParaRPr lang="en-US" sz="2000" b="1">
              <a:solidFill>
                <a:srgbClr val="000099"/>
              </a:solidFill>
              <a:effectLst>
                <a:outerShdw blurRad="38100" dist="38100" dir="2700000" algn="tl">
                  <a:srgbClr val="C0C0C0"/>
                </a:outerShdw>
              </a:effectLst>
            </a:endParaRPr>
          </a:p>
          <a:p>
            <a:pPr marL="609600" indent="-609600">
              <a:lnSpc>
                <a:spcPct val="80000"/>
              </a:lnSpc>
              <a:spcBef>
                <a:spcPct val="30000"/>
              </a:spcBef>
              <a:buClr>
                <a:schemeClr val="tx2"/>
              </a:buClr>
              <a:buSzPct val="75000"/>
              <a:buFontTx/>
              <a:buAutoNum type="arabicPeriod"/>
            </a:pPr>
            <a:r>
              <a:rPr lang="en-US" sz="2000" b="1">
                <a:solidFill>
                  <a:srgbClr val="000099"/>
                </a:solidFill>
                <a:effectLst>
                  <a:outerShdw blurRad="38100" dist="38100" dir="2700000" algn="tl">
                    <a:srgbClr val="C0C0C0"/>
                  </a:outerShdw>
                </a:effectLst>
              </a:rPr>
              <a:t>Organizing, building an</a:t>
            </a:r>
            <a:r>
              <a:rPr lang="hr-HR" sz="2000" b="1">
                <a:solidFill>
                  <a:srgbClr val="000099"/>
                </a:solidFill>
                <a:effectLst>
                  <a:outerShdw blurRad="38100" dist="38100" dir="2700000" algn="tl">
                    <a:srgbClr val="C0C0C0"/>
                  </a:outerShdw>
                </a:effectLst>
              </a:rPr>
              <a:t>d maintenance </a:t>
            </a:r>
            <a:r>
              <a:rPr lang="en-US" sz="2000" b="1">
                <a:solidFill>
                  <a:srgbClr val="000099"/>
                </a:solidFill>
                <a:effectLst>
                  <a:outerShdw blurRad="38100" dist="38100" dir="2700000" algn="tl">
                    <a:srgbClr val="C0C0C0"/>
                  </a:outerShdw>
                </a:effectLst>
              </a:rPr>
              <a:t>of EWS </a:t>
            </a:r>
            <a:r>
              <a:rPr lang="hr-HR" sz="2000" b="1">
                <a:solidFill>
                  <a:srgbClr val="000099"/>
                </a:solidFill>
                <a:effectLst>
                  <a:outerShdw blurRad="38100" dist="38100" dir="2700000" algn="tl">
                    <a:srgbClr val="C0C0C0"/>
                  </a:outerShdw>
                </a:effectLst>
              </a:rPr>
              <a:t>infrastruture</a:t>
            </a:r>
            <a:r>
              <a:rPr lang="en-US" sz="2000" b="1">
                <a:solidFill>
                  <a:srgbClr val="000099"/>
                </a:solidFill>
                <a:effectLst>
                  <a:outerShdw blurRad="38100" dist="38100" dir="2700000" algn="tl">
                    <a:srgbClr val="C0C0C0"/>
                  </a:outerShdw>
                </a:effectLst>
              </a:rPr>
              <a:t> </a:t>
            </a:r>
          </a:p>
          <a:p>
            <a:pPr marL="609600" indent="-609600">
              <a:lnSpc>
                <a:spcPct val="80000"/>
              </a:lnSpc>
              <a:spcBef>
                <a:spcPct val="30000"/>
              </a:spcBef>
              <a:buClr>
                <a:schemeClr val="tx2"/>
              </a:buClr>
              <a:buSzPct val="75000"/>
              <a:buFontTx/>
              <a:buAutoNum type="arabicPeriod"/>
            </a:pPr>
            <a:endParaRPr lang="en-US" sz="2000" b="1">
              <a:solidFill>
                <a:srgbClr val="000099"/>
              </a:solidFill>
              <a:effectLst>
                <a:outerShdw blurRad="38100" dist="38100" dir="2700000" algn="tl">
                  <a:srgbClr val="C0C0C0"/>
                </a:outerShdw>
              </a:effectLst>
            </a:endParaRPr>
          </a:p>
          <a:p>
            <a:pPr marL="609600" indent="-609600">
              <a:lnSpc>
                <a:spcPct val="80000"/>
              </a:lnSpc>
              <a:spcBef>
                <a:spcPct val="30000"/>
              </a:spcBef>
              <a:buClr>
                <a:schemeClr val="tx2"/>
              </a:buClr>
              <a:buSzPct val="75000"/>
              <a:buFontTx/>
              <a:buAutoNum type="arabicPeriod"/>
            </a:pPr>
            <a:r>
              <a:rPr lang="en-US" sz="2000" b="1">
                <a:solidFill>
                  <a:srgbClr val="000099"/>
                </a:solidFill>
                <a:effectLst>
                  <a:outerShdw blurRad="38100" dist="38100" dir="2700000" algn="tl">
                    <a:srgbClr val="C0C0C0"/>
                  </a:outerShdw>
                </a:effectLst>
              </a:rPr>
              <a:t>Collecting, analyzing and delivering of warnings on all levels</a:t>
            </a:r>
          </a:p>
          <a:p>
            <a:pPr marL="609600" indent="-609600">
              <a:lnSpc>
                <a:spcPct val="80000"/>
              </a:lnSpc>
              <a:spcBef>
                <a:spcPct val="30000"/>
              </a:spcBef>
              <a:buClr>
                <a:schemeClr val="tx2"/>
              </a:buClr>
              <a:buSzPct val="75000"/>
              <a:buFontTx/>
              <a:buAutoNum type="arabicPeriod"/>
            </a:pPr>
            <a:endParaRPr lang="en-US" sz="2000" b="1">
              <a:solidFill>
                <a:srgbClr val="000099"/>
              </a:solidFill>
              <a:effectLst>
                <a:outerShdw blurRad="38100" dist="38100" dir="2700000" algn="tl">
                  <a:srgbClr val="C0C0C0"/>
                </a:outerShdw>
              </a:effectLst>
            </a:endParaRPr>
          </a:p>
          <a:p>
            <a:pPr marL="609600" indent="-609600">
              <a:lnSpc>
                <a:spcPct val="80000"/>
              </a:lnSpc>
              <a:spcBef>
                <a:spcPct val="30000"/>
              </a:spcBef>
              <a:buClr>
                <a:schemeClr val="tx2"/>
              </a:buClr>
              <a:buSzPct val="75000"/>
              <a:buFontTx/>
              <a:buAutoNum type="arabicPeriod"/>
            </a:pPr>
            <a:r>
              <a:rPr lang="en-US" sz="2000" b="1">
                <a:solidFill>
                  <a:srgbClr val="000099"/>
                </a:solidFill>
                <a:effectLst>
                  <a:outerShdw blurRad="38100" dist="38100" dir="2700000" algn="tl">
                    <a:srgbClr val="C0C0C0"/>
                  </a:outerShdw>
                </a:effectLst>
              </a:rPr>
              <a:t>Public information</a:t>
            </a:r>
          </a:p>
        </p:txBody>
      </p:sp>
      <p:sp>
        <p:nvSpPr>
          <p:cNvPr id="423945" name="AutoShape 9"/>
          <p:cNvSpPr>
            <a:spLocks noChangeArrowheads="1"/>
          </p:cNvSpPr>
          <p:nvPr/>
        </p:nvSpPr>
        <p:spPr bwMode="auto">
          <a:xfrm>
            <a:off x="179388" y="333375"/>
            <a:ext cx="539750" cy="288925"/>
          </a:xfrm>
          <a:prstGeom prst="chevron">
            <a:avLst>
              <a:gd name="adj" fmla="val 46703"/>
            </a:avLst>
          </a:prstGeom>
          <a:solidFill>
            <a:srgbClr val="FFFF00"/>
          </a:solidFill>
          <a:ln w="9525">
            <a:solidFill>
              <a:schemeClr val="tx1"/>
            </a:solidFill>
            <a:miter lim="800000"/>
            <a:headEnd/>
            <a:tailEnd/>
          </a:ln>
          <a:effectLst/>
        </p:spPr>
        <p:txBody>
          <a:bodyPr wrap="none" anchor="ctr"/>
          <a:lstStyle/>
          <a:p>
            <a:endParaRPr lang="hr-H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443" name="Text Box 107"/>
          <p:cNvSpPr txBox="1">
            <a:spLocks noChangeArrowheads="1"/>
          </p:cNvSpPr>
          <p:nvPr/>
        </p:nvSpPr>
        <p:spPr bwMode="auto">
          <a:xfrm>
            <a:off x="323850" y="260350"/>
            <a:ext cx="6624638" cy="2100263"/>
          </a:xfrm>
          <a:prstGeom prst="rect">
            <a:avLst/>
          </a:prstGeom>
          <a:noFill/>
          <a:ln w="9525">
            <a:noFill/>
            <a:miter lim="800000"/>
            <a:headEnd/>
            <a:tailEnd/>
          </a:ln>
          <a:effectLst/>
        </p:spPr>
        <p:txBody>
          <a:bodyPr>
            <a:spAutoFit/>
          </a:bodyPr>
          <a:lstStyle/>
          <a:p>
            <a:pPr>
              <a:spcBef>
                <a:spcPct val="50000"/>
              </a:spcBef>
            </a:pPr>
            <a:r>
              <a:rPr lang="hr-HR">
                <a:solidFill>
                  <a:srgbClr val="A50021"/>
                </a:solidFill>
              </a:rPr>
              <a:t>All operative </a:t>
            </a:r>
          </a:p>
          <a:p>
            <a:pPr>
              <a:spcBef>
                <a:spcPct val="50000"/>
              </a:spcBef>
            </a:pPr>
            <a:r>
              <a:rPr lang="hr-HR">
                <a:solidFill>
                  <a:srgbClr val="A50021"/>
                </a:solidFill>
              </a:rPr>
              <a:t>activities are</a:t>
            </a:r>
          </a:p>
          <a:p>
            <a:pPr>
              <a:spcBef>
                <a:spcPct val="50000"/>
              </a:spcBef>
            </a:pPr>
            <a:r>
              <a:rPr lang="hr-HR">
                <a:solidFill>
                  <a:srgbClr val="A50021"/>
                </a:solidFill>
              </a:rPr>
              <a:t> governed by</a:t>
            </a:r>
          </a:p>
          <a:p>
            <a:pPr>
              <a:spcBef>
                <a:spcPct val="50000"/>
              </a:spcBef>
            </a:pPr>
            <a:r>
              <a:rPr lang="hr-HR">
                <a:solidFill>
                  <a:srgbClr val="A50021"/>
                </a:solidFill>
              </a:rPr>
              <a:t>SOP</a:t>
            </a:r>
            <a:endParaRPr lang="en-US">
              <a:solidFill>
                <a:srgbClr val="A50021"/>
              </a:solidFill>
            </a:endParaRPr>
          </a:p>
        </p:txBody>
      </p:sp>
      <p:sp>
        <p:nvSpPr>
          <p:cNvPr id="398445" name="Rectangle 109"/>
          <p:cNvSpPr>
            <a:spLocks noChangeArrowheads="1"/>
          </p:cNvSpPr>
          <p:nvPr/>
        </p:nvSpPr>
        <p:spPr bwMode="auto">
          <a:xfrm>
            <a:off x="0" y="261938"/>
            <a:ext cx="9144000" cy="0"/>
          </a:xfrm>
          <a:prstGeom prst="rect">
            <a:avLst/>
          </a:prstGeom>
          <a:noFill/>
          <a:ln w="9525">
            <a:noFill/>
            <a:miter lim="800000"/>
            <a:headEnd/>
            <a:tailEnd/>
          </a:ln>
          <a:effectLst/>
        </p:spPr>
        <p:txBody>
          <a:bodyPr wrap="none" anchor="ctr">
            <a:spAutoFit/>
          </a:bodyPr>
          <a:lstStyle/>
          <a:p>
            <a:endParaRPr lang="hr-HR"/>
          </a:p>
        </p:txBody>
      </p:sp>
      <p:graphicFrame>
        <p:nvGraphicFramePr>
          <p:cNvPr id="398444" name="Object 108"/>
          <p:cNvGraphicFramePr>
            <a:graphicFrameLocks noChangeAspect="1"/>
          </p:cNvGraphicFramePr>
          <p:nvPr/>
        </p:nvGraphicFramePr>
        <p:xfrm>
          <a:off x="2268538" y="188913"/>
          <a:ext cx="6037262" cy="6669087"/>
        </p:xfrm>
        <a:graphic>
          <a:graphicData uri="http://schemas.openxmlformats.org/presentationml/2006/ole">
            <p:oleObj spid="_x0000_s398444" name="Visio" r:id="rId3" imgW="5731716" imgH="6334542" progId="">
              <p:embed/>
            </p:oleObj>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60" name="Text Box 4"/>
          <p:cNvSpPr txBox="1">
            <a:spLocks noChangeArrowheads="1"/>
          </p:cNvSpPr>
          <p:nvPr/>
        </p:nvSpPr>
        <p:spPr bwMode="auto">
          <a:xfrm>
            <a:off x="1187450" y="908050"/>
            <a:ext cx="7416800" cy="5934075"/>
          </a:xfrm>
          <a:prstGeom prst="rect">
            <a:avLst/>
          </a:prstGeom>
          <a:noFill/>
          <a:ln w="9525">
            <a:noFill/>
            <a:miter lim="800000"/>
            <a:headEnd/>
            <a:tailEnd/>
          </a:ln>
          <a:effectLst/>
        </p:spPr>
        <p:txBody>
          <a:bodyPr>
            <a:spAutoFit/>
          </a:bodyPr>
          <a:lstStyle/>
          <a:p>
            <a:pPr>
              <a:spcBef>
                <a:spcPct val="50000"/>
              </a:spcBef>
            </a:pPr>
            <a:r>
              <a:rPr lang="hr-HR" u="sng">
                <a:solidFill>
                  <a:srgbClr val="000099"/>
                </a:solidFill>
              </a:rPr>
              <a:t>And</a:t>
            </a:r>
            <a:r>
              <a:rPr lang="hr-HR">
                <a:solidFill>
                  <a:srgbClr val="000099"/>
                </a:solidFill>
              </a:rPr>
              <a:t> when there is expected exceptionally severe hazard weather or technological event with possible high impact, higher level personal contacts are recommended.</a:t>
            </a:r>
            <a:endParaRPr lang="en-US">
              <a:solidFill>
                <a:srgbClr val="000099"/>
              </a:solidFill>
            </a:endParaRPr>
          </a:p>
          <a:p>
            <a:pPr>
              <a:spcBef>
                <a:spcPct val="50000"/>
              </a:spcBef>
            </a:pPr>
            <a:r>
              <a:rPr lang="hr-HR">
                <a:solidFill>
                  <a:srgbClr val="000099"/>
                </a:solidFill>
              </a:rPr>
              <a:t>Phone links DHMZ – DUZS related to the severity of expected/possible events: </a:t>
            </a:r>
          </a:p>
          <a:p>
            <a:pPr>
              <a:spcBef>
                <a:spcPct val="50000"/>
              </a:spcBef>
            </a:pPr>
            <a:r>
              <a:rPr lang="hr-HR">
                <a:solidFill>
                  <a:srgbClr val="000099"/>
                </a:solidFill>
              </a:rPr>
              <a:t>	Chief of Weather forecast office – Shift leader of 	National 112 center</a:t>
            </a:r>
          </a:p>
          <a:p>
            <a:pPr>
              <a:spcBef>
                <a:spcPct val="50000"/>
              </a:spcBef>
            </a:pPr>
            <a:r>
              <a:rPr lang="hr-HR">
                <a:solidFill>
                  <a:srgbClr val="000099"/>
                </a:solidFill>
              </a:rPr>
              <a:t>    	Head of Weather forecast analysis and forecast 	department –  Head of National 112 center</a:t>
            </a:r>
          </a:p>
          <a:p>
            <a:pPr>
              <a:spcBef>
                <a:spcPct val="50000"/>
              </a:spcBef>
            </a:pPr>
            <a:r>
              <a:rPr lang="hr-HR">
                <a:solidFill>
                  <a:srgbClr val="000099"/>
                </a:solidFill>
              </a:rPr>
              <a:t>	Assistant Director of Weather forecast analysis and 	forecast division – Assistant Director of 112 Sector</a:t>
            </a:r>
          </a:p>
          <a:p>
            <a:pPr>
              <a:spcBef>
                <a:spcPct val="50000"/>
              </a:spcBef>
            </a:pPr>
            <a:endParaRPr lang="hr-HR">
              <a:solidFill>
                <a:srgbClr val="000099"/>
              </a:solidFill>
            </a:endParaRPr>
          </a:p>
          <a:p>
            <a:pPr>
              <a:spcBef>
                <a:spcPct val="50000"/>
              </a:spcBef>
            </a:pPr>
            <a:endParaRPr lang="en-US">
              <a:solidFill>
                <a:srgbClr val="000099"/>
              </a:solidFill>
            </a:endParaRPr>
          </a:p>
        </p:txBody>
      </p:sp>
      <p:sp>
        <p:nvSpPr>
          <p:cNvPr id="429061" name="AutoShape 5"/>
          <p:cNvSpPr>
            <a:spLocks noChangeArrowheads="1"/>
          </p:cNvSpPr>
          <p:nvPr/>
        </p:nvSpPr>
        <p:spPr bwMode="auto">
          <a:xfrm>
            <a:off x="1116013" y="3213100"/>
            <a:ext cx="431800" cy="504825"/>
          </a:xfrm>
          <a:prstGeom prst="lightningBolt">
            <a:avLst/>
          </a:prstGeom>
          <a:solidFill>
            <a:srgbClr val="FF0000"/>
          </a:solidFill>
          <a:ln w="9525">
            <a:solidFill>
              <a:schemeClr val="tx1"/>
            </a:solidFill>
            <a:miter lim="800000"/>
            <a:headEnd/>
            <a:tailEnd/>
          </a:ln>
          <a:effectLst/>
        </p:spPr>
        <p:txBody>
          <a:bodyPr wrap="none" anchor="ctr"/>
          <a:lstStyle/>
          <a:p>
            <a:endParaRPr lang="hr-HR"/>
          </a:p>
        </p:txBody>
      </p:sp>
      <p:sp>
        <p:nvSpPr>
          <p:cNvPr id="429062" name="AutoShape 6"/>
          <p:cNvSpPr>
            <a:spLocks noChangeArrowheads="1"/>
          </p:cNvSpPr>
          <p:nvPr/>
        </p:nvSpPr>
        <p:spPr bwMode="auto">
          <a:xfrm>
            <a:off x="971550" y="4149725"/>
            <a:ext cx="431800" cy="504825"/>
          </a:xfrm>
          <a:prstGeom prst="lightningBolt">
            <a:avLst/>
          </a:prstGeom>
          <a:solidFill>
            <a:srgbClr val="FF0000"/>
          </a:solidFill>
          <a:ln w="9525">
            <a:solidFill>
              <a:schemeClr val="tx1"/>
            </a:solidFill>
            <a:miter lim="800000"/>
            <a:headEnd/>
            <a:tailEnd/>
          </a:ln>
          <a:effectLst/>
        </p:spPr>
        <p:txBody>
          <a:bodyPr wrap="none" anchor="ctr"/>
          <a:lstStyle/>
          <a:p>
            <a:endParaRPr lang="hr-HR"/>
          </a:p>
        </p:txBody>
      </p:sp>
      <p:sp>
        <p:nvSpPr>
          <p:cNvPr id="429063" name="AutoShape 7"/>
          <p:cNvSpPr>
            <a:spLocks noChangeArrowheads="1"/>
          </p:cNvSpPr>
          <p:nvPr/>
        </p:nvSpPr>
        <p:spPr bwMode="auto">
          <a:xfrm>
            <a:off x="1258888" y="4149725"/>
            <a:ext cx="431800" cy="504825"/>
          </a:xfrm>
          <a:prstGeom prst="lightningBolt">
            <a:avLst/>
          </a:prstGeom>
          <a:solidFill>
            <a:srgbClr val="FF0000"/>
          </a:solidFill>
          <a:ln w="9525">
            <a:solidFill>
              <a:schemeClr val="tx1"/>
            </a:solidFill>
            <a:miter lim="800000"/>
            <a:headEnd/>
            <a:tailEnd/>
          </a:ln>
          <a:effectLst/>
        </p:spPr>
        <p:txBody>
          <a:bodyPr wrap="none" anchor="ctr"/>
          <a:lstStyle/>
          <a:p>
            <a:endParaRPr lang="hr-HR"/>
          </a:p>
        </p:txBody>
      </p:sp>
      <p:sp>
        <p:nvSpPr>
          <p:cNvPr id="429064" name="AutoShape 8"/>
          <p:cNvSpPr>
            <a:spLocks noChangeArrowheads="1"/>
          </p:cNvSpPr>
          <p:nvPr/>
        </p:nvSpPr>
        <p:spPr bwMode="auto">
          <a:xfrm>
            <a:off x="900113" y="5084763"/>
            <a:ext cx="431800" cy="504825"/>
          </a:xfrm>
          <a:prstGeom prst="lightningBolt">
            <a:avLst/>
          </a:prstGeom>
          <a:solidFill>
            <a:srgbClr val="FF0000"/>
          </a:solidFill>
          <a:ln w="9525">
            <a:solidFill>
              <a:schemeClr val="tx1"/>
            </a:solidFill>
            <a:miter lim="800000"/>
            <a:headEnd/>
            <a:tailEnd/>
          </a:ln>
          <a:effectLst/>
        </p:spPr>
        <p:txBody>
          <a:bodyPr wrap="none" anchor="ctr"/>
          <a:lstStyle/>
          <a:p>
            <a:endParaRPr lang="hr-HR"/>
          </a:p>
        </p:txBody>
      </p:sp>
      <p:sp>
        <p:nvSpPr>
          <p:cNvPr id="429065" name="AutoShape 9"/>
          <p:cNvSpPr>
            <a:spLocks noChangeArrowheads="1"/>
          </p:cNvSpPr>
          <p:nvPr/>
        </p:nvSpPr>
        <p:spPr bwMode="auto">
          <a:xfrm>
            <a:off x="1187450" y="5084763"/>
            <a:ext cx="431800" cy="504825"/>
          </a:xfrm>
          <a:prstGeom prst="lightningBolt">
            <a:avLst/>
          </a:prstGeom>
          <a:solidFill>
            <a:srgbClr val="FF0000"/>
          </a:solidFill>
          <a:ln w="9525">
            <a:solidFill>
              <a:schemeClr val="tx1"/>
            </a:solidFill>
            <a:miter lim="800000"/>
            <a:headEnd/>
            <a:tailEnd/>
          </a:ln>
          <a:effectLst/>
        </p:spPr>
        <p:txBody>
          <a:bodyPr wrap="none" anchor="ctr"/>
          <a:lstStyle/>
          <a:p>
            <a:endParaRPr lang="hr-HR"/>
          </a:p>
        </p:txBody>
      </p:sp>
      <p:sp>
        <p:nvSpPr>
          <p:cNvPr id="429066" name="AutoShape 10"/>
          <p:cNvSpPr>
            <a:spLocks noChangeArrowheads="1"/>
          </p:cNvSpPr>
          <p:nvPr/>
        </p:nvSpPr>
        <p:spPr bwMode="auto">
          <a:xfrm>
            <a:off x="1547813" y="5084763"/>
            <a:ext cx="431800" cy="504825"/>
          </a:xfrm>
          <a:prstGeom prst="lightningBolt">
            <a:avLst/>
          </a:prstGeom>
          <a:solidFill>
            <a:srgbClr val="FF0000"/>
          </a:solidFill>
          <a:ln w="9525">
            <a:solidFill>
              <a:schemeClr val="tx1"/>
            </a:solidFill>
            <a:miter lim="800000"/>
            <a:headEnd/>
            <a:tailEnd/>
          </a:ln>
          <a:effectLst/>
        </p:spPr>
        <p:txBody>
          <a:bodyPr wrap="none" anchor="ctr"/>
          <a:lstStyle/>
          <a:p>
            <a:endParaRPr lang="hr-H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2551837"/>
            <a:ext cx="4572000" cy="1200329"/>
          </a:xfrm>
          <a:prstGeom prst="rect">
            <a:avLst/>
          </a:prstGeom>
        </p:spPr>
        <p:txBody>
          <a:bodyPr>
            <a:spAutoFit/>
          </a:bodyPr>
          <a:lstStyle/>
          <a:p>
            <a:pPr>
              <a:spcBef>
                <a:spcPct val="50000"/>
              </a:spcBef>
            </a:pPr>
            <a:r>
              <a:rPr lang="hr-HR" sz="3600" dirty="0" smtClean="0">
                <a:solidFill>
                  <a:srgbClr val="003366"/>
                </a:solidFill>
                <a:latin typeface="Verdana" pitchFamily="34" charset="0"/>
              </a:rPr>
              <a:t>DHMZ ACTIVITIES</a:t>
            </a:r>
          </a:p>
          <a:p>
            <a:pPr>
              <a:spcBef>
                <a:spcPct val="50000"/>
              </a:spcBef>
            </a:pPr>
            <a:r>
              <a:rPr lang="hr-HR" i="1" dirty="0" smtClean="0">
                <a:solidFill>
                  <a:srgbClr val="003366"/>
                </a:solidFill>
                <a:latin typeface="Verdana" pitchFamily="34" charset="0"/>
              </a:rPr>
              <a:t>Early warning system</a:t>
            </a:r>
            <a:endParaRPr lang="hr-HR" i="1" dirty="0">
              <a:solidFill>
                <a:srgbClr val="003366"/>
              </a:solidFill>
              <a:latin typeface="Verdana"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1"/>
          <p:cNvSpPr>
            <a:spLocks noGrp="1"/>
          </p:cNvSpPr>
          <p:nvPr>
            <p:ph type="dt" sz="half" idx="4294967295"/>
          </p:nvPr>
        </p:nvSpPr>
        <p:spPr>
          <a:xfrm>
            <a:off x="1143000" y="6248400"/>
            <a:ext cx="1905000" cy="457200"/>
          </a:xfrm>
          <a:prstGeom prst="rect">
            <a:avLst/>
          </a:prstGeom>
        </p:spPr>
        <p:txBody>
          <a:bodyPr/>
          <a:lstStyle/>
          <a:p>
            <a:endParaRPr lang="en-GB">
              <a:effectLst>
                <a:outerShdw blurRad="38100" dist="38100" dir="2700000" algn="tl">
                  <a:srgbClr val="000000"/>
                </a:outerShdw>
              </a:effectLst>
            </a:endParaRPr>
          </a:p>
          <a:p>
            <a:endParaRPr lang="en-US">
              <a:solidFill>
                <a:schemeClr val="tx1"/>
              </a:solidFill>
            </a:endParaRPr>
          </a:p>
        </p:txBody>
      </p:sp>
      <p:sp>
        <p:nvSpPr>
          <p:cNvPr id="821250" name="Rectangle 2"/>
          <p:cNvSpPr>
            <a:spLocks noChangeArrowheads="1"/>
          </p:cNvSpPr>
          <p:nvPr/>
        </p:nvSpPr>
        <p:spPr bwMode="auto">
          <a:xfrm>
            <a:off x="1320800" y="146870"/>
            <a:ext cx="7513638" cy="1077860"/>
          </a:xfrm>
          <a:prstGeom prst="rect">
            <a:avLst/>
          </a:prstGeom>
          <a:noFill/>
          <a:ln w="9525">
            <a:noFill/>
            <a:miter lim="800000"/>
            <a:headEnd/>
            <a:tailEnd/>
          </a:ln>
          <a:effectLst/>
        </p:spPr>
        <p:txBody>
          <a:bodyPr lIns="92075" tIns="46038" rIns="92075" bIns="46038" anchor="ctr">
            <a:spAutoFit/>
          </a:bodyPr>
          <a:lstStyle/>
          <a:p>
            <a:pPr marL="457200" indent="-457200" algn="ctr"/>
            <a:r>
              <a:rPr lang="hr-HR" sz="3200" b="1" dirty="0" smtClean="0">
                <a:solidFill>
                  <a:srgbClr val="FF0066"/>
                </a:solidFill>
              </a:rPr>
              <a:t>Observational classical meteorological </a:t>
            </a:r>
            <a:r>
              <a:rPr lang="hr-HR" sz="3200" b="1" dirty="0">
                <a:solidFill>
                  <a:srgbClr val="FF0066"/>
                </a:solidFill>
              </a:rPr>
              <a:t>network </a:t>
            </a:r>
            <a:endParaRPr lang="en-US" dirty="0">
              <a:solidFill>
                <a:srgbClr val="800000"/>
              </a:solidFill>
              <a:latin typeface="Times New Roman" pitchFamily="18" charset="0"/>
            </a:endParaRPr>
          </a:p>
        </p:txBody>
      </p:sp>
      <p:pic>
        <p:nvPicPr>
          <p:cNvPr id="821251" name="Picture 3" descr="wsn2007_crop"/>
          <p:cNvPicPr>
            <a:picLocks noChangeAspect="1" noChangeArrowheads="1"/>
          </p:cNvPicPr>
          <p:nvPr/>
        </p:nvPicPr>
        <p:blipFill>
          <a:blip r:embed="rId2" cstate="print"/>
          <a:srcRect/>
          <a:stretch>
            <a:fillRect/>
          </a:stretch>
        </p:blipFill>
        <p:spPr bwMode="auto">
          <a:xfrm>
            <a:off x="3708400" y="1277938"/>
            <a:ext cx="5140325" cy="5089525"/>
          </a:xfrm>
          <a:prstGeom prst="rect">
            <a:avLst/>
          </a:prstGeom>
          <a:noFill/>
          <a:ln w="9525">
            <a:noFill/>
            <a:miter lim="800000"/>
            <a:headEnd/>
            <a:tailEnd/>
          </a:ln>
        </p:spPr>
      </p:pic>
      <p:sp>
        <p:nvSpPr>
          <p:cNvPr id="821253" name="Text Box 5"/>
          <p:cNvSpPr txBox="1">
            <a:spLocks noChangeArrowheads="1"/>
          </p:cNvSpPr>
          <p:nvPr/>
        </p:nvSpPr>
        <p:spPr bwMode="auto">
          <a:xfrm>
            <a:off x="8077200" y="3276600"/>
            <a:ext cx="914400" cy="2100263"/>
          </a:xfrm>
          <a:prstGeom prst="rect">
            <a:avLst/>
          </a:prstGeom>
          <a:noFill/>
          <a:ln w="9525">
            <a:noFill/>
            <a:miter lim="800000"/>
            <a:headEnd/>
            <a:tailEnd/>
          </a:ln>
          <a:effectLst/>
        </p:spPr>
        <p:txBody>
          <a:bodyPr lIns="92075" tIns="46038" rIns="92075" bIns="46038">
            <a:spAutoFit/>
          </a:bodyPr>
          <a:lstStyle/>
          <a:p>
            <a:pPr>
              <a:spcBef>
                <a:spcPct val="50000"/>
              </a:spcBef>
            </a:pPr>
            <a:r>
              <a:rPr lang="hr-HR"/>
              <a:t>  41</a:t>
            </a:r>
          </a:p>
          <a:p>
            <a:pPr>
              <a:spcBef>
                <a:spcPct val="50000"/>
              </a:spcBef>
            </a:pPr>
            <a:r>
              <a:rPr lang="hr-HR"/>
              <a:t>117</a:t>
            </a:r>
          </a:p>
          <a:p>
            <a:pPr>
              <a:spcBef>
                <a:spcPct val="50000"/>
              </a:spcBef>
            </a:pPr>
            <a:r>
              <a:rPr lang="hr-HR"/>
              <a:t>336</a:t>
            </a:r>
          </a:p>
          <a:p>
            <a:pPr>
              <a:spcBef>
                <a:spcPct val="50000"/>
              </a:spcBef>
            </a:pPr>
            <a:endParaRPr lang="en-US"/>
          </a:p>
        </p:txBody>
      </p:sp>
      <p:pic>
        <p:nvPicPr>
          <p:cNvPr id="821254" name="Picture 6" descr="DSCF0811"/>
          <p:cNvPicPr>
            <a:picLocks noChangeAspect="1" noChangeArrowheads="1"/>
          </p:cNvPicPr>
          <p:nvPr/>
        </p:nvPicPr>
        <p:blipFill>
          <a:blip r:embed="rId3" cstate="print"/>
          <a:srcRect/>
          <a:stretch>
            <a:fillRect/>
          </a:stretch>
        </p:blipFill>
        <p:spPr bwMode="auto">
          <a:xfrm>
            <a:off x="863600" y="3757613"/>
            <a:ext cx="3460750" cy="2605087"/>
          </a:xfrm>
          <a:prstGeom prst="rect">
            <a:avLst/>
          </a:prstGeom>
          <a:noFill/>
        </p:spPr>
      </p:pic>
      <p:pic>
        <p:nvPicPr>
          <p:cNvPr id="821255" name="Picture 7" descr="DSCF0381"/>
          <p:cNvPicPr>
            <a:picLocks noChangeAspect="1" noChangeArrowheads="1"/>
          </p:cNvPicPr>
          <p:nvPr/>
        </p:nvPicPr>
        <p:blipFill>
          <a:blip r:embed="rId4" cstate="print"/>
          <a:srcRect/>
          <a:stretch>
            <a:fillRect/>
          </a:stretch>
        </p:blipFill>
        <p:spPr bwMode="auto">
          <a:xfrm>
            <a:off x="257175" y="1181100"/>
            <a:ext cx="3463925" cy="2597150"/>
          </a:xfrm>
          <a:prstGeom prst="rect">
            <a:avLst/>
          </a:prstGeom>
          <a:noFill/>
        </p:spPr>
      </p:pic>
      <p:sp>
        <p:nvSpPr>
          <p:cNvPr id="821256" name="Text Box 8"/>
          <p:cNvSpPr txBox="1">
            <a:spLocks noChangeArrowheads="1"/>
          </p:cNvSpPr>
          <p:nvPr/>
        </p:nvSpPr>
        <p:spPr bwMode="auto">
          <a:xfrm>
            <a:off x="1181100" y="6083300"/>
            <a:ext cx="2768600" cy="366713"/>
          </a:xfrm>
          <a:prstGeom prst="rect">
            <a:avLst/>
          </a:prstGeom>
          <a:noFill/>
          <a:ln w="9525">
            <a:noFill/>
            <a:miter lim="800000"/>
            <a:headEnd/>
            <a:tailEnd/>
          </a:ln>
          <a:effectLst/>
        </p:spPr>
        <p:txBody>
          <a:bodyPr lIns="92075" tIns="46038" rIns="92075" bIns="46038">
            <a:spAutoFit/>
          </a:bodyPr>
          <a:lstStyle/>
          <a:p>
            <a:pPr>
              <a:spcBef>
                <a:spcPct val="50000"/>
              </a:spcBef>
            </a:pPr>
            <a:r>
              <a:rPr lang="hr-HR" sz="1800">
                <a:solidFill>
                  <a:srgbClr val="FFFF99"/>
                </a:solidFill>
              </a:rPr>
              <a:t>Winter at Zavizan</a:t>
            </a:r>
            <a:endParaRPr lang="en-US" sz="1800">
              <a:solidFill>
                <a:srgbClr val="FFFF99"/>
              </a:solidFill>
            </a:endParaRPr>
          </a:p>
        </p:txBody>
      </p:sp>
      <p:sp>
        <p:nvSpPr>
          <p:cNvPr id="821258" name="Text Box 10"/>
          <p:cNvSpPr txBox="1">
            <a:spLocks noChangeArrowheads="1"/>
          </p:cNvSpPr>
          <p:nvPr/>
        </p:nvSpPr>
        <p:spPr bwMode="auto">
          <a:xfrm>
            <a:off x="482600" y="3378200"/>
            <a:ext cx="3124200" cy="366713"/>
          </a:xfrm>
          <a:prstGeom prst="rect">
            <a:avLst/>
          </a:prstGeom>
          <a:noFill/>
          <a:ln w="9525">
            <a:noFill/>
            <a:miter lim="800000"/>
            <a:headEnd/>
            <a:tailEnd/>
          </a:ln>
          <a:effectLst/>
        </p:spPr>
        <p:txBody>
          <a:bodyPr lIns="92075" tIns="46038" rIns="92075" bIns="46038">
            <a:spAutoFit/>
          </a:bodyPr>
          <a:lstStyle/>
          <a:p>
            <a:pPr>
              <a:spcBef>
                <a:spcPct val="50000"/>
              </a:spcBef>
            </a:pPr>
            <a:r>
              <a:rPr lang="hr-HR" sz="1800">
                <a:solidFill>
                  <a:srgbClr val="FFFF00"/>
                </a:solidFill>
              </a:rPr>
              <a:t>Summer at Zavizan</a:t>
            </a:r>
            <a:endParaRPr lang="en-US" sz="1800">
              <a:solidFill>
                <a:srgbClr val="FFFF00"/>
              </a:solidFill>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1"/>
          <p:cNvSpPr>
            <a:spLocks noGrp="1"/>
          </p:cNvSpPr>
          <p:nvPr>
            <p:ph type="dt" sz="half" idx="4294967295"/>
          </p:nvPr>
        </p:nvSpPr>
        <p:spPr>
          <a:xfrm>
            <a:off x="1143000" y="6248400"/>
            <a:ext cx="1905000" cy="457200"/>
          </a:xfrm>
          <a:prstGeom prst="rect">
            <a:avLst/>
          </a:prstGeom>
        </p:spPr>
        <p:txBody>
          <a:bodyPr/>
          <a:lstStyle/>
          <a:p>
            <a:endParaRPr lang="en-GB">
              <a:solidFill>
                <a:schemeClr val="bg2"/>
              </a:solidFill>
              <a:effectLst>
                <a:outerShdw blurRad="38100" dist="38100" dir="2700000" algn="tl">
                  <a:srgbClr val="000000"/>
                </a:outerShdw>
              </a:effectLst>
            </a:endParaRPr>
          </a:p>
          <a:p>
            <a:endParaRPr lang="en-US">
              <a:solidFill>
                <a:schemeClr val="bg2"/>
              </a:solidFill>
            </a:endParaRPr>
          </a:p>
        </p:txBody>
      </p:sp>
      <p:sp>
        <p:nvSpPr>
          <p:cNvPr id="833538" name="Rectangle 2"/>
          <p:cNvSpPr>
            <a:spLocks noChangeArrowheads="1"/>
          </p:cNvSpPr>
          <p:nvPr/>
        </p:nvSpPr>
        <p:spPr bwMode="auto">
          <a:xfrm>
            <a:off x="1320800" y="-37796"/>
            <a:ext cx="7513638" cy="1447192"/>
          </a:xfrm>
          <a:prstGeom prst="rect">
            <a:avLst/>
          </a:prstGeom>
          <a:noFill/>
          <a:ln w="9525">
            <a:noFill/>
            <a:miter lim="800000"/>
            <a:headEnd/>
            <a:tailEnd/>
          </a:ln>
          <a:effectLst/>
        </p:spPr>
        <p:txBody>
          <a:bodyPr lIns="92075" tIns="46038" rIns="92075" bIns="46038" anchor="ctr">
            <a:spAutoFit/>
          </a:bodyPr>
          <a:lstStyle/>
          <a:p>
            <a:pPr marL="457200" indent="-457200" algn="ctr"/>
            <a:endParaRPr lang="hr-HR" sz="3200" b="1">
              <a:solidFill>
                <a:schemeClr val="bg2"/>
              </a:solidFill>
            </a:endParaRPr>
          </a:p>
          <a:p>
            <a:pPr marL="457200" indent="-457200" algn="ctr"/>
            <a:endParaRPr lang="hr-HR" sz="3200" b="1">
              <a:solidFill>
                <a:schemeClr val="bg2"/>
              </a:solidFill>
              <a:latin typeface="Times New Roman" pitchFamily="18" charset="0"/>
            </a:endParaRPr>
          </a:p>
          <a:p>
            <a:pPr marL="457200" indent="-457200" algn="ctr"/>
            <a:endParaRPr lang="en-US">
              <a:solidFill>
                <a:schemeClr val="bg2"/>
              </a:solidFill>
              <a:latin typeface="Times New Roman" pitchFamily="18" charset="0"/>
            </a:endParaRPr>
          </a:p>
        </p:txBody>
      </p:sp>
      <p:grpSp>
        <p:nvGrpSpPr>
          <p:cNvPr id="2" name="Group 3"/>
          <p:cNvGrpSpPr>
            <a:grpSpLocks/>
          </p:cNvGrpSpPr>
          <p:nvPr/>
        </p:nvGrpSpPr>
        <p:grpSpPr bwMode="auto">
          <a:xfrm>
            <a:off x="1225550" y="569913"/>
            <a:ext cx="4298210" cy="4132262"/>
            <a:chOff x="884" y="901"/>
            <a:chExt cx="3030" cy="2789"/>
          </a:xfrm>
        </p:grpSpPr>
        <p:pic>
          <p:nvPicPr>
            <p:cNvPr id="833540" name="Picture 4"/>
            <p:cNvPicPr>
              <a:picLocks noChangeAspect="1" noChangeArrowheads="1"/>
            </p:cNvPicPr>
            <p:nvPr/>
          </p:nvPicPr>
          <p:blipFill>
            <a:blip r:embed="rId2" cstate="print"/>
            <a:srcRect/>
            <a:stretch>
              <a:fillRect/>
            </a:stretch>
          </p:blipFill>
          <p:spPr bwMode="auto">
            <a:xfrm>
              <a:off x="975" y="1344"/>
              <a:ext cx="2939" cy="2346"/>
            </a:xfrm>
            <a:prstGeom prst="rect">
              <a:avLst/>
            </a:prstGeom>
            <a:noFill/>
            <a:ln w="9525">
              <a:noFill/>
              <a:miter lim="800000"/>
              <a:headEnd/>
              <a:tailEnd/>
            </a:ln>
            <a:effectLst/>
          </p:spPr>
        </p:pic>
        <p:sp>
          <p:nvSpPr>
            <p:cNvPr id="833541" name="Rectangle 5"/>
            <p:cNvSpPr>
              <a:spLocks noChangeArrowheads="1"/>
            </p:cNvSpPr>
            <p:nvPr/>
          </p:nvSpPr>
          <p:spPr bwMode="auto">
            <a:xfrm>
              <a:off x="884" y="901"/>
              <a:ext cx="2868" cy="312"/>
            </a:xfrm>
            <a:prstGeom prst="rect">
              <a:avLst/>
            </a:prstGeom>
            <a:noFill/>
            <a:ln w="9525">
              <a:noFill/>
              <a:miter lim="800000"/>
              <a:headEnd/>
              <a:tailEnd/>
            </a:ln>
            <a:effectLst/>
          </p:spPr>
          <p:txBody>
            <a:bodyPr wrap="none">
              <a:spAutoFit/>
            </a:bodyPr>
            <a:lstStyle/>
            <a:p>
              <a:r>
                <a:rPr lang="hr-HR" dirty="0">
                  <a:solidFill>
                    <a:schemeClr val="bg2"/>
                  </a:solidFill>
                </a:rPr>
                <a:t>67</a:t>
              </a:r>
              <a:r>
                <a:rPr lang="en-US" dirty="0">
                  <a:solidFill>
                    <a:schemeClr val="bg2"/>
                  </a:solidFill>
                </a:rPr>
                <a:t> </a:t>
              </a:r>
              <a:r>
                <a:rPr lang="hr-HR" dirty="0">
                  <a:solidFill>
                    <a:schemeClr val="bg2"/>
                  </a:solidFill>
                </a:rPr>
                <a:t>Automatic Weather Stations</a:t>
              </a:r>
              <a:r>
                <a:rPr lang="hr-HR" sz="2000" b="1" dirty="0">
                  <a:solidFill>
                    <a:schemeClr val="bg2"/>
                  </a:solidFill>
                  <a:effectLst>
                    <a:outerShdw blurRad="38100" dist="38100" dir="2700000" algn="tl">
                      <a:srgbClr val="000000"/>
                    </a:outerShdw>
                  </a:effectLst>
                </a:rPr>
                <a:t> </a:t>
              </a:r>
            </a:p>
          </p:txBody>
        </p:sp>
      </p:grpSp>
      <p:pic>
        <p:nvPicPr>
          <p:cNvPr id="833560" name="Picture 24" descr="sv"/>
          <p:cNvPicPr>
            <a:picLocks noChangeAspect="1" noChangeArrowheads="1"/>
          </p:cNvPicPr>
          <p:nvPr/>
        </p:nvPicPr>
        <p:blipFill>
          <a:blip r:embed="rId3" cstate="print"/>
          <a:srcRect/>
          <a:stretch>
            <a:fillRect/>
          </a:stretch>
        </p:blipFill>
        <p:spPr bwMode="auto">
          <a:xfrm>
            <a:off x="1352550" y="4114800"/>
            <a:ext cx="1933575" cy="2578100"/>
          </a:xfrm>
          <a:prstGeom prst="rect">
            <a:avLst/>
          </a:prstGeom>
          <a:noFill/>
        </p:spPr>
      </p:pic>
      <p:sp>
        <p:nvSpPr>
          <p:cNvPr id="833561" name="Text Box 25"/>
          <p:cNvSpPr txBox="1">
            <a:spLocks noChangeArrowheads="1"/>
          </p:cNvSpPr>
          <p:nvPr/>
        </p:nvSpPr>
        <p:spPr bwMode="auto">
          <a:xfrm>
            <a:off x="1524000" y="6223000"/>
            <a:ext cx="2324100" cy="462307"/>
          </a:xfrm>
          <a:prstGeom prst="rect">
            <a:avLst/>
          </a:prstGeom>
          <a:noFill/>
          <a:ln w="9525">
            <a:noFill/>
            <a:miter lim="800000"/>
            <a:headEnd/>
            <a:tailEnd/>
          </a:ln>
          <a:effectLst/>
        </p:spPr>
        <p:txBody>
          <a:bodyPr lIns="92075" tIns="46038" rIns="92075" bIns="46038">
            <a:spAutoFit/>
          </a:bodyPr>
          <a:lstStyle/>
          <a:p>
            <a:pPr>
              <a:spcBef>
                <a:spcPct val="50000"/>
              </a:spcBef>
              <a:buFontTx/>
              <a:buChar char="•"/>
            </a:pPr>
            <a:r>
              <a:rPr lang="hr-HR">
                <a:solidFill>
                  <a:schemeClr val="bg2"/>
                </a:solidFill>
              </a:rPr>
              <a:t> Biokovo</a:t>
            </a:r>
            <a:endParaRPr lang="en-US">
              <a:solidFill>
                <a:schemeClr val="bg2"/>
              </a:solidFill>
            </a:endParaRPr>
          </a:p>
        </p:txBody>
      </p:sp>
      <p:pic>
        <p:nvPicPr>
          <p:cNvPr id="833562" name="Picture 26"/>
          <p:cNvPicPr>
            <a:picLocks noChangeAspect="1" noChangeArrowheads="1"/>
          </p:cNvPicPr>
          <p:nvPr/>
        </p:nvPicPr>
        <p:blipFill>
          <a:blip r:embed="rId4" cstate="print"/>
          <a:srcRect/>
          <a:stretch>
            <a:fillRect/>
          </a:stretch>
        </p:blipFill>
        <p:spPr bwMode="auto">
          <a:xfrm>
            <a:off x="4595813" y="3579813"/>
            <a:ext cx="4548187" cy="2671762"/>
          </a:xfrm>
          <a:prstGeom prst="rect">
            <a:avLst/>
          </a:prstGeom>
          <a:noFill/>
          <a:ln w="9525">
            <a:noFill/>
            <a:miter lim="800000"/>
            <a:headEnd/>
            <a:tailEnd/>
          </a:ln>
          <a:effectLst/>
        </p:spPr>
      </p:pic>
      <p:sp>
        <p:nvSpPr>
          <p:cNvPr id="833563" name="Text Box 27"/>
          <p:cNvSpPr txBox="1">
            <a:spLocks noChangeArrowheads="1"/>
          </p:cNvSpPr>
          <p:nvPr/>
        </p:nvSpPr>
        <p:spPr bwMode="auto">
          <a:xfrm>
            <a:off x="1295400" y="0"/>
            <a:ext cx="7556500" cy="462307"/>
          </a:xfrm>
          <a:prstGeom prst="rect">
            <a:avLst/>
          </a:prstGeom>
          <a:noFill/>
          <a:ln w="9525">
            <a:noFill/>
            <a:miter lim="800000"/>
            <a:headEnd/>
            <a:tailEnd/>
          </a:ln>
          <a:effectLst/>
        </p:spPr>
        <p:txBody>
          <a:bodyPr lIns="92075" tIns="46038" rIns="92075" bIns="46038">
            <a:spAutoFit/>
          </a:bodyPr>
          <a:lstStyle/>
          <a:p>
            <a:pPr>
              <a:spcBef>
                <a:spcPct val="50000"/>
              </a:spcBef>
            </a:pPr>
            <a:r>
              <a:rPr lang="hr-HR" b="1" dirty="0">
                <a:solidFill>
                  <a:schemeClr val="bg2"/>
                </a:solidFill>
              </a:rPr>
              <a:t>Automatic meteorological network</a:t>
            </a:r>
            <a:endParaRPr lang="en-US" b="1" dirty="0">
              <a:solidFill>
                <a:schemeClr val="bg2"/>
              </a:solidFill>
            </a:endParaRPr>
          </a:p>
        </p:txBody>
      </p:sp>
      <p:sp>
        <p:nvSpPr>
          <p:cNvPr id="833564" name="Text Box 28"/>
          <p:cNvSpPr txBox="1">
            <a:spLocks noChangeArrowheads="1"/>
          </p:cNvSpPr>
          <p:nvPr/>
        </p:nvSpPr>
        <p:spPr bwMode="auto">
          <a:xfrm>
            <a:off x="5943600" y="1295400"/>
            <a:ext cx="2717800" cy="1939635"/>
          </a:xfrm>
          <a:prstGeom prst="rect">
            <a:avLst/>
          </a:prstGeom>
          <a:noFill/>
          <a:ln w="9525">
            <a:noFill/>
            <a:miter lim="800000"/>
            <a:headEnd/>
            <a:tailEnd/>
          </a:ln>
          <a:effectLst/>
        </p:spPr>
        <p:txBody>
          <a:bodyPr lIns="92075" tIns="46038" rIns="92075" bIns="46038">
            <a:spAutoFit/>
          </a:bodyPr>
          <a:lstStyle/>
          <a:p>
            <a:pPr>
              <a:spcBef>
                <a:spcPct val="50000"/>
              </a:spcBef>
            </a:pPr>
            <a:r>
              <a:rPr lang="hr-HR" dirty="0">
                <a:solidFill>
                  <a:schemeClr val="bg2"/>
                </a:solidFill>
              </a:rPr>
              <a:t>1979 – the first automatic meteorological station at Vir island in central Adriatic</a:t>
            </a:r>
            <a:endParaRPr lang="en-US" dirty="0">
              <a:solidFill>
                <a:schemeClr val="bg2"/>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1"/>
          <p:cNvSpPr>
            <a:spLocks noGrp="1"/>
          </p:cNvSpPr>
          <p:nvPr>
            <p:ph type="dt" sz="half" idx="4294967295"/>
          </p:nvPr>
        </p:nvSpPr>
        <p:spPr>
          <a:xfrm>
            <a:off x="1143000" y="6248400"/>
            <a:ext cx="1905000" cy="457200"/>
          </a:xfrm>
          <a:prstGeom prst="rect">
            <a:avLst/>
          </a:prstGeom>
        </p:spPr>
        <p:txBody>
          <a:bodyPr/>
          <a:lstStyle/>
          <a:p>
            <a:endParaRPr lang="en-GB">
              <a:solidFill>
                <a:schemeClr val="bg2"/>
              </a:solidFill>
              <a:effectLst>
                <a:outerShdw blurRad="38100" dist="38100" dir="2700000" algn="tl">
                  <a:srgbClr val="000000"/>
                </a:outerShdw>
              </a:effectLst>
            </a:endParaRPr>
          </a:p>
          <a:p>
            <a:endParaRPr lang="en-US">
              <a:solidFill>
                <a:schemeClr val="bg2"/>
              </a:solidFill>
            </a:endParaRPr>
          </a:p>
        </p:txBody>
      </p:sp>
      <p:sp>
        <p:nvSpPr>
          <p:cNvPr id="852994" name="Rectangle 2"/>
          <p:cNvSpPr>
            <a:spLocks noChangeArrowheads="1"/>
          </p:cNvSpPr>
          <p:nvPr/>
        </p:nvSpPr>
        <p:spPr bwMode="auto">
          <a:xfrm>
            <a:off x="1320800" y="-37796"/>
            <a:ext cx="7513638" cy="1447192"/>
          </a:xfrm>
          <a:prstGeom prst="rect">
            <a:avLst/>
          </a:prstGeom>
          <a:noFill/>
          <a:ln w="9525">
            <a:noFill/>
            <a:miter lim="800000"/>
            <a:headEnd/>
            <a:tailEnd/>
          </a:ln>
          <a:effectLst/>
        </p:spPr>
        <p:txBody>
          <a:bodyPr lIns="92075" tIns="46038" rIns="92075" bIns="46038" anchor="ctr">
            <a:spAutoFit/>
          </a:bodyPr>
          <a:lstStyle/>
          <a:p>
            <a:pPr marL="457200" indent="-457200" algn="ctr"/>
            <a:endParaRPr lang="hr-HR" sz="3200" b="1">
              <a:solidFill>
                <a:schemeClr val="bg2"/>
              </a:solidFill>
            </a:endParaRPr>
          </a:p>
          <a:p>
            <a:pPr marL="457200" indent="-457200" algn="ctr"/>
            <a:endParaRPr lang="hr-HR" sz="3200" b="1">
              <a:solidFill>
                <a:schemeClr val="bg2"/>
              </a:solidFill>
              <a:latin typeface="Times New Roman" pitchFamily="18" charset="0"/>
            </a:endParaRPr>
          </a:p>
          <a:p>
            <a:pPr marL="457200" indent="-457200" algn="ctr"/>
            <a:endParaRPr lang="en-US">
              <a:solidFill>
                <a:schemeClr val="bg2"/>
              </a:solidFill>
              <a:latin typeface="Times New Roman" pitchFamily="18" charset="0"/>
            </a:endParaRPr>
          </a:p>
        </p:txBody>
      </p:sp>
      <p:sp>
        <p:nvSpPr>
          <p:cNvPr id="852995" name="Text Box 3"/>
          <p:cNvSpPr txBox="1">
            <a:spLocks noChangeArrowheads="1"/>
          </p:cNvSpPr>
          <p:nvPr/>
        </p:nvSpPr>
        <p:spPr bwMode="auto">
          <a:xfrm>
            <a:off x="1295400" y="0"/>
            <a:ext cx="7556500" cy="462307"/>
          </a:xfrm>
          <a:prstGeom prst="rect">
            <a:avLst/>
          </a:prstGeom>
          <a:noFill/>
          <a:ln w="9525">
            <a:noFill/>
            <a:miter lim="800000"/>
            <a:headEnd/>
            <a:tailEnd/>
          </a:ln>
          <a:effectLst/>
        </p:spPr>
        <p:txBody>
          <a:bodyPr lIns="92075" tIns="46038" rIns="92075" bIns="46038">
            <a:spAutoFit/>
          </a:bodyPr>
          <a:lstStyle/>
          <a:p>
            <a:pPr>
              <a:spcBef>
                <a:spcPct val="50000"/>
              </a:spcBef>
            </a:pPr>
            <a:r>
              <a:rPr lang="hr-HR" b="1">
                <a:solidFill>
                  <a:schemeClr val="bg2"/>
                </a:solidFill>
              </a:rPr>
              <a:t>Automatic meteorological network</a:t>
            </a:r>
            <a:endParaRPr lang="en-US" b="1">
              <a:solidFill>
                <a:schemeClr val="bg2"/>
              </a:solidFill>
            </a:endParaRPr>
          </a:p>
        </p:txBody>
      </p:sp>
      <p:pic>
        <p:nvPicPr>
          <p:cNvPr id="852996" name="Picture 4" descr="IMG_3022"/>
          <p:cNvPicPr>
            <a:picLocks noChangeAspect="1" noChangeArrowheads="1"/>
          </p:cNvPicPr>
          <p:nvPr/>
        </p:nvPicPr>
        <p:blipFill>
          <a:blip r:embed="rId2" cstate="print"/>
          <a:srcRect/>
          <a:stretch>
            <a:fillRect/>
          </a:stretch>
        </p:blipFill>
        <p:spPr bwMode="auto">
          <a:xfrm>
            <a:off x="1193800" y="908050"/>
            <a:ext cx="4241800" cy="3181350"/>
          </a:xfrm>
          <a:prstGeom prst="rect">
            <a:avLst/>
          </a:prstGeom>
          <a:noFill/>
        </p:spPr>
      </p:pic>
      <p:pic>
        <p:nvPicPr>
          <p:cNvPr id="852997" name="Picture 5" descr="Copy of IMG_3016"/>
          <p:cNvPicPr>
            <a:picLocks noChangeAspect="1" noChangeArrowheads="1"/>
          </p:cNvPicPr>
          <p:nvPr/>
        </p:nvPicPr>
        <p:blipFill>
          <a:blip r:embed="rId3" cstate="print"/>
          <a:srcRect/>
          <a:stretch>
            <a:fillRect/>
          </a:stretch>
        </p:blipFill>
        <p:spPr bwMode="auto">
          <a:xfrm>
            <a:off x="5448300" y="889000"/>
            <a:ext cx="3492500" cy="4657725"/>
          </a:xfrm>
          <a:prstGeom prst="rect">
            <a:avLst/>
          </a:prstGeom>
          <a:noFill/>
        </p:spPr>
      </p:pic>
      <p:sp>
        <p:nvSpPr>
          <p:cNvPr id="852998" name="Text Box 6"/>
          <p:cNvSpPr txBox="1">
            <a:spLocks noChangeArrowheads="1"/>
          </p:cNvSpPr>
          <p:nvPr/>
        </p:nvSpPr>
        <p:spPr bwMode="auto">
          <a:xfrm>
            <a:off x="1295400" y="4406900"/>
            <a:ext cx="4000500" cy="462307"/>
          </a:xfrm>
          <a:prstGeom prst="rect">
            <a:avLst/>
          </a:prstGeom>
          <a:noFill/>
          <a:ln w="9525">
            <a:noFill/>
            <a:miter lim="800000"/>
            <a:headEnd/>
            <a:tailEnd/>
          </a:ln>
          <a:effectLst/>
        </p:spPr>
        <p:txBody>
          <a:bodyPr lIns="92075" tIns="46038" rIns="92075" bIns="46038">
            <a:spAutoFit/>
          </a:bodyPr>
          <a:lstStyle/>
          <a:p>
            <a:pPr>
              <a:spcBef>
                <a:spcPct val="50000"/>
              </a:spcBef>
              <a:buFontTx/>
              <a:buChar char="•"/>
            </a:pPr>
            <a:r>
              <a:rPr lang="hr-HR">
                <a:solidFill>
                  <a:schemeClr val="bg2"/>
                </a:solidFill>
              </a:rPr>
              <a:t> installation of AWS </a:t>
            </a:r>
            <a:endParaRPr lang="en-US">
              <a:solidFill>
                <a:schemeClr val="bg2"/>
              </a:solidFill>
            </a:endParaRPr>
          </a:p>
        </p:txBody>
      </p:sp>
      <p:sp>
        <p:nvSpPr>
          <p:cNvPr id="852999" name="Text Box 7"/>
          <p:cNvSpPr txBox="1">
            <a:spLocks noChangeArrowheads="1"/>
          </p:cNvSpPr>
          <p:nvPr/>
        </p:nvSpPr>
        <p:spPr bwMode="auto">
          <a:xfrm>
            <a:off x="5334000" y="5803900"/>
            <a:ext cx="3810000" cy="462307"/>
          </a:xfrm>
          <a:prstGeom prst="rect">
            <a:avLst/>
          </a:prstGeom>
          <a:noFill/>
          <a:ln w="9525">
            <a:noFill/>
            <a:miter lim="800000"/>
            <a:headEnd/>
            <a:tailEnd/>
          </a:ln>
          <a:effectLst/>
        </p:spPr>
        <p:txBody>
          <a:bodyPr lIns="92075" tIns="46038" rIns="92075" bIns="46038">
            <a:spAutoFit/>
          </a:bodyPr>
          <a:lstStyle/>
          <a:p>
            <a:pPr>
              <a:spcBef>
                <a:spcPct val="50000"/>
              </a:spcBef>
              <a:buFontTx/>
              <a:buChar char="•"/>
            </a:pPr>
            <a:r>
              <a:rPr lang="hr-HR">
                <a:solidFill>
                  <a:schemeClr val="bg2"/>
                </a:solidFill>
              </a:rPr>
              <a:t> maintenance of AWS</a:t>
            </a:r>
            <a:endParaRPr lang="en-US">
              <a:solidFill>
                <a:schemeClr val="bg2"/>
              </a:solidFill>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3" name="Text Box 3"/>
          <p:cNvSpPr txBox="1">
            <a:spLocks noChangeArrowheads="1"/>
          </p:cNvSpPr>
          <p:nvPr/>
        </p:nvSpPr>
        <p:spPr bwMode="auto">
          <a:xfrm>
            <a:off x="1816100" y="2224088"/>
            <a:ext cx="184150" cy="366712"/>
          </a:xfrm>
          <a:prstGeom prst="rect">
            <a:avLst/>
          </a:prstGeom>
          <a:noFill/>
          <a:ln w="9525">
            <a:noFill/>
            <a:miter lim="800000"/>
            <a:headEnd/>
            <a:tailEnd/>
          </a:ln>
          <a:effectLst/>
        </p:spPr>
        <p:txBody>
          <a:bodyPr wrap="none">
            <a:spAutoFit/>
          </a:bodyPr>
          <a:lstStyle/>
          <a:p>
            <a:endParaRPr lang="en-US" sz="1800">
              <a:latin typeface="Arial" charset="0"/>
            </a:endParaRPr>
          </a:p>
        </p:txBody>
      </p:sp>
      <p:sp>
        <p:nvSpPr>
          <p:cNvPr id="348164" name="Text Box 4"/>
          <p:cNvSpPr txBox="1">
            <a:spLocks noChangeArrowheads="1"/>
          </p:cNvSpPr>
          <p:nvPr/>
        </p:nvSpPr>
        <p:spPr bwMode="auto">
          <a:xfrm>
            <a:off x="1763713" y="404813"/>
            <a:ext cx="5975350" cy="396875"/>
          </a:xfrm>
          <a:prstGeom prst="rect">
            <a:avLst/>
          </a:prstGeom>
          <a:noFill/>
          <a:ln w="9525">
            <a:noFill/>
            <a:miter lim="800000"/>
            <a:headEnd/>
            <a:tailEnd/>
          </a:ln>
          <a:effectLst/>
        </p:spPr>
        <p:txBody>
          <a:bodyPr>
            <a:spAutoFit/>
          </a:bodyPr>
          <a:lstStyle/>
          <a:p>
            <a:r>
              <a:rPr lang="hr-HR" sz="2000" b="1">
                <a:solidFill>
                  <a:srgbClr val="000066"/>
                </a:solidFill>
                <a:effectLst>
                  <a:outerShdw blurRad="38100" dist="38100" dir="2700000" algn="tl">
                    <a:srgbClr val="C0C0C0"/>
                  </a:outerShdw>
                </a:effectLst>
                <a:latin typeface="Verdana" pitchFamily="34" charset="0"/>
              </a:rPr>
              <a:t>Legal framework of EWS in Croatia</a:t>
            </a:r>
          </a:p>
        </p:txBody>
      </p:sp>
      <p:sp>
        <p:nvSpPr>
          <p:cNvPr id="348165" name="Text Box 5"/>
          <p:cNvSpPr txBox="1">
            <a:spLocks noChangeArrowheads="1"/>
          </p:cNvSpPr>
          <p:nvPr/>
        </p:nvSpPr>
        <p:spPr bwMode="auto">
          <a:xfrm>
            <a:off x="1187450" y="1268413"/>
            <a:ext cx="7153275" cy="6134100"/>
          </a:xfrm>
          <a:prstGeom prst="rect">
            <a:avLst/>
          </a:prstGeom>
          <a:noFill/>
          <a:ln w="9525">
            <a:noFill/>
            <a:miter lim="800000"/>
            <a:headEnd/>
            <a:tailEnd/>
          </a:ln>
          <a:effectLst/>
        </p:spPr>
        <p:txBody>
          <a:bodyPr>
            <a:spAutoFit/>
          </a:bodyPr>
          <a:lstStyle/>
          <a:p>
            <a:r>
              <a:rPr lang="hr-HR" sz="1800">
                <a:solidFill>
                  <a:srgbClr val="000066"/>
                </a:solidFill>
                <a:latin typeface="Arial" charset="0"/>
              </a:rPr>
              <a:t>Meteorological and Hydrological Service</a:t>
            </a:r>
          </a:p>
          <a:p>
            <a:endParaRPr lang="hr-HR" sz="1800">
              <a:solidFill>
                <a:srgbClr val="000066"/>
              </a:solidFill>
              <a:latin typeface="Arial" charset="0"/>
            </a:endParaRPr>
          </a:p>
          <a:p>
            <a:r>
              <a:rPr lang="hr-HR" sz="1800">
                <a:solidFill>
                  <a:srgbClr val="990000"/>
                </a:solidFill>
                <a:latin typeface="Arial" charset="0"/>
              </a:rPr>
              <a:t>is a national centre of exellence based on high standards of</a:t>
            </a:r>
          </a:p>
          <a:p>
            <a:r>
              <a:rPr lang="hr-HR" sz="1800">
                <a:solidFill>
                  <a:srgbClr val="990000"/>
                </a:solidFill>
                <a:latin typeface="Arial" charset="0"/>
              </a:rPr>
              <a:t>scientific, professional and technical resources for the production, collection and dissemination of high-quality meteorological and hydrological information    </a:t>
            </a:r>
            <a:r>
              <a:rPr lang="hr-HR" sz="1800">
                <a:solidFill>
                  <a:srgbClr val="000066"/>
                </a:solidFill>
                <a:latin typeface="Arial" charset="0"/>
              </a:rPr>
              <a:t/>
            </a:r>
            <a:br>
              <a:rPr lang="hr-HR" sz="1800">
                <a:solidFill>
                  <a:srgbClr val="000066"/>
                </a:solidFill>
                <a:latin typeface="Arial" charset="0"/>
              </a:rPr>
            </a:br>
            <a:r>
              <a:rPr lang="hr-HR" sz="1800">
                <a:solidFill>
                  <a:srgbClr val="000066"/>
                </a:solidFill>
                <a:latin typeface="Arial" charset="0"/>
              </a:rPr>
              <a:t/>
            </a:r>
            <a:br>
              <a:rPr lang="hr-HR" sz="1800">
                <a:solidFill>
                  <a:srgbClr val="000066"/>
                </a:solidFill>
                <a:latin typeface="Arial" charset="0"/>
              </a:rPr>
            </a:br>
            <a:r>
              <a:rPr lang="hr-HR" sz="1800">
                <a:solidFill>
                  <a:srgbClr val="990000"/>
                </a:solidFill>
                <a:latin typeface="Arial" charset="0"/>
              </a:rPr>
              <a:t>the basic tasks are stipulated by the </a:t>
            </a:r>
            <a:r>
              <a:rPr lang="hr-HR" sz="1800">
                <a:solidFill>
                  <a:srgbClr val="000066"/>
                </a:solidFill>
                <a:latin typeface="Arial" charset="0"/>
              </a:rPr>
              <a:t>Law on meteorological and hydrological activities in Croatia </a:t>
            </a:r>
            <a:r>
              <a:rPr lang="hr-HR" sz="1800">
                <a:solidFill>
                  <a:srgbClr val="990000"/>
                </a:solidFill>
                <a:latin typeface="Arial" charset="0"/>
              </a:rPr>
              <a:t>(to provide support to economic development, environment protection, to act towards the preservation of life and material goods from natural hazards and disasters and to mitigate their consequences)</a:t>
            </a:r>
            <a:br>
              <a:rPr lang="hr-HR" sz="1800">
                <a:solidFill>
                  <a:srgbClr val="990000"/>
                </a:solidFill>
                <a:latin typeface="Arial" charset="0"/>
              </a:rPr>
            </a:br>
            <a:endParaRPr lang="hr-HR" sz="1800">
              <a:solidFill>
                <a:srgbClr val="990000"/>
              </a:solidFill>
              <a:latin typeface="Arial" charset="0"/>
            </a:endParaRPr>
          </a:p>
          <a:p>
            <a:endParaRPr lang="hr-HR" sz="1800">
              <a:solidFill>
                <a:srgbClr val="990000"/>
              </a:solidFill>
              <a:latin typeface="Arial" charset="0"/>
            </a:endParaRPr>
          </a:p>
          <a:p>
            <a:endParaRPr lang="hr-HR" sz="1800">
              <a:solidFill>
                <a:srgbClr val="000066"/>
              </a:solidFill>
              <a:latin typeface="Arial" charset="0"/>
            </a:endParaRPr>
          </a:p>
          <a:p>
            <a:endParaRPr lang="hr-HR" sz="1800" b="1">
              <a:solidFill>
                <a:srgbClr val="000066"/>
              </a:solidFill>
              <a:effectLst>
                <a:outerShdw blurRad="38100" dist="38100" dir="2700000" algn="tl">
                  <a:srgbClr val="C0C0C0"/>
                </a:outerShdw>
              </a:effectLst>
              <a:latin typeface="Arial" charset="0"/>
            </a:endParaRPr>
          </a:p>
          <a:p>
            <a:endParaRPr lang="hr-HR" sz="1800" b="1">
              <a:solidFill>
                <a:srgbClr val="000066"/>
              </a:solidFill>
              <a:effectLst>
                <a:outerShdw blurRad="38100" dist="38100" dir="2700000" algn="tl">
                  <a:srgbClr val="C0C0C0"/>
                </a:outerShdw>
              </a:effectLst>
              <a:latin typeface="Arial" charset="0"/>
            </a:endParaRPr>
          </a:p>
          <a:p>
            <a:endParaRPr lang="hr-HR" sz="1800" b="1">
              <a:solidFill>
                <a:srgbClr val="000066"/>
              </a:solidFill>
              <a:effectLst>
                <a:outerShdw blurRad="38100" dist="38100" dir="2700000" algn="tl">
                  <a:srgbClr val="C0C0C0"/>
                </a:outerShdw>
              </a:effectLst>
              <a:latin typeface="Arial" charset="0"/>
            </a:endParaRPr>
          </a:p>
          <a:p>
            <a:endParaRPr lang="hr-HR" sz="1800" b="1">
              <a:solidFill>
                <a:srgbClr val="000066"/>
              </a:solidFill>
              <a:effectLst>
                <a:outerShdw blurRad="38100" dist="38100" dir="2700000" algn="tl">
                  <a:srgbClr val="C0C0C0"/>
                </a:outerShdw>
              </a:effectLst>
              <a:latin typeface="Arial" charset="0"/>
            </a:endParaRPr>
          </a:p>
          <a:p>
            <a:endParaRPr lang="hr-HR" sz="1800" b="1">
              <a:solidFill>
                <a:srgbClr val="000066"/>
              </a:solidFill>
              <a:effectLst>
                <a:outerShdw blurRad="38100" dist="38100" dir="2700000" algn="tl">
                  <a:srgbClr val="C0C0C0"/>
                </a:outerShdw>
              </a:effectLst>
              <a:latin typeface="Arial" charset="0"/>
            </a:endParaRPr>
          </a:p>
          <a:p>
            <a:endParaRPr lang="hr-HR" sz="1800" b="1">
              <a:solidFill>
                <a:srgbClr val="000066"/>
              </a:solidFill>
              <a:effectLst>
                <a:outerShdw blurRad="38100" dist="38100" dir="2700000" algn="tl">
                  <a:srgbClr val="C0C0C0"/>
                </a:outerShdw>
              </a:effectLst>
              <a:latin typeface="Arial" charset="0"/>
            </a:endParaRPr>
          </a:p>
          <a:p>
            <a:endParaRPr lang="en-GB" sz="1800" b="1">
              <a:solidFill>
                <a:srgbClr val="000066"/>
              </a:solidFill>
              <a:effectLst>
                <a:outerShdw blurRad="38100" dist="38100" dir="2700000" algn="tl">
                  <a:srgbClr val="C0C0C0"/>
                </a:outerShdw>
              </a:effectLst>
              <a:latin typeface="Arial" charset="0"/>
            </a:endParaRPr>
          </a:p>
        </p:txBody>
      </p:sp>
      <p:graphicFrame>
        <p:nvGraphicFramePr>
          <p:cNvPr id="348166" name="Object 6"/>
          <p:cNvGraphicFramePr>
            <a:graphicFrameLocks noChangeAspect="1"/>
          </p:cNvGraphicFramePr>
          <p:nvPr/>
        </p:nvGraphicFramePr>
        <p:xfrm>
          <a:off x="684213" y="1773238"/>
          <a:ext cx="515937" cy="496887"/>
        </p:xfrm>
        <a:graphic>
          <a:graphicData uri="http://schemas.openxmlformats.org/presentationml/2006/ole">
            <p:oleObj spid="_x0000_s348166" name="Clip" r:id="rId3" imgW="516600" imgH="497160" progId="">
              <p:embed/>
            </p:oleObj>
          </a:graphicData>
        </a:graphic>
      </p:graphicFrame>
      <p:graphicFrame>
        <p:nvGraphicFramePr>
          <p:cNvPr id="348167" name="Object 7"/>
          <p:cNvGraphicFramePr>
            <a:graphicFrameLocks noChangeAspect="1"/>
          </p:cNvGraphicFramePr>
          <p:nvPr/>
        </p:nvGraphicFramePr>
        <p:xfrm>
          <a:off x="684213" y="3179763"/>
          <a:ext cx="515937" cy="496887"/>
        </p:xfrm>
        <a:graphic>
          <a:graphicData uri="http://schemas.openxmlformats.org/presentationml/2006/ole">
            <p:oleObj spid="_x0000_s348167" name="Clip" r:id="rId4" imgW="516600" imgH="497160" progId="">
              <p:embed/>
            </p:oleObj>
          </a:graphicData>
        </a:graphic>
      </p:graphicFrame>
      <p:pic>
        <p:nvPicPr>
          <p:cNvPr id="348168" name="Picture 8" descr="DHMZlogo"/>
          <p:cNvPicPr>
            <a:picLocks noChangeAspect="1" noChangeArrowheads="1"/>
          </p:cNvPicPr>
          <p:nvPr/>
        </p:nvPicPr>
        <p:blipFill>
          <a:blip r:embed="rId5" cstate="print"/>
          <a:srcRect/>
          <a:stretch>
            <a:fillRect/>
          </a:stretch>
        </p:blipFill>
        <p:spPr bwMode="auto">
          <a:xfrm>
            <a:off x="6372225" y="908050"/>
            <a:ext cx="792163" cy="936625"/>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1"/>
          <p:cNvSpPr>
            <a:spLocks noGrp="1"/>
          </p:cNvSpPr>
          <p:nvPr>
            <p:ph type="dt" sz="half" idx="4294967295"/>
          </p:nvPr>
        </p:nvSpPr>
        <p:spPr>
          <a:xfrm>
            <a:off x="1143000" y="6248400"/>
            <a:ext cx="1905000" cy="457200"/>
          </a:xfrm>
          <a:prstGeom prst="rect">
            <a:avLst/>
          </a:prstGeom>
        </p:spPr>
        <p:txBody>
          <a:bodyPr/>
          <a:lstStyle/>
          <a:p>
            <a:endParaRPr lang="en-GB">
              <a:solidFill>
                <a:schemeClr val="bg2"/>
              </a:solidFill>
              <a:effectLst>
                <a:outerShdw blurRad="38100" dist="38100" dir="2700000" algn="tl">
                  <a:srgbClr val="000000"/>
                </a:outerShdw>
              </a:effectLst>
            </a:endParaRPr>
          </a:p>
          <a:p>
            <a:endParaRPr lang="en-US">
              <a:solidFill>
                <a:schemeClr val="bg2"/>
              </a:solidFill>
            </a:endParaRPr>
          </a:p>
        </p:txBody>
      </p:sp>
      <p:sp>
        <p:nvSpPr>
          <p:cNvPr id="861186" name="Rectangle 2"/>
          <p:cNvSpPr>
            <a:spLocks noChangeArrowheads="1"/>
          </p:cNvSpPr>
          <p:nvPr/>
        </p:nvSpPr>
        <p:spPr bwMode="auto">
          <a:xfrm>
            <a:off x="1320800" y="199060"/>
            <a:ext cx="7513638" cy="462307"/>
          </a:xfrm>
          <a:prstGeom prst="rect">
            <a:avLst/>
          </a:prstGeom>
          <a:noFill/>
          <a:ln w="9525">
            <a:noFill/>
            <a:miter lim="800000"/>
            <a:headEnd/>
            <a:tailEnd/>
          </a:ln>
          <a:effectLst/>
        </p:spPr>
        <p:txBody>
          <a:bodyPr lIns="92075" tIns="46038" rIns="92075" bIns="46038" anchor="ctr">
            <a:spAutoFit/>
          </a:bodyPr>
          <a:lstStyle/>
          <a:p>
            <a:pPr marL="457200" indent="-457200" algn="ctr"/>
            <a:r>
              <a:rPr lang="hr-HR" b="1">
                <a:solidFill>
                  <a:schemeClr val="bg2"/>
                </a:solidFill>
              </a:rPr>
              <a:t>Automatic meteorological network</a:t>
            </a:r>
            <a:endParaRPr lang="en-US" sz="3200">
              <a:solidFill>
                <a:schemeClr val="bg2"/>
              </a:solidFill>
              <a:latin typeface="Times New Roman" pitchFamily="18" charset="0"/>
            </a:endParaRPr>
          </a:p>
        </p:txBody>
      </p:sp>
      <p:sp>
        <p:nvSpPr>
          <p:cNvPr id="861187" name="Text Box 3"/>
          <p:cNvSpPr txBox="1">
            <a:spLocks noChangeArrowheads="1"/>
          </p:cNvSpPr>
          <p:nvPr/>
        </p:nvSpPr>
        <p:spPr bwMode="auto">
          <a:xfrm>
            <a:off x="1358900" y="736600"/>
            <a:ext cx="7785100" cy="831639"/>
          </a:xfrm>
          <a:prstGeom prst="rect">
            <a:avLst/>
          </a:prstGeom>
          <a:noFill/>
          <a:ln w="9525">
            <a:noFill/>
            <a:miter lim="800000"/>
            <a:headEnd/>
            <a:tailEnd/>
          </a:ln>
          <a:effectLst/>
        </p:spPr>
        <p:txBody>
          <a:bodyPr lIns="92075" tIns="46038" rIns="92075" bIns="46038">
            <a:spAutoFit/>
          </a:bodyPr>
          <a:lstStyle/>
          <a:p>
            <a:pPr>
              <a:spcBef>
                <a:spcPct val="50000"/>
              </a:spcBef>
            </a:pPr>
            <a:r>
              <a:rPr lang="hr-HR" b="1">
                <a:solidFill>
                  <a:schemeClr val="bg2"/>
                </a:solidFill>
              </a:rPr>
              <a:t>Modernization of meteorological network: </a:t>
            </a:r>
            <a:r>
              <a:rPr lang="hr-HR">
                <a:solidFill>
                  <a:schemeClr val="bg2"/>
                </a:solidFill>
              </a:rPr>
              <a:t> EU Project of 30 M€ for the period 2014-2020</a:t>
            </a:r>
            <a:endParaRPr lang="en-US">
              <a:solidFill>
                <a:schemeClr val="bg2"/>
              </a:solidFill>
            </a:endParaRPr>
          </a:p>
        </p:txBody>
      </p:sp>
      <p:pic>
        <p:nvPicPr>
          <p:cNvPr id="861188" name="Slika 2" descr="Opis: Opis: mreza EU fond"/>
          <p:cNvPicPr>
            <a:picLocks noChangeAspect="1" noChangeArrowheads="1"/>
          </p:cNvPicPr>
          <p:nvPr/>
        </p:nvPicPr>
        <p:blipFill>
          <a:blip r:embed="rId2" cstate="print"/>
          <a:srcRect/>
          <a:stretch>
            <a:fillRect/>
          </a:stretch>
        </p:blipFill>
        <p:spPr bwMode="auto">
          <a:xfrm>
            <a:off x="1320800" y="1662113"/>
            <a:ext cx="5207000" cy="4751387"/>
          </a:xfrm>
          <a:prstGeom prst="rect">
            <a:avLst/>
          </a:prstGeom>
          <a:noFill/>
          <a:ln w="9525">
            <a:noFill/>
            <a:miter lim="800000"/>
            <a:headEnd/>
            <a:tailEnd/>
          </a:ln>
        </p:spPr>
      </p:pic>
      <p:sp>
        <p:nvSpPr>
          <p:cNvPr id="861189" name="Text Box 5"/>
          <p:cNvSpPr txBox="1">
            <a:spLocks noChangeArrowheads="1"/>
          </p:cNvSpPr>
          <p:nvPr/>
        </p:nvSpPr>
        <p:spPr bwMode="auto">
          <a:xfrm>
            <a:off x="6578600" y="2209800"/>
            <a:ext cx="2565400" cy="3016853"/>
          </a:xfrm>
          <a:prstGeom prst="rect">
            <a:avLst/>
          </a:prstGeom>
          <a:noFill/>
          <a:ln w="9525">
            <a:noFill/>
            <a:miter lim="800000"/>
            <a:headEnd/>
            <a:tailEnd/>
          </a:ln>
          <a:effectLst/>
        </p:spPr>
        <p:txBody>
          <a:bodyPr lIns="92075" tIns="46038" rIns="92075" bIns="46038">
            <a:spAutoFit/>
          </a:bodyPr>
          <a:lstStyle/>
          <a:p>
            <a:pPr>
              <a:spcBef>
                <a:spcPct val="50000"/>
              </a:spcBef>
            </a:pPr>
            <a:r>
              <a:rPr lang="hr-HR" sz="2000" b="1">
                <a:solidFill>
                  <a:schemeClr val="bg2"/>
                </a:solidFill>
              </a:rPr>
              <a:t>472 AWS</a:t>
            </a:r>
          </a:p>
          <a:p>
            <a:pPr>
              <a:spcBef>
                <a:spcPct val="50000"/>
              </a:spcBef>
            </a:pPr>
            <a:r>
              <a:rPr lang="hr-HR" sz="2000" b="1">
                <a:solidFill>
                  <a:schemeClr val="bg2"/>
                </a:solidFill>
              </a:rPr>
              <a:t>6 boys</a:t>
            </a:r>
          </a:p>
          <a:p>
            <a:pPr>
              <a:spcBef>
                <a:spcPct val="50000"/>
              </a:spcBef>
            </a:pPr>
            <a:r>
              <a:rPr lang="hr-HR" sz="2000" b="1">
                <a:solidFill>
                  <a:schemeClr val="bg2"/>
                </a:solidFill>
              </a:rPr>
              <a:t>2 radiosonding stations</a:t>
            </a:r>
          </a:p>
          <a:p>
            <a:pPr>
              <a:spcBef>
                <a:spcPct val="50000"/>
              </a:spcBef>
            </a:pPr>
            <a:r>
              <a:rPr lang="hr-HR" sz="2000" b="1">
                <a:solidFill>
                  <a:schemeClr val="bg2"/>
                </a:solidFill>
              </a:rPr>
              <a:t>3 wind – profilers</a:t>
            </a:r>
          </a:p>
          <a:p>
            <a:pPr>
              <a:spcBef>
                <a:spcPct val="50000"/>
              </a:spcBef>
            </a:pPr>
            <a:r>
              <a:rPr lang="hr-HR" sz="2000" b="1">
                <a:solidFill>
                  <a:schemeClr val="bg2"/>
                </a:solidFill>
              </a:rPr>
              <a:t>3 lidars</a:t>
            </a:r>
          </a:p>
          <a:p>
            <a:pPr>
              <a:spcBef>
                <a:spcPct val="50000"/>
              </a:spcBef>
            </a:pPr>
            <a:r>
              <a:rPr lang="hr-HR" sz="2000" b="1">
                <a:solidFill>
                  <a:schemeClr val="bg2"/>
                </a:solidFill>
              </a:rPr>
              <a:t>6 weather radars</a:t>
            </a:r>
            <a:endParaRPr lang="en-US" b="1">
              <a:solidFill>
                <a:schemeClr val="bg2"/>
              </a:solidFill>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7"/>
          <p:cNvSpPr txBox="1">
            <a:spLocks noChangeArrowheads="1"/>
          </p:cNvSpPr>
          <p:nvPr/>
        </p:nvSpPr>
        <p:spPr bwMode="auto">
          <a:xfrm>
            <a:off x="827584" y="188640"/>
            <a:ext cx="7556500" cy="493085"/>
          </a:xfrm>
          <a:prstGeom prst="rect">
            <a:avLst/>
          </a:prstGeom>
          <a:noFill/>
          <a:ln w="9525">
            <a:noFill/>
            <a:miter lim="800000"/>
            <a:headEnd/>
            <a:tailEnd/>
          </a:ln>
          <a:effectLst/>
        </p:spPr>
        <p:txBody>
          <a:bodyPr lIns="92075" tIns="46038" rIns="92075" bIns="46038">
            <a:spAutoFit/>
          </a:bodyPr>
          <a:lstStyle/>
          <a:p>
            <a:pPr algn="ctr">
              <a:spcBef>
                <a:spcPct val="50000"/>
              </a:spcBef>
            </a:pPr>
            <a:r>
              <a:rPr lang="hr-HR" sz="2600" dirty="0" smtClean="0">
                <a:solidFill>
                  <a:schemeClr val="bg2"/>
                </a:solidFill>
                <a:latin typeface="Arial" pitchFamily="34" charset="0"/>
                <a:cs typeface="Arial" pitchFamily="34" charset="0"/>
              </a:rPr>
              <a:t>HYDROLOGICAL NETWORK</a:t>
            </a:r>
            <a:endParaRPr lang="en-US" sz="2600" dirty="0">
              <a:solidFill>
                <a:schemeClr val="bg2"/>
              </a:solidFill>
              <a:latin typeface="Arial" pitchFamily="34" charset="0"/>
              <a:cs typeface="Arial" pitchFamily="34" charset="0"/>
            </a:endParaRPr>
          </a:p>
        </p:txBody>
      </p:sp>
      <p:pic>
        <p:nvPicPr>
          <p:cNvPr id="4" name="Picture 3" descr="površinskejpg.jpg"/>
          <p:cNvPicPr>
            <a:picLocks noChangeAspect="1"/>
          </p:cNvPicPr>
          <p:nvPr/>
        </p:nvPicPr>
        <p:blipFill>
          <a:blip r:embed="rId2" cstate="print"/>
          <a:stretch>
            <a:fillRect/>
          </a:stretch>
        </p:blipFill>
        <p:spPr>
          <a:xfrm>
            <a:off x="899592" y="908720"/>
            <a:ext cx="5395871" cy="5256584"/>
          </a:xfrm>
          <a:prstGeom prst="rect">
            <a:avLst/>
          </a:prstGeom>
        </p:spPr>
      </p:pic>
      <p:pic>
        <p:nvPicPr>
          <p:cNvPr id="5" name="Picture 4" descr="momjan.JPG"/>
          <p:cNvPicPr>
            <a:picLocks noChangeAspect="1"/>
          </p:cNvPicPr>
          <p:nvPr/>
        </p:nvPicPr>
        <p:blipFill>
          <a:blip r:embed="rId3" cstate="print"/>
          <a:stretch>
            <a:fillRect/>
          </a:stretch>
        </p:blipFill>
        <p:spPr>
          <a:xfrm>
            <a:off x="6588224" y="3140968"/>
            <a:ext cx="2232248" cy="2976331"/>
          </a:xfrm>
          <a:prstGeom prst="rect">
            <a:avLst/>
          </a:prstGeom>
        </p:spPr>
      </p:pic>
      <p:sp>
        <p:nvSpPr>
          <p:cNvPr id="7" name="TextBox 6"/>
          <p:cNvSpPr txBox="1"/>
          <p:nvPr/>
        </p:nvSpPr>
        <p:spPr>
          <a:xfrm>
            <a:off x="6516216" y="1340768"/>
            <a:ext cx="2627784" cy="707886"/>
          </a:xfrm>
          <a:prstGeom prst="rect">
            <a:avLst/>
          </a:prstGeom>
          <a:noFill/>
        </p:spPr>
        <p:txBody>
          <a:bodyPr wrap="square" rtlCol="0">
            <a:spAutoFit/>
          </a:bodyPr>
          <a:lstStyle/>
          <a:p>
            <a:r>
              <a:rPr lang="hr-HR" sz="2000" dirty="0" smtClean="0">
                <a:solidFill>
                  <a:schemeClr val="bg2"/>
                </a:solidFill>
                <a:latin typeface="Arial" pitchFamily="34" charset="0"/>
                <a:cs typeface="Arial" pitchFamily="34" charset="0"/>
              </a:rPr>
              <a:t>510  Water Gauge Hydrological Stations</a:t>
            </a:r>
            <a:endParaRPr lang="hr-HR" sz="2000" dirty="0">
              <a:solidFill>
                <a:schemeClr val="bg2"/>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7"/>
          <p:cNvSpPr txBox="1">
            <a:spLocks noChangeArrowheads="1"/>
          </p:cNvSpPr>
          <p:nvPr/>
        </p:nvSpPr>
        <p:spPr bwMode="auto">
          <a:xfrm>
            <a:off x="1115616" y="188640"/>
            <a:ext cx="7556500" cy="493085"/>
          </a:xfrm>
          <a:prstGeom prst="rect">
            <a:avLst/>
          </a:prstGeom>
          <a:noFill/>
          <a:ln w="9525">
            <a:noFill/>
            <a:miter lim="800000"/>
            <a:headEnd/>
            <a:tailEnd/>
          </a:ln>
          <a:effectLst/>
        </p:spPr>
        <p:txBody>
          <a:bodyPr lIns="92075" tIns="46038" rIns="92075" bIns="46038">
            <a:spAutoFit/>
          </a:bodyPr>
          <a:lstStyle/>
          <a:p>
            <a:pPr algn="ctr">
              <a:spcBef>
                <a:spcPct val="50000"/>
              </a:spcBef>
            </a:pPr>
            <a:r>
              <a:rPr lang="hr-HR" sz="2600" dirty="0" smtClean="0">
                <a:solidFill>
                  <a:schemeClr val="bg2"/>
                </a:solidFill>
                <a:latin typeface="Arial" pitchFamily="34" charset="0"/>
                <a:cs typeface="Arial" pitchFamily="34" charset="0"/>
              </a:rPr>
              <a:t>AUTOMATIC HYDROLOGICAL NETWORK</a:t>
            </a:r>
            <a:endParaRPr lang="en-US" sz="2600" dirty="0">
              <a:solidFill>
                <a:schemeClr val="bg2"/>
              </a:solidFill>
              <a:latin typeface="Arial" pitchFamily="34" charset="0"/>
              <a:cs typeface="Arial" pitchFamily="34" charset="0"/>
            </a:endParaRPr>
          </a:p>
        </p:txBody>
      </p:sp>
      <p:sp>
        <p:nvSpPr>
          <p:cNvPr id="4" name="TextBox 3"/>
          <p:cNvSpPr txBox="1"/>
          <p:nvPr/>
        </p:nvSpPr>
        <p:spPr>
          <a:xfrm>
            <a:off x="6516216" y="1340768"/>
            <a:ext cx="2627784" cy="1015663"/>
          </a:xfrm>
          <a:prstGeom prst="rect">
            <a:avLst/>
          </a:prstGeom>
          <a:noFill/>
        </p:spPr>
        <p:txBody>
          <a:bodyPr wrap="square" rtlCol="0">
            <a:spAutoFit/>
          </a:bodyPr>
          <a:lstStyle/>
          <a:p>
            <a:r>
              <a:rPr lang="hr-HR" sz="2000" dirty="0" smtClean="0">
                <a:solidFill>
                  <a:schemeClr val="bg2"/>
                </a:solidFill>
                <a:latin typeface="Arial" pitchFamily="34" charset="0"/>
                <a:cs typeface="Arial" pitchFamily="34" charset="0"/>
              </a:rPr>
              <a:t>85 Automatic Water Gauge Hydrological Stations</a:t>
            </a:r>
            <a:endParaRPr lang="hr-HR" sz="2000" dirty="0">
              <a:solidFill>
                <a:schemeClr val="bg2"/>
              </a:solidFill>
              <a:latin typeface="Arial" pitchFamily="34" charset="0"/>
              <a:cs typeface="Arial" pitchFamily="34" charset="0"/>
            </a:endParaRPr>
          </a:p>
        </p:txBody>
      </p:sp>
      <p:pic>
        <p:nvPicPr>
          <p:cNvPr id="7" name="Picture 6" descr="station4.JPG"/>
          <p:cNvPicPr>
            <a:picLocks noChangeAspect="1"/>
          </p:cNvPicPr>
          <p:nvPr/>
        </p:nvPicPr>
        <p:blipFill>
          <a:blip r:embed="rId2" cstate="print"/>
          <a:stretch>
            <a:fillRect/>
          </a:stretch>
        </p:blipFill>
        <p:spPr>
          <a:xfrm>
            <a:off x="6516215" y="3356992"/>
            <a:ext cx="2304257" cy="2713525"/>
          </a:xfrm>
          <a:prstGeom prst="rect">
            <a:avLst/>
          </a:prstGeom>
        </p:spPr>
      </p:pic>
      <p:pic>
        <p:nvPicPr>
          <p:cNvPr id="8" name="Picture 7" descr="dojavnejpg.jpg"/>
          <p:cNvPicPr>
            <a:picLocks noChangeAspect="1"/>
          </p:cNvPicPr>
          <p:nvPr/>
        </p:nvPicPr>
        <p:blipFill>
          <a:blip r:embed="rId3" cstate="print"/>
          <a:stretch>
            <a:fillRect/>
          </a:stretch>
        </p:blipFill>
        <p:spPr>
          <a:xfrm>
            <a:off x="899592" y="908720"/>
            <a:ext cx="5400600" cy="5247552"/>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68" name="Picture 5"/>
          <p:cNvPicPr>
            <a:picLocks noChangeAspect="1" noChangeArrowheads="1"/>
          </p:cNvPicPr>
          <p:nvPr/>
        </p:nvPicPr>
        <p:blipFill>
          <a:blip r:embed="rId2" cstate="print"/>
          <a:srcRect/>
          <a:stretch>
            <a:fillRect/>
          </a:stretch>
        </p:blipFill>
        <p:spPr bwMode="auto">
          <a:xfrm>
            <a:off x="1482725" y="1988443"/>
            <a:ext cx="2811462" cy="2886075"/>
          </a:xfrm>
          <a:prstGeom prst="rect">
            <a:avLst/>
          </a:prstGeom>
          <a:noFill/>
          <a:ln w="9525">
            <a:noFill/>
            <a:miter lim="800000"/>
            <a:headEnd/>
            <a:tailEnd/>
          </a:ln>
        </p:spPr>
      </p:pic>
      <p:sp>
        <p:nvSpPr>
          <p:cNvPr id="11269" name="TextBox 6"/>
          <p:cNvSpPr txBox="1">
            <a:spLocks noChangeArrowheads="1"/>
          </p:cNvSpPr>
          <p:nvPr/>
        </p:nvSpPr>
        <p:spPr bwMode="auto">
          <a:xfrm>
            <a:off x="1266428" y="1052736"/>
            <a:ext cx="2087562" cy="830262"/>
          </a:xfrm>
          <a:prstGeom prst="rect">
            <a:avLst/>
          </a:prstGeom>
          <a:noFill/>
          <a:ln w="9525">
            <a:noFill/>
            <a:miter lim="800000"/>
            <a:headEnd/>
            <a:tailEnd/>
          </a:ln>
        </p:spPr>
        <p:txBody>
          <a:bodyPr>
            <a:spAutoFit/>
          </a:bodyPr>
          <a:lstStyle/>
          <a:p>
            <a:r>
              <a:rPr lang="hr-HR" sz="1200" b="1" dirty="0">
                <a:solidFill>
                  <a:schemeClr val="bg2"/>
                </a:solidFill>
                <a:latin typeface="Arial" pitchFamily="34" charset="0"/>
                <a:cs typeface="Arial" pitchFamily="34" charset="0"/>
              </a:rPr>
              <a:t>DHMZ NETWORK:</a:t>
            </a:r>
          </a:p>
          <a:p>
            <a:r>
              <a:rPr lang="hr-HR" sz="1200" b="1" dirty="0">
                <a:solidFill>
                  <a:schemeClr val="bg2"/>
                </a:solidFill>
                <a:latin typeface="Arial" pitchFamily="34" charset="0"/>
                <a:cs typeface="Arial" pitchFamily="34" charset="0"/>
              </a:rPr>
              <a:t>86 stations</a:t>
            </a:r>
          </a:p>
          <a:p>
            <a:r>
              <a:rPr lang="hr-HR" sz="1200" b="1" dirty="0">
                <a:solidFill>
                  <a:schemeClr val="bg2"/>
                </a:solidFill>
                <a:latin typeface="Arial" pitchFamily="34" charset="0"/>
                <a:cs typeface="Arial" pitchFamily="34" charset="0"/>
              </a:rPr>
              <a:t>GSM</a:t>
            </a:r>
          </a:p>
          <a:p>
            <a:r>
              <a:rPr lang="hr-HR" sz="1200" b="1" dirty="0">
                <a:solidFill>
                  <a:schemeClr val="bg2"/>
                </a:solidFill>
                <a:latin typeface="Arial" pitchFamily="34" charset="0"/>
                <a:cs typeface="Arial" pitchFamily="34" charset="0"/>
              </a:rPr>
              <a:t>SW: Hydras 3</a:t>
            </a:r>
          </a:p>
        </p:txBody>
      </p:sp>
      <p:pic>
        <p:nvPicPr>
          <p:cNvPr id="11270" name="Picture 6"/>
          <p:cNvPicPr>
            <a:picLocks noChangeAspect="1" noChangeArrowheads="1"/>
          </p:cNvPicPr>
          <p:nvPr/>
        </p:nvPicPr>
        <p:blipFill>
          <a:blip r:embed="rId3" cstate="print"/>
          <a:srcRect/>
          <a:stretch>
            <a:fillRect/>
          </a:stretch>
        </p:blipFill>
        <p:spPr bwMode="auto">
          <a:xfrm>
            <a:off x="6378575" y="2061468"/>
            <a:ext cx="2765425" cy="2851150"/>
          </a:xfrm>
          <a:prstGeom prst="rect">
            <a:avLst/>
          </a:prstGeom>
          <a:noFill/>
          <a:ln w="9525">
            <a:noFill/>
            <a:miter lim="800000"/>
            <a:headEnd/>
            <a:tailEnd/>
          </a:ln>
        </p:spPr>
      </p:pic>
      <p:sp>
        <p:nvSpPr>
          <p:cNvPr id="11271" name="TextBox 8"/>
          <p:cNvSpPr txBox="1">
            <a:spLocks noChangeArrowheads="1"/>
          </p:cNvSpPr>
          <p:nvPr/>
        </p:nvSpPr>
        <p:spPr bwMode="auto">
          <a:xfrm>
            <a:off x="6048375" y="1124744"/>
            <a:ext cx="3095625" cy="830262"/>
          </a:xfrm>
          <a:prstGeom prst="rect">
            <a:avLst/>
          </a:prstGeom>
          <a:noFill/>
          <a:ln w="9525">
            <a:noFill/>
            <a:miter lim="800000"/>
            <a:headEnd/>
            <a:tailEnd/>
          </a:ln>
        </p:spPr>
        <p:txBody>
          <a:bodyPr>
            <a:spAutoFit/>
          </a:bodyPr>
          <a:lstStyle/>
          <a:p>
            <a:pPr algn="r"/>
            <a:r>
              <a:rPr lang="hr-HR" sz="1200" b="1" dirty="0">
                <a:solidFill>
                  <a:schemeClr val="bg2"/>
                </a:solidFill>
                <a:latin typeface="Arial" pitchFamily="34" charset="0"/>
                <a:cs typeface="Arial" pitchFamily="34" charset="0"/>
              </a:rPr>
              <a:t>CROATIAN  WATERS  NETWORK:</a:t>
            </a:r>
          </a:p>
          <a:p>
            <a:pPr algn="r"/>
            <a:r>
              <a:rPr lang="hr-HR" sz="1200" b="1" dirty="0" smtClean="0">
                <a:solidFill>
                  <a:schemeClr val="bg2"/>
                </a:solidFill>
                <a:latin typeface="Arial" pitchFamily="34" charset="0"/>
                <a:cs typeface="Arial" pitchFamily="34" charset="0"/>
              </a:rPr>
              <a:t>130 </a:t>
            </a:r>
            <a:r>
              <a:rPr lang="hr-HR" sz="1200" b="1" dirty="0">
                <a:solidFill>
                  <a:schemeClr val="bg2"/>
                </a:solidFill>
                <a:latin typeface="Arial" pitchFamily="34" charset="0"/>
                <a:cs typeface="Arial" pitchFamily="34" charset="0"/>
              </a:rPr>
              <a:t>stations</a:t>
            </a:r>
          </a:p>
          <a:p>
            <a:pPr algn="r"/>
            <a:r>
              <a:rPr lang="hr-HR" sz="1200" b="1" dirty="0">
                <a:solidFill>
                  <a:schemeClr val="bg2"/>
                </a:solidFill>
                <a:latin typeface="Arial" pitchFamily="34" charset="0"/>
                <a:cs typeface="Arial" pitchFamily="34" charset="0"/>
              </a:rPr>
              <a:t>CW NETWORK</a:t>
            </a:r>
          </a:p>
          <a:p>
            <a:pPr algn="r"/>
            <a:r>
              <a:rPr lang="hr-HR" sz="1200" b="1" dirty="0">
                <a:solidFill>
                  <a:schemeClr val="bg2"/>
                </a:solidFill>
                <a:latin typeface="Arial" pitchFamily="34" charset="0"/>
                <a:cs typeface="Arial" pitchFamily="34" charset="0"/>
              </a:rPr>
              <a:t>SW: AVS</a:t>
            </a:r>
          </a:p>
        </p:txBody>
      </p:sp>
      <p:pic>
        <p:nvPicPr>
          <p:cNvPr id="11272" name="Picture 7"/>
          <p:cNvPicPr>
            <a:picLocks noChangeAspect="1" noChangeArrowheads="1"/>
          </p:cNvPicPr>
          <p:nvPr/>
        </p:nvPicPr>
        <p:blipFill>
          <a:blip r:embed="rId4" cstate="print"/>
          <a:srcRect/>
          <a:stretch>
            <a:fillRect/>
          </a:stretch>
        </p:blipFill>
        <p:spPr bwMode="auto">
          <a:xfrm>
            <a:off x="4716016" y="4725144"/>
            <a:ext cx="1371600" cy="1428750"/>
          </a:xfrm>
          <a:prstGeom prst="rect">
            <a:avLst/>
          </a:prstGeom>
          <a:noFill/>
          <a:ln w="9525">
            <a:noFill/>
            <a:miter lim="800000"/>
            <a:headEnd/>
            <a:tailEnd/>
          </a:ln>
        </p:spPr>
      </p:pic>
      <p:sp>
        <p:nvSpPr>
          <p:cNvPr id="11273" name="TextBox 10"/>
          <p:cNvSpPr txBox="1">
            <a:spLocks noChangeArrowheads="1"/>
          </p:cNvSpPr>
          <p:nvPr/>
        </p:nvSpPr>
        <p:spPr bwMode="auto">
          <a:xfrm>
            <a:off x="6156176" y="5301208"/>
            <a:ext cx="1871663" cy="830262"/>
          </a:xfrm>
          <a:prstGeom prst="rect">
            <a:avLst/>
          </a:prstGeom>
          <a:noFill/>
          <a:ln w="9525">
            <a:noFill/>
            <a:miter lim="800000"/>
            <a:headEnd/>
            <a:tailEnd/>
          </a:ln>
        </p:spPr>
        <p:txBody>
          <a:bodyPr>
            <a:spAutoFit/>
          </a:bodyPr>
          <a:lstStyle/>
          <a:p>
            <a:r>
              <a:rPr lang="hr-HR" sz="1200" b="1" dirty="0">
                <a:solidFill>
                  <a:schemeClr val="bg2"/>
                </a:solidFill>
                <a:latin typeface="Arial" pitchFamily="34" charset="0"/>
                <a:cs typeface="Arial" pitchFamily="34" charset="0"/>
              </a:rPr>
              <a:t>HEP NETWORK:</a:t>
            </a:r>
          </a:p>
          <a:p>
            <a:r>
              <a:rPr lang="hr-HR" sz="1200" b="1" dirty="0">
                <a:solidFill>
                  <a:schemeClr val="bg2"/>
                </a:solidFill>
                <a:latin typeface="Arial" pitchFamily="34" charset="0"/>
                <a:cs typeface="Arial" pitchFamily="34" charset="0"/>
              </a:rPr>
              <a:t>15 stations</a:t>
            </a:r>
          </a:p>
          <a:p>
            <a:r>
              <a:rPr lang="hr-HR" sz="1200" b="1" dirty="0">
                <a:solidFill>
                  <a:schemeClr val="bg2"/>
                </a:solidFill>
                <a:latin typeface="Arial" pitchFamily="34" charset="0"/>
                <a:cs typeface="Arial" pitchFamily="34" charset="0"/>
              </a:rPr>
              <a:t>GPRS</a:t>
            </a:r>
          </a:p>
          <a:p>
            <a:r>
              <a:rPr lang="hr-HR" sz="1200" b="1" dirty="0">
                <a:solidFill>
                  <a:schemeClr val="bg2"/>
                </a:solidFill>
                <a:latin typeface="Arial" pitchFamily="34" charset="0"/>
                <a:cs typeface="Arial" pitchFamily="34" charset="0"/>
              </a:rPr>
              <a:t>SW: ADOS</a:t>
            </a:r>
          </a:p>
        </p:txBody>
      </p:sp>
      <p:graphicFrame>
        <p:nvGraphicFramePr>
          <p:cNvPr id="15" name="Diagram 14"/>
          <p:cNvGraphicFramePr/>
          <p:nvPr/>
        </p:nvGraphicFramePr>
        <p:xfrm>
          <a:off x="4506788" y="2348880"/>
          <a:ext cx="1584176" cy="7920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7" name="Diagram 16"/>
          <p:cNvGraphicFramePr/>
          <p:nvPr/>
        </p:nvGraphicFramePr>
        <p:xfrm>
          <a:off x="4434780" y="3429000"/>
          <a:ext cx="1607840" cy="807864"/>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21" name="Diagram 20"/>
          <p:cNvGraphicFramePr/>
          <p:nvPr/>
        </p:nvGraphicFramePr>
        <p:xfrm>
          <a:off x="1403648" y="5085184"/>
          <a:ext cx="1944216" cy="1167904"/>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
        <p:nvSpPr>
          <p:cNvPr id="13" name="TextBox 12"/>
          <p:cNvSpPr txBox="1"/>
          <p:nvPr/>
        </p:nvSpPr>
        <p:spPr>
          <a:xfrm>
            <a:off x="1835696" y="332656"/>
            <a:ext cx="6120680" cy="492443"/>
          </a:xfrm>
          <a:prstGeom prst="rect">
            <a:avLst/>
          </a:prstGeom>
          <a:noFill/>
        </p:spPr>
        <p:txBody>
          <a:bodyPr wrap="square">
            <a:spAutoFit/>
          </a:bodyPr>
          <a:lstStyle/>
          <a:p>
            <a:pPr algn="ctr">
              <a:defRPr/>
            </a:pPr>
            <a:r>
              <a:rPr lang="hr-HR" sz="2600" dirty="0">
                <a:solidFill>
                  <a:schemeClr val="bg2"/>
                </a:solidFill>
                <a:latin typeface="Arial" pitchFamily="34" charset="0"/>
                <a:cs typeface="Arial" pitchFamily="34" charset="0"/>
              </a:rPr>
              <a:t>NRT </a:t>
            </a:r>
            <a:r>
              <a:rPr lang="hr-HR" sz="2600" dirty="0" smtClean="0">
                <a:solidFill>
                  <a:schemeClr val="bg2"/>
                </a:solidFill>
                <a:latin typeface="Arial" pitchFamily="34" charset="0"/>
                <a:cs typeface="Arial" pitchFamily="34" charset="0"/>
              </a:rPr>
              <a:t>WATER LEVEL EXCHANGE</a:t>
            </a:r>
            <a:endParaRPr lang="hr-HR" sz="2600" dirty="0">
              <a:solidFill>
                <a:schemeClr val="bg2"/>
              </a:solidFill>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 calcmode="lin" valueType="num">
                                      <p:cBhvr>
                                        <p:cTn id="7" dur="500" fill="hold"/>
                                        <p:tgtEl>
                                          <p:spTgt spid="11268"/>
                                        </p:tgtEl>
                                        <p:attrNameLst>
                                          <p:attrName>ppt_w</p:attrName>
                                        </p:attrNameLst>
                                      </p:cBhvr>
                                      <p:tavLst>
                                        <p:tav tm="0">
                                          <p:val>
                                            <p:fltVal val="0"/>
                                          </p:val>
                                        </p:tav>
                                        <p:tav tm="100000">
                                          <p:val>
                                            <p:strVal val="#ppt_w"/>
                                          </p:val>
                                        </p:tav>
                                      </p:tavLst>
                                    </p:anim>
                                    <p:anim calcmode="lin" valueType="num">
                                      <p:cBhvr>
                                        <p:cTn id="8" dur="500" fill="hold"/>
                                        <p:tgtEl>
                                          <p:spTgt spid="11268"/>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1269"/>
                                        </p:tgtEl>
                                        <p:attrNameLst>
                                          <p:attrName>style.visibility</p:attrName>
                                        </p:attrNameLst>
                                      </p:cBhvr>
                                      <p:to>
                                        <p:strVal val="visible"/>
                                      </p:to>
                                    </p:set>
                                    <p:anim calcmode="lin" valueType="num">
                                      <p:cBhvr>
                                        <p:cTn id="11" dur="500" fill="hold"/>
                                        <p:tgtEl>
                                          <p:spTgt spid="11269"/>
                                        </p:tgtEl>
                                        <p:attrNameLst>
                                          <p:attrName>ppt_w</p:attrName>
                                        </p:attrNameLst>
                                      </p:cBhvr>
                                      <p:tavLst>
                                        <p:tav tm="0">
                                          <p:val>
                                            <p:fltVal val="0"/>
                                          </p:val>
                                        </p:tav>
                                        <p:tav tm="100000">
                                          <p:val>
                                            <p:strVal val="#ppt_w"/>
                                          </p:val>
                                        </p:tav>
                                      </p:tavLst>
                                    </p:anim>
                                    <p:anim calcmode="lin" valueType="num">
                                      <p:cBhvr>
                                        <p:cTn id="12" dur="500" fill="hold"/>
                                        <p:tgtEl>
                                          <p:spTgt spid="11269"/>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11270"/>
                                        </p:tgtEl>
                                        <p:attrNameLst>
                                          <p:attrName>style.visibility</p:attrName>
                                        </p:attrNameLst>
                                      </p:cBhvr>
                                      <p:to>
                                        <p:strVal val="visible"/>
                                      </p:to>
                                    </p:set>
                                    <p:anim calcmode="lin" valueType="num">
                                      <p:cBhvr>
                                        <p:cTn id="17" dur="500" fill="hold"/>
                                        <p:tgtEl>
                                          <p:spTgt spid="11270"/>
                                        </p:tgtEl>
                                        <p:attrNameLst>
                                          <p:attrName>ppt_w</p:attrName>
                                        </p:attrNameLst>
                                      </p:cBhvr>
                                      <p:tavLst>
                                        <p:tav tm="0">
                                          <p:val>
                                            <p:fltVal val="0"/>
                                          </p:val>
                                        </p:tav>
                                        <p:tav tm="100000">
                                          <p:val>
                                            <p:strVal val="#ppt_w"/>
                                          </p:val>
                                        </p:tav>
                                      </p:tavLst>
                                    </p:anim>
                                    <p:anim calcmode="lin" valueType="num">
                                      <p:cBhvr>
                                        <p:cTn id="18" dur="500" fill="hold"/>
                                        <p:tgtEl>
                                          <p:spTgt spid="11270"/>
                                        </p:tgtEl>
                                        <p:attrNameLst>
                                          <p:attrName>ppt_h</p:attrName>
                                        </p:attrNameLst>
                                      </p:cBhvr>
                                      <p:tavLst>
                                        <p:tav tm="0">
                                          <p:val>
                                            <p:fltVal val="0"/>
                                          </p:val>
                                        </p:tav>
                                        <p:tav tm="100000">
                                          <p:val>
                                            <p:strVal val="#ppt_h"/>
                                          </p:val>
                                        </p:tav>
                                      </p:tavLst>
                                    </p:anim>
                                  </p:childTnLst>
                                </p:cTn>
                              </p:par>
                              <p:par>
                                <p:cTn id="19" presetID="23" presetClass="entr" presetSubtype="16" fill="hold" grpId="0" nodeType="withEffect">
                                  <p:stCondLst>
                                    <p:cond delay="0"/>
                                  </p:stCondLst>
                                  <p:childTnLst>
                                    <p:set>
                                      <p:cBhvr>
                                        <p:cTn id="20" dur="1" fill="hold">
                                          <p:stCondLst>
                                            <p:cond delay="0"/>
                                          </p:stCondLst>
                                        </p:cTn>
                                        <p:tgtEl>
                                          <p:spTgt spid="11271"/>
                                        </p:tgtEl>
                                        <p:attrNameLst>
                                          <p:attrName>style.visibility</p:attrName>
                                        </p:attrNameLst>
                                      </p:cBhvr>
                                      <p:to>
                                        <p:strVal val="visible"/>
                                      </p:to>
                                    </p:set>
                                    <p:anim calcmode="lin" valueType="num">
                                      <p:cBhvr>
                                        <p:cTn id="21" dur="500" fill="hold"/>
                                        <p:tgtEl>
                                          <p:spTgt spid="11271"/>
                                        </p:tgtEl>
                                        <p:attrNameLst>
                                          <p:attrName>ppt_w</p:attrName>
                                        </p:attrNameLst>
                                      </p:cBhvr>
                                      <p:tavLst>
                                        <p:tav tm="0">
                                          <p:val>
                                            <p:fltVal val="0"/>
                                          </p:val>
                                        </p:tav>
                                        <p:tav tm="100000">
                                          <p:val>
                                            <p:strVal val="#ppt_w"/>
                                          </p:val>
                                        </p:tav>
                                      </p:tavLst>
                                    </p:anim>
                                    <p:anim calcmode="lin" valueType="num">
                                      <p:cBhvr>
                                        <p:cTn id="22" dur="500" fill="hold"/>
                                        <p:tgtEl>
                                          <p:spTgt spid="11271"/>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0"/>
                                  </p:stCondLst>
                                  <p:childTnLst>
                                    <p:set>
                                      <p:cBhvr>
                                        <p:cTn id="26" dur="1" fill="hold">
                                          <p:stCondLst>
                                            <p:cond delay="0"/>
                                          </p:stCondLst>
                                        </p:cTn>
                                        <p:tgtEl>
                                          <p:spTgt spid="11272"/>
                                        </p:tgtEl>
                                        <p:attrNameLst>
                                          <p:attrName>style.visibility</p:attrName>
                                        </p:attrNameLst>
                                      </p:cBhvr>
                                      <p:to>
                                        <p:strVal val="visible"/>
                                      </p:to>
                                    </p:set>
                                    <p:anim calcmode="lin" valueType="num">
                                      <p:cBhvr>
                                        <p:cTn id="27" dur="500" fill="hold"/>
                                        <p:tgtEl>
                                          <p:spTgt spid="11272"/>
                                        </p:tgtEl>
                                        <p:attrNameLst>
                                          <p:attrName>ppt_w</p:attrName>
                                        </p:attrNameLst>
                                      </p:cBhvr>
                                      <p:tavLst>
                                        <p:tav tm="0">
                                          <p:val>
                                            <p:fltVal val="0"/>
                                          </p:val>
                                        </p:tav>
                                        <p:tav tm="100000">
                                          <p:val>
                                            <p:strVal val="#ppt_w"/>
                                          </p:val>
                                        </p:tav>
                                      </p:tavLst>
                                    </p:anim>
                                    <p:anim calcmode="lin" valueType="num">
                                      <p:cBhvr>
                                        <p:cTn id="28" dur="500" fill="hold"/>
                                        <p:tgtEl>
                                          <p:spTgt spid="11272"/>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11273"/>
                                        </p:tgtEl>
                                        <p:attrNameLst>
                                          <p:attrName>style.visibility</p:attrName>
                                        </p:attrNameLst>
                                      </p:cBhvr>
                                      <p:to>
                                        <p:strVal val="visible"/>
                                      </p:to>
                                    </p:set>
                                    <p:anim calcmode="lin" valueType="num">
                                      <p:cBhvr>
                                        <p:cTn id="31" dur="500" fill="hold"/>
                                        <p:tgtEl>
                                          <p:spTgt spid="11273"/>
                                        </p:tgtEl>
                                        <p:attrNameLst>
                                          <p:attrName>ppt_w</p:attrName>
                                        </p:attrNameLst>
                                      </p:cBhvr>
                                      <p:tavLst>
                                        <p:tav tm="0">
                                          <p:val>
                                            <p:fltVal val="0"/>
                                          </p:val>
                                        </p:tav>
                                        <p:tav tm="100000">
                                          <p:val>
                                            <p:strVal val="#ppt_w"/>
                                          </p:val>
                                        </p:tav>
                                      </p:tavLst>
                                    </p:anim>
                                    <p:anim calcmode="lin" valueType="num">
                                      <p:cBhvr>
                                        <p:cTn id="32" dur="500" fill="hold"/>
                                        <p:tgtEl>
                                          <p:spTgt spid="11273"/>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8"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ppt_x</p:attrName>
                                        </p:attrNameLst>
                                      </p:cBhvr>
                                      <p:tavLst>
                                        <p:tav tm="0">
                                          <p:val>
                                            <p:strVal val="#ppt_x-#ppt_w/2"/>
                                          </p:val>
                                        </p:tav>
                                        <p:tav tm="100000">
                                          <p:val>
                                            <p:strVal val="#ppt_x"/>
                                          </p:val>
                                        </p:tav>
                                      </p:tavLst>
                                    </p:anim>
                                    <p:anim calcmode="lin" valueType="num">
                                      <p:cBhvr>
                                        <p:cTn id="38" dur="500" fill="hold"/>
                                        <p:tgtEl>
                                          <p:spTgt spid="15"/>
                                        </p:tgtEl>
                                        <p:attrNameLst>
                                          <p:attrName>ppt_y</p:attrName>
                                        </p:attrNameLst>
                                      </p:cBhvr>
                                      <p:tavLst>
                                        <p:tav tm="0">
                                          <p:val>
                                            <p:strVal val="#ppt_y"/>
                                          </p:val>
                                        </p:tav>
                                        <p:tav tm="100000">
                                          <p:val>
                                            <p:strVal val="#ppt_y"/>
                                          </p:val>
                                        </p:tav>
                                      </p:tavLst>
                                    </p:anim>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17" presetClass="entr" presetSubtype="2"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p:cTn id="45" dur="500" fill="hold"/>
                                        <p:tgtEl>
                                          <p:spTgt spid="17"/>
                                        </p:tgtEl>
                                        <p:attrNameLst>
                                          <p:attrName>ppt_x</p:attrName>
                                        </p:attrNameLst>
                                      </p:cBhvr>
                                      <p:tavLst>
                                        <p:tav tm="0">
                                          <p:val>
                                            <p:strVal val="#ppt_x+#ppt_w/2"/>
                                          </p:val>
                                        </p:tav>
                                        <p:tav tm="100000">
                                          <p:val>
                                            <p:strVal val="#ppt_x"/>
                                          </p:val>
                                        </p:tav>
                                      </p:tavLst>
                                    </p:anim>
                                    <p:anim calcmode="lin" valueType="num">
                                      <p:cBhvr>
                                        <p:cTn id="46" dur="500" fill="hold"/>
                                        <p:tgtEl>
                                          <p:spTgt spid="17"/>
                                        </p:tgtEl>
                                        <p:attrNameLst>
                                          <p:attrName>ppt_y</p:attrName>
                                        </p:attrNameLst>
                                      </p:cBhvr>
                                      <p:tavLst>
                                        <p:tav tm="0">
                                          <p:val>
                                            <p:strVal val="#ppt_y"/>
                                          </p:val>
                                        </p:tav>
                                        <p:tav tm="100000">
                                          <p:val>
                                            <p:strVal val="#ppt_y"/>
                                          </p:val>
                                        </p:tav>
                                      </p:tavLst>
                                    </p:anim>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17" presetClass="entr" presetSubtype="1"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500" fill="hold"/>
                                        <p:tgtEl>
                                          <p:spTgt spid="21"/>
                                        </p:tgtEl>
                                        <p:attrNameLst>
                                          <p:attrName>ppt_x</p:attrName>
                                        </p:attrNameLst>
                                      </p:cBhvr>
                                      <p:tavLst>
                                        <p:tav tm="0">
                                          <p:val>
                                            <p:strVal val="#ppt_x"/>
                                          </p:val>
                                        </p:tav>
                                        <p:tav tm="100000">
                                          <p:val>
                                            <p:strVal val="#ppt_x"/>
                                          </p:val>
                                        </p:tav>
                                      </p:tavLst>
                                    </p:anim>
                                    <p:anim calcmode="lin" valueType="num">
                                      <p:cBhvr>
                                        <p:cTn id="54" dur="500" fill="hold"/>
                                        <p:tgtEl>
                                          <p:spTgt spid="21"/>
                                        </p:tgtEl>
                                        <p:attrNameLst>
                                          <p:attrName>ppt_y</p:attrName>
                                        </p:attrNameLst>
                                      </p:cBhvr>
                                      <p:tavLst>
                                        <p:tav tm="0">
                                          <p:val>
                                            <p:strVal val="#ppt_y-#ppt_h/2"/>
                                          </p:val>
                                        </p:tav>
                                        <p:tav tm="100000">
                                          <p:val>
                                            <p:strVal val="#ppt_y"/>
                                          </p:val>
                                        </p:tav>
                                      </p:tavLst>
                                    </p:anim>
                                    <p:anim calcmode="lin" valueType="num">
                                      <p:cBhvr>
                                        <p:cTn id="55" dur="500" fill="hold"/>
                                        <p:tgtEl>
                                          <p:spTgt spid="21"/>
                                        </p:tgtEl>
                                        <p:attrNameLst>
                                          <p:attrName>ppt_w</p:attrName>
                                        </p:attrNameLst>
                                      </p:cBhvr>
                                      <p:tavLst>
                                        <p:tav tm="0">
                                          <p:val>
                                            <p:strVal val="#ppt_w"/>
                                          </p:val>
                                        </p:tav>
                                        <p:tav tm="100000">
                                          <p:val>
                                            <p:strVal val="#ppt_w"/>
                                          </p:val>
                                        </p:tav>
                                      </p:tavLst>
                                    </p:anim>
                                    <p:anim calcmode="lin" valueType="num">
                                      <p:cBhvr>
                                        <p:cTn id="56" dur="500" fill="hold"/>
                                        <p:tgtEl>
                                          <p:spTgt spid="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p:bldP spid="11271" grpId="0"/>
      <p:bldP spid="11273" grpId="0"/>
      <p:bldGraphic spid="15" grpId="0">
        <p:bldAsOne/>
      </p:bldGraphic>
      <p:bldGraphic spid="17" grpId="0">
        <p:bldAsOne/>
      </p:bldGraphic>
      <p:bldGraphic spid="21" grpId="0">
        <p:bldAsOne/>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3" name="Text Box 3"/>
          <p:cNvSpPr txBox="1">
            <a:spLocks noChangeArrowheads="1"/>
          </p:cNvSpPr>
          <p:nvPr/>
        </p:nvSpPr>
        <p:spPr bwMode="auto">
          <a:xfrm>
            <a:off x="1816100" y="2224088"/>
            <a:ext cx="184150" cy="366712"/>
          </a:xfrm>
          <a:prstGeom prst="rect">
            <a:avLst/>
          </a:prstGeom>
          <a:noFill/>
          <a:ln w="9525">
            <a:noFill/>
            <a:miter lim="800000"/>
            <a:headEnd/>
            <a:tailEnd/>
          </a:ln>
          <a:effectLst/>
        </p:spPr>
        <p:txBody>
          <a:bodyPr wrap="none">
            <a:spAutoFit/>
          </a:bodyPr>
          <a:lstStyle/>
          <a:p>
            <a:endParaRPr lang="en-US" sz="1800">
              <a:latin typeface="Arial" charset="0"/>
            </a:endParaRPr>
          </a:p>
        </p:txBody>
      </p:sp>
      <p:sp>
        <p:nvSpPr>
          <p:cNvPr id="353285" name="Rectangle 5"/>
          <p:cNvSpPr>
            <a:spLocks noChangeArrowheads="1"/>
          </p:cNvSpPr>
          <p:nvPr/>
        </p:nvSpPr>
        <p:spPr bwMode="auto">
          <a:xfrm>
            <a:off x="250825" y="1125538"/>
            <a:ext cx="8893175" cy="366712"/>
          </a:xfrm>
          <a:prstGeom prst="rect">
            <a:avLst/>
          </a:prstGeom>
          <a:noFill/>
          <a:ln w="9525">
            <a:noFill/>
            <a:miter lim="800000"/>
            <a:headEnd/>
            <a:tailEnd/>
          </a:ln>
          <a:effectLst/>
        </p:spPr>
        <p:txBody>
          <a:bodyPr>
            <a:spAutoFit/>
          </a:bodyPr>
          <a:lstStyle/>
          <a:p>
            <a:pPr marL="269875" indent="-269875"/>
            <a:endParaRPr lang="en-US" sz="1800" b="1">
              <a:solidFill>
                <a:srgbClr val="990000"/>
              </a:solidFill>
              <a:effectLst>
                <a:outerShdw blurRad="38100" dist="38100" dir="2700000" algn="tl">
                  <a:srgbClr val="C0C0C0"/>
                </a:outerShdw>
              </a:effectLst>
              <a:latin typeface="Arial" charset="0"/>
            </a:endParaRPr>
          </a:p>
        </p:txBody>
      </p:sp>
      <p:sp>
        <p:nvSpPr>
          <p:cNvPr id="353286" name="Rectangle 6"/>
          <p:cNvSpPr>
            <a:spLocks noChangeArrowheads="1"/>
          </p:cNvSpPr>
          <p:nvPr/>
        </p:nvSpPr>
        <p:spPr bwMode="auto">
          <a:xfrm>
            <a:off x="395288" y="404813"/>
            <a:ext cx="8424862" cy="4440237"/>
          </a:xfrm>
          <a:prstGeom prst="rect">
            <a:avLst/>
          </a:prstGeom>
          <a:noFill/>
          <a:ln w="9525">
            <a:noFill/>
            <a:miter lim="800000"/>
            <a:headEnd/>
            <a:tailEnd/>
          </a:ln>
          <a:effectLst/>
        </p:spPr>
        <p:txBody>
          <a:bodyPr/>
          <a:lstStyle/>
          <a:p>
            <a:pPr marL="342900" indent="-160338">
              <a:lnSpc>
                <a:spcPct val="90000"/>
              </a:lnSpc>
              <a:spcBef>
                <a:spcPct val="20000"/>
              </a:spcBef>
              <a:buClr>
                <a:srgbClr val="CC3300"/>
              </a:buClr>
              <a:buSzPct val="75000"/>
              <a:buFont typeface="Wingdings" pitchFamily="2" charset="2"/>
              <a:buNone/>
            </a:pPr>
            <a:r>
              <a:rPr lang="hr-HR" sz="2000" b="1" u="sng">
                <a:solidFill>
                  <a:srgbClr val="990000"/>
                </a:solidFill>
                <a:effectLst>
                  <a:outerShdw blurRad="38100" dist="38100" dir="2700000" algn="tl">
                    <a:srgbClr val="C0C0C0"/>
                  </a:outerShdw>
                </a:effectLst>
                <a:latin typeface="Verdana" pitchFamily="34" charset="0"/>
              </a:rPr>
              <a:t>			WEATHER FORECAST</a:t>
            </a:r>
          </a:p>
          <a:p>
            <a:pPr marL="342900" indent="-160338">
              <a:lnSpc>
                <a:spcPct val="90000"/>
              </a:lnSpc>
              <a:spcBef>
                <a:spcPct val="20000"/>
              </a:spcBef>
              <a:buClr>
                <a:srgbClr val="CC3300"/>
              </a:buClr>
              <a:buSzPct val="75000"/>
              <a:buFont typeface="Wingdings" pitchFamily="2" charset="2"/>
              <a:buNone/>
            </a:pPr>
            <a:endParaRPr lang="hr-HR" sz="2000" b="1" u="sng">
              <a:solidFill>
                <a:srgbClr val="990000"/>
              </a:solidFill>
              <a:effectLst>
                <a:outerShdw blurRad="38100" dist="38100" dir="2700000" algn="tl">
                  <a:srgbClr val="C0C0C0"/>
                </a:outerShdw>
              </a:effectLst>
              <a:latin typeface="Verdana" pitchFamily="34" charset="0"/>
            </a:endParaRPr>
          </a:p>
          <a:p>
            <a:pPr marL="342900" indent="-160338">
              <a:lnSpc>
                <a:spcPct val="90000"/>
              </a:lnSpc>
              <a:spcBef>
                <a:spcPct val="20000"/>
              </a:spcBef>
              <a:buClr>
                <a:srgbClr val="CC3300"/>
              </a:buClr>
              <a:buSzPct val="75000"/>
              <a:buFont typeface="Wingdings" pitchFamily="2" charset="2"/>
              <a:buNone/>
            </a:pPr>
            <a:endParaRPr lang="hr-HR" sz="2000" b="1" u="sng">
              <a:solidFill>
                <a:srgbClr val="990000"/>
              </a:solidFill>
              <a:effectLst>
                <a:outerShdw blurRad="38100" dist="38100" dir="2700000" algn="tl">
                  <a:srgbClr val="C0C0C0"/>
                </a:outerShdw>
              </a:effectLst>
              <a:latin typeface="Verdana" pitchFamily="34" charset="0"/>
            </a:endParaRPr>
          </a:p>
          <a:p>
            <a:pPr marL="342900" indent="-160338">
              <a:lnSpc>
                <a:spcPct val="90000"/>
              </a:lnSpc>
              <a:spcBef>
                <a:spcPct val="20000"/>
              </a:spcBef>
              <a:buClr>
                <a:srgbClr val="CC3300"/>
              </a:buClr>
              <a:buSzPct val="75000"/>
              <a:buFont typeface="Wingdings" pitchFamily="2" charset="2"/>
              <a:buChar char="n"/>
            </a:pPr>
            <a:r>
              <a:rPr lang="hr-HR" sz="2000" b="1">
                <a:solidFill>
                  <a:srgbClr val="000066"/>
                </a:solidFill>
                <a:effectLst>
                  <a:outerShdw blurRad="38100" dist="38100" dir="2700000" algn="tl">
                    <a:srgbClr val="C0C0C0"/>
                  </a:outerShdw>
                </a:effectLst>
                <a:latin typeface="Verdana" pitchFamily="34" charset="0"/>
              </a:rPr>
              <a:t>Nowcasting - (0 – 3 hours)</a:t>
            </a:r>
          </a:p>
          <a:p>
            <a:pPr marL="342900" indent="-160338">
              <a:lnSpc>
                <a:spcPct val="90000"/>
              </a:lnSpc>
              <a:spcBef>
                <a:spcPct val="20000"/>
              </a:spcBef>
              <a:buClr>
                <a:srgbClr val="CC3300"/>
              </a:buClr>
              <a:buSzPct val="75000"/>
              <a:buFont typeface="Wingdings" pitchFamily="2" charset="2"/>
              <a:buChar char="n"/>
            </a:pPr>
            <a:endParaRPr lang="hr-HR" sz="2000" b="1">
              <a:solidFill>
                <a:srgbClr val="000066"/>
              </a:solidFill>
              <a:effectLst>
                <a:outerShdw blurRad="38100" dist="38100" dir="2700000" algn="tl">
                  <a:srgbClr val="C0C0C0"/>
                </a:outerShdw>
              </a:effectLst>
              <a:latin typeface="Verdana" pitchFamily="34" charset="0"/>
            </a:endParaRPr>
          </a:p>
          <a:p>
            <a:pPr marL="342900" indent="-160338">
              <a:lnSpc>
                <a:spcPct val="90000"/>
              </a:lnSpc>
              <a:spcBef>
                <a:spcPct val="20000"/>
              </a:spcBef>
              <a:buClr>
                <a:srgbClr val="CC3300"/>
              </a:buClr>
              <a:buSzPct val="75000"/>
              <a:buFont typeface="Wingdings" pitchFamily="2" charset="2"/>
              <a:buChar char="n"/>
            </a:pPr>
            <a:r>
              <a:rPr lang="hr-HR" sz="2000" b="1">
                <a:solidFill>
                  <a:srgbClr val="000066"/>
                </a:solidFill>
                <a:effectLst>
                  <a:outerShdw blurRad="38100" dist="38100" dir="2700000" algn="tl">
                    <a:srgbClr val="C0C0C0"/>
                  </a:outerShdw>
                </a:effectLst>
                <a:latin typeface="Verdana" pitchFamily="34" charset="0"/>
              </a:rPr>
              <a:t> short range forecast –(up to 72 hours) </a:t>
            </a:r>
          </a:p>
          <a:p>
            <a:pPr marL="342900" indent="-160338">
              <a:lnSpc>
                <a:spcPct val="90000"/>
              </a:lnSpc>
              <a:spcBef>
                <a:spcPct val="20000"/>
              </a:spcBef>
              <a:buClr>
                <a:srgbClr val="CC3300"/>
              </a:buClr>
              <a:buSzPct val="75000"/>
              <a:buFont typeface="Wingdings" pitchFamily="2" charset="2"/>
              <a:buNone/>
            </a:pPr>
            <a:endParaRPr lang="hr-HR" sz="2000" b="1">
              <a:solidFill>
                <a:srgbClr val="000066"/>
              </a:solidFill>
              <a:effectLst>
                <a:outerShdw blurRad="38100" dist="38100" dir="2700000" algn="tl">
                  <a:srgbClr val="C0C0C0"/>
                </a:outerShdw>
              </a:effectLst>
              <a:latin typeface="Verdana" pitchFamily="34" charset="0"/>
            </a:endParaRPr>
          </a:p>
          <a:p>
            <a:pPr marL="342900" indent="-160338">
              <a:lnSpc>
                <a:spcPct val="90000"/>
              </a:lnSpc>
              <a:spcBef>
                <a:spcPct val="20000"/>
              </a:spcBef>
              <a:buClr>
                <a:srgbClr val="CC3300"/>
              </a:buClr>
              <a:buSzPct val="75000"/>
              <a:buFont typeface="Wingdings" pitchFamily="2" charset="2"/>
              <a:buChar char="n"/>
            </a:pPr>
            <a:r>
              <a:rPr lang="en-US" sz="2000" b="1">
                <a:solidFill>
                  <a:srgbClr val="000066"/>
                </a:solidFill>
                <a:effectLst>
                  <a:outerShdw blurRad="38100" dist="38100" dir="2700000" algn="tl">
                    <a:srgbClr val="C0C0C0"/>
                  </a:outerShdw>
                </a:effectLst>
                <a:latin typeface="Verdana" pitchFamily="34" charset="0"/>
              </a:rPr>
              <a:t>Medium range forecasts </a:t>
            </a:r>
            <a:r>
              <a:rPr lang="hr-HR" sz="2000" b="1">
                <a:solidFill>
                  <a:srgbClr val="000066"/>
                </a:solidFill>
                <a:effectLst>
                  <a:outerShdw blurRad="38100" dist="38100" dir="2700000" algn="tl">
                    <a:srgbClr val="C0C0C0"/>
                  </a:outerShdw>
                </a:effectLst>
                <a:latin typeface="Verdana" pitchFamily="34" charset="0"/>
              </a:rPr>
              <a:t>– (up to 10 days)</a:t>
            </a:r>
            <a:endParaRPr lang="en-US" sz="2000" b="1">
              <a:solidFill>
                <a:srgbClr val="000066"/>
              </a:solidFill>
              <a:effectLst>
                <a:outerShdw blurRad="38100" dist="38100" dir="2700000" algn="tl">
                  <a:srgbClr val="C0C0C0"/>
                </a:outerShdw>
              </a:effectLst>
              <a:latin typeface="Verdana" pitchFamily="34" charset="0"/>
            </a:endParaRPr>
          </a:p>
          <a:p>
            <a:pPr marL="342900" indent="-160338">
              <a:lnSpc>
                <a:spcPct val="90000"/>
              </a:lnSpc>
              <a:spcBef>
                <a:spcPct val="20000"/>
              </a:spcBef>
              <a:buClr>
                <a:srgbClr val="CC3300"/>
              </a:buClr>
              <a:buSzPct val="75000"/>
              <a:buFont typeface="Wingdings" pitchFamily="2" charset="2"/>
              <a:buNone/>
            </a:pPr>
            <a:r>
              <a:rPr lang="en-US" sz="2000" b="1">
                <a:solidFill>
                  <a:srgbClr val="000066"/>
                </a:solidFill>
                <a:effectLst>
                  <a:outerShdw blurRad="38100" dist="38100" dir="2700000" algn="tl">
                    <a:srgbClr val="C0C0C0"/>
                  </a:outerShdw>
                </a:effectLst>
                <a:latin typeface="Verdana" pitchFamily="34" charset="0"/>
              </a:rPr>
              <a:t>  </a:t>
            </a:r>
            <a:r>
              <a:rPr lang="hr-HR" sz="2000" b="1">
                <a:solidFill>
                  <a:srgbClr val="000066"/>
                </a:solidFill>
                <a:effectLst>
                  <a:outerShdw blurRad="38100" dist="38100" dir="2700000" algn="tl">
                    <a:srgbClr val="C0C0C0"/>
                  </a:outerShdw>
                </a:effectLst>
                <a:latin typeface="Verdana" pitchFamily="34" charset="0"/>
              </a:rPr>
              <a:t> </a:t>
            </a:r>
            <a:endParaRPr lang="en-US" sz="2000" b="1">
              <a:solidFill>
                <a:srgbClr val="000066"/>
              </a:solidFill>
              <a:effectLst>
                <a:outerShdw blurRad="38100" dist="38100" dir="2700000" algn="tl">
                  <a:srgbClr val="C0C0C0"/>
                </a:outerShdw>
              </a:effectLst>
              <a:latin typeface="Verdana" pitchFamily="34" charset="0"/>
            </a:endParaRPr>
          </a:p>
          <a:p>
            <a:pPr marL="342900" indent="-160338">
              <a:lnSpc>
                <a:spcPct val="90000"/>
              </a:lnSpc>
              <a:spcBef>
                <a:spcPct val="20000"/>
              </a:spcBef>
              <a:buClr>
                <a:srgbClr val="CC3300"/>
              </a:buClr>
              <a:buSzPct val="75000"/>
              <a:buFont typeface="Wingdings" pitchFamily="2" charset="2"/>
              <a:buChar char="n"/>
            </a:pPr>
            <a:r>
              <a:rPr lang="hr-HR" sz="2000" b="1">
                <a:solidFill>
                  <a:srgbClr val="000066"/>
                </a:solidFill>
                <a:effectLst>
                  <a:outerShdw blurRad="38100" dist="38100" dir="2700000" algn="tl">
                    <a:srgbClr val="C0C0C0"/>
                  </a:outerShdw>
                </a:effectLst>
                <a:latin typeface="Verdana" pitchFamily="34" charset="0"/>
              </a:rPr>
              <a:t>Long-range seasonal forecast– (up to 6 months)</a:t>
            </a:r>
          </a:p>
          <a:p>
            <a:pPr marL="342900" indent="-160338">
              <a:lnSpc>
                <a:spcPct val="90000"/>
              </a:lnSpc>
              <a:spcBef>
                <a:spcPct val="20000"/>
              </a:spcBef>
              <a:buClr>
                <a:srgbClr val="CC3300"/>
              </a:buClr>
              <a:buSzPct val="75000"/>
              <a:buFont typeface="Wingdings" pitchFamily="2" charset="2"/>
              <a:buChar char="n"/>
            </a:pPr>
            <a:endParaRPr lang="hr-HR" sz="2000" b="1">
              <a:solidFill>
                <a:srgbClr val="000066"/>
              </a:solidFill>
              <a:effectLst>
                <a:outerShdw blurRad="38100" dist="38100" dir="2700000" algn="tl">
                  <a:srgbClr val="C0C0C0"/>
                </a:outerShdw>
              </a:effectLst>
              <a:latin typeface="Verdana" pitchFamily="34" charset="0"/>
            </a:endParaRPr>
          </a:p>
          <a:p>
            <a:pPr marL="342900" indent="-160338">
              <a:lnSpc>
                <a:spcPct val="90000"/>
              </a:lnSpc>
              <a:spcBef>
                <a:spcPct val="20000"/>
              </a:spcBef>
              <a:buClr>
                <a:srgbClr val="CC3300"/>
              </a:buClr>
              <a:buSzPct val="75000"/>
              <a:buFont typeface="Wingdings" pitchFamily="2" charset="2"/>
              <a:buNone/>
            </a:pPr>
            <a:r>
              <a:rPr lang="hr-HR" sz="2000" b="1" u="sng">
                <a:solidFill>
                  <a:srgbClr val="A50021"/>
                </a:solidFill>
                <a:effectLst>
                  <a:outerShdw blurRad="38100" dist="38100" dir="2700000" algn="tl">
                    <a:srgbClr val="C0C0C0"/>
                  </a:outerShdw>
                </a:effectLst>
                <a:latin typeface="Verdana" pitchFamily="34" charset="0"/>
              </a:rPr>
              <a:t>CLIMATE FORECAST</a:t>
            </a:r>
          </a:p>
          <a:p>
            <a:pPr marL="342900" indent="-160338">
              <a:lnSpc>
                <a:spcPct val="90000"/>
              </a:lnSpc>
              <a:spcBef>
                <a:spcPct val="20000"/>
              </a:spcBef>
              <a:buClr>
                <a:srgbClr val="CC3300"/>
              </a:buClr>
              <a:buSzPct val="75000"/>
              <a:buFont typeface="Wingdings" pitchFamily="2" charset="2"/>
              <a:buNone/>
            </a:pPr>
            <a:endParaRPr lang="en-US" sz="2000" b="1" u="sng">
              <a:solidFill>
                <a:srgbClr val="A50021"/>
              </a:solidFill>
              <a:effectLst>
                <a:outerShdw blurRad="38100" dist="38100" dir="2700000" algn="tl">
                  <a:srgbClr val="C0C0C0"/>
                </a:outerShdw>
              </a:effectLst>
              <a:latin typeface="Verdana" pitchFamily="34" charset="0"/>
            </a:endParaRPr>
          </a:p>
          <a:p>
            <a:pPr marL="342900" indent="-160338">
              <a:lnSpc>
                <a:spcPct val="90000"/>
              </a:lnSpc>
              <a:spcBef>
                <a:spcPct val="20000"/>
              </a:spcBef>
              <a:buClr>
                <a:srgbClr val="CC3300"/>
              </a:buClr>
              <a:buSzPct val="75000"/>
              <a:buFont typeface="Wingdings" pitchFamily="2" charset="2"/>
              <a:buChar char="n"/>
            </a:pPr>
            <a:r>
              <a:rPr lang="en-US" sz="2000" b="1">
                <a:solidFill>
                  <a:srgbClr val="000066"/>
                </a:solidFill>
                <a:effectLst>
                  <a:outerShdw blurRad="38100" dist="38100" dir="2700000" algn="tl">
                    <a:srgbClr val="C0C0C0"/>
                  </a:outerShdw>
                </a:effectLst>
                <a:latin typeface="Verdana" pitchFamily="34" charset="0"/>
              </a:rPr>
              <a:t>Regional climate modeling </a:t>
            </a:r>
            <a:r>
              <a:rPr lang="hr-HR" sz="2000" b="1">
                <a:solidFill>
                  <a:srgbClr val="000066"/>
                </a:solidFill>
                <a:effectLst>
                  <a:outerShdw blurRad="38100" dist="38100" dir="2700000" algn="tl">
                    <a:srgbClr val="C0C0C0"/>
                  </a:outerShdw>
                </a:effectLst>
                <a:latin typeface="Verdana" pitchFamily="34" charset="0"/>
              </a:rPr>
              <a:t>– (up to 100 years)		</a:t>
            </a:r>
            <a:endParaRPr lang="hr-HR" sz="2000" b="1" u="sng">
              <a:solidFill>
                <a:srgbClr val="000066"/>
              </a:solidFill>
              <a:effectLst>
                <a:outerShdw blurRad="38100" dist="38100" dir="2700000" algn="tl">
                  <a:srgbClr val="C0C0C0"/>
                </a:outerShdw>
              </a:effectLst>
              <a:latin typeface="Verdana" pitchFamily="34" charset="0"/>
            </a:endParaRPr>
          </a:p>
          <a:p>
            <a:pPr marL="342900" indent="-160338">
              <a:lnSpc>
                <a:spcPct val="90000"/>
              </a:lnSpc>
              <a:spcBef>
                <a:spcPct val="20000"/>
              </a:spcBef>
              <a:buClr>
                <a:srgbClr val="CC3300"/>
              </a:buClr>
              <a:buSzPct val="75000"/>
              <a:buFont typeface="Wingdings" pitchFamily="2" charset="2"/>
              <a:buNone/>
            </a:pPr>
            <a:endParaRPr lang="en-US" sz="2000" b="1" u="sng">
              <a:solidFill>
                <a:srgbClr val="000066"/>
              </a:solidFill>
              <a:effectLst>
                <a:outerShdw blurRad="38100" dist="38100" dir="2700000" algn="tl">
                  <a:srgbClr val="C0C0C0"/>
                </a:outerShdw>
              </a:effectLst>
              <a:latin typeface="Verdana" pitchFamily="34" charset="0"/>
            </a:endParaRPr>
          </a:p>
        </p:txBody>
      </p:sp>
      <p:sp>
        <p:nvSpPr>
          <p:cNvPr id="353288" name="AutoShape 8"/>
          <p:cNvSpPr>
            <a:spLocks noChangeArrowheads="1"/>
          </p:cNvSpPr>
          <p:nvPr/>
        </p:nvSpPr>
        <p:spPr bwMode="auto">
          <a:xfrm>
            <a:off x="179388" y="333375"/>
            <a:ext cx="539750" cy="288925"/>
          </a:xfrm>
          <a:prstGeom prst="chevron">
            <a:avLst>
              <a:gd name="adj" fmla="val 46703"/>
            </a:avLst>
          </a:prstGeom>
          <a:solidFill>
            <a:srgbClr val="FFFF00"/>
          </a:solidFill>
          <a:ln w="9525">
            <a:solidFill>
              <a:schemeClr val="tx1"/>
            </a:solidFill>
            <a:miter lim="800000"/>
            <a:headEnd/>
            <a:tailEnd/>
          </a:ln>
          <a:effectLst/>
        </p:spPr>
        <p:txBody>
          <a:bodyPr wrap="none" anchor="ctr"/>
          <a:lstStyle/>
          <a:p>
            <a:endParaRPr lang="hr-H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3" name="Text Box 3"/>
          <p:cNvSpPr txBox="1">
            <a:spLocks noChangeArrowheads="1"/>
          </p:cNvSpPr>
          <p:nvPr/>
        </p:nvSpPr>
        <p:spPr bwMode="auto">
          <a:xfrm>
            <a:off x="1816100" y="2224088"/>
            <a:ext cx="184150" cy="366712"/>
          </a:xfrm>
          <a:prstGeom prst="rect">
            <a:avLst/>
          </a:prstGeom>
          <a:noFill/>
          <a:ln w="9525">
            <a:noFill/>
            <a:miter lim="800000"/>
            <a:headEnd/>
            <a:tailEnd/>
          </a:ln>
          <a:effectLst/>
        </p:spPr>
        <p:txBody>
          <a:bodyPr wrap="none">
            <a:spAutoFit/>
          </a:bodyPr>
          <a:lstStyle/>
          <a:p>
            <a:endParaRPr lang="en-US" sz="1800">
              <a:latin typeface="Arial" charset="0"/>
            </a:endParaRPr>
          </a:p>
        </p:txBody>
      </p:sp>
      <p:sp>
        <p:nvSpPr>
          <p:cNvPr id="419845" name="Rectangle 5"/>
          <p:cNvSpPr>
            <a:spLocks noChangeArrowheads="1"/>
          </p:cNvSpPr>
          <p:nvPr/>
        </p:nvSpPr>
        <p:spPr bwMode="auto">
          <a:xfrm>
            <a:off x="250825" y="1125538"/>
            <a:ext cx="8893175" cy="366712"/>
          </a:xfrm>
          <a:prstGeom prst="rect">
            <a:avLst/>
          </a:prstGeom>
          <a:noFill/>
          <a:ln w="9525">
            <a:noFill/>
            <a:miter lim="800000"/>
            <a:headEnd/>
            <a:tailEnd/>
          </a:ln>
          <a:effectLst/>
        </p:spPr>
        <p:txBody>
          <a:bodyPr>
            <a:spAutoFit/>
          </a:bodyPr>
          <a:lstStyle/>
          <a:p>
            <a:pPr marL="269875" indent="-269875"/>
            <a:endParaRPr lang="en-US" sz="1800" b="1">
              <a:solidFill>
                <a:srgbClr val="990000"/>
              </a:solidFill>
              <a:effectLst>
                <a:outerShdw blurRad="38100" dist="38100" dir="2700000" algn="tl">
                  <a:srgbClr val="C0C0C0"/>
                </a:outerShdw>
              </a:effectLst>
              <a:latin typeface="Arial" charset="0"/>
            </a:endParaRPr>
          </a:p>
        </p:txBody>
      </p:sp>
      <p:sp>
        <p:nvSpPr>
          <p:cNvPr id="419846" name="Text Box 6"/>
          <p:cNvSpPr txBox="1">
            <a:spLocks noChangeArrowheads="1"/>
          </p:cNvSpPr>
          <p:nvPr/>
        </p:nvSpPr>
        <p:spPr bwMode="auto">
          <a:xfrm>
            <a:off x="1763713" y="476250"/>
            <a:ext cx="5175250" cy="2014538"/>
          </a:xfrm>
          <a:prstGeom prst="rect">
            <a:avLst/>
          </a:prstGeom>
          <a:noFill/>
          <a:ln w="9525">
            <a:noFill/>
            <a:miter lim="800000"/>
            <a:headEnd/>
            <a:tailEnd/>
          </a:ln>
          <a:effectLst/>
        </p:spPr>
        <p:txBody>
          <a:bodyPr>
            <a:spAutoFit/>
          </a:bodyPr>
          <a:lstStyle/>
          <a:p>
            <a:r>
              <a:rPr lang="hr-HR" sz="3600" b="1">
                <a:solidFill>
                  <a:srgbClr val="990000"/>
                </a:solidFill>
                <a:effectLst>
                  <a:outerShdw blurRad="38100" dist="38100" dir="2700000" algn="tl">
                    <a:srgbClr val="C0C0C0"/>
                  </a:outerShdw>
                </a:effectLst>
                <a:latin typeface="Arial" charset="0"/>
              </a:rPr>
              <a:t>ALADIN/HR mesoscale numerical model </a:t>
            </a:r>
          </a:p>
          <a:p>
            <a:endParaRPr lang="hr-HR" sz="3600" b="1">
              <a:solidFill>
                <a:srgbClr val="990000"/>
              </a:solidFill>
              <a:effectLst>
                <a:outerShdw blurRad="38100" dist="38100" dir="2700000" algn="tl">
                  <a:srgbClr val="C0C0C0"/>
                </a:outerShdw>
              </a:effectLst>
              <a:latin typeface="Arial" charset="0"/>
            </a:endParaRPr>
          </a:p>
          <a:p>
            <a:r>
              <a:rPr lang="hr-HR" sz="1800" b="1">
                <a:solidFill>
                  <a:srgbClr val="990000"/>
                </a:solidFill>
                <a:effectLst>
                  <a:outerShdw blurRad="38100" dist="38100" dir="2700000" algn="tl">
                    <a:srgbClr val="C0C0C0"/>
                  </a:outerShdw>
                </a:effectLst>
                <a:latin typeface="Arial" charset="0"/>
              </a:rPr>
              <a:t>			</a:t>
            </a:r>
          </a:p>
        </p:txBody>
      </p:sp>
      <p:pic>
        <p:nvPicPr>
          <p:cNvPr id="419847" name="Picture 7" descr="HRn8"/>
          <p:cNvPicPr>
            <a:picLocks noChangeAspect="1" noChangeArrowheads="1"/>
          </p:cNvPicPr>
          <p:nvPr/>
        </p:nvPicPr>
        <p:blipFill>
          <a:blip r:embed="rId2" cstate="print"/>
          <a:srcRect/>
          <a:stretch>
            <a:fillRect/>
          </a:stretch>
        </p:blipFill>
        <p:spPr bwMode="auto">
          <a:xfrm>
            <a:off x="323850" y="1844675"/>
            <a:ext cx="4835525" cy="3857625"/>
          </a:xfrm>
          <a:prstGeom prst="rect">
            <a:avLst/>
          </a:prstGeom>
          <a:noFill/>
          <a:effectLst>
            <a:outerShdw dist="35921" dir="2700000" algn="ctr" rotWithShape="0">
              <a:srgbClr val="808080"/>
            </a:outerShdw>
          </a:effectLst>
        </p:spPr>
      </p:pic>
      <p:sp>
        <p:nvSpPr>
          <p:cNvPr id="419848" name="Rectangle 8"/>
          <p:cNvSpPr>
            <a:spLocks noChangeArrowheads="1"/>
          </p:cNvSpPr>
          <p:nvPr/>
        </p:nvSpPr>
        <p:spPr bwMode="auto">
          <a:xfrm>
            <a:off x="5148263" y="1916113"/>
            <a:ext cx="3851275" cy="3971925"/>
          </a:xfrm>
          <a:prstGeom prst="rect">
            <a:avLst/>
          </a:prstGeom>
          <a:noFill/>
          <a:ln w="9525">
            <a:noFill/>
            <a:miter lim="800000"/>
            <a:headEnd/>
            <a:tailEnd/>
          </a:ln>
          <a:effectLst/>
        </p:spPr>
        <p:txBody>
          <a:bodyPr>
            <a:spAutoFit/>
          </a:bodyPr>
          <a:lstStyle/>
          <a:p>
            <a:pPr>
              <a:spcBef>
                <a:spcPts val="500"/>
              </a:spcBef>
              <a:spcAft>
                <a:spcPts val="500"/>
              </a:spcAft>
            </a:pPr>
            <a:r>
              <a:rPr lang="en-GB" sz="1800" b="1">
                <a:solidFill>
                  <a:srgbClr val="000066"/>
                </a:solidFill>
                <a:effectLst>
                  <a:outerShdw blurRad="38100" dist="38100" dir="2700000" algn="tl">
                    <a:srgbClr val="C0C0C0"/>
                  </a:outerShdw>
                </a:effectLst>
                <a:latin typeface="Verdana" pitchFamily="34" charset="0"/>
              </a:rPr>
              <a:t>Horizontal resolution: 8 km</a:t>
            </a:r>
            <a:endParaRPr lang="hr-HR" sz="1800" b="1">
              <a:solidFill>
                <a:srgbClr val="000066"/>
              </a:solidFill>
              <a:effectLst>
                <a:outerShdw blurRad="38100" dist="38100" dir="2700000" algn="tl">
                  <a:srgbClr val="C0C0C0"/>
                </a:outerShdw>
              </a:effectLst>
              <a:latin typeface="Verdana" pitchFamily="34" charset="0"/>
            </a:endParaRPr>
          </a:p>
          <a:p>
            <a:pPr>
              <a:spcBef>
                <a:spcPts val="500"/>
              </a:spcBef>
              <a:spcAft>
                <a:spcPts val="500"/>
              </a:spcAft>
            </a:pPr>
            <a:endParaRPr lang="hr-HR" sz="800" b="1">
              <a:solidFill>
                <a:srgbClr val="000066"/>
              </a:solidFill>
              <a:effectLst>
                <a:outerShdw blurRad="38100" dist="38100" dir="2700000" algn="tl">
                  <a:srgbClr val="C0C0C0"/>
                </a:outerShdw>
              </a:effectLst>
              <a:latin typeface="Verdana" pitchFamily="34" charset="0"/>
            </a:endParaRPr>
          </a:p>
          <a:p>
            <a:pPr>
              <a:spcBef>
                <a:spcPts val="500"/>
              </a:spcBef>
              <a:spcAft>
                <a:spcPts val="500"/>
              </a:spcAft>
            </a:pPr>
            <a:r>
              <a:rPr lang="en-GB" sz="1800" b="1">
                <a:solidFill>
                  <a:srgbClr val="000066"/>
                </a:solidFill>
                <a:effectLst>
                  <a:outerShdw blurRad="38100" dist="38100" dir="2700000" algn="tl">
                    <a:srgbClr val="C0C0C0"/>
                  </a:outerShdw>
                </a:effectLst>
                <a:latin typeface="Verdana" pitchFamily="34" charset="0"/>
              </a:rPr>
              <a:t>Coupling model: ARPEGE</a:t>
            </a:r>
            <a:br>
              <a:rPr lang="en-GB" sz="1800" b="1">
                <a:solidFill>
                  <a:srgbClr val="000066"/>
                </a:solidFill>
                <a:effectLst>
                  <a:outerShdw blurRad="38100" dist="38100" dir="2700000" algn="tl">
                    <a:srgbClr val="C0C0C0"/>
                  </a:outerShdw>
                </a:effectLst>
                <a:latin typeface="Verdana" pitchFamily="34" charset="0"/>
              </a:rPr>
            </a:br>
            <a:endParaRPr lang="hr-HR" sz="1800" b="1">
              <a:solidFill>
                <a:srgbClr val="000066"/>
              </a:solidFill>
              <a:effectLst>
                <a:outerShdw blurRad="38100" dist="38100" dir="2700000" algn="tl">
                  <a:srgbClr val="C0C0C0"/>
                </a:outerShdw>
              </a:effectLst>
              <a:latin typeface="Verdana" pitchFamily="34" charset="0"/>
            </a:endParaRPr>
          </a:p>
          <a:p>
            <a:pPr>
              <a:spcBef>
                <a:spcPts val="500"/>
              </a:spcBef>
              <a:spcAft>
                <a:spcPts val="500"/>
              </a:spcAft>
            </a:pPr>
            <a:r>
              <a:rPr lang="en-GB" sz="1800" b="1">
                <a:solidFill>
                  <a:srgbClr val="000066"/>
                </a:solidFill>
                <a:effectLst>
                  <a:outerShdw blurRad="38100" dist="38100" dir="2700000" algn="tl">
                    <a:srgbClr val="C0C0C0"/>
                  </a:outerShdw>
                </a:effectLst>
                <a:latin typeface="Verdana" pitchFamily="34" charset="0"/>
              </a:rPr>
              <a:t>Coupling frequency: 3 hours</a:t>
            </a:r>
            <a:br>
              <a:rPr lang="en-GB" sz="1800" b="1">
                <a:solidFill>
                  <a:srgbClr val="000066"/>
                </a:solidFill>
                <a:effectLst>
                  <a:outerShdw blurRad="38100" dist="38100" dir="2700000" algn="tl">
                    <a:srgbClr val="C0C0C0"/>
                  </a:outerShdw>
                </a:effectLst>
                <a:latin typeface="Verdana" pitchFamily="34" charset="0"/>
              </a:rPr>
            </a:br>
            <a:endParaRPr lang="hr-HR" sz="1800" b="1">
              <a:solidFill>
                <a:srgbClr val="000066"/>
              </a:solidFill>
              <a:effectLst>
                <a:outerShdw blurRad="38100" dist="38100" dir="2700000" algn="tl">
                  <a:srgbClr val="C0C0C0"/>
                </a:outerShdw>
              </a:effectLst>
              <a:latin typeface="Verdana" pitchFamily="34" charset="0"/>
            </a:endParaRPr>
          </a:p>
          <a:p>
            <a:pPr>
              <a:spcBef>
                <a:spcPts val="500"/>
              </a:spcBef>
              <a:spcAft>
                <a:spcPts val="500"/>
              </a:spcAft>
            </a:pPr>
            <a:r>
              <a:rPr lang="en-GB" sz="1800" b="1">
                <a:solidFill>
                  <a:srgbClr val="000066"/>
                </a:solidFill>
                <a:effectLst>
                  <a:outerShdw blurRad="38100" dist="38100" dir="2700000" algn="tl">
                    <a:srgbClr val="C0C0C0"/>
                  </a:outerShdw>
                </a:effectLst>
                <a:latin typeface="Verdana" pitchFamily="34" charset="0"/>
              </a:rPr>
              <a:t>Forecast range: </a:t>
            </a:r>
            <a:r>
              <a:rPr lang="hr-HR" sz="1800" b="1">
                <a:solidFill>
                  <a:srgbClr val="000066"/>
                </a:solidFill>
                <a:effectLst>
                  <a:outerShdw blurRad="38100" dist="38100" dir="2700000" algn="tl">
                    <a:srgbClr val="C0C0C0"/>
                  </a:outerShdw>
                </a:effectLst>
                <a:latin typeface="Verdana" pitchFamily="34" charset="0"/>
              </a:rPr>
              <a:t>72</a:t>
            </a:r>
            <a:r>
              <a:rPr lang="en-GB" sz="1800" b="1">
                <a:solidFill>
                  <a:srgbClr val="000066"/>
                </a:solidFill>
                <a:effectLst>
                  <a:outerShdw blurRad="38100" dist="38100" dir="2700000" algn="tl">
                    <a:srgbClr val="C0C0C0"/>
                  </a:outerShdw>
                </a:effectLst>
                <a:latin typeface="Verdana" pitchFamily="34" charset="0"/>
              </a:rPr>
              <a:t> hours</a:t>
            </a:r>
            <a:br>
              <a:rPr lang="en-GB" sz="1800" b="1">
                <a:solidFill>
                  <a:srgbClr val="000066"/>
                </a:solidFill>
                <a:effectLst>
                  <a:outerShdw blurRad="38100" dist="38100" dir="2700000" algn="tl">
                    <a:srgbClr val="C0C0C0"/>
                  </a:outerShdw>
                </a:effectLst>
                <a:latin typeface="Verdana" pitchFamily="34" charset="0"/>
              </a:rPr>
            </a:br>
            <a:endParaRPr lang="hr-HR" sz="1800" b="1">
              <a:solidFill>
                <a:srgbClr val="000066"/>
              </a:solidFill>
              <a:effectLst>
                <a:outerShdw blurRad="38100" dist="38100" dir="2700000" algn="tl">
                  <a:srgbClr val="C0C0C0"/>
                </a:outerShdw>
              </a:effectLst>
              <a:latin typeface="Verdana" pitchFamily="34" charset="0"/>
            </a:endParaRPr>
          </a:p>
          <a:p>
            <a:pPr>
              <a:spcBef>
                <a:spcPts val="500"/>
              </a:spcBef>
              <a:spcAft>
                <a:spcPts val="500"/>
              </a:spcAft>
            </a:pPr>
            <a:r>
              <a:rPr lang="en-GB" sz="1800" b="1">
                <a:solidFill>
                  <a:srgbClr val="000066"/>
                </a:solidFill>
                <a:effectLst>
                  <a:outerShdw blurRad="38100" dist="38100" dir="2700000" algn="tl">
                    <a:srgbClr val="C0C0C0"/>
                  </a:outerShdw>
                </a:effectLst>
                <a:latin typeface="Verdana" pitchFamily="34" charset="0"/>
              </a:rPr>
              <a:t>Output every: 1 hour</a:t>
            </a:r>
            <a:endParaRPr lang="hr-HR" sz="1800" b="1">
              <a:solidFill>
                <a:srgbClr val="000066"/>
              </a:solidFill>
              <a:effectLst>
                <a:outerShdw blurRad="38100" dist="38100" dir="2700000" algn="tl">
                  <a:srgbClr val="C0C0C0"/>
                </a:outerShdw>
              </a:effectLst>
              <a:latin typeface="Verdana" pitchFamily="34" charset="0"/>
            </a:endParaRPr>
          </a:p>
          <a:p>
            <a:pPr>
              <a:spcBef>
                <a:spcPts val="500"/>
              </a:spcBef>
              <a:spcAft>
                <a:spcPts val="500"/>
              </a:spcAft>
            </a:pPr>
            <a:endParaRPr lang="hr-HR" sz="800" b="1">
              <a:solidFill>
                <a:srgbClr val="000066"/>
              </a:solidFill>
              <a:effectLst>
                <a:outerShdw blurRad="38100" dist="38100" dir="2700000" algn="tl">
                  <a:srgbClr val="C0C0C0"/>
                </a:outerShdw>
              </a:effectLst>
              <a:latin typeface="Verdana" pitchFamily="34" charset="0"/>
            </a:endParaRPr>
          </a:p>
          <a:p>
            <a:pPr>
              <a:spcBef>
                <a:spcPts val="500"/>
              </a:spcBef>
              <a:spcAft>
                <a:spcPts val="500"/>
              </a:spcAft>
            </a:pPr>
            <a:r>
              <a:rPr lang="hr-HR" sz="1800" b="1">
                <a:solidFill>
                  <a:srgbClr val="000066"/>
                </a:solidFill>
                <a:effectLst>
                  <a:outerShdw blurRad="38100" dist="38100" dir="2700000" algn="tl">
                    <a:srgbClr val="C0C0C0"/>
                  </a:outerShdw>
                </a:effectLst>
                <a:latin typeface="Verdana" pitchFamily="34" charset="0"/>
              </a:rPr>
              <a:t>Run: 00 and 12 UTC</a:t>
            </a:r>
            <a:r>
              <a:rPr lang="en-GB" sz="1800" b="1">
                <a:solidFill>
                  <a:srgbClr val="000066"/>
                </a:solidFill>
                <a:effectLst>
                  <a:outerShdw blurRad="38100" dist="38100" dir="2700000" algn="tl">
                    <a:srgbClr val="C0C0C0"/>
                  </a:outerShdw>
                </a:effectLst>
                <a:latin typeface="Verdana" pitchFamily="34" charset="0"/>
              </a:rPr>
              <a:t/>
            </a:r>
            <a:br>
              <a:rPr lang="en-GB" sz="1800" b="1">
                <a:solidFill>
                  <a:srgbClr val="000066"/>
                </a:solidFill>
                <a:effectLst>
                  <a:outerShdw blurRad="38100" dist="38100" dir="2700000" algn="tl">
                    <a:srgbClr val="C0C0C0"/>
                  </a:outerShdw>
                </a:effectLst>
                <a:latin typeface="Verdana" pitchFamily="34" charset="0"/>
              </a:rPr>
            </a:br>
            <a:endParaRPr lang="en-GB" sz="180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866" name="Picture 2"/>
          <p:cNvPicPr>
            <a:picLocks noGrp="1" noChangeAspect="1" noChangeArrowheads="1"/>
          </p:cNvPicPr>
          <p:nvPr>
            <p:ph sz="half" idx="1"/>
          </p:nvPr>
        </p:nvPicPr>
        <p:blipFill>
          <a:blip r:embed="rId2" cstate="print"/>
          <a:srcRect/>
          <a:stretch>
            <a:fillRect/>
          </a:stretch>
        </p:blipFill>
        <p:spPr bwMode="auto">
          <a:xfrm>
            <a:off x="755650" y="1125538"/>
            <a:ext cx="6054725" cy="4760912"/>
          </a:xfrm>
          <a:noFill/>
          <a:ln>
            <a:miter lim="800000"/>
            <a:headEnd/>
            <a:tailEnd/>
          </a:ln>
        </p:spPr>
      </p:pic>
      <p:sp>
        <p:nvSpPr>
          <p:cNvPr id="420868" name="Rectangle 4"/>
          <p:cNvSpPr>
            <a:spLocks noChangeArrowheads="1"/>
          </p:cNvSpPr>
          <p:nvPr/>
        </p:nvSpPr>
        <p:spPr bwMode="auto">
          <a:xfrm>
            <a:off x="6227763" y="981075"/>
            <a:ext cx="2736850" cy="641350"/>
          </a:xfrm>
          <a:prstGeom prst="rect">
            <a:avLst/>
          </a:prstGeom>
          <a:noFill/>
          <a:ln w="9525">
            <a:noFill/>
            <a:miter lim="800000"/>
            <a:headEnd/>
            <a:tailEnd/>
          </a:ln>
          <a:effectLst/>
        </p:spPr>
        <p:txBody>
          <a:bodyPr>
            <a:spAutoFit/>
          </a:bodyPr>
          <a:lstStyle/>
          <a:p>
            <a:r>
              <a:rPr lang="en-GB" sz="3600" b="1">
                <a:solidFill>
                  <a:srgbClr val="CC3300"/>
                </a:solidFill>
                <a:effectLst>
                  <a:outerShdw blurRad="38100" dist="38100" dir="2700000" algn="tl">
                    <a:srgbClr val="C0C0C0"/>
                  </a:outerShdw>
                </a:effectLst>
                <a:latin typeface="Arial" charset="0"/>
              </a:rPr>
              <a:t>ALADIN/HR</a:t>
            </a:r>
            <a:endParaRPr lang="en-US" sz="3600" b="1">
              <a:solidFill>
                <a:srgbClr val="CC3300"/>
              </a:solidFill>
              <a:effectLst>
                <a:outerShdw blurRad="38100" dist="38100" dir="2700000" algn="tl">
                  <a:srgbClr val="C0C0C0"/>
                </a:outerShdw>
              </a:effectLst>
              <a:latin typeface="Arial" charset="0"/>
            </a:endParaRPr>
          </a:p>
        </p:txBody>
      </p:sp>
      <p:sp>
        <p:nvSpPr>
          <p:cNvPr id="420869" name="WordArt 5"/>
          <p:cNvSpPr>
            <a:spLocks noChangeArrowheads="1" noChangeShapeType="1" noTextEdit="1"/>
          </p:cNvSpPr>
          <p:nvPr/>
        </p:nvSpPr>
        <p:spPr bwMode="auto">
          <a:xfrm>
            <a:off x="6300788" y="2060575"/>
            <a:ext cx="2665412" cy="431800"/>
          </a:xfrm>
          <a:prstGeom prst="rect">
            <a:avLst/>
          </a:prstGeom>
        </p:spPr>
        <p:txBody>
          <a:bodyPr wrap="none" fromWordArt="1">
            <a:prstTxWarp prst="textPlain">
              <a:avLst>
                <a:gd name="adj" fmla="val 50000"/>
              </a:avLst>
            </a:prstTxWarp>
          </a:bodyPr>
          <a:lstStyle/>
          <a:p>
            <a:pPr algn="ctr"/>
            <a:r>
              <a:rPr lang="hr-HR" sz="1800" kern="10">
                <a:ln w="9525">
                  <a:solidFill>
                    <a:srgbClr val="000000"/>
                  </a:solidFill>
                  <a:round/>
                  <a:headEnd/>
                  <a:tailEnd/>
                </a:ln>
                <a:solidFill>
                  <a:srgbClr val="FFFFFF"/>
                </a:solidFill>
                <a:latin typeface="Arial Black"/>
              </a:rPr>
              <a:t>www.meteo.hr</a:t>
            </a:r>
          </a:p>
        </p:txBody>
      </p:sp>
      <p:pic>
        <p:nvPicPr>
          <p:cNvPr id="420870" name="Picture 6"/>
          <p:cNvPicPr>
            <a:picLocks noGrp="1" noChangeAspect="1" noChangeArrowheads="1"/>
          </p:cNvPicPr>
          <p:nvPr>
            <p:ph sz="half" idx="2"/>
          </p:nvPr>
        </p:nvPicPr>
        <p:blipFill>
          <a:blip r:embed="rId3" cstate="print"/>
          <a:srcRect/>
          <a:stretch>
            <a:fillRect/>
          </a:stretch>
        </p:blipFill>
        <p:spPr bwMode="auto">
          <a:xfrm>
            <a:off x="3851275" y="2781300"/>
            <a:ext cx="4038600" cy="3176588"/>
          </a:xfrm>
          <a:noFill/>
          <a:ln>
            <a:miter lim="800000"/>
            <a:headEnd/>
            <a:tailEnd/>
          </a:ln>
        </p:spPr>
      </p:pic>
      <p:sp>
        <p:nvSpPr>
          <p:cNvPr id="420871" name="Text Box 7"/>
          <p:cNvSpPr txBox="1">
            <a:spLocks noChangeArrowheads="1"/>
          </p:cNvSpPr>
          <p:nvPr/>
        </p:nvSpPr>
        <p:spPr bwMode="auto">
          <a:xfrm>
            <a:off x="7308850" y="4724400"/>
            <a:ext cx="1835150" cy="701675"/>
          </a:xfrm>
          <a:prstGeom prst="rect">
            <a:avLst/>
          </a:prstGeom>
          <a:noFill/>
          <a:ln w="9525">
            <a:noFill/>
            <a:miter lim="800000"/>
            <a:headEnd/>
            <a:tailEnd/>
          </a:ln>
          <a:effectLst/>
        </p:spPr>
        <p:txBody>
          <a:bodyPr>
            <a:spAutoFit/>
          </a:bodyPr>
          <a:lstStyle/>
          <a:p>
            <a:pPr algn="ctr">
              <a:spcBef>
                <a:spcPct val="50000"/>
              </a:spcBef>
            </a:pPr>
            <a:r>
              <a:rPr lang="hr-HR" sz="2000" b="1">
                <a:solidFill>
                  <a:srgbClr val="000066"/>
                </a:solidFill>
                <a:effectLst>
                  <a:outerShdw blurRad="38100" dist="38100" dir="2700000" algn="tl">
                    <a:srgbClr val="C0C0C0"/>
                  </a:outerShdw>
                </a:effectLst>
                <a:latin typeface="Verdana" pitchFamily="34" charset="0"/>
              </a:rPr>
              <a:t> Resolution    2 x 2 km</a:t>
            </a:r>
            <a:endParaRPr lang="en-GB" sz="2000" b="1">
              <a:solidFill>
                <a:srgbClr val="000066"/>
              </a:solidFill>
              <a:effectLst>
                <a:outerShdw blurRad="38100" dist="38100" dir="2700000" algn="tl">
                  <a:srgbClr val="C0C0C0"/>
                </a:outerShdw>
              </a:effectLst>
              <a:latin typeface="Verdana" pitchFamily="34" charset="0"/>
            </a:endParaRPr>
          </a:p>
        </p:txBody>
      </p:sp>
      <p:sp>
        <p:nvSpPr>
          <p:cNvPr id="420872" name="Text Box 8"/>
          <p:cNvSpPr txBox="1">
            <a:spLocks noChangeArrowheads="1"/>
          </p:cNvSpPr>
          <p:nvPr/>
        </p:nvSpPr>
        <p:spPr bwMode="auto">
          <a:xfrm>
            <a:off x="7380288" y="3933825"/>
            <a:ext cx="1873250" cy="701675"/>
          </a:xfrm>
          <a:prstGeom prst="rect">
            <a:avLst/>
          </a:prstGeom>
          <a:noFill/>
          <a:ln w="9525">
            <a:noFill/>
            <a:miter lim="800000"/>
            <a:headEnd/>
            <a:tailEnd/>
          </a:ln>
          <a:effectLst/>
        </p:spPr>
        <p:txBody>
          <a:bodyPr>
            <a:spAutoFit/>
          </a:bodyPr>
          <a:lstStyle/>
          <a:p>
            <a:pPr algn="ctr">
              <a:spcBef>
                <a:spcPct val="50000"/>
              </a:spcBef>
            </a:pPr>
            <a:r>
              <a:rPr lang="hr-HR" sz="2000" b="1">
                <a:solidFill>
                  <a:srgbClr val="000066"/>
                </a:solidFill>
                <a:effectLst>
                  <a:outerShdw blurRad="38100" dist="38100" dir="2700000" algn="tl">
                    <a:srgbClr val="C0C0C0"/>
                  </a:outerShdw>
                </a:effectLst>
                <a:latin typeface="Verdana" pitchFamily="34" charset="0"/>
              </a:rPr>
              <a:t>Dynamical adaptation</a:t>
            </a:r>
            <a:endParaRPr lang="en-GB" sz="2000" b="1">
              <a:solidFill>
                <a:srgbClr val="000066"/>
              </a:solidFill>
              <a:effectLst>
                <a:outerShdw blurRad="38100" dist="38100" dir="2700000" algn="tl">
                  <a:srgbClr val="C0C0C0"/>
                </a:outerShdw>
              </a:effectLst>
              <a:latin typeface="Verdana" pitchFamily="34" charset="0"/>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244" name="Picture 4"/>
          <p:cNvPicPr>
            <a:picLocks noChangeAspect="1" noChangeArrowheads="1"/>
          </p:cNvPicPr>
          <p:nvPr/>
        </p:nvPicPr>
        <p:blipFill>
          <a:blip r:embed="rId2" cstate="print"/>
          <a:srcRect/>
          <a:stretch>
            <a:fillRect/>
          </a:stretch>
        </p:blipFill>
        <p:spPr bwMode="auto">
          <a:xfrm>
            <a:off x="611188" y="1433513"/>
            <a:ext cx="5689600" cy="4267200"/>
          </a:xfrm>
          <a:prstGeom prst="rect">
            <a:avLst/>
          </a:prstGeom>
          <a:noFill/>
          <a:ln w="9525">
            <a:noFill/>
            <a:miter lim="800000"/>
            <a:headEnd/>
            <a:tailEnd/>
          </a:ln>
          <a:effectLst/>
        </p:spPr>
      </p:pic>
      <p:pic>
        <p:nvPicPr>
          <p:cNvPr id="394245" name="Picture 5"/>
          <p:cNvPicPr>
            <a:picLocks noChangeAspect="1" noChangeArrowheads="1"/>
          </p:cNvPicPr>
          <p:nvPr/>
        </p:nvPicPr>
        <p:blipFill>
          <a:blip r:embed="rId3" cstate="print"/>
          <a:srcRect/>
          <a:stretch>
            <a:fillRect/>
          </a:stretch>
        </p:blipFill>
        <p:spPr bwMode="auto">
          <a:xfrm>
            <a:off x="5148263" y="3284538"/>
            <a:ext cx="3797300" cy="2847975"/>
          </a:xfrm>
          <a:prstGeom prst="rect">
            <a:avLst/>
          </a:prstGeom>
          <a:noFill/>
          <a:ln w="9525">
            <a:noFill/>
            <a:miter lim="800000"/>
            <a:headEnd/>
            <a:tailEnd/>
          </a:ln>
          <a:effectLst/>
        </p:spPr>
      </p:pic>
      <p:sp>
        <p:nvSpPr>
          <p:cNvPr id="394246" name="Text Box 6"/>
          <p:cNvSpPr txBox="1">
            <a:spLocks noChangeArrowheads="1"/>
          </p:cNvSpPr>
          <p:nvPr/>
        </p:nvSpPr>
        <p:spPr bwMode="auto">
          <a:xfrm>
            <a:off x="1042988" y="549275"/>
            <a:ext cx="6408737" cy="457200"/>
          </a:xfrm>
          <a:prstGeom prst="rect">
            <a:avLst/>
          </a:prstGeom>
          <a:noFill/>
          <a:ln w="9525">
            <a:noFill/>
            <a:miter lim="800000"/>
            <a:headEnd/>
            <a:tailEnd/>
          </a:ln>
          <a:effectLst/>
        </p:spPr>
        <p:txBody>
          <a:bodyPr>
            <a:spAutoFit/>
          </a:bodyPr>
          <a:lstStyle/>
          <a:p>
            <a:pPr>
              <a:spcBef>
                <a:spcPct val="50000"/>
              </a:spcBef>
            </a:pPr>
            <a:r>
              <a:rPr lang="hr-HR" dirty="0">
                <a:solidFill>
                  <a:schemeClr val="bg2"/>
                </a:solidFill>
              </a:rPr>
              <a:t>Weather forecast for Fire Fighting Sector</a:t>
            </a:r>
          </a:p>
        </p:txBody>
      </p:sp>
      <p:pic>
        <p:nvPicPr>
          <p:cNvPr id="394247" name="Picture 7" descr="DHMZlogo"/>
          <p:cNvPicPr>
            <a:picLocks noChangeAspect="1" noChangeArrowheads="1"/>
          </p:cNvPicPr>
          <p:nvPr/>
        </p:nvPicPr>
        <p:blipFill>
          <a:blip r:embed="rId4" cstate="print"/>
          <a:srcRect/>
          <a:stretch>
            <a:fillRect/>
          </a:stretch>
        </p:blipFill>
        <p:spPr bwMode="auto">
          <a:xfrm>
            <a:off x="6877050" y="981075"/>
            <a:ext cx="1401763" cy="1657350"/>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2" name="Picture 2"/>
          <p:cNvPicPr>
            <a:picLocks noChangeAspect="1" noChangeArrowheads="1"/>
          </p:cNvPicPr>
          <p:nvPr/>
        </p:nvPicPr>
        <p:blipFill>
          <a:blip r:embed="rId2" cstate="print"/>
          <a:srcRect/>
          <a:stretch>
            <a:fillRect/>
          </a:stretch>
        </p:blipFill>
        <p:spPr bwMode="auto">
          <a:xfrm>
            <a:off x="251520" y="-963488"/>
            <a:ext cx="8604448" cy="6883557"/>
          </a:xfrm>
          <a:prstGeom prst="rect">
            <a:avLst/>
          </a:prstGeom>
          <a:noFill/>
          <a:ln w="9525">
            <a:noFill/>
            <a:miter lim="800000"/>
            <a:headEnd/>
            <a:tailEnd/>
          </a:ln>
        </p:spPr>
      </p:pic>
      <p:sp>
        <p:nvSpPr>
          <p:cNvPr id="3" name="Rectangle 2"/>
          <p:cNvSpPr/>
          <p:nvPr/>
        </p:nvSpPr>
        <p:spPr bwMode="auto">
          <a:xfrm>
            <a:off x="0" y="5661248"/>
            <a:ext cx="9144000" cy="648072"/>
          </a:xfrm>
          <a:prstGeom prst="rect">
            <a:avLst/>
          </a:prstGeom>
          <a:solidFill>
            <a:schemeClr val="tx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r-HR" sz="2400" b="0" i="0" u="none" strike="noStrike" cap="none" normalizeH="0" baseline="0" smtClean="0">
              <a:ln>
                <a:noFill/>
              </a:ln>
              <a:solidFill>
                <a:schemeClr val="tx1"/>
              </a:solidFill>
              <a:effectLst/>
              <a:latin typeface="Times New Roman" pitchFamily="18" charset="0"/>
            </a:endParaRPr>
          </a:p>
        </p:txBody>
      </p:sp>
      <p:sp>
        <p:nvSpPr>
          <p:cNvPr id="4" name="Rectangle 3"/>
          <p:cNvSpPr/>
          <p:nvPr/>
        </p:nvSpPr>
        <p:spPr>
          <a:xfrm>
            <a:off x="539552" y="5661248"/>
            <a:ext cx="5886400" cy="461665"/>
          </a:xfrm>
          <a:prstGeom prst="rect">
            <a:avLst/>
          </a:prstGeom>
        </p:spPr>
        <p:txBody>
          <a:bodyPr wrap="square">
            <a:spAutoFit/>
          </a:bodyPr>
          <a:lstStyle/>
          <a:p>
            <a:pPr>
              <a:spcBef>
                <a:spcPct val="50000"/>
              </a:spcBef>
            </a:pPr>
            <a:r>
              <a:rPr lang="hr-HR" dirty="0" smtClean="0">
                <a:solidFill>
                  <a:schemeClr val="bg2"/>
                </a:solidFill>
              </a:rPr>
              <a:t>Weather forecast for Fire Fighting Sector</a:t>
            </a:r>
            <a:endParaRPr lang="hr-HR" dirty="0">
              <a:solidFill>
                <a:schemeClr val="bg2"/>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894" name="Picture 6" descr="fah05_bura_senj"/>
          <p:cNvPicPr>
            <a:picLocks noChangeAspect="1" noChangeArrowheads="1"/>
          </p:cNvPicPr>
          <p:nvPr/>
        </p:nvPicPr>
        <p:blipFill>
          <a:blip r:embed="rId2" cstate="print"/>
          <a:srcRect/>
          <a:stretch>
            <a:fillRect/>
          </a:stretch>
        </p:blipFill>
        <p:spPr bwMode="auto">
          <a:xfrm>
            <a:off x="-828675" y="0"/>
            <a:ext cx="9972675" cy="6956425"/>
          </a:xfrm>
          <a:prstGeom prst="rect">
            <a:avLst/>
          </a:prstGeom>
          <a:noFill/>
        </p:spPr>
      </p:pic>
      <p:sp>
        <p:nvSpPr>
          <p:cNvPr id="421892" name="Text Box 4"/>
          <p:cNvSpPr txBox="1">
            <a:spLocks noChangeArrowheads="1"/>
          </p:cNvSpPr>
          <p:nvPr/>
        </p:nvSpPr>
        <p:spPr bwMode="auto">
          <a:xfrm>
            <a:off x="900113" y="0"/>
            <a:ext cx="6048375" cy="2468563"/>
          </a:xfrm>
          <a:prstGeom prst="rect">
            <a:avLst/>
          </a:prstGeom>
          <a:noFill/>
          <a:ln w="9525">
            <a:noFill/>
            <a:miter lim="800000"/>
            <a:headEnd/>
            <a:tailEnd/>
          </a:ln>
          <a:effectLst/>
        </p:spPr>
        <p:txBody>
          <a:bodyPr>
            <a:spAutoFit/>
          </a:bodyPr>
          <a:lstStyle/>
          <a:p>
            <a:pPr>
              <a:spcBef>
                <a:spcPct val="50000"/>
              </a:spcBef>
            </a:pPr>
            <a:r>
              <a:rPr lang="hr-HR" sz="6000">
                <a:solidFill>
                  <a:srgbClr val="000099"/>
                </a:solidFill>
              </a:rPr>
              <a:t>PUBLIC WARNINGS</a:t>
            </a:r>
          </a:p>
          <a:p>
            <a:pPr>
              <a:spcBef>
                <a:spcPct val="50000"/>
              </a:spcBef>
            </a:pPr>
            <a:r>
              <a:rPr lang="hr-HR">
                <a:solidFill>
                  <a:srgbClr val="000099"/>
                </a:solidFill>
              </a:rPr>
              <a:t>TV, radio, web,...</a:t>
            </a:r>
            <a:endParaRPr lang="en-US">
              <a:solidFill>
                <a:srgbClr val="000099"/>
              </a:solidFill>
            </a:endParaRPr>
          </a:p>
        </p:txBody>
      </p:sp>
      <p:pic>
        <p:nvPicPr>
          <p:cNvPr id="421893" name="Picture 5" descr="DHMZlogo"/>
          <p:cNvPicPr>
            <a:picLocks noChangeAspect="1" noChangeArrowheads="1"/>
          </p:cNvPicPr>
          <p:nvPr/>
        </p:nvPicPr>
        <p:blipFill>
          <a:blip r:embed="rId3" cstate="print"/>
          <a:srcRect/>
          <a:stretch>
            <a:fillRect/>
          </a:stretch>
        </p:blipFill>
        <p:spPr bwMode="auto">
          <a:xfrm>
            <a:off x="0" y="0"/>
            <a:ext cx="708025" cy="836613"/>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3" name="Text Box 3"/>
          <p:cNvSpPr txBox="1">
            <a:spLocks noChangeArrowheads="1"/>
          </p:cNvSpPr>
          <p:nvPr/>
        </p:nvSpPr>
        <p:spPr bwMode="auto">
          <a:xfrm>
            <a:off x="1816100" y="2224088"/>
            <a:ext cx="184150" cy="366712"/>
          </a:xfrm>
          <a:prstGeom prst="rect">
            <a:avLst/>
          </a:prstGeom>
          <a:noFill/>
          <a:ln w="9525">
            <a:noFill/>
            <a:miter lim="800000"/>
            <a:headEnd/>
            <a:tailEnd/>
          </a:ln>
          <a:effectLst/>
        </p:spPr>
        <p:txBody>
          <a:bodyPr wrap="none">
            <a:spAutoFit/>
          </a:bodyPr>
          <a:lstStyle/>
          <a:p>
            <a:endParaRPr lang="en-US" sz="1800">
              <a:latin typeface="Arial" charset="0"/>
            </a:endParaRPr>
          </a:p>
        </p:txBody>
      </p:sp>
      <p:sp>
        <p:nvSpPr>
          <p:cNvPr id="343044" name="Text Box 4"/>
          <p:cNvSpPr txBox="1">
            <a:spLocks noChangeArrowheads="1"/>
          </p:cNvSpPr>
          <p:nvPr/>
        </p:nvSpPr>
        <p:spPr bwMode="auto">
          <a:xfrm>
            <a:off x="827088" y="476250"/>
            <a:ext cx="5975350" cy="396875"/>
          </a:xfrm>
          <a:prstGeom prst="rect">
            <a:avLst/>
          </a:prstGeom>
          <a:noFill/>
          <a:ln w="9525">
            <a:noFill/>
            <a:miter lim="800000"/>
            <a:headEnd/>
            <a:tailEnd/>
          </a:ln>
          <a:effectLst/>
        </p:spPr>
        <p:txBody>
          <a:bodyPr>
            <a:spAutoFit/>
          </a:bodyPr>
          <a:lstStyle/>
          <a:p>
            <a:r>
              <a:rPr lang="hr-HR" sz="2000" b="1">
                <a:solidFill>
                  <a:srgbClr val="000066"/>
                </a:solidFill>
                <a:effectLst>
                  <a:outerShdw blurRad="38100" dist="38100" dir="2700000" algn="tl">
                    <a:srgbClr val="C0C0C0"/>
                  </a:outerShdw>
                </a:effectLst>
                <a:latin typeface="Verdana" pitchFamily="34" charset="0"/>
              </a:rPr>
              <a:t>  Legal framework of EWS in Croatia</a:t>
            </a:r>
          </a:p>
        </p:txBody>
      </p:sp>
      <p:pic>
        <p:nvPicPr>
          <p:cNvPr id="343046" name="Picture 6" descr="XTP-006-DUZS-MAIN_logo"/>
          <p:cNvPicPr>
            <a:picLocks noChangeAspect="1" noChangeArrowheads="1"/>
          </p:cNvPicPr>
          <p:nvPr/>
        </p:nvPicPr>
        <p:blipFill>
          <a:blip r:embed="rId3" cstate="print"/>
          <a:srcRect/>
          <a:stretch>
            <a:fillRect/>
          </a:stretch>
        </p:blipFill>
        <p:spPr bwMode="auto">
          <a:xfrm>
            <a:off x="6300788" y="765175"/>
            <a:ext cx="1284287" cy="1233488"/>
          </a:xfrm>
          <a:prstGeom prst="rect">
            <a:avLst/>
          </a:prstGeom>
          <a:noFill/>
        </p:spPr>
      </p:pic>
      <p:sp>
        <p:nvSpPr>
          <p:cNvPr id="343048" name="Text Box 8"/>
          <p:cNvSpPr txBox="1">
            <a:spLocks noChangeArrowheads="1"/>
          </p:cNvSpPr>
          <p:nvPr/>
        </p:nvSpPr>
        <p:spPr bwMode="auto">
          <a:xfrm>
            <a:off x="1187450" y="1268413"/>
            <a:ext cx="7153275" cy="6408737"/>
          </a:xfrm>
          <a:prstGeom prst="rect">
            <a:avLst/>
          </a:prstGeom>
          <a:noFill/>
          <a:ln w="9525">
            <a:noFill/>
            <a:miter lim="800000"/>
            <a:headEnd/>
            <a:tailEnd/>
          </a:ln>
          <a:effectLst/>
        </p:spPr>
        <p:txBody>
          <a:bodyPr>
            <a:spAutoFit/>
          </a:bodyPr>
          <a:lstStyle/>
          <a:p>
            <a:r>
              <a:rPr lang="hr-HR" sz="1800">
                <a:solidFill>
                  <a:srgbClr val="000066"/>
                </a:solidFill>
                <a:latin typeface="Arial" charset="0"/>
              </a:rPr>
              <a:t>National Protection and Rescue Directorate</a:t>
            </a:r>
          </a:p>
          <a:p>
            <a:endParaRPr lang="hr-HR" sz="1800">
              <a:solidFill>
                <a:srgbClr val="000066"/>
              </a:solidFill>
              <a:latin typeface="Arial" charset="0"/>
            </a:endParaRPr>
          </a:p>
          <a:p>
            <a:r>
              <a:rPr lang="hr-HR" sz="1800">
                <a:solidFill>
                  <a:srgbClr val="990000"/>
                </a:solidFill>
                <a:latin typeface="Arial" charset="0"/>
              </a:rPr>
              <a:t>is an independent, professional and administrative organisation, tasked with preparing plans and managing operational forces as well as co-ordinating the activities of all participants in the protection and rescue system</a:t>
            </a:r>
            <a:br>
              <a:rPr lang="hr-HR" sz="1800">
                <a:solidFill>
                  <a:srgbClr val="990000"/>
                </a:solidFill>
                <a:latin typeface="Arial" charset="0"/>
              </a:rPr>
            </a:br>
            <a:r>
              <a:rPr lang="hr-HR" sz="1800">
                <a:solidFill>
                  <a:srgbClr val="000066"/>
                </a:solidFill>
                <a:latin typeface="Arial" charset="0"/>
              </a:rPr>
              <a:t/>
            </a:r>
            <a:br>
              <a:rPr lang="hr-HR" sz="1800">
                <a:solidFill>
                  <a:srgbClr val="000066"/>
                </a:solidFill>
                <a:latin typeface="Arial" charset="0"/>
              </a:rPr>
            </a:br>
            <a:r>
              <a:rPr lang="hr-HR" sz="1800">
                <a:solidFill>
                  <a:srgbClr val="000066"/>
                </a:solidFill>
                <a:latin typeface="Arial" charset="0"/>
              </a:rPr>
              <a:t/>
            </a:r>
            <a:br>
              <a:rPr lang="hr-HR" sz="1800">
                <a:solidFill>
                  <a:srgbClr val="000066"/>
                </a:solidFill>
                <a:latin typeface="Arial" charset="0"/>
              </a:rPr>
            </a:br>
            <a:r>
              <a:rPr lang="hr-HR" sz="1800">
                <a:solidFill>
                  <a:srgbClr val="990000"/>
                </a:solidFill>
                <a:latin typeface="Arial" charset="0"/>
              </a:rPr>
              <a:t>the basic tasks are stipulated by the </a:t>
            </a:r>
            <a:r>
              <a:rPr lang="hr-HR" sz="1800">
                <a:solidFill>
                  <a:srgbClr val="000066"/>
                </a:solidFill>
                <a:latin typeface="Arial" charset="0"/>
              </a:rPr>
              <a:t>Law on protection and rescue</a:t>
            </a:r>
            <a:r>
              <a:rPr lang="hr-HR" sz="1800">
                <a:solidFill>
                  <a:srgbClr val="990000"/>
                </a:solidFill>
                <a:latin typeface="Arial" charset="0"/>
              </a:rPr>
              <a:t> </a:t>
            </a:r>
            <a:r>
              <a:rPr lang="en-GB" sz="1800">
                <a:solidFill>
                  <a:srgbClr val="990000"/>
                </a:solidFill>
                <a:latin typeface="Arial" charset="0"/>
              </a:rPr>
              <a:t>came into force on December 18, 2004</a:t>
            </a:r>
            <a:r>
              <a:rPr lang="hr-HR" sz="1800">
                <a:solidFill>
                  <a:srgbClr val="990000"/>
                </a:solidFill>
                <a:latin typeface="Arial" charset="0"/>
              </a:rPr>
              <a:t> (the most important tasks are risk and vulnerability assessment, drafting measures aimed at preventing crises and accidents, ensuring that these measures are implemented, and effective emergency management in case of major disasters)</a:t>
            </a:r>
          </a:p>
          <a:p>
            <a:endParaRPr lang="hr-HR" sz="1800">
              <a:solidFill>
                <a:srgbClr val="990000"/>
              </a:solidFill>
              <a:latin typeface="Arial" charset="0"/>
            </a:endParaRPr>
          </a:p>
          <a:p>
            <a:endParaRPr lang="hr-HR" sz="1800" b="1">
              <a:solidFill>
                <a:srgbClr val="000066"/>
              </a:solidFill>
              <a:latin typeface="Arial" charset="0"/>
            </a:endParaRPr>
          </a:p>
          <a:p>
            <a:endParaRPr lang="hr-HR" sz="1800" b="1">
              <a:solidFill>
                <a:srgbClr val="000066"/>
              </a:solidFill>
              <a:effectLst>
                <a:outerShdw blurRad="38100" dist="38100" dir="2700000" algn="tl">
                  <a:srgbClr val="C0C0C0"/>
                </a:outerShdw>
              </a:effectLst>
              <a:latin typeface="Arial" charset="0"/>
            </a:endParaRPr>
          </a:p>
          <a:p>
            <a:endParaRPr lang="hr-HR" sz="1800" b="1">
              <a:solidFill>
                <a:srgbClr val="000066"/>
              </a:solidFill>
              <a:effectLst>
                <a:outerShdw blurRad="38100" dist="38100" dir="2700000" algn="tl">
                  <a:srgbClr val="C0C0C0"/>
                </a:outerShdw>
              </a:effectLst>
              <a:latin typeface="Arial" charset="0"/>
            </a:endParaRPr>
          </a:p>
          <a:p>
            <a:endParaRPr lang="hr-HR" sz="1800" b="1">
              <a:solidFill>
                <a:srgbClr val="000066"/>
              </a:solidFill>
              <a:effectLst>
                <a:outerShdw blurRad="38100" dist="38100" dir="2700000" algn="tl">
                  <a:srgbClr val="C0C0C0"/>
                </a:outerShdw>
              </a:effectLst>
              <a:latin typeface="Arial" charset="0"/>
            </a:endParaRPr>
          </a:p>
          <a:p>
            <a:endParaRPr lang="hr-HR" sz="1800" b="1">
              <a:solidFill>
                <a:srgbClr val="000066"/>
              </a:solidFill>
              <a:effectLst>
                <a:outerShdw blurRad="38100" dist="38100" dir="2700000" algn="tl">
                  <a:srgbClr val="C0C0C0"/>
                </a:outerShdw>
              </a:effectLst>
              <a:latin typeface="Arial" charset="0"/>
            </a:endParaRPr>
          </a:p>
          <a:p>
            <a:endParaRPr lang="hr-HR" sz="1800" b="1">
              <a:solidFill>
                <a:srgbClr val="000066"/>
              </a:solidFill>
              <a:effectLst>
                <a:outerShdw blurRad="38100" dist="38100" dir="2700000" algn="tl">
                  <a:srgbClr val="C0C0C0"/>
                </a:outerShdw>
              </a:effectLst>
              <a:latin typeface="Arial" charset="0"/>
            </a:endParaRPr>
          </a:p>
          <a:p>
            <a:endParaRPr lang="hr-HR" sz="1800" b="1">
              <a:solidFill>
                <a:srgbClr val="000066"/>
              </a:solidFill>
              <a:effectLst>
                <a:outerShdw blurRad="38100" dist="38100" dir="2700000" algn="tl">
                  <a:srgbClr val="C0C0C0"/>
                </a:outerShdw>
              </a:effectLst>
              <a:latin typeface="Arial" charset="0"/>
            </a:endParaRPr>
          </a:p>
          <a:p>
            <a:endParaRPr lang="en-GB" sz="1800" b="1">
              <a:solidFill>
                <a:srgbClr val="000066"/>
              </a:solidFill>
              <a:effectLst>
                <a:outerShdw blurRad="38100" dist="38100" dir="2700000" algn="tl">
                  <a:srgbClr val="C0C0C0"/>
                </a:outerShdw>
              </a:effectLst>
              <a:latin typeface="Arial" charset="0"/>
            </a:endParaRPr>
          </a:p>
        </p:txBody>
      </p:sp>
      <p:graphicFrame>
        <p:nvGraphicFramePr>
          <p:cNvPr id="343049" name="Object 9"/>
          <p:cNvGraphicFramePr>
            <a:graphicFrameLocks noChangeAspect="1"/>
          </p:cNvGraphicFramePr>
          <p:nvPr/>
        </p:nvGraphicFramePr>
        <p:xfrm>
          <a:off x="684213" y="1773238"/>
          <a:ext cx="515937" cy="496887"/>
        </p:xfrm>
        <a:graphic>
          <a:graphicData uri="http://schemas.openxmlformats.org/presentationml/2006/ole">
            <p:oleObj spid="_x0000_s343049" name="Clip" r:id="rId4" imgW="516600" imgH="497160" progId="">
              <p:embed/>
            </p:oleObj>
          </a:graphicData>
        </a:graphic>
      </p:graphicFrame>
      <p:graphicFrame>
        <p:nvGraphicFramePr>
          <p:cNvPr id="343050" name="Object 10"/>
          <p:cNvGraphicFramePr>
            <a:graphicFrameLocks noChangeAspect="1"/>
          </p:cNvGraphicFramePr>
          <p:nvPr/>
        </p:nvGraphicFramePr>
        <p:xfrm>
          <a:off x="684213" y="3429000"/>
          <a:ext cx="515937" cy="496888"/>
        </p:xfrm>
        <a:graphic>
          <a:graphicData uri="http://schemas.openxmlformats.org/presentationml/2006/ole">
            <p:oleObj spid="_x0000_s343050" name="Clip" r:id="rId5" imgW="516600" imgH="497160" progId="">
              <p:embed/>
            </p:oleObj>
          </a:graphicData>
        </a:graphic>
      </p:graphicFrame>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036" name="Picture 4" descr="DSCN4026"/>
          <p:cNvPicPr>
            <a:picLocks noChangeAspect="1" noChangeArrowheads="1"/>
          </p:cNvPicPr>
          <p:nvPr/>
        </p:nvPicPr>
        <p:blipFill>
          <a:blip r:embed="rId2" cstate="print"/>
          <a:srcRect/>
          <a:stretch>
            <a:fillRect/>
          </a:stretch>
        </p:blipFill>
        <p:spPr bwMode="auto">
          <a:xfrm>
            <a:off x="323850" y="2997200"/>
            <a:ext cx="3455988" cy="2540000"/>
          </a:xfrm>
          <a:prstGeom prst="rect">
            <a:avLst/>
          </a:prstGeom>
          <a:noFill/>
        </p:spPr>
      </p:pic>
      <p:pic>
        <p:nvPicPr>
          <p:cNvPr id="428039" name="Picture 7" descr="IMGP2673"/>
          <p:cNvPicPr>
            <a:picLocks noChangeAspect="1" noChangeArrowheads="1"/>
          </p:cNvPicPr>
          <p:nvPr/>
        </p:nvPicPr>
        <p:blipFill>
          <a:blip r:embed="rId3" cstate="print"/>
          <a:srcRect/>
          <a:stretch>
            <a:fillRect/>
          </a:stretch>
        </p:blipFill>
        <p:spPr bwMode="auto">
          <a:xfrm>
            <a:off x="395288" y="333375"/>
            <a:ext cx="3384550" cy="2538413"/>
          </a:xfrm>
          <a:prstGeom prst="rect">
            <a:avLst/>
          </a:prstGeom>
          <a:noFill/>
        </p:spPr>
      </p:pic>
      <p:sp>
        <p:nvSpPr>
          <p:cNvPr id="428040" name="Text Box 8"/>
          <p:cNvSpPr txBox="1">
            <a:spLocks noChangeArrowheads="1"/>
          </p:cNvSpPr>
          <p:nvPr/>
        </p:nvSpPr>
        <p:spPr bwMode="auto">
          <a:xfrm>
            <a:off x="2843213" y="333375"/>
            <a:ext cx="5834062" cy="396875"/>
          </a:xfrm>
          <a:prstGeom prst="rect">
            <a:avLst/>
          </a:prstGeom>
          <a:solidFill>
            <a:schemeClr val="tx1"/>
          </a:solidFill>
          <a:ln w="9525">
            <a:noFill/>
            <a:miter lim="800000"/>
            <a:headEnd/>
            <a:tailEnd/>
          </a:ln>
          <a:effectLst/>
        </p:spPr>
        <p:txBody>
          <a:bodyPr>
            <a:spAutoFit/>
          </a:bodyPr>
          <a:lstStyle/>
          <a:p>
            <a:pPr>
              <a:spcBef>
                <a:spcPct val="50000"/>
              </a:spcBef>
            </a:pPr>
            <a:r>
              <a:rPr lang="hr-HR" sz="2000">
                <a:solidFill>
                  <a:srgbClr val="000099"/>
                </a:solidFill>
              </a:rPr>
              <a:t>DHMZ = single official voice for  weather warnings</a:t>
            </a:r>
            <a:endParaRPr lang="en-US" sz="2000">
              <a:solidFill>
                <a:srgbClr val="000099"/>
              </a:solidFill>
            </a:endParaRPr>
          </a:p>
        </p:txBody>
      </p:sp>
      <p:pic>
        <p:nvPicPr>
          <p:cNvPr id="428044" name="Picture 12"/>
          <p:cNvPicPr>
            <a:picLocks noChangeAspect="1" noChangeArrowheads="1"/>
          </p:cNvPicPr>
          <p:nvPr/>
        </p:nvPicPr>
        <p:blipFill>
          <a:blip r:embed="rId4" cstate="print"/>
          <a:srcRect/>
          <a:stretch>
            <a:fillRect/>
          </a:stretch>
        </p:blipFill>
        <p:spPr bwMode="auto">
          <a:xfrm>
            <a:off x="3635375" y="1268413"/>
            <a:ext cx="5905500" cy="4724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7" name="Picture 5"/>
          <p:cNvPicPr>
            <a:picLocks noChangeAspect="1" noChangeArrowheads="1"/>
          </p:cNvPicPr>
          <p:nvPr/>
        </p:nvPicPr>
        <p:blipFill>
          <a:blip r:embed="rId2" cstate="print"/>
          <a:srcRect/>
          <a:stretch>
            <a:fillRect/>
          </a:stretch>
        </p:blipFill>
        <p:spPr bwMode="auto">
          <a:xfrm>
            <a:off x="611188" y="908050"/>
            <a:ext cx="6461125" cy="4846638"/>
          </a:xfrm>
          <a:prstGeom prst="rect">
            <a:avLst/>
          </a:prstGeom>
          <a:noFill/>
          <a:ln w="9525">
            <a:noFill/>
            <a:miter lim="800000"/>
            <a:headEnd/>
            <a:tailEnd/>
          </a:ln>
          <a:effectLst/>
        </p:spPr>
      </p:pic>
      <p:sp>
        <p:nvSpPr>
          <p:cNvPr id="392196" name="WordArt 4"/>
          <p:cNvSpPr>
            <a:spLocks noChangeArrowheads="1" noChangeShapeType="1" noTextEdit="1"/>
          </p:cNvSpPr>
          <p:nvPr/>
        </p:nvSpPr>
        <p:spPr bwMode="auto">
          <a:xfrm>
            <a:off x="1258888" y="188913"/>
            <a:ext cx="3167062" cy="350837"/>
          </a:xfrm>
          <a:prstGeom prst="rect">
            <a:avLst/>
          </a:prstGeom>
        </p:spPr>
        <p:txBody>
          <a:bodyPr wrap="none" fromWordArt="1">
            <a:prstTxWarp prst="textPlain">
              <a:avLst>
                <a:gd name="adj" fmla="val 50000"/>
              </a:avLst>
            </a:prstTxWarp>
          </a:bodyPr>
          <a:lstStyle/>
          <a:p>
            <a:pPr algn="ctr"/>
            <a:r>
              <a:rPr lang="hr-HR" sz="3600" kern="10">
                <a:ln w="9525">
                  <a:solidFill>
                    <a:srgbClr val="000000"/>
                  </a:solidFill>
                  <a:round/>
                  <a:headEnd/>
                  <a:tailEnd/>
                </a:ln>
                <a:solidFill>
                  <a:srgbClr val="FF0000"/>
                </a:solidFill>
                <a:latin typeface="Verdana"/>
              </a:rPr>
              <a:t>www.meteoalarm.eu</a:t>
            </a:r>
          </a:p>
        </p:txBody>
      </p:sp>
      <p:pic>
        <p:nvPicPr>
          <p:cNvPr id="392199" name="Picture 7" descr="DHMZlogo"/>
          <p:cNvPicPr>
            <a:picLocks noChangeAspect="1" noChangeArrowheads="1"/>
          </p:cNvPicPr>
          <p:nvPr/>
        </p:nvPicPr>
        <p:blipFill>
          <a:blip r:embed="rId3" cstate="print"/>
          <a:srcRect/>
          <a:stretch>
            <a:fillRect/>
          </a:stretch>
        </p:blipFill>
        <p:spPr bwMode="auto">
          <a:xfrm>
            <a:off x="7451725" y="1052513"/>
            <a:ext cx="1401763" cy="1657350"/>
          </a:xfrm>
          <a:prstGeom prst="rect">
            <a:avLst/>
          </a:prstGeom>
          <a:noFill/>
        </p:spPr>
      </p:pic>
      <p:sp>
        <p:nvSpPr>
          <p:cNvPr id="392200" name="Text Box 8"/>
          <p:cNvSpPr txBox="1">
            <a:spLocks noChangeArrowheads="1"/>
          </p:cNvSpPr>
          <p:nvPr/>
        </p:nvSpPr>
        <p:spPr bwMode="auto">
          <a:xfrm>
            <a:off x="6516688" y="260350"/>
            <a:ext cx="3455987" cy="457200"/>
          </a:xfrm>
          <a:prstGeom prst="rect">
            <a:avLst/>
          </a:prstGeom>
          <a:noFill/>
          <a:ln w="9525">
            <a:noFill/>
            <a:miter lim="800000"/>
            <a:headEnd/>
            <a:tailEnd/>
          </a:ln>
          <a:effectLst/>
        </p:spPr>
        <p:txBody>
          <a:bodyPr>
            <a:spAutoFit/>
          </a:bodyPr>
          <a:lstStyle/>
          <a:p>
            <a:pPr>
              <a:spcBef>
                <a:spcPct val="50000"/>
              </a:spcBef>
            </a:pPr>
            <a:r>
              <a:rPr lang="hr-HR">
                <a:solidFill>
                  <a:schemeClr val="bg2"/>
                </a:solidFill>
              </a:rPr>
              <a:t>since 17 July 2009</a:t>
            </a:r>
            <a:endParaRPr lang="en-US">
              <a:solidFill>
                <a:schemeClr val="bg2"/>
              </a:solidFill>
            </a:endParaRPr>
          </a:p>
        </p:txBody>
      </p:sp>
      <p:pic>
        <p:nvPicPr>
          <p:cNvPr id="392201" name="Picture 9"/>
          <p:cNvPicPr>
            <a:picLocks noChangeAspect="1" noChangeArrowheads="1"/>
          </p:cNvPicPr>
          <p:nvPr/>
        </p:nvPicPr>
        <p:blipFill>
          <a:blip r:embed="rId4" cstate="print"/>
          <a:srcRect/>
          <a:stretch>
            <a:fillRect/>
          </a:stretch>
        </p:blipFill>
        <p:spPr bwMode="auto">
          <a:xfrm>
            <a:off x="3995738" y="3357563"/>
            <a:ext cx="4583112" cy="2749550"/>
          </a:xfrm>
          <a:prstGeom prst="rect">
            <a:avLst/>
          </a:prstGeom>
          <a:noFill/>
          <a:ln w="9525">
            <a:noFill/>
            <a:miter lim="800000"/>
            <a:headEnd/>
            <a:tailEnd/>
          </a:ln>
          <a:effectLst/>
        </p:spPr>
      </p:pic>
      <p:sp>
        <p:nvSpPr>
          <p:cNvPr id="392202" name="WordArt 10"/>
          <p:cNvSpPr>
            <a:spLocks noChangeArrowheads="1" noChangeShapeType="1" noTextEdit="1"/>
          </p:cNvSpPr>
          <p:nvPr/>
        </p:nvSpPr>
        <p:spPr bwMode="auto">
          <a:xfrm rot="-2146703">
            <a:off x="6011863" y="4941888"/>
            <a:ext cx="2624137" cy="319087"/>
          </a:xfrm>
          <a:prstGeom prst="rect">
            <a:avLst/>
          </a:prstGeom>
        </p:spPr>
        <p:txBody>
          <a:bodyPr wrap="none" fromWordArt="1">
            <a:prstTxWarp prst="textPlain">
              <a:avLst>
                <a:gd name="adj" fmla="val 50000"/>
              </a:avLst>
            </a:prstTxWarp>
          </a:bodyPr>
          <a:lstStyle/>
          <a:p>
            <a:pPr algn="ctr"/>
            <a:r>
              <a:rPr lang="hr-HR" sz="3600" kern="10">
                <a:ln w="9525">
                  <a:solidFill>
                    <a:srgbClr val="000000"/>
                  </a:solidFill>
                  <a:round/>
                  <a:headEnd/>
                  <a:tailEnd/>
                </a:ln>
                <a:solidFill>
                  <a:srgbClr val="FF0000"/>
                </a:solidFill>
                <a:latin typeface="Arial Black"/>
              </a:rPr>
              <a:t>climatological areas!</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4" name="Text Box 4"/>
          <p:cNvSpPr txBox="1">
            <a:spLocks noChangeArrowheads="1"/>
          </p:cNvSpPr>
          <p:nvPr/>
        </p:nvSpPr>
        <p:spPr bwMode="auto">
          <a:xfrm>
            <a:off x="792163" y="692150"/>
            <a:ext cx="8351837" cy="5410200"/>
          </a:xfrm>
          <a:prstGeom prst="rect">
            <a:avLst/>
          </a:prstGeom>
          <a:noFill/>
          <a:ln w="9525">
            <a:noFill/>
            <a:miter lim="800000"/>
            <a:headEnd/>
            <a:tailEnd/>
          </a:ln>
          <a:effectLst/>
        </p:spPr>
        <p:txBody>
          <a:bodyPr>
            <a:spAutoFit/>
          </a:bodyPr>
          <a:lstStyle/>
          <a:p>
            <a:pPr>
              <a:spcBef>
                <a:spcPct val="50000"/>
              </a:spcBef>
            </a:pPr>
            <a:r>
              <a:rPr lang="en-US" sz="1400" b="1">
                <a:solidFill>
                  <a:srgbClr val="CCCCFF"/>
                </a:solidFill>
                <a:latin typeface="Verdana" pitchFamily="34" charset="0"/>
              </a:rPr>
              <a:t>White:</a:t>
            </a:r>
            <a:r>
              <a:rPr lang="en-US" sz="1400">
                <a:solidFill>
                  <a:srgbClr val="FFFFCC"/>
                </a:solidFill>
                <a:latin typeface="Verdana" pitchFamily="34" charset="0"/>
              </a:rPr>
              <a:t/>
            </a:r>
            <a:br>
              <a:rPr lang="en-US" sz="1400">
                <a:solidFill>
                  <a:srgbClr val="FFFFCC"/>
                </a:solidFill>
                <a:latin typeface="Verdana" pitchFamily="34" charset="0"/>
              </a:rPr>
            </a:br>
            <a:r>
              <a:rPr lang="en-US" sz="1400">
                <a:solidFill>
                  <a:srgbClr val="003366"/>
                </a:solidFill>
                <a:latin typeface="Verdana" pitchFamily="34" charset="0"/>
              </a:rPr>
              <a:t>Missing, insufficient, outdated or suspicious data.</a:t>
            </a:r>
            <a:br>
              <a:rPr lang="en-US" sz="1400">
                <a:solidFill>
                  <a:srgbClr val="003366"/>
                </a:solidFill>
                <a:latin typeface="Verdana" pitchFamily="34" charset="0"/>
              </a:rPr>
            </a:br>
            <a:r>
              <a:rPr lang="en-US" sz="1400">
                <a:solidFill>
                  <a:srgbClr val="003366"/>
                </a:solidFill>
                <a:latin typeface="Verdana" pitchFamily="34" charset="0"/>
              </a:rPr>
              <a:t/>
            </a:r>
            <a:br>
              <a:rPr lang="en-US" sz="1400">
                <a:solidFill>
                  <a:srgbClr val="003366"/>
                </a:solidFill>
                <a:latin typeface="Verdana" pitchFamily="34" charset="0"/>
              </a:rPr>
            </a:br>
            <a:r>
              <a:rPr lang="en-US" sz="1400" b="1">
                <a:solidFill>
                  <a:srgbClr val="00CC00"/>
                </a:solidFill>
                <a:latin typeface="Verdana" pitchFamily="34" charset="0"/>
              </a:rPr>
              <a:t>Green:</a:t>
            </a:r>
            <a:br>
              <a:rPr lang="en-US" sz="1400" b="1">
                <a:solidFill>
                  <a:srgbClr val="00CC00"/>
                </a:solidFill>
                <a:latin typeface="Verdana" pitchFamily="34" charset="0"/>
              </a:rPr>
            </a:br>
            <a:r>
              <a:rPr lang="en-US" sz="1400">
                <a:solidFill>
                  <a:srgbClr val="003366"/>
                </a:solidFill>
                <a:latin typeface="Verdana" pitchFamily="34" charset="0"/>
              </a:rPr>
              <a:t>No particular awareness of the weather is required.</a:t>
            </a:r>
            <a:br>
              <a:rPr lang="en-US" sz="1400">
                <a:solidFill>
                  <a:srgbClr val="003366"/>
                </a:solidFill>
                <a:latin typeface="Verdana" pitchFamily="34" charset="0"/>
              </a:rPr>
            </a:br>
            <a:r>
              <a:rPr lang="en-US" sz="1400">
                <a:solidFill>
                  <a:srgbClr val="003366"/>
                </a:solidFill>
                <a:latin typeface="Verdana" pitchFamily="34" charset="0"/>
              </a:rPr>
              <a:t/>
            </a:r>
            <a:br>
              <a:rPr lang="en-US" sz="1400">
                <a:solidFill>
                  <a:srgbClr val="003366"/>
                </a:solidFill>
                <a:latin typeface="Verdana" pitchFamily="34" charset="0"/>
              </a:rPr>
            </a:br>
            <a:r>
              <a:rPr lang="en-US" sz="1400" b="1">
                <a:solidFill>
                  <a:srgbClr val="FFFF00"/>
                </a:solidFill>
                <a:latin typeface="Verdana" pitchFamily="34" charset="0"/>
              </a:rPr>
              <a:t>Yellow:</a:t>
            </a:r>
            <a:br>
              <a:rPr lang="en-US" sz="1400" b="1">
                <a:solidFill>
                  <a:srgbClr val="FFFF00"/>
                </a:solidFill>
                <a:latin typeface="Verdana" pitchFamily="34" charset="0"/>
              </a:rPr>
            </a:br>
            <a:r>
              <a:rPr lang="en-US" sz="1400">
                <a:solidFill>
                  <a:srgbClr val="003366"/>
                </a:solidFill>
                <a:latin typeface="Verdana" pitchFamily="34" charset="0"/>
              </a:rPr>
              <a:t>The weather is potentially dangerous. The weather phenomena that have been forecast are not unusual, but be attentive if you intend to practice activities exposed to meteorological risks. Keep informed about the expected meteorological conditions and do not take any avoidable risk.</a:t>
            </a:r>
            <a:br>
              <a:rPr lang="en-US" sz="1400">
                <a:solidFill>
                  <a:srgbClr val="003366"/>
                </a:solidFill>
                <a:latin typeface="Verdana" pitchFamily="34" charset="0"/>
              </a:rPr>
            </a:br>
            <a:r>
              <a:rPr lang="en-US" sz="1400">
                <a:solidFill>
                  <a:srgbClr val="003366"/>
                </a:solidFill>
                <a:latin typeface="Verdana" pitchFamily="34" charset="0"/>
              </a:rPr>
              <a:t/>
            </a:r>
            <a:br>
              <a:rPr lang="en-US" sz="1400">
                <a:solidFill>
                  <a:srgbClr val="003366"/>
                </a:solidFill>
                <a:latin typeface="Verdana" pitchFamily="34" charset="0"/>
              </a:rPr>
            </a:br>
            <a:r>
              <a:rPr lang="en-US" sz="1400" b="1">
                <a:solidFill>
                  <a:srgbClr val="FF9900"/>
                </a:solidFill>
                <a:latin typeface="Verdana" pitchFamily="34" charset="0"/>
              </a:rPr>
              <a:t>Orange:</a:t>
            </a:r>
            <a:br>
              <a:rPr lang="en-US" sz="1400" b="1">
                <a:solidFill>
                  <a:srgbClr val="FF9900"/>
                </a:solidFill>
                <a:latin typeface="Verdana" pitchFamily="34" charset="0"/>
              </a:rPr>
            </a:br>
            <a:r>
              <a:rPr lang="en-US" sz="1400">
                <a:solidFill>
                  <a:srgbClr val="003366"/>
                </a:solidFill>
                <a:latin typeface="Verdana" pitchFamily="34" charset="0"/>
              </a:rPr>
              <a:t>The weather is dangerous. Unusual meteorological phenomena have been forecast. Damage and casualties are likely to happen. Be very vigilant and keep regularly informed about the detailed expected meteorological conditions. Be aware of the risks that might be unavoidable. Follow any advice given by your authorities.</a:t>
            </a:r>
            <a:br>
              <a:rPr lang="en-US" sz="1400">
                <a:solidFill>
                  <a:srgbClr val="003366"/>
                </a:solidFill>
                <a:latin typeface="Verdana" pitchFamily="34" charset="0"/>
              </a:rPr>
            </a:br>
            <a:r>
              <a:rPr lang="en-US" sz="1400">
                <a:solidFill>
                  <a:srgbClr val="003366"/>
                </a:solidFill>
                <a:latin typeface="Verdana" pitchFamily="34" charset="0"/>
              </a:rPr>
              <a:t/>
            </a:r>
            <a:br>
              <a:rPr lang="en-US" sz="1400">
                <a:solidFill>
                  <a:srgbClr val="003366"/>
                </a:solidFill>
                <a:latin typeface="Verdana" pitchFamily="34" charset="0"/>
              </a:rPr>
            </a:br>
            <a:r>
              <a:rPr lang="en-US" sz="1400" b="1">
                <a:solidFill>
                  <a:srgbClr val="FF3300"/>
                </a:solidFill>
                <a:latin typeface="Verdana" pitchFamily="34" charset="0"/>
              </a:rPr>
              <a:t>Red:</a:t>
            </a:r>
            <a:br>
              <a:rPr lang="en-US" sz="1400" b="1">
                <a:solidFill>
                  <a:srgbClr val="FF3300"/>
                </a:solidFill>
                <a:latin typeface="Verdana" pitchFamily="34" charset="0"/>
              </a:rPr>
            </a:br>
            <a:r>
              <a:rPr lang="en-US" sz="1400">
                <a:solidFill>
                  <a:srgbClr val="003366"/>
                </a:solidFill>
                <a:latin typeface="Verdana" pitchFamily="34" charset="0"/>
              </a:rPr>
              <a:t>The weather is very dangerous. Exceptionally intense meteorological phenomena have been forecast. Major damage and accidents are likely, in many cases with threat to life and limb, over a wide area. Keep frequently informed about detailed expected meteorological conditions and risks. Follow orders and any advice given by your authorities under all circumstances, be prepared for extraordinary measures.</a:t>
            </a:r>
            <a:br>
              <a:rPr lang="en-US" sz="1400">
                <a:solidFill>
                  <a:srgbClr val="003366"/>
                </a:solidFill>
                <a:latin typeface="Verdana" pitchFamily="34" charset="0"/>
              </a:rPr>
            </a:br>
            <a:endParaRPr lang="hr-HR" sz="1400">
              <a:solidFill>
                <a:srgbClr val="003366"/>
              </a:solidFill>
              <a:latin typeface="Verdana" pitchFamily="34"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3" name="Rectangle 5"/>
          <p:cNvSpPr>
            <a:spLocks noChangeArrowheads="1"/>
          </p:cNvSpPr>
          <p:nvPr/>
        </p:nvSpPr>
        <p:spPr bwMode="auto">
          <a:xfrm>
            <a:off x="1244600" y="979488"/>
            <a:ext cx="6905625" cy="4908550"/>
          </a:xfrm>
          <a:prstGeom prst="rect">
            <a:avLst/>
          </a:prstGeom>
          <a:noFill/>
          <a:ln w="9525">
            <a:noFill/>
            <a:miter lim="800000"/>
            <a:headEnd/>
            <a:tailEnd/>
          </a:ln>
          <a:effectLst/>
        </p:spPr>
        <p:txBody>
          <a:bodyPr wrap="none" anchor="ctr">
            <a:spAutoFit/>
          </a:bodyPr>
          <a:lstStyle/>
          <a:p>
            <a:r>
              <a:rPr lang="hr-HR" sz="3200" b="1">
                <a:solidFill>
                  <a:srgbClr val="A50021"/>
                </a:solidFill>
              </a:rPr>
              <a:t>                </a:t>
            </a:r>
            <a:r>
              <a:rPr lang="hr-HR" sz="3200" b="1">
                <a:solidFill>
                  <a:srgbClr val="000099"/>
                </a:solidFill>
              </a:rPr>
              <a:t>CONCLUSIONS</a:t>
            </a:r>
          </a:p>
          <a:p>
            <a:endParaRPr lang="hr-HR" sz="3200" b="1">
              <a:solidFill>
                <a:srgbClr val="000099"/>
              </a:solidFill>
            </a:endParaRPr>
          </a:p>
          <a:p>
            <a:r>
              <a:rPr lang="hr-HR" sz="1800" b="1">
                <a:solidFill>
                  <a:srgbClr val="A50021"/>
                </a:solidFill>
              </a:rPr>
              <a:t>Benefits of DHMZ – DUZS collaboration and cooperation:</a:t>
            </a:r>
          </a:p>
          <a:p>
            <a:pPr>
              <a:buFont typeface="Wingdings" pitchFamily="2" charset="2"/>
              <a:buChar char="Ø"/>
            </a:pPr>
            <a:r>
              <a:rPr lang="hr-HR" sz="1800" b="1">
                <a:solidFill>
                  <a:srgbClr val="A50021"/>
                </a:solidFill>
              </a:rPr>
              <a:t>   Improved coordination during all phases of disaster management</a:t>
            </a:r>
          </a:p>
          <a:p>
            <a:pPr>
              <a:buFont typeface="Wingdings" pitchFamily="2" charset="2"/>
              <a:buChar char="Ø"/>
            </a:pPr>
            <a:r>
              <a:rPr lang="hr-HR" sz="1800" b="1">
                <a:solidFill>
                  <a:srgbClr val="A50021"/>
                </a:solidFill>
              </a:rPr>
              <a:t>   Greater sustainability</a:t>
            </a:r>
          </a:p>
          <a:p>
            <a:pPr>
              <a:buFont typeface="Wingdings" pitchFamily="2" charset="2"/>
              <a:buChar char="Ø"/>
            </a:pPr>
            <a:r>
              <a:rPr lang="hr-HR" sz="1800" b="1">
                <a:solidFill>
                  <a:srgbClr val="A50021"/>
                </a:solidFill>
              </a:rPr>
              <a:t>   Improved efficiency</a:t>
            </a:r>
          </a:p>
          <a:p>
            <a:pPr>
              <a:buFont typeface="Wingdings" pitchFamily="2" charset="2"/>
              <a:buChar char="Ø"/>
            </a:pPr>
            <a:r>
              <a:rPr lang="hr-HR" sz="1800" b="1">
                <a:solidFill>
                  <a:srgbClr val="A50021"/>
                </a:solidFill>
              </a:rPr>
              <a:t>   Sharing the best practice</a:t>
            </a:r>
          </a:p>
          <a:p>
            <a:pPr>
              <a:buFont typeface="Wingdings" pitchFamily="2" charset="2"/>
              <a:buChar char="Ø"/>
            </a:pPr>
            <a:r>
              <a:rPr lang="hr-HR" sz="1800" b="1">
                <a:solidFill>
                  <a:srgbClr val="A50021"/>
                </a:solidFill>
              </a:rPr>
              <a:t>   Capacity buliding </a:t>
            </a:r>
          </a:p>
          <a:p>
            <a:pPr>
              <a:buFont typeface="Wingdings" pitchFamily="2" charset="2"/>
              <a:buChar char="Ø"/>
            </a:pPr>
            <a:r>
              <a:rPr lang="hr-HR" sz="1800">
                <a:solidFill>
                  <a:srgbClr val="A50021"/>
                </a:solidFill>
              </a:rPr>
              <a:t>    </a:t>
            </a:r>
            <a:r>
              <a:rPr lang="hr-HR" sz="1800" b="1">
                <a:solidFill>
                  <a:srgbClr val="A50021"/>
                </a:solidFill>
              </a:rPr>
              <a:t>To be an essential partner whenever needed</a:t>
            </a:r>
          </a:p>
          <a:p>
            <a:pPr>
              <a:buFont typeface="Wingdings" pitchFamily="2" charset="2"/>
              <a:buChar char="Ø"/>
            </a:pPr>
            <a:endParaRPr lang="hr-HR" sz="1800" b="1">
              <a:solidFill>
                <a:srgbClr val="A50021"/>
              </a:solidFill>
            </a:endParaRPr>
          </a:p>
          <a:p>
            <a:pPr>
              <a:buFont typeface="Wingdings" pitchFamily="2" charset="2"/>
              <a:buChar char="Ø"/>
            </a:pPr>
            <a:endParaRPr lang="hr-HR" sz="1800" b="1">
              <a:solidFill>
                <a:srgbClr val="A50021"/>
              </a:solidFill>
            </a:endParaRPr>
          </a:p>
          <a:p>
            <a:pPr>
              <a:buFont typeface="Wingdings" pitchFamily="2" charset="2"/>
              <a:buNone/>
            </a:pPr>
            <a:r>
              <a:rPr lang="hr-HR"/>
              <a:t>	</a:t>
            </a:r>
            <a:r>
              <a:rPr lang="hr-HR" b="1">
                <a:solidFill>
                  <a:srgbClr val="A50021"/>
                </a:solidFill>
              </a:rPr>
              <a:t>Enhanced collective capability </a:t>
            </a:r>
          </a:p>
          <a:p>
            <a:pPr>
              <a:buFont typeface="Wingdings" pitchFamily="2" charset="2"/>
              <a:buNone/>
            </a:pPr>
            <a:r>
              <a:rPr lang="hr-HR" b="1">
                <a:solidFill>
                  <a:srgbClr val="A50021"/>
                </a:solidFill>
              </a:rPr>
              <a:t>	of dealing with potential hazards </a:t>
            </a:r>
          </a:p>
          <a:p>
            <a:pPr>
              <a:buFont typeface="Wingdings" pitchFamily="2" charset="2"/>
              <a:buNone/>
            </a:pPr>
            <a:r>
              <a:rPr lang="hr-HR" b="1">
                <a:solidFill>
                  <a:srgbClr val="A50021"/>
                </a:solidFill>
              </a:rPr>
              <a:t>	and disaster management</a:t>
            </a:r>
          </a:p>
          <a:p>
            <a:pPr>
              <a:buFont typeface="Wingdings" pitchFamily="2" charset="2"/>
              <a:buChar char="Ø"/>
            </a:pPr>
            <a:endParaRPr lang="hr-HR" sz="1800">
              <a:solidFill>
                <a:srgbClr val="A50021"/>
              </a:solidFill>
            </a:endParaRPr>
          </a:p>
        </p:txBody>
      </p:sp>
      <p:sp>
        <p:nvSpPr>
          <p:cNvPr id="386054" name="AutoShape 6"/>
          <p:cNvSpPr>
            <a:spLocks noChangeArrowheads="1"/>
          </p:cNvSpPr>
          <p:nvPr/>
        </p:nvSpPr>
        <p:spPr bwMode="auto">
          <a:xfrm>
            <a:off x="1258888" y="4868863"/>
            <a:ext cx="720725" cy="360362"/>
          </a:xfrm>
          <a:prstGeom prst="rightArrow">
            <a:avLst>
              <a:gd name="adj1" fmla="val 50000"/>
              <a:gd name="adj2" fmla="val 50000"/>
            </a:avLst>
          </a:prstGeom>
          <a:solidFill>
            <a:srgbClr val="FFFF00"/>
          </a:solidFill>
          <a:ln w="9525">
            <a:solidFill>
              <a:schemeClr val="tx1"/>
            </a:solidFill>
            <a:miter lim="800000"/>
            <a:headEnd/>
            <a:tailEnd/>
          </a:ln>
          <a:effectLst/>
        </p:spPr>
        <p:txBody>
          <a:bodyPr wrap="none" anchor="ctr"/>
          <a:lstStyle/>
          <a:p>
            <a:endParaRPr lang="hr-H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30" name="Picture 2" descr="oblaci1"/>
          <p:cNvPicPr>
            <a:picLocks noChangeAspect="1" noChangeArrowheads="1"/>
          </p:cNvPicPr>
          <p:nvPr/>
        </p:nvPicPr>
        <p:blipFill>
          <a:blip r:embed="rId2" cstate="print"/>
          <a:srcRect/>
          <a:stretch>
            <a:fillRect/>
          </a:stretch>
        </p:blipFill>
        <p:spPr bwMode="auto">
          <a:xfrm>
            <a:off x="-180975" y="-3175"/>
            <a:ext cx="10656888" cy="6994525"/>
          </a:xfrm>
          <a:prstGeom prst="rect">
            <a:avLst/>
          </a:prstGeom>
          <a:noFill/>
        </p:spPr>
      </p:pic>
      <p:sp>
        <p:nvSpPr>
          <p:cNvPr id="304131" name="WordArt 3"/>
          <p:cNvSpPr>
            <a:spLocks noChangeArrowheads="1" noChangeShapeType="1" noTextEdit="1"/>
          </p:cNvSpPr>
          <p:nvPr/>
        </p:nvSpPr>
        <p:spPr bwMode="auto">
          <a:xfrm>
            <a:off x="2555875" y="2276475"/>
            <a:ext cx="4319588" cy="1439863"/>
          </a:xfrm>
          <a:prstGeom prst="rect">
            <a:avLst/>
          </a:prstGeom>
        </p:spPr>
        <p:txBody>
          <a:bodyPr wrap="none" fromWordArt="1">
            <a:prstTxWarp prst="textPlain">
              <a:avLst>
                <a:gd name="adj" fmla="val 50014"/>
              </a:avLst>
            </a:prstTxWarp>
          </a:bodyPr>
          <a:lstStyle/>
          <a:p>
            <a:pPr algn="ctr"/>
            <a:r>
              <a:rPr lang="hr-HR" sz="3600" kern="10">
                <a:ln w="9525">
                  <a:solidFill>
                    <a:srgbClr val="3366FF"/>
                  </a:solidFill>
                  <a:round/>
                  <a:headEnd/>
                  <a:tailEnd/>
                </a:ln>
                <a:gradFill rotWithShape="1">
                  <a:gsLst>
                    <a:gs pos="0">
                      <a:schemeClr val="accent2">
                        <a:alpha val="28999"/>
                      </a:schemeClr>
                    </a:gs>
                    <a:gs pos="100000">
                      <a:srgbClr val="FFFFFF">
                        <a:alpha val="31000"/>
                      </a:srgbClr>
                    </a:gs>
                  </a:gsLst>
                  <a:lin ang="2700000" scaled="1"/>
                </a:gradFill>
                <a:latin typeface="Arial Black"/>
              </a:rPr>
              <a:t>THANK YOU!</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2"/>
          <p:cNvSpPr>
            <a:spLocks noChangeArrowheads="1"/>
          </p:cNvSpPr>
          <p:nvPr/>
        </p:nvSpPr>
        <p:spPr bwMode="auto">
          <a:xfrm>
            <a:off x="1547813" y="2852738"/>
            <a:ext cx="6369050" cy="3198812"/>
          </a:xfrm>
          <a:prstGeom prst="rect">
            <a:avLst/>
          </a:prstGeom>
          <a:noFill/>
          <a:ln w="9525">
            <a:noFill/>
            <a:miter lim="800000"/>
            <a:headEnd/>
            <a:tailEnd/>
          </a:ln>
          <a:effectLst/>
        </p:spPr>
        <p:txBody>
          <a:bodyPr wrap="none">
            <a:spAutoFit/>
          </a:bodyPr>
          <a:lstStyle/>
          <a:p>
            <a:pPr algn="ctr"/>
            <a:r>
              <a:rPr lang="hr-HR" sz="2800" b="1">
                <a:solidFill>
                  <a:srgbClr val="000066"/>
                </a:solidFill>
              </a:rPr>
              <a:t>Meteorological and Hydrological Service</a:t>
            </a:r>
          </a:p>
          <a:p>
            <a:pPr algn="ctr"/>
            <a:endParaRPr lang="hr-HR" sz="2800" b="1">
              <a:solidFill>
                <a:srgbClr val="000066"/>
              </a:solidFill>
            </a:endParaRPr>
          </a:p>
          <a:p>
            <a:pPr algn="ctr"/>
            <a:endParaRPr lang="hr-HR" sz="2800" b="1">
              <a:solidFill>
                <a:srgbClr val="000066"/>
              </a:solidFill>
            </a:endParaRPr>
          </a:p>
          <a:p>
            <a:pPr algn="ctr">
              <a:buFontTx/>
              <a:buChar char="•"/>
            </a:pPr>
            <a:r>
              <a:rPr lang="hr-HR">
                <a:solidFill>
                  <a:srgbClr val="000066"/>
                </a:solidFill>
              </a:rPr>
              <a:t>   Mission </a:t>
            </a:r>
          </a:p>
          <a:p>
            <a:pPr algn="ctr">
              <a:buFontTx/>
              <a:buChar char="•"/>
            </a:pPr>
            <a:r>
              <a:rPr lang="hr-HR">
                <a:solidFill>
                  <a:srgbClr val="000066"/>
                </a:solidFill>
              </a:rPr>
              <a:t>   Organizational Structure</a:t>
            </a:r>
          </a:p>
          <a:p>
            <a:pPr algn="ctr">
              <a:buFontTx/>
              <a:buChar char="•"/>
            </a:pPr>
            <a:r>
              <a:rPr lang="hr-HR">
                <a:solidFill>
                  <a:srgbClr val="000066"/>
                </a:solidFill>
              </a:rPr>
              <a:t>   Strategic Partners</a:t>
            </a:r>
          </a:p>
          <a:p>
            <a:pPr algn="ctr">
              <a:buFontTx/>
              <a:buChar char="•"/>
            </a:pPr>
            <a:r>
              <a:rPr lang="hr-HR">
                <a:solidFill>
                  <a:srgbClr val="000066"/>
                </a:solidFill>
              </a:rPr>
              <a:t>   International Collaboration</a:t>
            </a:r>
          </a:p>
          <a:p>
            <a:pPr algn="ctr">
              <a:buFontTx/>
              <a:buChar char="•"/>
            </a:pPr>
            <a:r>
              <a:rPr lang="hr-HR">
                <a:solidFill>
                  <a:srgbClr val="000066"/>
                </a:solidFill>
              </a:rPr>
              <a:t>  Goals</a:t>
            </a:r>
          </a:p>
        </p:txBody>
      </p:sp>
      <p:pic>
        <p:nvPicPr>
          <p:cNvPr id="400387" name="Picture 3" descr="DHMZlogo"/>
          <p:cNvPicPr>
            <a:picLocks noChangeAspect="1" noChangeArrowheads="1"/>
          </p:cNvPicPr>
          <p:nvPr/>
        </p:nvPicPr>
        <p:blipFill>
          <a:blip r:embed="rId2" cstate="print"/>
          <a:srcRect/>
          <a:stretch>
            <a:fillRect/>
          </a:stretch>
        </p:blipFill>
        <p:spPr bwMode="auto">
          <a:xfrm>
            <a:off x="4067175" y="908050"/>
            <a:ext cx="1401763" cy="1657350"/>
          </a:xfrm>
          <a:prstGeom prst="rect">
            <a:avLst/>
          </a:prstGeom>
          <a:noFill/>
        </p:spPr>
      </p:pic>
      <p:sp>
        <p:nvSpPr>
          <p:cNvPr id="400388" name="AutoShape 4"/>
          <p:cNvSpPr>
            <a:spLocks noChangeArrowheads="1"/>
          </p:cNvSpPr>
          <p:nvPr/>
        </p:nvSpPr>
        <p:spPr bwMode="auto">
          <a:xfrm>
            <a:off x="179388" y="260350"/>
            <a:ext cx="539750" cy="288925"/>
          </a:xfrm>
          <a:prstGeom prst="chevron">
            <a:avLst>
              <a:gd name="adj" fmla="val 46703"/>
            </a:avLst>
          </a:prstGeom>
          <a:solidFill>
            <a:srgbClr val="FFFF00"/>
          </a:solidFill>
          <a:ln w="9525">
            <a:solidFill>
              <a:schemeClr val="tx1"/>
            </a:solidFill>
            <a:miter lim="800000"/>
            <a:headEnd/>
            <a:tailEnd/>
          </a:ln>
          <a:effectLst/>
        </p:spPr>
        <p:txBody>
          <a:bodyPr wrap="none" anchor="ctr"/>
          <a:lstStyle/>
          <a:p>
            <a:endParaRPr lang="hr-H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2" name="Rectangle 4"/>
          <p:cNvSpPr>
            <a:spLocks noChangeArrowheads="1"/>
          </p:cNvSpPr>
          <p:nvPr/>
        </p:nvSpPr>
        <p:spPr bwMode="auto">
          <a:xfrm>
            <a:off x="1174750" y="836613"/>
            <a:ext cx="6983413" cy="822325"/>
          </a:xfrm>
          <a:prstGeom prst="rect">
            <a:avLst/>
          </a:prstGeom>
          <a:noFill/>
          <a:ln w="9525">
            <a:noFill/>
            <a:miter lim="800000"/>
            <a:headEnd/>
            <a:tailEnd/>
          </a:ln>
          <a:effectLst/>
        </p:spPr>
        <p:txBody>
          <a:bodyPr wrap="none">
            <a:spAutoFit/>
          </a:bodyPr>
          <a:lstStyle/>
          <a:p>
            <a:pPr algn="ctr"/>
            <a:r>
              <a:rPr lang="hr-HR" b="1">
                <a:solidFill>
                  <a:srgbClr val="000066"/>
                </a:solidFill>
              </a:rPr>
              <a:t>Mission of  Meteorological and Hydrological Service</a:t>
            </a:r>
          </a:p>
          <a:p>
            <a:pPr algn="ctr"/>
            <a:endParaRPr lang="hr-HR" b="1">
              <a:solidFill>
                <a:srgbClr val="000066"/>
              </a:solidFill>
            </a:endParaRPr>
          </a:p>
        </p:txBody>
      </p:sp>
      <p:sp>
        <p:nvSpPr>
          <p:cNvPr id="391173" name="Text Box 5"/>
          <p:cNvSpPr txBox="1">
            <a:spLocks noChangeArrowheads="1"/>
          </p:cNvSpPr>
          <p:nvPr/>
        </p:nvSpPr>
        <p:spPr bwMode="auto">
          <a:xfrm>
            <a:off x="720725" y="1646238"/>
            <a:ext cx="7991475" cy="3200400"/>
          </a:xfrm>
          <a:prstGeom prst="rect">
            <a:avLst/>
          </a:prstGeom>
          <a:noFill/>
          <a:ln w="9525">
            <a:noFill/>
            <a:miter lim="800000"/>
            <a:headEnd/>
            <a:tailEnd/>
          </a:ln>
          <a:effectLst/>
        </p:spPr>
        <p:txBody>
          <a:bodyPr>
            <a:spAutoFit/>
          </a:bodyPr>
          <a:lstStyle/>
          <a:p>
            <a:pPr marL="268288" indent="-268288" algn="ctr"/>
            <a:endParaRPr lang="hr-HR" b="1">
              <a:solidFill>
                <a:srgbClr val="000066"/>
              </a:solidFill>
              <a:effectLst>
                <a:outerShdw blurRad="38100" dist="38100" dir="2700000" algn="tl">
                  <a:srgbClr val="C0C0C0"/>
                </a:outerShdw>
              </a:effectLst>
              <a:latin typeface="Verdana" pitchFamily="34" charset="0"/>
            </a:endParaRPr>
          </a:p>
          <a:p>
            <a:pPr marL="268288" indent="-268288" algn="ctr"/>
            <a:endParaRPr lang="hr-HR" sz="2000">
              <a:solidFill>
                <a:srgbClr val="000066"/>
              </a:solidFill>
              <a:effectLst>
                <a:outerShdw blurRad="38100" dist="38100" dir="2700000" algn="tl">
                  <a:srgbClr val="C0C0C0"/>
                </a:outerShdw>
              </a:effectLst>
            </a:endParaRPr>
          </a:p>
          <a:p>
            <a:pPr marL="268288" indent="-268288">
              <a:buFontTx/>
              <a:buChar char="•"/>
            </a:pPr>
            <a:r>
              <a:rPr lang="hr-HR" sz="2000">
                <a:solidFill>
                  <a:srgbClr val="A50021"/>
                </a:solidFill>
                <a:effectLst>
                  <a:outerShdw blurRad="38100" dist="38100" dir="2700000" algn="tl">
                    <a:srgbClr val="C0C0C0"/>
                  </a:outerShdw>
                </a:effectLst>
              </a:rPr>
              <a:t>to provide support to economic development,  environment protection and quality of life</a:t>
            </a:r>
          </a:p>
          <a:p>
            <a:pPr marL="268288" indent="-268288">
              <a:buFontTx/>
              <a:buChar char="•"/>
            </a:pPr>
            <a:endParaRPr lang="hr-HR" sz="2000">
              <a:solidFill>
                <a:srgbClr val="A50021"/>
              </a:solidFill>
              <a:effectLst>
                <a:outerShdw blurRad="38100" dist="38100" dir="2700000" algn="tl">
                  <a:srgbClr val="C0C0C0"/>
                </a:outerShdw>
              </a:effectLst>
            </a:endParaRPr>
          </a:p>
          <a:p>
            <a:pPr marL="268288" indent="-268288">
              <a:buFontTx/>
              <a:buChar char="•"/>
            </a:pPr>
            <a:r>
              <a:rPr lang="hr-HR" sz="2000">
                <a:solidFill>
                  <a:srgbClr val="A50021"/>
                </a:solidFill>
                <a:effectLst>
                  <a:outerShdw blurRad="38100" dist="38100" dir="2700000" algn="tl">
                    <a:srgbClr val="C0C0C0"/>
                  </a:outerShdw>
                </a:effectLst>
              </a:rPr>
              <a:t>to act towards the preservation of life and material goods from natural and social hazards and disasters and to mitigate their consequences</a:t>
            </a:r>
          </a:p>
          <a:p>
            <a:pPr marL="268288" indent="-268288"/>
            <a:endParaRPr lang="hr-HR" sz="2000">
              <a:solidFill>
                <a:srgbClr val="A50021"/>
              </a:solidFill>
              <a:effectLst>
                <a:outerShdw blurRad="38100" dist="38100" dir="2700000" algn="tl">
                  <a:srgbClr val="C0C0C0"/>
                </a:outerShdw>
              </a:effectLst>
            </a:endParaRPr>
          </a:p>
          <a:p>
            <a:pPr marL="268288" indent="-268288">
              <a:buFontTx/>
              <a:buChar char="•"/>
            </a:pPr>
            <a:r>
              <a:rPr lang="hr-HR" sz="2000">
                <a:solidFill>
                  <a:srgbClr val="A50021"/>
                </a:solidFill>
                <a:effectLst>
                  <a:outerShdw blurRad="38100" dist="38100" dir="2700000" algn="tl">
                    <a:srgbClr val="C0C0C0"/>
                  </a:outerShdw>
                </a:effectLst>
              </a:rPr>
              <a:t>to maintain and develop the national meteorological and hydrological observation system</a:t>
            </a:r>
            <a:endParaRPr lang="en-GB" sz="2000">
              <a:solidFill>
                <a:srgbClr val="A50021"/>
              </a:solidFill>
              <a:effectLst>
                <a:outerShdw blurRad="38100" dist="38100" dir="2700000" algn="tl">
                  <a:srgbClr val="C0C0C0"/>
                </a:outerShdw>
              </a:effectLst>
            </a:endParaRPr>
          </a:p>
        </p:txBody>
      </p:sp>
      <p:pic>
        <p:nvPicPr>
          <p:cNvPr id="391174" name="Picture 6" descr="DHMZlogo"/>
          <p:cNvPicPr>
            <a:picLocks noChangeAspect="1" noChangeArrowheads="1"/>
          </p:cNvPicPr>
          <p:nvPr/>
        </p:nvPicPr>
        <p:blipFill>
          <a:blip r:embed="rId2" cstate="print"/>
          <a:srcRect/>
          <a:stretch>
            <a:fillRect/>
          </a:stretch>
        </p:blipFill>
        <p:spPr bwMode="auto">
          <a:xfrm>
            <a:off x="7667625" y="1341438"/>
            <a:ext cx="792163" cy="936625"/>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2" name="Rectangle 4"/>
          <p:cNvSpPr>
            <a:spLocks noChangeArrowheads="1"/>
          </p:cNvSpPr>
          <p:nvPr/>
        </p:nvSpPr>
        <p:spPr bwMode="auto">
          <a:xfrm>
            <a:off x="395288" y="1025040"/>
            <a:ext cx="7471917" cy="4893647"/>
          </a:xfrm>
          <a:prstGeom prst="rect">
            <a:avLst/>
          </a:prstGeom>
          <a:noFill/>
          <a:ln w="9525">
            <a:noFill/>
            <a:miter lim="800000"/>
            <a:headEnd/>
            <a:tailEnd/>
          </a:ln>
          <a:effectLst/>
        </p:spPr>
        <p:txBody>
          <a:bodyPr wrap="none" anchor="ctr">
            <a:spAutoFit/>
          </a:bodyPr>
          <a:lstStyle/>
          <a:p>
            <a:pPr>
              <a:tabLst>
                <a:tab pos="571500" algn="l"/>
              </a:tabLst>
            </a:pPr>
            <a:r>
              <a:rPr lang="hr-HR" dirty="0">
                <a:solidFill>
                  <a:schemeClr val="bg2"/>
                </a:solidFill>
              </a:rPr>
              <a:t> </a:t>
            </a:r>
            <a:r>
              <a:rPr lang="hr-HR" b="1" dirty="0">
                <a:solidFill>
                  <a:srgbClr val="A50021"/>
                </a:solidFill>
              </a:rPr>
              <a:t>Structure of Meteorological and Hydrological Service:</a:t>
            </a:r>
          </a:p>
          <a:p>
            <a:pPr>
              <a:tabLst>
                <a:tab pos="571500" algn="l"/>
              </a:tabLst>
            </a:pPr>
            <a:r>
              <a:rPr lang="hr-HR" b="1" dirty="0">
                <a:solidFill>
                  <a:schemeClr val="bg2"/>
                </a:solidFill>
              </a:rPr>
              <a:t>	</a:t>
            </a:r>
          </a:p>
          <a:p>
            <a:pPr>
              <a:buFontTx/>
              <a:buChar char="•"/>
              <a:tabLst>
                <a:tab pos="571500" algn="l"/>
              </a:tabLst>
            </a:pPr>
            <a:r>
              <a:rPr lang="hr-HR" b="1" dirty="0">
                <a:solidFill>
                  <a:srgbClr val="003366"/>
                </a:solidFill>
              </a:rPr>
              <a:t>   </a:t>
            </a:r>
            <a:r>
              <a:rPr lang="hr-HR" dirty="0">
                <a:solidFill>
                  <a:schemeClr val="accent2">
                    <a:lumMod val="50000"/>
                  </a:schemeClr>
                </a:solidFill>
              </a:rPr>
              <a:t>Weather Analysis and Forecast Division</a:t>
            </a:r>
          </a:p>
          <a:p>
            <a:pPr>
              <a:buFontTx/>
              <a:buChar char="•"/>
              <a:tabLst>
                <a:tab pos="571500" algn="l"/>
              </a:tabLst>
            </a:pPr>
            <a:r>
              <a:rPr lang="hr-HR" dirty="0">
                <a:solidFill>
                  <a:schemeClr val="accent2">
                    <a:lumMod val="50000"/>
                  </a:schemeClr>
                </a:solidFill>
              </a:rPr>
              <a:t>   Weather and </a:t>
            </a:r>
            <a:r>
              <a:rPr lang="hr-HR" dirty="0" smtClean="0">
                <a:solidFill>
                  <a:schemeClr val="accent2">
                    <a:lumMod val="50000"/>
                  </a:schemeClr>
                </a:solidFill>
              </a:rPr>
              <a:t>Climate Observation Division</a:t>
            </a:r>
            <a:endParaRPr lang="hr-HR" dirty="0">
              <a:solidFill>
                <a:schemeClr val="accent2">
                  <a:lumMod val="50000"/>
                </a:schemeClr>
              </a:solidFill>
            </a:endParaRPr>
          </a:p>
          <a:p>
            <a:pPr>
              <a:buFontTx/>
              <a:buChar char="•"/>
              <a:tabLst>
                <a:tab pos="571500" algn="l"/>
              </a:tabLst>
            </a:pPr>
            <a:r>
              <a:rPr lang="hr-HR" dirty="0">
                <a:solidFill>
                  <a:schemeClr val="accent2">
                    <a:lumMod val="50000"/>
                  </a:schemeClr>
                </a:solidFill>
              </a:rPr>
              <a:t>   Research and Development Division</a:t>
            </a:r>
          </a:p>
          <a:p>
            <a:pPr>
              <a:buFontTx/>
              <a:buChar char="•"/>
              <a:tabLst>
                <a:tab pos="571500" algn="l"/>
              </a:tabLst>
            </a:pPr>
            <a:r>
              <a:rPr lang="hr-HR" dirty="0">
                <a:solidFill>
                  <a:schemeClr val="accent2">
                    <a:lumMod val="50000"/>
                  </a:schemeClr>
                </a:solidFill>
              </a:rPr>
              <a:t>   Air Quality Division</a:t>
            </a:r>
          </a:p>
          <a:p>
            <a:pPr>
              <a:buFontTx/>
              <a:buChar char="•"/>
              <a:tabLst>
                <a:tab pos="571500" algn="l"/>
              </a:tabLst>
            </a:pPr>
            <a:r>
              <a:rPr lang="hr-HR" dirty="0">
                <a:solidFill>
                  <a:schemeClr val="accent2">
                    <a:lumMod val="50000"/>
                  </a:schemeClr>
                </a:solidFill>
              </a:rPr>
              <a:t>   Remote Sensing Division</a:t>
            </a:r>
          </a:p>
          <a:p>
            <a:pPr>
              <a:buFontTx/>
              <a:buChar char="•"/>
              <a:tabLst>
                <a:tab pos="571500" algn="l"/>
              </a:tabLst>
            </a:pPr>
            <a:r>
              <a:rPr lang="hr-HR" dirty="0">
                <a:solidFill>
                  <a:schemeClr val="accent2">
                    <a:lumMod val="50000"/>
                  </a:schemeClr>
                </a:solidFill>
              </a:rPr>
              <a:t>   Hydrology Division</a:t>
            </a:r>
          </a:p>
          <a:p>
            <a:pPr>
              <a:buFontTx/>
              <a:buChar char="•"/>
              <a:tabLst>
                <a:tab pos="571500" algn="l"/>
              </a:tabLst>
            </a:pPr>
            <a:r>
              <a:rPr lang="hr-HR" dirty="0">
                <a:solidFill>
                  <a:schemeClr val="accent2">
                    <a:lumMod val="50000"/>
                  </a:schemeClr>
                </a:solidFill>
              </a:rPr>
              <a:t>   IT Division</a:t>
            </a:r>
          </a:p>
          <a:p>
            <a:pPr>
              <a:buFontTx/>
              <a:buChar char="•"/>
              <a:tabLst>
                <a:tab pos="571500" algn="l"/>
              </a:tabLst>
            </a:pPr>
            <a:r>
              <a:rPr lang="hr-HR" dirty="0">
                <a:solidFill>
                  <a:schemeClr val="accent2">
                    <a:lumMod val="50000"/>
                  </a:schemeClr>
                </a:solidFill>
              </a:rPr>
              <a:t>   International and Customers Relation Division</a:t>
            </a:r>
          </a:p>
          <a:p>
            <a:pPr>
              <a:buFontTx/>
              <a:buChar char="•"/>
              <a:tabLst>
                <a:tab pos="571500" algn="l"/>
              </a:tabLst>
            </a:pPr>
            <a:r>
              <a:rPr lang="hr-HR" dirty="0">
                <a:solidFill>
                  <a:schemeClr val="accent2">
                    <a:lumMod val="50000"/>
                  </a:schemeClr>
                </a:solidFill>
              </a:rPr>
              <a:t>   </a:t>
            </a:r>
            <a:r>
              <a:rPr lang="en-GB" dirty="0">
                <a:solidFill>
                  <a:schemeClr val="accent2">
                    <a:lumMod val="50000"/>
                  </a:schemeClr>
                </a:solidFill>
              </a:rPr>
              <a:t>Personnel, Legal and Finance </a:t>
            </a:r>
            <a:r>
              <a:rPr lang="hr-HR" dirty="0">
                <a:solidFill>
                  <a:schemeClr val="accent2">
                    <a:lumMod val="50000"/>
                  </a:schemeClr>
                </a:solidFill>
              </a:rPr>
              <a:t>Division</a:t>
            </a:r>
          </a:p>
          <a:p>
            <a:pPr>
              <a:buFontTx/>
              <a:buChar char="•"/>
              <a:tabLst>
                <a:tab pos="571500" algn="l"/>
              </a:tabLst>
            </a:pPr>
            <a:r>
              <a:rPr lang="hr-HR" dirty="0">
                <a:solidFill>
                  <a:schemeClr val="accent2">
                    <a:lumMod val="50000"/>
                  </a:schemeClr>
                </a:solidFill>
              </a:rPr>
              <a:t>   Independent Departement for Measurements Calibration</a:t>
            </a:r>
          </a:p>
          <a:p>
            <a:pPr>
              <a:tabLst>
                <a:tab pos="571500" algn="l"/>
              </a:tabLst>
            </a:pPr>
            <a:endParaRPr lang="hr-HR" dirty="0">
              <a:solidFill>
                <a:srgbClr val="003366"/>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Text Box 2"/>
          <p:cNvSpPr txBox="1">
            <a:spLocks noChangeArrowheads="1"/>
          </p:cNvSpPr>
          <p:nvPr/>
        </p:nvSpPr>
        <p:spPr bwMode="auto">
          <a:xfrm>
            <a:off x="1331913" y="115888"/>
            <a:ext cx="7129462" cy="5943600"/>
          </a:xfrm>
          <a:prstGeom prst="rect">
            <a:avLst/>
          </a:prstGeom>
          <a:solidFill>
            <a:schemeClr val="tx1"/>
          </a:solidFill>
          <a:ln w="9525">
            <a:noFill/>
            <a:miter lim="800000"/>
            <a:headEnd/>
            <a:tailEnd/>
          </a:ln>
          <a:effectLst/>
        </p:spPr>
        <p:txBody>
          <a:bodyPr>
            <a:spAutoFit/>
          </a:bodyPr>
          <a:lstStyle/>
          <a:p>
            <a:pPr marL="457200" indent="-457200">
              <a:spcBef>
                <a:spcPct val="50000"/>
              </a:spcBef>
            </a:pPr>
            <a:r>
              <a:rPr lang="en-US" b="1" u="sng">
                <a:solidFill>
                  <a:srgbClr val="003366"/>
                </a:solidFill>
              </a:rPr>
              <a:t>Strategic Partners:</a:t>
            </a:r>
          </a:p>
          <a:p>
            <a:pPr marL="457200" indent="-457200">
              <a:spcBef>
                <a:spcPct val="50000"/>
              </a:spcBef>
            </a:pPr>
            <a:r>
              <a:rPr lang="en-US" b="1">
                <a:solidFill>
                  <a:srgbClr val="003366"/>
                </a:solidFill>
              </a:rPr>
              <a:t>1. State Administrative</a:t>
            </a:r>
            <a:r>
              <a:rPr lang="en-US" b="1">
                <a:solidFill>
                  <a:srgbClr val="A50021"/>
                </a:solidFill>
              </a:rPr>
              <a:t> </a:t>
            </a:r>
            <a:r>
              <a:rPr lang="en-US" b="1">
                <a:solidFill>
                  <a:srgbClr val="003366"/>
                </a:solidFill>
              </a:rPr>
              <a:t>Organizations:</a:t>
            </a:r>
          </a:p>
          <a:p>
            <a:pPr marL="914400" lvl="1" indent="-457200">
              <a:lnSpc>
                <a:spcPct val="90000"/>
              </a:lnSpc>
              <a:spcBef>
                <a:spcPct val="50000"/>
              </a:spcBef>
              <a:buFontTx/>
              <a:buChar char="•"/>
            </a:pPr>
            <a:r>
              <a:rPr lang="en-US" sz="2000" b="1">
                <a:solidFill>
                  <a:srgbClr val="A50021"/>
                </a:solidFill>
              </a:rPr>
              <a:t>National Protection and Rescue Directorate</a:t>
            </a:r>
          </a:p>
          <a:p>
            <a:pPr marL="914400" lvl="1" indent="-457200">
              <a:lnSpc>
                <a:spcPct val="90000"/>
              </a:lnSpc>
              <a:spcBef>
                <a:spcPct val="50000"/>
              </a:spcBef>
              <a:buFontTx/>
              <a:buChar char="•"/>
            </a:pPr>
            <a:r>
              <a:rPr lang="en-US" sz="2000" b="1">
                <a:solidFill>
                  <a:srgbClr val="A50021"/>
                </a:solidFill>
              </a:rPr>
              <a:t>Croatian Waters</a:t>
            </a:r>
          </a:p>
          <a:p>
            <a:pPr marL="914400" lvl="1" indent="-457200">
              <a:lnSpc>
                <a:spcPct val="90000"/>
              </a:lnSpc>
              <a:spcBef>
                <a:spcPct val="50000"/>
              </a:spcBef>
              <a:buFontTx/>
              <a:buChar char="•"/>
            </a:pPr>
            <a:r>
              <a:rPr lang="en-US" sz="2000" b="1">
                <a:solidFill>
                  <a:srgbClr val="A50021"/>
                </a:solidFill>
              </a:rPr>
              <a:t>State Office of Nuclear Safety</a:t>
            </a:r>
          </a:p>
          <a:p>
            <a:pPr marL="914400" lvl="1" indent="-457200">
              <a:lnSpc>
                <a:spcPct val="90000"/>
              </a:lnSpc>
              <a:spcBef>
                <a:spcPct val="50000"/>
              </a:spcBef>
              <a:buFontTx/>
              <a:buChar char="•"/>
            </a:pPr>
            <a:r>
              <a:rPr lang="en-US" sz="2000" b="1">
                <a:solidFill>
                  <a:srgbClr val="A50021"/>
                </a:solidFill>
              </a:rPr>
              <a:t>State Institute of Radiation Protection</a:t>
            </a:r>
          </a:p>
          <a:p>
            <a:pPr marL="457200" indent="-457200">
              <a:spcBef>
                <a:spcPct val="50000"/>
              </a:spcBef>
            </a:pPr>
            <a:r>
              <a:rPr lang="en-US" b="1">
                <a:solidFill>
                  <a:srgbClr val="003366"/>
                </a:solidFill>
              </a:rPr>
              <a:t>2. Universities and Scientific Institutes</a:t>
            </a:r>
          </a:p>
          <a:p>
            <a:pPr marL="457200" indent="-457200">
              <a:spcBef>
                <a:spcPct val="50000"/>
              </a:spcBef>
            </a:pPr>
            <a:r>
              <a:rPr lang="en-US" b="1">
                <a:solidFill>
                  <a:srgbClr val="003366"/>
                </a:solidFill>
              </a:rPr>
              <a:t>3.	Ministries:</a:t>
            </a:r>
          </a:p>
          <a:p>
            <a:pPr marL="914400" lvl="1" indent="-457200">
              <a:lnSpc>
                <a:spcPct val="90000"/>
              </a:lnSpc>
              <a:spcBef>
                <a:spcPct val="50000"/>
              </a:spcBef>
              <a:buFontTx/>
              <a:buChar char="•"/>
            </a:pPr>
            <a:r>
              <a:rPr lang="en-US" sz="2000" b="1">
                <a:solidFill>
                  <a:srgbClr val="A50021"/>
                </a:solidFill>
              </a:rPr>
              <a:t>Ministry of Science</a:t>
            </a:r>
          </a:p>
          <a:p>
            <a:pPr marL="914400" lvl="1" indent="-457200">
              <a:lnSpc>
                <a:spcPct val="90000"/>
              </a:lnSpc>
              <a:spcBef>
                <a:spcPct val="50000"/>
              </a:spcBef>
              <a:buFontTx/>
              <a:buChar char="•"/>
            </a:pPr>
            <a:r>
              <a:rPr lang="en-US" sz="2000" b="1">
                <a:solidFill>
                  <a:srgbClr val="A50021"/>
                </a:solidFill>
              </a:rPr>
              <a:t>Ministry of Sea, Transport and Infrastructure</a:t>
            </a:r>
          </a:p>
          <a:p>
            <a:pPr marL="914400" lvl="1" indent="-457200">
              <a:lnSpc>
                <a:spcPct val="90000"/>
              </a:lnSpc>
              <a:spcBef>
                <a:spcPct val="50000"/>
              </a:spcBef>
              <a:buFontTx/>
              <a:buChar char="•"/>
            </a:pPr>
            <a:r>
              <a:rPr lang="en-US" sz="2000" b="1">
                <a:solidFill>
                  <a:srgbClr val="A50021"/>
                </a:solidFill>
              </a:rPr>
              <a:t>Ministry of Environmental Protection...</a:t>
            </a:r>
          </a:p>
          <a:p>
            <a:pPr marL="914400" lvl="1" indent="-457200">
              <a:lnSpc>
                <a:spcPct val="90000"/>
              </a:lnSpc>
              <a:spcBef>
                <a:spcPct val="50000"/>
              </a:spcBef>
              <a:buFontTx/>
              <a:buChar char="•"/>
            </a:pPr>
            <a:r>
              <a:rPr lang="en-US" sz="2000" b="1">
                <a:solidFill>
                  <a:srgbClr val="A50021"/>
                </a:solidFill>
              </a:rPr>
              <a:t>Ministry of Forestry and Water Management</a:t>
            </a:r>
          </a:p>
          <a:p>
            <a:pPr marL="914400" lvl="1" indent="-457200">
              <a:lnSpc>
                <a:spcPct val="90000"/>
              </a:lnSpc>
              <a:spcBef>
                <a:spcPct val="50000"/>
              </a:spcBef>
              <a:buFontTx/>
              <a:buChar char="•"/>
            </a:pPr>
            <a:r>
              <a:rPr lang="en-US" sz="2000" b="1">
                <a:solidFill>
                  <a:srgbClr val="A50021"/>
                </a:solidFill>
              </a:rPr>
              <a:t>Ministry of Health and Social Welfare</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92" name="Text Box 8"/>
          <p:cNvSpPr txBox="1">
            <a:spLocks noChangeArrowheads="1"/>
          </p:cNvSpPr>
          <p:nvPr/>
        </p:nvSpPr>
        <p:spPr bwMode="auto">
          <a:xfrm>
            <a:off x="179388" y="908050"/>
            <a:ext cx="8737600" cy="7507288"/>
          </a:xfrm>
          <a:prstGeom prst="rect">
            <a:avLst/>
          </a:prstGeom>
          <a:noFill/>
          <a:ln w="9525">
            <a:noFill/>
            <a:miter lim="800000"/>
            <a:headEnd/>
            <a:tailEnd/>
          </a:ln>
          <a:effectLst/>
        </p:spPr>
        <p:txBody>
          <a:bodyPr>
            <a:spAutoFit/>
          </a:bodyPr>
          <a:lstStyle/>
          <a:p>
            <a:pPr marL="452438" indent="-452438"/>
            <a:r>
              <a:rPr lang="hr-HR" sz="1800" b="1">
                <a:solidFill>
                  <a:srgbClr val="000066"/>
                </a:solidFill>
                <a:effectLst>
                  <a:outerShdw blurRad="38100" dist="38100" dir="2700000" algn="tl">
                    <a:srgbClr val="C0C0C0"/>
                  </a:outerShdw>
                </a:effectLst>
                <a:latin typeface="Arial" charset="0"/>
              </a:rPr>
              <a:t>                            Meteorological and Hydrological Service </a:t>
            </a:r>
          </a:p>
          <a:p>
            <a:pPr marL="452438" indent="-452438"/>
            <a:endParaRPr lang="hr-HR" sz="1800" b="1">
              <a:solidFill>
                <a:srgbClr val="000066"/>
              </a:solidFill>
              <a:effectLst>
                <a:outerShdw blurRad="38100" dist="38100" dir="2700000" algn="tl">
                  <a:srgbClr val="C0C0C0"/>
                </a:outerShdw>
              </a:effectLst>
              <a:latin typeface="Arial" charset="0"/>
            </a:endParaRPr>
          </a:p>
          <a:p>
            <a:pPr marL="452438" indent="-452438"/>
            <a:r>
              <a:rPr lang="hr-HR" sz="1800" b="1">
                <a:solidFill>
                  <a:srgbClr val="000066"/>
                </a:solidFill>
                <a:effectLst>
                  <a:outerShdw blurRad="38100" dist="38100" dir="2700000" algn="tl">
                    <a:srgbClr val="C0C0C0"/>
                  </a:outerShdw>
                </a:effectLst>
                <a:latin typeface="Arial" charset="0"/>
              </a:rPr>
              <a:t>      </a:t>
            </a:r>
            <a:r>
              <a:rPr lang="hr-HR" sz="1800" b="1">
                <a:solidFill>
                  <a:srgbClr val="990000"/>
                </a:solidFill>
                <a:effectLst>
                  <a:outerShdw blurRad="38100" dist="38100" dir="2700000" algn="tl">
                    <a:srgbClr val="C0C0C0"/>
                  </a:outerShdw>
                </a:effectLst>
                <a:latin typeface="Arial" charset="0"/>
              </a:rPr>
              <a:t>Membership in International Organisations:</a:t>
            </a:r>
          </a:p>
          <a:p>
            <a:pPr marL="452438" indent="-452438">
              <a:buFontTx/>
              <a:buChar char="•"/>
            </a:pPr>
            <a:r>
              <a:rPr lang="hr-HR" sz="1800" b="1">
                <a:solidFill>
                  <a:srgbClr val="000066"/>
                </a:solidFill>
                <a:effectLst>
                  <a:outerShdw blurRad="38100" dist="38100" dir="2700000" algn="tl">
                    <a:srgbClr val="C0C0C0"/>
                  </a:outerShdw>
                </a:effectLst>
                <a:latin typeface="Arial" charset="0"/>
              </a:rPr>
              <a:t> WMO</a:t>
            </a:r>
          </a:p>
          <a:p>
            <a:pPr marL="452438" indent="-452438">
              <a:buFontTx/>
              <a:buChar char="•"/>
            </a:pPr>
            <a:r>
              <a:rPr lang="hr-HR" sz="1800" b="1">
                <a:solidFill>
                  <a:srgbClr val="000066"/>
                </a:solidFill>
                <a:effectLst>
                  <a:outerShdw blurRad="38100" dist="38100" dir="2700000" algn="tl">
                    <a:srgbClr val="C0C0C0"/>
                  </a:outerShdw>
                </a:effectLst>
                <a:latin typeface="Arial" charset="0"/>
              </a:rPr>
              <a:t> ECMWF</a:t>
            </a:r>
          </a:p>
          <a:p>
            <a:pPr marL="452438" indent="-452438">
              <a:buFontTx/>
              <a:buChar char="•"/>
            </a:pPr>
            <a:r>
              <a:rPr lang="hr-HR" sz="1800" b="1">
                <a:solidFill>
                  <a:srgbClr val="000066"/>
                </a:solidFill>
                <a:effectLst>
                  <a:outerShdw blurRad="38100" dist="38100" dir="2700000" algn="tl">
                    <a:srgbClr val="C0C0C0"/>
                  </a:outerShdw>
                </a:effectLst>
                <a:latin typeface="Arial" charset="0"/>
              </a:rPr>
              <a:t> EUMETNET</a:t>
            </a:r>
          </a:p>
          <a:p>
            <a:pPr marL="452438" indent="-452438">
              <a:buFontTx/>
              <a:buChar char="•"/>
            </a:pPr>
            <a:r>
              <a:rPr lang="hr-HR" sz="1800" b="1">
                <a:solidFill>
                  <a:srgbClr val="000066"/>
                </a:solidFill>
                <a:effectLst>
                  <a:outerShdw blurRad="38100" dist="38100" dir="2700000" algn="tl">
                    <a:srgbClr val="C0C0C0"/>
                  </a:outerShdw>
                </a:effectLst>
                <a:latin typeface="Arial" charset="0"/>
              </a:rPr>
              <a:t> EUMETSAT</a:t>
            </a:r>
          </a:p>
          <a:p>
            <a:pPr marL="452438" indent="-452438">
              <a:buFontTx/>
              <a:buChar char="•"/>
            </a:pPr>
            <a:r>
              <a:rPr lang="hr-HR" sz="1800" b="1">
                <a:solidFill>
                  <a:srgbClr val="000066"/>
                </a:solidFill>
                <a:effectLst>
                  <a:outerShdw blurRad="38100" dist="38100" dir="2700000" algn="tl">
                    <a:srgbClr val="C0C0C0"/>
                  </a:outerShdw>
                </a:effectLst>
                <a:latin typeface="Arial" charset="0"/>
              </a:rPr>
              <a:t> ALADIN/RC LACE</a:t>
            </a:r>
          </a:p>
          <a:p>
            <a:pPr marL="452438" indent="-452438">
              <a:buFontTx/>
              <a:buChar char="•"/>
            </a:pPr>
            <a:r>
              <a:rPr lang="hr-HR" sz="1800" b="1">
                <a:solidFill>
                  <a:srgbClr val="000066"/>
                </a:solidFill>
                <a:effectLst>
                  <a:outerShdw blurRad="38100" dist="38100" dir="2700000" algn="tl">
                    <a:srgbClr val="C0C0C0"/>
                  </a:outerShdw>
                </a:effectLst>
                <a:latin typeface="Arial" charset="0"/>
              </a:rPr>
              <a:t> GEO</a:t>
            </a:r>
          </a:p>
          <a:p>
            <a:pPr marL="452438" indent="-452438">
              <a:buFontTx/>
              <a:buChar char="•"/>
            </a:pPr>
            <a:r>
              <a:rPr lang="hr-HR" sz="1800" b="1">
                <a:solidFill>
                  <a:srgbClr val="000066"/>
                </a:solidFill>
                <a:effectLst>
                  <a:outerShdw blurRad="38100" dist="38100" dir="2700000" algn="tl">
                    <a:srgbClr val="C0C0C0"/>
                  </a:outerShdw>
                </a:effectLst>
                <a:latin typeface="Arial" charset="0"/>
              </a:rPr>
              <a:t> ECOMET</a:t>
            </a:r>
          </a:p>
          <a:p>
            <a:pPr marL="452438" indent="-452438"/>
            <a:endParaRPr lang="hr-HR" sz="1800" b="1">
              <a:solidFill>
                <a:srgbClr val="000066"/>
              </a:solidFill>
              <a:effectLst>
                <a:outerShdw blurRad="38100" dist="38100" dir="2700000" algn="tl">
                  <a:srgbClr val="C0C0C0"/>
                </a:outerShdw>
              </a:effectLst>
              <a:latin typeface="Arial" charset="0"/>
            </a:endParaRPr>
          </a:p>
          <a:p>
            <a:pPr marL="452438" indent="-452438"/>
            <a:r>
              <a:rPr lang="hr-HR" sz="1800" b="1">
                <a:solidFill>
                  <a:srgbClr val="000066"/>
                </a:solidFill>
                <a:effectLst>
                  <a:outerShdw blurRad="38100" dist="38100" dir="2700000" algn="tl">
                    <a:srgbClr val="C0C0C0"/>
                  </a:outerShdw>
                </a:effectLst>
                <a:latin typeface="Arial" charset="0"/>
              </a:rPr>
              <a:t>     </a:t>
            </a:r>
            <a:r>
              <a:rPr lang="hr-HR" sz="1800" b="1">
                <a:solidFill>
                  <a:srgbClr val="990000"/>
                </a:solidFill>
                <a:effectLst>
                  <a:outerShdw blurRad="38100" dist="38100" dir="2700000" algn="tl">
                    <a:srgbClr val="C0C0C0"/>
                  </a:outerShdw>
                </a:effectLst>
                <a:latin typeface="Arial" charset="0"/>
              </a:rPr>
              <a:t>International Projects:</a:t>
            </a:r>
          </a:p>
          <a:p>
            <a:pPr marL="452438" indent="-452438">
              <a:buFontTx/>
              <a:buChar char="•"/>
            </a:pPr>
            <a:r>
              <a:rPr lang="hr-HR" sz="1800" b="1">
                <a:solidFill>
                  <a:srgbClr val="000066"/>
                </a:solidFill>
                <a:effectLst>
                  <a:outerShdw blurRad="38100" dist="38100" dir="2700000" algn="tl">
                    <a:srgbClr val="C0C0C0"/>
                  </a:outerShdw>
                </a:effectLst>
                <a:latin typeface="Arial" charset="0"/>
              </a:rPr>
              <a:t>MAP – D PHASE</a:t>
            </a:r>
          </a:p>
          <a:p>
            <a:pPr marL="452438" indent="-452438">
              <a:buFontTx/>
              <a:buChar char="•"/>
            </a:pPr>
            <a:r>
              <a:rPr lang="hr-HR" sz="1800" b="1">
                <a:solidFill>
                  <a:srgbClr val="000066"/>
                </a:solidFill>
                <a:effectLst>
                  <a:outerShdw blurRad="38100" dist="38100" dir="2700000" algn="tl">
                    <a:srgbClr val="C0C0C0"/>
                  </a:outerShdw>
                </a:effectLst>
                <a:latin typeface="Arial" charset="0"/>
              </a:rPr>
              <a:t>EMEP</a:t>
            </a:r>
          </a:p>
          <a:p>
            <a:pPr marL="452438" indent="-452438">
              <a:buFontTx/>
              <a:buChar char="•"/>
            </a:pPr>
            <a:r>
              <a:rPr lang="hr-HR" sz="1800" b="1">
                <a:solidFill>
                  <a:srgbClr val="000066"/>
                </a:solidFill>
                <a:effectLst>
                  <a:outerShdw blurRad="38100" dist="38100" dir="2700000" algn="tl">
                    <a:srgbClr val="C0C0C0"/>
                  </a:outerShdw>
                </a:effectLst>
                <a:latin typeface="Arial" charset="0"/>
              </a:rPr>
              <a:t>EU FP 6/7, COST</a:t>
            </a:r>
          </a:p>
          <a:p>
            <a:pPr marL="452438" indent="-452438">
              <a:buFontTx/>
              <a:buChar char="•"/>
            </a:pPr>
            <a:r>
              <a:rPr lang="hr-HR" sz="1800" b="1">
                <a:solidFill>
                  <a:srgbClr val="000066"/>
                </a:solidFill>
                <a:effectLst>
                  <a:outerShdw blurRad="38100" dist="38100" dir="2700000" algn="tl">
                    <a:srgbClr val="C0C0C0"/>
                  </a:outerShdw>
                </a:effectLst>
                <a:latin typeface="Arial" charset="0"/>
              </a:rPr>
              <a:t>MEDEX</a:t>
            </a:r>
          </a:p>
          <a:p>
            <a:pPr marL="452438" indent="-452438">
              <a:buFontTx/>
              <a:buChar char="•"/>
            </a:pPr>
            <a:r>
              <a:rPr lang="hr-HR" sz="1800" b="1">
                <a:solidFill>
                  <a:srgbClr val="000066"/>
                </a:solidFill>
                <a:effectLst>
                  <a:outerShdw blurRad="38100" dist="38100" dir="2700000" algn="tl">
                    <a:srgbClr val="C0C0C0"/>
                  </a:outerShdw>
                </a:effectLst>
                <a:latin typeface="Arial" charset="0"/>
              </a:rPr>
              <a:t>EUMETSAT/CEI projects (SATREP, EUMeTrain, Nowcasting....)</a:t>
            </a:r>
          </a:p>
          <a:p>
            <a:pPr marL="452438" indent="-452438">
              <a:buFontTx/>
              <a:buChar char="•"/>
            </a:pPr>
            <a:r>
              <a:rPr lang="hr-HR" sz="1800" b="1">
                <a:solidFill>
                  <a:srgbClr val="000066"/>
                </a:solidFill>
                <a:effectLst>
                  <a:outerShdw blurRad="38100" dist="38100" dir="2700000" algn="tl">
                    <a:srgbClr val="C0C0C0"/>
                  </a:outerShdw>
                </a:effectLst>
                <a:latin typeface="Arial" charset="0"/>
              </a:rPr>
              <a:t>WB/ISDR/WMO Sava project </a:t>
            </a:r>
          </a:p>
          <a:p>
            <a:pPr marL="452438" indent="-452438"/>
            <a:endParaRPr lang="hr-HR" sz="1800" b="1">
              <a:solidFill>
                <a:srgbClr val="000066"/>
              </a:solidFill>
              <a:effectLst>
                <a:outerShdw blurRad="38100" dist="38100" dir="2700000" algn="tl">
                  <a:srgbClr val="C0C0C0"/>
                </a:outerShdw>
              </a:effectLst>
              <a:latin typeface="Arial" charset="0"/>
            </a:endParaRPr>
          </a:p>
          <a:p>
            <a:pPr marL="452438" indent="-452438"/>
            <a:endParaRPr lang="hr-HR" sz="1800" b="1">
              <a:solidFill>
                <a:srgbClr val="000066"/>
              </a:solidFill>
              <a:effectLst>
                <a:outerShdw blurRad="38100" dist="38100" dir="2700000" algn="tl">
                  <a:srgbClr val="C0C0C0"/>
                </a:outerShdw>
              </a:effectLst>
              <a:latin typeface="Arial" charset="0"/>
            </a:endParaRPr>
          </a:p>
          <a:p>
            <a:pPr marL="452438" indent="-452438"/>
            <a:endParaRPr lang="hr-HR" sz="1800" b="1">
              <a:solidFill>
                <a:srgbClr val="000066"/>
              </a:solidFill>
              <a:effectLst>
                <a:outerShdw blurRad="38100" dist="38100" dir="2700000" algn="tl">
                  <a:srgbClr val="C0C0C0"/>
                </a:outerShdw>
              </a:effectLst>
              <a:latin typeface="Arial" charset="0"/>
            </a:endParaRPr>
          </a:p>
          <a:p>
            <a:pPr marL="452438" indent="-452438"/>
            <a:endParaRPr lang="hr-HR" sz="1800" b="1">
              <a:solidFill>
                <a:srgbClr val="000066"/>
              </a:solidFill>
              <a:effectLst>
                <a:outerShdw blurRad="38100" dist="38100" dir="2700000" algn="tl">
                  <a:srgbClr val="C0C0C0"/>
                </a:outerShdw>
              </a:effectLst>
              <a:latin typeface="Arial" charset="0"/>
            </a:endParaRPr>
          </a:p>
          <a:p>
            <a:pPr marL="452438" indent="-452438"/>
            <a:endParaRPr lang="hr-HR" sz="1800" b="1">
              <a:solidFill>
                <a:srgbClr val="000066"/>
              </a:solidFill>
              <a:effectLst>
                <a:outerShdw blurRad="38100" dist="38100" dir="2700000" algn="tl">
                  <a:srgbClr val="C0C0C0"/>
                </a:outerShdw>
              </a:effectLst>
              <a:latin typeface="Arial" charset="0"/>
            </a:endParaRPr>
          </a:p>
          <a:p>
            <a:pPr marL="452438" indent="-452438"/>
            <a:endParaRPr lang="hr-HR" sz="1800" b="1">
              <a:solidFill>
                <a:srgbClr val="000066"/>
              </a:solidFill>
              <a:effectLst>
                <a:outerShdw blurRad="38100" dist="38100" dir="2700000" algn="tl">
                  <a:srgbClr val="C0C0C0"/>
                </a:outerShdw>
              </a:effectLst>
              <a:latin typeface="Arial" charset="0"/>
            </a:endParaRPr>
          </a:p>
          <a:p>
            <a:pPr marL="452438" indent="-452438"/>
            <a:endParaRPr lang="hr-HR" sz="1800" b="1">
              <a:solidFill>
                <a:srgbClr val="000066"/>
              </a:solidFill>
              <a:effectLst>
                <a:outerShdw blurRad="38100" dist="38100" dir="2700000" algn="tl">
                  <a:srgbClr val="C0C0C0"/>
                </a:outerShdw>
              </a:effectLst>
              <a:latin typeface="Arial" charset="0"/>
            </a:endParaRPr>
          </a:p>
          <a:p>
            <a:pPr marL="452438" indent="-452438"/>
            <a:endParaRPr lang="hr-HR" sz="1800" b="1">
              <a:solidFill>
                <a:srgbClr val="000066"/>
              </a:solidFill>
              <a:effectLst>
                <a:outerShdw blurRad="38100" dist="38100" dir="2700000" algn="tl">
                  <a:srgbClr val="C0C0C0"/>
                </a:outerShdw>
              </a:effectLst>
              <a:latin typeface="Arial" charset="0"/>
            </a:endParaRPr>
          </a:p>
          <a:p>
            <a:pPr marL="452438" indent="-452438"/>
            <a:endParaRPr lang="en-GB" sz="1800" b="1">
              <a:solidFill>
                <a:srgbClr val="000066"/>
              </a:solidFill>
              <a:effectLst>
                <a:outerShdw blurRad="38100" dist="38100" dir="2700000" algn="tl">
                  <a:srgbClr val="C0C0C0"/>
                </a:outerShdw>
              </a:effectLst>
              <a:latin typeface="Arial" charset="0"/>
            </a:endParaRPr>
          </a:p>
        </p:txBody>
      </p:sp>
      <p:sp>
        <p:nvSpPr>
          <p:cNvPr id="349187" name="Text Box 3"/>
          <p:cNvSpPr txBox="1">
            <a:spLocks noChangeArrowheads="1"/>
          </p:cNvSpPr>
          <p:nvPr/>
        </p:nvSpPr>
        <p:spPr bwMode="auto">
          <a:xfrm>
            <a:off x="1816100" y="2224088"/>
            <a:ext cx="184150" cy="366712"/>
          </a:xfrm>
          <a:prstGeom prst="rect">
            <a:avLst/>
          </a:prstGeom>
          <a:noFill/>
          <a:ln w="9525">
            <a:noFill/>
            <a:miter lim="800000"/>
            <a:headEnd/>
            <a:tailEnd/>
          </a:ln>
          <a:effectLst/>
        </p:spPr>
        <p:txBody>
          <a:bodyPr wrap="none">
            <a:spAutoFit/>
          </a:bodyPr>
          <a:lstStyle/>
          <a:p>
            <a:endParaRPr lang="en-US" sz="1800">
              <a:latin typeface="Arial" charset="0"/>
            </a:endParaRPr>
          </a:p>
        </p:txBody>
      </p:sp>
      <p:sp>
        <p:nvSpPr>
          <p:cNvPr id="349188" name="Text Box 4"/>
          <p:cNvSpPr txBox="1">
            <a:spLocks noChangeArrowheads="1"/>
          </p:cNvSpPr>
          <p:nvPr/>
        </p:nvSpPr>
        <p:spPr bwMode="auto">
          <a:xfrm>
            <a:off x="1763713" y="404813"/>
            <a:ext cx="6553200" cy="396875"/>
          </a:xfrm>
          <a:prstGeom prst="rect">
            <a:avLst/>
          </a:prstGeom>
          <a:noFill/>
          <a:ln w="9525">
            <a:noFill/>
            <a:miter lim="800000"/>
            <a:headEnd/>
            <a:tailEnd/>
          </a:ln>
          <a:effectLst/>
        </p:spPr>
        <p:txBody>
          <a:bodyPr>
            <a:spAutoFit/>
          </a:bodyPr>
          <a:lstStyle/>
          <a:p>
            <a:r>
              <a:rPr lang="hr-HR" sz="2000" b="1">
                <a:solidFill>
                  <a:srgbClr val="000066"/>
                </a:solidFill>
                <a:effectLst>
                  <a:outerShdw blurRad="38100" dist="38100" dir="2700000" algn="tl">
                    <a:srgbClr val="C0C0C0"/>
                  </a:outerShdw>
                </a:effectLst>
                <a:latin typeface="Verdana" pitchFamily="34" charset="0"/>
              </a:rPr>
              <a:t>   International colaboration</a:t>
            </a:r>
          </a:p>
        </p:txBody>
      </p:sp>
      <p:pic>
        <p:nvPicPr>
          <p:cNvPr id="349189" name="Picture 5" descr="DHMZlogo"/>
          <p:cNvPicPr>
            <a:picLocks noChangeAspect="1" noChangeArrowheads="1"/>
          </p:cNvPicPr>
          <p:nvPr/>
        </p:nvPicPr>
        <p:blipFill>
          <a:blip r:embed="rId2" cstate="print"/>
          <a:srcRect/>
          <a:stretch>
            <a:fillRect/>
          </a:stretch>
        </p:blipFill>
        <p:spPr bwMode="auto">
          <a:xfrm>
            <a:off x="7164388" y="1052513"/>
            <a:ext cx="792162" cy="936625"/>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Azure">
  <a:themeElements>
    <a:clrScheme name="">
      <a:dk1>
        <a:srgbClr val="000000"/>
      </a:dk1>
      <a:lt1>
        <a:srgbClr val="FFFFFF"/>
      </a:lt1>
      <a:dk2>
        <a:srgbClr val="006666"/>
      </a:dk2>
      <a:lt2>
        <a:srgbClr val="00FFFF"/>
      </a:lt2>
      <a:accent1>
        <a:srgbClr val="00CCCC"/>
      </a:accent1>
      <a:accent2>
        <a:srgbClr val="6666FF"/>
      </a:accent2>
      <a:accent3>
        <a:srgbClr val="AAB8B8"/>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Azure">
  <a:themeElements>
    <a:clrScheme name="">
      <a:dk1>
        <a:srgbClr val="000000"/>
      </a:dk1>
      <a:lt1>
        <a:srgbClr val="FFFFFF"/>
      </a:lt1>
      <a:dk2>
        <a:srgbClr val="006666"/>
      </a:dk2>
      <a:lt2>
        <a:srgbClr val="00FFFF"/>
      </a:lt2>
      <a:accent1>
        <a:srgbClr val="00CCCC"/>
      </a:accent1>
      <a:accent2>
        <a:srgbClr val="6666FF"/>
      </a:accent2>
      <a:accent3>
        <a:srgbClr val="AAB8B8"/>
      </a:accent3>
      <a:accent4>
        <a:srgbClr val="DADADA"/>
      </a:accent4>
      <a:accent5>
        <a:srgbClr val="AAE2E2"/>
      </a:accent5>
      <a:accent6>
        <a:srgbClr val="5C5CE7"/>
      </a:accent6>
      <a:hlink>
        <a:srgbClr val="CCCCFF"/>
      </a:hlink>
      <a:folHlink>
        <a:srgbClr val="CC99FF"/>
      </a:folHlink>
    </a:clrScheme>
    <a:fontScheme name="1_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1_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1_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2828</TotalTime>
  <Words>1248</Words>
  <Application>Microsoft Office PowerPoint</Application>
  <PresentationFormat>On-screen Show (4:3)</PresentationFormat>
  <Paragraphs>366</Paragraphs>
  <Slides>44</Slides>
  <Notes>1</Notes>
  <HiddenSlides>1</HiddenSlides>
  <MMClips>0</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44</vt:i4>
      </vt:variant>
    </vt:vector>
  </HeadingPairs>
  <TitlesOfParts>
    <vt:vector size="48" baseType="lpstr">
      <vt:lpstr>Azure</vt:lpstr>
      <vt:lpstr>1_Azure</vt:lpstr>
      <vt:lpstr>Clip</vt:lpstr>
      <vt:lpstr>Visio</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vector>
  </TitlesOfParts>
  <Company>DHMZ</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VLASTA TUTIS</dc:creator>
  <cp:lastModifiedBy>M6 edukaciski centar</cp:lastModifiedBy>
  <cp:revision>285</cp:revision>
  <dcterms:created xsi:type="dcterms:W3CDTF">2003-02-13T08:45:56Z</dcterms:created>
  <dcterms:modified xsi:type="dcterms:W3CDTF">2013-05-30T08:55:55Z</dcterms:modified>
</cp:coreProperties>
</file>