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90" r:id="rId4"/>
    <p:sldId id="289" r:id="rId5"/>
    <p:sldId id="291" r:id="rId6"/>
    <p:sldId id="293" r:id="rId7"/>
    <p:sldId id="294" r:id="rId8"/>
    <p:sldId id="292" r:id="rId9"/>
    <p:sldId id="295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10" autoAdjust="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08B4FB-A8BA-429D-AC50-8FC88558FA01}" type="doc">
      <dgm:prSet loTypeId="urn:microsoft.com/office/officeart/2005/8/layout/hierarchy4" loCatId="hierarchy" qsTypeId="urn:microsoft.com/office/officeart/2005/8/quickstyle/simple1" qsCatId="simple" csTypeId="urn:microsoft.com/office/officeart/2005/8/colors/accent0_3" csCatId="mainScheme" phldr="1"/>
      <dgm:spPr/>
    </dgm:pt>
    <dgm:pt modelId="{C8C00E76-968C-4A60-94C8-21EC85E80AA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b="0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RHMS,RS hydrological department-monitoring results:</a:t>
          </a:r>
          <a:endParaRPr kumimoji="0" lang="sr-Latn-CS" b="0" i="0" u="none" strike="noStrike" cap="none" normalizeH="0" baseline="0" dirty="0" smtClean="0">
            <a:ln/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b="0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Special bulletins with announcement and warning are distribute to</a:t>
          </a:r>
          <a:endParaRPr kumimoji="0" lang="sr-Latn-CS" b="0" i="0" u="none" strike="noStrike" cap="none" normalizeH="0" baseline="0" dirty="0" smtClean="0">
            <a:ln/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E23BC4B-A58F-4BA6-A901-A95903D73D78}" type="parTrans" cxnId="{B65B9BC6-8247-43A4-BB7D-A9846454D717}">
      <dgm:prSet/>
      <dgm:spPr/>
      <dgm:t>
        <a:bodyPr/>
        <a:lstStyle/>
        <a:p>
          <a:endParaRPr lang="sr-Latn-CS"/>
        </a:p>
      </dgm:t>
    </dgm:pt>
    <dgm:pt modelId="{F7197380-2738-4678-A0C2-C854AB4BBFEF}" type="sibTrans" cxnId="{B65B9BC6-8247-43A4-BB7D-A9846454D717}">
      <dgm:prSet/>
      <dgm:spPr/>
      <dgm:t>
        <a:bodyPr/>
        <a:lstStyle/>
        <a:p>
          <a:endParaRPr lang="sr-Latn-CS"/>
        </a:p>
      </dgm:t>
    </dgm:pt>
    <dgm:pt modelId="{CC6F4ADA-1AC8-49D5-B82F-BC0FA219514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b="0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Ministry of Internal Affairs</a:t>
          </a:r>
          <a:endParaRPr kumimoji="0" lang="sr-Latn-CS" b="0" i="0" u="none" strike="noStrike" cap="none" normalizeH="0" baseline="0" dirty="0" smtClean="0">
            <a:ln/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b="0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-</a:t>
          </a:r>
          <a:endParaRPr kumimoji="0" lang="sr-Latn-CS" b="0" i="0" u="none" strike="noStrike" cap="none" normalizeH="0" baseline="0" dirty="0" smtClean="0">
            <a:ln/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b="0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Goverment</a:t>
          </a:r>
          <a:endParaRPr kumimoji="0" lang="sr-Latn-CS" b="0" i="0" u="none" strike="noStrike" cap="none" normalizeH="0" baseline="0" dirty="0" smtClean="0">
            <a:ln/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8F9C4074-363F-4F7A-8B40-6DA57428ED56}" type="parTrans" cxnId="{F9319828-4587-41A1-8210-63B253AF2D65}">
      <dgm:prSet/>
      <dgm:spPr/>
      <dgm:t>
        <a:bodyPr/>
        <a:lstStyle/>
        <a:p>
          <a:endParaRPr lang="sr-Latn-CS"/>
        </a:p>
      </dgm:t>
    </dgm:pt>
    <dgm:pt modelId="{8B9B6D68-1BF7-4EF9-B874-B7DD420F29E7}" type="sibTrans" cxnId="{F9319828-4587-41A1-8210-63B253AF2D65}">
      <dgm:prSet/>
      <dgm:spPr/>
      <dgm:t>
        <a:bodyPr/>
        <a:lstStyle/>
        <a:p>
          <a:endParaRPr lang="sr-Latn-CS"/>
        </a:p>
      </dgm:t>
    </dgm:pt>
    <dgm:pt modelId="{E9F6E5CA-1FEC-4D82-A3E1-F9A73F90CFC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b="0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Republic administration for Civil Protection –</a:t>
          </a:r>
          <a:endParaRPr kumimoji="0" lang="sr-Latn-CS" b="0" i="0" u="none" strike="noStrike" cap="none" normalizeH="0" baseline="0" dirty="0" smtClean="0">
            <a:ln/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Municipal Civil Protection Headquarters</a:t>
          </a:r>
          <a:endParaRPr kumimoji="0" lang="sr-Latn-CS" b="0" i="0" u="none" strike="noStrike" cap="none" normalizeH="0" baseline="0" dirty="0" smtClean="0">
            <a:ln/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r-Latn-CS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3379ADC6-B0EF-4928-88A9-C7FA590D48EB}" type="parTrans" cxnId="{21F5E127-4188-44A3-80C7-71ED58CAEA83}">
      <dgm:prSet/>
      <dgm:spPr/>
      <dgm:t>
        <a:bodyPr/>
        <a:lstStyle/>
        <a:p>
          <a:endParaRPr lang="sr-Latn-CS"/>
        </a:p>
      </dgm:t>
    </dgm:pt>
    <dgm:pt modelId="{4C133A23-25D1-4F8C-B4D0-E9FF4DD4F531}" type="sibTrans" cxnId="{21F5E127-4188-44A3-80C7-71ED58CAEA83}">
      <dgm:prSet/>
      <dgm:spPr/>
      <dgm:t>
        <a:bodyPr/>
        <a:lstStyle/>
        <a:p>
          <a:endParaRPr lang="sr-Latn-CS"/>
        </a:p>
      </dgm:t>
    </dgm:pt>
    <dgm:pt modelId="{9CD4FE14-E355-4E5A-A19C-051F0381CB9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b="0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Operating center 112</a:t>
          </a:r>
          <a:endParaRPr kumimoji="0" lang="sr-Latn-CS" b="0" i="0" u="none" strike="noStrike" cap="none" normalizeH="0" baseline="0" dirty="0" smtClean="0">
            <a:ln/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r-Latn-CS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316E8085-E347-40B3-8D1E-556A3405BC77}" type="parTrans" cxnId="{41E057C0-EC0F-448F-9584-EEF8455A5170}">
      <dgm:prSet/>
      <dgm:spPr/>
      <dgm:t>
        <a:bodyPr/>
        <a:lstStyle/>
        <a:p>
          <a:endParaRPr lang="sr-Latn-CS"/>
        </a:p>
      </dgm:t>
    </dgm:pt>
    <dgm:pt modelId="{45D8B203-151E-43C8-9EA2-C9D4DCDAB44D}" type="sibTrans" cxnId="{41E057C0-EC0F-448F-9584-EEF8455A5170}">
      <dgm:prSet/>
      <dgm:spPr/>
      <dgm:t>
        <a:bodyPr/>
        <a:lstStyle/>
        <a:p>
          <a:endParaRPr lang="sr-Latn-CS"/>
        </a:p>
      </dgm:t>
    </dgm:pt>
    <dgm:pt modelId="{8245E59E-2492-48F4-85B7-B4929192786B}" type="pres">
      <dgm:prSet presAssocID="{0A08B4FB-A8BA-429D-AC50-8FC88558FA0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622630-79BC-4B4A-9EB1-38A4682012A6}" type="pres">
      <dgm:prSet presAssocID="{C8C00E76-968C-4A60-94C8-21EC85E80AAA}" presName="vertOne" presStyleCnt="0"/>
      <dgm:spPr/>
    </dgm:pt>
    <dgm:pt modelId="{3E2AD3FB-3ED3-45EC-A471-983E9267754F}" type="pres">
      <dgm:prSet presAssocID="{C8C00E76-968C-4A60-94C8-21EC85E80AA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0E6847A4-B140-4108-B90A-729FF5E71E83}" type="pres">
      <dgm:prSet presAssocID="{C8C00E76-968C-4A60-94C8-21EC85E80AAA}" presName="parTransOne" presStyleCnt="0"/>
      <dgm:spPr/>
    </dgm:pt>
    <dgm:pt modelId="{05670F54-FC39-47E6-B681-AAFB1F91E9AB}" type="pres">
      <dgm:prSet presAssocID="{C8C00E76-968C-4A60-94C8-21EC85E80AAA}" presName="horzOne" presStyleCnt="0"/>
      <dgm:spPr/>
    </dgm:pt>
    <dgm:pt modelId="{B73B1946-8E17-4FCE-86BA-64E34E90ACD2}" type="pres">
      <dgm:prSet presAssocID="{CC6F4ADA-1AC8-49D5-B82F-BC0FA219514E}" presName="vertTwo" presStyleCnt="0"/>
      <dgm:spPr/>
    </dgm:pt>
    <dgm:pt modelId="{47F55C39-ACBC-4C5C-AC4F-8707A9615AC8}" type="pres">
      <dgm:prSet presAssocID="{CC6F4ADA-1AC8-49D5-B82F-BC0FA219514E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DF562074-F00B-48BC-ABBC-37A142BC0279}" type="pres">
      <dgm:prSet presAssocID="{CC6F4ADA-1AC8-49D5-B82F-BC0FA219514E}" presName="horzTwo" presStyleCnt="0"/>
      <dgm:spPr/>
    </dgm:pt>
    <dgm:pt modelId="{68F9EE83-30D1-4DD2-9219-50DCB25CB5F2}" type="pres">
      <dgm:prSet presAssocID="{8B9B6D68-1BF7-4EF9-B874-B7DD420F29E7}" presName="sibSpaceTwo" presStyleCnt="0"/>
      <dgm:spPr/>
    </dgm:pt>
    <dgm:pt modelId="{AA8C9A50-C158-4A69-8210-A1D89EB813EE}" type="pres">
      <dgm:prSet presAssocID="{E9F6E5CA-1FEC-4D82-A3E1-F9A73F90CFCB}" presName="vertTwo" presStyleCnt="0"/>
      <dgm:spPr/>
    </dgm:pt>
    <dgm:pt modelId="{852CE157-1AB0-4A5D-BA36-2E8345961FAD}" type="pres">
      <dgm:prSet presAssocID="{E9F6E5CA-1FEC-4D82-A3E1-F9A73F90CFCB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A773F3C6-6DFC-4024-9307-A56B10C289BF}" type="pres">
      <dgm:prSet presAssocID="{E9F6E5CA-1FEC-4D82-A3E1-F9A73F90CFCB}" presName="horzTwo" presStyleCnt="0"/>
      <dgm:spPr/>
    </dgm:pt>
    <dgm:pt modelId="{951C205E-7EFF-4220-AFD1-903F03BD38DB}" type="pres">
      <dgm:prSet presAssocID="{4C133A23-25D1-4F8C-B4D0-E9FF4DD4F531}" presName="sibSpaceTwo" presStyleCnt="0"/>
      <dgm:spPr/>
    </dgm:pt>
    <dgm:pt modelId="{61256244-1186-4E28-8518-6D328F2D924D}" type="pres">
      <dgm:prSet presAssocID="{9CD4FE14-E355-4E5A-A19C-051F0381CB9D}" presName="vertTwo" presStyleCnt="0"/>
      <dgm:spPr/>
    </dgm:pt>
    <dgm:pt modelId="{7A13E08A-0B85-4265-B43C-0A14A73704AA}" type="pres">
      <dgm:prSet presAssocID="{9CD4FE14-E355-4E5A-A19C-051F0381CB9D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EA1711C9-17D3-4ED1-9489-07A7AE1DE228}" type="pres">
      <dgm:prSet presAssocID="{9CD4FE14-E355-4E5A-A19C-051F0381CB9D}" presName="horzTwo" presStyleCnt="0"/>
      <dgm:spPr/>
    </dgm:pt>
  </dgm:ptLst>
  <dgm:cxnLst>
    <dgm:cxn modelId="{B65B9BC6-8247-43A4-BB7D-A9846454D717}" srcId="{0A08B4FB-A8BA-429D-AC50-8FC88558FA01}" destId="{C8C00E76-968C-4A60-94C8-21EC85E80AAA}" srcOrd="0" destOrd="0" parTransId="{BE23BC4B-A58F-4BA6-A901-A95903D73D78}" sibTransId="{F7197380-2738-4678-A0C2-C854AB4BBFEF}"/>
    <dgm:cxn modelId="{F9319828-4587-41A1-8210-63B253AF2D65}" srcId="{C8C00E76-968C-4A60-94C8-21EC85E80AAA}" destId="{CC6F4ADA-1AC8-49D5-B82F-BC0FA219514E}" srcOrd="0" destOrd="0" parTransId="{8F9C4074-363F-4F7A-8B40-6DA57428ED56}" sibTransId="{8B9B6D68-1BF7-4EF9-B874-B7DD420F29E7}"/>
    <dgm:cxn modelId="{BF99BC3A-450F-499B-BE9C-5F13BB363749}" type="presOf" srcId="{9CD4FE14-E355-4E5A-A19C-051F0381CB9D}" destId="{7A13E08A-0B85-4265-B43C-0A14A73704AA}" srcOrd="0" destOrd="0" presId="urn:microsoft.com/office/officeart/2005/8/layout/hierarchy4"/>
    <dgm:cxn modelId="{4D2052A7-1C84-4A0C-AC11-E096156EC318}" type="presOf" srcId="{0A08B4FB-A8BA-429D-AC50-8FC88558FA01}" destId="{8245E59E-2492-48F4-85B7-B4929192786B}" srcOrd="0" destOrd="0" presId="urn:microsoft.com/office/officeart/2005/8/layout/hierarchy4"/>
    <dgm:cxn modelId="{AB2B7BA3-8E45-4893-9289-B00BCAE755B6}" type="presOf" srcId="{CC6F4ADA-1AC8-49D5-B82F-BC0FA219514E}" destId="{47F55C39-ACBC-4C5C-AC4F-8707A9615AC8}" srcOrd="0" destOrd="0" presId="urn:microsoft.com/office/officeart/2005/8/layout/hierarchy4"/>
    <dgm:cxn modelId="{21F5E127-4188-44A3-80C7-71ED58CAEA83}" srcId="{C8C00E76-968C-4A60-94C8-21EC85E80AAA}" destId="{E9F6E5CA-1FEC-4D82-A3E1-F9A73F90CFCB}" srcOrd="1" destOrd="0" parTransId="{3379ADC6-B0EF-4928-88A9-C7FA590D48EB}" sibTransId="{4C133A23-25D1-4F8C-B4D0-E9FF4DD4F531}"/>
    <dgm:cxn modelId="{41E057C0-EC0F-448F-9584-EEF8455A5170}" srcId="{C8C00E76-968C-4A60-94C8-21EC85E80AAA}" destId="{9CD4FE14-E355-4E5A-A19C-051F0381CB9D}" srcOrd="2" destOrd="0" parTransId="{316E8085-E347-40B3-8D1E-556A3405BC77}" sibTransId="{45D8B203-151E-43C8-9EA2-C9D4DCDAB44D}"/>
    <dgm:cxn modelId="{917F6178-FA42-4FA4-BCDF-1AFDDE85CBE1}" type="presOf" srcId="{C8C00E76-968C-4A60-94C8-21EC85E80AAA}" destId="{3E2AD3FB-3ED3-45EC-A471-983E9267754F}" srcOrd="0" destOrd="0" presId="urn:microsoft.com/office/officeart/2005/8/layout/hierarchy4"/>
    <dgm:cxn modelId="{EC0A25E7-F18D-4617-A8C1-BB99C8B9208D}" type="presOf" srcId="{E9F6E5CA-1FEC-4D82-A3E1-F9A73F90CFCB}" destId="{852CE157-1AB0-4A5D-BA36-2E8345961FAD}" srcOrd="0" destOrd="0" presId="urn:microsoft.com/office/officeart/2005/8/layout/hierarchy4"/>
    <dgm:cxn modelId="{0E6AFE48-146D-4F33-B4E8-052ABC2CBE51}" type="presParOf" srcId="{8245E59E-2492-48F4-85B7-B4929192786B}" destId="{CA622630-79BC-4B4A-9EB1-38A4682012A6}" srcOrd="0" destOrd="0" presId="urn:microsoft.com/office/officeart/2005/8/layout/hierarchy4"/>
    <dgm:cxn modelId="{00FD14B6-188E-4468-B95C-DA487F9D3524}" type="presParOf" srcId="{CA622630-79BC-4B4A-9EB1-38A4682012A6}" destId="{3E2AD3FB-3ED3-45EC-A471-983E9267754F}" srcOrd="0" destOrd="0" presId="urn:microsoft.com/office/officeart/2005/8/layout/hierarchy4"/>
    <dgm:cxn modelId="{B429128C-C087-4029-B057-A2E1C46C881B}" type="presParOf" srcId="{CA622630-79BC-4B4A-9EB1-38A4682012A6}" destId="{0E6847A4-B140-4108-B90A-729FF5E71E83}" srcOrd="1" destOrd="0" presId="urn:microsoft.com/office/officeart/2005/8/layout/hierarchy4"/>
    <dgm:cxn modelId="{A9234C9C-2C43-4601-BACF-F1DF638789E6}" type="presParOf" srcId="{CA622630-79BC-4B4A-9EB1-38A4682012A6}" destId="{05670F54-FC39-47E6-B681-AAFB1F91E9AB}" srcOrd="2" destOrd="0" presId="urn:microsoft.com/office/officeart/2005/8/layout/hierarchy4"/>
    <dgm:cxn modelId="{E2D06FD1-DB67-45E1-BF3C-F8FE4AF4C673}" type="presParOf" srcId="{05670F54-FC39-47E6-B681-AAFB1F91E9AB}" destId="{B73B1946-8E17-4FCE-86BA-64E34E90ACD2}" srcOrd="0" destOrd="0" presId="urn:microsoft.com/office/officeart/2005/8/layout/hierarchy4"/>
    <dgm:cxn modelId="{1CF33003-8AD7-4F12-AF80-CB0D949E3E28}" type="presParOf" srcId="{B73B1946-8E17-4FCE-86BA-64E34E90ACD2}" destId="{47F55C39-ACBC-4C5C-AC4F-8707A9615AC8}" srcOrd="0" destOrd="0" presId="urn:microsoft.com/office/officeart/2005/8/layout/hierarchy4"/>
    <dgm:cxn modelId="{2EF3D707-F52C-48B8-A6C9-EE6870B185F6}" type="presParOf" srcId="{B73B1946-8E17-4FCE-86BA-64E34E90ACD2}" destId="{DF562074-F00B-48BC-ABBC-37A142BC0279}" srcOrd="1" destOrd="0" presId="urn:microsoft.com/office/officeart/2005/8/layout/hierarchy4"/>
    <dgm:cxn modelId="{198D9FE7-7F96-4BE4-971C-2D680073826B}" type="presParOf" srcId="{05670F54-FC39-47E6-B681-AAFB1F91E9AB}" destId="{68F9EE83-30D1-4DD2-9219-50DCB25CB5F2}" srcOrd="1" destOrd="0" presId="urn:microsoft.com/office/officeart/2005/8/layout/hierarchy4"/>
    <dgm:cxn modelId="{56A8BC33-FE97-4DC8-BBE0-ABE3A7299658}" type="presParOf" srcId="{05670F54-FC39-47E6-B681-AAFB1F91E9AB}" destId="{AA8C9A50-C158-4A69-8210-A1D89EB813EE}" srcOrd="2" destOrd="0" presId="urn:microsoft.com/office/officeart/2005/8/layout/hierarchy4"/>
    <dgm:cxn modelId="{7BDC5BFC-21C5-4555-A930-0266A95FA7F5}" type="presParOf" srcId="{AA8C9A50-C158-4A69-8210-A1D89EB813EE}" destId="{852CE157-1AB0-4A5D-BA36-2E8345961FAD}" srcOrd="0" destOrd="0" presId="urn:microsoft.com/office/officeart/2005/8/layout/hierarchy4"/>
    <dgm:cxn modelId="{B8964717-6296-4823-A47D-62720C9279AC}" type="presParOf" srcId="{AA8C9A50-C158-4A69-8210-A1D89EB813EE}" destId="{A773F3C6-6DFC-4024-9307-A56B10C289BF}" srcOrd="1" destOrd="0" presId="urn:microsoft.com/office/officeart/2005/8/layout/hierarchy4"/>
    <dgm:cxn modelId="{E49F323F-8978-4BA6-807C-D9A0CABF297C}" type="presParOf" srcId="{05670F54-FC39-47E6-B681-AAFB1F91E9AB}" destId="{951C205E-7EFF-4220-AFD1-903F03BD38DB}" srcOrd="3" destOrd="0" presId="urn:microsoft.com/office/officeart/2005/8/layout/hierarchy4"/>
    <dgm:cxn modelId="{5C73A81E-B77C-4C5B-AB00-C8952F88A6C5}" type="presParOf" srcId="{05670F54-FC39-47E6-B681-AAFB1F91E9AB}" destId="{61256244-1186-4E28-8518-6D328F2D924D}" srcOrd="4" destOrd="0" presId="urn:microsoft.com/office/officeart/2005/8/layout/hierarchy4"/>
    <dgm:cxn modelId="{7A4C51A7-EE68-47D2-B102-A916D66CD4A8}" type="presParOf" srcId="{61256244-1186-4E28-8518-6D328F2D924D}" destId="{7A13E08A-0B85-4265-B43C-0A14A73704AA}" srcOrd="0" destOrd="0" presId="urn:microsoft.com/office/officeart/2005/8/layout/hierarchy4"/>
    <dgm:cxn modelId="{EECD85D7-E3B7-420B-AE9C-2DFF636634C1}" type="presParOf" srcId="{61256244-1186-4E28-8518-6D328F2D924D}" destId="{EA1711C9-17D3-4ED1-9489-07A7AE1DE22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AD3FB-3ED3-45EC-A471-983E9267754F}">
      <dsp:nvSpPr>
        <dsp:cNvPr id="0" name=""/>
        <dsp:cNvSpPr/>
      </dsp:nvSpPr>
      <dsp:spPr>
        <a:xfrm>
          <a:off x="2772" y="331"/>
          <a:ext cx="7709758" cy="22538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sz="3200" b="0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RHMS,RS hydrological department-monitoring results:</a:t>
          </a:r>
          <a:endParaRPr kumimoji="0" lang="sr-Latn-CS" sz="3200" b="0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sz="3200" b="0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Special bulletins with announcement and warning are distribute to</a:t>
          </a:r>
          <a:endParaRPr kumimoji="0" lang="sr-Latn-CS" sz="3200" b="0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8785" y="66344"/>
        <a:ext cx="7577732" cy="2121828"/>
      </dsp:txXfrm>
    </dsp:sp>
    <dsp:sp modelId="{47F55C39-ACBC-4C5C-AC4F-8707A9615AC8}">
      <dsp:nvSpPr>
        <dsp:cNvPr id="0" name=""/>
        <dsp:cNvSpPr/>
      </dsp:nvSpPr>
      <dsp:spPr>
        <a:xfrm>
          <a:off x="2772" y="2460721"/>
          <a:ext cx="2433635" cy="22538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sz="1900" b="0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Ministry of Internal Affairs</a:t>
          </a:r>
          <a:endParaRPr kumimoji="0" lang="sr-Latn-CS" sz="1900" b="0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sz="1900" b="0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-</a:t>
          </a:r>
          <a:endParaRPr kumimoji="0" lang="sr-Latn-CS" sz="1900" b="0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sz="1900" b="0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Goverment</a:t>
          </a:r>
          <a:endParaRPr kumimoji="0" lang="sr-Latn-CS" sz="1900" b="0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8785" y="2526734"/>
        <a:ext cx="2301609" cy="2121828"/>
      </dsp:txXfrm>
    </dsp:sp>
    <dsp:sp modelId="{852CE157-1AB0-4A5D-BA36-2E8345961FAD}">
      <dsp:nvSpPr>
        <dsp:cNvPr id="0" name=""/>
        <dsp:cNvSpPr/>
      </dsp:nvSpPr>
      <dsp:spPr>
        <a:xfrm>
          <a:off x="2640834" y="2460721"/>
          <a:ext cx="2433635" cy="22538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sz="1900" b="0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Republic administration for Civil Protection –</a:t>
          </a:r>
          <a:endParaRPr kumimoji="0" lang="sr-Latn-CS" sz="1900" b="0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900" b="0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Municipal Civil Protection Headquarters</a:t>
          </a:r>
          <a:endParaRPr kumimoji="0" lang="sr-Latn-CS" sz="1900" b="0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r-Latn-CS" sz="19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2706847" y="2526734"/>
        <a:ext cx="2301609" cy="2121828"/>
      </dsp:txXfrm>
    </dsp:sp>
    <dsp:sp modelId="{7A13E08A-0B85-4265-B43C-0A14A73704AA}">
      <dsp:nvSpPr>
        <dsp:cNvPr id="0" name=""/>
        <dsp:cNvSpPr/>
      </dsp:nvSpPr>
      <dsp:spPr>
        <a:xfrm>
          <a:off x="5278895" y="2460721"/>
          <a:ext cx="2433635" cy="22538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CS" sz="1900" b="0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Operating center 112</a:t>
          </a:r>
          <a:endParaRPr kumimoji="0" lang="sr-Latn-CS" sz="1900" b="0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r-Latn-CS" sz="19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5344908" y="2526734"/>
        <a:ext cx="2301609" cy="2121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49EB4-5420-4285-BBB7-0B2ABA4DBE93}" type="datetimeFigureOut">
              <a:rPr lang="sr-Latn-BA" smtClean="0"/>
              <a:t>30.5.2013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5255B-A668-4AEB-AC9B-C97245D8C52F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7497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15B766-29FD-46A6-9C82-39CBB1B7B7EE}" type="slidenum">
              <a:rPr lang="sr-Latn-CS" smtClean="0"/>
              <a:pPr>
                <a:defRPr/>
              </a:pPr>
              <a:t>9</a:t>
            </a:fld>
            <a:endParaRPr lang="sr-Latn-C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1CE07-62DE-4BF1-8739-39325705284B}" type="slidenum">
              <a:rPr lang="sr-Latn-CS" smtClean="0"/>
              <a:pPr>
                <a:defRPr/>
              </a:pPr>
              <a:t>10</a:t>
            </a:fld>
            <a:endParaRPr lang="sr-Latn-C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57BB66-D0B9-4805-8808-18F7D1C6FF0E}" type="slidenum">
              <a:rPr lang="sr-Latn-CS" smtClean="0"/>
              <a:pPr>
                <a:defRPr/>
              </a:pPr>
              <a:t>11</a:t>
            </a:fld>
            <a:endParaRPr lang="sr-Latn-C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71479B-3F4C-43E0-9BA0-3F93C42CB918}" type="slidenum">
              <a:rPr lang="sr-Latn-CS" smtClean="0"/>
              <a:pPr>
                <a:defRPr/>
              </a:pPr>
              <a:t>12</a:t>
            </a:fld>
            <a:endParaRPr lang="sr-Latn-C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E7391E-5F45-40A9-8305-2AEA07C3B77C}" type="slidenum">
              <a:rPr lang="sr-Latn-CS" smtClean="0"/>
              <a:pPr>
                <a:defRPr/>
              </a:pPr>
              <a:t>13</a:t>
            </a:fld>
            <a:endParaRPr lang="sr-Latn-C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40D8ED-82C6-4E71-86C2-58A887F9C049}" type="slidenum">
              <a:rPr lang="sr-Latn-CS" smtClean="0"/>
              <a:pPr>
                <a:defRPr/>
              </a:pPr>
              <a:t>14</a:t>
            </a:fld>
            <a:endParaRPr lang="sr-Latn-C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R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F103D3-915B-47BB-A52A-7E4C18E82EC4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FE1555-50B1-4CD9-85F6-5CD6E0462F3B}" type="slidenum">
              <a:rPr lang="sr-Latn-CS" smtClean="0"/>
              <a:pPr>
                <a:defRPr/>
              </a:pPr>
              <a:t>16</a:t>
            </a:fld>
            <a:endParaRPr lang="sr-Latn-C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8FE358-17BD-4369-B8D3-1438BA579AB5}" type="slidenum">
              <a:rPr lang="sr-Latn-CS" smtClean="0"/>
              <a:pPr>
                <a:defRPr/>
              </a:pPr>
              <a:t>17</a:t>
            </a:fld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396ACD-769F-4D04-BD89-E0ABC2F348A0}" type="datetimeFigureOut">
              <a:rPr lang="sr-Latn-BA" smtClean="0"/>
              <a:t>30.5.2013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45BF16-B4F0-423E-892B-02EDD07936A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35558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9006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396ACD-769F-4D04-BD89-E0ABC2F348A0}" type="datetimeFigureOut">
              <a:rPr lang="sr-Latn-BA" smtClean="0"/>
              <a:t>30.5.2013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45BF16-B4F0-423E-892B-02EDD07936A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4783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396ACD-769F-4D04-BD89-E0ABC2F348A0}" type="datetimeFigureOut">
              <a:rPr lang="sr-Latn-BA" smtClean="0"/>
              <a:t>30.5.2013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45BF16-B4F0-423E-892B-02EDD07936A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79153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www.meteo-rs.com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28BBA-0497-4935-A9D3-2ACF722971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99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9006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396ACD-769F-4D04-BD89-E0ABC2F348A0}" type="datetimeFigureOut">
              <a:rPr lang="sr-Latn-BA" smtClean="0"/>
              <a:t>30.5.2013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45BF16-B4F0-423E-892B-02EDD07936A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231619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396ACD-769F-4D04-BD89-E0ABC2F348A0}" type="datetimeFigureOut">
              <a:rPr lang="sr-Latn-BA" smtClean="0"/>
              <a:t>30.5.2013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45BF16-B4F0-423E-892B-02EDD07936A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90196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9006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396ACD-769F-4D04-BD89-E0ABC2F348A0}" type="datetimeFigureOut">
              <a:rPr lang="sr-Latn-BA" smtClean="0"/>
              <a:t>30.5.2013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45BF16-B4F0-423E-892B-02EDD07936A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62050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900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396ACD-769F-4D04-BD89-E0ABC2F348A0}" type="datetimeFigureOut">
              <a:rPr lang="sr-Latn-BA" smtClean="0"/>
              <a:t>30.5.2013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45BF16-B4F0-423E-892B-02EDD07936A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9872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9006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396ACD-769F-4D04-BD89-E0ABC2F348A0}" type="datetimeFigureOut">
              <a:rPr lang="sr-Latn-BA" smtClean="0"/>
              <a:t>30.5.2013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45BF16-B4F0-423E-892B-02EDD07936A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35308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396ACD-769F-4D04-BD89-E0ABC2F348A0}" type="datetimeFigureOut">
              <a:rPr lang="sr-Latn-BA" smtClean="0"/>
              <a:t>30.5.2013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45BF16-B4F0-423E-892B-02EDD07936A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96605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396ACD-769F-4D04-BD89-E0ABC2F348A0}" type="datetimeFigureOut">
              <a:rPr lang="sr-Latn-BA" smtClean="0"/>
              <a:t>30.5.2013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45BF16-B4F0-423E-892B-02EDD07936A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24390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396ACD-769F-4D04-BD89-E0ABC2F348A0}" type="datetimeFigureOut">
              <a:rPr lang="sr-Latn-BA" smtClean="0"/>
              <a:t>30.5.2013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45BF16-B4F0-423E-892B-02EDD07936A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53632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84"/>
            <a:ext cx="9144000" cy="622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8585212" y="0"/>
            <a:ext cx="504056" cy="476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371" y="18467"/>
            <a:ext cx="43973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144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259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Latn-BA" dirty="0" smtClean="0"/>
              <a:t>18-19/04/2013</a:t>
            </a:r>
            <a:endParaRPr lang="sr-Latn-B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32" y="6486524"/>
            <a:ext cx="73255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Latn-BA" dirty="0" smtClean="0"/>
              <a:t>rhmz@teol.net       </a:t>
            </a:r>
            <a:r>
              <a:rPr lang="sr-Latn-BA" b="1" dirty="0" smtClean="0">
                <a:solidFill>
                  <a:schemeClr val="bg1"/>
                </a:solidFill>
              </a:rPr>
              <a:t>   Republic Hydro-Meteorological Service  of Republika Srpska, B&amp;H         </a:t>
            </a:r>
            <a:r>
              <a:rPr lang="sr-Latn-BA" dirty="0" smtClean="0"/>
              <a:t>www.rhmzrs.com </a:t>
            </a:r>
            <a:endParaRPr lang="sr-Latn-BA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370" y="6492875"/>
            <a:ext cx="526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Latn-BA" dirty="0" smtClean="0"/>
              <a:t>1</a:t>
            </a:r>
            <a:endParaRPr lang="sr-Latn-BA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2440" y="1246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BA" dirty="0" smtClean="0"/>
              <a:t>ICSEED 12th Session-Sofia, 18-19 April 2013, BULGARIA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316612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1522310"/>
            <a:ext cx="5184576" cy="4104456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3200" dirty="0" smtClean="0">
                <a:solidFill>
                  <a:srgbClr val="002060"/>
                </a:solidFill>
              </a:rPr>
              <a:t>MANDATE  AND ACTIVITIES OF RHMS RS </a:t>
            </a:r>
            <a:br>
              <a:rPr lang="sr-Latn-BA" sz="3200" dirty="0" smtClean="0">
                <a:solidFill>
                  <a:srgbClr val="002060"/>
                </a:solidFill>
              </a:rPr>
            </a:br>
            <a:r>
              <a:rPr lang="sr-Latn-BA" sz="3200" dirty="0" smtClean="0">
                <a:solidFill>
                  <a:srgbClr val="002060"/>
                </a:solidFill>
              </a:rPr>
              <a:t>in providing information in</a:t>
            </a:r>
            <a:br>
              <a:rPr lang="sr-Latn-BA" sz="3200" dirty="0" smtClean="0">
                <a:solidFill>
                  <a:srgbClr val="002060"/>
                </a:solidFill>
              </a:rPr>
            </a:br>
            <a:r>
              <a:rPr lang="sr-Latn-BA" sz="3200" dirty="0" smtClean="0">
                <a:solidFill>
                  <a:srgbClr val="002060"/>
                </a:solidFill>
              </a:rPr>
              <a:t>hazardous situation</a:t>
            </a:r>
            <a:br>
              <a:rPr lang="sr-Latn-BA" sz="3200" dirty="0" smtClean="0">
                <a:solidFill>
                  <a:srgbClr val="002060"/>
                </a:solidFill>
              </a:rPr>
            </a:br>
            <a:r>
              <a:rPr lang="sr-Latn-BA" sz="3200" dirty="0" smtClean="0">
                <a:solidFill>
                  <a:srgbClr val="002060"/>
                </a:solidFill>
              </a:rPr>
              <a:t> </a:t>
            </a:r>
            <a:r>
              <a:rPr lang="sr-Latn-BA" sz="3200" dirty="0" smtClean="0">
                <a:solidFill>
                  <a:srgbClr val="002060"/>
                </a:solidFill>
              </a:rPr>
              <a:t/>
            </a:r>
            <a:br>
              <a:rPr lang="sr-Latn-BA" sz="3200" dirty="0" smtClean="0">
                <a:solidFill>
                  <a:srgbClr val="002060"/>
                </a:solidFill>
              </a:rPr>
            </a:br>
            <a:r>
              <a:rPr lang="sr-Latn-BA" sz="3200" dirty="0" smtClean="0">
                <a:solidFill>
                  <a:srgbClr val="002060"/>
                </a:solidFill>
              </a:rPr>
              <a:t/>
            </a:r>
            <a:br>
              <a:rPr lang="sr-Latn-BA" sz="3200" dirty="0" smtClean="0">
                <a:solidFill>
                  <a:srgbClr val="002060"/>
                </a:solidFill>
              </a:rPr>
            </a:br>
            <a:r>
              <a:rPr lang="sr-Latn-BA" sz="3200" dirty="0">
                <a:solidFill>
                  <a:srgbClr val="002060"/>
                </a:solidFill>
              </a:rPr>
              <a:t/>
            </a:r>
            <a:br>
              <a:rPr lang="sr-Latn-BA" sz="3200" dirty="0">
                <a:solidFill>
                  <a:srgbClr val="002060"/>
                </a:solidFill>
              </a:rPr>
            </a:br>
            <a:r>
              <a:rPr lang="sr-Latn-BA" sz="2800" dirty="0" smtClean="0">
                <a:solidFill>
                  <a:srgbClr val="002060"/>
                </a:solidFill>
              </a:rPr>
              <a:t>Republic Hydro-Meteorological Service of Republika Srpska</a:t>
            </a:r>
            <a:br>
              <a:rPr lang="sr-Latn-BA" sz="2800" dirty="0" smtClean="0">
                <a:solidFill>
                  <a:srgbClr val="002060"/>
                </a:solidFill>
              </a:rPr>
            </a:br>
            <a:r>
              <a:rPr lang="sr-Latn-BA" sz="2000" dirty="0" smtClean="0">
                <a:solidFill>
                  <a:srgbClr val="002060"/>
                </a:solidFill>
              </a:rPr>
              <a:t>(one of two entity hidrometeorological services in Bosnia and Herzegovina)</a:t>
            </a:r>
            <a:r>
              <a:rPr lang="sr-Latn-BA" sz="3200" dirty="0">
                <a:solidFill>
                  <a:srgbClr val="002060"/>
                </a:solidFill>
              </a:rPr>
              <a:t/>
            </a:r>
            <a:br>
              <a:rPr lang="sr-Latn-BA" sz="3200" dirty="0">
                <a:solidFill>
                  <a:srgbClr val="002060"/>
                </a:solidFill>
              </a:rPr>
            </a:br>
            <a:r>
              <a:rPr lang="en-GB" sz="3200" dirty="0" smtClean="0">
                <a:solidFill>
                  <a:srgbClr val="002060"/>
                </a:solidFill>
              </a:rPr>
              <a:t> </a:t>
            </a:r>
            <a:endParaRPr lang="sr-Latn-BA" sz="3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0426"/>
            <a:ext cx="2590822" cy="5862909"/>
          </a:xfrm>
        </p:spPr>
        <p:txBody>
          <a:bodyPr/>
          <a:lstStyle/>
          <a:p>
            <a:endParaRPr lang="sr-Latn-BA" dirty="0"/>
          </a:p>
        </p:txBody>
      </p:sp>
      <p:sp>
        <p:nvSpPr>
          <p:cNvPr id="4" name="TextBox 3"/>
          <p:cNvSpPr txBox="1"/>
          <p:nvPr/>
        </p:nvSpPr>
        <p:spPr>
          <a:xfrm>
            <a:off x="97673" y="0"/>
            <a:ext cx="6632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000" dirty="0" smtClean="0">
                <a:solidFill>
                  <a:schemeClr val="bg1"/>
                </a:solidFill>
              </a:rPr>
              <a:t>Building Resilience to Disasters in Western Balkans and Turkey</a:t>
            </a:r>
            <a:endParaRPr lang="sr-Latn-BA" sz="2000" dirty="0">
              <a:solidFill>
                <a:schemeClr val="bg1"/>
              </a:solidFill>
            </a:endParaRP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0" y="590427"/>
            <a:ext cx="3203848" cy="5862909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 algn="ctr">
              <a:defRPr/>
            </a:pPr>
            <a:r>
              <a:rPr lang="sr-Latn-BA" sz="2800" b="1" dirty="0" smtClean="0">
                <a:solidFill>
                  <a:schemeClr val="bg1"/>
                </a:solidFill>
                <a:latin typeface="Arial" charset="0"/>
              </a:rPr>
              <a:t>KICK-OFF </a:t>
            </a:r>
          </a:p>
          <a:p>
            <a:pPr algn="ctr">
              <a:defRPr/>
            </a:pPr>
            <a:r>
              <a:rPr lang="sr-Latn-BA" sz="2800" b="1" dirty="0" smtClean="0">
                <a:solidFill>
                  <a:schemeClr val="bg1"/>
                </a:solidFill>
                <a:latin typeface="Arial" charset="0"/>
              </a:rPr>
              <a:t>MEETING-TASK 6</a:t>
            </a:r>
            <a:endParaRPr lang="sr-Latn-BA" sz="2800" b="1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endParaRPr lang="sr-Latn-BA" sz="2400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endParaRPr lang="sr-Latn-BA" sz="2400" dirty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r>
              <a:rPr lang="sr-Latn-BA" sz="2000" dirty="0" smtClean="0">
                <a:latin typeface="Arial" charset="0"/>
              </a:rPr>
              <a:t>Design a</a:t>
            </a:r>
          </a:p>
          <a:p>
            <a:pPr algn="ctr">
              <a:defRPr/>
            </a:pPr>
            <a:r>
              <a:rPr lang="sr-Latn-BA" sz="2000" dirty="0" smtClean="0">
                <a:latin typeface="Arial" charset="0"/>
              </a:rPr>
              <a:t>Regional Multy - Hazard</a:t>
            </a:r>
          </a:p>
          <a:p>
            <a:pPr algn="ctr">
              <a:defRPr/>
            </a:pPr>
            <a:r>
              <a:rPr lang="sr-Latn-BA" sz="2000" dirty="0" smtClean="0">
                <a:latin typeface="Arial" charset="0"/>
              </a:rPr>
              <a:t> Early warning System</a:t>
            </a:r>
            <a:endParaRPr lang="sr-Latn-BA" sz="2000" dirty="0" smtClean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7" y="6488668"/>
            <a:ext cx="913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rhmz@teol.net</a:t>
            </a:r>
            <a:r>
              <a:rPr lang="sr-Latn-BA" dirty="0" smtClean="0"/>
              <a:t> </a:t>
            </a:r>
            <a:r>
              <a:rPr lang="sr-Latn-BA" sz="1400" b="1" dirty="0" smtClean="0">
                <a:solidFill>
                  <a:schemeClr val="bg1"/>
                </a:solidFill>
              </a:rPr>
              <a:t>Republic Hydro-Meteorological Service of Republika Srpska, B&amp;H </a:t>
            </a:r>
            <a:r>
              <a:rPr lang="sr-Latn-BA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www.rhmzrs.com</a:t>
            </a:r>
            <a:endParaRPr lang="sr-Latn-BA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53235"/>
            <a:ext cx="12160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" y="5448652"/>
            <a:ext cx="742038" cy="82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02" y="5448653"/>
            <a:ext cx="2219546" cy="82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9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571625" y="285750"/>
            <a:ext cx="5419725" cy="719138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r-Cyrl-CS" sz="24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/>
              <a:t>CIVIL PROTECTION SYSTEM is an institution </a:t>
            </a:r>
            <a:endParaRPr lang="sr-Cyrl-C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635375" y="981075"/>
            <a:ext cx="2233613" cy="3584575"/>
            <a:chOff x="2290" y="618"/>
            <a:chExt cx="1407" cy="2258"/>
          </a:xfrm>
        </p:grpSpPr>
        <p:pic>
          <p:nvPicPr>
            <p:cNvPr id="37938" name="Picture 12" descr="Uprava grada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069"/>
              <a:ext cx="1179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39" name="Picture 13" descr="ZGRADA VLAD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618"/>
              <a:ext cx="782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40" name="Rectangle 16"/>
            <p:cNvSpPr>
              <a:spLocks noChangeArrowheads="1"/>
            </p:cNvSpPr>
            <p:nvPr/>
          </p:nvSpPr>
          <p:spPr bwMode="auto">
            <a:xfrm>
              <a:off x="2381" y="1570"/>
              <a:ext cx="873" cy="272"/>
            </a:xfrm>
            <a:prstGeom prst="rect">
              <a:avLst/>
            </a:prstGeom>
            <a:solidFill>
              <a:srgbClr val="F5134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r-Latn-CS" sz="1600" b="1">
                  <a:solidFill>
                    <a:srgbClr val="000000"/>
                  </a:solidFill>
                </a:rPr>
                <a:t>Goverment</a:t>
              </a:r>
              <a:endParaRPr lang="sr-Cyrl-CS" sz="1600" b="1">
                <a:solidFill>
                  <a:srgbClr val="000000"/>
                </a:solidFill>
              </a:endParaRPr>
            </a:p>
          </p:txBody>
        </p:sp>
        <p:sp>
          <p:nvSpPr>
            <p:cNvPr id="37941" name="Rectangle 17"/>
            <p:cNvSpPr>
              <a:spLocks noChangeArrowheads="1"/>
            </p:cNvSpPr>
            <p:nvPr/>
          </p:nvSpPr>
          <p:spPr bwMode="auto">
            <a:xfrm>
              <a:off x="2835" y="2614"/>
              <a:ext cx="862" cy="262"/>
            </a:xfrm>
            <a:prstGeom prst="rect">
              <a:avLst/>
            </a:prstGeom>
            <a:solidFill>
              <a:srgbClr val="F5134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r-Latn-CS" sz="1600">
                  <a:solidFill>
                    <a:srgbClr val="000000"/>
                  </a:solidFill>
                </a:rPr>
                <a:t>Mayor</a:t>
              </a:r>
              <a:endParaRPr lang="sr-Cyrl-C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6156325" y="1268413"/>
            <a:ext cx="1989138" cy="1268412"/>
            <a:chOff x="3878" y="1026"/>
            <a:chExt cx="1253" cy="799"/>
          </a:xfrm>
        </p:grpSpPr>
        <p:pic>
          <p:nvPicPr>
            <p:cNvPr id="37936" name="Picture 7" descr="firetruckme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1253"/>
              <a:ext cx="1253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666" name="Rectangle 18"/>
            <p:cNvSpPr>
              <a:spLocks noChangeArrowheads="1"/>
            </p:cNvSpPr>
            <p:nvPr/>
          </p:nvSpPr>
          <p:spPr bwMode="auto">
            <a:xfrm>
              <a:off x="4785" y="1026"/>
              <a:ext cx="317" cy="226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sr-Cyrl-C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123</a:t>
              </a:r>
              <a:endPara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50825" y="4005263"/>
            <a:ext cx="1490663" cy="1439862"/>
            <a:chOff x="3833" y="3022"/>
            <a:chExt cx="939" cy="907"/>
          </a:xfrm>
        </p:grpSpPr>
        <p:pic>
          <p:nvPicPr>
            <p:cNvPr id="37933" name="Picture 11" descr="pzz1gifsimboleskulapagw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3022"/>
              <a:ext cx="680" cy="6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34" name="Picture 14" descr="30-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3022"/>
              <a:ext cx="35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667" name="Rectangle 19"/>
            <p:cNvSpPr>
              <a:spLocks noChangeArrowheads="1"/>
            </p:cNvSpPr>
            <p:nvPr/>
          </p:nvSpPr>
          <p:spPr bwMode="auto">
            <a:xfrm>
              <a:off x="4286" y="3702"/>
              <a:ext cx="349" cy="227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sr-Cyrl-C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124</a:t>
              </a:r>
              <a:endPara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468313" y="1916113"/>
            <a:ext cx="1009650" cy="1512887"/>
            <a:chOff x="1111" y="3249"/>
            <a:chExt cx="636" cy="953"/>
          </a:xfrm>
        </p:grpSpPr>
        <p:sp>
          <p:nvSpPr>
            <p:cNvPr id="155668" name="Rectangle 20"/>
            <p:cNvSpPr>
              <a:spLocks noChangeArrowheads="1"/>
            </p:cNvSpPr>
            <p:nvPr/>
          </p:nvSpPr>
          <p:spPr bwMode="auto">
            <a:xfrm>
              <a:off x="1429" y="3975"/>
              <a:ext cx="318" cy="22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sr-Cyrl-CS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122</a:t>
              </a:r>
              <a:endParaRPr 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pic>
          <p:nvPicPr>
            <p:cNvPr id="37932" name="Picture 21" descr="policijar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3249"/>
              <a:ext cx="630" cy="725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</p:pic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2000250" y="2349500"/>
            <a:ext cx="1997075" cy="1150938"/>
            <a:chOff x="625" y="709"/>
            <a:chExt cx="1258" cy="725"/>
          </a:xfrm>
        </p:grpSpPr>
        <p:grpSp>
          <p:nvGrpSpPr>
            <p:cNvPr id="37924" name="Group 19"/>
            <p:cNvGrpSpPr>
              <a:grpSpLocks/>
            </p:cNvGrpSpPr>
            <p:nvPr/>
          </p:nvGrpSpPr>
          <p:grpSpPr bwMode="auto">
            <a:xfrm>
              <a:off x="1202" y="799"/>
              <a:ext cx="681" cy="635"/>
              <a:chOff x="714350" y="785794"/>
              <a:chExt cx="7358112" cy="5214974"/>
            </a:xfrm>
          </p:grpSpPr>
          <p:sp>
            <p:nvSpPr>
              <p:cNvPr id="37927" name="Rectangle 3"/>
              <p:cNvSpPr>
                <a:spLocks noChangeArrowheads="1"/>
              </p:cNvSpPr>
              <p:nvPr/>
            </p:nvSpPr>
            <p:spPr bwMode="auto">
              <a:xfrm>
                <a:off x="714350" y="785794"/>
                <a:ext cx="7358112" cy="5214974"/>
              </a:xfrm>
              <a:prstGeom prst="rect">
                <a:avLst/>
              </a:prstGeom>
              <a:solidFill>
                <a:srgbClr val="F79646"/>
              </a:solidFill>
              <a:ln w="28575" algn="ctr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latin typeface="Tahoma" pitchFamily="34" charset="0"/>
                </a:endParaRPr>
              </a:p>
            </p:txBody>
          </p:sp>
          <p:grpSp>
            <p:nvGrpSpPr>
              <p:cNvPr id="37928" name="Isosceles Triangle 4"/>
              <p:cNvGrpSpPr>
                <a:grpSpLocks/>
              </p:cNvGrpSpPr>
              <p:nvPr/>
            </p:nvGrpSpPr>
            <p:grpSpPr bwMode="auto">
              <a:xfrm>
                <a:off x="1808256" y="901682"/>
                <a:ext cx="5238976" cy="4941478"/>
                <a:chOff x="1359408" y="152400"/>
                <a:chExt cx="6510528" cy="6498336"/>
              </a:xfrm>
            </p:grpSpPr>
            <p:pic>
              <p:nvPicPr>
                <p:cNvPr id="37929" name="Isosceles Triangle 4"/>
                <p:cNvPicPr>
                  <a:picLocks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59408" y="152400"/>
                  <a:ext cx="6510528" cy="6498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3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018406" y="3382027"/>
                  <a:ext cx="3195962" cy="3194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endParaRPr lang="en-US" sz="1400">
                    <a:latin typeface="Tahoma" pitchFamily="34" charset="0"/>
                  </a:endParaRPr>
                </a:p>
              </p:txBody>
            </p:sp>
          </p:grpSp>
        </p:grpSp>
        <p:sp>
          <p:nvSpPr>
            <p:cNvPr id="37925" name="Rectangle 30"/>
            <p:cNvSpPr>
              <a:spLocks noChangeArrowheads="1"/>
            </p:cNvSpPr>
            <p:nvPr/>
          </p:nvSpPr>
          <p:spPr bwMode="auto">
            <a:xfrm>
              <a:off x="1383" y="1162"/>
              <a:ext cx="36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Tahoma" pitchFamily="34" charset="0"/>
                </a:rPr>
                <a:t>121</a:t>
              </a:r>
            </a:p>
          </p:txBody>
        </p:sp>
        <p:sp>
          <p:nvSpPr>
            <p:cNvPr id="37926" name="Rectangle 31"/>
            <p:cNvSpPr>
              <a:spLocks noChangeArrowheads="1"/>
            </p:cNvSpPr>
            <p:nvPr/>
          </p:nvSpPr>
          <p:spPr bwMode="auto">
            <a:xfrm>
              <a:off x="625" y="709"/>
              <a:ext cx="758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r-Latn-CS" sz="1400" b="1">
                  <a:solidFill>
                    <a:srgbClr val="FF0000"/>
                  </a:solidFill>
                </a:rPr>
                <a:t>Service of CP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3357563" y="5297488"/>
            <a:ext cx="1501775" cy="1560512"/>
            <a:chOff x="119" y="1661"/>
            <a:chExt cx="946" cy="983"/>
          </a:xfrm>
        </p:grpSpPr>
        <p:pic>
          <p:nvPicPr>
            <p:cNvPr id="37922" name="Picture 38" descr="bager11a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661"/>
              <a:ext cx="907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23" name="Text Box 43"/>
            <p:cNvSpPr txBox="1">
              <a:spLocks noChangeArrowheads="1"/>
            </p:cNvSpPr>
            <p:nvPr/>
          </p:nvSpPr>
          <p:spPr bwMode="auto">
            <a:xfrm>
              <a:off x="119" y="2432"/>
              <a:ext cx="908" cy="21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sr-Latn-CS" sz="1600">
                  <a:solidFill>
                    <a:srgbClr val="000000"/>
                  </a:solidFill>
                </a:rPr>
                <a:t>Companies</a:t>
              </a: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5364163" y="5157788"/>
            <a:ext cx="1295400" cy="1503362"/>
            <a:chOff x="2245" y="3294"/>
            <a:chExt cx="816" cy="947"/>
          </a:xfrm>
        </p:grpSpPr>
        <p:pic>
          <p:nvPicPr>
            <p:cNvPr id="37920" name="Picture 39" descr="porodic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3294"/>
              <a:ext cx="816" cy="7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21" name="Text Box 44"/>
            <p:cNvSpPr txBox="1">
              <a:spLocks noChangeArrowheads="1"/>
            </p:cNvSpPr>
            <p:nvPr/>
          </p:nvSpPr>
          <p:spPr bwMode="auto">
            <a:xfrm>
              <a:off x="2245" y="4029"/>
              <a:ext cx="816" cy="21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sr-Latn-CS" sz="1600">
                  <a:solidFill>
                    <a:srgbClr val="000000"/>
                  </a:solidFill>
                </a:rPr>
                <a:t>Citizens</a:t>
              </a: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7451725" y="4581525"/>
            <a:ext cx="1296988" cy="1417638"/>
            <a:chOff x="3379" y="3294"/>
            <a:chExt cx="817" cy="893"/>
          </a:xfrm>
        </p:grpSpPr>
        <p:pic>
          <p:nvPicPr>
            <p:cNvPr id="37918" name="Picture 10" descr="javni mediji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3294"/>
              <a:ext cx="817" cy="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9" name="Text Box 45"/>
            <p:cNvSpPr txBox="1">
              <a:spLocks noChangeArrowheads="1"/>
            </p:cNvSpPr>
            <p:nvPr/>
          </p:nvSpPr>
          <p:spPr bwMode="auto">
            <a:xfrm>
              <a:off x="3379" y="3974"/>
              <a:ext cx="816" cy="21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sr-Latn-CS" sz="1600"/>
                <a:t>Media</a:t>
              </a:r>
              <a:endParaRPr lang="en-US" sz="16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7380288" y="2924175"/>
            <a:ext cx="1368425" cy="1347788"/>
            <a:chOff x="4649" y="1842"/>
            <a:chExt cx="862" cy="849"/>
          </a:xfrm>
        </p:grpSpPr>
        <p:pic>
          <p:nvPicPr>
            <p:cNvPr id="37916" name="Picture 40" descr="globus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1842"/>
              <a:ext cx="862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7" name="Text Box 46"/>
            <p:cNvSpPr txBox="1">
              <a:spLocks noChangeArrowheads="1"/>
            </p:cNvSpPr>
            <p:nvPr/>
          </p:nvSpPr>
          <p:spPr bwMode="auto">
            <a:xfrm>
              <a:off x="4649" y="2478"/>
              <a:ext cx="861" cy="21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sr-Latn-CS" sz="1600"/>
                <a:t>Donors</a:t>
              </a:r>
              <a:endParaRPr lang="en-US" sz="16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1143000" y="4929188"/>
            <a:ext cx="1917700" cy="1928812"/>
            <a:chOff x="-142" y="2735"/>
            <a:chExt cx="1208" cy="1215"/>
          </a:xfrm>
        </p:grpSpPr>
        <p:pic>
          <p:nvPicPr>
            <p:cNvPr id="37914" name="Picture 5" descr="crveni%20krst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" y="2735"/>
              <a:ext cx="635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5" name="Text Box 47"/>
            <p:cNvSpPr txBox="1">
              <a:spLocks noChangeArrowheads="1"/>
            </p:cNvSpPr>
            <p:nvPr/>
          </p:nvSpPr>
          <p:spPr bwMode="auto">
            <a:xfrm>
              <a:off x="-142" y="3427"/>
              <a:ext cx="1208" cy="52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sr-Latn-CS" sz="1600">
                  <a:solidFill>
                    <a:srgbClr val="000000"/>
                  </a:solidFill>
                </a:rPr>
                <a:t>Red cros and </a:t>
              </a:r>
              <a:r>
                <a:rPr lang="sr-Latn-CS" sz="1600"/>
                <a:t>non governmental organizations</a:t>
              </a:r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155701" name="Line 53"/>
          <p:cNvSpPr>
            <a:spLocks noChangeShapeType="1"/>
          </p:cNvSpPr>
          <p:nvPr/>
        </p:nvSpPr>
        <p:spPr bwMode="auto">
          <a:xfrm flipV="1">
            <a:off x="5580063" y="2636838"/>
            <a:ext cx="8636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BA"/>
          </a:p>
        </p:txBody>
      </p:sp>
      <p:sp>
        <p:nvSpPr>
          <p:cNvPr id="155702" name="Line 54"/>
          <p:cNvSpPr>
            <a:spLocks noChangeShapeType="1"/>
          </p:cNvSpPr>
          <p:nvPr/>
        </p:nvSpPr>
        <p:spPr bwMode="auto">
          <a:xfrm flipV="1">
            <a:off x="5580063" y="3573463"/>
            <a:ext cx="16557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BA"/>
          </a:p>
        </p:txBody>
      </p:sp>
      <p:sp>
        <p:nvSpPr>
          <p:cNvPr id="155703" name="Line 55"/>
          <p:cNvSpPr>
            <a:spLocks noChangeShapeType="1"/>
          </p:cNvSpPr>
          <p:nvPr/>
        </p:nvSpPr>
        <p:spPr bwMode="auto">
          <a:xfrm>
            <a:off x="5940425" y="4221163"/>
            <a:ext cx="13684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BA"/>
          </a:p>
        </p:txBody>
      </p:sp>
      <p:sp>
        <p:nvSpPr>
          <p:cNvPr id="155704" name="Line 56"/>
          <p:cNvSpPr>
            <a:spLocks noChangeShapeType="1"/>
          </p:cNvSpPr>
          <p:nvPr/>
        </p:nvSpPr>
        <p:spPr bwMode="auto">
          <a:xfrm>
            <a:off x="5148263" y="4581525"/>
            <a:ext cx="4318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BA"/>
          </a:p>
        </p:txBody>
      </p:sp>
      <p:sp>
        <p:nvSpPr>
          <p:cNvPr id="155705" name="Line 57"/>
          <p:cNvSpPr>
            <a:spLocks noChangeShapeType="1"/>
          </p:cNvSpPr>
          <p:nvPr/>
        </p:nvSpPr>
        <p:spPr bwMode="auto">
          <a:xfrm>
            <a:off x="4140200" y="45815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BA"/>
          </a:p>
        </p:txBody>
      </p:sp>
      <p:sp>
        <p:nvSpPr>
          <p:cNvPr id="155706" name="Line 58"/>
          <p:cNvSpPr>
            <a:spLocks noChangeShapeType="1"/>
          </p:cNvSpPr>
          <p:nvPr/>
        </p:nvSpPr>
        <p:spPr bwMode="auto">
          <a:xfrm flipH="1">
            <a:off x="2843213" y="4149725"/>
            <a:ext cx="7207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BA"/>
          </a:p>
        </p:txBody>
      </p:sp>
      <p:sp>
        <p:nvSpPr>
          <p:cNvPr id="155707" name="Line 59"/>
          <p:cNvSpPr>
            <a:spLocks noChangeShapeType="1"/>
          </p:cNvSpPr>
          <p:nvPr/>
        </p:nvSpPr>
        <p:spPr bwMode="auto">
          <a:xfrm flipH="1">
            <a:off x="1763713" y="3933825"/>
            <a:ext cx="18002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BA"/>
          </a:p>
        </p:txBody>
      </p:sp>
      <p:sp>
        <p:nvSpPr>
          <p:cNvPr id="155713" name="Line 65"/>
          <p:cNvSpPr>
            <a:spLocks noChangeShapeType="1"/>
          </p:cNvSpPr>
          <p:nvPr/>
        </p:nvSpPr>
        <p:spPr bwMode="auto">
          <a:xfrm flipH="1" flipV="1">
            <a:off x="1547813" y="3213100"/>
            <a:ext cx="194468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BA"/>
          </a:p>
        </p:txBody>
      </p:sp>
      <p:sp>
        <p:nvSpPr>
          <p:cNvPr id="155716" name="Rectangle 68"/>
          <p:cNvSpPr>
            <a:spLocks noChangeArrowheads="1"/>
          </p:cNvSpPr>
          <p:nvPr/>
        </p:nvSpPr>
        <p:spPr bwMode="auto">
          <a:xfrm>
            <a:off x="2916238" y="1484313"/>
            <a:ext cx="3168650" cy="6477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sr-Latn-CS" dirty="0"/>
              <a:t>Republic Civil </a:t>
            </a:r>
          </a:p>
          <a:p>
            <a:pPr algn="ctr">
              <a:defRPr/>
            </a:pPr>
            <a:r>
              <a:rPr lang="sr-Latn-CS" dirty="0"/>
              <a:t>Protection Headquarters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5717" name="Rectangle 69"/>
          <p:cNvSpPr>
            <a:spLocks noChangeArrowheads="1"/>
          </p:cNvSpPr>
          <p:nvPr/>
        </p:nvSpPr>
        <p:spPr bwMode="auto">
          <a:xfrm>
            <a:off x="2928938" y="1500188"/>
            <a:ext cx="3143250" cy="50006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sr-Latn-CS" sz="1600" b="1"/>
              <a:t>Commander:</a:t>
            </a:r>
            <a:r>
              <a:rPr lang="sr-Latn-CS" sz="1600"/>
              <a:t/>
            </a:r>
            <a:br>
              <a:rPr lang="sr-Latn-CS" sz="1600"/>
            </a:br>
            <a:r>
              <a:rPr lang="sr-Latn-CS" sz="1600"/>
              <a:t> Prime Minister</a:t>
            </a:r>
            <a:endParaRPr 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5718" name="Rectangle 70"/>
          <p:cNvSpPr>
            <a:spLocks noChangeArrowheads="1"/>
          </p:cNvSpPr>
          <p:nvPr/>
        </p:nvSpPr>
        <p:spPr bwMode="auto">
          <a:xfrm>
            <a:off x="2928938" y="1428750"/>
            <a:ext cx="3143250" cy="5715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sr-Latn-CS" sz="1600" b="1"/>
              <a:t>Deputy</a:t>
            </a:r>
            <a:r>
              <a:rPr lang="sr-Latn-CS" sz="1600" b="1">
                <a:solidFill>
                  <a:srgbClr val="000000"/>
                </a:solidFill>
              </a:rPr>
              <a:t>:</a:t>
            </a:r>
            <a:r>
              <a:rPr lang="sr-Cyrl-CS" sz="1600" b="1">
                <a:solidFill>
                  <a:srgbClr val="000000"/>
                </a:solidFill>
              </a:rPr>
              <a:t> </a:t>
            </a:r>
            <a:r>
              <a:rPr lang="sr-Latn-CS" sz="1600"/>
              <a:t>Minister of Internal Affairs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55719" name="Rectangle 71"/>
          <p:cNvSpPr>
            <a:spLocks noChangeArrowheads="1"/>
          </p:cNvSpPr>
          <p:nvPr/>
        </p:nvSpPr>
        <p:spPr bwMode="auto">
          <a:xfrm>
            <a:off x="2928938" y="1285875"/>
            <a:ext cx="3143250" cy="642938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sr-Latn-CS" sz="1600" b="1">
                <a:solidFill>
                  <a:srgbClr val="000000"/>
                </a:solidFill>
              </a:rPr>
              <a:t>Mayor:</a:t>
            </a:r>
            <a:r>
              <a:rPr lang="sr-Cyrl-CS" sz="1600" b="1">
                <a:solidFill>
                  <a:srgbClr val="000000"/>
                </a:solidFill>
              </a:rPr>
              <a:t> </a:t>
            </a:r>
            <a:r>
              <a:rPr lang="sr-Latn-CS" sz="1600">
                <a:solidFill>
                  <a:srgbClr val="000000"/>
                </a:solidFill>
              </a:rPr>
              <a:t>Director of Republic</a:t>
            </a:r>
          </a:p>
          <a:p>
            <a:pPr algn="ctr"/>
            <a:r>
              <a:rPr lang="sr-Latn-CS" sz="1600">
                <a:solidFill>
                  <a:srgbClr val="000000"/>
                </a:solidFill>
              </a:rPr>
              <a:t>administration for Civil Protection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5720" name="Rectangle 72"/>
          <p:cNvSpPr>
            <a:spLocks noChangeArrowheads="1"/>
          </p:cNvSpPr>
          <p:nvPr/>
        </p:nvSpPr>
        <p:spPr bwMode="auto">
          <a:xfrm>
            <a:off x="2928938" y="1357313"/>
            <a:ext cx="3143250" cy="50006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sr-Latn-CS" sz="1600" b="1">
                <a:solidFill>
                  <a:srgbClr val="000000"/>
                </a:solidFill>
              </a:rPr>
              <a:t>Member:</a:t>
            </a:r>
            <a:r>
              <a:rPr lang="sr-Latn-CS"/>
              <a:t> The Director of Police</a:t>
            </a: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9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15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0116E-6 L 0.30712 -0.0994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5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-4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15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913 0 " pathEditMode="relative" ptsTypes="AA">
                                      <p:cBhvr>
                                        <p:cTn id="34" dur="2000" fill="hold"/>
                                        <p:tgtEl>
                                          <p:spTgt spid="155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2000"/>
                                        <p:tgtEl>
                                          <p:spTgt spid="15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8208E-6 L 0.29931 0.0945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57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4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2000"/>
                                        <p:tgtEl>
                                          <p:spTgt spid="15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8208E-6 L 0.29931 0.1889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55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9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7" dur="2000"/>
                                        <p:tgtEl>
                                          <p:spTgt spid="15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8208E-6 L 0.29931 0.2832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55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14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5" dur="2000"/>
                                        <p:tgtEl>
                                          <p:spTgt spid="155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8" dur="2000"/>
                                        <p:tgtEl>
                                          <p:spTgt spid="155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71" dur="2000"/>
                                        <p:tgtEl>
                                          <p:spTgt spid="155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74" dur="2000"/>
                                        <p:tgtEl>
                                          <p:spTgt spid="155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77" dur="2000"/>
                                        <p:tgtEl>
                                          <p:spTgt spid="155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3" dur="2000"/>
                                        <p:tgtEl>
                                          <p:spTgt spid="15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6" dur="2000"/>
                                        <p:tgtEl>
                                          <p:spTgt spid="155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9" dur="2000"/>
                                        <p:tgtEl>
                                          <p:spTgt spid="15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2" dur="2000"/>
                                        <p:tgtEl>
                                          <p:spTgt spid="15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5" dur="2000"/>
                                        <p:tgtEl>
                                          <p:spTgt spid="15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8" dur="2000"/>
                                        <p:tgtEl>
                                          <p:spTgt spid="15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1" dur="2000"/>
                                        <p:tgtEl>
                                          <p:spTgt spid="15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4" dur="2000"/>
                                        <p:tgtEl>
                                          <p:spTgt spid="15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 animBg="1"/>
      <p:bldP spid="155701" grpId="0" animBg="1"/>
      <p:bldP spid="155702" grpId="0" animBg="1"/>
      <p:bldP spid="155703" grpId="0" animBg="1"/>
      <p:bldP spid="155704" grpId="0" animBg="1"/>
      <p:bldP spid="155705" grpId="0" animBg="1"/>
      <p:bldP spid="155706" grpId="0" animBg="1"/>
      <p:bldP spid="155707" grpId="0" animBg="1"/>
      <p:bldP spid="155713" grpId="0" animBg="1"/>
      <p:bldP spid="155716" grpId="0" animBg="1"/>
      <p:bldP spid="155716" grpId="1" animBg="1"/>
      <p:bldP spid="155717" grpId="0" animBg="1"/>
      <p:bldP spid="155717" grpId="1" animBg="1"/>
      <p:bldP spid="155718" grpId="0" animBg="1"/>
      <p:bldP spid="155718" grpId="1" animBg="1"/>
      <p:bldP spid="155719" grpId="0" animBg="1"/>
      <p:bldP spid="155719" grpId="1" animBg="1"/>
      <p:bldP spid="155720" grpId="0" animBg="1"/>
      <p:bldP spid="1557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nip Same Side Corner Rectangle 59"/>
          <p:cNvSpPr/>
          <p:nvPr/>
        </p:nvSpPr>
        <p:spPr>
          <a:xfrm>
            <a:off x="3000364" y="4929198"/>
            <a:ext cx="1643074" cy="642929"/>
          </a:xfrm>
          <a:prstGeom prst="snip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C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Mayor</a:t>
            </a:r>
          </a:p>
          <a:p>
            <a:pPr algn="ctr">
              <a:defRPr/>
            </a:pPr>
            <a:r>
              <a:rPr lang="sr-Latn-C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Chief</a:t>
            </a:r>
          </a:p>
        </p:txBody>
      </p:sp>
      <p:sp>
        <p:nvSpPr>
          <p:cNvPr id="25" name="Oval 24"/>
          <p:cNvSpPr/>
          <p:nvPr/>
        </p:nvSpPr>
        <p:spPr>
          <a:xfrm>
            <a:off x="1143000" y="4143375"/>
            <a:ext cx="1714500" cy="9286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Latn-CS" sz="1200" b="1" dirty="0">
                <a:latin typeface="Arial" pitchFamily="34" charset="0"/>
                <a:cs typeface="Arial" pitchFamily="34" charset="0"/>
              </a:rPr>
              <a:t>Entitets RS and FBandH</a:t>
            </a:r>
          </a:p>
        </p:txBody>
      </p:sp>
      <p:sp>
        <p:nvSpPr>
          <p:cNvPr id="57" name="24-Point Star 56"/>
          <p:cNvSpPr/>
          <p:nvPr/>
        </p:nvSpPr>
        <p:spPr>
          <a:xfrm>
            <a:off x="1643042" y="5929313"/>
            <a:ext cx="4786333" cy="785812"/>
          </a:xfrm>
          <a:prstGeom prst="star2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C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Citizens, Special services (NHMS</a:t>
            </a:r>
            <a:r>
              <a:rPr lang="sr-Latn-C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0" name="AutoShape 66"/>
          <p:cNvSpPr>
            <a:spLocks noChangeArrowheads="1"/>
          </p:cNvSpPr>
          <p:nvPr/>
        </p:nvSpPr>
        <p:spPr bwMode="auto">
          <a:xfrm>
            <a:off x="433388" y="5221288"/>
            <a:ext cx="2535237" cy="1411287"/>
          </a:xfrm>
          <a:prstGeom prst="irregularSeal1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AutoShape 67"/>
          <p:cNvSpPr>
            <a:spLocks noChangeArrowheads="1"/>
          </p:cNvSpPr>
          <p:nvPr/>
        </p:nvSpPr>
        <p:spPr bwMode="auto">
          <a:xfrm>
            <a:off x="1039813" y="5319713"/>
            <a:ext cx="1689100" cy="973137"/>
          </a:xfrm>
          <a:prstGeom prst="irregularSeal1">
            <a:avLst/>
          </a:prstGeom>
          <a:solidFill>
            <a:schemeClr val="fol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AutoShape 68"/>
          <p:cNvSpPr>
            <a:spLocks noChangeArrowheads="1"/>
          </p:cNvSpPr>
          <p:nvPr/>
        </p:nvSpPr>
        <p:spPr bwMode="auto">
          <a:xfrm>
            <a:off x="1500188" y="5357813"/>
            <a:ext cx="971550" cy="458787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Plaque 58"/>
          <p:cNvSpPr/>
          <p:nvPr/>
        </p:nvSpPr>
        <p:spPr>
          <a:xfrm>
            <a:off x="3143250" y="3571875"/>
            <a:ext cx="1357313" cy="642938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C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Services of Civil Protection</a:t>
            </a:r>
          </a:p>
        </p:txBody>
      </p:sp>
      <p:sp>
        <p:nvSpPr>
          <p:cNvPr id="61" name="Bevel 60"/>
          <p:cNvSpPr/>
          <p:nvPr/>
        </p:nvSpPr>
        <p:spPr>
          <a:xfrm>
            <a:off x="3357563" y="2000250"/>
            <a:ext cx="1928812" cy="571500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Latn-C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Tel.of CP</a:t>
            </a:r>
            <a:r>
              <a:rPr lang="sr-Cyrl-C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- 121</a:t>
            </a:r>
            <a:endParaRPr lang="sr-Latn-C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214688" y="785813"/>
            <a:ext cx="2214562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C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Republic Civil Protection Headquarters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000760" y="1071546"/>
            <a:ext cx="2071687" cy="5715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C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Republic Administration for Civil Protection</a:t>
            </a:r>
          </a:p>
        </p:txBody>
      </p:sp>
      <p:sp>
        <p:nvSpPr>
          <p:cNvPr id="65" name="Oval 64"/>
          <p:cNvSpPr/>
          <p:nvPr/>
        </p:nvSpPr>
        <p:spPr>
          <a:xfrm>
            <a:off x="6929438" y="2214563"/>
            <a:ext cx="1357312" cy="1143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Latn-CS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Media</a:t>
            </a:r>
          </a:p>
        </p:txBody>
      </p:sp>
      <p:sp>
        <p:nvSpPr>
          <p:cNvPr id="66" name="Rectangle 65"/>
          <p:cNvSpPr/>
          <p:nvPr/>
        </p:nvSpPr>
        <p:spPr>
          <a:xfrm>
            <a:off x="928688" y="1071563"/>
            <a:ext cx="1714500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C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Republic institutions and services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00063" y="1928813"/>
            <a:ext cx="1714500" cy="5715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sr-Latn-CS" sz="1100" b="1" dirty="0">
                <a:latin typeface="Arial" pitchFamily="34" charset="0"/>
                <a:cs typeface="Arial" pitchFamily="34" charset="0"/>
              </a:rPr>
              <a:t>      Federation B&amp;H</a:t>
            </a:r>
          </a:p>
          <a:p>
            <a:pPr>
              <a:defRPr/>
            </a:pPr>
            <a:r>
              <a:rPr lang="sr-Latn-CS" sz="1100" b="1" dirty="0">
                <a:latin typeface="Arial" pitchFamily="34" charset="0"/>
                <a:cs typeface="Arial" pitchFamily="34" charset="0"/>
              </a:rPr>
              <a:t>    Ministry of internal   </a:t>
            </a:r>
          </a:p>
          <a:p>
            <a:pPr>
              <a:defRPr/>
            </a:pPr>
            <a:r>
              <a:rPr lang="sr-Latn-CS" sz="1100" b="1" dirty="0">
                <a:latin typeface="Arial" pitchFamily="34" charset="0"/>
                <a:cs typeface="Arial" pitchFamily="34" charset="0"/>
              </a:rPr>
              <a:t>               affairs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00063" y="2643188"/>
            <a:ext cx="1714500" cy="5715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Latn-CS" sz="1100" b="1" dirty="0">
                <a:latin typeface="Arial" pitchFamily="34" charset="0"/>
                <a:cs typeface="Arial" pitchFamily="34" charset="0"/>
              </a:rPr>
              <a:t>neighboring </a:t>
            </a:r>
          </a:p>
          <a:p>
            <a:pPr algn="ctr">
              <a:defRPr/>
            </a:pPr>
            <a:r>
              <a:rPr lang="sr-Latn-CS" sz="1100" b="1" dirty="0">
                <a:latin typeface="Arial" pitchFamily="34" charset="0"/>
                <a:cs typeface="Arial" pitchFamily="34" charset="0"/>
              </a:rPr>
              <a:t>countries</a:t>
            </a:r>
            <a:endParaRPr lang="sr-Latn-CS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00063" y="3357563"/>
            <a:ext cx="1714500" cy="5715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Latn-CS" sz="1100" b="1" dirty="0">
                <a:latin typeface="Arial" pitchFamily="34" charset="0"/>
                <a:cs typeface="Arial" pitchFamily="34" charset="0"/>
              </a:rPr>
              <a:t>international </a:t>
            </a:r>
          </a:p>
          <a:p>
            <a:pPr algn="ctr">
              <a:defRPr/>
            </a:pPr>
            <a:r>
              <a:rPr lang="sr-Latn-CS" sz="1100" b="1" dirty="0">
                <a:latin typeface="Arial" pitchFamily="34" charset="0"/>
                <a:cs typeface="Arial" pitchFamily="34" charset="0"/>
              </a:rPr>
              <a:t>assistance</a:t>
            </a:r>
          </a:p>
        </p:txBody>
      </p:sp>
      <p:sp>
        <p:nvSpPr>
          <p:cNvPr id="70" name="Bevel 69"/>
          <p:cNvSpPr/>
          <p:nvPr/>
        </p:nvSpPr>
        <p:spPr>
          <a:xfrm>
            <a:off x="5214938" y="3286124"/>
            <a:ext cx="571500" cy="2500330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Latn-CS" sz="1600" b="1" dirty="0">
                <a:latin typeface="Arial" pitchFamily="34" charset="0"/>
                <a:cs typeface="Arial" pitchFamily="34" charset="0"/>
              </a:rPr>
              <a:t>RESPONSEs</a:t>
            </a:r>
          </a:p>
        </p:txBody>
      </p:sp>
      <p:sp>
        <p:nvSpPr>
          <p:cNvPr id="89" name="Striped Right Arrow 88"/>
          <p:cNvSpPr/>
          <p:nvPr/>
        </p:nvSpPr>
        <p:spPr>
          <a:xfrm rot="16200000">
            <a:off x="4500562" y="5643563"/>
            <a:ext cx="785813" cy="357188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CS" sz="1100" b="1" dirty="0">
                <a:latin typeface="Times New Roman" pitchFamily="18" charset="0"/>
                <a:cs typeface="Times New Roman" pitchFamily="18" charset="0"/>
              </a:rPr>
              <a:t>S  O  S</a:t>
            </a:r>
          </a:p>
        </p:txBody>
      </p:sp>
      <p:sp>
        <p:nvSpPr>
          <p:cNvPr id="90" name="Curved Left Arrow 89"/>
          <p:cNvSpPr/>
          <p:nvPr/>
        </p:nvSpPr>
        <p:spPr>
          <a:xfrm flipH="1" flipV="1">
            <a:off x="2643188" y="3929063"/>
            <a:ext cx="500062" cy="2286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358063" y="3571875"/>
            <a:ext cx="1643062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Tx/>
              <a:buChar char="-"/>
              <a:defRPr/>
            </a:pPr>
            <a:r>
              <a:rPr lang="en-US" sz="1100" b="1" dirty="0">
                <a:latin typeface="Arial" pitchFamily="34" charset="0"/>
                <a:cs typeface="Arial" pitchFamily="34" charset="0"/>
              </a:rPr>
              <a:t>Fire Brigade</a:t>
            </a:r>
            <a:br>
              <a:rPr lang="en-US" sz="1100" b="1" dirty="0">
                <a:latin typeface="Arial" pitchFamily="34" charset="0"/>
                <a:cs typeface="Arial" pitchFamily="34" charset="0"/>
              </a:rPr>
            </a:br>
            <a:r>
              <a:rPr lang="sr-Latn-CS" sz="1100" b="1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1100" b="1" dirty="0">
                <a:latin typeface="Arial" pitchFamily="34" charset="0"/>
                <a:cs typeface="Arial" pitchFamily="34" charset="0"/>
              </a:rPr>
              <a:t>First medical aid</a:t>
            </a:r>
            <a:br>
              <a:rPr lang="en-US" sz="1100" b="1" dirty="0">
                <a:latin typeface="Arial" pitchFamily="34" charset="0"/>
                <a:cs typeface="Arial" pitchFamily="34" charset="0"/>
              </a:rPr>
            </a:br>
            <a:r>
              <a:rPr lang="sr-Latn-CS" sz="1100" b="1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1100" b="1" dirty="0">
                <a:latin typeface="Arial" pitchFamily="34" charset="0"/>
                <a:cs typeface="Arial" pitchFamily="34" charset="0"/>
              </a:rPr>
              <a:t>Police</a:t>
            </a:r>
            <a:endParaRPr lang="sr-Cyrl-C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358082" y="4286256"/>
            <a:ext cx="1643062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sr-Latn-CS" sz="1100" b="1" dirty="0">
                <a:latin typeface="Arial" pitchFamily="34" charset="0"/>
                <a:cs typeface="Arial" pitchFamily="34" charset="0"/>
              </a:rPr>
              <a:t>Contracts</a:t>
            </a:r>
            <a:endParaRPr lang="sr-Cyrl-C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358063" y="5000625"/>
            <a:ext cx="1643062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Tx/>
              <a:buChar char="-"/>
              <a:defRPr/>
            </a:pPr>
            <a:r>
              <a:rPr lang="en-US" sz="1100" b="1" dirty="0">
                <a:latin typeface="Arial" pitchFamily="34" charset="0"/>
                <a:cs typeface="Arial" pitchFamily="34" charset="0"/>
              </a:rPr>
              <a:t>According to the </a:t>
            </a:r>
            <a:r>
              <a:rPr lang="sr-Latn-CS" sz="1100" b="1" dirty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defRPr/>
            </a:pPr>
            <a:r>
              <a:rPr lang="sr-Latn-CS" sz="11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100" b="1" dirty="0">
                <a:latin typeface="Arial" pitchFamily="34" charset="0"/>
                <a:cs typeface="Arial" pitchFamily="34" charset="0"/>
              </a:rPr>
              <a:t>plans</a:t>
            </a:r>
            <a:br>
              <a:rPr lang="en-US" sz="1100" b="1" dirty="0">
                <a:latin typeface="Arial" pitchFamily="34" charset="0"/>
                <a:cs typeface="Arial" pitchFamily="34" charset="0"/>
              </a:rPr>
            </a:br>
            <a:r>
              <a:rPr lang="sr-Latn-CS" sz="11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100" b="1" dirty="0">
                <a:latin typeface="Arial" pitchFamily="34" charset="0"/>
                <a:cs typeface="Arial" pitchFamily="34" charset="0"/>
              </a:rPr>
              <a:t>Help </a:t>
            </a:r>
            <a:r>
              <a:rPr lang="sr-Latn-CS" sz="1100" b="1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1100" b="1" dirty="0">
                <a:latin typeface="Arial" pitchFamily="34" charset="0"/>
                <a:cs typeface="Arial" pitchFamily="34" charset="0"/>
              </a:rPr>
              <a:t>others</a:t>
            </a:r>
            <a:endParaRPr lang="sr-Cyrl-C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Pentagon 29"/>
          <p:cNvSpPr/>
          <p:nvPr/>
        </p:nvSpPr>
        <p:spPr>
          <a:xfrm flipH="1">
            <a:off x="6143625" y="6000750"/>
            <a:ext cx="2857500" cy="642938"/>
          </a:xfrm>
          <a:prstGeom prst="homePlate">
            <a:avLst>
              <a:gd name="adj" fmla="val 9063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100" b="1" dirty="0"/>
              <a:t>- PERSONAL AND MUTUAL</a:t>
            </a:r>
            <a:br>
              <a:rPr lang="en-US" sz="1100" b="1" dirty="0"/>
            </a:br>
            <a:r>
              <a:rPr lang="en-US" sz="1100" b="1" dirty="0"/>
              <a:t>- DUE FROM SCHEDULE</a:t>
            </a:r>
            <a:endParaRPr lang="sr-Cyrl-CS" sz="11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10800000" flipH="1">
            <a:off x="2500313" y="2143125"/>
            <a:ext cx="857250" cy="15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2500313" y="2428875"/>
            <a:ext cx="857250" cy="158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2249488" y="1892300"/>
            <a:ext cx="50006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1607344" y="3321844"/>
            <a:ext cx="178593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3348831" y="4580732"/>
            <a:ext cx="731837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Right Arrow Callout 42"/>
          <p:cNvSpPr/>
          <p:nvPr/>
        </p:nvSpPr>
        <p:spPr>
          <a:xfrm>
            <a:off x="6143625" y="4286250"/>
            <a:ext cx="1214438" cy="571500"/>
          </a:xfrm>
          <a:prstGeom prst="rightArrowCallout">
            <a:avLst>
              <a:gd name="adj1" fmla="val 25000"/>
              <a:gd name="adj2" fmla="val 25000"/>
              <a:gd name="adj3" fmla="val 46493"/>
              <a:gd name="adj4" fmla="val 739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Latn-CS" sz="1100" b="1" dirty="0">
                <a:latin typeface="Arial" pitchFamily="34" charset="0"/>
                <a:cs typeface="Arial" pitchFamily="34" charset="0"/>
              </a:rPr>
              <a:t>Management Company</a:t>
            </a:r>
          </a:p>
        </p:txBody>
      </p:sp>
      <p:sp>
        <p:nvSpPr>
          <p:cNvPr id="44" name="Right Arrow Callout 43"/>
          <p:cNvSpPr/>
          <p:nvPr/>
        </p:nvSpPr>
        <p:spPr>
          <a:xfrm>
            <a:off x="6143625" y="5000625"/>
            <a:ext cx="1214438" cy="571500"/>
          </a:xfrm>
          <a:prstGeom prst="rightArrowCallout">
            <a:avLst>
              <a:gd name="adj1" fmla="val 25000"/>
              <a:gd name="adj2" fmla="val 25000"/>
              <a:gd name="adj3" fmla="val 46493"/>
              <a:gd name="adj4" fmla="val 739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Latn-CS" sz="1000" b="1" dirty="0">
                <a:latin typeface="Arial" pitchFamily="34" charset="0"/>
                <a:cs typeface="Arial" pitchFamily="34" charset="0"/>
              </a:rPr>
              <a:t>Civil Protection Units</a:t>
            </a:r>
          </a:p>
        </p:txBody>
      </p:sp>
      <p:cxnSp>
        <p:nvCxnSpPr>
          <p:cNvPr id="47" name="Straight Arrow Connector 46"/>
          <p:cNvCxnSpPr>
            <a:stCxn id="59" idx="3"/>
          </p:cNvCxnSpPr>
          <p:nvPr/>
        </p:nvCxnSpPr>
        <p:spPr>
          <a:xfrm>
            <a:off x="4500563" y="3894138"/>
            <a:ext cx="714375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6200000" flipH="1">
            <a:off x="3071812" y="3071813"/>
            <a:ext cx="1000125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5786438" y="3857625"/>
            <a:ext cx="3571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5786438" y="4572000"/>
            <a:ext cx="3571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5786438" y="5286375"/>
            <a:ext cx="3571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0800000">
            <a:off x="142875" y="857250"/>
            <a:ext cx="3071813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-1251743" y="2250281"/>
            <a:ext cx="278765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0800000">
            <a:off x="2643188" y="1571625"/>
            <a:ext cx="335756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10800000" flipV="1">
            <a:off x="5429250" y="1214438"/>
            <a:ext cx="5715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10800000" flipV="1">
            <a:off x="2643188" y="1214438"/>
            <a:ext cx="5715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142875" y="2214563"/>
            <a:ext cx="3571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142875" y="2928938"/>
            <a:ext cx="3571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142875" y="3643313"/>
            <a:ext cx="3571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>
            <a:off x="5357019" y="5930107"/>
            <a:ext cx="28733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5286375" y="2143125"/>
            <a:ext cx="1000125" cy="158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16200000" flipV="1">
            <a:off x="6036469" y="1893094"/>
            <a:ext cx="50006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3820319" y="3250407"/>
            <a:ext cx="644525" cy="158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4143375" y="2928938"/>
            <a:ext cx="283527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7215188" y="1928813"/>
            <a:ext cx="5715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5286375" y="2428875"/>
            <a:ext cx="18415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5400000">
            <a:off x="4537075" y="2892425"/>
            <a:ext cx="642938" cy="1588"/>
          </a:xfrm>
          <a:prstGeom prst="line">
            <a:avLst/>
          </a:prstGeom>
          <a:ln w="57150">
            <a:prstDash val="sysDash"/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4857750" y="3214688"/>
            <a:ext cx="1714500" cy="0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rot="5400000">
            <a:off x="6393656" y="3393282"/>
            <a:ext cx="357187" cy="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rot="16200000" flipV="1">
            <a:off x="3706019" y="4580732"/>
            <a:ext cx="731837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rot="5400000" flipH="1" flipV="1">
            <a:off x="3357562" y="3071813"/>
            <a:ext cx="1000125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" name="Right Arrow Callout 70"/>
          <p:cNvSpPr/>
          <p:nvPr/>
        </p:nvSpPr>
        <p:spPr>
          <a:xfrm>
            <a:off x="6143625" y="3571875"/>
            <a:ext cx="1214438" cy="571500"/>
          </a:xfrm>
          <a:prstGeom prst="rightArrowCallout">
            <a:avLst>
              <a:gd name="adj1" fmla="val 25000"/>
              <a:gd name="adj2" fmla="val 25000"/>
              <a:gd name="adj3" fmla="val 46493"/>
              <a:gd name="adj4" fmla="val 739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Latn-CS" sz="1100" b="1" dirty="0">
                <a:latin typeface="Arial" pitchFamily="34" charset="0"/>
                <a:cs typeface="Arial" pitchFamily="34" charset="0"/>
              </a:rPr>
              <a:t>Emergency Services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2571750" y="2571750"/>
            <a:ext cx="13573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sr-Latn-CS" sz="1400" b="1"/>
              <a:t>Civil Protection Headquarters</a:t>
            </a:r>
            <a:endParaRPr lang="sr-Cyrl-CS" sz="1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8" name="Straight Connector 97"/>
          <p:cNvCxnSpPr>
            <a:stCxn id="73" idx="1"/>
          </p:cNvCxnSpPr>
          <p:nvPr/>
        </p:nvCxnSpPr>
        <p:spPr>
          <a:xfrm rot="10800000">
            <a:off x="2143125" y="2928938"/>
            <a:ext cx="428625" cy="127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5400000">
            <a:off x="2499519" y="4144169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/>
              <a:t>Leadership</a:t>
            </a:r>
            <a:r>
              <a:rPr lang="sr-Latn-CS" sz="2800"/>
              <a:t> and coordination</a:t>
            </a:r>
            <a:r>
              <a:rPr lang="en-US" sz="2800"/>
              <a:t> in responding to disaster</a:t>
            </a:r>
            <a:endParaRPr lang="sr-Cyrl-C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16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3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0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64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6457E-6 L -0.00365 -0.4220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1" presetClass="exit" presetSubtype="0" repeatCount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1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49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1526E-7 L -0.5217 0.2523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1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1000" fill="hold"/>
                                        <p:tgtEl>
                                          <p:spTgt spid="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10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49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43201E-6 L -0.62744 0.00878 " pathEditMode="relative" rAng="0" ptsTypes="AA">
                                      <p:cBhvr>
                                        <p:cTn id="2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00" y="400"/>
                                    </p:animMotion>
                                  </p:childTnLst>
                                </p:cTn>
                              </p:par>
                              <p:par>
                                <p:cTn id="274" presetID="49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62535E-8 L -0.55312 0.17969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00" y="9000"/>
                                    </p:animMotion>
                                  </p:childTnLst>
                                </p:cTn>
                              </p:par>
                              <p:par>
                                <p:cTn id="276" presetID="49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019E-7 L -0.45086 0.08603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0" y="4300"/>
                                    </p:animMotion>
                                  </p:childTnLst>
                                </p:cTn>
                              </p:par>
                              <p:par>
                                <p:cTn id="278" presetID="49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1526E-7 L -0.65555 0.23127 " pathEditMode="relative" rAng="0" ptsTypes="AA">
                                      <p:cBhvr>
                                        <p:cTn id="27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00" y="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1" presetID="3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2" grpId="2" animBg="1"/>
      <p:bldP spid="52" grpId="3" animBg="1"/>
      <p:bldP spid="59" grpId="0" build="allAtOnce" animBg="1"/>
      <p:bldP spid="63" grpId="0" animBg="1"/>
      <p:bldP spid="66" grpId="0" animBg="1"/>
      <p:bldP spid="89" grpId="0" animBg="1"/>
      <p:bldP spid="89" grpId="1" animBg="1"/>
      <p:bldP spid="89" grpId="2" animBg="1"/>
      <p:bldP spid="73" grpId="0"/>
      <p:bldP spid="1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Rot="1" noChangeArrowheads="1"/>
          </p:cNvSpPr>
          <p:nvPr/>
        </p:nvSpPr>
        <p:spPr bwMode="auto">
          <a:xfrm>
            <a:off x="301625" y="0"/>
            <a:ext cx="851058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sr-Latn-CS" sz="2400" dirty="0"/>
              <a:t>range of hazards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1000125" y="1285875"/>
            <a:ext cx="7215188" cy="5140325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91791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sz="1400" b="1">
                <a:solidFill>
                  <a:srgbClr val="00B050"/>
                </a:solidFill>
              </a:rPr>
              <a:t>Earthquakes</a:t>
            </a:r>
          </a:p>
          <a:p>
            <a:pPr eaLnBrk="1" hangingPunct="1">
              <a:spcBef>
                <a:spcPct val="50000"/>
              </a:spcBef>
            </a:pPr>
            <a:r>
              <a:rPr lang="sr-Latn-CS" sz="1400" b="1">
                <a:solidFill>
                  <a:srgbClr val="00B050"/>
                </a:solidFill>
              </a:rPr>
              <a:t>         Floods</a:t>
            </a:r>
            <a:r>
              <a:rPr lang="sr-Cyrl-CS" sz="1400" b="1">
                <a:solidFill>
                  <a:srgbClr val="00B050"/>
                </a:solidFill>
              </a:rPr>
              <a:t>           </a:t>
            </a:r>
            <a:endParaRPr lang="sr-Latn-CS" sz="1400" b="1">
              <a:solidFill>
                <a:srgbClr val="00B05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sr-Latn-CS" sz="1400" b="1">
                <a:solidFill>
                  <a:srgbClr val="00B050"/>
                </a:solidFill>
              </a:rPr>
              <a:t>               Storm, </a:t>
            </a:r>
            <a:endParaRPr lang="sr-Cyrl-CS" sz="1400" b="1">
              <a:solidFill>
                <a:srgbClr val="00B05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sr-Cyrl-CS" sz="1400" b="1">
                <a:solidFill>
                  <a:srgbClr val="00B050"/>
                </a:solidFill>
              </a:rPr>
              <a:t>                 </a:t>
            </a:r>
            <a:r>
              <a:rPr lang="sr-Latn-CS" sz="1400" b="1">
                <a:solidFill>
                  <a:srgbClr val="00B050"/>
                </a:solidFill>
              </a:rPr>
              <a:t>     Landslides</a:t>
            </a:r>
            <a:endParaRPr lang="sr-Cyrl-CS" sz="1400" b="1">
              <a:solidFill>
                <a:srgbClr val="00B05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sr-Cyrl-CS" sz="1400" b="1">
                <a:solidFill>
                  <a:srgbClr val="00B050"/>
                </a:solidFill>
              </a:rPr>
              <a:t>                     </a:t>
            </a:r>
            <a:r>
              <a:rPr lang="sr-Latn-CS" sz="1400" b="1">
                <a:solidFill>
                  <a:srgbClr val="00B050"/>
                </a:solidFill>
              </a:rPr>
              <a:t>        Avalanche</a:t>
            </a:r>
            <a:endParaRPr lang="sr-Cyrl-CS" sz="1400" b="1">
              <a:solidFill>
                <a:srgbClr val="00B05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sr-Cyrl-CS" sz="1400" b="1">
                <a:solidFill>
                  <a:srgbClr val="00B050"/>
                </a:solidFill>
              </a:rPr>
              <a:t>                         </a:t>
            </a:r>
            <a:r>
              <a:rPr lang="sr-Latn-CS" sz="1400" b="1">
                <a:solidFill>
                  <a:srgbClr val="00B050"/>
                </a:solidFill>
              </a:rPr>
              <a:t>            Drought</a:t>
            </a:r>
            <a:endParaRPr lang="sr-Cyrl-CS" sz="1400" b="1">
              <a:solidFill>
                <a:srgbClr val="00B05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sr-Cyrl-CS" sz="1400" b="1">
                <a:solidFill>
                  <a:srgbClr val="00B050"/>
                </a:solidFill>
              </a:rPr>
              <a:t> </a:t>
            </a:r>
            <a:r>
              <a:rPr lang="sr-Latn-CS" sz="1400" b="1">
                <a:solidFill>
                  <a:srgbClr val="00B050"/>
                </a:solidFill>
              </a:rPr>
              <a:t>                                                Hail</a:t>
            </a:r>
            <a:endParaRPr lang="sr-Cyrl-CS" sz="1400" b="1">
              <a:solidFill>
                <a:srgbClr val="00B05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sr-Cyrl-CS" sz="1400" b="1">
                <a:solidFill>
                  <a:srgbClr val="00B050"/>
                </a:solidFill>
              </a:rPr>
              <a:t> </a:t>
            </a:r>
            <a:r>
              <a:rPr lang="sr-Latn-CS" sz="1400" b="1">
                <a:solidFill>
                  <a:srgbClr val="00B050"/>
                </a:solidFill>
              </a:rPr>
              <a:t>                                                     Blizzard</a:t>
            </a:r>
            <a:endParaRPr lang="sr-Cyrl-CS" sz="1400" b="1">
              <a:solidFill>
                <a:srgbClr val="00B05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sr-Cyrl-CS" sz="1400" b="1">
                <a:solidFill>
                  <a:srgbClr val="CC0000"/>
                </a:solidFill>
              </a:rPr>
              <a:t>                                        </a:t>
            </a:r>
            <a:r>
              <a:rPr lang="sr-Latn-CS" sz="1400" b="1">
                <a:solidFill>
                  <a:srgbClr val="CC0000"/>
                </a:solidFill>
              </a:rPr>
              <a:t>                           </a:t>
            </a:r>
            <a:r>
              <a:rPr lang="sr-Latn-CS" sz="1400" b="1">
                <a:solidFill>
                  <a:schemeClr val="bg1"/>
                </a:solidFill>
              </a:rPr>
              <a:t> </a:t>
            </a:r>
            <a:r>
              <a:rPr lang="sr-Latn-CS" b="1">
                <a:solidFill>
                  <a:schemeClr val="bg1"/>
                </a:solidFill>
              </a:rPr>
              <a:t>FIRES</a:t>
            </a:r>
            <a:endParaRPr lang="sr-Cyrl-CS" b="1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sr-Cyrl-CS" sz="1400" b="1"/>
              <a:t>			</a:t>
            </a:r>
            <a:r>
              <a:rPr lang="sr-Latn-CS" sz="1400" b="1"/>
              <a:t>                    </a:t>
            </a:r>
            <a:r>
              <a:rPr lang="sr-Cyrl-CS" sz="1400" b="1"/>
              <a:t> </a:t>
            </a:r>
            <a:r>
              <a:rPr lang="sr-Latn-CS" sz="1400" b="1"/>
              <a:t>Traffic Accidents</a:t>
            </a:r>
            <a:endParaRPr lang="sr-Cyrl-CS" sz="1400" b="1">
              <a:solidFill>
                <a:schemeClr val="accent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sr-Cyrl-CS" sz="1400" b="1">
                <a:solidFill>
                  <a:schemeClr val="accent1"/>
                </a:solidFill>
              </a:rPr>
              <a:t>			 </a:t>
            </a:r>
            <a:r>
              <a:rPr lang="sr-Latn-CS" sz="1400" b="1">
                <a:solidFill>
                  <a:schemeClr val="accent1"/>
                </a:solidFill>
              </a:rPr>
              <a:t>                        </a:t>
            </a:r>
            <a:r>
              <a:rPr lang="sr-Latn-CS" sz="1400" b="1"/>
              <a:t>Industrial explosion</a:t>
            </a:r>
            <a:endParaRPr lang="sr-Cyrl-CS" sz="1400" b="1">
              <a:solidFill>
                <a:schemeClr val="accent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sr-Cyrl-CS" sz="1400" b="1">
                <a:solidFill>
                  <a:schemeClr val="accent1"/>
                </a:solidFill>
              </a:rPr>
              <a:t>				</a:t>
            </a:r>
            <a:r>
              <a:rPr lang="sr-Latn-CS" sz="1400" b="1"/>
              <a:t>           Water pollution</a:t>
            </a:r>
            <a:endParaRPr lang="sr-Cyrl-CS" sz="1400" b="1">
              <a:solidFill>
                <a:schemeClr val="accent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sr-Cyrl-CS" sz="1400" b="1">
                <a:solidFill>
                  <a:schemeClr val="accent1"/>
                </a:solidFill>
              </a:rPr>
              <a:t>				      </a:t>
            </a:r>
            <a:r>
              <a:rPr lang="sr-Latn-CS" sz="1400" b="1">
                <a:solidFill>
                  <a:schemeClr val="accent1"/>
                </a:solidFill>
              </a:rPr>
              <a:t>           </a:t>
            </a:r>
            <a:r>
              <a:rPr lang="sr-Latn-CS" sz="1400" b="1"/>
              <a:t>Radioactiv fallout</a:t>
            </a:r>
          </a:p>
          <a:p>
            <a:pPr eaLnBrk="1" hangingPunct="1">
              <a:spcBef>
                <a:spcPct val="50000"/>
              </a:spcBef>
            </a:pPr>
            <a:r>
              <a:rPr lang="sr-Latn-CS" sz="1400" b="1"/>
              <a:t>                                                                                                    Food contamination</a:t>
            </a:r>
          </a:p>
          <a:p>
            <a:pPr eaLnBrk="1" hangingPunct="1">
              <a:spcBef>
                <a:spcPct val="50000"/>
              </a:spcBef>
            </a:pPr>
            <a:r>
              <a:rPr lang="sr-Latn-CS" sz="1400" b="1"/>
              <a:t>                                                                                                           Incorrect medication</a:t>
            </a:r>
            <a:r>
              <a:rPr lang="sr-Cyrl-CS" sz="1400" b="1">
                <a:solidFill>
                  <a:schemeClr val="accent1"/>
                </a:solidFill>
              </a:rPr>
              <a:t>			</a:t>
            </a:r>
            <a:endParaRPr lang="en-US" sz="1400" b="1">
              <a:solidFill>
                <a:schemeClr val="accent1"/>
              </a:solidFill>
            </a:endParaRP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0" y="500063"/>
            <a:ext cx="91440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dirty="0">
                <a:latin typeface="Arial" pitchFamily="34" charset="0"/>
              </a:rPr>
              <a:t>                </a:t>
            </a:r>
            <a:r>
              <a:rPr lang="sr-Latn-CS" dirty="0">
                <a:latin typeface="Arial" pitchFamily="34" charset="0"/>
              </a:rPr>
              <a:t>Natural</a:t>
            </a:r>
            <a:r>
              <a:rPr lang="sr-Cyrl-CS" dirty="0">
                <a:latin typeface="Arial" pitchFamily="34" charset="0"/>
              </a:rPr>
              <a:t> </a:t>
            </a:r>
            <a:r>
              <a:rPr lang="sr-Latn-CS" dirty="0">
                <a:latin typeface="Arial" pitchFamily="34" charset="0"/>
              </a:rPr>
              <a:t>                                                              C</a:t>
            </a:r>
            <a:r>
              <a:rPr lang="sr-Latn-CS" dirty="0"/>
              <a:t>ause of human factor</a:t>
            </a:r>
            <a:endParaRPr lang="sr-Cyrl-CS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sr-Cyrl-CS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sr-Latn-CS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           </a:t>
            </a:r>
            <a:r>
              <a:rPr lang="sr-Latn-CS" dirty="0"/>
              <a:t>Unintentional </a:t>
            </a:r>
            <a:r>
              <a:rPr lang="sr-Cyrl-C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				</a:t>
            </a:r>
            <a:r>
              <a:rPr lang="sr-Latn-CS" dirty="0"/>
              <a:t>              Intense</a:t>
            </a:r>
            <a:endParaRPr lang="en-US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9941" name="Line 9"/>
          <p:cNvSpPr>
            <a:spLocks noChangeShapeType="1"/>
          </p:cNvSpPr>
          <p:nvPr/>
        </p:nvSpPr>
        <p:spPr bwMode="auto">
          <a:xfrm flipH="1">
            <a:off x="757238" y="1357313"/>
            <a:ext cx="46037" cy="271462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BA"/>
          </a:p>
        </p:txBody>
      </p:sp>
      <p:sp>
        <p:nvSpPr>
          <p:cNvPr id="39942" name="AutoShape 11"/>
          <p:cNvSpPr>
            <a:spLocks noChangeArrowheads="1"/>
          </p:cNvSpPr>
          <p:nvPr/>
        </p:nvSpPr>
        <p:spPr bwMode="auto">
          <a:xfrm rot="-5400000">
            <a:off x="2286000" y="2714625"/>
            <a:ext cx="142875" cy="2714625"/>
          </a:xfrm>
          <a:prstGeom prst="downArrow">
            <a:avLst>
              <a:gd name="adj1" fmla="val 50000"/>
              <a:gd name="adj2" fmla="val 103532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sp>
        <p:nvSpPr>
          <p:cNvPr id="39943" name="AutoShape 12"/>
          <p:cNvSpPr>
            <a:spLocks noChangeArrowheads="1"/>
          </p:cNvSpPr>
          <p:nvPr/>
        </p:nvSpPr>
        <p:spPr bwMode="auto">
          <a:xfrm>
            <a:off x="8358188" y="1285875"/>
            <a:ext cx="142875" cy="2571750"/>
          </a:xfrm>
          <a:prstGeom prst="downArrow">
            <a:avLst>
              <a:gd name="adj1" fmla="val 50000"/>
              <a:gd name="adj2" fmla="val 441667"/>
            </a:avLst>
          </a:prstGeom>
          <a:gradFill rotWithShape="1">
            <a:gsLst>
              <a:gs pos="0">
                <a:srgbClr val="CC0000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sp>
        <p:nvSpPr>
          <p:cNvPr id="39944" name="AutoShape 11"/>
          <p:cNvSpPr>
            <a:spLocks noChangeArrowheads="1"/>
          </p:cNvSpPr>
          <p:nvPr/>
        </p:nvSpPr>
        <p:spPr bwMode="auto">
          <a:xfrm>
            <a:off x="4572000" y="1643063"/>
            <a:ext cx="142875" cy="1857375"/>
          </a:xfrm>
          <a:prstGeom prst="downArrow">
            <a:avLst>
              <a:gd name="adj1" fmla="val 50000"/>
              <a:gd name="adj2" fmla="val 103579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945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Rot="1" noChangeArrowheads="1"/>
          </p:cNvSpPr>
          <p:nvPr/>
        </p:nvSpPr>
        <p:spPr bwMode="auto">
          <a:xfrm>
            <a:off x="172244" y="793750"/>
            <a:ext cx="8510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sr-Latn-CS" sz="3200" dirty="0"/>
              <a:t>ability to respond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0963" name="Picture 5" descr="detelina bo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285875"/>
            <a:ext cx="3554413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1571625" y="5786438"/>
            <a:ext cx="5376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/>
              <a:t>PROTECTION AND RESCUE</a:t>
            </a:r>
            <a:br>
              <a:rPr lang="en-US" sz="1600"/>
            </a:br>
            <a:r>
              <a:rPr lang="en-US" sz="1600"/>
              <a:t>People and material goods</a:t>
            </a:r>
            <a:endParaRPr lang="en-US" sz="1600" b="1"/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2674938" y="375285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dirty="0"/>
              <a:t>vulnerability</a:t>
            </a:r>
            <a:endParaRPr lang="en-US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4641850" y="3735388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/>
              <a:t>preventive</a:t>
            </a:r>
            <a:endParaRPr lang="en-US" b="1"/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3617913" y="2817813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dirty="0"/>
              <a:t>    disaster</a:t>
            </a:r>
            <a:endParaRPr lang="en-US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2581275" y="19050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dirty="0"/>
              <a:t>     recovery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4710113" y="19192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dirty="0"/>
              <a:t>response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70" name="Arc 12"/>
          <p:cNvSpPr>
            <a:spLocks/>
          </p:cNvSpPr>
          <p:nvPr/>
        </p:nvSpPr>
        <p:spPr bwMode="auto">
          <a:xfrm>
            <a:off x="1895475" y="1062038"/>
            <a:ext cx="4995863" cy="4110037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7786" y="4993"/>
                </a:moveTo>
                <a:cubicBezTo>
                  <a:pt x="11666" y="1766"/>
                  <a:pt x="16553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5307"/>
                  <a:pt x="2744" y="9327"/>
                  <a:pt x="7515" y="5224"/>
                </a:cubicBezTo>
              </a:path>
              <a:path w="43200" h="43200" stroke="0" extrusionOk="0">
                <a:moveTo>
                  <a:pt x="7786" y="4993"/>
                </a:moveTo>
                <a:cubicBezTo>
                  <a:pt x="11666" y="1766"/>
                  <a:pt x="16553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5307"/>
                  <a:pt x="2744" y="9327"/>
                  <a:pt x="7515" y="5224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arrow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40971" name="Line 13"/>
          <p:cNvSpPr>
            <a:spLocks noChangeShapeType="1"/>
          </p:cNvSpPr>
          <p:nvPr/>
        </p:nvSpPr>
        <p:spPr bwMode="auto">
          <a:xfrm flipH="1">
            <a:off x="6991350" y="2954338"/>
            <a:ext cx="14288" cy="2317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arrow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BA"/>
          </a:p>
        </p:txBody>
      </p:sp>
      <p:sp>
        <p:nvSpPr>
          <p:cNvPr id="40972" name="Line 14"/>
          <p:cNvSpPr>
            <a:spLocks noChangeShapeType="1"/>
          </p:cNvSpPr>
          <p:nvPr/>
        </p:nvSpPr>
        <p:spPr bwMode="auto">
          <a:xfrm flipH="1" flipV="1">
            <a:off x="3392488" y="4832350"/>
            <a:ext cx="236537" cy="73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arrow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BA"/>
          </a:p>
        </p:txBody>
      </p:sp>
      <p:sp>
        <p:nvSpPr>
          <p:cNvPr id="2" name="Rectangle 1"/>
          <p:cNvSpPr/>
          <p:nvPr/>
        </p:nvSpPr>
        <p:spPr>
          <a:xfrm>
            <a:off x="0" y="-65967"/>
            <a:ext cx="9159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dirty="0">
                <a:solidFill>
                  <a:schemeClr val="bg1"/>
                </a:solidFill>
              </a:rPr>
              <a:t>Building Resilience to Disasters in Western Balkans and Turkey-kick off meeting task 6</a:t>
            </a:r>
          </a:p>
          <a:p>
            <a:endParaRPr lang="sr-Latn-BA" dirty="0">
              <a:solidFill>
                <a:schemeClr val="bg1"/>
              </a:solidFill>
            </a:endParaRPr>
          </a:p>
          <a:p>
            <a:r>
              <a:rPr lang="sr-Latn-CS" b="1" i="1" dirty="0"/>
              <a:t> </a:t>
            </a:r>
            <a:r>
              <a:rPr lang="en-GB" b="1" i="1" dirty="0"/>
              <a:t>2</a:t>
            </a:r>
            <a:r>
              <a:rPr lang="sr-Latn-BA" b="1" i="1" dirty="0"/>
              <a:t>9</a:t>
            </a:r>
            <a:r>
              <a:rPr lang="en-GB" b="1" i="1" dirty="0"/>
              <a:t> – </a:t>
            </a:r>
            <a:r>
              <a:rPr lang="sr-Latn-BA" b="1" i="1" dirty="0"/>
              <a:t>30 May</a:t>
            </a:r>
            <a:r>
              <a:rPr lang="en-GB" b="1" i="1" dirty="0"/>
              <a:t>  201</a:t>
            </a:r>
            <a:r>
              <a:rPr lang="sr-Latn-BA" b="1" i="1" dirty="0"/>
              <a:t>3</a:t>
            </a:r>
            <a:r>
              <a:rPr lang="sr-Latn-CS" b="1" i="1" dirty="0"/>
              <a:t>_</a:t>
            </a:r>
            <a:r>
              <a:rPr lang="sr-Latn-BA" b="1" i="1" dirty="0"/>
              <a:t>Skopje</a:t>
            </a:r>
            <a:r>
              <a:rPr lang="en-GB" b="1" i="1" dirty="0"/>
              <a:t>, </a:t>
            </a:r>
            <a:r>
              <a:rPr lang="sr-Latn-BA" b="1" i="1" dirty="0"/>
              <a:t>The Former Yugoslav Republic of Macedonia</a:t>
            </a:r>
            <a:endParaRPr lang="sr-Latn-B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1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92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143000"/>
            <a:ext cx="2778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Rectangle 7"/>
          <p:cNvSpPr>
            <a:spLocks noChangeArrowheads="1"/>
          </p:cNvSpPr>
          <p:nvPr/>
        </p:nvSpPr>
        <p:spPr bwMode="auto">
          <a:xfrm>
            <a:off x="142875" y="1643063"/>
            <a:ext cx="90011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Risk Assessment of natural and other disasters</a:t>
            </a:r>
            <a:r>
              <a:rPr lang="sr-Latn-CS"/>
              <a:t> in Bosnia and Herzegovina</a:t>
            </a:r>
          </a:p>
          <a:p>
            <a:pPr algn="ctr"/>
            <a:endParaRPr lang="sr-Latn-CS"/>
          </a:p>
          <a:p>
            <a:pPr>
              <a:buFont typeface="Wingdings" pitchFamily="2" charset="2"/>
              <a:buChar char="Ø"/>
            </a:pPr>
            <a:r>
              <a:rPr lang="sr-Latn-CS"/>
              <a:t>     It is in working proces </a:t>
            </a:r>
            <a:r>
              <a:rPr lang="en-US"/>
              <a:t>under the guidance of the Ministry of Security</a:t>
            </a:r>
            <a:endParaRPr lang="sr-Latn-CS"/>
          </a:p>
          <a:p>
            <a:r>
              <a:rPr lang="sr-Latn-CS"/>
              <a:t>        </a:t>
            </a:r>
          </a:p>
          <a:p>
            <a:r>
              <a:rPr lang="sr-Latn-CS"/>
              <a:t>        steps in work</a:t>
            </a:r>
          </a:p>
          <a:p>
            <a:r>
              <a:rPr lang="sr-Latn-CS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sr-Latn-CS"/>
              <a:t>     </a:t>
            </a:r>
            <a:r>
              <a:rPr lang="en-US"/>
              <a:t>Identification of elements of the vulnerability of hazard based on the previous </a:t>
            </a:r>
            <a:r>
              <a:rPr lang="sr-Latn-CS"/>
              <a:t> </a:t>
            </a:r>
          </a:p>
          <a:p>
            <a:r>
              <a:rPr lang="sr-Latn-CS"/>
              <a:t>        </a:t>
            </a:r>
            <a:r>
              <a:rPr lang="en-US"/>
              <a:t>analysis;</a:t>
            </a:r>
            <a:endParaRPr lang="sr-Latn-CS"/>
          </a:p>
          <a:p>
            <a:pPr>
              <a:buFont typeface="Wingdings" pitchFamily="2" charset="2"/>
              <a:buChar char="Ø"/>
            </a:pPr>
            <a:r>
              <a:rPr lang="sr-Latn-CS"/>
              <a:t>     D</a:t>
            </a:r>
            <a:r>
              <a:rPr lang="en-US"/>
              <a:t>etermining the existing relevant laws and </a:t>
            </a:r>
            <a:r>
              <a:rPr lang="sr-Latn-CS"/>
              <a:t>other </a:t>
            </a:r>
            <a:r>
              <a:rPr lang="en-US"/>
              <a:t>document</a:t>
            </a:r>
            <a:r>
              <a:rPr lang="sr-Latn-CS"/>
              <a:t>s</a:t>
            </a:r>
            <a:r>
              <a:rPr lang="en-US"/>
              <a:t> </a:t>
            </a:r>
            <a:r>
              <a:rPr lang="sr-Latn-CS"/>
              <a:t>regarding </a:t>
            </a:r>
            <a:r>
              <a:rPr lang="en-US"/>
              <a:t>preventive </a:t>
            </a:r>
            <a:r>
              <a:rPr lang="sr-Latn-CS"/>
              <a:t> </a:t>
            </a:r>
          </a:p>
          <a:p>
            <a:r>
              <a:rPr lang="sr-Latn-CS"/>
              <a:t>        </a:t>
            </a:r>
            <a:r>
              <a:rPr lang="en-US"/>
              <a:t>and operational plans for protection and rescue;</a:t>
            </a:r>
          </a:p>
          <a:p>
            <a:endParaRPr lang="sr-Latn-CS"/>
          </a:p>
          <a:p>
            <a:pPr algn="ctr"/>
            <a:endParaRPr lang="sr-Latn-CS"/>
          </a:p>
          <a:p>
            <a:r>
              <a:rPr lang="sr-Latn-CS"/>
              <a:t> </a:t>
            </a:r>
          </a:p>
          <a:p>
            <a:pPr algn="ctr"/>
            <a:endParaRPr lang="sr-Latn-CS"/>
          </a:p>
          <a:p>
            <a:pPr algn="ctr"/>
            <a:endParaRPr lang="sr-Latn-CS"/>
          </a:p>
          <a:p>
            <a:r>
              <a:rPr lang="en-US"/>
              <a:t> </a:t>
            </a:r>
            <a:r>
              <a:rPr lang="sr-Latn-CS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3483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B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rhmz@teol.net</a:t>
            </a:r>
            <a:r>
              <a:rPr lang="sr-Latn-BA" dirty="0"/>
              <a:t> </a:t>
            </a:r>
            <a:r>
              <a:rPr lang="sr-Latn-BA" b="1" dirty="0">
                <a:solidFill>
                  <a:schemeClr val="bg1"/>
                </a:solidFill>
              </a:rPr>
              <a:t>Republic Hydro-Meteorological Service of Republika Srpska, B&amp;H </a:t>
            </a:r>
            <a:r>
              <a:rPr lang="sr-Latn-B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www.rhmzrs.com</a:t>
            </a:r>
            <a:endParaRPr lang="sr-Latn-BA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36813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dirty="0">
                <a:solidFill>
                  <a:schemeClr val="bg1"/>
                </a:solidFill>
              </a:rPr>
              <a:t>Building Resilience to Disasters in Western Balkans and Turkey-kick off meeting task 6</a:t>
            </a:r>
          </a:p>
          <a:p>
            <a:endParaRPr lang="sr-Latn-BA" dirty="0">
              <a:solidFill>
                <a:schemeClr val="bg1"/>
              </a:solidFill>
            </a:endParaRPr>
          </a:p>
          <a:p>
            <a:r>
              <a:rPr lang="sr-Latn-CS" b="1" i="1" dirty="0"/>
              <a:t> </a:t>
            </a:r>
            <a:r>
              <a:rPr lang="en-GB" b="1" i="1" dirty="0"/>
              <a:t>2</a:t>
            </a:r>
            <a:r>
              <a:rPr lang="sr-Latn-BA" b="1" i="1" dirty="0"/>
              <a:t>9</a:t>
            </a:r>
            <a:r>
              <a:rPr lang="en-GB" b="1" i="1" dirty="0"/>
              <a:t> – </a:t>
            </a:r>
            <a:r>
              <a:rPr lang="sr-Latn-BA" b="1" i="1" dirty="0"/>
              <a:t>30 May</a:t>
            </a:r>
            <a:r>
              <a:rPr lang="en-GB" b="1" i="1" dirty="0"/>
              <a:t>  201</a:t>
            </a:r>
            <a:r>
              <a:rPr lang="sr-Latn-BA" b="1" i="1" dirty="0"/>
              <a:t>3</a:t>
            </a:r>
            <a:r>
              <a:rPr lang="sr-Latn-CS" b="1" i="1" dirty="0"/>
              <a:t>_</a:t>
            </a:r>
            <a:r>
              <a:rPr lang="sr-Latn-BA" b="1" i="1" dirty="0"/>
              <a:t>Skopje</a:t>
            </a:r>
            <a:r>
              <a:rPr lang="en-GB" b="1" i="1" dirty="0"/>
              <a:t>, </a:t>
            </a:r>
            <a:r>
              <a:rPr lang="sr-Latn-BA" b="1" i="1" dirty="0"/>
              <a:t>The Former Yugoslav Republic of Macedonia</a:t>
            </a:r>
            <a:endParaRPr lang="sr-Latn-B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6357938"/>
            <a:ext cx="9144000" cy="5000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sr-Latn-CS" sz="2400" dirty="0" smtClean="0"/>
          </a:p>
          <a:p>
            <a:pPr eaLnBrk="1" hangingPunct="1">
              <a:buFont typeface="Wingdings 2" pitchFamily="18" charset="2"/>
              <a:buNone/>
            </a:pPr>
            <a:endParaRPr lang="sr-Latn-CS" sz="2400" dirty="0" smtClean="0"/>
          </a:p>
          <a:p>
            <a:pPr eaLnBrk="1" hangingPunct="1"/>
            <a:endParaRPr lang="sr-Latn-C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43016" name="Rectangle 9"/>
          <p:cNvSpPr>
            <a:spLocks noChangeArrowheads="1"/>
          </p:cNvSpPr>
          <p:nvPr/>
        </p:nvSpPr>
        <p:spPr bwMode="auto">
          <a:xfrm>
            <a:off x="142875" y="1571625"/>
            <a:ext cx="885825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r-Latn-CS" dirty="0"/>
              <a:t>     </a:t>
            </a:r>
          </a:p>
          <a:p>
            <a:r>
              <a:rPr lang="sr-Latn-CS" dirty="0"/>
              <a:t>     Temperature, Precipitation, wind, meteorological  phenomena (hail;snow, ice)</a:t>
            </a:r>
          </a:p>
          <a:p>
            <a:pPr lvl="1">
              <a:buFontTx/>
              <a:buBlip>
                <a:blip r:embed="rId3"/>
              </a:buBlip>
            </a:pPr>
            <a:r>
              <a:rPr lang="sr-Latn-CS" sz="2000" dirty="0"/>
              <a:t> </a:t>
            </a:r>
            <a:r>
              <a:rPr lang="en-US" sz="2000" dirty="0"/>
              <a:t>Precipitation regime (annual mean monthly values, daily</a:t>
            </a:r>
            <a:br>
              <a:rPr lang="en-US" sz="2000" dirty="0"/>
            </a:br>
            <a:r>
              <a:rPr lang="en-US" sz="2000" dirty="0"/>
              <a:t>    maxima)</a:t>
            </a:r>
            <a:endParaRPr lang="sr-Latn-CS" sz="2000" dirty="0"/>
          </a:p>
          <a:p>
            <a:pPr lvl="1">
              <a:buFontTx/>
              <a:buBlip>
                <a:blip r:embed="rId3"/>
              </a:buBlip>
            </a:pPr>
            <a:r>
              <a:rPr lang="en-US" sz="2000" dirty="0"/>
              <a:t> Rainfall intensity and return periods</a:t>
            </a:r>
            <a:endParaRPr lang="sr-Latn-CS" sz="2000" dirty="0"/>
          </a:p>
          <a:p>
            <a:pPr lvl="1">
              <a:buFontTx/>
              <a:buBlip>
                <a:blip r:embed="rId3"/>
              </a:buBlip>
            </a:pPr>
            <a:r>
              <a:rPr lang="sr-Latn-CS" sz="2000" dirty="0"/>
              <a:t> </a:t>
            </a:r>
            <a:r>
              <a:rPr lang="en-US" sz="2000" dirty="0"/>
              <a:t>Drought and drought periods (Number of days without precipitation (&lt;0.1 mm)</a:t>
            </a:r>
            <a:endParaRPr lang="sr-Latn-CS" sz="2000" dirty="0"/>
          </a:p>
          <a:p>
            <a:pPr lvl="1">
              <a:buFontTx/>
              <a:buBlip>
                <a:blip r:embed="rId3"/>
              </a:buBlip>
            </a:pPr>
            <a:r>
              <a:rPr lang="sr-Latn-CS" sz="2000" dirty="0"/>
              <a:t> </a:t>
            </a:r>
            <a:r>
              <a:rPr lang="en-US" sz="2000" dirty="0"/>
              <a:t>Number of days with snow, the maximum height of snow cover</a:t>
            </a:r>
            <a:endParaRPr lang="sr-Latn-CS" sz="2000" dirty="0"/>
          </a:p>
          <a:p>
            <a:pPr lvl="1">
              <a:buFontTx/>
              <a:buBlip>
                <a:blip r:embed="rId3"/>
              </a:buBlip>
            </a:pPr>
            <a:r>
              <a:rPr lang="sr-Latn-CS" sz="2000" dirty="0"/>
              <a:t> </a:t>
            </a:r>
            <a:r>
              <a:rPr lang="en-US" sz="2000" dirty="0"/>
              <a:t> Number of days with the </a:t>
            </a:r>
            <a:r>
              <a:rPr lang="sr-Latn-CS" sz="2000" dirty="0"/>
              <a:t>hail</a:t>
            </a:r>
          </a:p>
          <a:p>
            <a:pPr lvl="1">
              <a:buFontTx/>
              <a:buBlip>
                <a:blip r:embed="rId3"/>
              </a:buBlip>
            </a:pPr>
            <a:r>
              <a:rPr lang="sr-Latn-CS" sz="2000" dirty="0"/>
              <a:t> </a:t>
            </a:r>
            <a:r>
              <a:rPr lang="en-US" sz="2000" dirty="0"/>
              <a:t>Number of days with frost</a:t>
            </a:r>
            <a:endParaRPr lang="sr-Latn-CS" sz="2000" dirty="0"/>
          </a:p>
          <a:p>
            <a:pPr lvl="1">
              <a:buFontTx/>
              <a:buBlip>
                <a:blip r:embed="rId3"/>
              </a:buBlip>
            </a:pPr>
            <a:r>
              <a:rPr lang="sr-Latn-CS" sz="2000" dirty="0"/>
              <a:t> T</a:t>
            </a:r>
            <a:r>
              <a:rPr lang="it-IT" sz="2000" dirty="0"/>
              <a:t>emperature at 5 cm &lt;</a:t>
            </a:r>
            <a:r>
              <a:rPr lang="sr-Latn-CS" sz="2000" dirty="0"/>
              <a:t> 0</a:t>
            </a:r>
            <a:r>
              <a:rPr lang="it-IT" sz="2000" dirty="0"/>
              <a:t>°C</a:t>
            </a:r>
            <a:endParaRPr lang="sr-Latn-CS" sz="2000" dirty="0"/>
          </a:p>
          <a:p>
            <a:pPr lvl="1">
              <a:buFontTx/>
              <a:buBlip>
                <a:blip r:embed="rId3"/>
              </a:buBlip>
            </a:pPr>
            <a:r>
              <a:rPr lang="sr-Latn-CS" sz="2000" dirty="0"/>
              <a:t> Temperature at 2m &lt;3°C</a:t>
            </a:r>
          </a:p>
          <a:p>
            <a:pPr lvl="1">
              <a:buFontTx/>
              <a:buBlip>
                <a:blip r:embed="rId3"/>
              </a:buBlip>
            </a:pPr>
            <a:r>
              <a:rPr lang="sr-Latn-CS" sz="2000" dirty="0"/>
              <a:t> Storms</a:t>
            </a:r>
            <a:r>
              <a:rPr lang="en-US" sz="2000" dirty="0"/>
              <a:t>; annual and seasonal wind roses</a:t>
            </a:r>
            <a:endParaRPr lang="sr-Latn-CS" sz="2000" dirty="0"/>
          </a:p>
          <a:p>
            <a:pPr lvl="1"/>
            <a:endParaRPr lang="sr-Latn-CS" dirty="0"/>
          </a:p>
          <a:p>
            <a:pPr lvl="1">
              <a:buFontTx/>
              <a:buBlip>
                <a:blip r:embed="rId3"/>
              </a:buBlip>
            </a:pPr>
            <a:endParaRPr lang="sr-Latn-CS" dirty="0"/>
          </a:p>
        </p:txBody>
      </p:sp>
      <p:sp>
        <p:nvSpPr>
          <p:cNvPr id="9" name="Rectangle 8"/>
          <p:cNvSpPr/>
          <p:nvPr/>
        </p:nvSpPr>
        <p:spPr>
          <a:xfrm>
            <a:off x="0" y="653483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B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rhmz@teol.net</a:t>
            </a:r>
            <a:r>
              <a:rPr lang="sr-Latn-BA" dirty="0"/>
              <a:t> </a:t>
            </a:r>
            <a:r>
              <a:rPr lang="sr-Latn-BA" b="1" dirty="0">
                <a:solidFill>
                  <a:schemeClr val="bg1"/>
                </a:solidFill>
              </a:rPr>
              <a:t>Republic Hydro-Meteorological Service of Republika Srpska, B&amp;H </a:t>
            </a:r>
            <a:r>
              <a:rPr lang="sr-Latn-B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www.rhmzrs.com</a:t>
            </a:r>
            <a:endParaRPr lang="sr-Latn-BA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3" name="Rectangle 2"/>
          <p:cNvSpPr/>
          <p:nvPr/>
        </p:nvSpPr>
        <p:spPr>
          <a:xfrm>
            <a:off x="10886" y="-15078"/>
            <a:ext cx="9133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dirty="0">
                <a:solidFill>
                  <a:schemeClr val="bg1"/>
                </a:solidFill>
              </a:rPr>
              <a:t>Building Resilience to Disasters in Western Balkans and Turkey-kick off meeting task 6</a:t>
            </a:r>
          </a:p>
          <a:p>
            <a:endParaRPr lang="sr-Latn-BA" dirty="0">
              <a:solidFill>
                <a:schemeClr val="bg1"/>
              </a:solidFill>
            </a:endParaRPr>
          </a:p>
          <a:p>
            <a:r>
              <a:rPr lang="sr-Latn-CS" b="1" i="1" dirty="0"/>
              <a:t> </a:t>
            </a:r>
            <a:r>
              <a:rPr lang="en-GB" b="1" i="1" dirty="0"/>
              <a:t>2</a:t>
            </a:r>
            <a:r>
              <a:rPr lang="sr-Latn-BA" b="1" i="1" dirty="0"/>
              <a:t>9</a:t>
            </a:r>
            <a:r>
              <a:rPr lang="en-GB" b="1" i="1" dirty="0"/>
              <a:t> – </a:t>
            </a:r>
            <a:r>
              <a:rPr lang="sr-Latn-BA" b="1" i="1" dirty="0"/>
              <a:t>30 May</a:t>
            </a:r>
            <a:r>
              <a:rPr lang="en-GB" b="1" i="1" dirty="0"/>
              <a:t>  201</a:t>
            </a:r>
            <a:r>
              <a:rPr lang="sr-Latn-BA" b="1" i="1" dirty="0"/>
              <a:t>3</a:t>
            </a:r>
            <a:r>
              <a:rPr lang="sr-Latn-CS" b="1" i="1" dirty="0"/>
              <a:t>_</a:t>
            </a:r>
            <a:r>
              <a:rPr lang="sr-Latn-BA" b="1" i="1" dirty="0"/>
              <a:t>Skopje</a:t>
            </a:r>
            <a:r>
              <a:rPr lang="en-GB" b="1" i="1" dirty="0"/>
              <a:t>, </a:t>
            </a:r>
            <a:r>
              <a:rPr lang="sr-Latn-BA" b="1" i="1" dirty="0"/>
              <a:t>The Former Yugoslav Republic of Macedonia</a:t>
            </a:r>
            <a:endParaRPr lang="sr-Latn-B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Rectangle 7"/>
          <p:cNvSpPr>
            <a:spLocks noChangeArrowheads="1"/>
          </p:cNvSpPr>
          <p:nvPr/>
        </p:nvSpPr>
        <p:spPr bwMode="auto">
          <a:xfrm>
            <a:off x="214313" y="2071688"/>
            <a:ext cx="87153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/>
              <a:t>Legislation: Federation</a:t>
            </a:r>
            <a:br>
              <a:rPr lang="en-US"/>
            </a:br>
            <a:r>
              <a:rPr lang="en-US"/>
              <a:t> </a:t>
            </a:r>
            <a:br>
              <a:rPr lang="en-US"/>
            </a:br>
            <a:r>
              <a:rPr lang="en-US"/>
              <a:t>  </a:t>
            </a:r>
            <a:r>
              <a:rPr lang="sr-Latn-CS"/>
              <a:t> -</a:t>
            </a:r>
            <a:r>
              <a:rPr lang="en-US"/>
              <a:t> </a:t>
            </a:r>
            <a:r>
              <a:rPr lang="sr-Latn-CS"/>
              <a:t> </a:t>
            </a:r>
            <a:r>
              <a:rPr lang="en-US"/>
              <a:t>Law on hydrometeorological issues of interest for the Republic (Official Gazette </a:t>
            </a:r>
            <a:r>
              <a:rPr lang="sr-Latn-CS"/>
              <a:t> </a:t>
            </a:r>
          </a:p>
          <a:p>
            <a:r>
              <a:rPr lang="sr-Latn-CS"/>
              <a:t>      </a:t>
            </a:r>
            <a:r>
              <a:rPr lang="en-US"/>
              <a:t>SR BiH no. 10/76)</a:t>
            </a:r>
            <a:br>
              <a:rPr lang="en-US"/>
            </a:br>
            <a:r>
              <a:rPr lang="en-US"/>
              <a:t> </a:t>
            </a:r>
            <a:r>
              <a:rPr lang="sr-Latn-CS"/>
              <a:t>  -  </a:t>
            </a:r>
            <a:r>
              <a:rPr lang="en-US"/>
              <a:t>Law on protection and rescue of people and property from natural and other</a:t>
            </a:r>
            <a:endParaRPr lang="sr-Latn-CS"/>
          </a:p>
          <a:p>
            <a:r>
              <a:rPr lang="sr-Latn-CS"/>
              <a:t>      </a:t>
            </a:r>
            <a:r>
              <a:rPr lang="en-US"/>
              <a:t>disasters (FBiH Official Gazette 39/03 and 22/06)</a:t>
            </a:r>
            <a:br>
              <a:rPr lang="en-US"/>
            </a:br>
            <a:r>
              <a:rPr lang="en-US"/>
              <a:t> </a:t>
            </a:r>
            <a:r>
              <a:rPr lang="sr-Latn-CS"/>
              <a:t>  -  </a:t>
            </a:r>
            <a:r>
              <a:rPr lang="en-US"/>
              <a:t>Regulation of the plans of flood control (FBiH Official Gazette 13/02)</a:t>
            </a:r>
            <a:br>
              <a:rPr lang="en-US"/>
            </a:br>
            <a:r>
              <a:rPr lang="en-US"/>
              <a:t> </a:t>
            </a:r>
            <a:r>
              <a:rPr lang="sr-Latn-CS"/>
              <a:t>  -  </a:t>
            </a:r>
            <a:r>
              <a:rPr lang="en-US"/>
              <a:t>Framework law on protection and rescue of people and property from natural or </a:t>
            </a:r>
            <a:r>
              <a:rPr lang="sr-Latn-CS"/>
              <a:t> </a:t>
            </a:r>
          </a:p>
          <a:p>
            <a:r>
              <a:rPr lang="sr-Latn-CS"/>
              <a:t>      </a:t>
            </a:r>
            <a:r>
              <a:rPr lang="en-US"/>
              <a:t>other disasters in Bosnia and Herzegovina, 2008</a:t>
            </a:r>
            <a:br>
              <a:rPr lang="en-US"/>
            </a:br>
            <a:r>
              <a:rPr lang="en-US"/>
              <a:t> </a:t>
            </a:r>
            <a:r>
              <a:rPr lang="sr-Latn-CS"/>
              <a:t>  -  </a:t>
            </a:r>
            <a:r>
              <a:rPr lang="en-US"/>
              <a:t>Environmental protection and recovery from natural and other disasters, the </a:t>
            </a:r>
            <a:r>
              <a:rPr lang="sr-Latn-CS"/>
              <a:t> </a:t>
            </a:r>
          </a:p>
          <a:p>
            <a:r>
              <a:rPr lang="sr-Latn-CS"/>
              <a:t>      </a:t>
            </a:r>
            <a:r>
              <a:rPr lang="en-US"/>
              <a:t>Federation of BiH, 2008</a:t>
            </a:r>
            <a:endParaRPr lang="sr-Latn-CS"/>
          </a:p>
        </p:txBody>
      </p:sp>
      <p:sp>
        <p:nvSpPr>
          <p:cNvPr id="9" name="Rectangle 8"/>
          <p:cNvSpPr/>
          <p:nvPr/>
        </p:nvSpPr>
        <p:spPr>
          <a:xfrm>
            <a:off x="0" y="653483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B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rhmz@teol.net</a:t>
            </a:r>
            <a:r>
              <a:rPr lang="sr-Latn-BA" dirty="0"/>
              <a:t> </a:t>
            </a:r>
            <a:r>
              <a:rPr lang="sr-Latn-BA" b="1" dirty="0">
                <a:solidFill>
                  <a:schemeClr val="bg1"/>
                </a:solidFill>
              </a:rPr>
              <a:t>Republic Hydro-Meteorological Service of Republika Srpska, B&amp;H </a:t>
            </a:r>
            <a:r>
              <a:rPr lang="sr-Latn-B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www.rhmzrs.com</a:t>
            </a:r>
            <a:endParaRPr lang="sr-Latn-BA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970" y="-24273"/>
            <a:ext cx="9147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dirty="0">
                <a:solidFill>
                  <a:schemeClr val="bg1"/>
                </a:solidFill>
              </a:rPr>
              <a:t>Building Resilience to Disasters in Western Balkans and Turkey-kick off meeting task 6</a:t>
            </a:r>
          </a:p>
          <a:p>
            <a:endParaRPr lang="sr-Latn-BA" dirty="0">
              <a:solidFill>
                <a:schemeClr val="bg1"/>
              </a:solidFill>
            </a:endParaRPr>
          </a:p>
          <a:p>
            <a:r>
              <a:rPr lang="sr-Latn-CS" b="1" i="1" dirty="0"/>
              <a:t> </a:t>
            </a:r>
            <a:r>
              <a:rPr lang="en-GB" b="1" i="1" dirty="0"/>
              <a:t>2</a:t>
            </a:r>
            <a:r>
              <a:rPr lang="sr-Latn-BA" b="1" i="1" dirty="0"/>
              <a:t>9</a:t>
            </a:r>
            <a:r>
              <a:rPr lang="en-GB" b="1" i="1" dirty="0"/>
              <a:t> – </a:t>
            </a:r>
            <a:r>
              <a:rPr lang="sr-Latn-BA" b="1" i="1" dirty="0"/>
              <a:t>30 May</a:t>
            </a:r>
            <a:r>
              <a:rPr lang="en-GB" b="1" i="1" dirty="0"/>
              <a:t>  201</a:t>
            </a:r>
            <a:r>
              <a:rPr lang="sr-Latn-BA" b="1" i="1" dirty="0"/>
              <a:t>3</a:t>
            </a:r>
            <a:r>
              <a:rPr lang="sr-Latn-CS" b="1" i="1" dirty="0"/>
              <a:t>_</a:t>
            </a:r>
            <a:r>
              <a:rPr lang="sr-Latn-BA" b="1" i="1" dirty="0"/>
              <a:t>Skopje</a:t>
            </a:r>
            <a:r>
              <a:rPr lang="en-GB" b="1" i="1" dirty="0"/>
              <a:t>, </a:t>
            </a:r>
            <a:r>
              <a:rPr lang="sr-Latn-BA" b="1" i="1" dirty="0"/>
              <a:t>The Former Yugoslav Republic of Macedonia</a:t>
            </a:r>
            <a:endParaRPr lang="sr-Latn-B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57188" y="1500188"/>
            <a:ext cx="8786812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sr-Latn-CS" sz="900" b="1"/>
          </a:p>
          <a:p>
            <a:pPr eaLnBrk="0" hangingPunct="0">
              <a:buFontTx/>
              <a:buBlip>
                <a:blip r:embed="rId3"/>
              </a:buBlip>
            </a:pPr>
            <a:r>
              <a:rPr lang="sr-Latn-CS" sz="2000" b="1"/>
              <a:t>DOCUMENTS:</a:t>
            </a:r>
          </a:p>
          <a:p>
            <a:pPr lvl="1" eaLnBrk="0" hangingPunct="0">
              <a:buFontTx/>
              <a:buBlip>
                <a:blip r:embed="rId3"/>
              </a:buBlip>
            </a:pPr>
            <a:r>
              <a:rPr lang="sr-Latn-CS" sz="2000" b="1"/>
              <a:t> </a:t>
            </a:r>
            <a:r>
              <a:rPr lang="sr-Latn-CS"/>
              <a:t>The first national report of Bosnia and Herzegovina in accordance with the  </a:t>
            </a:r>
          </a:p>
          <a:p>
            <a:pPr lvl="1" eaLnBrk="0" hangingPunct="0"/>
            <a:r>
              <a:rPr lang="sr-Latn-CS"/>
              <a:t>    framework UN Convention on Climate Change (UNFCCC), October 2009;</a:t>
            </a:r>
          </a:p>
          <a:p>
            <a:pPr lvl="1" eaLnBrk="0" hangingPunct="0">
              <a:buFontTx/>
              <a:buBlip>
                <a:blip r:embed="rId3"/>
              </a:buBlip>
            </a:pPr>
            <a:r>
              <a:rPr lang="sr-Latn-CS"/>
              <a:t>  Risk Assessment of the Federation of Bosnia and Herzegovina from natural  </a:t>
            </a:r>
          </a:p>
          <a:p>
            <a:pPr lvl="1" eaLnBrk="0" hangingPunct="0"/>
            <a:r>
              <a:rPr lang="sr-Latn-CS"/>
              <a:t>     and other accident, June 2005;</a:t>
            </a:r>
          </a:p>
          <a:p>
            <a:pPr lvl="1" eaLnBrk="0" hangingPunct="0">
              <a:buFontTx/>
              <a:buBlip>
                <a:blip r:embed="rId3"/>
              </a:buBlip>
            </a:pPr>
            <a:r>
              <a:rPr lang="sr-Latn-CS"/>
              <a:t>  Methodology for vulnerability assessment of Bosnia and Herzegovina</a:t>
            </a:r>
          </a:p>
          <a:p>
            <a:pPr lvl="1" eaLnBrk="0" hangingPunct="0"/>
            <a:r>
              <a:rPr lang="sr-Latn-CS"/>
              <a:t>     natural and other accident, April 2010;</a:t>
            </a:r>
          </a:p>
          <a:p>
            <a:pPr lvl="1" eaLnBrk="0" hangingPunct="0">
              <a:buFontTx/>
              <a:buBlip>
                <a:blip r:embed="rId3"/>
              </a:buBlip>
            </a:pPr>
            <a:r>
              <a:rPr lang="sr-Latn-CS"/>
              <a:t>  Risk Assessment Municipality Sarajevo, Center, of extreme meteorological   </a:t>
            </a:r>
          </a:p>
          <a:p>
            <a:pPr lvl="1" eaLnBrk="0" hangingPunct="0"/>
            <a:r>
              <a:rPr lang="sr-Latn-CS"/>
              <a:t>     conditions, February 2004;</a:t>
            </a:r>
          </a:p>
          <a:p>
            <a:pPr lvl="1" eaLnBrk="0" hangingPunct="0">
              <a:buFontTx/>
              <a:buBlip>
                <a:blip r:embed="rId3"/>
              </a:buBlip>
            </a:pPr>
            <a:r>
              <a:rPr lang="sr-Latn-CS"/>
              <a:t>  Climatological studies of hydrological and seismological characteristics Una</a:t>
            </a:r>
            <a:br>
              <a:rPr lang="sr-Latn-CS"/>
            </a:br>
            <a:r>
              <a:rPr lang="sr-Latn-CS"/>
              <a:t>     Sana canton, September 2004;</a:t>
            </a:r>
          </a:p>
          <a:p>
            <a:pPr lvl="1" eaLnBrk="0" hangingPunct="0">
              <a:buFontTx/>
              <a:buBlip>
                <a:blip r:embed="rId3"/>
              </a:buBlip>
            </a:pPr>
            <a:r>
              <a:rPr lang="sr-Latn-CS"/>
              <a:t>  Climatological studies of hydrological and seismological characteristics of  </a:t>
            </a:r>
          </a:p>
          <a:p>
            <a:pPr lvl="1" eaLnBrk="0" hangingPunct="0"/>
            <a:r>
              <a:rPr lang="sr-Latn-CS"/>
              <a:t>     Tuzla Canton, October 2004;</a:t>
            </a:r>
          </a:p>
          <a:p>
            <a:pPr lvl="1" eaLnBrk="0" hangingPunct="0">
              <a:buFontTx/>
              <a:buBlip>
                <a:blip r:embed="rId3"/>
              </a:buBlip>
            </a:pPr>
            <a:r>
              <a:rPr lang="sr-Latn-CS"/>
              <a:t>  Climatological analysis and background from the archives of climate divisions  </a:t>
            </a:r>
          </a:p>
          <a:p>
            <a:pPr lvl="1" eaLnBrk="0" hangingPunct="0"/>
            <a:r>
              <a:rPr lang="sr-Latn-CS"/>
              <a:t>     of the RHMS and FHMS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3483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B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rhmz@teol.net</a:t>
            </a:r>
            <a:r>
              <a:rPr lang="sr-Latn-BA" dirty="0"/>
              <a:t> </a:t>
            </a:r>
            <a:r>
              <a:rPr lang="sr-Latn-BA" b="1" dirty="0">
                <a:solidFill>
                  <a:schemeClr val="bg1"/>
                </a:solidFill>
              </a:rPr>
              <a:t>Republic Hydro-Meteorological Service of Republika Srpska, B&amp;H </a:t>
            </a:r>
            <a:r>
              <a:rPr lang="sr-Latn-B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www.rhmzrs.com</a:t>
            </a:r>
            <a:endParaRPr lang="sr-Latn-BA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14199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dirty="0">
                <a:solidFill>
                  <a:schemeClr val="bg1"/>
                </a:solidFill>
              </a:rPr>
              <a:t>Building Resilience to Disasters in Western Balkans and Turkey-kick off meeting task 6</a:t>
            </a:r>
          </a:p>
          <a:p>
            <a:endParaRPr lang="sr-Latn-BA" dirty="0">
              <a:solidFill>
                <a:schemeClr val="bg1"/>
              </a:solidFill>
            </a:endParaRPr>
          </a:p>
          <a:p>
            <a:r>
              <a:rPr lang="sr-Latn-CS" b="1" i="1" dirty="0"/>
              <a:t> </a:t>
            </a:r>
            <a:r>
              <a:rPr lang="en-GB" b="1" i="1" dirty="0"/>
              <a:t>2</a:t>
            </a:r>
            <a:r>
              <a:rPr lang="sr-Latn-BA" b="1" i="1" dirty="0"/>
              <a:t>9</a:t>
            </a:r>
            <a:r>
              <a:rPr lang="en-GB" b="1" i="1" dirty="0"/>
              <a:t> – </a:t>
            </a:r>
            <a:r>
              <a:rPr lang="sr-Latn-BA" b="1" i="1" dirty="0"/>
              <a:t>30 May</a:t>
            </a:r>
            <a:r>
              <a:rPr lang="en-GB" b="1" i="1" dirty="0"/>
              <a:t>  201</a:t>
            </a:r>
            <a:r>
              <a:rPr lang="sr-Latn-BA" b="1" i="1" dirty="0"/>
              <a:t>3</a:t>
            </a:r>
            <a:r>
              <a:rPr lang="sr-Latn-CS" b="1" i="1" dirty="0"/>
              <a:t>_</a:t>
            </a:r>
            <a:r>
              <a:rPr lang="sr-Latn-BA" b="1" i="1" dirty="0"/>
              <a:t>Skopje</a:t>
            </a:r>
            <a:r>
              <a:rPr lang="en-GB" b="1" i="1" dirty="0"/>
              <a:t>, </a:t>
            </a:r>
            <a:r>
              <a:rPr lang="sr-Latn-BA" b="1" i="1" dirty="0"/>
              <a:t>The Former Yugoslav Republic of Macedonia</a:t>
            </a:r>
            <a:endParaRPr lang="sr-Latn-B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2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1522310"/>
            <a:ext cx="5184576" cy="4104456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3600" dirty="0">
                <a:solidFill>
                  <a:srgbClr val="002060"/>
                </a:solidFill>
              </a:rPr>
              <a:t>THANK YOU FOR YOUR ATTENTION</a:t>
            </a:r>
            <a:br>
              <a:rPr lang="sr-Latn-BA" sz="3600" dirty="0">
                <a:solidFill>
                  <a:srgbClr val="002060"/>
                </a:solidFill>
              </a:rPr>
            </a:br>
            <a:r>
              <a:rPr lang="sr-Latn-BA" sz="3200" dirty="0">
                <a:solidFill>
                  <a:srgbClr val="002060"/>
                </a:solidFill>
              </a:rPr>
              <a:t>Republic Hydro-Meteorological Service of Republika Srpska</a:t>
            </a:r>
            <a:r>
              <a:rPr lang="sr-Latn-BA" sz="3200" dirty="0" smtClean="0">
                <a:solidFill>
                  <a:srgbClr val="002060"/>
                </a:solidFill>
              </a:rPr>
              <a:t/>
            </a:r>
            <a:br>
              <a:rPr lang="sr-Latn-BA" sz="3200" dirty="0" smtClean="0">
                <a:solidFill>
                  <a:srgbClr val="002060"/>
                </a:solidFill>
              </a:rPr>
            </a:br>
            <a:r>
              <a:rPr lang="sr-Latn-BA" sz="3200" dirty="0" smtClean="0">
                <a:solidFill>
                  <a:srgbClr val="002060"/>
                </a:solidFill>
              </a:rPr>
              <a:t> </a:t>
            </a:r>
            <a:r>
              <a:rPr lang="sr-Latn-BA" sz="3200" dirty="0" smtClean="0">
                <a:solidFill>
                  <a:srgbClr val="002060"/>
                </a:solidFill>
              </a:rPr>
              <a:t/>
            </a:r>
            <a:br>
              <a:rPr lang="sr-Latn-BA" sz="3200" dirty="0" smtClean="0">
                <a:solidFill>
                  <a:srgbClr val="002060"/>
                </a:solidFill>
              </a:rPr>
            </a:br>
            <a:r>
              <a:rPr lang="sr-Latn-BA" sz="3200" dirty="0" smtClean="0">
                <a:solidFill>
                  <a:srgbClr val="002060"/>
                </a:solidFill>
              </a:rPr>
              <a:t/>
            </a:r>
            <a:br>
              <a:rPr lang="sr-Latn-BA" sz="3200" dirty="0" smtClean="0">
                <a:solidFill>
                  <a:srgbClr val="002060"/>
                </a:solidFill>
              </a:rPr>
            </a:br>
            <a:r>
              <a:rPr lang="sr-Latn-BA" sz="3200" dirty="0">
                <a:solidFill>
                  <a:srgbClr val="002060"/>
                </a:solidFill>
              </a:rPr>
              <a:t/>
            </a:r>
            <a:br>
              <a:rPr lang="sr-Latn-BA" sz="3200" dirty="0">
                <a:solidFill>
                  <a:srgbClr val="002060"/>
                </a:solidFill>
              </a:rPr>
            </a:br>
            <a:r>
              <a:rPr lang="sr-Latn-BA" sz="3200" dirty="0">
                <a:solidFill>
                  <a:srgbClr val="002060"/>
                </a:solidFill>
              </a:rPr>
              <a:t/>
            </a:r>
            <a:br>
              <a:rPr lang="sr-Latn-BA" sz="3200" dirty="0">
                <a:solidFill>
                  <a:srgbClr val="002060"/>
                </a:solidFill>
              </a:rPr>
            </a:br>
            <a:r>
              <a:rPr lang="en-GB" sz="3200" dirty="0" smtClean="0">
                <a:solidFill>
                  <a:srgbClr val="002060"/>
                </a:solidFill>
              </a:rPr>
              <a:t> </a:t>
            </a:r>
            <a:endParaRPr lang="sr-Latn-BA" sz="3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0426"/>
            <a:ext cx="2590822" cy="5862909"/>
          </a:xfrm>
        </p:spPr>
        <p:txBody>
          <a:bodyPr/>
          <a:lstStyle/>
          <a:p>
            <a:endParaRPr lang="sr-Latn-BA" dirty="0"/>
          </a:p>
        </p:txBody>
      </p:sp>
      <p:sp>
        <p:nvSpPr>
          <p:cNvPr id="4" name="TextBox 3"/>
          <p:cNvSpPr txBox="1"/>
          <p:nvPr/>
        </p:nvSpPr>
        <p:spPr>
          <a:xfrm>
            <a:off x="97673" y="0"/>
            <a:ext cx="6632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000" dirty="0" smtClean="0">
                <a:solidFill>
                  <a:schemeClr val="bg1"/>
                </a:solidFill>
              </a:rPr>
              <a:t>Building Resilience to Disasters in Western Balkans and Turkey</a:t>
            </a:r>
            <a:endParaRPr lang="sr-Latn-BA" sz="2000" dirty="0">
              <a:solidFill>
                <a:schemeClr val="bg1"/>
              </a:solidFill>
            </a:endParaRP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0" y="590427"/>
            <a:ext cx="3203848" cy="5862909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 algn="ctr">
              <a:defRPr/>
            </a:pPr>
            <a:r>
              <a:rPr lang="sr-Latn-BA" sz="2800" b="1" dirty="0" smtClean="0">
                <a:solidFill>
                  <a:schemeClr val="bg1"/>
                </a:solidFill>
                <a:latin typeface="Arial" charset="0"/>
              </a:rPr>
              <a:t>KICK-OFF </a:t>
            </a:r>
          </a:p>
          <a:p>
            <a:pPr algn="ctr">
              <a:defRPr/>
            </a:pPr>
            <a:r>
              <a:rPr lang="sr-Latn-BA" sz="2800" b="1" dirty="0" smtClean="0">
                <a:solidFill>
                  <a:schemeClr val="bg1"/>
                </a:solidFill>
                <a:latin typeface="Arial" charset="0"/>
              </a:rPr>
              <a:t>MEETING-TASK 6</a:t>
            </a:r>
            <a:endParaRPr lang="sr-Latn-BA" sz="2800" b="1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endParaRPr lang="sr-Latn-BA" sz="2400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endParaRPr lang="sr-Latn-BA" sz="2400" dirty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r>
              <a:rPr lang="sr-Latn-BA" sz="2000" dirty="0" smtClean="0">
                <a:latin typeface="Arial" charset="0"/>
              </a:rPr>
              <a:t>Design a</a:t>
            </a:r>
          </a:p>
          <a:p>
            <a:pPr algn="ctr">
              <a:defRPr/>
            </a:pPr>
            <a:r>
              <a:rPr lang="sr-Latn-BA" sz="2000" dirty="0" smtClean="0">
                <a:latin typeface="Arial" charset="0"/>
              </a:rPr>
              <a:t>Regional Multy - Hazard</a:t>
            </a:r>
          </a:p>
          <a:p>
            <a:pPr algn="ctr">
              <a:defRPr/>
            </a:pPr>
            <a:r>
              <a:rPr lang="sr-Latn-BA" sz="2000" dirty="0" smtClean="0">
                <a:latin typeface="Arial" charset="0"/>
              </a:rPr>
              <a:t> Early warning System</a:t>
            </a:r>
            <a:endParaRPr lang="sr-Latn-BA" sz="2000" dirty="0" smtClean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7" y="6488668"/>
            <a:ext cx="913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rhmz@teol.net</a:t>
            </a:r>
            <a:r>
              <a:rPr lang="sr-Latn-BA" dirty="0" smtClean="0"/>
              <a:t> </a:t>
            </a:r>
            <a:r>
              <a:rPr lang="sr-Latn-BA" sz="1400" b="1" dirty="0" smtClean="0">
                <a:solidFill>
                  <a:schemeClr val="bg1"/>
                </a:solidFill>
              </a:rPr>
              <a:t>Republic Hydro-Meteorological Service of Republika Srpska, B&amp;H </a:t>
            </a:r>
            <a:r>
              <a:rPr lang="sr-Latn-BA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www.rhmzrs.com</a:t>
            </a:r>
            <a:endParaRPr lang="sr-Latn-BA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53235"/>
            <a:ext cx="12160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" y="5448652"/>
            <a:ext cx="742038" cy="82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02" y="5448653"/>
            <a:ext cx="2219546" cy="82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23" y="3431888"/>
            <a:ext cx="3988002" cy="28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673" y="0"/>
            <a:ext cx="816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dirty="0">
                <a:solidFill>
                  <a:schemeClr val="bg1"/>
                </a:solidFill>
              </a:rPr>
              <a:t>Building Resilience to Disasters in Western Balkans and </a:t>
            </a:r>
            <a:r>
              <a:rPr lang="sr-Latn-BA" dirty="0" smtClean="0">
                <a:solidFill>
                  <a:schemeClr val="bg1"/>
                </a:solidFill>
              </a:rPr>
              <a:t>Turkey-kick off meeting task </a:t>
            </a:r>
            <a:r>
              <a:rPr lang="sr-Latn-BA" sz="2000" dirty="0" smtClean="0">
                <a:solidFill>
                  <a:schemeClr val="bg1"/>
                </a:solidFill>
              </a:rPr>
              <a:t>6</a:t>
            </a:r>
            <a:endParaRPr lang="sr-Latn-BA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7" y="6488668"/>
            <a:ext cx="913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rhmz@teol.net</a:t>
            </a:r>
            <a:r>
              <a:rPr lang="sr-Latn-BA" dirty="0" smtClean="0"/>
              <a:t> </a:t>
            </a:r>
            <a:r>
              <a:rPr lang="sr-Latn-BA" sz="1400" b="1" dirty="0" smtClean="0">
                <a:solidFill>
                  <a:schemeClr val="bg1"/>
                </a:solidFill>
              </a:rPr>
              <a:t>Republic Hydro-Meteorological Service of Republika Srpska, B&amp;H </a:t>
            </a:r>
            <a:r>
              <a:rPr lang="sr-Latn-BA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www.rhmzrs.com</a:t>
            </a:r>
            <a:endParaRPr lang="sr-Latn-BA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3490" y="1170210"/>
            <a:ext cx="8442325" cy="46355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BA" sz="2400" b="1" dirty="0" smtClean="0"/>
              <a:t>FOCUS </a:t>
            </a:r>
            <a:r>
              <a:rPr lang="sr-Latn-BA" sz="2400" b="1" dirty="0" smtClean="0"/>
              <a:t>ON LEGISLATION</a:t>
            </a:r>
            <a:endParaRPr lang="sr-Latn-B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3490" y="646990"/>
            <a:ext cx="844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>
                <a:solidFill>
                  <a:srgbClr val="002060"/>
                </a:solidFill>
              </a:rPr>
              <a:t>MANDATE</a:t>
            </a:r>
            <a:r>
              <a:rPr lang="sr-Latn-BA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BA" sz="2800" b="1" dirty="0" smtClean="0">
                <a:solidFill>
                  <a:schemeClr val="accent5">
                    <a:lumMod val="50000"/>
                  </a:schemeClr>
                </a:solidFill>
              </a:rPr>
              <a:t>OF RHMZ RS</a:t>
            </a:r>
            <a:endParaRPr lang="sr-Latn-BA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490" y="1735088"/>
            <a:ext cx="8442325" cy="46085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3490" y="1735088"/>
            <a:ext cx="84423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b="1" dirty="0" smtClean="0">
                <a:solidFill>
                  <a:schemeClr val="bg1"/>
                </a:solidFill>
              </a:rPr>
              <a:t>LEGAL FRAMEWORK</a:t>
            </a:r>
            <a:r>
              <a:rPr lang="sr-Latn-BA" sz="2400" b="1" dirty="0" smtClean="0">
                <a:solidFill>
                  <a:schemeClr val="bg1"/>
                </a:solidFill>
              </a:rPr>
              <a:t>:</a:t>
            </a:r>
            <a:endParaRPr lang="sr-Latn-BA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Law of hydrological and meteorological services, Official Gazette of the Republic of S</a:t>
            </a:r>
            <a:r>
              <a:rPr lang="sr-Latn-BA" sz="2400" dirty="0"/>
              <a:t>RPSKA</a:t>
            </a:r>
            <a:r>
              <a:rPr lang="en-US" sz="2400" dirty="0"/>
              <a:t>, no. 20/2000</a:t>
            </a:r>
            <a:r>
              <a:rPr lang="en-US" sz="2400" dirty="0" smtClean="0"/>
              <a:t>.</a:t>
            </a:r>
            <a:endParaRPr lang="sr-Latn-BA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Law on s</a:t>
            </a:r>
            <a:r>
              <a:rPr lang="sr-Latn-BA" sz="2400" dirty="0"/>
              <a:t>eizmological</a:t>
            </a:r>
            <a:r>
              <a:rPr lang="en-US" sz="2400" dirty="0"/>
              <a:t> activities, Official Gazette of the Republic of S</a:t>
            </a:r>
            <a:r>
              <a:rPr lang="sr-Latn-BA" sz="2400" dirty="0"/>
              <a:t>RPSKA</a:t>
            </a:r>
            <a:r>
              <a:rPr lang="en-US" sz="2400" dirty="0"/>
              <a:t>, no. 20/1997</a:t>
            </a:r>
            <a:r>
              <a:rPr lang="en-US" sz="2400" dirty="0" smtClean="0"/>
              <a:t>.</a:t>
            </a:r>
            <a:endParaRPr lang="sr-Latn-BA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Law on Air Protection, Official Gazette of the Republic of S</a:t>
            </a:r>
            <a:r>
              <a:rPr lang="sr-Latn-BA" sz="2400" dirty="0"/>
              <a:t>RPSKA</a:t>
            </a:r>
            <a:r>
              <a:rPr lang="en-US" sz="2400" dirty="0"/>
              <a:t>, no. </a:t>
            </a:r>
            <a:r>
              <a:rPr lang="en-US" sz="2400" dirty="0" smtClean="0"/>
              <a:t>28/2007</a:t>
            </a:r>
            <a:endParaRPr lang="sr-Latn-BA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The Law on Environmental Protection, Official Gazette of the Republic of S</a:t>
            </a:r>
            <a:r>
              <a:rPr lang="sr-Latn-BA" sz="2400" dirty="0"/>
              <a:t>RPSKA</a:t>
            </a:r>
            <a:r>
              <a:rPr lang="en-US" sz="2400" dirty="0"/>
              <a:t>, no. 28/2007</a:t>
            </a:r>
            <a:r>
              <a:rPr lang="en-US" sz="2400" dirty="0" smtClean="0"/>
              <a:t>.</a:t>
            </a:r>
            <a:endParaRPr lang="sr-Latn-BA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Water Law, Official Gazette of the Republic of S</a:t>
            </a:r>
            <a:r>
              <a:rPr lang="sr-Latn-BA" sz="2400" dirty="0"/>
              <a:t>RPSKA</a:t>
            </a:r>
            <a:r>
              <a:rPr lang="en-US" sz="2400" dirty="0"/>
              <a:t>, no. 53/2006</a:t>
            </a:r>
            <a:r>
              <a:rPr lang="en-US" sz="2400" dirty="0" smtClean="0"/>
              <a:t>.</a:t>
            </a:r>
            <a:endParaRPr lang="sr-Latn-BA" sz="2400" dirty="0" smtClean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sr-Latn-BA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673" y="0"/>
            <a:ext cx="816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dirty="0">
                <a:solidFill>
                  <a:schemeClr val="bg1"/>
                </a:solidFill>
              </a:rPr>
              <a:t>Building Resilience to Disasters in Western Balkans and </a:t>
            </a:r>
            <a:r>
              <a:rPr lang="sr-Latn-BA" dirty="0" smtClean="0">
                <a:solidFill>
                  <a:schemeClr val="bg1"/>
                </a:solidFill>
              </a:rPr>
              <a:t>Turkey-kick off meeting task </a:t>
            </a:r>
            <a:r>
              <a:rPr lang="sr-Latn-BA" sz="2000" dirty="0" smtClean="0">
                <a:solidFill>
                  <a:schemeClr val="bg1"/>
                </a:solidFill>
              </a:rPr>
              <a:t>6</a:t>
            </a:r>
            <a:endParaRPr lang="sr-Latn-BA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7" y="6488668"/>
            <a:ext cx="913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rhmz@teol.net</a:t>
            </a:r>
            <a:r>
              <a:rPr lang="sr-Latn-BA" dirty="0" smtClean="0"/>
              <a:t> </a:t>
            </a:r>
            <a:r>
              <a:rPr lang="sr-Latn-BA" sz="1400" b="1" dirty="0" smtClean="0">
                <a:solidFill>
                  <a:schemeClr val="bg1"/>
                </a:solidFill>
              </a:rPr>
              <a:t>Republic Hydro-Meteorological Service of Republika Srpska, B&amp;H </a:t>
            </a:r>
            <a:r>
              <a:rPr lang="sr-Latn-BA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www.rhmzrs.com</a:t>
            </a:r>
            <a:endParaRPr lang="sr-Latn-BA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3490" y="1170210"/>
            <a:ext cx="8442325" cy="46355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BA" sz="2400" b="1" dirty="0" smtClean="0"/>
              <a:t>FOCUS </a:t>
            </a:r>
            <a:r>
              <a:rPr lang="sr-Latn-BA" sz="2400" b="1" dirty="0" smtClean="0"/>
              <a:t>ON LEGISLATION</a:t>
            </a:r>
            <a:endParaRPr lang="sr-Latn-B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3490" y="646990"/>
            <a:ext cx="844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>
                <a:solidFill>
                  <a:srgbClr val="002060"/>
                </a:solidFill>
              </a:rPr>
              <a:t>MANDATE</a:t>
            </a:r>
            <a:r>
              <a:rPr lang="sr-Latn-BA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BA" sz="2800" b="1" dirty="0" smtClean="0">
                <a:solidFill>
                  <a:schemeClr val="accent5">
                    <a:lumMod val="50000"/>
                  </a:schemeClr>
                </a:solidFill>
              </a:rPr>
              <a:t>OF RHMZ RS</a:t>
            </a:r>
            <a:endParaRPr lang="sr-Latn-BA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490" y="1735088"/>
            <a:ext cx="8442325" cy="46085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3490" y="1735088"/>
            <a:ext cx="84423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b="1" dirty="0">
                <a:solidFill>
                  <a:schemeClr val="bg1"/>
                </a:solidFill>
              </a:rPr>
              <a:t>LEGAL FRAMEWORK</a:t>
            </a:r>
            <a:r>
              <a:rPr lang="sr-Latn-BA" sz="2400" b="1" dirty="0" smtClean="0">
                <a:solidFill>
                  <a:schemeClr val="bg1"/>
                </a:solidFill>
              </a:rPr>
              <a:t>:</a:t>
            </a:r>
            <a:endParaRPr lang="sr-Latn-BA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Regulations on air quality, Official Gazette of the Republic of S</a:t>
            </a:r>
            <a:r>
              <a:rPr lang="sr-Latn-BA" sz="2400" dirty="0"/>
              <a:t>RPSKA</a:t>
            </a:r>
            <a:r>
              <a:rPr lang="en-US" sz="2400" dirty="0"/>
              <a:t>, no. </a:t>
            </a:r>
            <a:r>
              <a:rPr lang="en-US" sz="2400" dirty="0" smtClean="0"/>
              <a:t>39/2005</a:t>
            </a:r>
            <a:endParaRPr lang="sr-Latn-BA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sr-Latn-BA" sz="2400" dirty="0" smtClean="0"/>
              <a:t> </a:t>
            </a:r>
            <a:r>
              <a:rPr lang="sr-Latn-BA" sz="2400" dirty="0">
                <a:solidFill>
                  <a:schemeClr val="tx2">
                    <a:lumMod val="50000"/>
                  </a:schemeClr>
                </a:solidFill>
              </a:rPr>
              <a:t>Law regulation is in process of harmonization with</a:t>
            </a:r>
          </a:p>
          <a:p>
            <a:pPr>
              <a:buNone/>
            </a:pPr>
            <a:r>
              <a:rPr lang="sr-Latn-BA" sz="2400" dirty="0">
                <a:solidFill>
                  <a:schemeClr val="tx2">
                    <a:lumMod val="50000"/>
                  </a:schemeClr>
                </a:solidFill>
              </a:rPr>
              <a:t>      EU legislation: (</a:t>
            </a:r>
            <a:r>
              <a:rPr lang="sr-Latn-BA" sz="2400" dirty="0"/>
              <a:t>According to Law on Air Protection (Official Gazzete 124/11) </a:t>
            </a:r>
            <a:endParaRPr lang="sr-Latn-BA" sz="2400" dirty="0" smtClean="0"/>
          </a:p>
          <a:p>
            <a:pPr>
              <a:buNone/>
            </a:pPr>
            <a:endParaRPr lang="sr-Latn-BA" sz="2400" dirty="0"/>
          </a:p>
          <a:p>
            <a:pPr>
              <a:buNone/>
            </a:pPr>
            <a:endParaRPr lang="sr-Latn-BA" sz="2400" dirty="0" smtClean="0"/>
          </a:p>
          <a:p>
            <a:pPr>
              <a:buNone/>
            </a:pPr>
            <a:r>
              <a:rPr lang="sr-Latn-BA" sz="2400" b="1" dirty="0" smtClean="0">
                <a:solidFill>
                  <a:schemeClr val="bg1"/>
                </a:solidFill>
              </a:rPr>
              <a:t>ACTION:</a:t>
            </a:r>
            <a:endParaRPr lang="sr-Latn-BA" sz="2400" dirty="0" smtClean="0"/>
          </a:p>
          <a:p>
            <a:pPr>
              <a:buNone/>
            </a:pPr>
            <a:endParaRPr lang="sr-Latn-BA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sr-Latn-BA" sz="2400" b="1" dirty="0">
                <a:solidFill>
                  <a:schemeClr val="tx2">
                    <a:lumMod val="50000"/>
                  </a:schemeClr>
                </a:solidFill>
              </a:rPr>
              <a:t>Projects (INC and SNC): Initional and Second National Communication     (UNFCCC)</a:t>
            </a:r>
          </a:p>
          <a:p>
            <a:pPr>
              <a:buNone/>
            </a:pPr>
            <a:r>
              <a:rPr lang="sr-Latn-BA" sz="2400" dirty="0" smtClean="0"/>
              <a:t>  </a:t>
            </a:r>
          </a:p>
          <a:p>
            <a:endParaRPr lang="sr-Latn-BA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2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673" y="0"/>
            <a:ext cx="816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dirty="0">
                <a:solidFill>
                  <a:schemeClr val="bg1"/>
                </a:solidFill>
              </a:rPr>
              <a:t>Building Resilience to Disasters in Western Balkans and </a:t>
            </a:r>
            <a:r>
              <a:rPr lang="sr-Latn-BA" dirty="0" smtClean="0">
                <a:solidFill>
                  <a:schemeClr val="bg1"/>
                </a:solidFill>
              </a:rPr>
              <a:t>Turkey-kick off meeting task </a:t>
            </a:r>
            <a:r>
              <a:rPr lang="sr-Latn-BA" sz="2000" dirty="0" smtClean="0">
                <a:solidFill>
                  <a:schemeClr val="bg1"/>
                </a:solidFill>
              </a:rPr>
              <a:t>6</a:t>
            </a:r>
            <a:endParaRPr lang="sr-Latn-BA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7" y="6488668"/>
            <a:ext cx="913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rhmz@teol.net</a:t>
            </a:r>
            <a:r>
              <a:rPr lang="sr-Latn-BA" dirty="0" smtClean="0"/>
              <a:t> </a:t>
            </a:r>
            <a:r>
              <a:rPr lang="sr-Latn-BA" sz="1400" b="1" dirty="0" smtClean="0">
                <a:solidFill>
                  <a:schemeClr val="bg1"/>
                </a:solidFill>
              </a:rPr>
              <a:t>Republic Hydro-Meteorological Service of Republika Srpska, B&amp;H </a:t>
            </a:r>
            <a:r>
              <a:rPr lang="sr-Latn-BA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www.rhmzrs.com</a:t>
            </a:r>
            <a:endParaRPr lang="sr-Latn-BA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3490" y="1170210"/>
            <a:ext cx="8442325" cy="46355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BA" sz="2400" b="1" dirty="0" smtClean="0"/>
              <a:t>FOCUS </a:t>
            </a:r>
            <a:r>
              <a:rPr lang="sr-Latn-BA" sz="2400" b="1" dirty="0" smtClean="0"/>
              <a:t>ON DRR ACTIVITIES</a:t>
            </a:r>
            <a:endParaRPr lang="sr-Latn-B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3490" y="646990"/>
            <a:ext cx="844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>
                <a:solidFill>
                  <a:srgbClr val="002060"/>
                </a:solidFill>
              </a:rPr>
              <a:t>MANDATE</a:t>
            </a:r>
            <a:r>
              <a:rPr lang="sr-Latn-BA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BA" sz="2800" b="1" dirty="0" smtClean="0">
                <a:solidFill>
                  <a:schemeClr val="accent5">
                    <a:lumMod val="50000"/>
                  </a:schemeClr>
                </a:solidFill>
              </a:rPr>
              <a:t>OF RHMZ RS</a:t>
            </a:r>
            <a:endParaRPr lang="sr-Latn-BA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490" y="1735088"/>
            <a:ext cx="8442325" cy="46085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3490" y="1735088"/>
            <a:ext cx="84423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b="1" dirty="0" smtClean="0">
                <a:solidFill>
                  <a:schemeClr val="bg1"/>
                </a:solidFill>
              </a:rPr>
              <a:t>DOCUMENTS</a:t>
            </a:r>
            <a:r>
              <a:rPr lang="sr-Latn-BA" sz="2400" b="1" dirty="0" smtClean="0">
                <a:solidFill>
                  <a:schemeClr val="bg1"/>
                </a:solidFill>
              </a:rPr>
              <a:t>:</a:t>
            </a:r>
          </a:p>
          <a:p>
            <a:endParaRPr lang="sr-Latn-BA" sz="2400" b="1" dirty="0">
              <a:solidFill>
                <a:schemeClr val="bg1"/>
              </a:solidFill>
            </a:endParaRPr>
          </a:p>
          <a:p>
            <a:endParaRPr lang="sr-Latn-BA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sr-Latn-BA" sz="2400" b="1" dirty="0" smtClean="0">
                <a:solidFill>
                  <a:schemeClr val="tx2">
                    <a:lumMod val="50000"/>
                  </a:schemeClr>
                </a:solidFill>
              </a:rPr>
              <a:t>Preparation  Republika Srpska Strategy  (platform) for natural disaster </a:t>
            </a:r>
            <a:r>
              <a:rPr lang="sr-Latn-BA" sz="2400" b="1" dirty="0" smtClean="0">
                <a:solidFill>
                  <a:schemeClr val="tx2">
                    <a:lumMod val="50000"/>
                  </a:schemeClr>
                </a:solidFill>
              </a:rPr>
              <a:t>reduction</a:t>
            </a:r>
          </a:p>
          <a:p>
            <a:endParaRPr lang="sr-Latn-BA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sr-Latn-BA" sz="2400" b="1" dirty="0" smtClean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isk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assessment of natural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disasters</a:t>
            </a:r>
            <a:r>
              <a:rPr lang="sr-Latn-BA" sz="2400" b="1" dirty="0" smtClean="0">
                <a:solidFill>
                  <a:schemeClr val="tx2">
                    <a:lumMod val="50000"/>
                  </a:schemeClr>
                </a:solidFill>
              </a:rPr>
              <a:t> in Republika </a:t>
            </a:r>
            <a:r>
              <a:rPr lang="sr-Latn-BA" sz="2400" b="1" dirty="0" smtClean="0">
                <a:solidFill>
                  <a:schemeClr val="tx2">
                    <a:lumMod val="50000"/>
                  </a:schemeClr>
                </a:solidFill>
              </a:rPr>
              <a:t>Srpska</a:t>
            </a:r>
          </a:p>
          <a:p>
            <a:endParaRPr lang="sr-Latn-BA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sr-Latn-BA" sz="2400" b="1" dirty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ew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r-Latn-BA" sz="2400" b="1" dirty="0" smtClean="0">
                <a:solidFill>
                  <a:schemeClr val="tx2">
                    <a:lumMod val="50000"/>
                  </a:schemeClr>
                </a:solidFill>
              </a:rPr>
              <a:t>and additional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legislative acts</a:t>
            </a:r>
            <a:endParaRPr lang="sr-Latn-BA" sz="2400" b="1" dirty="0"/>
          </a:p>
          <a:p>
            <a:endParaRPr lang="sr-Latn-BA" sz="2400" b="1" dirty="0" smtClean="0">
              <a:solidFill>
                <a:schemeClr val="bg1"/>
              </a:solidFill>
            </a:endParaRPr>
          </a:p>
          <a:p>
            <a:endParaRPr lang="sr-Latn-BA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673" y="0"/>
            <a:ext cx="816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dirty="0">
                <a:solidFill>
                  <a:schemeClr val="bg1"/>
                </a:solidFill>
              </a:rPr>
              <a:t>Building Resilience to Disasters in Western Balkans and </a:t>
            </a:r>
            <a:r>
              <a:rPr lang="sr-Latn-BA" dirty="0" smtClean="0">
                <a:solidFill>
                  <a:schemeClr val="bg1"/>
                </a:solidFill>
              </a:rPr>
              <a:t>Turkey-kick off meeting task </a:t>
            </a:r>
            <a:r>
              <a:rPr lang="sr-Latn-BA" sz="2000" dirty="0" smtClean="0">
                <a:solidFill>
                  <a:schemeClr val="bg1"/>
                </a:solidFill>
              </a:rPr>
              <a:t>6</a:t>
            </a:r>
            <a:endParaRPr lang="sr-Latn-BA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7" y="6488668"/>
            <a:ext cx="913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rhmz@teol.net</a:t>
            </a:r>
            <a:r>
              <a:rPr lang="sr-Latn-BA" dirty="0" smtClean="0"/>
              <a:t> </a:t>
            </a:r>
            <a:r>
              <a:rPr lang="sr-Latn-BA" sz="1400" b="1" dirty="0" smtClean="0">
                <a:solidFill>
                  <a:schemeClr val="bg1"/>
                </a:solidFill>
              </a:rPr>
              <a:t>Republic Hydro-Meteorological Service of Republika Srpska, B&amp;H </a:t>
            </a:r>
            <a:r>
              <a:rPr lang="sr-Latn-BA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www.rhmzrs.com</a:t>
            </a:r>
            <a:endParaRPr lang="sr-Latn-BA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3490" y="1170210"/>
            <a:ext cx="8442325" cy="46355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BA" sz="2400" b="1" dirty="0" smtClean="0"/>
              <a:t>FOCUS </a:t>
            </a:r>
            <a:r>
              <a:rPr lang="sr-Latn-BA" sz="2400" b="1" dirty="0" smtClean="0"/>
              <a:t>ON RISK ASSESSMENT</a:t>
            </a:r>
            <a:endParaRPr lang="sr-Latn-B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3490" y="646990"/>
            <a:ext cx="844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>
                <a:solidFill>
                  <a:srgbClr val="002060"/>
                </a:solidFill>
              </a:rPr>
              <a:t>MANDATE</a:t>
            </a:r>
            <a:r>
              <a:rPr lang="sr-Latn-BA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BA" sz="2800" b="1" dirty="0" smtClean="0">
                <a:solidFill>
                  <a:schemeClr val="accent5">
                    <a:lumMod val="50000"/>
                  </a:schemeClr>
                </a:solidFill>
              </a:rPr>
              <a:t>OF RHMZ RS</a:t>
            </a:r>
            <a:endParaRPr lang="sr-Latn-BA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490" y="1735088"/>
            <a:ext cx="8442325" cy="46085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3490" y="1735088"/>
            <a:ext cx="844232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200" b="1" dirty="0" smtClean="0">
                <a:solidFill>
                  <a:schemeClr val="bg1"/>
                </a:solidFill>
              </a:rPr>
              <a:t>RISK ASSESSMENT OF NATURAL DISASTERS IN REPUBLIC OF SRPSKA</a:t>
            </a:r>
            <a:r>
              <a:rPr lang="sr-Latn-BA" sz="22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2400" dirty="0"/>
              <a:t>document prepared by order of the </a:t>
            </a:r>
            <a:r>
              <a:rPr lang="en-US" sz="2400" b="1" dirty="0" smtClean="0"/>
              <a:t>government</a:t>
            </a:r>
            <a:endParaRPr lang="sr-Latn-BA" sz="2400" b="1" dirty="0" smtClean="0"/>
          </a:p>
          <a:p>
            <a:r>
              <a:rPr lang="en-US" sz="2400" dirty="0" smtClean="0"/>
              <a:t>implemented </a:t>
            </a:r>
            <a:r>
              <a:rPr lang="en-US" sz="2400" dirty="0"/>
              <a:t>through the </a:t>
            </a:r>
            <a:r>
              <a:rPr lang="en-US" sz="2400" b="1" dirty="0"/>
              <a:t>Ministry of </a:t>
            </a:r>
            <a:r>
              <a:rPr lang="sr-Latn-BA" sz="2400" b="1" dirty="0" smtClean="0"/>
              <a:t>Internal Affairs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Civil Protection </a:t>
            </a:r>
            <a:r>
              <a:rPr lang="sr-Latn-BA" sz="2400" b="1" dirty="0" smtClean="0"/>
              <a:t> as part of </a:t>
            </a:r>
            <a:r>
              <a:rPr lang="en-US" sz="2400" dirty="0" smtClean="0"/>
              <a:t>Ministry </a:t>
            </a:r>
            <a:r>
              <a:rPr lang="sr-Latn-BA" sz="2400" dirty="0" smtClean="0"/>
              <a:t>is</a:t>
            </a:r>
            <a:r>
              <a:rPr lang="en-US" sz="2400" dirty="0" smtClean="0"/>
              <a:t> </a:t>
            </a:r>
            <a:r>
              <a:rPr lang="en-US" sz="2400" dirty="0"/>
              <a:t>leader, coordinator and responsible institutions for finalization </a:t>
            </a:r>
            <a:r>
              <a:rPr lang="en-US" sz="2400" dirty="0" smtClean="0"/>
              <a:t>of</a:t>
            </a:r>
            <a:r>
              <a:rPr lang="sr-Latn-BA" sz="2400" dirty="0" smtClean="0"/>
              <a:t> document</a:t>
            </a:r>
            <a:endParaRPr lang="sr-Latn-BA" sz="22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sr-Latn-BA" sz="2400" dirty="0"/>
              <a:t>document is being </a:t>
            </a:r>
            <a:r>
              <a:rPr lang="sr-Latn-BA" sz="2400" dirty="0" smtClean="0"/>
              <a:t>finalized:</a:t>
            </a:r>
          </a:p>
          <a:p>
            <a:r>
              <a:rPr lang="sr-Latn-BA" sz="2400" b="1" dirty="0" smtClean="0">
                <a:solidFill>
                  <a:schemeClr val="bg1"/>
                </a:solidFill>
              </a:rPr>
              <a:t>PHASE 1: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sr-Latn-BA" sz="2400" dirty="0" smtClean="0"/>
              <a:t>Legal framework, mandat , responsibility</a:t>
            </a:r>
          </a:p>
          <a:p>
            <a:r>
              <a:rPr lang="sr-Latn-BA" sz="2400" b="1" dirty="0">
                <a:solidFill>
                  <a:schemeClr val="bg1"/>
                </a:solidFill>
              </a:rPr>
              <a:t>PHASE </a:t>
            </a:r>
            <a:r>
              <a:rPr lang="sr-Latn-BA" sz="2400" b="1" dirty="0" smtClean="0">
                <a:solidFill>
                  <a:schemeClr val="bg1"/>
                </a:solidFill>
              </a:rPr>
              <a:t>2: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sr-Latn-BA" sz="2400" dirty="0" smtClean="0"/>
              <a:t>Identification of the elements of vurnerability of water and meteorological hazard, based on analysis of influence to the social community </a:t>
            </a:r>
          </a:p>
          <a:p>
            <a:endParaRPr lang="sr-Latn-BA" sz="2400" dirty="0"/>
          </a:p>
          <a:p>
            <a:endParaRPr lang="sr-Latn-BA" sz="2400" dirty="0" smtClean="0"/>
          </a:p>
          <a:p>
            <a:endParaRPr lang="sr-Latn-BA" sz="2400" b="1" dirty="0" smtClean="0">
              <a:solidFill>
                <a:schemeClr val="bg1"/>
              </a:solidFill>
            </a:endParaRPr>
          </a:p>
          <a:p>
            <a:endParaRPr lang="sr-Latn-BA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673" y="0"/>
            <a:ext cx="816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dirty="0">
                <a:solidFill>
                  <a:schemeClr val="bg1"/>
                </a:solidFill>
              </a:rPr>
              <a:t>Building Resilience to Disasters in Western Balkans and </a:t>
            </a:r>
            <a:r>
              <a:rPr lang="sr-Latn-BA" dirty="0" smtClean="0">
                <a:solidFill>
                  <a:schemeClr val="bg1"/>
                </a:solidFill>
              </a:rPr>
              <a:t>Turkey-kick off meeting task </a:t>
            </a:r>
            <a:r>
              <a:rPr lang="sr-Latn-BA" sz="2000" dirty="0" smtClean="0">
                <a:solidFill>
                  <a:schemeClr val="bg1"/>
                </a:solidFill>
              </a:rPr>
              <a:t>6</a:t>
            </a:r>
            <a:endParaRPr lang="sr-Latn-BA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7" y="6488668"/>
            <a:ext cx="913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rhmz@teol.net</a:t>
            </a:r>
            <a:r>
              <a:rPr lang="sr-Latn-BA" dirty="0" smtClean="0"/>
              <a:t> </a:t>
            </a:r>
            <a:r>
              <a:rPr lang="sr-Latn-BA" sz="1400" b="1" dirty="0" smtClean="0">
                <a:solidFill>
                  <a:schemeClr val="bg1"/>
                </a:solidFill>
              </a:rPr>
              <a:t>Republic Hydro-Meteorological Service of Republika Srpska, B&amp;H </a:t>
            </a:r>
            <a:r>
              <a:rPr lang="sr-Latn-BA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www.rhmzrs.com</a:t>
            </a:r>
            <a:endParaRPr lang="sr-Latn-BA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3490" y="1170210"/>
            <a:ext cx="8442325" cy="46355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BA" sz="2400" b="1" dirty="0" smtClean="0"/>
              <a:t>FOCUS </a:t>
            </a:r>
            <a:r>
              <a:rPr lang="sr-Latn-BA" sz="2400" b="1" dirty="0" smtClean="0"/>
              <a:t>ON RISK ASSESSMENT</a:t>
            </a:r>
            <a:endParaRPr lang="sr-Latn-B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3490" y="646990"/>
            <a:ext cx="844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>
                <a:solidFill>
                  <a:srgbClr val="002060"/>
                </a:solidFill>
              </a:rPr>
              <a:t>MANDATE</a:t>
            </a:r>
            <a:r>
              <a:rPr lang="sr-Latn-BA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BA" sz="2800" b="1" dirty="0" smtClean="0">
                <a:solidFill>
                  <a:schemeClr val="accent5">
                    <a:lumMod val="50000"/>
                  </a:schemeClr>
                </a:solidFill>
              </a:rPr>
              <a:t>OF RHMZ RS</a:t>
            </a:r>
            <a:endParaRPr lang="sr-Latn-BA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490" y="1735088"/>
            <a:ext cx="8442325" cy="46085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3490" y="1735088"/>
            <a:ext cx="84423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b="1" dirty="0" smtClean="0">
                <a:solidFill>
                  <a:schemeClr val="bg1"/>
                </a:solidFill>
              </a:rPr>
              <a:t>PHASE 2: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provision </a:t>
            </a:r>
            <a:r>
              <a:rPr lang="en-US" sz="2400" dirty="0"/>
              <a:t>of data, information, documents and analyzes related to the identified and most </a:t>
            </a:r>
            <a:r>
              <a:rPr lang="en-US" sz="2400" dirty="0" smtClean="0"/>
              <a:t>important</a:t>
            </a:r>
            <a:r>
              <a:rPr lang="sr-Latn-BA" sz="2400" dirty="0" smtClean="0"/>
              <a:t> (destructiv)</a:t>
            </a:r>
            <a:r>
              <a:rPr lang="en-US" sz="2400" dirty="0" smtClean="0"/>
              <a:t> </a:t>
            </a:r>
            <a:r>
              <a:rPr lang="en-US" sz="2400" dirty="0"/>
              <a:t>meteorological and hydrological </a:t>
            </a:r>
            <a:r>
              <a:rPr lang="en-US" sz="2400" dirty="0" smtClean="0"/>
              <a:t>hazards</a:t>
            </a:r>
            <a:endParaRPr lang="sr-Latn-BA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hazard analysis </a:t>
            </a:r>
            <a:endParaRPr lang="sr-Latn-BA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/>
              <a:t>influence </a:t>
            </a:r>
            <a:r>
              <a:rPr lang="en-US" sz="2400" dirty="0" smtClean="0"/>
              <a:t>of</a:t>
            </a:r>
            <a:r>
              <a:rPr lang="sr-Latn-BA" sz="2400" dirty="0" smtClean="0"/>
              <a:t> hydro-meteorological hazards to the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-people</a:t>
            </a:r>
            <a:br>
              <a:rPr lang="en-US" sz="2400" dirty="0"/>
            </a:br>
            <a:r>
              <a:rPr lang="en-US" sz="2400" dirty="0" smtClean="0"/>
              <a:t>-</a:t>
            </a:r>
            <a:r>
              <a:rPr lang="sr-Latn-BA" sz="2400" dirty="0" smtClean="0"/>
              <a:t>property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-</a:t>
            </a:r>
            <a:r>
              <a:rPr lang="sr-Latn-BA" sz="2400" dirty="0" smtClean="0"/>
              <a:t>e</a:t>
            </a:r>
            <a:r>
              <a:rPr lang="en-US" sz="2400" dirty="0" err="1" smtClean="0"/>
              <a:t>nvironment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-infrastructure</a:t>
            </a:r>
            <a:endParaRPr lang="sr-Latn-BA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sr-Latn-BA" sz="2400" dirty="0" smtClean="0"/>
              <a:t> </a:t>
            </a:r>
            <a:r>
              <a:rPr lang="en-US" sz="2400" dirty="0"/>
              <a:t>risk matrix </a:t>
            </a:r>
            <a:r>
              <a:rPr lang="sr-Latn-BA" sz="2400" dirty="0" smtClean="0"/>
              <a:t>with</a:t>
            </a:r>
            <a:r>
              <a:rPr lang="en-US" sz="2400" dirty="0" smtClean="0"/>
              <a:t> estimate</a:t>
            </a:r>
            <a:r>
              <a:rPr lang="sr-Latn-BA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probability of events and the damage they can cause</a:t>
            </a:r>
            <a:endParaRPr lang="sr-Latn-BA" sz="2400" dirty="0"/>
          </a:p>
          <a:p>
            <a:endParaRPr lang="sr-Latn-BA" sz="2400" dirty="0" smtClean="0"/>
          </a:p>
          <a:p>
            <a:endParaRPr lang="sr-Latn-BA" sz="2400" b="1" dirty="0" smtClean="0">
              <a:solidFill>
                <a:schemeClr val="bg1"/>
              </a:solidFill>
            </a:endParaRPr>
          </a:p>
          <a:p>
            <a:endParaRPr lang="sr-Latn-BA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673" y="0"/>
            <a:ext cx="816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dirty="0">
                <a:solidFill>
                  <a:schemeClr val="bg1"/>
                </a:solidFill>
              </a:rPr>
              <a:t>Building Resilience to Disasters in Western Balkans and </a:t>
            </a:r>
            <a:r>
              <a:rPr lang="sr-Latn-BA" dirty="0" smtClean="0">
                <a:solidFill>
                  <a:schemeClr val="bg1"/>
                </a:solidFill>
              </a:rPr>
              <a:t>Turkey-kick off meeting task </a:t>
            </a:r>
            <a:r>
              <a:rPr lang="sr-Latn-BA" sz="2000" dirty="0" smtClean="0">
                <a:solidFill>
                  <a:schemeClr val="bg1"/>
                </a:solidFill>
              </a:rPr>
              <a:t>6</a:t>
            </a:r>
            <a:endParaRPr lang="sr-Latn-BA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7" y="6488668"/>
            <a:ext cx="913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rhmz@teol.net</a:t>
            </a:r>
            <a:r>
              <a:rPr lang="sr-Latn-BA" dirty="0" smtClean="0"/>
              <a:t> </a:t>
            </a:r>
            <a:r>
              <a:rPr lang="sr-Latn-BA" sz="1400" b="1" dirty="0" smtClean="0">
                <a:solidFill>
                  <a:schemeClr val="bg1"/>
                </a:solidFill>
              </a:rPr>
              <a:t>Republic Hydro-Meteorological Service of Republika Srpska, B&amp;H </a:t>
            </a:r>
            <a:r>
              <a:rPr lang="sr-Latn-BA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www.rhmzrs.com</a:t>
            </a:r>
            <a:endParaRPr lang="sr-Latn-BA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3490" y="1170210"/>
            <a:ext cx="8442325" cy="46355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BA" sz="2400" b="1" dirty="0" smtClean="0"/>
              <a:t>FOCUS </a:t>
            </a:r>
            <a:r>
              <a:rPr lang="sr-Latn-BA" sz="2400" b="1" dirty="0" smtClean="0"/>
              <a:t>ON RISK ASSESSMENT</a:t>
            </a:r>
            <a:endParaRPr lang="sr-Latn-B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3490" y="646990"/>
            <a:ext cx="844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>
                <a:solidFill>
                  <a:srgbClr val="002060"/>
                </a:solidFill>
              </a:rPr>
              <a:t>MANDATE</a:t>
            </a:r>
            <a:r>
              <a:rPr lang="sr-Latn-BA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BA" sz="2800" b="1" dirty="0" smtClean="0">
                <a:solidFill>
                  <a:schemeClr val="accent5">
                    <a:lumMod val="50000"/>
                  </a:schemeClr>
                </a:solidFill>
              </a:rPr>
              <a:t>OF RHMZ RS</a:t>
            </a:r>
            <a:endParaRPr lang="sr-Latn-BA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490" y="1735088"/>
            <a:ext cx="8442325" cy="46085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3490" y="1735088"/>
            <a:ext cx="8442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b="1" dirty="0" smtClean="0">
                <a:solidFill>
                  <a:schemeClr val="bg1"/>
                </a:solidFill>
              </a:rPr>
              <a:t>PHASE 2:</a:t>
            </a:r>
          </a:p>
          <a:p>
            <a:r>
              <a:rPr lang="sr-Latn-BA" sz="2400" dirty="0" smtClean="0"/>
              <a:t>-example snow</a:t>
            </a:r>
          </a:p>
          <a:p>
            <a:endParaRPr lang="sr-Latn-BA" sz="2400" b="1" dirty="0" smtClean="0">
              <a:solidFill>
                <a:schemeClr val="bg1"/>
              </a:solidFill>
            </a:endParaRPr>
          </a:p>
          <a:p>
            <a:endParaRPr lang="sr-Latn-BA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35088"/>
            <a:ext cx="5793028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9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673" y="0"/>
            <a:ext cx="816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dirty="0">
                <a:solidFill>
                  <a:schemeClr val="bg1"/>
                </a:solidFill>
              </a:rPr>
              <a:t>Building Resilience to Disasters in Western Balkans and </a:t>
            </a:r>
            <a:r>
              <a:rPr lang="sr-Latn-BA" dirty="0" smtClean="0">
                <a:solidFill>
                  <a:schemeClr val="bg1"/>
                </a:solidFill>
              </a:rPr>
              <a:t>Turkey-kick off meeting task </a:t>
            </a:r>
            <a:r>
              <a:rPr lang="sr-Latn-BA" sz="2000" dirty="0" smtClean="0">
                <a:solidFill>
                  <a:schemeClr val="bg1"/>
                </a:solidFill>
              </a:rPr>
              <a:t>6</a:t>
            </a:r>
            <a:endParaRPr lang="sr-Latn-BA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7" y="6488668"/>
            <a:ext cx="913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rhmz@teol.net</a:t>
            </a:r>
            <a:r>
              <a:rPr lang="sr-Latn-BA" dirty="0" smtClean="0"/>
              <a:t> </a:t>
            </a:r>
            <a:r>
              <a:rPr lang="sr-Latn-BA" sz="1400" b="1" dirty="0" smtClean="0">
                <a:solidFill>
                  <a:schemeClr val="bg1"/>
                </a:solidFill>
              </a:rPr>
              <a:t>Republic Hydro-Meteorological Service of Republika Srpska, B&amp;H </a:t>
            </a:r>
            <a:r>
              <a:rPr lang="sr-Latn-BA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www.rhmzrs.com</a:t>
            </a:r>
            <a:endParaRPr lang="sr-Latn-BA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3490" y="1170210"/>
            <a:ext cx="8442325" cy="46355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BA" sz="2400" b="1" dirty="0" smtClean="0"/>
              <a:t>FOCUS </a:t>
            </a:r>
            <a:r>
              <a:rPr lang="sr-Latn-BA" sz="2400" b="1" dirty="0" smtClean="0"/>
              <a:t>ON RISK ASSESSMENT</a:t>
            </a:r>
            <a:endParaRPr lang="sr-Latn-B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3490" y="646990"/>
            <a:ext cx="844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>
                <a:solidFill>
                  <a:srgbClr val="002060"/>
                </a:solidFill>
              </a:rPr>
              <a:t>MANDATE</a:t>
            </a:r>
            <a:r>
              <a:rPr lang="sr-Latn-BA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BA" sz="2800" b="1" dirty="0" smtClean="0">
                <a:solidFill>
                  <a:schemeClr val="accent5">
                    <a:lumMod val="50000"/>
                  </a:schemeClr>
                </a:solidFill>
              </a:rPr>
              <a:t>OF RHMZ RS</a:t>
            </a:r>
            <a:endParaRPr lang="sr-Latn-BA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490" y="1735088"/>
            <a:ext cx="8442325" cy="46085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3490" y="1735088"/>
            <a:ext cx="84423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b="1" dirty="0" smtClean="0">
                <a:solidFill>
                  <a:schemeClr val="bg1"/>
                </a:solidFill>
              </a:rPr>
              <a:t>PHASE 3: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The main results of the risk </a:t>
            </a:r>
            <a:r>
              <a:rPr lang="en-US" sz="2400" dirty="0" smtClean="0"/>
              <a:t>analysis</a:t>
            </a:r>
            <a:endParaRPr lang="sr-Latn-BA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proposal for the </a:t>
            </a:r>
            <a:r>
              <a:rPr lang="sr-Latn-BA" sz="2400" dirty="0" smtClean="0"/>
              <a:t>type and </a:t>
            </a:r>
            <a:r>
              <a:rPr lang="en-US" sz="2400" dirty="0" smtClean="0"/>
              <a:t>level </a:t>
            </a:r>
            <a:r>
              <a:rPr lang="en-US" sz="2400" dirty="0"/>
              <a:t>of </a:t>
            </a:r>
            <a:r>
              <a:rPr lang="sr-Latn-BA" sz="2400" dirty="0" smtClean="0"/>
              <a:t>the </a:t>
            </a:r>
            <a:r>
              <a:rPr lang="en-US" sz="2400" dirty="0" smtClean="0"/>
              <a:t>activities</a:t>
            </a:r>
            <a:r>
              <a:rPr lang="sr-Latn-BA" sz="2400" dirty="0" smtClean="0"/>
              <a:t> (ACTIONS)</a:t>
            </a:r>
            <a:r>
              <a:rPr lang="en-US" sz="2400" dirty="0" smtClean="0"/>
              <a:t> </a:t>
            </a:r>
            <a:r>
              <a:rPr lang="en-US" sz="2400" dirty="0"/>
              <a:t>to improve the protection and rescue </a:t>
            </a:r>
            <a:r>
              <a:rPr lang="sr-Latn-BA" sz="2400" dirty="0" smtClean="0"/>
              <a:t>cosed by </a:t>
            </a:r>
            <a:r>
              <a:rPr lang="en-US" sz="2400" dirty="0" smtClean="0"/>
              <a:t>meteorological disasters</a:t>
            </a:r>
            <a:endParaRPr lang="sr-Latn-BA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Necessary actions and tasks in terms of prevention and </a:t>
            </a:r>
            <a:r>
              <a:rPr lang="en-US" sz="2400" dirty="0" smtClean="0"/>
              <a:t>intervention</a:t>
            </a:r>
            <a:endParaRPr lang="sr-Latn-BA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projection of the financial resources </a:t>
            </a:r>
            <a:r>
              <a:rPr lang="en-US" sz="2400" dirty="0" smtClean="0"/>
              <a:t>ne</a:t>
            </a:r>
            <a:r>
              <a:rPr lang="sr-Latn-BA" sz="2400" dirty="0" smtClean="0"/>
              <a:t>cessary</a:t>
            </a:r>
            <a:r>
              <a:rPr lang="en-US" sz="2400" dirty="0" smtClean="0"/>
              <a:t> </a:t>
            </a:r>
            <a:r>
              <a:rPr lang="en-US" sz="2400" dirty="0"/>
              <a:t>to bring the system into </a:t>
            </a:r>
            <a:r>
              <a:rPr lang="en-US" sz="2400" dirty="0" smtClean="0"/>
              <a:t>operation</a:t>
            </a:r>
            <a:r>
              <a:rPr lang="sr-Latn-BA" sz="2400" dirty="0" smtClean="0"/>
              <a:t> function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sr-Latn-BA" sz="2400" dirty="0"/>
              <a:t>recommendations</a:t>
            </a:r>
            <a:endParaRPr lang="sr-Latn-BA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sr-Latn-BA" sz="2400" dirty="0"/>
          </a:p>
          <a:p>
            <a:endParaRPr lang="sr-Latn-BA" sz="2400" dirty="0" smtClean="0"/>
          </a:p>
          <a:p>
            <a:endParaRPr lang="sr-Latn-BA" sz="2400" b="1" dirty="0" smtClean="0">
              <a:solidFill>
                <a:schemeClr val="bg1"/>
              </a:solidFill>
            </a:endParaRPr>
          </a:p>
          <a:p>
            <a:endParaRPr lang="sr-Latn-BA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5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143000"/>
            <a:ext cx="2778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0"/>
          <p:cNvSpPr>
            <a:spLocks noChangeArrowheads="1"/>
          </p:cNvSpPr>
          <p:nvPr/>
        </p:nvSpPr>
        <p:spPr bwMode="auto">
          <a:xfrm>
            <a:off x="0" y="-1632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sr-Latn-BA" sz="1600" dirty="0">
                <a:solidFill>
                  <a:schemeClr val="bg1"/>
                </a:solidFill>
              </a:rPr>
              <a:t>Building Resilience to Disasters in Western Balkans and Turkey-kick off meeting task </a:t>
            </a:r>
            <a:r>
              <a:rPr lang="sr-Latn-BA" sz="1600" dirty="0" smtClean="0">
                <a:solidFill>
                  <a:schemeClr val="bg1"/>
                </a:solidFill>
              </a:rPr>
              <a:t>6</a:t>
            </a:r>
          </a:p>
          <a:p>
            <a:endParaRPr lang="sr-Latn-BA" sz="1600" dirty="0" smtClean="0">
              <a:solidFill>
                <a:schemeClr val="bg1"/>
              </a:solidFill>
            </a:endParaRPr>
          </a:p>
          <a:p>
            <a:r>
              <a:rPr lang="sr-Latn-CS" sz="1600" b="1" i="1" dirty="0"/>
              <a:t> </a:t>
            </a:r>
            <a:r>
              <a:rPr lang="en-GB" sz="1600" b="1" i="1" dirty="0"/>
              <a:t>2</a:t>
            </a:r>
            <a:r>
              <a:rPr lang="sr-Latn-BA" sz="1600" b="1" i="1" dirty="0"/>
              <a:t>9</a:t>
            </a:r>
            <a:r>
              <a:rPr lang="en-GB" sz="1600" b="1" i="1" dirty="0"/>
              <a:t> – </a:t>
            </a:r>
            <a:r>
              <a:rPr lang="sr-Latn-BA" sz="1600" b="1" i="1" dirty="0"/>
              <a:t>30 May</a:t>
            </a:r>
            <a:r>
              <a:rPr lang="en-GB" sz="1600" b="1" i="1" dirty="0"/>
              <a:t>  201</a:t>
            </a:r>
            <a:r>
              <a:rPr lang="sr-Latn-BA" sz="1600" b="1" i="1" dirty="0"/>
              <a:t>3</a:t>
            </a:r>
            <a:r>
              <a:rPr lang="sr-Latn-CS" sz="1600" b="1" i="1" dirty="0"/>
              <a:t>_</a:t>
            </a:r>
            <a:r>
              <a:rPr lang="sr-Latn-BA" sz="1600" b="1" i="1" dirty="0"/>
              <a:t>Skopje</a:t>
            </a:r>
            <a:r>
              <a:rPr lang="en-GB" sz="1600" b="1" i="1" dirty="0"/>
              <a:t>, </a:t>
            </a:r>
            <a:r>
              <a:rPr lang="sr-Latn-BA" sz="1600" b="1" i="1" dirty="0"/>
              <a:t>The Former Yugoslav Republic of Macedonia</a:t>
            </a:r>
            <a:endParaRPr lang="sr-Latn-BA" sz="1600" dirty="0">
              <a:solidFill>
                <a:schemeClr val="bg1"/>
              </a:solidFill>
            </a:endParaRPr>
          </a:p>
          <a:p>
            <a:pPr algn="ctr" eaLnBrk="0" hangingPunct="0"/>
            <a:r>
              <a:rPr lang="sr-Latn-CS" sz="1600" b="1" dirty="0" smtClean="0">
                <a:latin typeface="Myriad Pro" pitchFamily="34" charset="0"/>
                <a:cs typeface="Times New Roman" pitchFamily="18" charset="0"/>
              </a:rPr>
              <a:t> </a:t>
            </a:r>
            <a:endParaRPr lang="sr-Latn-CS" dirty="0"/>
          </a:p>
        </p:txBody>
      </p:sp>
      <p:sp>
        <p:nvSpPr>
          <p:cNvPr id="3584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r-Latn-R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864211808"/>
              </p:ext>
            </p:extLst>
          </p:nvPr>
        </p:nvGraphicFramePr>
        <p:xfrm>
          <a:off x="785786" y="1643050"/>
          <a:ext cx="7715304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653483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B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rhmz@teol.net</a:t>
            </a:r>
            <a:r>
              <a:rPr lang="sr-Latn-BA" dirty="0"/>
              <a:t> </a:t>
            </a:r>
            <a:r>
              <a:rPr lang="sr-Latn-BA" b="1" dirty="0">
                <a:solidFill>
                  <a:schemeClr val="bg1"/>
                </a:solidFill>
              </a:rPr>
              <a:t>Republic Hydro-Meteorological Service of Republika Srpska, B&amp;H </a:t>
            </a:r>
            <a:r>
              <a:rPr lang="sr-Latn-B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www.rhmzrs.com</a:t>
            </a:r>
            <a:endParaRPr lang="sr-Latn-BA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0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1156</TotalTime>
  <Words>1166</Words>
  <Application>Microsoft Office PowerPoint</Application>
  <PresentationFormat>On-screen Show (4:3)</PresentationFormat>
  <Paragraphs>267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MANDATE  AND ACTIVITIES OF RHMS RS  in providing information in hazardous situation     Republic Hydro-Meteorological Service of Republika Srpska (one of two entity hidrometeorological services in Bosnia and Herzegovina)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 Republic Hydro-Meteorological Service of Republika Srpska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igor</cp:lastModifiedBy>
  <cp:revision>46</cp:revision>
  <dcterms:created xsi:type="dcterms:W3CDTF">2013-04-15T21:40:59Z</dcterms:created>
  <dcterms:modified xsi:type="dcterms:W3CDTF">2013-05-30T05:34:54Z</dcterms:modified>
</cp:coreProperties>
</file>