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
  </p:notesMasterIdLst>
  <p:handoutMasterIdLst>
    <p:handoutMasterId r:id="rId6"/>
  </p:handoutMasterIdLst>
  <p:sldIdLst>
    <p:sldId id="353" r:id="rId2"/>
    <p:sldId id="433" r:id="rId3"/>
    <p:sldId id="434" r:id="rId4"/>
  </p:sldIdLst>
  <p:sldSz cx="9144000" cy="6858000" type="screen4x3"/>
  <p:notesSz cx="6794500" cy="9906000"/>
  <p:defaultTextStyle>
    <a:defPPr>
      <a:defRPr lang="de-CH"/>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üter Estelle" initials="gr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81E"/>
    <a:srgbClr val="FF0000"/>
    <a:srgbClr val="E6E6E6"/>
    <a:srgbClr val="FF6600"/>
    <a:srgbClr val="F0F5FD"/>
    <a:srgbClr val="E8F0F8"/>
    <a:srgbClr val="8FC8E5"/>
    <a:srgbClr val="99CDE7"/>
    <a:srgbClr val="A1D1E9"/>
    <a:srgbClr val="C1E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9" autoAdjust="0"/>
    <p:restoredTop sz="98618" autoAdjust="0"/>
  </p:normalViewPr>
  <p:slideViewPr>
    <p:cSldViewPr>
      <p:cViewPr>
        <p:scale>
          <a:sx n="78" d="100"/>
          <a:sy n="78" d="100"/>
        </p:scale>
        <p:origin x="-1320"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3006" y="-10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1"/>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20483" name="Rectangle 3"/>
          <p:cNvSpPr>
            <a:spLocks noGrp="1" noChangeArrowheads="1"/>
          </p:cNvSpPr>
          <p:nvPr>
            <p:ph type="dt" sz="quarter" idx="1"/>
          </p:nvPr>
        </p:nvSpPr>
        <p:spPr bwMode="auto">
          <a:xfrm>
            <a:off x="3849688" y="1"/>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20484" name="Rectangle 4"/>
          <p:cNvSpPr>
            <a:spLocks noGrp="1" noChangeArrowheads="1"/>
          </p:cNvSpPr>
          <p:nvPr>
            <p:ph type="ftr" sz="quarter" idx="2"/>
          </p:nvPr>
        </p:nvSpPr>
        <p:spPr bwMode="auto">
          <a:xfrm>
            <a:off x="1" y="9410701"/>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20485" name="Rectangle 5"/>
          <p:cNvSpPr>
            <a:spLocks noGrp="1" noChangeArrowheads="1"/>
          </p:cNvSpPr>
          <p:nvPr>
            <p:ph type="sldNum" sz="quarter" idx="3"/>
          </p:nvPr>
        </p:nvSpPr>
        <p:spPr bwMode="auto">
          <a:xfrm>
            <a:off x="3849688" y="9410701"/>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589ACFB-9831-4E3F-A59A-B6D900179CB7}" type="slidenum">
              <a:rPr lang="en-GB"/>
              <a:pPr/>
              <a:t>‹#›</a:t>
            </a:fld>
            <a:endParaRPr lang="en-GB" dirty="0"/>
          </a:p>
        </p:txBody>
      </p:sp>
    </p:spTree>
    <p:extLst>
      <p:ext uri="{BB962C8B-B14F-4D97-AF65-F5344CB8AC3E}">
        <p14:creationId xmlns:p14="http://schemas.microsoft.com/office/powerpoint/2010/main" val="977804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CH" dirty="0"/>
          </a:p>
        </p:txBody>
      </p:sp>
      <p:sp>
        <p:nvSpPr>
          <p:cNvPr id="8195" name="Rectangle 3"/>
          <p:cNvSpPr>
            <a:spLocks noGrp="1" noChangeArrowheads="1"/>
          </p:cNvSpPr>
          <p:nvPr>
            <p:ph type="dt" idx="1"/>
          </p:nvPr>
        </p:nvSpPr>
        <p:spPr bwMode="auto">
          <a:xfrm>
            <a:off x="3849688" y="1"/>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CH" dirty="0"/>
          </a:p>
        </p:txBody>
      </p:sp>
      <p:sp>
        <p:nvSpPr>
          <p:cNvPr id="8196"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06464" y="4705350"/>
            <a:ext cx="498157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8198" name="Rectangle 6"/>
          <p:cNvSpPr>
            <a:spLocks noGrp="1" noChangeArrowheads="1"/>
          </p:cNvSpPr>
          <p:nvPr>
            <p:ph type="ftr" sz="quarter" idx="4"/>
          </p:nvPr>
        </p:nvSpPr>
        <p:spPr bwMode="auto">
          <a:xfrm>
            <a:off x="1" y="9410701"/>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CH" dirty="0"/>
          </a:p>
        </p:txBody>
      </p:sp>
      <p:sp>
        <p:nvSpPr>
          <p:cNvPr id="8199" name="Rectangle 7"/>
          <p:cNvSpPr>
            <a:spLocks noGrp="1" noChangeArrowheads="1"/>
          </p:cNvSpPr>
          <p:nvPr>
            <p:ph type="sldNum" sz="quarter" idx="5"/>
          </p:nvPr>
        </p:nvSpPr>
        <p:spPr bwMode="auto">
          <a:xfrm>
            <a:off x="3849688" y="9410701"/>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C3AA90F-A909-4C99-A9EB-9B2DD3D599ED}" type="slidenum">
              <a:rPr lang="de-CH"/>
              <a:pPr/>
              <a:t>‹#›</a:t>
            </a:fld>
            <a:endParaRPr lang="de-CH" dirty="0"/>
          </a:p>
        </p:txBody>
      </p:sp>
    </p:spTree>
    <p:extLst>
      <p:ext uri="{BB962C8B-B14F-4D97-AF65-F5344CB8AC3E}">
        <p14:creationId xmlns:p14="http://schemas.microsoft.com/office/powerpoint/2010/main" val="2012008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596" name="Picture 44" descr="Alpense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152525"/>
            <a:ext cx="9144000" cy="6884988"/>
          </a:xfrm>
          <a:prstGeom prst="rect">
            <a:avLst/>
          </a:prstGeom>
          <a:noFill/>
          <a:extLst>
            <a:ext uri="{909E8E84-426E-40DD-AFC4-6F175D3DCCD1}">
              <a14:hiddenFill xmlns:a14="http://schemas.microsoft.com/office/drawing/2010/main">
                <a:solidFill>
                  <a:srgbClr val="FFFFFF"/>
                </a:solidFill>
              </a14:hiddenFill>
            </a:ext>
          </a:extLst>
        </p:spPr>
      </p:pic>
      <p:sp>
        <p:nvSpPr>
          <p:cNvPr id="23584" name="Text Box 32"/>
          <p:cNvSpPr txBox="1">
            <a:spLocks noChangeArrowheads="1"/>
          </p:cNvSpPr>
          <p:nvPr/>
        </p:nvSpPr>
        <p:spPr bwMode="auto">
          <a:xfrm>
            <a:off x="4572000" y="387350"/>
            <a:ext cx="35814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105000"/>
              </a:lnSpc>
              <a:spcBef>
                <a:spcPct val="50000"/>
              </a:spcBef>
            </a:pPr>
            <a:r>
              <a:rPr lang="de-CH" sz="800" dirty="0">
                <a:latin typeface="Arial" pitchFamily="34" charset="0"/>
              </a:rPr>
              <a:t>Eidgenössisches Departement des Innern EDI</a:t>
            </a:r>
            <a:br>
              <a:rPr lang="de-CH" sz="800" dirty="0">
                <a:latin typeface="Arial" pitchFamily="34" charset="0"/>
              </a:rPr>
            </a:br>
            <a:r>
              <a:rPr lang="de-CH" sz="800" b="1" dirty="0">
                <a:latin typeface="Arial" pitchFamily="34" charset="0"/>
              </a:rPr>
              <a:t>Bundesamt für Meteorologie und Klimatologie MeteoSchweiz</a:t>
            </a:r>
            <a:endParaRPr lang="de-CH" sz="800" dirty="0">
              <a:latin typeface="Arial" pitchFamily="34" charset="0"/>
            </a:endParaRPr>
          </a:p>
        </p:txBody>
      </p:sp>
      <p:pic>
        <p:nvPicPr>
          <p:cNvPr id="23589" name="Picture 37" descr="Logo_CMYK_po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5988"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28384" y="198437"/>
            <a:ext cx="876300" cy="88582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15132242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27667071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36754178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CH"/>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de-CH" dirty="0"/>
          </a:p>
        </p:txBody>
      </p:sp>
    </p:spTree>
    <p:extLst>
      <p:ext uri="{BB962C8B-B14F-4D97-AF65-F5344CB8AC3E}">
        <p14:creationId xmlns:p14="http://schemas.microsoft.com/office/powerpoint/2010/main" val="12280547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355160" cy="1143000"/>
          </a:xfrm>
          <a:prstGeom prst="rect">
            <a:avLst/>
          </a:prstGeom>
        </p:spPr>
        <p:txBody>
          <a:bodyPr/>
          <a:lstStyle/>
          <a:p>
            <a:r>
              <a:rPr lang="en-US" smtClean="0"/>
              <a:t>Click to edit Master title style</a:t>
            </a:r>
            <a:endParaRPr lang="de-CH"/>
          </a:p>
        </p:txBody>
      </p:sp>
      <p:sp>
        <p:nvSpPr>
          <p:cNvPr id="3" name="Content Placeholder 2"/>
          <p:cNvSpPr>
            <a:spLocks noGrp="1"/>
          </p:cNvSpPr>
          <p:nvPr>
            <p:ph idx="1"/>
          </p:nvPr>
        </p:nvSpPr>
        <p:spPr>
          <a:xfrm>
            <a:off x="1331640" y="1600200"/>
            <a:ext cx="735516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400" y="260649"/>
            <a:ext cx="588268" cy="594662"/>
          </a:xfrm>
          <a:prstGeom prst="rect">
            <a:avLst/>
          </a:prstGeom>
        </p:spPr>
      </p:pic>
    </p:spTree>
    <p:extLst>
      <p:ext uri="{BB962C8B-B14F-4D97-AF65-F5344CB8AC3E}">
        <p14:creationId xmlns:p14="http://schemas.microsoft.com/office/powerpoint/2010/main" val="348840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460305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CH"/>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1519310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275932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CH"/>
          </a:p>
        </p:txBody>
      </p:sp>
    </p:spTree>
    <p:extLst>
      <p:ext uri="{BB962C8B-B14F-4D97-AF65-F5344CB8AC3E}">
        <p14:creationId xmlns:p14="http://schemas.microsoft.com/office/powerpoint/2010/main" val="338430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0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065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02627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7" name="Text Box 33"/>
          <p:cNvSpPr txBox="1">
            <a:spLocks noChangeArrowheads="1"/>
          </p:cNvSpPr>
          <p:nvPr/>
        </p:nvSpPr>
        <p:spPr bwMode="auto">
          <a:xfrm>
            <a:off x="6448425" y="6205538"/>
            <a:ext cx="22669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ct val="105000"/>
              </a:lnSpc>
              <a:spcBef>
                <a:spcPct val="50000"/>
              </a:spcBef>
            </a:pPr>
            <a:fld id="{2D8AF184-93A6-4FC0-ADD1-C04CAC3B467D}" type="slidenum">
              <a:rPr lang="de-CH" sz="900">
                <a:latin typeface="Arial" pitchFamily="34" charset="0"/>
              </a:rPr>
              <a:pPr algn="r">
                <a:lnSpc>
                  <a:spcPct val="105000"/>
                </a:lnSpc>
                <a:spcBef>
                  <a:spcPct val="50000"/>
                </a:spcBef>
              </a:pPr>
              <a:t>‹#›</a:t>
            </a:fld>
            <a:r>
              <a:rPr lang="de-CH" sz="900" dirty="0">
                <a:latin typeface="Arial" pitchFamily="34" charset="0"/>
              </a:rPr>
              <a:t> </a:t>
            </a:r>
          </a:p>
        </p:txBody>
      </p:sp>
      <p:sp>
        <p:nvSpPr>
          <p:cNvPr id="1058" name="AutoShape 34"/>
          <p:cNvSpPr>
            <a:spLocks noChangeArrowheads="1"/>
          </p:cNvSpPr>
          <p:nvPr userDrawn="1"/>
        </p:nvSpPr>
        <p:spPr bwMode="auto">
          <a:xfrm>
            <a:off x="1254125" y="6143625"/>
            <a:ext cx="7232650" cy="408989"/>
          </a:xfrm>
          <a:prstGeom prst="octagon">
            <a:avLst>
              <a:gd name="adj" fmla="val 2928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105000"/>
              </a:lnSpc>
              <a:spcBef>
                <a:spcPct val="50000"/>
              </a:spcBef>
            </a:pPr>
            <a:r>
              <a:rPr lang="en-US" sz="900" b="1" kern="1200" dirty="0" smtClean="0">
                <a:solidFill>
                  <a:schemeClr val="tx1"/>
                </a:solidFill>
                <a:latin typeface="Arial" pitchFamily="34" charset="0"/>
                <a:ea typeface="+mn-ea"/>
                <a:cs typeface="+mn-cs"/>
              </a:rPr>
              <a:t>Federal Office of Meteorology and Climatology </a:t>
            </a:r>
            <a:r>
              <a:rPr lang="en-US" sz="900" b="1" kern="1200" dirty="0" err="1" smtClean="0">
                <a:solidFill>
                  <a:srgbClr val="ED181E"/>
                </a:solidFill>
                <a:latin typeface="Arial" pitchFamily="34" charset="0"/>
                <a:ea typeface="+mn-ea"/>
                <a:cs typeface="+mn-cs"/>
              </a:rPr>
              <a:t>MeteoSwiss</a:t>
            </a:r>
            <a:r>
              <a:rPr lang="de-CH" sz="900" b="1" dirty="0">
                <a:solidFill>
                  <a:srgbClr val="ED181E"/>
                </a:solidFill>
                <a:latin typeface="Arial" pitchFamily="34" charset="0"/>
              </a:rPr>
              <a:t/>
            </a:r>
            <a:br>
              <a:rPr lang="de-CH" sz="900" b="1" dirty="0">
                <a:solidFill>
                  <a:srgbClr val="ED181E"/>
                </a:solidFill>
                <a:latin typeface="Arial" pitchFamily="34" charset="0"/>
              </a:rPr>
            </a:br>
            <a:r>
              <a:rPr lang="de-CH" sz="900" b="0" dirty="0" smtClean="0">
                <a:solidFill>
                  <a:schemeClr val="tx1"/>
                </a:solidFill>
                <a:latin typeface="Arial" pitchFamily="34" charset="0"/>
              </a:rPr>
              <a:t>Estelle</a:t>
            </a:r>
            <a:r>
              <a:rPr lang="de-CH" sz="900" b="0" baseline="0" dirty="0" smtClean="0">
                <a:solidFill>
                  <a:schemeClr val="tx1"/>
                </a:solidFill>
                <a:latin typeface="Arial" pitchFamily="34" charset="0"/>
              </a:rPr>
              <a:t> Grueter</a:t>
            </a:r>
            <a:endParaRPr lang="de-CH" sz="900" b="1" dirty="0">
              <a:latin typeface="Arial" pitchFamily="34" charset="0"/>
            </a:endParaRPr>
          </a:p>
        </p:txBody>
      </p:sp>
      <p:sp>
        <p:nvSpPr>
          <p:cNvPr id="1064" name="Line 40"/>
          <p:cNvSpPr>
            <a:spLocks noChangeShapeType="1"/>
          </p:cNvSpPr>
          <p:nvPr/>
        </p:nvSpPr>
        <p:spPr bwMode="auto">
          <a:xfrm flipH="1">
            <a:off x="1295400" y="6162675"/>
            <a:ext cx="7496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pic>
        <p:nvPicPr>
          <p:cNvPr id="1068" name="Picture 44" descr="Wappen"/>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8775" y="387350"/>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pitchFamily="34" charset="0"/>
        </a:defRPr>
      </a:lvl2pPr>
      <a:lvl3pPr algn="l" rtl="0" fontAlgn="base">
        <a:spcBef>
          <a:spcPct val="0"/>
        </a:spcBef>
        <a:spcAft>
          <a:spcPct val="0"/>
        </a:spcAft>
        <a:defRPr sz="3200" b="1">
          <a:solidFill>
            <a:schemeClr val="tx1"/>
          </a:solidFill>
          <a:latin typeface="Arial" pitchFamily="34" charset="0"/>
        </a:defRPr>
      </a:lvl3pPr>
      <a:lvl4pPr algn="l" rtl="0" fontAlgn="base">
        <a:spcBef>
          <a:spcPct val="0"/>
        </a:spcBef>
        <a:spcAft>
          <a:spcPct val="0"/>
        </a:spcAft>
        <a:defRPr sz="3200" b="1">
          <a:solidFill>
            <a:schemeClr val="tx1"/>
          </a:solidFill>
          <a:latin typeface="Arial" pitchFamily="34" charset="0"/>
        </a:defRPr>
      </a:lvl4pPr>
      <a:lvl5pPr algn="l" rtl="0" fontAlgn="base">
        <a:spcBef>
          <a:spcPct val="0"/>
        </a:spcBef>
        <a:spcAft>
          <a:spcPct val="0"/>
        </a:spcAft>
        <a:defRPr sz="3200" b="1">
          <a:solidFill>
            <a:schemeClr val="tx1"/>
          </a:solidFill>
          <a:latin typeface="Arial" pitchFamily="34" charset="0"/>
        </a:defRPr>
      </a:lvl5pPr>
      <a:lvl6pPr marL="457200" algn="l" rtl="0" fontAlgn="base">
        <a:spcBef>
          <a:spcPct val="0"/>
        </a:spcBef>
        <a:spcAft>
          <a:spcPct val="0"/>
        </a:spcAft>
        <a:defRPr sz="3200" b="1">
          <a:solidFill>
            <a:schemeClr val="tx1"/>
          </a:solidFill>
          <a:latin typeface="Arial" pitchFamily="34" charset="0"/>
        </a:defRPr>
      </a:lvl6pPr>
      <a:lvl7pPr marL="914400" algn="l" rtl="0" fontAlgn="base">
        <a:spcBef>
          <a:spcPct val="0"/>
        </a:spcBef>
        <a:spcAft>
          <a:spcPct val="0"/>
        </a:spcAft>
        <a:defRPr sz="3200" b="1">
          <a:solidFill>
            <a:schemeClr val="tx1"/>
          </a:solidFill>
          <a:latin typeface="Arial" pitchFamily="34" charset="0"/>
        </a:defRPr>
      </a:lvl7pPr>
      <a:lvl8pPr marL="1371600" algn="l" rtl="0" fontAlgn="base">
        <a:spcBef>
          <a:spcPct val="0"/>
        </a:spcBef>
        <a:spcAft>
          <a:spcPct val="0"/>
        </a:spcAft>
        <a:defRPr sz="3200" b="1">
          <a:solidFill>
            <a:schemeClr val="tx1"/>
          </a:solidFill>
          <a:latin typeface="Arial" pitchFamily="34" charset="0"/>
        </a:defRPr>
      </a:lvl8pPr>
      <a:lvl9pPr marL="1828800" algn="l" rtl="0" fontAlgn="base">
        <a:spcBef>
          <a:spcPct val="0"/>
        </a:spcBef>
        <a:spcAft>
          <a:spcPct val="0"/>
        </a:spcAft>
        <a:defRPr sz="3200" b="1">
          <a:solidFill>
            <a:schemeClr val="tx1"/>
          </a:solidFill>
          <a:latin typeface="Arial" pitchFamily="34" charset="0"/>
        </a:defRPr>
      </a:lvl9pPr>
    </p:titleStyle>
    <p:bodyStyle>
      <a:lvl1pPr marL="342900" indent="-342900" algn="l" rtl="0" fontAlgn="base">
        <a:spcBef>
          <a:spcPct val="20000"/>
        </a:spcBef>
        <a:spcAft>
          <a:spcPct val="0"/>
        </a:spcAft>
        <a:buChar char="•"/>
        <a:defRPr sz="2100">
          <a:solidFill>
            <a:schemeClr val="tx1"/>
          </a:solidFill>
          <a:latin typeface="+mn-lt"/>
          <a:ea typeface="+mn-ea"/>
          <a:cs typeface="+mn-cs"/>
        </a:defRPr>
      </a:lvl1pPr>
      <a:lvl2pPr marL="742950" indent="-285750" algn="l" rtl="0" fontAlgn="base">
        <a:spcBef>
          <a:spcPct val="20000"/>
        </a:spcBef>
        <a:spcAft>
          <a:spcPct val="0"/>
        </a:spcAft>
        <a:buClr>
          <a:schemeClr val="bg2"/>
        </a:buClr>
        <a:buChar char="•"/>
        <a:defRPr sz="2100">
          <a:solidFill>
            <a:schemeClr val="tx1"/>
          </a:solidFill>
          <a:latin typeface="+mn-lt"/>
        </a:defRPr>
      </a:lvl2pPr>
      <a:lvl3pPr marL="1143000" indent="-228600" algn="l" rtl="0" fontAlgn="base">
        <a:spcBef>
          <a:spcPct val="20000"/>
        </a:spcBef>
        <a:spcAft>
          <a:spcPct val="0"/>
        </a:spcAft>
        <a:buClr>
          <a:srgbClr val="B2B2B2"/>
        </a:buClr>
        <a:buChar char="•"/>
        <a:defRPr sz="2100">
          <a:solidFill>
            <a:schemeClr val="tx1"/>
          </a:solidFill>
          <a:latin typeface="+mn-lt"/>
        </a:defRPr>
      </a:lvl3pPr>
      <a:lvl4pPr marL="1600200" indent="-228600" algn="l" rtl="0" fontAlgn="base">
        <a:spcBef>
          <a:spcPct val="20000"/>
        </a:spcBef>
        <a:spcAft>
          <a:spcPct val="0"/>
        </a:spcAft>
        <a:buClr>
          <a:srgbClr val="C0C0C0"/>
        </a:buClr>
        <a:buChar char="•"/>
        <a:defRPr sz="2100">
          <a:solidFill>
            <a:schemeClr val="tx1"/>
          </a:solidFill>
          <a:latin typeface="+mn-lt"/>
        </a:defRPr>
      </a:lvl4pPr>
      <a:lvl5pPr marL="2057400" indent="-228600" algn="l" rtl="0" fontAlgn="base">
        <a:spcBef>
          <a:spcPct val="20000"/>
        </a:spcBef>
        <a:spcAft>
          <a:spcPct val="0"/>
        </a:spcAft>
        <a:buClr>
          <a:srgbClr val="DDDDDD"/>
        </a:buClr>
        <a:buChar char="•"/>
        <a:defRPr sz="2100">
          <a:solidFill>
            <a:schemeClr val="tx1"/>
          </a:solidFill>
          <a:latin typeface="+mn-lt"/>
        </a:defRPr>
      </a:lvl5pPr>
      <a:lvl6pPr marL="2514600" indent="-228600" algn="l" rtl="0" fontAlgn="base">
        <a:spcBef>
          <a:spcPct val="20000"/>
        </a:spcBef>
        <a:spcAft>
          <a:spcPct val="0"/>
        </a:spcAft>
        <a:buClr>
          <a:srgbClr val="DDDDDD"/>
        </a:buClr>
        <a:buChar char="•"/>
        <a:defRPr sz="2100">
          <a:solidFill>
            <a:schemeClr val="tx1"/>
          </a:solidFill>
          <a:latin typeface="+mn-lt"/>
        </a:defRPr>
      </a:lvl6pPr>
      <a:lvl7pPr marL="2971800" indent="-228600" algn="l" rtl="0" fontAlgn="base">
        <a:spcBef>
          <a:spcPct val="20000"/>
        </a:spcBef>
        <a:spcAft>
          <a:spcPct val="0"/>
        </a:spcAft>
        <a:buClr>
          <a:srgbClr val="DDDDDD"/>
        </a:buClr>
        <a:buChar char="•"/>
        <a:defRPr sz="2100">
          <a:solidFill>
            <a:schemeClr val="tx1"/>
          </a:solidFill>
          <a:latin typeface="+mn-lt"/>
        </a:defRPr>
      </a:lvl7pPr>
      <a:lvl8pPr marL="3429000" indent="-228600" algn="l" rtl="0" fontAlgn="base">
        <a:spcBef>
          <a:spcPct val="20000"/>
        </a:spcBef>
        <a:spcAft>
          <a:spcPct val="0"/>
        </a:spcAft>
        <a:buClr>
          <a:srgbClr val="DDDDDD"/>
        </a:buClr>
        <a:buChar char="•"/>
        <a:defRPr sz="2100">
          <a:solidFill>
            <a:schemeClr val="tx1"/>
          </a:solidFill>
          <a:latin typeface="+mn-lt"/>
        </a:defRPr>
      </a:lvl8pPr>
      <a:lvl9pPr marL="3886200" indent="-228600" algn="l" rtl="0" fontAlgn="base">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34" name="Rectangle 30"/>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pic>
        <p:nvPicPr>
          <p:cNvPr id="98322" name="Picture 18" descr="gl_fig5g_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2266950"/>
            <a:ext cx="4138613" cy="4138613"/>
          </a:xfrm>
          <a:prstGeom prst="rect">
            <a:avLst/>
          </a:prstGeom>
          <a:noFill/>
          <a:extLst>
            <a:ext uri="{909E8E84-426E-40DD-AFC4-6F175D3DCCD1}">
              <a14:hiddenFill xmlns:a14="http://schemas.microsoft.com/office/drawing/2010/main">
                <a:solidFill>
                  <a:srgbClr val="FFFFFF"/>
                </a:solidFill>
              </a14:hiddenFill>
            </a:ext>
          </a:extLst>
        </p:spPr>
      </p:pic>
      <p:pic>
        <p:nvPicPr>
          <p:cNvPr id="98323" name="Picture 19" descr="gl_fig4g_a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266950"/>
            <a:ext cx="4138613" cy="4138613"/>
          </a:xfrm>
          <a:prstGeom prst="rect">
            <a:avLst/>
          </a:prstGeom>
          <a:noFill/>
          <a:extLst>
            <a:ext uri="{909E8E84-426E-40DD-AFC4-6F175D3DCCD1}">
              <a14:hiddenFill xmlns:a14="http://schemas.microsoft.com/office/drawing/2010/main">
                <a:solidFill>
                  <a:srgbClr val="FFFFFF"/>
                </a:solidFill>
              </a14:hiddenFill>
            </a:ext>
          </a:extLst>
        </p:spPr>
      </p:pic>
      <p:pic>
        <p:nvPicPr>
          <p:cNvPr id="98324" name="Picture 20" descr="gauge_otl0001"/>
          <p:cNvPicPr>
            <a:picLocks noChangeAspect="1" noChangeArrowheads="1"/>
          </p:cNvPicPr>
          <p:nvPr/>
        </p:nvPicPr>
        <p:blipFill>
          <a:blip r:embed="rId4" cstate="print">
            <a:lum contrast="12000"/>
            <a:extLst>
              <a:ext uri="{28A0092B-C50C-407E-A947-70E740481C1C}">
                <a14:useLocalDpi xmlns:a14="http://schemas.microsoft.com/office/drawing/2010/main" val="0"/>
              </a:ext>
            </a:extLst>
          </a:blip>
          <a:srcRect/>
          <a:stretch>
            <a:fillRect/>
          </a:stretch>
        </p:blipFill>
        <p:spPr bwMode="auto">
          <a:xfrm>
            <a:off x="5688013" y="1079500"/>
            <a:ext cx="755650" cy="1008063"/>
          </a:xfrm>
          <a:prstGeom prst="rect">
            <a:avLst/>
          </a:prstGeom>
          <a:noFill/>
          <a:extLst>
            <a:ext uri="{909E8E84-426E-40DD-AFC4-6F175D3DCCD1}">
              <a14:hiddenFill xmlns:a14="http://schemas.microsoft.com/office/drawing/2010/main">
                <a:solidFill>
                  <a:srgbClr val="FFFFFF"/>
                </a:solidFill>
              </a14:hiddenFill>
            </a:ext>
          </a:extLst>
        </p:spPr>
      </p:pic>
      <p:pic>
        <p:nvPicPr>
          <p:cNvPr id="98325" name="Picture 21" descr="gauge_otl00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9800" y="1079500"/>
            <a:ext cx="757238" cy="1008063"/>
          </a:xfrm>
          <a:prstGeom prst="rect">
            <a:avLst/>
          </a:prstGeom>
          <a:noFill/>
          <a:extLst>
            <a:ext uri="{909E8E84-426E-40DD-AFC4-6F175D3DCCD1}">
              <a14:hiddenFill xmlns:a14="http://schemas.microsoft.com/office/drawing/2010/main">
                <a:solidFill>
                  <a:srgbClr val="FFFFFF"/>
                </a:solidFill>
              </a14:hiddenFill>
            </a:ext>
          </a:extLst>
        </p:spPr>
      </p:pic>
      <p:pic>
        <p:nvPicPr>
          <p:cNvPr id="98331" name="Picture 27" descr="lema_antenna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850" y="1079500"/>
            <a:ext cx="1343025" cy="1006475"/>
          </a:xfrm>
          <a:prstGeom prst="rect">
            <a:avLst/>
          </a:prstGeom>
          <a:noFill/>
          <a:extLst>
            <a:ext uri="{909E8E84-426E-40DD-AFC4-6F175D3DCCD1}">
              <a14:hiddenFill xmlns:a14="http://schemas.microsoft.com/office/drawing/2010/main">
                <a:solidFill>
                  <a:srgbClr val="FFFFFF"/>
                </a:solidFill>
              </a14:hiddenFill>
            </a:ext>
          </a:extLst>
        </p:spPr>
      </p:pic>
      <p:sp>
        <p:nvSpPr>
          <p:cNvPr id="98333" name="Rectangle 29"/>
          <p:cNvSpPr>
            <a:spLocks noChangeArrowheads="1"/>
          </p:cNvSpPr>
          <p:nvPr/>
        </p:nvSpPr>
        <p:spPr bwMode="auto">
          <a:xfrm>
            <a:off x="323850" y="287338"/>
            <a:ext cx="8564563"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1" hangingPunct="1"/>
            <a:r>
              <a:rPr lang="de-CH" sz="3000" b="1" dirty="0" smtClean="0">
                <a:solidFill>
                  <a:schemeClr val="bg1"/>
                </a:solidFill>
                <a:latin typeface="Arial" pitchFamily="34" charset="0"/>
              </a:rPr>
              <a:t>.. </a:t>
            </a:r>
            <a:r>
              <a:rPr lang="en-GB" sz="3000" b="1" dirty="0" smtClean="0">
                <a:solidFill>
                  <a:schemeClr val="bg1"/>
                </a:solidFill>
                <a:latin typeface="Arial" pitchFamily="34" charset="0"/>
              </a:rPr>
              <a:t>instead of two distinct observation systems</a:t>
            </a:r>
            <a:endParaRPr lang="en-GB" sz="3000" b="1" dirty="0">
              <a:solidFill>
                <a:schemeClr val="bg1"/>
              </a:solidFill>
              <a:latin typeface="Arial" pitchFamily="34" charset="0"/>
            </a:endParaRPr>
          </a:p>
        </p:txBody>
      </p:sp>
    </p:spTree>
    <p:extLst>
      <p:ext uri="{BB962C8B-B14F-4D97-AF65-F5344CB8AC3E}">
        <p14:creationId xmlns:p14="http://schemas.microsoft.com/office/powerpoint/2010/main" val="226689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/1</a:t>
            </a:r>
            <a:endParaRPr lang="en-GB" dirty="0"/>
          </a:p>
        </p:txBody>
      </p:sp>
      <p:sp>
        <p:nvSpPr>
          <p:cNvPr id="3" name="Content Placeholder 2"/>
          <p:cNvSpPr>
            <a:spLocks noGrp="1"/>
          </p:cNvSpPr>
          <p:nvPr>
            <p:ph idx="1"/>
          </p:nvPr>
        </p:nvSpPr>
        <p:spPr/>
        <p:txBody>
          <a:bodyPr/>
          <a:lstStyle/>
          <a:p>
            <a:r>
              <a:rPr lang="en-GB" sz="2200" dirty="0" smtClean="0"/>
              <a:t>The Implementation of a central, integrated data platform for the collection, storage and processing of meteorological data and its metadata as well as the storage of metadata in one central metadata repository created an optimal basis for the integration of different observation systems as well as 3rd partner networks.</a:t>
            </a:r>
            <a:r>
              <a:rPr lang="en-GB" sz="2200" dirty="0" smtClean="0">
                <a:sym typeface="Wingdings" pitchFamily="2" charset="2"/>
              </a:rPr>
              <a:t/>
            </a:r>
            <a:br>
              <a:rPr lang="en-GB" sz="2200" dirty="0" smtClean="0">
                <a:sym typeface="Wingdings" pitchFamily="2" charset="2"/>
              </a:rPr>
            </a:br>
            <a:endParaRPr lang="en-GB" sz="2200" dirty="0" smtClean="0">
              <a:sym typeface="Wingdings" pitchFamily="2" charset="2"/>
            </a:endParaRPr>
          </a:p>
          <a:p>
            <a:r>
              <a:rPr lang="en-GB" sz="2200" dirty="0" smtClean="0">
                <a:sym typeface="Wingdings" pitchFamily="2" charset="2"/>
              </a:rPr>
              <a:t>In Switzerland a lot of data is gathered by different authorities, institutions as well as private companies big potential in the integration of data from internal as well as external partners in a composite to increase temporal and spatial resolution in a cost-effective way.</a:t>
            </a:r>
            <a:r>
              <a:rPr lang="en-GB" sz="2000" dirty="0" smtClean="0">
                <a:sym typeface="Wingdings" pitchFamily="2" charset="2"/>
              </a:rPr>
              <a:t/>
            </a:r>
            <a:br>
              <a:rPr lang="en-GB" sz="2000" dirty="0" smtClean="0">
                <a:sym typeface="Wingdings" pitchFamily="2" charset="2"/>
              </a:rPr>
            </a:br>
            <a:endParaRPr lang="en-GB" sz="2000" dirty="0" smtClean="0">
              <a:sym typeface="Wingdings" pitchFamily="2" charset="2"/>
            </a:endParaRPr>
          </a:p>
          <a:p>
            <a:endParaRPr lang="de-CH" dirty="0"/>
          </a:p>
        </p:txBody>
      </p:sp>
    </p:spTree>
    <p:extLst>
      <p:ext uri="{BB962C8B-B14F-4D97-AF65-F5344CB8AC3E}">
        <p14:creationId xmlns:p14="http://schemas.microsoft.com/office/powerpoint/2010/main" val="1375086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/2</a:t>
            </a:r>
            <a:endParaRPr lang="en-GB" dirty="0"/>
          </a:p>
        </p:txBody>
      </p:sp>
      <p:sp>
        <p:nvSpPr>
          <p:cNvPr id="3" name="Content Placeholder 2"/>
          <p:cNvSpPr>
            <a:spLocks noGrp="1"/>
          </p:cNvSpPr>
          <p:nvPr>
            <p:ph idx="1"/>
          </p:nvPr>
        </p:nvSpPr>
        <p:spPr/>
        <p:txBody>
          <a:bodyPr/>
          <a:lstStyle/>
          <a:p>
            <a:r>
              <a:rPr lang="en-GB" sz="2200" dirty="0" smtClean="0"/>
              <a:t>In a time with increasing requirements and decreasing resources it becomes of crucial importance to invest the available money where it creates most benefit </a:t>
            </a:r>
            <a:r>
              <a:rPr lang="en-GB" sz="2200" dirty="0" smtClean="0">
                <a:sym typeface="Wingdings" pitchFamily="2" charset="2"/>
              </a:rPr>
              <a:t> RRR helps to evaluate where this is the case  important basis for decision makers</a:t>
            </a:r>
            <a:br>
              <a:rPr lang="en-GB" sz="2200" dirty="0" smtClean="0">
                <a:sym typeface="Wingdings" pitchFamily="2" charset="2"/>
              </a:rPr>
            </a:br>
            <a:endParaRPr lang="en-GB" sz="2200" dirty="0" smtClean="0">
              <a:sym typeface="Wingdings" pitchFamily="2" charset="2"/>
            </a:endParaRPr>
          </a:p>
          <a:p>
            <a:r>
              <a:rPr lang="en-GB" sz="2200" dirty="0" smtClean="0">
                <a:sym typeface="Wingdings" pitchFamily="2" charset="2"/>
              </a:rPr>
              <a:t>As well shown in the example “</a:t>
            </a:r>
            <a:r>
              <a:rPr lang="en-GB" sz="2200" dirty="0" err="1" smtClean="0">
                <a:sym typeface="Wingdings" pitchFamily="2" charset="2"/>
              </a:rPr>
              <a:t>CombiPrecip</a:t>
            </a:r>
            <a:r>
              <a:rPr lang="en-GB" sz="2200" dirty="0" smtClean="0">
                <a:sym typeface="Wingdings" pitchFamily="2" charset="2"/>
              </a:rPr>
              <a:t>”  there’s a big potential to trespass each observation systems specific limitation by combining them  this requires open minds by all system experts to find together new solutions.</a:t>
            </a:r>
          </a:p>
          <a:p>
            <a:pPr marL="0" indent="0">
              <a:buNone/>
              <a:tabLst>
                <a:tab pos="354013" algn="l"/>
              </a:tabLst>
            </a:pPr>
            <a:r>
              <a:rPr lang="en-GB" sz="2200" dirty="0" smtClean="0">
                <a:sym typeface="Wingdings" pitchFamily="2" charset="2"/>
              </a:rPr>
              <a:t></a:t>
            </a:r>
            <a:r>
              <a:rPr lang="en-GB" sz="2200" b="1" dirty="0" smtClean="0">
                <a:solidFill>
                  <a:srgbClr val="FF0000"/>
                </a:solidFill>
                <a:sym typeface="Wingdings" pitchFamily="2" charset="2"/>
              </a:rPr>
              <a:t>	All this is important to improve the data basis for 	early warning systems </a:t>
            </a:r>
            <a:br>
              <a:rPr lang="en-GB" sz="2200" b="1" dirty="0" smtClean="0">
                <a:solidFill>
                  <a:srgbClr val="FF0000"/>
                </a:solidFill>
                <a:sym typeface="Wingdings" pitchFamily="2" charset="2"/>
              </a:rPr>
            </a:br>
            <a:endParaRPr lang="en-GB" sz="2200" b="1" dirty="0" smtClean="0">
              <a:solidFill>
                <a:srgbClr val="FF0000"/>
              </a:solidFill>
              <a:sym typeface="Wingdings" pitchFamily="2" charset="2"/>
            </a:endParaRPr>
          </a:p>
          <a:p>
            <a:endParaRPr lang="de-CH" dirty="0"/>
          </a:p>
        </p:txBody>
      </p:sp>
    </p:spTree>
    <p:extLst>
      <p:ext uri="{BB962C8B-B14F-4D97-AF65-F5344CB8AC3E}">
        <p14:creationId xmlns:p14="http://schemas.microsoft.com/office/powerpoint/2010/main" val="3295831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GSEDI">
  <a:themeElements>
    <a:clrScheme name="GSED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ED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GSED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ED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ED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ED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ED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ED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ED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ED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ED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ED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ED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ED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Settings\All Users\IDZEDI\OFFICE_SETTINGS\TEMPLATES\SHARED\GSEDI.pot</Template>
  <TotalTime>0</TotalTime>
  <Words>105</Words>
  <Application>Microsoft Office PowerPoint</Application>
  <PresentationFormat>On-screen Show (4:3)</PresentationFormat>
  <Paragraphs>8</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GSEDI</vt:lpstr>
      <vt:lpstr>PowerPoint Presentation</vt:lpstr>
      <vt:lpstr>Conclusions /1</vt:lpstr>
      <vt:lpstr>Conclusions /2</vt:lpstr>
    </vt:vector>
  </TitlesOfParts>
  <Company>IDZ-EDI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Holderegger Christian</dc:creator>
  <cp:lastModifiedBy>Grüter Estelle</cp:lastModifiedBy>
  <cp:revision>688</cp:revision>
  <cp:lastPrinted>2003-11-14T16:51:38Z</cp:lastPrinted>
  <dcterms:created xsi:type="dcterms:W3CDTF">2006-03-16T08:40:30Z</dcterms:created>
  <dcterms:modified xsi:type="dcterms:W3CDTF">2013-05-29T23:19:14Z</dcterms:modified>
</cp:coreProperties>
</file>