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6" r:id="rId3"/>
    <p:sldId id="407" r:id="rId4"/>
    <p:sldId id="438" r:id="rId5"/>
    <p:sldId id="435" r:id="rId6"/>
    <p:sldId id="409" r:id="rId7"/>
    <p:sldId id="429" r:id="rId8"/>
    <p:sldId id="440" r:id="rId9"/>
    <p:sldId id="408" r:id="rId10"/>
    <p:sldId id="415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</p:sldIdLst>
  <p:sldSz cx="9144000" cy="6858000" type="screen4x3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üter Estelle" initials="gr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FF0000"/>
    <a:srgbClr val="E6E6E6"/>
    <a:srgbClr val="FF6600"/>
    <a:srgbClr val="F0F5FD"/>
    <a:srgbClr val="E8F0F8"/>
    <a:srgbClr val="8FC8E5"/>
    <a:srgbClr val="99CDE7"/>
    <a:srgbClr val="A1D1E9"/>
    <a:srgbClr val="C1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8618" autoAdjust="0"/>
  </p:normalViewPr>
  <p:slideViewPr>
    <p:cSldViewPr>
      <p:cViewPr>
        <p:scale>
          <a:sx n="78" d="100"/>
          <a:sy n="78" d="100"/>
        </p:scale>
        <p:origin x="-132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3006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45E50-6C79-42D8-8D5A-286840AC0D0F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AA831BB9-8639-44ED-967D-8AF109D2ABB5}">
      <dgm:prSet phldrT="[Text]" custT="1"/>
      <dgm:spPr/>
      <dgm:t>
        <a:bodyPr/>
        <a:lstStyle/>
        <a:p>
          <a:pPr algn="ctr"/>
          <a:r>
            <a:rPr lang="en-US" sz="2000" dirty="0" smtClean="0"/>
            <a:t>Analysis</a:t>
          </a:r>
        </a:p>
        <a:p>
          <a:pPr algn="l"/>
          <a:r>
            <a:rPr lang="en-US" sz="1200" dirty="0" smtClean="0"/>
            <a:t>- Do we need the station?</a:t>
          </a:r>
        </a:p>
        <a:p>
          <a:pPr algn="l">
            <a:tabLst>
              <a:tab pos="85725" algn="l"/>
            </a:tabLst>
          </a:pPr>
          <a:r>
            <a:rPr lang="en-US" sz="1200" dirty="0" smtClean="0"/>
            <a:t>- Basic requirements</a:t>
          </a:r>
          <a:br>
            <a:rPr lang="en-US" sz="1200" dirty="0" smtClean="0"/>
          </a:br>
          <a:r>
            <a:rPr lang="en-US" sz="1200" dirty="0" smtClean="0"/>
            <a:t>	fulfilled?</a:t>
          </a:r>
          <a:endParaRPr lang="en-US" sz="1200" dirty="0"/>
        </a:p>
      </dgm:t>
    </dgm:pt>
    <dgm:pt modelId="{B3056200-FDFF-4E32-8C04-AD1CD4756246}" type="parTrans" cxnId="{422186E1-83F8-412C-B936-2D2E2E42D906}">
      <dgm:prSet/>
      <dgm:spPr/>
      <dgm:t>
        <a:bodyPr/>
        <a:lstStyle/>
        <a:p>
          <a:endParaRPr lang="en-US"/>
        </a:p>
      </dgm:t>
    </dgm:pt>
    <dgm:pt modelId="{D228919B-60D7-4F60-B1D7-B647A2EDD733}" type="sibTrans" cxnId="{422186E1-83F8-412C-B936-2D2E2E42D906}">
      <dgm:prSet/>
      <dgm:spPr/>
      <dgm:t>
        <a:bodyPr/>
        <a:lstStyle/>
        <a:p>
          <a:endParaRPr lang="en-US"/>
        </a:p>
      </dgm:t>
    </dgm:pt>
    <dgm:pt modelId="{47DAAAA7-D52B-4278-BDDE-DA67EB77FEF5}">
      <dgm:prSet phldrT="[Text]" custT="1"/>
      <dgm:spPr/>
      <dgm:t>
        <a:bodyPr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Station visit</a:t>
          </a: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 smtClean="0"/>
            <a:t>- </a:t>
          </a:r>
          <a:r>
            <a:rPr lang="en-GB" sz="1200" noProof="0" dirty="0" smtClean="0"/>
            <a:t>Installed Sensors?</a:t>
          </a: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85725" algn="l"/>
            </a:tabLst>
          </a:pPr>
          <a:r>
            <a:rPr lang="en-GB" sz="1200" noProof="0" dirty="0" smtClean="0"/>
            <a:t>- Installation? Mainte-	nance?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/>
            <a:t>- Site evaluation</a:t>
          </a:r>
        </a:p>
      </dgm:t>
    </dgm:pt>
    <dgm:pt modelId="{5F412271-4546-4227-BC43-2D5E0BB70867}" type="parTrans" cxnId="{32EA012F-4AB1-468A-94AA-6E098BA8A52C}">
      <dgm:prSet/>
      <dgm:spPr/>
      <dgm:t>
        <a:bodyPr/>
        <a:lstStyle/>
        <a:p>
          <a:endParaRPr lang="en-US"/>
        </a:p>
      </dgm:t>
    </dgm:pt>
    <dgm:pt modelId="{6FC8A932-2671-4EF4-B76F-1660A42044D6}" type="sibTrans" cxnId="{32EA012F-4AB1-468A-94AA-6E098BA8A52C}">
      <dgm:prSet/>
      <dgm:spPr/>
      <dgm:t>
        <a:bodyPr/>
        <a:lstStyle/>
        <a:p>
          <a:endParaRPr lang="en-US"/>
        </a:p>
      </dgm:t>
    </dgm:pt>
    <dgm:pt modelId="{E7886808-DB7B-41BA-88A8-5EF4F95145F8}">
      <dgm:prSet phldrT="[Text]" custT="1"/>
      <dgm:spPr/>
      <dgm:t>
        <a:bodyPr/>
        <a:lstStyle/>
        <a:p>
          <a:pPr algn="ctr"/>
          <a:r>
            <a:rPr lang="en-US" sz="2000" dirty="0" smtClean="0"/>
            <a:t>Data analysis</a:t>
          </a:r>
        </a:p>
        <a:p>
          <a:pPr algn="l"/>
          <a:r>
            <a:rPr lang="en-US" sz="1200" dirty="0" smtClean="0"/>
            <a:t>- Transmission?</a:t>
          </a:r>
        </a:p>
        <a:p>
          <a:pPr algn="l"/>
          <a:r>
            <a:rPr lang="en-US" sz="1200" dirty="0" smtClean="0"/>
            <a:t>- Availability?</a:t>
          </a:r>
        </a:p>
        <a:p>
          <a:pPr algn="l"/>
          <a:r>
            <a:rPr lang="en-US" sz="1200" dirty="0" smtClean="0"/>
            <a:t>- Failures?</a:t>
          </a:r>
          <a:endParaRPr lang="en-US" sz="1200" dirty="0"/>
        </a:p>
      </dgm:t>
    </dgm:pt>
    <dgm:pt modelId="{1016B82A-0CBB-4EC1-BA15-DD80E91B024F}" type="parTrans" cxnId="{D4D69F75-1A93-41D8-8B16-0D58E9639B08}">
      <dgm:prSet/>
      <dgm:spPr/>
      <dgm:t>
        <a:bodyPr/>
        <a:lstStyle/>
        <a:p>
          <a:endParaRPr lang="en-US"/>
        </a:p>
      </dgm:t>
    </dgm:pt>
    <dgm:pt modelId="{E878BE83-6493-4B98-AEF9-EF32C3BD30C9}" type="sibTrans" cxnId="{D4D69F75-1A93-41D8-8B16-0D58E9639B08}">
      <dgm:prSet/>
      <dgm:spPr/>
      <dgm:t>
        <a:bodyPr/>
        <a:lstStyle/>
        <a:p>
          <a:endParaRPr lang="en-US"/>
        </a:p>
      </dgm:t>
    </dgm:pt>
    <dgm:pt modelId="{E55D287C-295C-410D-980E-0DDD2F53590B}" type="pres">
      <dgm:prSet presAssocID="{F7745E50-6C79-42D8-8D5A-286840AC0D0F}" presName="CompostProcess" presStyleCnt="0">
        <dgm:presLayoutVars>
          <dgm:dir/>
          <dgm:resizeHandles val="exact"/>
        </dgm:presLayoutVars>
      </dgm:prSet>
      <dgm:spPr/>
    </dgm:pt>
    <dgm:pt modelId="{74BC4C54-8E13-459E-8E94-0954702AF47E}" type="pres">
      <dgm:prSet presAssocID="{F7745E50-6C79-42D8-8D5A-286840AC0D0F}" presName="arrow" presStyleLbl="bgShp" presStyleIdx="0" presStyleCnt="1"/>
      <dgm:spPr/>
    </dgm:pt>
    <dgm:pt modelId="{4FB7F4DC-6D08-42CF-B08A-A3DFB9BDCFBB}" type="pres">
      <dgm:prSet presAssocID="{F7745E50-6C79-42D8-8D5A-286840AC0D0F}" presName="linearProcess" presStyleCnt="0"/>
      <dgm:spPr/>
    </dgm:pt>
    <dgm:pt modelId="{A9ED51F6-F040-4BC3-AD48-8665BA5B9E4B}" type="pres">
      <dgm:prSet presAssocID="{AA831BB9-8639-44ED-967D-8AF109D2ABB5}" presName="textNode" presStyleLbl="node1" presStyleIdx="0" presStyleCnt="3" custScaleX="11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05B2B-6415-4D0F-8CFA-A34855FF3C90}" type="pres">
      <dgm:prSet presAssocID="{D228919B-60D7-4F60-B1D7-B647A2EDD733}" presName="sibTrans" presStyleCnt="0"/>
      <dgm:spPr/>
    </dgm:pt>
    <dgm:pt modelId="{3348ECF7-E206-4F8B-BEB3-D44EBCC14DA9}" type="pres">
      <dgm:prSet presAssocID="{47DAAAA7-D52B-4278-BDDE-DA67EB77FEF5}" presName="textNode" presStyleLbl="node1" presStyleIdx="1" presStyleCnt="3" custScaleX="113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A17B0-624A-4C70-8EC3-9B5FAA41614A}" type="pres">
      <dgm:prSet presAssocID="{6FC8A932-2671-4EF4-B76F-1660A42044D6}" presName="sibTrans" presStyleCnt="0"/>
      <dgm:spPr/>
    </dgm:pt>
    <dgm:pt modelId="{E13E7BF2-334C-4422-8410-3E7F096D4F5B}" type="pres">
      <dgm:prSet presAssocID="{E7886808-DB7B-41BA-88A8-5EF4F95145F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20DDF-98E1-4C1C-A0F5-363712DDFAE2}" type="presOf" srcId="{47DAAAA7-D52B-4278-BDDE-DA67EB77FEF5}" destId="{3348ECF7-E206-4F8B-BEB3-D44EBCC14DA9}" srcOrd="0" destOrd="0" presId="urn:microsoft.com/office/officeart/2005/8/layout/hProcess9"/>
    <dgm:cxn modelId="{13ABE746-BAD6-49B5-A947-5B451326F003}" type="presOf" srcId="{AA831BB9-8639-44ED-967D-8AF109D2ABB5}" destId="{A9ED51F6-F040-4BC3-AD48-8665BA5B9E4B}" srcOrd="0" destOrd="0" presId="urn:microsoft.com/office/officeart/2005/8/layout/hProcess9"/>
    <dgm:cxn modelId="{D4D69F75-1A93-41D8-8B16-0D58E9639B08}" srcId="{F7745E50-6C79-42D8-8D5A-286840AC0D0F}" destId="{E7886808-DB7B-41BA-88A8-5EF4F95145F8}" srcOrd="2" destOrd="0" parTransId="{1016B82A-0CBB-4EC1-BA15-DD80E91B024F}" sibTransId="{E878BE83-6493-4B98-AEF9-EF32C3BD30C9}"/>
    <dgm:cxn modelId="{E73D6CF1-30F2-426E-BC04-89C21E615510}" type="presOf" srcId="{F7745E50-6C79-42D8-8D5A-286840AC0D0F}" destId="{E55D287C-295C-410D-980E-0DDD2F53590B}" srcOrd="0" destOrd="0" presId="urn:microsoft.com/office/officeart/2005/8/layout/hProcess9"/>
    <dgm:cxn modelId="{422186E1-83F8-412C-B936-2D2E2E42D906}" srcId="{F7745E50-6C79-42D8-8D5A-286840AC0D0F}" destId="{AA831BB9-8639-44ED-967D-8AF109D2ABB5}" srcOrd="0" destOrd="0" parTransId="{B3056200-FDFF-4E32-8C04-AD1CD4756246}" sibTransId="{D228919B-60D7-4F60-B1D7-B647A2EDD733}"/>
    <dgm:cxn modelId="{32EA012F-4AB1-468A-94AA-6E098BA8A52C}" srcId="{F7745E50-6C79-42D8-8D5A-286840AC0D0F}" destId="{47DAAAA7-D52B-4278-BDDE-DA67EB77FEF5}" srcOrd="1" destOrd="0" parTransId="{5F412271-4546-4227-BC43-2D5E0BB70867}" sibTransId="{6FC8A932-2671-4EF4-B76F-1660A42044D6}"/>
    <dgm:cxn modelId="{A16D739F-2531-4680-9C3F-D5CEE5F85C2E}" type="presOf" srcId="{E7886808-DB7B-41BA-88A8-5EF4F95145F8}" destId="{E13E7BF2-334C-4422-8410-3E7F096D4F5B}" srcOrd="0" destOrd="0" presId="urn:microsoft.com/office/officeart/2005/8/layout/hProcess9"/>
    <dgm:cxn modelId="{83A7B014-2E2C-4ABE-B71B-41B2D8F803B9}" type="presParOf" srcId="{E55D287C-295C-410D-980E-0DDD2F53590B}" destId="{74BC4C54-8E13-459E-8E94-0954702AF47E}" srcOrd="0" destOrd="0" presId="urn:microsoft.com/office/officeart/2005/8/layout/hProcess9"/>
    <dgm:cxn modelId="{DD5C5834-7F9F-4B2A-AB1C-35E8514DC305}" type="presParOf" srcId="{E55D287C-295C-410D-980E-0DDD2F53590B}" destId="{4FB7F4DC-6D08-42CF-B08A-A3DFB9BDCFBB}" srcOrd="1" destOrd="0" presId="urn:microsoft.com/office/officeart/2005/8/layout/hProcess9"/>
    <dgm:cxn modelId="{07590746-F260-4064-A863-C5DA403779AB}" type="presParOf" srcId="{4FB7F4DC-6D08-42CF-B08A-A3DFB9BDCFBB}" destId="{A9ED51F6-F040-4BC3-AD48-8665BA5B9E4B}" srcOrd="0" destOrd="0" presId="urn:microsoft.com/office/officeart/2005/8/layout/hProcess9"/>
    <dgm:cxn modelId="{1ECF0CEE-83AC-4870-8E60-27207D1C905C}" type="presParOf" srcId="{4FB7F4DC-6D08-42CF-B08A-A3DFB9BDCFBB}" destId="{DA905B2B-6415-4D0F-8CFA-A34855FF3C90}" srcOrd="1" destOrd="0" presId="urn:microsoft.com/office/officeart/2005/8/layout/hProcess9"/>
    <dgm:cxn modelId="{8CDF1249-8B09-415B-875E-932409776019}" type="presParOf" srcId="{4FB7F4DC-6D08-42CF-B08A-A3DFB9BDCFBB}" destId="{3348ECF7-E206-4F8B-BEB3-D44EBCC14DA9}" srcOrd="2" destOrd="0" presId="urn:microsoft.com/office/officeart/2005/8/layout/hProcess9"/>
    <dgm:cxn modelId="{3C4EAE5A-1717-4AB1-86AC-83D92C12D50F}" type="presParOf" srcId="{4FB7F4DC-6D08-42CF-B08A-A3DFB9BDCFBB}" destId="{7C8A17B0-624A-4C70-8EC3-9B5FAA41614A}" srcOrd="3" destOrd="0" presId="urn:microsoft.com/office/officeart/2005/8/layout/hProcess9"/>
    <dgm:cxn modelId="{86C55CE0-B41C-42E6-A284-8D45707ABAB4}" type="presParOf" srcId="{4FB7F4DC-6D08-42CF-B08A-A3DFB9BDCFBB}" destId="{E13E7BF2-334C-4422-8410-3E7F096D4F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4C54-8E13-459E-8E94-0954702AF47E}">
      <dsp:nvSpPr>
        <dsp:cNvPr id="0" name=""/>
        <dsp:cNvSpPr/>
      </dsp:nvSpPr>
      <dsp:spPr>
        <a:xfrm>
          <a:off x="486053" y="0"/>
          <a:ext cx="5508612" cy="288032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D51F6-F040-4BC3-AD48-8665BA5B9E4B}">
      <dsp:nvSpPr>
        <dsp:cNvPr id="0" name=""/>
        <dsp:cNvSpPr/>
      </dsp:nvSpPr>
      <dsp:spPr>
        <a:xfrm>
          <a:off x="1493" y="864096"/>
          <a:ext cx="2135242" cy="115212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Do we need the station?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85725" algn="l"/>
            </a:tabLst>
          </a:pPr>
          <a:r>
            <a:rPr lang="en-US" sz="1200" kern="1200" dirty="0" smtClean="0"/>
            <a:t>- Basic requirements</a:t>
          </a:r>
          <a:br>
            <a:rPr lang="en-US" sz="1200" kern="1200" dirty="0" smtClean="0"/>
          </a:br>
          <a:r>
            <a:rPr lang="en-US" sz="1200" kern="1200" dirty="0" smtClean="0"/>
            <a:t>	fulfilled?</a:t>
          </a:r>
          <a:endParaRPr lang="en-US" sz="1200" kern="1200" dirty="0"/>
        </a:p>
      </dsp:txBody>
      <dsp:txXfrm>
        <a:off x="57735" y="920338"/>
        <a:ext cx="2022758" cy="1039644"/>
      </dsp:txXfrm>
    </dsp:sp>
    <dsp:sp modelId="{3348ECF7-E206-4F8B-BEB3-D44EBCC14DA9}">
      <dsp:nvSpPr>
        <dsp:cNvPr id="0" name=""/>
        <dsp:cNvSpPr/>
      </dsp:nvSpPr>
      <dsp:spPr>
        <a:xfrm>
          <a:off x="2361409" y="864096"/>
          <a:ext cx="2065917" cy="115212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Station visit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</a:t>
          </a:r>
          <a:r>
            <a:rPr lang="en-GB" sz="1200" kern="1200" noProof="0" dirty="0" smtClean="0"/>
            <a:t>Installed Sensors?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85725" algn="l"/>
            </a:tabLst>
          </a:pPr>
          <a:r>
            <a:rPr lang="en-GB" sz="1200" kern="1200" noProof="0" dirty="0" smtClean="0"/>
            <a:t>- Installation? Mainte-	nance?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/>
            <a:t>- Site evaluation</a:t>
          </a:r>
        </a:p>
      </dsp:txBody>
      <dsp:txXfrm>
        <a:off x="2417651" y="920338"/>
        <a:ext cx="1953433" cy="1039644"/>
      </dsp:txXfrm>
    </dsp:sp>
    <dsp:sp modelId="{E13E7BF2-334C-4422-8410-3E7F096D4F5B}">
      <dsp:nvSpPr>
        <dsp:cNvPr id="0" name=""/>
        <dsp:cNvSpPr/>
      </dsp:nvSpPr>
      <dsp:spPr>
        <a:xfrm>
          <a:off x="4651999" y="864096"/>
          <a:ext cx="1827226" cy="115212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analysis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Transmission?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Availability?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Failures?</a:t>
          </a:r>
          <a:endParaRPr lang="en-US" sz="1200" kern="1200" dirty="0"/>
        </a:p>
      </dsp:txBody>
      <dsp:txXfrm>
        <a:off x="4708241" y="920338"/>
        <a:ext cx="1714742" cy="1039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1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1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89ACFB-9831-4E3F-A59A-B6D900179CB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80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1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1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3AA90F-A909-4C99-A9EB-9B2DD3D599ED}" type="slidenum">
              <a:rPr lang="de-CH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2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AA90F-A909-4C99-A9EB-9B2DD3D599ED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73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6" name="Picture 44" descr="Alpense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>
                <a:latin typeface="Arial" pitchFamily="34" charset="0"/>
              </a:rPr>
              <a:t>Eidgenössisches Departement des Innern EDI</a:t>
            </a:r>
            <a:br>
              <a:rPr lang="de-CH" sz="800" dirty="0">
                <a:latin typeface="Arial" pitchFamily="34" charset="0"/>
              </a:rPr>
            </a:br>
            <a:r>
              <a:rPr lang="de-CH" sz="800" b="1" dirty="0">
                <a:latin typeface="Arial" pitchFamily="34" charset="0"/>
              </a:rPr>
              <a:t>Bundesamt für Meteorologie und Klimatologie MeteoSchweiz</a:t>
            </a:r>
            <a:endParaRPr lang="de-CH" sz="800" dirty="0">
              <a:latin typeface="Arial" pitchFamily="34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8437"/>
            <a:ext cx="87630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322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670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541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805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0113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0649"/>
            <a:ext cx="588268" cy="5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03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31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3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430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65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26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2D8AF184-93A6-4FC0-ADD1-C04CAC3B467D}" type="slidenum">
              <a:rPr lang="de-CH" sz="900">
                <a:latin typeface="Arial" pitchFamily="34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de-CH" sz="900" dirty="0">
                <a:latin typeface="Arial" pitchFamily="34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 userDrawn="1"/>
        </p:nvSpPr>
        <p:spPr bwMode="auto">
          <a:xfrm>
            <a:off x="1254125" y="6143625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Federal Office of Meteorology and Climatology </a:t>
            </a:r>
            <a:r>
              <a:rPr lang="en-US" sz="900" b="1" kern="1200" dirty="0" err="1" smtClean="0">
                <a:solidFill>
                  <a:srgbClr val="ED181E"/>
                </a:solidFill>
                <a:latin typeface="Arial" pitchFamily="34" charset="0"/>
                <a:ea typeface="+mn-ea"/>
                <a:cs typeface="+mn-cs"/>
              </a:rPr>
              <a:t>MeteoSwiss</a:t>
            </a:r>
            <a:r>
              <a:rPr lang="de-CH" sz="900" b="1" dirty="0">
                <a:solidFill>
                  <a:srgbClr val="ED181E"/>
                </a:solidFill>
                <a:latin typeface="Arial" pitchFamily="34" charset="0"/>
              </a:rPr>
              <a:t/>
            </a:r>
            <a:br>
              <a:rPr lang="de-CH" sz="900" b="1" dirty="0">
                <a:solidFill>
                  <a:srgbClr val="ED181E"/>
                </a:solidFill>
                <a:latin typeface="Arial" pitchFamily="34" charset="0"/>
              </a:rPr>
            </a:br>
            <a:r>
              <a:rPr lang="de-CH" sz="900" b="0" dirty="0" smtClean="0">
                <a:solidFill>
                  <a:schemeClr val="tx1"/>
                </a:solidFill>
                <a:latin typeface="Arial" pitchFamily="34" charset="0"/>
              </a:rPr>
              <a:t>Estelle</a:t>
            </a:r>
            <a:r>
              <a:rPr lang="de-CH" sz="900" b="0" baseline="0" dirty="0" smtClean="0">
                <a:solidFill>
                  <a:schemeClr val="tx1"/>
                </a:solidFill>
                <a:latin typeface="Arial" pitchFamily="34" charset="0"/>
              </a:rPr>
              <a:t> Grueter</a:t>
            </a:r>
            <a:endParaRPr lang="de-CH" sz="900" b="1" dirty="0">
              <a:latin typeface="Arial" pitchFamily="34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95400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1068" name="Picture 44" descr="Wappe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252538" y="1628775"/>
            <a:ext cx="7461250" cy="324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/>
            <a:r>
              <a:rPr lang="de-CH" sz="5900" b="1" dirty="0">
                <a:latin typeface="Arial" pitchFamily="34" charset="0"/>
              </a:rPr>
              <a:t/>
            </a:r>
            <a:br>
              <a:rPr lang="de-CH" sz="5900" b="1" dirty="0">
                <a:latin typeface="Arial" pitchFamily="34" charset="0"/>
              </a:rPr>
            </a:br>
            <a:r>
              <a:rPr lang="de-CH" sz="5900" b="1" dirty="0">
                <a:latin typeface="Arial" pitchFamily="34" charset="0"/>
              </a:rPr>
              <a:t/>
            </a:r>
            <a:br>
              <a:rPr lang="de-CH" sz="5900" b="1" dirty="0">
                <a:latin typeface="Arial" pitchFamily="34" charset="0"/>
              </a:rPr>
            </a:br>
            <a:r>
              <a:rPr lang="de-CH" sz="1400" b="1" dirty="0">
                <a:latin typeface="Arial" pitchFamily="34" charset="0"/>
              </a:rPr>
              <a:t/>
            </a:r>
            <a:br>
              <a:rPr lang="de-CH" sz="1400" b="1" dirty="0">
                <a:latin typeface="Arial" pitchFamily="34" charset="0"/>
              </a:rPr>
            </a:br>
            <a:r>
              <a:rPr lang="de-CH" sz="8000" b="1" dirty="0">
                <a:solidFill>
                  <a:srgbClr val="ED181E"/>
                </a:solidFill>
                <a:latin typeface="Arial" pitchFamily="34" charset="0"/>
              </a:rPr>
              <a:t/>
            </a:r>
            <a:br>
              <a:rPr lang="de-CH" sz="8000" b="1" dirty="0">
                <a:solidFill>
                  <a:srgbClr val="ED181E"/>
                </a:solidFill>
                <a:latin typeface="Arial" pitchFamily="34" charset="0"/>
              </a:rPr>
            </a:br>
            <a:endParaRPr lang="en-US" sz="3600" b="1" dirty="0">
              <a:solidFill>
                <a:srgbClr val="ED181E"/>
              </a:solidFill>
              <a:latin typeface="Arial" pitchFamily="34" charset="0"/>
            </a:endParaRPr>
          </a:p>
        </p:txBody>
      </p:sp>
      <p:sp>
        <p:nvSpPr>
          <p:cNvPr id="51300" name="Text Box 100"/>
          <p:cNvSpPr txBox="1">
            <a:spLocks noChangeArrowheads="1"/>
          </p:cNvSpPr>
          <p:nvPr/>
        </p:nvSpPr>
        <p:spPr bwMode="auto">
          <a:xfrm>
            <a:off x="1130300" y="1700808"/>
            <a:ext cx="79930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srgbClr val="ED181E"/>
                </a:solidFill>
                <a:latin typeface="Arial" pitchFamily="34" charset="0"/>
              </a:rPr>
              <a:t>Measurements at MeteoSwiss and its application for natural hazards </a:t>
            </a:r>
            <a:endParaRPr lang="en-GB" sz="4000" b="1" dirty="0">
              <a:solidFill>
                <a:srgbClr val="ED181E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0300" y="5550331"/>
            <a:ext cx="7583488" cy="126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Estelle Grueter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SE European Early Warning System WS, Skopje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May 29-30th, 2013</a:t>
            </a:r>
            <a:endParaRPr lang="en-GB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4736118"/>
            <a:ext cx="7583488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400" b="1" dirty="0" smtClean="0">
                <a:latin typeface="+mn-lt"/>
              </a:rPr>
              <a:t>The composition of the MeteoSwiss network, its Data Management and the integration of 3</a:t>
            </a:r>
            <a:r>
              <a:rPr lang="en-US" sz="1400" b="1" baseline="30000" dirty="0" smtClean="0">
                <a:latin typeface="+mn-lt"/>
              </a:rPr>
              <a:t>rd</a:t>
            </a:r>
            <a:r>
              <a:rPr lang="en-US" sz="1400" b="1" dirty="0" smtClean="0">
                <a:latin typeface="+mn-lt"/>
              </a:rPr>
              <a:t> partner networks </a:t>
            </a:r>
            <a:endParaRPr lang="de-CH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80" y="274638"/>
            <a:ext cx="7675620" cy="994122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Integration of 3</a:t>
            </a:r>
            <a:r>
              <a:rPr lang="en-GB" baseline="30000" dirty="0" smtClean="0">
                <a:sym typeface="Wingdings" pitchFamily="2" charset="2"/>
              </a:rPr>
              <a:t>rd</a:t>
            </a:r>
            <a:r>
              <a:rPr lang="en-GB" dirty="0" smtClean="0">
                <a:sym typeface="Wingdings" pitchFamily="2" charset="2"/>
              </a:rPr>
              <a:t> partner networks /1</a:t>
            </a:r>
            <a:endParaRPr lang="en-GB" dirty="0">
              <a:sym typeface="Wingdings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180" y="1268760"/>
            <a:ext cx="7675620" cy="4857403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 smtClean="0"/>
              <a:t>In </a:t>
            </a:r>
            <a:r>
              <a:rPr lang="de-CH" sz="1800" dirty="0" err="1" smtClean="0"/>
              <a:t>order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contribute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amelioration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hydrological</a:t>
            </a:r>
            <a:r>
              <a:rPr lang="de-CH" sz="1800" dirty="0" smtClean="0"/>
              <a:t> </a:t>
            </a:r>
            <a:r>
              <a:rPr lang="de-CH" sz="1800" dirty="0" err="1" smtClean="0"/>
              <a:t>forecasts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frequency</a:t>
            </a:r>
            <a:r>
              <a:rPr lang="de-CH" sz="1800" dirty="0" smtClean="0"/>
              <a:t> </a:t>
            </a:r>
            <a:r>
              <a:rPr lang="de-CH" sz="1800" dirty="0" err="1" smtClean="0"/>
              <a:t>had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increased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(</a:t>
            </a:r>
            <a:r>
              <a:rPr lang="de-CH" sz="1800" dirty="0" err="1" smtClean="0"/>
              <a:t>spatial</a:t>
            </a:r>
            <a:r>
              <a:rPr lang="de-CH" sz="1800" dirty="0" smtClean="0"/>
              <a:t>) </a:t>
            </a:r>
            <a:r>
              <a:rPr lang="de-CH" sz="1800" dirty="0" err="1" smtClean="0"/>
              <a:t>gaps</a:t>
            </a:r>
            <a:r>
              <a:rPr lang="de-CH" sz="1800" dirty="0" smtClean="0"/>
              <a:t> </a:t>
            </a:r>
            <a:r>
              <a:rPr lang="de-CH" sz="1800" dirty="0" err="1" smtClean="0"/>
              <a:t>had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filled</a:t>
            </a:r>
            <a:r>
              <a:rPr lang="de-CH" sz="1800" dirty="0" smtClean="0"/>
              <a:t> </a:t>
            </a:r>
            <a:r>
              <a:rPr lang="de-CH" sz="1800" dirty="0" smtClean="0">
                <a:sym typeface="Wingdings" pitchFamily="2" charset="2"/>
              </a:rPr>
              <a:t> </a:t>
            </a:r>
            <a:r>
              <a:rPr lang="de-CH" sz="1800" dirty="0" err="1" smtClean="0">
                <a:sym typeface="Wingdings" pitchFamily="2" charset="2"/>
              </a:rPr>
              <a:t>generation</a:t>
            </a:r>
            <a:r>
              <a:rPr lang="de-CH" sz="1800" dirty="0" smtClean="0">
                <a:sym typeface="Wingdings" pitchFamily="2" charset="2"/>
              </a:rPr>
              <a:t> </a:t>
            </a:r>
            <a:r>
              <a:rPr lang="de-CH" sz="1800" dirty="0" err="1" smtClean="0">
                <a:sym typeface="Wingdings" pitchFamily="2" charset="2"/>
              </a:rPr>
              <a:t>of</a:t>
            </a:r>
            <a:r>
              <a:rPr lang="de-CH" sz="1800" dirty="0" smtClean="0">
                <a:sym typeface="Wingdings" pitchFamily="2" charset="2"/>
              </a:rPr>
              <a:t> </a:t>
            </a:r>
            <a:r>
              <a:rPr lang="de-CH" sz="1800" dirty="0" err="1" smtClean="0">
                <a:sym typeface="Wingdings" pitchFamily="2" charset="2"/>
              </a:rPr>
              <a:t>significant</a:t>
            </a:r>
            <a:r>
              <a:rPr lang="de-CH" sz="1800" dirty="0" smtClean="0">
                <a:sym typeface="Wingdings" pitchFamily="2" charset="2"/>
              </a:rPr>
              <a:t> </a:t>
            </a:r>
            <a:r>
              <a:rPr lang="de-CH" sz="1800" dirty="0" err="1" smtClean="0">
                <a:sym typeface="Wingdings" pitchFamily="2" charset="2"/>
              </a:rPr>
              <a:t>measurements</a:t>
            </a:r>
            <a:r>
              <a:rPr lang="de-CH" sz="1800" dirty="0" smtClean="0">
                <a:sym typeface="Wingdings" pitchFamily="2" charset="2"/>
              </a:rPr>
              <a:t> in all </a:t>
            </a:r>
            <a:r>
              <a:rPr lang="de-CH" sz="1800" dirty="0" err="1" smtClean="0">
                <a:sym typeface="Wingdings" pitchFamily="2" charset="2"/>
              </a:rPr>
              <a:t>warning</a:t>
            </a:r>
            <a:r>
              <a:rPr lang="de-CH" sz="1800" dirty="0" smtClean="0">
                <a:sym typeface="Wingdings" pitchFamily="2" charset="2"/>
              </a:rPr>
              <a:t> </a:t>
            </a:r>
            <a:r>
              <a:rPr lang="de-CH" sz="1800" dirty="0" err="1" smtClean="0">
                <a:sym typeface="Wingdings" pitchFamily="2" charset="2"/>
              </a:rPr>
              <a:t>regions</a:t>
            </a:r>
            <a:endParaRPr lang="de-CH" sz="18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CH" sz="1800" dirty="0" err="1" smtClean="0"/>
              <a:t>Automatization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 </a:t>
            </a:r>
            <a:r>
              <a:rPr lang="de-CH" sz="1800" dirty="0" err="1" smtClean="0"/>
              <a:t>precipitation</a:t>
            </a:r>
            <a:r>
              <a:rPr lang="de-CH" sz="1800" dirty="0" smtClean="0"/>
              <a:t> </a:t>
            </a:r>
            <a:r>
              <a:rPr lang="de-CH" sz="1800" dirty="0" err="1" smtClean="0"/>
              <a:t>stations</a:t>
            </a:r>
            <a:endParaRPr lang="de-CH" sz="1800" dirty="0" smtClean="0"/>
          </a:p>
          <a:p>
            <a:pPr>
              <a:buFont typeface="Arial" pitchFamily="34" charset="0"/>
              <a:buChar char="•"/>
            </a:pPr>
            <a:r>
              <a:rPr lang="de-CH" sz="1800" dirty="0" err="1" smtClean="0"/>
              <a:t>Construction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new</a:t>
            </a:r>
            <a:r>
              <a:rPr lang="de-CH" sz="1800" dirty="0" smtClean="0"/>
              <a:t> </a:t>
            </a:r>
            <a:r>
              <a:rPr lang="de-CH" sz="1800" dirty="0" err="1" smtClean="0"/>
              <a:t>precipitation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fully</a:t>
            </a:r>
            <a:r>
              <a:rPr lang="de-CH" sz="1800" dirty="0" smtClean="0"/>
              <a:t> </a:t>
            </a:r>
            <a:r>
              <a:rPr lang="de-CH" sz="1800" dirty="0" err="1" smtClean="0"/>
              <a:t>equipped</a:t>
            </a:r>
            <a:r>
              <a:rPr lang="de-CH" sz="1800" dirty="0" smtClean="0"/>
              <a:t> </a:t>
            </a:r>
            <a:r>
              <a:rPr lang="de-CH" sz="1800" dirty="0" err="1" smtClean="0"/>
              <a:t>stations</a:t>
            </a:r>
            <a:endParaRPr lang="de-CH" sz="1800" dirty="0" smtClean="0"/>
          </a:p>
          <a:p>
            <a:pPr>
              <a:buFont typeface="Arial" pitchFamily="34" charset="0"/>
              <a:buChar char="•"/>
            </a:pPr>
            <a:r>
              <a:rPr lang="de-CH" sz="1800" dirty="0" smtClean="0"/>
              <a:t>Integration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reliable</a:t>
            </a:r>
            <a:r>
              <a:rPr lang="de-CH" sz="1800" dirty="0" smtClean="0"/>
              <a:t> </a:t>
            </a:r>
            <a:r>
              <a:rPr lang="de-CH" sz="1800" dirty="0" err="1" smtClean="0"/>
              <a:t>partner</a:t>
            </a:r>
            <a:r>
              <a:rPr lang="de-CH" sz="1800" dirty="0" smtClean="0"/>
              <a:t> </a:t>
            </a:r>
            <a:r>
              <a:rPr lang="de-CH" sz="1800" dirty="0" err="1" smtClean="0"/>
              <a:t>stations</a:t>
            </a:r>
            <a:endParaRPr lang="de-CH" sz="1800" dirty="0"/>
          </a:p>
          <a:p>
            <a:pPr>
              <a:buFont typeface="Arial" pitchFamily="34" charset="0"/>
              <a:buChar char="•"/>
            </a:pPr>
            <a:endParaRPr lang="de-CH" sz="1800" dirty="0" smtClean="0"/>
          </a:p>
          <a:p>
            <a:pPr>
              <a:buFontTx/>
              <a:buChar char="-"/>
            </a:pPr>
            <a:endParaRPr lang="de-CH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354013" indent="-354013">
              <a:spcBef>
                <a:spcPts val="1200"/>
              </a:spcBef>
              <a:buNone/>
              <a:tabLst>
                <a:tab pos="354013" algn="l"/>
                <a:tab pos="901700" algn="l"/>
              </a:tabLst>
            </a:pPr>
            <a:endParaRPr lang="en-GB" sz="1600" dirty="0" smtClean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endParaRPr lang="en-US" sz="1800" b="1" dirty="0"/>
          </a:p>
          <a:p>
            <a:pPr>
              <a:buFont typeface="+mj-lt"/>
              <a:buAutoNum type="alphaLcParenR" startAt="2"/>
            </a:pPr>
            <a:endParaRPr lang="de-CH" sz="1400" dirty="0">
              <a:sym typeface="Wingdings" pitchFamily="2" charset="2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80" y="3284984"/>
            <a:ext cx="75474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436096" y="3573016"/>
            <a:ext cx="3312368" cy="172819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Integration of 3</a:t>
            </a:r>
            <a:r>
              <a:rPr lang="en-GB" baseline="30000" dirty="0">
                <a:sym typeface="Wingdings" pitchFamily="2" charset="2"/>
              </a:rPr>
              <a:t>rd</a:t>
            </a:r>
            <a:r>
              <a:rPr lang="en-GB" dirty="0">
                <a:sym typeface="Wingdings" pitchFamily="2" charset="2"/>
              </a:rPr>
              <a:t> partner networks </a:t>
            </a:r>
            <a:r>
              <a:rPr lang="en-GB" dirty="0" smtClean="0">
                <a:sym typeface="Wingdings" pitchFamily="2" charset="2"/>
              </a:rPr>
              <a:t>/2</a:t>
            </a:r>
            <a:endParaRPr lang="de-CH" dirty="0">
              <a:sym typeface="Wingdings" pitchFamily="2" charset="2"/>
            </a:endParaRPr>
          </a:p>
        </p:txBody>
      </p:sp>
      <p:pic>
        <p:nvPicPr>
          <p:cNvPr id="5" name="Picture 3" descr="J:\zue\smn3\3_Realisierung\Qualitätssicherung\Abbildungen\partnerstation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16"/>
          <a:stretch/>
        </p:blipFill>
        <p:spPr bwMode="auto">
          <a:xfrm>
            <a:off x="4788024" y="3442548"/>
            <a:ext cx="4193286" cy="26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zue\smn3\3_Realisierung\Qualitätssicherung\Abbildungen\sm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56"/>
          <a:stretch/>
        </p:blipFill>
        <p:spPr bwMode="auto">
          <a:xfrm>
            <a:off x="-26736" y="3586564"/>
            <a:ext cx="3958734" cy="25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4283968" y="4450659"/>
            <a:ext cx="648072" cy="389270"/>
          </a:xfrm>
          <a:prstGeom prst="rightArrow">
            <a:avLst/>
          </a:prstGeom>
          <a:solidFill>
            <a:srgbClr val="ED181E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>
                <a:sym typeface="Wingdings" pitchFamily="2" charset="2"/>
              </a:rPr>
              <a:t>In 2005  Integration of 3rd Partner stations into MeteoSwiss Data Warehouse starts   since 2012 in a systematic approach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>
                <a:sym typeface="Wingdings" pitchFamily="2" charset="2"/>
              </a:rPr>
              <a:t>Includes stations from other federal (research)  institutes, cantons, private partners as well as from other countries 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1073150" algn="l"/>
                <a:tab pos="1341438" algn="l"/>
              </a:tabLst>
            </a:pPr>
            <a:r>
              <a:rPr lang="en-GB" sz="1800" dirty="0" smtClean="0">
                <a:sym typeface="Wingdings" pitchFamily="2" charset="2"/>
              </a:rPr>
              <a:t>Goals: 	- 	Increase of density in a cost-effective manner</a:t>
            </a:r>
            <a:br>
              <a:rPr lang="en-GB" sz="1800" dirty="0" smtClean="0">
                <a:sym typeface="Wingdings" pitchFamily="2" charset="2"/>
              </a:rPr>
            </a:br>
            <a:r>
              <a:rPr lang="en-GB" sz="1800" dirty="0" smtClean="0">
                <a:sym typeface="Wingdings" pitchFamily="2" charset="2"/>
              </a:rPr>
              <a:t>	-	Get representative measurements in all warning regions 		(  gap filling)  important for </a:t>
            </a:r>
            <a:br>
              <a:rPr lang="en-GB" sz="1800" dirty="0" smtClean="0">
                <a:sym typeface="Wingdings" pitchFamily="2" charset="2"/>
              </a:rPr>
            </a:br>
            <a:endParaRPr lang="en-GB" sz="1800" dirty="0" smtClean="0">
              <a:sym typeface="Wingdings" pitchFamily="2" charset="2"/>
            </a:endParaRPr>
          </a:p>
          <a:p>
            <a:pPr lvl="1"/>
            <a:endParaRPr lang="de-CH" sz="1400" dirty="0" smtClean="0"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7332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>
                <a:latin typeface="+mj-lt"/>
              </a:rPr>
              <a:t>o</a:t>
            </a:r>
            <a:r>
              <a:rPr lang="de-CH" sz="1200" dirty="0" err="1" smtClean="0">
                <a:latin typeface="+mj-lt"/>
              </a:rPr>
              <a:t>nly</a:t>
            </a:r>
            <a:r>
              <a:rPr lang="de-CH" sz="1200" dirty="0" smtClean="0">
                <a:latin typeface="+mj-lt"/>
              </a:rPr>
              <a:t> </a:t>
            </a:r>
            <a:r>
              <a:rPr lang="de-CH" sz="1200" dirty="0" err="1" smtClean="0">
                <a:latin typeface="+mj-lt"/>
              </a:rPr>
              <a:t>MeteoSwiss</a:t>
            </a:r>
            <a:r>
              <a:rPr lang="de-CH" sz="1200" dirty="0">
                <a:latin typeface="+mj-lt"/>
              </a:rPr>
              <a:t> </a:t>
            </a:r>
            <a:r>
              <a:rPr lang="de-CH" sz="1200" dirty="0" err="1" smtClean="0">
                <a:latin typeface="+mj-lt"/>
              </a:rPr>
              <a:t>stations</a:t>
            </a:r>
            <a:endParaRPr lang="de-CH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128" y="5733256"/>
            <a:ext cx="10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latin typeface="+mj-lt"/>
              </a:rPr>
              <a:t>+ 3rd </a:t>
            </a:r>
            <a:r>
              <a:rPr lang="de-CH" sz="1200" dirty="0" err="1" smtClean="0">
                <a:latin typeface="+mj-lt"/>
              </a:rPr>
              <a:t>partner</a:t>
            </a:r>
            <a:r>
              <a:rPr lang="de-CH" sz="1200" dirty="0" smtClean="0">
                <a:latin typeface="+mj-lt"/>
              </a:rPr>
              <a:t> </a:t>
            </a:r>
            <a:r>
              <a:rPr lang="de-CH" sz="1200" dirty="0" err="1" smtClean="0">
                <a:latin typeface="+mj-lt"/>
              </a:rPr>
              <a:t>stations</a:t>
            </a:r>
            <a:endParaRPr lang="de-CH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1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26" y="260648"/>
            <a:ext cx="7355160" cy="114300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Integration of 3</a:t>
            </a:r>
            <a:r>
              <a:rPr lang="en-GB" baseline="30000" dirty="0">
                <a:sym typeface="Wingdings" pitchFamily="2" charset="2"/>
              </a:rPr>
              <a:t>rd</a:t>
            </a:r>
            <a:r>
              <a:rPr lang="en-GB" dirty="0">
                <a:sym typeface="Wingdings" pitchFamily="2" charset="2"/>
              </a:rPr>
              <a:t> partner networks </a:t>
            </a:r>
            <a:r>
              <a:rPr lang="en-GB" dirty="0" smtClean="0">
                <a:sym typeface="Wingdings" pitchFamily="2" charset="2"/>
              </a:rPr>
              <a:t>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741987"/>
          </a:xfrm>
        </p:spPr>
        <p:txBody>
          <a:bodyPr/>
          <a:lstStyle/>
          <a:p>
            <a:pPr marL="0" indent="0">
              <a:buNone/>
            </a:pPr>
            <a:endParaRPr lang="en-GB" sz="1600" dirty="0"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060848"/>
            <a:ext cx="661828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24744"/>
            <a:ext cx="7344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Number of automatic MeteoSwiss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&amp; Partners </a:t>
            </a:r>
            <a:r>
              <a:rPr lang="en-GB" sz="2000" b="1" dirty="0" smtClean="0">
                <a:latin typeface="+mj-lt"/>
              </a:rPr>
              <a:t>measure sites with a 10 min meas. frequency </a:t>
            </a:r>
            <a:r>
              <a:rPr lang="en-GB" sz="2000" b="1" dirty="0" smtClean="0">
                <a:latin typeface="+mj-lt"/>
                <a:sym typeface="ZapfDingbats"/>
              </a:rPr>
              <a:t></a:t>
            </a:r>
            <a:r>
              <a:rPr lang="en-GB" sz="2000" b="1" dirty="0" smtClean="0">
                <a:latin typeface="+mj-lt"/>
              </a:rPr>
              <a:t> available in </a:t>
            </a:r>
            <a:r>
              <a:rPr lang="en-GB" sz="2000" b="1" dirty="0" err="1" smtClean="0">
                <a:latin typeface="+mj-lt"/>
              </a:rPr>
              <a:t>realtime</a:t>
            </a:r>
            <a:endParaRPr lang="en-GB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229200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Pressure</a:t>
            </a:r>
            <a:endParaRPr lang="en-GB" sz="11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229200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n-lt"/>
              </a:rPr>
              <a:t>Wind</a:t>
            </a:r>
            <a:endParaRPr lang="de-CH" sz="1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5595" y="5229200"/>
            <a:ext cx="10041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Precipitation</a:t>
            </a:r>
            <a:endParaRPr lang="en-GB" sz="11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5229200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n-lt"/>
              </a:rPr>
              <a:t>Sunshine</a:t>
            </a:r>
            <a:endParaRPr lang="de-CH" sz="11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6352" y="5229200"/>
            <a:ext cx="10698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n-lt"/>
              </a:rPr>
              <a:t>Rel. </a:t>
            </a:r>
            <a:r>
              <a:rPr lang="en-GB" sz="1100" dirty="0" smtClean="0">
                <a:latin typeface="+mn-lt"/>
              </a:rPr>
              <a:t>humidity</a:t>
            </a:r>
            <a:endParaRPr lang="en-GB" sz="11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5229200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Temperature</a:t>
            </a:r>
            <a:endParaRPr lang="en-GB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5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Wingdings" pitchFamily="2" charset="2"/>
              </a:rPr>
              <a:t>Integration of 3</a:t>
            </a:r>
            <a:r>
              <a:rPr lang="en-GB" baseline="30000" dirty="0">
                <a:sym typeface="Wingdings" pitchFamily="2" charset="2"/>
              </a:rPr>
              <a:t>rd</a:t>
            </a:r>
            <a:r>
              <a:rPr lang="en-GB" dirty="0">
                <a:sym typeface="Wingdings" pitchFamily="2" charset="2"/>
              </a:rPr>
              <a:t> partner networks </a:t>
            </a:r>
            <a:r>
              <a:rPr lang="en-GB" dirty="0" smtClean="0">
                <a:sym typeface="Wingdings" pitchFamily="2" charset="2"/>
              </a:rPr>
              <a:t> and quality assurance</a:t>
            </a:r>
            <a:endParaRPr lang="en-GB" dirty="0">
              <a:sym typeface="Wingdings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</a:rPr>
              <a:t>Risk while integrating data from partner stations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unknown data quality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sym typeface="Wingdings" pitchFamily="2" charset="2"/>
              </a:rPr>
              <a:t>To make sure that </a:t>
            </a:r>
            <a:r>
              <a:rPr lang="en-US" sz="2000" dirty="0">
                <a:latin typeface="Arial" pitchFamily="34" charset="0"/>
                <a:sym typeface="Wingdings" pitchFamily="2" charset="2"/>
              </a:rPr>
              <a:t>o</a:t>
            </a:r>
            <a:r>
              <a:rPr lang="en-US" sz="2000" dirty="0" smtClean="0">
                <a:latin typeface="Arial" pitchFamily="34" charset="0"/>
              </a:rPr>
              <a:t>bserving </a:t>
            </a:r>
            <a:r>
              <a:rPr lang="en-US" sz="2000" dirty="0">
                <a:latin typeface="Arial" pitchFamily="34" charset="0"/>
              </a:rPr>
              <a:t>system owners are </a:t>
            </a:r>
            <a:r>
              <a:rPr lang="en-US" sz="2000" dirty="0" smtClean="0">
                <a:latin typeface="Arial" pitchFamily="34" charset="0"/>
              </a:rPr>
              <a:t>operating </a:t>
            </a:r>
            <a:r>
              <a:rPr lang="en-US" sz="2000" dirty="0">
                <a:latin typeface="Arial" pitchFamily="34" charset="0"/>
              </a:rPr>
              <a:t>and maintaining their systems in complying to regulations of </a:t>
            </a:r>
            <a:r>
              <a:rPr lang="en-US" sz="2000" dirty="0" smtClean="0">
                <a:latin typeface="Arial" pitchFamily="34" charset="0"/>
              </a:rPr>
              <a:t>WMO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 elaboration of a </a:t>
            </a:r>
            <a:r>
              <a:rPr lang="en-US" sz="2000" dirty="0" smtClean="0">
                <a:latin typeface="Arial" pitchFamily="34" charset="0"/>
              </a:rPr>
              <a:t>certification procedure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24352483"/>
              </p:ext>
            </p:extLst>
          </p:nvPr>
        </p:nvGraphicFramePr>
        <p:xfrm>
          <a:off x="1547664" y="3356992"/>
          <a:ext cx="648072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6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assurance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Procedure shall be applied to all stations in the network of MeteoSwiss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Requirement correspond to those defined in WMO CIMO Guide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Adaptations to Swiss peculiarities (stations in the Alps, historical aspects)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Limited to meteorological and climatological measurements (no road weather, agrometeorology)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Objectivity of criteria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Neutrality: evaluation is performed by third party (METAS)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Procedure is repeated (every 5 years)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5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 for certification and impres-sions of station visits</a:t>
            </a:r>
            <a:endParaRPr lang="en-GB" dirty="0"/>
          </a:p>
        </p:txBody>
      </p:sp>
      <p:pic>
        <p:nvPicPr>
          <p:cNvPr id="4" name="Picture 2" descr="J:\zue\smn3\3_Realisierung\Qualitätssicherung\Abbildungen\app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5259"/>
            <a:ext cx="318661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zue\smn3\3_Realisierung\Qualitätssicherung\METAS_Zusammenarbeit\Fotos\Moutier\IMG_04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25318" r="16356" b="7384"/>
          <a:stretch/>
        </p:blipFill>
        <p:spPr bwMode="auto">
          <a:xfrm>
            <a:off x="6396630" y="2904514"/>
            <a:ext cx="230425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zue\smn3\3_Realisierung\Qualitätssicherung\METAS_Zusammenarbeit\Fotos\Le Noirmont\IMG_04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62" y="4743765"/>
            <a:ext cx="1993056" cy="13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zue\smn3\3_Realisierung\Qualitätssicherung\METAS_Zusammenarbeit\Fotos\Le Noirmont\IMG_04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58493" r="57906" b="70"/>
          <a:stretch/>
        </p:blipFill>
        <p:spPr bwMode="auto">
          <a:xfrm>
            <a:off x="4812454" y="2909285"/>
            <a:ext cx="1342262" cy="17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zue\smn3\3_Realisierung\Qualitätssicherung\Standorte\SMN\Bern\Fotos\IMG_567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15" r="38246" b="32065"/>
          <a:stretch/>
        </p:blipFill>
        <p:spPr bwMode="auto">
          <a:xfrm>
            <a:off x="4812454" y="4743766"/>
            <a:ext cx="1772594" cy="13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812455" y="1513185"/>
            <a:ext cx="4080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Evaluation of sites are carried out by Swiss Institute of Metrology ( </a:t>
            </a:r>
            <a:r>
              <a:rPr lang="en-US" sz="2200" dirty="0" smtClean="0">
                <a:latin typeface="+mj-lt"/>
                <a:sym typeface="Wingdings" pitchFamily="2" charset="2"/>
              </a:rPr>
              <a:t> external partner)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7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Integration of 3</a:t>
            </a:r>
            <a:r>
              <a:rPr lang="en-GB" baseline="30000" dirty="0" smtClean="0">
                <a:sym typeface="Wingdings" pitchFamily="2" charset="2"/>
              </a:rPr>
              <a:t>rd</a:t>
            </a:r>
            <a:r>
              <a:rPr lang="en-GB" dirty="0" smtClean="0">
                <a:sym typeface="Wingdings" pitchFamily="2" charset="2"/>
              </a:rPr>
              <a:t> partner networks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 Forms of </a:t>
            </a:r>
            <a:r>
              <a:rPr lang="en-GB" dirty="0" err="1" smtClean="0">
                <a:sym typeface="Wingdings" pitchFamily="2" charset="2"/>
              </a:rPr>
              <a:t>partenariats</a:t>
            </a:r>
            <a:r>
              <a:rPr lang="en-GB" dirty="0" smtClean="0">
                <a:sym typeface="Wingdings" pitchFamily="2" charset="2"/>
              </a:rPr>
              <a:t> </a:t>
            </a:r>
            <a:endParaRPr lang="en-GB" dirty="0">
              <a:sym typeface="Wingdings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7355160" cy="471338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dirty="0" smtClean="0">
                <a:sym typeface="Wingdings" pitchFamily="2" charset="2"/>
              </a:rPr>
              <a:t>Forms of </a:t>
            </a:r>
            <a:r>
              <a:rPr lang="en-GB" sz="2400" dirty="0" err="1" smtClean="0">
                <a:sym typeface="Wingdings" pitchFamily="2" charset="2"/>
              </a:rPr>
              <a:t>partenariats</a:t>
            </a:r>
            <a:r>
              <a:rPr lang="en-GB" sz="2400" dirty="0" smtClean="0">
                <a:sym typeface="Wingdings" pitchFamily="2" charset="2"/>
              </a:rPr>
              <a:t>:</a:t>
            </a:r>
          </a:p>
          <a:p>
            <a:pPr marL="857250" lvl="1" indent="-400050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romanUcPeriod"/>
            </a:pPr>
            <a:r>
              <a:rPr lang="en-GB" sz="1800" dirty="0" smtClean="0">
                <a:sym typeface="Wingdings" pitchFamily="2" charset="2"/>
              </a:rPr>
              <a:t>MeteoSwiss as partner station provider and maintainer: </a:t>
            </a:r>
            <a:r>
              <a:rPr lang="en-GB" sz="1600" dirty="0" smtClean="0">
                <a:sym typeface="Wingdings" pitchFamily="2" charset="2"/>
              </a:rPr>
              <a:t>Construction, management and maintenance of partner stations  the partner only wants the data but no responsibility for maintaining the network</a:t>
            </a:r>
          </a:p>
          <a:p>
            <a:pPr marL="1257300" lvl="2" indent="-400050">
              <a:spcBef>
                <a:spcPts val="0"/>
              </a:spcBef>
              <a:spcAft>
                <a:spcPts val="600"/>
              </a:spcAft>
              <a:buClrTx/>
              <a:buFont typeface="ZapfDingbats" pitchFamily="82" charset="2"/>
              <a:buChar char="è"/>
            </a:pPr>
            <a:r>
              <a:rPr lang="en-GB" sz="1400" dirty="0" smtClean="0">
                <a:sym typeface="Wingdings" pitchFamily="2" charset="2"/>
              </a:rPr>
              <a:t>Sites are chosen and realized following WMO Guidelines and manuals</a:t>
            </a:r>
          </a:p>
          <a:p>
            <a:pPr marL="1257300" lvl="2" indent="-400050">
              <a:spcBef>
                <a:spcPts val="0"/>
              </a:spcBef>
              <a:spcAft>
                <a:spcPts val="1200"/>
              </a:spcAft>
              <a:buClrTx/>
              <a:buFont typeface="ZapfDingbats" pitchFamily="82" charset="2"/>
              <a:buChar char="è"/>
            </a:pPr>
            <a:r>
              <a:rPr lang="en-GB" sz="1400" dirty="0" smtClean="0">
                <a:sym typeface="Wingdings" pitchFamily="2" charset="2"/>
              </a:rPr>
              <a:t>quality control mechanisms are based on WMO guidelines</a:t>
            </a:r>
          </a:p>
          <a:p>
            <a:pPr marL="857250" lvl="1" indent="-400050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romanUcPeriod"/>
            </a:pPr>
            <a:r>
              <a:rPr lang="en-GB" sz="1800" dirty="0" smtClean="0">
                <a:sym typeface="Wingdings" pitchFamily="2" charset="2"/>
              </a:rPr>
              <a:t>MeteoSwiss as data host</a:t>
            </a:r>
            <a:br>
              <a:rPr lang="en-GB" sz="1800" dirty="0" smtClean="0">
                <a:sym typeface="Wingdings" pitchFamily="2" charset="2"/>
              </a:rPr>
            </a:br>
            <a:r>
              <a:rPr lang="en-GB" sz="1600" dirty="0" smtClean="0">
                <a:sym typeface="Wingdings" pitchFamily="2" charset="2"/>
              </a:rPr>
              <a:t>Integration and hosting of partner data inclusive QC</a:t>
            </a:r>
          </a:p>
          <a:p>
            <a:pPr marL="1257300" lvl="2" indent="-400050">
              <a:spcBef>
                <a:spcPts val="0"/>
              </a:spcBef>
              <a:spcAft>
                <a:spcPts val="1200"/>
              </a:spcAft>
              <a:buClrTx/>
              <a:buFont typeface="ZapfDingbats" pitchFamily="82" charset="2"/>
              <a:buChar char="è"/>
            </a:pPr>
            <a:r>
              <a:rPr lang="en-GB" sz="1400" dirty="0" smtClean="0">
                <a:sym typeface="Wingdings" pitchFamily="2" charset="2"/>
              </a:rPr>
              <a:t>quality control mechanisms based on WMO guidelines and regulations.</a:t>
            </a:r>
          </a:p>
          <a:p>
            <a:pPr marL="857250" lvl="1" indent="-400050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romanUcPeriod"/>
            </a:pPr>
            <a:r>
              <a:rPr lang="en-GB" sz="1800" dirty="0" smtClean="0">
                <a:sym typeface="Wingdings" pitchFamily="2" charset="2"/>
              </a:rPr>
              <a:t>MeteoSwiss as data deliverer and data user</a:t>
            </a:r>
            <a:br>
              <a:rPr lang="en-GB" sz="1800" dirty="0" smtClean="0">
                <a:sym typeface="Wingdings" pitchFamily="2" charset="2"/>
              </a:rPr>
            </a:br>
            <a:r>
              <a:rPr lang="en-GB" sz="1600" dirty="0" smtClean="0">
                <a:sym typeface="Wingdings" pitchFamily="2" charset="2"/>
              </a:rPr>
              <a:t>Integration for delivery to the Swiss common platform for natural hazards and/or to ameliorate our products.</a:t>
            </a:r>
          </a:p>
          <a:p>
            <a:pPr marL="1257300" lvl="2" indent="-400050">
              <a:spcBef>
                <a:spcPts val="0"/>
              </a:spcBef>
              <a:spcAft>
                <a:spcPts val="600"/>
              </a:spcAft>
              <a:buClrTx/>
              <a:buFont typeface="ZapfDingbats" pitchFamily="82" charset="2"/>
              <a:buChar char="è"/>
            </a:pPr>
            <a:r>
              <a:rPr lang="en-GB" sz="1400" dirty="0" smtClean="0">
                <a:sym typeface="Wingdings" pitchFamily="2" charset="2"/>
              </a:rPr>
              <a:t>Only data integration =&gt; Problem  unknown data quality!</a:t>
            </a:r>
          </a:p>
          <a:p>
            <a:pPr marL="857250" lvl="1" indent="-400050">
              <a:buClrTx/>
              <a:buFont typeface="+mj-lt"/>
              <a:buAutoNum type="romanUcPeriod"/>
            </a:pPr>
            <a:endParaRPr lang="de-CH" sz="1800" dirty="0" smtClean="0">
              <a:sym typeface="Wingdings" pitchFamily="2" charset="2"/>
            </a:endParaRPr>
          </a:p>
          <a:p>
            <a:pPr lvl="1"/>
            <a:endParaRPr lang="de-CH" sz="1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37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ym typeface="Wingdings" pitchFamily="2" charset="2"/>
              </a:rPr>
              <a:t>Design, planning and optimized evolution  RRR at MeteoSwiss</a:t>
            </a:r>
            <a:endParaRPr lang="en-GB" dirty="0">
              <a:sym typeface="Wingdings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700" dirty="0" smtClean="0">
                <a:latin typeface="+mj-lt"/>
              </a:rPr>
              <a:t>In order to govern the evolution of observing systems and to contribute to assess regional data requirements MeteoSwiss is on its way to implement </a:t>
            </a:r>
            <a:r>
              <a:rPr lang="en-GB" sz="1700" dirty="0">
                <a:latin typeface="+mj-lt"/>
              </a:rPr>
              <a:t>the Rolling Review of Requirement process of WMO</a:t>
            </a:r>
            <a:r>
              <a:rPr lang="en-GB" sz="1700" b="1" dirty="0" smtClean="0">
                <a:solidFill>
                  <a:schemeClr val="accent2"/>
                </a:solidFill>
                <a:latin typeface="+mj-lt"/>
              </a:rPr>
              <a:t>.</a:t>
            </a:r>
            <a:endParaRPr lang="en-GB" sz="1700" dirty="0" smtClean="0">
              <a:latin typeface="+mj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700" dirty="0" smtClean="0">
                <a:latin typeface="+mj-lt"/>
              </a:rPr>
              <a:t>The components of this strategic approach and its appertaining processes and workflows are currently implemented within a project in the application area of aeronautical meteorology.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91680" y="4077072"/>
            <a:ext cx="6840760" cy="2096943"/>
            <a:chOff x="1691680" y="4077072"/>
            <a:chExt cx="6840760" cy="2096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6361550" y="5632058"/>
              <a:ext cx="1596486" cy="533244"/>
            </a:xfrm>
            <a:prstGeom prst="rect">
              <a:avLst/>
            </a:prstGeom>
            <a:solidFill>
              <a:srgbClr val="E6E6E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077072"/>
              <a:ext cx="2919501" cy="103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534" y="4698562"/>
              <a:ext cx="2436646" cy="105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487670" y="5589240"/>
              <a:ext cx="1828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+mj-lt"/>
                </a:rPr>
                <a:t>Total cost of ownership</a:t>
              </a:r>
              <a:endParaRPr lang="en-GB" sz="1600" dirty="0">
                <a:latin typeface="+mj-lt"/>
              </a:endParaRPr>
            </a:p>
          </p:txBody>
        </p:sp>
        <p:sp>
          <p:nvSpPr>
            <p:cNvPr id="8" name="Bent-Up Arrow 7"/>
            <p:cNvSpPr/>
            <p:nvPr/>
          </p:nvSpPr>
          <p:spPr bwMode="auto">
            <a:xfrm rot="16200000" flipH="1" flipV="1">
              <a:off x="3000132" y="4982146"/>
              <a:ext cx="302594" cy="752357"/>
            </a:xfrm>
            <a:prstGeom prst="bentUpArrow">
              <a:avLst/>
            </a:prstGeom>
            <a:solidFill>
              <a:srgbClr val="FF7C8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Bent-Up Arrow 8"/>
            <p:cNvSpPr/>
            <p:nvPr/>
          </p:nvSpPr>
          <p:spPr bwMode="auto">
            <a:xfrm rot="16200000" flipH="1" flipV="1">
              <a:off x="5703588" y="5472045"/>
              <a:ext cx="302594" cy="752357"/>
            </a:xfrm>
            <a:prstGeom prst="bentUpArrow">
              <a:avLst/>
            </a:prstGeom>
            <a:solidFill>
              <a:srgbClr val="FF7C8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0232" y="4221088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+mj-lt"/>
                </a:rPr>
                <a:t>Based</a:t>
              </a:r>
              <a:r>
                <a:rPr lang="de-CH" sz="2000" dirty="0" smtClean="0">
                  <a:latin typeface="+mj-lt"/>
                </a:rPr>
                <a:t> on OSCAR</a:t>
              </a:r>
              <a:endParaRPr lang="de-CH" sz="2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950802" y="4575031"/>
              <a:ext cx="637422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1691680" y="522567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>
                  <a:latin typeface="+mj-lt"/>
                </a:rPr>
                <a:t>RRR</a:t>
              </a:r>
              <a:endParaRPr lang="de-CH" sz="12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6534" y="572050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>
                  <a:latin typeface="+mj-lt"/>
                </a:rPr>
                <a:t>GAP</a:t>
              </a:r>
              <a:endParaRPr lang="de-CH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1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for composite systems to </a:t>
            </a:r>
            <a:br>
              <a:rPr lang="en-GB" dirty="0" smtClean="0"/>
            </a:br>
            <a:r>
              <a:rPr lang="en-GB" dirty="0" smtClean="0"/>
              <a:t>better fulfil requirements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: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174108"/>
            <a:ext cx="7355160" cy="4525963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96136" y="2060848"/>
            <a:ext cx="936104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087" y="1340768"/>
            <a:ext cx="8197353" cy="5375279"/>
            <a:chOff x="335087" y="1340768"/>
            <a:chExt cx="8053337" cy="537527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87" y="1340768"/>
              <a:ext cx="8053337" cy="537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335087" y="1340768"/>
              <a:ext cx="708521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3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presentation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Introduction</a:t>
            </a:r>
          </a:p>
          <a:p>
            <a:r>
              <a:rPr lang="en-GB" sz="2400" b="1" dirty="0"/>
              <a:t>Overview of MeteoSwiss’ automatic observation systems and their </a:t>
            </a:r>
            <a:r>
              <a:rPr lang="en-GB" sz="2400" b="1" dirty="0" smtClean="0"/>
              <a:t>availability</a:t>
            </a:r>
          </a:p>
          <a:p>
            <a:r>
              <a:rPr lang="en-GB" sz="2400" b="1" dirty="0">
                <a:sym typeface="Wingdings" pitchFamily="2" charset="2"/>
              </a:rPr>
              <a:t>Standardization, system interoperability &amp; data compatibility</a:t>
            </a:r>
            <a:endParaRPr lang="en-GB" sz="2400" b="1" dirty="0" smtClean="0"/>
          </a:p>
          <a:p>
            <a:r>
              <a:rPr lang="en-GB" sz="2400" b="1" dirty="0"/>
              <a:t>Integration of 3rd partner </a:t>
            </a:r>
            <a:r>
              <a:rPr lang="en-GB" sz="2400" b="1" dirty="0" smtClean="0"/>
              <a:t>networks incl. quality </a:t>
            </a:r>
            <a:r>
              <a:rPr lang="en-GB" sz="2400" b="1" dirty="0"/>
              <a:t>assurance </a:t>
            </a:r>
            <a:endParaRPr lang="en-GB" sz="2400" b="1" dirty="0" smtClean="0"/>
          </a:p>
          <a:p>
            <a:r>
              <a:rPr lang="en-GB" sz="2400" b="1" dirty="0">
                <a:sym typeface="Wingdings" pitchFamily="2" charset="2"/>
              </a:rPr>
              <a:t>Design, planning and optimized evolution</a:t>
            </a:r>
          </a:p>
          <a:p>
            <a:pPr lvl="2">
              <a:buClrTx/>
              <a:buFont typeface="Symbol" pitchFamily="18" charset="2"/>
              <a:buChar char="-"/>
            </a:pPr>
            <a:r>
              <a:rPr lang="en-GB" sz="1800" b="1" dirty="0">
                <a:ea typeface="+mn-ea"/>
                <a:cs typeface="+mn-cs"/>
                <a:sym typeface="Wingdings" pitchFamily="2" charset="2"/>
              </a:rPr>
              <a:t>RRR at MeteoSwiss</a:t>
            </a:r>
          </a:p>
          <a:p>
            <a:pPr lvl="2">
              <a:buClrTx/>
              <a:buFont typeface="Symbol" pitchFamily="18" charset="2"/>
              <a:buChar char="-"/>
            </a:pPr>
            <a:r>
              <a:rPr lang="en-GB" sz="1800" b="1" dirty="0">
                <a:ea typeface="+mn-ea"/>
                <a:cs typeface="+mn-cs"/>
                <a:sym typeface="Wingdings" pitchFamily="2" charset="2"/>
              </a:rPr>
              <a:t>Example of a composite of observation systems</a:t>
            </a:r>
          </a:p>
          <a:p>
            <a:pPr>
              <a:buSzPct val="75000"/>
              <a:buFont typeface="Courier New" pitchFamily="49" charset="0"/>
              <a:buChar char="•"/>
            </a:pPr>
            <a:r>
              <a:rPr lang="en-GB" sz="2400" b="1" dirty="0">
                <a:sym typeface="Wingdings" pitchFamily="2" charset="2"/>
              </a:rPr>
              <a:t>Conclusions</a:t>
            </a:r>
            <a:endParaRPr lang="en-GB" sz="2400" b="1" dirty="0"/>
          </a:p>
          <a:p>
            <a:pPr lvl="1"/>
            <a:endParaRPr lang="de-CH" dirty="0" smtClean="0">
              <a:sym typeface="Wingdings" pitchFamily="2" charset="2"/>
            </a:endParaRP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43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74198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During the last decade MeteoSwiss has set main priorities on the integration of  observation systems in different aspects :</a:t>
            </a:r>
          </a:p>
          <a:p>
            <a:pPr marL="342900" lvl="1" indent="-342900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GB" sz="1600" b="1" dirty="0">
                <a:ea typeface="+mn-ea"/>
                <a:cs typeface="+mn-cs"/>
              </a:rPr>
              <a:t>Data governance and </a:t>
            </a:r>
            <a:r>
              <a:rPr lang="en-GB" sz="1600" b="1" dirty="0" smtClean="0">
                <a:ea typeface="+mn-ea"/>
                <a:cs typeface="+mn-cs"/>
              </a:rPr>
              <a:t>management </a:t>
            </a:r>
            <a:endParaRPr lang="en-GB" sz="1600" b="1" dirty="0">
              <a:ea typeface="+mn-ea"/>
              <a:cs typeface="+mn-cs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1600" dirty="0" smtClean="0"/>
              <a:t>Implementation of a central, integrated data platform for the collection, storage and processing of meteorological data and its metadata ( </a:t>
            </a:r>
            <a:r>
              <a:rPr lang="en-GB" sz="1600" dirty="0" smtClean="0">
                <a:sym typeface="Wingdings" pitchFamily="2" charset="2"/>
              </a:rPr>
              <a:t> MeteoSwiss Data Warehouse)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sz="1600" b="1" dirty="0">
                <a:sym typeface="Wingdings" pitchFamily="2" charset="2"/>
              </a:rPr>
              <a:t>Coordination of WMO observing systems with those of partner organizations </a:t>
            </a:r>
            <a:r>
              <a:rPr lang="en-GB" sz="1600" dirty="0">
                <a:sym typeface="Wingdings" pitchFamily="2" charset="2"/>
              </a:rPr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dirty="0">
                <a:sym typeface="Wingdings" pitchFamily="2" charset="2"/>
              </a:rPr>
              <a:t>Systematic integration of internal and 3</a:t>
            </a:r>
            <a:r>
              <a:rPr lang="en-GB" sz="1600" baseline="30000" dirty="0">
                <a:sym typeface="Wingdings" pitchFamily="2" charset="2"/>
              </a:rPr>
              <a:t>rd</a:t>
            </a:r>
            <a:r>
              <a:rPr lang="en-GB" sz="1600" dirty="0">
                <a:sym typeface="Wingdings" pitchFamily="2" charset="2"/>
              </a:rPr>
              <a:t> party networks &amp; certification </a:t>
            </a:r>
            <a:r>
              <a:rPr lang="en-GB" sz="1600" dirty="0" smtClean="0">
                <a:sym typeface="Wingdings" pitchFamily="2" charset="2"/>
              </a:rPr>
              <a:t>procedure</a:t>
            </a:r>
            <a:endParaRPr lang="en-GB" sz="1600" dirty="0" smtClean="0"/>
          </a:p>
          <a:p>
            <a:pPr marL="342900" lvl="1" indent="-342900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GB" sz="1600" b="1" dirty="0" smtClean="0">
                <a:ea typeface="+mn-ea"/>
                <a:cs typeface="+mn-cs"/>
                <a:sym typeface="Wingdings" pitchFamily="2" charset="2"/>
              </a:rPr>
              <a:t>Evolving </a:t>
            </a:r>
            <a:r>
              <a:rPr lang="en-GB" sz="1600" b="1" dirty="0">
                <a:ea typeface="+mn-ea"/>
                <a:cs typeface="+mn-cs"/>
                <a:sym typeface="Wingdings" pitchFamily="2" charset="2"/>
              </a:rPr>
              <a:t>observing requirements of members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dirty="0" smtClean="0">
                <a:sym typeface="Wingdings" pitchFamily="2" charset="2"/>
              </a:rPr>
              <a:t>Implementation of RRR process at MeteoSwiss (in process)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sz="1600" b="1" dirty="0" smtClean="0">
                <a:sym typeface="Wingdings" pitchFamily="2" charset="2"/>
              </a:rPr>
              <a:t>Integration </a:t>
            </a:r>
            <a:r>
              <a:rPr lang="en-GB" sz="1600" b="1" dirty="0">
                <a:sym typeface="Wingdings" pitchFamily="2" charset="2"/>
              </a:rPr>
              <a:t>and optimized evolution of WMO observing systems 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dirty="0" smtClean="0">
                <a:sym typeface="Wingdings" pitchFamily="2" charset="2"/>
              </a:rPr>
              <a:t>Development of products integrating data of different observation systems (e.g. rain gauges and radar) or the combination of observation systems with forecast models </a:t>
            </a:r>
            <a:endParaRPr lang="en-GB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59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Overview of MeteoSwiss’ automatic observation systems and their availability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7913"/>
              </p:ext>
            </p:extLst>
          </p:nvPr>
        </p:nvGraphicFramePr>
        <p:xfrm>
          <a:off x="1331913" y="1412875"/>
          <a:ext cx="735488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722"/>
                <a:gridCol w="1838722"/>
                <a:gridCol w="1838722"/>
                <a:gridCol w="1838722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after </a:t>
                      </a:r>
                      <a:r>
                        <a:rPr lang="de-CH" baseline="0" dirty="0" err="1" smtClean="0">
                          <a:solidFill>
                            <a:schemeClr val="tx1"/>
                          </a:solidFill>
                        </a:rPr>
                        <a:t>meas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AWS</a:t>
                      </a:r>
                      <a:r>
                        <a:rPr lang="de-CH" sz="1400" baseline="0" dirty="0" smtClean="0"/>
                        <a:t> (</a:t>
                      </a:r>
                      <a:r>
                        <a:rPr lang="de-CH" sz="1400" baseline="0" dirty="0" err="1" smtClean="0"/>
                        <a:t>fully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baseline="0" dirty="0" err="1" smtClean="0"/>
                        <a:t>equipped</a:t>
                      </a:r>
                      <a:r>
                        <a:rPr lang="de-CH" sz="1400" baseline="0" dirty="0" smtClean="0"/>
                        <a:t>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de-CH" sz="1400" dirty="0" smtClean="0"/>
                        <a:t>&gt; 130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 Min.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itchFamily="2" charset="2"/>
                        </a:rPr>
                        <a:t>&gt; 98 % max 10</a:t>
                      </a:r>
                      <a:r>
                        <a:rPr lang="en-GB" sz="1400" baseline="0" dirty="0" smtClean="0">
                          <a:sym typeface="Wingdings" pitchFamily="2" charset="2"/>
                        </a:rPr>
                        <a:t> Min.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Autom</a:t>
                      </a:r>
                      <a:r>
                        <a:rPr lang="de-CH" sz="1400" dirty="0" smtClean="0"/>
                        <a:t>. </a:t>
                      </a:r>
                      <a:r>
                        <a:rPr lang="de-CH" sz="1400" dirty="0" err="1" smtClean="0"/>
                        <a:t>precip</a:t>
                      </a:r>
                      <a:r>
                        <a:rPr lang="de-CH" sz="1400" dirty="0" smtClean="0"/>
                        <a:t>. Station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baseline="0" dirty="0" err="1" smtClean="0"/>
                        <a:t>network</a:t>
                      </a:r>
                      <a:r>
                        <a:rPr lang="de-CH" sz="1400" baseline="0" dirty="0" smtClean="0"/>
                        <a:t> 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91 </a:t>
                      </a:r>
                      <a:r>
                        <a:rPr lang="de-CH" sz="1400" dirty="0" err="1" smtClean="0"/>
                        <a:t>precip</a:t>
                      </a:r>
                      <a:r>
                        <a:rPr lang="de-CH" sz="1400" dirty="0" smtClean="0"/>
                        <a:t>.</a:t>
                      </a:r>
                    </a:p>
                    <a:p>
                      <a:r>
                        <a:rPr lang="de-CH" sz="1400" dirty="0" smtClean="0"/>
                        <a:t>28 </a:t>
                      </a:r>
                      <a:r>
                        <a:rPr lang="de-CH" sz="1400" dirty="0" err="1" smtClean="0"/>
                        <a:t>fully</a:t>
                      </a:r>
                      <a:r>
                        <a:rPr lang="de-CH" sz="1400" dirty="0" smtClean="0"/>
                        <a:t> </a:t>
                      </a:r>
                      <a:r>
                        <a:rPr lang="de-CH" sz="1400" dirty="0" err="1" smtClean="0"/>
                        <a:t>equipped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 Min.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 – 30 Min.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itchFamily="2" charset="2"/>
                        </a:rPr>
                        <a:t>Radars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</a:t>
                      </a:r>
                      <a:r>
                        <a:rPr lang="de-CH" sz="1400" baseline="0" dirty="0" smtClean="0"/>
                        <a:t> + 2 (</a:t>
                      </a:r>
                      <a:r>
                        <a:rPr lang="de-CH" sz="1400" baseline="0" dirty="0" err="1" smtClean="0"/>
                        <a:t>work</a:t>
                      </a:r>
                      <a:r>
                        <a:rPr lang="de-CH" sz="1400" baseline="0" dirty="0" smtClean="0"/>
                        <a:t> in </a:t>
                      </a:r>
                      <a:r>
                        <a:rPr lang="de-CH" sz="1400" baseline="0" dirty="0" err="1" smtClean="0"/>
                        <a:t>progr</a:t>
                      </a:r>
                      <a:r>
                        <a:rPr lang="de-CH" sz="1400" baseline="0" dirty="0" smtClean="0"/>
                        <a:t>.)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Every 2.5 Min.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2.5 min</a:t>
                      </a:r>
                      <a:r>
                        <a:rPr lang="de-CH" sz="1400" baseline="0" dirty="0" smtClean="0"/>
                        <a:t> 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Radiosounding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</a:t>
                      </a:r>
                      <a:r>
                        <a:rPr lang="de-CH" sz="1400" baseline="0" dirty="0" smtClean="0"/>
                        <a:t>x /</a:t>
                      </a:r>
                      <a:r>
                        <a:rPr lang="de-CH" sz="1400" baseline="0" dirty="0" err="1" smtClean="0"/>
                        <a:t>day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constantly</a:t>
                      </a:r>
                      <a:r>
                        <a:rPr lang="de-CH" sz="1400" dirty="0" smtClean="0"/>
                        <a:t> </a:t>
                      </a:r>
                      <a:r>
                        <a:rPr lang="de-CH" sz="1400" dirty="0" err="1" smtClean="0"/>
                        <a:t>while</a:t>
                      </a:r>
                      <a:r>
                        <a:rPr lang="de-CH" sz="1400" dirty="0" smtClean="0"/>
                        <a:t> </a:t>
                      </a:r>
                      <a:r>
                        <a:rPr lang="de-CH" sz="1400" dirty="0" err="1" smtClean="0"/>
                        <a:t>measuring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Windprofilers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 Min.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 Min.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Radiometers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 Min.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10 Min.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Lidar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15 – 60 Min.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544522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4013" algn="l"/>
              </a:tabLst>
            </a:pPr>
            <a:r>
              <a:rPr lang="de-CH" sz="2000" dirty="0" smtClean="0">
                <a:latin typeface="+mn-lt"/>
                <a:sym typeface="ZapfDingbats"/>
              </a:rPr>
              <a:t> AND </a:t>
            </a:r>
            <a:r>
              <a:rPr lang="de-CH" sz="2000" dirty="0" err="1">
                <a:latin typeface="+mn-lt"/>
                <a:sym typeface="ZapfDingbats"/>
              </a:rPr>
              <a:t>i</a:t>
            </a:r>
            <a:r>
              <a:rPr lang="de-CH" sz="2000" dirty="0" err="1" smtClean="0">
                <a:latin typeface="+mn-lt"/>
                <a:sym typeface="ZapfDingbats"/>
              </a:rPr>
              <a:t>ntegration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of</a:t>
            </a:r>
            <a:r>
              <a:rPr lang="de-CH" sz="2000" dirty="0" smtClean="0">
                <a:latin typeface="+mn-lt"/>
                <a:sym typeface="ZapfDingbats"/>
              </a:rPr>
              <a:t> 3</a:t>
            </a:r>
            <a:r>
              <a:rPr lang="de-CH" sz="2000" baseline="30000" dirty="0" smtClean="0">
                <a:latin typeface="+mn-lt"/>
                <a:sym typeface="ZapfDingbats"/>
              </a:rPr>
              <a:t>rd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partner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stations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data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to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get</a:t>
            </a:r>
            <a:r>
              <a:rPr lang="de-CH" sz="2000" dirty="0" smtClean="0">
                <a:latin typeface="+mn-lt"/>
                <a:sym typeface="ZapfDingbats"/>
              </a:rPr>
              <a:t> a </a:t>
            </a:r>
            <a:r>
              <a:rPr lang="de-CH" sz="2000" dirty="0" err="1" smtClean="0">
                <a:latin typeface="+mn-lt"/>
                <a:sym typeface="ZapfDingbats"/>
              </a:rPr>
              <a:t>better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spatial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coverage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for</a:t>
            </a:r>
            <a:r>
              <a:rPr lang="de-CH" sz="2000" dirty="0" smtClean="0">
                <a:latin typeface="+mn-lt"/>
                <a:sym typeface="ZapfDingbats"/>
              </a:rPr>
              <a:t> </a:t>
            </a:r>
            <a:r>
              <a:rPr lang="de-CH" sz="2000" dirty="0" err="1" smtClean="0">
                <a:latin typeface="+mn-lt"/>
                <a:sym typeface="ZapfDingbats"/>
              </a:rPr>
              <a:t>warning</a:t>
            </a:r>
            <a:endParaRPr lang="de-CH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87624" y="2564904"/>
            <a:ext cx="7488832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>
            <a:off x="395536" y="2784156"/>
            <a:ext cx="720080" cy="298223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 of the main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741987"/>
          </a:xfrm>
        </p:spPr>
        <p:txBody>
          <a:bodyPr/>
          <a:lstStyle/>
          <a:p>
            <a:pPr marL="0" indent="0">
              <a:buNone/>
            </a:pPr>
            <a:endParaRPr lang="en-GB" sz="1600" dirty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61" y="2038200"/>
            <a:ext cx="6959475" cy="39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6351" y="1268759"/>
            <a:ext cx="73028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dirty="0" err="1" smtClean="0">
                <a:latin typeface="+mj-lt"/>
              </a:rPr>
              <a:t>Number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of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automatic</a:t>
            </a:r>
            <a:r>
              <a:rPr lang="de-CH" sz="2000" dirty="0" smtClean="0">
                <a:latin typeface="+mj-lt"/>
              </a:rPr>
              <a:t> MeteoSwiss </a:t>
            </a:r>
            <a:r>
              <a:rPr lang="de-CH" sz="2000" dirty="0" err="1">
                <a:latin typeface="+mj-lt"/>
              </a:rPr>
              <a:t>m</a:t>
            </a:r>
            <a:r>
              <a:rPr lang="de-CH" sz="2000" dirty="0" err="1" smtClean="0">
                <a:latin typeface="+mj-lt"/>
              </a:rPr>
              <a:t>easure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</a:t>
            </a:r>
            <a:r>
              <a:rPr lang="de-CH" sz="2000" dirty="0" err="1" smtClean="0">
                <a:latin typeface="+mj-lt"/>
              </a:rPr>
              <a:t>ites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with</a:t>
            </a:r>
            <a:r>
              <a:rPr lang="de-CH" sz="2000" dirty="0" smtClean="0">
                <a:latin typeface="+mj-lt"/>
              </a:rPr>
              <a:t> a 10 min </a:t>
            </a:r>
            <a:r>
              <a:rPr lang="de-CH" sz="2000" dirty="0" err="1" smtClean="0">
                <a:latin typeface="+mj-lt"/>
              </a:rPr>
              <a:t>meas</a:t>
            </a:r>
            <a:r>
              <a:rPr lang="de-CH" sz="2000" dirty="0" smtClean="0">
                <a:latin typeface="+mj-lt"/>
              </a:rPr>
              <a:t>. </a:t>
            </a:r>
            <a:r>
              <a:rPr lang="de-CH" sz="2000" dirty="0" err="1" smtClean="0">
                <a:latin typeface="+mj-lt"/>
              </a:rPr>
              <a:t>frequency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smtClean="0">
                <a:latin typeface="+mj-lt"/>
                <a:sym typeface="ZapfDingbats"/>
              </a:rPr>
              <a:t></a:t>
            </a:r>
            <a:r>
              <a:rPr lang="de-CH" sz="2000" dirty="0" smtClean="0">
                <a:latin typeface="+mj-lt"/>
              </a:rPr>
              <a:t> </a:t>
            </a:r>
            <a:r>
              <a:rPr lang="de-CH" sz="2000" dirty="0" err="1" smtClean="0">
                <a:latin typeface="+mj-lt"/>
              </a:rPr>
              <a:t>available</a:t>
            </a:r>
            <a:r>
              <a:rPr lang="de-CH" sz="2000" dirty="0" smtClean="0">
                <a:latin typeface="+mj-lt"/>
              </a:rPr>
              <a:t> in </a:t>
            </a:r>
            <a:r>
              <a:rPr lang="de-CH" sz="2000" dirty="0" err="1" smtClean="0">
                <a:latin typeface="+mj-lt"/>
              </a:rPr>
              <a:t>realtime</a:t>
            </a:r>
            <a:endParaRPr lang="de-CH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373216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+mn-lt"/>
              </a:rPr>
              <a:t>Pressure</a:t>
            </a:r>
            <a:endParaRPr lang="de-CH" sz="11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373216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n-lt"/>
              </a:rPr>
              <a:t>Wind</a:t>
            </a:r>
            <a:endParaRPr lang="de-CH" sz="11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3667" y="5373216"/>
            <a:ext cx="10041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+mn-lt"/>
              </a:rPr>
              <a:t>Precipitation</a:t>
            </a:r>
            <a:endParaRPr lang="de-CH" sz="11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373216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n-lt"/>
              </a:rPr>
              <a:t>Sunshine</a:t>
            </a:r>
            <a:endParaRPr lang="de-CH" sz="1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4424" y="5373216"/>
            <a:ext cx="10698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+mn-lt"/>
              </a:rPr>
              <a:t>Rel. </a:t>
            </a:r>
            <a:r>
              <a:rPr lang="de-CH" sz="1100" dirty="0" err="1" smtClean="0">
                <a:latin typeface="+mn-lt"/>
              </a:rPr>
              <a:t>humidity</a:t>
            </a:r>
            <a:endParaRPr lang="de-CH" sz="11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5373216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+mn-lt"/>
              </a:rPr>
              <a:t>Temperature</a:t>
            </a:r>
            <a:endParaRPr lang="de-CH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0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827088" y="1295400"/>
            <a:ext cx="284162" cy="4725988"/>
          </a:xfrm>
          <a:prstGeom prst="downArrow">
            <a:avLst>
              <a:gd name="adj1" fmla="val 50000"/>
              <a:gd name="adj2" fmla="val 378516"/>
            </a:avLst>
          </a:prstGeom>
          <a:solidFill>
            <a:srgbClr val="DDDDD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55675" y="1196975"/>
            <a:ext cx="80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2000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955675" y="1601788"/>
            <a:ext cx="80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2001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771650" y="2398713"/>
            <a:ext cx="6796088" cy="4254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955675" y="2414588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2003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1776413" y="2430463"/>
            <a:ext cx="257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Phenology &amp; Pollen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955675" y="2009775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2002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1747838" y="2009775"/>
            <a:ext cx="6834187" cy="4254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1776413" y="2003425"/>
            <a:ext cx="6899275" cy="31432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Surface data (rain gauge measurements, AWS data, observations)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1771650" y="2773363"/>
            <a:ext cx="6832600" cy="427037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955675" y="2819400"/>
            <a:ext cx="8064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2004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1776413" y="2832100"/>
            <a:ext cx="200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Aviation messages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955675" y="3227388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2005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83" name="Rectangle 17"/>
          <p:cNvSpPr>
            <a:spLocks noChangeArrowheads="1"/>
          </p:cNvSpPr>
          <p:nvPr/>
        </p:nvSpPr>
        <p:spPr bwMode="auto">
          <a:xfrm>
            <a:off x="1771650" y="3259138"/>
            <a:ext cx="6804025" cy="35718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1776413" y="3268663"/>
            <a:ext cx="1787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Lightning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>
            <a:off x="955675" y="3636963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2006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86" name="Rectangle 20"/>
          <p:cNvSpPr>
            <a:spLocks noChangeArrowheads="1"/>
          </p:cNvSpPr>
          <p:nvPr/>
        </p:nvSpPr>
        <p:spPr bwMode="auto">
          <a:xfrm>
            <a:off x="1771650" y="3668713"/>
            <a:ext cx="6804025" cy="357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1776413" y="3663950"/>
            <a:ext cx="3773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2"/>
                </a:solidFill>
              </a:rPr>
              <a:t>International surface data (SYNOP</a:t>
            </a:r>
            <a:r>
              <a:rPr lang="de-CH" sz="1400" dirty="0" smtClean="0">
                <a:solidFill>
                  <a:schemeClr val="tx2"/>
                </a:solidFill>
              </a:rPr>
              <a:t>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955675" y="4041775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2007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89" name="Rectangle 23"/>
          <p:cNvSpPr>
            <a:spLocks noChangeArrowheads="1"/>
          </p:cNvSpPr>
          <p:nvPr/>
        </p:nvSpPr>
        <p:spPr bwMode="auto">
          <a:xfrm>
            <a:off x="1771650" y="4073525"/>
            <a:ext cx="6804025" cy="3603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0" name="Text Box 24"/>
          <p:cNvSpPr txBox="1">
            <a:spLocks noChangeArrowheads="1"/>
          </p:cNvSpPr>
          <p:nvPr/>
        </p:nvSpPr>
        <p:spPr bwMode="auto">
          <a:xfrm>
            <a:off x="1776413" y="4056063"/>
            <a:ext cx="308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National sounding measurements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91" name="Text Box 25"/>
          <p:cNvSpPr txBox="1">
            <a:spLocks noChangeArrowheads="1"/>
          </p:cNvSpPr>
          <p:nvPr/>
        </p:nvSpPr>
        <p:spPr bwMode="auto">
          <a:xfrm>
            <a:off x="955675" y="4446588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2008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92" name="Rectangle 26"/>
          <p:cNvSpPr>
            <a:spLocks noChangeArrowheads="1"/>
          </p:cNvSpPr>
          <p:nvPr/>
        </p:nvSpPr>
        <p:spPr bwMode="auto">
          <a:xfrm>
            <a:off x="1771650" y="4484688"/>
            <a:ext cx="6804025" cy="357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3" name="Text Box 27"/>
          <p:cNvSpPr txBox="1">
            <a:spLocks noChangeArrowheads="1"/>
          </p:cNvSpPr>
          <p:nvPr/>
        </p:nvSpPr>
        <p:spPr bwMode="auto">
          <a:xfrm>
            <a:off x="1776413" y="4451350"/>
            <a:ext cx="210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Homogenized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94" name="Text Box 28"/>
          <p:cNvSpPr txBox="1">
            <a:spLocks noChangeArrowheads="1"/>
          </p:cNvSpPr>
          <p:nvPr/>
        </p:nvSpPr>
        <p:spPr bwMode="auto">
          <a:xfrm>
            <a:off x="955675" y="4854575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2009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95" name="Rectangle 29"/>
          <p:cNvSpPr>
            <a:spLocks noChangeArrowheads="1"/>
          </p:cNvSpPr>
          <p:nvPr/>
        </p:nvSpPr>
        <p:spPr bwMode="auto">
          <a:xfrm>
            <a:off x="1771650" y="4891088"/>
            <a:ext cx="6804025" cy="3587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6" name="Text Box 30"/>
          <p:cNvSpPr txBox="1">
            <a:spLocks noChangeArrowheads="1"/>
          </p:cNvSpPr>
          <p:nvPr/>
        </p:nvSpPr>
        <p:spPr bwMode="auto">
          <a:xfrm>
            <a:off x="1776413" y="4903788"/>
            <a:ext cx="397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National &amp; International Upper Air Data 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97" name="Text Box 31"/>
          <p:cNvSpPr txBox="1">
            <a:spLocks noChangeArrowheads="1"/>
          </p:cNvSpPr>
          <p:nvPr/>
        </p:nvSpPr>
        <p:spPr bwMode="auto">
          <a:xfrm>
            <a:off x="955675" y="5259388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2010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198" name="Rectangle 32"/>
          <p:cNvSpPr>
            <a:spLocks noChangeArrowheads="1"/>
          </p:cNvSpPr>
          <p:nvPr/>
        </p:nvSpPr>
        <p:spPr bwMode="auto">
          <a:xfrm>
            <a:off x="1771650" y="5300663"/>
            <a:ext cx="6804025" cy="36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9" name="Text Box 33"/>
          <p:cNvSpPr txBox="1">
            <a:spLocks noChangeArrowheads="1"/>
          </p:cNvSpPr>
          <p:nvPr/>
        </p:nvSpPr>
        <p:spPr bwMode="auto">
          <a:xfrm>
            <a:off x="1776413" y="5300663"/>
            <a:ext cx="207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>
                <a:solidFill>
                  <a:schemeClr val="tx2"/>
                </a:solidFill>
              </a:rPr>
              <a:t>Gridded Datasets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200" name="Text Box 34"/>
          <p:cNvSpPr txBox="1">
            <a:spLocks noChangeArrowheads="1"/>
          </p:cNvSpPr>
          <p:nvPr/>
        </p:nvSpPr>
        <p:spPr bwMode="auto">
          <a:xfrm>
            <a:off x="1776413" y="1412875"/>
            <a:ext cx="40909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2"/>
                </a:solidFill>
              </a:rPr>
              <a:t>Start of the MeteoSwiss Data Warehouse </a:t>
            </a:r>
            <a:r>
              <a:rPr lang="de-CH" sz="1400" dirty="0" smtClean="0">
                <a:solidFill>
                  <a:schemeClr val="tx2"/>
                </a:solidFill>
              </a:rPr>
              <a:t>Project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201" name="Rectangle 35"/>
          <p:cNvSpPr>
            <a:spLocks noChangeArrowheads="1"/>
          </p:cNvSpPr>
          <p:nvPr/>
        </p:nvSpPr>
        <p:spPr bwMode="auto">
          <a:xfrm>
            <a:off x="1776413" y="1987550"/>
            <a:ext cx="6805612" cy="119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202" name="Rectangle 32"/>
          <p:cNvSpPr>
            <a:spLocks noChangeArrowheads="1"/>
          </p:cNvSpPr>
          <p:nvPr/>
        </p:nvSpPr>
        <p:spPr bwMode="auto">
          <a:xfrm>
            <a:off x="1763713" y="5732463"/>
            <a:ext cx="6804025" cy="3603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CH" sz="1400" dirty="0">
                <a:latin typeface="+mj-lt"/>
              </a:rPr>
              <a:t>Model Data</a:t>
            </a:r>
          </a:p>
        </p:txBody>
      </p:sp>
      <p:sp>
        <p:nvSpPr>
          <p:cNvPr id="7203" name="Text Box 31"/>
          <p:cNvSpPr txBox="1">
            <a:spLocks noChangeArrowheads="1"/>
          </p:cNvSpPr>
          <p:nvPr/>
        </p:nvSpPr>
        <p:spPr bwMode="auto">
          <a:xfrm>
            <a:off x="957263" y="5716588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sz="1400">
                <a:solidFill>
                  <a:schemeClr val="bg2"/>
                </a:solidFill>
              </a:rPr>
              <a:t>2011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207" name="Rectangle 17"/>
          <p:cNvSpPr>
            <a:spLocks noChangeArrowheads="1"/>
          </p:cNvSpPr>
          <p:nvPr/>
        </p:nvSpPr>
        <p:spPr bwMode="auto">
          <a:xfrm rot="5400000">
            <a:off x="5885657" y="3501231"/>
            <a:ext cx="4176712" cy="1044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DE" dirty="0" err="1">
                <a:latin typeface="+mj-lt"/>
              </a:rPr>
              <a:t>Metadata</a:t>
            </a:r>
            <a:endParaRPr lang="de-DE" dirty="0">
              <a:latin typeface="+mj-lt"/>
            </a:endParaRPr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en-GB" sz="2800" dirty="0" smtClean="0">
                <a:sym typeface="Wingdings" pitchFamily="2" charset="2"/>
              </a:rPr>
              <a:t>Standardization</a:t>
            </a:r>
            <a:r>
              <a:rPr lang="en-GB" sz="2800" dirty="0">
                <a:sym typeface="Wingdings" pitchFamily="2" charset="2"/>
              </a:rPr>
              <a:t>, system </a:t>
            </a:r>
            <a:r>
              <a:rPr lang="en-GB" sz="2800" dirty="0" smtClean="0">
                <a:sym typeface="Wingdings" pitchFamily="2" charset="2"/>
              </a:rPr>
              <a:t>interoperability &amp; </a:t>
            </a:r>
            <a:r>
              <a:rPr lang="en-GB" sz="2800" dirty="0">
                <a:sym typeface="Wingdings" pitchFamily="2" charset="2"/>
              </a:rPr>
              <a:t>data </a:t>
            </a:r>
            <a:r>
              <a:rPr lang="en-GB" sz="2800" dirty="0" smtClean="0">
                <a:sym typeface="Wingdings" pitchFamily="2" charset="2"/>
              </a:rPr>
              <a:t>compatibility  </a:t>
            </a:r>
            <a:r>
              <a:rPr lang="de-CH" sz="2200" dirty="0" smtClean="0"/>
              <a:t>Integration </a:t>
            </a:r>
            <a:r>
              <a:rPr lang="en-GB" sz="2200" dirty="0" smtClean="0"/>
              <a:t>of data sources</a:t>
            </a:r>
          </a:p>
        </p:txBody>
      </p:sp>
    </p:spTree>
    <p:extLst>
      <p:ext uri="{BB962C8B-B14F-4D97-AF65-F5344CB8AC3E}">
        <p14:creationId xmlns:p14="http://schemas.microsoft.com/office/powerpoint/2010/main" val="28258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en-GB" sz="2800" dirty="0">
                <a:sym typeface="Wingdings" pitchFamily="2" charset="2"/>
              </a:rPr>
              <a:t>Standardization, system </a:t>
            </a:r>
            <a:r>
              <a:rPr lang="en-GB" sz="2800" dirty="0" smtClean="0">
                <a:sym typeface="Wingdings" pitchFamily="2" charset="2"/>
              </a:rPr>
              <a:t>interoperability &amp; </a:t>
            </a:r>
            <a:r>
              <a:rPr lang="en-GB" sz="2800" dirty="0">
                <a:sym typeface="Wingdings" pitchFamily="2" charset="2"/>
              </a:rPr>
              <a:t>data compatibility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de-CH" sz="2200" dirty="0" smtClean="0"/>
              <a:t>MeteoSwiss Data Warehouse</a:t>
            </a:r>
            <a:endParaRPr lang="en-GB" sz="2200" dirty="0">
              <a:sym typeface="Wingdings" pitchFamily="2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ym typeface="Wingdings" pitchFamily="2" charset="2"/>
              </a:rPr>
              <a:t>“</a:t>
            </a:r>
            <a:r>
              <a:rPr lang="en-US" sz="1800" dirty="0" smtClean="0"/>
              <a:t>MeteoSwiss Data Warehouse”</a:t>
            </a:r>
            <a:endParaRPr lang="en-US" sz="2000" dirty="0" smtClean="0"/>
          </a:p>
          <a:p>
            <a:pPr marL="533400" indent="-533400"/>
            <a:r>
              <a:rPr lang="en-US" sz="1700" dirty="0" smtClean="0"/>
              <a:t>measurement data</a:t>
            </a:r>
          </a:p>
          <a:p>
            <a:pPr marL="533400" indent="-533400"/>
            <a:r>
              <a:rPr lang="en-US" sz="1700" dirty="0" smtClean="0"/>
              <a:t>metadata </a:t>
            </a:r>
          </a:p>
          <a:p>
            <a:pPr marL="533400" indent="-533400"/>
            <a:r>
              <a:rPr lang="en-US" sz="1700" dirty="0" smtClean="0"/>
              <a:t>control data</a:t>
            </a:r>
          </a:p>
          <a:p>
            <a:pPr marL="533400" indent="-533400"/>
            <a:r>
              <a:rPr lang="en-US" sz="1700" dirty="0" smtClean="0"/>
              <a:t>quality tests</a:t>
            </a:r>
          </a:p>
          <a:p>
            <a:pPr marL="533400" indent="-533400">
              <a:spcBef>
                <a:spcPts val="1200"/>
              </a:spcBef>
              <a:buFontTx/>
              <a:buNone/>
            </a:pPr>
            <a:endParaRPr lang="de-CH" sz="1900" dirty="0">
              <a:latin typeface="+mj-lt"/>
              <a:sym typeface="Wingdings" pitchFamily="2" charset="2"/>
            </a:endParaRPr>
          </a:p>
        </p:txBody>
      </p:sp>
      <p:sp>
        <p:nvSpPr>
          <p:cNvPr id="15364" name="AutoShape 5"/>
          <p:cNvSpPr>
            <a:spLocks/>
          </p:cNvSpPr>
          <p:nvPr/>
        </p:nvSpPr>
        <p:spPr bwMode="auto">
          <a:xfrm>
            <a:off x="4282504" y="2104036"/>
            <a:ext cx="217488" cy="1108940"/>
          </a:xfrm>
          <a:prstGeom prst="rightBrace">
            <a:avLst>
              <a:gd name="adj1" fmla="val 496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631506" y="2276872"/>
            <a:ext cx="404495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700" dirty="0"/>
              <a:t>specified in a uniform way, centrally administrated and configurable</a:t>
            </a:r>
          </a:p>
        </p:txBody>
      </p:sp>
      <p:pic>
        <p:nvPicPr>
          <p:cNvPr id="16" name="Inhaltsplatzhalt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29801"/>
            <a:ext cx="1628078" cy="11421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04145" y="3414328"/>
            <a:ext cx="13556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smtClean="0">
                <a:solidFill>
                  <a:schemeClr val="tx1"/>
                </a:solidFill>
                <a:latin typeface="+mj-lt"/>
              </a:rPr>
              <a:t>DWH System</a:t>
            </a:r>
            <a:endParaRPr lang="de-CH" sz="13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03648" y="3265199"/>
            <a:ext cx="2240619" cy="1680317"/>
            <a:chOff x="838200" y="2514600"/>
            <a:chExt cx="2481264" cy="1931802"/>
          </a:xfrm>
        </p:grpSpPr>
        <p:sp>
          <p:nvSpPr>
            <p:cNvPr id="37" name="Rectangle 36"/>
            <p:cNvSpPr/>
            <p:nvPr/>
          </p:nvSpPr>
          <p:spPr bwMode="auto">
            <a:xfrm>
              <a:off x="876300" y="2514600"/>
              <a:ext cx="2352675" cy="1882623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perspectiveAbove"/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0" y="2686048"/>
              <a:ext cx="2481264" cy="1760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de-CH" sz="1200" b="1" dirty="0" smtClean="0">
                  <a:solidFill>
                    <a:schemeClr val="tx1"/>
                  </a:solidFill>
                  <a:latin typeface="+mn-lt"/>
                </a:rPr>
                <a:t>Nat. </a:t>
              </a:r>
              <a:r>
                <a:rPr lang="en-GB" sz="1200" b="1" dirty="0" smtClean="0">
                  <a:solidFill>
                    <a:schemeClr val="tx1"/>
                  </a:solidFill>
                  <a:latin typeface="+mn-lt"/>
                </a:rPr>
                <a:t>&amp; internat. Surface Data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n-lt"/>
                </a:rPr>
                <a:t>AWS data for Switzerland (MCH &amp; </a:t>
              </a:r>
              <a:r>
                <a:rPr lang="en-GB" sz="1100" b="1" dirty="0" smtClean="0">
                  <a:solidFill>
                    <a:schemeClr val="tx1"/>
                  </a:solidFill>
                  <a:latin typeface="+mn-lt"/>
                </a:rPr>
                <a:t>partners</a:t>
              </a:r>
              <a:r>
                <a:rPr lang="en-GB" sz="1100" dirty="0" smtClean="0">
                  <a:solidFill>
                    <a:schemeClr val="tx1"/>
                  </a:solidFill>
                  <a:latin typeface="+mn-lt"/>
                </a:rPr>
                <a:t>)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n-lt"/>
                </a:rPr>
                <a:t>Observations 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n-lt"/>
                </a:rPr>
                <a:t>Rain gauge measurements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n-lt"/>
                </a:rPr>
                <a:t>Pollen /Phenology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n-lt"/>
                </a:rPr>
                <a:t>Data from GTS (SYNOP, </a:t>
              </a:r>
              <a:r>
                <a:rPr lang="en-GB" sz="1200" dirty="0" smtClean="0">
                  <a:solidFill>
                    <a:schemeClr val="tx1"/>
                  </a:solidFill>
                  <a:latin typeface="+mn-lt"/>
                </a:rPr>
                <a:t>..)</a:t>
              </a:r>
            </a:p>
            <a:p>
              <a:pPr marL="285750" indent="-285750" algn="l">
                <a:buFontTx/>
                <a:buChar char="-"/>
              </a:pPr>
              <a:r>
                <a:rPr lang="en-GB" sz="1200" dirty="0" smtClean="0">
                  <a:solidFill>
                    <a:schemeClr val="tx1"/>
                  </a:solidFill>
                  <a:latin typeface="+mn-lt"/>
                </a:rPr>
                <a:t>..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60122" y="3265199"/>
            <a:ext cx="1849262" cy="2019463"/>
            <a:chOff x="6105525" y="2514600"/>
            <a:chExt cx="2047875" cy="2321706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105525" y="2514600"/>
              <a:ext cx="2047875" cy="1882623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perspectiveAbove"/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62000"/>
              <a:endParaRPr lang="de-CH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67450" y="2695575"/>
              <a:ext cx="1885950" cy="214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1200" b="1" dirty="0" smtClean="0">
                  <a:solidFill>
                    <a:schemeClr val="tx1"/>
                  </a:solidFill>
                  <a:latin typeface="+mj-lt"/>
                </a:rPr>
                <a:t>Nat. </a:t>
              </a:r>
              <a:r>
                <a:rPr lang="en-GB" sz="1200" b="1" dirty="0" smtClean="0">
                  <a:solidFill>
                    <a:schemeClr val="tx1"/>
                  </a:solidFill>
                  <a:latin typeface="+mj-lt"/>
                </a:rPr>
                <a:t>&amp; international Upper Air Data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Soundings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Profiles (wind profiler, radiometers, etc.)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AMDAR</a:t>
              </a:r>
            </a:p>
            <a:p>
              <a:pPr marL="285750" indent="-28575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Lightning data</a:t>
              </a:r>
            </a:p>
            <a:p>
              <a:pPr marL="285750" indent="-285750" algn="l">
                <a:buFontTx/>
                <a:buChar char="-"/>
              </a:pPr>
              <a:r>
                <a:rPr lang="de-CH" sz="1100" dirty="0" smtClean="0">
                  <a:solidFill>
                    <a:schemeClr val="tx1"/>
                  </a:solidFill>
                  <a:latin typeface="+mj-lt"/>
                </a:rPr>
                <a:t>…</a:t>
              </a:r>
            </a:p>
            <a:p>
              <a:pPr marL="285750" indent="-285750">
                <a:buFontTx/>
                <a:buChar char="-"/>
              </a:pPr>
              <a:endParaRPr lang="de-CH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60122" y="5278459"/>
            <a:ext cx="1849262" cy="1221623"/>
            <a:chOff x="6105525" y="4829175"/>
            <a:chExt cx="2047875" cy="1404457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105525" y="4829175"/>
              <a:ext cx="2047875" cy="1390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perspectiveAbove"/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62000"/>
              <a:endParaRPr lang="de-CH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67450" y="4924425"/>
              <a:ext cx="1747507" cy="130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200" b="1" dirty="0" smtClean="0">
                  <a:solidFill>
                    <a:schemeClr val="tx1"/>
                  </a:solidFill>
                  <a:latin typeface="+mj-lt"/>
                </a:rPr>
                <a:t>Gridded data</a:t>
              </a:r>
            </a:p>
            <a:p>
              <a:pPr marL="342900" indent="-342900" algn="l">
                <a:buFontTx/>
                <a:buChar char="-"/>
              </a:pPr>
              <a:r>
                <a:rPr lang="en-GB" sz="1100" dirty="0" err="1" smtClean="0">
                  <a:solidFill>
                    <a:schemeClr val="tx1"/>
                  </a:solidFill>
                  <a:latin typeface="+mj-lt"/>
                </a:rPr>
                <a:t>Climat</a:t>
              </a: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. Analysis</a:t>
              </a:r>
            </a:p>
            <a:p>
              <a:pPr marL="342900" indent="-34290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Radar products</a:t>
              </a:r>
            </a:p>
            <a:p>
              <a:pPr marL="342900" indent="-34290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VERA</a:t>
              </a:r>
            </a:p>
            <a:p>
              <a:pPr marL="342900" indent="-342900" algn="l">
                <a:buFontTx/>
                <a:buChar char="-"/>
              </a:pPr>
              <a:r>
                <a:rPr lang="en-GB" sz="1100" dirty="0" smtClean="0">
                  <a:solidFill>
                    <a:schemeClr val="tx1"/>
                  </a:solidFill>
                  <a:latin typeface="+mj-lt"/>
                </a:rPr>
                <a:t>Spatial data</a:t>
              </a:r>
            </a:p>
            <a:p>
              <a:pPr marL="342900" indent="-342900" algn="l">
                <a:buFontTx/>
                <a:buChar char="-"/>
              </a:pPr>
              <a:r>
                <a:rPr lang="de-CH" sz="1200" dirty="0" smtClean="0">
                  <a:solidFill>
                    <a:schemeClr val="tx1"/>
                  </a:solidFill>
                  <a:latin typeface="+mj-lt"/>
                </a:rPr>
                <a:t>…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20850" y="5361309"/>
            <a:ext cx="2141703" cy="866499"/>
            <a:chOff x="857250" y="4924425"/>
            <a:chExt cx="2371725" cy="99618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857250" y="4924425"/>
              <a:ext cx="2371725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perspectiveAbove"/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62000"/>
              <a:endParaRPr lang="de-CH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7750" y="5000625"/>
              <a:ext cx="1895475" cy="91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1"/>
                  </a:solidFill>
                  <a:latin typeface="+mn-lt"/>
                </a:rPr>
                <a:t>Aviation messages</a:t>
              </a:r>
            </a:p>
            <a:p>
              <a:r>
                <a:rPr lang="en-GB" sz="1200" dirty="0" smtClean="0">
                  <a:solidFill>
                    <a:schemeClr val="tx1"/>
                  </a:solidFill>
                  <a:latin typeface="+mn-lt"/>
                </a:rPr>
                <a:t>- </a:t>
              </a:r>
              <a:r>
                <a:rPr lang="en-GB" sz="1100" dirty="0" smtClean="0">
                  <a:solidFill>
                    <a:schemeClr val="tx1"/>
                  </a:solidFill>
                  <a:latin typeface="+mn-lt"/>
                </a:rPr>
                <a:t>National &amp; international aviation products</a:t>
              </a:r>
              <a:endParaRPr lang="en-GB" sz="110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V="1">
            <a:off x="3644267" y="5162469"/>
            <a:ext cx="718200" cy="596522"/>
          </a:xfrm>
          <a:prstGeom prst="straightConnector1">
            <a:avLst/>
          </a:prstGeom>
          <a:solidFill>
            <a:schemeClr val="accent1"/>
          </a:solidFill>
          <a:ln w="12065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5377412" y="5162469"/>
            <a:ext cx="645091" cy="596522"/>
          </a:xfrm>
          <a:prstGeom prst="straightConnector1">
            <a:avLst/>
          </a:prstGeom>
          <a:solidFill>
            <a:schemeClr val="accent1"/>
          </a:solidFill>
          <a:ln w="12065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91805" y="5162469"/>
            <a:ext cx="0" cy="849779"/>
          </a:xfrm>
          <a:prstGeom prst="straightConnector1">
            <a:avLst/>
          </a:prstGeom>
          <a:solidFill>
            <a:schemeClr val="accent1"/>
          </a:solidFill>
          <a:ln w="120650" cap="sq" cmpd="sng" algn="ctr">
            <a:solidFill>
              <a:srgbClr val="FF0000"/>
            </a:solidFill>
            <a:prstDash val="solid"/>
            <a:bevel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904879" y="6016551"/>
            <a:ext cx="1849262" cy="418213"/>
            <a:chOff x="3608066" y="5677733"/>
            <a:chExt cx="2047875" cy="480805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608066" y="5677733"/>
              <a:ext cx="2047875" cy="48080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perspectiveAbove"/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62000"/>
              <a:endParaRPr lang="de-CH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84266" y="5776961"/>
              <a:ext cx="1647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1200" b="1" dirty="0" smtClean="0">
                  <a:solidFill>
                    <a:schemeClr val="tx1"/>
                  </a:solidFill>
                  <a:latin typeface="+mj-lt"/>
                </a:rPr>
                <a:t>NWP Data </a:t>
              </a:r>
              <a:endParaRPr lang="de-CH" sz="1200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4" name="Straight Arrow Connector 3"/>
          <p:cNvCxnSpPr>
            <a:endCxn id="16" idx="1"/>
          </p:cNvCxnSpPr>
          <p:nvPr/>
        </p:nvCxnSpPr>
        <p:spPr bwMode="auto">
          <a:xfrm>
            <a:off x="3644267" y="4300899"/>
            <a:ext cx="42367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ED181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5754141" y="4291926"/>
            <a:ext cx="35566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ED181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01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920880" cy="5441555"/>
          </a:xfrm>
        </p:spPr>
      </p:pic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en-US" dirty="0" smtClean="0"/>
              <a:t>The MeteoSwiss Data Warehouse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 bwMode="auto">
          <a:xfrm flipV="1">
            <a:off x="449542" y="1340768"/>
            <a:ext cx="234026" cy="489654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657127" y="3519445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 smtClean="0">
                <a:latin typeface="+mn-lt"/>
              </a:rPr>
              <a:t>Quasi </a:t>
            </a:r>
            <a:r>
              <a:rPr lang="de-CH" sz="1500" b="1" dirty="0" err="1" smtClean="0">
                <a:latin typeface="+mn-lt"/>
              </a:rPr>
              <a:t>realtime</a:t>
            </a:r>
            <a:r>
              <a:rPr lang="de-CH" sz="1500" b="1" dirty="0" smtClean="0">
                <a:latin typeface="+mn-lt"/>
              </a:rPr>
              <a:t> – </a:t>
            </a:r>
            <a:r>
              <a:rPr lang="de-CH" sz="1500" b="1" dirty="0" err="1" smtClean="0">
                <a:latin typeface="+mn-lt"/>
              </a:rPr>
              <a:t>available</a:t>
            </a:r>
            <a:r>
              <a:rPr lang="de-CH" sz="1500" b="1" dirty="0" smtClean="0">
                <a:latin typeface="+mn-lt"/>
              </a:rPr>
              <a:t> </a:t>
            </a:r>
            <a:r>
              <a:rPr lang="de-CH" sz="1500" b="1" dirty="0" err="1" smtClean="0">
                <a:latin typeface="+mn-lt"/>
              </a:rPr>
              <a:t>within</a:t>
            </a:r>
            <a:r>
              <a:rPr lang="de-CH" sz="1500" b="1" dirty="0" smtClean="0">
                <a:latin typeface="+mn-lt"/>
              </a:rPr>
              <a:t> </a:t>
            </a:r>
            <a:r>
              <a:rPr lang="de-CH" sz="1500" b="1" dirty="0" err="1" smtClean="0">
                <a:latin typeface="+mn-lt"/>
              </a:rPr>
              <a:t>minutes</a:t>
            </a:r>
            <a:endParaRPr lang="de-CH" sz="1500" b="1" dirty="0">
              <a:latin typeface="+mn-lt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8172400" y="1340768"/>
            <a:ext cx="432048" cy="4896544"/>
          </a:xfrm>
          <a:prstGeom prst="downArrow">
            <a:avLst/>
          </a:prstGeom>
          <a:solidFill>
            <a:srgbClr val="ED181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902805" y="33831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latin typeface="+mn-lt"/>
              </a:rPr>
              <a:t>Alarms</a:t>
            </a:r>
            <a:endParaRPr lang="de-CH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0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en-GB" sz="2800" dirty="0">
                <a:sym typeface="Wingdings" pitchFamily="2" charset="2"/>
              </a:rPr>
              <a:t>Standardization, system interoperability &amp; data compatibility </a:t>
            </a:r>
            <a:r>
              <a:rPr lang="en-GB" sz="2200" dirty="0">
                <a:sym typeface="Wingdings" pitchFamily="2" charset="2"/>
              </a:rPr>
              <a:t> </a:t>
            </a:r>
            <a:r>
              <a:rPr lang="en-GB" sz="2200" dirty="0" smtClean="0"/>
              <a:t>Benefits</a:t>
            </a:r>
            <a:endParaRPr lang="en-GB" sz="2200" dirty="0">
              <a:sym typeface="Wingdings" pitchFamily="2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Benefits of this integrated, standardized data platform:</a:t>
            </a:r>
          </a:p>
          <a:p>
            <a:pPr marL="533400" indent="-533400">
              <a:spcBef>
                <a:spcPts val="1200"/>
              </a:spcBef>
              <a:buFontTx/>
              <a:buNone/>
            </a:pPr>
            <a:r>
              <a:rPr lang="en-GB" sz="2400" dirty="0" smtClean="0">
                <a:sym typeface="Wingdings" pitchFamily="2" charset="2"/>
              </a:rPr>
              <a:t> Allows an efficient and economic maintenance</a:t>
            </a:r>
          </a:p>
          <a:p>
            <a:pPr>
              <a:buFont typeface="Wingdings"/>
              <a:buChar char="à"/>
              <a:tabLst>
                <a:tab pos="1077913" algn="l"/>
              </a:tabLst>
            </a:pPr>
            <a:r>
              <a:rPr lang="en-GB" sz="2400" dirty="0" smtClean="0">
                <a:sym typeface="Wingdings" pitchFamily="2" charset="2"/>
              </a:rPr>
              <a:t>independent from technical realisation </a:t>
            </a:r>
          </a:p>
          <a:p>
            <a:pPr>
              <a:buFont typeface="Wingdings"/>
              <a:buChar char="à"/>
              <a:tabLst>
                <a:tab pos="1077913" algn="l"/>
              </a:tabLst>
            </a:pPr>
            <a:r>
              <a:rPr lang="en-GB" sz="2400" dirty="0" smtClean="0">
                <a:sym typeface="Wingdings" pitchFamily="2" charset="2"/>
              </a:rPr>
              <a:t>Central meta data repository for all data types</a:t>
            </a:r>
          </a:p>
          <a:p>
            <a:pPr marL="0" indent="0">
              <a:buNone/>
              <a:tabLst>
                <a:tab pos="1077913" algn="l"/>
              </a:tabLst>
            </a:pPr>
            <a:r>
              <a:rPr lang="en-GB" sz="2400" dirty="0" smtClean="0">
                <a:sym typeface="Wingdings" pitchFamily="2" charset="2"/>
              </a:rPr>
              <a:t>AND</a:t>
            </a:r>
          </a:p>
          <a:p>
            <a:pPr>
              <a:buFont typeface="ZapfDingbats" pitchFamily="82" charset="2"/>
              <a:buChar char=""/>
              <a:tabLst>
                <a:tab pos="1077913" algn="l"/>
              </a:tabLst>
            </a:pPr>
            <a:r>
              <a:rPr lang="en-GB" sz="2400" dirty="0">
                <a:sym typeface="Wingdings" pitchFamily="2" charset="2"/>
              </a:rPr>
              <a:t>company-wide data integration platform for the long term also used for the 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integration </a:t>
            </a:r>
            <a:r>
              <a:rPr lang="en-GB" sz="2400" dirty="0">
                <a:sym typeface="Wingdings" pitchFamily="2" charset="2"/>
              </a:rPr>
              <a:t>of 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3rd party stations.</a:t>
            </a:r>
          </a:p>
          <a:p>
            <a:pPr marL="0" indent="0">
              <a:buNone/>
              <a:tabLst>
                <a:tab pos="1077913" algn="l"/>
              </a:tabLst>
            </a:pPr>
            <a:endParaRPr lang="en-GB" sz="2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96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Settings\All Users\IDZEDI\OFFICE_SETTINGS\TEMPLATES\SHARED\GSEDI.pot</Template>
  <TotalTime>0</TotalTime>
  <Words>1007</Words>
  <Application>Microsoft Office PowerPoint</Application>
  <PresentationFormat>On-screen Show (4:3)</PresentationFormat>
  <Paragraphs>203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GSEDI</vt:lpstr>
      <vt:lpstr>PowerPoint Presentation</vt:lpstr>
      <vt:lpstr>Outline of presentation</vt:lpstr>
      <vt:lpstr>Introduction</vt:lpstr>
      <vt:lpstr>Overview of MeteoSwiss’ automatic observation systems and their availability</vt:lpstr>
      <vt:lpstr>Availability of the main parameters</vt:lpstr>
      <vt:lpstr>Standardization, system interoperability &amp; data compatibility  Integration of data sources</vt:lpstr>
      <vt:lpstr>Standardization, system interoperability &amp; data compatibility  MeteoSwiss Data Warehouse</vt:lpstr>
      <vt:lpstr>The MeteoSwiss Data Warehouse</vt:lpstr>
      <vt:lpstr>Standardization, system interoperability &amp; data compatibility  Benefits</vt:lpstr>
      <vt:lpstr>Integration of 3rd partner networks /1</vt:lpstr>
      <vt:lpstr>Integration of 3rd partner networks /2</vt:lpstr>
      <vt:lpstr>Integration of 3rd partner networks /3</vt:lpstr>
      <vt:lpstr>Integration of 3rd partner networks  and quality assurance</vt:lpstr>
      <vt:lpstr>Quality assurance </vt:lpstr>
      <vt:lpstr>Form for certification and impres-sions of station visits</vt:lpstr>
      <vt:lpstr>Integration of 3rd partner networks  Forms of partenariats </vt:lpstr>
      <vt:lpstr>Design, planning and optimized evolution  RRR at MeteoSwiss</vt:lpstr>
      <vt:lpstr>Example for composite systems to  better fulfil requirements :</vt:lpstr>
    </vt:vector>
  </TitlesOfParts>
  <Company>IDZ-EDI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Holderegger Christian</dc:creator>
  <cp:lastModifiedBy>Grüter Estelle</cp:lastModifiedBy>
  <cp:revision>688</cp:revision>
  <cp:lastPrinted>2003-11-14T16:51:38Z</cp:lastPrinted>
  <dcterms:created xsi:type="dcterms:W3CDTF">2006-03-16T08:40:30Z</dcterms:created>
  <dcterms:modified xsi:type="dcterms:W3CDTF">2013-05-29T23:19:01Z</dcterms:modified>
</cp:coreProperties>
</file>