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20"/>
  </p:notesMasterIdLst>
  <p:handoutMasterIdLst>
    <p:handoutMasterId r:id="rId21"/>
  </p:handoutMasterIdLst>
  <p:sldIdLst>
    <p:sldId id="314" r:id="rId3"/>
    <p:sldId id="315" r:id="rId4"/>
    <p:sldId id="351" r:id="rId5"/>
    <p:sldId id="362" r:id="rId6"/>
    <p:sldId id="353" r:id="rId7"/>
    <p:sldId id="352" r:id="rId8"/>
    <p:sldId id="354" r:id="rId9"/>
    <p:sldId id="357" r:id="rId10"/>
    <p:sldId id="355" r:id="rId11"/>
    <p:sldId id="369" r:id="rId12"/>
    <p:sldId id="366" r:id="rId13"/>
    <p:sldId id="360" r:id="rId14"/>
    <p:sldId id="364" r:id="rId15"/>
    <p:sldId id="365" r:id="rId16"/>
    <p:sldId id="347" r:id="rId17"/>
    <p:sldId id="367" r:id="rId18"/>
    <p:sldId id="368" r:id="rId19"/>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AF79"/>
    <a:srgbClr val="F0EA00"/>
    <a:srgbClr val="FFA953"/>
    <a:srgbClr val="FFFFCC"/>
    <a:srgbClr val="DDDDDD"/>
    <a:srgbClr val="000066"/>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8795" autoAdjust="0"/>
  </p:normalViewPr>
  <p:slideViewPr>
    <p:cSldViewPr>
      <p:cViewPr varScale="1">
        <p:scale>
          <a:sx n="75" d="100"/>
          <a:sy n="75" d="100"/>
        </p:scale>
        <p:origin x="-19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54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dirty="0"/>
          </a:p>
        </p:txBody>
      </p:sp>
      <p:sp>
        <p:nvSpPr>
          <p:cNvPr id="3891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dirty="0"/>
          </a:p>
        </p:txBody>
      </p:sp>
      <p:sp>
        <p:nvSpPr>
          <p:cNvPr id="3891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dirty="0"/>
          </a:p>
        </p:txBody>
      </p:sp>
      <p:sp>
        <p:nvSpPr>
          <p:cNvPr id="3891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14F6802B-EE29-42EA-BB81-E09576FD9098}" type="slidenum">
              <a:rPr lang="en-US" altLang="en-US"/>
              <a:pPr/>
              <a:t>‹#›</a:t>
            </a:fld>
            <a:endParaRPr lang="en-US" altLang="en-US" dirty="0"/>
          </a:p>
        </p:txBody>
      </p:sp>
    </p:spTree>
    <p:extLst>
      <p:ext uri="{BB962C8B-B14F-4D97-AF65-F5344CB8AC3E}">
        <p14:creationId xmlns:p14="http://schemas.microsoft.com/office/powerpoint/2010/main" val="255460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dirty="0"/>
          </a:p>
        </p:txBody>
      </p:sp>
      <p:sp>
        <p:nvSpPr>
          <p:cNvPr id="614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dirty="0"/>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dirty="0"/>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52373FAA-1FB3-4805-BB5F-655D3827DBAA}" type="slidenum">
              <a:rPr lang="en-US" altLang="en-US"/>
              <a:pPr/>
              <a:t>‹#›</a:t>
            </a:fld>
            <a:endParaRPr lang="en-US" altLang="en-US" dirty="0"/>
          </a:p>
        </p:txBody>
      </p:sp>
    </p:spTree>
    <p:extLst>
      <p:ext uri="{BB962C8B-B14F-4D97-AF65-F5344CB8AC3E}">
        <p14:creationId xmlns:p14="http://schemas.microsoft.com/office/powerpoint/2010/main" val="357430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a:t>
            </a:fld>
            <a:endParaRPr lang="en-US" altLang="en-US" dirty="0"/>
          </a:p>
        </p:txBody>
      </p:sp>
    </p:spTree>
    <p:extLst>
      <p:ext uri="{BB962C8B-B14F-4D97-AF65-F5344CB8AC3E}">
        <p14:creationId xmlns:p14="http://schemas.microsoft.com/office/powerpoint/2010/main" val="136808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30000"/>
              <a:buNone/>
            </a:pPr>
            <a:r>
              <a:rPr lang="en-US" sz="1200" b="1" dirty="0" smtClean="0">
                <a:solidFill>
                  <a:srgbClr val="002060"/>
                </a:solidFill>
                <a:effectLst>
                  <a:outerShdw blurRad="38100" dist="38100" dir="2700000" algn="tl">
                    <a:srgbClr val="000000">
                      <a:alpha val="43137"/>
                    </a:srgbClr>
                  </a:outerShdw>
                </a:effectLst>
                <a:latin typeface="Calibri" pitchFamily="34" charset="0"/>
              </a:rPr>
              <a:t>JEWISH HOLIDAYS:</a:t>
            </a:r>
          </a:p>
          <a:p>
            <a:pPr marL="0" indent="0">
              <a:buSzPct val="130000"/>
              <a:buNone/>
            </a:pPr>
            <a:r>
              <a:rPr lang="en-US" sz="1200" dirty="0" smtClean="0">
                <a:latin typeface="Calibri" pitchFamily="34" charset="0"/>
              </a:rPr>
              <a:t>In 2015 these dates are: </a:t>
            </a:r>
          </a:p>
          <a:p>
            <a:pPr marL="0" indent="0">
              <a:buSzPct val="130000"/>
              <a:buNone/>
            </a:pPr>
            <a:r>
              <a:rPr lang="en-US" sz="1200" dirty="0" smtClean="0">
                <a:latin typeface="Calibri" pitchFamily="34" charset="0"/>
              </a:rPr>
              <a:t>13-15 September (New Year),</a:t>
            </a:r>
            <a:br>
              <a:rPr lang="en-US" sz="1200" dirty="0" smtClean="0">
                <a:latin typeface="Calibri" pitchFamily="34" charset="0"/>
              </a:rPr>
            </a:br>
            <a:r>
              <a:rPr lang="en-US" sz="1200" dirty="0" smtClean="0">
                <a:latin typeface="Calibri" pitchFamily="34" charset="0"/>
              </a:rPr>
              <a:t>22-23 September, </a:t>
            </a:r>
            <a:br>
              <a:rPr lang="en-US" sz="1200" dirty="0" smtClean="0">
                <a:latin typeface="Calibri" pitchFamily="34" charset="0"/>
              </a:rPr>
            </a:br>
            <a:r>
              <a:rPr lang="en-US" sz="1200" dirty="0" smtClean="0">
                <a:latin typeface="Calibri" pitchFamily="34" charset="0"/>
              </a:rPr>
              <a:t>27-28 September, and </a:t>
            </a:r>
            <a:br>
              <a:rPr lang="en-US" sz="1200" dirty="0" smtClean="0">
                <a:latin typeface="Calibri" pitchFamily="34" charset="0"/>
              </a:rPr>
            </a:br>
            <a:r>
              <a:rPr lang="en-US" sz="1200" u="sng" dirty="0" smtClean="0">
                <a:latin typeface="Calibri" pitchFamily="34" charset="0"/>
              </a:rPr>
              <a:t>4-5 October</a:t>
            </a:r>
            <a:r>
              <a:rPr lang="en-US" sz="1200" dirty="0" smtClean="0">
                <a:latin typeface="Calibri" pitchFamily="34" charset="0"/>
              </a:rPr>
              <a:t>.</a:t>
            </a:r>
          </a:p>
          <a:p>
            <a:endParaRPr lang="en-US" dirty="0"/>
          </a:p>
        </p:txBody>
      </p:sp>
      <p:sp>
        <p:nvSpPr>
          <p:cNvPr id="4" name="Slide Number Placeholder 3"/>
          <p:cNvSpPr>
            <a:spLocks noGrp="1"/>
          </p:cNvSpPr>
          <p:nvPr>
            <p:ph type="sldNum" sz="quarter" idx="10"/>
          </p:nvPr>
        </p:nvSpPr>
        <p:spPr/>
        <p:txBody>
          <a:bodyPr/>
          <a:lstStyle/>
          <a:p>
            <a:fld id="{BFBF115A-C3F8-DB41-8DA5-EB1643258E48}" type="slidenum">
              <a:rPr lang="en-US" smtClean="0"/>
              <a:pPr/>
              <a:t>11</a:t>
            </a:fld>
            <a:endParaRPr lang="en-US"/>
          </a:p>
        </p:txBody>
      </p:sp>
    </p:spTree>
    <p:extLst>
      <p:ext uri="{BB962C8B-B14F-4D97-AF65-F5344CB8AC3E}">
        <p14:creationId xmlns:p14="http://schemas.microsoft.com/office/powerpoint/2010/main" val="29031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30000"/>
              <a:buNone/>
            </a:pPr>
            <a:r>
              <a:rPr lang="en-US" sz="1200" b="1" dirty="0" smtClean="0">
                <a:solidFill>
                  <a:srgbClr val="002060"/>
                </a:solidFill>
                <a:effectLst>
                  <a:outerShdw blurRad="38100" dist="38100" dir="2700000" algn="tl">
                    <a:srgbClr val="000000">
                      <a:alpha val="43137"/>
                    </a:srgbClr>
                  </a:outerShdw>
                </a:effectLst>
                <a:latin typeface="Calibri" pitchFamily="34" charset="0"/>
              </a:rPr>
              <a:t>JEWISH HOLIDAYS:</a:t>
            </a:r>
          </a:p>
          <a:p>
            <a:pPr marL="0" indent="0">
              <a:buSzPct val="130000"/>
              <a:buNone/>
            </a:pPr>
            <a:r>
              <a:rPr lang="en-US" sz="1200" dirty="0" smtClean="0">
                <a:latin typeface="Calibri" pitchFamily="34" charset="0"/>
              </a:rPr>
              <a:t>In 2015 these dates are: </a:t>
            </a:r>
          </a:p>
          <a:p>
            <a:pPr marL="0" indent="0">
              <a:buSzPct val="130000"/>
              <a:buNone/>
            </a:pPr>
            <a:r>
              <a:rPr lang="en-US" sz="1200" dirty="0" smtClean="0">
                <a:latin typeface="Calibri" pitchFamily="34" charset="0"/>
              </a:rPr>
              <a:t>13-15 September (New Year),</a:t>
            </a:r>
            <a:br>
              <a:rPr lang="en-US" sz="1200" dirty="0" smtClean="0">
                <a:latin typeface="Calibri" pitchFamily="34" charset="0"/>
              </a:rPr>
            </a:br>
            <a:r>
              <a:rPr lang="en-US" sz="1200" dirty="0" smtClean="0">
                <a:latin typeface="Calibri" pitchFamily="34" charset="0"/>
              </a:rPr>
              <a:t>22-23 September, </a:t>
            </a:r>
            <a:br>
              <a:rPr lang="en-US" sz="1200" dirty="0" smtClean="0">
                <a:latin typeface="Calibri" pitchFamily="34" charset="0"/>
              </a:rPr>
            </a:br>
            <a:r>
              <a:rPr lang="en-US" sz="1200" dirty="0" smtClean="0">
                <a:latin typeface="Calibri" pitchFamily="34" charset="0"/>
              </a:rPr>
              <a:t>27-28 September, and </a:t>
            </a:r>
            <a:br>
              <a:rPr lang="en-US" sz="1200" dirty="0" smtClean="0">
                <a:latin typeface="Calibri" pitchFamily="34" charset="0"/>
              </a:rPr>
            </a:br>
            <a:r>
              <a:rPr lang="en-US" sz="1200" u="sng" dirty="0" smtClean="0">
                <a:latin typeface="Calibri" pitchFamily="34" charset="0"/>
              </a:rPr>
              <a:t>4-5 October</a:t>
            </a:r>
            <a:r>
              <a:rPr lang="en-US" sz="1200" dirty="0" smtClean="0">
                <a:latin typeface="Calibri" pitchFamily="34" charset="0"/>
              </a:rPr>
              <a:t>.</a:t>
            </a:r>
          </a:p>
          <a:p>
            <a:endParaRPr lang="en-US" dirty="0"/>
          </a:p>
        </p:txBody>
      </p:sp>
      <p:sp>
        <p:nvSpPr>
          <p:cNvPr id="4" name="Slide Number Placeholder 3"/>
          <p:cNvSpPr>
            <a:spLocks noGrp="1"/>
          </p:cNvSpPr>
          <p:nvPr>
            <p:ph type="sldNum" sz="quarter" idx="10"/>
          </p:nvPr>
        </p:nvSpPr>
        <p:spPr/>
        <p:txBody>
          <a:bodyPr/>
          <a:lstStyle/>
          <a:p>
            <a:fld id="{BFBF115A-C3F8-DB41-8DA5-EB1643258E48}" type="slidenum">
              <a:rPr lang="en-US" smtClean="0"/>
              <a:pPr/>
              <a:t>12</a:t>
            </a:fld>
            <a:endParaRPr lang="en-US"/>
          </a:p>
        </p:txBody>
      </p:sp>
    </p:spTree>
    <p:extLst>
      <p:ext uri="{BB962C8B-B14F-4D97-AF65-F5344CB8AC3E}">
        <p14:creationId xmlns:p14="http://schemas.microsoft.com/office/powerpoint/2010/main" val="29031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30000"/>
              <a:buNone/>
            </a:pPr>
            <a:r>
              <a:rPr lang="en-US" sz="1200" b="1" dirty="0" smtClean="0">
                <a:solidFill>
                  <a:srgbClr val="002060"/>
                </a:solidFill>
                <a:effectLst>
                  <a:outerShdw blurRad="38100" dist="38100" dir="2700000" algn="tl">
                    <a:srgbClr val="000000">
                      <a:alpha val="43137"/>
                    </a:srgbClr>
                  </a:outerShdw>
                </a:effectLst>
                <a:latin typeface="Calibri" pitchFamily="34" charset="0"/>
              </a:rPr>
              <a:t>JEWISH HOLIDAYS:</a:t>
            </a:r>
          </a:p>
          <a:p>
            <a:pPr marL="0" indent="0">
              <a:buSzPct val="130000"/>
              <a:buNone/>
            </a:pPr>
            <a:r>
              <a:rPr lang="en-US" sz="1200" dirty="0" smtClean="0">
                <a:latin typeface="Calibri" pitchFamily="34" charset="0"/>
              </a:rPr>
              <a:t>In 2015 these dates are: </a:t>
            </a:r>
          </a:p>
          <a:p>
            <a:pPr marL="0" indent="0">
              <a:buSzPct val="130000"/>
              <a:buNone/>
            </a:pPr>
            <a:r>
              <a:rPr lang="en-US" sz="1200" dirty="0" smtClean="0">
                <a:latin typeface="Calibri" pitchFamily="34" charset="0"/>
              </a:rPr>
              <a:t>13-15 September (New Year),</a:t>
            </a:r>
            <a:br>
              <a:rPr lang="en-US" sz="1200" dirty="0" smtClean="0">
                <a:latin typeface="Calibri" pitchFamily="34" charset="0"/>
              </a:rPr>
            </a:br>
            <a:r>
              <a:rPr lang="en-US" sz="1200" dirty="0" smtClean="0">
                <a:latin typeface="Calibri" pitchFamily="34" charset="0"/>
              </a:rPr>
              <a:t>22-23 September, </a:t>
            </a:r>
            <a:br>
              <a:rPr lang="en-US" sz="1200" dirty="0" smtClean="0">
                <a:latin typeface="Calibri" pitchFamily="34" charset="0"/>
              </a:rPr>
            </a:br>
            <a:r>
              <a:rPr lang="en-US" sz="1200" dirty="0" smtClean="0">
                <a:latin typeface="Calibri" pitchFamily="34" charset="0"/>
              </a:rPr>
              <a:t>27-28 September, and </a:t>
            </a:r>
            <a:br>
              <a:rPr lang="en-US" sz="1200" dirty="0" smtClean="0">
                <a:latin typeface="Calibri" pitchFamily="34" charset="0"/>
              </a:rPr>
            </a:br>
            <a:r>
              <a:rPr lang="en-US" sz="1200" u="sng" dirty="0" smtClean="0">
                <a:latin typeface="Calibri" pitchFamily="34" charset="0"/>
              </a:rPr>
              <a:t>4-5 October</a:t>
            </a:r>
            <a:r>
              <a:rPr lang="en-US" sz="1200" dirty="0" smtClean="0">
                <a:latin typeface="Calibri" pitchFamily="34" charset="0"/>
              </a:rPr>
              <a:t>.</a:t>
            </a:r>
          </a:p>
          <a:p>
            <a:endParaRPr lang="en-US" dirty="0"/>
          </a:p>
        </p:txBody>
      </p:sp>
      <p:sp>
        <p:nvSpPr>
          <p:cNvPr id="4" name="Slide Number Placeholder 3"/>
          <p:cNvSpPr>
            <a:spLocks noGrp="1"/>
          </p:cNvSpPr>
          <p:nvPr>
            <p:ph type="sldNum" sz="quarter" idx="10"/>
          </p:nvPr>
        </p:nvSpPr>
        <p:spPr/>
        <p:txBody>
          <a:bodyPr/>
          <a:lstStyle/>
          <a:p>
            <a:fld id="{BFBF115A-C3F8-DB41-8DA5-EB1643258E48}" type="slidenum">
              <a:rPr lang="en-US" smtClean="0"/>
              <a:pPr/>
              <a:t>13</a:t>
            </a:fld>
            <a:endParaRPr lang="en-US"/>
          </a:p>
        </p:txBody>
      </p:sp>
    </p:spTree>
    <p:extLst>
      <p:ext uri="{BB962C8B-B14F-4D97-AF65-F5344CB8AC3E}">
        <p14:creationId xmlns:p14="http://schemas.microsoft.com/office/powerpoint/2010/main" val="29031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30000"/>
              <a:buNone/>
            </a:pPr>
            <a:r>
              <a:rPr lang="en-US" sz="1200" b="1" dirty="0" smtClean="0">
                <a:solidFill>
                  <a:srgbClr val="002060"/>
                </a:solidFill>
                <a:effectLst>
                  <a:outerShdw blurRad="38100" dist="38100" dir="2700000" algn="tl">
                    <a:srgbClr val="000000">
                      <a:alpha val="43137"/>
                    </a:srgbClr>
                  </a:outerShdw>
                </a:effectLst>
                <a:latin typeface="Calibri" pitchFamily="34" charset="0"/>
              </a:rPr>
              <a:t>JEWISH HOLIDAYS:</a:t>
            </a:r>
          </a:p>
          <a:p>
            <a:pPr marL="0" indent="0">
              <a:buSzPct val="130000"/>
              <a:buNone/>
            </a:pPr>
            <a:r>
              <a:rPr lang="en-US" sz="1200" dirty="0" smtClean="0">
                <a:latin typeface="Calibri" pitchFamily="34" charset="0"/>
              </a:rPr>
              <a:t>In 2015 these dates are: </a:t>
            </a:r>
          </a:p>
          <a:p>
            <a:pPr marL="0" indent="0">
              <a:buSzPct val="130000"/>
              <a:buNone/>
            </a:pPr>
            <a:r>
              <a:rPr lang="en-US" sz="1200" dirty="0" smtClean="0">
                <a:latin typeface="Calibri" pitchFamily="34" charset="0"/>
              </a:rPr>
              <a:t>13-15 September (New Year),</a:t>
            </a:r>
            <a:br>
              <a:rPr lang="en-US" sz="1200" dirty="0" smtClean="0">
                <a:latin typeface="Calibri" pitchFamily="34" charset="0"/>
              </a:rPr>
            </a:br>
            <a:r>
              <a:rPr lang="en-US" sz="1200" dirty="0" smtClean="0">
                <a:latin typeface="Calibri" pitchFamily="34" charset="0"/>
              </a:rPr>
              <a:t>22-23 September, </a:t>
            </a:r>
            <a:br>
              <a:rPr lang="en-US" sz="1200" dirty="0" smtClean="0">
                <a:latin typeface="Calibri" pitchFamily="34" charset="0"/>
              </a:rPr>
            </a:br>
            <a:r>
              <a:rPr lang="en-US" sz="1200" dirty="0" smtClean="0">
                <a:latin typeface="Calibri" pitchFamily="34" charset="0"/>
              </a:rPr>
              <a:t>27-28 September, and </a:t>
            </a:r>
            <a:br>
              <a:rPr lang="en-US" sz="1200" dirty="0" smtClean="0">
                <a:latin typeface="Calibri" pitchFamily="34" charset="0"/>
              </a:rPr>
            </a:br>
            <a:r>
              <a:rPr lang="en-US" sz="1200" u="sng" dirty="0" smtClean="0">
                <a:latin typeface="Calibri" pitchFamily="34" charset="0"/>
              </a:rPr>
              <a:t>4-5 October</a:t>
            </a:r>
            <a:r>
              <a:rPr lang="en-US" sz="1200" dirty="0" smtClean="0">
                <a:latin typeface="Calibri" pitchFamily="34" charset="0"/>
              </a:rPr>
              <a:t>.</a:t>
            </a:r>
          </a:p>
          <a:p>
            <a:endParaRPr lang="en-US" dirty="0"/>
          </a:p>
        </p:txBody>
      </p:sp>
      <p:sp>
        <p:nvSpPr>
          <p:cNvPr id="4" name="Slide Number Placeholder 3"/>
          <p:cNvSpPr>
            <a:spLocks noGrp="1"/>
          </p:cNvSpPr>
          <p:nvPr>
            <p:ph type="sldNum" sz="quarter" idx="10"/>
          </p:nvPr>
        </p:nvSpPr>
        <p:spPr/>
        <p:txBody>
          <a:bodyPr/>
          <a:lstStyle/>
          <a:p>
            <a:fld id="{BFBF115A-C3F8-DB41-8DA5-EB1643258E48}" type="slidenum">
              <a:rPr lang="en-US" smtClean="0"/>
              <a:pPr/>
              <a:t>14</a:t>
            </a:fld>
            <a:endParaRPr lang="en-US"/>
          </a:p>
        </p:txBody>
      </p:sp>
    </p:spTree>
    <p:extLst>
      <p:ext uri="{BB962C8B-B14F-4D97-AF65-F5344CB8AC3E}">
        <p14:creationId xmlns:p14="http://schemas.microsoft.com/office/powerpoint/2010/main" val="29031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F115A-C3F8-DB41-8DA5-EB1643258E48}" type="slidenum">
              <a:rPr lang="en-US" smtClean="0"/>
              <a:pPr/>
              <a:t>15</a:t>
            </a:fld>
            <a:endParaRPr lang="en-US"/>
          </a:p>
        </p:txBody>
      </p:sp>
    </p:spTree>
    <p:extLst>
      <p:ext uri="{BB962C8B-B14F-4D97-AF65-F5344CB8AC3E}">
        <p14:creationId xmlns:p14="http://schemas.microsoft.com/office/powerpoint/2010/main" val="29031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F115A-C3F8-DB41-8DA5-EB1643258E48}" type="slidenum">
              <a:rPr lang="en-US" smtClean="0"/>
              <a:pPr/>
              <a:t>16</a:t>
            </a:fld>
            <a:endParaRPr lang="en-US"/>
          </a:p>
        </p:txBody>
      </p:sp>
    </p:spTree>
    <p:extLst>
      <p:ext uri="{BB962C8B-B14F-4D97-AF65-F5344CB8AC3E}">
        <p14:creationId xmlns:p14="http://schemas.microsoft.com/office/powerpoint/2010/main" val="29031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3</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4</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5</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6</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7</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8</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9</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10</a:t>
            </a:fld>
            <a:endParaRPr lang="en-US" altLang="en-US" dirty="0"/>
          </a:p>
        </p:txBody>
      </p:sp>
    </p:spTree>
    <p:extLst>
      <p:ext uri="{BB962C8B-B14F-4D97-AF65-F5344CB8AC3E}">
        <p14:creationId xmlns:p14="http://schemas.microsoft.com/office/powerpoint/2010/main" val="173405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endParaRPr lang="en-US" altLang="en-US" noProof="0" dirty="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endParaRPr lang="en-US" altLang="en-US" noProof="0" dirty="0" smtClean="0"/>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dirty="0" smtClean="0"/>
              <a:t>Cg-17, Geneva, 25 May 2015</a:t>
            </a:r>
            <a:endParaRPr lang="en-US" altLang="en-US" dirty="0"/>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384B1A90-27CE-4A65-90C6-1DE1E7B69B85}" type="slidenum">
              <a:rPr lang="en-US" altLang="en-US"/>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7DF0FFA9-28F8-473F-8A91-979882581D8A}" type="slidenum">
              <a:rPr lang="en-US" altLang="en-US"/>
              <a:pPr/>
              <a:t>‹#›</a:t>
            </a:fld>
            <a:endParaRPr lang="en-US" altLang="en-US" dirty="0"/>
          </a:p>
        </p:txBody>
      </p:sp>
    </p:spTree>
    <p:extLst>
      <p:ext uri="{BB962C8B-B14F-4D97-AF65-F5344CB8AC3E}">
        <p14:creationId xmlns:p14="http://schemas.microsoft.com/office/powerpoint/2010/main" val="186270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smtClean="0"/>
              <a:t>Cg-17, Geneva, 25 May 2015</a:t>
            </a:r>
            <a:endParaRPr lang="en-US" altLang="en-US" dirty="0"/>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530DC6A7-5167-4619-9E2D-9462EBD6BA47}" type="slidenum">
              <a:rPr lang="en-US" altLang="en-US"/>
              <a:pPr/>
              <a:t>‹#›</a:t>
            </a:fld>
            <a:endParaRPr lang="en-US" altLang="en-US" dirty="0"/>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79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Cg-17, Geneva, 25 May 2015</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8EE8346-F372-49B5-81A5-D1270ABA9D59}" type="slidenum">
              <a:rPr lang="en-US"/>
              <a:pPr>
                <a:defRPr/>
              </a:pPr>
              <a:t>‹#›</a:t>
            </a:fld>
            <a:endParaRPr lang="en-US" dirty="0"/>
          </a:p>
        </p:txBody>
      </p:sp>
    </p:spTree>
    <p:extLst>
      <p:ext uri="{BB962C8B-B14F-4D97-AF65-F5344CB8AC3E}">
        <p14:creationId xmlns:p14="http://schemas.microsoft.com/office/powerpoint/2010/main" val="403656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E4435597-67A5-4C38-94B3-D8FE525D8A3E}" type="slidenum">
              <a:rPr lang="en-US" altLang="en-US"/>
              <a:pPr/>
              <a:t>‹#›</a:t>
            </a:fld>
            <a:endParaRPr lang="en-US" altLang="en-US" dirty="0"/>
          </a:p>
        </p:txBody>
      </p:sp>
    </p:spTree>
    <p:extLst>
      <p:ext uri="{BB962C8B-B14F-4D97-AF65-F5344CB8AC3E}">
        <p14:creationId xmlns:p14="http://schemas.microsoft.com/office/powerpoint/2010/main" val="883922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6E30F560-48CB-4FFF-8A94-C4B0D66B2707}" type="slidenum">
              <a:rPr lang="en-US" altLang="en-US"/>
              <a:pPr/>
              <a:t>‹#›</a:t>
            </a:fld>
            <a:endParaRPr lang="en-US" altLang="en-US" dirty="0"/>
          </a:p>
        </p:txBody>
      </p:sp>
    </p:spTree>
    <p:extLst>
      <p:ext uri="{BB962C8B-B14F-4D97-AF65-F5344CB8AC3E}">
        <p14:creationId xmlns:p14="http://schemas.microsoft.com/office/powerpoint/2010/main" val="151531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4D05579-02BA-451C-A53C-A02468D170C8}" type="slidenum">
              <a:rPr lang="en-US" altLang="en-US"/>
              <a:pPr/>
              <a:t>‹#›</a:t>
            </a:fld>
            <a:endParaRPr lang="en-US" altLang="en-US" dirty="0"/>
          </a:p>
        </p:txBody>
      </p:sp>
    </p:spTree>
    <p:extLst>
      <p:ext uri="{BB962C8B-B14F-4D97-AF65-F5344CB8AC3E}">
        <p14:creationId xmlns:p14="http://schemas.microsoft.com/office/powerpoint/2010/main" val="312814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54B0B9B-9001-43CB-883E-70DF8A72D444}" type="slidenum">
              <a:rPr lang="en-US" altLang="en-US"/>
              <a:pPr/>
              <a:t>‹#›</a:t>
            </a:fld>
            <a:endParaRPr lang="en-US" altLang="en-US" dirty="0"/>
          </a:p>
        </p:txBody>
      </p:sp>
    </p:spTree>
    <p:extLst>
      <p:ext uri="{BB962C8B-B14F-4D97-AF65-F5344CB8AC3E}">
        <p14:creationId xmlns:p14="http://schemas.microsoft.com/office/powerpoint/2010/main" val="2429899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8" name="Rectangle 11"/>
          <p:cNvSpPr>
            <a:spLocks noGrp="1" noChangeArrowheads="1"/>
          </p:cNvSpPr>
          <p:nvPr>
            <p:ph type="sldNum" sz="quarter" idx="11"/>
          </p:nvPr>
        </p:nvSpPr>
        <p:spPr>
          <a:ln/>
        </p:spPr>
        <p:txBody>
          <a:bodyPr/>
          <a:lstStyle>
            <a:lvl1pPr>
              <a:defRPr/>
            </a:lvl1pPr>
          </a:lstStyle>
          <a:p>
            <a:fld id="{99CB05DD-9F26-406B-A3F2-F441C7F1591A}" type="slidenum">
              <a:rPr lang="en-US" altLang="en-US"/>
              <a:pPr/>
              <a:t>‹#›</a:t>
            </a:fld>
            <a:endParaRPr lang="en-US" altLang="en-US" dirty="0"/>
          </a:p>
        </p:txBody>
      </p:sp>
    </p:spTree>
    <p:extLst>
      <p:ext uri="{BB962C8B-B14F-4D97-AF65-F5344CB8AC3E}">
        <p14:creationId xmlns:p14="http://schemas.microsoft.com/office/powerpoint/2010/main" val="107954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4" name="Rectangle 11"/>
          <p:cNvSpPr>
            <a:spLocks noGrp="1" noChangeArrowheads="1"/>
          </p:cNvSpPr>
          <p:nvPr>
            <p:ph type="sldNum" sz="quarter" idx="11"/>
          </p:nvPr>
        </p:nvSpPr>
        <p:spPr>
          <a:ln/>
        </p:spPr>
        <p:txBody>
          <a:bodyPr/>
          <a:lstStyle>
            <a:lvl1pPr>
              <a:defRPr/>
            </a:lvl1pPr>
          </a:lstStyle>
          <a:p>
            <a:fld id="{6B5FADC7-6554-4E0E-A943-3B2A5EACC44E}" type="slidenum">
              <a:rPr lang="en-US" altLang="en-US"/>
              <a:pPr/>
              <a:t>‹#›</a:t>
            </a:fld>
            <a:endParaRPr lang="en-US" altLang="en-US" dirty="0"/>
          </a:p>
        </p:txBody>
      </p:sp>
    </p:spTree>
    <p:extLst>
      <p:ext uri="{BB962C8B-B14F-4D97-AF65-F5344CB8AC3E}">
        <p14:creationId xmlns:p14="http://schemas.microsoft.com/office/powerpoint/2010/main" val="2356454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3" name="Rectangle 11"/>
          <p:cNvSpPr>
            <a:spLocks noGrp="1" noChangeArrowheads="1"/>
          </p:cNvSpPr>
          <p:nvPr>
            <p:ph type="sldNum" sz="quarter" idx="11"/>
          </p:nvPr>
        </p:nvSpPr>
        <p:spPr>
          <a:ln/>
        </p:spPr>
        <p:txBody>
          <a:bodyPr/>
          <a:lstStyle>
            <a:lvl1pPr>
              <a:defRPr/>
            </a:lvl1pPr>
          </a:lstStyle>
          <a:p>
            <a:fld id="{3138C1E1-D2C8-4C77-A16D-CC51B7D99F76}" type="slidenum">
              <a:rPr lang="en-US" altLang="en-US"/>
              <a:pPr/>
              <a:t>‹#›</a:t>
            </a:fld>
            <a:endParaRPr lang="en-US" altLang="en-US" dirty="0"/>
          </a:p>
        </p:txBody>
      </p:sp>
    </p:spTree>
    <p:extLst>
      <p:ext uri="{BB962C8B-B14F-4D97-AF65-F5344CB8AC3E}">
        <p14:creationId xmlns:p14="http://schemas.microsoft.com/office/powerpoint/2010/main" val="218089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endParaRPr lang="en-US" altLang="en-US" dirty="0"/>
          </a:p>
        </p:txBody>
      </p:sp>
    </p:spTree>
    <p:extLst>
      <p:ext uri="{BB962C8B-B14F-4D97-AF65-F5344CB8AC3E}">
        <p14:creationId xmlns:p14="http://schemas.microsoft.com/office/powerpoint/2010/main" val="152194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4A7EBCB-E49B-44E9-A4C0-EA7F9E114DD1}" type="slidenum">
              <a:rPr lang="en-US" altLang="en-US"/>
              <a:pPr/>
              <a:t>‹#›</a:t>
            </a:fld>
            <a:endParaRPr lang="en-US" altLang="en-US" dirty="0"/>
          </a:p>
        </p:txBody>
      </p:sp>
    </p:spTree>
    <p:extLst>
      <p:ext uri="{BB962C8B-B14F-4D97-AF65-F5344CB8AC3E}">
        <p14:creationId xmlns:p14="http://schemas.microsoft.com/office/powerpoint/2010/main" val="327236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BA33C1D7-E07A-463F-9941-AF918645DBE4}" type="slidenum">
              <a:rPr lang="en-US" altLang="en-US"/>
              <a:pPr/>
              <a:t>‹#›</a:t>
            </a:fld>
            <a:endParaRPr lang="en-US" altLang="en-US" dirty="0"/>
          </a:p>
        </p:txBody>
      </p:sp>
    </p:spTree>
    <p:extLst>
      <p:ext uri="{BB962C8B-B14F-4D97-AF65-F5344CB8AC3E}">
        <p14:creationId xmlns:p14="http://schemas.microsoft.com/office/powerpoint/2010/main" val="47729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2C06050-4F15-4804-94D4-4BA3CD037167}" type="slidenum">
              <a:rPr lang="en-US" altLang="en-US"/>
              <a:pPr/>
              <a:t>‹#›</a:t>
            </a:fld>
            <a:endParaRPr lang="en-US" altLang="en-US" dirty="0"/>
          </a:p>
        </p:txBody>
      </p:sp>
    </p:spTree>
    <p:extLst>
      <p:ext uri="{BB962C8B-B14F-4D97-AF65-F5344CB8AC3E}">
        <p14:creationId xmlns:p14="http://schemas.microsoft.com/office/powerpoint/2010/main" val="258979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2880047"/>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2734F7D5-7458-48A2-9F4A-0C2C4B93AC50}" type="slidenum">
              <a:rPr lang="en-US" altLang="en-US"/>
              <a:pPr/>
              <a:t>‹#›</a:t>
            </a:fld>
            <a:endParaRPr lang="en-US" altLang="en-US" dirty="0"/>
          </a:p>
        </p:txBody>
      </p:sp>
    </p:spTree>
    <p:extLst>
      <p:ext uri="{BB962C8B-B14F-4D97-AF65-F5344CB8AC3E}">
        <p14:creationId xmlns:p14="http://schemas.microsoft.com/office/powerpoint/2010/main" val="11621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A5637A8F-0397-4A80-A49F-054A7EA7C0E9}" type="slidenum">
              <a:rPr lang="en-US" altLang="en-US"/>
              <a:pPr/>
              <a:t>‹#›</a:t>
            </a:fld>
            <a:endParaRPr lang="en-US" altLang="en-US" dirty="0"/>
          </a:p>
        </p:txBody>
      </p:sp>
    </p:spTree>
    <p:extLst>
      <p:ext uri="{BB962C8B-B14F-4D97-AF65-F5344CB8AC3E}">
        <p14:creationId xmlns:p14="http://schemas.microsoft.com/office/powerpoint/2010/main" val="395444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22B30CBA-7E8D-48CE-BE01-50B65EED8C4B}" type="slidenum">
              <a:rPr lang="en-US" altLang="en-US"/>
              <a:pPr/>
              <a:t>‹#›</a:t>
            </a:fld>
            <a:endParaRPr lang="en-US" altLang="en-US" dirty="0"/>
          </a:p>
        </p:txBody>
      </p:sp>
    </p:spTree>
    <p:extLst>
      <p:ext uri="{BB962C8B-B14F-4D97-AF65-F5344CB8AC3E}">
        <p14:creationId xmlns:p14="http://schemas.microsoft.com/office/powerpoint/2010/main" val="185460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8" name="Rectangle 7"/>
          <p:cNvSpPr>
            <a:spLocks noGrp="1" noChangeArrowheads="1"/>
          </p:cNvSpPr>
          <p:nvPr>
            <p:ph type="sldNum" sz="quarter" idx="11"/>
          </p:nvPr>
        </p:nvSpPr>
        <p:spPr>
          <a:ln/>
        </p:spPr>
        <p:txBody>
          <a:bodyPr/>
          <a:lstStyle>
            <a:lvl1pPr>
              <a:defRPr/>
            </a:lvl1pPr>
          </a:lstStyle>
          <a:p>
            <a:fld id="{F444EF25-8D5B-4DF2-ADCB-9AF1145C136C}" type="slidenum">
              <a:rPr lang="en-US" altLang="en-US"/>
              <a:pPr/>
              <a:t>‹#›</a:t>
            </a:fld>
            <a:endParaRPr lang="en-US" altLang="en-US" dirty="0"/>
          </a:p>
        </p:txBody>
      </p:sp>
    </p:spTree>
    <p:extLst>
      <p:ext uri="{BB962C8B-B14F-4D97-AF65-F5344CB8AC3E}">
        <p14:creationId xmlns:p14="http://schemas.microsoft.com/office/powerpoint/2010/main" val="31902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4" name="Rectangle 7"/>
          <p:cNvSpPr>
            <a:spLocks noGrp="1" noChangeArrowheads="1"/>
          </p:cNvSpPr>
          <p:nvPr>
            <p:ph type="sldNum" sz="quarter" idx="11"/>
          </p:nvPr>
        </p:nvSpPr>
        <p:spPr>
          <a:ln/>
        </p:spPr>
        <p:txBody>
          <a:bodyPr/>
          <a:lstStyle>
            <a:lvl1pPr>
              <a:defRPr/>
            </a:lvl1pPr>
          </a:lstStyle>
          <a:p>
            <a:fld id="{C06B6142-C4AC-42D9-AC05-600A53630494}" type="slidenum">
              <a:rPr lang="en-US" altLang="en-US"/>
              <a:pPr/>
              <a:t>‹#›</a:t>
            </a:fld>
            <a:endParaRPr lang="en-US" altLang="en-US" dirty="0"/>
          </a:p>
        </p:txBody>
      </p:sp>
    </p:spTree>
    <p:extLst>
      <p:ext uri="{BB962C8B-B14F-4D97-AF65-F5344CB8AC3E}">
        <p14:creationId xmlns:p14="http://schemas.microsoft.com/office/powerpoint/2010/main" val="416353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94C4B815-39E9-4BEB-83AB-CFEBF22F3DDC}" type="slidenum">
              <a:rPr lang="en-US" altLang="en-US"/>
              <a:pPr/>
              <a:t>‹#›</a:t>
            </a:fld>
            <a:endParaRPr lang="en-US" altLang="en-US" dirty="0"/>
          </a:p>
        </p:txBody>
      </p:sp>
    </p:spTree>
    <p:extLst>
      <p:ext uri="{BB962C8B-B14F-4D97-AF65-F5344CB8AC3E}">
        <p14:creationId xmlns:p14="http://schemas.microsoft.com/office/powerpoint/2010/main" val="39254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56E75EED-E29D-432D-815F-72AF5F509C74}" type="slidenum">
              <a:rPr lang="en-US" altLang="en-US"/>
              <a:pPr/>
              <a:t>‹#›</a:t>
            </a:fld>
            <a:endParaRPr lang="en-US" altLang="en-US" dirty="0"/>
          </a:p>
        </p:txBody>
      </p:sp>
    </p:spTree>
    <p:extLst>
      <p:ext uri="{BB962C8B-B14F-4D97-AF65-F5344CB8AC3E}">
        <p14:creationId xmlns:p14="http://schemas.microsoft.com/office/powerpoint/2010/main" val="11303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r>
              <a:rPr lang="en-US" altLang="en-US" smtClean="0"/>
              <a:t>Cg-17, Geneva, 25 May 2015</a:t>
            </a:r>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27B80D48-FEEB-4960-BEE3-DBA00DB76C33}" type="slidenum">
              <a:rPr lang="en-US" altLang="en-US"/>
              <a:pPr/>
              <a:t>‹#›</a:t>
            </a:fld>
            <a:endParaRPr lang="en-US" altLang="en-US" dirty="0"/>
          </a:p>
        </p:txBody>
      </p:sp>
    </p:spTree>
    <p:extLst>
      <p:ext uri="{BB962C8B-B14F-4D97-AF65-F5344CB8AC3E}">
        <p14:creationId xmlns:p14="http://schemas.microsoft.com/office/powerpoint/2010/main" val="2608783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hyperlink" Target="http://www.wmo.int/" TargetMode="Externa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US" altLang="en-US" dirty="0"/>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endParaRPr lang="en-US" altLang="en-US" dirty="0"/>
          </a:p>
        </p:txBody>
      </p:sp>
    </p:spTree>
  </p:cSld>
  <p:clrMap bg1="lt1" tx1="dk1" bg2="lt2" tx2="dk2" accent1="accent1" accent2="accent2" accent3="accent3" accent4="accent4" accent5="accent5" accent6="accent6" hlink="hlink" folHlink="folHlink"/>
  <p:sldLayoutIdLst>
    <p:sldLayoutId id="2147483675" r:id="rId1"/>
    <p:sldLayoutId id="2147483685" r:id="rId2"/>
    <p:sldLayoutId id="2147483684" r:id="rId3"/>
    <p:sldLayoutId id="2147483683" r:id="rId4"/>
    <p:sldLayoutId id="2147483682" r:id="rId5"/>
    <p:sldLayoutId id="2147483681" r:id="rId6"/>
    <p:sldLayoutId id="2147483679" r:id="rId7"/>
    <p:sldLayoutId id="2147483678" r:id="rId8"/>
    <p:sldLayoutId id="2147483677" r:id="rId9"/>
    <p:sldLayoutId id="2147483676" r:id="rId10"/>
    <p:sldLayoutId id="2147483697" r:id="rId11"/>
    <p:sldLayoutId id="2147483698" r:id="rId12"/>
  </p:sldLayoutIdLst>
  <p:hf hdr="0" dt="0"/>
  <p:txStyles>
    <p:title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972"/>
            <a:ext cx="9144000" cy="668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This space can be used for contact information</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t>Cg-17, Geneva, 25 May 2015</a:t>
            </a:r>
            <a:endParaRPr lang="en-US" altLang="en-US" dirty="0"/>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0FE86292-32C4-436D-BD63-EFB4DC4897A9}" type="slidenum">
              <a:rPr lang="en-US" altLang="en-US"/>
              <a:pPr/>
              <a:t>‹#›</a:t>
            </a:fld>
            <a:endParaRPr lang="en-US" altLang="en-US" dirty="0"/>
          </a:p>
        </p:txBody>
      </p:sp>
      <p:sp>
        <p:nvSpPr>
          <p:cNvPr id="1030"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Thank you for your attention</a:t>
            </a:r>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a:solidFill>
                  <a:srgbClr val="0070C0"/>
                </a:solidFill>
                <a:latin typeface="Arial"/>
                <a:ea typeface="+mj-ea"/>
                <a:cs typeface="Arial"/>
                <a:hlinkClick r:id="rId14"/>
              </a:rPr>
              <a:t>www.wmo.int</a:t>
            </a:r>
            <a:endParaRPr lang="en-US" sz="1200" dirty="0">
              <a:solidFill>
                <a:srgbClr val="0070C0"/>
              </a:solidFill>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hyperlink" Target="http://www.wmo.int/pages/prog/dra/eur/RA6_survey_2013.php" TargetMode="External"/><Relationship Id="rId5" Type="http://schemas.openxmlformats.org/officeDocument/2006/relationships/hyperlink" Target="ftp://ftp.wmo.int/Documents/PublicWeb/dra/eur/surveys/RA6_Survey_2013/RA%20VI%20SURVEY_final_en.pdf"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140968"/>
            <a:ext cx="8352928" cy="1334520"/>
          </a:xfrm>
        </p:spPr>
        <p:txBody>
          <a:bodyPr>
            <a:normAutofit fontScale="90000"/>
          </a:bodyPr>
          <a:lstStyle/>
          <a:p>
            <a:r>
              <a:rPr lang="en-GB" sz="3600" b="1" dirty="0" smtClean="0">
                <a:solidFill>
                  <a:schemeClr val="bg1"/>
                </a:solidFill>
                <a:effectLst>
                  <a:outerShdw blurRad="38100" dist="38100" dir="2700000" algn="tl">
                    <a:srgbClr val="000000">
                      <a:alpha val="43137"/>
                    </a:srgbClr>
                  </a:outerShdw>
                </a:effectLst>
                <a:latin typeface="Calibri" pitchFamily="34" charset="0"/>
              </a:rPr>
              <a:t>WMO BRIEFING ON ORGANIZATION OF THE ECMA-15 CONFERENCE</a:t>
            </a:r>
            <a:br>
              <a:rPr lang="en-GB" sz="3600" b="1" dirty="0" smtClean="0">
                <a:solidFill>
                  <a:schemeClr val="bg1"/>
                </a:solidFill>
                <a:effectLst>
                  <a:outerShdw blurRad="38100" dist="38100" dir="2700000" algn="tl">
                    <a:srgbClr val="000000">
                      <a:alpha val="43137"/>
                    </a:srgbClr>
                  </a:outerShdw>
                </a:effectLst>
                <a:latin typeface="Calibri" pitchFamily="34" charset="0"/>
              </a:rPr>
            </a:br>
            <a:r>
              <a:rPr lang="en-US" sz="3600" b="1" dirty="0">
                <a:effectLst>
                  <a:outerShdw blurRad="38100" dist="38100" dir="2700000" algn="tl">
                    <a:srgbClr val="000000">
                      <a:alpha val="43137"/>
                    </a:srgbClr>
                  </a:outerShdw>
                </a:effectLst>
                <a:latin typeface="Calibri" pitchFamily="34" charset="0"/>
              </a:rPr>
              <a:t>Conference on the future of meteorological service provision </a:t>
            </a:r>
            <a:r>
              <a:rPr lang="en-US" sz="3600" b="1" dirty="0" smtClean="0">
                <a:effectLst>
                  <a:outerShdw blurRad="38100" dist="38100" dir="2700000" algn="tl">
                    <a:srgbClr val="000000">
                      <a:alpha val="43137"/>
                    </a:srgbClr>
                  </a:outerShdw>
                </a:effectLst>
                <a:latin typeface="Calibri" pitchFamily="34" charset="0"/>
              </a:rPr>
              <a:t>to civil </a:t>
            </a:r>
            <a:r>
              <a:rPr lang="en-US" sz="3600" b="1" dirty="0">
                <a:effectLst>
                  <a:outerShdw blurRad="38100" dist="38100" dir="2700000" algn="tl">
                    <a:srgbClr val="000000">
                      <a:alpha val="43137"/>
                    </a:srgbClr>
                  </a:outerShdw>
                </a:effectLst>
                <a:latin typeface="Calibri" pitchFamily="34" charset="0"/>
              </a:rPr>
              <a:t>aviation in </a:t>
            </a:r>
            <a:r>
              <a:rPr lang="en-US" sz="3600" b="1" dirty="0" smtClean="0">
                <a:effectLst>
                  <a:outerShdw blurRad="38100" dist="38100" dir="2700000" algn="tl">
                    <a:srgbClr val="000000">
                      <a:alpha val="43137"/>
                    </a:srgbClr>
                  </a:outerShdw>
                </a:effectLst>
                <a:latin typeface="Calibri" pitchFamily="34" charset="0"/>
              </a:rPr>
              <a:t>Europe</a:t>
            </a:r>
            <a:endParaRPr lang="en-GB" sz="2200" b="1" dirty="0">
              <a:solidFill>
                <a:schemeClr val="bg1"/>
              </a:solidFill>
              <a:effectLst>
                <a:outerShdw blurRad="38100" dist="38100" dir="2700000" algn="tl">
                  <a:srgbClr val="000000">
                    <a:alpha val="43137"/>
                  </a:srgbClr>
                </a:outerShdw>
              </a:effectLst>
              <a:latin typeface="Calibri" pitchFamily="34" charset="0"/>
            </a:endParaRPr>
          </a:p>
        </p:txBody>
      </p:sp>
      <p:sp>
        <p:nvSpPr>
          <p:cNvPr id="3" name="Subtitle 2"/>
          <p:cNvSpPr>
            <a:spLocks noGrp="1"/>
          </p:cNvSpPr>
          <p:nvPr>
            <p:ph type="subTitle" idx="1"/>
          </p:nvPr>
        </p:nvSpPr>
        <p:spPr>
          <a:xfrm>
            <a:off x="1835696" y="5301208"/>
            <a:ext cx="5634841" cy="633355"/>
          </a:xfrm>
        </p:spPr>
        <p:txBody>
          <a:bodyPr>
            <a:noAutofit/>
          </a:bodyPr>
          <a:lstStyle/>
          <a:p>
            <a:r>
              <a:rPr lang="sr-Latn-CS" sz="2800" b="1" dirty="0" smtClean="0">
                <a:solidFill>
                  <a:srgbClr val="002060"/>
                </a:solidFill>
                <a:effectLst>
                  <a:outerShdw blurRad="38100" dist="38100" dir="2700000" algn="tl">
                    <a:srgbClr val="000000">
                      <a:alpha val="43137"/>
                    </a:srgbClr>
                  </a:outerShdw>
                </a:effectLst>
                <a:latin typeface="Calibri" pitchFamily="34" charset="0"/>
              </a:rPr>
              <a:t>WMO Secretariat</a:t>
            </a:r>
          </a:p>
        </p:txBody>
      </p:sp>
      <p:sp>
        <p:nvSpPr>
          <p:cNvPr id="4" name="TextBox 3"/>
          <p:cNvSpPr txBox="1"/>
          <p:nvPr/>
        </p:nvSpPr>
        <p:spPr>
          <a:xfrm>
            <a:off x="471346" y="1989056"/>
            <a:ext cx="8231956" cy="738664"/>
          </a:xfrm>
          <a:prstGeom prst="rect">
            <a:avLst/>
          </a:prstGeom>
          <a:noFill/>
        </p:spPr>
        <p:txBody>
          <a:bodyPr wrap="square" rtlCol="0">
            <a:spAutoFit/>
          </a:bodyPr>
          <a:lstStyle/>
          <a:p>
            <a:pPr algn="ctr"/>
            <a:r>
              <a:rPr lang="en-GB" sz="2400" b="1" dirty="0" smtClean="0">
                <a:solidFill>
                  <a:srgbClr val="002060"/>
                </a:solidFill>
                <a:effectLst>
                  <a:outerShdw blurRad="38100" dist="38100" dir="2700000" algn="tl">
                    <a:srgbClr val="000000">
                      <a:alpha val="43137"/>
                    </a:srgbClr>
                  </a:outerShdw>
                </a:effectLst>
                <a:latin typeface="Calibri" pitchFamily="34" charset="0"/>
              </a:rPr>
              <a:t>ORGANIZING COMMITTEE ECMA-15</a:t>
            </a:r>
            <a:br>
              <a:rPr lang="en-GB" sz="2400" b="1" dirty="0" smtClean="0">
                <a:solidFill>
                  <a:srgbClr val="002060"/>
                </a:solidFill>
                <a:effectLst>
                  <a:outerShdw blurRad="38100" dist="38100" dir="2700000" algn="tl">
                    <a:srgbClr val="000000">
                      <a:alpha val="43137"/>
                    </a:srgbClr>
                  </a:outerShdw>
                </a:effectLst>
                <a:latin typeface="Calibri" pitchFamily="34" charset="0"/>
              </a:rPr>
            </a:br>
            <a:r>
              <a:rPr lang="en-GB" sz="1800" dirty="0" smtClean="0">
                <a:solidFill>
                  <a:srgbClr val="002060"/>
                </a:solidFill>
                <a:effectLst>
                  <a:outerShdw blurRad="38100" dist="38100" dir="2700000" algn="tl">
                    <a:srgbClr val="000000">
                      <a:alpha val="43137"/>
                    </a:srgbClr>
                  </a:outerShdw>
                </a:effectLst>
                <a:latin typeface="Calibri" pitchFamily="34" charset="0"/>
              </a:rPr>
              <a:t>(ISTANBUL, TURKEY, 9-10 APRIL 2015) </a:t>
            </a:r>
            <a:endParaRPr lang="en-GB" sz="1800" dirty="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2730678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en-US" altLang="fi-FI" sz="3200" b="1" kern="0" dirty="0">
                <a:solidFill>
                  <a:schemeClr val="bg1"/>
                </a:solidFill>
                <a:latin typeface="Calibri" pitchFamily="34" charset="0"/>
                <a:ea typeface="+mj-ea"/>
                <a:cs typeface="+mj-cs"/>
              </a:rPr>
              <a:t>RA VI 2013 </a:t>
            </a:r>
            <a:r>
              <a:rPr lang="en-US" altLang="fi-FI" sz="3200" b="1" kern="0" dirty="0" smtClean="0">
                <a:solidFill>
                  <a:schemeClr val="bg1"/>
                </a:solidFill>
                <a:latin typeface="Calibri" pitchFamily="34" charset="0"/>
                <a:ea typeface="+mj-ea"/>
                <a:cs typeface="+mj-cs"/>
              </a:rPr>
              <a:t>Survey</a:t>
            </a:r>
            <a:endParaRPr lang="en-US" altLang="fi-FI" sz="3200" b="1" kern="0" dirty="0">
              <a:solidFill>
                <a:schemeClr val="bg1"/>
              </a:solidFill>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10</a:t>
            </a:fld>
            <a:r>
              <a:rPr lang="hr-HR" dirty="0" smtClean="0">
                <a:solidFill>
                  <a:schemeClr val="bg1"/>
                </a:solidFill>
              </a:rPr>
              <a:t>/21</a:t>
            </a:r>
            <a:endParaRPr lang="en-US" dirty="0">
              <a:solidFill>
                <a:schemeClr val="bg1"/>
              </a:solidFill>
            </a:endParaRPr>
          </a:p>
        </p:txBody>
      </p:sp>
      <p:sp>
        <p:nvSpPr>
          <p:cNvPr id="8" name="Footer Placeholder 3"/>
          <p:cNvSpPr>
            <a:spLocks noGrp="1"/>
          </p:cNvSpPr>
          <p:nvPr>
            <p:ph type="ftr" sz="quarter" idx="11"/>
          </p:nvPr>
        </p:nvSpPr>
        <p:spPr>
          <a:xfrm>
            <a:off x="899592" y="6453336"/>
            <a:ext cx="5904656" cy="312737"/>
          </a:xfrm>
        </p:spPr>
        <p:txBody>
          <a:bodyPr/>
          <a:lstStyle/>
          <a:p>
            <a:pPr>
              <a:defRPr/>
            </a:pPr>
            <a:r>
              <a:rPr lang="en-US" b="1" dirty="0" smtClean="0">
                <a:solidFill>
                  <a:srgbClr val="FF9900"/>
                </a:solidFill>
              </a:rPr>
              <a:t>ZAMG, </a:t>
            </a:r>
            <a:r>
              <a:rPr lang="en-US" b="1" dirty="0">
                <a:solidFill>
                  <a:srgbClr val="FF9900"/>
                </a:solidFill>
              </a:rPr>
              <a:t>23 </a:t>
            </a:r>
            <a:r>
              <a:rPr lang="en-US" b="1" dirty="0" smtClean="0">
                <a:solidFill>
                  <a:srgbClr val="FF9900"/>
                </a:solidFill>
              </a:rPr>
              <a:t>March 2015</a:t>
            </a:r>
            <a:r>
              <a:rPr lang="en-GB" b="1" dirty="0" smtClean="0">
                <a:solidFill>
                  <a:srgbClr val="FF9900"/>
                </a:solidFill>
              </a:rPr>
              <a:t>, Vienna, Austria</a:t>
            </a:r>
            <a:endParaRPr lang="en-GB" b="1" dirty="0">
              <a:solidFill>
                <a:srgbClr val="FF9900"/>
              </a:solidFill>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297" y="836712"/>
            <a:ext cx="674107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46328" y="5662989"/>
            <a:ext cx="8018160" cy="646331"/>
          </a:xfrm>
          <a:prstGeom prst="rect">
            <a:avLst/>
          </a:prstGeom>
          <a:noFill/>
        </p:spPr>
        <p:txBody>
          <a:bodyPr wrap="square" rtlCol="0">
            <a:spAutoFit/>
          </a:bodyPr>
          <a:lstStyle/>
          <a:p>
            <a:r>
              <a:rPr lang="pl-PL" sz="1200" dirty="0" err="1" smtClean="0"/>
              <a:t>Results</a:t>
            </a:r>
            <a:r>
              <a:rPr lang="pl-PL" sz="1200" dirty="0" smtClean="0"/>
              <a:t> of the RA VI </a:t>
            </a:r>
            <a:r>
              <a:rPr lang="pl-PL" sz="1200" dirty="0" err="1" smtClean="0"/>
              <a:t>Survey</a:t>
            </a:r>
            <a:r>
              <a:rPr lang="pl-PL" sz="1200" dirty="0" smtClean="0"/>
              <a:t> - </a:t>
            </a:r>
            <a:r>
              <a:rPr lang="pl-PL" sz="1200" dirty="0" smtClean="0">
                <a:hlinkClick r:id="rId4"/>
              </a:rPr>
              <a:t>http</a:t>
            </a:r>
            <a:r>
              <a:rPr lang="pl-PL" sz="1200" dirty="0">
                <a:hlinkClick r:id="rId4"/>
              </a:rPr>
              <a:t>://www.wmo.int/pages/prog/dra/eur/RA6_survey_2013.</a:t>
            </a:r>
            <a:r>
              <a:rPr lang="pl-PL" sz="1200" dirty="0" smtClean="0">
                <a:hlinkClick r:id="rId4"/>
              </a:rPr>
              <a:t>php</a:t>
            </a:r>
            <a:r>
              <a:rPr lang="pl-PL" sz="1200" dirty="0" smtClean="0"/>
              <a:t> </a:t>
            </a:r>
            <a:br>
              <a:rPr lang="pl-PL" sz="1200" dirty="0" smtClean="0"/>
            </a:br>
            <a:r>
              <a:rPr lang="pl-PL" sz="1200" dirty="0" err="1" smtClean="0"/>
              <a:t>Summary</a:t>
            </a:r>
            <a:r>
              <a:rPr lang="pl-PL" sz="1200" dirty="0" smtClean="0"/>
              <a:t> of the </a:t>
            </a:r>
            <a:r>
              <a:rPr lang="pl-PL" sz="1200" dirty="0" err="1" smtClean="0"/>
              <a:t>Survey</a:t>
            </a:r>
            <a:r>
              <a:rPr lang="pl-PL" sz="1200" dirty="0" smtClean="0"/>
              <a:t> - </a:t>
            </a:r>
            <a:r>
              <a:rPr lang="pl-PL" sz="1200" dirty="0" smtClean="0">
                <a:hlinkClick r:id="rId5" action="ppaction://hlinkfile"/>
              </a:rPr>
              <a:t>ftp</a:t>
            </a:r>
            <a:r>
              <a:rPr lang="pl-PL" sz="1200" dirty="0">
                <a:hlinkClick r:id="rId5" action="ppaction://hlinkfile"/>
              </a:rPr>
              <a:t>://ftp.wmo.int/Documents/PublicWeb/dra/eur/surveys/RA6_Survey_2013/RA%20VI%</a:t>
            </a:r>
            <a:r>
              <a:rPr lang="pl-PL" sz="1200" dirty="0" smtClean="0">
                <a:hlinkClick r:id="rId5" action="ppaction://hlinkfile"/>
              </a:rPr>
              <a:t>20SURVEY_final_en.pdf</a:t>
            </a:r>
            <a:r>
              <a:rPr lang="pl-PL" sz="1200" dirty="0" smtClean="0"/>
              <a:t> </a:t>
            </a:r>
          </a:p>
        </p:txBody>
      </p:sp>
    </p:spTree>
    <p:extLst>
      <p:ext uri="{BB962C8B-B14F-4D97-AF65-F5344CB8AC3E}">
        <p14:creationId xmlns:p14="http://schemas.microsoft.com/office/powerpoint/2010/main" val="1089901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251520" y="908720"/>
            <a:ext cx="8713787"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1200"/>
              </a:spcAft>
              <a:buSzPct val="130000"/>
              <a:buNone/>
            </a:pPr>
            <a:r>
              <a:rPr lang="nl-NL" sz="1800" b="1" u="sng" dirty="0" smtClean="0">
                <a:solidFill>
                  <a:srgbClr val="002060"/>
                </a:solidFill>
                <a:effectLst>
                  <a:outerShdw blurRad="38100" dist="38100" dir="2700000" algn="tl">
                    <a:srgbClr val="000000">
                      <a:alpha val="43137"/>
                    </a:srgbClr>
                  </a:outerShdw>
                </a:effectLst>
                <a:latin typeface="Calibri" pitchFamily="34" charset="0"/>
              </a:rPr>
              <a:t>ZAMG, </a:t>
            </a:r>
            <a:r>
              <a:rPr lang="nl-NL" sz="1800" b="1" u="sng" dirty="0" err="1" smtClean="0">
                <a:solidFill>
                  <a:srgbClr val="002060"/>
                </a:solidFill>
                <a:effectLst>
                  <a:outerShdw blurRad="38100" dist="38100" dir="2700000" algn="tl">
                    <a:srgbClr val="000000">
                      <a:alpha val="43137"/>
                    </a:srgbClr>
                  </a:outerShdw>
                </a:effectLst>
                <a:latin typeface="Calibri" pitchFamily="34" charset="0"/>
              </a:rPr>
              <a:t>Viennna</a:t>
            </a:r>
            <a:r>
              <a:rPr lang="nl-NL" sz="1800" b="1" u="sng" dirty="0" smtClean="0">
                <a:solidFill>
                  <a:srgbClr val="002060"/>
                </a:solidFill>
                <a:effectLst>
                  <a:outerShdw blurRad="38100" dist="38100" dir="2700000" algn="tl">
                    <a:srgbClr val="000000">
                      <a:alpha val="43137"/>
                    </a:srgbClr>
                  </a:outerShdw>
                </a:effectLst>
                <a:latin typeface="Calibri" pitchFamily="34" charset="0"/>
              </a:rPr>
              <a:t>, 23 </a:t>
            </a:r>
            <a:r>
              <a:rPr lang="nl-NL" sz="1800" b="1" u="sng" dirty="0" err="1" smtClean="0">
                <a:solidFill>
                  <a:srgbClr val="002060"/>
                </a:solidFill>
                <a:effectLst>
                  <a:outerShdw blurRad="38100" dist="38100" dir="2700000" algn="tl">
                    <a:srgbClr val="000000">
                      <a:alpha val="43137"/>
                    </a:srgbClr>
                  </a:outerShdw>
                </a:effectLst>
                <a:latin typeface="Calibri" pitchFamily="34" charset="0"/>
              </a:rPr>
              <a:t>March</a:t>
            </a:r>
            <a:r>
              <a:rPr lang="nl-NL" sz="1800" b="1" u="sng" dirty="0" smtClean="0">
                <a:solidFill>
                  <a:srgbClr val="002060"/>
                </a:solidFill>
                <a:effectLst>
                  <a:outerShdw blurRad="38100" dist="38100" dir="2700000" algn="tl">
                    <a:srgbClr val="000000">
                      <a:alpha val="43137"/>
                    </a:srgbClr>
                  </a:outerShdw>
                </a:effectLst>
                <a:latin typeface="Calibri" pitchFamily="34" charset="0"/>
              </a:rPr>
              <a:t> 2015 - </a:t>
            </a:r>
            <a:r>
              <a:rPr lang="nl-NL" sz="1800" b="1" u="sng" dirty="0" err="1" smtClean="0">
                <a:solidFill>
                  <a:srgbClr val="002060"/>
                </a:solidFill>
                <a:effectLst>
                  <a:outerShdw blurRad="38100" dist="38100" dir="2700000" algn="tl">
                    <a:srgbClr val="000000">
                      <a:alpha val="43137"/>
                    </a:srgbClr>
                  </a:outerShdw>
                </a:effectLst>
                <a:latin typeface="Calibri" pitchFamily="34" charset="0"/>
              </a:rPr>
              <a:t>Participants</a:t>
            </a:r>
            <a:r>
              <a:rPr lang="nl-NL" sz="1800" b="1" u="sng" dirty="0">
                <a:solidFill>
                  <a:srgbClr val="002060"/>
                </a:solidFill>
                <a:effectLst>
                  <a:outerShdw blurRad="38100" dist="38100" dir="2700000" algn="tl">
                    <a:srgbClr val="000000">
                      <a:alpha val="43137"/>
                    </a:srgbClr>
                  </a:outerShdw>
                </a:effectLst>
                <a:latin typeface="Calibri" pitchFamily="34" charset="0"/>
              </a:rPr>
              <a:t>: </a:t>
            </a:r>
            <a:endParaRPr lang="nl-NL" sz="1800" b="1" u="sng"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Bart </a:t>
            </a:r>
            <a:r>
              <a:rPr lang="nl-NL" sz="1800" dirty="0" err="1">
                <a:solidFill>
                  <a:srgbClr val="002060"/>
                </a:solidFill>
                <a:effectLst>
                  <a:outerShdw blurRad="38100" dist="38100" dir="2700000" algn="tl">
                    <a:srgbClr val="000000">
                      <a:alpha val="43137"/>
                    </a:srgbClr>
                  </a:outerShdw>
                </a:effectLst>
                <a:latin typeface="Calibri" pitchFamily="34" charset="0"/>
              </a:rPr>
              <a:t>Nikolai</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smtClean="0">
                <a:solidFill>
                  <a:srgbClr val="002060"/>
                </a:solidFill>
                <a:effectLst>
                  <a:outerShdw blurRad="38100" dist="38100" dir="2700000" algn="tl">
                    <a:srgbClr val="000000">
                      <a:alpha val="43137"/>
                    </a:srgbClr>
                  </a:outerShdw>
                </a:effectLst>
                <a:latin typeface="Calibri" pitchFamily="34" charset="0"/>
              </a:rPr>
              <a:t>(Chair of EUMETNET AVIMET, </a:t>
            </a:r>
            <a:r>
              <a:rPr lang="nl-NL" sz="1800" dirty="0" err="1" smtClean="0">
                <a:solidFill>
                  <a:srgbClr val="002060"/>
                </a:solidFill>
                <a:effectLst>
                  <a:outerShdw blurRad="38100" dist="38100" dir="2700000" algn="tl">
                    <a:srgbClr val="000000">
                      <a:alpha val="43137"/>
                    </a:srgbClr>
                  </a:outerShdw>
                </a:effectLst>
                <a:latin typeface="Calibri" pitchFamily="34" charset="0"/>
              </a:rPr>
              <a:t>Belgocontrol</a:t>
            </a:r>
            <a:r>
              <a:rPr lang="nl-NL" sz="1800" dirty="0" smtClean="0">
                <a:solidFill>
                  <a:srgbClr val="002060"/>
                </a:solidFill>
                <a:effectLst>
                  <a:outerShdw blurRad="38100" dist="38100" dir="2700000" algn="tl">
                    <a:srgbClr val="000000">
                      <a:alpha val="43137"/>
                    </a:srgbClr>
                  </a:outerShdw>
                </a:effectLst>
                <a:latin typeface="Calibri" pitchFamily="34" charset="0"/>
              </a:rPr>
              <a:t>)</a:t>
            </a:r>
            <a:r>
              <a:rPr lang="nl-NL" sz="1800" dirty="0">
                <a:solidFill>
                  <a:srgbClr val="002060"/>
                </a:solidFill>
                <a:effectLst>
                  <a:outerShdw blurRad="38100" dist="38100" dir="2700000" algn="tl">
                    <a:srgbClr val="000000">
                      <a:alpha val="43137"/>
                    </a:srgbClr>
                  </a:outerShdw>
                </a:effectLst>
                <a:latin typeface="Calibri" pitchFamily="34" charset="0"/>
              </a:rPr>
              <a:t>,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Ian </a:t>
            </a:r>
            <a:r>
              <a:rPr lang="nl-NL" sz="1800" dirty="0" err="1">
                <a:solidFill>
                  <a:srgbClr val="002060"/>
                </a:solidFill>
                <a:effectLst>
                  <a:outerShdw blurRad="38100" dist="38100" dir="2700000" algn="tl">
                    <a:srgbClr val="000000">
                      <a:alpha val="43137"/>
                    </a:srgbClr>
                  </a:outerShdw>
                </a:effectLst>
                <a:latin typeface="Calibri" pitchFamily="34" charset="0"/>
              </a:rPr>
              <a:t>Cameron</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smtClean="0">
                <a:solidFill>
                  <a:srgbClr val="002060"/>
                </a:solidFill>
                <a:effectLst>
                  <a:outerShdw blurRad="38100" dist="38100" dir="2700000" algn="tl">
                    <a:srgbClr val="000000">
                      <a:alpha val="43137"/>
                    </a:srgbClr>
                  </a:outerShdw>
                </a:effectLst>
                <a:latin typeface="Calibri" pitchFamily="34" charset="0"/>
              </a:rPr>
              <a:t>(</a:t>
            </a:r>
            <a:r>
              <a:rPr lang="nl-NL" sz="1800" dirty="0" err="1" smtClean="0">
                <a:solidFill>
                  <a:srgbClr val="002060"/>
                </a:solidFill>
                <a:effectLst>
                  <a:outerShdw blurRad="38100" dist="38100" dir="2700000" algn="tl">
                    <a:srgbClr val="000000">
                      <a:alpha val="43137"/>
                    </a:srgbClr>
                  </a:outerShdw>
                </a:effectLst>
                <a:latin typeface="Calibri" pitchFamily="34" charset="0"/>
              </a:rPr>
              <a:t>Vice</a:t>
            </a:r>
            <a:r>
              <a:rPr lang="nl-NL" sz="1800" dirty="0" smtClean="0">
                <a:solidFill>
                  <a:srgbClr val="002060"/>
                </a:solidFill>
                <a:effectLst>
                  <a:outerShdw blurRad="38100" dist="38100" dir="2700000" algn="tl">
                    <a:srgbClr val="000000">
                      <a:alpha val="43137"/>
                    </a:srgbClr>
                  </a:outerShdw>
                </a:effectLst>
                <a:latin typeface="Calibri" pitchFamily="34" charset="0"/>
              </a:rPr>
              <a:t>-Chair of AVIMET, UK </a:t>
            </a:r>
            <a:r>
              <a:rPr lang="nl-NL" sz="1800" dirty="0">
                <a:solidFill>
                  <a:srgbClr val="002060"/>
                </a:solidFill>
                <a:effectLst>
                  <a:outerShdw blurRad="38100" dist="38100" dir="2700000" algn="tl">
                    <a:srgbClr val="000000">
                      <a:alpha val="43137"/>
                    </a:srgbClr>
                  </a:outerShdw>
                </a:effectLst>
                <a:latin typeface="Calibri" pitchFamily="34" charset="0"/>
              </a:rPr>
              <a:t>Met Office),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err="1" smtClean="0">
                <a:solidFill>
                  <a:srgbClr val="002060"/>
                </a:solidFill>
                <a:effectLst>
                  <a:outerShdw blurRad="38100" dist="38100" dir="2700000" algn="tl">
                    <a:srgbClr val="000000">
                      <a:alpha val="43137"/>
                    </a:srgbClr>
                  </a:outerShdw>
                </a:effectLst>
                <a:latin typeface="Calibri" pitchFamily="34" charset="0"/>
              </a:rPr>
              <a:t>Nino</a:t>
            </a:r>
            <a:r>
              <a:rPr lang="nl-NL" sz="1800" dirty="0" smtClean="0">
                <a:solidFill>
                  <a:srgbClr val="002060"/>
                </a:solidFill>
                <a:effectLst>
                  <a:outerShdw blurRad="38100" dist="38100" dir="2700000" algn="tl">
                    <a:srgbClr val="000000">
                      <a:alpha val="43137"/>
                    </a:srgbClr>
                  </a:outerShdw>
                </a:effectLst>
                <a:latin typeface="Calibri" pitchFamily="34" charset="0"/>
              </a:rPr>
              <a:t> </a:t>
            </a:r>
            <a:r>
              <a:rPr lang="nl-NL" sz="1800" dirty="0" err="1">
                <a:solidFill>
                  <a:srgbClr val="002060"/>
                </a:solidFill>
                <a:effectLst>
                  <a:outerShdw blurRad="38100" dist="38100" dir="2700000" algn="tl">
                    <a:srgbClr val="000000">
                      <a:alpha val="43137"/>
                    </a:srgbClr>
                  </a:outerShdw>
                </a:effectLst>
                <a:latin typeface="Calibri" pitchFamily="34" charset="0"/>
              </a:rPr>
              <a:t>Gelovani</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smtClean="0">
                <a:solidFill>
                  <a:srgbClr val="002060"/>
                </a:solidFill>
                <a:effectLst>
                  <a:outerShdw blurRad="38100" dist="38100" dir="2700000" algn="tl">
                    <a:srgbClr val="000000">
                      <a:alpha val="43137"/>
                    </a:srgbClr>
                  </a:outerShdw>
                </a:effectLst>
                <a:latin typeface="Calibri" pitchFamily="34" charset="0"/>
              </a:rPr>
              <a:t>(Chair of ICAO Project Team </a:t>
            </a:r>
            <a:r>
              <a:rPr lang="nl-NL" sz="1800" dirty="0" err="1" smtClean="0">
                <a:solidFill>
                  <a:srgbClr val="002060"/>
                </a:solidFill>
                <a:effectLst>
                  <a:outerShdw blurRad="38100" dist="38100" dir="2700000" algn="tl">
                    <a:srgbClr val="000000">
                      <a:alpha val="43137"/>
                    </a:srgbClr>
                  </a:outerShdw>
                </a:effectLst>
                <a:latin typeface="Calibri" pitchFamily="34" charset="0"/>
              </a:rPr>
              <a:t>for</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err="1" smtClean="0">
                <a:solidFill>
                  <a:srgbClr val="002060"/>
                </a:solidFill>
                <a:effectLst>
                  <a:outerShdw blurRad="38100" dist="38100" dir="2700000" algn="tl">
                    <a:srgbClr val="000000">
                      <a:alpha val="43137"/>
                    </a:srgbClr>
                  </a:outerShdw>
                </a:effectLst>
                <a:latin typeface="Calibri" pitchFamily="34" charset="0"/>
              </a:rPr>
              <a:t>Eastern</a:t>
            </a:r>
            <a:r>
              <a:rPr lang="nl-NL" sz="1800" dirty="0" smtClean="0">
                <a:solidFill>
                  <a:srgbClr val="002060"/>
                </a:solidFill>
                <a:effectLst>
                  <a:outerShdw blurRad="38100" dist="38100" dir="2700000" algn="tl">
                    <a:srgbClr val="000000">
                      <a:alpha val="43137"/>
                    </a:srgbClr>
                  </a:outerShdw>
                </a:effectLst>
                <a:latin typeface="Calibri" pitchFamily="34" charset="0"/>
              </a:rPr>
              <a:t> Europe PT-EAST, </a:t>
            </a:r>
            <a:r>
              <a:rPr lang="nl-NL" sz="1800" dirty="0" err="1" smtClean="0">
                <a:solidFill>
                  <a:srgbClr val="002060"/>
                </a:solidFill>
                <a:effectLst>
                  <a:outerShdw blurRad="38100" dist="38100" dir="2700000" algn="tl">
                    <a:srgbClr val="000000">
                      <a:alpha val="43137"/>
                    </a:srgbClr>
                  </a:outerShdw>
                </a:effectLst>
                <a:latin typeface="Calibri" pitchFamily="34" charset="0"/>
              </a:rPr>
              <a:t>Georgian</a:t>
            </a:r>
            <a:r>
              <a:rPr lang="nl-NL" sz="1800" dirty="0" smtClean="0">
                <a:solidFill>
                  <a:srgbClr val="002060"/>
                </a:solidFill>
                <a:effectLst>
                  <a:outerShdw blurRad="38100" dist="38100" dir="2700000" algn="tl">
                    <a:srgbClr val="000000">
                      <a:alpha val="43137"/>
                    </a:srgbClr>
                  </a:outerShdw>
                </a:effectLst>
                <a:latin typeface="Calibri" pitchFamily="34" charset="0"/>
              </a:rPr>
              <a:t> </a:t>
            </a:r>
            <a:r>
              <a:rPr lang="nl-NL" sz="1800" dirty="0">
                <a:solidFill>
                  <a:srgbClr val="002060"/>
                </a:solidFill>
                <a:effectLst>
                  <a:outerShdw blurRad="38100" dist="38100" dir="2700000" algn="tl">
                    <a:srgbClr val="000000">
                      <a:alpha val="43137"/>
                    </a:srgbClr>
                  </a:outerShdw>
                </a:effectLst>
                <a:latin typeface="Calibri" pitchFamily="34" charset="0"/>
              </a:rPr>
              <a:t>CAA),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Jose </a:t>
            </a:r>
            <a:r>
              <a:rPr lang="nl-NL" sz="1800" dirty="0" err="1">
                <a:solidFill>
                  <a:srgbClr val="002060"/>
                </a:solidFill>
                <a:effectLst>
                  <a:outerShdw blurRad="38100" dist="38100" dir="2700000" algn="tl">
                    <a:srgbClr val="000000">
                      <a:alpha val="43137"/>
                    </a:srgbClr>
                  </a:outerShdw>
                </a:effectLst>
                <a:latin typeface="Calibri" pitchFamily="34" charset="0"/>
              </a:rPr>
              <a:t>Fernandez</a:t>
            </a:r>
            <a:r>
              <a:rPr lang="nl-NL" sz="1800" dirty="0">
                <a:solidFill>
                  <a:srgbClr val="002060"/>
                </a:solidFill>
                <a:effectLst>
                  <a:outerShdw blurRad="38100" dist="38100" dir="2700000" algn="tl">
                    <a:srgbClr val="000000">
                      <a:alpha val="43137"/>
                    </a:srgbClr>
                  </a:outerShdw>
                </a:effectLst>
                <a:latin typeface="Calibri" pitchFamily="34" charset="0"/>
              </a:rPr>
              <a:t> (AEMET, RA </a:t>
            </a:r>
            <a:r>
              <a:rPr lang="nl-NL" sz="1800" dirty="0" smtClean="0">
                <a:solidFill>
                  <a:srgbClr val="002060"/>
                </a:solidFill>
                <a:effectLst>
                  <a:outerShdw blurRad="38100" dist="38100" dir="2700000" algn="tl">
                    <a:srgbClr val="000000">
                      <a:alpha val="43137"/>
                    </a:srgbClr>
                  </a:outerShdw>
                </a:effectLst>
                <a:latin typeface="Calibri" pitchFamily="34" charset="0"/>
              </a:rPr>
              <a:t>VI TT Leader)</a:t>
            </a:r>
            <a:r>
              <a:rPr lang="nl-NL" sz="1800" dirty="0">
                <a:solidFill>
                  <a:srgbClr val="002060"/>
                </a:solidFill>
                <a:effectLst>
                  <a:outerShdw blurRad="38100" dist="38100" dir="2700000" algn="tl">
                    <a:srgbClr val="000000">
                      <a:alpha val="43137"/>
                    </a:srgbClr>
                  </a:outerShdw>
                </a:effectLst>
                <a:latin typeface="Calibri" pitchFamily="34" charset="0"/>
              </a:rPr>
              <a:t>,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Dennis </a:t>
            </a:r>
            <a:r>
              <a:rPr lang="nl-NL" sz="1800" dirty="0">
                <a:solidFill>
                  <a:srgbClr val="002060"/>
                </a:solidFill>
                <a:effectLst>
                  <a:outerShdw blurRad="38100" dist="38100" dir="2700000" algn="tl">
                    <a:srgbClr val="000000">
                      <a:alpha val="43137"/>
                    </a:srgbClr>
                  </a:outerShdw>
                </a:effectLst>
                <a:latin typeface="Calibri" pitchFamily="34" charset="0"/>
              </a:rPr>
              <a:t>Hart (</a:t>
            </a:r>
            <a:r>
              <a:rPr lang="nl-NL" sz="1800" dirty="0" err="1">
                <a:solidFill>
                  <a:srgbClr val="002060"/>
                </a:solidFill>
                <a:effectLst>
                  <a:outerShdw blurRad="38100" dist="38100" dir="2700000" algn="tl">
                    <a:srgbClr val="000000">
                      <a:alpha val="43137"/>
                    </a:srgbClr>
                  </a:outerShdw>
                </a:effectLst>
                <a:latin typeface="Calibri" pitchFamily="34" charset="0"/>
              </a:rPr>
              <a:t>Eurocontrool</a:t>
            </a:r>
            <a:r>
              <a:rPr lang="nl-NL" sz="1800" dirty="0">
                <a:solidFill>
                  <a:srgbClr val="002060"/>
                </a:solidFill>
                <a:effectLst>
                  <a:outerShdw blurRad="38100" dist="38100" dir="2700000" algn="tl">
                    <a:srgbClr val="000000">
                      <a:alpha val="43137"/>
                    </a:srgbClr>
                  </a:outerShdw>
                </a:effectLst>
                <a:latin typeface="Calibri" pitchFamily="34" charset="0"/>
              </a:rPr>
              <a:t>),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Michael </a:t>
            </a:r>
            <a:r>
              <a:rPr lang="nl-NL" sz="1800" dirty="0" err="1">
                <a:solidFill>
                  <a:srgbClr val="002060"/>
                </a:solidFill>
                <a:effectLst>
                  <a:outerShdw blurRad="38100" dist="38100" dir="2700000" algn="tl">
                    <a:srgbClr val="000000">
                      <a:alpha val="43137"/>
                    </a:srgbClr>
                  </a:outerShdw>
                </a:effectLst>
                <a:latin typeface="Calibri" pitchFamily="34" charset="0"/>
              </a:rPr>
              <a:t>Ableidinger</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err="1">
                <a:solidFill>
                  <a:srgbClr val="002060"/>
                </a:solidFill>
                <a:effectLst>
                  <a:outerShdw blurRad="38100" dist="38100" dir="2700000" algn="tl">
                    <a:srgbClr val="000000">
                      <a:alpha val="43137"/>
                    </a:srgbClr>
                  </a:outerShdw>
                </a:effectLst>
                <a:latin typeface="Calibri" pitchFamily="34" charset="0"/>
              </a:rPr>
              <a:t>Austrocontrol</a:t>
            </a:r>
            <a:r>
              <a:rPr lang="nl-NL" sz="1800" dirty="0">
                <a:solidFill>
                  <a:srgbClr val="002060"/>
                </a:solidFill>
                <a:effectLst>
                  <a:outerShdw blurRad="38100" dist="38100" dir="2700000" algn="tl">
                    <a:srgbClr val="000000">
                      <a:alpha val="43137"/>
                    </a:srgbClr>
                  </a:outerShdw>
                </a:effectLst>
                <a:latin typeface="Calibri" pitchFamily="34" charset="0"/>
              </a:rPr>
              <a:t>, ICAO METG),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Herbert </a:t>
            </a:r>
            <a:r>
              <a:rPr lang="nl-NL" sz="1800" dirty="0" err="1">
                <a:solidFill>
                  <a:srgbClr val="002060"/>
                </a:solidFill>
                <a:effectLst>
                  <a:outerShdw blurRad="38100" dist="38100" dir="2700000" algn="tl">
                    <a:srgbClr val="000000">
                      <a:alpha val="43137"/>
                    </a:srgbClr>
                  </a:outerShdw>
                </a:effectLst>
                <a:latin typeface="Calibri" pitchFamily="34" charset="0"/>
              </a:rPr>
              <a:t>Puempel</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err="1">
                <a:solidFill>
                  <a:srgbClr val="002060"/>
                </a:solidFill>
                <a:effectLst>
                  <a:outerShdw blurRad="38100" dist="38100" dir="2700000" algn="tl">
                    <a:srgbClr val="000000">
                      <a:alpha val="43137"/>
                    </a:srgbClr>
                  </a:outerShdw>
                </a:effectLst>
                <a:latin typeface="Calibri" pitchFamily="34" charset="0"/>
              </a:rPr>
              <a:t>Austrocontrol</a:t>
            </a:r>
            <a:r>
              <a:rPr lang="nl-NL" sz="1800" dirty="0">
                <a:solidFill>
                  <a:srgbClr val="002060"/>
                </a:solidFill>
                <a:effectLst>
                  <a:outerShdw blurRad="38100" dist="38100" dir="2700000" algn="tl">
                    <a:srgbClr val="000000">
                      <a:alpha val="43137"/>
                    </a:srgbClr>
                  </a:outerShdw>
                </a:effectLst>
                <a:latin typeface="Calibri" pitchFamily="34" charset="0"/>
              </a:rPr>
              <a:t>, </a:t>
            </a:r>
            <a:r>
              <a:rPr lang="nl-NL" sz="1800" dirty="0" err="1">
                <a:solidFill>
                  <a:srgbClr val="002060"/>
                </a:solidFill>
                <a:effectLst>
                  <a:outerShdw blurRad="38100" dist="38100" dir="2700000" algn="tl">
                    <a:srgbClr val="000000">
                      <a:alpha val="43137"/>
                    </a:srgbClr>
                  </a:outerShdw>
                </a:effectLst>
                <a:latin typeface="Calibri" pitchFamily="34" charset="0"/>
              </a:rPr>
              <a:t>CAeM</a:t>
            </a:r>
            <a:r>
              <a:rPr lang="nl-NL" sz="1800" dirty="0">
                <a:solidFill>
                  <a:srgbClr val="002060"/>
                </a:solidFill>
                <a:effectLst>
                  <a:outerShdw blurRad="38100" dist="38100" dir="2700000" algn="tl">
                    <a:srgbClr val="000000">
                      <a:alpha val="43137"/>
                    </a:srgbClr>
                  </a:outerShdw>
                </a:effectLst>
                <a:latin typeface="Calibri" pitchFamily="34" charset="0"/>
              </a:rPr>
              <a:t> ET-ASC, EUMETNET),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Michael </a:t>
            </a:r>
            <a:r>
              <a:rPr lang="nl-NL" sz="1800" dirty="0" err="1">
                <a:solidFill>
                  <a:srgbClr val="002060"/>
                </a:solidFill>
                <a:effectLst>
                  <a:outerShdw blurRad="38100" dist="38100" dir="2700000" algn="tl">
                    <a:srgbClr val="000000">
                      <a:alpha val="43137"/>
                    </a:srgbClr>
                  </a:outerShdw>
                </a:effectLst>
                <a:latin typeface="Calibri" pitchFamily="34" charset="0"/>
              </a:rPr>
              <a:t>Staudinger</a:t>
            </a:r>
            <a:r>
              <a:rPr lang="nl-NL" sz="1800" dirty="0">
                <a:solidFill>
                  <a:srgbClr val="002060"/>
                </a:solidFill>
                <a:effectLst>
                  <a:outerShdw blurRad="38100" dist="38100" dir="2700000" algn="tl">
                    <a:srgbClr val="000000">
                      <a:alpha val="43137"/>
                    </a:srgbClr>
                  </a:outerShdw>
                </a:effectLst>
                <a:latin typeface="Calibri" pitchFamily="34" charset="0"/>
              </a:rPr>
              <a:t> (ZAMG),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smtClean="0">
                <a:solidFill>
                  <a:srgbClr val="002060"/>
                </a:solidFill>
                <a:effectLst>
                  <a:outerShdw blurRad="38100" dist="38100" dir="2700000" algn="tl">
                    <a:srgbClr val="000000">
                      <a:alpha val="43137"/>
                    </a:srgbClr>
                  </a:outerShdw>
                </a:effectLst>
                <a:latin typeface="Calibri" pitchFamily="34" charset="0"/>
              </a:rPr>
              <a:t>Milan </a:t>
            </a:r>
            <a:r>
              <a:rPr lang="nl-NL" sz="1800" dirty="0" err="1">
                <a:solidFill>
                  <a:srgbClr val="002060"/>
                </a:solidFill>
                <a:effectLst>
                  <a:outerShdw blurRad="38100" dist="38100" dir="2700000" algn="tl">
                    <a:srgbClr val="000000">
                      <a:alpha val="43137"/>
                    </a:srgbClr>
                  </a:outerShdw>
                </a:effectLst>
                <a:latin typeface="Calibri" pitchFamily="34" charset="0"/>
              </a:rPr>
              <a:t>Dacic</a:t>
            </a:r>
            <a:r>
              <a:rPr lang="nl-NL" sz="1800" dirty="0">
                <a:solidFill>
                  <a:srgbClr val="002060"/>
                </a:solidFill>
                <a:effectLst>
                  <a:outerShdw blurRad="38100" dist="38100" dir="2700000" algn="tl">
                    <a:srgbClr val="000000">
                      <a:alpha val="43137"/>
                    </a:srgbClr>
                  </a:outerShdw>
                </a:effectLst>
                <a:latin typeface="Calibri" pitchFamily="34" charset="0"/>
              </a:rPr>
              <a:t> (WMO, ROE), </a:t>
            </a:r>
            <a:endParaRPr lang="nl-NL"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r>
              <a:rPr lang="nl-NL" sz="1800" dirty="0" err="1" smtClean="0">
                <a:solidFill>
                  <a:srgbClr val="002060"/>
                </a:solidFill>
                <a:effectLst>
                  <a:outerShdw blurRad="38100" dist="38100" dir="2700000" algn="tl">
                    <a:srgbClr val="000000">
                      <a:alpha val="43137"/>
                    </a:srgbClr>
                  </a:outerShdw>
                </a:effectLst>
                <a:latin typeface="Calibri" pitchFamily="34" charset="0"/>
              </a:rPr>
              <a:t>Dimitar</a:t>
            </a:r>
            <a:r>
              <a:rPr lang="nl-NL" sz="1800" dirty="0" smtClean="0">
                <a:solidFill>
                  <a:srgbClr val="002060"/>
                </a:solidFill>
                <a:effectLst>
                  <a:outerShdw blurRad="38100" dist="38100" dir="2700000" algn="tl">
                    <a:srgbClr val="000000">
                      <a:alpha val="43137"/>
                    </a:srgbClr>
                  </a:outerShdw>
                </a:effectLst>
                <a:latin typeface="Calibri" pitchFamily="34" charset="0"/>
              </a:rPr>
              <a:t> </a:t>
            </a:r>
            <a:r>
              <a:rPr lang="nl-NL" sz="1800" dirty="0" err="1">
                <a:solidFill>
                  <a:srgbClr val="002060"/>
                </a:solidFill>
                <a:effectLst>
                  <a:outerShdw blurRad="38100" dist="38100" dir="2700000" algn="tl">
                    <a:srgbClr val="000000">
                      <a:alpha val="43137"/>
                    </a:srgbClr>
                  </a:outerShdw>
                </a:effectLst>
                <a:latin typeface="Calibri" pitchFamily="34" charset="0"/>
              </a:rPr>
              <a:t>Ivanov</a:t>
            </a:r>
            <a:r>
              <a:rPr lang="nl-NL" sz="1800" dirty="0">
                <a:solidFill>
                  <a:srgbClr val="002060"/>
                </a:solidFill>
                <a:effectLst>
                  <a:outerShdw blurRad="38100" dist="38100" dir="2700000" algn="tl">
                    <a:srgbClr val="000000">
                      <a:alpha val="43137"/>
                    </a:srgbClr>
                  </a:outerShdw>
                </a:effectLst>
                <a:latin typeface="Calibri" pitchFamily="34" charset="0"/>
              </a:rPr>
              <a:t> (WMO, AEM</a:t>
            </a:r>
            <a:r>
              <a:rPr lang="nl-NL" sz="1800" dirty="0" smtClean="0">
                <a:solidFill>
                  <a:srgbClr val="002060"/>
                </a:solidFill>
                <a:effectLst>
                  <a:outerShdw blurRad="38100" dist="38100" dir="2700000" algn="tl">
                    <a:srgbClr val="000000">
                      <a:alpha val="43137"/>
                    </a:srgbClr>
                  </a:outerShdw>
                </a:effectLst>
                <a:latin typeface="Calibri" pitchFamily="34" charset="0"/>
              </a:rPr>
              <a:t>).</a:t>
            </a:r>
            <a:endParaRPr lang="en-US" sz="1800" dirty="0">
              <a:solidFill>
                <a:srgbClr val="002060"/>
              </a:solidFill>
              <a:effectLst>
                <a:outerShdw blurRad="38100" dist="38100" dir="2700000" algn="tl">
                  <a:srgbClr val="000000">
                    <a:alpha val="43137"/>
                  </a:srgbClr>
                </a:outerShdw>
              </a:effectLst>
              <a:latin typeface="Calibri" pitchFamily="34" charset="0"/>
            </a:endParaRPr>
          </a:p>
        </p:txBody>
      </p:sp>
      <p:sp>
        <p:nvSpPr>
          <p:cNvPr id="4"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en-US" altLang="fi-FI" sz="3200" b="1" kern="0" dirty="0">
                <a:solidFill>
                  <a:schemeClr val="bg1"/>
                </a:solidFill>
                <a:latin typeface="Calibri" pitchFamily="34" charset="0"/>
                <a:ea typeface="+mj-ea"/>
                <a:cs typeface="+mj-cs"/>
              </a:rPr>
              <a:t>Organizing Committee </a:t>
            </a:r>
            <a:r>
              <a:rPr lang="en-US" altLang="fi-FI" sz="3200" b="1" kern="0" dirty="0" smtClean="0">
                <a:solidFill>
                  <a:schemeClr val="bg1"/>
                </a:solidFill>
                <a:latin typeface="Calibri" pitchFamily="34" charset="0"/>
                <a:ea typeface="+mj-ea"/>
                <a:cs typeface="+mj-cs"/>
              </a:rPr>
              <a:t>OC - first </a:t>
            </a:r>
            <a:r>
              <a:rPr lang="en-US" altLang="fi-FI" sz="3200" b="1" kern="0" dirty="0">
                <a:solidFill>
                  <a:schemeClr val="bg1"/>
                </a:solidFill>
                <a:latin typeface="Calibri" pitchFamily="34" charset="0"/>
                <a:ea typeface="+mj-ea"/>
                <a:cs typeface="+mj-cs"/>
              </a:rPr>
              <a:t>meeting</a:t>
            </a:r>
            <a:endParaRPr lang="fi-FI" altLang="fi-FI" sz="3200" b="1" kern="0" dirty="0" smtClean="0">
              <a:solidFill>
                <a:schemeClr val="bg1"/>
              </a:solidFill>
              <a:latin typeface="Calibri" pitchFamily="34" charset="0"/>
              <a:ea typeface="+mj-ea"/>
              <a:cs typeface="+mj-cs"/>
            </a:endParaRPr>
          </a:p>
        </p:txBody>
      </p:sp>
      <p:sp>
        <p:nvSpPr>
          <p:cNvPr id="6" name="Slide Number Placeholder 1"/>
          <p:cNvSpPr txBox="1">
            <a:spLocks/>
          </p:cNvSpPr>
          <p:nvPr/>
        </p:nvSpPr>
        <p:spPr>
          <a:xfrm>
            <a:off x="8460432" y="160253"/>
            <a:ext cx="576064" cy="244411"/>
          </a:xfrm>
          <a:prstGeom prst="rect">
            <a:avLst/>
          </a:prstGeom>
        </p:spPr>
        <p:txBody>
          <a:bodyPr/>
          <a:lstStyle/>
          <a:p>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fld id="{F8EE8346-F372-49B5-81A5-D1270ABA9D59}" type="slidenum">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t>11</a:t>
            </a:fld>
            <a:r>
              <a:rPr kumimoji="0" lang="hr-HR" sz="1200" b="0" i="0" u="none" strike="noStrike" kern="1200" cap="none" spc="0" normalizeH="0" baseline="0" noProof="0" dirty="0" smtClean="0">
                <a:ln>
                  <a:noFill/>
                </a:ln>
                <a:solidFill>
                  <a:schemeClr val="bg1"/>
                </a:solidFill>
                <a:effectLst/>
                <a:uLnTx/>
                <a:uFillTx/>
                <a:latin typeface="Arial" charset="0"/>
                <a:ea typeface="+mn-ea"/>
                <a:cs typeface="+mn-cs"/>
              </a:rPr>
              <a:t>/21</a:t>
            </a:r>
            <a:endParaRPr kumimoji="0" lang="en-US"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Footer Placeholder 3"/>
          <p:cNvSpPr>
            <a:spLocks noGrp="1"/>
          </p:cNvSpPr>
          <p:nvPr>
            <p:ph type="ftr" sz="quarter" idx="11"/>
          </p:nvPr>
        </p:nvSpPr>
        <p:spPr>
          <a:xfrm>
            <a:off x="899592" y="6381328"/>
            <a:ext cx="5904656" cy="312737"/>
          </a:xfrm>
        </p:spPr>
        <p:txBody>
          <a:bodyPr/>
          <a:lstStyle/>
          <a:p>
            <a:pPr algn="l">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1877147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0" dur="500"/>
                                        <p:tgtEl>
                                          <p:spTgt spid="6144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3" dur="500"/>
                                        <p:tgtEl>
                                          <p:spTgt spid="6144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1442">
                                            <p:txEl>
                                              <p:pRg st="3" end="3"/>
                                            </p:txEl>
                                          </p:spTgt>
                                        </p:tgtEl>
                                        <p:attrNameLst>
                                          <p:attrName>style.visibility</p:attrName>
                                        </p:attrNameLst>
                                      </p:cBhvr>
                                      <p:to>
                                        <p:strVal val="visible"/>
                                      </p:to>
                                    </p:set>
                                    <p:animEffect transition="in" filter="randombar(horizontal)">
                                      <p:cBhvr>
                                        <p:cTn id="16" dur="500"/>
                                        <p:tgtEl>
                                          <p:spTgt spid="6144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1442">
                                            <p:txEl>
                                              <p:pRg st="4" end="4"/>
                                            </p:txEl>
                                          </p:spTgt>
                                        </p:tgtEl>
                                        <p:attrNameLst>
                                          <p:attrName>style.visibility</p:attrName>
                                        </p:attrNameLst>
                                      </p:cBhvr>
                                      <p:to>
                                        <p:strVal val="visible"/>
                                      </p:to>
                                    </p:set>
                                    <p:animEffect transition="in" filter="randombar(horizontal)">
                                      <p:cBhvr>
                                        <p:cTn id="19" dur="500"/>
                                        <p:tgtEl>
                                          <p:spTgt spid="6144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1442">
                                            <p:txEl>
                                              <p:pRg st="5" end="5"/>
                                            </p:txEl>
                                          </p:spTgt>
                                        </p:tgtEl>
                                        <p:attrNameLst>
                                          <p:attrName>style.visibility</p:attrName>
                                        </p:attrNameLst>
                                      </p:cBhvr>
                                      <p:to>
                                        <p:strVal val="visible"/>
                                      </p:to>
                                    </p:set>
                                    <p:animEffect transition="in" filter="randombar(horizontal)">
                                      <p:cBhvr>
                                        <p:cTn id="22" dur="500"/>
                                        <p:tgtEl>
                                          <p:spTgt spid="6144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1442">
                                            <p:txEl>
                                              <p:pRg st="6" end="6"/>
                                            </p:txEl>
                                          </p:spTgt>
                                        </p:tgtEl>
                                        <p:attrNameLst>
                                          <p:attrName>style.visibility</p:attrName>
                                        </p:attrNameLst>
                                      </p:cBhvr>
                                      <p:to>
                                        <p:strVal val="visible"/>
                                      </p:to>
                                    </p:set>
                                    <p:animEffect transition="in" filter="randombar(horizontal)">
                                      <p:cBhvr>
                                        <p:cTn id="25" dur="500"/>
                                        <p:tgtEl>
                                          <p:spTgt spid="6144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1442">
                                            <p:txEl>
                                              <p:pRg st="7" end="7"/>
                                            </p:txEl>
                                          </p:spTgt>
                                        </p:tgtEl>
                                        <p:attrNameLst>
                                          <p:attrName>style.visibility</p:attrName>
                                        </p:attrNameLst>
                                      </p:cBhvr>
                                      <p:to>
                                        <p:strVal val="visible"/>
                                      </p:to>
                                    </p:set>
                                    <p:animEffect transition="in" filter="randombar(horizontal)">
                                      <p:cBhvr>
                                        <p:cTn id="28" dur="500"/>
                                        <p:tgtEl>
                                          <p:spTgt spid="61442">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1442">
                                            <p:txEl>
                                              <p:pRg st="8" end="8"/>
                                            </p:txEl>
                                          </p:spTgt>
                                        </p:tgtEl>
                                        <p:attrNameLst>
                                          <p:attrName>style.visibility</p:attrName>
                                        </p:attrNameLst>
                                      </p:cBhvr>
                                      <p:to>
                                        <p:strVal val="visible"/>
                                      </p:to>
                                    </p:set>
                                    <p:animEffect transition="in" filter="randombar(horizontal)">
                                      <p:cBhvr>
                                        <p:cTn id="31" dur="500"/>
                                        <p:tgtEl>
                                          <p:spTgt spid="61442">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1442">
                                            <p:txEl>
                                              <p:pRg st="9" end="9"/>
                                            </p:txEl>
                                          </p:spTgt>
                                        </p:tgtEl>
                                        <p:attrNameLst>
                                          <p:attrName>style.visibility</p:attrName>
                                        </p:attrNameLst>
                                      </p:cBhvr>
                                      <p:to>
                                        <p:strVal val="visible"/>
                                      </p:to>
                                    </p:set>
                                    <p:animEffect transition="in" filter="randombar(horizontal)">
                                      <p:cBhvr>
                                        <p:cTn id="34" dur="500"/>
                                        <p:tgtEl>
                                          <p:spTgt spid="61442">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1442">
                                            <p:txEl>
                                              <p:pRg st="10" end="10"/>
                                            </p:txEl>
                                          </p:spTgt>
                                        </p:tgtEl>
                                        <p:attrNameLst>
                                          <p:attrName>style.visibility</p:attrName>
                                        </p:attrNameLst>
                                      </p:cBhvr>
                                      <p:to>
                                        <p:strVal val="visible"/>
                                      </p:to>
                                    </p:set>
                                    <p:animEffect transition="in" filter="randombar(horizontal)">
                                      <p:cBhvr>
                                        <p:cTn id="37" dur="500"/>
                                        <p:tgtEl>
                                          <p:spTgt spid="614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251520" y="908720"/>
            <a:ext cx="8713787"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SzPct val="130000"/>
              <a:buNone/>
            </a:pPr>
            <a:r>
              <a:rPr lang="en-US" sz="1600" b="1" dirty="0" smtClean="0">
                <a:solidFill>
                  <a:srgbClr val="002060"/>
                </a:solidFill>
                <a:effectLst>
                  <a:outerShdw blurRad="38100" dist="38100" dir="2700000" algn="tl">
                    <a:srgbClr val="000000">
                      <a:alpha val="43137"/>
                    </a:srgbClr>
                  </a:outerShdw>
                </a:effectLst>
                <a:latin typeface="Calibri" pitchFamily="34" charset="0"/>
              </a:rPr>
              <a:t>Expected </a:t>
            </a:r>
            <a:r>
              <a:rPr lang="en-US" sz="1600" b="1" dirty="0">
                <a:solidFill>
                  <a:srgbClr val="002060"/>
                </a:solidFill>
                <a:effectLst>
                  <a:outerShdw blurRad="38100" dist="38100" dir="2700000" algn="tl">
                    <a:srgbClr val="000000">
                      <a:alpha val="43137"/>
                    </a:srgbClr>
                  </a:outerShdw>
                </a:effectLst>
                <a:latin typeface="Calibri" pitchFamily="34" charset="0"/>
              </a:rPr>
              <a:t>outcome of the OC meeting </a:t>
            </a:r>
          </a:p>
          <a:p>
            <a:pPr marL="0" indent="0">
              <a:buSzPct val="130000"/>
              <a:buNone/>
            </a:pPr>
            <a:r>
              <a:rPr lang="en-US" sz="1600" dirty="0" smtClean="0">
                <a:solidFill>
                  <a:srgbClr val="002060"/>
                </a:solidFill>
                <a:effectLst>
                  <a:outerShdw blurRad="38100" dist="38100" dir="2700000" algn="tl">
                    <a:srgbClr val="000000">
                      <a:alpha val="43137"/>
                    </a:srgbClr>
                  </a:outerShdw>
                </a:effectLst>
                <a:latin typeface="Calibri" pitchFamily="34" charset="0"/>
              </a:rPr>
              <a:t>• Conference </a:t>
            </a:r>
            <a:r>
              <a:rPr lang="en-US" sz="1600" dirty="0">
                <a:solidFill>
                  <a:srgbClr val="002060"/>
                </a:solidFill>
                <a:effectLst>
                  <a:outerShdw blurRad="38100" dist="38100" dir="2700000" algn="tl">
                    <a:srgbClr val="000000">
                      <a:alpha val="43137"/>
                    </a:srgbClr>
                  </a:outerShdw>
                </a:effectLst>
                <a:latin typeface="Calibri" pitchFamily="34" charset="0"/>
              </a:rPr>
              <a:t>goal - Based the concept note, OC should agree on the expected outcome of the conference as well as the proper format needed to achieve the expected goals. </a:t>
            </a:r>
          </a:p>
          <a:p>
            <a:pPr marL="0" indent="0">
              <a:buSzPct val="130000"/>
              <a:buNone/>
            </a:pPr>
            <a:r>
              <a:rPr lang="en-US" sz="1600" dirty="0" smtClean="0">
                <a:solidFill>
                  <a:srgbClr val="002060"/>
                </a:solidFill>
                <a:effectLst>
                  <a:outerShdw blurRad="38100" dist="38100" dir="2700000" algn="tl">
                    <a:srgbClr val="000000">
                      <a:alpha val="43137"/>
                    </a:srgbClr>
                  </a:outerShdw>
                </a:effectLst>
                <a:latin typeface="Calibri" pitchFamily="34" charset="0"/>
              </a:rPr>
              <a:t>• Decide </a:t>
            </a:r>
            <a:r>
              <a:rPr lang="en-US" sz="1600" dirty="0">
                <a:solidFill>
                  <a:srgbClr val="002060"/>
                </a:solidFill>
                <a:effectLst>
                  <a:outerShdw blurRad="38100" dist="38100" dir="2700000" algn="tl">
                    <a:srgbClr val="000000">
                      <a:alpha val="43137"/>
                    </a:srgbClr>
                  </a:outerShdw>
                </a:effectLst>
                <a:latin typeface="Calibri" pitchFamily="34" charset="0"/>
              </a:rPr>
              <a:t>on the scope – Aeronautical meteorology and related services are complex issues. OC should therefore decide whether ECMA will present the broad picture (which means that we may have only one lecture/presentation per item) or if we aim to concentrate on two or three most important topics. </a:t>
            </a:r>
            <a:endParaRPr lang="en-US" sz="1600" dirty="0" smtClean="0">
              <a:solidFill>
                <a:srgbClr val="002060"/>
              </a:solidFill>
              <a:effectLst>
                <a:outerShdw blurRad="38100" dist="38100" dir="2700000" algn="tl">
                  <a:srgbClr val="000000">
                    <a:alpha val="43137"/>
                  </a:srgbClr>
                </a:outerShdw>
              </a:effectLst>
              <a:latin typeface="Calibri" pitchFamily="34" charset="0"/>
            </a:endParaRPr>
          </a:p>
          <a:p>
            <a:pPr marL="0" indent="0">
              <a:buSzPct val="130000"/>
              <a:buNone/>
            </a:pPr>
            <a:endParaRPr lang="en-US" sz="1600" dirty="0">
              <a:solidFill>
                <a:srgbClr val="002060"/>
              </a:solidFill>
              <a:effectLst>
                <a:outerShdw blurRad="38100" dist="38100" dir="2700000" algn="tl">
                  <a:srgbClr val="000000">
                    <a:alpha val="43137"/>
                  </a:srgbClr>
                </a:outerShdw>
              </a:effectLst>
              <a:latin typeface="Calibri" pitchFamily="34" charset="0"/>
            </a:endParaRPr>
          </a:p>
          <a:p>
            <a:pPr marL="0" indent="0">
              <a:buSzPct val="130000"/>
              <a:buNone/>
            </a:pPr>
            <a:r>
              <a:rPr lang="en-US" sz="1600" b="1" dirty="0" smtClean="0">
                <a:solidFill>
                  <a:srgbClr val="002060"/>
                </a:solidFill>
                <a:effectLst>
                  <a:outerShdw blurRad="38100" dist="38100" dir="2700000" algn="tl">
                    <a:srgbClr val="000000">
                      <a:alpha val="43137"/>
                    </a:srgbClr>
                  </a:outerShdw>
                </a:effectLst>
                <a:latin typeface="Calibri" pitchFamily="34" charset="0"/>
              </a:rPr>
              <a:t>Agenda </a:t>
            </a:r>
            <a:r>
              <a:rPr lang="en-US" sz="1600" dirty="0">
                <a:solidFill>
                  <a:srgbClr val="002060"/>
                </a:solidFill>
                <a:effectLst>
                  <a:outerShdw blurRad="38100" dist="38100" dir="2700000" algn="tl">
                    <a:srgbClr val="000000">
                      <a:alpha val="43137"/>
                    </a:srgbClr>
                  </a:outerShdw>
                </a:effectLst>
                <a:latin typeface="Calibri" pitchFamily="34" charset="0"/>
              </a:rPr>
              <a:t>– the agenda of the OC meeting should follow some kind of “top-down” approach. OC should start to discuss the “big picture” and then go down stepwise. It is suggested to stay away from discussing the details too early. It is therefore proposed that the OC meeting agenda lines up with the following steps: </a:t>
            </a:r>
            <a:endParaRPr lang="en-US" sz="1600" dirty="0" smtClean="0">
              <a:solidFill>
                <a:srgbClr val="002060"/>
              </a:solidFill>
              <a:effectLst>
                <a:outerShdw blurRad="38100" dist="38100" dir="2700000" algn="tl">
                  <a:srgbClr val="000000">
                    <a:alpha val="43137"/>
                  </a:srgbClr>
                </a:outerShdw>
              </a:effectLst>
              <a:latin typeface="Calibri" pitchFamily="34" charset="0"/>
            </a:endParaRPr>
          </a:p>
          <a:p>
            <a:pPr marL="342900" indent="-342900">
              <a:buSzPct val="130000"/>
              <a:buAutoNum type="arabicParenR"/>
            </a:pPr>
            <a:r>
              <a:rPr lang="en-US" sz="1600" dirty="0" smtClean="0">
                <a:solidFill>
                  <a:srgbClr val="002060"/>
                </a:solidFill>
                <a:effectLst>
                  <a:outerShdw blurRad="38100" dist="38100" dir="2700000" algn="tl">
                    <a:srgbClr val="000000">
                      <a:alpha val="43137"/>
                    </a:srgbClr>
                  </a:outerShdw>
                </a:effectLst>
                <a:latin typeface="Calibri" pitchFamily="34" charset="0"/>
              </a:rPr>
              <a:t>Discuss </a:t>
            </a:r>
            <a:r>
              <a:rPr lang="en-US" sz="1600" dirty="0">
                <a:solidFill>
                  <a:srgbClr val="002060"/>
                </a:solidFill>
                <a:effectLst>
                  <a:outerShdw blurRad="38100" dist="38100" dir="2700000" algn="tl">
                    <a:srgbClr val="000000">
                      <a:alpha val="43137"/>
                    </a:srgbClr>
                  </a:outerShdw>
                </a:effectLst>
                <a:latin typeface="Calibri" pitchFamily="34" charset="0"/>
              </a:rPr>
              <a:t>and agree on the expected outcome and scope of the conference</a:t>
            </a:r>
            <a:r>
              <a:rPr lang="en-US" sz="1600" dirty="0" smtClean="0">
                <a:solidFill>
                  <a:srgbClr val="002060"/>
                </a:solidFill>
                <a:effectLst>
                  <a:outerShdw blurRad="38100" dist="38100" dir="2700000" algn="tl">
                    <a:srgbClr val="000000">
                      <a:alpha val="43137"/>
                    </a:srgbClr>
                  </a:outerShdw>
                </a:effectLst>
                <a:latin typeface="Calibri" pitchFamily="34" charset="0"/>
              </a:rPr>
              <a:t>.</a:t>
            </a:r>
          </a:p>
          <a:p>
            <a:pPr marL="342900" indent="-342900">
              <a:buSzPct val="130000"/>
              <a:buAutoNum type="arabicParenR"/>
            </a:pPr>
            <a:r>
              <a:rPr lang="en-US" sz="1600" dirty="0" smtClean="0">
                <a:solidFill>
                  <a:srgbClr val="002060"/>
                </a:solidFill>
                <a:effectLst>
                  <a:outerShdw blurRad="38100" dist="38100" dir="2700000" algn="tl">
                    <a:srgbClr val="000000">
                      <a:alpha val="43137"/>
                    </a:srgbClr>
                  </a:outerShdw>
                </a:effectLst>
                <a:latin typeface="Calibri" pitchFamily="34" charset="0"/>
              </a:rPr>
              <a:t>Decide </a:t>
            </a:r>
            <a:r>
              <a:rPr lang="en-US" sz="1600" dirty="0">
                <a:solidFill>
                  <a:srgbClr val="002060"/>
                </a:solidFill>
                <a:effectLst>
                  <a:outerShdw blurRad="38100" dist="38100" dir="2700000" algn="tl">
                    <a:srgbClr val="000000">
                      <a:alpha val="43137"/>
                    </a:srgbClr>
                  </a:outerShdw>
                </a:effectLst>
                <a:latin typeface="Calibri" pitchFamily="34" charset="0"/>
              </a:rPr>
              <a:t>on the right </a:t>
            </a:r>
            <a:r>
              <a:rPr lang="en-US" sz="1600" dirty="0" smtClean="0">
                <a:solidFill>
                  <a:srgbClr val="002060"/>
                </a:solidFill>
                <a:effectLst>
                  <a:outerShdw blurRad="38100" dist="38100" dir="2700000" algn="tl">
                    <a:srgbClr val="000000">
                      <a:alpha val="43137"/>
                    </a:srgbClr>
                  </a:outerShdw>
                </a:effectLst>
                <a:latin typeface="Calibri" pitchFamily="34" charset="0"/>
              </a:rPr>
              <a:t>format</a:t>
            </a:r>
          </a:p>
          <a:p>
            <a:pPr marL="342900" indent="-342900">
              <a:buSzPct val="130000"/>
              <a:buAutoNum type="arabicParenR"/>
            </a:pPr>
            <a:r>
              <a:rPr lang="en-US" sz="1600" dirty="0" smtClean="0">
                <a:solidFill>
                  <a:srgbClr val="002060"/>
                </a:solidFill>
                <a:effectLst>
                  <a:outerShdw blurRad="38100" dist="38100" dir="2700000" algn="tl">
                    <a:srgbClr val="000000">
                      <a:alpha val="43137"/>
                    </a:srgbClr>
                  </a:outerShdw>
                </a:effectLst>
                <a:latin typeface="Calibri" pitchFamily="34" charset="0"/>
              </a:rPr>
              <a:t>Following </a:t>
            </a:r>
            <a:r>
              <a:rPr lang="en-US" sz="1600" dirty="0">
                <a:solidFill>
                  <a:srgbClr val="002060"/>
                </a:solidFill>
                <a:effectLst>
                  <a:outerShdw blurRad="38100" dist="38100" dir="2700000" algn="tl">
                    <a:srgbClr val="000000">
                      <a:alpha val="43137"/>
                    </a:srgbClr>
                  </a:outerShdw>
                </a:effectLst>
                <a:latin typeface="Calibri" pitchFamily="34" charset="0"/>
              </a:rPr>
              <a:t>the agreed format we can decide on a conference structure and the order of the sessions </a:t>
            </a:r>
          </a:p>
          <a:p>
            <a:pPr marL="342900" indent="-342900">
              <a:buSzPct val="130000"/>
              <a:buAutoNum type="arabicParenR"/>
            </a:pPr>
            <a:r>
              <a:rPr lang="en-US" sz="1600" dirty="0" smtClean="0">
                <a:solidFill>
                  <a:srgbClr val="002060"/>
                </a:solidFill>
                <a:effectLst>
                  <a:outerShdw blurRad="38100" dist="38100" dir="2700000" algn="tl">
                    <a:srgbClr val="000000">
                      <a:alpha val="43137"/>
                    </a:srgbClr>
                  </a:outerShdw>
                </a:effectLst>
                <a:latin typeface="Calibri" pitchFamily="34" charset="0"/>
              </a:rPr>
              <a:t>To </a:t>
            </a:r>
            <a:r>
              <a:rPr lang="en-US" sz="1600" dirty="0">
                <a:solidFill>
                  <a:srgbClr val="002060"/>
                </a:solidFill>
                <a:effectLst>
                  <a:outerShdw blurRad="38100" dist="38100" dir="2700000" algn="tl">
                    <a:srgbClr val="000000">
                      <a:alpha val="43137"/>
                    </a:srgbClr>
                  </a:outerShdw>
                </a:effectLst>
                <a:latin typeface="Calibri" pitchFamily="34" charset="0"/>
              </a:rPr>
              <a:t>identify speakers and session chairs would be the final step (could be postponed as needed)</a:t>
            </a:r>
            <a:endParaRPr lang="en-US" sz="1600" dirty="0" smtClean="0">
              <a:solidFill>
                <a:srgbClr val="002060"/>
              </a:solidFill>
              <a:effectLst>
                <a:outerShdw blurRad="38100" dist="38100" dir="2700000" algn="tl">
                  <a:srgbClr val="000000">
                    <a:alpha val="43137"/>
                  </a:srgbClr>
                </a:outerShdw>
              </a:effectLst>
              <a:latin typeface="Calibri" pitchFamily="34" charset="0"/>
            </a:endParaRPr>
          </a:p>
          <a:p>
            <a:pPr marL="342900" indent="-342900">
              <a:buSzPct val="130000"/>
              <a:buAutoNum type="arabicParenR"/>
            </a:pPr>
            <a:r>
              <a:rPr lang="en-US" sz="1600" dirty="0" smtClean="0">
                <a:solidFill>
                  <a:srgbClr val="002060"/>
                </a:solidFill>
                <a:effectLst>
                  <a:outerShdw blurRad="38100" dist="38100" dir="2700000" algn="tl">
                    <a:srgbClr val="000000">
                      <a:alpha val="43137"/>
                    </a:srgbClr>
                  </a:outerShdw>
                </a:effectLst>
                <a:latin typeface="Calibri" pitchFamily="34" charset="0"/>
              </a:rPr>
              <a:t>OC </a:t>
            </a:r>
            <a:r>
              <a:rPr lang="en-US" sz="1600" dirty="0">
                <a:solidFill>
                  <a:srgbClr val="002060"/>
                </a:solidFill>
                <a:effectLst>
                  <a:outerShdw blurRad="38100" dist="38100" dir="2700000" algn="tl">
                    <a:srgbClr val="000000">
                      <a:alpha val="43137"/>
                    </a:srgbClr>
                  </a:outerShdw>
                </a:effectLst>
                <a:latin typeface="Calibri" pitchFamily="34" charset="0"/>
              </a:rPr>
              <a:t>should </a:t>
            </a:r>
            <a:r>
              <a:rPr lang="en-US" sz="1600" dirty="0" smtClean="0">
                <a:solidFill>
                  <a:srgbClr val="002060"/>
                </a:solidFill>
                <a:effectLst>
                  <a:outerShdw blurRad="38100" dist="38100" dir="2700000" algn="tl">
                    <a:srgbClr val="000000">
                      <a:alpha val="43137"/>
                    </a:srgbClr>
                  </a:outerShdw>
                </a:effectLst>
                <a:latin typeface="Calibri" pitchFamily="34" charset="0"/>
              </a:rPr>
              <a:t>propose </a:t>
            </a:r>
            <a:r>
              <a:rPr lang="en-US" sz="1600" dirty="0">
                <a:solidFill>
                  <a:srgbClr val="002060"/>
                </a:solidFill>
                <a:effectLst>
                  <a:outerShdw blurRad="38100" dist="38100" dir="2700000" algn="tl">
                    <a:srgbClr val="000000">
                      <a:alpha val="43137"/>
                    </a:srgbClr>
                  </a:outerShdw>
                </a:effectLst>
                <a:latin typeface="Calibri" pitchFamily="34" charset="0"/>
              </a:rPr>
              <a:t>tentative dates (2 options) to MG for approval</a:t>
            </a:r>
          </a:p>
          <a:p>
            <a:pPr marL="342900" indent="-342900">
              <a:buSzPct val="130000"/>
              <a:buAutoNum type="arabicParenR"/>
            </a:pPr>
            <a:r>
              <a:rPr lang="en-US" sz="1600" dirty="0" smtClean="0">
                <a:solidFill>
                  <a:srgbClr val="002060"/>
                </a:solidFill>
                <a:effectLst>
                  <a:outerShdw blurRad="38100" dist="38100" dir="2700000" algn="tl">
                    <a:srgbClr val="000000">
                      <a:alpha val="43137"/>
                    </a:srgbClr>
                  </a:outerShdw>
                </a:effectLst>
                <a:latin typeface="Calibri" pitchFamily="34" charset="0"/>
              </a:rPr>
              <a:t>OC should agree </a:t>
            </a:r>
            <a:r>
              <a:rPr lang="en-US" sz="1600" dirty="0">
                <a:solidFill>
                  <a:srgbClr val="002060"/>
                </a:solidFill>
                <a:effectLst>
                  <a:outerShdw blurRad="38100" dist="38100" dir="2700000" algn="tl">
                    <a:srgbClr val="000000">
                      <a:alpha val="43137"/>
                    </a:srgbClr>
                  </a:outerShdw>
                </a:effectLst>
                <a:latin typeface="Calibri" pitchFamily="34" charset="0"/>
              </a:rPr>
              <a:t>on responsibilities for the organizational and programmatic issues </a:t>
            </a:r>
          </a:p>
          <a:p>
            <a:pPr marL="342900" indent="-342900">
              <a:buSzPct val="130000"/>
              <a:buAutoNum type="arabicParenR"/>
            </a:pPr>
            <a:endParaRPr lang="en-US" sz="1600" dirty="0">
              <a:solidFill>
                <a:srgbClr val="002060"/>
              </a:solidFill>
              <a:effectLst>
                <a:outerShdw blurRad="38100" dist="38100" dir="2700000" algn="tl">
                  <a:srgbClr val="000000">
                    <a:alpha val="43137"/>
                  </a:srgbClr>
                </a:outerShdw>
              </a:effectLst>
              <a:latin typeface="Calibri" pitchFamily="34" charset="0"/>
            </a:endParaRPr>
          </a:p>
        </p:txBody>
      </p:sp>
      <p:sp>
        <p:nvSpPr>
          <p:cNvPr id="4"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fi-FI" altLang="fi-FI" sz="3200" b="1" kern="0" dirty="0">
                <a:solidFill>
                  <a:schemeClr val="bg1"/>
                </a:solidFill>
                <a:latin typeface="Calibri" pitchFamily="34" charset="0"/>
                <a:ea typeface="+mj-ea"/>
                <a:cs typeface="+mj-cs"/>
              </a:rPr>
              <a:t>WG-SDP Chair </a:t>
            </a:r>
            <a:r>
              <a:rPr lang="fi-FI" altLang="fi-FI" sz="3200" b="1" kern="0" dirty="0" err="1" smtClean="0">
                <a:solidFill>
                  <a:schemeClr val="bg1"/>
                </a:solidFill>
                <a:latin typeface="Calibri" pitchFamily="34" charset="0"/>
                <a:ea typeface="+mj-ea"/>
                <a:cs typeface="+mj-cs"/>
              </a:rPr>
              <a:t>proposal</a:t>
            </a:r>
            <a:r>
              <a:rPr lang="fi-FI" altLang="fi-FI" sz="3200" b="1" kern="0" dirty="0" smtClean="0">
                <a:solidFill>
                  <a:schemeClr val="bg1"/>
                </a:solidFill>
                <a:latin typeface="Calibri" pitchFamily="34" charset="0"/>
                <a:ea typeface="+mj-ea"/>
                <a:cs typeface="+mj-cs"/>
              </a:rPr>
              <a:t> for OC</a:t>
            </a:r>
            <a:endParaRPr lang="fi-FI" altLang="fi-FI" sz="3200" b="1" kern="0" dirty="0">
              <a:solidFill>
                <a:schemeClr val="bg1"/>
              </a:solidFill>
              <a:latin typeface="Calibri" pitchFamily="34" charset="0"/>
              <a:ea typeface="+mj-ea"/>
              <a:cs typeface="+mj-cs"/>
            </a:endParaRPr>
          </a:p>
        </p:txBody>
      </p:sp>
      <p:sp>
        <p:nvSpPr>
          <p:cNvPr id="6" name="Slide Number Placeholder 1"/>
          <p:cNvSpPr txBox="1">
            <a:spLocks/>
          </p:cNvSpPr>
          <p:nvPr/>
        </p:nvSpPr>
        <p:spPr>
          <a:xfrm>
            <a:off x="8460432" y="160253"/>
            <a:ext cx="576064" cy="244411"/>
          </a:xfrm>
          <a:prstGeom prst="rect">
            <a:avLst/>
          </a:prstGeom>
        </p:spPr>
        <p:txBody>
          <a:bodyPr/>
          <a:lstStyle/>
          <a:p>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fld id="{F8EE8346-F372-49B5-81A5-D1270ABA9D59}" type="slidenum">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t>12</a:t>
            </a:fld>
            <a:r>
              <a:rPr kumimoji="0" lang="hr-HR" sz="1200" b="0" i="0" u="none" strike="noStrike" kern="1200" cap="none" spc="0" normalizeH="0" baseline="0" noProof="0" dirty="0" smtClean="0">
                <a:ln>
                  <a:noFill/>
                </a:ln>
                <a:solidFill>
                  <a:schemeClr val="bg1"/>
                </a:solidFill>
                <a:effectLst/>
                <a:uLnTx/>
                <a:uFillTx/>
                <a:latin typeface="Arial" charset="0"/>
                <a:ea typeface="+mn-ea"/>
                <a:cs typeface="+mn-cs"/>
              </a:rPr>
              <a:t>/21</a:t>
            </a:r>
            <a:endParaRPr kumimoji="0" lang="en-US"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Footer Placeholder 3"/>
          <p:cNvSpPr>
            <a:spLocks noGrp="1"/>
          </p:cNvSpPr>
          <p:nvPr>
            <p:ph type="ftr" sz="quarter" idx="11"/>
          </p:nvPr>
        </p:nvSpPr>
        <p:spPr>
          <a:xfrm>
            <a:off x="899592" y="6381328"/>
            <a:ext cx="5904656" cy="312737"/>
          </a:xfrm>
        </p:spPr>
        <p:txBody>
          <a:bodyPr/>
          <a:lstStyle/>
          <a:p>
            <a:pPr algn="l">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445189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0" dur="500"/>
                                        <p:tgtEl>
                                          <p:spTgt spid="6144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3" dur="500"/>
                                        <p:tgtEl>
                                          <p:spTgt spid="6144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1442">
                                            <p:txEl>
                                              <p:pRg st="4" end="4"/>
                                            </p:txEl>
                                          </p:spTgt>
                                        </p:tgtEl>
                                        <p:attrNameLst>
                                          <p:attrName>style.visibility</p:attrName>
                                        </p:attrNameLst>
                                      </p:cBhvr>
                                      <p:to>
                                        <p:strVal val="visible"/>
                                      </p:to>
                                    </p:set>
                                    <p:animEffect transition="in" filter="randombar(horizontal)">
                                      <p:cBhvr>
                                        <p:cTn id="18" dur="500"/>
                                        <p:tgtEl>
                                          <p:spTgt spid="6144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1442">
                                            <p:txEl>
                                              <p:pRg st="5" end="5"/>
                                            </p:txEl>
                                          </p:spTgt>
                                        </p:tgtEl>
                                        <p:attrNameLst>
                                          <p:attrName>style.visibility</p:attrName>
                                        </p:attrNameLst>
                                      </p:cBhvr>
                                      <p:to>
                                        <p:strVal val="visible"/>
                                      </p:to>
                                    </p:set>
                                    <p:animEffect transition="in" filter="randombar(horizontal)">
                                      <p:cBhvr>
                                        <p:cTn id="23" dur="500"/>
                                        <p:tgtEl>
                                          <p:spTgt spid="6144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1442">
                                            <p:txEl>
                                              <p:pRg st="6" end="6"/>
                                            </p:txEl>
                                          </p:spTgt>
                                        </p:tgtEl>
                                        <p:attrNameLst>
                                          <p:attrName>style.visibility</p:attrName>
                                        </p:attrNameLst>
                                      </p:cBhvr>
                                      <p:to>
                                        <p:strVal val="visible"/>
                                      </p:to>
                                    </p:set>
                                    <p:animEffect transition="in" filter="randombar(horizontal)">
                                      <p:cBhvr>
                                        <p:cTn id="28" dur="500"/>
                                        <p:tgtEl>
                                          <p:spTgt spid="6144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1442">
                                            <p:txEl>
                                              <p:pRg st="7" end="7"/>
                                            </p:txEl>
                                          </p:spTgt>
                                        </p:tgtEl>
                                        <p:attrNameLst>
                                          <p:attrName>style.visibility</p:attrName>
                                        </p:attrNameLst>
                                      </p:cBhvr>
                                      <p:to>
                                        <p:strVal val="visible"/>
                                      </p:to>
                                    </p:set>
                                    <p:animEffect transition="in" filter="randombar(horizontal)">
                                      <p:cBhvr>
                                        <p:cTn id="33" dur="500"/>
                                        <p:tgtEl>
                                          <p:spTgt spid="6144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1442">
                                            <p:txEl>
                                              <p:pRg st="8" end="8"/>
                                            </p:txEl>
                                          </p:spTgt>
                                        </p:tgtEl>
                                        <p:attrNameLst>
                                          <p:attrName>style.visibility</p:attrName>
                                        </p:attrNameLst>
                                      </p:cBhvr>
                                      <p:to>
                                        <p:strVal val="visible"/>
                                      </p:to>
                                    </p:set>
                                    <p:animEffect transition="in" filter="randombar(horizontal)">
                                      <p:cBhvr>
                                        <p:cTn id="38" dur="500"/>
                                        <p:tgtEl>
                                          <p:spTgt spid="6144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1442">
                                            <p:txEl>
                                              <p:pRg st="9" end="9"/>
                                            </p:txEl>
                                          </p:spTgt>
                                        </p:tgtEl>
                                        <p:attrNameLst>
                                          <p:attrName>style.visibility</p:attrName>
                                        </p:attrNameLst>
                                      </p:cBhvr>
                                      <p:to>
                                        <p:strVal val="visible"/>
                                      </p:to>
                                    </p:set>
                                    <p:animEffect transition="in" filter="randombar(horizontal)">
                                      <p:cBhvr>
                                        <p:cTn id="43" dur="500"/>
                                        <p:tgtEl>
                                          <p:spTgt spid="61442">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1442">
                                            <p:txEl>
                                              <p:pRg st="10" end="10"/>
                                            </p:txEl>
                                          </p:spTgt>
                                        </p:tgtEl>
                                        <p:attrNameLst>
                                          <p:attrName>style.visibility</p:attrName>
                                        </p:attrNameLst>
                                      </p:cBhvr>
                                      <p:to>
                                        <p:strVal val="visible"/>
                                      </p:to>
                                    </p:set>
                                    <p:animEffect transition="in" filter="randombar(horizontal)">
                                      <p:cBhvr>
                                        <p:cTn id="48" dur="500"/>
                                        <p:tgtEl>
                                          <p:spTgt spid="614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251520" y="908720"/>
            <a:ext cx="8713787"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1200"/>
              </a:spcAft>
              <a:buSzPct val="130000"/>
              <a:buNone/>
            </a:pPr>
            <a:r>
              <a:rPr lang="en-US" sz="1800" dirty="0">
                <a:solidFill>
                  <a:srgbClr val="002060"/>
                </a:solidFill>
                <a:effectLst>
                  <a:outerShdw blurRad="38100" dist="38100" dir="2700000" algn="tl">
                    <a:srgbClr val="000000">
                      <a:alpha val="43137"/>
                    </a:srgbClr>
                  </a:outerShdw>
                </a:effectLst>
                <a:latin typeface="Calibri" pitchFamily="34" charset="0"/>
              </a:rPr>
              <a:t>The OC had an in-depth discussion on the scope and objective of the conference. This included the role and responsibility of the WMO as an aviation stakeholder, the role of the NMHSs at State level and the specific “European landscape” in the aviation MET field. It was agreed that the scope and objective of ECMA should be built on the understanding of four core roles and functions of WMO as follows</a:t>
            </a:r>
            <a:r>
              <a:rPr lang="en-US" sz="1800" dirty="0" smtClean="0">
                <a:solidFill>
                  <a:srgbClr val="002060"/>
                </a:solidFill>
                <a:effectLst>
                  <a:outerShdw blurRad="38100" dist="38100" dir="2700000" algn="tl">
                    <a:srgbClr val="000000">
                      <a:alpha val="43137"/>
                    </a:srgbClr>
                  </a:outerShdw>
                </a:effectLst>
                <a:latin typeface="Calibri" pitchFamily="34" charset="0"/>
              </a:rPr>
              <a:t>:</a:t>
            </a:r>
          </a:p>
          <a:p>
            <a:pPr marL="342900" indent="-342900">
              <a:spcBef>
                <a:spcPts val="0"/>
              </a:spcBef>
              <a:spcAft>
                <a:spcPts val="600"/>
              </a:spcAft>
              <a:buSzPct val="130000"/>
              <a:buFont typeface="+mj-lt"/>
              <a:buAutoNum type="arabicPeriod"/>
            </a:pPr>
            <a:r>
              <a:rPr lang="en-US" sz="1800" dirty="0" smtClean="0">
                <a:solidFill>
                  <a:srgbClr val="002060"/>
                </a:solidFill>
                <a:effectLst>
                  <a:outerShdw blurRad="38100" dist="38100" dir="2700000" algn="tl">
                    <a:srgbClr val="000000">
                      <a:alpha val="43137"/>
                    </a:srgbClr>
                  </a:outerShdw>
                </a:effectLst>
                <a:latin typeface="Calibri" pitchFamily="34" charset="0"/>
              </a:rPr>
              <a:t>WMO </a:t>
            </a:r>
            <a:r>
              <a:rPr lang="en-US" sz="1800" dirty="0">
                <a:solidFill>
                  <a:srgbClr val="002060"/>
                </a:solidFill>
                <a:effectLst>
                  <a:outerShdw blurRad="38100" dist="38100" dir="2700000" algn="tl">
                    <a:srgbClr val="000000">
                      <a:alpha val="43137"/>
                    </a:srgbClr>
                  </a:outerShdw>
                </a:effectLst>
                <a:latin typeface="Calibri" pitchFamily="34" charset="0"/>
              </a:rPr>
              <a:t>is the ultimate contain of MET </a:t>
            </a:r>
            <a:r>
              <a:rPr lang="en-US" sz="1800" dirty="0" smtClean="0">
                <a:solidFill>
                  <a:srgbClr val="002060"/>
                </a:solidFill>
                <a:effectLst>
                  <a:outerShdw blurRad="38100" dist="38100" dir="2700000" algn="tl">
                    <a:srgbClr val="000000">
                      <a:alpha val="43137"/>
                    </a:srgbClr>
                  </a:outerShdw>
                </a:effectLst>
                <a:latin typeface="Calibri" pitchFamily="34" charset="0"/>
              </a:rPr>
              <a:t>expertise</a:t>
            </a:r>
            <a:endParaRPr lang="en-US" sz="1800" dirty="0">
              <a:solidFill>
                <a:srgbClr val="002060"/>
              </a:solidFill>
              <a:effectLst>
                <a:outerShdw blurRad="38100" dist="38100" dir="2700000" algn="tl">
                  <a:srgbClr val="000000">
                    <a:alpha val="43137"/>
                  </a:srgbClr>
                </a:outerShdw>
              </a:effectLst>
              <a:latin typeface="Calibri" pitchFamily="34" charset="0"/>
            </a:endParaRPr>
          </a:p>
          <a:p>
            <a:pPr marL="342900" indent="-342900">
              <a:spcBef>
                <a:spcPts val="0"/>
              </a:spcBef>
              <a:spcAft>
                <a:spcPts val="600"/>
              </a:spcAft>
              <a:buSzPct val="130000"/>
              <a:buFont typeface="+mj-lt"/>
              <a:buAutoNum type="arabicPeriod"/>
            </a:pPr>
            <a:r>
              <a:rPr lang="en-US" sz="1800" dirty="0" smtClean="0">
                <a:solidFill>
                  <a:srgbClr val="002060"/>
                </a:solidFill>
                <a:effectLst>
                  <a:outerShdw blurRad="38100" dist="38100" dir="2700000" algn="tl">
                    <a:srgbClr val="000000">
                      <a:alpha val="43137"/>
                    </a:srgbClr>
                  </a:outerShdw>
                </a:effectLst>
                <a:latin typeface="Calibri" pitchFamily="34" charset="0"/>
              </a:rPr>
              <a:t>WMO </a:t>
            </a:r>
            <a:r>
              <a:rPr lang="en-US" sz="1800" dirty="0">
                <a:solidFill>
                  <a:srgbClr val="002060"/>
                </a:solidFill>
                <a:effectLst>
                  <a:outerShdw blurRad="38100" dist="38100" dir="2700000" algn="tl">
                    <a:srgbClr val="000000">
                      <a:alpha val="43137"/>
                    </a:srgbClr>
                  </a:outerShdw>
                </a:effectLst>
                <a:latin typeface="Calibri" pitchFamily="34" charset="0"/>
              </a:rPr>
              <a:t>sets regulations - standards and procedures for the aviation MET (this is together with ICAO, but WMO has the specific role in the pure MET </a:t>
            </a:r>
            <a:r>
              <a:rPr lang="en-US" sz="1800" dirty="0" smtClean="0">
                <a:solidFill>
                  <a:srgbClr val="002060"/>
                </a:solidFill>
                <a:effectLst>
                  <a:outerShdw blurRad="38100" dist="38100" dir="2700000" algn="tl">
                    <a:srgbClr val="000000">
                      <a:alpha val="43137"/>
                    </a:srgbClr>
                  </a:outerShdw>
                </a:effectLst>
                <a:latin typeface="Calibri" pitchFamily="34" charset="0"/>
              </a:rPr>
              <a:t>domain</a:t>
            </a:r>
            <a:r>
              <a:rPr lang="en-US" sz="1800" dirty="0">
                <a:solidFill>
                  <a:srgbClr val="002060"/>
                </a:solidFill>
                <a:effectLst>
                  <a:outerShdw blurRad="38100" dist="38100" dir="2700000" algn="tl">
                    <a:srgbClr val="000000">
                      <a:alpha val="43137"/>
                    </a:srgbClr>
                  </a:outerShdw>
                </a:effectLst>
                <a:latin typeface="Calibri" pitchFamily="34" charset="0"/>
              </a:rPr>
              <a:t> </a:t>
            </a:r>
            <a:r>
              <a:rPr lang="en-US" sz="1800" dirty="0" smtClean="0">
                <a:solidFill>
                  <a:srgbClr val="002060"/>
                </a:solidFill>
                <a:effectLst>
                  <a:outerShdw blurRad="38100" dist="38100" dir="2700000" algn="tl">
                    <a:srgbClr val="000000">
                      <a:alpha val="43137"/>
                    </a:srgbClr>
                  </a:outerShdw>
                </a:effectLst>
                <a:latin typeface="Calibri" pitchFamily="34" charset="0"/>
              </a:rPr>
              <a:t>(e.g</a:t>
            </a:r>
            <a:r>
              <a:rPr lang="en-US" sz="1800" dirty="0">
                <a:solidFill>
                  <a:srgbClr val="002060"/>
                </a:solidFill>
                <a:effectLst>
                  <a:outerShdw blurRad="38100" dist="38100" dir="2700000" algn="tl">
                    <a:srgbClr val="000000">
                      <a:alpha val="43137"/>
                    </a:srgbClr>
                  </a:outerShdw>
                </a:effectLst>
                <a:latin typeface="Calibri" pitchFamily="34" charset="0"/>
              </a:rPr>
              <a:t>., methods and practices for observations and forecasts) </a:t>
            </a:r>
            <a:endParaRPr lang="en-US" sz="1800" dirty="0" smtClean="0">
              <a:solidFill>
                <a:srgbClr val="002060"/>
              </a:solidFill>
              <a:effectLst>
                <a:outerShdw blurRad="38100" dist="38100" dir="2700000" algn="tl">
                  <a:srgbClr val="000000">
                    <a:alpha val="43137"/>
                  </a:srgbClr>
                </a:outerShdw>
              </a:effectLst>
              <a:latin typeface="Calibri" pitchFamily="34" charset="0"/>
            </a:endParaRPr>
          </a:p>
          <a:p>
            <a:pPr marL="342900" indent="-342900">
              <a:spcBef>
                <a:spcPts val="0"/>
              </a:spcBef>
              <a:spcAft>
                <a:spcPts val="600"/>
              </a:spcAft>
              <a:buSzPct val="130000"/>
              <a:buFont typeface="+mj-lt"/>
              <a:buAutoNum type="arabicPeriod"/>
            </a:pPr>
            <a:r>
              <a:rPr lang="en-US" sz="1800" dirty="0" smtClean="0">
                <a:solidFill>
                  <a:srgbClr val="002060"/>
                </a:solidFill>
                <a:effectLst>
                  <a:outerShdw blurRad="38100" dist="38100" dir="2700000" algn="tl">
                    <a:srgbClr val="000000">
                      <a:alpha val="43137"/>
                    </a:srgbClr>
                  </a:outerShdw>
                </a:effectLst>
                <a:latin typeface="Calibri" pitchFamily="34" charset="0"/>
              </a:rPr>
              <a:t>WMO </a:t>
            </a:r>
            <a:r>
              <a:rPr lang="en-US" sz="1800" dirty="0">
                <a:solidFill>
                  <a:srgbClr val="002060"/>
                </a:solidFill>
                <a:effectLst>
                  <a:outerShdw blurRad="38100" dist="38100" dir="2700000" algn="tl">
                    <a:srgbClr val="000000">
                      <a:alpha val="43137"/>
                    </a:srgbClr>
                  </a:outerShdw>
                </a:effectLst>
                <a:latin typeface="Calibri" pitchFamily="34" charset="0"/>
              </a:rPr>
              <a:t>through its Members is the main “owner” and caretaker of the basic meteorological network that is essential for any meteorological service to industry </a:t>
            </a:r>
            <a:endParaRPr lang="en-US" sz="1800" dirty="0" smtClean="0">
              <a:solidFill>
                <a:srgbClr val="002060"/>
              </a:solidFill>
              <a:effectLst>
                <a:outerShdw blurRad="38100" dist="38100" dir="2700000" algn="tl">
                  <a:srgbClr val="000000">
                    <a:alpha val="43137"/>
                  </a:srgbClr>
                </a:outerShdw>
              </a:effectLst>
              <a:latin typeface="Calibri" pitchFamily="34" charset="0"/>
            </a:endParaRPr>
          </a:p>
          <a:p>
            <a:pPr marL="342900" indent="-342900">
              <a:spcBef>
                <a:spcPts val="0"/>
              </a:spcBef>
              <a:spcAft>
                <a:spcPts val="600"/>
              </a:spcAft>
              <a:buSzPct val="130000"/>
              <a:buFont typeface="+mj-lt"/>
              <a:buAutoNum type="arabicPeriod"/>
            </a:pPr>
            <a:r>
              <a:rPr lang="en-US" sz="1800" dirty="0" smtClean="0">
                <a:solidFill>
                  <a:srgbClr val="002060"/>
                </a:solidFill>
                <a:effectLst>
                  <a:outerShdw blurRad="38100" dist="38100" dir="2700000" algn="tl">
                    <a:srgbClr val="000000">
                      <a:alpha val="43137"/>
                    </a:srgbClr>
                  </a:outerShdw>
                </a:effectLst>
                <a:latin typeface="Calibri" pitchFamily="34" charset="0"/>
              </a:rPr>
              <a:t>WMO </a:t>
            </a:r>
            <a:r>
              <a:rPr lang="en-US" sz="1800" dirty="0">
                <a:solidFill>
                  <a:srgbClr val="002060"/>
                </a:solidFill>
                <a:effectLst>
                  <a:outerShdw blurRad="38100" dist="38100" dir="2700000" algn="tl">
                    <a:srgbClr val="000000">
                      <a:alpha val="43137"/>
                    </a:srgbClr>
                  </a:outerShdw>
                </a:effectLst>
                <a:latin typeface="Calibri" pitchFamily="34" charset="0"/>
              </a:rPr>
              <a:t>through its Members’ NMHSs provides services to a variety of users including aviation. </a:t>
            </a:r>
            <a:endParaRPr lang="en-US" sz="1800" dirty="0" smtClean="0">
              <a:solidFill>
                <a:srgbClr val="002060"/>
              </a:solidFill>
              <a:effectLst>
                <a:outerShdw blurRad="38100" dist="38100" dir="2700000" algn="tl">
                  <a:srgbClr val="000000">
                    <a:alpha val="43137"/>
                  </a:srgbClr>
                </a:outerShdw>
              </a:effectLst>
              <a:latin typeface="Calibri" pitchFamily="34" charset="0"/>
            </a:endParaRPr>
          </a:p>
          <a:p>
            <a:pPr marL="0" indent="0">
              <a:spcBef>
                <a:spcPts val="0"/>
              </a:spcBef>
              <a:spcAft>
                <a:spcPts val="600"/>
              </a:spcAft>
              <a:buSzPct val="130000"/>
              <a:buNone/>
            </a:pPr>
            <a:endParaRPr lang="en-US" sz="1800" dirty="0">
              <a:solidFill>
                <a:srgbClr val="002060"/>
              </a:solidFill>
              <a:effectLst>
                <a:outerShdw blurRad="38100" dist="38100" dir="2700000" algn="tl">
                  <a:srgbClr val="000000">
                    <a:alpha val="43137"/>
                  </a:srgbClr>
                </a:outerShdw>
              </a:effectLst>
              <a:latin typeface="Calibri" pitchFamily="34" charset="0"/>
            </a:endParaRPr>
          </a:p>
          <a:p>
            <a:pPr marL="0" indent="0">
              <a:buSzPct val="130000"/>
              <a:buNone/>
            </a:pPr>
            <a:r>
              <a:rPr lang="en-US" sz="1800" dirty="0">
                <a:solidFill>
                  <a:srgbClr val="002060"/>
                </a:solidFill>
                <a:effectLst>
                  <a:outerShdw blurRad="38100" dist="38100" dir="2700000" algn="tl">
                    <a:srgbClr val="000000">
                      <a:alpha val="43137"/>
                    </a:srgbClr>
                  </a:outerShdw>
                </a:effectLst>
                <a:latin typeface="Calibri" pitchFamily="34" charset="0"/>
              </a:rPr>
              <a:t>The meeting further agreed that in the above four domains, WMO has its core role and definite leadership in the first </a:t>
            </a:r>
            <a:r>
              <a:rPr lang="en-US" sz="1800" dirty="0" smtClean="0">
                <a:solidFill>
                  <a:srgbClr val="002060"/>
                </a:solidFill>
                <a:effectLst>
                  <a:outerShdw blurRad="38100" dist="38100" dir="2700000" algn="tl">
                    <a:srgbClr val="000000">
                      <a:alpha val="43137"/>
                    </a:srgbClr>
                  </a:outerShdw>
                </a:effectLst>
                <a:latin typeface="Calibri" pitchFamily="34" charset="0"/>
              </a:rPr>
              <a:t>three.</a:t>
            </a:r>
            <a:endParaRPr lang="en-US" sz="1800" dirty="0">
              <a:solidFill>
                <a:srgbClr val="002060"/>
              </a:solidFill>
              <a:effectLst>
                <a:outerShdw blurRad="38100" dist="38100" dir="2700000" algn="tl">
                  <a:srgbClr val="000000">
                    <a:alpha val="43137"/>
                  </a:srgbClr>
                </a:outerShdw>
              </a:effectLst>
              <a:latin typeface="Calibri" pitchFamily="34" charset="0"/>
            </a:endParaRPr>
          </a:p>
        </p:txBody>
      </p:sp>
      <p:sp>
        <p:nvSpPr>
          <p:cNvPr id="4"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fi-FI" altLang="fi-FI" sz="3200" b="1" kern="0" dirty="0" err="1" smtClean="0">
                <a:solidFill>
                  <a:schemeClr val="bg1"/>
                </a:solidFill>
                <a:latin typeface="Calibri" pitchFamily="34" charset="0"/>
                <a:ea typeface="+mj-ea"/>
                <a:cs typeface="+mj-cs"/>
              </a:rPr>
              <a:t>Format</a:t>
            </a:r>
            <a:r>
              <a:rPr lang="fi-FI" altLang="fi-FI" sz="3200" b="1" kern="0" dirty="0" smtClean="0">
                <a:solidFill>
                  <a:schemeClr val="bg1"/>
                </a:solidFill>
                <a:latin typeface="Calibri" pitchFamily="34" charset="0"/>
                <a:ea typeface="+mj-ea"/>
                <a:cs typeface="+mj-cs"/>
              </a:rPr>
              <a:t> and </a:t>
            </a:r>
            <a:r>
              <a:rPr lang="fi-FI" altLang="fi-FI" sz="3200" b="1" kern="0" dirty="0" err="1" smtClean="0">
                <a:solidFill>
                  <a:schemeClr val="bg1"/>
                </a:solidFill>
                <a:latin typeface="Calibri" pitchFamily="34" charset="0"/>
                <a:ea typeface="+mj-ea"/>
                <a:cs typeface="+mj-cs"/>
              </a:rPr>
              <a:t>Programme</a:t>
            </a:r>
            <a:endParaRPr lang="fi-FI" altLang="fi-FI" sz="3200" b="1" kern="0" dirty="0">
              <a:solidFill>
                <a:schemeClr val="bg1"/>
              </a:solidFill>
              <a:latin typeface="Calibri" pitchFamily="34" charset="0"/>
              <a:ea typeface="+mj-ea"/>
              <a:cs typeface="+mj-cs"/>
            </a:endParaRPr>
          </a:p>
        </p:txBody>
      </p:sp>
      <p:sp>
        <p:nvSpPr>
          <p:cNvPr id="6" name="Slide Number Placeholder 1"/>
          <p:cNvSpPr txBox="1">
            <a:spLocks/>
          </p:cNvSpPr>
          <p:nvPr/>
        </p:nvSpPr>
        <p:spPr>
          <a:xfrm>
            <a:off x="8460432" y="160253"/>
            <a:ext cx="576064" cy="244411"/>
          </a:xfrm>
          <a:prstGeom prst="rect">
            <a:avLst/>
          </a:prstGeom>
        </p:spPr>
        <p:txBody>
          <a:bodyPr/>
          <a:lstStyle/>
          <a:p>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fld id="{F8EE8346-F372-49B5-81A5-D1270ABA9D59}" type="slidenum">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t>13</a:t>
            </a:fld>
            <a:r>
              <a:rPr kumimoji="0" lang="hr-HR" sz="1200" b="0" i="0" u="none" strike="noStrike" kern="1200" cap="none" spc="0" normalizeH="0" baseline="0" noProof="0" dirty="0" smtClean="0">
                <a:ln>
                  <a:noFill/>
                </a:ln>
                <a:solidFill>
                  <a:schemeClr val="bg1"/>
                </a:solidFill>
                <a:effectLst/>
                <a:uLnTx/>
                <a:uFillTx/>
                <a:latin typeface="Arial" charset="0"/>
                <a:ea typeface="+mn-ea"/>
                <a:cs typeface="+mn-cs"/>
              </a:rPr>
              <a:t>/21</a:t>
            </a:r>
            <a:endParaRPr kumimoji="0" lang="en-US"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Footer Placeholder 3"/>
          <p:cNvSpPr>
            <a:spLocks noGrp="1"/>
          </p:cNvSpPr>
          <p:nvPr>
            <p:ph type="ftr" sz="quarter" idx="11"/>
          </p:nvPr>
        </p:nvSpPr>
        <p:spPr>
          <a:xfrm>
            <a:off x="899592" y="6381328"/>
            <a:ext cx="5904656" cy="312737"/>
          </a:xfrm>
        </p:spPr>
        <p:txBody>
          <a:bodyPr/>
          <a:lstStyle/>
          <a:p>
            <a:pPr algn="l">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359590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randombar(horizontal)">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randombar(horizontal)">
                                      <p:cBhvr>
                                        <p:cTn id="27" dur="5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442">
                                            <p:txEl>
                                              <p:pRg st="6" end="6"/>
                                            </p:txEl>
                                          </p:spTgt>
                                        </p:tgtEl>
                                        <p:attrNameLst>
                                          <p:attrName>style.visibility</p:attrName>
                                        </p:attrNameLst>
                                      </p:cBhvr>
                                      <p:to>
                                        <p:strVal val="visible"/>
                                      </p:to>
                                    </p:set>
                                    <p:animEffect transition="in" filter="randombar(horizontal)">
                                      <p:cBhvr>
                                        <p:cTn id="32" dur="500"/>
                                        <p:tgtEl>
                                          <p:spTgt spid="614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251520" y="1628800"/>
            <a:ext cx="8713787" cy="4464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457200">
              <a:spcAft>
                <a:spcPts val="1200"/>
              </a:spcAft>
              <a:buSzPct val="130000"/>
            </a:pPr>
            <a:r>
              <a:rPr lang="en-US" dirty="0" smtClean="0"/>
              <a:t>Permanent Representatives with the WMO</a:t>
            </a:r>
          </a:p>
          <a:p>
            <a:pPr marL="457200" lvl="1" indent="-457200">
              <a:spcAft>
                <a:spcPts val="1200"/>
              </a:spcAft>
              <a:buSzPct val="130000"/>
            </a:pPr>
            <a:r>
              <a:rPr lang="en-US" dirty="0"/>
              <a:t>Directors of the </a:t>
            </a:r>
            <a:r>
              <a:rPr lang="en-US" dirty="0" smtClean="0"/>
              <a:t>NMHSs</a:t>
            </a:r>
            <a:endParaRPr lang="en-US" dirty="0"/>
          </a:p>
          <a:p>
            <a:pPr marL="457200" lvl="1" indent="-457200">
              <a:spcAft>
                <a:spcPts val="1200"/>
              </a:spcAft>
              <a:buSzPct val="130000"/>
            </a:pPr>
            <a:r>
              <a:rPr lang="en-US" dirty="0"/>
              <a:t>Senior management of NMHSs</a:t>
            </a:r>
          </a:p>
          <a:p>
            <a:pPr marL="457200" lvl="1" indent="-457200">
              <a:spcAft>
                <a:spcPts val="1200"/>
              </a:spcAft>
              <a:buSzPct val="130000"/>
            </a:pPr>
            <a:r>
              <a:rPr lang="en-US" dirty="0" smtClean="0"/>
              <a:t>MET stakeholders</a:t>
            </a:r>
          </a:p>
          <a:p>
            <a:pPr marL="457200" lvl="1" indent="-457200">
              <a:spcAft>
                <a:spcPts val="1200"/>
              </a:spcAft>
              <a:buSzPct val="130000"/>
            </a:pPr>
            <a:r>
              <a:rPr lang="en-US" dirty="0" smtClean="0"/>
              <a:t>International organizations</a:t>
            </a:r>
          </a:p>
          <a:p>
            <a:pPr marL="0" lvl="1" indent="0">
              <a:spcAft>
                <a:spcPts val="1200"/>
              </a:spcAft>
              <a:buSzPct val="130000"/>
              <a:buNone/>
            </a:pPr>
            <a:endParaRPr lang="en-US" dirty="0"/>
          </a:p>
          <a:p>
            <a:pPr marL="0" lvl="1" indent="0">
              <a:spcAft>
                <a:spcPts val="1200"/>
              </a:spcAft>
              <a:buSzPct val="130000"/>
              <a:buNone/>
            </a:pPr>
            <a:endParaRPr lang="en-US" dirty="0" smtClean="0"/>
          </a:p>
          <a:p>
            <a:pPr marL="0" indent="0">
              <a:spcAft>
                <a:spcPts val="1200"/>
              </a:spcAft>
              <a:buSzPct val="130000"/>
              <a:buNone/>
            </a:pPr>
            <a:endParaRPr lang="en-US" sz="1600" dirty="0" smtClean="0">
              <a:solidFill>
                <a:srgbClr val="002060"/>
              </a:solidFill>
              <a:effectLst>
                <a:outerShdw blurRad="38100" dist="38100" dir="2700000" algn="tl">
                  <a:srgbClr val="000000">
                    <a:alpha val="43137"/>
                  </a:srgbClr>
                </a:outerShdw>
              </a:effectLst>
              <a:latin typeface="Calibri" pitchFamily="34" charset="0"/>
            </a:endParaRPr>
          </a:p>
          <a:p>
            <a:pPr marL="0" indent="0">
              <a:spcAft>
                <a:spcPts val="1200"/>
              </a:spcAft>
              <a:buSzPct val="130000"/>
              <a:buNone/>
            </a:pPr>
            <a:endParaRPr lang="en-US" sz="1600" dirty="0">
              <a:solidFill>
                <a:srgbClr val="002060"/>
              </a:solidFill>
              <a:effectLst>
                <a:outerShdw blurRad="38100" dist="38100" dir="2700000" algn="tl">
                  <a:srgbClr val="000000">
                    <a:alpha val="43137"/>
                  </a:srgbClr>
                </a:outerShdw>
              </a:effectLst>
              <a:latin typeface="Calibri" pitchFamily="34" charset="0"/>
            </a:endParaRPr>
          </a:p>
        </p:txBody>
      </p:sp>
      <p:sp>
        <p:nvSpPr>
          <p:cNvPr id="4"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fi-FI" altLang="fi-FI" sz="3200" b="1" kern="0" dirty="0" smtClean="0">
                <a:solidFill>
                  <a:schemeClr val="bg1"/>
                </a:solidFill>
                <a:latin typeface="Calibri" pitchFamily="34" charset="0"/>
                <a:ea typeface="+mj-ea"/>
                <a:cs typeface="+mj-cs"/>
              </a:rPr>
              <a:t>Target </a:t>
            </a:r>
            <a:r>
              <a:rPr lang="fi-FI" altLang="fi-FI" sz="3200" b="1" kern="0" dirty="0" err="1" smtClean="0">
                <a:solidFill>
                  <a:schemeClr val="bg1"/>
                </a:solidFill>
                <a:latin typeface="Calibri" pitchFamily="34" charset="0"/>
                <a:ea typeface="+mj-ea"/>
                <a:cs typeface="+mj-cs"/>
              </a:rPr>
              <a:t>Audience</a:t>
            </a:r>
            <a:r>
              <a:rPr lang="fi-FI" altLang="fi-FI" sz="3200" b="1" kern="0" dirty="0" smtClean="0">
                <a:solidFill>
                  <a:schemeClr val="bg1"/>
                </a:solidFill>
                <a:latin typeface="Calibri" pitchFamily="34" charset="0"/>
                <a:ea typeface="+mj-ea"/>
                <a:cs typeface="+mj-cs"/>
              </a:rPr>
              <a:t> </a:t>
            </a:r>
            <a:r>
              <a:rPr lang="en-US" altLang="fi-FI" sz="3200" b="1" kern="0" dirty="0" smtClean="0">
                <a:solidFill>
                  <a:schemeClr val="bg1"/>
                </a:solidFill>
                <a:latin typeface="Calibri" pitchFamily="34" charset="0"/>
                <a:ea typeface="+mj-ea"/>
                <a:cs typeface="+mj-cs"/>
              </a:rPr>
              <a:t>–</a:t>
            </a:r>
            <a:r>
              <a:rPr lang="fi-FI" altLang="fi-FI" sz="3200" b="1" kern="0" dirty="0" smtClean="0">
                <a:solidFill>
                  <a:schemeClr val="bg1"/>
                </a:solidFill>
                <a:latin typeface="Calibri" pitchFamily="34" charset="0"/>
                <a:ea typeface="+mj-ea"/>
                <a:cs typeface="+mj-cs"/>
              </a:rPr>
              <a:t> </a:t>
            </a:r>
            <a:r>
              <a:rPr lang="fi-FI" altLang="fi-FI" sz="3200" b="1" kern="0" dirty="0" err="1" smtClean="0">
                <a:solidFill>
                  <a:schemeClr val="bg1"/>
                </a:solidFill>
                <a:latin typeface="Calibri" pitchFamily="34" charset="0"/>
                <a:ea typeface="+mj-ea"/>
                <a:cs typeface="+mj-cs"/>
              </a:rPr>
              <a:t>Expected</a:t>
            </a:r>
            <a:r>
              <a:rPr lang="fi-FI" altLang="fi-FI" sz="3200" b="1" kern="0" dirty="0" smtClean="0">
                <a:solidFill>
                  <a:schemeClr val="bg1"/>
                </a:solidFill>
                <a:latin typeface="Calibri" pitchFamily="34" charset="0"/>
                <a:ea typeface="+mj-ea"/>
                <a:cs typeface="+mj-cs"/>
              </a:rPr>
              <a:t> </a:t>
            </a:r>
            <a:r>
              <a:rPr lang="fi-FI" altLang="fi-FI" sz="3200" b="1" kern="0" dirty="0" err="1" smtClean="0">
                <a:solidFill>
                  <a:schemeClr val="bg1"/>
                </a:solidFill>
                <a:latin typeface="Calibri" pitchFamily="34" charset="0"/>
                <a:ea typeface="+mj-ea"/>
                <a:cs typeface="+mj-cs"/>
              </a:rPr>
              <a:t>Participation</a:t>
            </a:r>
            <a:endParaRPr lang="fi-FI" altLang="fi-FI" sz="3200" b="1" kern="0" dirty="0">
              <a:solidFill>
                <a:schemeClr val="bg1"/>
              </a:solidFill>
              <a:latin typeface="Calibri" pitchFamily="34" charset="0"/>
              <a:ea typeface="+mj-ea"/>
              <a:cs typeface="+mj-cs"/>
            </a:endParaRPr>
          </a:p>
        </p:txBody>
      </p:sp>
      <p:sp>
        <p:nvSpPr>
          <p:cNvPr id="6" name="Slide Number Placeholder 1"/>
          <p:cNvSpPr txBox="1">
            <a:spLocks/>
          </p:cNvSpPr>
          <p:nvPr/>
        </p:nvSpPr>
        <p:spPr>
          <a:xfrm>
            <a:off x="8460432" y="160253"/>
            <a:ext cx="576064" cy="244411"/>
          </a:xfrm>
          <a:prstGeom prst="rect">
            <a:avLst/>
          </a:prstGeom>
        </p:spPr>
        <p:txBody>
          <a:bodyPr/>
          <a:lstStyle/>
          <a:p>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fld id="{F8EE8346-F372-49B5-81A5-D1270ABA9D59}" type="slidenum">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t>14</a:t>
            </a:fld>
            <a:r>
              <a:rPr kumimoji="0" lang="hr-HR" sz="1200" b="0" i="0" u="none" strike="noStrike" kern="1200" cap="none" spc="0" normalizeH="0" baseline="0" noProof="0" dirty="0" smtClean="0">
                <a:ln>
                  <a:noFill/>
                </a:ln>
                <a:solidFill>
                  <a:schemeClr val="bg1"/>
                </a:solidFill>
                <a:effectLst/>
                <a:uLnTx/>
                <a:uFillTx/>
                <a:latin typeface="Arial" charset="0"/>
                <a:ea typeface="+mn-ea"/>
                <a:cs typeface="+mn-cs"/>
              </a:rPr>
              <a:t>/21</a:t>
            </a:r>
            <a:endParaRPr kumimoji="0" lang="en-US"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Footer Placeholder 3"/>
          <p:cNvSpPr>
            <a:spLocks noGrp="1"/>
          </p:cNvSpPr>
          <p:nvPr>
            <p:ph type="ftr" sz="quarter" idx="11"/>
          </p:nvPr>
        </p:nvSpPr>
        <p:spPr>
          <a:xfrm>
            <a:off x="899592" y="6381328"/>
            <a:ext cx="5904656" cy="312737"/>
          </a:xfrm>
        </p:spPr>
        <p:txBody>
          <a:bodyPr/>
          <a:lstStyle/>
          <a:p>
            <a:pPr algn="l">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1865403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0" dur="500"/>
                                        <p:tgtEl>
                                          <p:spTgt spid="6144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3" dur="500"/>
                                        <p:tgtEl>
                                          <p:spTgt spid="6144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1442">
                                            <p:txEl>
                                              <p:pRg st="3" end="3"/>
                                            </p:txEl>
                                          </p:spTgt>
                                        </p:tgtEl>
                                        <p:attrNameLst>
                                          <p:attrName>style.visibility</p:attrName>
                                        </p:attrNameLst>
                                      </p:cBhvr>
                                      <p:to>
                                        <p:strVal val="visible"/>
                                      </p:to>
                                    </p:set>
                                    <p:animEffect transition="in" filter="randombar(horizontal)">
                                      <p:cBhvr>
                                        <p:cTn id="16" dur="500"/>
                                        <p:tgtEl>
                                          <p:spTgt spid="6144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1442">
                                            <p:txEl>
                                              <p:pRg st="4" end="4"/>
                                            </p:txEl>
                                          </p:spTgt>
                                        </p:tgtEl>
                                        <p:attrNameLst>
                                          <p:attrName>style.visibility</p:attrName>
                                        </p:attrNameLst>
                                      </p:cBhvr>
                                      <p:to>
                                        <p:strVal val="visible"/>
                                      </p:to>
                                    </p:set>
                                    <p:animEffect transition="in" filter="randombar(horizontal)">
                                      <p:cBhvr>
                                        <p:cTn id="19" dur="500"/>
                                        <p:tgtEl>
                                          <p:spTgt spid="61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251520" y="908720"/>
            <a:ext cx="8713787" cy="5472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sz="2000" b="1" dirty="0" smtClean="0"/>
              <a:t>Dates</a:t>
            </a:r>
            <a:endParaRPr lang="en-US" sz="2000" dirty="0"/>
          </a:p>
          <a:p>
            <a:pPr marL="0" indent="0">
              <a:buNone/>
            </a:pPr>
            <a:r>
              <a:rPr lang="en-US" sz="1600" dirty="0"/>
              <a:t>ECMA/OC proposal is for a 2-day event, starting in the morning of day 1 and continuing until mid-afternoon on day 2. The proposed dates are:</a:t>
            </a:r>
          </a:p>
          <a:p>
            <a:r>
              <a:rPr lang="en-US" sz="1600" b="1" u="sng" dirty="0"/>
              <a:t>Option 1</a:t>
            </a:r>
            <a:r>
              <a:rPr lang="en-US" sz="1600" dirty="0"/>
              <a:t> (preferred option): </a:t>
            </a:r>
            <a:r>
              <a:rPr lang="en-US" sz="1600" b="1" dirty="0" smtClean="0">
                <a:solidFill>
                  <a:srgbClr val="FF0000"/>
                </a:solidFill>
              </a:rPr>
              <a:t>13-14 </a:t>
            </a:r>
            <a:r>
              <a:rPr lang="en-US" sz="1600" b="1" dirty="0">
                <a:solidFill>
                  <a:srgbClr val="FF0000"/>
                </a:solidFill>
              </a:rPr>
              <a:t>October 2015 </a:t>
            </a:r>
            <a:r>
              <a:rPr lang="en-US" sz="1600" dirty="0"/>
              <a:t>(arrival date should be 12 </a:t>
            </a:r>
            <a:r>
              <a:rPr lang="en-US" sz="1600" dirty="0" smtClean="0"/>
              <a:t>October (Monday) </a:t>
            </a:r>
            <a:r>
              <a:rPr lang="en-US" sz="1600" dirty="0"/>
              <a:t>in order to start the meeting at 9 or 9.30 on the 13</a:t>
            </a:r>
            <a:r>
              <a:rPr lang="en-US" sz="1600" baseline="30000" dirty="0"/>
              <a:t>th</a:t>
            </a:r>
            <a:r>
              <a:rPr lang="en-US" sz="1600" dirty="0"/>
              <a:t>)</a:t>
            </a:r>
            <a:r>
              <a:rPr lang="en-US" sz="1600" dirty="0" smtClean="0"/>
              <a:t>;</a:t>
            </a:r>
          </a:p>
          <a:p>
            <a:r>
              <a:rPr lang="en-US" sz="1600" b="1" u="sng" dirty="0"/>
              <a:t>Option 2</a:t>
            </a:r>
            <a:r>
              <a:rPr lang="en-US" sz="1600" dirty="0"/>
              <a:t>: </a:t>
            </a:r>
            <a:r>
              <a:rPr lang="en-US" sz="1600" b="1" dirty="0">
                <a:solidFill>
                  <a:srgbClr val="FF0000"/>
                </a:solidFill>
              </a:rPr>
              <a:t>17-18 November </a:t>
            </a:r>
            <a:r>
              <a:rPr lang="en-US" sz="1600" dirty="0"/>
              <a:t>with arrival date of </a:t>
            </a:r>
            <a:r>
              <a:rPr lang="en-US" sz="1600" dirty="0" smtClean="0"/>
              <a:t>16 November </a:t>
            </a:r>
            <a:r>
              <a:rPr lang="en-US" sz="1600" dirty="0"/>
              <a:t>(Monday)</a:t>
            </a:r>
            <a:r>
              <a:rPr lang="en-US" sz="1600" dirty="0" smtClean="0"/>
              <a:t>.</a:t>
            </a:r>
            <a:endParaRPr lang="en-US" sz="1600" dirty="0"/>
          </a:p>
          <a:p>
            <a:endParaRPr lang="en-US" sz="1600" dirty="0" smtClean="0"/>
          </a:p>
          <a:p>
            <a:pPr marL="0" indent="0">
              <a:buNone/>
            </a:pPr>
            <a:r>
              <a:rPr lang="en-US" sz="2000" b="1" dirty="0"/>
              <a:t>V</a:t>
            </a:r>
            <a:r>
              <a:rPr lang="en-US" sz="2000" b="1" dirty="0" smtClean="0"/>
              <a:t>enue</a:t>
            </a:r>
            <a:endParaRPr lang="en-US" sz="2000" dirty="0"/>
          </a:p>
          <a:p>
            <a:pPr marL="0" indent="0">
              <a:buNone/>
            </a:pPr>
            <a:r>
              <a:rPr lang="en-US" sz="1600" dirty="0"/>
              <a:t>The hosts from ZAMG and </a:t>
            </a:r>
            <a:r>
              <a:rPr lang="en-US" sz="1600" dirty="0" smtClean="0"/>
              <a:t>Austro control </a:t>
            </a:r>
            <a:r>
              <a:rPr lang="en-US" sz="1600" dirty="0"/>
              <a:t>proposed two options:</a:t>
            </a:r>
          </a:p>
          <a:p>
            <a:r>
              <a:rPr lang="en-US" sz="1600" b="1" u="sng" dirty="0"/>
              <a:t>Option 1:</a:t>
            </a:r>
            <a:r>
              <a:rPr lang="en-US" sz="1600" dirty="0"/>
              <a:t> a relatively </a:t>
            </a:r>
            <a:r>
              <a:rPr lang="en-US" sz="1600" b="1" u="sng" dirty="0"/>
              <a:t>remote venue about 30 min from Vienna </a:t>
            </a:r>
            <a:r>
              <a:rPr lang="en-US" sz="1600" dirty="0" err="1"/>
              <a:t>centre</a:t>
            </a:r>
            <a:r>
              <a:rPr lang="en-US" sz="1600" dirty="0"/>
              <a:t> (name of the place) in a historical site that would offer a good and friendly environment, including for the free time of the participants. It is expected that the conference cost for this venue will be very reasonable. </a:t>
            </a:r>
            <a:br>
              <a:rPr lang="en-US" sz="1600" dirty="0"/>
            </a:br>
            <a:r>
              <a:rPr lang="en-US" sz="1600" i="1" dirty="0"/>
              <a:t>Note: later information received that the hotel that is collocated with this venue can offer only 45 rooms, which most probably will be insufficient.</a:t>
            </a:r>
            <a:endParaRPr lang="en-US" sz="1600" dirty="0"/>
          </a:p>
          <a:p>
            <a:r>
              <a:rPr lang="en-US" sz="1600" b="1" u="sng" dirty="0"/>
              <a:t>Option 2:</a:t>
            </a:r>
            <a:r>
              <a:rPr lang="en-US" sz="1600" dirty="0"/>
              <a:t>  A hotel in </a:t>
            </a:r>
            <a:r>
              <a:rPr lang="en-US" sz="1600" b="1" u="sng" dirty="0"/>
              <a:t>the </a:t>
            </a:r>
            <a:r>
              <a:rPr lang="en-US" sz="1600" b="1" u="sng" dirty="0" err="1"/>
              <a:t>centre</a:t>
            </a:r>
            <a:r>
              <a:rPr lang="en-US" sz="1600" b="1" u="sng" dirty="0"/>
              <a:t> of Vienna</a:t>
            </a:r>
            <a:r>
              <a:rPr lang="en-US" sz="1600" dirty="0"/>
              <a:t> (e.g., Hilton). </a:t>
            </a:r>
            <a:r>
              <a:rPr lang="en-US" sz="1600" dirty="0" smtClean="0"/>
              <a:t>Organizer will check </a:t>
            </a:r>
            <a:r>
              <a:rPr lang="en-US" sz="1600" dirty="0"/>
              <a:t>the possibility and the conference cost for such a venue. WMO secretariat need to be advised whether the conference cost could be covered by the host organizations or assistance from WMO would be expected. </a:t>
            </a:r>
            <a:endParaRPr lang="en-US" sz="1600" dirty="0">
              <a:solidFill>
                <a:srgbClr val="002060"/>
              </a:solidFill>
              <a:effectLst>
                <a:outerShdw blurRad="38100" dist="38100" dir="2700000" algn="tl">
                  <a:srgbClr val="000000">
                    <a:alpha val="43137"/>
                  </a:srgbClr>
                </a:outerShdw>
              </a:effectLst>
              <a:latin typeface="Calibri" pitchFamily="34" charset="0"/>
            </a:endParaRPr>
          </a:p>
        </p:txBody>
      </p:sp>
      <p:sp>
        <p:nvSpPr>
          <p:cNvPr id="4"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en-US" altLang="fi-FI" sz="3200" b="1" kern="0" dirty="0">
                <a:solidFill>
                  <a:schemeClr val="bg1"/>
                </a:solidFill>
                <a:latin typeface="Calibri" pitchFamily="34" charset="0"/>
                <a:ea typeface="+mj-ea"/>
                <a:cs typeface="+mj-cs"/>
              </a:rPr>
              <a:t>Dates </a:t>
            </a:r>
            <a:r>
              <a:rPr lang="en-US" altLang="fi-FI" sz="3200" b="1" kern="0" dirty="0" smtClean="0">
                <a:solidFill>
                  <a:schemeClr val="bg1"/>
                </a:solidFill>
                <a:latin typeface="Calibri" pitchFamily="34" charset="0"/>
                <a:ea typeface="+mj-ea"/>
                <a:cs typeface="+mj-cs"/>
              </a:rPr>
              <a:t>and venue for </a:t>
            </a:r>
            <a:r>
              <a:rPr lang="en-US" altLang="fi-FI" sz="3200" b="1" kern="0" dirty="0">
                <a:solidFill>
                  <a:schemeClr val="bg1"/>
                </a:solidFill>
                <a:latin typeface="Calibri" pitchFamily="34" charset="0"/>
                <a:ea typeface="+mj-ea"/>
                <a:cs typeface="+mj-cs"/>
              </a:rPr>
              <a:t>the Conference?</a:t>
            </a:r>
          </a:p>
        </p:txBody>
      </p:sp>
      <p:sp>
        <p:nvSpPr>
          <p:cNvPr id="6" name="Slide Number Placeholder 1"/>
          <p:cNvSpPr txBox="1">
            <a:spLocks/>
          </p:cNvSpPr>
          <p:nvPr/>
        </p:nvSpPr>
        <p:spPr>
          <a:xfrm>
            <a:off x="8460432" y="160253"/>
            <a:ext cx="576064" cy="244411"/>
          </a:xfrm>
          <a:prstGeom prst="rect">
            <a:avLst/>
          </a:prstGeom>
        </p:spPr>
        <p:txBody>
          <a:bodyPr/>
          <a:lstStyle/>
          <a:p>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fld id="{F8EE8346-F372-49B5-81A5-D1270ABA9D59}" type="slidenum">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t>15</a:t>
            </a:fld>
            <a:r>
              <a:rPr kumimoji="0" lang="hr-HR" sz="1200" b="0" i="0" u="none" strike="noStrike" kern="1200" cap="none" spc="0" normalizeH="0" baseline="0" noProof="0" dirty="0" smtClean="0">
                <a:ln>
                  <a:noFill/>
                </a:ln>
                <a:solidFill>
                  <a:schemeClr val="bg1"/>
                </a:solidFill>
                <a:effectLst/>
                <a:uLnTx/>
                <a:uFillTx/>
                <a:latin typeface="Arial" charset="0"/>
                <a:ea typeface="+mn-ea"/>
                <a:cs typeface="+mn-cs"/>
              </a:rPr>
              <a:t>/21</a:t>
            </a:r>
            <a:endParaRPr kumimoji="0" lang="en-US"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Footer Placeholder 3"/>
          <p:cNvSpPr>
            <a:spLocks noGrp="1"/>
          </p:cNvSpPr>
          <p:nvPr>
            <p:ph type="ftr" sz="quarter" idx="11"/>
          </p:nvPr>
        </p:nvSpPr>
        <p:spPr>
          <a:xfrm>
            <a:off x="899592" y="6381328"/>
            <a:ext cx="5904656" cy="312737"/>
          </a:xfrm>
        </p:spPr>
        <p:txBody>
          <a:bodyPr/>
          <a:lstStyle/>
          <a:p>
            <a:pPr algn="l">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407686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0" dur="500"/>
                                        <p:tgtEl>
                                          <p:spTgt spid="6144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3" dur="500"/>
                                        <p:tgtEl>
                                          <p:spTgt spid="6144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1442">
                                            <p:txEl>
                                              <p:pRg st="3" end="3"/>
                                            </p:txEl>
                                          </p:spTgt>
                                        </p:tgtEl>
                                        <p:attrNameLst>
                                          <p:attrName>style.visibility</p:attrName>
                                        </p:attrNameLst>
                                      </p:cBhvr>
                                      <p:to>
                                        <p:strVal val="visible"/>
                                      </p:to>
                                    </p:set>
                                    <p:animEffect transition="in" filter="randombar(horizontal)">
                                      <p:cBhvr>
                                        <p:cTn id="18" dur="500"/>
                                        <p:tgtEl>
                                          <p:spTgt spid="614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1442">
                                            <p:txEl>
                                              <p:pRg st="5" end="5"/>
                                            </p:txEl>
                                          </p:spTgt>
                                        </p:tgtEl>
                                        <p:attrNameLst>
                                          <p:attrName>style.visibility</p:attrName>
                                        </p:attrNameLst>
                                      </p:cBhvr>
                                      <p:to>
                                        <p:strVal val="visible"/>
                                      </p:to>
                                    </p:set>
                                    <p:animEffect transition="in" filter="randombar(horizontal)">
                                      <p:cBhvr>
                                        <p:cTn id="23" dur="500"/>
                                        <p:tgtEl>
                                          <p:spTgt spid="6144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1442">
                                            <p:txEl>
                                              <p:pRg st="6" end="6"/>
                                            </p:txEl>
                                          </p:spTgt>
                                        </p:tgtEl>
                                        <p:attrNameLst>
                                          <p:attrName>style.visibility</p:attrName>
                                        </p:attrNameLst>
                                      </p:cBhvr>
                                      <p:to>
                                        <p:strVal val="visible"/>
                                      </p:to>
                                    </p:set>
                                    <p:animEffect transition="in" filter="randombar(horizontal)">
                                      <p:cBhvr>
                                        <p:cTn id="28" dur="500"/>
                                        <p:tgtEl>
                                          <p:spTgt spid="6144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1442">
                                            <p:txEl>
                                              <p:pRg st="7" end="7"/>
                                            </p:txEl>
                                          </p:spTgt>
                                        </p:tgtEl>
                                        <p:attrNameLst>
                                          <p:attrName>style.visibility</p:attrName>
                                        </p:attrNameLst>
                                      </p:cBhvr>
                                      <p:to>
                                        <p:strVal val="visible"/>
                                      </p:to>
                                    </p:set>
                                    <p:animEffect transition="in" filter="randombar(horizontal)">
                                      <p:cBhvr>
                                        <p:cTn id="33" dur="500"/>
                                        <p:tgtEl>
                                          <p:spTgt spid="6144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1442">
                                            <p:txEl>
                                              <p:pRg st="8" end="8"/>
                                            </p:txEl>
                                          </p:spTgt>
                                        </p:tgtEl>
                                        <p:attrNameLst>
                                          <p:attrName>style.visibility</p:attrName>
                                        </p:attrNameLst>
                                      </p:cBhvr>
                                      <p:to>
                                        <p:strVal val="visible"/>
                                      </p:to>
                                    </p:set>
                                    <p:animEffect transition="in" filter="randombar(horizontal)">
                                      <p:cBhvr>
                                        <p:cTn id="38" dur="500"/>
                                        <p:tgtEl>
                                          <p:spTgt spid="614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bwMode="auto">
          <a:xfrm>
            <a:off x="107504" y="980728"/>
            <a:ext cx="8857803" cy="54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smtClean="0">
                <a:solidFill>
                  <a:srgbClr val="002060"/>
                </a:solidFill>
                <a:effectLst>
                  <a:outerShdw blurRad="38100" dist="38100" dir="2700000" algn="tl">
                    <a:srgbClr val="000000">
                      <a:alpha val="43137"/>
                    </a:srgbClr>
                  </a:outerShdw>
                </a:effectLst>
                <a:latin typeface="Calibri" pitchFamily="34" charset="0"/>
              </a:rPr>
              <a:t>Report </a:t>
            </a:r>
            <a:r>
              <a:rPr lang="en-US" sz="2600" dirty="0">
                <a:solidFill>
                  <a:srgbClr val="002060"/>
                </a:solidFill>
                <a:effectLst>
                  <a:outerShdw blurRad="38100" dist="38100" dir="2700000" algn="tl">
                    <a:srgbClr val="000000">
                      <a:alpha val="43137"/>
                    </a:srgbClr>
                  </a:outerShdw>
                </a:effectLst>
                <a:latin typeface="Calibri" pitchFamily="34" charset="0"/>
              </a:rPr>
              <a:t>to RA VI </a:t>
            </a:r>
            <a:r>
              <a:rPr lang="en-US" sz="2600" dirty="0" smtClean="0">
                <a:solidFill>
                  <a:srgbClr val="002060"/>
                </a:solidFill>
                <a:effectLst>
                  <a:outerShdw blurRad="38100" dist="38100" dir="2700000" algn="tl">
                    <a:srgbClr val="000000">
                      <a:alpha val="43137"/>
                    </a:srgbClr>
                  </a:outerShdw>
                </a:effectLst>
                <a:latin typeface="Calibri" pitchFamily="34" charset="0"/>
              </a:rPr>
              <a:t>Management Group </a:t>
            </a:r>
            <a:br>
              <a:rPr lang="en-US" sz="2600" dirty="0" smtClean="0">
                <a:solidFill>
                  <a:srgbClr val="002060"/>
                </a:solidFill>
                <a:effectLst>
                  <a:outerShdw blurRad="38100" dist="38100" dir="2700000" algn="tl">
                    <a:srgbClr val="000000">
                      <a:alpha val="43137"/>
                    </a:srgbClr>
                  </a:outerShdw>
                </a:effectLst>
                <a:latin typeface="Calibri" pitchFamily="34" charset="0"/>
              </a:rPr>
            </a:br>
            <a:r>
              <a:rPr lang="en-US" sz="2400" dirty="0" smtClean="0">
                <a:solidFill>
                  <a:srgbClr val="002060"/>
                </a:solidFill>
                <a:effectLst>
                  <a:outerShdw blurRad="38100" dist="38100" dir="2700000" algn="tl">
                    <a:srgbClr val="000000">
                      <a:alpha val="43137"/>
                    </a:srgbClr>
                  </a:outerShdw>
                </a:effectLst>
                <a:latin typeface="Calibri" pitchFamily="34" charset="0"/>
              </a:rPr>
              <a:t>- urgent Decision on dates required</a:t>
            </a:r>
          </a:p>
          <a:p>
            <a:r>
              <a:rPr lang="en-US" sz="2600" dirty="0" smtClean="0">
                <a:solidFill>
                  <a:srgbClr val="002060"/>
                </a:solidFill>
                <a:effectLst>
                  <a:outerShdw blurRad="38100" dist="38100" dir="2700000" algn="tl">
                    <a:srgbClr val="000000">
                      <a:alpha val="43137"/>
                    </a:srgbClr>
                  </a:outerShdw>
                </a:effectLst>
                <a:latin typeface="Calibri" pitchFamily="34" charset="0"/>
              </a:rPr>
              <a:t>Report </a:t>
            </a:r>
            <a:r>
              <a:rPr lang="en-US" sz="2600" dirty="0">
                <a:solidFill>
                  <a:srgbClr val="002060"/>
                </a:solidFill>
                <a:effectLst>
                  <a:outerShdw blurRad="38100" dist="38100" dir="2700000" algn="tl">
                    <a:srgbClr val="000000">
                      <a:alpha val="43137"/>
                    </a:srgbClr>
                  </a:outerShdw>
                </a:effectLst>
                <a:latin typeface="Calibri" pitchFamily="34" charset="0"/>
              </a:rPr>
              <a:t>to </a:t>
            </a:r>
            <a:r>
              <a:rPr lang="en-US" sz="2600" dirty="0" err="1" smtClean="0">
                <a:solidFill>
                  <a:srgbClr val="002060"/>
                </a:solidFill>
                <a:effectLst>
                  <a:outerShdw blurRad="38100" dist="38100" dir="2700000" algn="tl">
                    <a:srgbClr val="000000">
                      <a:alpha val="43137"/>
                    </a:srgbClr>
                  </a:outerShdw>
                </a:effectLst>
                <a:latin typeface="Calibri" pitchFamily="34" charset="0"/>
              </a:rPr>
              <a:t>CAeM</a:t>
            </a:r>
            <a:r>
              <a:rPr lang="en-US" sz="2600" dirty="0" smtClean="0">
                <a:solidFill>
                  <a:srgbClr val="002060"/>
                </a:solidFill>
                <a:effectLst>
                  <a:outerShdw blurRad="38100" dist="38100" dir="2700000" algn="tl">
                    <a:srgbClr val="000000">
                      <a:alpha val="43137"/>
                    </a:srgbClr>
                  </a:outerShdw>
                </a:effectLst>
                <a:latin typeface="Calibri" pitchFamily="34" charset="0"/>
              </a:rPr>
              <a:t> President</a:t>
            </a:r>
          </a:p>
          <a:p>
            <a:r>
              <a:rPr lang="en-US" sz="2600" dirty="0">
                <a:solidFill>
                  <a:srgbClr val="002060"/>
                </a:solidFill>
                <a:effectLst>
                  <a:outerShdw blurRad="38100" dist="38100" dir="2700000" algn="tl">
                    <a:srgbClr val="000000">
                      <a:alpha val="43137"/>
                    </a:srgbClr>
                  </a:outerShdw>
                </a:effectLst>
                <a:latin typeface="Calibri" pitchFamily="34" charset="0"/>
              </a:rPr>
              <a:t>D</a:t>
            </a:r>
            <a:r>
              <a:rPr lang="en-US" sz="2600" dirty="0" smtClean="0">
                <a:solidFill>
                  <a:srgbClr val="002060"/>
                </a:solidFill>
                <a:effectLst>
                  <a:outerShdw blurRad="38100" dist="38100" dir="2700000" algn="tl">
                    <a:srgbClr val="000000">
                      <a:alpha val="43137"/>
                    </a:srgbClr>
                  </a:outerShdw>
                </a:effectLst>
                <a:latin typeface="Calibri" pitchFamily="34" charset="0"/>
              </a:rPr>
              <a:t>efine the Agenda/</a:t>
            </a:r>
            <a:r>
              <a:rPr lang="en-US" sz="2600" dirty="0" err="1" smtClean="0">
                <a:solidFill>
                  <a:srgbClr val="002060"/>
                </a:solidFill>
                <a:effectLst>
                  <a:outerShdw blurRad="38100" dist="38100" dir="2700000" algn="tl">
                    <a:srgbClr val="000000">
                      <a:alpha val="43137"/>
                    </a:srgbClr>
                  </a:outerShdw>
                </a:effectLst>
                <a:latin typeface="Calibri" pitchFamily="34" charset="0"/>
              </a:rPr>
              <a:t>Programme</a:t>
            </a:r>
            <a:r>
              <a:rPr lang="en-US" sz="2600" dirty="0" smtClean="0">
                <a:solidFill>
                  <a:srgbClr val="002060"/>
                </a:solidFill>
                <a:effectLst>
                  <a:outerShdw blurRad="38100" dist="38100" dir="2700000" algn="tl">
                    <a:srgbClr val="000000">
                      <a:alpha val="43137"/>
                    </a:srgbClr>
                  </a:outerShdw>
                </a:effectLst>
                <a:latin typeface="Calibri" pitchFamily="34" charset="0"/>
              </a:rPr>
              <a:t> (in detail)</a:t>
            </a:r>
          </a:p>
          <a:p>
            <a:r>
              <a:rPr lang="en-US" sz="2600" dirty="0" smtClean="0">
                <a:solidFill>
                  <a:srgbClr val="002060"/>
                </a:solidFill>
                <a:effectLst>
                  <a:outerShdw blurRad="38100" dist="38100" dir="2700000" algn="tl">
                    <a:srgbClr val="000000">
                      <a:alpha val="43137"/>
                    </a:srgbClr>
                  </a:outerShdw>
                </a:effectLst>
                <a:latin typeface="Calibri" pitchFamily="34" charset="0"/>
              </a:rPr>
              <a:t>Communication </a:t>
            </a:r>
            <a:br>
              <a:rPr lang="en-US" sz="2600" dirty="0" smtClean="0">
                <a:solidFill>
                  <a:srgbClr val="002060"/>
                </a:solidFill>
                <a:effectLst>
                  <a:outerShdw blurRad="38100" dist="38100" dir="2700000" algn="tl">
                    <a:srgbClr val="000000">
                      <a:alpha val="43137"/>
                    </a:srgbClr>
                  </a:outerShdw>
                </a:effectLst>
                <a:latin typeface="Calibri" pitchFamily="34" charset="0"/>
              </a:rPr>
            </a:br>
            <a:r>
              <a:rPr lang="en-US" sz="2400" dirty="0" smtClean="0">
                <a:solidFill>
                  <a:srgbClr val="002060"/>
                </a:solidFill>
                <a:effectLst>
                  <a:outerShdw blurRad="38100" dist="38100" dir="2700000" algn="tl">
                    <a:srgbClr val="000000">
                      <a:alpha val="43137"/>
                    </a:srgbClr>
                  </a:outerShdw>
                </a:effectLst>
                <a:latin typeface="Calibri" pitchFamily="34" charset="0"/>
              </a:rPr>
              <a:t>- launch first announcement (a.s.a.p.)</a:t>
            </a:r>
            <a:br>
              <a:rPr lang="en-US" sz="2400" dirty="0" smtClean="0">
                <a:solidFill>
                  <a:srgbClr val="002060"/>
                </a:solidFill>
                <a:effectLst>
                  <a:outerShdw blurRad="38100" dist="38100" dir="2700000" algn="tl">
                    <a:srgbClr val="000000">
                      <a:alpha val="43137"/>
                    </a:srgbClr>
                  </a:outerShdw>
                </a:effectLst>
                <a:latin typeface="Calibri" pitchFamily="34" charset="0"/>
              </a:rPr>
            </a:br>
            <a:r>
              <a:rPr lang="en-US" sz="2400" dirty="0" smtClean="0">
                <a:solidFill>
                  <a:srgbClr val="002060"/>
                </a:solidFill>
                <a:effectLst>
                  <a:outerShdw blurRad="38100" dist="38100" dir="2700000" algn="tl">
                    <a:srgbClr val="000000">
                      <a:alpha val="43137"/>
                    </a:srgbClr>
                  </a:outerShdw>
                </a:effectLst>
                <a:latin typeface="Calibri" pitchFamily="34" charset="0"/>
              </a:rPr>
              <a:t>- Cg</a:t>
            </a:r>
            <a:r>
              <a:rPr lang="en-US" sz="2400" dirty="0">
                <a:solidFill>
                  <a:srgbClr val="002060"/>
                </a:solidFill>
                <a:effectLst>
                  <a:outerShdw blurRad="38100" dist="38100" dir="2700000" algn="tl">
                    <a:srgbClr val="000000">
                      <a:alpha val="43137"/>
                    </a:srgbClr>
                  </a:outerShdw>
                </a:effectLst>
                <a:latin typeface="Calibri" pitchFamily="34" charset="0"/>
              </a:rPr>
              <a:t>-17 information </a:t>
            </a:r>
            <a:r>
              <a:rPr lang="en-US" sz="2400" dirty="0" smtClean="0">
                <a:solidFill>
                  <a:srgbClr val="002060"/>
                </a:solidFill>
                <a:effectLst>
                  <a:outerShdw blurRad="38100" dist="38100" dir="2700000" algn="tl">
                    <a:srgbClr val="000000">
                      <a:alpha val="43137"/>
                    </a:srgbClr>
                  </a:outerShdw>
                </a:effectLst>
                <a:latin typeface="Calibri" pitchFamily="34" charset="0"/>
              </a:rPr>
              <a:t>event(?</a:t>
            </a:r>
            <a:r>
              <a:rPr lang="en-US" sz="2400" dirty="0">
                <a:solidFill>
                  <a:srgbClr val="002060"/>
                </a:solidFill>
                <a:effectLst>
                  <a:outerShdw blurRad="38100" dist="38100" dir="2700000" algn="tl">
                    <a:srgbClr val="000000">
                      <a:alpha val="43137"/>
                    </a:srgbClr>
                  </a:outerShdw>
                </a:effectLst>
                <a:latin typeface="Calibri" pitchFamily="34" charset="0"/>
              </a:rPr>
              <a:t>)</a:t>
            </a:r>
          </a:p>
          <a:p>
            <a:r>
              <a:rPr lang="en-US" sz="2600" dirty="0" smtClean="0">
                <a:solidFill>
                  <a:srgbClr val="002060"/>
                </a:solidFill>
                <a:effectLst>
                  <a:outerShdw blurRad="38100" dist="38100" dir="2700000" algn="tl">
                    <a:srgbClr val="000000">
                      <a:alpha val="43137"/>
                    </a:srgbClr>
                  </a:outerShdw>
                </a:effectLst>
                <a:latin typeface="Calibri" pitchFamily="34" charset="0"/>
              </a:rPr>
              <a:t>Invitation </a:t>
            </a:r>
            <a:r>
              <a:rPr lang="en-US" sz="2600" dirty="0">
                <a:solidFill>
                  <a:srgbClr val="002060"/>
                </a:solidFill>
                <a:effectLst>
                  <a:outerShdw blurRad="38100" dist="38100" dir="2700000" algn="tl">
                    <a:srgbClr val="000000">
                      <a:alpha val="43137"/>
                    </a:srgbClr>
                  </a:outerShdw>
                </a:effectLst>
                <a:latin typeface="Calibri" pitchFamily="34" charset="0"/>
              </a:rPr>
              <a:t>letters, </a:t>
            </a:r>
            <a:r>
              <a:rPr lang="en-US" sz="2600" dirty="0" smtClean="0">
                <a:solidFill>
                  <a:srgbClr val="002060"/>
                </a:solidFill>
                <a:effectLst>
                  <a:outerShdw blurRad="38100" dist="38100" dir="2700000" algn="tl">
                    <a:srgbClr val="000000">
                      <a:alpha val="43137"/>
                    </a:srgbClr>
                  </a:outerShdw>
                </a:effectLst>
                <a:latin typeface="Calibri" pitchFamily="34" charset="0"/>
              </a:rPr>
              <a:t>etc.</a:t>
            </a:r>
          </a:p>
          <a:p>
            <a:r>
              <a:rPr lang="en-US" sz="2600" dirty="0" smtClean="0">
                <a:solidFill>
                  <a:srgbClr val="002060"/>
                </a:solidFill>
                <a:effectLst>
                  <a:outerShdw blurRad="38100" dist="38100" dir="2700000" algn="tl">
                    <a:srgbClr val="000000">
                      <a:alpha val="43137"/>
                    </a:srgbClr>
                  </a:outerShdw>
                </a:effectLst>
                <a:latin typeface="Calibri" pitchFamily="34" charset="0"/>
              </a:rPr>
              <a:t>WMO will support </a:t>
            </a:r>
            <a:r>
              <a:rPr lang="en-US" sz="2600" dirty="0">
                <a:solidFill>
                  <a:srgbClr val="002060"/>
                </a:solidFill>
                <a:effectLst>
                  <a:outerShdw blurRad="38100" dist="38100" dir="2700000" algn="tl">
                    <a:srgbClr val="000000">
                      <a:alpha val="43137"/>
                    </a:srgbClr>
                  </a:outerShdw>
                </a:effectLst>
                <a:latin typeface="Calibri" pitchFamily="34" charset="0"/>
              </a:rPr>
              <a:t>the countries with lower GDP to participate at the </a:t>
            </a:r>
            <a:r>
              <a:rPr lang="en-US" sz="2600" dirty="0" smtClean="0">
                <a:solidFill>
                  <a:srgbClr val="002060"/>
                </a:solidFill>
                <a:effectLst>
                  <a:outerShdw blurRad="38100" dist="38100" dir="2700000" algn="tl">
                    <a:srgbClr val="000000">
                      <a:alpha val="43137"/>
                    </a:srgbClr>
                  </a:outerShdw>
                </a:effectLst>
                <a:latin typeface="Calibri" pitchFamily="34" charset="0"/>
              </a:rPr>
              <a:t>Conference</a:t>
            </a:r>
          </a:p>
          <a:p>
            <a:r>
              <a:rPr lang="en-US" sz="2600" dirty="0" smtClean="0">
                <a:solidFill>
                  <a:srgbClr val="002060"/>
                </a:solidFill>
                <a:effectLst>
                  <a:outerShdw blurRad="38100" dist="38100" dir="2700000" algn="tl">
                    <a:srgbClr val="000000">
                      <a:alpha val="43137"/>
                    </a:srgbClr>
                  </a:outerShdw>
                </a:effectLst>
                <a:latin typeface="Calibri" pitchFamily="34" charset="0"/>
              </a:rPr>
              <a:t>Support </a:t>
            </a:r>
            <a:r>
              <a:rPr lang="en-US" sz="2600" dirty="0">
                <a:solidFill>
                  <a:srgbClr val="002060"/>
                </a:solidFill>
                <a:effectLst>
                  <a:outerShdw blurRad="38100" dist="38100" dir="2700000" algn="tl">
                    <a:srgbClr val="000000">
                      <a:alpha val="43137"/>
                    </a:srgbClr>
                  </a:outerShdw>
                </a:effectLst>
                <a:latin typeface="Calibri" pitchFamily="34" charset="0"/>
              </a:rPr>
              <a:t>by host </a:t>
            </a:r>
            <a:r>
              <a:rPr lang="en-US" sz="2600" dirty="0" smtClean="0">
                <a:solidFill>
                  <a:srgbClr val="002060"/>
                </a:solidFill>
                <a:effectLst>
                  <a:outerShdw blurRad="38100" dist="38100" dir="2700000" algn="tl">
                    <a:srgbClr val="000000">
                      <a:alpha val="43137"/>
                    </a:srgbClr>
                  </a:outerShdw>
                </a:effectLst>
                <a:latin typeface="Calibri" pitchFamily="34" charset="0"/>
              </a:rPr>
              <a:t>country (?)</a:t>
            </a:r>
          </a:p>
          <a:p>
            <a:r>
              <a:rPr lang="en-US" sz="2600" dirty="0" smtClean="0">
                <a:solidFill>
                  <a:srgbClr val="002060"/>
                </a:solidFill>
                <a:effectLst>
                  <a:outerShdw blurRad="38100" dist="38100" dir="2700000" algn="tl">
                    <a:srgbClr val="000000">
                      <a:alpha val="43137"/>
                    </a:srgbClr>
                  </a:outerShdw>
                </a:effectLst>
                <a:latin typeface="Calibri" pitchFamily="34" charset="0"/>
              </a:rPr>
              <a:t>Possibility </a:t>
            </a:r>
            <a:r>
              <a:rPr lang="en-US" sz="2600" dirty="0">
                <a:solidFill>
                  <a:srgbClr val="002060"/>
                </a:solidFill>
                <a:effectLst>
                  <a:outerShdw blurRad="38100" dist="38100" dir="2700000" algn="tl">
                    <a:srgbClr val="000000">
                      <a:alpha val="43137"/>
                    </a:srgbClr>
                  </a:outerShdw>
                </a:effectLst>
                <a:latin typeface="Calibri" pitchFamily="34" charset="0"/>
              </a:rPr>
              <a:t>for support from stakeholders (?)</a:t>
            </a:r>
          </a:p>
        </p:txBody>
      </p:sp>
      <p:sp>
        <p:nvSpPr>
          <p:cNvPr id="4"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en-US" altLang="fi-FI" sz="2800" b="1" kern="0" dirty="0">
                <a:solidFill>
                  <a:schemeClr val="bg1"/>
                </a:solidFill>
                <a:latin typeface="Calibri" pitchFamily="34" charset="0"/>
                <a:ea typeface="+mj-ea"/>
                <a:cs typeface="+mj-cs"/>
              </a:rPr>
              <a:t>Summary: ECMA-15 roadmap and actions by OC </a:t>
            </a:r>
            <a:r>
              <a:rPr lang="en-US" altLang="fi-FI" sz="2800" b="1" kern="0" dirty="0" smtClean="0">
                <a:solidFill>
                  <a:schemeClr val="bg1"/>
                </a:solidFill>
                <a:latin typeface="Calibri" pitchFamily="34" charset="0"/>
                <a:ea typeface="+mj-ea"/>
                <a:cs typeface="+mj-cs"/>
              </a:rPr>
              <a:t>members</a:t>
            </a:r>
            <a:endParaRPr lang="en-US" altLang="fi-FI" sz="2800" b="1" kern="0" dirty="0">
              <a:solidFill>
                <a:schemeClr val="bg1"/>
              </a:solidFill>
              <a:latin typeface="Calibri" pitchFamily="34" charset="0"/>
              <a:ea typeface="+mj-ea"/>
              <a:cs typeface="+mj-cs"/>
            </a:endParaRPr>
          </a:p>
        </p:txBody>
      </p:sp>
      <p:sp>
        <p:nvSpPr>
          <p:cNvPr id="6" name="Slide Number Placeholder 1"/>
          <p:cNvSpPr txBox="1">
            <a:spLocks/>
          </p:cNvSpPr>
          <p:nvPr/>
        </p:nvSpPr>
        <p:spPr>
          <a:xfrm>
            <a:off x="8460432" y="160253"/>
            <a:ext cx="576064" cy="244411"/>
          </a:xfrm>
          <a:prstGeom prst="rect">
            <a:avLst/>
          </a:prstGeom>
        </p:spPr>
        <p:txBody>
          <a:bodyPr/>
          <a:lstStyle/>
          <a:p>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fld id="{F8EE8346-F372-49B5-81A5-D1270ABA9D59}" type="slidenum">
              <a:rPr kumimoji="0" lang="en-US" sz="12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FF9900"/>
                </a:buClr>
                <a:buSzTx/>
                <a:buFont typeface="Wingdings" pitchFamily="2" charset="2"/>
                <a:buNone/>
                <a:tabLst/>
                <a:defRPr/>
              </a:pPr>
              <a:t>16</a:t>
            </a:fld>
            <a:r>
              <a:rPr kumimoji="0" lang="hr-HR" sz="1200" b="0" i="0" u="none" strike="noStrike" kern="1200" cap="none" spc="0" normalizeH="0" baseline="0" noProof="0" dirty="0" smtClean="0">
                <a:ln>
                  <a:noFill/>
                </a:ln>
                <a:solidFill>
                  <a:schemeClr val="bg1"/>
                </a:solidFill>
                <a:effectLst/>
                <a:uLnTx/>
                <a:uFillTx/>
                <a:latin typeface="Arial" charset="0"/>
                <a:ea typeface="+mn-ea"/>
                <a:cs typeface="+mn-cs"/>
              </a:rPr>
              <a:t>/21</a:t>
            </a:r>
            <a:endParaRPr kumimoji="0" lang="en-US" sz="12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7" name="Footer Placeholder 3"/>
          <p:cNvSpPr>
            <a:spLocks noGrp="1"/>
          </p:cNvSpPr>
          <p:nvPr>
            <p:ph type="ftr" sz="quarter" idx="11"/>
          </p:nvPr>
        </p:nvSpPr>
        <p:spPr>
          <a:xfrm>
            <a:off x="899592" y="6381328"/>
            <a:ext cx="5904656" cy="312737"/>
          </a:xfrm>
        </p:spPr>
        <p:txBody>
          <a:bodyPr/>
          <a:lstStyle/>
          <a:p>
            <a:pPr algn="l">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3644881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randombar(horizontal)">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randombar(horizontal)">
                                      <p:cBhvr>
                                        <p:cTn id="27" dur="5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442">
                                            <p:txEl>
                                              <p:pRg st="5" end="5"/>
                                            </p:txEl>
                                          </p:spTgt>
                                        </p:tgtEl>
                                        <p:attrNameLst>
                                          <p:attrName>style.visibility</p:attrName>
                                        </p:attrNameLst>
                                      </p:cBhvr>
                                      <p:to>
                                        <p:strVal val="visible"/>
                                      </p:to>
                                    </p:set>
                                    <p:animEffect transition="in" filter="randombar(horizontal)">
                                      <p:cBhvr>
                                        <p:cTn id="32" dur="500"/>
                                        <p:tgtEl>
                                          <p:spTgt spid="614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1442">
                                            <p:txEl>
                                              <p:pRg st="6" end="6"/>
                                            </p:txEl>
                                          </p:spTgt>
                                        </p:tgtEl>
                                        <p:attrNameLst>
                                          <p:attrName>style.visibility</p:attrName>
                                        </p:attrNameLst>
                                      </p:cBhvr>
                                      <p:to>
                                        <p:strVal val="visible"/>
                                      </p:to>
                                    </p:set>
                                    <p:animEffect transition="in" filter="randombar(horizontal)">
                                      <p:cBhvr>
                                        <p:cTn id="37" dur="500"/>
                                        <p:tgtEl>
                                          <p:spTgt spid="614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1442">
                                            <p:txEl>
                                              <p:pRg st="7" end="7"/>
                                            </p:txEl>
                                          </p:spTgt>
                                        </p:tgtEl>
                                        <p:attrNameLst>
                                          <p:attrName>style.visibility</p:attrName>
                                        </p:attrNameLst>
                                      </p:cBhvr>
                                      <p:to>
                                        <p:strVal val="visible"/>
                                      </p:to>
                                    </p:set>
                                    <p:animEffect transition="in" filter="randombar(horizontal)">
                                      <p:cBhvr>
                                        <p:cTn id="42" dur="500"/>
                                        <p:tgtEl>
                                          <p:spTgt spid="614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365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altLang="fi-FI" sz="3200" b="1" i="0" u="none" strike="noStrike" kern="0" cap="none" spc="0" normalizeH="0" baseline="0" noProof="0" dirty="0" smtClean="0">
                <a:ln>
                  <a:noFill/>
                </a:ln>
                <a:solidFill>
                  <a:schemeClr val="bg1"/>
                </a:solidFill>
                <a:effectLst/>
                <a:uLnTx/>
                <a:uFillTx/>
                <a:latin typeface="Calibri" pitchFamily="34" charset="0"/>
                <a:ea typeface="+mj-ea"/>
                <a:cs typeface="+mj-cs"/>
              </a:rPr>
              <a:t>CONTENTS</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467544" y="1196890"/>
            <a:ext cx="8280920" cy="5078313"/>
          </a:xfrm>
          <a:prstGeom prst="rect">
            <a:avLst/>
          </a:prstGeom>
          <a:noFill/>
          <a:ln w="9525">
            <a:noFill/>
            <a:miter lim="800000"/>
            <a:headEnd/>
            <a:tailEnd/>
          </a:ln>
          <a:effectLst/>
        </p:spPr>
        <p:txBody>
          <a:bodyPr wrap="square">
            <a:spAutoFit/>
          </a:bodyPr>
          <a:lstStyle/>
          <a:p>
            <a:pPr marL="457200" indent="-457200">
              <a:spcBef>
                <a:spcPts val="2000"/>
              </a:spcBef>
              <a:buFont typeface="+mj-lt"/>
              <a:buAutoNum type="arabicPeriod"/>
            </a:pPr>
            <a:r>
              <a:rPr lang="en-GB" sz="2800" b="1" dirty="0" smtClean="0">
                <a:solidFill>
                  <a:srgbClr val="002060"/>
                </a:solidFill>
                <a:effectLst>
                  <a:outerShdw blurRad="38100" dist="38100" dir="2700000" algn="tl">
                    <a:srgbClr val="000000">
                      <a:alpha val="43137"/>
                    </a:srgbClr>
                  </a:outerShdw>
                </a:effectLst>
                <a:latin typeface="Calibri" pitchFamily="34" charset="0"/>
              </a:rPr>
              <a:t>Report </a:t>
            </a:r>
            <a:r>
              <a:rPr lang="en-US" sz="2800" b="1" dirty="0">
                <a:solidFill>
                  <a:srgbClr val="002060"/>
                </a:solidFill>
                <a:effectLst>
                  <a:outerShdw blurRad="38100" dist="38100" dir="2700000" algn="tl">
                    <a:srgbClr val="000000">
                      <a:alpha val="43137"/>
                    </a:srgbClr>
                  </a:outerShdw>
                </a:effectLst>
                <a:latin typeface="Calibri" pitchFamily="34" charset="0"/>
              </a:rPr>
              <a:t>Regional Association </a:t>
            </a:r>
            <a:r>
              <a:rPr lang="en-US" sz="2800" b="1" dirty="0" smtClean="0">
                <a:solidFill>
                  <a:srgbClr val="002060"/>
                </a:solidFill>
                <a:effectLst>
                  <a:outerShdw blurRad="38100" dist="38100" dir="2700000" algn="tl">
                    <a:srgbClr val="000000">
                      <a:alpha val="43137"/>
                    </a:srgbClr>
                  </a:outerShdw>
                </a:effectLst>
                <a:latin typeface="Calibri" pitchFamily="34" charset="0"/>
              </a:rPr>
              <a:t>VI (</a:t>
            </a:r>
            <a:r>
              <a:rPr lang="en-US" sz="2800" b="1" dirty="0">
                <a:solidFill>
                  <a:srgbClr val="002060"/>
                </a:solidFill>
                <a:effectLst>
                  <a:outerShdw blurRad="38100" dist="38100" dir="2700000" algn="tl">
                    <a:srgbClr val="000000">
                      <a:alpha val="43137"/>
                    </a:srgbClr>
                  </a:outerShdw>
                </a:effectLst>
                <a:latin typeface="Calibri" pitchFamily="34" charset="0"/>
              </a:rPr>
              <a:t>Europe</a:t>
            </a:r>
            <a:r>
              <a:rPr lang="en-US" sz="2800" b="1" dirty="0" smtClean="0">
                <a:solidFill>
                  <a:srgbClr val="002060"/>
                </a:solidFill>
                <a:effectLst>
                  <a:outerShdw blurRad="38100" dist="38100" dir="2700000" algn="tl">
                    <a:srgbClr val="000000">
                      <a:alpha val="43137"/>
                    </a:srgbClr>
                  </a:outerShdw>
                </a:effectLst>
                <a:latin typeface="Calibri" pitchFamily="34" charset="0"/>
              </a:rPr>
              <a:t>) </a:t>
            </a:r>
            <a:r>
              <a:rPr lang="en-US" sz="2800" dirty="0" smtClean="0">
                <a:solidFill>
                  <a:srgbClr val="002060"/>
                </a:solidFill>
                <a:effectLst>
                  <a:outerShdw blurRad="38100" dist="38100" dir="2700000" algn="tl">
                    <a:srgbClr val="000000">
                      <a:alpha val="43137"/>
                    </a:srgbClr>
                  </a:outerShdw>
                </a:effectLst>
                <a:latin typeface="Calibri" pitchFamily="34" charset="0"/>
              </a:rPr>
              <a:t>Sixteenth session, Helsinki</a:t>
            </a:r>
            <a:r>
              <a:rPr lang="en-US" sz="2800" dirty="0">
                <a:solidFill>
                  <a:srgbClr val="002060"/>
                </a:solidFill>
                <a:effectLst>
                  <a:outerShdw blurRad="38100" dist="38100" dir="2700000" algn="tl">
                    <a:srgbClr val="000000">
                      <a:alpha val="43137"/>
                    </a:srgbClr>
                  </a:outerShdw>
                </a:effectLst>
                <a:latin typeface="Calibri" pitchFamily="34" charset="0"/>
              </a:rPr>
              <a:t>, </a:t>
            </a:r>
            <a:r>
              <a:rPr lang="en-US" sz="2800" dirty="0" smtClean="0">
                <a:solidFill>
                  <a:srgbClr val="002060"/>
                </a:solidFill>
                <a:effectLst>
                  <a:outerShdw blurRad="38100" dist="38100" dir="2700000" algn="tl">
                    <a:srgbClr val="000000">
                      <a:alpha val="43137"/>
                    </a:srgbClr>
                  </a:outerShdw>
                </a:effectLst>
                <a:latin typeface="Calibri" pitchFamily="34" charset="0"/>
              </a:rPr>
              <a:t>Finland, 11</a:t>
            </a:r>
            <a:r>
              <a:rPr lang="en-US" sz="2800" dirty="0">
                <a:solidFill>
                  <a:srgbClr val="002060"/>
                </a:solidFill>
                <a:effectLst>
                  <a:outerShdw blurRad="38100" dist="38100" dir="2700000" algn="tl">
                    <a:srgbClr val="000000">
                      <a:alpha val="43137"/>
                    </a:srgbClr>
                  </a:outerShdw>
                </a:effectLst>
                <a:latin typeface="Calibri" pitchFamily="34" charset="0"/>
              </a:rPr>
              <a:t>–17 September </a:t>
            </a:r>
            <a:r>
              <a:rPr lang="en-US" sz="2800" dirty="0" smtClean="0">
                <a:solidFill>
                  <a:srgbClr val="002060"/>
                </a:solidFill>
                <a:effectLst>
                  <a:outerShdw blurRad="38100" dist="38100" dir="2700000" algn="tl">
                    <a:srgbClr val="000000">
                      <a:alpha val="43137"/>
                    </a:srgbClr>
                  </a:outerShdw>
                </a:effectLst>
                <a:latin typeface="Calibri" pitchFamily="34" charset="0"/>
              </a:rPr>
              <a:t>2013</a:t>
            </a:r>
            <a:endParaRPr lang="en-GB" sz="2800" b="1" dirty="0">
              <a:solidFill>
                <a:srgbClr val="000066"/>
              </a:solidFill>
              <a:effectLst>
                <a:outerShdw blurRad="38100" dist="38100" dir="2700000" algn="tl">
                  <a:srgbClr val="C0C0C0"/>
                </a:outerShdw>
              </a:effectLst>
              <a:latin typeface="Calibri" pitchFamily="34" charset="0"/>
            </a:endParaRPr>
          </a:p>
          <a:p>
            <a:pPr marL="457200" indent="-457200" algn="just">
              <a:spcBef>
                <a:spcPts val="2000"/>
              </a:spcBef>
              <a:buFont typeface="+mj-lt"/>
              <a:buAutoNum type="arabicPeriod"/>
            </a:pPr>
            <a:r>
              <a:rPr lang="hr-HR" sz="2800" b="1" dirty="0" smtClean="0">
                <a:solidFill>
                  <a:srgbClr val="002060"/>
                </a:solidFill>
                <a:effectLst>
                  <a:outerShdw blurRad="38100" dist="38100" dir="2700000" algn="tl">
                    <a:srgbClr val="000000">
                      <a:alpha val="43137"/>
                    </a:srgbClr>
                  </a:outerShdw>
                </a:effectLst>
                <a:latin typeface="Calibri" pitchFamily="34" charset="0"/>
              </a:rPr>
              <a:t>Structure </a:t>
            </a:r>
            <a:r>
              <a:rPr lang="hr-HR" sz="2800" b="1" dirty="0">
                <a:solidFill>
                  <a:srgbClr val="002060"/>
                </a:solidFill>
                <a:effectLst>
                  <a:outerShdw blurRad="38100" dist="38100" dir="2700000" algn="tl">
                    <a:srgbClr val="000000">
                      <a:alpha val="43137"/>
                    </a:srgbClr>
                  </a:outerShdw>
                </a:effectLst>
                <a:latin typeface="Calibri" pitchFamily="34" charset="0"/>
              </a:rPr>
              <a:t>of Regional Association VI </a:t>
            </a:r>
            <a:endParaRPr lang="hr-HR" sz="2800" b="1" dirty="0" smtClean="0">
              <a:solidFill>
                <a:srgbClr val="002060"/>
              </a:solidFill>
              <a:effectLst>
                <a:outerShdw blurRad="38100" dist="38100" dir="2700000" algn="tl">
                  <a:srgbClr val="000000">
                    <a:alpha val="43137"/>
                  </a:srgbClr>
                </a:outerShdw>
              </a:effectLst>
              <a:latin typeface="Calibri" pitchFamily="34" charset="0"/>
            </a:endParaRPr>
          </a:p>
          <a:p>
            <a:pPr marL="457200" indent="-457200" algn="just">
              <a:spcBef>
                <a:spcPts val="2000"/>
              </a:spcBef>
              <a:buFont typeface="+mj-lt"/>
              <a:buAutoNum type="arabicPeriod"/>
            </a:pPr>
            <a:r>
              <a:rPr lang="en-GB" sz="2800" b="1" dirty="0">
                <a:solidFill>
                  <a:srgbClr val="002060"/>
                </a:solidFill>
                <a:effectLst>
                  <a:outerShdw blurRad="38100" dist="38100" dir="2700000" algn="tl">
                    <a:srgbClr val="000000">
                      <a:alpha val="43137"/>
                    </a:srgbClr>
                  </a:outerShdw>
                </a:effectLst>
                <a:latin typeface="Calibri" pitchFamily="34" charset="0"/>
              </a:rPr>
              <a:t>RA VI 2013 Survey</a:t>
            </a:r>
            <a:endParaRPr lang="en-GB" sz="2800" dirty="0">
              <a:solidFill>
                <a:srgbClr val="002060"/>
              </a:solidFill>
              <a:effectLst>
                <a:outerShdw blurRad="38100" dist="38100" dir="2700000" algn="tl">
                  <a:srgbClr val="000000">
                    <a:alpha val="43137"/>
                  </a:srgbClr>
                </a:outerShdw>
              </a:effectLst>
              <a:latin typeface="Calibri" pitchFamily="34" charset="0"/>
            </a:endParaRPr>
          </a:p>
          <a:p>
            <a:pPr marL="457200" indent="-457200" algn="just">
              <a:spcBef>
                <a:spcPts val="2000"/>
              </a:spcBef>
              <a:buFont typeface="+mj-lt"/>
              <a:buAutoNum type="arabicPeriod"/>
            </a:pPr>
            <a:r>
              <a:rPr lang="en-GB" sz="2800" b="1" dirty="0" smtClean="0">
                <a:solidFill>
                  <a:srgbClr val="002060"/>
                </a:solidFill>
                <a:effectLst>
                  <a:outerShdw blurRad="38100" dist="38100" dir="2700000" algn="tl">
                    <a:srgbClr val="000000">
                      <a:alpha val="43137"/>
                    </a:srgbClr>
                  </a:outerShdw>
                </a:effectLst>
                <a:latin typeface="Calibri" pitchFamily="34" charset="0"/>
              </a:rPr>
              <a:t>ECMA-15 OC meeting</a:t>
            </a:r>
            <a:endParaRPr lang="en-GB" sz="2800" b="1" dirty="0">
              <a:solidFill>
                <a:srgbClr val="002060"/>
              </a:solidFill>
              <a:effectLst>
                <a:outerShdw blurRad="38100" dist="38100" dir="2700000" algn="tl">
                  <a:srgbClr val="000000">
                    <a:alpha val="43137"/>
                  </a:srgbClr>
                </a:outerShdw>
              </a:effectLst>
              <a:latin typeface="Calibri" pitchFamily="34" charset="0"/>
            </a:endParaRPr>
          </a:p>
          <a:p>
            <a:pPr marL="457200" indent="-457200" algn="just">
              <a:spcBef>
                <a:spcPts val="2000"/>
              </a:spcBef>
              <a:buFont typeface="+mj-lt"/>
              <a:buAutoNum type="arabicPeriod"/>
            </a:pPr>
            <a:r>
              <a:rPr lang="en-GB" sz="2800" b="1" dirty="0" smtClean="0">
                <a:solidFill>
                  <a:srgbClr val="002060"/>
                </a:solidFill>
                <a:effectLst>
                  <a:outerShdw blurRad="38100" dist="38100" dir="2700000" algn="tl">
                    <a:srgbClr val="000000">
                      <a:alpha val="43137"/>
                    </a:srgbClr>
                  </a:outerShdw>
                </a:effectLst>
                <a:latin typeface="Calibri" pitchFamily="34" charset="0"/>
              </a:rPr>
              <a:t>Dates for the Conference?</a:t>
            </a:r>
          </a:p>
          <a:p>
            <a:pPr marL="457200" indent="-457200" algn="just">
              <a:spcBef>
                <a:spcPts val="2000"/>
              </a:spcBef>
              <a:buFont typeface="+mj-lt"/>
              <a:buAutoNum type="arabicPeriod"/>
            </a:pPr>
            <a:r>
              <a:rPr lang="en-US" sz="2800" b="1" dirty="0" smtClean="0">
                <a:solidFill>
                  <a:srgbClr val="002060"/>
                </a:solidFill>
                <a:effectLst>
                  <a:outerShdw blurRad="38100" dist="38100" dir="2700000" algn="tl">
                    <a:srgbClr val="000000">
                      <a:alpha val="43137"/>
                    </a:srgbClr>
                  </a:outerShdw>
                </a:effectLst>
                <a:latin typeface="Calibri" pitchFamily="34" charset="0"/>
              </a:rPr>
              <a:t>Summary</a:t>
            </a:r>
            <a:r>
              <a:rPr lang="en-US" sz="2800" b="1" dirty="0">
                <a:solidFill>
                  <a:srgbClr val="002060"/>
                </a:solidFill>
                <a:effectLst>
                  <a:outerShdw blurRad="38100" dist="38100" dir="2700000" algn="tl">
                    <a:srgbClr val="000000">
                      <a:alpha val="43137"/>
                    </a:srgbClr>
                  </a:outerShdw>
                </a:effectLst>
                <a:latin typeface="Calibri" pitchFamily="34" charset="0"/>
              </a:rPr>
              <a:t>: ECMA-15 roadmap and </a:t>
            </a:r>
            <a:r>
              <a:rPr lang="en-US" sz="2800" b="1" dirty="0" smtClean="0">
                <a:solidFill>
                  <a:srgbClr val="002060"/>
                </a:solidFill>
                <a:effectLst>
                  <a:outerShdw blurRad="38100" dist="38100" dir="2700000" algn="tl">
                    <a:srgbClr val="000000">
                      <a:alpha val="43137"/>
                    </a:srgbClr>
                  </a:outerShdw>
                </a:effectLst>
                <a:latin typeface="Calibri" pitchFamily="34" charset="0"/>
              </a:rPr>
              <a:t>further actions</a:t>
            </a:r>
            <a:endParaRPr lang="en-US" sz="2800" b="1" dirty="0">
              <a:solidFill>
                <a:srgbClr val="002060"/>
              </a:solidFill>
              <a:effectLst>
                <a:outerShdw blurRad="38100" dist="38100" dir="2700000" algn="tl">
                  <a:srgbClr val="000000">
                    <a:alpha val="43137"/>
                  </a:srgbClr>
                </a:outerShdw>
              </a:effectLst>
              <a:latin typeface="Calibri" pitchFamily="34" charset="0"/>
            </a:endParaRPr>
          </a:p>
          <a:p>
            <a:pPr marL="457200" indent="-457200" algn="just">
              <a:spcBef>
                <a:spcPts val="2000"/>
              </a:spcBef>
              <a:buFont typeface="+mj-lt"/>
              <a:buAutoNum type="arabicPeriod"/>
            </a:pPr>
            <a:endParaRPr lang="hr-HR" sz="28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2</a:t>
            </a:fld>
            <a:r>
              <a:rPr lang="hr-HR" dirty="0" smtClean="0">
                <a:solidFill>
                  <a:schemeClr val="bg1"/>
                </a:solidFill>
              </a:rPr>
              <a:t>/21</a:t>
            </a:r>
            <a:endParaRPr lang="en-US" dirty="0">
              <a:solidFill>
                <a:schemeClr val="bg1"/>
              </a:solidFill>
            </a:endParaRPr>
          </a:p>
        </p:txBody>
      </p:sp>
      <p:sp>
        <p:nvSpPr>
          <p:cNvPr id="8"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37604">
                                            <p:txEl>
                                              <p:pRg st="1" end="1"/>
                                            </p:txEl>
                                          </p:spTgt>
                                        </p:tgtEl>
                                        <p:attrNameLst>
                                          <p:attrName>style.visibility</p:attrName>
                                        </p:attrNameLst>
                                      </p:cBhvr>
                                      <p:to>
                                        <p:strVal val="visible"/>
                                      </p:to>
                                    </p:set>
                                    <p:animEffect transition="in" filter="randombar(horizontal)">
                                      <p:cBhvr>
                                        <p:cTn id="19" dur="500"/>
                                        <p:tgtEl>
                                          <p:spTgt spid="53760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7604">
                                            <p:txEl>
                                              <p:pRg st="2" end="2"/>
                                            </p:txEl>
                                          </p:spTgt>
                                        </p:tgtEl>
                                        <p:attrNameLst>
                                          <p:attrName>style.visibility</p:attrName>
                                        </p:attrNameLst>
                                      </p:cBhvr>
                                      <p:to>
                                        <p:strVal val="visible"/>
                                      </p:to>
                                    </p:set>
                                    <p:animEffect transition="in" filter="randombar(horizontal)">
                                      <p:cBhvr>
                                        <p:cTn id="24" dur="500"/>
                                        <p:tgtEl>
                                          <p:spTgt spid="53760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37604">
                                            <p:txEl>
                                              <p:pRg st="3" end="3"/>
                                            </p:txEl>
                                          </p:spTgt>
                                        </p:tgtEl>
                                        <p:attrNameLst>
                                          <p:attrName>style.visibility</p:attrName>
                                        </p:attrNameLst>
                                      </p:cBhvr>
                                      <p:to>
                                        <p:strVal val="visible"/>
                                      </p:to>
                                    </p:set>
                                    <p:animEffect transition="in" filter="randombar(horizontal)">
                                      <p:cBhvr>
                                        <p:cTn id="29" dur="500"/>
                                        <p:tgtEl>
                                          <p:spTgt spid="53760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37604">
                                            <p:txEl>
                                              <p:pRg st="4" end="4"/>
                                            </p:txEl>
                                          </p:spTgt>
                                        </p:tgtEl>
                                        <p:attrNameLst>
                                          <p:attrName>style.visibility</p:attrName>
                                        </p:attrNameLst>
                                      </p:cBhvr>
                                      <p:to>
                                        <p:strVal val="visible"/>
                                      </p:to>
                                    </p:set>
                                    <p:animEffect transition="in" filter="randombar(horizontal)">
                                      <p:cBhvr>
                                        <p:cTn id="34" dur="500"/>
                                        <p:tgtEl>
                                          <p:spTgt spid="53760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37604">
                                            <p:txEl>
                                              <p:pRg st="5" end="5"/>
                                            </p:txEl>
                                          </p:spTgt>
                                        </p:tgtEl>
                                        <p:attrNameLst>
                                          <p:attrName>style.visibility</p:attrName>
                                        </p:attrNameLst>
                                      </p:cBhvr>
                                      <p:to>
                                        <p:strVal val="visible"/>
                                      </p:to>
                                    </p:set>
                                    <p:animEffect transition="in" filter="randombar(horizontal)">
                                      <p:cBhvr>
                                        <p:cTn id="39" dur="500"/>
                                        <p:tgtEl>
                                          <p:spTgt spid="5376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de-DE" altLang="fi-FI" sz="3200" b="1" kern="0" dirty="0">
                <a:solidFill>
                  <a:schemeClr val="bg1"/>
                </a:solidFill>
                <a:latin typeface="Calibri" pitchFamily="34" charset="0"/>
                <a:ea typeface="+mj-ea"/>
                <a:cs typeface="+mj-cs"/>
              </a:rPr>
              <a:t>Report Regional </a:t>
            </a:r>
            <a:r>
              <a:rPr lang="en-US" altLang="fi-FI" sz="3200" b="1" kern="0" dirty="0" smtClean="0">
                <a:solidFill>
                  <a:schemeClr val="bg1"/>
                </a:solidFill>
                <a:latin typeface="Calibri" pitchFamily="34" charset="0"/>
                <a:ea typeface="+mj-ea"/>
                <a:cs typeface="+mj-cs"/>
              </a:rPr>
              <a:t>Association</a:t>
            </a:r>
            <a:r>
              <a:rPr lang="de-DE" altLang="fi-FI" sz="3200" b="1" kern="0" dirty="0" smtClean="0">
                <a:solidFill>
                  <a:schemeClr val="bg1"/>
                </a:solidFill>
                <a:latin typeface="Calibri" pitchFamily="34" charset="0"/>
                <a:ea typeface="+mj-ea"/>
                <a:cs typeface="+mj-cs"/>
              </a:rPr>
              <a:t> </a:t>
            </a:r>
            <a:r>
              <a:rPr lang="de-DE" altLang="fi-FI" sz="3200" b="1" kern="0" dirty="0">
                <a:solidFill>
                  <a:schemeClr val="bg1"/>
                </a:solidFill>
                <a:latin typeface="Calibri" pitchFamily="34" charset="0"/>
                <a:ea typeface="+mj-ea"/>
                <a:cs typeface="+mj-cs"/>
              </a:rPr>
              <a:t>VI (Europe</a:t>
            </a:r>
            <a:r>
              <a:rPr lang="de-DE" altLang="fi-FI" sz="3200" b="1" kern="0" dirty="0" smtClean="0">
                <a:solidFill>
                  <a:schemeClr val="bg1"/>
                </a:solidFill>
                <a:latin typeface="Calibri" pitchFamily="34" charset="0"/>
                <a:ea typeface="+mj-ea"/>
                <a:cs typeface="+mj-cs"/>
              </a:rPr>
              <a:t>)</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3</a:t>
            </a:fld>
            <a:r>
              <a:rPr lang="hr-HR" dirty="0" smtClean="0">
                <a:solidFill>
                  <a:schemeClr val="bg1"/>
                </a:solidFill>
              </a:rPr>
              <a:t>/21</a:t>
            </a:r>
            <a:endParaRPr lang="en-US" dirty="0">
              <a:solidFill>
                <a:schemeClr val="bg1"/>
              </a:solidFill>
            </a:endParaRPr>
          </a:p>
        </p:txBody>
      </p:sp>
      <p:sp>
        <p:nvSpPr>
          <p:cNvPr id="9" name="Rectangle 8"/>
          <p:cNvSpPr/>
          <p:nvPr/>
        </p:nvSpPr>
        <p:spPr>
          <a:xfrm>
            <a:off x="179512" y="793352"/>
            <a:ext cx="8784976" cy="6032421"/>
          </a:xfrm>
          <a:prstGeom prst="rect">
            <a:avLst/>
          </a:prstGeom>
        </p:spPr>
        <p:txBody>
          <a:bodyPr wrap="square">
            <a:spAutoFit/>
          </a:bodyPr>
          <a:lstStyle/>
          <a:p>
            <a:r>
              <a:rPr lang="en-US" sz="2000" dirty="0"/>
              <a:t>Regional Association </a:t>
            </a:r>
            <a:r>
              <a:rPr lang="en-US" sz="2000" dirty="0" smtClean="0"/>
              <a:t>VI (</a:t>
            </a:r>
            <a:r>
              <a:rPr lang="en-US" sz="2000" dirty="0"/>
              <a:t>Europe)</a:t>
            </a:r>
          </a:p>
          <a:p>
            <a:r>
              <a:rPr lang="en-US" sz="2000" dirty="0"/>
              <a:t>Sixteenth </a:t>
            </a:r>
            <a:r>
              <a:rPr lang="en-US" sz="2000" dirty="0" smtClean="0"/>
              <a:t>session</a:t>
            </a:r>
            <a:br>
              <a:rPr lang="en-US" sz="2000" dirty="0" smtClean="0"/>
            </a:br>
            <a:r>
              <a:rPr lang="en-US" sz="2000" dirty="0" smtClean="0"/>
              <a:t>Helsinki</a:t>
            </a:r>
            <a:r>
              <a:rPr lang="en-US" sz="2000" dirty="0"/>
              <a:t>, </a:t>
            </a:r>
            <a:r>
              <a:rPr lang="en-US" sz="2000" dirty="0" smtClean="0"/>
              <a:t>Finland, 11</a:t>
            </a:r>
            <a:r>
              <a:rPr lang="en-US" sz="2000" dirty="0"/>
              <a:t>–17 September </a:t>
            </a:r>
            <a:r>
              <a:rPr lang="en-US" sz="2000" dirty="0" smtClean="0"/>
              <a:t>2013</a:t>
            </a:r>
          </a:p>
          <a:p>
            <a:endParaRPr lang="en-US" sz="2000" dirty="0" smtClean="0"/>
          </a:p>
          <a:p>
            <a:r>
              <a:rPr lang="en-US" sz="2000" dirty="0" smtClean="0"/>
              <a:t>Abridged final report with </a:t>
            </a:r>
            <a:br>
              <a:rPr lang="en-US" sz="2000" dirty="0" smtClean="0"/>
            </a:br>
            <a:r>
              <a:rPr lang="en-US" sz="2000" dirty="0" smtClean="0"/>
              <a:t>resolutions and recommendations</a:t>
            </a:r>
          </a:p>
          <a:p>
            <a:r>
              <a:rPr lang="en-US" sz="2000" dirty="0" smtClean="0"/>
              <a:t>WMO-No. 1125</a:t>
            </a:r>
          </a:p>
          <a:p>
            <a:endParaRPr lang="en-US" sz="2000" dirty="0" smtClean="0"/>
          </a:p>
          <a:p>
            <a:endParaRPr lang="en-US" sz="2000" dirty="0"/>
          </a:p>
          <a:p>
            <a:endParaRPr lang="en-US" sz="2000" dirty="0" smtClean="0"/>
          </a:p>
          <a:p>
            <a:endParaRPr lang="en-US" sz="2000" dirty="0"/>
          </a:p>
          <a:p>
            <a:endParaRPr lang="nl-NL" sz="1400" b="1" dirty="0" smtClean="0">
              <a:solidFill>
                <a:srgbClr val="FF0000"/>
              </a:solidFill>
            </a:endParaRPr>
          </a:p>
          <a:p>
            <a:pPr marL="538163"/>
            <a:r>
              <a:rPr lang="nl-NL" sz="1000" b="1" dirty="0" err="1" smtClean="0">
                <a:solidFill>
                  <a:srgbClr val="FF0000"/>
                </a:solidFill>
              </a:rPr>
              <a:t>https</a:t>
            </a:r>
            <a:r>
              <a:rPr lang="nl-NL" sz="1000" b="1" dirty="0">
                <a:solidFill>
                  <a:srgbClr val="FF0000"/>
                </a:solidFill>
              </a:rPr>
              <a:t>://2a9e94bc607930c3d739becc3293b562f744406b.googledrive.com/host/0BwdvoC9AeWjUazhkNTdXRXUzOEU/wmo_1125_en.pdf</a:t>
            </a:r>
            <a:endParaRPr lang="en-US" sz="1000" b="1" dirty="0" smtClean="0">
              <a:solidFill>
                <a:srgbClr val="FF0000"/>
              </a:solidFill>
            </a:endParaRPr>
          </a:p>
          <a:p>
            <a:r>
              <a:rPr lang="en-US" sz="2000" b="1" dirty="0" smtClean="0">
                <a:solidFill>
                  <a:srgbClr val="FF0000"/>
                </a:solidFill>
              </a:rPr>
              <a:t/>
            </a:r>
            <a:br>
              <a:rPr lang="en-US" sz="2000" b="1" dirty="0" smtClean="0">
                <a:solidFill>
                  <a:srgbClr val="FF0000"/>
                </a:solidFill>
              </a:rPr>
            </a:br>
            <a:endParaRPr lang="en-US" sz="2000" b="1" dirty="0">
              <a:solidFill>
                <a:srgbClr val="FF0000"/>
              </a:solidFill>
            </a:endParaRPr>
          </a:p>
        </p:txBody>
      </p:sp>
      <p:pic>
        <p:nvPicPr>
          <p:cNvPr id="10" name="Picture 9" descr="wmo_1125_e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147" y="836712"/>
            <a:ext cx="3798891" cy="4824536"/>
          </a:xfrm>
          <a:prstGeom prst="rect">
            <a:avLst/>
          </a:prstGeom>
        </p:spPr>
      </p:pic>
      <p:sp>
        <p:nvSpPr>
          <p:cNvPr id="11"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1966321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de-DE" altLang="fi-FI" sz="3200" b="1" kern="0" dirty="0">
                <a:solidFill>
                  <a:schemeClr val="bg1"/>
                </a:solidFill>
                <a:latin typeface="Calibri" pitchFamily="34" charset="0"/>
                <a:ea typeface="+mj-ea"/>
                <a:cs typeface="+mj-cs"/>
              </a:rPr>
              <a:t>Report Regional </a:t>
            </a:r>
            <a:r>
              <a:rPr lang="en-US" altLang="fi-FI" sz="3200" b="1" kern="0" dirty="0" smtClean="0">
                <a:solidFill>
                  <a:schemeClr val="bg1"/>
                </a:solidFill>
                <a:latin typeface="Calibri" pitchFamily="34" charset="0"/>
                <a:ea typeface="+mj-ea"/>
                <a:cs typeface="+mj-cs"/>
              </a:rPr>
              <a:t>Association</a:t>
            </a:r>
            <a:r>
              <a:rPr lang="de-DE" altLang="fi-FI" sz="3200" b="1" kern="0" dirty="0" smtClean="0">
                <a:solidFill>
                  <a:schemeClr val="bg1"/>
                </a:solidFill>
                <a:latin typeface="Calibri" pitchFamily="34" charset="0"/>
                <a:ea typeface="+mj-ea"/>
                <a:cs typeface="+mj-cs"/>
              </a:rPr>
              <a:t> </a:t>
            </a:r>
            <a:r>
              <a:rPr lang="de-DE" altLang="fi-FI" sz="3200" b="1" kern="0" dirty="0">
                <a:solidFill>
                  <a:schemeClr val="bg1"/>
                </a:solidFill>
                <a:latin typeface="Calibri" pitchFamily="34" charset="0"/>
                <a:ea typeface="+mj-ea"/>
                <a:cs typeface="+mj-cs"/>
              </a:rPr>
              <a:t>VI (Europe</a:t>
            </a:r>
            <a:r>
              <a:rPr lang="de-DE" altLang="fi-FI" sz="3200" b="1" kern="0" dirty="0" smtClean="0">
                <a:solidFill>
                  <a:schemeClr val="bg1"/>
                </a:solidFill>
                <a:latin typeface="Calibri" pitchFamily="34" charset="0"/>
                <a:ea typeface="+mj-ea"/>
                <a:cs typeface="+mj-cs"/>
              </a:rPr>
              <a:t>)</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4</a:t>
            </a:fld>
            <a:r>
              <a:rPr lang="hr-HR" dirty="0" smtClean="0">
                <a:solidFill>
                  <a:schemeClr val="bg1"/>
                </a:solidFill>
              </a:rPr>
              <a:t>/21</a:t>
            </a:r>
            <a:endParaRPr lang="en-US" dirty="0">
              <a:solidFill>
                <a:schemeClr val="bg1"/>
              </a:solidFill>
            </a:endParaRPr>
          </a:p>
        </p:txBody>
      </p:sp>
      <p:sp>
        <p:nvSpPr>
          <p:cNvPr id="3" name="Rectangle 2"/>
          <p:cNvSpPr/>
          <p:nvPr/>
        </p:nvSpPr>
        <p:spPr>
          <a:xfrm>
            <a:off x="251521" y="1268760"/>
            <a:ext cx="8712968" cy="2400657"/>
          </a:xfrm>
          <a:prstGeom prst="rect">
            <a:avLst/>
          </a:prstGeom>
        </p:spPr>
        <p:txBody>
          <a:bodyPr wrap="square">
            <a:spAutoFit/>
          </a:bodyPr>
          <a:lstStyle/>
          <a:p>
            <a:pPr lvl="0"/>
            <a:r>
              <a:rPr lang="en-US" sz="2000" dirty="0"/>
              <a:t>The Association recalled that </a:t>
            </a:r>
            <a:r>
              <a:rPr lang="en-US" sz="2000" b="1" dirty="0">
                <a:solidFill>
                  <a:srgbClr val="FF0000"/>
                </a:solidFill>
              </a:rPr>
              <a:t>aeronautical meteorology</a:t>
            </a:r>
            <a:r>
              <a:rPr lang="en-US" sz="2000" dirty="0"/>
              <a:t> was </a:t>
            </a:r>
            <a:r>
              <a:rPr lang="en-US" sz="2000" b="1" dirty="0">
                <a:solidFill>
                  <a:srgbClr val="FF0000"/>
                </a:solidFill>
              </a:rPr>
              <a:t>one of the five WMO strategic priorities </a:t>
            </a:r>
            <a:r>
              <a:rPr lang="en-US" sz="2000" dirty="0"/>
              <a:t>for the sixteenth financial period.</a:t>
            </a:r>
          </a:p>
          <a:p>
            <a:pPr lvl="0"/>
            <a:r>
              <a:rPr lang="en-US" sz="2000" dirty="0"/>
              <a:t>Even though there are different organizational modalities concerning the roles of meteorological authority and meteorological service provider, for a large part of the Region, the </a:t>
            </a:r>
            <a:r>
              <a:rPr lang="en-US" sz="2000" b="1" dirty="0">
                <a:solidFill>
                  <a:srgbClr val="FF0000"/>
                </a:solidFill>
              </a:rPr>
              <a:t>cost recovery from aviation </a:t>
            </a:r>
            <a:r>
              <a:rPr lang="en-US" sz="2000" dirty="0"/>
              <a:t>continued to constitute a </a:t>
            </a:r>
            <a:r>
              <a:rPr lang="en-US" sz="2000" b="1" dirty="0">
                <a:solidFill>
                  <a:srgbClr val="FF0000"/>
                </a:solidFill>
              </a:rPr>
              <a:t>significant portion of the overall funding of the meteorological services</a:t>
            </a:r>
            <a:r>
              <a:rPr lang="en-US" sz="2000" dirty="0"/>
              <a:t>. </a:t>
            </a:r>
            <a:r>
              <a:rPr lang="en-US" sz="2000" dirty="0" smtClean="0"/>
              <a:t> </a:t>
            </a:r>
            <a:endParaRPr lang="en-US" sz="2000" dirty="0"/>
          </a:p>
        </p:txBody>
      </p:sp>
      <p:sp>
        <p:nvSpPr>
          <p:cNvPr id="9"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341037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de-DE" altLang="fi-FI" sz="3200" b="1" kern="0" dirty="0">
                <a:solidFill>
                  <a:schemeClr val="bg1"/>
                </a:solidFill>
                <a:latin typeface="Calibri" pitchFamily="34" charset="0"/>
                <a:ea typeface="+mj-ea"/>
                <a:cs typeface="+mj-cs"/>
              </a:rPr>
              <a:t>Report Regional </a:t>
            </a:r>
            <a:r>
              <a:rPr lang="en-US" altLang="fi-FI" sz="3200" b="1" kern="0" dirty="0" smtClean="0">
                <a:solidFill>
                  <a:schemeClr val="bg1"/>
                </a:solidFill>
                <a:latin typeface="Calibri" pitchFamily="34" charset="0"/>
                <a:ea typeface="+mj-ea"/>
                <a:cs typeface="+mj-cs"/>
              </a:rPr>
              <a:t>Association</a:t>
            </a:r>
            <a:r>
              <a:rPr lang="de-DE" altLang="fi-FI" sz="3200" b="1" kern="0" dirty="0" smtClean="0">
                <a:solidFill>
                  <a:schemeClr val="bg1"/>
                </a:solidFill>
                <a:latin typeface="Calibri" pitchFamily="34" charset="0"/>
                <a:ea typeface="+mj-ea"/>
                <a:cs typeface="+mj-cs"/>
              </a:rPr>
              <a:t> </a:t>
            </a:r>
            <a:r>
              <a:rPr lang="de-DE" altLang="fi-FI" sz="3200" b="1" kern="0" dirty="0">
                <a:solidFill>
                  <a:schemeClr val="bg1"/>
                </a:solidFill>
                <a:latin typeface="Calibri" pitchFamily="34" charset="0"/>
                <a:ea typeface="+mj-ea"/>
                <a:cs typeface="+mj-cs"/>
              </a:rPr>
              <a:t>VI (Europe</a:t>
            </a:r>
            <a:r>
              <a:rPr lang="de-DE" altLang="fi-FI" sz="3200" b="1" kern="0" dirty="0" smtClean="0">
                <a:solidFill>
                  <a:schemeClr val="bg1"/>
                </a:solidFill>
                <a:latin typeface="Calibri" pitchFamily="34" charset="0"/>
                <a:ea typeface="+mj-ea"/>
                <a:cs typeface="+mj-cs"/>
              </a:rPr>
              <a:t>)</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5</a:t>
            </a:fld>
            <a:r>
              <a:rPr lang="hr-HR" dirty="0" smtClean="0">
                <a:solidFill>
                  <a:schemeClr val="bg1"/>
                </a:solidFill>
              </a:rPr>
              <a:t>/21</a:t>
            </a:r>
            <a:endParaRPr lang="en-US" dirty="0">
              <a:solidFill>
                <a:schemeClr val="bg1"/>
              </a:solidFill>
            </a:endParaRPr>
          </a:p>
        </p:txBody>
      </p:sp>
      <p:sp>
        <p:nvSpPr>
          <p:cNvPr id="3" name="Rectangle 2"/>
          <p:cNvSpPr/>
          <p:nvPr/>
        </p:nvSpPr>
        <p:spPr>
          <a:xfrm>
            <a:off x="107504" y="836712"/>
            <a:ext cx="8928992" cy="5401479"/>
          </a:xfrm>
          <a:prstGeom prst="rect">
            <a:avLst/>
          </a:prstGeom>
        </p:spPr>
        <p:txBody>
          <a:bodyPr wrap="square">
            <a:spAutoFit/>
          </a:bodyPr>
          <a:lstStyle/>
          <a:p>
            <a:pPr lvl="0"/>
            <a:r>
              <a:rPr lang="en-US" sz="2000" dirty="0"/>
              <a:t>The Association noted the </a:t>
            </a:r>
            <a:r>
              <a:rPr lang="en-US" sz="2000" b="1" dirty="0">
                <a:solidFill>
                  <a:srgbClr val="FF0000"/>
                </a:solidFill>
              </a:rPr>
              <a:t>overall good progress in the Region in addressing</a:t>
            </a:r>
            <a:r>
              <a:rPr lang="en-US" sz="2000" dirty="0">
                <a:solidFill>
                  <a:srgbClr val="FF0000"/>
                </a:solidFill>
              </a:rPr>
              <a:t> </a:t>
            </a:r>
            <a:r>
              <a:rPr lang="en-US" sz="2000" dirty="0"/>
              <a:t>the challenges for NMHSs in providing services to aviation (in accordance with the Commission for Aeronautical Meteorology </a:t>
            </a:r>
            <a:r>
              <a:rPr lang="en-US" sz="2000" b="1" dirty="0">
                <a:solidFill>
                  <a:srgbClr val="FF0000"/>
                </a:solidFill>
              </a:rPr>
              <a:t>(</a:t>
            </a:r>
            <a:r>
              <a:rPr lang="en-US" sz="2000" b="1" dirty="0" err="1">
                <a:solidFill>
                  <a:srgbClr val="FF0000"/>
                </a:solidFill>
              </a:rPr>
              <a:t>CAeM</a:t>
            </a:r>
            <a:r>
              <a:rPr lang="en-US" sz="2000" b="1" dirty="0">
                <a:solidFill>
                  <a:srgbClr val="FF0000"/>
                </a:solidFill>
              </a:rPr>
              <a:t>) five top level priorities</a:t>
            </a:r>
            <a:r>
              <a:rPr lang="en-US" sz="2000" dirty="0"/>
              <a:t>: </a:t>
            </a:r>
          </a:p>
          <a:p>
            <a:pPr>
              <a:spcBef>
                <a:spcPts val="600"/>
              </a:spcBef>
            </a:pPr>
            <a:r>
              <a:rPr lang="en-US" sz="2000" dirty="0"/>
              <a:t>(a) Implementing and sustaining of QMS for the provision of service to international air navigation, as required by ICAO Annex 3; </a:t>
            </a:r>
          </a:p>
          <a:p>
            <a:pPr>
              <a:spcBef>
                <a:spcPts val="600"/>
              </a:spcBef>
            </a:pPr>
            <a:r>
              <a:rPr lang="en-US" sz="2000" dirty="0"/>
              <a:t>(b) Undertaking assessment and documentation of the competence of Aeronautical Meteorological Personnel (AMP), noting the implementation deadline of 1 December 2013; </a:t>
            </a:r>
          </a:p>
          <a:p>
            <a:pPr>
              <a:spcBef>
                <a:spcPts val="600"/>
              </a:spcBef>
            </a:pPr>
            <a:r>
              <a:rPr lang="en-US" sz="2000" dirty="0"/>
              <a:t>(c) Improving the efficiency and effectiveness of SIGMET issuance through improved coordination; </a:t>
            </a:r>
          </a:p>
          <a:p>
            <a:pPr>
              <a:spcBef>
                <a:spcPts val="600"/>
              </a:spcBef>
            </a:pPr>
            <a:r>
              <a:rPr lang="en-US" sz="2000" dirty="0"/>
              <a:t>(d) Further developing services to aviation, in particular for air traffic management in high-density airspace; </a:t>
            </a:r>
          </a:p>
          <a:p>
            <a:pPr>
              <a:spcBef>
                <a:spcPts val="600"/>
              </a:spcBef>
            </a:pPr>
            <a:r>
              <a:rPr lang="en-US" sz="2000" dirty="0"/>
              <a:t>(e) Improving Members’ ability to respond to volcanic ash and other large-scale, high impact events, e.g. space weather, chemical and nuclear incidents.</a:t>
            </a:r>
          </a:p>
        </p:txBody>
      </p:sp>
      <p:sp>
        <p:nvSpPr>
          <p:cNvPr id="9"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2411646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de-DE" altLang="fi-FI" sz="3200" b="1" kern="0" dirty="0">
                <a:solidFill>
                  <a:schemeClr val="bg1"/>
                </a:solidFill>
                <a:latin typeface="Calibri" pitchFamily="34" charset="0"/>
                <a:ea typeface="+mj-ea"/>
                <a:cs typeface="+mj-cs"/>
              </a:rPr>
              <a:t>Report Regional </a:t>
            </a:r>
            <a:r>
              <a:rPr lang="en-US" altLang="fi-FI" sz="3200" b="1" kern="0" dirty="0" smtClean="0">
                <a:solidFill>
                  <a:schemeClr val="bg1"/>
                </a:solidFill>
                <a:latin typeface="Calibri" pitchFamily="34" charset="0"/>
                <a:ea typeface="+mj-ea"/>
                <a:cs typeface="+mj-cs"/>
              </a:rPr>
              <a:t>Association</a:t>
            </a:r>
            <a:r>
              <a:rPr lang="de-DE" altLang="fi-FI" sz="3200" b="1" kern="0" dirty="0" smtClean="0">
                <a:solidFill>
                  <a:schemeClr val="bg1"/>
                </a:solidFill>
                <a:latin typeface="Calibri" pitchFamily="34" charset="0"/>
                <a:ea typeface="+mj-ea"/>
                <a:cs typeface="+mj-cs"/>
              </a:rPr>
              <a:t> </a:t>
            </a:r>
            <a:r>
              <a:rPr lang="de-DE" altLang="fi-FI" sz="3200" b="1" kern="0" dirty="0">
                <a:solidFill>
                  <a:schemeClr val="bg1"/>
                </a:solidFill>
                <a:latin typeface="Calibri" pitchFamily="34" charset="0"/>
                <a:ea typeface="+mj-ea"/>
                <a:cs typeface="+mj-cs"/>
              </a:rPr>
              <a:t>VI (Europe</a:t>
            </a:r>
            <a:r>
              <a:rPr lang="de-DE" altLang="fi-FI" sz="3200" b="1" kern="0" dirty="0" smtClean="0">
                <a:solidFill>
                  <a:schemeClr val="bg1"/>
                </a:solidFill>
                <a:latin typeface="Calibri" pitchFamily="34" charset="0"/>
                <a:ea typeface="+mj-ea"/>
                <a:cs typeface="+mj-cs"/>
              </a:rPr>
              <a:t>)</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6</a:t>
            </a:fld>
            <a:r>
              <a:rPr lang="hr-HR" dirty="0" smtClean="0">
                <a:solidFill>
                  <a:schemeClr val="bg1"/>
                </a:solidFill>
              </a:rPr>
              <a:t>/21</a:t>
            </a:r>
            <a:endParaRPr lang="en-US" dirty="0">
              <a:solidFill>
                <a:schemeClr val="bg1"/>
              </a:solidFill>
            </a:endParaRPr>
          </a:p>
        </p:txBody>
      </p:sp>
      <p:sp>
        <p:nvSpPr>
          <p:cNvPr id="3" name="Rectangle 2"/>
          <p:cNvSpPr/>
          <p:nvPr/>
        </p:nvSpPr>
        <p:spPr>
          <a:xfrm>
            <a:off x="251521" y="1052736"/>
            <a:ext cx="8712968" cy="3760004"/>
          </a:xfrm>
          <a:prstGeom prst="rect">
            <a:avLst/>
          </a:prstGeom>
        </p:spPr>
        <p:txBody>
          <a:bodyPr wrap="square">
            <a:spAutoFit/>
          </a:bodyPr>
          <a:lstStyle/>
          <a:p>
            <a:pPr lvl="0">
              <a:lnSpc>
                <a:spcPct val="150000"/>
              </a:lnSpc>
            </a:pPr>
            <a:r>
              <a:rPr lang="en-US" sz="2000" dirty="0"/>
              <a:t>The Association considered the vigorous developments towards a more efficient organization of the air traffic in the Region as formulated in the European Air Traffic Management (ATM) Master Plan endorsed by the European Council as a key element of the European Single European Sky (SES). The Association noted that the </a:t>
            </a:r>
            <a:r>
              <a:rPr lang="en-US" sz="2000" b="1" dirty="0">
                <a:solidFill>
                  <a:srgbClr val="FF0000"/>
                </a:solidFill>
              </a:rPr>
              <a:t>SES regulations</a:t>
            </a:r>
            <a:r>
              <a:rPr lang="en-US" sz="2000" dirty="0"/>
              <a:t>, and their extension SES 2+, </a:t>
            </a:r>
            <a:r>
              <a:rPr lang="en-US" sz="2000" b="1" dirty="0">
                <a:solidFill>
                  <a:srgbClr val="FF0000"/>
                </a:solidFill>
              </a:rPr>
              <a:t>would have a major impact on the provision of meteorological services</a:t>
            </a:r>
            <a:r>
              <a:rPr lang="en-US" sz="2000" dirty="0"/>
              <a:t> as part of the air navigation services by most RA VI Members (both EU and non-EU Members)</a:t>
            </a:r>
            <a:r>
              <a:rPr lang="en-US" sz="2000" dirty="0" smtClean="0"/>
              <a:t>.</a:t>
            </a:r>
            <a:endParaRPr lang="en-US" sz="2000" dirty="0"/>
          </a:p>
        </p:txBody>
      </p:sp>
      <p:sp>
        <p:nvSpPr>
          <p:cNvPr id="9"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1713097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de-DE" altLang="fi-FI" sz="3200" b="1" kern="0" dirty="0">
                <a:solidFill>
                  <a:schemeClr val="bg1"/>
                </a:solidFill>
                <a:latin typeface="Calibri" pitchFamily="34" charset="0"/>
                <a:ea typeface="+mj-ea"/>
                <a:cs typeface="+mj-cs"/>
              </a:rPr>
              <a:t>Report Regional </a:t>
            </a:r>
            <a:r>
              <a:rPr lang="en-US" altLang="fi-FI" sz="3200" b="1" kern="0" dirty="0" smtClean="0">
                <a:solidFill>
                  <a:schemeClr val="bg1"/>
                </a:solidFill>
                <a:latin typeface="Calibri" pitchFamily="34" charset="0"/>
                <a:ea typeface="+mj-ea"/>
                <a:cs typeface="+mj-cs"/>
              </a:rPr>
              <a:t>Association</a:t>
            </a:r>
            <a:r>
              <a:rPr lang="de-DE" altLang="fi-FI" sz="3200" b="1" kern="0" dirty="0" smtClean="0">
                <a:solidFill>
                  <a:schemeClr val="bg1"/>
                </a:solidFill>
                <a:latin typeface="Calibri" pitchFamily="34" charset="0"/>
                <a:ea typeface="+mj-ea"/>
                <a:cs typeface="+mj-cs"/>
              </a:rPr>
              <a:t> </a:t>
            </a:r>
            <a:r>
              <a:rPr lang="de-DE" altLang="fi-FI" sz="3200" b="1" kern="0" dirty="0">
                <a:solidFill>
                  <a:schemeClr val="bg1"/>
                </a:solidFill>
                <a:latin typeface="Calibri" pitchFamily="34" charset="0"/>
                <a:ea typeface="+mj-ea"/>
                <a:cs typeface="+mj-cs"/>
              </a:rPr>
              <a:t>VI (Europe</a:t>
            </a:r>
            <a:r>
              <a:rPr lang="de-DE" altLang="fi-FI" sz="3200" b="1" kern="0" dirty="0" smtClean="0">
                <a:solidFill>
                  <a:schemeClr val="bg1"/>
                </a:solidFill>
                <a:latin typeface="Calibri" pitchFamily="34" charset="0"/>
                <a:ea typeface="+mj-ea"/>
                <a:cs typeface="+mj-cs"/>
              </a:rPr>
              <a:t>)</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7</a:t>
            </a:fld>
            <a:r>
              <a:rPr lang="hr-HR" dirty="0" smtClean="0">
                <a:solidFill>
                  <a:schemeClr val="bg1"/>
                </a:solidFill>
              </a:rPr>
              <a:t>/21</a:t>
            </a:r>
            <a:endParaRPr lang="en-US" dirty="0">
              <a:solidFill>
                <a:schemeClr val="bg1"/>
              </a:solidFill>
            </a:endParaRPr>
          </a:p>
        </p:txBody>
      </p:sp>
      <p:sp>
        <p:nvSpPr>
          <p:cNvPr id="3" name="Rectangle 2"/>
          <p:cNvSpPr/>
          <p:nvPr/>
        </p:nvSpPr>
        <p:spPr>
          <a:xfrm>
            <a:off x="251521" y="1052736"/>
            <a:ext cx="8712968" cy="4708981"/>
          </a:xfrm>
          <a:prstGeom prst="rect">
            <a:avLst/>
          </a:prstGeom>
        </p:spPr>
        <p:txBody>
          <a:bodyPr wrap="square">
            <a:spAutoFit/>
          </a:bodyPr>
          <a:lstStyle/>
          <a:p>
            <a:pPr lvl="0">
              <a:spcBef>
                <a:spcPct val="30000"/>
              </a:spcBef>
              <a:buClrTx/>
              <a:defRPr/>
            </a:pPr>
            <a:r>
              <a:rPr lang="en-US" sz="2000" dirty="0"/>
              <a:t>The Association recognized with concern the possible significant implications on future aviation MET service provision, of the numerous and complex ATM developments currently being planned at the global and regional level. The </a:t>
            </a:r>
            <a:r>
              <a:rPr lang="en-US" sz="2000" b="1" dirty="0">
                <a:solidFill>
                  <a:srgbClr val="FF0000"/>
                </a:solidFill>
              </a:rPr>
              <a:t>Association </a:t>
            </a:r>
            <a:r>
              <a:rPr lang="en-US" sz="2000" dirty="0"/>
              <a:t>agreed on the need to gain a greater understanding of these issues to better inform future discussions and </a:t>
            </a:r>
            <a:r>
              <a:rPr lang="en-US" sz="2000" b="1" dirty="0">
                <a:solidFill>
                  <a:srgbClr val="FF0000"/>
                </a:solidFill>
              </a:rPr>
              <a:t>requested the WMO Secretariat to organize a regional conference </a:t>
            </a:r>
            <a:r>
              <a:rPr lang="en-US" sz="2000" dirty="0"/>
              <a:t>that would also build on the outcomes of the Conjoint MET Divisional Meeting in July 2014. The conference would be organized with ICAO, and other relevant stakeholder groups to raise awareness among RA VI Members and promote the development of a coordinated approach among the RA VI Members in addressing the numerous organizational, regulatory and operational issues related to the meteorological service provision in the new European ATM environment. The Association adopted Resolution 2 (RA VI-16) – Conference on the future of meteorological service provision to civil aviation in Europe.</a:t>
            </a:r>
          </a:p>
        </p:txBody>
      </p:sp>
      <p:sp>
        <p:nvSpPr>
          <p:cNvPr id="9"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876228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de-DE" altLang="fi-FI" sz="3200" b="1" kern="0" dirty="0">
                <a:solidFill>
                  <a:schemeClr val="bg1"/>
                </a:solidFill>
                <a:latin typeface="Calibri" pitchFamily="34" charset="0"/>
                <a:ea typeface="+mj-ea"/>
                <a:cs typeface="+mj-cs"/>
              </a:rPr>
              <a:t>Report Regional </a:t>
            </a:r>
            <a:r>
              <a:rPr lang="en-US" altLang="fi-FI" sz="3200" b="1" kern="0" dirty="0" smtClean="0">
                <a:solidFill>
                  <a:schemeClr val="bg1"/>
                </a:solidFill>
                <a:latin typeface="Calibri" pitchFamily="34" charset="0"/>
                <a:ea typeface="+mj-ea"/>
                <a:cs typeface="+mj-cs"/>
              </a:rPr>
              <a:t>Association</a:t>
            </a:r>
            <a:r>
              <a:rPr lang="de-DE" altLang="fi-FI" sz="3200" b="1" kern="0" dirty="0" smtClean="0">
                <a:solidFill>
                  <a:schemeClr val="bg1"/>
                </a:solidFill>
                <a:latin typeface="Calibri" pitchFamily="34" charset="0"/>
                <a:ea typeface="+mj-ea"/>
                <a:cs typeface="+mj-cs"/>
              </a:rPr>
              <a:t> </a:t>
            </a:r>
            <a:r>
              <a:rPr lang="de-DE" altLang="fi-FI" sz="3200" b="1" kern="0" dirty="0">
                <a:solidFill>
                  <a:schemeClr val="bg1"/>
                </a:solidFill>
                <a:latin typeface="Calibri" pitchFamily="34" charset="0"/>
                <a:ea typeface="+mj-ea"/>
                <a:cs typeface="+mj-cs"/>
              </a:rPr>
              <a:t>VI (Europe</a:t>
            </a:r>
            <a:r>
              <a:rPr lang="de-DE" altLang="fi-FI" sz="3200" b="1" kern="0" dirty="0" smtClean="0">
                <a:solidFill>
                  <a:schemeClr val="bg1"/>
                </a:solidFill>
                <a:latin typeface="Calibri" pitchFamily="34" charset="0"/>
                <a:ea typeface="+mj-ea"/>
                <a:cs typeface="+mj-cs"/>
              </a:rPr>
              <a:t>)</a:t>
            </a:r>
            <a:endParaRPr kumimoji="0" lang="en-US" altLang="fi-FI" sz="3200" b="0" i="0" u="none" strike="noStrike" kern="0" cap="none" spc="0" normalizeH="0" baseline="0" noProof="0" dirty="0" smtClean="0">
              <a:ln>
                <a:noFill/>
              </a:ln>
              <a:solidFill>
                <a:schemeClr val="bg1"/>
              </a:solidFill>
              <a:effectLst/>
              <a:uLnTx/>
              <a:uFillTx/>
              <a:latin typeface="Calibri" pitchFamily="34" charset="0"/>
              <a:ea typeface="+mj-ea"/>
              <a:cs typeface="+mj-cs"/>
            </a:endParaRP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8</a:t>
            </a:fld>
            <a:r>
              <a:rPr lang="hr-HR" dirty="0" smtClean="0">
                <a:solidFill>
                  <a:schemeClr val="bg1"/>
                </a:solidFill>
              </a:rPr>
              <a:t>/21</a:t>
            </a:r>
            <a:endParaRPr lang="en-US" dirty="0">
              <a:solidFill>
                <a:schemeClr val="bg1"/>
              </a:solidFill>
            </a:endParaRPr>
          </a:p>
        </p:txBody>
      </p:sp>
      <p:pic>
        <p:nvPicPr>
          <p:cNvPr id="11" name="Picture 10" descr="RESOLUTION-222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59432"/>
            <a:ext cx="8352928" cy="7992887"/>
          </a:xfrm>
          <a:prstGeom prst="rect">
            <a:avLst/>
          </a:prstGeom>
        </p:spPr>
      </p:pic>
      <p:sp>
        <p:nvSpPr>
          <p:cNvPr id="9"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3413366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7384"/>
            <a:ext cx="9144000" cy="79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eaLnBrk="1" hangingPunct="1">
              <a:spcBef>
                <a:spcPct val="0"/>
              </a:spcBef>
              <a:buClrTx/>
              <a:defRPr/>
            </a:pPr>
            <a:r>
              <a:rPr lang="en-US" altLang="fi-FI" sz="3200" b="1" kern="0" dirty="0">
                <a:solidFill>
                  <a:schemeClr val="bg1"/>
                </a:solidFill>
                <a:latin typeface="Calibri" pitchFamily="34" charset="0"/>
                <a:ea typeface="+mj-ea"/>
                <a:cs typeface="+mj-cs"/>
              </a:rPr>
              <a:t>Structure of Regional Association VI </a:t>
            </a:r>
          </a:p>
        </p:txBody>
      </p:sp>
      <p:sp>
        <p:nvSpPr>
          <p:cNvPr id="537602" name="Line 2"/>
          <p:cNvSpPr>
            <a:spLocks noChangeShapeType="1"/>
          </p:cNvSpPr>
          <p:nvPr/>
        </p:nvSpPr>
        <p:spPr bwMode="auto">
          <a:xfrm>
            <a:off x="0" y="764704"/>
            <a:ext cx="9144000" cy="0"/>
          </a:xfrm>
          <a:prstGeom prst="line">
            <a:avLst/>
          </a:prstGeom>
          <a:noFill/>
          <a:ln w="76200">
            <a:solidFill>
              <a:srgbClr val="FFCC00"/>
            </a:solidFill>
            <a:round/>
            <a:headEnd/>
            <a:tailEnd/>
          </a:ln>
          <a:effectLst/>
        </p:spPr>
        <p:txBody>
          <a:bodyPr wrap="none"/>
          <a:lstStyle/>
          <a:p>
            <a:endParaRPr lang="hr-HR"/>
          </a:p>
        </p:txBody>
      </p:sp>
      <p:sp>
        <p:nvSpPr>
          <p:cNvPr id="537603" name="Text Box 3"/>
          <p:cNvSpPr txBox="1">
            <a:spLocks noChangeArrowheads="1"/>
          </p:cNvSpPr>
          <p:nvPr/>
        </p:nvSpPr>
        <p:spPr bwMode="auto">
          <a:xfrm>
            <a:off x="1816100" y="2224088"/>
            <a:ext cx="184150" cy="366712"/>
          </a:xfrm>
          <a:prstGeom prst="rect">
            <a:avLst/>
          </a:prstGeom>
          <a:noFill/>
          <a:ln w="9525">
            <a:noFill/>
            <a:miter lim="800000"/>
            <a:headEnd/>
            <a:tailEnd/>
          </a:ln>
          <a:effectLst/>
        </p:spPr>
        <p:txBody>
          <a:bodyPr wrap="none">
            <a:spAutoFit/>
          </a:bodyPr>
          <a:lstStyle/>
          <a:p>
            <a:endParaRPr lang="en-GB" sz="1800" dirty="0"/>
          </a:p>
        </p:txBody>
      </p:sp>
      <p:sp>
        <p:nvSpPr>
          <p:cNvPr id="537604" name="Text Box 4"/>
          <p:cNvSpPr txBox="1">
            <a:spLocks noChangeArrowheads="1"/>
          </p:cNvSpPr>
          <p:nvPr/>
        </p:nvSpPr>
        <p:spPr bwMode="auto">
          <a:xfrm>
            <a:off x="1259632" y="1196890"/>
            <a:ext cx="6624736" cy="107722"/>
          </a:xfrm>
          <a:prstGeom prst="rect">
            <a:avLst/>
          </a:prstGeom>
          <a:noFill/>
          <a:ln w="9525">
            <a:noFill/>
            <a:miter lim="800000"/>
            <a:headEnd/>
            <a:tailEnd/>
          </a:ln>
          <a:effectLst/>
        </p:spPr>
        <p:txBody>
          <a:bodyPr wrap="square">
            <a:spAutoFit/>
          </a:bodyPr>
          <a:lstStyle/>
          <a:p>
            <a:pPr algn="just"/>
            <a:r>
              <a:rPr lang="en-US" sz="100" b="1" dirty="0">
                <a:solidFill>
                  <a:srgbClr val="002060"/>
                </a:solidFill>
                <a:effectLst>
                  <a:outerShdw blurRad="38100" dist="38100" dir="2700000" algn="tl">
                    <a:srgbClr val="000000">
                      <a:alpha val="43137"/>
                    </a:srgbClr>
                  </a:outerShdw>
                </a:effectLst>
                <a:latin typeface="Calibri" pitchFamily="34" charset="0"/>
              </a:rPr>
              <a:t>Capacity Development for </a:t>
            </a:r>
            <a:r>
              <a:rPr lang="en-US" sz="100" b="1" dirty="0" smtClean="0">
                <a:solidFill>
                  <a:srgbClr val="002060"/>
                </a:solidFill>
                <a:effectLst>
                  <a:outerShdw blurRad="38100" dist="38100" dir="2700000" algn="tl">
                    <a:srgbClr val="000000">
                      <a:alpha val="43137"/>
                    </a:srgbClr>
                  </a:outerShdw>
                </a:effectLst>
                <a:latin typeface="Calibri" pitchFamily="34" charset="0"/>
              </a:rPr>
              <a:t>PWS</a:t>
            </a:r>
            <a:endParaRPr lang="hr-HR" sz="100" b="1" dirty="0" smtClean="0">
              <a:solidFill>
                <a:srgbClr val="002060"/>
              </a:solidFill>
              <a:effectLst>
                <a:outerShdw blurRad="38100" dist="38100" dir="2700000" algn="tl">
                  <a:srgbClr val="000000">
                    <a:alpha val="43137"/>
                  </a:srgbClr>
                </a:outerShdw>
              </a:effectLst>
              <a:latin typeface="Calibri" pitchFamily="34" charset="0"/>
            </a:endParaRPr>
          </a:p>
        </p:txBody>
      </p:sp>
      <p:sp>
        <p:nvSpPr>
          <p:cNvPr id="2" name="Slide Number Placeholder 1"/>
          <p:cNvSpPr>
            <a:spLocks noGrp="1"/>
          </p:cNvSpPr>
          <p:nvPr>
            <p:ph type="sldNum" sz="quarter" idx="12"/>
          </p:nvPr>
        </p:nvSpPr>
        <p:spPr>
          <a:xfrm>
            <a:off x="8526934" y="160253"/>
            <a:ext cx="509562" cy="244411"/>
          </a:xfrm>
        </p:spPr>
        <p:txBody>
          <a:bodyPr/>
          <a:lstStyle/>
          <a:p>
            <a:pPr>
              <a:defRPr/>
            </a:pPr>
            <a:fld id="{F8EE8346-F372-49B5-81A5-D1270ABA9D59}" type="slidenum">
              <a:rPr lang="en-US" smtClean="0">
                <a:solidFill>
                  <a:schemeClr val="bg1"/>
                </a:solidFill>
              </a:rPr>
              <a:pPr>
                <a:defRPr/>
              </a:pPr>
              <a:t>9</a:t>
            </a:fld>
            <a:r>
              <a:rPr lang="hr-HR" dirty="0" smtClean="0">
                <a:solidFill>
                  <a:schemeClr val="bg1"/>
                </a:solidFill>
              </a:rPr>
              <a:t>/21</a:t>
            </a:r>
            <a:endParaRPr lang="en-US" dirty="0">
              <a:solidFill>
                <a:schemeClr val="bg1"/>
              </a:solidFill>
            </a:endParaRPr>
          </a:p>
        </p:txBody>
      </p:sp>
      <p:sp>
        <p:nvSpPr>
          <p:cNvPr id="11" name="Rectangle 4"/>
          <p:cNvSpPr txBox="1">
            <a:spLocks noChangeArrowheads="1"/>
          </p:cNvSpPr>
          <p:nvPr/>
        </p:nvSpPr>
        <p:spPr bwMode="auto">
          <a:xfrm>
            <a:off x="395536" y="908720"/>
            <a:ext cx="842493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a:lstStyle>
          <a:p>
            <a:pPr marL="0" lvl="1" indent="0">
              <a:buFont typeface="Wingdings" charset="0"/>
              <a:buNone/>
            </a:pPr>
            <a:r>
              <a:rPr lang="en-US" sz="1800" b="1" dirty="0" smtClean="0">
                <a:solidFill>
                  <a:srgbClr val="002060"/>
                </a:solidFill>
                <a:latin typeface="Calibri" charset="0"/>
              </a:rPr>
              <a:t>Regional </a:t>
            </a:r>
            <a:r>
              <a:rPr lang="en-US" sz="1800" b="1" dirty="0">
                <a:solidFill>
                  <a:srgbClr val="002060"/>
                </a:solidFill>
                <a:latin typeface="Calibri" charset="0"/>
              </a:rPr>
              <a:t>Association VI Working Group on Service Delivery </a:t>
            </a:r>
            <a:r>
              <a:rPr lang="en-US" sz="1800" b="1" dirty="0" smtClean="0">
                <a:solidFill>
                  <a:srgbClr val="002060"/>
                </a:solidFill>
                <a:latin typeface="Calibri" charset="0"/>
              </a:rPr>
              <a:t>and Partnership</a:t>
            </a:r>
            <a:r>
              <a:rPr lang="en-US" sz="1800" dirty="0" smtClean="0">
                <a:solidFill>
                  <a:srgbClr val="002060"/>
                </a:solidFill>
                <a:latin typeface="Calibri" charset="0"/>
              </a:rPr>
              <a:t/>
            </a:r>
            <a:br>
              <a:rPr lang="en-US" sz="1800" dirty="0" smtClean="0">
                <a:solidFill>
                  <a:srgbClr val="002060"/>
                </a:solidFill>
                <a:latin typeface="Calibri" charset="0"/>
              </a:rPr>
            </a:br>
            <a:r>
              <a:rPr lang="en-US" sz="1800" dirty="0" smtClean="0">
                <a:solidFill>
                  <a:srgbClr val="002060"/>
                </a:solidFill>
                <a:latin typeface="Calibri" charset="0"/>
              </a:rPr>
              <a:t>Rapporteur on Aviation matters</a:t>
            </a:r>
            <a:r>
              <a:rPr lang="en-US" sz="1800" dirty="0">
                <a:solidFill>
                  <a:srgbClr val="002060"/>
                </a:solidFill>
                <a:latin typeface="Calibri" charset="0"/>
              </a:rPr>
              <a:t> </a:t>
            </a:r>
            <a:r>
              <a:rPr lang="en-US" sz="1800" dirty="0" smtClean="0">
                <a:solidFill>
                  <a:srgbClr val="002060"/>
                </a:solidFill>
                <a:latin typeface="Calibri" charset="0"/>
              </a:rPr>
              <a:t>Mr. </a:t>
            </a:r>
            <a:r>
              <a:rPr lang="hu-HU" sz="1800" dirty="0" smtClean="0">
                <a:solidFill>
                  <a:srgbClr val="002060"/>
                </a:solidFill>
                <a:latin typeface="Calibri" charset="0"/>
              </a:rPr>
              <a:t>José Fernandez</a:t>
            </a:r>
          </a:p>
          <a:p>
            <a:pPr marL="0" lvl="1" indent="0">
              <a:buFont typeface="Wingdings" charset="0"/>
              <a:buNone/>
            </a:pPr>
            <a:r>
              <a:rPr lang="hu-HU" sz="1600" dirty="0" smtClean="0">
                <a:solidFill>
                  <a:srgbClr val="002060"/>
                </a:solidFill>
                <a:latin typeface="Calibri" charset="0"/>
              </a:rPr>
              <a:t>[WG-SDP Meeting 10-11 December 2014, Offenbach </a:t>
            </a:r>
            <a:r>
              <a:rPr lang="en-US" sz="1600" dirty="0" smtClean="0">
                <a:solidFill>
                  <a:srgbClr val="002060"/>
                </a:solidFill>
                <a:latin typeface="Calibri" charset="0"/>
              </a:rPr>
              <a:t>–</a:t>
            </a:r>
            <a:r>
              <a:rPr lang="hu-HU" sz="1600" dirty="0" smtClean="0">
                <a:solidFill>
                  <a:srgbClr val="002060"/>
                </a:solidFill>
                <a:latin typeface="Calibri" charset="0"/>
              </a:rPr>
              <a:t> discussed options for timing of the ACME-15]</a:t>
            </a:r>
            <a:endParaRPr lang="en-US" sz="1600" dirty="0" smtClean="0">
              <a:solidFill>
                <a:srgbClr val="002060"/>
              </a:solidFill>
              <a:latin typeface="Calibri" charset="0"/>
            </a:endParaRPr>
          </a:p>
          <a:p>
            <a:pPr marL="2959100" lvl="1" indent="-723900" defTabSz="1219200">
              <a:buFont typeface="Wingdings" charset="0"/>
              <a:buNone/>
            </a:pPr>
            <a:r>
              <a:rPr lang="en-US" sz="1800" b="1" dirty="0" smtClean="0">
                <a:solidFill>
                  <a:srgbClr val="002060"/>
                </a:solidFill>
                <a:latin typeface="Calibri" charset="0"/>
              </a:rPr>
              <a:t>WORK STRUCTURE OF RA VI (EUROPE)</a:t>
            </a:r>
          </a:p>
        </p:txBody>
      </p:sp>
      <p:pic>
        <p:nvPicPr>
          <p:cNvPr id="12" name="Picture 11" descr="RA-6 Structure-new_16_ra6.png"/>
          <p:cNvPicPr/>
          <p:nvPr/>
        </p:nvPicPr>
        <p:blipFill rotWithShape="1">
          <a:blip r:embed="rId3">
            <a:extLst>
              <a:ext uri="{28A0092B-C50C-407E-A947-70E740481C1C}">
                <a14:useLocalDpi xmlns:a14="http://schemas.microsoft.com/office/drawing/2010/main" val="0"/>
              </a:ext>
            </a:extLst>
          </a:blip>
          <a:srcRect l="-145" t="8203" r="145" b="421"/>
          <a:stretch/>
        </p:blipFill>
        <p:spPr bwMode="auto">
          <a:xfrm>
            <a:off x="1828800" y="2639531"/>
            <a:ext cx="5486400" cy="3453765"/>
          </a:xfrm>
          <a:prstGeom prst="rect">
            <a:avLst/>
          </a:prstGeom>
          <a:noFill/>
          <a:ln>
            <a:noFill/>
          </a:ln>
          <a:extLst>
            <a:ext uri="{53640926-AAD7-44d8-BBD7-CCE9431645EC}">
              <a14:shadowObscured xmlns:a14="http://schemas.microsoft.com/office/drawing/2010/main"/>
            </a:ext>
          </a:extLst>
        </p:spPr>
      </p:pic>
      <p:sp>
        <p:nvSpPr>
          <p:cNvPr id="10" name="Footer Placeholder 3"/>
          <p:cNvSpPr>
            <a:spLocks noGrp="1"/>
          </p:cNvSpPr>
          <p:nvPr>
            <p:ph type="ftr" sz="quarter" idx="11"/>
          </p:nvPr>
        </p:nvSpPr>
        <p:spPr>
          <a:xfrm>
            <a:off x="899592" y="6381328"/>
            <a:ext cx="5904656" cy="312737"/>
          </a:xfrm>
        </p:spPr>
        <p:txBody>
          <a:bodyPr/>
          <a:lstStyle/>
          <a:p>
            <a:pPr>
              <a:defRPr/>
            </a:pPr>
            <a:r>
              <a:rPr lang="en-US" b="1" dirty="0" smtClean="0">
                <a:solidFill>
                  <a:srgbClr val="FF9900"/>
                </a:solidFill>
              </a:rPr>
              <a:t>Istanbul, 9-10 April 2015</a:t>
            </a:r>
            <a:endParaRPr lang="en-GB" b="1" dirty="0">
              <a:solidFill>
                <a:srgbClr val="FF9900"/>
              </a:solidFill>
            </a:endParaRPr>
          </a:p>
        </p:txBody>
      </p:sp>
    </p:spTree>
    <p:extLst>
      <p:ext uri="{BB962C8B-B14F-4D97-AF65-F5344CB8AC3E}">
        <p14:creationId xmlns:p14="http://schemas.microsoft.com/office/powerpoint/2010/main" val="2890983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37602"/>
                                        </p:tgtEl>
                                        <p:attrNameLst>
                                          <p:attrName>style.visibility</p:attrName>
                                        </p:attrNameLst>
                                      </p:cBhvr>
                                      <p:to>
                                        <p:strVal val="visible"/>
                                      </p:to>
                                    </p:set>
                                    <p:animEffect transition="in" filter="strips(downRight)">
                                      <p:cBhvr>
                                        <p:cTn id="10" dur="500"/>
                                        <p:tgtEl>
                                          <p:spTgt spid="53760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537604">
                                            <p:txEl>
                                              <p:pRg st="0" end="0"/>
                                            </p:txEl>
                                          </p:spTgt>
                                        </p:tgtEl>
                                        <p:attrNameLst>
                                          <p:attrName>style.visibility</p:attrName>
                                        </p:attrNameLst>
                                      </p:cBhvr>
                                      <p:to>
                                        <p:strVal val="visible"/>
                                      </p:to>
                                    </p:set>
                                    <p:animEffect transition="in" filter="randombar(horizontal)">
                                      <p:cBhvr>
                                        <p:cTn id="14" dur="500"/>
                                        <p:tgtEl>
                                          <p:spTgt spid="537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7602" grpId="0" animBg="1"/>
      <p:bldP spid="537604" grpId="0" build="p" bldLvl="5"/>
    </p:bldLst>
  </p:timing>
</p:sld>
</file>

<file path=ppt/theme/theme1.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5171</TotalTime>
  <Words>1675</Words>
  <Application>Microsoft Macintosh PowerPoint</Application>
  <PresentationFormat>On-screen Show (4:3)</PresentationFormat>
  <Paragraphs>168</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WMO_Powerpoint_template_en</vt:lpstr>
      <vt:lpstr>Closing slide</vt:lpstr>
      <vt:lpstr>WMO BRIEFING ON ORGANIZATION OF THE ECMA-15 CONFERENCE Conference on the future of meteorological service provision to civil aviation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EC-66/Doc. 2.4  Meeting of the Presidents of Regional Associations (PRA) 20-21/1/ 2014                  Ivan Cacic, Chair/PRA</dc:title>
  <dc:creator>Kuniyuki Shida</dc:creator>
  <cp:lastModifiedBy>Mike Europe</cp:lastModifiedBy>
  <cp:revision>325</cp:revision>
  <cp:lastPrinted>2014-06-17T08:28:03Z</cp:lastPrinted>
  <dcterms:created xsi:type="dcterms:W3CDTF">2014-06-16T12:38:30Z</dcterms:created>
  <dcterms:modified xsi:type="dcterms:W3CDTF">2015-04-07T21:23:36Z</dcterms:modified>
</cp:coreProperties>
</file>