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720" r:id="rId2"/>
    <p:sldMasterId id="2147483728" r:id="rId3"/>
  </p:sldMasterIdLst>
  <p:notesMasterIdLst>
    <p:notesMasterId r:id="rId22"/>
  </p:notesMasterIdLst>
  <p:handoutMasterIdLst>
    <p:handoutMasterId r:id="rId23"/>
  </p:handoutMasterIdLst>
  <p:sldIdLst>
    <p:sldId id="327" r:id="rId4"/>
    <p:sldId id="330" r:id="rId5"/>
    <p:sldId id="335" r:id="rId6"/>
    <p:sldId id="332" r:id="rId7"/>
    <p:sldId id="337" r:id="rId8"/>
    <p:sldId id="343" r:id="rId9"/>
    <p:sldId id="336" r:id="rId10"/>
    <p:sldId id="338" r:id="rId11"/>
    <p:sldId id="339" r:id="rId12"/>
    <p:sldId id="340" r:id="rId13"/>
    <p:sldId id="341" r:id="rId14"/>
    <p:sldId id="344" r:id="rId15"/>
    <p:sldId id="345" r:id="rId16"/>
    <p:sldId id="346" r:id="rId17"/>
    <p:sldId id="347" r:id="rId18"/>
    <p:sldId id="350" r:id="rId19"/>
    <p:sldId id="298" r:id="rId20"/>
    <p:sldId id="351" r:id="rId21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 Narrow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 Narrow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 Narrow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 Narrow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 Narrow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 Narrow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 Narrow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 Narrow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 Narrow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9601"/>
    <a:srgbClr val="D99101"/>
    <a:srgbClr val="DAA600"/>
    <a:srgbClr val="FFCC99"/>
    <a:srgbClr val="FF7C80"/>
    <a:srgbClr val="99CCFF"/>
    <a:srgbClr val="CCFFFF"/>
    <a:srgbClr val="FF99FF"/>
    <a:srgbClr val="FF6699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3170" autoAdjust="0"/>
  </p:normalViewPr>
  <p:slideViewPr>
    <p:cSldViewPr snapToGrid="0" snapToObjects="1">
      <p:cViewPr varScale="1">
        <p:scale>
          <a:sx n="79" d="100"/>
          <a:sy n="79" d="100"/>
        </p:scale>
        <p:origin x="-204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3" d="100"/>
          <a:sy n="73" d="100"/>
        </p:scale>
        <p:origin x="-2196" y="-96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FDA53-28E6-46EF-AEA8-4A09EA679C9F}" type="datetimeFigureOut">
              <a:rPr lang="hr-HR" smtClean="0"/>
              <a:pPr/>
              <a:t>4/7/15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28BE5-7528-4AD0-82F0-E0B1E88D528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4391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BEFBB65-3145-48F8-8A15-ED3579789D3A}" type="datetime1">
              <a:rPr lang="en-US"/>
              <a:pPr/>
              <a:t>4/7/15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6836EAD-684C-49A0-8CFA-A3BD319756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001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6EAD-684C-49A0-8CFA-A3BD319756D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6EAD-684C-49A0-8CFA-A3BD319756D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979613" y="630238"/>
            <a:ext cx="67691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cs typeface="Arial" charset="0"/>
              </a:rPr>
              <a:t>World Meteorological Organization</a:t>
            </a:r>
            <a:r>
              <a:rPr lang="en-US" sz="1800" dirty="0">
                <a:solidFill>
                  <a:schemeClr val="bg1"/>
                </a:solidFill>
                <a:cs typeface="Arial" charset="0"/>
              </a:rPr>
              <a:t/>
            </a:r>
            <a:br>
              <a:rPr lang="en-US" sz="1800" dirty="0">
                <a:solidFill>
                  <a:schemeClr val="bg1"/>
                </a:solidFill>
                <a:cs typeface="Arial" charset="0"/>
              </a:rPr>
            </a:br>
            <a:r>
              <a:rPr lang="en-US" sz="1800" dirty="0">
                <a:solidFill>
                  <a:schemeClr val="bg1"/>
                </a:solidFill>
                <a:cs typeface="Arial" charset="0"/>
              </a:rPr>
              <a:t>Working together in weather, climate and water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50825" y="1341438"/>
            <a:ext cx="1512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600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WMO OMM</a:t>
            </a:r>
            <a:endParaRPr lang="en-US" sz="1600">
              <a:latin typeface="Arial Black" pitchFamily="34" charset="0"/>
              <a:cs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07950" y="6381750"/>
            <a:ext cx="35290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800">
                <a:latin typeface="Arial Narrow" pitchFamily="-109" charset="0"/>
                <a:ea typeface="Arial" pitchFamily="-109" charset="0"/>
                <a:cs typeface="Arial" pitchFamily="-109" charset="0"/>
              </a:rPr>
              <a:t>WMO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513388" y="6376988"/>
            <a:ext cx="3529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800">
                <a:latin typeface="Arial Narrow" pitchFamily="-109" charset="0"/>
                <a:ea typeface="Arial" pitchFamily="-109" charset="0"/>
                <a:cs typeface="Arial" pitchFamily="-109" charset="0"/>
              </a:rPr>
              <a:t>www.wmo.int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860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F0D241-E3DA-45F0-A41F-4049F2577239}" type="datetime1">
              <a:rPr lang="en-US"/>
              <a:pPr/>
              <a:t>4/7/15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BAF2C7-EBF7-465B-9A45-F124E77D31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AF7DB7-A1CC-48D3-80D9-2EC9BB740C8B}" type="datetime1">
              <a:rPr lang="en-US"/>
              <a:pPr/>
              <a:t>4/7/15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FD7D5D-CF05-40B5-AC18-83FC423F55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Cg-17, Geneva, 25 May 2015</a:t>
            </a:r>
            <a:endParaRPr lang="en-US" alt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FADC7-6554-4E0E-A943-3B2A5EACC44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6454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Cg-17, Geneva, 25 May 2015</a:t>
            </a:r>
            <a:endParaRPr lang="en-US" altLang="en-US" dirty="0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8C1E1-D2C8-4C77-A16D-CC51B7D99F7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0898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1" descr="wmo_ppt_2012.ps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3211513"/>
            <a:ext cx="7921625" cy="1730375"/>
          </a:xfrm>
        </p:spPr>
        <p:txBody>
          <a:bodyPr/>
          <a:lstStyle>
            <a:lvl1pPr algn="ctr">
              <a:defRPr sz="40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dirty="0" smtClean="0"/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106988"/>
            <a:ext cx="7921625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dirty="0" smtClean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Cg-17, Geneva, 25 May 2015</a:t>
            </a:r>
            <a:endParaRPr lang="en-US" altLang="en-US" dirty="0"/>
          </a:p>
        </p:txBody>
      </p:sp>
      <p:sp>
        <p:nvSpPr>
          <p:cNvPr id="12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>
              <a:defRPr/>
            </a:lvl1pPr>
          </a:lstStyle>
          <a:p>
            <a:fld id="{384B1A90-27CE-4A65-90C6-1DE1E7B69B8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Cg-17, Geneva, 25 May 2015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80673-A73F-4D73-96A3-E05FA08B761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2194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E8346-F372-49B5-81A5-D1270ABA9D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47737" y="6472238"/>
            <a:ext cx="3262313" cy="3127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b="1" dirty="0" smtClean="0">
                <a:solidFill>
                  <a:srgbClr val="E19601"/>
                </a:solidFill>
                <a:latin typeface="Arial" pitchFamily="34" charset="0"/>
                <a:cs typeface="Arial" pitchFamily="34" charset="0"/>
              </a:rPr>
              <a:t>MG-3, Istanbul, Turkey, 9 – 10 April 2015</a:t>
            </a:r>
            <a:endParaRPr lang="en-US" b="1" dirty="0">
              <a:solidFill>
                <a:srgbClr val="E1960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560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4" Type="http://schemas.openxmlformats.org/officeDocument/2006/relationships/image" Target="../media/image4.jpeg"/><Relationship Id="rId5" Type="http://schemas.openxmlformats.org/officeDocument/2006/relationships/hyperlink" Target="http://www.wmo.int/" TargetMode="External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4" Type="http://schemas.openxmlformats.org/officeDocument/2006/relationships/theme" Target="../theme/theme3.xml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5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115888"/>
            <a:ext cx="75612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28775"/>
            <a:ext cx="77724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81750"/>
            <a:ext cx="1905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pitchFamily="18" charset="0"/>
                <a:cs typeface="Arial" charset="0"/>
              </a:defRPr>
            </a:lvl1pPr>
          </a:lstStyle>
          <a:p>
            <a:fld id="{5FB89B7F-CBE9-4524-B6C6-3FF72E9990F3}" type="datetime1">
              <a:rPr lang="en-US"/>
              <a:pPr/>
              <a:t>4/7/15</a:t>
            </a:fld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81750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Times" pitchFamily="-109" charset="0"/>
                <a:ea typeface="Arial" pitchFamily="-109" charset="0"/>
                <a:cs typeface="Arial" pitchFamily="-10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1905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 pitchFamily="18" charset="0"/>
                <a:cs typeface="Arial" charset="0"/>
              </a:defRPr>
            </a:lvl1pPr>
          </a:lstStyle>
          <a:p>
            <a:fld id="{241A2606-7892-4742-9B38-7B867E53A88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73038" y="946150"/>
            <a:ext cx="15128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200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WMO OMM</a:t>
            </a:r>
            <a:endParaRPr lang="en-US" sz="1200">
              <a:latin typeface="Arial Black" pitchFamily="34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1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-109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-109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-109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-109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-109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-109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-109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3" descr="wmo_ppt_2012_las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4365625"/>
            <a:ext cx="87852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This space can be used for contact information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4438" y="6462713"/>
            <a:ext cx="24479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r>
              <a:rPr lang="en-US" altLang="en-US" smtClean="0"/>
              <a:t>Cg-17, Geneva, 25 May 2015</a:t>
            </a:r>
            <a:endParaRPr lang="en-US" altLang="en-US" dirty="0"/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48263" y="6462713"/>
            <a:ext cx="19050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0FE86292-32C4-436D-BD63-EFB4DC4897A9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0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573463"/>
            <a:ext cx="87137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Thank you for your attention</a:t>
            </a:r>
          </a:p>
        </p:txBody>
      </p:sp>
      <p:sp>
        <p:nvSpPr>
          <p:cNvPr id="6" name="Title 9"/>
          <p:cNvSpPr txBox="1">
            <a:spLocks/>
          </p:cNvSpPr>
          <p:nvPr/>
        </p:nvSpPr>
        <p:spPr>
          <a:xfrm>
            <a:off x="117475" y="6380163"/>
            <a:ext cx="1141413" cy="4778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defTabSz="457200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sz="1200" dirty="0">
                <a:solidFill>
                  <a:srgbClr val="0070C0"/>
                </a:solidFill>
                <a:latin typeface="Arial"/>
                <a:ea typeface="+mj-ea"/>
                <a:cs typeface="Arial"/>
                <a:hlinkClick r:id="rId5"/>
              </a:rPr>
              <a:t>www.wmo.int</a:t>
            </a:r>
            <a:endParaRPr lang="en-US" sz="1200" dirty="0">
              <a:solidFill>
                <a:srgbClr val="0070C0"/>
              </a:solidFill>
              <a:latin typeface="Arial"/>
              <a:ea typeface="+mj-ea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3" descr="wmo_ppt_2012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713788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First level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453188"/>
            <a:ext cx="446563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r>
              <a:rPr lang="en-US" altLang="en-US" smtClean="0"/>
              <a:t>Cg-17, Geneva, 25 May 2015</a:t>
            </a:r>
            <a:endParaRPr lang="en-US" altLang="en-US" dirty="0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78588"/>
            <a:ext cx="11525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3B323A9F-0146-48A1-BCC1-8D40DBDFB71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40" r:id="rId3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533400" indent="-5334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990600" indent="-5334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371600" indent="-4572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Arial" charset="0"/>
        </a:defRPr>
      </a:lvl3pPr>
      <a:lvl4pPr marL="17526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2098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6670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1242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5814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40386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4800" y="2057400"/>
            <a:ext cx="8610600" cy="2819401"/>
          </a:xfrm>
        </p:spPr>
        <p:txBody>
          <a:bodyPr/>
          <a:lstStyle/>
          <a:p>
            <a:r>
              <a:rPr lang="en-GB" sz="3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 </a:t>
            </a:r>
            <a:r>
              <a:rPr lang="en-GB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 </a:t>
            </a:r>
            <a:r>
              <a:rPr lang="hr-HR" sz="3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 Group 3</a:t>
            </a:r>
            <a:r>
              <a:rPr lang="hr-HR" sz="3600" b="1" baseline="30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hr-HR" sz="3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Meeting</a:t>
            </a:r>
            <a:r>
              <a:rPr lang="en-GB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hr-HR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Istanbul</a:t>
            </a:r>
            <a:r>
              <a:rPr lang="en-GB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hr-HR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Turkey</a:t>
            </a:r>
            <a:r>
              <a:rPr lang="en-GB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hr-HR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GB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hr-HR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en-GB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April</a:t>
            </a:r>
            <a:r>
              <a:rPr lang="en-GB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</a:t>
            </a:r>
            <a:r>
              <a:rPr lang="hr-HR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GB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hr-HR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 of </a:t>
            </a:r>
            <a:r>
              <a:rPr lang="hr-H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RA </a:t>
            </a:r>
            <a:r>
              <a:rPr lang="hr-H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 </a:t>
            </a:r>
            <a:r>
              <a:rPr lang="hr-H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</a:t>
            </a:r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11188" y="5257800"/>
            <a:ext cx="7921625" cy="457200"/>
          </a:xfrm>
        </p:spPr>
        <p:txBody>
          <a:bodyPr/>
          <a:lstStyle/>
          <a:p>
            <a:r>
              <a:rPr lang="hr-H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Ivan Čačić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80976" y="1279782"/>
            <a:ext cx="8715374" cy="472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buSzPct val="130000"/>
              <a:tabLst>
                <a:tab pos="685800" algn="l"/>
              </a:tabLst>
            </a:pPr>
            <a:r>
              <a:rPr lang="hr-HR" sz="2000" b="1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 </a:t>
            </a:r>
            <a:r>
              <a:rPr lang="en-US" sz="2000" b="1" u="sng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/>
              </a:rPr>
              <a:t>3rd World Conference on Disaster Risk</a:t>
            </a:r>
            <a:r>
              <a:rPr lang="hr-HR" sz="2000" b="1" u="sng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/>
              </a:rPr>
              <a:t> 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(</a:t>
            </a:r>
            <a:r>
              <a:rPr lang="en-US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Sendai City, Japan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,</a:t>
            </a:r>
            <a:r>
              <a:rPr lang="en-US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1</a:t>
            </a:r>
            <a:r>
              <a:rPr lang="en-US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4 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– </a:t>
            </a:r>
            <a:r>
              <a:rPr lang="en-US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18 March 2015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)</a:t>
            </a:r>
            <a:r>
              <a:rPr lang="hr-HR" sz="1800" dirty="0" smtClean="0">
                <a:solidFill>
                  <a:srgbClr val="000066"/>
                </a:solidFill>
                <a:ea typeface="ＭＳ Ｐゴシック"/>
              </a:rPr>
              <a:t> </a:t>
            </a: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1200" dirty="0" smtClean="0">
                <a:solidFill>
                  <a:srgbClr val="000066"/>
                </a:solidFill>
                <a:ea typeface="ＭＳ Ｐゴシック"/>
              </a:rPr>
              <a:t>         </a:t>
            </a: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Side event - </a:t>
            </a:r>
            <a:r>
              <a:rPr lang="en-GB" sz="2000" b="1" dirty="0" smtClean="0">
                <a:solidFill>
                  <a:srgbClr val="002060"/>
                </a:solidFill>
                <a:ea typeface="+mn-ea"/>
              </a:rPr>
              <a:t>WMO International Symposium on </a:t>
            </a:r>
            <a:r>
              <a:rPr lang="hr-HR" sz="2000" b="1" dirty="0" smtClean="0">
                <a:solidFill>
                  <a:srgbClr val="002060"/>
                </a:solidFill>
                <a:ea typeface="+mn-ea"/>
              </a:rPr>
              <a:t>MHEWS </a:t>
            </a:r>
            <a:r>
              <a:rPr lang="en-GB" sz="2000" b="1" dirty="0" smtClean="0">
                <a:solidFill>
                  <a:srgbClr val="002060"/>
                </a:solidFill>
                <a:ea typeface="+mn-ea"/>
              </a:rPr>
              <a:t>and Service Delivery</a:t>
            </a:r>
            <a:r>
              <a:rPr lang="hr-HR" sz="2000" b="1" dirty="0" smtClean="0">
                <a:solidFill>
                  <a:srgbClr val="002060"/>
                </a:solidFill>
                <a:ea typeface="+mn-ea"/>
              </a:rPr>
              <a:t> </a:t>
            </a:r>
          </a:p>
          <a:p>
            <a:pPr algn="just">
              <a:buSzPct val="130000"/>
              <a:tabLst>
                <a:tab pos="685800" algn="l"/>
              </a:tabLst>
            </a:pPr>
            <a:endParaRPr lang="hr-HR" dirty="0" smtClean="0">
              <a:solidFill>
                <a:srgbClr val="000066"/>
              </a:solidFill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                    Presentation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in the session: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Cases of good practice</a:t>
            </a:r>
            <a:endParaRPr lang="hr-HR" sz="2000" u="sng" dirty="0" smtClean="0">
              <a:solidFill>
                <a:srgbClr val="000066"/>
              </a:solidFill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                   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MHEWS capacity development in South-East Europe</a:t>
            </a:r>
            <a:r>
              <a:rPr lang="hr-HR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(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PRA VI, Chief ROE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)</a:t>
            </a:r>
          </a:p>
          <a:p>
            <a:pPr algn="just">
              <a:buSzPct val="130000"/>
              <a:tabLst>
                <a:tab pos="685800" algn="l"/>
              </a:tabLst>
            </a:pPr>
            <a:r>
              <a:rPr lang="en-US" sz="5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endParaRPr lang="hr-HR" sz="500" b="1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                   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</a:rPr>
              <a:t>-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hr-HR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outcomes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of the </a:t>
            </a:r>
            <a:r>
              <a:rPr lang="hr-HR" sz="2000" dirty="0" smtClean="0">
                <a:solidFill>
                  <a:srgbClr val="000066"/>
                </a:solidFill>
                <a:ea typeface="ＭＳ Ｐゴシック"/>
              </a:rPr>
              <a:t>2</a:t>
            </a:r>
            <a:r>
              <a:rPr lang="hr-HR" sz="2000" baseline="30000" dirty="0" smtClean="0">
                <a:solidFill>
                  <a:srgbClr val="000066"/>
                </a:solidFill>
                <a:ea typeface="ＭＳ Ｐゴシック"/>
              </a:rPr>
              <a:t>nd</a:t>
            </a:r>
            <a:r>
              <a:rPr lang="hr-HR" sz="2000" dirty="0" smtClean="0">
                <a:solidFill>
                  <a:srgbClr val="000066"/>
                </a:solidFill>
                <a:ea typeface="ＭＳ Ｐゴシック"/>
              </a:rPr>
              <a:t> Phase EU </a:t>
            </a:r>
            <a:r>
              <a:rPr lang="en-US" sz="2000" dirty="0" smtClean="0">
                <a:solidFill>
                  <a:srgbClr val="000066"/>
                </a:solidFill>
                <a:ea typeface="ＭＳ Ｐゴシック"/>
              </a:rPr>
              <a:t>IPA </a:t>
            </a:r>
            <a:r>
              <a:rPr lang="hr-HR" sz="2000" dirty="0" smtClean="0">
                <a:solidFill>
                  <a:srgbClr val="000066"/>
                </a:solidFill>
                <a:ea typeface="ＭＳ Ｐゴシック"/>
              </a:rPr>
              <a:t>WMO / UNISDR </a:t>
            </a:r>
            <a:r>
              <a:rPr lang="en-US" sz="2000" dirty="0" smtClean="0">
                <a:solidFill>
                  <a:srgbClr val="000066"/>
                </a:solidFill>
                <a:ea typeface="ＭＳ Ｐゴシック"/>
              </a:rPr>
              <a:t>Project</a:t>
            </a:r>
            <a:endParaRPr lang="hr-HR" sz="2000" dirty="0" smtClean="0">
              <a:solidFill>
                <a:srgbClr val="000066"/>
              </a:solidFill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1800" i="1" dirty="0" smtClean="0">
                <a:solidFill>
                  <a:srgbClr val="000066"/>
                </a:solidFill>
                <a:ea typeface="ＭＳ Ｐゴシック"/>
              </a:rPr>
              <a:t>                          </a:t>
            </a:r>
            <a:r>
              <a:rPr lang="en-US" sz="1800" i="1" dirty="0" smtClean="0">
                <a:solidFill>
                  <a:srgbClr val="000066"/>
                </a:solidFill>
                <a:ea typeface="ＭＳ Ｐゴシック"/>
              </a:rPr>
              <a:t>Building Resilience to Disasters in Western Balkans and Turkey</a:t>
            </a:r>
            <a:r>
              <a:rPr lang="hr-HR" sz="1800" i="1" dirty="0" smtClean="0">
                <a:solidFill>
                  <a:srgbClr val="000066"/>
                </a:solidFill>
                <a:ea typeface="ＭＳ Ｐゴシック"/>
              </a:rPr>
              <a:t> </a:t>
            </a:r>
          </a:p>
          <a:p>
            <a:pPr algn="just">
              <a:buSzPct val="130000"/>
              <a:tabLst>
                <a:tab pos="685800" algn="l"/>
              </a:tabLst>
            </a:pPr>
            <a:endParaRPr lang="hr-HR" sz="500" dirty="0" smtClean="0">
              <a:solidFill>
                <a:srgbClr val="000066"/>
              </a:solidFill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                   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</a:rPr>
              <a:t>-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hr-HR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recommended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hr-HR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actions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for South-East Europe MHWS realization</a:t>
            </a:r>
          </a:p>
          <a:p>
            <a:pPr algn="just">
              <a:buSzPct val="130000"/>
              <a:tabLst>
                <a:tab pos="685800" algn="l"/>
              </a:tabLst>
            </a:pPr>
            <a:endParaRPr lang="hr-HR" sz="2000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</a:rPr>
              <a:t>  </a:t>
            </a:r>
            <a:r>
              <a:rPr lang="hr-HR" sz="2000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</a:rPr>
              <a:t>EUMETSAT Information Days  WMO RA-VI</a:t>
            </a:r>
          </a:p>
          <a:p>
            <a:pPr algn="just">
              <a:buSzPct val="130000"/>
              <a:tabLst>
                <a:tab pos="685800" algn="l"/>
              </a:tabLst>
            </a:pPr>
            <a:endParaRPr lang="hr-HR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 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</a:rPr>
              <a:t>-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for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Western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Balkan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countries 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(</a:t>
            </a:r>
            <a:r>
              <a:rPr lang="en-US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Tirana, Albania, 18-19 March 2015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)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endParaRPr lang="hr-HR" sz="2000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    </a:t>
            </a:r>
            <a:r>
              <a:rPr lang="en-US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jointly organized with the Institute for Geosciences, Energy, Water and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en-US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Environment - IGEWE </a:t>
            </a:r>
            <a:endParaRPr lang="hr-HR" sz="1800" i="1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endParaRPr lang="en-US" sz="500" i="1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 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</a:rPr>
              <a:t>-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for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Eastern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European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and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Caucasian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countries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(</a:t>
            </a:r>
            <a:r>
              <a:rPr lang="en-US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Tbilisi, Georgia, 23-24 April 2015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) </a:t>
            </a: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     </a:t>
            </a:r>
            <a:r>
              <a:rPr lang="en-US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jointly organized with the National Environmental Agency of Georgia</a:t>
            </a:r>
            <a:r>
              <a:rPr lang="hr-HR" sz="2000" dirty="0" smtClean="0">
                <a:solidFill>
                  <a:srgbClr val="000066"/>
                </a:solidFill>
                <a:ea typeface="ＭＳ Ｐゴシック"/>
              </a:rPr>
              <a:t>                 </a:t>
            </a:r>
            <a:endParaRPr lang="hr-HR" sz="1800" i="1" dirty="0" smtClean="0">
              <a:solidFill>
                <a:srgbClr val="000066"/>
              </a:solidFill>
              <a:ea typeface="ＭＳ Ｐゴシック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47737" y="6472238"/>
            <a:ext cx="3262313" cy="3127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b="1" dirty="0" smtClean="0">
                <a:solidFill>
                  <a:srgbClr val="E19601"/>
                </a:solidFill>
                <a:latin typeface="Arial" pitchFamily="34" charset="0"/>
                <a:cs typeface="Arial" pitchFamily="34" charset="0"/>
              </a:rPr>
              <a:t>MG-3, Istanbul, Turkey, 9 – 10 April 2015</a:t>
            </a:r>
            <a:endParaRPr lang="en-US" b="1" dirty="0">
              <a:solidFill>
                <a:srgbClr val="E1960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152400"/>
            <a:ext cx="9144000" cy="792163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fi-FI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Events and Milestones</a:t>
            </a:r>
            <a:endParaRPr kumimoji="0" lang="en-US" altLang="fi-FI" sz="4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>
            <a:off x="0" y="980728"/>
            <a:ext cx="91440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hr-HR"/>
          </a:p>
        </p:txBody>
      </p:sp>
      <p:pic>
        <p:nvPicPr>
          <p:cNvPr id="8" name="Picture 7" descr="RA V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9" y="150540"/>
            <a:ext cx="1259632" cy="7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8580221" y="1047403"/>
            <a:ext cx="528638" cy="312737"/>
          </a:xfrm>
        </p:spPr>
        <p:txBody>
          <a:bodyPr/>
          <a:lstStyle/>
          <a:p>
            <a:fld id="{6E30F560-48CB-4FFF-8A94-C4B0D66B2707}" type="slidenum">
              <a:rPr lang="en-US" altLang="en-US" smtClean="0">
                <a:solidFill>
                  <a:srgbClr val="002060"/>
                </a:solidFill>
              </a:rPr>
              <a:pPr/>
              <a:t>10</a:t>
            </a:fld>
            <a:r>
              <a:rPr lang="hr-HR" altLang="en-US" dirty="0" smtClean="0">
                <a:solidFill>
                  <a:srgbClr val="002060"/>
                </a:solidFill>
              </a:rPr>
              <a:t>/17</a:t>
            </a:r>
            <a:endParaRPr lang="en-US" alt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63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563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563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563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563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5632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5632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5632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uiExpand="1" build="p" bldLvl="5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80976" y="1454552"/>
            <a:ext cx="8715374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buSzPct val="130000"/>
              <a:tabLst>
                <a:tab pos="685800" algn="l"/>
              </a:tabLst>
            </a:pPr>
            <a:r>
              <a:rPr lang="hr-H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</a:rPr>
              <a:t>  </a:t>
            </a:r>
            <a:r>
              <a:rPr lang="hr-HR" sz="2000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</a:rPr>
              <a:t>First meeting of the Steering Committee of South Eastern Europe region Flash Flood </a:t>
            </a: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</a:rPr>
              <a:t>  </a:t>
            </a:r>
            <a:r>
              <a:rPr lang="hr-HR" sz="2000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</a:rPr>
              <a:t>Guidance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</a:rPr>
              <a:t> 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(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Skopje, FYR Macedonia, 31 March – 2 April 2015) jointly organized</a:t>
            </a: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with the Hydrometerolological Service in cooperation with US NWS and supported by USAID</a:t>
            </a:r>
            <a:endParaRPr lang="hr-HR" sz="2000" i="1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endParaRPr lang="hr-HR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 Flash flood guidance</a:t>
            </a:r>
          </a:p>
          <a:p>
            <a:pPr algn="just">
              <a:buSzPct val="130000"/>
              <a:tabLst>
                <a:tab pos="685800" algn="l"/>
              </a:tabLst>
            </a:pPr>
            <a:endParaRPr lang="hr-HR" sz="500" b="1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 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</a:rPr>
              <a:t>-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training on </a:t>
            </a:r>
            <a:r>
              <a:rPr lang="hr-HR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interpretation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and </a:t>
            </a:r>
            <a:r>
              <a:rPr lang="hr-HR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validation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of </a:t>
            </a:r>
            <a:r>
              <a:rPr lang="hr-HR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products</a:t>
            </a:r>
          </a:p>
          <a:p>
            <a:pPr algn="just">
              <a:buSzPct val="130000"/>
              <a:tabLst>
                <a:tab pos="685800" algn="l"/>
              </a:tabLst>
            </a:pPr>
            <a:endParaRPr lang="hr-HR" sz="500" u="sng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 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</a:rPr>
              <a:t>-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further </a:t>
            </a:r>
            <a:r>
              <a:rPr lang="hr-HR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development</a:t>
            </a:r>
          </a:p>
          <a:p>
            <a:pPr algn="just">
              <a:buSzPct val="130000"/>
              <a:tabLst>
                <a:tab pos="685800" algn="l"/>
              </a:tabLst>
            </a:pPr>
            <a:endParaRPr lang="hr-HR" sz="2000" i="1" u="sng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</a:rPr>
              <a:t>  </a:t>
            </a:r>
            <a:r>
              <a:rPr lang="en-US" sz="2000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</a:rPr>
              <a:t>LAS Forum on the Implementation of Meteorology and Climate Services Capacity </a:t>
            </a:r>
            <a:r>
              <a:rPr lang="hr-HR" sz="2000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</a:rPr>
              <a:t>  </a:t>
            </a: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</a:rPr>
              <a:t>  </a:t>
            </a:r>
            <a:r>
              <a:rPr lang="en-US" sz="2000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</a:rPr>
              <a:t>Development in the Arab Region</a:t>
            </a:r>
            <a:r>
              <a:rPr lang="hr-HR" sz="2000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</a:rPr>
              <a:t> </a:t>
            </a:r>
            <a:r>
              <a:rPr lang="hr-HR" sz="1800" dirty="0" smtClean="0">
                <a:solidFill>
                  <a:srgbClr val="000066"/>
                </a:solidFill>
                <a:ea typeface="ＭＳ Ｐゴシック"/>
              </a:rPr>
              <a:t>(</a:t>
            </a:r>
            <a:r>
              <a:rPr lang="en-US" sz="1800" i="1" dirty="0" smtClean="0">
                <a:solidFill>
                  <a:srgbClr val="000066"/>
                </a:solidFill>
                <a:ea typeface="ＭＳ Ｐゴシック"/>
              </a:rPr>
              <a:t>Jeddah, Saudi Arabia, 28-29 April 2015</a:t>
            </a:r>
            <a:r>
              <a:rPr lang="hr-HR" sz="1800" dirty="0" smtClean="0">
                <a:solidFill>
                  <a:srgbClr val="000066"/>
                </a:solidFill>
                <a:ea typeface="ＭＳ Ｐゴシック"/>
              </a:rPr>
              <a:t>)</a:t>
            </a:r>
            <a:r>
              <a:rPr lang="en-US" sz="1800" dirty="0" smtClean="0">
                <a:solidFill>
                  <a:srgbClr val="000066"/>
                </a:solidFill>
                <a:ea typeface="ＭＳ Ｐゴシック"/>
              </a:rPr>
              <a:t> </a:t>
            </a:r>
          </a:p>
          <a:p>
            <a:pPr algn="just">
              <a:buSzPct val="130000"/>
              <a:tabLst>
                <a:tab pos="685800" algn="l"/>
              </a:tabLst>
            </a:pPr>
            <a:endParaRPr lang="hr-HR" i="1" dirty="0" smtClean="0">
              <a:solidFill>
                <a:srgbClr val="000066"/>
              </a:solidFill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1800" i="1" dirty="0" smtClean="0">
                <a:solidFill>
                  <a:srgbClr val="000066"/>
                </a:solidFill>
                <a:ea typeface="ＭＳ Ｐゴシック"/>
              </a:rPr>
              <a:t>  </a:t>
            </a:r>
            <a:r>
              <a:rPr lang="hr-HR" sz="2000" dirty="0" smtClean="0">
                <a:solidFill>
                  <a:srgbClr val="000066"/>
                </a:solidFill>
                <a:ea typeface="ＭＳ Ｐゴシック"/>
              </a:rPr>
              <a:t>Interregional colaboration between RA VI and RA II - </a:t>
            </a:r>
            <a:r>
              <a:rPr lang="hr-HR" sz="1800" i="1" dirty="0" smtClean="0">
                <a:solidFill>
                  <a:srgbClr val="000066"/>
                </a:solidFill>
                <a:ea typeface="ＭＳ Ｐゴシック"/>
              </a:rPr>
              <a:t>on the invitation of the PR of </a:t>
            </a:r>
            <a:r>
              <a:rPr lang="en-US" sz="1800" i="1" dirty="0" smtClean="0">
                <a:solidFill>
                  <a:srgbClr val="000066"/>
                </a:solidFill>
                <a:ea typeface="ＭＳ Ｐゴシック"/>
              </a:rPr>
              <a:t>Saudi Arabia</a:t>
            </a:r>
            <a:endParaRPr lang="hr-HR" sz="1800" i="1" dirty="0" smtClean="0">
              <a:solidFill>
                <a:srgbClr val="000066"/>
              </a:solidFill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en-US" sz="1800" i="1" dirty="0" smtClean="0">
                <a:solidFill>
                  <a:srgbClr val="000066"/>
                </a:solidFill>
                <a:ea typeface="ＭＳ Ｐゴシック"/>
              </a:rPr>
              <a:t> </a:t>
            </a:r>
            <a:endParaRPr lang="hr-HR" sz="1800" i="1" dirty="0" smtClean="0">
              <a:solidFill>
                <a:srgbClr val="000066"/>
              </a:solidFill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hr-HR" altLang="ja-JP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Finally</a:t>
            </a:r>
            <a:r>
              <a:rPr lang="hr-HR" altLang="ja-JP" sz="2000" dirty="0" smtClean="0">
                <a:solidFill>
                  <a:srgbClr val="000066"/>
                </a:solidFill>
              </a:rPr>
              <a:t>,</a:t>
            </a:r>
            <a:r>
              <a:rPr lang="hr-HR" altLang="ja-JP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after a long time gap - </a:t>
            </a:r>
            <a:r>
              <a:rPr lang="hr-HR" altLang="ja-JP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new Chief </a:t>
            </a:r>
            <a:r>
              <a:rPr lang="hr-HR" sz="2000" b="1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/>
                <a:cs typeface="ＭＳ Ｐゴシック"/>
              </a:rPr>
              <a:t>of </a:t>
            </a:r>
            <a:r>
              <a:rPr lang="en-GB" sz="2000" b="1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/>
                <a:cs typeface="ＭＳ Ｐゴシック"/>
              </a:rPr>
              <a:t>the Regional Office for Europe</a:t>
            </a:r>
            <a:r>
              <a:rPr lang="hr-HR" sz="2000" b="1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/>
                <a:cs typeface="ＭＳ Ｐゴシック"/>
              </a:rPr>
              <a:t>  </a:t>
            </a:r>
          </a:p>
          <a:p>
            <a:pPr algn="just">
              <a:buSzPct val="130000"/>
              <a:tabLst>
                <a:tab pos="685800" algn="l"/>
              </a:tabLst>
            </a:pPr>
            <a:r>
              <a:rPr lang="hr-HR" altLang="ja-JP" sz="2000" b="1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/>
              </a:rPr>
              <a:t>                                                    </a:t>
            </a:r>
            <a:r>
              <a:rPr lang="hr-HR" altLang="ja-JP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Mr. Milan Dacić</a:t>
            </a:r>
            <a:endParaRPr lang="hr-HR" sz="2000" i="1" dirty="0" smtClean="0">
              <a:solidFill>
                <a:srgbClr val="000066"/>
              </a:solidFill>
              <a:ea typeface="ＭＳ Ｐゴシック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47737" y="6472238"/>
            <a:ext cx="3262313" cy="3127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b="1" dirty="0" smtClean="0">
                <a:solidFill>
                  <a:srgbClr val="E19601"/>
                </a:solidFill>
                <a:latin typeface="Arial" pitchFamily="34" charset="0"/>
                <a:cs typeface="Arial" pitchFamily="34" charset="0"/>
              </a:rPr>
              <a:t>MG-3, Istanbul, Turkey, 9 – 10 April 2015</a:t>
            </a:r>
            <a:endParaRPr lang="en-US" b="1" dirty="0">
              <a:solidFill>
                <a:srgbClr val="E1960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152400"/>
            <a:ext cx="9144000" cy="792163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fi-FI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Events and Milestones</a:t>
            </a:r>
            <a:endParaRPr kumimoji="0" lang="en-US" altLang="fi-FI" sz="4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>
            <a:off x="0" y="980728"/>
            <a:ext cx="91440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hr-HR"/>
          </a:p>
        </p:txBody>
      </p:sp>
      <p:pic>
        <p:nvPicPr>
          <p:cNvPr id="8" name="Picture 7" descr="RA V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9" y="150540"/>
            <a:ext cx="1259632" cy="7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8580221" y="1047403"/>
            <a:ext cx="528638" cy="312737"/>
          </a:xfrm>
        </p:spPr>
        <p:txBody>
          <a:bodyPr/>
          <a:lstStyle/>
          <a:p>
            <a:fld id="{6E30F560-48CB-4FFF-8A94-C4B0D66B2707}" type="slidenum">
              <a:rPr lang="en-US" altLang="en-US" smtClean="0">
                <a:solidFill>
                  <a:srgbClr val="002060"/>
                </a:solidFill>
              </a:rPr>
              <a:pPr/>
              <a:t>11</a:t>
            </a:fld>
            <a:r>
              <a:rPr lang="hr-HR" altLang="en-US" dirty="0" smtClean="0">
                <a:solidFill>
                  <a:srgbClr val="002060"/>
                </a:solidFill>
              </a:rPr>
              <a:t>/17</a:t>
            </a:r>
            <a:endParaRPr lang="en-US" alt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6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563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563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63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563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5632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5632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uiExpand="1" build="p" bldLvl="5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80976" y="1390650"/>
            <a:ext cx="8715374" cy="4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buSzPct val="130000"/>
              <a:tabLst>
                <a:tab pos="685800" algn="l"/>
              </a:tabLst>
            </a:pPr>
            <a:r>
              <a:rPr lang="hr-H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</a:rPr>
              <a:t>  </a:t>
            </a:r>
            <a:r>
              <a:rPr lang="hr-HR" sz="2000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</a:rPr>
              <a:t>73</a:t>
            </a:r>
            <a:r>
              <a:rPr lang="hr-HR" sz="2000" b="1" u="sng" baseline="30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</a:rPr>
              <a:t>rd</a:t>
            </a:r>
            <a:r>
              <a:rPr lang="hr-HR" sz="2000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</a:rPr>
              <a:t> Session of the WMO Bureau 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(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Geneva, Switzerland, 26-28 January 2015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) - </a:t>
            </a:r>
            <a:r>
              <a:rPr lang="hr-HR" sz="18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outcomes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</a:p>
          <a:p>
            <a:pPr algn="just">
              <a:buSzPct val="130000"/>
              <a:tabLst>
                <a:tab pos="685800" algn="l"/>
              </a:tabLst>
            </a:pPr>
            <a:endParaRPr lang="hr-HR" sz="2000" i="1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 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</a:rPr>
              <a:t>-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</a:t>
            </a:r>
            <a:r>
              <a:rPr lang="hr-HR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Tentative work plan</a:t>
            </a:r>
          </a:p>
          <a:p>
            <a:pPr algn="just">
              <a:buSzPct val="130000"/>
              <a:tabLst>
                <a:tab pos="685800" algn="l"/>
              </a:tabLst>
            </a:pPr>
            <a:endParaRPr lang="hr-HR" b="1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lvl="1" algn="just">
              <a:buSzPct val="90000"/>
              <a:buFont typeface="Arial" pitchFamily="34" charset="0"/>
              <a:buChar char="•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Cg-17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duration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17 working days</a:t>
            </a:r>
            <a:r>
              <a:rPr lang="hr-HR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in the period 25th May – 12th June 2015</a:t>
            </a:r>
          </a:p>
          <a:p>
            <a:pPr lvl="1" algn="just">
              <a:buSzPct val="90000"/>
              <a:buFont typeface="Arial" pitchFamily="34" charset="0"/>
              <a:buChar char="•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Agenda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items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are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grouped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in </a:t>
            </a:r>
            <a:r>
              <a:rPr lang="hr-HR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4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thematic </a:t>
            </a:r>
            <a:r>
              <a:rPr lang="hr-HR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sequential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clusters </a:t>
            </a:r>
            <a:endParaRPr lang="hr-HR" sz="2000" b="1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lvl="1" algn="just">
              <a:buSzPct val="90000"/>
              <a:buFont typeface="Arial" pitchFamily="34" charset="0"/>
              <a:buChar char="•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Avoidance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of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parallel sessions 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would </a:t>
            </a:r>
            <a:endParaRPr lang="hr-HR" sz="2000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lvl="2" algn="just">
              <a:buSzPct val="50000"/>
              <a:buFont typeface="Courier New" pitchFamily="49" charset="0"/>
              <a:buChar char="o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allow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small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delegations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to attend all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discussions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endParaRPr lang="hr-HR" sz="2000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lvl="2" algn="just">
              <a:buSzPct val="50000"/>
              <a:buFont typeface="Courier New" pitchFamily="49" charset="0"/>
              <a:buChar char="o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closely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related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programmes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could be discussed at the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same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meeting in </a:t>
            </a:r>
            <a:endParaRPr lang="hr-HR" sz="2000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lvl="2" algn="just">
              <a:buSzPct val="50000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 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sequence</a:t>
            </a:r>
            <a:endParaRPr lang="hr-HR" sz="2000" u="sng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lvl="2" algn="just">
              <a:buSzPct val="50000"/>
              <a:buFont typeface="Courier New" pitchFamily="49" charset="0"/>
              <a:buChar char="o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save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time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through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direct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approval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of straightforward documents </a:t>
            </a:r>
            <a:endParaRPr lang="hr-HR" sz="2000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lvl="2" algn="just">
              <a:buSzPct val="50000"/>
              <a:buFont typeface="Courier New" pitchFamily="49" charset="0"/>
              <a:buChar char="o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allow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more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time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and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efficiently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use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interpretation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resources</a:t>
            </a:r>
            <a:endParaRPr lang="hr-HR" sz="2000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lvl="2" algn="just">
              <a:buSzPct val="60000"/>
              <a:tabLst>
                <a:tab pos="685800" algn="l"/>
              </a:tabLst>
            </a:pPr>
            <a:r>
              <a:rPr lang="hr-HR" sz="12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   </a:t>
            </a:r>
            <a:endParaRPr lang="hr-HR" sz="1200" i="1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lvl="1" algn="just">
              <a:buSzPct val="90000"/>
              <a:buFont typeface="Arial" pitchFamily="34" charset="0"/>
              <a:buChar char="•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session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for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PRs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was scheduled at the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beginning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of Congress, </a:t>
            </a:r>
            <a:endParaRPr lang="hr-HR" sz="2000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lvl="1" algn="just">
              <a:buSzPct val="90000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  </a:t>
            </a:r>
            <a:r>
              <a:rPr lang="en-US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more than 90 have been nominated since Cg-16</a:t>
            </a:r>
            <a:endParaRPr lang="hr-HR" sz="1800" i="1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endParaRPr lang="hr-HR" sz="2000" b="1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endParaRPr lang="hr-HR" sz="500" u="sng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152400"/>
            <a:ext cx="9144000" cy="792163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fi-FI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Preparations for Cg - 17</a:t>
            </a:r>
            <a:endParaRPr kumimoji="0" lang="en-US" altLang="fi-FI" sz="4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6" name="Picture 5" descr="RA V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9" y="150540"/>
            <a:ext cx="1259632" cy="7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0" y="980728"/>
            <a:ext cx="91440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hr-H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47737" y="6472238"/>
            <a:ext cx="3262313" cy="3127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b="1" dirty="0" smtClean="0">
                <a:solidFill>
                  <a:srgbClr val="E19601"/>
                </a:solidFill>
                <a:latin typeface="Arial" pitchFamily="34" charset="0"/>
                <a:cs typeface="Arial" pitchFamily="34" charset="0"/>
              </a:rPr>
              <a:t>MG-3, Istanbul, Turkey, 9 – 10 April 2015</a:t>
            </a:r>
            <a:endParaRPr lang="en-US" b="1" dirty="0">
              <a:solidFill>
                <a:srgbClr val="E1960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8580221" y="1047403"/>
            <a:ext cx="528638" cy="312737"/>
          </a:xfrm>
        </p:spPr>
        <p:txBody>
          <a:bodyPr/>
          <a:lstStyle/>
          <a:p>
            <a:fld id="{6E30F560-48CB-4FFF-8A94-C4B0D66B2707}" type="slidenum">
              <a:rPr lang="en-US" altLang="en-US" smtClean="0">
                <a:solidFill>
                  <a:srgbClr val="002060"/>
                </a:solidFill>
              </a:rPr>
              <a:pPr/>
              <a:t>12</a:t>
            </a:fld>
            <a:r>
              <a:rPr lang="hr-HR" altLang="en-US" dirty="0" smtClean="0">
                <a:solidFill>
                  <a:srgbClr val="002060"/>
                </a:solidFill>
              </a:rPr>
              <a:t>/17</a:t>
            </a:r>
            <a:endParaRPr lang="en-US" alt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56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563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563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563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563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563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563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563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uiExpand="1" build="p" bldLvl="5"/>
      <p:bldP spid="5" grpId="0" animBg="1"/>
      <p:bldP spid="8" grpId="0" animBg="1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80976" y="1405980"/>
            <a:ext cx="8715374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buSzPct val="130000"/>
              <a:tabLst>
                <a:tab pos="685800" algn="l"/>
              </a:tabLst>
            </a:pPr>
            <a:r>
              <a:rPr lang="hr-H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</a:rPr>
              <a:t>  </a:t>
            </a:r>
            <a:r>
              <a:rPr lang="hr-HR" sz="2000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</a:rPr>
              <a:t>73</a:t>
            </a:r>
            <a:r>
              <a:rPr lang="hr-HR" sz="2000" b="1" u="sng" baseline="30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</a:rPr>
              <a:t>rd</a:t>
            </a:r>
            <a:r>
              <a:rPr lang="hr-HR" sz="2000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</a:rPr>
              <a:t> Session of the WMO Bureau 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(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Geneva, Switzerland, 26-28 January 2015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) - </a:t>
            </a:r>
            <a:r>
              <a:rPr lang="hr-HR" sz="18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outcomes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endParaRPr lang="hr-HR" sz="2000" i="1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</a:rPr>
              <a:t>- 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 </a:t>
            </a:r>
            <a:r>
              <a:rPr lang="hr-HR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Plenary committees</a:t>
            </a:r>
          </a:p>
          <a:p>
            <a:pPr algn="just">
              <a:buSzPct val="130000"/>
              <a:tabLst>
                <a:tab pos="685800" algn="l"/>
              </a:tabLst>
            </a:pPr>
            <a:endParaRPr lang="hr-HR" sz="2000" b="1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endParaRPr lang="hr-HR" sz="500" u="sng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47825" y="2678133"/>
          <a:ext cx="5334000" cy="2851310"/>
        </p:xfrm>
        <a:graphic>
          <a:graphicData uri="http://schemas.openxmlformats.org/drawingml/2006/table">
            <a:tbl>
              <a:tblPr/>
              <a:tblGrid>
                <a:gridCol w="2667000"/>
                <a:gridCol w="2667000"/>
              </a:tblGrid>
              <a:tr h="2452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206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RA VI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9810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Credentials Committee</a:t>
                      </a:r>
                      <a:endParaRPr lang="hr-HR" sz="2000" b="1" dirty="0">
                        <a:solidFill>
                          <a:srgbClr val="002060"/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hr-HR" sz="500" dirty="0" smtClean="0">
                        <a:solidFill>
                          <a:srgbClr val="002060"/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rgbClr val="00206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Czech 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Republic / 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Austria</a:t>
                      </a:r>
                      <a:endParaRPr lang="hr-HR" sz="1800" dirty="0" smtClean="0">
                        <a:solidFill>
                          <a:srgbClr val="002060"/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hr-HR" sz="500" dirty="0">
                        <a:solidFill>
                          <a:srgbClr val="002060"/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rgbClr val="00206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Portugal 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France</a:t>
                      </a:r>
                      <a:endParaRPr lang="hr-HR" sz="1800" dirty="0" smtClean="0">
                        <a:solidFill>
                          <a:srgbClr val="002060"/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hr-HR" sz="500" dirty="0">
                        <a:solidFill>
                          <a:srgbClr val="002060"/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rgbClr val="00206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Switzerland 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/ Netherlands </a:t>
                      </a:r>
                      <a:endParaRPr lang="hr-HR" sz="1800" dirty="0" smtClean="0">
                        <a:solidFill>
                          <a:srgbClr val="002060"/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hr-HR" sz="500" dirty="0">
                        <a:solidFill>
                          <a:srgbClr val="002060"/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rgbClr val="00206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Azerbaijan 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Belarus</a:t>
                      </a:r>
                      <a:endParaRPr lang="hr-HR" sz="1800" dirty="0" smtClean="0">
                        <a:solidFill>
                          <a:srgbClr val="002060"/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r-HR" sz="500" dirty="0">
                        <a:solidFill>
                          <a:srgbClr val="002060"/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8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Nominations Committee</a:t>
                      </a:r>
                      <a:endParaRPr lang="hr-HR" sz="2000" b="1" dirty="0">
                        <a:solidFill>
                          <a:srgbClr val="002060"/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hr-HR" sz="500" dirty="0" smtClean="0">
                        <a:solidFill>
                          <a:srgbClr val="002060"/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rgbClr val="00206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Croatia 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(president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)</a:t>
                      </a:r>
                      <a:endParaRPr lang="hr-HR" sz="1800" dirty="0" smtClean="0">
                        <a:solidFill>
                          <a:srgbClr val="002060"/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hr-HR" sz="500" dirty="0">
                        <a:solidFill>
                          <a:srgbClr val="002060"/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rgbClr val="00206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Norway 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Estonia</a:t>
                      </a:r>
                      <a:endParaRPr lang="hr-HR" sz="1800" dirty="0" smtClean="0">
                        <a:solidFill>
                          <a:srgbClr val="002060"/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hr-HR" sz="500" dirty="0">
                        <a:solidFill>
                          <a:srgbClr val="002060"/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rgbClr val="00206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Romania 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Georgia</a:t>
                      </a:r>
                      <a:endParaRPr lang="hr-HR" sz="1800" dirty="0" smtClean="0">
                        <a:solidFill>
                          <a:srgbClr val="002060"/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hr-HR" sz="500" dirty="0">
                        <a:solidFill>
                          <a:srgbClr val="002060"/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152400"/>
            <a:ext cx="9144000" cy="792163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fi-FI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Preparations</a:t>
            </a:r>
            <a:r>
              <a:rPr kumimoji="0" lang="hr-HR" altLang="fi-FI" sz="40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for Cg - 17</a:t>
            </a:r>
            <a:endParaRPr kumimoji="0" lang="en-US" altLang="fi-FI" sz="4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47737" y="6472238"/>
            <a:ext cx="3262313" cy="3127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b="1" dirty="0" smtClean="0">
                <a:solidFill>
                  <a:srgbClr val="E19601"/>
                </a:solidFill>
                <a:latin typeface="Arial" pitchFamily="34" charset="0"/>
                <a:cs typeface="Arial" pitchFamily="34" charset="0"/>
              </a:rPr>
              <a:t>MG-3, Istanbul, Turkey, 9 – 10 April 2015</a:t>
            </a:r>
            <a:endParaRPr lang="en-US" b="1" dirty="0">
              <a:solidFill>
                <a:srgbClr val="E1960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0" y="980728"/>
            <a:ext cx="91440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hr-HR"/>
          </a:p>
        </p:txBody>
      </p:sp>
      <p:pic>
        <p:nvPicPr>
          <p:cNvPr id="9" name="Picture 8" descr="RA V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9" y="150540"/>
            <a:ext cx="1259632" cy="7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8580221" y="1047403"/>
            <a:ext cx="528638" cy="312737"/>
          </a:xfrm>
        </p:spPr>
        <p:txBody>
          <a:bodyPr/>
          <a:lstStyle/>
          <a:p>
            <a:fld id="{6E30F560-48CB-4FFF-8A94-C4B0D66B2707}" type="slidenum">
              <a:rPr lang="en-US" altLang="en-US" smtClean="0">
                <a:solidFill>
                  <a:srgbClr val="002060"/>
                </a:solidFill>
              </a:rPr>
              <a:pPr/>
              <a:t>13</a:t>
            </a:fld>
            <a:r>
              <a:rPr lang="hr-HR" altLang="en-US" dirty="0" smtClean="0">
                <a:solidFill>
                  <a:srgbClr val="002060"/>
                </a:solidFill>
              </a:rPr>
              <a:t>/17</a:t>
            </a:r>
            <a:endParaRPr lang="en-US" alt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uiExpand="1" build="p" bldLvl="5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80976" y="1211167"/>
            <a:ext cx="8715374" cy="481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buSzPct val="130000"/>
              <a:tabLst>
                <a:tab pos="685800" algn="l"/>
              </a:tabLst>
            </a:pPr>
            <a:r>
              <a:rPr lang="hr-H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</a:rPr>
              <a:t>  </a:t>
            </a:r>
            <a:r>
              <a:rPr lang="hr-HR" sz="2000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</a:rPr>
              <a:t>73</a:t>
            </a:r>
            <a:r>
              <a:rPr lang="hr-HR" sz="2000" b="1" u="sng" baseline="30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</a:rPr>
              <a:t>rd</a:t>
            </a:r>
            <a:r>
              <a:rPr lang="hr-HR" sz="2000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</a:rPr>
              <a:t> Session of the WMO Bureau 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(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Geneva, Switzerland, 26-28 January 2015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) - </a:t>
            </a:r>
            <a:r>
              <a:rPr lang="hr-HR" sz="18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outcomes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12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endParaRPr lang="hr-HR" sz="1200" i="1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</a:rPr>
              <a:t>-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  </a:t>
            </a:r>
            <a:r>
              <a:rPr lang="hr-HR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In session committees</a:t>
            </a:r>
          </a:p>
          <a:p>
            <a:pPr algn="just">
              <a:buSzPct val="130000"/>
              <a:tabLst>
                <a:tab pos="685800" algn="l"/>
              </a:tabLst>
            </a:pPr>
            <a:endParaRPr lang="hr-HR" b="1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lvl="1" algn="just">
              <a:buSzPct val="90000"/>
              <a:buFont typeface="Arial" pitchFamily="34" charset="0"/>
              <a:buChar char="•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necessity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of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establishing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Committees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during Congress to address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emerging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issues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</a:p>
          <a:p>
            <a:pPr lvl="1" algn="just">
              <a:buSzPct val="90000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  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to be resolved during the Congress </a:t>
            </a:r>
            <a:endParaRPr lang="hr-HR" sz="2000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lvl="2" algn="just">
              <a:buSzPct val="50000"/>
              <a:buFont typeface="Courier New" pitchFamily="49" charset="0"/>
              <a:buChar char="o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Committee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on the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Strategic Plan and Budget 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2016–2019 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(</a:t>
            </a:r>
            <a:r>
              <a:rPr lang="en-US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17</a:t>
            </a:r>
            <a:r>
              <a:rPr lang="en-US" sz="1800" i="1" baseline="30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th</a:t>
            </a:r>
            <a:r>
              <a:rPr lang="en-US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Financial Period 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)</a:t>
            </a:r>
          </a:p>
          <a:p>
            <a:pPr lvl="2" algn="just">
              <a:buSzPct val="50000"/>
              <a:buFont typeface="Courier New" pitchFamily="49" charset="0"/>
              <a:buChar char="o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</a:t>
            </a:r>
            <a:r>
              <a:rPr lang="hr-HR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Financial Committe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- FINAC </a:t>
            </a:r>
            <a:r>
              <a:rPr lang="en-US" sz="18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(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CG-17 pre-meeting on </a:t>
            </a:r>
            <a:r>
              <a:rPr lang="en-US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23–24 May</a:t>
            </a:r>
            <a:r>
              <a:rPr lang="en-US" sz="18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)</a:t>
            </a:r>
            <a:endParaRPr lang="hr-HR" sz="1800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marL="1076325" lvl="3" algn="just">
              <a:buSzPct val="50000"/>
              <a:tabLst>
                <a:tab pos="685800" algn="l"/>
              </a:tabLst>
            </a:pPr>
            <a:r>
              <a:rPr lang="en-US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address 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on </a:t>
            </a:r>
            <a:r>
              <a:rPr lang="en-US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sensitive issues prior to 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CG-17 </a:t>
            </a:r>
            <a:r>
              <a:rPr lang="en-US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plenary </a:t>
            </a:r>
            <a:endParaRPr lang="hr-HR" sz="1800" i="1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marL="1076325" lvl="3" algn="just">
              <a:buSzPct val="50000"/>
              <a:tabLst>
                <a:tab pos="685800" algn="l"/>
              </a:tabLst>
            </a:pPr>
            <a:endParaRPr lang="hr-HR" sz="500" i="1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lvl="2" algn="just">
              <a:buSzPct val="50000"/>
              <a:buFont typeface="Courier New" pitchFamily="49" charset="0"/>
              <a:buChar char="o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WMO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Policy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for International Exchange of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Climate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Data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and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Products</a:t>
            </a:r>
            <a:endParaRPr lang="hr-HR" sz="2000" b="1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lvl="2" algn="just">
              <a:buSzPct val="50000"/>
              <a:buFont typeface="Courier New" pitchFamily="49" charset="0"/>
              <a:buChar char="o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Regulatory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matters </a:t>
            </a:r>
            <a:endParaRPr lang="hr-HR" sz="2000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lvl="2" algn="just">
              <a:buSzPct val="50000"/>
              <a:buFont typeface="Courier New" pitchFamily="49" charset="0"/>
              <a:buChar char="o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Other matters </a:t>
            </a:r>
            <a:endParaRPr lang="hr-HR" sz="2000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lvl="2" algn="just">
              <a:buSzPct val="50000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 </a:t>
            </a:r>
            <a:r>
              <a:rPr lang="en-US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e.g. Madrid +10 conference, DRR roadmap, aviation, space weather 4-year plan, </a:t>
            </a:r>
            <a:endParaRPr lang="hr-HR" sz="1800" i="1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lvl="2" algn="just">
              <a:buSzPct val="50000"/>
              <a:tabLst>
                <a:tab pos="685800" algn="l"/>
              </a:tabLst>
            </a:pP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        </a:t>
            </a:r>
            <a:r>
              <a:rPr lang="en-US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global campus</a:t>
            </a:r>
            <a:endParaRPr lang="hr-HR" sz="2000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lvl="2" algn="just">
              <a:buSzPct val="50000"/>
              <a:tabLst>
                <a:tab pos="685800" algn="l"/>
              </a:tabLst>
            </a:pPr>
            <a:endParaRPr lang="hr-HR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lvl="1" algn="just">
              <a:buSzPct val="90000"/>
              <a:buFont typeface="Arial" pitchFamily="34" charset="0"/>
              <a:buChar char="•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there are some proposals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for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potential chairs 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of these Committees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,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en-US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including </a:t>
            </a:r>
            <a:endParaRPr lang="hr-HR" sz="1800" i="1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lvl="1" algn="just">
              <a:buSzPct val="90000"/>
              <a:tabLst>
                <a:tab pos="685800" algn="l"/>
              </a:tabLst>
            </a:pP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 </a:t>
            </a:r>
            <a:r>
              <a:rPr lang="en-US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Gerhard Adrian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(Germany),</a:t>
            </a:r>
            <a:r>
              <a:rPr lang="en-US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Tyrone Sutherland 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(</a:t>
            </a:r>
            <a:r>
              <a:rPr lang="en-US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British Caribbean Territories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)</a:t>
            </a:r>
            <a:r>
              <a:rPr lang="en-US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and 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PRAs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152400"/>
            <a:ext cx="9144000" cy="792163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fi-FI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Preparations</a:t>
            </a:r>
            <a:r>
              <a:rPr kumimoji="0" lang="hr-HR" altLang="fi-FI" sz="40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for Cg - 17</a:t>
            </a:r>
            <a:endParaRPr kumimoji="0" lang="en-US" altLang="fi-FI" sz="4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47737" y="6472238"/>
            <a:ext cx="3262313" cy="3127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b="1" dirty="0" smtClean="0">
                <a:solidFill>
                  <a:srgbClr val="E19601"/>
                </a:solidFill>
                <a:latin typeface="Arial" pitchFamily="34" charset="0"/>
                <a:cs typeface="Arial" pitchFamily="34" charset="0"/>
              </a:rPr>
              <a:t>MG-3, Istanbul, Turkey, 9 – 10 April 2015</a:t>
            </a:r>
            <a:endParaRPr lang="en-US" b="1" dirty="0">
              <a:solidFill>
                <a:srgbClr val="E1960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>
            <a:off x="0" y="980728"/>
            <a:ext cx="91440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hr-HR"/>
          </a:p>
        </p:txBody>
      </p:sp>
      <p:pic>
        <p:nvPicPr>
          <p:cNvPr id="8" name="Picture 7" descr="RA V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9" y="150540"/>
            <a:ext cx="1259632" cy="7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8580221" y="1047403"/>
            <a:ext cx="528638" cy="312737"/>
          </a:xfrm>
        </p:spPr>
        <p:txBody>
          <a:bodyPr/>
          <a:lstStyle/>
          <a:p>
            <a:fld id="{6E30F560-48CB-4FFF-8A94-C4B0D66B2707}" type="slidenum">
              <a:rPr lang="en-US" altLang="en-US" smtClean="0">
                <a:solidFill>
                  <a:srgbClr val="002060"/>
                </a:solidFill>
              </a:rPr>
              <a:pPr/>
              <a:t>14</a:t>
            </a:fld>
            <a:r>
              <a:rPr lang="hr-HR" altLang="en-US" dirty="0" smtClean="0">
                <a:solidFill>
                  <a:srgbClr val="002060"/>
                </a:solidFill>
              </a:rPr>
              <a:t>/17</a:t>
            </a:r>
            <a:endParaRPr lang="en-US" alt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6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563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563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563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563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563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563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563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5632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5632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uiExpand="1" build="p" bldLvl="5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80976" y="1207816"/>
            <a:ext cx="871537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buSzPct val="130000"/>
              <a:tabLst>
                <a:tab pos="685800" algn="l"/>
              </a:tabLst>
            </a:pPr>
            <a:r>
              <a:rPr lang="hr-H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</a:rPr>
              <a:t>  </a:t>
            </a:r>
            <a:r>
              <a:rPr lang="hr-HR" sz="2000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</a:rPr>
              <a:t>73</a:t>
            </a:r>
            <a:r>
              <a:rPr lang="hr-HR" sz="2000" b="1" u="sng" baseline="30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</a:rPr>
              <a:t>rd</a:t>
            </a:r>
            <a:r>
              <a:rPr lang="hr-HR" sz="2000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</a:rPr>
              <a:t> Session of the WMO Bureau 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(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Geneva, Switzerland, 26-28 January 2015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) - </a:t>
            </a:r>
            <a:r>
              <a:rPr lang="hr-HR" sz="18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outcomes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12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endParaRPr lang="hr-HR" sz="1200" i="1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</a:rPr>
              <a:t>-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  </a:t>
            </a:r>
            <a:r>
              <a:rPr lang="hr-HR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Other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hr-HR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organizational matters </a:t>
            </a:r>
          </a:p>
          <a:p>
            <a:pPr algn="just">
              <a:buSzPct val="130000"/>
              <a:tabLst>
                <a:tab pos="685800" algn="l"/>
              </a:tabLst>
            </a:pPr>
            <a:endParaRPr lang="hr-HR" b="1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lvl="1" algn="just">
              <a:buSzPct val="90000"/>
              <a:buFont typeface="Arial" pitchFamily="34" charset="0"/>
              <a:buChar char="•"/>
              <a:tabLst>
                <a:tab pos="685800" algn="l"/>
              </a:tabLst>
            </a:pPr>
            <a:r>
              <a:rPr lang="hr-HR" sz="20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EC elections 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are 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scheduled on the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Thursday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of the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second week</a:t>
            </a:r>
            <a:r>
              <a:rPr lang="hr-HR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(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4th July</a:t>
            </a:r>
            <a:r>
              <a:rPr lang="en-US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2015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)</a:t>
            </a:r>
          </a:p>
          <a:p>
            <a:pPr lvl="1" algn="just">
              <a:buSzPct val="90000"/>
              <a:tabLst>
                <a:tab pos="685800" algn="l"/>
              </a:tabLst>
            </a:pP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  </a:t>
            </a:r>
            <a:r>
              <a:rPr lang="en-US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it would be necessary to make a decision in advance of this date</a:t>
            </a:r>
            <a:endParaRPr lang="hr-HR" sz="1800" i="1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lvl="1" algn="just">
              <a:buSzPct val="90000"/>
              <a:tabLst>
                <a:tab pos="685800" algn="l"/>
              </a:tabLst>
            </a:pPr>
            <a:endParaRPr lang="hr-HR" sz="500" i="1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lvl="1" algn="just">
              <a:buSzPct val="90000"/>
              <a:buFont typeface="Arial" pitchFamily="34" charset="0"/>
              <a:buChar char="•"/>
              <a:tabLst>
                <a:tab pos="685800" algn="l"/>
              </a:tabLst>
            </a:pPr>
            <a:r>
              <a:rPr lang="hr-HR" sz="20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it 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was recommended that </a:t>
            </a:r>
            <a:r>
              <a:rPr lang="hr-HR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PRAs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undertake the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hr-HR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RA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cons</a:t>
            </a:r>
            <a:r>
              <a:rPr lang="hr-HR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ultations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on increasing the </a:t>
            </a:r>
            <a:endParaRPr lang="hr-HR" sz="2000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lvl="1" algn="just">
              <a:buSzPct val="90000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number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of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Executive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Council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seats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during the </a:t>
            </a:r>
            <a:r>
              <a:rPr lang="en-US" sz="20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first few days 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to develop a </a:t>
            </a:r>
            <a:endParaRPr lang="hr-HR" sz="2000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lvl="1" algn="just">
              <a:buSzPct val="90000"/>
              <a:tabLst>
                <a:tab pos="685800" algn="l"/>
              </a:tabLst>
            </a:pPr>
            <a:r>
              <a:rPr lang="hr-HR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consolidated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consensus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endParaRPr lang="hr-HR" sz="2000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lvl="1" algn="just">
              <a:buSzPct val="90000"/>
              <a:tabLst>
                <a:tab pos="685800" algn="l"/>
              </a:tabLst>
            </a:pPr>
            <a:endParaRPr lang="hr-HR" sz="500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lvl="1" algn="just">
              <a:buSzPct val="90000"/>
              <a:buFont typeface="Arial" pitchFamily="34" charset="0"/>
              <a:buChar char="•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2.5 hours 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are 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allocated for all </a:t>
            </a:r>
            <a:r>
              <a:rPr lang="hr-HR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PRAs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and </a:t>
            </a:r>
            <a:r>
              <a:rPr lang="hr-HR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PTCs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presentations</a:t>
            </a:r>
            <a:endParaRPr lang="hr-HR" sz="2000" b="1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lvl="1" algn="just">
              <a:buSzPct val="90000"/>
              <a:buFont typeface="Arial" pitchFamily="34" charset="0"/>
              <a:buChar char="•"/>
              <a:tabLst>
                <a:tab pos="685800" algn="l"/>
              </a:tabLst>
            </a:pPr>
            <a:endParaRPr lang="hr-HR" sz="500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lvl="1" algn="just">
              <a:buSzPct val="90000"/>
              <a:buFont typeface="Arial" pitchFamily="34" charset="0"/>
              <a:buChar char="•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</a:t>
            </a:r>
            <a:r>
              <a:rPr lang="hr-HR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PRAs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would take the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first half 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of the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time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to make their presentations</a:t>
            </a:r>
            <a:endParaRPr lang="hr-HR" sz="2000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lvl="1" algn="just">
              <a:buSzPct val="90000"/>
              <a:tabLst>
                <a:tab pos="685800" algn="l"/>
              </a:tabLst>
            </a:pPr>
            <a:r>
              <a:rPr lang="en-US" sz="5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endParaRPr lang="hr-HR" sz="500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marL="628650" lvl="2" indent="285750" algn="just">
              <a:buSzPct val="50000"/>
              <a:buFont typeface="Courier New" pitchFamily="49" charset="0"/>
              <a:buChar char="o"/>
              <a:tabLst>
                <a:tab pos="685800" algn="l"/>
              </a:tabLst>
            </a:pP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not exceed</a:t>
            </a:r>
            <a:r>
              <a:rPr lang="hr-HR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eding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10 minutes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each </a:t>
            </a:r>
            <a:endParaRPr lang="hr-HR" sz="2000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marL="628650" lvl="2" indent="285750" algn="just">
              <a:buSzPct val="50000"/>
              <a:buFont typeface="Courier New" pitchFamily="49" charset="0"/>
              <a:buChar char="o"/>
              <a:tabLst>
                <a:tab pos="685800" algn="l"/>
              </a:tabLst>
            </a:pP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focusing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on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priority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issues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having a reflection on the agenda of the Congress and </a:t>
            </a:r>
            <a:endParaRPr lang="hr-HR" sz="2000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marL="628650" lvl="2" indent="285750" algn="just">
              <a:buSzPct val="50000"/>
              <a:tabLst>
                <a:tab pos="685800" algn="l"/>
              </a:tabLst>
            </a:pP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a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way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forward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rather than just on reporting on achievements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</a:p>
          <a:p>
            <a:pPr marL="628650" lvl="2" indent="285750" algn="just">
              <a:buSzPct val="50000"/>
              <a:tabLst>
                <a:tab pos="685800" algn="l"/>
              </a:tabLst>
            </a:pPr>
            <a:endParaRPr lang="hr-HR" sz="500" i="1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marL="447675" lvl="2" algn="just">
              <a:buSzPct val="100000"/>
              <a:buFont typeface="Arial" pitchFamily="34" charset="0"/>
              <a:buChar char="•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exhibition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Meteohydex-2015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will be held in conjunction with the Congress </a:t>
            </a:r>
            <a:r>
              <a:rPr lang="en-US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at the CICG</a:t>
            </a:r>
            <a:endParaRPr lang="hr-HR" sz="1800" i="1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endParaRPr lang="hr-HR" sz="500" u="sng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152400"/>
            <a:ext cx="9144000" cy="792163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fi-FI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Preparations</a:t>
            </a:r>
            <a:r>
              <a:rPr kumimoji="0" lang="hr-HR" altLang="fi-FI" sz="40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for Cg - 17</a:t>
            </a:r>
            <a:endParaRPr kumimoji="0" lang="en-US" altLang="fi-FI" sz="4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47737" y="6472238"/>
            <a:ext cx="3262313" cy="3127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b="1" dirty="0" smtClean="0">
                <a:solidFill>
                  <a:srgbClr val="E19601"/>
                </a:solidFill>
                <a:latin typeface="Arial" pitchFamily="34" charset="0"/>
                <a:cs typeface="Arial" pitchFamily="34" charset="0"/>
              </a:rPr>
              <a:t>MG-3, Istanbul, Turkey, 9 – 10 April 2015</a:t>
            </a:r>
            <a:endParaRPr lang="en-US" b="1" dirty="0">
              <a:solidFill>
                <a:srgbClr val="E1960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>
            <a:off x="0" y="980728"/>
            <a:ext cx="91440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hr-HR"/>
          </a:p>
        </p:txBody>
      </p:sp>
      <p:pic>
        <p:nvPicPr>
          <p:cNvPr id="8" name="Picture 7" descr="RA V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9" y="150540"/>
            <a:ext cx="1259632" cy="7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8580221" y="1047403"/>
            <a:ext cx="528638" cy="312737"/>
          </a:xfrm>
        </p:spPr>
        <p:txBody>
          <a:bodyPr/>
          <a:lstStyle/>
          <a:p>
            <a:fld id="{6E30F560-48CB-4FFF-8A94-C4B0D66B2707}" type="slidenum">
              <a:rPr lang="en-US" altLang="en-US" smtClean="0">
                <a:solidFill>
                  <a:srgbClr val="002060"/>
                </a:solidFill>
              </a:rPr>
              <a:pPr/>
              <a:t>15</a:t>
            </a:fld>
            <a:r>
              <a:rPr lang="hr-HR" altLang="en-US" dirty="0" smtClean="0">
                <a:solidFill>
                  <a:srgbClr val="002060"/>
                </a:solidFill>
              </a:rPr>
              <a:t>/17</a:t>
            </a:r>
            <a:endParaRPr lang="en-US" alt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63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63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63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563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563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5632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5632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5632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5632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uiExpand="1" build="p" bldLvl="5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952" name="Group 656"/>
          <p:cNvGraphicFramePr>
            <a:graphicFrameLocks noGrp="1"/>
          </p:cNvGraphicFramePr>
          <p:nvPr/>
        </p:nvGraphicFramePr>
        <p:xfrm>
          <a:off x="47625" y="1851025"/>
          <a:ext cx="9061234" cy="4580255"/>
        </p:xfrm>
        <a:graphic>
          <a:graphicData uri="http://schemas.openxmlformats.org/drawingml/2006/table">
            <a:tbl>
              <a:tblPr/>
              <a:tblGrid>
                <a:gridCol w="784674"/>
                <a:gridCol w="3431789"/>
                <a:gridCol w="1222301"/>
                <a:gridCol w="855409"/>
                <a:gridCol w="837390"/>
                <a:gridCol w="1929671"/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</a:t>
                      </a:r>
                      <a:r>
                        <a:rPr kumimoji="0" lang="en-GB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MG</a:t>
                      </a:r>
                      <a:r>
                        <a:rPr kumimoji="0" lang="hr-HR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# /</a:t>
                      </a:r>
                      <a:r>
                        <a:rPr kumimoji="0" lang="en-GB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</a:t>
                      </a:r>
                      <a:r>
                        <a:rPr kumimoji="0" lang="hr-HR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        # item /</a:t>
                      </a: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# decision</a:t>
                      </a:r>
                      <a:endParaRPr kumimoji="0" lang="en-GB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...</a:t>
                      </a:r>
                      <a:endParaRPr kumimoji="0" lang="en-GB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84338" algn="l"/>
                        </a:tabLst>
                      </a:pPr>
                      <a:r>
                        <a:rPr kumimoji="0" lang="hr-HR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34" charset="-128"/>
                          <a:cs typeface="Arial" charset="0"/>
                        </a:rPr>
                        <a:t>...</a:t>
                      </a:r>
                      <a:endParaRPr kumimoji="0" lang="en-GB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34" charset="-128"/>
                        </a:rPr>
                        <a:t>none</a:t>
                      </a:r>
                      <a:endParaRPr kumimoji="0" lang="en-GB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</a:endParaRPr>
                    </a:p>
                  </a:txBody>
                  <a:tcPr anchor="ctr" anchorCtr="1" horzOverflow="overflow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34" charset="-128"/>
                        </a:rPr>
                        <a:t>Continuing</a:t>
                      </a:r>
                      <a:endParaRPr kumimoji="0" lang="en-GB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</a:endParaRPr>
                    </a:p>
                  </a:txBody>
                  <a:tcPr anchor="ctr" anchorCtr="1" horzOverflow="overflow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34" charset="-128"/>
                          <a:cs typeface="Arial" charset="0"/>
                        </a:rPr>
                        <a:t>To the end of the intersession period</a:t>
                      </a:r>
                      <a:endParaRPr kumimoji="0" lang="en-GB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anchorCtr="1" horzOverflow="overflow">
                    <a:solidFill>
                      <a:srgbClr val="FFCC99"/>
                    </a:solidFill>
                  </a:tcPr>
                </a:tc>
              </a:tr>
              <a:tr h="465455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MG</a:t>
                      </a:r>
                      <a:r>
                        <a:rPr kumimoji="0" lang="hr-HR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# /</a:t>
                      </a:r>
                      <a:r>
                        <a:rPr kumimoji="0" lang="en-GB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</a:t>
                      </a:r>
                      <a:r>
                        <a:rPr kumimoji="0" lang="hr-HR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         # item /</a:t>
                      </a: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# decision</a:t>
                      </a:r>
                      <a:endParaRPr kumimoji="0" lang="en-GB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34" charset="-128"/>
                          <a:cs typeface="Arial" charset="0"/>
                        </a:rPr>
                        <a:t>...</a:t>
                      </a:r>
                      <a:endParaRPr kumimoji="0" lang="en-GB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84338" algn="l"/>
                        </a:tabLst>
                      </a:pPr>
                      <a:r>
                        <a:rPr kumimoji="0" lang="hr-HR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34" charset="-128"/>
                          <a:cs typeface="Arial" charset="0"/>
                        </a:rPr>
                        <a:t>...</a:t>
                      </a:r>
                      <a:endParaRPr kumimoji="0" lang="en-GB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34" charset="-128"/>
                        </a:rPr>
                        <a:t>###</a:t>
                      </a:r>
                      <a:endParaRPr kumimoji="0" lang="en-GB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</a:endParaRPr>
                    </a:p>
                  </a:txBody>
                  <a:tcPr anchor="ctr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34" charset="-128"/>
                        </a:rPr>
                        <a:t>On going</a:t>
                      </a:r>
                      <a:endParaRPr kumimoji="0" lang="en-GB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</a:endParaRPr>
                    </a:p>
                  </a:txBody>
                  <a:tcPr anchor="ctr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34" charset="-128"/>
                          <a:cs typeface="Arial" charset="0"/>
                        </a:rPr>
                        <a:t>Guided by the deadline</a:t>
                      </a:r>
                      <a:endParaRPr kumimoji="0" lang="en-GB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anchorCtr="1" horzOverflow="overflow">
                    <a:noFill/>
                  </a:tcPr>
                </a:tc>
              </a:tr>
              <a:tr h="465455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MG</a:t>
                      </a:r>
                      <a:r>
                        <a:rPr kumimoji="0" lang="hr-HR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# /</a:t>
                      </a:r>
                      <a:r>
                        <a:rPr kumimoji="0" lang="en-GB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</a:t>
                      </a:r>
                      <a:r>
                        <a:rPr kumimoji="0" lang="hr-HR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        # item /</a:t>
                      </a: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# decision</a:t>
                      </a:r>
                      <a:endParaRPr kumimoji="0" lang="en-GB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34" charset="-128"/>
                          <a:cs typeface="Arial" charset="0"/>
                        </a:rPr>
                        <a:t>...</a:t>
                      </a:r>
                      <a:endParaRPr kumimoji="0" lang="en-GB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84338" algn="l"/>
                        </a:tabLst>
                      </a:pPr>
                      <a:r>
                        <a:rPr kumimoji="0" lang="hr-HR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34" charset="-128"/>
                          <a:cs typeface="Arial" charset="0"/>
                        </a:rPr>
                        <a:t>...</a:t>
                      </a:r>
                      <a:endParaRPr kumimoji="0" lang="en-GB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34" charset="-128"/>
                        </a:rPr>
                        <a:t>###</a:t>
                      </a:r>
                      <a:endParaRPr kumimoji="0" lang="en-GB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</a:endParaRPr>
                    </a:p>
                  </a:txBody>
                  <a:tcPr anchor="ctr" anchorCtr="1" horzOverflow="overflow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34" charset="-128"/>
                        </a:rPr>
                        <a:t>Completed</a:t>
                      </a:r>
                      <a:endParaRPr kumimoji="0" lang="en-GB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</a:endParaRPr>
                    </a:p>
                  </a:txBody>
                  <a:tcPr anchor="ctr" anchorCtr="1" horzOverflow="overflow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34" charset="-128"/>
                          <a:cs typeface="Arial" charset="0"/>
                        </a:rPr>
                        <a:t>Executed Decision /  </a:t>
                      </a: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34" charset="-128"/>
                          <a:cs typeface="Arial" charset="0"/>
                        </a:rPr>
                        <a:t>Completed Action</a:t>
                      </a:r>
                      <a:endParaRPr kumimoji="0" lang="en-GB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anchorCtr="1" horzOverflow="overflow">
                    <a:solidFill>
                      <a:srgbClr val="99CCFF"/>
                    </a:solidFill>
                  </a:tcPr>
                </a:tc>
              </a:tr>
              <a:tr h="465455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MG</a:t>
                      </a:r>
                      <a:r>
                        <a:rPr kumimoji="0" lang="hr-HR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# /</a:t>
                      </a:r>
                      <a:r>
                        <a:rPr kumimoji="0" lang="en-GB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</a:t>
                      </a:r>
                      <a:r>
                        <a:rPr kumimoji="0" lang="hr-HR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        # item /</a:t>
                      </a: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# decision</a:t>
                      </a:r>
                      <a:endParaRPr kumimoji="0" lang="en-GB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34" charset="-128"/>
                          <a:cs typeface="Arial" charset="0"/>
                        </a:rPr>
                        <a:t>...</a:t>
                      </a:r>
                      <a:endParaRPr kumimoji="0" lang="en-GB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84338" algn="l"/>
                        </a:tabLst>
                      </a:pPr>
                      <a:r>
                        <a:rPr kumimoji="0" lang="hr-HR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34" charset="-128"/>
                          <a:cs typeface="Arial" charset="0"/>
                        </a:rPr>
                        <a:t>...</a:t>
                      </a:r>
                      <a:endParaRPr kumimoji="0" lang="en-GB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34" charset="-128"/>
                        </a:rPr>
                        <a:t>###, none, ...</a:t>
                      </a:r>
                      <a:endParaRPr kumimoji="0" lang="en-GB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</a:endParaRPr>
                    </a:p>
                  </a:txBody>
                  <a:tcPr anchor="ctr" anchorCtr="1" horzOverflow="overflow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34" charset="-128"/>
                        </a:rPr>
                        <a:t>Closed</a:t>
                      </a:r>
                      <a:endParaRPr kumimoji="0" lang="en-GB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</a:endParaRPr>
                    </a:p>
                  </a:txBody>
                  <a:tcPr anchor="ctr" anchorCtr="1" horzOverflow="overflow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34" charset="-128"/>
                          <a:cs typeface="Arial" charset="0"/>
                        </a:rPr>
                        <a:t>MG decided suspension of Decision / Action</a:t>
                      </a:r>
                      <a:endParaRPr kumimoji="0" lang="en-GB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anchorCtr="1" horzOverflow="overflow">
                    <a:solidFill>
                      <a:srgbClr val="FF99FF"/>
                    </a:solidFill>
                  </a:tcPr>
                </a:tc>
              </a:tr>
              <a:tr h="501650">
                <a:tc gridSpan="6"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Decisions of the 1</a:t>
                      </a:r>
                      <a:r>
                        <a:rPr kumimoji="0" lang="hr-HR" altLang="ja-JP" sz="11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st</a:t>
                      </a:r>
                      <a:r>
                        <a:rPr kumimoji="0" lang="hr-HR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meeting of the RA VI Management Group,  Helsinki, 17 September 2013 ( MG-1)</a:t>
                      </a:r>
                      <a:endParaRPr kumimoji="0" lang="en-GB" altLang="ja-JP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MG </a:t>
                      </a: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1</a:t>
                      </a:r>
                      <a:r>
                        <a:rPr kumimoji="0" lang="en-GB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/1/</a:t>
                      </a: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1</a:t>
                      </a:r>
                      <a:endParaRPr kumimoji="0" lang="en-GB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To ensure effectiveness and efficiency of MG, in accordance with its </a:t>
                      </a:r>
                      <a:r>
                        <a:rPr kumimoji="0" lang="hr-HR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ToRs</a:t>
                      </a: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, the PRs </a:t>
                      </a:r>
                      <a:r>
                        <a:rPr kumimoji="0" lang="hr-HR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/</a:t>
                      </a: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MG members will assume responsibility for monitoring</a:t>
                      </a:r>
                      <a:r>
                        <a:rPr kumimoji="0" lang="hr-HR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</a:t>
                      </a: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and guiding </a:t>
                      </a:r>
                      <a:r>
                        <a:rPr kumimoji="0" lang="hr-HR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</a:t>
                      </a: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the following areas of regional activities: </a:t>
                      </a: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• </a:t>
                      </a: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Mrs</a:t>
                      </a:r>
                      <a:r>
                        <a:rPr kumimoji="0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</a:t>
                      </a: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Vida Auguliene</a:t>
                      </a:r>
                      <a:r>
                        <a:rPr kumimoji="0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</a:t>
                      </a: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– implementation of RA VI </a:t>
                      </a:r>
                      <a:r>
                        <a:rPr kumimoji="0" lang="hr-HR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ROP;</a:t>
                      </a: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</a:t>
                      </a:r>
                      <a:endParaRPr kumimoji="0" lang="hr-HR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明朝" pitchFamily="49" charset="-128"/>
                        <a:cs typeface="Arial" charset="0"/>
                      </a:endParaRP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• </a:t>
                      </a: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Mr</a:t>
                      </a:r>
                      <a:r>
                        <a:rPr kumimoji="0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</a:t>
                      </a: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Petteri </a:t>
                      </a:r>
                      <a:r>
                        <a:rPr kumimoji="0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Taalas </a:t>
                      </a: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– capacity building</a:t>
                      </a:r>
                      <a:r>
                        <a:rPr kumimoji="0" lang="hr-HR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/ETR</a:t>
                      </a: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activities;</a:t>
                      </a: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• </a:t>
                      </a: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Mr</a:t>
                      </a:r>
                      <a:r>
                        <a:rPr kumimoji="0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</a:t>
                      </a: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Gerhard Adrian</a:t>
                      </a:r>
                      <a:r>
                        <a:rPr kumimoji="0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</a:t>
                      </a: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– </a:t>
                      </a:r>
                      <a:r>
                        <a:rPr kumimoji="0" lang="hr-HR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RA VI </a:t>
                      </a: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financial matters;</a:t>
                      </a: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• </a:t>
                      </a: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Mr </a:t>
                      </a:r>
                      <a:r>
                        <a:rPr kumimoji="0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Jorge Miguel De Miranda</a:t>
                      </a: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</a:t>
                      </a: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– </a:t>
                      </a:r>
                      <a:r>
                        <a:rPr kumimoji="0" lang="hr-HR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...</a:t>
                      </a: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;</a:t>
                      </a:r>
                      <a:endParaRPr kumimoji="0" lang="hr-HR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明朝" pitchFamily="49" charset="-128"/>
                        <a:cs typeface="Arial" charset="0"/>
                      </a:endParaRP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•</a:t>
                      </a:r>
                      <a:r>
                        <a:rPr kumimoji="0" lang="hr-HR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</a:t>
                      </a: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Mr</a:t>
                      </a:r>
                      <a:r>
                        <a:rPr kumimoji="0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</a:t>
                      </a: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Alexander Frolov</a:t>
                      </a:r>
                      <a:r>
                        <a:rPr kumimoji="0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</a:t>
                      </a: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– coordination with the CIS</a:t>
                      </a:r>
                      <a:r>
                        <a:rPr kumimoji="0" lang="hr-HR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/CHI</a:t>
                      </a: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</a:t>
                      </a:r>
                      <a:endParaRPr kumimoji="0" lang="hr-HR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明朝" pitchFamily="49" charset="-128"/>
                        <a:cs typeface="Arial" charset="0"/>
                      </a:endParaRP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                                         </a:t>
                      </a: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Members;</a:t>
                      </a:r>
                      <a:endParaRPr kumimoji="0" lang="hr-HR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明朝" pitchFamily="49" charset="-128"/>
                        <a:cs typeface="Arial" charset="0"/>
                      </a:endParaRP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• </a:t>
                      </a: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Mr Ismail Günes</a:t>
                      </a:r>
                      <a:r>
                        <a:rPr kumimoji="0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</a:t>
                      </a: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– coordination with the </a:t>
                      </a:r>
                      <a:r>
                        <a:rPr kumimoji="0" lang="hr-HR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SEE</a:t>
                      </a: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Members;</a:t>
                      </a:r>
                      <a:r>
                        <a:rPr kumimoji="0" lang="hr-HR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                                 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明朝" pitchFamily="49" charset="-128"/>
                        <a:cs typeface="Arial" charset="0"/>
                      </a:endParaRP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• </a:t>
                      </a: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Mrs</a:t>
                      </a:r>
                      <a:r>
                        <a:rPr kumimoji="0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</a:t>
                      </a: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Henia </a:t>
                      </a:r>
                      <a:r>
                        <a:rPr kumimoji="0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Berkovich </a:t>
                      </a: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– coordination with the </a:t>
                      </a:r>
                      <a:endParaRPr kumimoji="0" lang="hr-HR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明朝" pitchFamily="49" charset="-128"/>
                        <a:cs typeface="Arial" charset="0"/>
                      </a:endParaRP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                                         </a:t>
                      </a: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Members in the Middle East</a:t>
                      </a:r>
                      <a:endParaRPr kumimoji="0" lang="en-GB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84338" algn="l"/>
                        </a:tabLst>
                      </a:pPr>
                      <a:r>
                        <a:rPr kumimoji="0" lang="hr-HR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PRs / MG members</a:t>
                      </a:r>
                      <a:endParaRPr kumimoji="0" lang="en-GB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/>
                        <a:t>Continuing</a:t>
                      </a:r>
                      <a:endParaRPr lang="hr-HR" sz="1000" b="1" dirty="0"/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To be handled along with the a</a:t>
                      </a:r>
                      <a:r>
                        <a:rPr kumimoji="0" lang="hr-HR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ctions below</a:t>
                      </a:r>
                      <a:endParaRPr kumimoji="0" lang="en-GB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16100" y="1047403"/>
            <a:ext cx="5127625" cy="263525"/>
          </a:xfrm>
        </p:spPr>
        <p:txBody>
          <a:bodyPr/>
          <a:lstStyle/>
          <a:p>
            <a:pPr algn="ctr"/>
            <a:r>
              <a:rPr lang="hr-HR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34" charset="-128"/>
              </a:rPr>
              <a:t>Updated by MG-3, April 2015</a:t>
            </a:r>
            <a:endParaRPr lang="en-US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9" name="Group 656"/>
          <p:cNvGraphicFramePr>
            <a:graphicFrameLocks noGrp="1"/>
          </p:cNvGraphicFramePr>
          <p:nvPr/>
        </p:nvGraphicFramePr>
        <p:xfrm>
          <a:off x="47626" y="1461135"/>
          <a:ext cx="9061233" cy="365125"/>
        </p:xfrm>
        <a:graphic>
          <a:graphicData uri="http://schemas.openxmlformats.org/drawingml/2006/table">
            <a:tbl>
              <a:tblPr/>
              <a:tblGrid>
                <a:gridCol w="785434"/>
                <a:gridCol w="3424615"/>
                <a:gridCol w="1219200"/>
                <a:gridCol w="866775"/>
                <a:gridCol w="828675"/>
                <a:gridCol w="1936534"/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1A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No. </a:t>
                      </a:r>
                      <a:endParaRPr kumimoji="0" lang="en-GB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51A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1A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Decision/Action</a:t>
                      </a:r>
                      <a:endParaRPr kumimoji="0" lang="en-GB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51A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1A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Responsible</a:t>
                      </a:r>
                      <a:endParaRPr kumimoji="0" lang="en-GB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51A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1A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Deadline</a:t>
                      </a:r>
                      <a:endParaRPr kumimoji="0" lang="en-GB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51A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1A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Status</a:t>
                      </a:r>
                      <a:endParaRPr kumimoji="0" lang="en-GB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51A2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1A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Notes/Remarks</a:t>
                      </a:r>
                      <a:endParaRPr kumimoji="0" lang="en-GB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51A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152400"/>
            <a:ext cx="9144000" cy="792163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fi-FI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Follow-up Actions up to MG Decisions</a:t>
            </a:r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>
            <a:off x="0" y="980728"/>
            <a:ext cx="91440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47737" y="6472238"/>
            <a:ext cx="3262313" cy="3127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b="1" dirty="0" smtClean="0">
                <a:solidFill>
                  <a:srgbClr val="E19601"/>
                </a:solidFill>
                <a:latin typeface="Arial" pitchFamily="34" charset="0"/>
                <a:cs typeface="Arial" pitchFamily="34" charset="0"/>
              </a:rPr>
              <a:t>MG-3, Istanbul, Turkey, 9 – 10 April 2015</a:t>
            </a:r>
            <a:endParaRPr lang="en-US" b="1" dirty="0">
              <a:solidFill>
                <a:srgbClr val="E1960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8580221" y="1047403"/>
            <a:ext cx="528638" cy="312737"/>
          </a:xfrm>
        </p:spPr>
        <p:txBody>
          <a:bodyPr/>
          <a:lstStyle/>
          <a:p>
            <a:fld id="{6E30F560-48CB-4FFF-8A94-C4B0D66B2707}" type="slidenum">
              <a:rPr lang="en-US" altLang="en-US" smtClean="0">
                <a:solidFill>
                  <a:srgbClr val="002060"/>
                </a:solidFill>
              </a:rPr>
              <a:pPr/>
              <a:t>16</a:t>
            </a:fld>
            <a:r>
              <a:rPr lang="hr-HR" altLang="en-US" dirty="0" smtClean="0">
                <a:solidFill>
                  <a:srgbClr val="002060"/>
                </a:solidFill>
              </a:rPr>
              <a:t>/17</a:t>
            </a:r>
            <a:endParaRPr lang="en-US" alt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5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 animBg="1"/>
      <p:bldP spid="6" grpId="0" animBg="1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952" name="Group 656"/>
          <p:cNvGraphicFramePr>
            <a:graphicFrameLocks noGrp="1"/>
          </p:cNvGraphicFramePr>
          <p:nvPr/>
        </p:nvGraphicFramePr>
        <p:xfrm>
          <a:off x="47625" y="1879600"/>
          <a:ext cx="9061234" cy="4397375"/>
        </p:xfrm>
        <a:graphic>
          <a:graphicData uri="http://schemas.openxmlformats.org/drawingml/2006/table">
            <a:tbl>
              <a:tblPr/>
              <a:tblGrid>
                <a:gridCol w="784674"/>
                <a:gridCol w="3431789"/>
                <a:gridCol w="1222301"/>
                <a:gridCol w="855409"/>
                <a:gridCol w="837390"/>
                <a:gridCol w="1929671"/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</a:t>
                      </a:r>
                      <a:r>
                        <a:rPr kumimoji="0" lang="en-GB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MG</a:t>
                      </a:r>
                      <a:r>
                        <a:rPr kumimoji="0" lang="hr-HR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# /</a:t>
                      </a:r>
                      <a:r>
                        <a:rPr kumimoji="0" lang="en-GB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</a:t>
                      </a:r>
                      <a:r>
                        <a:rPr kumimoji="0" lang="hr-HR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        # item /</a:t>
                      </a: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# decision</a:t>
                      </a:r>
                      <a:endParaRPr kumimoji="0" lang="en-GB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...</a:t>
                      </a:r>
                      <a:endParaRPr kumimoji="0" lang="en-GB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84338" algn="l"/>
                        </a:tabLst>
                      </a:pPr>
                      <a:r>
                        <a:rPr kumimoji="0" lang="hr-HR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34" charset="-128"/>
                          <a:cs typeface="Arial" charset="0"/>
                        </a:rPr>
                        <a:t>...</a:t>
                      </a:r>
                      <a:endParaRPr kumimoji="0" lang="en-GB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none</a:t>
                      </a:r>
                      <a:endParaRPr kumimoji="0" lang="en-GB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anchor="ctr" anchorCtr="1" horzOverflow="overflow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34" charset="-128"/>
                        </a:rPr>
                        <a:t>Continuing</a:t>
                      </a:r>
                      <a:endParaRPr kumimoji="0" lang="en-GB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</a:endParaRPr>
                    </a:p>
                  </a:txBody>
                  <a:tcPr anchor="ctr" anchorCtr="1" horzOverflow="overflow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34" charset="-128"/>
                          <a:cs typeface="Arial" charset="0"/>
                        </a:rPr>
                        <a:t>To the end of the intersession period</a:t>
                      </a:r>
                      <a:endParaRPr kumimoji="0" lang="en-GB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anchorCtr="1" horzOverflow="overflow">
                    <a:solidFill>
                      <a:srgbClr val="FFCC99"/>
                    </a:solidFill>
                  </a:tcPr>
                </a:tc>
              </a:tr>
              <a:tr h="465455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MG</a:t>
                      </a:r>
                      <a:r>
                        <a:rPr kumimoji="0" lang="hr-HR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# /</a:t>
                      </a:r>
                      <a:r>
                        <a:rPr kumimoji="0" lang="en-GB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</a:t>
                      </a:r>
                      <a:r>
                        <a:rPr kumimoji="0" lang="hr-HR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         # item /</a:t>
                      </a: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# decision</a:t>
                      </a:r>
                      <a:endParaRPr kumimoji="0" lang="en-GB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34" charset="-128"/>
                          <a:cs typeface="Arial" charset="0"/>
                        </a:rPr>
                        <a:t>...</a:t>
                      </a:r>
                      <a:endParaRPr kumimoji="0" lang="en-GB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84338" algn="l"/>
                        </a:tabLst>
                      </a:pPr>
                      <a:r>
                        <a:rPr kumimoji="0" lang="hr-HR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34" charset="-128"/>
                          <a:cs typeface="Arial" charset="0"/>
                        </a:rPr>
                        <a:t>...</a:t>
                      </a:r>
                      <a:endParaRPr kumimoji="0" lang="en-GB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###</a:t>
                      </a:r>
                      <a:endParaRPr kumimoji="0" lang="en-GB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anchor="ctr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34" charset="-128"/>
                        </a:rPr>
                        <a:t>On going</a:t>
                      </a:r>
                      <a:endParaRPr kumimoji="0" lang="en-GB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</a:endParaRPr>
                    </a:p>
                  </a:txBody>
                  <a:tcPr anchor="ctr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34" charset="-128"/>
                          <a:cs typeface="Arial" charset="0"/>
                        </a:rPr>
                        <a:t>Guided by the deadline</a:t>
                      </a:r>
                      <a:endParaRPr kumimoji="0" lang="en-GB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anchorCtr="1" horzOverflow="overflow">
                    <a:noFill/>
                  </a:tcPr>
                </a:tc>
              </a:tr>
              <a:tr h="465455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MG</a:t>
                      </a:r>
                      <a:r>
                        <a:rPr kumimoji="0" lang="hr-HR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# /</a:t>
                      </a:r>
                      <a:r>
                        <a:rPr kumimoji="0" lang="en-GB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</a:t>
                      </a:r>
                      <a:r>
                        <a:rPr kumimoji="0" lang="hr-HR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        # item /</a:t>
                      </a: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# decision</a:t>
                      </a:r>
                      <a:endParaRPr kumimoji="0" lang="en-GB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34" charset="-128"/>
                          <a:cs typeface="Arial" charset="0"/>
                        </a:rPr>
                        <a:t>...</a:t>
                      </a:r>
                      <a:endParaRPr kumimoji="0" lang="en-GB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84338" algn="l"/>
                        </a:tabLst>
                      </a:pPr>
                      <a:r>
                        <a:rPr kumimoji="0" lang="hr-HR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34" charset="-128"/>
                          <a:cs typeface="Arial" charset="0"/>
                        </a:rPr>
                        <a:t>...</a:t>
                      </a:r>
                      <a:endParaRPr kumimoji="0" lang="en-GB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###</a:t>
                      </a:r>
                      <a:endParaRPr kumimoji="0" lang="en-GB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anchor="ctr" anchorCtr="1" horzOverflow="overflow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34" charset="-128"/>
                        </a:rPr>
                        <a:t>Completed</a:t>
                      </a:r>
                      <a:endParaRPr kumimoji="0" lang="en-GB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</a:endParaRPr>
                    </a:p>
                  </a:txBody>
                  <a:tcPr anchor="ctr" anchorCtr="1" horzOverflow="overflow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34" charset="-128"/>
                          <a:cs typeface="Arial" charset="0"/>
                        </a:rPr>
                        <a:t>Executed Decision /  </a:t>
                      </a: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34" charset="-128"/>
                          <a:cs typeface="Arial" charset="0"/>
                        </a:rPr>
                        <a:t>Completed Action</a:t>
                      </a:r>
                      <a:endParaRPr kumimoji="0" lang="en-GB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anchorCtr="1" horzOverflow="overflow">
                    <a:solidFill>
                      <a:srgbClr val="99CCFF"/>
                    </a:solidFill>
                  </a:tcPr>
                </a:tc>
              </a:tr>
              <a:tr h="465455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MG</a:t>
                      </a:r>
                      <a:r>
                        <a:rPr kumimoji="0" lang="hr-HR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# /</a:t>
                      </a:r>
                      <a:r>
                        <a:rPr kumimoji="0" lang="en-GB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</a:t>
                      </a:r>
                      <a:r>
                        <a:rPr kumimoji="0" lang="hr-HR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         # item /</a:t>
                      </a:r>
                    </a:p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# decision</a:t>
                      </a:r>
                      <a:endParaRPr kumimoji="0" lang="en-GB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34" charset="-128"/>
                          <a:cs typeface="Arial" charset="0"/>
                        </a:rPr>
                        <a:t>...</a:t>
                      </a:r>
                      <a:endParaRPr kumimoji="0" lang="en-GB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84338" algn="l"/>
                        </a:tabLst>
                      </a:pPr>
                      <a:r>
                        <a:rPr kumimoji="0" lang="hr-HR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34" charset="-128"/>
                          <a:cs typeface="Arial" charset="0"/>
                        </a:rPr>
                        <a:t>...</a:t>
                      </a:r>
                      <a:endParaRPr kumimoji="0" lang="en-GB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###, none, ...</a:t>
                      </a:r>
                      <a:endParaRPr kumimoji="0" lang="en-GB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anchor="ctr" anchorCtr="1" horzOverflow="overflow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34" charset="-128"/>
                        </a:rPr>
                        <a:t>Closed</a:t>
                      </a:r>
                      <a:endParaRPr kumimoji="0" lang="en-GB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</a:endParaRPr>
                    </a:p>
                  </a:txBody>
                  <a:tcPr anchor="ctr" anchorCtr="1" horzOverflow="overflow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34" charset="-128"/>
                          <a:cs typeface="Arial" charset="0"/>
                        </a:rPr>
                        <a:t>MG decided suspension of Decision / Action</a:t>
                      </a:r>
                      <a:endParaRPr kumimoji="0" lang="en-GB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anchorCtr="1" horzOverflow="overflow">
                    <a:solidFill>
                      <a:srgbClr val="FF99FF"/>
                    </a:solidFill>
                  </a:tcPr>
                </a:tc>
              </a:tr>
              <a:tr h="501650">
                <a:tc gridSpan="6"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Decisions of the 2</a:t>
                      </a:r>
                      <a:r>
                        <a:rPr kumimoji="0" lang="hr-HR" altLang="ja-JP" sz="1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nd</a:t>
                      </a: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meeting of the RA VI Management Group,  Tallinn, 14-15 May 2014 ( MG-2)</a:t>
                      </a:r>
                      <a:endParaRPr kumimoji="0" lang="en-GB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MG 1/1/1</a:t>
                      </a:r>
                      <a:endParaRPr kumimoji="0" lang="en-GB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Approve the working structure and the work plan of RA VI Subsidiary Bodies</a:t>
                      </a:r>
                      <a:endParaRPr kumimoji="0" lang="en-GB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84338" algn="l"/>
                        </a:tabLst>
                      </a:pPr>
                      <a:r>
                        <a:rPr kumimoji="0" lang="hr-HR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President</a:t>
                      </a:r>
                      <a:endParaRPr kumimoji="0" lang="en-GB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b="1" dirty="0" smtClean="0">
                          <a:latin typeface="+mn-lt"/>
                          <a:cs typeface="Times New Roman" pitchFamily="18" charset="0"/>
                        </a:rPr>
                        <a:t>At the MG-2</a:t>
                      </a:r>
                      <a:endParaRPr lang="hr-HR" sz="10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>
                          <a:latin typeface="+mn-lt"/>
                          <a:cs typeface="Arial" pitchFamily="34" charset="0"/>
                        </a:rPr>
                        <a:t>Completed</a:t>
                      </a:r>
                      <a:endParaRPr lang="hr-HR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Approval after concensus of all the MG members at the MG-2</a:t>
                      </a:r>
                      <a:endParaRPr kumimoji="0" lang="en-GB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明朝" pitchFamily="49" charset="-128"/>
                          <a:cs typeface="Arial" pitchFamily="34" charset="0"/>
                        </a:rPr>
                        <a:t>MG </a:t>
                      </a: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明朝" pitchFamily="49" charset="-128"/>
                          <a:cs typeface="Arial" pitchFamily="34" charset="0"/>
                        </a:rPr>
                        <a:t>2</a:t>
                      </a:r>
                      <a:r>
                        <a:rPr kumimoji="0" lang="en-GB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明朝" pitchFamily="49" charset="-128"/>
                          <a:cs typeface="Arial" pitchFamily="34" charset="0"/>
                        </a:rPr>
                        <a:t>/1/</a:t>
                      </a: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明朝" pitchFamily="49" charset="-128"/>
                          <a:cs typeface="Arial" pitchFamily="34" charset="0"/>
                        </a:rPr>
                        <a:t>1</a:t>
                      </a:r>
                      <a:endParaRPr kumimoji="0" lang="en-GB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Review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 and </a:t>
                      </a:r>
                      <a:r>
                        <a:rPr lang="en-US" sz="10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follow up 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the </a:t>
                      </a:r>
                      <a:r>
                        <a:rPr lang="en-US" sz="10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actions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 requested by the </a:t>
                      </a:r>
                      <a:r>
                        <a:rPr lang="hr-HR" sz="1000" baseline="0" dirty="0" smtClean="0"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r>
                        <a:rPr lang="en-US" sz="10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RA VI 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at its </a:t>
                      </a:r>
                      <a:r>
                        <a:rPr lang="en-US" sz="10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sixteenth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session</a:t>
                      </a:r>
                      <a:endParaRPr kumimoji="0" lang="en-GB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84338" algn="l"/>
                        </a:tabLst>
                      </a:pPr>
                      <a:r>
                        <a:rPr kumimoji="0" lang="hr-HR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明朝" pitchFamily="49" charset="-128"/>
                          <a:cs typeface="Arial" pitchFamily="34" charset="0"/>
                        </a:rPr>
                        <a:t>ROE, WG Chairs</a:t>
                      </a:r>
                      <a:endParaRPr kumimoji="0" lang="en-GB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b="1" dirty="0" smtClean="0">
                          <a:latin typeface="+mn-lt"/>
                          <a:cs typeface="Times New Roman" pitchFamily="18" charset="0"/>
                        </a:rPr>
                        <a:t>???</a:t>
                      </a:r>
                      <a:endParaRPr lang="hr-HR" sz="10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>
                          <a:latin typeface="+mn-lt"/>
                          <a:cs typeface="Arial" pitchFamily="34" charset="0"/>
                        </a:rPr>
                        <a:t>On going</a:t>
                      </a:r>
                      <a:endParaRPr lang="hr-HR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明朝" pitchFamily="49" charset="-128"/>
                          <a:cs typeface="Arial" pitchFamily="34" charset="0"/>
                        </a:rPr>
                        <a:t>Deadline will </a:t>
                      </a:r>
                      <a:r>
                        <a:rPr kumimoji="0" lang="en-GB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明朝" pitchFamily="49" charset="-128"/>
                          <a:cs typeface="Arial" pitchFamily="34" charset="0"/>
                        </a:rPr>
                        <a:t>be </a:t>
                      </a:r>
                      <a:r>
                        <a:rPr kumimoji="0" lang="hr-HR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明朝" pitchFamily="49" charset="-128"/>
                          <a:cs typeface="Arial" pitchFamily="34" charset="0"/>
                        </a:rPr>
                        <a:t>decided at the MG-3 </a:t>
                      </a:r>
                      <a:endParaRPr kumimoji="0" lang="en-GB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明朝" pitchFamily="49" charset="-128"/>
                          <a:cs typeface="Arial" pitchFamily="34" charset="0"/>
                        </a:rPr>
                        <a:t>MG </a:t>
                      </a: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明朝" pitchFamily="49" charset="-128"/>
                          <a:cs typeface="Arial" pitchFamily="34" charset="0"/>
                        </a:rPr>
                        <a:t>2</a:t>
                      </a:r>
                      <a:r>
                        <a:rPr kumimoji="0" lang="en-GB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明朝" pitchFamily="49" charset="-128"/>
                          <a:cs typeface="Arial" pitchFamily="34" charset="0"/>
                        </a:rPr>
                        <a:t>/1/</a:t>
                      </a: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明朝" pitchFamily="49" charset="-128"/>
                          <a:cs typeface="Arial" pitchFamily="34" charset="0"/>
                        </a:rPr>
                        <a:t>1</a:t>
                      </a:r>
                      <a:endParaRPr kumimoji="0" lang="en-GB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P</a:t>
                      </a: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reparation</a:t>
                      </a:r>
                      <a:r>
                        <a:rPr kumimoji="0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for the seventeenth session of the </a:t>
                      </a:r>
                      <a:r>
                        <a:rPr kumimoji="0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Congress</a:t>
                      </a:r>
                      <a:endParaRPr kumimoji="0" lang="en-GB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84338" algn="l"/>
                        </a:tabLst>
                      </a:pPr>
                      <a:r>
                        <a:rPr kumimoji="0" lang="hr-HR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President, MG</a:t>
                      </a:r>
                      <a:endParaRPr kumimoji="0" lang="en-GB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b="1" dirty="0" smtClean="0">
                          <a:latin typeface="+mn-lt"/>
                          <a:cs typeface="Times New Roman" pitchFamily="18" charset="0"/>
                        </a:rPr>
                        <a:t>At the MG-3</a:t>
                      </a:r>
                      <a:endParaRPr lang="hr-HR" sz="10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>
                          <a:latin typeface="+mn-lt"/>
                          <a:cs typeface="Arial" pitchFamily="34" charset="0"/>
                        </a:rPr>
                        <a:t>On going</a:t>
                      </a:r>
                      <a:endParaRPr lang="hr-HR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Completiom after concensus of all the MG-3 members</a:t>
                      </a:r>
                      <a:endParaRPr kumimoji="0" lang="en-GB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明朝" pitchFamily="49" charset="-128"/>
                          <a:cs typeface="Arial" pitchFamily="34" charset="0"/>
                        </a:rPr>
                        <a:t>MG </a:t>
                      </a: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明朝" pitchFamily="49" charset="-128"/>
                          <a:cs typeface="Arial" pitchFamily="34" charset="0"/>
                        </a:rPr>
                        <a:t>2</a:t>
                      </a:r>
                      <a:r>
                        <a:rPr kumimoji="0" lang="en-GB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明朝" pitchFamily="49" charset="-128"/>
                          <a:cs typeface="Arial" pitchFamily="34" charset="0"/>
                        </a:rPr>
                        <a:t>/</a:t>
                      </a: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明朝" pitchFamily="49" charset="-128"/>
                          <a:cs typeface="Arial" pitchFamily="34" charset="0"/>
                        </a:rPr>
                        <a:t>2</a:t>
                      </a:r>
                      <a:r>
                        <a:rPr kumimoji="0" lang="en-GB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明朝" pitchFamily="49" charset="-128"/>
                          <a:cs typeface="Arial" pitchFamily="34" charset="0"/>
                        </a:rPr>
                        <a:t>/</a:t>
                      </a: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明朝" pitchFamily="49" charset="-128"/>
                          <a:cs typeface="Arial" pitchFamily="34" charset="0"/>
                        </a:rPr>
                        <a:t>1</a:t>
                      </a:r>
                      <a:endParaRPr kumimoji="0" lang="en-GB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MG</a:t>
                      </a:r>
                      <a:r>
                        <a:rPr kumimoji="0" lang="hr-HR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Chair</a:t>
                      </a:r>
                      <a:r>
                        <a:rPr kumimoji="0" lang="hr-HR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presented </a:t>
                      </a: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President</a:t>
                      </a: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Report</a:t>
                      </a: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, </a:t>
                      </a: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Doc</a:t>
                      </a: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3.1</a:t>
                      </a:r>
                      <a:r>
                        <a:rPr kumimoji="0" lang="hr-HR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, and </a:t>
                      </a: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asked the </a:t>
                      </a: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WGs</a:t>
                      </a:r>
                      <a:r>
                        <a:rPr kumimoji="0" lang="hr-HR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Chairs</a:t>
                      </a: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to</a:t>
                      </a: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take</a:t>
                      </a: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proper</a:t>
                      </a: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actions</a:t>
                      </a:r>
                      <a:endParaRPr kumimoji="0" lang="en-GB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84338" algn="l"/>
                        </a:tabLst>
                      </a:pPr>
                      <a:r>
                        <a:rPr kumimoji="0" lang="hr-HR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WGs </a:t>
                      </a: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Chairs</a:t>
                      </a:r>
                      <a:endParaRPr kumimoji="0" lang="en-GB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r-HR" sz="1000" b="1" dirty="0" smtClean="0">
                          <a:latin typeface="+mn-lt"/>
                          <a:cs typeface="Times New Roman" pitchFamily="18" charset="0"/>
                        </a:rPr>
                        <a:t>???</a:t>
                      </a:r>
                      <a:endParaRPr lang="hr-HR" sz="10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>
                          <a:latin typeface="+mn-lt"/>
                          <a:cs typeface="Arial" pitchFamily="34" charset="0"/>
                        </a:rPr>
                        <a:t>On going</a:t>
                      </a:r>
                      <a:endParaRPr lang="hr-HR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Note by the president: Request ROE to format Action List, as well as INF 4 (MG 2/3/7) as appropriate and issue the Action List to the MG members</a:t>
                      </a:r>
                      <a:endParaRPr kumimoji="0" lang="en-GB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656"/>
          <p:cNvGraphicFramePr>
            <a:graphicFrameLocks noGrp="1"/>
          </p:cNvGraphicFramePr>
          <p:nvPr/>
        </p:nvGraphicFramePr>
        <p:xfrm>
          <a:off x="47626" y="1489710"/>
          <a:ext cx="9061233" cy="365125"/>
        </p:xfrm>
        <a:graphic>
          <a:graphicData uri="http://schemas.openxmlformats.org/drawingml/2006/table">
            <a:tbl>
              <a:tblPr/>
              <a:tblGrid>
                <a:gridCol w="785434"/>
                <a:gridCol w="3424615"/>
                <a:gridCol w="1219200"/>
                <a:gridCol w="866775"/>
                <a:gridCol w="828675"/>
                <a:gridCol w="1936534"/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1A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No. </a:t>
                      </a:r>
                      <a:endParaRPr kumimoji="0" lang="en-GB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51A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1A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Decision/Action</a:t>
                      </a:r>
                      <a:endParaRPr kumimoji="0" lang="en-GB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51A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1A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Responsible</a:t>
                      </a:r>
                      <a:endParaRPr kumimoji="0" lang="en-GB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51A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1A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Deadline</a:t>
                      </a:r>
                      <a:endParaRPr kumimoji="0" lang="en-GB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51A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1A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Status</a:t>
                      </a:r>
                      <a:endParaRPr kumimoji="0" lang="en-GB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51A2"/>
                        </a:solidFill>
                        <a:effectLst/>
                        <a:latin typeface="Arial Narrow" pitchFamily="34" charset="0"/>
                        <a:ea typeface="ＭＳ Ｐゴシック" pitchFamily="34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1A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ea typeface="ＭＳ 明朝" pitchFamily="49" charset="-128"/>
                          <a:cs typeface="Arial" charset="0"/>
                        </a:rPr>
                        <a:t>Notes/Remarks</a:t>
                      </a:r>
                      <a:endParaRPr kumimoji="0" lang="en-GB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51A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52400"/>
            <a:ext cx="9144000" cy="792163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fi-FI" sz="40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Follow-up </a:t>
            </a:r>
            <a:r>
              <a:rPr kumimoji="0" lang="hr-HR" altLang="fi-FI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Actions up to MG Decisions</a:t>
            </a:r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0" y="980728"/>
            <a:ext cx="91440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hr-HR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816100" y="1047403"/>
            <a:ext cx="512762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000" b="0" i="1" u="none" strike="noStrike" kern="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ＭＳ Ｐゴシック" pitchFamily="34" charset="-128"/>
                <a:cs typeface="+mj-cs"/>
              </a:rPr>
              <a:t>Updated by MG-3, April 2015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ＭＳ Ｐゴシック" pitchFamily="34" charset="-128"/>
              <a:cs typeface="+mj-cs"/>
            </a:endParaRPr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8580221" y="1047403"/>
            <a:ext cx="528638" cy="312737"/>
          </a:xfrm>
        </p:spPr>
        <p:txBody>
          <a:bodyPr/>
          <a:lstStyle/>
          <a:p>
            <a:fld id="{6E30F560-48CB-4FFF-8A94-C4B0D66B2707}" type="slidenum">
              <a:rPr lang="en-US" altLang="en-US" smtClean="0">
                <a:solidFill>
                  <a:srgbClr val="002060"/>
                </a:solidFill>
              </a:rPr>
              <a:pPr/>
              <a:t>17</a:t>
            </a:fld>
            <a:r>
              <a:rPr lang="hr-HR" altLang="en-US" dirty="0" smtClean="0">
                <a:solidFill>
                  <a:srgbClr val="002060"/>
                </a:solidFill>
              </a:rPr>
              <a:t>/17</a:t>
            </a:r>
            <a:endParaRPr lang="en-US" alt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5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886325"/>
            <a:ext cx="8713788" cy="719137"/>
          </a:xfrm>
        </p:spPr>
        <p:txBody>
          <a:bodyPr/>
          <a:lstStyle/>
          <a:p>
            <a:r>
              <a:rPr lang="en-GB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Thank you</a:t>
            </a:r>
            <a:r>
              <a:rPr lang="hr-H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on your attention</a:t>
            </a:r>
            <a:endParaRPr lang="en-US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419099" y="1228725"/>
            <a:ext cx="8545513" cy="4719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buSzPct val="130000"/>
              <a:buFont typeface="Arial" pitchFamily="34" charset="0"/>
              <a:buChar char="•"/>
              <a:tabLst>
                <a:tab pos="685800" algn="l"/>
              </a:tabLst>
            </a:pPr>
            <a:r>
              <a:rPr lang="hr-HR" altLang="ja-JP" sz="1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hr-HR" altLang="ja-JP" sz="2000" dirty="0" smtClean="0">
                <a:solidFill>
                  <a:srgbClr val="000066"/>
                </a:solidFill>
              </a:rPr>
              <a:t>Several</a:t>
            </a:r>
            <a:r>
              <a:rPr lang="hr-HR" altLang="ja-JP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r-HR" altLang="ja-JP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WMO meetings </a:t>
            </a:r>
          </a:p>
          <a:p>
            <a:pPr algn="just">
              <a:buSzPct val="130000"/>
              <a:tabLst>
                <a:tab pos="685800" algn="l"/>
              </a:tabLst>
            </a:pPr>
            <a:endParaRPr lang="hr-HR" altLang="ja-JP" sz="500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algn="just">
              <a:buFontTx/>
              <a:buChar char="-"/>
              <a:tabLst>
                <a:tab pos="685800" algn="l"/>
              </a:tabLst>
            </a:pP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</a:t>
            </a:r>
            <a:r>
              <a:rPr lang="en-GB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  <a:cs typeface="ＭＳ Ｐゴシック"/>
              </a:rPr>
              <a:t>66</a:t>
            </a:r>
            <a:r>
              <a:rPr lang="en-GB" sz="2000" baseline="30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  <a:cs typeface="ＭＳ Ｐゴシック"/>
              </a:rPr>
              <a:t>th</a:t>
            </a:r>
            <a:r>
              <a:rPr lang="hr-HR" sz="2000" baseline="30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  <a:cs typeface="ＭＳ Ｐゴシック"/>
              </a:rPr>
              <a:t> </a:t>
            </a:r>
            <a:r>
              <a:rPr lang="en-GB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  <a:cs typeface="ＭＳ Ｐゴシック"/>
              </a:rPr>
              <a:t>Session of the WMO Executive Council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  <a:cs typeface="ＭＳ Ｐゴシック"/>
              </a:rPr>
              <a:t> 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(</a:t>
            </a:r>
            <a:r>
              <a:rPr lang="en-US" sz="1800" i="1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Geneva, 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Switzerland,</a:t>
            </a:r>
            <a:r>
              <a:rPr lang="en-US" sz="1800" i="1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18 to 27 June 2014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)</a:t>
            </a:r>
          </a:p>
          <a:p>
            <a:pPr lvl="1" algn="just">
              <a:buFontTx/>
              <a:buChar char="-"/>
              <a:tabLst>
                <a:tab pos="685800" algn="l"/>
              </a:tabLst>
            </a:pPr>
            <a:r>
              <a:rPr lang="hr-HR" sz="2000" i="1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  <a:cs typeface="ＭＳ Ｐゴシック"/>
              </a:rPr>
              <a:t>73</a:t>
            </a:r>
            <a:r>
              <a:rPr lang="hr-HR" sz="2000" baseline="30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  <a:cs typeface="ＭＳ Ｐゴシック"/>
              </a:rPr>
              <a:t>rd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  <a:cs typeface="ＭＳ Ｐゴシック"/>
              </a:rPr>
              <a:t> WMO Bureau 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(</a:t>
            </a:r>
            <a:r>
              <a:rPr lang="en-US" sz="1800" i="1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Geneva, 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26</a:t>
            </a:r>
            <a:r>
              <a:rPr lang="en-US" sz="1800" i="1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to 2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8</a:t>
            </a:r>
            <a:r>
              <a:rPr lang="en-US" sz="1800" i="1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June 201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5)</a:t>
            </a:r>
          </a:p>
          <a:p>
            <a:pPr lvl="1" algn="just">
              <a:buFontTx/>
              <a:buChar char="-"/>
              <a:tabLst>
                <a:tab pos="685800" algn="l"/>
              </a:tabLst>
            </a:pPr>
            <a:r>
              <a:rPr lang="hr-HR" sz="2000" i="1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</a:t>
            </a:r>
            <a:r>
              <a:rPr lang="en-US" sz="20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  <a:cs typeface="ＭＳ Ｐゴシック"/>
              </a:rPr>
              <a:t>2015 Meeting of Presidents of Regional Associations</a:t>
            </a:r>
            <a:r>
              <a:rPr lang="hr-HR" sz="20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  <a:cs typeface="ＭＳ Ｐゴシック"/>
              </a:rPr>
              <a:t> 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(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Geneva, 29 January 2015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)</a:t>
            </a:r>
          </a:p>
          <a:p>
            <a:pPr lvl="1" algn="just">
              <a:buFontTx/>
              <a:buChar char="-"/>
              <a:tabLst>
                <a:tab pos="685800" algn="l"/>
              </a:tabLst>
            </a:pPr>
            <a:r>
              <a:rPr lang="hr-HR" sz="2000" i="1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</a:t>
            </a:r>
            <a:r>
              <a:rPr lang="en-US" sz="20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  <a:cs typeface="ＭＳ Ｐゴシック"/>
              </a:rPr>
              <a:t>Joint Meeting of </a:t>
            </a:r>
            <a:r>
              <a:rPr lang="hr-HR" sz="20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  <a:cs typeface="ＭＳ Ｐゴシック"/>
              </a:rPr>
              <a:t>PRAs and PTCs 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(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Geneva, 30 January 2015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)</a:t>
            </a:r>
          </a:p>
          <a:p>
            <a:pPr lvl="1" algn="just">
              <a:tabLst>
                <a:tab pos="685800" algn="l"/>
              </a:tabLst>
            </a:pPr>
            <a:endParaRPr lang="hr-HR" altLang="ja-JP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hr-HR" altLang="ja-JP" sz="2000" dirty="0" smtClean="0">
                <a:solidFill>
                  <a:srgbClr val="000066"/>
                </a:solidFill>
              </a:rPr>
              <a:t>have </a:t>
            </a:r>
            <a:r>
              <a:rPr lang="hr-HR" altLang="ja-JP" sz="2000" u="sng" dirty="0" smtClean="0">
                <a:solidFill>
                  <a:srgbClr val="000066"/>
                </a:solidFill>
              </a:rPr>
              <a:t>reiterated</a:t>
            </a:r>
          </a:p>
          <a:p>
            <a:pPr algn="just">
              <a:buSzPct val="130000"/>
              <a:tabLst>
                <a:tab pos="685800" algn="l"/>
              </a:tabLst>
            </a:pPr>
            <a:endParaRPr lang="en-GB" altLang="ja-JP" sz="500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algn="just">
              <a:tabLst>
                <a:tab pos="685800" algn="l"/>
              </a:tabLst>
            </a:pPr>
            <a:r>
              <a:rPr lang="hr-HR" altLang="ja-JP" sz="1800" dirty="0" smtClean="0">
                <a:solidFill>
                  <a:srgbClr val="000066"/>
                </a:solidFill>
              </a:rPr>
              <a:t>  </a:t>
            </a:r>
            <a:r>
              <a:rPr lang="hr-HR" altLang="ja-JP" sz="1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hr-HR" altLang="ja-JP" sz="1800" dirty="0" smtClean="0">
                <a:solidFill>
                  <a:srgbClr val="000066"/>
                </a:solidFill>
              </a:rPr>
              <a:t>  </a:t>
            </a:r>
            <a:r>
              <a:rPr lang="hr-HR" altLang="ja-JP" sz="2000" b="1" dirty="0" smtClean="0">
                <a:solidFill>
                  <a:srgbClr val="000066"/>
                </a:solidFill>
              </a:rPr>
              <a:t>Tunning</a:t>
            </a:r>
            <a:r>
              <a:rPr lang="hr-HR" altLang="ja-JP" sz="2000" dirty="0" smtClean="0">
                <a:solidFill>
                  <a:srgbClr val="000066"/>
                </a:solidFill>
              </a:rPr>
              <a:t> of the </a:t>
            </a:r>
            <a:r>
              <a:rPr lang="hr-HR" altLang="ja-JP" sz="2000" b="1" dirty="0" smtClean="0">
                <a:solidFill>
                  <a:srgbClr val="000066"/>
                </a:solidFill>
              </a:rPr>
              <a:t>WMO Strategic </a:t>
            </a:r>
            <a:r>
              <a:rPr lang="hr-HR" altLang="ja-JP" sz="2000" dirty="0" smtClean="0">
                <a:solidFill>
                  <a:srgbClr val="000066"/>
                </a:solidFill>
              </a:rPr>
              <a:t>/ </a:t>
            </a:r>
            <a:r>
              <a:rPr lang="hr-HR" altLang="ja-JP" sz="2000" b="1" dirty="0" smtClean="0">
                <a:solidFill>
                  <a:srgbClr val="000066"/>
                </a:solidFill>
              </a:rPr>
              <a:t>Operating Plan 2016 – 2019 </a:t>
            </a:r>
            <a:r>
              <a:rPr lang="hr-HR" altLang="ja-JP" sz="2000" dirty="0" smtClean="0">
                <a:solidFill>
                  <a:srgbClr val="000066"/>
                </a:solidFill>
              </a:rPr>
              <a:t>and                                            </a:t>
            </a:r>
          </a:p>
          <a:p>
            <a:pPr lvl="1" algn="just">
              <a:tabLst>
                <a:tab pos="685800" algn="l"/>
              </a:tabLst>
            </a:pPr>
            <a:r>
              <a:rPr lang="hr-HR" altLang="ja-JP" sz="2000" dirty="0" smtClean="0">
                <a:solidFill>
                  <a:srgbClr val="000066"/>
                </a:solidFill>
              </a:rPr>
              <a:t>     related RAs Operating plans</a:t>
            </a:r>
          </a:p>
          <a:p>
            <a:pPr lvl="1" algn="just">
              <a:tabLst>
                <a:tab pos="685800" algn="l"/>
              </a:tabLst>
            </a:pPr>
            <a:endParaRPr lang="hr-HR" altLang="ja-JP" sz="500" dirty="0" smtClean="0">
              <a:solidFill>
                <a:srgbClr val="000066"/>
              </a:solidFill>
            </a:endParaRPr>
          </a:p>
          <a:p>
            <a:pPr lvl="1" algn="just">
              <a:tabLst>
                <a:tab pos="685800" algn="l"/>
              </a:tabLst>
            </a:pPr>
            <a:r>
              <a:rPr lang="hr-HR" altLang="ja-JP" sz="1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-</a:t>
            </a:r>
            <a:r>
              <a:rPr lang="hr-HR" altLang="ja-JP" sz="1800" dirty="0" smtClean="0">
                <a:solidFill>
                  <a:srgbClr val="000066"/>
                </a:solidFill>
              </a:rPr>
              <a:t>  </a:t>
            </a:r>
            <a:r>
              <a:rPr lang="hr-HR" altLang="ja-JP" sz="2000" b="1" dirty="0" smtClean="0">
                <a:solidFill>
                  <a:srgbClr val="000066"/>
                </a:solidFill>
              </a:rPr>
              <a:t>Preparation for the CG-17</a:t>
            </a:r>
            <a:endParaRPr lang="en-US" altLang="ja-JP" sz="2000" b="1" dirty="0" smtClean="0">
              <a:solidFill>
                <a:srgbClr val="000066"/>
              </a:solidFill>
            </a:endParaRPr>
          </a:p>
          <a:p>
            <a:pPr lvl="2" algn="just">
              <a:tabLst>
                <a:tab pos="685800" algn="l"/>
              </a:tabLst>
            </a:pPr>
            <a:r>
              <a:rPr lang="en-US" altLang="ja-JP" sz="2000" dirty="0" smtClean="0">
                <a:solidFill>
                  <a:srgbClr val="000066"/>
                </a:solidFill>
              </a:rPr>
              <a:t>•  </a:t>
            </a:r>
            <a:r>
              <a:rPr lang="en-US" sz="20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EC Seats</a:t>
            </a:r>
            <a:endParaRPr lang="en-US" altLang="ja-JP" sz="2000" i="1" dirty="0" smtClean="0">
              <a:solidFill>
                <a:srgbClr val="000066"/>
              </a:solidFill>
            </a:endParaRPr>
          </a:p>
          <a:p>
            <a:pPr lvl="2" algn="just">
              <a:tabLst>
                <a:tab pos="685800" algn="l"/>
              </a:tabLst>
            </a:pPr>
            <a:r>
              <a:rPr lang="en-US" altLang="ja-JP" sz="2000" dirty="0" smtClean="0">
                <a:solidFill>
                  <a:srgbClr val="000066"/>
                </a:solidFill>
              </a:rPr>
              <a:t>•  </a:t>
            </a:r>
            <a:r>
              <a:rPr lang="en-US" altLang="ja-JP" sz="2000" i="1" dirty="0" smtClean="0">
                <a:solidFill>
                  <a:srgbClr val="000066"/>
                </a:solidFill>
              </a:rPr>
              <a:t>Mandate of the Secretary-General</a:t>
            </a:r>
          </a:p>
          <a:p>
            <a:pPr lvl="2" algn="just">
              <a:tabLst>
                <a:tab pos="685800" algn="l"/>
              </a:tabLst>
            </a:pPr>
            <a:r>
              <a:rPr lang="en-US" altLang="ja-JP" sz="2000" i="1" dirty="0" smtClean="0">
                <a:solidFill>
                  <a:srgbClr val="000066"/>
                </a:solidFill>
              </a:rPr>
              <a:t>•  Amendments to the Convention (RAs) </a:t>
            </a:r>
          </a:p>
          <a:p>
            <a:pPr lvl="2" algn="just">
              <a:tabLst>
                <a:tab pos="685800" algn="l"/>
              </a:tabLst>
            </a:pPr>
            <a:r>
              <a:rPr lang="en-US" altLang="ja-JP" sz="2000" i="1" dirty="0" smtClean="0">
                <a:solidFill>
                  <a:srgbClr val="000066"/>
                </a:solidFill>
              </a:rPr>
              <a:t>•  Budget </a:t>
            </a:r>
            <a:r>
              <a:rPr lang="hr-HR" altLang="ja-JP" sz="2000" i="1" dirty="0" smtClean="0">
                <a:solidFill>
                  <a:srgbClr val="000066"/>
                </a:solidFill>
              </a:rPr>
              <a:t>2016 – 2019 </a:t>
            </a:r>
            <a:r>
              <a:rPr lang="en-US" altLang="ja-JP" sz="2000" i="1" dirty="0" smtClean="0">
                <a:solidFill>
                  <a:srgbClr val="000066"/>
                </a:solidFill>
              </a:rPr>
              <a:t>(including CHF issue)</a:t>
            </a:r>
          </a:p>
          <a:p>
            <a:pPr lvl="2" algn="just">
              <a:tabLst>
                <a:tab pos="685800" algn="l"/>
              </a:tabLst>
            </a:pPr>
            <a:r>
              <a:rPr lang="en-US" altLang="ja-JP" sz="2000" i="1" dirty="0" smtClean="0">
                <a:solidFill>
                  <a:srgbClr val="000066"/>
                </a:solidFill>
              </a:rPr>
              <a:t>•  Priority areas</a:t>
            </a:r>
            <a:endParaRPr lang="en-US" sz="2000" dirty="0" smtClean="0">
              <a:solidFill>
                <a:srgbClr val="000066"/>
              </a:solidFill>
              <a:latin typeface="Arial Narrow"/>
              <a:ea typeface="ＭＳ Ｐゴシック"/>
              <a:cs typeface="ＭＳ Ｐゴシック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152400"/>
            <a:ext cx="9144000" cy="792163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fi-FI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Events and Milestones</a:t>
            </a:r>
            <a:endParaRPr kumimoji="0" lang="en-US" altLang="fi-FI" sz="4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>
            <a:off x="0" y="980728"/>
            <a:ext cx="91440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hr-H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47737" y="6472238"/>
            <a:ext cx="3262313" cy="3127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b="1" dirty="0" smtClean="0">
                <a:solidFill>
                  <a:srgbClr val="E19601"/>
                </a:solidFill>
                <a:latin typeface="Arial" pitchFamily="34" charset="0"/>
                <a:cs typeface="Arial" pitchFamily="34" charset="0"/>
              </a:rPr>
              <a:t>MG-3, Istanbul, Turkey, 9 – 10 April 2015</a:t>
            </a:r>
            <a:endParaRPr lang="en-US" b="1" dirty="0">
              <a:solidFill>
                <a:srgbClr val="E1960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RA V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9" y="150540"/>
            <a:ext cx="1259632" cy="7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8580221" y="1047403"/>
            <a:ext cx="528638" cy="312737"/>
          </a:xfrm>
        </p:spPr>
        <p:txBody>
          <a:bodyPr/>
          <a:lstStyle/>
          <a:p>
            <a:fld id="{6E30F560-48CB-4FFF-8A94-C4B0D66B2707}" type="slidenum">
              <a:rPr lang="en-US" altLang="en-US" smtClean="0">
                <a:solidFill>
                  <a:srgbClr val="002060"/>
                </a:solidFill>
              </a:rPr>
              <a:pPr/>
              <a:t>2</a:t>
            </a:fld>
            <a:r>
              <a:rPr lang="hr-HR" altLang="en-US" dirty="0" smtClean="0">
                <a:solidFill>
                  <a:srgbClr val="002060"/>
                </a:solidFill>
              </a:rPr>
              <a:t>/17</a:t>
            </a:r>
            <a:endParaRPr lang="en-US" alt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63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563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563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563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563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563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5632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5632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5632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uiExpand="1" build="p" bldLvl="5"/>
      <p:bldP spid="5" grpId="0" animBg="1"/>
      <p:bldP spid="6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b="1" dirty="0" smtClean="0">
                <a:solidFill>
                  <a:srgbClr val="E19601"/>
                </a:solidFill>
                <a:latin typeface="Arial" pitchFamily="34" charset="0"/>
                <a:cs typeface="Arial" pitchFamily="34" charset="0"/>
              </a:rPr>
              <a:t>MG-3, Istanbul, Turkey, 9 – 10 April 2015</a:t>
            </a:r>
            <a:endParaRPr lang="en-US" b="1" dirty="0">
              <a:solidFill>
                <a:srgbClr val="E1960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57150" y="1251159"/>
            <a:ext cx="89535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buSzPct val="130000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 </a:t>
            </a:r>
            <a:r>
              <a:rPr lang="hr-HR" sz="2000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  <a:cs typeface="ＭＳ Ｐゴシック"/>
              </a:rPr>
              <a:t>66</a:t>
            </a:r>
            <a:r>
              <a:rPr lang="hr-HR" sz="2000" b="1" u="sng" baseline="30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  <a:cs typeface="ＭＳ Ｐゴシック"/>
              </a:rPr>
              <a:t>th</a:t>
            </a:r>
            <a:r>
              <a:rPr lang="hr-HR" sz="2000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  <a:cs typeface="ＭＳ Ｐゴシック"/>
              </a:rPr>
              <a:t> Executive Council</a:t>
            </a:r>
            <a:r>
              <a:rPr lang="hr-H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  <a:cs typeface="ＭＳ Ｐゴシック"/>
              </a:rPr>
              <a:t>  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(</a:t>
            </a:r>
            <a:r>
              <a:rPr lang="en-US" sz="1800" i="1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Geneva, 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Switzerland,</a:t>
            </a:r>
            <a:r>
              <a:rPr lang="en-US" sz="1800" i="1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18 to 27 June 2014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) 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– outcomes relevant to RA VI</a:t>
            </a:r>
            <a:endParaRPr lang="hr-HR" sz="1800" dirty="0" smtClean="0">
              <a:solidFill>
                <a:srgbClr val="000066"/>
              </a:solidFill>
              <a:latin typeface="Arial Narrow"/>
              <a:ea typeface="ＭＳ Ｐゴシック"/>
              <a:cs typeface="ＭＳ Ｐゴシック"/>
            </a:endParaRPr>
          </a:p>
          <a:p>
            <a:pPr algn="just">
              <a:tabLst>
                <a:tab pos="685800" algn="l"/>
              </a:tabLst>
            </a:pPr>
            <a:endParaRPr lang="hr-HR" i="1" dirty="0" smtClean="0">
              <a:solidFill>
                <a:srgbClr val="000066"/>
              </a:solidFill>
              <a:latin typeface="Arial Narrow"/>
              <a:ea typeface="ＭＳ Ｐゴシック"/>
              <a:cs typeface="ＭＳ Ｐゴシック"/>
            </a:endParaRPr>
          </a:p>
          <a:p>
            <a:pPr marL="85725" lvl="1" algn="just">
              <a:buSzPct val="130000"/>
              <a:buFont typeface="Arial" pitchFamily="34" charset="0"/>
              <a:buChar char="•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 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The Council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noted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the 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PRA VI </a:t>
            </a:r>
          </a:p>
          <a:p>
            <a:pPr marL="85725" lvl="1" algn="just">
              <a:buSzPct val="130000"/>
              <a:tabLst>
                <a:tab pos="685800" algn="l"/>
              </a:tabLst>
            </a:pPr>
            <a:endParaRPr lang="hr-HR" sz="500" dirty="0" smtClean="0">
              <a:solidFill>
                <a:srgbClr val="000066"/>
              </a:solidFill>
              <a:latin typeface="Arial Narrow"/>
              <a:ea typeface="ＭＳ Ｐゴシック"/>
              <a:cs typeface="ＭＳ Ｐゴシック"/>
            </a:endParaRPr>
          </a:p>
          <a:p>
            <a:pPr marL="266700" lvl="1" algn="just"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-  </a:t>
            </a:r>
            <a:r>
              <a:rPr lang="hr-HR" sz="2000" b="1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Report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, including the RA VI </a:t>
            </a:r>
            <a:r>
              <a:rPr lang="hr-HR" sz="2000" b="1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standpoints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on the key Cg-17 issues, RA VI main </a:t>
            </a:r>
          </a:p>
          <a:p>
            <a:pPr marL="266700" lvl="1" algn="just">
              <a:tabLst>
                <a:tab pos="685800" algn="l"/>
              </a:tabLst>
            </a:pPr>
            <a:r>
              <a:rPr lang="hr-HR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  achievements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and </a:t>
            </a:r>
            <a:r>
              <a:rPr lang="hr-HR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priorities</a:t>
            </a:r>
            <a:endParaRPr lang="hr-HR" sz="2000" i="1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marL="266700" lvl="1" algn="just"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- 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request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to the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Commission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for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Climatology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to work out </a:t>
            </a:r>
            <a:r>
              <a:rPr lang="en-US" sz="2000" i="1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recommendations</a:t>
            </a:r>
            <a:r>
              <a:rPr lang="hr-HR" sz="2000" i="1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,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</a:t>
            </a:r>
            <a:r>
              <a:rPr lang="en-US" sz="2000" i="1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guidance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   </a:t>
            </a:r>
          </a:p>
          <a:p>
            <a:pPr lvl="1" algn="just"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and </a:t>
            </a:r>
            <a:r>
              <a:rPr lang="en-US" sz="2000" i="1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criteria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for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securing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climate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data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homogeneity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in the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transition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process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from </a:t>
            </a:r>
            <a:endParaRPr lang="hr-HR" sz="2000" dirty="0" smtClean="0">
              <a:solidFill>
                <a:srgbClr val="000066"/>
              </a:solidFill>
              <a:latin typeface="Arial Narrow"/>
              <a:ea typeface="ＭＳ Ｐゴシック"/>
              <a:cs typeface="ＭＳ Ｐゴシック"/>
            </a:endParaRPr>
          </a:p>
          <a:p>
            <a:pPr lvl="1" algn="just"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conventional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to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automatic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meteorological station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performance</a:t>
            </a:r>
            <a:endParaRPr lang="hr-HR" sz="2000" u="sng" dirty="0" smtClean="0">
              <a:solidFill>
                <a:srgbClr val="000066"/>
              </a:solidFill>
              <a:latin typeface="Arial Narrow"/>
              <a:ea typeface="ＭＳ Ｐゴシック"/>
              <a:cs typeface="ＭＳ Ｐゴシック"/>
            </a:endParaRPr>
          </a:p>
          <a:p>
            <a:pPr lvl="1" algn="just">
              <a:tabLst>
                <a:tab pos="685800" algn="l"/>
              </a:tabLst>
            </a:pPr>
            <a:endParaRPr lang="hr-HR" sz="2000" u="sng" dirty="0" smtClean="0">
              <a:solidFill>
                <a:srgbClr val="000066"/>
              </a:solidFill>
              <a:latin typeface="Arial Narrow"/>
              <a:ea typeface="ＭＳ Ｐゴシック"/>
              <a:cs typeface="ＭＳ Ｐゴシック"/>
            </a:endParaRPr>
          </a:p>
          <a:p>
            <a:pPr marL="85725" lvl="1" algn="just">
              <a:buSzPct val="130000"/>
              <a:buFont typeface="Arial" pitchFamily="34" charset="0"/>
              <a:buChar char="•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 </a:t>
            </a:r>
            <a:r>
              <a:rPr lang="hr-HR" sz="2000" b="1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Country Profile Data Base 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(CFDB)</a:t>
            </a:r>
          </a:p>
          <a:p>
            <a:pPr marL="85725" lvl="1" algn="just">
              <a:buSzPct val="130000"/>
              <a:tabLst>
                <a:tab pos="685800" algn="l"/>
              </a:tabLst>
            </a:pPr>
            <a:endParaRPr lang="hr-HR" sz="500" dirty="0" smtClean="0">
              <a:solidFill>
                <a:srgbClr val="000066"/>
              </a:solidFill>
              <a:latin typeface="Arial Narrow"/>
              <a:ea typeface="ＭＳ Ｐゴシック"/>
              <a:cs typeface="ＭＳ Ｐゴシック"/>
            </a:endParaRPr>
          </a:p>
          <a:p>
            <a:pPr marL="266700" lvl="1" algn="just"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-  </a:t>
            </a:r>
            <a:r>
              <a:rPr lang="hr-HR" sz="2000" b="1" dirty="0" smtClean="0">
                <a:solidFill>
                  <a:srgbClr val="000066"/>
                </a:solidFill>
                <a:ea typeface="ＭＳ Ｐゴシック"/>
              </a:rPr>
              <a:t>start of </a:t>
            </a:r>
            <a:r>
              <a:rPr lang="hr-HR" sz="2000" dirty="0" smtClean="0">
                <a:solidFill>
                  <a:srgbClr val="000066"/>
                </a:solidFill>
                <a:ea typeface="ＭＳ Ｐゴシック"/>
              </a:rPr>
              <a:t>the </a:t>
            </a:r>
            <a:r>
              <a:rPr lang="en-US" sz="2000" b="1" dirty="0" smtClean="0">
                <a:solidFill>
                  <a:srgbClr val="000066"/>
                </a:solidFill>
                <a:ea typeface="ＭＳ Ｐゴシック"/>
              </a:rPr>
              <a:t>initial CPDB</a:t>
            </a:r>
            <a:r>
              <a:rPr lang="hr-HR" sz="2000" b="1" dirty="0" smtClean="0">
                <a:solidFill>
                  <a:srgbClr val="000066"/>
                </a:solidFill>
                <a:ea typeface="ＭＳ Ｐゴシック"/>
              </a:rPr>
              <a:t> </a:t>
            </a:r>
            <a:r>
              <a:rPr lang="en-US" sz="2000" dirty="0" smtClean="0">
                <a:solidFill>
                  <a:srgbClr val="000066"/>
                </a:solidFill>
                <a:ea typeface="ＭＳ Ｐゴシック"/>
              </a:rPr>
              <a:t>with the </a:t>
            </a:r>
            <a:r>
              <a:rPr lang="en-US" sz="2000" b="1" dirty="0" smtClean="0">
                <a:solidFill>
                  <a:srgbClr val="000066"/>
                </a:solidFill>
                <a:ea typeface="ＭＳ Ｐゴシック"/>
              </a:rPr>
              <a:t>call</a:t>
            </a:r>
            <a:r>
              <a:rPr lang="en-US" sz="2000" dirty="0" smtClean="0">
                <a:solidFill>
                  <a:srgbClr val="000066"/>
                </a:solidFill>
                <a:ea typeface="ＭＳ Ｐゴシック"/>
              </a:rPr>
              <a:t> to Members to </a:t>
            </a:r>
            <a:r>
              <a:rPr lang="en-US" sz="2000" b="1" dirty="0" smtClean="0">
                <a:solidFill>
                  <a:srgbClr val="000066"/>
                </a:solidFill>
                <a:ea typeface="ＭＳ Ｐゴシック"/>
              </a:rPr>
              <a:t>update</a:t>
            </a:r>
            <a:r>
              <a:rPr lang="en-US" sz="2000" dirty="0" smtClean="0">
                <a:solidFill>
                  <a:srgbClr val="000066"/>
                </a:solidFill>
                <a:ea typeface="ＭＳ Ｐゴシック"/>
              </a:rPr>
              <a:t> their country </a:t>
            </a:r>
            <a:r>
              <a:rPr lang="en-US" sz="2000" b="1" dirty="0" smtClean="0">
                <a:solidFill>
                  <a:srgbClr val="000066"/>
                </a:solidFill>
                <a:ea typeface="ＭＳ Ｐゴシック"/>
              </a:rPr>
              <a:t>information</a:t>
            </a:r>
            <a:endParaRPr lang="hr-HR" sz="2000" b="1" dirty="0" smtClean="0">
              <a:solidFill>
                <a:srgbClr val="000066"/>
              </a:solidFill>
              <a:ea typeface="ＭＳ Ｐゴシック"/>
            </a:endParaRPr>
          </a:p>
          <a:p>
            <a:pPr marL="266700" lvl="1" algn="just"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ea typeface="ＭＳ Ｐゴシック"/>
              </a:rPr>
              <a:t>    </a:t>
            </a:r>
            <a:r>
              <a:rPr lang="hr-HR" sz="1800" i="1" dirty="0" smtClean="0">
                <a:solidFill>
                  <a:srgbClr val="000066"/>
                </a:solidFill>
                <a:ea typeface="ＭＳ Ｐゴシック"/>
              </a:rPr>
              <a:t>including</a:t>
            </a:r>
            <a:r>
              <a:rPr lang="hr-HR" sz="1800" b="1" i="1" dirty="0" smtClean="0">
                <a:solidFill>
                  <a:srgbClr val="000066"/>
                </a:solidFill>
                <a:ea typeface="ＭＳ Ｐゴシック"/>
              </a:rPr>
              <a:t> </a:t>
            </a:r>
            <a:r>
              <a:rPr lang="en-US" sz="1800" i="1" dirty="0" smtClean="0">
                <a:solidFill>
                  <a:srgbClr val="000066"/>
                </a:solidFill>
                <a:ea typeface="ＭＳ Ｐゴシック"/>
              </a:rPr>
              <a:t>national </a:t>
            </a:r>
            <a:r>
              <a:rPr lang="hr-HR" sz="1800" i="1" dirty="0" smtClean="0">
                <a:solidFill>
                  <a:srgbClr val="000066"/>
                </a:solidFill>
                <a:ea typeface="ＭＳ Ｐゴシック"/>
              </a:rPr>
              <a:t>/ </a:t>
            </a:r>
            <a:r>
              <a:rPr lang="en-US" sz="1800" i="1" dirty="0" smtClean="0">
                <a:solidFill>
                  <a:srgbClr val="000066"/>
                </a:solidFill>
                <a:ea typeface="ＭＳ Ｐゴシック"/>
              </a:rPr>
              <a:t>institutional arrangements, infrastructure, staffing, national focal points, projects, </a:t>
            </a:r>
            <a:r>
              <a:rPr lang="hr-HR" sz="1800" i="1" dirty="0" smtClean="0">
                <a:solidFill>
                  <a:srgbClr val="000066"/>
                </a:solidFill>
                <a:ea typeface="ＭＳ Ｐゴシック"/>
              </a:rPr>
              <a:t>  </a:t>
            </a:r>
          </a:p>
          <a:p>
            <a:pPr marL="266700" lvl="1" algn="just">
              <a:tabLst>
                <a:tab pos="685800" algn="l"/>
              </a:tabLst>
            </a:pPr>
            <a:r>
              <a:rPr lang="hr-HR" sz="1800" i="1" dirty="0" smtClean="0">
                <a:solidFill>
                  <a:srgbClr val="000066"/>
                </a:solidFill>
                <a:ea typeface="ＭＳ Ｐゴシック"/>
              </a:rPr>
              <a:t>    </a:t>
            </a:r>
            <a:r>
              <a:rPr lang="en-US" sz="1800" i="1" dirty="0" smtClean="0">
                <a:solidFill>
                  <a:srgbClr val="000066"/>
                </a:solidFill>
                <a:ea typeface="ＭＳ Ｐゴシック"/>
              </a:rPr>
              <a:t>development status</a:t>
            </a:r>
            <a:r>
              <a:rPr lang="hr-HR" sz="1800" i="1" dirty="0" smtClean="0">
                <a:solidFill>
                  <a:srgbClr val="000066"/>
                </a:solidFill>
                <a:ea typeface="ＭＳ Ｐゴシック"/>
              </a:rPr>
              <a:t> and </a:t>
            </a:r>
            <a:r>
              <a:rPr lang="en-US" sz="1800" i="1" dirty="0" smtClean="0">
                <a:solidFill>
                  <a:srgbClr val="000066"/>
                </a:solidFill>
                <a:ea typeface="ＭＳ Ｐゴシック"/>
              </a:rPr>
              <a:t>participation in WMO activities</a:t>
            </a:r>
            <a:endParaRPr lang="hr-HR" sz="1800" i="1" dirty="0" smtClean="0">
              <a:solidFill>
                <a:srgbClr val="000066"/>
              </a:solidFill>
              <a:ea typeface="ＭＳ Ｐゴシック"/>
            </a:endParaRPr>
          </a:p>
          <a:p>
            <a:pPr marL="266700" lvl="1" algn="just"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- 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potential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to enhance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evaluation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and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monitoring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related to WMO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strategic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planning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</a:t>
            </a:r>
            <a:endParaRPr lang="hr-HR" sz="2000" dirty="0" smtClean="0">
              <a:solidFill>
                <a:srgbClr val="000066"/>
              </a:solidFill>
              <a:latin typeface="Arial Narrow"/>
              <a:ea typeface="ＭＳ Ｐゴシック"/>
              <a:cs typeface="ＭＳ Ｐゴシック"/>
            </a:endParaRPr>
          </a:p>
          <a:p>
            <a:pPr marL="266700" lvl="1" algn="just"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   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and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capacity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development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</a:t>
            </a:r>
            <a:endParaRPr lang="hr-HR" sz="2000" u="sng" dirty="0" smtClean="0">
              <a:solidFill>
                <a:srgbClr val="000066"/>
              </a:solidFill>
              <a:latin typeface="Arial Narrow"/>
              <a:ea typeface="ＭＳ Ｐゴシック"/>
              <a:cs typeface="ＭＳ Ｐゴシック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152400"/>
            <a:ext cx="9144000" cy="792163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fi-FI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Events and Milestones</a:t>
            </a:r>
            <a:endParaRPr kumimoji="0" lang="en-US" altLang="fi-FI" sz="4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>
            <a:off x="0" y="980728"/>
            <a:ext cx="91440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hr-HR"/>
          </a:p>
        </p:txBody>
      </p:sp>
      <p:pic>
        <p:nvPicPr>
          <p:cNvPr id="7" name="Picture 6" descr="RA V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9" y="150540"/>
            <a:ext cx="1259632" cy="7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8580221" y="1047403"/>
            <a:ext cx="528638" cy="312737"/>
          </a:xfrm>
        </p:spPr>
        <p:txBody>
          <a:bodyPr/>
          <a:lstStyle/>
          <a:p>
            <a:fld id="{6E30F560-48CB-4FFF-8A94-C4B0D66B2707}" type="slidenum">
              <a:rPr lang="en-US" altLang="en-US" smtClean="0">
                <a:solidFill>
                  <a:srgbClr val="002060"/>
                </a:solidFill>
              </a:rPr>
              <a:pPr/>
              <a:t>3</a:t>
            </a:fld>
            <a:r>
              <a:rPr lang="hr-HR" altLang="en-US" dirty="0" smtClean="0">
                <a:solidFill>
                  <a:srgbClr val="002060"/>
                </a:solidFill>
              </a:rPr>
              <a:t>/17</a:t>
            </a:r>
            <a:endParaRPr lang="en-US" alt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6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563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563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563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563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563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563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5632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5632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uiExpand="1" build="p" bldLvl="5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76226" y="1218486"/>
            <a:ext cx="8688388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buSzPct val="130000"/>
              <a:tabLst>
                <a:tab pos="685800" algn="l"/>
              </a:tabLst>
            </a:pPr>
            <a:r>
              <a:rPr lang="en-US" sz="2000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  <a:cs typeface="ＭＳ Ｐゴシック"/>
              </a:rPr>
              <a:t>RA VI Management Group</a:t>
            </a:r>
            <a:r>
              <a:rPr lang="hr-HR" sz="2000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  <a:cs typeface="ＭＳ Ｐゴシック"/>
              </a:rPr>
              <a:t> meeting</a:t>
            </a:r>
            <a:r>
              <a:rPr lang="hr-HR" sz="2000" b="1" u="sng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as a </a:t>
            </a:r>
            <a:r>
              <a:rPr lang="hr-HR" sz="2000" b="1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side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-event 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to the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EC-66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(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Geneva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, 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26 June 2014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)</a:t>
            </a:r>
          </a:p>
          <a:p>
            <a:pPr algn="just"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   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participated by RA VI MG members at the EC 66 and all the EC members from the RA VI</a:t>
            </a:r>
          </a:p>
          <a:p>
            <a:pPr algn="just">
              <a:tabLst>
                <a:tab pos="685800" algn="l"/>
              </a:tabLst>
            </a:pPr>
            <a:endParaRPr lang="hr-HR" sz="500" i="1" dirty="0" smtClean="0">
              <a:solidFill>
                <a:srgbClr val="000066"/>
              </a:solidFill>
              <a:latin typeface="Arial Narrow"/>
              <a:ea typeface="ＭＳ Ｐゴシック"/>
              <a:cs typeface="ＭＳ Ｐゴシック"/>
            </a:endParaRPr>
          </a:p>
          <a:p>
            <a:pPr algn="just"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  - 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review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of the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Draft report 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of the MG-2 meeting</a:t>
            </a:r>
            <a:endParaRPr lang="hr-HR" sz="2000" dirty="0" smtClean="0">
              <a:solidFill>
                <a:srgbClr val="000066"/>
              </a:solidFill>
              <a:latin typeface="Arial Narrow"/>
              <a:ea typeface="ＭＳ Ｐゴシック"/>
              <a:cs typeface="ＭＳ Ｐゴシック"/>
            </a:endParaRPr>
          </a:p>
          <a:p>
            <a:pPr algn="just"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  - 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review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and follow up to the agreed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Action list</a:t>
            </a:r>
            <a:r>
              <a:rPr lang="hr-HR" sz="2000" u="sng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with 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clarification of the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deadlines</a:t>
            </a:r>
            <a:endParaRPr lang="hr-HR" sz="2000" u="sng" dirty="0" smtClean="0">
              <a:solidFill>
                <a:srgbClr val="000066"/>
              </a:solidFill>
              <a:latin typeface="Arial Narrow"/>
              <a:ea typeface="ＭＳ Ｐゴシック"/>
              <a:cs typeface="ＭＳ Ｐゴシック"/>
            </a:endParaRPr>
          </a:p>
          <a:p>
            <a:pPr algn="just"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  - 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progress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in arrangements for the planned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regional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events</a:t>
            </a:r>
            <a:endParaRPr lang="hr-HR" sz="2000" u="sng" dirty="0" smtClean="0">
              <a:solidFill>
                <a:srgbClr val="000066"/>
              </a:solidFill>
              <a:latin typeface="Arial Narrow"/>
              <a:ea typeface="ＭＳ Ｐゴシック"/>
              <a:cs typeface="ＭＳ Ｐゴシック"/>
            </a:endParaRPr>
          </a:p>
          <a:p>
            <a:pPr algn="just"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 -  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</a:t>
            </a:r>
            <a:r>
              <a:rPr lang="en-US" altLang="ja-JP" sz="2000" dirty="0" smtClean="0">
                <a:solidFill>
                  <a:srgbClr val="000066"/>
                </a:solidFill>
              </a:rPr>
              <a:t>EC-66 issues</a:t>
            </a:r>
            <a:endParaRPr lang="hr-HR" altLang="ja-JP" sz="2000" dirty="0" smtClean="0">
              <a:solidFill>
                <a:srgbClr val="000066"/>
              </a:solidFill>
            </a:endParaRPr>
          </a:p>
          <a:p>
            <a:pPr lvl="1" algn="just">
              <a:tabLst>
                <a:tab pos="685800" algn="l"/>
              </a:tabLst>
            </a:pPr>
            <a:endParaRPr lang="hr-HR" sz="2000" dirty="0" smtClean="0">
              <a:solidFill>
                <a:srgbClr val="000066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Calibri"/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2000" b="1" u="sng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First </a:t>
            </a:r>
            <a:r>
              <a:rPr lang="en-US" sz="2000" b="1" u="sng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Regional Specialized Meteorological Centre on Atmospheric Sand and Dust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</a:t>
            </a:r>
            <a:endParaRPr lang="hr-HR" sz="2000" b="1" dirty="0" smtClean="0">
              <a:solidFill>
                <a:srgbClr val="000066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en-US" sz="2000" b="1" u="sng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Forecast for Northern Africa, Middle East and Europe</a:t>
            </a:r>
            <a:r>
              <a:rPr lang="hr-HR" sz="2000" u="sng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</a:t>
            </a:r>
            <a:r>
              <a:rPr lang="hr-HR" sz="1800" dirty="0" smtClean="0">
                <a:solidFill>
                  <a:srgbClr val="000066"/>
                </a:solidFill>
                <a:ea typeface="ＭＳ Ｐゴシック"/>
              </a:rPr>
              <a:t>(</a:t>
            </a:r>
            <a:r>
              <a:rPr lang="hr-HR" sz="1800" i="1" dirty="0" smtClean="0">
                <a:solidFill>
                  <a:srgbClr val="000066"/>
                </a:solidFill>
                <a:ea typeface="ＭＳ Ｐゴシック"/>
              </a:rPr>
              <a:t>Madrid</a:t>
            </a:r>
            <a:r>
              <a:rPr lang="hr-HR" sz="1800" dirty="0" smtClean="0">
                <a:solidFill>
                  <a:srgbClr val="000066"/>
                </a:solidFill>
                <a:ea typeface="ＭＳ Ｐゴシック"/>
              </a:rPr>
              <a:t>, </a:t>
            </a:r>
            <a:r>
              <a:rPr lang="hr-HR" sz="1800" i="1" dirty="0" smtClean="0">
                <a:solidFill>
                  <a:srgbClr val="000066"/>
                </a:solidFill>
                <a:ea typeface="ＭＳ Ｐゴシック"/>
              </a:rPr>
              <a:t>Spain10 June 2014</a:t>
            </a:r>
            <a:r>
              <a:rPr lang="hr-HR" sz="1800" dirty="0" smtClean="0">
                <a:solidFill>
                  <a:srgbClr val="000066"/>
                </a:solidFill>
                <a:ea typeface="ＭＳ Ｐゴシック"/>
              </a:rPr>
              <a:t>)</a:t>
            </a:r>
          </a:p>
          <a:p>
            <a:pPr algn="just">
              <a:buSzPct val="130000"/>
              <a:tabLst>
                <a:tab pos="685800" algn="l"/>
              </a:tabLst>
            </a:pPr>
            <a:endParaRPr lang="hr-HR" sz="500" b="1" dirty="0" smtClean="0">
              <a:solidFill>
                <a:srgbClr val="000066"/>
              </a:solidFill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en-US" sz="2000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  -  </a:t>
            </a:r>
            <a:r>
              <a:rPr lang="en-US" sz="2000" dirty="0" smtClean="0">
                <a:solidFill>
                  <a:srgbClr val="000066"/>
                </a:solidFill>
                <a:ea typeface="ＭＳ Ｐゴシック"/>
              </a:rPr>
              <a:t>resulted from the joint efforts and </a:t>
            </a:r>
            <a:r>
              <a:rPr lang="en-US" sz="2000" u="sng" dirty="0" smtClean="0">
                <a:solidFill>
                  <a:srgbClr val="000066"/>
                </a:solidFill>
                <a:ea typeface="ＭＳ Ｐゴシック"/>
              </a:rPr>
              <a:t>partnership</a:t>
            </a:r>
            <a:r>
              <a:rPr lang="en-US" sz="2000" dirty="0" smtClean="0">
                <a:solidFill>
                  <a:srgbClr val="000066"/>
                </a:solidFill>
                <a:ea typeface="ＭＳ Ｐゴシック"/>
              </a:rPr>
              <a:t> of the </a:t>
            </a:r>
            <a:r>
              <a:rPr lang="en-US" sz="2000" i="1" dirty="0" smtClean="0">
                <a:solidFill>
                  <a:srgbClr val="000066"/>
                </a:solidFill>
                <a:ea typeface="ＭＳ Ｐゴシック"/>
              </a:rPr>
              <a:t>AEMET</a:t>
            </a:r>
            <a:r>
              <a:rPr lang="en-US" sz="2000" dirty="0" smtClean="0">
                <a:solidFill>
                  <a:srgbClr val="000066"/>
                </a:solidFill>
                <a:ea typeface="ＭＳ Ｐゴシック"/>
              </a:rPr>
              <a:t> and the </a:t>
            </a:r>
            <a:r>
              <a:rPr lang="en-US" sz="2000" i="1" dirty="0" smtClean="0">
                <a:solidFill>
                  <a:srgbClr val="000066"/>
                </a:solidFill>
                <a:ea typeface="ＭＳ Ｐゴシック"/>
              </a:rPr>
              <a:t>Barcelona </a:t>
            </a:r>
            <a:r>
              <a:rPr lang="hr-HR" sz="2000" i="1" dirty="0" smtClean="0">
                <a:solidFill>
                  <a:srgbClr val="000066"/>
                </a:solidFill>
                <a:ea typeface="ＭＳ Ｐゴシック"/>
              </a:rPr>
              <a:t> </a:t>
            </a: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2000" i="1" dirty="0" smtClean="0">
                <a:solidFill>
                  <a:srgbClr val="000066"/>
                </a:solidFill>
                <a:ea typeface="ＭＳ Ｐゴシック"/>
              </a:rPr>
              <a:t>       </a:t>
            </a:r>
            <a:r>
              <a:rPr lang="en-US" sz="2000" i="1" dirty="0" smtClean="0">
                <a:solidFill>
                  <a:srgbClr val="000066"/>
                </a:solidFill>
                <a:ea typeface="ＭＳ Ｐゴシック"/>
              </a:rPr>
              <a:t>Supercomputer Centre</a:t>
            </a:r>
            <a:endParaRPr lang="hr-HR" sz="2000" i="1" dirty="0" smtClean="0">
              <a:solidFill>
                <a:srgbClr val="000066"/>
              </a:solidFill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   -  </a:t>
            </a:r>
            <a:r>
              <a:rPr lang="hr-HR" sz="2000" dirty="0" smtClean="0">
                <a:solidFill>
                  <a:srgbClr val="000066"/>
                </a:solidFill>
                <a:ea typeface="ＭＳ Ｐゴシック"/>
              </a:rPr>
              <a:t>strong </a:t>
            </a:r>
            <a:r>
              <a:rPr lang="hr-HR" sz="2000" u="sng" dirty="0" smtClean="0">
                <a:solidFill>
                  <a:srgbClr val="000066"/>
                </a:solidFill>
                <a:ea typeface="ＭＳ Ｐゴシック"/>
              </a:rPr>
              <a:t>meeting</a:t>
            </a:r>
            <a:r>
              <a:rPr lang="hr-HR" sz="2000" dirty="0" smtClean="0">
                <a:solidFill>
                  <a:srgbClr val="000066"/>
                </a:solidFill>
                <a:ea typeface="ＭＳ Ｐゴシック"/>
              </a:rPr>
              <a:t> </a:t>
            </a:r>
            <a:r>
              <a:rPr lang="hr-HR" sz="2000" u="sng" dirty="0" smtClean="0">
                <a:solidFill>
                  <a:srgbClr val="000066"/>
                </a:solidFill>
                <a:ea typeface="ＭＳ Ｐゴシック"/>
              </a:rPr>
              <a:t>point</a:t>
            </a:r>
            <a:r>
              <a:rPr lang="hr-HR" sz="2000" dirty="0" smtClean="0">
                <a:solidFill>
                  <a:srgbClr val="000066"/>
                </a:solidFill>
                <a:ea typeface="ＭＳ Ｐゴシック"/>
              </a:rPr>
              <a:t> of the </a:t>
            </a:r>
            <a:r>
              <a:rPr lang="hr-HR" sz="2000" u="sng" dirty="0" smtClean="0">
                <a:solidFill>
                  <a:srgbClr val="000066"/>
                </a:solidFill>
                <a:ea typeface="ＭＳ Ｐゴシック"/>
              </a:rPr>
              <a:t>interregional</a:t>
            </a:r>
            <a:r>
              <a:rPr lang="hr-HR" sz="2000" dirty="0" smtClean="0">
                <a:solidFill>
                  <a:srgbClr val="000066"/>
                </a:solidFill>
                <a:ea typeface="ＭＳ Ｐゴシック"/>
              </a:rPr>
              <a:t> </a:t>
            </a:r>
            <a:r>
              <a:rPr lang="hr-HR" sz="2000" u="sng" dirty="0" smtClean="0">
                <a:solidFill>
                  <a:srgbClr val="000066"/>
                </a:solidFill>
                <a:ea typeface="ＭＳ Ｐゴシック"/>
              </a:rPr>
              <a:t>collaboration</a:t>
            </a:r>
            <a:r>
              <a:rPr lang="hr-HR" sz="2000" dirty="0" smtClean="0">
                <a:solidFill>
                  <a:srgbClr val="000066"/>
                </a:solidFill>
                <a:ea typeface="ＭＳ Ｐゴシック"/>
              </a:rPr>
              <a:t> (RA I, II, VI)</a:t>
            </a:r>
          </a:p>
          <a:p>
            <a:pPr algn="just">
              <a:buSzPct val="130000"/>
              <a:tabLst>
                <a:tab pos="685800" algn="l"/>
              </a:tabLst>
            </a:pPr>
            <a:endParaRPr lang="hr-HR" sz="2000" dirty="0" smtClean="0">
              <a:solidFill>
                <a:srgbClr val="000066"/>
              </a:solidFill>
              <a:ea typeface="ＭＳ Ｐゴシック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SzPct val="130000"/>
              <a:tabLst>
                <a:tab pos="685800" algn="l"/>
              </a:tabLst>
            </a:pPr>
            <a:r>
              <a:rPr lang="da-DK" sz="2000" b="1" u="sng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/>
              </a:rPr>
              <a:t>WMO RA VI:</a:t>
            </a:r>
            <a:r>
              <a:rPr lang="hr-HR" sz="2000" b="1" u="sng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/>
              </a:rPr>
              <a:t> 2</a:t>
            </a:r>
            <a:r>
              <a:rPr lang="hr-HR" sz="2000" b="1" u="sng" baseline="30000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/>
              </a:rPr>
              <a:t>nd</a:t>
            </a:r>
            <a:r>
              <a:rPr lang="hr-HR" sz="2000" b="1" u="sng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/>
              </a:rPr>
              <a:t> </a:t>
            </a:r>
            <a:r>
              <a:rPr lang="da-DK" sz="2000" b="1" u="sng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/>
              </a:rPr>
              <a:t>Forum Hydrology</a:t>
            </a:r>
            <a:r>
              <a:rPr lang="hr-HR" sz="2000" b="1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(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Warsaw, Poland, 24 - 26 September 2014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)</a:t>
            </a:r>
            <a:endParaRPr lang="hr-HR" sz="18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685800" algn="l"/>
              </a:tabLst>
            </a:pPr>
            <a:r>
              <a:rPr lang="hr-HR" sz="20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  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Hosted by </a:t>
            </a:r>
            <a:r>
              <a:rPr lang="en-US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Polish Institute of Meteorology and Water Management - National Research Institute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endParaRPr lang="en-US" sz="1800" dirty="0" smtClean="0">
              <a:solidFill>
                <a:srgbClr val="000066"/>
              </a:solidFill>
              <a:latin typeface="Arial Narrow"/>
              <a:ea typeface="ＭＳ Ｐゴシック"/>
              <a:cs typeface="ＭＳ Ｐゴシック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152400"/>
            <a:ext cx="9144000" cy="792163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fi-FI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Events and Milestones</a:t>
            </a:r>
            <a:endParaRPr kumimoji="0" lang="en-US" altLang="fi-FI" sz="4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0" y="980728"/>
            <a:ext cx="91440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hr-HR"/>
          </a:p>
        </p:txBody>
      </p:sp>
      <p:pic>
        <p:nvPicPr>
          <p:cNvPr id="6" name="Picture 5" descr="RA V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9" y="150540"/>
            <a:ext cx="1259632" cy="7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47737" y="6472238"/>
            <a:ext cx="3262313" cy="3127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b="1" dirty="0" smtClean="0">
                <a:solidFill>
                  <a:srgbClr val="E19601"/>
                </a:solidFill>
                <a:latin typeface="Arial" pitchFamily="34" charset="0"/>
                <a:cs typeface="Arial" pitchFamily="34" charset="0"/>
              </a:rPr>
              <a:t>MG-3, Istanbul, Turkey, 9 – 10 April 2015</a:t>
            </a:r>
            <a:endParaRPr lang="en-US" b="1" dirty="0">
              <a:solidFill>
                <a:srgbClr val="E1960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8580221" y="1047403"/>
            <a:ext cx="528638" cy="312737"/>
          </a:xfrm>
        </p:spPr>
        <p:txBody>
          <a:bodyPr/>
          <a:lstStyle/>
          <a:p>
            <a:fld id="{6E30F560-48CB-4FFF-8A94-C4B0D66B2707}" type="slidenum">
              <a:rPr lang="en-US" altLang="en-US" smtClean="0">
                <a:solidFill>
                  <a:srgbClr val="002060"/>
                </a:solidFill>
              </a:rPr>
              <a:pPr/>
              <a:t>4</a:t>
            </a:fld>
            <a:r>
              <a:rPr lang="hr-HR" altLang="en-US" dirty="0" smtClean="0">
                <a:solidFill>
                  <a:srgbClr val="002060"/>
                </a:solidFill>
              </a:rPr>
              <a:t>/17</a:t>
            </a:r>
            <a:endParaRPr lang="en-US" alt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6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63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563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563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563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563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5632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5632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uiExpand="1" build="p" bldLvl="5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76852" y="793945"/>
            <a:ext cx="8787762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buSzPct val="130000"/>
              <a:tabLst>
                <a:tab pos="685800" algn="l"/>
              </a:tabLst>
            </a:pPr>
            <a:r>
              <a:rPr lang="hr-HR" sz="2000" b="1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 </a:t>
            </a:r>
            <a:r>
              <a:rPr lang="en-US" sz="2000" b="1" u="sng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Third European Communications Workshop for NMHSs</a:t>
            </a:r>
            <a:r>
              <a:rPr lang="hr-HR" sz="2000" b="1" u="sng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</a:t>
            </a:r>
            <a:r>
              <a:rPr lang="hr-HR" sz="2000" dirty="0" smtClean="0">
                <a:solidFill>
                  <a:srgbClr val="000066"/>
                </a:solidFill>
                <a:ea typeface="ＭＳ Ｐゴシック"/>
              </a:rPr>
              <a:t>at the                                         </a:t>
            </a: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   1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4th EMS Annual Meeting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</a:t>
            </a:r>
            <a:r>
              <a:rPr lang="hr-HR" sz="1800" dirty="0" smtClean="0">
                <a:solidFill>
                  <a:srgbClr val="000066"/>
                </a:solidFill>
                <a:ea typeface="ＭＳ Ｐゴシック"/>
              </a:rPr>
              <a:t>(</a:t>
            </a:r>
            <a:r>
              <a:rPr lang="hr-HR" sz="1800" i="1" dirty="0" smtClean="0">
                <a:solidFill>
                  <a:srgbClr val="000066"/>
                </a:solidFill>
                <a:ea typeface="ＭＳ Ｐゴシック"/>
              </a:rPr>
              <a:t>Prague, Czech Republic, 6 – 7 October 2014</a:t>
            </a:r>
            <a:r>
              <a:rPr lang="hr-HR" sz="1800" dirty="0" smtClean="0">
                <a:solidFill>
                  <a:srgbClr val="000066"/>
                </a:solidFill>
                <a:ea typeface="ＭＳ Ｐゴシック"/>
              </a:rPr>
              <a:t>)</a:t>
            </a:r>
          </a:p>
          <a:p>
            <a:pPr algn="just">
              <a:buSzPct val="130000"/>
              <a:tabLst>
                <a:tab pos="685800" algn="l"/>
              </a:tabLst>
            </a:pPr>
            <a:endParaRPr lang="hr-HR" sz="500" b="1" dirty="0" smtClean="0">
              <a:solidFill>
                <a:srgbClr val="000066"/>
              </a:solidFill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en-US" sz="2000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  -  </a:t>
            </a:r>
            <a:r>
              <a:rPr lang="en-US" sz="2000" dirty="0" smtClean="0">
                <a:solidFill>
                  <a:srgbClr val="000066"/>
                </a:solidFill>
                <a:ea typeface="ＭＳ Ｐゴシック"/>
              </a:rPr>
              <a:t>the importance </a:t>
            </a:r>
            <a:r>
              <a:rPr lang="hr-HR" sz="2000" dirty="0" smtClean="0">
                <a:solidFill>
                  <a:srgbClr val="000066"/>
                </a:solidFill>
                <a:ea typeface="ＭＳ Ｐゴシック"/>
              </a:rPr>
              <a:t>and </a:t>
            </a:r>
            <a:r>
              <a:rPr lang="en-US" sz="2000" dirty="0" smtClean="0">
                <a:solidFill>
                  <a:srgbClr val="000066"/>
                </a:solidFill>
                <a:ea typeface="ＭＳ Ｐゴシック"/>
              </a:rPr>
              <a:t>how to communicate </a:t>
            </a:r>
            <a:r>
              <a:rPr lang="hr-HR" sz="2000" dirty="0" smtClean="0">
                <a:solidFill>
                  <a:srgbClr val="000066"/>
                </a:solidFill>
                <a:ea typeface="ＭＳ Ｐゴシック"/>
              </a:rPr>
              <a:t>the</a:t>
            </a:r>
            <a:r>
              <a:rPr lang="en-US" sz="2000" dirty="0" smtClean="0">
                <a:solidFill>
                  <a:srgbClr val="000066"/>
                </a:solidFill>
                <a:ea typeface="ＭＳ Ｐゴシック"/>
              </a:rPr>
              <a:t> value</a:t>
            </a:r>
            <a:r>
              <a:rPr lang="hr-HR" sz="2000" dirty="0" smtClean="0">
                <a:solidFill>
                  <a:srgbClr val="000066"/>
                </a:solidFill>
                <a:ea typeface="ＭＳ Ｐゴシック"/>
              </a:rPr>
              <a:t> of </a:t>
            </a:r>
            <a:r>
              <a:rPr lang="en-US" sz="2000" dirty="0" smtClean="0">
                <a:solidFill>
                  <a:srgbClr val="000066"/>
                </a:solidFill>
                <a:ea typeface="ＭＳ Ｐゴシック"/>
              </a:rPr>
              <a:t>NMHSs’</a:t>
            </a:r>
            <a:endParaRPr lang="hr-HR" sz="2000" dirty="0" smtClean="0">
              <a:solidFill>
                <a:srgbClr val="000066"/>
              </a:solidFill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   -  </a:t>
            </a:r>
            <a:r>
              <a:rPr lang="en-US" sz="2000" dirty="0" smtClean="0">
                <a:solidFill>
                  <a:srgbClr val="000066"/>
                </a:solidFill>
                <a:ea typeface="ＭＳ Ｐゴシック"/>
              </a:rPr>
              <a:t>WMO’s work on valuation of meteorological and hydrological services</a:t>
            </a:r>
            <a:endParaRPr lang="hr-HR" sz="2000" dirty="0" smtClean="0">
              <a:solidFill>
                <a:srgbClr val="000066"/>
              </a:solidFill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endParaRPr lang="hr-HR" sz="1000" dirty="0" smtClean="0">
              <a:solidFill>
                <a:srgbClr val="000066"/>
              </a:solidFill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</a:rPr>
              <a:t>  </a:t>
            </a:r>
            <a:r>
              <a:rPr lang="en-US" sz="2000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</a:rPr>
              <a:t>Final Meeting of the IPA Project</a:t>
            </a:r>
            <a:r>
              <a:rPr lang="hr-HR" sz="2000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</a:rPr>
              <a:t> </a:t>
            </a:r>
            <a:r>
              <a:rPr lang="en-US" sz="2000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</a:rPr>
              <a:t>Steering Committee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</a:rPr>
              <a:t> </a:t>
            </a:r>
            <a:r>
              <a:rPr lang="hr-HR" sz="1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</a:rPr>
              <a:t>(</a:t>
            </a:r>
            <a:r>
              <a:rPr lang="hr-HR" sz="1800" i="1" dirty="0" smtClean="0">
                <a:solidFill>
                  <a:srgbClr val="000066"/>
                </a:solidFill>
                <a:ea typeface="ＭＳ Ｐゴシック"/>
              </a:rPr>
              <a:t>Ankara, Turkey, 14 October 2014</a:t>
            </a:r>
            <a:r>
              <a:rPr lang="hr-HR" sz="1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</a:rPr>
              <a:t>)</a:t>
            </a:r>
            <a:endParaRPr lang="hr-HR" sz="1800" b="1" u="sng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1800" dirty="0" smtClean="0">
                <a:solidFill>
                  <a:srgbClr val="000066"/>
                </a:solidFill>
                <a:ea typeface="ＭＳ Ｐゴシック"/>
              </a:rPr>
              <a:t>  Completion of the 2</a:t>
            </a:r>
            <a:r>
              <a:rPr lang="hr-HR" sz="1800" baseline="30000" dirty="0" smtClean="0">
                <a:solidFill>
                  <a:srgbClr val="000066"/>
                </a:solidFill>
                <a:ea typeface="ＭＳ Ｐゴシック"/>
              </a:rPr>
              <a:t>nd</a:t>
            </a:r>
            <a:r>
              <a:rPr lang="hr-HR" sz="1800" dirty="0" smtClean="0">
                <a:solidFill>
                  <a:srgbClr val="000066"/>
                </a:solidFill>
                <a:ea typeface="ＭＳ Ｐゴシック"/>
              </a:rPr>
              <a:t> Phase WMO / UNISDR Project</a:t>
            </a: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1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</a:rPr>
              <a:t>  </a:t>
            </a:r>
            <a:r>
              <a:rPr lang="en-US" sz="1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</a:rPr>
              <a:t>Building Resilience to Disasters in Western Balkans and Turkey</a:t>
            </a:r>
            <a:r>
              <a:rPr lang="hr-HR" sz="1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</a:rPr>
              <a:t> </a:t>
            </a: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   -  </a:t>
            </a:r>
            <a:r>
              <a:rPr lang="hr-HR" sz="2000" dirty="0" smtClean="0">
                <a:solidFill>
                  <a:srgbClr val="000066"/>
                </a:solidFill>
                <a:ea typeface="ＭＳ Ｐゴシック"/>
              </a:rPr>
              <a:t>review of project results, including MHEWS design, management and governence</a:t>
            </a: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   -  </a:t>
            </a:r>
            <a:r>
              <a:rPr lang="hr-HR" sz="2000" dirty="0" smtClean="0">
                <a:solidFill>
                  <a:srgbClr val="000066"/>
                </a:solidFill>
                <a:ea typeface="ＭＳ Ｐゴシック"/>
              </a:rPr>
              <a:t>evaluation and way forward (3</a:t>
            </a:r>
            <a:r>
              <a:rPr lang="hr-HR" sz="2000" baseline="30000" dirty="0" smtClean="0">
                <a:solidFill>
                  <a:srgbClr val="000066"/>
                </a:solidFill>
                <a:ea typeface="ＭＳ Ｐゴシック"/>
              </a:rPr>
              <a:t>rd</a:t>
            </a:r>
            <a:r>
              <a:rPr lang="hr-HR" sz="2000" dirty="0" smtClean="0">
                <a:solidFill>
                  <a:srgbClr val="000066"/>
                </a:solidFill>
                <a:ea typeface="ＭＳ Ｐゴシック"/>
              </a:rPr>
              <a:t> Phase Project)</a:t>
            </a:r>
            <a:endParaRPr lang="en-US" sz="2000" dirty="0" smtClean="0">
              <a:solidFill>
                <a:srgbClr val="000066"/>
              </a:solidFill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endParaRPr lang="hr-HR" dirty="0" smtClean="0">
              <a:solidFill>
                <a:srgbClr val="000066"/>
              </a:solidFill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  <a:cs typeface="ＭＳ Ｐゴシック"/>
              </a:rPr>
              <a:t> </a:t>
            </a:r>
            <a:r>
              <a:rPr lang="en-US" sz="2000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  <a:cs typeface="ＭＳ Ｐゴシック"/>
              </a:rPr>
              <a:t>Regional </a:t>
            </a:r>
            <a:r>
              <a:rPr lang="en-US" sz="2000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  <a:cs typeface="ＭＳ Ｐゴシック"/>
              </a:rPr>
              <a:t>Conference for floods prevention and management in Western Balkans</a:t>
            </a:r>
            <a:r>
              <a:rPr lang="hr-H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  <a:cs typeface="ＭＳ Ｐゴシック"/>
              </a:rPr>
              <a:t>   </a:t>
            </a:r>
            <a:endParaRPr lang="hr-HR" sz="20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/>
              <a:ea typeface="ＭＳ Ｐゴシック"/>
              <a:cs typeface="ＭＳ Ｐゴシック"/>
            </a:endParaRPr>
          </a:p>
          <a:p>
            <a:pPr indent="96838" algn="just">
              <a:buSzPct val="130000"/>
              <a:tabLst>
                <a:tab pos="685800" algn="l"/>
              </a:tabLst>
            </a:pP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High 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level 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meeting </a:t>
            </a:r>
            <a:r>
              <a:rPr lang="en-US" sz="1800" b="1" i="1" dirty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EU solidarity with Bosnia and Herzegovina and Serbia</a:t>
            </a:r>
            <a:r>
              <a:rPr lang="en-US" sz="1800" dirty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: International donors' conference for Bosnia and Herzegovina and Serbia after the </a:t>
            </a:r>
            <a:r>
              <a:rPr lang="en-US" sz="18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floods (Brussels, 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Belgium, </a:t>
            </a:r>
            <a:r>
              <a:rPr lang="en-US" sz="18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16 </a:t>
            </a:r>
            <a:r>
              <a:rPr lang="en-US" sz="1800" dirty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July </a:t>
            </a:r>
            <a:r>
              <a:rPr lang="en-US" sz="18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2014)</a:t>
            </a:r>
          </a:p>
          <a:p>
            <a:pPr indent="96838" algn="just">
              <a:buSzPct val="130000"/>
              <a:tabLst>
                <a:tab pos="685800" algn="l"/>
              </a:tabLst>
            </a:pPr>
            <a:r>
              <a:rPr lang="en-US" sz="18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Follow</a:t>
            </a:r>
            <a:r>
              <a:rPr lang="en-US" sz="1800" dirty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-</a:t>
            </a:r>
            <a:r>
              <a:rPr lang="en-US" sz="18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up </a:t>
            </a:r>
            <a:r>
              <a:rPr lang="en-US" sz="1800" b="1" i="1" dirty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Regional Conference for floods prevention and management in Western Balkans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/>
            </a:r>
            <a:b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</a:b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WMO / EC / World Bank / ... (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Brussels, Belgium, 24 November 2014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)</a:t>
            </a:r>
          </a:p>
          <a:p>
            <a:pPr algn="just">
              <a:buSzPct val="130000"/>
              <a:tabLst>
                <a:tab pos="685800" algn="l"/>
              </a:tabLst>
            </a:pPr>
            <a:endParaRPr lang="hr-HR" sz="500" dirty="0" smtClean="0">
              <a:solidFill>
                <a:srgbClr val="000066"/>
              </a:solidFill>
              <a:latin typeface="Arial Narrow"/>
              <a:ea typeface="ＭＳ Ｐゴシック"/>
              <a:cs typeface="ＭＳ Ｐゴシック"/>
            </a:endParaRPr>
          </a:p>
          <a:p>
            <a:pPr marL="176213" algn="just">
              <a:buSzPct val="130000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   - 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building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a sound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flood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risk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management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system on strong pillars</a:t>
            </a:r>
            <a:endParaRPr lang="hr-HR" sz="2000" dirty="0" smtClean="0">
              <a:solidFill>
                <a:srgbClr val="000066"/>
              </a:solidFill>
              <a:latin typeface="Arial Narrow"/>
              <a:ea typeface="ＭＳ Ｐゴシック"/>
              <a:cs typeface="ＭＳ Ｐゴシック"/>
            </a:endParaRPr>
          </a:p>
          <a:p>
            <a:pPr marL="176213" algn="just">
              <a:buSzPct val="130000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   - 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development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of the river basin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management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plans</a:t>
            </a:r>
            <a:endParaRPr lang="hr-HR" sz="2000" u="sng" dirty="0" smtClean="0">
              <a:solidFill>
                <a:srgbClr val="000066"/>
              </a:solidFill>
              <a:latin typeface="Arial Narrow"/>
              <a:ea typeface="ＭＳ Ｐゴシック"/>
              <a:cs typeface="ＭＳ Ｐゴシック"/>
            </a:endParaRPr>
          </a:p>
          <a:p>
            <a:pPr marL="176213" algn="just">
              <a:buSzPct val="130000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   - 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enhancement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of the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Civil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Protection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and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Response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Capacity</a:t>
            </a:r>
            <a:endParaRPr lang="hr-HR" sz="2000" dirty="0" smtClean="0">
              <a:solidFill>
                <a:srgbClr val="000066"/>
              </a:solidFill>
              <a:latin typeface="Arial Narrow"/>
              <a:ea typeface="ＭＳ Ｐゴシック"/>
              <a:cs typeface="ＭＳ Ｐゴシック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47737" y="6472238"/>
            <a:ext cx="3262313" cy="3127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b="1" dirty="0" smtClean="0">
                <a:solidFill>
                  <a:srgbClr val="E19601"/>
                </a:solidFill>
                <a:latin typeface="Arial" pitchFamily="34" charset="0"/>
                <a:cs typeface="Arial" pitchFamily="34" charset="0"/>
              </a:rPr>
              <a:t>MG-3, Istanbul, Turkey, 9 – 10 April 2015</a:t>
            </a:r>
            <a:endParaRPr lang="en-US" b="1" dirty="0">
              <a:solidFill>
                <a:srgbClr val="E1960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72025"/>
            <a:ext cx="9144000" cy="792163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fi-FI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Events and Milestones</a:t>
            </a:r>
            <a:endParaRPr kumimoji="0" lang="en-US" altLang="fi-FI" sz="4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>
            <a:off x="0" y="884278"/>
            <a:ext cx="91440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hr-HR"/>
          </a:p>
        </p:txBody>
      </p:sp>
      <p:pic>
        <p:nvPicPr>
          <p:cNvPr id="8" name="Picture 7" descr="RA V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9" y="54090"/>
            <a:ext cx="1259632" cy="7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8580221" y="1047403"/>
            <a:ext cx="528638" cy="312737"/>
          </a:xfrm>
        </p:spPr>
        <p:txBody>
          <a:bodyPr/>
          <a:lstStyle/>
          <a:p>
            <a:fld id="{6E30F560-48CB-4FFF-8A94-C4B0D66B2707}" type="slidenum">
              <a:rPr lang="en-US" altLang="en-US" smtClean="0">
                <a:solidFill>
                  <a:srgbClr val="002060"/>
                </a:solidFill>
              </a:rPr>
              <a:pPr/>
              <a:t>5</a:t>
            </a:fld>
            <a:r>
              <a:rPr lang="hr-HR" altLang="en-US" dirty="0" smtClean="0">
                <a:solidFill>
                  <a:srgbClr val="002060"/>
                </a:solidFill>
              </a:rPr>
              <a:t>/17</a:t>
            </a:r>
            <a:endParaRPr lang="en-US" alt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6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563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63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563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563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563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563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563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5632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5632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5632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uiExpand="1" build="p" bldLvl="5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350837" y="1147092"/>
            <a:ext cx="8793163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buSzPct val="130000"/>
              <a:tabLst>
                <a:tab pos="685800" algn="l"/>
              </a:tabLst>
            </a:pPr>
            <a:r>
              <a:rPr lang="hr-HR" sz="2000" b="1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 </a:t>
            </a:r>
            <a:r>
              <a:rPr lang="en-US" sz="2000" b="1" u="sng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13</a:t>
            </a:r>
            <a:r>
              <a:rPr lang="en-US" sz="2000" b="1" u="sng" baseline="30000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th</a:t>
            </a:r>
            <a:r>
              <a:rPr lang="en-US" sz="2000" b="1" u="sng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EIG EUMETNET Assembly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</a:t>
            </a:r>
            <a:r>
              <a:rPr lang="hr-HR" sz="2000" b="1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</a:t>
            </a:r>
            <a:r>
              <a:rPr lang="hr-HR" sz="1800" dirty="0" smtClean="0">
                <a:solidFill>
                  <a:srgbClr val="000066"/>
                </a:solidFill>
                <a:ea typeface="ＭＳ Ｐゴシック"/>
              </a:rPr>
              <a:t>(</a:t>
            </a:r>
            <a:r>
              <a:rPr lang="hr-HR" sz="1800" i="1" dirty="0" smtClean="0">
                <a:solidFill>
                  <a:srgbClr val="000066"/>
                </a:solidFill>
                <a:ea typeface="ＭＳ Ｐゴシック"/>
              </a:rPr>
              <a:t>Dublin, Ireland, 18-19 November 2014</a:t>
            </a:r>
            <a:r>
              <a:rPr lang="hr-HR" sz="1800" dirty="0" smtClean="0">
                <a:solidFill>
                  <a:srgbClr val="000066"/>
                </a:solidFill>
                <a:ea typeface="ＭＳ Ｐゴシック"/>
              </a:rPr>
              <a:t>)</a:t>
            </a:r>
          </a:p>
          <a:p>
            <a:pPr algn="just">
              <a:buSzPct val="130000"/>
              <a:tabLst>
                <a:tab pos="685800" algn="l"/>
              </a:tabLst>
            </a:pPr>
            <a:endParaRPr lang="hr-HR" sz="500" b="1" dirty="0" smtClean="0">
              <a:solidFill>
                <a:srgbClr val="000066"/>
              </a:solidFill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en-US" sz="2000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  -  </a:t>
            </a:r>
            <a:r>
              <a:rPr lang="en-US" sz="2000" b="1" dirty="0" smtClean="0">
                <a:solidFill>
                  <a:srgbClr val="000066"/>
                </a:solidFill>
                <a:ea typeface="ＭＳ Ｐゴシック"/>
              </a:rPr>
              <a:t>approved</a:t>
            </a:r>
            <a:r>
              <a:rPr lang="en-US" sz="2000" dirty="0" smtClean="0">
                <a:solidFill>
                  <a:srgbClr val="000066"/>
                </a:solidFill>
                <a:ea typeface="ＭＳ Ｐゴシック"/>
              </a:rPr>
              <a:t> the proposed </a:t>
            </a:r>
            <a:r>
              <a:rPr lang="en-US" sz="2000" b="1" dirty="0" smtClean="0">
                <a:solidFill>
                  <a:srgbClr val="000066"/>
                </a:solidFill>
                <a:ea typeface="ＭＳ Ｐゴシック"/>
              </a:rPr>
              <a:t>cooperation</a:t>
            </a:r>
            <a:r>
              <a:rPr lang="en-US" sz="2000" dirty="0" smtClean="0">
                <a:solidFill>
                  <a:srgbClr val="000066"/>
                </a:solidFill>
                <a:ea typeface="ＭＳ Ｐゴシック"/>
              </a:rPr>
              <a:t> </a:t>
            </a:r>
            <a:r>
              <a:rPr lang="hr-HR" sz="2000" dirty="0" smtClean="0">
                <a:solidFill>
                  <a:srgbClr val="000066"/>
                </a:solidFill>
                <a:ea typeface="ＭＳ Ｐゴシック"/>
              </a:rPr>
              <a:t>with </a:t>
            </a:r>
            <a:r>
              <a:rPr lang="hr-HR" sz="2000" b="1" dirty="0" smtClean="0">
                <a:solidFill>
                  <a:srgbClr val="000066"/>
                </a:solidFill>
                <a:ea typeface="ＭＳ Ｐゴシック"/>
              </a:rPr>
              <a:t>WMO</a:t>
            </a:r>
            <a:r>
              <a:rPr lang="hr-HR" sz="2000" dirty="0" smtClean="0">
                <a:solidFill>
                  <a:srgbClr val="000066"/>
                </a:solidFill>
                <a:ea typeface="ＭＳ Ｐゴシック"/>
              </a:rPr>
              <a:t> on </a:t>
            </a:r>
            <a:r>
              <a:rPr lang="en-US" sz="2000" b="1" dirty="0" smtClean="0">
                <a:solidFill>
                  <a:srgbClr val="000066"/>
                </a:solidFill>
                <a:ea typeface="ＭＳ Ｐゴシック"/>
              </a:rPr>
              <a:t>WMO WIGOS implementation </a:t>
            </a:r>
            <a:endParaRPr lang="hr-HR" sz="2000" b="1" dirty="0" smtClean="0">
              <a:solidFill>
                <a:srgbClr val="000066"/>
              </a:solidFill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2000" b="1" dirty="0" smtClean="0">
                <a:solidFill>
                  <a:srgbClr val="000066"/>
                </a:solidFill>
                <a:ea typeface="ＭＳ Ｐゴシック"/>
              </a:rPr>
              <a:t>       </a:t>
            </a:r>
            <a:r>
              <a:rPr lang="en-US" sz="2000" dirty="0" smtClean="0">
                <a:solidFill>
                  <a:srgbClr val="000066"/>
                </a:solidFill>
                <a:ea typeface="ＭＳ Ｐゴシック"/>
              </a:rPr>
              <a:t>in the field of </a:t>
            </a:r>
            <a:r>
              <a:rPr lang="en-US" sz="2000" b="1" dirty="0" smtClean="0">
                <a:solidFill>
                  <a:srgbClr val="000066"/>
                </a:solidFill>
                <a:ea typeface="ＭＳ Ｐゴシック"/>
              </a:rPr>
              <a:t>weather radar </a:t>
            </a:r>
            <a:r>
              <a:rPr lang="en-US" sz="2000" dirty="0" smtClean="0">
                <a:solidFill>
                  <a:srgbClr val="000066"/>
                </a:solidFill>
                <a:ea typeface="ＭＳ Ｐゴシック"/>
              </a:rPr>
              <a:t>and </a:t>
            </a:r>
            <a:r>
              <a:rPr lang="en-US" sz="2000" b="1" dirty="0" smtClean="0">
                <a:solidFill>
                  <a:srgbClr val="000066"/>
                </a:solidFill>
                <a:ea typeface="ＭＳ Ｐゴシック"/>
              </a:rPr>
              <a:t>AMDAR observations </a:t>
            </a:r>
            <a:endParaRPr lang="hr-HR" sz="2000" dirty="0" smtClean="0">
              <a:solidFill>
                <a:srgbClr val="000066"/>
              </a:solidFill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ea typeface="ＭＳ Ｐゴシック"/>
              </a:rPr>
              <a:t>    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</a:rPr>
              <a:t>-</a:t>
            </a:r>
            <a:r>
              <a:rPr lang="hr-HR" sz="2000" dirty="0" smtClean="0">
                <a:solidFill>
                  <a:srgbClr val="000066"/>
                </a:solidFill>
                <a:ea typeface="ＭＳ Ｐゴシック"/>
              </a:rPr>
              <a:t>  </a:t>
            </a:r>
            <a:r>
              <a:rPr lang="en-US" sz="2000" b="1" dirty="0" smtClean="0">
                <a:solidFill>
                  <a:srgbClr val="000066"/>
                </a:solidFill>
                <a:ea typeface="ＭＳ Ｐゴシック"/>
              </a:rPr>
              <a:t>agreed</a:t>
            </a:r>
            <a:r>
              <a:rPr lang="en-US" sz="2000" dirty="0" smtClean="0">
                <a:solidFill>
                  <a:srgbClr val="000066"/>
                </a:solidFill>
                <a:ea typeface="ＭＳ Ｐゴシック"/>
              </a:rPr>
              <a:t> </a:t>
            </a:r>
            <a:r>
              <a:rPr lang="hr-HR" sz="2000" dirty="0" smtClean="0">
                <a:solidFill>
                  <a:srgbClr val="000066"/>
                </a:solidFill>
                <a:ea typeface="ＭＳ Ｐゴシック"/>
              </a:rPr>
              <a:t>to </a:t>
            </a:r>
            <a:r>
              <a:rPr lang="en-US" sz="2000" b="1" dirty="0" smtClean="0">
                <a:solidFill>
                  <a:srgbClr val="000066"/>
                </a:solidFill>
                <a:ea typeface="ＭＳ Ｐゴシック"/>
              </a:rPr>
              <a:t>add</a:t>
            </a:r>
            <a:r>
              <a:rPr lang="en-US" sz="2000" dirty="0" smtClean="0">
                <a:solidFill>
                  <a:srgbClr val="000066"/>
                </a:solidFill>
                <a:ea typeface="ＭＳ Ｐゴシック"/>
              </a:rPr>
              <a:t> a </a:t>
            </a:r>
            <a:r>
              <a:rPr lang="en-US" sz="2000" b="1" dirty="0" smtClean="0">
                <a:solidFill>
                  <a:srgbClr val="000066"/>
                </a:solidFill>
                <a:ea typeface="ＭＳ Ｐゴシック"/>
              </a:rPr>
              <a:t>cooperation annex </a:t>
            </a:r>
            <a:r>
              <a:rPr lang="en-US" sz="2000" dirty="0" smtClean="0">
                <a:solidFill>
                  <a:srgbClr val="000066"/>
                </a:solidFill>
                <a:ea typeface="ＭＳ Ｐゴシック"/>
              </a:rPr>
              <a:t>to the MoU with WMO</a:t>
            </a:r>
            <a:endParaRPr lang="hr-HR" sz="2000" dirty="0" smtClean="0">
              <a:solidFill>
                <a:srgbClr val="000066"/>
              </a:solidFill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endParaRPr lang="hr-HR" sz="2000" dirty="0" smtClean="0">
              <a:solidFill>
                <a:srgbClr val="000066"/>
              </a:solidFill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2400" b="1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 </a:t>
            </a:r>
            <a:r>
              <a:rPr lang="hr-HR" sz="2000" b="1" u="sng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39</a:t>
            </a:r>
            <a:r>
              <a:rPr lang="hr-HR" sz="2000" b="1" u="sng" baseline="30000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th</a:t>
            </a:r>
            <a:r>
              <a:rPr lang="hr-HR" sz="2000" b="1" u="sng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ECOMET </a:t>
            </a:r>
            <a:r>
              <a:rPr lang="en-US" sz="2000" b="1" u="sng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Assembly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</a:t>
            </a:r>
            <a:r>
              <a:rPr lang="hr-HR" sz="2000" b="1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</a:t>
            </a:r>
            <a:r>
              <a:rPr lang="hr-HR" sz="1800" dirty="0" smtClean="0">
                <a:solidFill>
                  <a:srgbClr val="000066"/>
                </a:solidFill>
                <a:ea typeface="ＭＳ Ｐゴシック"/>
              </a:rPr>
              <a:t>(</a:t>
            </a:r>
            <a:r>
              <a:rPr lang="hr-HR" sz="1800" i="1" dirty="0" smtClean="0">
                <a:solidFill>
                  <a:srgbClr val="000066"/>
                </a:solidFill>
                <a:ea typeface="ＭＳ Ｐゴシック"/>
              </a:rPr>
              <a:t>Dublin, Ireland, 18 November 2014</a:t>
            </a:r>
            <a:r>
              <a:rPr lang="hr-HR" sz="1800" dirty="0" smtClean="0">
                <a:solidFill>
                  <a:srgbClr val="000066"/>
                </a:solidFill>
                <a:ea typeface="ＭＳ Ｐゴシック"/>
              </a:rPr>
              <a:t>)</a:t>
            </a:r>
          </a:p>
          <a:p>
            <a:pPr algn="just">
              <a:buSzPct val="130000"/>
              <a:tabLst>
                <a:tab pos="685800" algn="l"/>
              </a:tabLst>
            </a:pPr>
            <a:endParaRPr lang="hr-HR" dirty="0" smtClean="0">
              <a:solidFill>
                <a:srgbClr val="000066"/>
              </a:solidFill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ea typeface="ＭＳ Ｐゴシック"/>
              </a:rPr>
              <a:t>     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</a:rPr>
              <a:t>-</a:t>
            </a:r>
            <a:r>
              <a:rPr lang="hr-HR" sz="2000" dirty="0" smtClean="0">
                <a:solidFill>
                  <a:srgbClr val="000066"/>
                </a:solidFill>
                <a:ea typeface="ＭＳ Ｐゴシック"/>
              </a:rPr>
              <a:t>   </a:t>
            </a:r>
            <a:r>
              <a:rPr lang="en-US" sz="2000" u="sng" dirty="0" smtClean="0">
                <a:solidFill>
                  <a:srgbClr val="000066"/>
                </a:solidFill>
                <a:ea typeface="ＭＳ Ｐゴシック"/>
              </a:rPr>
              <a:t>Chief Executive </a:t>
            </a:r>
            <a:r>
              <a:rPr lang="en-US" sz="2000" dirty="0" smtClean="0">
                <a:solidFill>
                  <a:srgbClr val="000066"/>
                </a:solidFill>
                <a:ea typeface="ＭＳ Ｐゴシック"/>
              </a:rPr>
              <a:t>informed the GA that </a:t>
            </a:r>
            <a:endParaRPr lang="hr-HR" sz="2000" dirty="0" smtClean="0">
              <a:solidFill>
                <a:srgbClr val="000066"/>
              </a:solidFill>
              <a:ea typeface="ＭＳ Ｐゴシック"/>
            </a:endParaRPr>
          </a:p>
          <a:p>
            <a:pPr lvl="1" algn="just">
              <a:buSzPct val="90000"/>
              <a:buFont typeface="Arial" pitchFamily="34" charset="0"/>
              <a:buChar char="•"/>
              <a:tabLst>
                <a:tab pos="685800" algn="l"/>
              </a:tabLst>
            </a:pPr>
            <a:r>
              <a:rPr lang="hr-HR" sz="2000" b="1" dirty="0" smtClean="0">
                <a:solidFill>
                  <a:srgbClr val="000066"/>
                </a:solidFill>
                <a:ea typeface="ＭＳ Ｐゴシック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ea typeface="ＭＳ Ｐゴシック"/>
              </a:rPr>
              <a:t>MoU with WMO </a:t>
            </a:r>
            <a:r>
              <a:rPr lang="en-US" sz="2000" dirty="0" smtClean="0">
                <a:solidFill>
                  <a:srgbClr val="000066"/>
                </a:solidFill>
                <a:ea typeface="ＭＳ Ｐゴシック"/>
              </a:rPr>
              <a:t>has been </a:t>
            </a:r>
            <a:r>
              <a:rPr lang="en-US" sz="2000" b="1" dirty="0" smtClean="0">
                <a:solidFill>
                  <a:srgbClr val="000066"/>
                </a:solidFill>
                <a:ea typeface="ＭＳ Ｐゴシック"/>
              </a:rPr>
              <a:t>signed</a:t>
            </a:r>
            <a:endParaRPr lang="hr-HR" sz="2000" b="1" dirty="0" smtClean="0">
              <a:solidFill>
                <a:srgbClr val="000066"/>
              </a:solidFill>
              <a:ea typeface="ＭＳ Ｐゴシック"/>
            </a:endParaRPr>
          </a:p>
          <a:p>
            <a:pPr lvl="1" algn="just">
              <a:buSzPct val="90000"/>
              <a:buFont typeface="Arial" pitchFamily="34" charset="0"/>
              <a:buChar char="•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ea typeface="ＭＳ Ｐゴシック"/>
              </a:rPr>
              <a:t>  will </a:t>
            </a:r>
            <a:r>
              <a:rPr lang="en-US" sz="2000" u="sng" dirty="0" smtClean="0">
                <a:solidFill>
                  <a:srgbClr val="000066"/>
                </a:solidFill>
                <a:ea typeface="ＭＳ Ｐゴシック"/>
              </a:rPr>
              <a:t>work</a:t>
            </a:r>
            <a:r>
              <a:rPr lang="en-US" sz="2000" dirty="0" smtClean="0">
                <a:solidFill>
                  <a:srgbClr val="000066"/>
                </a:solidFill>
                <a:ea typeface="ＭＳ Ｐゴシック"/>
              </a:rPr>
              <a:t> </a:t>
            </a:r>
            <a:r>
              <a:rPr lang="hr-HR" sz="2000" dirty="0" smtClean="0">
                <a:solidFill>
                  <a:srgbClr val="000066"/>
                </a:solidFill>
                <a:ea typeface="ＭＳ Ｐゴシック"/>
              </a:rPr>
              <a:t>with </a:t>
            </a:r>
            <a:r>
              <a:rPr lang="en-US" sz="2000" b="1" dirty="0" smtClean="0">
                <a:solidFill>
                  <a:srgbClr val="000066"/>
                </a:solidFill>
                <a:ea typeface="ＭＳ Ｐゴシック"/>
              </a:rPr>
              <a:t>PRA</a:t>
            </a:r>
            <a:r>
              <a:rPr lang="hr-HR" sz="2000" b="1" dirty="0" smtClean="0">
                <a:solidFill>
                  <a:srgbClr val="000066"/>
                </a:solidFill>
                <a:ea typeface="ＭＳ Ｐゴシック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ea typeface="ＭＳ Ｐゴシック"/>
              </a:rPr>
              <a:t>VI </a:t>
            </a:r>
            <a:r>
              <a:rPr lang="en-US" sz="2000" dirty="0" smtClean="0">
                <a:solidFill>
                  <a:srgbClr val="000066"/>
                </a:solidFill>
                <a:ea typeface="ＭＳ Ｐゴシック"/>
              </a:rPr>
              <a:t>and </a:t>
            </a:r>
            <a:r>
              <a:rPr lang="en-US" sz="2000" b="1" dirty="0" smtClean="0">
                <a:solidFill>
                  <a:srgbClr val="000066"/>
                </a:solidFill>
                <a:ea typeface="ＭＳ Ｐゴシック"/>
              </a:rPr>
              <a:t>WMO</a:t>
            </a:r>
            <a:r>
              <a:rPr lang="hr-HR" sz="2000" dirty="0" smtClean="0">
                <a:solidFill>
                  <a:srgbClr val="000066"/>
                </a:solidFill>
                <a:ea typeface="ＭＳ Ｐゴシック"/>
              </a:rPr>
              <a:t> individuals on </a:t>
            </a:r>
            <a:r>
              <a:rPr lang="en-US" sz="2000" u="sng" dirty="0" smtClean="0">
                <a:solidFill>
                  <a:srgbClr val="000066"/>
                </a:solidFill>
                <a:ea typeface="ＭＳ Ｐゴシック"/>
              </a:rPr>
              <a:t>best</a:t>
            </a:r>
            <a:r>
              <a:rPr lang="en-US" sz="2000" dirty="0" smtClean="0">
                <a:solidFill>
                  <a:srgbClr val="000066"/>
                </a:solidFill>
                <a:ea typeface="ＭＳ Ｐゴシック"/>
              </a:rPr>
              <a:t> </a:t>
            </a:r>
            <a:r>
              <a:rPr lang="hr-HR" sz="2000" u="sng" dirty="0" smtClean="0">
                <a:solidFill>
                  <a:srgbClr val="000066"/>
                </a:solidFill>
                <a:ea typeface="ＭＳ Ｐゴシック"/>
              </a:rPr>
              <a:t>cooperation</a:t>
            </a:r>
          </a:p>
          <a:p>
            <a:pPr lvl="1" algn="just">
              <a:buSzPct val="90000"/>
              <a:tabLst>
                <a:tab pos="685800" algn="l"/>
              </a:tabLst>
            </a:pPr>
            <a:endParaRPr lang="hr-HR" dirty="0" smtClean="0">
              <a:solidFill>
                <a:srgbClr val="000066"/>
              </a:solidFill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ea typeface="ＭＳ Ｐゴシック"/>
              </a:rPr>
              <a:t>     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</a:rPr>
              <a:t>-</a:t>
            </a:r>
            <a:r>
              <a:rPr lang="hr-HR" sz="2000" dirty="0" smtClean="0">
                <a:solidFill>
                  <a:srgbClr val="000066"/>
                </a:solidFill>
                <a:ea typeface="ＭＳ Ｐゴシック"/>
              </a:rPr>
              <a:t>  Assembly has considered </a:t>
            </a:r>
            <a:r>
              <a:rPr lang="en-US" sz="2000" b="1" dirty="0" smtClean="0">
                <a:solidFill>
                  <a:srgbClr val="000066"/>
                </a:solidFill>
                <a:ea typeface="ＭＳ Ｐゴシック"/>
              </a:rPr>
              <a:t>impact</a:t>
            </a:r>
            <a:r>
              <a:rPr lang="en-US" sz="2000" dirty="0" smtClean="0">
                <a:solidFill>
                  <a:srgbClr val="000066"/>
                </a:solidFill>
                <a:ea typeface="ＭＳ Ｐゴシック"/>
              </a:rPr>
              <a:t> on ECOMET of the proposed </a:t>
            </a:r>
            <a:r>
              <a:rPr lang="en-US" sz="2000" b="1" dirty="0" smtClean="0">
                <a:solidFill>
                  <a:srgbClr val="000066"/>
                </a:solidFill>
                <a:ea typeface="ＭＳ Ｐゴシック"/>
              </a:rPr>
              <a:t>GFCS data policy</a:t>
            </a:r>
            <a:endParaRPr lang="hr-HR" sz="2000" b="1" dirty="0" smtClean="0">
              <a:solidFill>
                <a:srgbClr val="000066"/>
              </a:solidFill>
              <a:ea typeface="ＭＳ Ｐゴシック"/>
            </a:endParaRPr>
          </a:p>
          <a:p>
            <a:pPr lvl="1" algn="just">
              <a:buSzPct val="90000"/>
              <a:buFont typeface="Arial" pitchFamily="34" charset="0"/>
              <a:buChar char="•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ea typeface="ＭＳ Ｐゴシック"/>
              </a:rPr>
              <a:t>   </a:t>
            </a:r>
            <a:r>
              <a:rPr lang="en-US" sz="2000" dirty="0" smtClean="0">
                <a:solidFill>
                  <a:srgbClr val="000066"/>
                </a:solidFill>
                <a:ea typeface="ＭＳ Ｐゴシック"/>
              </a:rPr>
              <a:t>one of the main recommendations is to </a:t>
            </a:r>
            <a:r>
              <a:rPr lang="en-US" sz="2000" b="1" dirty="0" smtClean="0">
                <a:solidFill>
                  <a:srgbClr val="000066"/>
                </a:solidFill>
                <a:ea typeface="ＭＳ Ｐゴシック"/>
              </a:rPr>
              <a:t>define</a:t>
            </a:r>
            <a:r>
              <a:rPr lang="en-US" sz="2000" dirty="0" smtClean="0">
                <a:solidFill>
                  <a:srgbClr val="000066"/>
                </a:solidFill>
                <a:ea typeface="ＭＳ Ｐゴシック"/>
              </a:rPr>
              <a:t> a </a:t>
            </a:r>
            <a:r>
              <a:rPr lang="en-US" sz="2000" b="1" dirty="0" smtClean="0">
                <a:solidFill>
                  <a:srgbClr val="000066"/>
                </a:solidFill>
                <a:ea typeface="ＭＳ Ｐゴシック"/>
              </a:rPr>
              <a:t>minimal</a:t>
            </a:r>
            <a:r>
              <a:rPr lang="en-US" sz="2000" dirty="0" smtClean="0">
                <a:solidFill>
                  <a:srgbClr val="000066"/>
                </a:solidFill>
                <a:ea typeface="ＭＳ Ｐゴシック"/>
              </a:rPr>
              <a:t> set of </a:t>
            </a:r>
            <a:r>
              <a:rPr lang="en-US" sz="2000" b="1" dirty="0" smtClean="0">
                <a:solidFill>
                  <a:srgbClr val="000066"/>
                </a:solidFill>
                <a:ea typeface="ＭＳ Ｐゴシック"/>
              </a:rPr>
              <a:t>climate data </a:t>
            </a:r>
            <a:endParaRPr lang="hr-HR" sz="2000" b="1" dirty="0" smtClean="0">
              <a:solidFill>
                <a:srgbClr val="000066"/>
              </a:solidFill>
              <a:ea typeface="ＭＳ Ｐゴシック"/>
            </a:endParaRPr>
          </a:p>
          <a:p>
            <a:pPr lvl="1" algn="just">
              <a:buSzPct val="90000"/>
              <a:tabLst>
                <a:tab pos="685800" algn="l"/>
              </a:tabLst>
            </a:pPr>
            <a:r>
              <a:rPr lang="hr-HR" sz="2000" b="1" dirty="0" smtClean="0">
                <a:solidFill>
                  <a:srgbClr val="000066"/>
                </a:solidFill>
                <a:ea typeface="ＭＳ Ｐゴシック"/>
              </a:rPr>
              <a:t>    </a:t>
            </a:r>
            <a:r>
              <a:rPr lang="en-US" sz="2000" dirty="0" smtClean="0">
                <a:solidFill>
                  <a:srgbClr val="000066"/>
                </a:solidFill>
                <a:ea typeface="ＭＳ Ｐゴシック"/>
              </a:rPr>
              <a:t>to be classified as </a:t>
            </a:r>
            <a:r>
              <a:rPr lang="en-US" sz="2000" b="1" dirty="0" smtClean="0">
                <a:solidFill>
                  <a:srgbClr val="000066"/>
                </a:solidFill>
                <a:ea typeface="ＭＳ Ｐゴシック"/>
              </a:rPr>
              <a:t>essential</a:t>
            </a:r>
            <a:r>
              <a:rPr lang="en-US" sz="2000" dirty="0" smtClean="0">
                <a:solidFill>
                  <a:srgbClr val="000066"/>
                </a:solidFill>
                <a:ea typeface="ＭＳ Ｐゴシック"/>
              </a:rPr>
              <a:t> under WMO </a:t>
            </a:r>
            <a:r>
              <a:rPr lang="en-US" sz="2000" b="1" dirty="0" smtClean="0">
                <a:solidFill>
                  <a:srgbClr val="000066"/>
                </a:solidFill>
                <a:ea typeface="ＭＳ Ｐゴシック"/>
              </a:rPr>
              <a:t>Resolution 40</a:t>
            </a:r>
            <a:endParaRPr lang="hr-HR" sz="2000" b="1" dirty="0" smtClean="0">
              <a:solidFill>
                <a:srgbClr val="000066"/>
              </a:solidFill>
              <a:ea typeface="ＭＳ Ｐゴシック"/>
            </a:endParaRPr>
          </a:p>
          <a:p>
            <a:pPr lvl="1" algn="just">
              <a:buSzPct val="90000"/>
              <a:buFont typeface="Arial" pitchFamily="34" charset="0"/>
              <a:buChar char="•"/>
              <a:tabLst>
                <a:tab pos="685800" algn="l"/>
              </a:tabLst>
            </a:pPr>
            <a:r>
              <a:rPr lang="hr-HR" sz="2000" b="1" dirty="0" smtClean="0">
                <a:solidFill>
                  <a:srgbClr val="000066"/>
                </a:solidFill>
                <a:ea typeface="ＭＳ Ｐゴシック"/>
              </a:rPr>
              <a:t>  </a:t>
            </a:r>
            <a:r>
              <a:rPr lang="en-US" sz="2000" dirty="0" smtClean="0">
                <a:solidFill>
                  <a:srgbClr val="000066"/>
                </a:solidFill>
                <a:ea typeface="ＭＳ Ｐゴシック"/>
              </a:rPr>
              <a:t>however, Members could ask a </a:t>
            </a:r>
            <a:r>
              <a:rPr lang="en-US" sz="2000" u="sng" dirty="0" smtClean="0">
                <a:solidFill>
                  <a:srgbClr val="000066"/>
                </a:solidFill>
                <a:ea typeface="ＭＳ Ｐゴシック"/>
              </a:rPr>
              <a:t>handling</a:t>
            </a:r>
            <a:r>
              <a:rPr lang="en-US" sz="2000" dirty="0" smtClean="0">
                <a:solidFill>
                  <a:srgbClr val="000066"/>
                </a:solidFill>
                <a:ea typeface="ＭＳ Ｐゴシック"/>
              </a:rPr>
              <a:t> </a:t>
            </a:r>
            <a:r>
              <a:rPr lang="en-US" sz="2000" u="sng" dirty="0" smtClean="0">
                <a:solidFill>
                  <a:srgbClr val="000066"/>
                </a:solidFill>
                <a:ea typeface="ＭＳ Ｐゴシック"/>
              </a:rPr>
              <a:t>charge</a:t>
            </a:r>
            <a:endParaRPr lang="hr-HR" sz="2000" u="sng" dirty="0" smtClean="0">
              <a:solidFill>
                <a:srgbClr val="000066"/>
              </a:solidFill>
              <a:ea typeface="ＭＳ Ｐゴシック"/>
            </a:endParaRPr>
          </a:p>
          <a:p>
            <a:pPr lvl="1" algn="just">
              <a:buSzPct val="90000"/>
              <a:buFont typeface="Arial" pitchFamily="34" charset="0"/>
              <a:buChar char="•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ea typeface="ＭＳ Ｐゴシック"/>
              </a:rPr>
              <a:t>  </a:t>
            </a:r>
            <a:r>
              <a:rPr lang="en-US" sz="2000" dirty="0" smtClean="0">
                <a:solidFill>
                  <a:srgbClr val="000066"/>
                </a:solidFill>
                <a:ea typeface="ＭＳ Ｐゴシック"/>
              </a:rPr>
              <a:t>Members will have some </a:t>
            </a:r>
            <a:r>
              <a:rPr lang="en-US" sz="2000" b="1" dirty="0" smtClean="0">
                <a:solidFill>
                  <a:srgbClr val="000066"/>
                </a:solidFill>
                <a:ea typeface="ＭＳ Ｐゴシック"/>
              </a:rPr>
              <a:t>work</a:t>
            </a:r>
            <a:r>
              <a:rPr lang="en-US" sz="2000" dirty="0" smtClean="0">
                <a:solidFill>
                  <a:srgbClr val="000066"/>
                </a:solidFill>
                <a:ea typeface="ＭＳ Ｐゴシック"/>
              </a:rPr>
              <a:t> to </a:t>
            </a:r>
            <a:r>
              <a:rPr lang="en-US" sz="2000" b="1" dirty="0" smtClean="0">
                <a:solidFill>
                  <a:srgbClr val="000066"/>
                </a:solidFill>
                <a:ea typeface="ＭＳ Ｐゴシック"/>
              </a:rPr>
              <a:t>classify</a:t>
            </a:r>
            <a:r>
              <a:rPr lang="en-US" sz="2000" dirty="0" smtClean="0">
                <a:solidFill>
                  <a:srgbClr val="000066"/>
                </a:solidFill>
                <a:ea typeface="ＭＳ Ｐゴシック"/>
              </a:rPr>
              <a:t> the </a:t>
            </a:r>
            <a:r>
              <a:rPr lang="en-US" sz="2000" b="1" dirty="0" smtClean="0">
                <a:solidFill>
                  <a:srgbClr val="000066"/>
                </a:solidFill>
                <a:ea typeface="ＭＳ Ｐゴシック"/>
              </a:rPr>
              <a:t>data</a:t>
            </a:r>
            <a:endParaRPr lang="hr-HR" sz="2000" dirty="0" smtClean="0">
              <a:solidFill>
                <a:srgbClr val="000066"/>
              </a:solidFill>
              <a:ea typeface="ＭＳ Ｐゴシック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47737" y="6472238"/>
            <a:ext cx="3262313" cy="3127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b="1" dirty="0" smtClean="0">
                <a:solidFill>
                  <a:srgbClr val="E19601"/>
                </a:solidFill>
                <a:latin typeface="Arial" pitchFamily="34" charset="0"/>
                <a:cs typeface="Arial" pitchFamily="34" charset="0"/>
              </a:rPr>
              <a:t>MG-3, Istanbul, Turkey, 9 – 10 April 2015</a:t>
            </a:r>
            <a:endParaRPr lang="en-US" b="1" dirty="0">
              <a:solidFill>
                <a:srgbClr val="E1960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152400"/>
            <a:ext cx="9144000" cy="792163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fi-FI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Events and Milestones</a:t>
            </a:r>
            <a:endParaRPr kumimoji="0" lang="en-US" altLang="fi-FI" sz="4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>
            <a:off x="0" y="980728"/>
            <a:ext cx="91440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hr-HR"/>
          </a:p>
        </p:txBody>
      </p:sp>
      <p:pic>
        <p:nvPicPr>
          <p:cNvPr id="8" name="Picture 7" descr="RA V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9" y="150540"/>
            <a:ext cx="1259632" cy="7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8580221" y="1047403"/>
            <a:ext cx="528638" cy="312737"/>
          </a:xfrm>
        </p:spPr>
        <p:txBody>
          <a:bodyPr/>
          <a:lstStyle/>
          <a:p>
            <a:fld id="{6E30F560-48CB-4FFF-8A94-C4B0D66B2707}" type="slidenum">
              <a:rPr lang="en-US" altLang="en-US" smtClean="0">
                <a:solidFill>
                  <a:srgbClr val="002060"/>
                </a:solidFill>
              </a:rPr>
              <a:pPr/>
              <a:t>6</a:t>
            </a:fld>
            <a:r>
              <a:rPr lang="hr-HR" altLang="en-US" dirty="0" smtClean="0">
                <a:solidFill>
                  <a:srgbClr val="002060"/>
                </a:solidFill>
              </a:rPr>
              <a:t>/17</a:t>
            </a:r>
            <a:endParaRPr lang="en-US" alt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6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63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563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563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563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563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563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5632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5632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uiExpand="1" build="p" bldLvl="5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80976" y="1392913"/>
            <a:ext cx="8582024" cy="420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buSzPct val="130000"/>
              <a:tabLst>
                <a:tab pos="685800" algn="l"/>
              </a:tabLst>
            </a:pPr>
            <a:r>
              <a:rPr lang="hr-HR" sz="2000" b="1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 </a:t>
            </a:r>
            <a:r>
              <a:rPr lang="en-US" sz="2000" b="1" u="sng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/>
              </a:rPr>
              <a:t>The Fourth session of the Inter-Commission Coordination Group on</a:t>
            </a:r>
            <a:r>
              <a:rPr lang="hr-HR" sz="2000" b="1" u="sng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/>
              </a:rPr>
              <a:t> WIGOS</a:t>
            </a:r>
            <a:endParaRPr lang="hr-HR" sz="2000" dirty="0" smtClean="0">
              <a:solidFill>
                <a:srgbClr val="000066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Arial Narrow"/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/>
              </a:rPr>
              <a:t>  ICG-WIGOS-4 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(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Geneva, Switzerland, 17-20 February 2015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)</a:t>
            </a:r>
            <a:r>
              <a:rPr lang="hr-HR" sz="1800" dirty="0" smtClean="0">
                <a:solidFill>
                  <a:srgbClr val="000066"/>
                </a:solidFill>
                <a:ea typeface="ＭＳ Ｐゴシック"/>
              </a:rPr>
              <a:t>                                         </a:t>
            </a:r>
          </a:p>
          <a:p>
            <a:pPr algn="just">
              <a:buSzPct val="130000"/>
              <a:tabLst>
                <a:tab pos="685800" algn="l"/>
              </a:tabLst>
            </a:pPr>
            <a:endParaRPr lang="hr-HR" sz="1200" b="1" dirty="0" smtClean="0">
              <a:solidFill>
                <a:srgbClr val="000066"/>
              </a:solidFill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en-US" sz="2000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  -  </a:t>
            </a:r>
            <a:r>
              <a:rPr lang="en-US" sz="2000" dirty="0" smtClean="0">
                <a:solidFill>
                  <a:srgbClr val="000066"/>
                </a:solidFill>
                <a:ea typeface="ＭＳ Ｐゴシック"/>
              </a:rPr>
              <a:t>key issues</a:t>
            </a:r>
            <a:r>
              <a:rPr lang="hr-HR" sz="2000" dirty="0" smtClean="0">
                <a:solidFill>
                  <a:srgbClr val="000066"/>
                </a:solidFill>
                <a:ea typeface="ＭＳ Ｐゴシック"/>
              </a:rPr>
              <a:t> </a:t>
            </a:r>
            <a:r>
              <a:rPr lang="hr-HR" sz="2000" u="sng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relevant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  <a:cs typeface="ＭＳ Ｐゴシック"/>
              </a:rPr>
              <a:t> to RA VI</a:t>
            </a:r>
          </a:p>
          <a:p>
            <a:pPr algn="just">
              <a:buSzPct val="130000"/>
              <a:tabLst>
                <a:tab pos="685800" algn="l"/>
              </a:tabLst>
            </a:pPr>
            <a:endParaRPr lang="hr-HR" sz="500" dirty="0" smtClean="0">
              <a:solidFill>
                <a:srgbClr val="000066"/>
              </a:solidFill>
              <a:ea typeface="ＭＳ Ｐゴシック"/>
            </a:endParaRPr>
          </a:p>
          <a:p>
            <a:pPr marL="542925" indent="-180975" algn="just">
              <a:buSzPct val="90000"/>
              <a:buFont typeface="Arial" pitchFamily="34" charset="0"/>
              <a:buChar char="•"/>
              <a:tabLst>
                <a:tab pos="685800" algn="l"/>
              </a:tabLst>
            </a:pPr>
            <a:r>
              <a:rPr lang="en-US" sz="2000" dirty="0" smtClean="0">
                <a:solidFill>
                  <a:srgbClr val="002060"/>
                </a:solidFill>
              </a:rPr>
              <a:t>overall </a:t>
            </a:r>
            <a:r>
              <a:rPr lang="en-US" sz="2000" b="1" dirty="0" smtClean="0">
                <a:solidFill>
                  <a:srgbClr val="002060"/>
                </a:solidFill>
              </a:rPr>
              <a:t>progress</a:t>
            </a:r>
            <a:r>
              <a:rPr lang="en-US" sz="2000" dirty="0" smtClean="0">
                <a:solidFill>
                  <a:srgbClr val="002060"/>
                </a:solidFill>
              </a:rPr>
              <a:t> on WIGOS Framework </a:t>
            </a:r>
            <a:r>
              <a:rPr lang="en-US" sz="2000" b="1" dirty="0" smtClean="0">
                <a:solidFill>
                  <a:srgbClr val="002060"/>
                </a:solidFill>
              </a:rPr>
              <a:t>implementation</a:t>
            </a:r>
            <a:r>
              <a:rPr lang="hr-HR" sz="2000" dirty="0" smtClean="0">
                <a:solidFill>
                  <a:srgbClr val="002060"/>
                </a:solidFill>
              </a:rPr>
              <a:t>, particulary </a:t>
            </a:r>
            <a:r>
              <a:rPr lang="en-US" sz="2000" dirty="0" smtClean="0">
                <a:solidFill>
                  <a:srgbClr val="002060"/>
                </a:solidFill>
              </a:rPr>
              <a:t>progress and issues in </a:t>
            </a:r>
            <a:r>
              <a:rPr lang="hr-HR" sz="2000" dirty="0" smtClean="0">
                <a:solidFill>
                  <a:srgbClr val="002060"/>
                </a:solidFill>
              </a:rPr>
              <a:t>RAs</a:t>
            </a:r>
          </a:p>
          <a:p>
            <a:pPr marL="542925" indent="-180975" algn="just">
              <a:buSzPct val="90000"/>
              <a:tabLst>
                <a:tab pos="685800" algn="l"/>
              </a:tabLst>
            </a:pPr>
            <a:endParaRPr lang="hr-HR" sz="500" dirty="0" smtClean="0">
              <a:solidFill>
                <a:srgbClr val="002060"/>
              </a:solidFill>
            </a:endParaRPr>
          </a:p>
          <a:p>
            <a:pPr marL="542925" indent="-180975" algn="just">
              <a:buSzPct val="90000"/>
              <a:buFont typeface="Arial" pitchFamily="34" charset="0"/>
              <a:buChar char="•"/>
              <a:tabLst>
                <a:tab pos="685800" algn="l"/>
              </a:tabLst>
            </a:pPr>
            <a:r>
              <a:rPr lang="en-US" sz="2000" b="1" dirty="0" smtClean="0">
                <a:solidFill>
                  <a:srgbClr val="002060"/>
                </a:solidFill>
              </a:rPr>
              <a:t>new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concepts</a:t>
            </a:r>
            <a:r>
              <a:rPr lang="en-US" sz="2000" dirty="0" smtClean="0">
                <a:solidFill>
                  <a:srgbClr val="002060"/>
                </a:solidFill>
              </a:rPr>
              <a:t> and </a:t>
            </a:r>
            <a:r>
              <a:rPr lang="en-US" sz="2000" b="1" dirty="0" smtClean="0">
                <a:solidFill>
                  <a:srgbClr val="002060"/>
                </a:solidFill>
              </a:rPr>
              <a:t>issues</a:t>
            </a:r>
            <a:r>
              <a:rPr lang="en-US" sz="2000" dirty="0" smtClean="0">
                <a:solidFill>
                  <a:srgbClr val="002060"/>
                </a:solidFill>
              </a:rPr>
              <a:t>, such as </a:t>
            </a:r>
            <a:r>
              <a:rPr lang="en-US" sz="2000" u="sng" dirty="0" smtClean="0">
                <a:solidFill>
                  <a:srgbClr val="002060"/>
                </a:solidFill>
              </a:rPr>
              <a:t>data policy</a:t>
            </a:r>
            <a:endParaRPr lang="hr-HR" sz="2000" u="sng" dirty="0" smtClean="0">
              <a:solidFill>
                <a:srgbClr val="002060"/>
              </a:solidFill>
            </a:endParaRPr>
          </a:p>
          <a:p>
            <a:pPr marL="542925" indent="-180975" algn="just">
              <a:buSzPct val="90000"/>
              <a:tabLst>
                <a:tab pos="685800" algn="l"/>
              </a:tabLst>
            </a:pPr>
            <a:endParaRPr lang="hr-HR" sz="500" dirty="0" smtClean="0">
              <a:solidFill>
                <a:srgbClr val="002060"/>
              </a:solidFill>
            </a:endParaRPr>
          </a:p>
          <a:p>
            <a:pPr marL="542925" indent="-180975" algn="just">
              <a:buSzPct val="90000"/>
              <a:buFont typeface="Arial" pitchFamily="34" charset="0"/>
              <a:buChar char="•"/>
              <a:tabLst>
                <a:tab pos="685800" algn="l"/>
              </a:tabLst>
            </a:pPr>
            <a:r>
              <a:rPr lang="hr-HR" altLang="ja-JP" sz="2000" b="1" dirty="0" smtClean="0">
                <a:solidFill>
                  <a:srgbClr val="000066"/>
                </a:solidFill>
              </a:rPr>
              <a:t>Regional</a:t>
            </a:r>
            <a:r>
              <a:rPr lang="hr-HR" altLang="ja-JP" sz="2000" dirty="0" smtClean="0">
                <a:solidFill>
                  <a:srgbClr val="000066"/>
                </a:solidFill>
              </a:rPr>
              <a:t> WIGOS </a:t>
            </a:r>
            <a:r>
              <a:rPr lang="hr-HR" altLang="ja-JP" sz="2000" b="1" dirty="0" smtClean="0">
                <a:solidFill>
                  <a:srgbClr val="000066"/>
                </a:solidFill>
              </a:rPr>
              <a:t>Centres</a:t>
            </a:r>
          </a:p>
          <a:p>
            <a:pPr marL="542925" indent="-180975" algn="just">
              <a:buSzPct val="90000"/>
              <a:tabLst>
                <a:tab pos="685800" algn="l"/>
              </a:tabLst>
            </a:pPr>
            <a:endParaRPr lang="hr-HR" altLang="ja-JP" sz="500" b="1" dirty="0" smtClean="0">
              <a:solidFill>
                <a:srgbClr val="000066"/>
              </a:solidFill>
            </a:endParaRPr>
          </a:p>
          <a:p>
            <a:pPr marL="542925" indent="-180975" algn="just">
              <a:buSzPct val="90000"/>
              <a:buFont typeface="Arial" pitchFamily="34" charset="0"/>
              <a:buChar char="•"/>
              <a:tabLst>
                <a:tab pos="685800" algn="l"/>
              </a:tabLst>
            </a:pPr>
            <a:r>
              <a:rPr lang="en-US" altLang="ja-JP" sz="2000" b="1" dirty="0" smtClean="0">
                <a:solidFill>
                  <a:srgbClr val="000066"/>
                </a:solidFill>
              </a:rPr>
              <a:t>initial</a:t>
            </a:r>
            <a:r>
              <a:rPr lang="hr-HR" altLang="ja-JP" sz="2000" b="1" dirty="0" smtClean="0">
                <a:solidFill>
                  <a:srgbClr val="000066"/>
                </a:solidFill>
              </a:rPr>
              <a:t> </a:t>
            </a:r>
            <a:r>
              <a:rPr lang="en-US" altLang="ja-JP" sz="2000" b="1" dirty="0" smtClean="0">
                <a:solidFill>
                  <a:srgbClr val="000066"/>
                </a:solidFill>
              </a:rPr>
              <a:t>Guide</a:t>
            </a:r>
            <a:r>
              <a:rPr lang="en-US" altLang="ja-JP" sz="2000" dirty="0" smtClean="0">
                <a:solidFill>
                  <a:srgbClr val="000066"/>
                </a:solidFill>
              </a:rPr>
              <a:t> </a:t>
            </a:r>
            <a:r>
              <a:rPr lang="en-US" altLang="ja-JP" sz="2000" b="1" dirty="0" smtClean="0">
                <a:solidFill>
                  <a:srgbClr val="000066"/>
                </a:solidFill>
              </a:rPr>
              <a:t>to WIGOS </a:t>
            </a:r>
            <a:r>
              <a:rPr lang="en-US" altLang="ja-JP" sz="2000" dirty="0" smtClean="0">
                <a:solidFill>
                  <a:srgbClr val="000066"/>
                </a:solidFill>
              </a:rPr>
              <a:t>to be provided to WMO Members by 1 July 2016</a:t>
            </a:r>
            <a:endParaRPr lang="hr-HR" altLang="ja-JP" sz="2000" dirty="0" smtClean="0">
              <a:solidFill>
                <a:srgbClr val="000066"/>
              </a:solidFill>
            </a:endParaRPr>
          </a:p>
          <a:p>
            <a:pPr marL="542925" indent="-180975" algn="just">
              <a:buSzPct val="90000"/>
              <a:tabLst>
                <a:tab pos="685800" algn="l"/>
              </a:tabLst>
            </a:pPr>
            <a:endParaRPr lang="hr-HR" altLang="ja-JP" sz="500" dirty="0" smtClean="0">
              <a:solidFill>
                <a:srgbClr val="000066"/>
              </a:solidFill>
            </a:endParaRPr>
          </a:p>
          <a:p>
            <a:pPr marL="542925" indent="-180975" algn="just">
              <a:buSzPct val="90000"/>
              <a:buFont typeface="Arial" pitchFamily="34" charset="0"/>
              <a:buChar char="•"/>
              <a:tabLst>
                <a:tab pos="685800" algn="l"/>
              </a:tabLst>
            </a:pPr>
            <a:r>
              <a:rPr lang="en-US" altLang="ja-JP" sz="2000" b="1" dirty="0" smtClean="0">
                <a:solidFill>
                  <a:srgbClr val="000066"/>
                </a:solidFill>
              </a:rPr>
              <a:t>priorities</a:t>
            </a:r>
            <a:r>
              <a:rPr lang="en-US" altLang="ja-JP" sz="2000" dirty="0" smtClean="0">
                <a:solidFill>
                  <a:srgbClr val="000066"/>
                </a:solidFill>
              </a:rPr>
              <a:t> for WIGOS during the </a:t>
            </a:r>
            <a:r>
              <a:rPr lang="en-US" altLang="ja-JP" sz="2000" u="sng" dirty="0" smtClean="0">
                <a:solidFill>
                  <a:srgbClr val="000066"/>
                </a:solidFill>
              </a:rPr>
              <a:t>next</a:t>
            </a:r>
            <a:r>
              <a:rPr lang="en-US" altLang="ja-JP" sz="2000" dirty="0" smtClean="0">
                <a:solidFill>
                  <a:srgbClr val="000066"/>
                </a:solidFill>
              </a:rPr>
              <a:t> </a:t>
            </a:r>
            <a:r>
              <a:rPr lang="en-US" altLang="ja-JP" sz="2000" u="sng" dirty="0" smtClean="0">
                <a:solidFill>
                  <a:srgbClr val="000066"/>
                </a:solidFill>
              </a:rPr>
              <a:t>financial</a:t>
            </a:r>
            <a:r>
              <a:rPr lang="en-US" altLang="ja-JP" sz="2000" dirty="0" smtClean="0">
                <a:solidFill>
                  <a:srgbClr val="000066"/>
                </a:solidFill>
              </a:rPr>
              <a:t> </a:t>
            </a:r>
            <a:r>
              <a:rPr lang="en-US" altLang="ja-JP" sz="2000" u="sng" dirty="0" smtClean="0">
                <a:solidFill>
                  <a:srgbClr val="000066"/>
                </a:solidFill>
              </a:rPr>
              <a:t>period</a:t>
            </a:r>
            <a:endParaRPr lang="hr-HR" altLang="ja-JP" sz="2000" u="sng" dirty="0" smtClean="0">
              <a:solidFill>
                <a:srgbClr val="000066"/>
              </a:solidFill>
            </a:endParaRPr>
          </a:p>
          <a:p>
            <a:pPr marL="542925" indent="-180975" algn="just">
              <a:buSzPct val="90000"/>
              <a:tabLst>
                <a:tab pos="685800" algn="l"/>
              </a:tabLst>
            </a:pPr>
            <a:endParaRPr lang="hr-HR" altLang="ja-JP" sz="500" u="sng" dirty="0" smtClean="0">
              <a:solidFill>
                <a:srgbClr val="000066"/>
              </a:solidFill>
            </a:endParaRPr>
          </a:p>
          <a:p>
            <a:pPr marL="542925" indent="-180975" algn="just">
              <a:buSzPct val="90000"/>
              <a:buFont typeface="Arial" pitchFamily="34" charset="0"/>
              <a:buChar char="•"/>
              <a:tabLst>
                <a:tab pos="685800" algn="l"/>
              </a:tabLst>
            </a:pP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importance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of WIGOS achievements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for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the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other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WMO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priorities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, i.e. </a:t>
            </a:r>
            <a:r>
              <a:rPr lang="hr-HR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GFCS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, </a:t>
            </a:r>
            <a:r>
              <a:rPr lang="hr-HR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DRR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and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Capacity Development 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activities</a:t>
            </a:r>
            <a:endParaRPr lang="hr-HR" sz="2000" dirty="0" smtClean="0">
              <a:solidFill>
                <a:srgbClr val="000066"/>
              </a:solidFill>
              <a:ea typeface="ＭＳ Ｐゴシック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47737" y="6472238"/>
            <a:ext cx="3262313" cy="3127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b="1" dirty="0" smtClean="0">
                <a:solidFill>
                  <a:srgbClr val="E19601"/>
                </a:solidFill>
                <a:latin typeface="Arial" pitchFamily="34" charset="0"/>
                <a:cs typeface="Arial" pitchFamily="34" charset="0"/>
              </a:rPr>
              <a:t>MG-3, Istanbul, Turkey, 9 – 10 April 2015</a:t>
            </a:r>
            <a:endParaRPr lang="en-US" b="1" dirty="0">
              <a:solidFill>
                <a:srgbClr val="E1960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152400"/>
            <a:ext cx="9144000" cy="792163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fi-FI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Events and Milestones</a:t>
            </a:r>
            <a:endParaRPr kumimoji="0" lang="en-US" altLang="fi-FI" sz="4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>
            <a:off x="0" y="980728"/>
            <a:ext cx="91440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hr-HR"/>
          </a:p>
        </p:txBody>
      </p:sp>
      <p:pic>
        <p:nvPicPr>
          <p:cNvPr id="8" name="Picture 7" descr="RA V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9" y="150540"/>
            <a:ext cx="1259632" cy="7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8580221" y="1047403"/>
            <a:ext cx="528638" cy="312737"/>
          </a:xfrm>
        </p:spPr>
        <p:txBody>
          <a:bodyPr/>
          <a:lstStyle/>
          <a:p>
            <a:fld id="{6E30F560-48CB-4FFF-8A94-C4B0D66B2707}" type="slidenum">
              <a:rPr lang="en-US" altLang="en-US" smtClean="0">
                <a:solidFill>
                  <a:srgbClr val="002060"/>
                </a:solidFill>
              </a:rPr>
              <a:pPr/>
              <a:t>7</a:t>
            </a:fld>
            <a:r>
              <a:rPr lang="hr-HR" altLang="en-US" dirty="0" smtClean="0">
                <a:solidFill>
                  <a:srgbClr val="002060"/>
                </a:solidFill>
              </a:rPr>
              <a:t>/17</a:t>
            </a:r>
            <a:endParaRPr lang="en-US" alt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63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63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563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563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5632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uiExpand="1" build="p" bldLvl="5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80976" y="1429123"/>
            <a:ext cx="8963024" cy="340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buSzPct val="130000"/>
              <a:tabLst>
                <a:tab pos="685800" algn="l"/>
              </a:tabLst>
            </a:pPr>
            <a:r>
              <a:rPr lang="hr-HR" sz="2000" b="1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 </a:t>
            </a:r>
            <a:r>
              <a:rPr lang="en-US" sz="2000" b="1" u="sng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/>
              </a:rPr>
              <a:t>The Fourth session of the Inter-Commission Coordination Group on</a:t>
            </a:r>
            <a:r>
              <a:rPr lang="hr-HR" sz="2000" b="1" u="sng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/>
              </a:rPr>
              <a:t> WIGOS</a:t>
            </a:r>
            <a:endParaRPr lang="hr-HR" sz="2000" dirty="0" smtClean="0">
              <a:solidFill>
                <a:srgbClr val="000066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Arial Narrow"/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/>
              </a:rPr>
              <a:t>  ICG-WIGOS-4 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(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Geneva, Switzerland, 17-20 February 2015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)</a:t>
            </a:r>
            <a:r>
              <a:rPr lang="hr-HR" sz="1800" dirty="0" smtClean="0">
                <a:solidFill>
                  <a:srgbClr val="000066"/>
                </a:solidFill>
                <a:ea typeface="ＭＳ Ｐゴシック"/>
              </a:rPr>
              <a:t> </a:t>
            </a: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1200" dirty="0" smtClean="0">
                <a:solidFill>
                  <a:srgbClr val="000066"/>
                </a:solidFill>
                <a:ea typeface="ＭＳ Ｐゴシック"/>
              </a:rPr>
              <a:t>         </a:t>
            </a:r>
          </a:p>
          <a:p>
            <a:pPr algn="just">
              <a:buSzPct val="130000"/>
              <a:tabLst>
                <a:tab pos="685800" algn="l"/>
              </a:tabLst>
            </a:pPr>
            <a:r>
              <a:rPr lang="en-US" sz="2000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  - 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ICG-WIGOS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-4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noted the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PRA VI Report</a:t>
            </a:r>
            <a:endParaRPr lang="hr-HR" sz="2000" b="1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endParaRPr lang="hr-HR" b="1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marL="361950" algn="just">
              <a:buSzPct val="90000"/>
              <a:buFont typeface="Arial" pitchFamily="34" charset="0"/>
              <a:buChar char="•"/>
              <a:tabLst>
                <a:tab pos="685800" algn="l"/>
              </a:tabLst>
            </a:pPr>
            <a:r>
              <a:rPr lang="hr-HR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status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of </a:t>
            </a:r>
            <a:r>
              <a:rPr lang="hr-HR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Regional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WIGOS </a:t>
            </a:r>
            <a:r>
              <a:rPr lang="hr-HR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Implementation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hr-HR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Plan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and 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Key Activity Areas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(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R-WIP-VI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)</a:t>
            </a:r>
          </a:p>
          <a:p>
            <a:pPr marL="361950" algn="just">
              <a:buSzPct val="90000"/>
              <a:tabLst>
                <a:tab pos="685800" algn="l"/>
              </a:tabLst>
            </a:pPr>
            <a:endParaRPr lang="hr-HR" sz="500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marL="361950" algn="just">
              <a:buSzPct val="90000"/>
              <a:buFont typeface="Arial" pitchFamily="34" charset="0"/>
              <a:buChar char="•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planned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activities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, with 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special focus 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on National WIGOS Implementation Plan 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(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N-WIP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)</a:t>
            </a:r>
          </a:p>
          <a:p>
            <a:pPr marL="361950" algn="just">
              <a:buSzPct val="90000"/>
              <a:tabLst>
                <a:tab pos="685800" algn="l"/>
              </a:tabLst>
            </a:pPr>
            <a:endParaRPr lang="hr-HR" sz="500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marL="361950" algn="just">
              <a:buSzPct val="90000"/>
              <a:buFont typeface="Arial" pitchFamily="34" charset="0"/>
              <a:buChar char="•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noted with appreciation that the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Turkish State Meteorological Service 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had developed an </a:t>
            </a:r>
            <a:endParaRPr lang="hr-HR" sz="2000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marL="361950" algn="just">
              <a:buSzPct val="80000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  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online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World Radar Database 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(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(WRD)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</a:p>
          <a:p>
            <a:pPr marL="361950" algn="just">
              <a:buSzPct val="80000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  </a:t>
            </a:r>
            <a:r>
              <a:rPr lang="en-US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recognized as a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en-US" sz="1800" b="1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critical tool </a:t>
            </a:r>
            <a:r>
              <a:rPr lang="en-US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in the </a:t>
            </a:r>
            <a:r>
              <a:rPr lang="en-US" sz="1800" i="1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provision</a:t>
            </a:r>
            <a:r>
              <a:rPr lang="en-US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of WIGOS </a:t>
            </a:r>
            <a:r>
              <a:rPr lang="en-US" sz="1800" b="1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radar</a:t>
            </a:r>
            <a:r>
              <a:rPr lang="en-US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related </a:t>
            </a:r>
            <a:r>
              <a:rPr lang="en-US" sz="1800" b="1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metadata</a:t>
            </a:r>
            <a:endParaRPr lang="hr-HR" sz="1800" b="1" i="1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marL="361950" algn="just">
              <a:buSzPct val="80000"/>
              <a:tabLst>
                <a:tab pos="685800" algn="l"/>
              </a:tabLst>
            </a:pPr>
            <a:endParaRPr lang="hr-HR" sz="500" b="1" i="1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marL="361950" algn="just">
              <a:buSzPct val="90000"/>
              <a:buFont typeface="Arial" pitchFamily="34" charset="0"/>
              <a:buChar char="•"/>
              <a:tabLst>
                <a:tab pos="685800" algn="l"/>
              </a:tabLst>
            </a:pPr>
            <a:r>
              <a:rPr lang="hr-HR" sz="2000" b="1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request 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for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RA VI WIGOS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workshop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to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promote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understanding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of WIGOS in the Region</a:t>
            </a:r>
            <a:endParaRPr lang="hr-HR" sz="2000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47737" y="6472238"/>
            <a:ext cx="3262313" cy="3127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b="1" dirty="0" smtClean="0">
                <a:solidFill>
                  <a:srgbClr val="E19601"/>
                </a:solidFill>
                <a:latin typeface="Arial" pitchFamily="34" charset="0"/>
                <a:cs typeface="Arial" pitchFamily="34" charset="0"/>
              </a:rPr>
              <a:t>MG-3, Istanbul, Turkey, 9 – 10 April 2015</a:t>
            </a:r>
            <a:endParaRPr lang="en-US" b="1" dirty="0">
              <a:solidFill>
                <a:srgbClr val="E1960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152400"/>
            <a:ext cx="9144000" cy="792163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fi-FI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Events and Milestones</a:t>
            </a:r>
            <a:endParaRPr kumimoji="0" lang="en-US" altLang="fi-FI" sz="4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>
            <a:off x="0" y="980728"/>
            <a:ext cx="91440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hr-HR"/>
          </a:p>
        </p:txBody>
      </p:sp>
      <p:pic>
        <p:nvPicPr>
          <p:cNvPr id="8" name="Picture 7" descr="RA V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9" y="150540"/>
            <a:ext cx="1259632" cy="7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8580221" y="1047403"/>
            <a:ext cx="528638" cy="312737"/>
          </a:xfrm>
        </p:spPr>
        <p:txBody>
          <a:bodyPr/>
          <a:lstStyle/>
          <a:p>
            <a:fld id="{6E30F560-48CB-4FFF-8A94-C4B0D66B2707}" type="slidenum">
              <a:rPr lang="en-US" altLang="en-US" smtClean="0">
                <a:solidFill>
                  <a:srgbClr val="002060"/>
                </a:solidFill>
              </a:rPr>
              <a:pPr/>
              <a:t>8</a:t>
            </a:fld>
            <a:r>
              <a:rPr lang="hr-HR" altLang="en-US" dirty="0" smtClean="0">
                <a:solidFill>
                  <a:srgbClr val="002060"/>
                </a:solidFill>
              </a:rPr>
              <a:t>/17</a:t>
            </a:r>
            <a:endParaRPr lang="en-US" alt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63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63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563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63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563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uiExpand="1" build="p" bldLvl="5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80976" y="1432725"/>
            <a:ext cx="8963024" cy="423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buSzPct val="130000"/>
              <a:tabLst>
                <a:tab pos="685800" algn="l"/>
              </a:tabLst>
            </a:pPr>
            <a:r>
              <a:rPr lang="hr-HR" sz="2000" b="1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 </a:t>
            </a:r>
            <a:r>
              <a:rPr lang="en-US" sz="2000" b="1" u="sng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/>
              </a:rPr>
              <a:t>The Fourth session of the Inter-Commission Coordination Group on</a:t>
            </a:r>
            <a:r>
              <a:rPr lang="hr-HR" sz="2000" b="1" u="sng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/>
              </a:rPr>
              <a:t> WIGOS</a:t>
            </a:r>
            <a:endParaRPr lang="hr-HR" sz="2000" dirty="0" smtClean="0">
              <a:solidFill>
                <a:srgbClr val="000066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Arial Narrow"/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/>
              </a:rPr>
              <a:t>  ICG-WIGOS-4 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(</a:t>
            </a:r>
            <a:r>
              <a:rPr lang="hr-HR" sz="1800" i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Geneva, Switzerland, 17-20 February 2015</a:t>
            </a:r>
            <a:r>
              <a:rPr lang="hr-HR" sz="18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)</a:t>
            </a:r>
            <a:r>
              <a:rPr lang="hr-HR" sz="1800" dirty="0" smtClean="0">
                <a:solidFill>
                  <a:srgbClr val="000066"/>
                </a:solidFill>
                <a:ea typeface="ＭＳ Ｐゴシック"/>
              </a:rPr>
              <a:t> </a:t>
            </a: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1200" dirty="0" smtClean="0">
                <a:solidFill>
                  <a:srgbClr val="000066"/>
                </a:solidFill>
                <a:ea typeface="ＭＳ Ｐゴシック"/>
              </a:rPr>
              <a:t>         </a:t>
            </a:r>
            <a:endParaRPr lang="hr-HR" sz="1200" dirty="0" smtClean="0">
              <a:solidFill>
                <a:srgbClr val="000066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   - 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ICG-WIGOS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-4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noted the </a:t>
            </a:r>
            <a:r>
              <a:rPr lang="hr-HR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Presentation 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of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Copernicus</a:t>
            </a:r>
            <a:r>
              <a:rPr lang="hr-HR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by the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E</a:t>
            </a:r>
            <a:r>
              <a:rPr lang="hr-HR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U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Commission </a:t>
            </a:r>
            <a:endParaRPr lang="hr-HR" sz="2000" b="1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    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Representative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,</a:t>
            </a:r>
            <a:r>
              <a:rPr lang="hr-HR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Dr S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ilvo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Zlebir</a:t>
            </a:r>
            <a:r>
              <a:rPr lang="hr-HR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  </a:t>
            </a: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12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</a:p>
          <a:p>
            <a:pPr marL="361950" algn="just">
              <a:buSzPct val="90000"/>
              <a:buFont typeface="Arial" pitchFamily="34" charset="0"/>
              <a:buChar char="•"/>
              <a:tabLst>
                <a:tab pos="685800" algn="l"/>
              </a:tabLst>
            </a:pPr>
            <a:r>
              <a:rPr lang="hr-HR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hr-HR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synergies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and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potential mutual benefits 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between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Copernicus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,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WIGOS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and other </a:t>
            </a:r>
          </a:p>
          <a:p>
            <a:pPr marL="361950" algn="just">
              <a:buSzPct val="90000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  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related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RA VI activities 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were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highlighted</a:t>
            </a:r>
            <a:endParaRPr lang="hr-HR" sz="2000" b="1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marL="361950" algn="just">
              <a:buSzPct val="90000"/>
              <a:tabLst>
                <a:tab pos="685800" algn="l"/>
              </a:tabLst>
            </a:pPr>
            <a:endParaRPr lang="hr-HR" sz="500" b="1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marL="361950" algn="just">
              <a:buSzPct val="90000"/>
              <a:buFont typeface="Arial" pitchFamily="34" charset="0"/>
              <a:buChar char="•"/>
              <a:tabLst>
                <a:tab pos="685800" algn="l"/>
              </a:tabLst>
            </a:pP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increased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communications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and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collaboration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is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needed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in order to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take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advantage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of </a:t>
            </a:r>
            <a:endParaRPr lang="hr-HR" sz="2000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marL="361950" algn="just">
              <a:buSzPct val="90000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 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this and to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minimize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the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risk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of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unnecessary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duplication</a:t>
            </a:r>
            <a:endParaRPr lang="hr-HR" sz="2000" dirty="0" smtClean="0">
              <a:solidFill>
                <a:srgbClr val="000066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endParaRPr lang="hr-HR" sz="2000" dirty="0" smtClean="0">
              <a:solidFill>
                <a:srgbClr val="000066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ＭＳ Ｐゴシック"/>
              </a:rPr>
              <a:t>     -  WMO / 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</a:rPr>
              <a:t>ICG-WIGOS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</a:rPr>
              <a:t>-4 </a:t>
            </a: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and 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</a:rPr>
              <a:t>Copernicus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ＭＳ Ｐゴシック"/>
              </a:rPr>
              <a:t> Representative 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agreed that a </a:t>
            </a:r>
            <a:endParaRPr lang="hr-HR" sz="2000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      </a:t>
            </a:r>
            <a:r>
              <a:rPr lang="en-US" sz="2000" b="1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Memorandum of Agreement 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(MoA) should be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developed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and </a:t>
            </a:r>
            <a:r>
              <a:rPr lang="en-US" sz="2000" u="sng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signed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by </a:t>
            </a:r>
            <a:endParaRPr lang="hr-HR" sz="2000" dirty="0" smtClean="0">
              <a:solidFill>
                <a:srgbClr val="000066"/>
              </a:solidFill>
              <a:latin typeface="Arial Narrow"/>
              <a:ea typeface="ＭＳ Ｐゴシック"/>
            </a:endParaRPr>
          </a:p>
          <a:p>
            <a:pPr algn="just">
              <a:buSzPct val="130000"/>
              <a:tabLst>
                <a:tab pos="685800" algn="l"/>
              </a:tabLst>
            </a:pPr>
            <a:r>
              <a:rPr lang="hr-HR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        </a:t>
            </a:r>
            <a:r>
              <a:rPr lang="en-US" sz="2000" dirty="0" smtClean="0">
                <a:solidFill>
                  <a:srgbClr val="000066"/>
                </a:solidFill>
                <a:latin typeface="Arial Narrow"/>
                <a:ea typeface="ＭＳ Ｐゴシック"/>
              </a:rPr>
              <a:t>WMO and the EC for this purpose.</a:t>
            </a:r>
            <a:endParaRPr lang="hr-HR" sz="2000" dirty="0" smtClean="0">
              <a:solidFill>
                <a:srgbClr val="000066"/>
              </a:solidFill>
              <a:ea typeface="ＭＳ Ｐゴシック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47737" y="6472238"/>
            <a:ext cx="3262313" cy="3127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b="1" dirty="0" smtClean="0">
                <a:solidFill>
                  <a:srgbClr val="E19601"/>
                </a:solidFill>
                <a:latin typeface="Arial" pitchFamily="34" charset="0"/>
                <a:cs typeface="Arial" pitchFamily="34" charset="0"/>
              </a:rPr>
              <a:t>MG-3, Istanbul, Turkey, 9 – 10 April 2015</a:t>
            </a:r>
            <a:endParaRPr lang="en-US" b="1" dirty="0">
              <a:solidFill>
                <a:srgbClr val="E1960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152400"/>
            <a:ext cx="9144000" cy="792163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fi-FI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Events and Milestones</a:t>
            </a:r>
            <a:endParaRPr kumimoji="0" lang="en-US" altLang="fi-FI" sz="4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>
            <a:off x="0" y="980728"/>
            <a:ext cx="91440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hr-HR"/>
          </a:p>
        </p:txBody>
      </p:sp>
      <p:pic>
        <p:nvPicPr>
          <p:cNvPr id="8" name="Picture 7" descr="RA V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9" y="150540"/>
            <a:ext cx="1259632" cy="7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8580221" y="1047403"/>
            <a:ext cx="528638" cy="312737"/>
          </a:xfrm>
        </p:spPr>
        <p:txBody>
          <a:bodyPr/>
          <a:lstStyle/>
          <a:p>
            <a:fld id="{6E30F560-48CB-4FFF-8A94-C4B0D66B2707}" type="slidenum">
              <a:rPr lang="en-US" altLang="en-US" smtClean="0">
                <a:solidFill>
                  <a:srgbClr val="002060"/>
                </a:solidFill>
              </a:rPr>
              <a:pPr/>
              <a:t>9</a:t>
            </a:fld>
            <a:r>
              <a:rPr lang="hr-HR" altLang="en-US" dirty="0" smtClean="0">
                <a:solidFill>
                  <a:srgbClr val="002060"/>
                </a:solidFill>
              </a:rPr>
              <a:t>/17</a:t>
            </a:r>
            <a:endParaRPr lang="en-US" alt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6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63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63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563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563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563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563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uiExpand="1" build="p" bldLvl="5"/>
      <p:bldP spid="10" grpId="0"/>
    </p:bldLst>
  </p:timing>
</p:sld>
</file>

<file path=ppt/theme/theme1.xml><?xml version="1.0" encoding="utf-8"?>
<a:theme xmlns:a="http://schemas.openxmlformats.org/drawingml/2006/main" name="1_WMO_PPT_standard">
  <a:themeElements>
    <a:clrScheme name="1_WMO_PPT_stand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WMO_PPT_standard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9" charset="0"/>
            <a:ea typeface="Arial" pitchFamily="-109" charset="0"/>
            <a:cs typeface="Arial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9" charset="0"/>
            <a:ea typeface="Arial" pitchFamily="-109" charset="0"/>
            <a:cs typeface="Arial" pitchFamily="-109" charset="0"/>
          </a:defRPr>
        </a:defPPr>
      </a:lstStyle>
    </a:lnDef>
  </a:objectDefaults>
  <a:extraClrSchemeLst>
    <a:extraClrScheme>
      <a:clrScheme name="1_WMO_PPT_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MO_PPT_standar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MO_PPT_standar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MO_PPT_standar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MO_PPT_standar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MO_PPT_standar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MO_PPT_standar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MO_PPT_standar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MO_PPT_standar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MO_PPT_standar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MO_PPT_standar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MO_PPT_standar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osing slide">
  <a:themeElements>
    <a:clrScheme name="1_Small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mallLogo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1_Small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WMO_Powerpoint_template_en">
  <a:themeElements>
    <a:clrScheme name="WMO-Title-S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MO-Title-SF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MO-Title-S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3118</TotalTime>
  <Words>2863</Words>
  <Application>Microsoft Macintosh PowerPoint</Application>
  <PresentationFormat>On-screen Show (4:3)</PresentationFormat>
  <Paragraphs>406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1_WMO_PPT_standard</vt:lpstr>
      <vt:lpstr>Closing slide</vt:lpstr>
      <vt:lpstr>WMO_Powerpoint_template_en</vt:lpstr>
      <vt:lpstr>RA VI Management Group 3rd Meeting (Istanbul, Turkey, 8 – 9 April 2015)   Report of the RA VI President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Updated by MG-3, April 2015</vt:lpstr>
      <vt:lpstr>PowerPoint Presentation</vt:lpstr>
      <vt:lpstr>Thank you on your attention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Capacity Development Strategy</dc:title>
  <dc:creator>Robert Masters</dc:creator>
  <cp:lastModifiedBy>Mike Europe</cp:lastModifiedBy>
  <cp:revision>231</cp:revision>
  <dcterms:created xsi:type="dcterms:W3CDTF">2011-02-01T10:32:55Z</dcterms:created>
  <dcterms:modified xsi:type="dcterms:W3CDTF">2015-04-07T15:19:34Z</dcterms:modified>
</cp:coreProperties>
</file>