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60" r:id="rId3"/>
    <p:sldId id="288" r:id="rId4"/>
    <p:sldId id="295" r:id="rId5"/>
    <p:sldId id="292" r:id="rId6"/>
    <p:sldId id="293" r:id="rId7"/>
    <p:sldId id="297" r:id="rId8"/>
    <p:sldId id="290" r:id="rId9"/>
    <p:sldId id="296" r:id="rId10"/>
    <p:sldId id="294" r:id="rId11"/>
    <p:sldId id="284" r:id="rId12"/>
  </p:sldIdLst>
  <p:sldSz cx="9144000" cy="6858000" type="screen4x3"/>
  <p:notesSz cx="6794500" cy="99314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2" autoAdjust="0"/>
    <p:restoredTop sz="86458" autoAdjust="0"/>
  </p:normalViewPr>
  <p:slideViewPr>
    <p:cSldViewPr>
      <p:cViewPr varScale="1">
        <p:scale>
          <a:sx n="71" d="100"/>
          <a:sy n="71" d="100"/>
        </p:scale>
        <p:origin x="7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11717-25EE-49D8-B082-512E7275E7BD}" type="datetimeFigureOut">
              <a:rPr lang="fi-FI" smtClean="0"/>
              <a:t>2.4.2015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11982-223E-4E1E-BAA6-91528F2842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13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" pitchFamily="18" charset="0"/>
                <a:cs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" pitchFamily="18" charset="0"/>
                <a:cs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" pitchFamily="18" charset="0"/>
                <a:cs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" pitchFamily="18" charset="0"/>
                <a:cs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itchFamily="18" charset="0"/>
                <a:cs typeface="Times New Roman" pitchFamily="18" charset="0"/>
              </a:defRPr>
            </a:lvl9pPr>
          </a:lstStyle>
          <a:p>
            <a:pPr eaLnBrk="1" hangingPunct="1"/>
            <a:fld id="{10671F00-3CC6-49BD-BD6E-1C573528DB6D}" type="slidenum">
              <a:rPr lang="en-GB" sz="1200" smtClean="0">
                <a:latin typeface="Times New Roman" pitchFamily="18" charset="0"/>
              </a:rPr>
              <a:pPr eaLnBrk="1" hangingPunct="1"/>
              <a:t>1</a:t>
            </a:fld>
            <a:endParaRPr lang="en-GB" sz="1200" smtClean="0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2534494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4D7D117-EBE5-4872-8DB2-A8C01695EC3C}" type="slidenum">
              <a:rPr lang="en-US" altLang="fi-FI" sz="1200">
                <a:solidFill>
                  <a:prstClr val="black"/>
                </a:solidFill>
              </a:rPr>
              <a:pPr/>
              <a:t>10</a:t>
            </a:fld>
            <a:endParaRPr lang="en-US" altLang="fi-FI" sz="120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146267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11982-223E-4E1E-BAA6-91528F28427F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5141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11982-223E-4E1E-BAA6-91528F28427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8318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11982-223E-4E1E-BAA6-91528F28427F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5141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11982-223E-4E1E-BAA6-91528F28427F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5141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11982-223E-4E1E-BAA6-91528F28427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2232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11982-223E-4E1E-BAA6-91528F28427F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5141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11982-223E-4E1E-BAA6-91528F28427F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7600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11982-223E-4E1E-BAA6-91528F28427F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95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7802-97DD-4877-9983-ED7F06D56383}" type="datetimeFigureOut">
              <a:rPr lang="fi-FI" smtClean="0"/>
              <a:t>2.4.2015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41F3-4AA2-429D-8A48-D2D6E7843F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91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7802-97DD-4877-9983-ED7F06D56383}" type="datetimeFigureOut">
              <a:rPr lang="fi-FI" smtClean="0"/>
              <a:t>2.4.2015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41F3-4AA2-429D-8A48-D2D6E7843F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578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7802-97DD-4877-9983-ED7F06D56383}" type="datetimeFigureOut">
              <a:rPr lang="fi-FI" smtClean="0"/>
              <a:t>2.4.2015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41F3-4AA2-429D-8A48-D2D6E7843F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278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fi-FI" sz="1800" smtClean="0">
                <a:solidFill>
                  <a:srgbClr val="FFFFFF"/>
                </a:solidFill>
                <a:latin typeface="Arial Black" pitchFamily="34" charset="0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fi-FI" noProof="0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fi-FI" noProof="0" smtClean="0"/>
              <a:t>Click to edit Master subtitle style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4E4C82AD-AFC5-4E85-BECB-E1D728E98237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fi-FI" sz="1800" smtClean="0">
                <a:solidFill>
                  <a:srgbClr val="FFFFFF"/>
                </a:solidFill>
                <a:latin typeface="Arial Black" pitchFamily="34" charset="0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2D9AB80F-A4BC-44DE-A496-AE9394B9904A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78686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A28D5-C45D-47D8-8189-6C7EA345965B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265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A3477-2BDF-4B3A-9A8C-444A5913AF79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446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9B358-4EF0-4547-9DC8-941BC2FE932C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636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DFF52-13E2-4F8B-B5AC-E1A79505AB39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8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B23593-6A33-4939-9FAC-301DFA956ADA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104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36F2F-5082-4887-8DCB-747A1CF33976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1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7802-97DD-4877-9983-ED7F06D56383}" type="datetimeFigureOut">
              <a:rPr lang="fi-FI" smtClean="0"/>
              <a:t>2.4.2015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41F3-4AA2-429D-8A48-D2D6E7843F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1131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A4EC29-7F1A-4A76-9CA5-CED23CBCC990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174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29F682-6E64-4CAF-9400-A5F8034B7533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21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EAB8C-B91A-4919-A67D-F5D5EDC8F33B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6594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fi-FI">
                <a:solidFill>
                  <a:srgbClr val="000000"/>
                </a:solidFill>
              </a:rPr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79B9F-BDD4-4344-9261-95F74134F843}" type="slidenum">
              <a:rPr lang="en-US" altLang="fi-FI">
                <a:solidFill>
                  <a:srgbClr val="000000"/>
                </a:solidFill>
              </a:rPr>
              <a:pPr/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6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7802-97DD-4877-9983-ED7F06D56383}" type="datetimeFigureOut">
              <a:rPr lang="fi-FI" smtClean="0"/>
              <a:t>2.4.2015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41F3-4AA2-429D-8A48-D2D6E7843F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374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7802-97DD-4877-9983-ED7F06D56383}" type="datetimeFigureOut">
              <a:rPr lang="fi-FI" smtClean="0"/>
              <a:t>2.4.2015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41F3-4AA2-429D-8A48-D2D6E7843F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599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7802-97DD-4877-9983-ED7F06D56383}" type="datetimeFigureOut">
              <a:rPr lang="fi-FI" smtClean="0"/>
              <a:t>2.4.2015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41F3-4AA2-429D-8A48-D2D6E7843F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524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7802-97DD-4877-9983-ED7F06D56383}" type="datetimeFigureOut">
              <a:rPr lang="fi-FI" smtClean="0"/>
              <a:t>2.4.2015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41F3-4AA2-429D-8A48-D2D6E7843F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040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7802-97DD-4877-9983-ED7F06D56383}" type="datetimeFigureOut">
              <a:rPr lang="fi-FI" smtClean="0"/>
              <a:t>2.4.2015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41F3-4AA2-429D-8A48-D2D6E7843F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78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7802-97DD-4877-9983-ED7F06D56383}" type="datetimeFigureOut">
              <a:rPr lang="fi-FI" smtClean="0"/>
              <a:t>2.4.2015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41F3-4AA2-429D-8A48-D2D6E7843F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380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7802-97DD-4877-9983-ED7F06D56383}" type="datetimeFigureOut">
              <a:rPr lang="fi-FI" smtClean="0"/>
              <a:t>2.4.2015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041F3-4AA2-429D-8A48-D2D6E7843F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411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97802-97DD-4877-9983-ED7F06D56383}" type="datetimeFigureOut">
              <a:rPr lang="fi-FI" smtClean="0"/>
              <a:t>2.4.2015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041F3-4AA2-429D-8A48-D2D6E7843F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568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3" descr="wmo_ppt_2012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0"/>
            <a:r>
              <a:rPr lang="en-US" altLang="fi-FI" smtClean="0"/>
              <a:t>First level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eaLnBrk="0" fontAlgn="base" hangingPunct="0">
              <a:spcAft>
                <a:spcPct val="0"/>
              </a:spcAft>
            </a:pPr>
            <a:r>
              <a:rPr lang="en-US" altLang="fi-FI" smtClean="0">
                <a:solidFill>
                  <a:srgbClr val="000000"/>
                </a:solidFill>
                <a:latin typeface="Arial" pitchFamily="34" charset="0"/>
              </a:rPr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eaLnBrk="0" fontAlgn="base" hangingPunct="0">
              <a:spcAft>
                <a:spcPct val="0"/>
              </a:spcAft>
            </a:pPr>
            <a:fld id="{C97C03BE-BF26-467F-BC6A-158DBC61AE31}" type="slidenum">
              <a:rPr lang="en-US" altLang="fi-FI" smtClean="0">
                <a:solidFill>
                  <a:srgbClr val="000000"/>
                </a:solidFill>
                <a:latin typeface="Arial" pitchFamily="34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 altLang="fi-FI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39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pitchFamily="34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76200" y="6477000"/>
            <a:ext cx="3581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endParaRPr lang="fi-FI" sz="1400">
              <a:latin typeface="Arial" pitchFamily="34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5486400" y="6477000"/>
            <a:ext cx="3581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>
              <a:spcBef>
                <a:spcPct val="20000"/>
              </a:spcBef>
            </a:pPr>
            <a:r>
              <a:rPr lang="en-US" sz="1400">
                <a:latin typeface="Arial" pitchFamily="34" charset="0"/>
              </a:rPr>
              <a:t>www.wmo.int</a:t>
            </a:r>
          </a:p>
        </p:txBody>
      </p:sp>
      <p:sp>
        <p:nvSpPr>
          <p:cNvPr id="223242" name="Text Box 10"/>
          <p:cNvSpPr txBox="1">
            <a:spLocks noChangeArrowheads="1"/>
          </p:cNvSpPr>
          <p:nvPr/>
        </p:nvSpPr>
        <p:spPr bwMode="auto">
          <a:xfrm>
            <a:off x="316875" y="2060848"/>
            <a:ext cx="8458200" cy="349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  <a:defRPr/>
            </a:pPr>
            <a:r>
              <a:rPr lang="en-GB" sz="4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RAVI TT on the Regional Operating Plan, ROP</a:t>
            </a:r>
          </a:p>
          <a:p>
            <a:pPr algn="ctr" eaLnBrk="0" hangingPunct="0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  <a:defRPr/>
            </a:pPr>
            <a:r>
              <a:rPr lang="en-GB" sz="4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Report on progress</a:t>
            </a:r>
          </a:p>
          <a:p>
            <a:pPr algn="ctr" eaLnBrk="0" hangingPunct="0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  <a:defRPr/>
            </a:pPr>
            <a:r>
              <a:rPr lang="en-GB" sz="3600" b="1" dirty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</a:t>
            </a:r>
            <a:r>
              <a:rPr lang="en-GB" sz="3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 the RAVI MG meeting</a:t>
            </a:r>
          </a:p>
          <a:p>
            <a:pPr algn="ctr" eaLnBrk="0" hangingPunct="0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  <a:defRPr/>
            </a:pPr>
            <a:r>
              <a:rPr lang="en-GB" sz="3600" b="1" dirty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</a:t>
            </a:r>
            <a:r>
              <a:rPr lang="en-GB" sz="3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 Istanbul 9 – 10 April 2015</a:t>
            </a:r>
          </a:p>
        </p:txBody>
      </p:sp>
      <p:sp>
        <p:nvSpPr>
          <p:cNvPr id="17414" name="Rectangle 12"/>
          <p:cNvSpPr>
            <a:spLocks noChangeArrowheads="1"/>
          </p:cNvSpPr>
          <p:nvPr/>
        </p:nvSpPr>
        <p:spPr bwMode="auto">
          <a:xfrm>
            <a:off x="19050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>
                <a:solidFill>
                  <a:schemeClr val="bg1"/>
                </a:solidFill>
                <a:latin typeface="Arial Narrow" pitchFamily="34" charset="0"/>
              </a:rPr>
              <a:t>World Meteorological Organization</a:t>
            </a:r>
            <a:br>
              <a:rPr lang="en-US" sz="320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1800">
                <a:solidFill>
                  <a:schemeClr val="bg1"/>
                </a:solidFill>
                <a:latin typeface="Arial Narrow" pitchFamily="34" charset="0"/>
              </a:rPr>
              <a:t>Working together in weather, climate and water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7415" name="Rectangle 13"/>
          <p:cNvSpPr>
            <a:spLocks noChangeArrowheads="1"/>
          </p:cNvSpPr>
          <p:nvPr/>
        </p:nvSpPr>
        <p:spPr bwMode="auto">
          <a:xfrm>
            <a:off x="228600" y="13716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  <a:latin typeface="Arial Black" pitchFamily="34" charset="0"/>
              </a:rPr>
              <a:t>WMO OMM</a:t>
            </a:r>
            <a:endParaRPr lang="en-US" sz="140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07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228600" y="13716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</a:pPr>
            <a:r>
              <a:rPr lang="en-US" altLang="fi-FI" sz="1800" smtClean="0">
                <a:solidFill>
                  <a:srgbClr val="FFFFFF"/>
                </a:solidFill>
                <a:latin typeface="Arial Black" pitchFamily="34" charset="0"/>
              </a:rPr>
              <a:t>WMO</a:t>
            </a:r>
            <a:endParaRPr lang="en-US" altLang="fi-FI" sz="1400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9792" y="1524000"/>
            <a:ext cx="37289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i-FI" altLang="fi-FI" sz="4400" b="1" dirty="0" err="1">
                <a:solidFill>
                  <a:srgbClr val="FFC000"/>
                </a:solidFill>
                <a:latin typeface="Lucida Calligraphy" pitchFamily="66" charset="0"/>
              </a:rPr>
              <a:t>Thank</a:t>
            </a:r>
            <a:r>
              <a:rPr lang="fi-FI" altLang="fi-FI" sz="4400" b="1" dirty="0">
                <a:solidFill>
                  <a:srgbClr val="FFC000"/>
                </a:solidFill>
                <a:latin typeface="Lucida Calligraphy" pitchFamily="66" charset="0"/>
              </a:rPr>
              <a:t> </a:t>
            </a:r>
            <a:r>
              <a:rPr lang="fi-FI" altLang="fi-FI" sz="4400" b="1" dirty="0" err="1" smtClean="0">
                <a:solidFill>
                  <a:srgbClr val="FFC000"/>
                </a:solidFill>
                <a:latin typeface="Lucida Calligraphy" pitchFamily="66" charset="0"/>
              </a:rPr>
              <a:t>you</a:t>
            </a:r>
            <a:r>
              <a:rPr lang="fi-FI" altLang="fi-FI" sz="4400" b="1" dirty="0" smtClean="0">
                <a:solidFill>
                  <a:srgbClr val="FFC000"/>
                </a:solidFill>
                <a:latin typeface="Lucida Calligraphy" pitchFamily="66" charset="0"/>
              </a:rPr>
              <a:t> !</a:t>
            </a:r>
            <a:endParaRPr lang="fi-FI" sz="4400" dirty="0">
              <a:solidFill>
                <a:srgbClr val="FFC000"/>
              </a:solidFill>
              <a:latin typeface="Calibri"/>
            </a:endParaRPr>
          </a:p>
        </p:txBody>
      </p:sp>
      <p:pic>
        <p:nvPicPr>
          <p:cNvPr id="1028" name="Picture 4" descr="https://encrypted-tbn0.gstatic.com/images?q=tbn:ANd9GcTBcyZ7kIDOf3n5rBKVH8_LPoc5fp4nOjcpM2yc7tG0ksmSYxcs7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738" y="2564904"/>
            <a:ext cx="3810000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28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3788" cy="792162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ea typeface="Calibri"/>
                <a:cs typeface="Arial" panose="020B0604020202020204" pitchFamily="34" charset="0"/>
              </a:rPr>
              <a:t>Task Team on Regional Operating </a:t>
            </a:r>
            <a:r>
              <a:rPr lang="en-US" sz="2800" b="1" dirty="0" smtClean="0">
                <a:ea typeface="Calibri"/>
                <a:cs typeface="Arial" panose="020B0604020202020204" pitchFamily="34" charset="0"/>
              </a:rPr>
              <a:t>Plan – </a:t>
            </a:r>
            <a:r>
              <a:rPr lang="en-US" sz="2800" b="1" dirty="0" smtClean="0">
                <a:ea typeface="Calibri"/>
                <a:cs typeface="Arial" panose="020B0604020202020204" pitchFamily="34" charset="0"/>
              </a:rPr>
              <a:t>Background</a:t>
            </a:r>
            <a:endParaRPr lang="fi-FI" sz="2800" dirty="0">
              <a:effectLst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268760"/>
            <a:ext cx="8713788" cy="4897437"/>
          </a:xfrm>
        </p:spPr>
        <p:txBody>
          <a:bodyPr/>
          <a:lstStyle/>
          <a:p>
            <a:r>
              <a:rPr lang="en-US" sz="2400" i="1" dirty="0" smtClean="0"/>
              <a:t>The TT </a:t>
            </a:r>
            <a:r>
              <a:rPr lang="en-US" sz="2400" i="1" dirty="0"/>
              <a:t>Members are</a:t>
            </a:r>
            <a:r>
              <a:rPr lang="en-US" i="1" dirty="0" smtClean="0"/>
              <a:t>:</a:t>
            </a:r>
          </a:p>
          <a:p>
            <a:r>
              <a:rPr lang="en-US" sz="1600" i="1" dirty="0" smtClean="0"/>
              <a:t>Maria </a:t>
            </a:r>
            <a:r>
              <a:rPr lang="en-US" sz="1600" i="1" dirty="0"/>
              <a:t>Hurtola (FMI, Finland), Leader of TT, Jane Wardle (</a:t>
            </a:r>
            <a:r>
              <a:rPr lang="en-US" sz="1600" i="1" dirty="0" err="1" smtClean="0"/>
              <a:t>MetOffice</a:t>
            </a:r>
            <a:r>
              <a:rPr lang="en-US" sz="1600" i="1" dirty="0" smtClean="0"/>
              <a:t>, UK</a:t>
            </a:r>
            <a:r>
              <a:rPr lang="en-US" sz="1600" i="1" dirty="0"/>
              <a:t>), Axel Thomalla (DWD, Germany), </a:t>
            </a:r>
            <a:r>
              <a:rPr lang="en-US" sz="1600" i="1" dirty="0" err="1"/>
              <a:t>Justinas</a:t>
            </a:r>
            <a:r>
              <a:rPr lang="en-US" sz="1600" i="1" dirty="0"/>
              <a:t> </a:t>
            </a:r>
            <a:r>
              <a:rPr lang="en-US" sz="1600" i="1" dirty="0" err="1"/>
              <a:t>Kilpys</a:t>
            </a:r>
            <a:r>
              <a:rPr lang="en-US" sz="1600" i="1" dirty="0"/>
              <a:t> (LHMS, Lithuania), </a:t>
            </a:r>
            <a:r>
              <a:rPr lang="en-US" sz="1600" i="1" dirty="0" smtClean="0"/>
              <a:t>Carmen </a:t>
            </a:r>
            <a:r>
              <a:rPr lang="en-US" sz="1600" i="1" dirty="0" err="1"/>
              <a:t>Rus</a:t>
            </a:r>
            <a:r>
              <a:rPr lang="en-US" sz="1600" i="1" dirty="0"/>
              <a:t> (</a:t>
            </a:r>
            <a:r>
              <a:rPr lang="en-US" sz="1600" i="1" dirty="0" smtClean="0"/>
              <a:t>AEMET, Spain),  </a:t>
            </a:r>
            <a:r>
              <a:rPr lang="en-US" sz="1600" i="1" dirty="0"/>
              <a:t>Bernard Strauss (</a:t>
            </a:r>
            <a:r>
              <a:rPr lang="en-US" sz="1600" i="1" dirty="0" err="1" smtClean="0"/>
              <a:t>Meteo</a:t>
            </a:r>
            <a:r>
              <a:rPr lang="en-US" sz="1600" i="1" dirty="0" smtClean="0"/>
              <a:t> France) and </a:t>
            </a:r>
            <a:r>
              <a:rPr lang="en-US" sz="1600" i="1" dirty="0" err="1" smtClean="0"/>
              <a:t>Filipiak</a:t>
            </a:r>
            <a:r>
              <a:rPr lang="en-US" sz="1600" i="1" dirty="0" smtClean="0"/>
              <a:t> </a:t>
            </a:r>
            <a:r>
              <a:rPr lang="en-US" sz="1600" i="1" dirty="0" err="1"/>
              <a:t>Janusz</a:t>
            </a:r>
            <a:r>
              <a:rPr lang="en-US" sz="1600" i="1" dirty="0"/>
              <a:t>, (IMGW, Poland</a:t>
            </a:r>
            <a:r>
              <a:rPr lang="en-US" sz="1600" i="1" dirty="0" smtClean="0"/>
              <a:t>)</a:t>
            </a:r>
          </a:p>
          <a:p>
            <a:pPr marL="0" indent="0">
              <a:buNone/>
            </a:pPr>
            <a:endParaRPr lang="en-US" sz="1600" i="1" dirty="0"/>
          </a:p>
          <a:p>
            <a:r>
              <a:rPr lang="en-US" sz="2400" i="1" dirty="0" smtClean="0"/>
              <a:t>The TT on ROP is supporting the MG in the following areas</a:t>
            </a:r>
          </a:p>
          <a:p>
            <a:pPr lvl="1"/>
            <a:r>
              <a:rPr lang="en-US" sz="1800" i="1" dirty="0"/>
              <a:t>In ensuring continuity of the strategic </a:t>
            </a:r>
            <a:r>
              <a:rPr lang="en-US" sz="1800" i="1" dirty="0" smtClean="0"/>
              <a:t>planning </a:t>
            </a:r>
            <a:r>
              <a:rPr lang="en-US" sz="1800" i="1" dirty="0"/>
              <a:t>process and developing coordinated </a:t>
            </a:r>
            <a:r>
              <a:rPr lang="en-US" sz="1800" i="1" dirty="0" smtClean="0"/>
              <a:t>regional inputs </a:t>
            </a:r>
            <a:r>
              <a:rPr lang="en-US" sz="1800" i="1" dirty="0"/>
              <a:t>for the future WMO Strategic Plan and </a:t>
            </a:r>
            <a:r>
              <a:rPr lang="en-US" sz="1800" i="1" dirty="0" smtClean="0"/>
              <a:t>related </a:t>
            </a:r>
            <a:r>
              <a:rPr lang="en-US" sz="1800" i="1" dirty="0"/>
              <a:t>Operating Plan, including regional </a:t>
            </a:r>
            <a:r>
              <a:rPr lang="en-US" sz="1800" i="1" dirty="0" smtClean="0"/>
              <a:t>priorities and </a:t>
            </a:r>
            <a:r>
              <a:rPr lang="en-US" sz="1800" i="1" dirty="0"/>
              <a:t>key outcomes; </a:t>
            </a:r>
            <a:endParaRPr lang="en-US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137225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3788" cy="792162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ea typeface="Calibri"/>
                <a:cs typeface="Arial" panose="020B0604020202020204" pitchFamily="34" charset="0"/>
              </a:rPr>
              <a:t>Task Team on Regional Operating </a:t>
            </a:r>
            <a:r>
              <a:rPr lang="en-US" sz="2800" b="1" dirty="0" smtClean="0">
                <a:ea typeface="Calibri"/>
                <a:cs typeface="Arial" panose="020B0604020202020204" pitchFamily="34" charset="0"/>
              </a:rPr>
              <a:t>Plan </a:t>
            </a:r>
            <a:endParaRPr lang="fi-FI" sz="2800" dirty="0">
              <a:effectLst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6579" y="2060849"/>
            <a:ext cx="8498729" cy="345638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i="1" dirty="0" smtClean="0"/>
              <a:t>Short report on steps taken in the preparation of the RAVI Operating Plan (2016 – 2019)</a:t>
            </a:r>
            <a:endParaRPr lang="en-US" sz="1600" i="1" dirty="0"/>
          </a:p>
          <a:p>
            <a:pPr marL="457200" indent="-457200">
              <a:buFont typeface="+mj-lt"/>
              <a:buAutoNum type="arabicPeriod"/>
            </a:pPr>
            <a:r>
              <a:rPr lang="fi-FI" sz="2400" i="1" dirty="0" err="1" smtClean="0"/>
              <a:t>Capacity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Development</a:t>
            </a:r>
            <a:r>
              <a:rPr lang="fi-FI" sz="2400" i="1" dirty="0" smtClean="0"/>
              <a:t> in </a:t>
            </a:r>
            <a:r>
              <a:rPr lang="fi-FI" sz="2400" i="1" dirty="0" err="1" smtClean="0"/>
              <a:t>the</a:t>
            </a:r>
            <a:r>
              <a:rPr lang="fi-FI" sz="2400" i="1" dirty="0" smtClean="0"/>
              <a:t> RAVI OP</a:t>
            </a:r>
          </a:p>
          <a:p>
            <a:pPr marL="457200" indent="-457200">
              <a:buFont typeface="+mj-lt"/>
              <a:buAutoNum type="arabicPeriod"/>
            </a:pPr>
            <a:endParaRPr lang="fi-FI" sz="2400" i="1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2400" i="1" dirty="0" err="1" smtClean="0"/>
              <a:t>Recommendations</a:t>
            </a:r>
            <a:r>
              <a:rPr lang="fi-FI" sz="2400" i="1" dirty="0" smtClean="0"/>
              <a:t> for </a:t>
            </a:r>
            <a:r>
              <a:rPr lang="fi-FI" sz="2400" i="1" dirty="0" err="1" smtClean="0"/>
              <a:t>the</a:t>
            </a:r>
            <a:r>
              <a:rPr lang="fi-FI" sz="2400" i="1" dirty="0" smtClean="0"/>
              <a:t> MG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57226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3788" cy="792162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ea typeface="Calibri"/>
                <a:cs typeface="Arial" panose="020B0604020202020204" pitchFamily="34" charset="0"/>
              </a:rPr>
              <a:t>Task Team on Regional Operating </a:t>
            </a:r>
            <a:r>
              <a:rPr lang="en-US" sz="2800" b="1" dirty="0" smtClean="0">
                <a:ea typeface="Calibri"/>
                <a:cs typeface="Arial" panose="020B0604020202020204" pitchFamily="34" charset="0"/>
              </a:rPr>
              <a:t>Plan – Steps taken since the RAVI Session</a:t>
            </a:r>
            <a:endParaRPr lang="fi-FI" sz="2800" dirty="0">
              <a:effectLst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0212" y="1052736"/>
            <a:ext cx="8713788" cy="4897437"/>
          </a:xfrm>
        </p:spPr>
        <p:txBody>
          <a:bodyPr/>
          <a:lstStyle/>
          <a:p>
            <a:r>
              <a:rPr lang="en-US" sz="2400" i="1" dirty="0"/>
              <a:t>The </a:t>
            </a:r>
            <a:r>
              <a:rPr lang="en-US" sz="2400" i="1" dirty="0" smtClean="0"/>
              <a:t>TT/ROP </a:t>
            </a:r>
            <a:r>
              <a:rPr lang="en-US" sz="2400" i="1" dirty="0" smtClean="0"/>
              <a:t>has met only once since the last MG meeting and only with the members participating in EC </a:t>
            </a:r>
            <a:r>
              <a:rPr lang="en-US" sz="2400" i="1" dirty="0" smtClean="0"/>
              <a:t>in June 2014</a:t>
            </a:r>
          </a:p>
          <a:p>
            <a:r>
              <a:rPr lang="en-US" sz="2400" i="1" dirty="0" smtClean="0"/>
              <a:t>Already earlier the TT/ROP, </a:t>
            </a:r>
            <a:r>
              <a:rPr lang="en-US" sz="2400" i="1" dirty="0"/>
              <a:t>taking into account the needs expressed by </a:t>
            </a:r>
            <a:r>
              <a:rPr lang="en-US" sz="2400" i="1" dirty="0" smtClean="0"/>
              <a:t>the 16</a:t>
            </a:r>
            <a:r>
              <a:rPr lang="en-US" sz="2400" i="1" baseline="30000" dirty="0" smtClean="0"/>
              <a:t>th</a:t>
            </a:r>
            <a:r>
              <a:rPr lang="en-US" sz="2400" i="1" dirty="0" smtClean="0"/>
              <a:t> session of RA </a:t>
            </a:r>
            <a:r>
              <a:rPr lang="en-US" sz="2400" i="1" dirty="0"/>
              <a:t>VI, made suggestions for </a:t>
            </a:r>
            <a:r>
              <a:rPr lang="en-US" sz="2400" i="1" dirty="0" smtClean="0"/>
              <a:t>inputs into an early draft </a:t>
            </a:r>
            <a:r>
              <a:rPr lang="en-US" sz="2400" i="1" dirty="0"/>
              <a:t>of the WMO SP 2016 -2019. </a:t>
            </a:r>
          </a:p>
          <a:p>
            <a:r>
              <a:rPr lang="en-US" sz="2400" i="1" dirty="0" smtClean="0"/>
              <a:t>The </a:t>
            </a:r>
            <a:r>
              <a:rPr lang="en-US" sz="2400" i="1" dirty="0"/>
              <a:t>suggested </a:t>
            </a:r>
            <a:r>
              <a:rPr lang="en-US" sz="2400" i="1" dirty="0" smtClean="0"/>
              <a:t>input was forwarded by the </a:t>
            </a:r>
            <a:r>
              <a:rPr lang="en-US" sz="2400" i="1" dirty="0"/>
              <a:t>RA VI </a:t>
            </a:r>
            <a:r>
              <a:rPr lang="en-US" sz="2400" i="1" dirty="0" smtClean="0"/>
              <a:t>President </a:t>
            </a:r>
            <a:r>
              <a:rPr lang="en-US" sz="2400" i="1" dirty="0"/>
              <a:t>to </a:t>
            </a:r>
            <a:r>
              <a:rPr lang="en-US" sz="2400" i="1" dirty="0" smtClean="0"/>
              <a:t>the President of WMO</a:t>
            </a:r>
            <a:endParaRPr lang="en-US" sz="2400" i="1" dirty="0" smtClean="0"/>
          </a:p>
          <a:p>
            <a:r>
              <a:rPr lang="en-US" sz="2400" i="1" dirty="0" smtClean="0">
                <a:solidFill>
                  <a:srgbClr val="000000"/>
                </a:solidFill>
              </a:rPr>
              <a:t>At </a:t>
            </a:r>
            <a:r>
              <a:rPr lang="en-US" sz="2400" i="1" dirty="0">
                <a:solidFill>
                  <a:srgbClr val="000000"/>
                </a:solidFill>
              </a:rPr>
              <a:t>the meeting during </a:t>
            </a:r>
            <a:r>
              <a:rPr lang="en-US" sz="2400" i="1" dirty="0" smtClean="0">
                <a:solidFill>
                  <a:srgbClr val="000000"/>
                </a:solidFill>
              </a:rPr>
              <a:t>EC in June 2014, </a:t>
            </a:r>
            <a:r>
              <a:rPr lang="en-US" sz="2400" i="1" dirty="0">
                <a:solidFill>
                  <a:srgbClr val="000000"/>
                </a:solidFill>
              </a:rPr>
              <a:t>it was decided </a:t>
            </a:r>
            <a:r>
              <a:rPr lang="en-US" sz="2400" i="1" dirty="0" smtClean="0">
                <a:solidFill>
                  <a:srgbClr val="000000"/>
                </a:solidFill>
              </a:rPr>
              <a:t>to try to align the new RAVI OP (2016 – 2019) with the new draft WMO SP (2016 – 2019) to be prepared for Congress</a:t>
            </a:r>
          </a:p>
          <a:p>
            <a:endParaRPr lang="en-US" i="1" dirty="0" smtClean="0"/>
          </a:p>
          <a:p>
            <a:pPr lvl="1"/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92521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3788" cy="792162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ea typeface="Calibri"/>
                <a:cs typeface="Arial" panose="020B0604020202020204" pitchFamily="34" charset="0"/>
              </a:rPr>
              <a:t>Task Team on Regional Operating </a:t>
            </a:r>
            <a:r>
              <a:rPr lang="en-US" sz="2800" b="1" dirty="0" smtClean="0">
                <a:ea typeface="Calibri"/>
                <a:cs typeface="Arial" panose="020B0604020202020204" pitchFamily="34" charset="0"/>
              </a:rPr>
              <a:t>Plan – Steps taken since the RAVI Session</a:t>
            </a:r>
            <a:endParaRPr lang="fi-FI" sz="2800" dirty="0">
              <a:effectLst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268760"/>
            <a:ext cx="8713788" cy="4897437"/>
          </a:xfrm>
        </p:spPr>
        <p:txBody>
          <a:bodyPr/>
          <a:lstStyle/>
          <a:p>
            <a:r>
              <a:rPr lang="en-US" sz="2400" i="1" dirty="0" smtClean="0"/>
              <a:t>How to align the OP with the SP 2016 - 2019</a:t>
            </a:r>
            <a:endParaRPr lang="en-US" sz="2400" i="1" dirty="0"/>
          </a:p>
          <a:p>
            <a:pPr lvl="1" algn="just"/>
            <a:r>
              <a:rPr lang="en-US" sz="2400" i="1" dirty="0" smtClean="0"/>
              <a:t>As the latest draft of the WMO SP (2016 – 2019) has exactly the same Expected Results as the current one (2012 – 2015), t</a:t>
            </a:r>
            <a:r>
              <a:rPr lang="en-US" sz="2400" i="1" dirty="0" smtClean="0"/>
              <a:t>he </a:t>
            </a:r>
            <a:r>
              <a:rPr lang="en-US" sz="2400" i="1" dirty="0"/>
              <a:t>TT </a:t>
            </a:r>
            <a:r>
              <a:rPr lang="en-US" sz="2400" i="1" dirty="0" smtClean="0"/>
              <a:t>/ROP decided to use the current RAVI OP (2012 – 2015) as a base and make changes only to the Key Objectives (KO) and Key Performance Indicators (KPI) where needed. </a:t>
            </a:r>
          </a:p>
          <a:p>
            <a:pPr lvl="1" algn="just"/>
            <a:r>
              <a:rPr lang="en-US" sz="2400" i="1" dirty="0"/>
              <a:t>T</a:t>
            </a:r>
            <a:r>
              <a:rPr lang="en-US" sz="2400" i="1" dirty="0" smtClean="0"/>
              <a:t>he main outcome of the 16</a:t>
            </a:r>
            <a:r>
              <a:rPr lang="en-US" sz="2400" i="1" baseline="30000" dirty="0" smtClean="0"/>
              <a:t>th</a:t>
            </a:r>
            <a:r>
              <a:rPr lang="en-US" sz="2400" i="1" dirty="0" smtClean="0"/>
              <a:t> session of RAVI, the priorities, </a:t>
            </a:r>
            <a:r>
              <a:rPr lang="en-US" sz="2400" i="1" dirty="0" smtClean="0"/>
              <a:t>were used to check whether changes would be needed in the KOs and KPIs.</a:t>
            </a:r>
          </a:p>
          <a:p>
            <a:pPr lvl="1" algn="just"/>
            <a:r>
              <a:rPr lang="en-US" sz="2400" i="1" dirty="0" smtClean="0"/>
              <a:t>The </a:t>
            </a:r>
            <a:r>
              <a:rPr lang="en-US" sz="2400" i="1" dirty="0" err="1" smtClean="0"/>
              <a:t>programmes</a:t>
            </a:r>
            <a:r>
              <a:rPr lang="en-US" sz="2400" i="1" dirty="0"/>
              <a:t> </a:t>
            </a:r>
            <a:r>
              <a:rPr lang="en-US" sz="2400" i="1" dirty="0" smtClean="0"/>
              <a:t>of the RAVI WGs were used to form the deliverables and activities of the RAVI OP (2016 – 2019).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19861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3788" cy="792162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ea typeface="Calibri"/>
                <a:cs typeface="Arial" panose="020B0604020202020204" pitchFamily="34" charset="0"/>
              </a:rPr>
              <a:t>Task Team on Regional Operating </a:t>
            </a:r>
            <a:r>
              <a:rPr lang="en-US" sz="2800" b="1" dirty="0" smtClean="0">
                <a:ea typeface="Calibri"/>
                <a:cs typeface="Arial" panose="020B0604020202020204" pitchFamily="34" charset="0"/>
              </a:rPr>
              <a:t>Plan – </a:t>
            </a:r>
            <a:r>
              <a:rPr lang="en-US" sz="2800" b="1" dirty="0" smtClean="0">
                <a:ea typeface="Calibri"/>
                <a:cs typeface="Arial" panose="020B0604020202020204" pitchFamily="34" charset="0"/>
              </a:rPr>
              <a:t>Suggestions for how to go forward</a:t>
            </a:r>
            <a:endParaRPr lang="fi-FI" sz="2800" dirty="0">
              <a:effectLst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268760"/>
            <a:ext cx="8713788" cy="4897437"/>
          </a:xfrm>
        </p:spPr>
        <p:txBody>
          <a:bodyPr/>
          <a:lstStyle/>
          <a:p>
            <a:r>
              <a:rPr lang="en-US" sz="2400" b="1" i="1" dirty="0" smtClean="0"/>
              <a:t>How to </a:t>
            </a:r>
            <a:r>
              <a:rPr lang="en-US" sz="2400" b="1" i="1" dirty="0" smtClean="0"/>
              <a:t>go forward:</a:t>
            </a:r>
          </a:p>
          <a:p>
            <a:pPr marL="0" indent="0">
              <a:buNone/>
            </a:pPr>
            <a:endParaRPr lang="en-US" sz="2400" b="1" i="1" dirty="0"/>
          </a:p>
          <a:p>
            <a:pPr lvl="1" algn="just"/>
            <a:r>
              <a:rPr lang="en-US" sz="2400" i="1" dirty="0" smtClean="0"/>
              <a:t>A first draft of the RAVI OP 2016 – 2019 are prepared for the MG to </a:t>
            </a:r>
            <a:r>
              <a:rPr lang="en-US" sz="2400" i="1" dirty="0"/>
              <a:t>c</a:t>
            </a:r>
            <a:r>
              <a:rPr lang="en-US" sz="2400" i="1" dirty="0" smtClean="0"/>
              <a:t>omment on during the coming weeks</a:t>
            </a:r>
          </a:p>
          <a:p>
            <a:pPr marL="457200" lvl="1" indent="0" algn="just">
              <a:buNone/>
            </a:pPr>
            <a:endParaRPr lang="en-US" sz="2400" i="1" dirty="0" smtClean="0"/>
          </a:p>
          <a:p>
            <a:pPr lvl="1" algn="just"/>
            <a:r>
              <a:rPr lang="en-US" sz="2400" i="1" dirty="0" smtClean="0"/>
              <a:t>The OP will then be finalized in May 2015 to be ready for approval before or during Congress by the MG.</a:t>
            </a:r>
          </a:p>
        </p:txBody>
      </p:sp>
    </p:spTree>
    <p:extLst>
      <p:ext uri="{BB962C8B-B14F-4D97-AF65-F5344CB8AC3E}">
        <p14:creationId xmlns:p14="http://schemas.microsoft.com/office/powerpoint/2010/main" val="41352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ea typeface="Calibri"/>
                <a:cs typeface="Arial" panose="020B0604020202020204" pitchFamily="34" charset="0"/>
              </a:rPr>
              <a:t>Task Team on Regional Operating </a:t>
            </a:r>
            <a:r>
              <a:rPr lang="en-US" sz="2800" b="1" dirty="0" smtClean="0">
                <a:ea typeface="Calibri"/>
                <a:cs typeface="Arial" panose="020B0604020202020204" pitchFamily="34" charset="0"/>
              </a:rPr>
              <a:t>Plan – </a:t>
            </a:r>
            <a:r>
              <a:rPr lang="en-US" sz="2800" b="1" dirty="0" smtClean="0">
                <a:ea typeface="Calibri"/>
                <a:cs typeface="Arial" panose="020B0604020202020204" pitchFamily="34" charset="0"/>
              </a:rPr>
              <a:t>Capacity Development, ER 6</a:t>
            </a:r>
            <a:endParaRPr lang="fi-FI" sz="2800" dirty="0">
              <a:effectLst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412776"/>
            <a:ext cx="8713788" cy="4897437"/>
          </a:xfrm>
        </p:spPr>
        <p:txBody>
          <a:bodyPr/>
          <a:lstStyle/>
          <a:p>
            <a:pPr marL="0" indent="0">
              <a:buNone/>
            </a:pPr>
            <a:r>
              <a:rPr lang="fi-FI" sz="2400" b="1" i="1" dirty="0" err="1" smtClean="0"/>
              <a:t>Capacity</a:t>
            </a:r>
            <a:r>
              <a:rPr lang="fi-FI" sz="2400" b="1" i="1" dirty="0" smtClean="0"/>
              <a:t> </a:t>
            </a:r>
            <a:r>
              <a:rPr lang="fi-FI" sz="2400" b="1" i="1" dirty="0" err="1" smtClean="0"/>
              <a:t>Development</a:t>
            </a:r>
            <a:r>
              <a:rPr lang="fi-FI" sz="2400" b="1" i="1" dirty="0" smtClean="0"/>
              <a:t>, ER 6 in </a:t>
            </a:r>
            <a:r>
              <a:rPr lang="fi-FI" sz="2400" b="1" i="1" dirty="0" err="1" smtClean="0"/>
              <a:t>the</a:t>
            </a:r>
            <a:r>
              <a:rPr lang="fi-FI" sz="2400" b="1" i="1" dirty="0" smtClean="0"/>
              <a:t> RAVI OP:</a:t>
            </a:r>
          </a:p>
          <a:p>
            <a:pPr marL="0" indent="0">
              <a:buNone/>
            </a:pPr>
            <a:endParaRPr lang="fi-FI" sz="2400" b="1" i="1" dirty="0" smtClean="0"/>
          </a:p>
          <a:p>
            <a:pPr algn="just"/>
            <a:r>
              <a:rPr lang="en-US" sz="2400" i="1" dirty="0" smtClean="0"/>
              <a:t>For </a:t>
            </a:r>
            <a:r>
              <a:rPr lang="en-US" sz="2400" i="1" dirty="0"/>
              <a:t>the ER 6 (</a:t>
            </a:r>
            <a:r>
              <a:rPr lang="en-US" sz="2400" i="1" dirty="0" err="1"/>
              <a:t>Capapcity</a:t>
            </a:r>
            <a:r>
              <a:rPr lang="en-US" sz="2400" i="1" dirty="0"/>
              <a:t> Development) </a:t>
            </a:r>
            <a:r>
              <a:rPr lang="en-US" sz="2400" i="1" dirty="0" smtClean="0"/>
              <a:t>there are no suggestions for any </a:t>
            </a:r>
            <a:r>
              <a:rPr lang="en-US" sz="2400" i="1" dirty="0"/>
              <a:t>KOs or KPIs or activities as Capacity Development is a cross-cutting issue for RAVI and is included in every WG </a:t>
            </a:r>
            <a:r>
              <a:rPr lang="en-US" sz="2400" i="1" dirty="0" err="1"/>
              <a:t>programme</a:t>
            </a:r>
            <a:r>
              <a:rPr lang="en-US" sz="2400" i="1" dirty="0"/>
              <a:t> and so also in the activities of the OP. </a:t>
            </a:r>
          </a:p>
          <a:p>
            <a:pPr algn="just"/>
            <a:r>
              <a:rPr lang="en-US" sz="2400" i="1" dirty="0" smtClean="0"/>
              <a:t>Should </a:t>
            </a:r>
            <a:r>
              <a:rPr lang="en-US" sz="2400" i="1" dirty="0"/>
              <a:t>the MG decide to have a separate plan for Capacity Development in the region, a rapporteur or coordinator would be needed</a:t>
            </a:r>
            <a:r>
              <a:rPr lang="en-US" sz="2400" i="1" dirty="0" smtClean="0"/>
              <a:t>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78898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ea typeface="Calibri"/>
                <a:cs typeface="Arial" panose="020B0604020202020204" pitchFamily="34" charset="0"/>
              </a:rPr>
              <a:t>Task Team on Regional Operating </a:t>
            </a:r>
            <a:r>
              <a:rPr lang="en-US" sz="2800" b="1" dirty="0" smtClean="0">
                <a:ea typeface="Calibri"/>
                <a:cs typeface="Arial" panose="020B0604020202020204" pitchFamily="34" charset="0"/>
              </a:rPr>
              <a:t>Plan – </a:t>
            </a:r>
            <a:r>
              <a:rPr lang="en-US" sz="2800" b="1" dirty="0" smtClean="0">
                <a:ea typeface="Calibri"/>
                <a:cs typeface="Arial" panose="020B0604020202020204" pitchFamily="34" charset="0"/>
              </a:rPr>
              <a:t>Recommendations fo</a:t>
            </a:r>
            <a:r>
              <a:rPr lang="en-US" sz="2800" b="1" dirty="0" smtClean="0">
                <a:ea typeface="Calibri"/>
                <a:cs typeface="Arial" panose="020B0604020202020204" pitchFamily="34" charset="0"/>
              </a:rPr>
              <a:t>r the MG</a:t>
            </a:r>
            <a:endParaRPr lang="fi-FI" sz="2800" dirty="0">
              <a:effectLst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412776"/>
            <a:ext cx="8713788" cy="4897437"/>
          </a:xfrm>
        </p:spPr>
        <p:txBody>
          <a:bodyPr/>
          <a:lstStyle/>
          <a:p>
            <a:r>
              <a:rPr lang="fi-FI" sz="2400" b="1" i="1" dirty="0" err="1" smtClean="0"/>
              <a:t>Recommendations</a:t>
            </a:r>
            <a:r>
              <a:rPr lang="fi-FI" sz="2400" b="1" i="1" dirty="0" smtClean="0"/>
              <a:t> for </a:t>
            </a:r>
            <a:r>
              <a:rPr lang="fi-FI" sz="2400" b="1" i="1" dirty="0" err="1" smtClean="0"/>
              <a:t>the</a:t>
            </a:r>
            <a:r>
              <a:rPr lang="fi-FI" sz="2400" b="1" i="1" dirty="0" smtClean="0"/>
              <a:t> MG:</a:t>
            </a:r>
          </a:p>
          <a:p>
            <a:pPr marL="0" indent="0">
              <a:buNone/>
            </a:pPr>
            <a:endParaRPr lang="en-US" sz="2400" b="1" i="1" dirty="0" smtClean="0"/>
          </a:p>
          <a:p>
            <a:pPr algn="just"/>
            <a:r>
              <a:rPr lang="en-US" sz="2000" i="1" dirty="0" smtClean="0"/>
              <a:t>The </a:t>
            </a:r>
            <a:r>
              <a:rPr lang="en-US" sz="2000" i="1" dirty="0"/>
              <a:t>TT/ROP proceeds as suggested and gather comments to the draft RAVI OP 2016 – 2019 from the MG to be able to get it adopted by the MG before or at Congress in June 2015</a:t>
            </a:r>
            <a:r>
              <a:rPr lang="en-US" sz="2400" i="1" dirty="0"/>
              <a:t>. </a:t>
            </a:r>
            <a:endParaRPr lang="en-US" sz="2400" i="1" dirty="0" smtClean="0"/>
          </a:p>
          <a:p>
            <a:pPr marL="0" indent="0" algn="just">
              <a:buNone/>
            </a:pPr>
            <a:endParaRPr lang="en-US" sz="2400" i="1" dirty="0" smtClean="0"/>
          </a:p>
          <a:p>
            <a:pPr algn="just"/>
            <a:r>
              <a:rPr lang="en-US" sz="2000" i="1" dirty="0" smtClean="0"/>
              <a:t>The </a:t>
            </a:r>
            <a:r>
              <a:rPr lang="en-US" sz="2000" i="1" dirty="0"/>
              <a:t>Capacity Development issues are based on the decisions of RAVI XVI and covered in the work </a:t>
            </a:r>
            <a:r>
              <a:rPr lang="en-US" sz="2000" i="1" dirty="0" err="1"/>
              <a:t>programmes</a:t>
            </a:r>
            <a:r>
              <a:rPr lang="en-US" sz="2000" i="1" dirty="0"/>
              <a:t> of the WGs and is handled as a cross- cutting issue in RAVI. The MG is continuously informed about the WGs deliverables. Therefore TT/ROP is of the opinion that no specific coordinator or rapporteur for Capacity Development issues would be needed</a:t>
            </a:r>
            <a:r>
              <a:rPr lang="en-US" sz="2000" i="1" dirty="0" smtClean="0"/>
              <a:t>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62706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ea typeface="Calibri"/>
                <a:cs typeface="Arial" panose="020B0604020202020204" pitchFamily="34" charset="0"/>
              </a:rPr>
              <a:t>Task Team on Regional Operating </a:t>
            </a:r>
            <a:r>
              <a:rPr lang="en-US" sz="2800" b="1" dirty="0" smtClean="0">
                <a:ea typeface="Calibri"/>
                <a:cs typeface="Arial" panose="020B0604020202020204" pitchFamily="34" charset="0"/>
              </a:rPr>
              <a:t>Plan – </a:t>
            </a:r>
            <a:r>
              <a:rPr lang="en-US" sz="2800" b="1" dirty="0" smtClean="0">
                <a:ea typeface="Calibri"/>
                <a:cs typeface="Arial" panose="020B0604020202020204" pitchFamily="34" charset="0"/>
              </a:rPr>
              <a:t>Recommendations fo</a:t>
            </a:r>
            <a:r>
              <a:rPr lang="en-US" sz="2800" b="1" dirty="0" smtClean="0">
                <a:ea typeface="Calibri"/>
                <a:cs typeface="Arial" panose="020B0604020202020204" pitchFamily="34" charset="0"/>
              </a:rPr>
              <a:t>r the MG</a:t>
            </a:r>
            <a:endParaRPr lang="fi-FI" sz="2800" dirty="0">
              <a:effectLst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412776"/>
            <a:ext cx="8713788" cy="4897437"/>
          </a:xfrm>
        </p:spPr>
        <p:txBody>
          <a:bodyPr/>
          <a:lstStyle/>
          <a:p>
            <a:r>
              <a:rPr lang="en-US" sz="2400" i="1" dirty="0" smtClean="0"/>
              <a:t>The </a:t>
            </a:r>
            <a:r>
              <a:rPr lang="en-US" sz="2400" i="1" dirty="0"/>
              <a:t>monitoring procedure of the RAVI/ROP will have to be agreed upon. There are two options. The MG decides on one of the options</a:t>
            </a:r>
            <a:r>
              <a:rPr lang="en-US" sz="2400" i="1" dirty="0" smtClean="0"/>
              <a:t>:</a:t>
            </a:r>
          </a:p>
          <a:p>
            <a:pPr marL="0" indent="0">
              <a:buNone/>
            </a:pPr>
            <a:endParaRPr lang="en-US" sz="2400" i="1" dirty="0"/>
          </a:p>
          <a:p>
            <a:pPr lvl="1" algn="just"/>
            <a:r>
              <a:rPr lang="en-US" sz="2400" i="1" dirty="0"/>
              <a:t>a.	</a:t>
            </a:r>
            <a:r>
              <a:rPr lang="en-US" sz="2000" i="1" dirty="0"/>
              <a:t>The TT/ROP makes use of the WMO questionnaire and analyses that and no specific separate RAVI questionnaire would then be needed.</a:t>
            </a:r>
          </a:p>
          <a:p>
            <a:pPr lvl="1" algn="just"/>
            <a:r>
              <a:rPr lang="en-US" sz="2000" i="1" dirty="0"/>
              <a:t>b.	The Region specific challenges determined have to be monitored and a dedicated questionnaire could be necessary, maybe for the preparation of the next RAVI session.</a:t>
            </a:r>
          </a:p>
          <a:p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15760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3419</TotalTime>
  <Words>765</Words>
  <Application>Microsoft Office PowerPoint</Application>
  <PresentationFormat>On-screen Show (4:3)</PresentationFormat>
  <Paragraphs>62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Black</vt:lpstr>
      <vt:lpstr>Arial Narrow</vt:lpstr>
      <vt:lpstr>Calibri</vt:lpstr>
      <vt:lpstr>Lucida Calligraphy</vt:lpstr>
      <vt:lpstr>Times</vt:lpstr>
      <vt:lpstr>Times New Roman</vt:lpstr>
      <vt:lpstr>Wingdings</vt:lpstr>
      <vt:lpstr>Office Theme</vt:lpstr>
      <vt:lpstr>Body slide</vt:lpstr>
      <vt:lpstr>PowerPoint Presentation</vt:lpstr>
      <vt:lpstr>Task Team on Regional Operating Plan – Background</vt:lpstr>
      <vt:lpstr>Task Team on Regional Operating Plan </vt:lpstr>
      <vt:lpstr>Task Team on Regional Operating Plan – Steps taken since the RAVI Session</vt:lpstr>
      <vt:lpstr>Task Team on Regional Operating Plan – Steps taken since the RAVI Session</vt:lpstr>
      <vt:lpstr>Task Team on Regional Operating Plan – Suggestions for how to go forward</vt:lpstr>
      <vt:lpstr>Task Team on Regional Operating Plan – Capacity Development, ER 6</vt:lpstr>
      <vt:lpstr>Task Team on Regional Operating Plan – Recommendations for the MG</vt:lpstr>
      <vt:lpstr>Task Team on Regional Operating Plan – Recommendations for the MG</vt:lpstr>
      <vt:lpstr>PowerPoint Presentation</vt:lpstr>
    </vt:vector>
  </TitlesOfParts>
  <Company>Finnish Meteorological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for RAVI</dc:title>
  <dc:creator>Maria Hurtola</dc:creator>
  <cp:lastModifiedBy>Maria Hurtola</cp:lastModifiedBy>
  <cp:revision>121</cp:revision>
  <cp:lastPrinted>2013-04-08T12:11:05Z</cp:lastPrinted>
  <dcterms:created xsi:type="dcterms:W3CDTF">2013-02-04T11:05:19Z</dcterms:created>
  <dcterms:modified xsi:type="dcterms:W3CDTF">2015-04-02T10:23:42Z</dcterms:modified>
</cp:coreProperties>
</file>