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74" r:id="rId5"/>
    <p:sldId id="267" r:id="rId6"/>
    <p:sldId id="263" r:id="rId7"/>
    <p:sldId id="275" r:id="rId8"/>
    <p:sldId id="268" r:id="rId9"/>
    <p:sldId id="269" r:id="rId10"/>
    <p:sldId id="270" r:id="rId11"/>
    <p:sldId id="272" r:id="rId12"/>
    <p:sldId id="273" r:id="rId13"/>
    <p:sldId id="264" r:id="rId14"/>
    <p:sldId id="265"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667"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en-GB"/>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GB"/>
          </a:p>
        </p:txBody>
      </p:sp>
      <p:sp>
        <p:nvSpPr>
          <p:cNvPr id="4" name="Päivämäärän paikkamerkki 3"/>
          <p:cNvSpPr>
            <a:spLocks noGrp="1"/>
          </p:cNvSpPr>
          <p:nvPr>
            <p:ph type="dt" sz="half" idx="10"/>
          </p:nvPr>
        </p:nvSpPr>
        <p:spPr/>
        <p:txBody>
          <a:bodyPr/>
          <a:lstStyle>
            <a:lvl1pPr>
              <a:defRPr/>
            </a:lvl1pPr>
          </a:lstStyle>
          <a:p>
            <a:pPr>
              <a:defRPr/>
            </a:pPr>
            <a:fld id="{73AABCAC-A882-4B49-AE7B-FBC25954E267}" type="datetimeFigureOut">
              <a:rPr lang="en-GB"/>
              <a:pPr>
                <a:defRPr/>
              </a:pPr>
              <a:t>30/03/2015</a:t>
            </a:fld>
            <a:endParaRPr lang="en-GB"/>
          </a:p>
        </p:txBody>
      </p:sp>
      <p:sp>
        <p:nvSpPr>
          <p:cNvPr id="5" name="Alatunnisteen paikkamerkki 4"/>
          <p:cNvSpPr>
            <a:spLocks noGrp="1"/>
          </p:cNvSpPr>
          <p:nvPr>
            <p:ph type="ftr" sz="quarter" idx="11"/>
          </p:nvPr>
        </p:nvSpPr>
        <p:spPr/>
        <p:txBody>
          <a:bodyPr/>
          <a:lstStyle>
            <a:lvl1pPr>
              <a:defRPr/>
            </a:lvl1pPr>
          </a:lstStyle>
          <a:p>
            <a:pPr>
              <a:defRPr/>
            </a:pPr>
            <a:endParaRPr lang="en-GB"/>
          </a:p>
        </p:txBody>
      </p:sp>
      <p:sp>
        <p:nvSpPr>
          <p:cNvPr id="6" name="Dian numeron paikkamerkki 5"/>
          <p:cNvSpPr>
            <a:spLocks noGrp="1"/>
          </p:cNvSpPr>
          <p:nvPr>
            <p:ph type="sldNum" sz="quarter" idx="12"/>
          </p:nvPr>
        </p:nvSpPr>
        <p:spPr/>
        <p:txBody>
          <a:bodyPr/>
          <a:lstStyle>
            <a:lvl1pPr>
              <a:defRPr/>
            </a:lvl1pPr>
          </a:lstStyle>
          <a:p>
            <a:pPr>
              <a:defRPr/>
            </a:pPr>
            <a:fld id="{3E19F6AD-F794-4880-AD9C-2879DF2BE6C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GB"/>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4" name="Päivämäärän paikkamerkki 3"/>
          <p:cNvSpPr>
            <a:spLocks noGrp="1"/>
          </p:cNvSpPr>
          <p:nvPr>
            <p:ph type="dt" sz="half" idx="10"/>
          </p:nvPr>
        </p:nvSpPr>
        <p:spPr/>
        <p:txBody>
          <a:bodyPr/>
          <a:lstStyle>
            <a:lvl1pPr>
              <a:defRPr/>
            </a:lvl1pPr>
          </a:lstStyle>
          <a:p>
            <a:pPr>
              <a:defRPr/>
            </a:pPr>
            <a:fld id="{51549CC8-A7E3-4119-B7D7-23A3B9321ECF}" type="datetimeFigureOut">
              <a:rPr lang="en-GB"/>
              <a:pPr>
                <a:defRPr/>
              </a:pPr>
              <a:t>30/03/2015</a:t>
            </a:fld>
            <a:endParaRPr lang="en-GB"/>
          </a:p>
        </p:txBody>
      </p:sp>
      <p:sp>
        <p:nvSpPr>
          <p:cNvPr id="5" name="Alatunnisteen paikkamerkki 4"/>
          <p:cNvSpPr>
            <a:spLocks noGrp="1"/>
          </p:cNvSpPr>
          <p:nvPr>
            <p:ph type="ftr" sz="quarter" idx="11"/>
          </p:nvPr>
        </p:nvSpPr>
        <p:spPr/>
        <p:txBody>
          <a:bodyPr/>
          <a:lstStyle>
            <a:lvl1pPr>
              <a:defRPr/>
            </a:lvl1pPr>
          </a:lstStyle>
          <a:p>
            <a:pPr>
              <a:defRPr/>
            </a:pPr>
            <a:endParaRPr lang="en-GB"/>
          </a:p>
        </p:txBody>
      </p:sp>
      <p:sp>
        <p:nvSpPr>
          <p:cNvPr id="6" name="Dian numeron paikkamerkki 5"/>
          <p:cNvSpPr>
            <a:spLocks noGrp="1"/>
          </p:cNvSpPr>
          <p:nvPr>
            <p:ph type="sldNum" sz="quarter" idx="12"/>
          </p:nvPr>
        </p:nvSpPr>
        <p:spPr/>
        <p:txBody>
          <a:bodyPr/>
          <a:lstStyle>
            <a:lvl1pPr>
              <a:defRPr/>
            </a:lvl1pPr>
          </a:lstStyle>
          <a:p>
            <a:pPr>
              <a:defRPr/>
            </a:pPr>
            <a:fld id="{EF32F773-4B11-46E9-8A70-425A99DC9B0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en-GB"/>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4" name="Päivämäärän paikkamerkki 3"/>
          <p:cNvSpPr>
            <a:spLocks noGrp="1"/>
          </p:cNvSpPr>
          <p:nvPr>
            <p:ph type="dt" sz="half" idx="10"/>
          </p:nvPr>
        </p:nvSpPr>
        <p:spPr/>
        <p:txBody>
          <a:bodyPr/>
          <a:lstStyle>
            <a:lvl1pPr>
              <a:defRPr/>
            </a:lvl1pPr>
          </a:lstStyle>
          <a:p>
            <a:pPr>
              <a:defRPr/>
            </a:pPr>
            <a:fld id="{AC1F4C0E-F2E5-404F-B1AD-EB93923AC634}" type="datetimeFigureOut">
              <a:rPr lang="en-GB"/>
              <a:pPr>
                <a:defRPr/>
              </a:pPr>
              <a:t>30/03/2015</a:t>
            </a:fld>
            <a:endParaRPr lang="en-GB"/>
          </a:p>
        </p:txBody>
      </p:sp>
      <p:sp>
        <p:nvSpPr>
          <p:cNvPr id="5" name="Alatunnisteen paikkamerkki 4"/>
          <p:cNvSpPr>
            <a:spLocks noGrp="1"/>
          </p:cNvSpPr>
          <p:nvPr>
            <p:ph type="ftr" sz="quarter" idx="11"/>
          </p:nvPr>
        </p:nvSpPr>
        <p:spPr/>
        <p:txBody>
          <a:bodyPr/>
          <a:lstStyle>
            <a:lvl1pPr>
              <a:defRPr/>
            </a:lvl1pPr>
          </a:lstStyle>
          <a:p>
            <a:pPr>
              <a:defRPr/>
            </a:pPr>
            <a:endParaRPr lang="en-GB"/>
          </a:p>
        </p:txBody>
      </p:sp>
      <p:sp>
        <p:nvSpPr>
          <p:cNvPr id="6" name="Dian numeron paikkamerkki 5"/>
          <p:cNvSpPr>
            <a:spLocks noGrp="1"/>
          </p:cNvSpPr>
          <p:nvPr>
            <p:ph type="sldNum" sz="quarter" idx="12"/>
          </p:nvPr>
        </p:nvSpPr>
        <p:spPr/>
        <p:txBody>
          <a:bodyPr/>
          <a:lstStyle>
            <a:lvl1pPr>
              <a:defRPr/>
            </a:lvl1pPr>
          </a:lstStyle>
          <a:p>
            <a:pPr>
              <a:defRPr/>
            </a:pPr>
            <a:fld id="{B8DD36FE-6719-4BF2-9A50-8DB1EB9B2614}"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GB"/>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4" name="Päivämäärän paikkamerkki 3"/>
          <p:cNvSpPr>
            <a:spLocks noGrp="1"/>
          </p:cNvSpPr>
          <p:nvPr>
            <p:ph type="dt" sz="half" idx="10"/>
          </p:nvPr>
        </p:nvSpPr>
        <p:spPr/>
        <p:txBody>
          <a:bodyPr/>
          <a:lstStyle>
            <a:lvl1pPr>
              <a:defRPr/>
            </a:lvl1pPr>
          </a:lstStyle>
          <a:p>
            <a:pPr>
              <a:defRPr/>
            </a:pPr>
            <a:fld id="{4349FFF2-8B65-4459-AEE3-3810A9C98DD8}" type="datetimeFigureOut">
              <a:rPr lang="en-GB"/>
              <a:pPr>
                <a:defRPr/>
              </a:pPr>
              <a:t>30/03/2015</a:t>
            </a:fld>
            <a:endParaRPr lang="en-GB"/>
          </a:p>
        </p:txBody>
      </p:sp>
      <p:sp>
        <p:nvSpPr>
          <p:cNvPr id="5" name="Alatunnisteen paikkamerkki 4"/>
          <p:cNvSpPr>
            <a:spLocks noGrp="1"/>
          </p:cNvSpPr>
          <p:nvPr>
            <p:ph type="ftr" sz="quarter" idx="11"/>
          </p:nvPr>
        </p:nvSpPr>
        <p:spPr/>
        <p:txBody>
          <a:bodyPr/>
          <a:lstStyle>
            <a:lvl1pPr>
              <a:defRPr/>
            </a:lvl1pPr>
          </a:lstStyle>
          <a:p>
            <a:pPr>
              <a:defRPr/>
            </a:pPr>
            <a:endParaRPr lang="en-GB"/>
          </a:p>
        </p:txBody>
      </p:sp>
      <p:sp>
        <p:nvSpPr>
          <p:cNvPr id="6" name="Dian numeron paikkamerkki 5"/>
          <p:cNvSpPr>
            <a:spLocks noGrp="1"/>
          </p:cNvSpPr>
          <p:nvPr>
            <p:ph type="sldNum" sz="quarter" idx="12"/>
          </p:nvPr>
        </p:nvSpPr>
        <p:spPr/>
        <p:txBody>
          <a:bodyPr/>
          <a:lstStyle>
            <a:lvl1pPr>
              <a:defRPr/>
            </a:lvl1pPr>
          </a:lstStyle>
          <a:p>
            <a:pPr>
              <a:defRPr/>
            </a:pPr>
            <a:fld id="{E95C1DBD-D5C4-4D37-8F99-0B19F5C93BC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en-GB"/>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lvl1pPr>
              <a:defRPr/>
            </a:lvl1pPr>
          </a:lstStyle>
          <a:p>
            <a:pPr>
              <a:defRPr/>
            </a:pPr>
            <a:fld id="{0AC9D737-F3B1-44EB-9745-BFCA07F1C7DC}" type="datetimeFigureOut">
              <a:rPr lang="en-GB"/>
              <a:pPr>
                <a:defRPr/>
              </a:pPr>
              <a:t>30/03/2015</a:t>
            </a:fld>
            <a:endParaRPr lang="en-GB"/>
          </a:p>
        </p:txBody>
      </p:sp>
      <p:sp>
        <p:nvSpPr>
          <p:cNvPr id="5" name="Alatunnisteen paikkamerkki 4"/>
          <p:cNvSpPr>
            <a:spLocks noGrp="1"/>
          </p:cNvSpPr>
          <p:nvPr>
            <p:ph type="ftr" sz="quarter" idx="11"/>
          </p:nvPr>
        </p:nvSpPr>
        <p:spPr/>
        <p:txBody>
          <a:bodyPr/>
          <a:lstStyle>
            <a:lvl1pPr>
              <a:defRPr/>
            </a:lvl1pPr>
          </a:lstStyle>
          <a:p>
            <a:pPr>
              <a:defRPr/>
            </a:pPr>
            <a:endParaRPr lang="en-GB"/>
          </a:p>
        </p:txBody>
      </p:sp>
      <p:sp>
        <p:nvSpPr>
          <p:cNvPr id="6" name="Dian numeron paikkamerkki 5"/>
          <p:cNvSpPr>
            <a:spLocks noGrp="1"/>
          </p:cNvSpPr>
          <p:nvPr>
            <p:ph type="sldNum" sz="quarter" idx="12"/>
          </p:nvPr>
        </p:nvSpPr>
        <p:spPr/>
        <p:txBody>
          <a:bodyPr/>
          <a:lstStyle>
            <a:lvl1pPr>
              <a:defRPr/>
            </a:lvl1pPr>
          </a:lstStyle>
          <a:p>
            <a:pPr>
              <a:defRPr/>
            </a:pPr>
            <a:fld id="{B8293824-C8E7-4A9D-A4A1-3F540C10D27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GB"/>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5" name="Päivämäärän paikkamerkki 3"/>
          <p:cNvSpPr>
            <a:spLocks noGrp="1"/>
          </p:cNvSpPr>
          <p:nvPr>
            <p:ph type="dt" sz="half" idx="10"/>
          </p:nvPr>
        </p:nvSpPr>
        <p:spPr/>
        <p:txBody>
          <a:bodyPr/>
          <a:lstStyle>
            <a:lvl1pPr>
              <a:defRPr/>
            </a:lvl1pPr>
          </a:lstStyle>
          <a:p>
            <a:pPr>
              <a:defRPr/>
            </a:pPr>
            <a:fld id="{D19EA383-C9EA-4AA4-B797-AD0023231F1D}" type="datetimeFigureOut">
              <a:rPr lang="en-GB"/>
              <a:pPr>
                <a:defRPr/>
              </a:pPr>
              <a:t>30/03/2015</a:t>
            </a:fld>
            <a:endParaRPr lang="en-GB"/>
          </a:p>
        </p:txBody>
      </p:sp>
      <p:sp>
        <p:nvSpPr>
          <p:cNvPr id="6" name="Alatunnisteen paikkamerkki 4"/>
          <p:cNvSpPr>
            <a:spLocks noGrp="1"/>
          </p:cNvSpPr>
          <p:nvPr>
            <p:ph type="ftr" sz="quarter" idx="11"/>
          </p:nvPr>
        </p:nvSpPr>
        <p:spPr/>
        <p:txBody>
          <a:bodyPr/>
          <a:lstStyle>
            <a:lvl1pPr>
              <a:defRPr/>
            </a:lvl1pPr>
          </a:lstStyle>
          <a:p>
            <a:pPr>
              <a:defRPr/>
            </a:pPr>
            <a:endParaRPr lang="en-GB"/>
          </a:p>
        </p:txBody>
      </p:sp>
      <p:sp>
        <p:nvSpPr>
          <p:cNvPr id="7" name="Dian numeron paikkamerkki 5"/>
          <p:cNvSpPr>
            <a:spLocks noGrp="1"/>
          </p:cNvSpPr>
          <p:nvPr>
            <p:ph type="sldNum" sz="quarter" idx="12"/>
          </p:nvPr>
        </p:nvSpPr>
        <p:spPr/>
        <p:txBody>
          <a:bodyPr/>
          <a:lstStyle>
            <a:lvl1pPr>
              <a:defRPr/>
            </a:lvl1pPr>
          </a:lstStyle>
          <a:p>
            <a:pPr>
              <a:defRPr/>
            </a:pPr>
            <a:fld id="{B9CE938E-46C9-494E-880F-A75068DDCF1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en-GB"/>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7" name="Päivämäärän paikkamerkki 3"/>
          <p:cNvSpPr>
            <a:spLocks noGrp="1"/>
          </p:cNvSpPr>
          <p:nvPr>
            <p:ph type="dt" sz="half" idx="10"/>
          </p:nvPr>
        </p:nvSpPr>
        <p:spPr/>
        <p:txBody>
          <a:bodyPr/>
          <a:lstStyle>
            <a:lvl1pPr>
              <a:defRPr/>
            </a:lvl1pPr>
          </a:lstStyle>
          <a:p>
            <a:pPr>
              <a:defRPr/>
            </a:pPr>
            <a:fld id="{9B63BDD7-005E-49E9-8C99-5234B76AA1DF}" type="datetimeFigureOut">
              <a:rPr lang="en-GB"/>
              <a:pPr>
                <a:defRPr/>
              </a:pPr>
              <a:t>30/03/2015</a:t>
            </a:fld>
            <a:endParaRPr lang="en-GB"/>
          </a:p>
        </p:txBody>
      </p:sp>
      <p:sp>
        <p:nvSpPr>
          <p:cNvPr id="8" name="Alatunnisteen paikkamerkki 4"/>
          <p:cNvSpPr>
            <a:spLocks noGrp="1"/>
          </p:cNvSpPr>
          <p:nvPr>
            <p:ph type="ftr" sz="quarter" idx="11"/>
          </p:nvPr>
        </p:nvSpPr>
        <p:spPr/>
        <p:txBody>
          <a:bodyPr/>
          <a:lstStyle>
            <a:lvl1pPr>
              <a:defRPr/>
            </a:lvl1pPr>
          </a:lstStyle>
          <a:p>
            <a:pPr>
              <a:defRPr/>
            </a:pPr>
            <a:endParaRPr lang="en-GB"/>
          </a:p>
        </p:txBody>
      </p:sp>
      <p:sp>
        <p:nvSpPr>
          <p:cNvPr id="9" name="Dian numeron paikkamerkki 5"/>
          <p:cNvSpPr>
            <a:spLocks noGrp="1"/>
          </p:cNvSpPr>
          <p:nvPr>
            <p:ph type="sldNum" sz="quarter" idx="12"/>
          </p:nvPr>
        </p:nvSpPr>
        <p:spPr/>
        <p:txBody>
          <a:bodyPr/>
          <a:lstStyle>
            <a:lvl1pPr>
              <a:defRPr/>
            </a:lvl1pPr>
          </a:lstStyle>
          <a:p>
            <a:pPr>
              <a:defRPr/>
            </a:pPr>
            <a:fld id="{57D8C558-3B89-4752-94CF-67E927612F8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GB"/>
          </a:p>
        </p:txBody>
      </p:sp>
      <p:sp>
        <p:nvSpPr>
          <p:cNvPr id="3" name="Päivämäärän paikkamerkki 3"/>
          <p:cNvSpPr>
            <a:spLocks noGrp="1"/>
          </p:cNvSpPr>
          <p:nvPr>
            <p:ph type="dt" sz="half" idx="10"/>
          </p:nvPr>
        </p:nvSpPr>
        <p:spPr/>
        <p:txBody>
          <a:bodyPr/>
          <a:lstStyle>
            <a:lvl1pPr>
              <a:defRPr/>
            </a:lvl1pPr>
          </a:lstStyle>
          <a:p>
            <a:pPr>
              <a:defRPr/>
            </a:pPr>
            <a:fld id="{DE0BE1CA-4259-435A-9A5D-33791412CC30}" type="datetimeFigureOut">
              <a:rPr lang="en-GB"/>
              <a:pPr>
                <a:defRPr/>
              </a:pPr>
              <a:t>30/03/2015</a:t>
            </a:fld>
            <a:endParaRPr lang="en-GB"/>
          </a:p>
        </p:txBody>
      </p:sp>
      <p:sp>
        <p:nvSpPr>
          <p:cNvPr id="4" name="Alatunnisteen paikkamerkki 4"/>
          <p:cNvSpPr>
            <a:spLocks noGrp="1"/>
          </p:cNvSpPr>
          <p:nvPr>
            <p:ph type="ftr" sz="quarter" idx="11"/>
          </p:nvPr>
        </p:nvSpPr>
        <p:spPr/>
        <p:txBody>
          <a:bodyPr/>
          <a:lstStyle>
            <a:lvl1pPr>
              <a:defRPr/>
            </a:lvl1pPr>
          </a:lstStyle>
          <a:p>
            <a:pPr>
              <a:defRPr/>
            </a:pPr>
            <a:endParaRPr lang="en-GB"/>
          </a:p>
        </p:txBody>
      </p:sp>
      <p:sp>
        <p:nvSpPr>
          <p:cNvPr id="5" name="Dian numeron paikkamerkki 5"/>
          <p:cNvSpPr>
            <a:spLocks noGrp="1"/>
          </p:cNvSpPr>
          <p:nvPr>
            <p:ph type="sldNum" sz="quarter" idx="12"/>
          </p:nvPr>
        </p:nvSpPr>
        <p:spPr/>
        <p:txBody>
          <a:bodyPr/>
          <a:lstStyle>
            <a:lvl1pPr>
              <a:defRPr/>
            </a:lvl1pPr>
          </a:lstStyle>
          <a:p>
            <a:pPr>
              <a:defRPr/>
            </a:pPr>
            <a:fld id="{1F30819D-09A6-4213-A4BC-4AE9BDBA1AEE}"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fld id="{C6D5D8A0-C52B-4E99-8249-5BAF78BC1263}" type="datetimeFigureOut">
              <a:rPr lang="en-GB"/>
              <a:pPr>
                <a:defRPr/>
              </a:pPr>
              <a:t>30/03/2015</a:t>
            </a:fld>
            <a:endParaRPr lang="en-GB"/>
          </a:p>
        </p:txBody>
      </p:sp>
      <p:sp>
        <p:nvSpPr>
          <p:cNvPr id="3" name="Alatunnisteen paikkamerkki 4"/>
          <p:cNvSpPr>
            <a:spLocks noGrp="1"/>
          </p:cNvSpPr>
          <p:nvPr>
            <p:ph type="ftr" sz="quarter" idx="11"/>
          </p:nvPr>
        </p:nvSpPr>
        <p:spPr/>
        <p:txBody>
          <a:bodyPr/>
          <a:lstStyle>
            <a:lvl1pPr>
              <a:defRPr/>
            </a:lvl1pPr>
          </a:lstStyle>
          <a:p>
            <a:pPr>
              <a:defRPr/>
            </a:pPr>
            <a:endParaRPr lang="en-GB"/>
          </a:p>
        </p:txBody>
      </p:sp>
      <p:sp>
        <p:nvSpPr>
          <p:cNvPr id="4" name="Dian numeron paikkamerkki 5"/>
          <p:cNvSpPr>
            <a:spLocks noGrp="1"/>
          </p:cNvSpPr>
          <p:nvPr>
            <p:ph type="sldNum" sz="quarter" idx="12"/>
          </p:nvPr>
        </p:nvSpPr>
        <p:spPr/>
        <p:txBody>
          <a:bodyPr/>
          <a:lstStyle>
            <a:lvl1pPr>
              <a:defRPr/>
            </a:lvl1pPr>
          </a:lstStyle>
          <a:p>
            <a:pPr>
              <a:defRPr/>
            </a:pPr>
            <a:fld id="{4F6106C0-CFE3-4B23-B3E1-C9E6C4A9496B}"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en-GB"/>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3"/>
          <p:cNvSpPr>
            <a:spLocks noGrp="1"/>
          </p:cNvSpPr>
          <p:nvPr>
            <p:ph type="dt" sz="half" idx="10"/>
          </p:nvPr>
        </p:nvSpPr>
        <p:spPr/>
        <p:txBody>
          <a:bodyPr/>
          <a:lstStyle>
            <a:lvl1pPr>
              <a:defRPr/>
            </a:lvl1pPr>
          </a:lstStyle>
          <a:p>
            <a:pPr>
              <a:defRPr/>
            </a:pPr>
            <a:fld id="{E3A2AA1E-F17F-4800-9D2A-EEFC593DB314}" type="datetimeFigureOut">
              <a:rPr lang="en-GB"/>
              <a:pPr>
                <a:defRPr/>
              </a:pPr>
              <a:t>30/03/2015</a:t>
            </a:fld>
            <a:endParaRPr lang="en-GB"/>
          </a:p>
        </p:txBody>
      </p:sp>
      <p:sp>
        <p:nvSpPr>
          <p:cNvPr id="6" name="Alatunnisteen paikkamerkki 4"/>
          <p:cNvSpPr>
            <a:spLocks noGrp="1"/>
          </p:cNvSpPr>
          <p:nvPr>
            <p:ph type="ftr" sz="quarter" idx="11"/>
          </p:nvPr>
        </p:nvSpPr>
        <p:spPr/>
        <p:txBody>
          <a:bodyPr/>
          <a:lstStyle>
            <a:lvl1pPr>
              <a:defRPr/>
            </a:lvl1pPr>
          </a:lstStyle>
          <a:p>
            <a:pPr>
              <a:defRPr/>
            </a:pPr>
            <a:endParaRPr lang="en-GB"/>
          </a:p>
        </p:txBody>
      </p:sp>
      <p:sp>
        <p:nvSpPr>
          <p:cNvPr id="7" name="Dian numeron paikkamerkki 5"/>
          <p:cNvSpPr>
            <a:spLocks noGrp="1"/>
          </p:cNvSpPr>
          <p:nvPr>
            <p:ph type="sldNum" sz="quarter" idx="12"/>
          </p:nvPr>
        </p:nvSpPr>
        <p:spPr/>
        <p:txBody>
          <a:bodyPr/>
          <a:lstStyle>
            <a:lvl1pPr>
              <a:defRPr/>
            </a:lvl1pPr>
          </a:lstStyle>
          <a:p>
            <a:pPr>
              <a:defRPr/>
            </a:pPr>
            <a:fld id="{F5456EB9-CD99-4548-BEDC-D4D197E42A7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en-GB"/>
          </a:p>
        </p:txBody>
      </p:sp>
      <p:sp>
        <p:nvSpPr>
          <p:cNvPr id="3" name="Kuvan paikkamerkki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3"/>
          <p:cNvSpPr>
            <a:spLocks noGrp="1"/>
          </p:cNvSpPr>
          <p:nvPr>
            <p:ph type="dt" sz="half" idx="10"/>
          </p:nvPr>
        </p:nvSpPr>
        <p:spPr/>
        <p:txBody>
          <a:bodyPr/>
          <a:lstStyle>
            <a:lvl1pPr>
              <a:defRPr/>
            </a:lvl1pPr>
          </a:lstStyle>
          <a:p>
            <a:pPr>
              <a:defRPr/>
            </a:pPr>
            <a:fld id="{CAD234F6-DCB8-49BC-BB41-2EB55BBAFBCC}" type="datetimeFigureOut">
              <a:rPr lang="en-GB"/>
              <a:pPr>
                <a:defRPr/>
              </a:pPr>
              <a:t>30/03/2015</a:t>
            </a:fld>
            <a:endParaRPr lang="en-GB"/>
          </a:p>
        </p:txBody>
      </p:sp>
      <p:sp>
        <p:nvSpPr>
          <p:cNvPr id="6" name="Alatunnisteen paikkamerkki 4"/>
          <p:cNvSpPr>
            <a:spLocks noGrp="1"/>
          </p:cNvSpPr>
          <p:nvPr>
            <p:ph type="ftr" sz="quarter" idx="11"/>
          </p:nvPr>
        </p:nvSpPr>
        <p:spPr/>
        <p:txBody>
          <a:bodyPr/>
          <a:lstStyle>
            <a:lvl1pPr>
              <a:defRPr/>
            </a:lvl1pPr>
          </a:lstStyle>
          <a:p>
            <a:pPr>
              <a:defRPr/>
            </a:pPr>
            <a:endParaRPr lang="en-GB"/>
          </a:p>
        </p:txBody>
      </p:sp>
      <p:sp>
        <p:nvSpPr>
          <p:cNvPr id="7" name="Dian numeron paikkamerkki 5"/>
          <p:cNvSpPr>
            <a:spLocks noGrp="1"/>
          </p:cNvSpPr>
          <p:nvPr>
            <p:ph type="sldNum" sz="quarter" idx="12"/>
          </p:nvPr>
        </p:nvSpPr>
        <p:spPr/>
        <p:txBody>
          <a:bodyPr/>
          <a:lstStyle>
            <a:lvl1pPr>
              <a:defRPr/>
            </a:lvl1pPr>
          </a:lstStyle>
          <a:p>
            <a:pPr>
              <a:defRPr/>
            </a:pPr>
            <a:fld id="{1E3EBC08-B5F7-4108-AB49-80B82E80434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Otsikon paikkamerkki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i-FI" smtClean="0"/>
              <a:t>Muokkaa perustyyl. napsautt.</a:t>
            </a:r>
            <a:endParaRPr lang="en-GB" smtClean="0"/>
          </a:p>
        </p:txBody>
      </p:sp>
      <p:sp>
        <p:nvSpPr>
          <p:cNvPr id="1027" name="Tekstin paikkamerkki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smtClean="0"/>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B8A767D-1F9D-4658-BB6E-9456709D25B8}" type="datetimeFigureOut">
              <a:rPr lang="en-GB"/>
              <a:pPr>
                <a:defRPr/>
              </a:pPr>
              <a:t>30/03/2015</a:t>
            </a:fld>
            <a:endParaRPr lang="en-GB"/>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C87EEDF-5E03-4D23-9A3E-B61667F995B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tsikko 1"/>
          <p:cNvSpPr>
            <a:spLocks noGrp="1"/>
          </p:cNvSpPr>
          <p:nvPr>
            <p:ph type="ctrTitle"/>
          </p:nvPr>
        </p:nvSpPr>
        <p:spPr>
          <a:xfrm>
            <a:off x="250825" y="1965325"/>
            <a:ext cx="8713788" cy="1470025"/>
          </a:xfrm>
        </p:spPr>
        <p:txBody>
          <a:bodyPr/>
          <a:lstStyle/>
          <a:p>
            <a:pPr eaLnBrk="1" hangingPunct="1"/>
            <a:r>
              <a:rPr lang="en-US" sz="3200" smtClean="0"/>
              <a:t>WMO, third Meeting of the RA VI Management Group, 9-10 April 2015, Istanbul, Turkey</a:t>
            </a:r>
            <a:endParaRPr lang="en-GB" sz="3200" smtClean="0"/>
          </a:p>
        </p:txBody>
      </p:sp>
      <p:sp>
        <p:nvSpPr>
          <p:cNvPr id="3" name="Alaotsikko 2"/>
          <p:cNvSpPr>
            <a:spLocks noGrp="1"/>
          </p:cNvSpPr>
          <p:nvPr>
            <p:ph type="subTitle" idx="1"/>
          </p:nvPr>
        </p:nvSpPr>
        <p:spPr>
          <a:xfrm>
            <a:off x="1371600" y="4124325"/>
            <a:ext cx="6400800" cy="1752600"/>
          </a:xfrm>
        </p:spPr>
        <p:txBody>
          <a:bodyPr rtlCol="0">
            <a:normAutofit fontScale="92500" lnSpcReduction="10000"/>
          </a:bodyPr>
          <a:lstStyle/>
          <a:p>
            <a:pPr eaLnBrk="1" fontAlgn="auto" hangingPunct="1">
              <a:spcAft>
                <a:spcPts val="0"/>
              </a:spcAft>
              <a:buFont typeface="Arial" pitchFamily="34" charset="0"/>
              <a:buNone/>
              <a:defRPr/>
            </a:pPr>
            <a:r>
              <a:rPr lang="en-GB" sz="2800" dirty="0" smtClean="0">
                <a:solidFill>
                  <a:schemeClr val="tx1"/>
                </a:solidFill>
              </a:rPr>
              <a:t>Working group climate and hydrology</a:t>
            </a:r>
          </a:p>
          <a:p>
            <a:pPr eaLnBrk="1" fontAlgn="auto" hangingPunct="1">
              <a:spcAft>
                <a:spcPts val="0"/>
              </a:spcAft>
              <a:buFont typeface="Arial" pitchFamily="34" charset="0"/>
              <a:buNone/>
              <a:defRPr/>
            </a:pPr>
            <a:endParaRPr lang="en-GB" sz="2800" dirty="0" smtClean="0">
              <a:solidFill>
                <a:schemeClr val="tx1"/>
              </a:solidFill>
            </a:endParaRPr>
          </a:p>
          <a:p>
            <a:pPr eaLnBrk="1" fontAlgn="auto" hangingPunct="1">
              <a:spcAft>
                <a:spcPts val="0"/>
              </a:spcAft>
              <a:defRPr/>
            </a:pPr>
            <a:r>
              <a:rPr lang="en-GB" sz="2800" dirty="0">
                <a:solidFill>
                  <a:schemeClr val="tx1"/>
                </a:solidFill>
              </a:rPr>
              <a:t>Ernesto Rodriguez Camino and </a:t>
            </a:r>
            <a:r>
              <a:rPr lang="en-GB" sz="2800" dirty="0" smtClean="0">
                <a:solidFill>
                  <a:schemeClr val="tx1"/>
                </a:solidFill>
              </a:rPr>
              <a:t>Dominique </a:t>
            </a:r>
            <a:r>
              <a:rPr lang="en-GB" sz="2800" dirty="0" err="1" smtClean="0">
                <a:solidFill>
                  <a:schemeClr val="tx1"/>
                </a:solidFill>
              </a:rPr>
              <a:t>Bérod</a:t>
            </a:r>
            <a:endParaRPr lang="en-GB" sz="2800" dirty="0" smtClean="0">
              <a:solidFill>
                <a:schemeClr val="tx1"/>
              </a:solidFill>
            </a:endParaRPr>
          </a:p>
        </p:txBody>
      </p:sp>
      <p:pic>
        <p:nvPicPr>
          <p:cNvPr id="13315" name="Picture 11" descr="wmo_ppt_2012.psd"/>
          <p:cNvPicPr>
            <a:picLocks noChangeAspect="1"/>
          </p:cNvPicPr>
          <p:nvPr/>
        </p:nvPicPr>
        <p:blipFill>
          <a:blip r:embed="rId2"/>
          <a:srcRect b="73334"/>
          <a:stretch>
            <a:fillRect/>
          </a:stretch>
        </p:blipFill>
        <p:spPr bwMode="auto">
          <a:xfrm>
            <a:off x="0" y="0"/>
            <a:ext cx="91440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re 1"/>
          <p:cNvSpPr>
            <a:spLocks noGrp="1"/>
          </p:cNvSpPr>
          <p:nvPr>
            <p:ph type="title"/>
          </p:nvPr>
        </p:nvSpPr>
        <p:spPr/>
        <p:txBody>
          <a:bodyPr/>
          <a:lstStyle/>
          <a:p>
            <a:pPr eaLnBrk="1" hangingPunct="1"/>
            <a:r>
              <a:rPr lang="en-US" sz="3200" b="1" smtClean="0"/>
              <a:t> TT Water Scarcity and Drought, TT: Silvano Pecora (Italy) &amp; Sandor Szalai (Hungary)</a:t>
            </a:r>
          </a:p>
        </p:txBody>
      </p:sp>
      <p:sp>
        <p:nvSpPr>
          <p:cNvPr id="5" name="Espace réservé du contenu 2"/>
          <p:cNvSpPr>
            <a:spLocks noGrp="1"/>
          </p:cNvSpPr>
          <p:nvPr>
            <p:ph idx="1"/>
          </p:nvPr>
        </p:nvSpPr>
        <p:spPr/>
        <p:txBody>
          <a:bodyPr/>
          <a:lstStyle/>
          <a:p>
            <a:pPr marL="0" indent="0" eaLnBrk="1" hangingPunct="1">
              <a:buFont typeface="Arial" charset="0"/>
              <a:buNone/>
              <a:defRPr/>
            </a:pPr>
            <a:r>
              <a:rPr lang="fr-CH" sz="2400" b="1" dirty="0"/>
              <a:t>TOR (</a:t>
            </a:r>
            <a:r>
              <a:rPr lang="fr-CH" sz="2400" b="1" dirty="0" err="1"/>
              <a:t>excerpt</a:t>
            </a:r>
            <a:r>
              <a:rPr lang="fr-CH" sz="2400" b="1" dirty="0"/>
              <a:t>):</a:t>
            </a:r>
            <a:endParaRPr lang="fr-CH" sz="2400" b="1" dirty="0" smtClean="0"/>
          </a:p>
          <a:p>
            <a:pPr eaLnBrk="1" hangingPunct="1">
              <a:defRPr/>
            </a:pPr>
            <a:r>
              <a:rPr lang="en-US" sz="1800" dirty="0" smtClean="0"/>
              <a:t>Review </a:t>
            </a:r>
            <a:r>
              <a:rPr lang="en-US" sz="1800" dirty="0"/>
              <a:t>and strengthen drought monitoring systems, especially development and implementation on methodologies as well as application of related information by users, in RA VI countries, considering existing mechanisms as well as deficits in drought information </a:t>
            </a:r>
            <a:r>
              <a:rPr lang="en-US" sz="1800" dirty="0" smtClean="0"/>
              <a:t>services</a:t>
            </a:r>
            <a:endParaRPr lang="en-US" sz="1800" dirty="0"/>
          </a:p>
          <a:p>
            <a:pPr eaLnBrk="1" hangingPunct="1">
              <a:defRPr/>
            </a:pPr>
            <a:r>
              <a:rPr lang="en-US" sz="1800" dirty="0" smtClean="0"/>
              <a:t>Identify </a:t>
            </a:r>
            <a:r>
              <a:rPr lang="en-US" sz="1800" dirty="0"/>
              <a:t>the scope for, and implementation of, Integrated drought management w.r.t. water resources and </a:t>
            </a:r>
            <a:r>
              <a:rPr lang="en-US" sz="1800" dirty="0" smtClean="0"/>
              <a:t>agriculture</a:t>
            </a:r>
            <a:endParaRPr lang="en-US" sz="1800" dirty="0"/>
          </a:p>
          <a:p>
            <a:pPr eaLnBrk="1" hangingPunct="1">
              <a:defRPr/>
            </a:pPr>
            <a:r>
              <a:rPr lang="en-US" sz="1800" dirty="0" smtClean="0"/>
              <a:t>Provide </a:t>
            </a:r>
            <a:r>
              <a:rPr lang="en-US" sz="1800" dirty="0"/>
              <a:t>annual progress reports in due time before the end of the year and a final report as soon as the tasks are implemented, but preferably not later than 6 months before the next session. </a:t>
            </a:r>
            <a:endParaRPr lang="fr-CH" sz="1800" dirty="0" smtClean="0"/>
          </a:p>
          <a:p>
            <a:pPr eaLnBrk="1" hangingPunct="1">
              <a:defRPr/>
            </a:pPr>
            <a:r>
              <a:rPr lang="fr-CH" sz="2400" b="1" dirty="0" err="1" smtClean="0"/>
              <a:t>Achievements</a:t>
            </a:r>
            <a:r>
              <a:rPr lang="fr-CH" sz="2400" b="1" dirty="0" smtClean="0"/>
              <a:t> May 2014 – April 2015:</a:t>
            </a:r>
            <a:endParaRPr lang="fr-CH" sz="2400" b="1" dirty="0"/>
          </a:p>
          <a:p>
            <a:pPr eaLnBrk="1" hangingPunct="1">
              <a:defRPr/>
            </a:pPr>
            <a:r>
              <a:rPr lang="fr-CH" sz="2400" dirty="0" smtClean="0"/>
              <a:t>TT </a:t>
            </a:r>
            <a:r>
              <a:rPr lang="fr-CH" sz="2400" dirty="0" err="1" smtClean="0"/>
              <a:t>member</a:t>
            </a:r>
            <a:r>
              <a:rPr lang="fr-CH" sz="2400" dirty="0" smtClean="0"/>
              <a:t> </a:t>
            </a:r>
            <a:r>
              <a:rPr lang="fr-CH" sz="2400" dirty="0" err="1" smtClean="0"/>
              <a:t>list</a:t>
            </a:r>
            <a:r>
              <a:rPr lang="fr-CH" sz="2400" dirty="0" smtClean="0"/>
              <a:t> </a:t>
            </a:r>
            <a:r>
              <a:rPr lang="fr-CH" sz="2400" dirty="0" err="1" smtClean="0"/>
              <a:t>still</a:t>
            </a:r>
            <a:r>
              <a:rPr lang="fr-CH" sz="2400" dirty="0" smtClean="0"/>
              <a:t> </a:t>
            </a:r>
            <a:r>
              <a:rPr lang="fr-CH" sz="2400" dirty="0" err="1" smtClean="0"/>
              <a:t>under</a:t>
            </a:r>
            <a:r>
              <a:rPr lang="fr-CH" sz="2400" dirty="0" smtClean="0"/>
              <a:t> </a:t>
            </a:r>
            <a:r>
              <a:rPr lang="fr-CH" sz="2400" dirty="0" err="1" smtClean="0"/>
              <a:t>development</a:t>
            </a:r>
            <a:endParaRPr lang="fr-CH" sz="2400" dirty="0" smtClean="0"/>
          </a:p>
          <a:p>
            <a:pPr eaLnBrk="1" hangingPunct="1">
              <a:defRPr/>
            </a:pPr>
            <a:r>
              <a:rPr lang="fr-CH" sz="2400" dirty="0" smtClean="0"/>
              <a:t>TOR and </a:t>
            </a:r>
            <a:r>
              <a:rPr lang="fr-CH" sz="2400" dirty="0" err="1" smtClean="0"/>
              <a:t>work</a:t>
            </a:r>
            <a:r>
              <a:rPr lang="fr-CH" sz="2400" dirty="0" smtClean="0"/>
              <a:t> plan </a:t>
            </a:r>
            <a:r>
              <a:rPr lang="fr-CH" sz="2400" dirty="0" err="1" smtClean="0"/>
              <a:t>updated</a:t>
            </a:r>
            <a:endParaRPr lang="fr-CH" sz="2400" dirty="0"/>
          </a:p>
          <a:p>
            <a:pPr eaLnBrk="1" hangingPunct="1">
              <a:defRPr/>
            </a:pP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re 1"/>
          <p:cNvSpPr>
            <a:spLocks noGrp="1"/>
          </p:cNvSpPr>
          <p:nvPr>
            <p:ph type="title"/>
          </p:nvPr>
        </p:nvSpPr>
        <p:spPr/>
        <p:txBody>
          <a:bodyPr/>
          <a:lstStyle/>
          <a:p>
            <a:pPr eaLnBrk="1" hangingPunct="1"/>
            <a:r>
              <a:rPr lang="en-US" sz="3200" b="1" smtClean="0"/>
              <a:t> TT Hydrological modeling, forecasting and warning, Leader: Cristina Eklund (Sweden)</a:t>
            </a:r>
          </a:p>
        </p:txBody>
      </p:sp>
      <p:sp>
        <p:nvSpPr>
          <p:cNvPr id="5" name="Espace réservé du contenu 2"/>
          <p:cNvSpPr>
            <a:spLocks noGrp="1"/>
          </p:cNvSpPr>
          <p:nvPr>
            <p:ph idx="1"/>
          </p:nvPr>
        </p:nvSpPr>
        <p:spPr>
          <a:xfrm>
            <a:off x="179388" y="1600200"/>
            <a:ext cx="8964612" cy="4852988"/>
          </a:xfrm>
        </p:spPr>
        <p:txBody>
          <a:bodyPr/>
          <a:lstStyle/>
          <a:p>
            <a:pPr marL="0" indent="0" eaLnBrk="1" hangingPunct="1">
              <a:buFont typeface="Arial" charset="0"/>
              <a:buNone/>
              <a:defRPr/>
            </a:pPr>
            <a:r>
              <a:rPr lang="fr-CH" sz="2400" b="1" dirty="0"/>
              <a:t>TOR (</a:t>
            </a:r>
            <a:r>
              <a:rPr lang="fr-CH" sz="2400" b="1" dirty="0" err="1"/>
              <a:t>excerpt</a:t>
            </a:r>
            <a:r>
              <a:rPr lang="fr-CH" sz="2400" b="1" dirty="0"/>
              <a:t>):</a:t>
            </a:r>
            <a:endParaRPr lang="fr-CH" sz="2400" b="1" dirty="0" smtClean="0"/>
          </a:p>
          <a:p>
            <a:pPr eaLnBrk="1" hangingPunct="1">
              <a:defRPr/>
            </a:pPr>
            <a:r>
              <a:rPr lang="en-US" sz="1800" dirty="0"/>
              <a:t>Follow </a:t>
            </a:r>
            <a:r>
              <a:rPr lang="en-US" sz="1800" dirty="0" smtClean="0"/>
              <a:t>up, </a:t>
            </a:r>
            <a:r>
              <a:rPr lang="en-US" sz="1800" dirty="0"/>
              <a:t>coordination </a:t>
            </a:r>
            <a:r>
              <a:rPr lang="en-US" sz="1800" dirty="0" smtClean="0"/>
              <a:t>and support </a:t>
            </a:r>
            <a:r>
              <a:rPr lang="en-US" sz="1800" dirty="0"/>
              <a:t>EFAS and </a:t>
            </a:r>
            <a:r>
              <a:rPr lang="en-US" sz="1800" dirty="0" smtClean="0"/>
              <a:t>FFGS + </a:t>
            </a:r>
            <a:r>
              <a:rPr lang="en-US" sz="1800" dirty="0"/>
              <a:t>other </a:t>
            </a:r>
            <a:r>
              <a:rPr lang="en-US" sz="1800" dirty="0" smtClean="0"/>
              <a:t>WMO-CHY and </a:t>
            </a:r>
            <a:r>
              <a:rPr lang="en-US" sz="1800" dirty="0"/>
              <a:t>EC </a:t>
            </a:r>
            <a:r>
              <a:rPr lang="en-US" sz="1800" dirty="0" smtClean="0"/>
              <a:t>activities</a:t>
            </a:r>
            <a:r>
              <a:rPr lang="en-US" sz="1800" dirty="0"/>
              <a:t>.</a:t>
            </a:r>
          </a:p>
          <a:p>
            <a:pPr eaLnBrk="1" hangingPunct="1">
              <a:defRPr/>
            </a:pPr>
            <a:r>
              <a:rPr lang="en-US" sz="1800" dirty="0" smtClean="0"/>
              <a:t>Organize a </a:t>
            </a:r>
            <a:r>
              <a:rPr lang="en-US" sz="1800" dirty="0"/>
              <a:t>RA VI Workshop-training </a:t>
            </a:r>
            <a:r>
              <a:rPr lang="en-US" sz="1800" dirty="0" smtClean="0"/>
              <a:t>on hydro </a:t>
            </a:r>
            <a:r>
              <a:rPr lang="en-US" sz="1800" dirty="0"/>
              <a:t>modeling, forecasting and warning services.</a:t>
            </a:r>
          </a:p>
          <a:p>
            <a:pPr eaLnBrk="1" hangingPunct="1">
              <a:defRPr/>
            </a:pPr>
            <a:r>
              <a:rPr lang="en-US" sz="1800" dirty="0" smtClean="0"/>
              <a:t>Identify </a:t>
            </a:r>
            <a:r>
              <a:rPr lang="en-US" sz="1800" dirty="0"/>
              <a:t>and follow up </a:t>
            </a:r>
            <a:r>
              <a:rPr lang="en-US" sz="1800" dirty="0" smtClean="0"/>
              <a:t>relevant activities </a:t>
            </a:r>
            <a:r>
              <a:rPr lang="en-US" sz="1800" dirty="0"/>
              <a:t>in RA VI </a:t>
            </a:r>
            <a:r>
              <a:rPr lang="en-US" sz="1800" dirty="0" smtClean="0"/>
              <a:t>(focus </a:t>
            </a:r>
            <a:r>
              <a:rPr lang="en-US" sz="1800" dirty="0"/>
              <a:t>on </a:t>
            </a:r>
            <a:r>
              <a:rPr lang="en-US" sz="1800" dirty="0" err="1" smtClean="0"/>
              <a:t>transboundary</a:t>
            </a:r>
            <a:r>
              <a:rPr lang="en-US" sz="1800" dirty="0" smtClean="0"/>
              <a:t> hydro </a:t>
            </a:r>
            <a:r>
              <a:rPr lang="en-US" sz="1800" dirty="0"/>
              <a:t>modelling) and disseminate </a:t>
            </a:r>
            <a:r>
              <a:rPr lang="en-US" sz="1800" dirty="0" smtClean="0"/>
              <a:t>outcomes </a:t>
            </a:r>
            <a:r>
              <a:rPr lang="en-US" sz="1800" dirty="0"/>
              <a:t>to the RA VI Members.</a:t>
            </a:r>
          </a:p>
          <a:p>
            <a:pPr eaLnBrk="1" hangingPunct="1">
              <a:defRPr/>
            </a:pPr>
            <a:r>
              <a:rPr lang="en-US" sz="1800" dirty="0" smtClean="0"/>
              <a:t>Follow </a:t>
            </a:r>
            <a:r>
              <a:rPr lang="en-US" sz="1800" dirty="0"/>
              <a:t>up </a:t>
            </a:r>
            <a:r>
              <a:rPr lang="en-US" sz="1800" dirty="0" smtClean="0"/>
              <a:t>development </a:t>
            </a:r>
            <a:r>
              <a:rPr lang="en-US" sz="1800" dirty="0"/>
              <a:t>of </a:t>
            </a:r>
            <a:r>
              <a:rPr lang="en-US" sz="1800" dirty="0" smtClean="0"/>
              <a:t>WMO </a:t>
            </a:r>
            <a:r>
              <a:rPr lang="en-US" sz="1800" dirty="0"/>
              <a:t>FFI proposal for a Framework for </a:t>
            </a:r>
            <a:r>
              <a:rPr lang="en-US" sz="1800" dirty="0" smtClean="0"/>
              <a:t>the assessment </a:t>
            </a:r>
            <a:r>
              <a:rPr lang="en-US" sz="1800" dirty="0"/>
              <a:t>of service Delivery capabilities of hydrological services.</a:t>
            </a:r>
          </a:p>
          <a:p>
            <a:pPr eaLnBrk="1" hangingPunct="1">
              <a:defRPr/>
            </a:pPr>
            <a:r>
              <a:rPr lang="en-US" sz="1800" dirty="0" smtClean="0"/>
              <a:t>Introduction </a:t>
            </a:r>
            <a:r>
              <a:rPr lang="en-US" sz="1800" dirty="0"/>
              <a:t>of the Framework to the RA VI community and collection of the RA VI</a:t>
            </a:r>
          </a:p>
          <a:p>
            <a:pPr eaLnBrk="1" hangingPunct="1">
              <a:defRPr/>
            </a:pPr>
            <a:r>
              <a:rPr lang="en-US" sz="1800" dirty="0"/>
              <a:t>Members’ feedback</a:t>
            </a:r>
            <a:r>
              <a:rPr lang="en-US" sz="1800" dirty="0" smtClean="0"/>
              <a:t>.</a:t>
            </a:r>
            <a:endParaRPr lang="fr-CH" sz="2400" dirty="0" smtClean="0"/>
          </a:p>
          <a:p>
            <a:pPr eaLnBrk="1" hangingPunct="1">
              <a:defRPr/>
            </a:pPr>
            <a:r>
              <a:rPr lang="fr-CH" sz="2400" b="1" dirty="0" err="1" smtClean="0"/>
              <a:t>Achievements</a:t>
            </a:r>
            <a:r>
              <a:rPr lang="fr-CH" sz="2400" b="1" dirty="0" smtClean="0"/>
              <a:t> May 2014 – April 2015:</a:t>
            </a:r>
            <a:endParaRPr lang="fr-CH" sz="2400" b="1" dirty="0"/>
          </a:p>
          <a:p>
            <a:pPr eaLnBrk="1" hangingPunct="1">
              <a:defRPr/>
            </a:pPr>
            <a:r>
              <a:rPr lang="fr-CH" sz="2400" dirty="0" smtClean="0"/>
              <a:t>TT </a:t>
            </a:r>
            <a:r>
              <a:rPr lang="fr-CH" sz="2400" dirty="0" err="1" smtClean="0"/>
              <a:t>member</a:t>
            </a:r>
            <a:r>
              <a:rPr lang="fr-CH" sz="2400" dirty="0" smtClean="0"/>
              <a:t> </a:t>
            </a:r>
            <a:r>
              <a:rPr lang="fr-CH" sz="2400" dirty="0" err="1" smtClean="0"/>
              <a:t>list</a:t>
            </a:r>
            <a:r>
              <a:rPr lang="fr-CH" sz="2400" dirty="0" smtClean="0"/>
              <a:t> </a:t>
            </a:r>
            <a:r>
              <a:rPr lang="fr-CH" sz="2400" dirty="0" err="1" smtClean="0"/>
              <a:t>complete</a:t>
            </a:r>
            <a:endParaRPr lang="fr-CH" sz="2400" dirty="0" smtClean="0"/>
          </a:p>
          <a:p>
            <a:pPr eaLnBrk="1" hangingPunct="1">
              <a:defRPr/>
            </a:pPr>
            <a:r>
              <a:rPr lang="fr-CH" sz="2400" dirty="0" smtClean="0"/>
              <a:t>TOR and </a:t>
            </a:r>
            <a:r>
              <a:rPr lang="fr-CH" sz="2400" dirty="0" err="1" smtClean="0"/>
              <a:t>work</a:t>
            </a:r>
            <a:r>
              <a:rPr lang="fr-CH" sz="2400" dirty="0" smtClean="0"/>
              <a:t> plan </a:t>
            </a:r>
            <a:r>
              <a:rPr lang="fr-CH" sz="2400" dirty="0" err="1" smtClean="0"/>
              <a:t>updated</a:t>
            </a:r>
            <a:endParaRPr lang="fr-CH" sz="2400" dirty="0" smtClean="0"/>
          </a:p>
          <a:p>
            <a:pPr eaLnBrk="1" hangingPunct="1">
              <a:defRPr/>
            </a:pPr>
            <a:r>
              <a:rPr lang="fr-CH" sz="2400" dirty="0" err="1" smtClean="0"/>
              <a:t>Teleconference</a:t>
            </a:r>
            <a:r>
              <a:rPr lang="fr-CH" sz="2400" dirty="0" smtClean="0"/>
              <a:t> March 2015</a:t>
            </a:r>
            <a:endParaRPr lang="fr-CH" sz="2400" dirty="0"/>
          </a:p>
          <a:p>
            <a:pPr eaLnBrk="1" hangingPunct="1">
              <a:defRPr/>
            </a:pP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re 1"/>
          <p:cNvSpPr>
            <a:spLocks noGrp="1"/>
          </p:cNvSpPr>
          <p:nvPr>
            <p:ph type="title"/>
          </p:nvPr>
        </p:nvSpPr>
        <p:spPr/>
        <p:txBody>
          <a:bodyPr/>
          <a:lstStyle/>
          <a:p>
            <a:pPr eaLnBrk="1" hangingPunct="1"/>
            <a:r>
              <a:rPr lang="en-US" sz="3200" b="1" smtClean="0"/>
              <a:t> Data operations &amp; Management, TT: </a:t>
            </a:r>
            <a:r>
              <a:rPr lang="es-ES" sz="3200" b="1" smtClean="0"/>
              <a:t>Jose Antonio Guijarro (Spain) &amp; Harry Dixon (UK)</a:t>
            </a:r>
            <a:endParaRPr lang="en-US" sz="3200" b="1" smtClean="0"/>
          </a:p>
        </p:txBody>
      </p:sp>
      <p:sp>
        <p:nvSpPr>
          <p:cNvPr id="5" name="Espace réservé du contenu 2"/>
          <p:cNvSpPr>
            <a:spLocks noGrp="1"/>
          </p:cNvSpPr>
          <p:nvPr>
            <p:ph idx="1"/>
          </p:nvPr>
        </p:nvSpPr>
        <p:spPr/>
        <p:txBody>
          <a:bodyPr/>
          <a:lstStyle/>
          <a:p>
            <a:pPr marL="0" indent="0" eaLnBrk="1" hangingPunct="1">
              <a:buFont typeface="Arial" charset="0"/>
              <a:buNone/>
              <a:defRPr/>
            </a:pPr>
            <a:r>
              <a:rPr lang="fr-CH" sz="2400" b="1" dirty="0"/>
              <a:t>TOR (</a:t>
            </a:r>
            <a:r>
              <a:rPr lang="fr-CH" sz="2400" b="1" dirty="0" err="1"/>
              <a:t>excerpt</a:t>
            </a:r>
            <a:r>
              <a:rPr lang="fr-CH" sz="2400" b="1" dirty="0"/>
              <a:t>):</a:t>
            </a:r>
            <a:endParaRPr lang="fr-CH" sz="2400" b="1" dirty="0" smtClean="0"/>
          </a:p>
          <a:p>
            <a:pPr eaLnBrk="1" hangingPunct="1">
              <a:defRPr/>
            </a:pPr>
            <a:r>
              <a:rPr lang="en-US" sz="1800" dirty="0"/>
              <a:t>Maintain and improve </a:t>
            </a:r>
            <a:r>
              <a:rPr lang="en-US" sz="1800" dirty="0" smtClean="0"/>
              <a:t>existing Website </a:t>
            </a:r>
            <a:r>
              <a:rPr lang="en-US" sz="1800" dirty="0"/>
              <a:t>on Data Rescue, including information on available digitized data, data rescue projects, homogeneity methods</a:t>
            </a:r>
            <a:r>
              <a:rPr lang="en-US" sz="1800" dirty="0" smtClean="0"/>
              <a:t>,…,</a:t>
            </a:r>
            <a:endParaRPr lang="en-US" sz="1800" dirty="0"/>
          </a:p>
          <a:p>
            <a:pPr eaLnBrk="1" hangingPunct="1">
              <a:defRPr/>
            </a:pPr>
            <a:r>
              <a:rPr lang="en-US" sz="1800" dirty="0"/>
              <a:t>Support the design and optimization of </a:t>
            </a:r>
            <a:r>
              <a:rPr lang="en-US" sz="1800" dirty="0" smtClean="0"/>
              <a:t>monitoring;</a:t>
            </a:r>
            <a:endParaRPr lang="en-US" sz="1800" dirty="0"/>
          </a:p>
          <a:p>
            <a:pPr eaLnBrk="1" hangingPunct="1">
              <a:defRPr/>
            </a:pPr>
            <a:r>
              <a:rPr lang="en-US" sz="1800" dirty="0"/>
              <a:t>Provide support to standards development,</a:t>
            </a:r>
          </a:p>
          <a:p>
            <a:pPr eaLnBrk="1" hangingPunct="1">
              <a:defRPr/>
            </a:pPr>
            <a:r>
              <a:rPr lang="en-US" sz="1800" dirty="0"/>
              <a:t>Maintain support for monitoring systems,</a:t>
            </a:r>
          </a:p>
          <a:p>
            <a:pPr eaLnBrk="1" hangingPunct="1">
              <a:defRPr/>
            </a:pPr>
            <a:r>
              <a:rPr lang="en-US" sz="1800" dirty="0"/>
              <a:t>Encourage </a:t>
            </a:r>
            <a:r>
              <a:rPr lang="en-US" sz="1800" dirty="0" smtClean="0"/>
              <a:t>harmonization </a:t>
            </a:r>
            <a:r>
              <a:rPr lang="en-US" sz="1800" dirty="0"/>
              <a:t>of methodologies for quality control and access to data,</a:t>
            </a:r>
          </a:p>
          <a:p>
            <a:pPr eaLnBrk="1" hangingPunct="1">
              <a:defRPr/>
            </a:pPr>
            <a:r>
              <a:rPr lang="en-US" sz="1800" dirty="0"/>
              <a:t>Promote data exchange and </a:t>
            </a:r>
            <a:r>
              <a:rPr lang="en-US" sz="1800" dirty="0" smtClean="0"/>
              <a:t>sharing. </a:t>
            </a:r>
            <a:endParaRPr lang="en-US" sz="1800" dirty="0"/>
          </a:p>
          <a:p>
            <a:pPr eaLnBrk="1" hangingPunct="1">
              <a:defRPr/>
            </a:pPr>
            <a:endParaRPr lang="fr-CH" sz="2400" dirty="0" smtClean="0"/>
          </a:p>
          <a:p>
            <a:pPr eaLnBrk="1" hangingPunct="1">
              <a:defRPr/>
            </a:pPr>
            <a:r>
              <a:rPr lang="fr-CH" sz="2400" b="1" dirty="0" err="1" smtClean="0"/>
              <a:t>Achievements</a:t>
            </a:r>
            <a:r>
              <a:rPr lang="fr-CH" sz="2400" b="1" dirty="0" smtClean="0"/>
              <a:t> May 2014 – April 2015:</a:t>
            </a:r>
            <a:endParaRPr lang="fr-CH" sz="2400" b="1" dirty="0"/>
          </a:p>
          <a:p>
            <a:pPr eaLnBrk="1" hangingPunct="1">
              <a:defRPr/>
            </a:pPr>
            <a:r>
              <a:rPr lang="fr-CH" sz="2400" dirty="0" smtClean="0"/>
              <a:t>TT </a:t>
            </a:r>
            <a:r>
              <a:rPr lang="fr-CH" sz="2400" dirty="0" err="1" smtClean="0"/>
              <a:t>member</a:t>
            </a:r>
            <a:r>
              <a:rPr lang="fr-CH" sz="2400" dirty="0" smtClean="0"/>
              <a:t> </a:t>
            </a:r>
            <a:r>
              <a:rPr lang="fr-CH" sz="2400" dirty="0" err="1" smtClean="0"/>
              <a:t>list</a:t>
            </a:r>
            <a:r>
              <a:rPr lang="fr-CH" sz="2400" dirty="0" smtClean="0"/>
              <a:t> </a:t>
            </a:r>
            <a:r>
              <a:rPr lang="fr-CH" sz="2400" dirty="0" err="1" smtClean="0"/>
              <a:t>complete</a:t>
            </a:r>
            <a:endParaRPr lang="fr-CH" sz="2400" dirty="0" smtClean="0"/>
          </a:p>
          <a:p>
            <a:pPr eaLnBrk="1" hangingPunct="1">
              <a:defRPr/>
            </a:pPr>
            <a:r>
              <a:rPr lang="fr-CH" sz="2400" dirty="0" smtClean="0"/>
              <a:t>TOR and </a:t>
            </a:r>
            <a:r>
              <a:rPr lang="fr-CH" sz="2400" dirty="0" err="1" smtClean="0"/>
              <a:t>work</a:t>
            </a:r>
            <a:r>
              <a:rPr lang="fr-CH" sz="2400" dirty="0" smtClean="0"/>
              <a:t> plan </a:t>
            </a:r>
            <a:r>
              <a:rPr lang="fr-CH" sz="2400" dirty="0" err="1" smtClean="0"/>
              <a:t>updated</a:t>
            </a:r>
            <a:endParaRPr lang="fr-CH"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p:txBody>
          <a:bodyPr/>
          <a:lstStyle/>
          <a:p>
            <a:pPr eaLnBrk="1" hangingPunct="1"/>
            <a:r>
              <a:rPr lang="fr-CH" b="1" smtClean="0"/>
              <a:t>Main achievements of the WG CH</a:t>
            </a:r>
            <a:endParaRPr lang="en-US" b="1" smtClean="0"/>
          </a:p>
        </p:txBody>
      </p:sp>
      <p:sp>
        <p:nvSpPr>
          <p:cNvPr id="25602" name="Espace réservé du contenu 2"/>
          <p:cNvSpPr>
            <a:spLocks noGrp="1"/>
          </p:cNvSpPr>
          <p:nvPr>
            <p:ph idx="1"/>
          </p:nvPr>
        </p:nvSpPr>
        <p:spPr/>
        <p:txBody>
          <a:bodyPr/>
          <a:lstStyle/>
          <a:p>
            <a:pPr eaLnBrk="1" hangingPunct="1"/>
            <a:r>
              <a:rPr lang="fr-CH" smtClean="0"/>
              <a:t>Hydrology forum 2014</a:t>
            </a:r>
          </a:p>
          <a:p>
            <a:pPr eaLnBrk="1" hangingPunct="1"/>
            <a:endParaRPr lang="en-US" smtClean="0"/>
          </a:p>
          <a:p>
            <a:pPr eaLnBrk="1" hangingPunct="1"/>
            <a:r>
              <a:rPr lang="fr-CH" smtClean="0"/>
              <a:t>Establishing and first steps of MedCOF</a:t>
            </a:r>
          </a:p>
          <a:p>
            <a:pPr eaLnBrk="1" hangingPunct="1"/>
            <a:endParaRPr lang="fr-CH" smtClean="0"/>
          </a:p>
          <a:p>
            <a:pPr eaLnBrk="1" hangingPunct="1"/>
            <a:r>
              <a:rPr lang="fr-CH" smtClean="0"/>
              <a:t>Bases for climate watch information system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re 1"/>
          <p:cNvSpPr>
            <a:spLocks noGrp="1"/>
          </p:cNvSpPr>
          <p:nvPr>
            <p:ph type="title"/>
          </p:nvPr>
        </p:nvSpPr>
        <p:spPr/>
        <p:txBody>
          <a:bodyPr/>
          <a:lstStyle/>
          <a:p>
            <a:pPr eaLnBrk="1" hangingPunct="1"/>
            <a:r>
              <a:rPr lang="fr-CH" b="1" smtClean="0"/>
              <a:t>Conclusions</a:t>
            </a:r>
            <a:endParaRPr lang="en-US" b="1" smtClean="0"/>
          </a:p>
        </p:txBody>
      </p:sp>
      <p:sp>
        <p:nvSpPr>
          <p:cNvPr id="26626" name="Espace réservé du contenu 2"/>
          <p:cNvSpPr>
            <a:spLocks noGrp="1"/>
          </p:cNvSpPr>
          <p:nvPr>
            <p:ph idx="1"/>
          </p:nvPr>
        </p:nvSpPr>
        <p:spPr/>
        <p:txBody>
          <a:bodyPr/>
          <a:lstStyle/>
          <a:p>
            <a:pPr eaLnBrk="1" hangingPunct="1"/>
            <a:r>
              <a:rPr lang="fr-CH" smtClean="0"/>
              <a:t>Added value from joint tasks</a:t>
            </a:r>
          </a:p>
          <a:p>
            <a:pPr eaLnBrk="1" hangingPunct="1"/>
            <a:endParaRPr lang="fr-CH" smtClean="0"/>
          </a:p>
          <a:p>
            <a:pPr eaLnBrk="1" hangingPunct="1"/>
            <a:r>
              <a:rPr lang="fr-CH" smtClean="0"/>
              <a:t>Continuity and changes: New chairs, new tasks, new TTs: adjustment time required</a:t>
            </a:r>
          </a:p>
          <a:p>
            <a:pPr eaLnBrk="1" hangingPunct="1"/>
            <a:endParaRPr lang="fr-CH" smtClean="0"/>
          </a:p>
          <a:p>
            <a:pPr eaLnBrk="1" hangingPunct="1"/>
            <a:r>
              <a:rPr lang="fr-CH" smtClean="0"/>
              <a:t>Contribution to WMO (RA VI and commissions) and EU</a:t>
            </a:r>
          </a:p>
          <a:p>
            <a:pPr eaLnBrk="1" hangingPunct="1">
              <a:buFont typeface="Arial" charset="0"/>
              <a:buNone/>
            </a:pPr>
            <a:endParaRPr lang="fr-CH" smtClean="0"/>
          </a:p>
          <a:p>
            <a:pPr eaLnBrk="1" hangingPunct="1"/>
            <a:r>
              <a:rPr lang="fr-CH" smtClean="0"/>
              <a:t>Connected with actual issues!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Otsikko 1"/>
          <p:cNvSpPr>
            <a:spLocks noGrp="1"/>
          </p:cNvSpPr>
          <p:nvPr>
            <p:ph type="ctrTitle"/>
          </p:nvPr>
        </p:nvSpPr>
        <p:spPr>
          <a:xfrm>
            <a:off x="250825" y="663575"/>
            <a:ext cx="8713788" cy="1470025"/>
          </a:xfrm>
        </p:spPr>
        <p:txBody>
          <a:bodyPr/>
          <a:lstStyle/>
          <a:p>
            <a:pPr eaLnBrk="1" hangingPunct="1"/>
            <a:r>
              <a:rPr lang="en-GB" sz="3200" b="1" smtClean="0"/>
              <a:t>Vision of the WG Climate and Hydrology</a:t>
            </a:r>
          </a:p>
        </p:txBody>
      </p:sp>
      <p:sp>
        <p:nvSpPr>
          <p:cNvPr id="3" name="Alaotsikko 2"/>
          <p:cNvSpPr>
            <a:spLocks noGrp="1"/>
          </p:cNvSpPr>
          <p:nvPr>
            <p:ph type="subTitle" idx="1"/>
          </p:nvPr>
        </p:nvSpPr>
        <p:spPr>
          <a:xfrm>
            <a:off x="900113" y="2708275"/>
            <a:ext cx="7920037" cy="1944688"/>
          </a:xfrm>
        </p:spPr>
        <p:txBody>
          <a:bodyPr>
            <a:normAutofit/>
          </a:bodyPr>
          <a:lstStyle/>
          <a:p>
            <a:pPr marL="457200" indent="-457200" algn="l" eaLnBrk="1" hangingPunct="1">
              <a:buFont typeface="Calibri" pitchFamily="34" charset="0"/>
              <a:buAutoNum type="arabicPeriod"/>
            </a:pPr>
            <a:r>
              <a:rPr lang="en-GB" sz="2400" smtClean="0">
                <a:solidFill>
                  <a:schemeClr val="tx1"/>
                </a:solidFill>
              </a:rPr>
              <a:t>Contribution to WMO activities</a:t>
            </a:r>
          </a:p>
          <a:p>
            <a:pPr marL="457200" indent="-457200" algn="l" eaLnBrk="1" hangingPunct="1">
              <a:buFont typeface="Calibri" pitchFamily="34" charset="0"/>
              <a:buAutoNum type="arabicPeriod"/>
            </a:pPr>
            <a:r>
              <a:rPr lang="en-GB" sz="2400" smtClean="0">
                <a:solidFill>
                  <a:schemeClr val="tx1"/>
                </a:solidFill>
              </a:rPr>
              <a:t>Special focus on GFCS</a:t>
            </a:r>
          </a:p>
          <a:p>
            <a:pPr marL="457200" indent="-457200" algn="l" eaLnBrk="1" hangingPunct="1">
              <a:buFont typeface="Calibri" pitchFamily="34" charset="0"/>
              <a:buAutoNum type="arabicPeriod"/>
            </a:pPr>
            <a:r>
              <a:rPr lang="en-GB" sz="2400" smtClean="0">
                <a:solidFill>
                  <a:schemeClr val="tx1"/>
                </a:solidFill>
              </a:rPr>
              <a:t>Climate and Hydrological services</a:t>
            </a:r>
          </a:p>
          <a:p>
            <a:pPr marL="457200" indent="-457200" algn="l" eaLnBrk="1" hangingPunct="1">
              <a:buFont typeface="Calibri" pitchFamily="34" charset="0"/>
              <a:buAutoNum type="arabicPeriod"/>
            </a:pPr>
            <a:r>
              <a:rPr lang="en-GB" sz="2400" smtClean="0">
                <a:solidFill>
                  <a:schemeClr val="tx1"/>
                </a:solidFill>
              </a:rPr>
              <a:t>Support of NMHSs: enhance capacities</a:t>
            </a:r>
          </a:p>
          <a:p>
            <a:pPr marL="457200" indent="-457200" eaLnBrk="1" hangingPunct="1"/>
            <a:endParaRPr lang="en-GB" sz="280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Otsikko 1"/>
          <p:cNvSpPr>
            <a:spLocks noGrp="1"/>
          </p:cNvSpPr>
          <p:nvPr>
            <p:ph type="ctrTitle"/>
          </p:nvPr>
        </p:nvSpPr>
        <p:spPr>
          <a:xfrm>
            <a:off x="250825" y="663575"/>
            <a:ext cx="8713788" cy="1470025"/>
          </a:xfrm>
        </p:spPr>
        <p:txBody>
          <a:bodyPr/>
          <a:lstStyle/>
          <a:p>
            <a:pPr eaLnBrk="1" hangingPunct="1"/>
            <a:r>
              <a:rPr lang="en-GB" sz="3200" b="1" smtClean="0"/>
              <a:t>Development of activities</a:t>
            </a:r>
          </a:p>
        </p:txBody>
      </p:sp>
      <p:sp>
        <p:nvSpPr>
          <p:cNvPr id="3" name="Alaotsikko 2"/>
          <p:cNvSpPr>
            <a:spLocks noGrp="1"/>
          </p:cNvSpPr>
          <p:nvPr>
            <p:ph type="subTitle" idx="1"/>
          </p:nvPr>
        </p:nvSpPr>
        <p:spPr>
          <a:xfrm>
            <a:off x="900113" y="2708275"/>
            <a:ext cx="7920037" cy="1944688"/>
          </a:xfrm>
        </p:spPr>
        <p:txBody>
          <a:bodyPr rtlCol="0">
            <a:normAutofit/>
          </a:bodyPr>
          <a:lstStyle/>
          <a:p>
            <a:pPr marL="457200" indent="-457200" algn="l" eaLnBrk="1" fontAlgn="auto" hangingPunct="1">
              <a:spcAft>
                <a:spcPts val="0"/>
              </a:spcAft>
              <a:buFont typeface="+mj-lt"/>
              <a:buAutoNum type="arabicPeriod"/>
              <a:defRPr/>
            </a:pPr>
            <a:r>
              <a:rPr lang="en-GB" sz="2400" dirty="0" smtClean="0">
                <a:solidFill>
                  <a:schemeClr val="tx1"/>
                </a:solidFill>
              </a:rPr>
              <a:t>Where possible: joint activities Climate and Hydrology</a:t>
            </a:r>
          </a:p>
          <a:p>
            <a:pPr marL="457200" indent="-457200" algn="l" eaLnBrk="1" fontAlgn="auto" hangingPunct="1">
              <a:spcAft>
                <a:spcPts val="0"/>
              </a:spcAft>
              <a:buFont typeface="+mj-lt"/>
              <a:buAutoNum type="arabicPeriod"/>
              <a:defRPr/>
            </a:pPr>
            <a:r>
              <a:rPr lang="en-GB" sz="2400" dirty="0" smtClean="0">
                <a:solidFill>
                  <a:schemeClr val="tx1"/>
                </a:solidFill>
              </a:rPr>
              <a:t>Where needed: specific activities either climate or hydrology</a:t>
            </a:r>
          </a:p>
          <a:p>
            <a:pPr marL="457200" indent="-457200" algn="l" eaLnBrk="1" fontAlgn="auto" hangingPunct="1">
              <a:spcAft>
                <a:spcPts val="0"/>
              </a:spcAft>
              <a:buFont typeface="+mj-lt"/>
              <a:buAutoNum type="arabicPeriod"/>
              <a:defRPr/>
            </a:pPr>
            <a:r>
              <a:rPr lang="en-GB" sz="2400" dirty="0" smtClean="0">
                <a:solidFill>
                  <a:schemeClr val="tx1"/>
                </a:solidFill>
              </a:rPr>
              <a:t>Staying reasonable with amount of activities</a:t>
            </a:r>
          </a:p>
          <a:p>
            <a:pPr eaLnBrk="1" fontAlgn="auto" hangingPunct="1">
              <a:spcAft>
                <a:spcPts val="0"/>
              </a:spcAft>
              <a:buFont typeface="Arial" pitchFamily="34" charset="0"/>
              <a:buNone/>
              <a:defRPr/>
            </a:pPr>
            <a:endParaRPr lang="en-GB" sz="28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Otsikko 1"/>
          <p:cNvSpPr>
            <a:spLocks noGrp="1"/>
          </p:cNvSpPr>
          <p:nvPr>
            <p:ph type="ctrTitle"/>
          </p:nvPr>
        </p:nvSpPr>
        <p:spPr>
          <a:xfrm>
            <a:off x="250825" y="663575"/>
            <a:ext cx="8713788" cy="1470025"/>
          </a:xfrm>
        </p:spPr>
        <p:txBody>
          <a:bodyPr/>
          <a:lstStyle/>
          <a:p>
            <a:pPr eaLnBrk="1" hangingPunct="1"/>
            <a:r>
              <a:rPr lang="en-GB" sz="3200" b="1" smtClean="0"/>
              <a:t>Life of the WG Climate and Hydrology</a:t>
            </a:r>
          </a:p>
        </p:txBody>
      </p:sp>
      <p:sp>
        <p:nvSpPr>
          <p:cNvPr id="16386" name="Alaotsikko 2"/>
          <p:cNvSpPr>
            <a:spLocks noGrp="1"/>
          </p:cNvSpPr>
          <p:nvPr>
            <p:ph type="subTitle" idx="1"/>
          </p:nvPr>
        </p:nvSpPr>
        <p:spPr>
          <a:xfrm>
            <a:off x="900113" y="2708275"/>
            <a:ext cx="7920037" cy="3529013"/>
          </a:xfrm>
        </p:spPr>
        <p:txBody>
          <a:bodyPr/>
          <a:lstStyle/>
          <a:p>
            <a:pPr marL="457200" indent="-457200" algn="l" eaLnBrk="1" hangingPunct="1">
              <a:buFont typeface="Arial" charset="0"/>
              <a:buChar char="•"/>
            </a:pPr>
            <a:r>
              <a:rPr lang="en-GB" sz="2400" smtClean="0">
                <a:solidFill>
                  <a:schemeClr val="tx1"/>
                </a:solidFill>
              </a:rPr>
              <a:t>New co-chairs, new TT leaders, new members, new tasks…</a:t>
            </a:r>
          </a:p>
          <a:p>
            <a:pPr marL="457200" indent="-457200" algn="l" eaLnBrk="1" hangingPunct="1">
              <a:buFont typeface="Arial" charset="0"/>
              <a:buChar char="•"/>
            </a:pPr>
            <a:endParaRPr lang="en-GB" sz="2400" smtClean="0">
              <a:solidFill>
                <a:schemeClr val="tx1"/>
              </a:solidFill>
            </a:endParaRPr>
          </a:p>
          <a:p>
            <a:pPr marL="457200" indent="-457200" algn="l" eaLnBrk="1" hangingPunct="1">
              <a:buFont typeface="Arial" charset="0"/>
              <a:buChar char="•"/>
            </a:pPr>
            <a:r>
              <a:rPr lang="en-US" sz="2400" smtClean="0">
                <a:solidFill>
                  <a:schemeClr val="tx1"/>
                </a:solidFill>
              </a:rPr>
              <a:t>45 members including 9 ladies</a:t>
            </a:r>
          </a:p>
          <a:p>
            <a:pPr marL="457200" indent="-457200" algn="l" eaLnBrk="1" hangingPunct="1">
              <a:buFont typeface="Arial" charset="0"/>
              <a:buChar char="•"/>
            </a:pPr>
            <a:endParaRPr lang="en-US" sz="2400" smtClean="0">
              <a:solidFill>
                <a:schemeClr val="tx1"/>
              </a:solidFill>
            </a:endParaRPr>
          </a:p>
          <a:p>
            <a:pPr marL="457200" indent="-457200" algn="l" eaLnBrk="1" hangingPunct="1">
              <a:buFont typeface="Arial" charset="0"/>
              <a:buChar char="•"/>
            </a:pPr>
            <a:r>
              <a:rPr lang="en-US" sz="2400" smtClean="0">
                <a:solidFill>
                  <a:schemeClr val="tx1"/>
                </a:solidFill>
              </a:rPr>
              <a:t>21 different countries.</a:t>
            </a:r>
          </a:p>
          <a:p>
            <a:pPr marL="914400" lvl="1" indent="-457200" algn="l" eaLnBrk="1" hangingPunct="1">
              <a:buFont typeface="Arial" charset="0"/>
              <a:buChar char="•"/>
            </a:pPr>
            <a:r>
              <a:rPr lang="en-US" sz="2000" smtClean="0">
                <a:solidFill>
                  <a:schemeClr val="tx1"/>
                </a:solidFill>
              </a:rPr>
              <a:t>7 countries with 2 members</a:t>
            </a:r>
          </a:p>
          <a:p>
            <a:pPr marL="914400" lvl="1" indent="-457200" algn="l" eaLnBrk="1" hangingPunct="1">
              <a:buFont typeface="Arial" charset="0"/>
              <a:buChar char="•"/>
            </a:pPr>
            <a:r>
              <a:rPr lang="en-US" sz="2000" smtClean="0">
                <a:solidFill>
                  <a:schemeClr val="tx1"/>
                </a:solidFill>
              </a:rPr>
              <a:t>3 countries with 3 members, </a:t>
            </a:r>
          </a:p>
          <a:p>
            <a:pPr marL="914400" lvl="1" indent="-457200" algn="l" eaLnBrk="1" hangingPunct="1">
              <a:buFont typeface="Arial" charset="0"/>
              <a:buChar char="•"/>
            </a:pPr>
            <a:r>
              <a:rPr lang="en-US" sz="2000" smtClean="0">
                <a:solidFill>
                  <a:schemeClr val="tx1"/>
                </a:solidFill>
              </a:rPr>
              <a:t>1 country with 6 members.</a:t>
            </a:r>
            <a:endParaRPr lang="en-GB" sz="240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p:txBody>
          <a:bodyPr/>
          <a:lstStyle/>
          <a:p>
            <a:pPr eaLnBrk="1" hangingPunct="1"/>
            <a:r>
              <a:rPr lang="fr-CH" smtClean="0"/>
              <a:t>Work plan, overview</a:t>
            </a:r>
            <a:endParaRPr lang="en-US" smtClean="0"/>
          </a:p>
        </p:txBody>
      </p:sp>
      <p:sp>
        <p:nvSpPr>
          <p:cNvPr id="17410" name="Espace réservé du contenu 2"/>
          <p:cNvSpPr>
            <a:spLocks noGrp="1"/>
          </p:cNvSpPr>
          <p:nvPr>
            <p:ph idx="1"/>
          </p:nvPr>
        </p:nvSpPr>
        <p:spPr/>
        <p:txBody>
          <a:bodyPr/>
          <a:lstStyle/>
          <a:p>
            <a:pPr marL="457200" indent="-457200" eaLnBrk="1" hangingPunct="1">
              <a:buFont typeface="Calibri" pitchFamily="34" charset="0"/>
              <a:buAutoNum type="arabicPeriod"/>
            </a:pPr>
            <a:r>
              <a:rPr lang="en-US" sz="2000" smtClean="0"/>
              <a:t>Regional Climate Centers and Regional Climate Outlook Forum (climate)</a:t>
            </a:r>
          </a:p>
          <a:p>
            <a:pPr marL="457200" indent="-457200" eaLnBrk="1" hangingPunct="1">
              <a:buFont typeface="Calibri" pitchFamily="34" charset="0"/>
              <a:buAutoNum type="arabicPeriod"/>
            </a:pPr>
            <a:endParaRPr lang="en-US" sz="2000" smtClean="0"/>
          </a:p>
          <a:p>
            <a:pPr marL="457200" indent="-457200" eaLnBrk="1" hangingPunct="1">
              <a:buFont typeface="Calibri" pitchFamily="34" charset="0"/>
              <a:buAutoNum type="arabicPeriod"/>
            </a:pPr>
            <a:r>
              <a:rPr lang="en-US" sz="2000" smtClean="0"/>
              <a:t>Climate Watch System (climate)</a:t>
            </a:r>
          </a:p>
          <a:p>
            <a:pPr marL="457200" indent="-457200" eaLnBrk="1" hangingPunct="1">
              <a:buFont typeface="Calibri" pitchFamily="34" charset="0"/>
              <a:buAutoNum type="arabicPeriod"/>
            </a:pPr>
            <a:endParaRPr lang="en-US" sz="2000" smtClean="0"/>
          </a:p>
          <a:p>
            <a:pPr marL="457200" indent="-457200" eaLnBrk="1" hangingPunct="1">
              <a:buFont typeface="Calibri" pitchFamily="34" charset="0"/>
              <a:buAutoNum type="arabicPeriod"/>
            </a:pPr>
            <a:r>
              <a:rPr lang="en-US" sz="2000" smtClean="0"/>
              <a:t> Agricultural Meteorology (joint)</a:t>
            </a:r>
          </a:p>
          <a:p>
            <a:pPr marL="457200" indent="-457200" eaLnBrk="1" hangingPunct="1">
              <a:buFont typeface="Calibri" pitchFamily="34" charset="0"/>
              <a:buAutoNum type="arabicPeriod"/>
            </a:pPr>
            <a:endParaRPr lang="en-US" sz="2000" smtClean="0"/>
          </a:p>
          <a:p>
            <a:pPr marL="457200" indent="-457200" eaLnBrk="1" hangingPunct="1">
              <a:buFont typeface="Calibri" pitchFamily="34" charset="0"/>
              <a:buAutoNum type="arabicPeriod"/>
            </a:pPr>
            <a:r>
              <a:rPr lang="en-US" sz="2000" smtClean="0"/>
              <a:t>Water Scarcity and Drought (joint)</a:t>
            </a:r>
          </a:p>
          <a:p>
            <a:pPr marL="457200" indent="-457200" eaLnBrk="1" hangingPunct="1">
              <a:buFont typeface="Calibri" pitchFamily="34" charset="0"/>
              <a:buAutoNum type="arabicPeriod"/>
            </a:pPr>
            <a:endParaRPr lang="en-US" sz="2000" smtClean="0"/>
          </a:p>
          <a:p>
            <a:pPr marL="457200" indent="-457200" eaLnBrk="1" hangingPunct="1">
              <a:buFont typeface="Calibri" pitchFamily="34" charset="0"/>
              <a:buAutoNum type="arabicPeriod"/>
            </a:pPr>
            <a:r>
              <a:rPr lang="en-US" sz="2000" smtClean="0"/>
              <a:t>Hydrological modeling, forecasting and warning (Hydro)</a:t>
            </a:r>
          </a:p>
          <a:p>
            <a:pPr marL="457200" indent="-457200" eaLnBrk="1" hangingPunct="1">
              <a:buFont typeface="Calibri" pitchFamily="34" charset="0"/>
              <a:buAutoNum type="arabicPeriod"/>
            </a:pPr>
            <a:endParaRPr lang="en-US" sz="2000" smtClean="0"/>
          </a:p>
          <a:p>
            <a:pPr marL="457200" indent="-457200" eaLnBrk="1" hangingPunct="1">
              <a:buFont typeface="Calibri" pitchFamily="34" charset="0"/>
              <a:buAutoNum type="arabicPeriod"/>
            </a:pPr>
            <a:r>
              <a:rPr lang="en-US" sz="2000" smtClean="0"/>
              <a:t>Data operations &amp; Management (joint), with a rapporteur on DARE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pPr eaLnBrk="1" hangingPunct="1"/>
            <a:r>
              <a:rPr lang="en-US" sz="2800" b="1" smtClean="0"/>
              <a:t>TT Regional Climate Centers and Regional Climate Outlook Fora: Leader J.-P. Ceron, France</a:t>
            </a:r>
          </a:p>
        </p:txBody>
      </p:sp>
      <p:sp>
        <p:nvSpPr>
          <p:cNvPr id="3" name="Espace réservé du contenu 2"/>
          <p:cNvSpPr>
            <a:spLocks noGrp="1"/>
          </p:cNvSpPr>
          <p:nvPr>
            <p:ph idx="1"/>
          </p:nvPr>
        </p:nvSpPr>
        <p:spPr>
          <a:xfrm>
            <a:off x="457200" y="1268413"/>
            <a:ext cx="8229600" cy="5400675"/>
          </a:xfrm>
        </p:spPr>
        <p:txBody>
          <a:bodyPr/>
          <a:lstStyle/>
          <a:p>
            <a:pPr marL="0" indent="0" eaLnBrk="1" hangingPunct="1">
              <a:buFont typeface="Arial" charset="0"/>
              <a:buNone/>
              <a:defRPr/>
            </a:pPr>
            <a:r>
              <a:rPr lang="fr-CH" sz="2400" b="1" dirty="0" smtClean="0"/>
              <a:t>TOR (</a:t>
            </a:r>
            <a:r>
              <a:rPr lang="fr-CH" sz="2400" b="1" dirty="0" err="1" smtClean="0"/>
              <a:t>excerpt</a:t>
            </a:r>
            <a:r>
              <a:rPr lang="fr-CH" sz="2400" b="1" dirty="0" smtClean="0"/>
              <a:t>):</a:t>
            </a:r>
          </a:p>
          <a:p>
            <a:pPr eaLnBrk="1" hangingPunct="1">
              <a:defRPr/>
            </a:pPr>
            <a:r>
              <a:rPr lang="en-US" sz="1800" dirty="0"/>
              <a:t>P</a:t>
            </a:r>
            <a:r>
              <a:rPr lang="en-US" sz="1800" dirty="0" smtClean="0"/>
              <a:t>rovide </a:t>
            </a:r>
            <a:r>
              <a:rPr lang="en-US" sz="1800" dirty="0"/>
              <a:t>overall guidance, assistance and support for the implementation of the GFCS in Region </a:t>
            </a:r>
            <a:r>
              <a:rPr lang="en-US" sz="1800" dirty="0" smtClean="0"/>
              <a:t>VI</a:t>
            </a:r>
            <a:endParaRPr lang="en-US" sz="1800" dirty="0"/>
          </a:p>
          <a:p>
            <a:pPr eaLnBrk="1" hangingPunct="1">
              <a:defRPr/>
            </a:pPr>
            <a:r>
              <a:rPr lang="en-US" sz="1800" dirty="0"/>
              <a:t>C</a:t>
            </a:r>
            <a:r>
              <a:rPr lang="en-US" sz="1800" dirty="0" smtClean="0"/>
              <a:t>ooperation </a:t>
            </a:r>
            <a:r>
              <a:rPr lang="en-US" sz="1800" dirty="0"/>
              <a:t>with relevant regional bodies and </a:t>
            </a:r>
            <a:r>
              <a:rPr lang="en-US" sz="1800" dirty="0" smtClean="0"/>
              <a:t>organizations </a:t>
            </a:r>
            <a:r>
              <a:rPr lang="en-US" sz="1800" dirty="0"/>
              <a:t>on issues related to implementing </a:t>
            </a:r>
            <a:r>
              <a:rPr lang="en-US" sz="1800" dirty="0" smtClean="0"/>
              <a:t>climate </a:t>
            </a:r>
            <a:r>
              <a:rPr lang="en-US" sz="1800" dirty="0"/>
              <a:t>and hydrology </a:t>
            </a:r>
            <a:r>
              <a:rPr lang="en-US" sz="1800" dirty="0" smtClean="0"/>
              <a:t>services </a:t>
            </a:r>
            <a:endParaRPr lang="en-US" sz="1800" dirty="0"/>
          </a:p>
          <a:p>
            <a:pPr eaLnBrk="1" hangingPunct="1">
              <a:defRPr/>
            </a:pPr>
            <a:r>
              <a:rPr lang="en-US" sz="1800" dirty="0"/>
              <a:t>F</a:t>
            </a:r>
            <a:r>
              <a:rPr lang="en-US" sz="1800" dirty="0" smtClean="0"/>
              <a:t>oster </a:t>
            </a:r>
            <a:r>
              <a:rPr lang="en-US" sz="1800" dirty="0"/>
              <a:t>&amp; promote best practices in establishing and implementing </a:t>
            </a:r>
            <a:r>
              <a:rPr lang="en-US" sz="1800" dirty="0" smtClean="0"/>
              <a:t>national GFCS</a:t>
            </a:r>
            <a:endParaRPr lang="en-US" sz="1800" dirty="0"/>
          </a:p>
          <a:p>
            <a:pPr eaLnBrk="1" hangingPunct="1">
              <a:defRPr/>
            </a:pPr>
            <a:r>
              <a:rPr lang="en-US" sz="1800" dirty="0"/>
              <a:t>P</a:t>
            </a:r>
            <a:r>
              <a:rPr lang="en-US" sz="1800" dirty="0" smtClean="0"/>
              <a:t>romote </a:t>
            </a:r>
            <a:r>
              <a:rPr lang="en-US" sz="1800" dirty="0"/>
              <a:t>enhanced utilization and broadening of WMO RCC Network products and services</a:t>
            </a:r>
            <a:r>
              <a:rPr lang="en-US" sz="1800" dirty="0" smtClean="0"/>
              <a:t>, </a:t>
            </a:r>
            <a:r>
              <a:rPr lang="en-US" sz="1800" dirty="0"/>
              <a:t>based on </a:t>
            </a:r>
            <a:r>
              <a:rPr lang="en-US" sz="1800" dirty="0" smtClean="0"/>
              <a:t>user </a:t>
            </a:r>
            <a:r>
              <a:rPr lang="en-US" sz="1800" dirty="0"/>
              <a:t>requirements and </a:t>
            </a:r>
            <a:r>
              <a:rPr lang="en-US" sz="1800" dirty="0" smtClean="0"/>
              <a:t>effectiveness</a:t>
            </a:r>
            <a:endParaRPr lang="en-US" sz="1800" dirty="0"/>
          </a:p>
          <a:p>
            <a:pPr eaLnBrk="1" hangingPunct="1">
              <a:defRPr/>
            </a:pPr>
            <a:r>
              <a:rPr lang="en-US" sz="1800" dirty="0"/>
              <a:t>I</a:t>
            </a:r>
            <a:r>
              <a:rPr lang="en-US" sz="1800" dirty="0" smtClean="0"/>
              <a:t>mprove link </a:t>
            </a:r>
            <a:r>
              <a:rPr lang="en-US" sz="1800" dirty="0"/>
              <a:t>between the RCCs and RCOFs and </a:t>
            </a:r>
            <a:r>
              <a:rPr lang="en-US" sz="1800" dirty="0" smtClean="0"/>
              <a:t>assist RCOF </a:t>
            </a:r>
            <a:r>
              <a:rPr lang="en-US" sz="1800" dirty="0"/>
              <a:t>mechanism in RA VI and the inter-regional </a:t>
            </a:r>
            <a:r>
              <a:rPr lang="en-US" sz="1800" dirty="0" smtClean="0"/>
              <a:t>COFs</a:t>
            </a:r>
            <a:endParaRPr lang="en-US" sz="1800" dirty="0"/>
          </a:p>
          <a:p>
            <a:pPr eaLnBrk="1" hangingPunct="1">
              <a:defRPr/>
            </a:pPr>
            <a:r>
              <a:rPr lang="en-US" sz="1800" dirty="0"/>
              <a:t>D</a:t>
            </a:r>
            <a:r>
              <a:rPr lang="en-US" sz="1800" dirty="0" smtClean="0"/>
              <a:t>evelop </a:t>
            </a:r>
            <a:r>
              <a:rPr lang="en-US" sz="1800" dirty="0"/>
              <a:t>methods and mechanisms to analyze requirements and feedback on effectiveness, gaps and improvement of RCOF and RCC services</a:t>
            </a:r>
          </a:p>
          <a:p>
            <a:pPr eaLnBrk="1" hangingPunct="1">
              <a:defRPr/>
            </a:pPr>
            <a:r>
              <a:rPr lang="en-US" sz="1800" dirty="0"/>
              <a:t>I</a:t>
            </a:r>
            <a:r>
              <a:rPr lang="en-US" sz="1800" dirty="0" smtClean="0"/>
              <a:t>nclude </a:t>
            </a:r>
            <a:r>
              <a:rPr lang="en-US" sz="1800" dirty="0"/>
              <a:t>downscaled LRF products in RCOFs practice and provide training on downscaling technologies to NMHSs</a:t>
            </a:r>
          </a:p>
          <a:p>
            <a:pPr eaLnBrk="1" hangingPunct="1">
              <a:defRPr/>
            </a:pPr>
            <a:r>
              <a:rPr lang="en-US" sz="1800" dirty="0"/>
              <a:t>P</a:t>
            </a:r>
            <a:r>
              <a:rPr lang="en-US" sz="1800" dirty="0" smtClean="0"/>
              <a:t>rovide </a:t>
            </a:r>
            <a:r>
              <a:rPr lang="en-US" sz="1800" dirty="0"/>
              <a:t>assistance in strengthening RCOF mechanisms in RA VI </a:t>
            </a:r>
            <a:r>
              <a:rPr lang="en-US" sz="1800" dirty="0" smtClean="0"/>
              <a:t>including </a:t>
            </a:r>
            <a:r>
              <a:rPr lang="en-US" sz="1800" dirty="0"/>
              <a:t>hydrological and </a:t>
            </a:r>
            <a:r>
              <a:rPr lang="en-US" sz="1800" dirty="0" err="1"/>
              <a:t>agrometeorological</a:t>
            </a:r>
            <a:r>
              <a:rPr lang="en-US" sz="1800" dirty="0"/>
              <a:t> information and </a:t>
            </a:r>
            <a:r>
              <a:rPr lang="en-US" sz="1800" dirty="0" smtClean="0"/>
              <a:t>implementation </a:t>
            </a:r>
            <a:r>
              <a:rPr lang="en-US" sz="1800" dirty="0"/>
              <a:t>of Climate Outlook Forums, under the technical guidance of WMO </a:t>
            </a:r>
            <a:r>
              <a:rPr lang="en-US" sz="1800" dirty="0" smtClean="0"/>
              <a:t>RCCs</a:t>
            </a:r>
            <a:endParaRPr lang="fr-CH" sz="2400" dirty="0"/>
          </a:p>
          <a:p>
            <a:pPr eaLnBrk="1" hangingPunct="1">
              <a:defRPr/>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p:txBody>
          <a:bodyPr/>
          <a:lstStyle/>
          <a:p>
            <a:pPr eaLnBrk="1" hangingPunct="1"/>
            <a:r>
              <a:rPr lang="en-US" sz="2800" b="1" smtClean="0"/>
              <a:t>TT Regional Climate Centers and Regional Climate Outlook Forum: Leader J.-P. Ceron, France</a:t>
            </a:r>
          </a:p>
        </p:txBody>
      </p:sp>
      <p:sp>
        <p:nvSpPr>
          <p:cNvPr id="19458" name="Espace réservé du contenu 2"/>
          <p:cNvSpPr>
            <a:spLocks noGrp="1"/>
          </p:cNvSpPr>
          <p:nvPr>
            <p:ph idx="1"/>
          </p:nvPr>
        </p:nvSpPr>
        <p:spPr>
          <a:xfrm>
            <a:off x="457200" y="1268413"/>
            <a:ext cx="8229600" cy="4525962"/>
          </a:xfrm>
        </p:spPr>
        <p:txBody>
          <a:bodyPr/>
          <a:lstStyle/>
          <a:p>
            <a:pPr eaLnBrk="1" hangingPunct="1"/>
            <a:r>
              <a:rPr lang="fr-CH" sz="2400" b="1" smtClean="0"/>
              <a:t>Achievements May 2014 – April 2015:</a:t>
            </a:r>
          </a:p>
          <a:p>
            <a:pPr eaLnBrk="1" hangingPunct="1"/>
            <a:endParaRPr lang="fr-CH" sz="2400" b="1" smtClean="0"/>
          </a:p>
          <a:p>
            <a:pPr eaLnBrk="1" hangingPunct="1"/>
            <a:r>
              <a:rPr lang="fr-CH" sz="2400" smtClean="0"/>
              <a:t>TT member list complete</a:t>
            </a:r>
          </a:p>
          <a:p>
            <a:pPr eaLnBrk="1" hangingPunct="1"/>
            <a:r>
              <a:rPr lang="fr-CH" sz="2400" smtClean="0"/>
              <a:t>TOR and work plan updated</a:t>
            </a:r>
          </a:p>
          <a:p>
            <a:pPr eaLnBrk="1" hangingPunct="1"/>
            <a:r>
              <a:rPr lang="fr-CH" sz="2400" smtClean="0"/>
              <a:t>MedCOF meeting in November 2014, TelCo in February 2015</a:t>
            </a:r>
          </a:p>
          <a:p>
            <a:pPr eaLnBrk="1" hangingPunct="1"/>
            <a:endParaRPr lang="fr-CH" sz="2400" smtClean="0"/>
          </a:p>
          <a:p>
            <a:pPr eaLnBrk="1" hangingPunct="1"/>
            <a:endParaRPr lang="en-US" sz="2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1"/>
          <p:cNvSpPr>
            <a:spLocks noGrp="1"/>
          </p:cNvSpPr>
          <p:nvPr>
            <p:ph type="title"/>
          </p:nvPr>
        </p:nvSpPr>
        <p:spPr/>
        <p:txBody>
          <a:bodyPr/>
          <a:lstStyle/>
          <a:p>
            <a:pPr eaLnBrk="1" hangingPunct="1"/>
            <a:r>
              <a:rPr lang="en-US" sz="3200" b="1" smtClean="0"/>
              <a:t>TT Climate Watch System, Leader: Hermann Mächel  (Germany)</a:t>
            </a:r>
          </a:p>
        </p:txBody>
      </p:sp>
      <p:sp>
        <p:nvSpPr>
          <p:cNvPr id="5" name="Espace réservé du contenu 2"/>
          <p:cNvSpPr>
            <a:spLocks noGrp="1"/>
          </p:cNvSpPr>
          <p:nvPr>
            <p:ph idx="1"/>
          </p:nvPr>
        </p:nvSpPr>
        <p:spPr>
          <a:xfrm>
            <a:off x="457200" y="1600200"/>
            <a:ext cx="8229600" cy="5257800"/>
          </a:xfrm>
        </p:spPr>
        <p:txBody>
          <a:bodyPr/>
          <a:lstStyle/>
          <a:p>
            <a:pPr marL="0" indent="0" eaLnBrk="1" hangingPunct="1">
              <a:buFont typeface="Arial" charset="0"/>
              <a:buNone/>
              <a:defRPr/>
            </a:pPr>
            <a:r>
              <a:rPr lang="fr-CH" sz="2400" b="1" dirty="0"/>
              <a:t>TOR (</a:t>
            </a:r>
            <a:r>
              <a:rPr lang="fr-CH" sz="2400" b="1" dirty="0" err="1" smtClean="0"/>
              <a:t>excerpt</a:t>
            </a:r>
            <a:r>
              <a:rPr lang="fr-CH" sz="2400" b="1" dirty="0" smtClean="0"/>
              <a:t>):</a:t>
            </a:r>
          </a:p>
          <a:p>
            <a:pPr eaLnBrk="1" hangingPunct="1">
              <a:defRPr/>
            </a:pPr>
            <a:r>
              <a:rPr lang="en-US" sz="1800" dirty="0" smtClean="0"/>
              <a:t>Develop guidance for Climate Watch implementation at regional, sub-regional and national level, considering inclusion of hydrological and </a:t>
            </a:r>
            <a:r>
              <a:rPr lang="en-US" sz="1800" dirty="0" err="1" smtClean="0"/>
              <a:t>agrometeorological</a:t>
            </a:r>
            <a:r>
              <a:rPr lang="en-US" sz="1800" dirty="0" smtClean="0"/>
              <a:t> aspects,</a:t>
            </a:r>
          </a:p>
          <a:p>
            <a:pPr eaLnBrk="1" hangingPunct="1">
              <a:defRPr/>
            </a:pPr>
            <a:r>
              <a:rPr lang="en-US" sz="1800" dirty="0" smtClean="0"/>
              <a:t>Develop </a:t>
            </a:r>
            <a:r>
              <a:rPr lang="en-US" sz="1800" dirty="0"/>
              <a:t>methods and mechanisms to analyze requirements and feedback on effectiveness, gaps and improvement of Climate Watch implementation at regional, sub-regional and national level based on the pilot projects developed in the previous period,</a:t>
            </a:r>
          </a:p>
          <a:p>
            <a:pPr eaLnBrk="1" hangingPunct="1">
              <a:defRPr/>
            </a:pPr>
            <a:r>
              <a:rPr lang="en-US" sz="1800" dirty="0"/>
              <a:t>P</a:t>
            </a:r>
            <a:r>
              <a:rPr lang="en-US" sz="1800" dirty="0" smtClean="0"/>
              <a:t>romote </a:t>
            </a:r>
            <a:r>
              <a:rPr lang="en-US" sz="1800" dirty="0"/>
              <a:t>enhanced utilization and broadening of WMO RCC Network products and services, ensuring a good coordination with RCCs and RCOFs in the region</a:t>
            </a:r>
          </a:p>
          <a:p>
            <a:pPr eaLnBrk="1" hangingPunct="1">
              <a:defRPr/>
            </a:pPr>
            <a:endParaRPr lang="fr-CH" sz="2400" dirty="0" smtClean="0"/>
          </a:p>
          <a:p>
            <a:pPr eaLnBrk="1" hangingPunct="1">
              <a:defRPr/>
            </a:pPr>
            <a:r>
              <a:rPr lang="fr-CH" sz="2400" b="1" dirty="0" err="1" smtClean="0"/>
              <a:t>Achievements</a:t>
            </a:r>
            <a:r>
              <a:rPr lang="fr-CH" sz="2400" b="1" dirty="0" smtClean="0"/>
              <a:t> May 2014 – April 2015:</a:t>
            </a:r>
            <a:endParaRPr lang="fr-CH" sz="2400" b="1" dirty="0"/>
          </a:p>
          <a:p>
            <a:pPr eaLnBrk="1" hangingPunct="1">
              <a:defRPr/>
            </a:pPr>
            <a:r>
              <a:rPr lang="fr-CH" sz="2400" dirty="0" smtClean="0"/>
              <a:t>TT </a:t>
            </a:r>
            <a:r>
              <a:rPr lang="fr-CH" sz="2400" dirty="0" err="1" smtClean="0"/>
              <a:t>member</a:t>
            </a:r>
            <a:r>
              <a:rPr lang="fr-CH" sz="2400" dirty="0" smtClean="0"/>
              <a:t> </a:t>
            </a:r>
            <a:r>
              <a:rPr lang="fr-CH" sz="2400" dirty="0" err="1" smtClean="0"/>
              <a:t>list</a:t>
            </a:r>
            <a:r>
              <a:rPr lang="fr-CH" sz="2400" dirty="0" smtClean="0"/>
              <a:t> </a:t>
            </a:r>
            <a:r>
              <a:rPr lang="fr-CH" sz="2400" dirty="0" err="1" smtClean="0"/>
              <a:t>complete</a:t>
            </a:r>
            <a:endParaRPr lang="fr-CH" sz="2400" dirty="0" smtClean="0"/>
          </a:p>
          <a:p>
            <a:pPr eaLnBrk="1" hangingPunct="1">
              <a:defRPr/>
            </a:pPr>
            <a:r>
              <a:rPr lang="fr-CH" sz="2400" dirty="0" smtClean="0"/>
              <a:t>TOR and </a:t>
            </a:r>
            <a:r>
              <a:rPr lang="fr-CH" sz="2400" dirty="0" err="1" smtClean="0"/>
              <a:t>work</a:t>
            </a:r>
            <a:r>
              <a:rPr lang="fr-CH" sz="2400" dirty="0" smtClean="0"/>
              <a:t> plan </a:t>
            </a:r>
            <a:r>
              <a:rPr lang="fr-CH" sz="2400" dirty="0" err="1" smtClean="0"/>
              <a:t>updated</a:t>
            </a:r>
            <a:endParaRPr lang="fr-CH" sz="2400" dirty="0" smtClean="0"/>
          </a:p>
          <a:p>
            <a:pPr eaLnBrk="1" hangingPunct="1">
              <a:defRPr/>
            </a:pPr>
            <a:r>
              <a:rPr lang="fr-CH" sz="2400" dirty="0" smtClean="0"/>
              <a:t>Survey for </a:t>
            </a:r>
            <a:r>
              <a:rPr lang="fr-CH" sz="2400" dirty="0" err="1" smtClean="0"/>
              <a:t>using</a:t>
            </a:r>
            <a:r>
              <a:rPr lang="fr-CH" sz="2400" dirty="0" smtClean="0"/>
              <a:t> CWS for </a:t>
            </a:r>
            <a:r>
              <a:rPr lang="fr-CH" sz="2400" dirty="0" err="1" smtClean="0"/>
              <a:t>preventing</a:t>
            </a:r>
            <a:r>
              <a:rPr lang="fr-CH" sz="2400" dirty="0" smtClean="0"/>
              <a:t> </a:t>
            </a:r>
            <a:r>
              <a:rPr lang="fr-CH" sz="2400" dirty="0" err="1" smtClean="0"/>
              <a:t>extreme</a:t>
            </a:r>
            <a:r>
              <a:rPr lang="fr-CH" sz="2400" dirty="0" smtClean="0"/>
              <a:t> </a:t>
            </a:r>
            <a:r>
              <a:rPr lang="fr-CH" sz="2400" dirty="0" err="1" smtClean="0"/>
              <a:t>events</a:t>
            </a:r>
            <a:endParaRPr lang="fr-CH" sz="2400" dirty="0" smtClean="0"/>
          </a:p>
          <a:p>
            <a:pPr eaLnBrk="1" hangingPunct="1">
              <a:defRPr/>
            </a:pPr>
            <a:endParaRPr lang="fr-CH" sz="2400" dirty="0"/>
          </a:p>
          <a:p>
            <a:pPr eaLnBrk="1" hangingPunct="1">
              <a:defRPr/>
            </a:pP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re 1"/>
          <p:cNvSpPr>
            <a:spLocks noGrp="1"/>
          </p:cNvSpPr>
          <p:nvPr>
            <p:ph type="title"/>
          </p:nvPr>
        </p:nvSpPr>
        <p:spPr/>
        <p:txBody>
          <a:bodyPr/>
          <a:lstStyle/>
          <a:p>
            <a:pPr eaLnBrk="1" hangingPunct="1"/>
            <a:r>
              <a:rPr lang="en-US" sz="3200" b="1" smtClean="0"/>
              <a:t> TT Agricultural Meteorology, Leader: Josef Eitzinger (Austria)</a:t>
            </a:r>
          </a:p>
        </p:txBody>
      </p:sp>
      <p:sp>
        <p:nvSpPr>
          <p:cNvPr id="5" name="Espace réservé du contenu 2"/>
          <p:cNvSpPr>
            <a:spLocks noGrp="1"/>
          </p:cNvSpPr>
          <p:nvPr>
            <p:ph idx="1"/>
          </p:nvPr>
        </p:nvSpPr>
        <p:spPr/>
        <p:txBody>
          <a:bodyPr/>
          <a:lstStyle/>
          <a:p>
            <a:pPr marL="0" indent="0" eaLnBrk="1" hangingPunct="1">
              <a:buFont typeface="Arial" charset="0"/>
              <a:buNone/>
              <a:defRPr/>
            </a:pPr>
            <a:r>
              <a:rPr lang="fr-CH" sz="2400" b="1" dirty="0"/>
              <a:t>TOR (</a:t>
            </a:r>
            <a:r>
              <a:rPr lang="fr-CH" sz="2400" b="1" dirty="0" err="1"/>
              <a:t>excerpt</a:t>
            </a:r>
            <a:r>
              <a:rPr lang="fr-CH" sz="2400" b="1" dirty="0"/>
              <a:t>):</a:t>
            </a:r>
            <a:endParaRPr lang="fr-CH" sz="2400" b="1" dirty="0" smtClean="0"/>
          </a:p>
          <a:p>
            <a:pPr eaLnBrk="1" hangingPunct="1">
              <a:defRPr/>
            </a:pPr>
            <a:r>
              <a:rPr lang="en-US" sz="1800" dirty="0" smtClean="0"/>
              <a:t>Identify   </a:t>
            </a:r>
            <a:r>
              <a:rPr lang="en-US" sz="1800" dirty="0"/>
              <a:t>methods and results of economic studies of </a:t>
            </a:r>
            <a:r>
              <a:rPr lang="en-US" sz="1800" dirty="0" err="1"/>
              <a:t>agrometeorological</a:t>
            </a:r>
            <a:r>
              <a:rPr lang="en-US" sz="1800" dirty="0"/>
              <a:t> products/services and develop recommendations,</a:t>
            </a:r>
          </a:p>
          <a:p>
            <a:pPr eaLnBrk="1" hangingPunct="1">
              <a:defRPr/>
            </a:pPr>
            <a:r>
              <a:rPr lang="en-US" sz="1800" dirty="0"/>
              <a:t>T</a:t>
            </a:r>
            <a:r>
              <a:rPr lang="en-US" sz="1800" dirty="0" smtClean="0"/>
              <a:t>ailor </a:t>
            </a:r>
            <a:r>
              <a:rPr lang="en-US" sz="1800" dirty="0"/>
              <a:t>the </a:t>
            </a:r>
            <a:r>
              <a:rPr lang="en-US" sz="1800" dirty="0" err="1"/>
              <a:t>agrometeorological</a:t>
            </a:r>
            <a:r>
              <a:rPr lang="en-US" sz="1800" dirty="0"/>
              <a:t> services and products at local level, taking into account climate change impacts on the whole agricultural production chain, including related training and education,</a:t>
            </a:r>
          </a:p>
          <a:p>
            <a:pPr eaLnBrk="1" hangingPunct="1">
              <a:defRPr/>
            </a:pPr>
            <a:r>
              <a:rPr lang="en-US" sz="1800" dirty="0"/>
              <a:t>E</a:t>
            </a:r>
            <a:r>
              <a:rPr lang="en-US" sz="1800" dirty="0" smtClean="0"/>
              <a:t>valuate </a:t>
            </a:r>
            <a:r>
              <a:rPr lang="en-US" sz="1800" dirty="0"/>
              <a:t>hydrological data bases, products and services and explore the opportunities of synergies with the hydrological activities of relevance for agricultural meteorology.   </a:t>
            </a:r>
            <a:endParaRPr lang="en-US" sz="1800" dirty="0" smtClean="0"/>
          </a:p>
          <a:p>
            <a:pPr eaLnBrk="1" hangingPunct="1">
              <a:defRPr/>
            </a:pPr>
            <a:endParaRPr lang="en-US" sz="1800" dirty="0"/>
          </a:p>
          <a:p>
            <a:pPr eaLnBrk="1" hangingPunct="1">
              <a:defRPr/>
            </a:pPr>
            <a:r>
              <a:rPr lang="fr-CH" sz="2400" b="1" dirty="0" err="1" smtClean="0"/>
              <a:t>Achievements</a:t>
            </a:r>
            <a:r>
              <a:rPr lang="fr-CH" sz="2400" b="1" dirty="0" smtClean="0"/>
              <a:t> May 2014 – April 2015:</a:t>
            </a:r>
            <a:endParaRPr lang="fr-CH" sz="2400" b="1" dirty="0"/>
          </a:p>
          <a:p>
            <a:pPr eaLnBrk="1" hangingPunct="1">
              <a:defRPr/>
            </a:pPr>
            <a:r>
              <a:rPr lang="fr-CH" sz="2400" dirty="0" smtClean="0"/>
              <a:t>TT </a:t>
            </a:r>
            <a:r>
              <a:rPr lang="fr-CH" sz="2400" dirty="0" err="1" smtClean="0"/>
              <a:t>member</a:t>
            </a:r>
            <a:r>
              <a:rPr lang="fr-CH" sz="2400" dirty="0" smtClean="0"/>
              <a:t> </a:t>
            </a:r>
            <a:r>
              <a:rPr lang="fr-CH" sz="2400" dirty="0" err="1" smtClean="0"/>
              <a:t>list</a:t>
            </a:r>
            <a:r>
              <a:rPr lang="fr-CH" sz="2400" dirty="0" smtClean="0"/>
              <a:t> </a:t>
            </a:r>
            <a:r>
              <a:rPr lang="fr-CH" sz="2400" dirty="0" err="1" smtClean="0"/>
              <a:t>complete</a:t>
            </a:r>
            <a:endParaRPr lang="fr-CH" sz="2400" dirty="0" smtClean="0"/>
          </a:p>
          <a:p>
            <a:pPr eaLnBrk="1" hangingPunct="1">
              <a:defRPr/>
            </a:pPr>
            <a:r>
              <a:rPr lang="fr-CH" sz="2400" dirty="0" smtClean="0"/>
              <a:t>TOR and </a:t>
            </a:r>
            <a:r>
              <a:rPr lang="fr-CH" sz="2400" dirty="0" err="1" smtClean="0"/>
              <a:t>work</a:t>
            </a:r>
            <a:r>
              <a:rPr lang="fr-CH" sz="2400" dirty="0" smtClean="0"/>
              <a:t> plan </a:t>
            </a:r>
            <a:r>
              <a:rPr lang="fr-CH" sz="2400" dirty="0" err="1" smtClean="0"/>
              <a:t>updated</a:t>
            </a:r>
            <a:endParaRPr lang="fr-CH" sz="2400" dirty="0"/>
          </a:p>
          <a:p>
            <a:pPr eaLnBrk="1" hangingPunct="1">
              <a:defRPr/>
            </a:pPr>
            <a:endParaRPr lang="en-US" sz="2400" dirty="0"/>
          </a:p>
        </p:txBody>
      </p:sp>
    </p:spTree>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1042</Words>
  <Application>Microsoft Office PowerPoint</Application>
  <PresentationFormat>On-screen Show (4:3)</PresentationFormat>
  <Paragraphs>115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Office-teema</vt:lpstr>
      <vt:lpstr>WMO, third Meeting of the RA VI Management Group, 9-10 April 2015, Istanbul, Turkey</vt:lpstr>
      <vt:lpstr>Vision of the WG Climate and Hydrology</vt:lpstr>
      <vt:lpstr>Development of activities</vt:lpstr>
      <vt:lpstr>Life of the WG Climate and Hydrology</vt:lpstr>
      <vt:lpstr>Work plan, overview</vt:lpstr>
      <vt:lpstr>TT Regional Climate Centers and Regional Climate Outlook Fora: Leader J.-P. Ceron, France</vt:lpstr>
      <vt:lpstr>TT Regional Climate Centers and Regional Climate Outlook Forum: Leader J.-P. Ceron, France</vt:lpstr>
      <vt:lpstr>TT Climate Watch System, Leader: Hermann Mächel  (Germany)</vt:lpstr>
      <vt:lpstr> TT Agricultural Meteorology, Leader: Josef Eitzinger (Austria)</vt:lpstr>
      <vt:lpstr> TT Water Scarcity and Drought, TT: Silvano Pecora (Italy) &amp; Sandor Szalai (Hungary)</vt:lpstr>
      <vt:lpstr> TT Hydrological modeling, forecasting and warning, Leader: Cristina Eklund (Sweden)</vt:lpstr>
      <vt:lpstr> Data operations &amp; Management, TT: Jose Antonio Guijarro (Spain) &amp; Harry Dixon (UK)</vt:lpstr>
      <vt:lpstr>Main achievements of the WG CH</vt:lpstr>
      <vt:lpstr>Conclusions</vt:lpstr>
    </vt:vector>
  </TitlesOfParts>
  <Company>Ympäristöhallinto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 VI priorities and recommendations for the next intersessional period</dc:title>
  <dc:creator>Puupponen Markku</dc:creator>
  <cp:lastModifiedBy>NBerghi</cp:lastModifiedBy>
  <cp:revision>89</cp:revision>
  <dcterms:created xsi:type="dcterms:W3CDTF">2013-08-26T11:18:44Z</dcterms:created>
  <dcterms:modified xsi:type="dcterms:W3CDTF">2015-03-30T09:39:35Z</dcterms:modified>
</cp:coreProperties>
</file>