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79" r:id="rId4"/>
    <p:sldId id="262" r:id="rId5"/>
    <p:sldId id="264" r:id="rId6"/>
    <p:sldId id="266" r:id="rId7"/>
    <p:sldId id="297" r:id="rId8"/>
    <p:sldId id="267" r:id="rId9"/>
    <p:sldId id="259" r:id="rId10"/>
    <p:sldId id="280" r:id="rId11"/>
    <p:sldId id="281" r:id="rId12"/>
    <p:sldId id="284" r:id="rId13"/>
    <p:sldId id="261" r:id="rId14"/>
    <p:sldId id="260" r:id="rId15"/>
    <p:sldId id="282" r:id="rId16"/>
    <p:sldId id="283" r:id="rId17"/>
    <p:sldId id="296" r:id="rId18"/>
    <p:sldId id="269" r:id="rId19"/>
    <p:sldId id="286" r:id="rId20"/>
    <p:sldId id="287" r:id="rId21"/>
    <p:sldId id="285" r:id="rId22"/>
    <p:sldId id="270" r:id="rId23"/>
    <p:sldId id="271" r:id="rId24"/>
    <p:sldId id="273" r:id="rId25"/>
    <p:sldId id="275" r:id="rId26"/>
    <p:sldId id="274" r:id="rId27"/>
    <p:sldId id="276" r:id="rId28"/>
    <p:sldId id="277" r:id="rId29"/>
    <p:sldId id="289" r:id="rId30"/>
    <p:sldId id="291" r:id="rId31"/>
    <p:sldId id="292" r:id="rId32"/>
    <p:sldId id="293" r:id="rId33"/>
    <p:sldId id="294" r:id="rId34"/>
    <p:sldId id="295" r:id="rId35"/>
    <p:sldId id="300" r:id="rId36"/>
    <p:sldId id="299" r:id="rId3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>
        <p:scale>
          <a:sx n="95" d="100"/>
          <a:sy n="95" d="100"/>
        </p:scale>
        <p:origin x="-116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35FE8-E236-4E6D-85C7-FD5D7B15ADA8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BB7BD-39E0-4E54-82A2-FC3EF15B123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251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BB7BD-39E0-4E54-82A2-FC3EF15B1235}" type="slidenum">
              <a:rPr lang="ro-RO" smtClean="0"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020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5303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754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797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71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3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4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1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1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8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2929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7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86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5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198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921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273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365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4817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052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711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F05A-2457-4A0E-82CA-DBBF8AE49DDC}" type="datetimeFigureOut">
              <a:rPr lang="ro-RO" smtClean="0"/>
              <a:t>08.09.2017</a:t>
            </a:fld>
            <a:endParaRPr lang="ro-RO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6C90-8787-4062-8A24-F977C737143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024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589D00E7-A07B-4CFF-89EB-5007B8405C55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713232"/>
              <a:t>08.09.2017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7A1820A2-7CE4-46AB-9B8D-E9C2657734F1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713232"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9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30243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сеть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гидрометеорологических наблюдении в Республике Молдова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653136"/>
            <a:ext cx="5472608" cy="769640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Татьяна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Линих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Государственная Гидрометеорологическая служба</a:t>
            </a:r>
            <a:endParaRPr lang="ro-R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 descr="znac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12414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27508" y="5949280"/>
            <a:ext cx="5472608" cy="36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12-14 сентября 2017, Минск</a:t>
            </a:r>
            <a:endParaRPr lang="ro-RO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altLang="ro-RO" b="1" dirty="0">
                <a:solidFill>
                  <a:schemeClr val="accent1">
                    <a:lumMod val="50000"/>
                  </a:schemeClr>
                </a:solidFill>
              </a:rPr>
              <a:t>Наблюдения </a:t>
            </a:r>
            <a:r>
              <a:rPr lang="ru-RU" altLang="ro-RO" b="1" dirty="0" smtClean="0">
                <a:solidFill>
                  <a:schemeClr val="accent1">
                    <a:lumMod val="50000"/>
                  </a:schemeClr>
                </a:solidFill>
              </a:rPr>
              <a:t>по автоматической </a:t>
            </a:r>
            <a:r>
              <a:rPr lang="ru-RU" altLang="ro-RO" b="1" dirty="0" smtClean="0">
                <a:solidFill>
                  <a:schemeClr val="accent1">
                    <a:lumMod val="50000"/>
                  </a:schemeClr>
                </a:solidFill>
              </a:rPr>
              <a:t>станции</a:t>
            </a:r>
            <a:endParaRPr lang="ro-R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период с 2004 по 2008 гг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14 метеостанциях были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установлены автоматические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станции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Vaisala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программным обеспечением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АИИС "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Погода".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станции позволяют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автоматическом непрерывном режиме производить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измерения за следующими характеристиками: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температурой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влажностью воздуха;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атмосферным давлением;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скоростью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направлением ветра;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температурой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почвы на глубинах 5, 10, 15 и 20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см;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также оперативно передавать информацию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altLang="ro-RO" b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altLang="ro-RO" b="1" dirty="0">
                <a:solidFill>
                  <a:schemeClr val="accent1">
                    <a:lumMod val="50000"/>
                  </a:schemeClr>
                </a:solidFill>
              </a:rPr>
              <a:t>2009 г. ведутся наблюдения только по АИИС «</a:t>
            </a:r>
            <a:r>
              <a:rPr lang="ru-RU" altLang="ro-RO" b="1" dirty="0" smtClean="0">
                <a:solidFill>
                  <a:schemeClr val="accent1">
                    <a:lumMod val="50000"/>
                  </a:schemeClr>
                </a:solidFill>
              </a:rPr>
              <a:t>Погода».</a:t>
            </a:r>
            <a:endParaRPr lang="ru-RU" altLang="ro-RO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5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Визуализация метеорологических данных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80920" cy="5517232"/>
          </a:xfrm>
        </p:spPr>
      </p:pic>
    </p:spTree>
    <p:extLst>
      <p:ext uri="{BB962C8B-B14F-4D97-AF65-F5344CB8AC3E}">
        <p14:creationId xmlns:p14="http://schemas.microsoft.com/office/powerpoint/2010/main" val="371743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Автоматические станции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AWS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mini AWS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10872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 2016 г. была произведена модернизация метеорологической сети: установлены новые автоматические станции на 14 метеостанциях (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AWS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 в 32 пунктах в различных районах Республики (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mini AWS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o-RO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04311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6200022" cy="426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0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Автоматические станции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AWS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mini AWS</a:t>
            </a:r>
            <a:endParaRPr lang="ro-R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lvl="0" indent="0" algn="just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помощью автоматических станций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AWS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производятся наблюдения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над следующими характеристиками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Атмосферное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давление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Температура воздуха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Влажность воздуха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Ветер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направление и скорость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Осадки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Температура поверхности почвы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Температура почвы по глубинам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помощью 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AWS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производятся наблюдения за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Температурой воздуха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Влажностью воздуха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Осадками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Температура почвы на глубине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o-RO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Данные с автоматических станций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AWS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mini AWS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автоматическом режиме поступают на сервер Службы. 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5712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Визуализация метеорологических данных с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AWS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Кишинэу</a:t>
            </a:r>
            <a:endParaRPr lang="ro-RO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4608512"/>
          </a:xfrm>
        </p:spPr>
      </p:pic>
    </p:spTree>
    <p:extLst>
      <p:ext uri="{BB962C8B-B14F-4D97-AF65-F5344CB8AC3E}">
        <p14:creationId xmlns:p14="http://schemas.microsoft.com/office/powerpoint/2010/main" val="199816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Визуализация метеорологических данных с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mini AWS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Басарабяска</a:t>
            </a:r>
            <a:endParaRPr lang="ro-RO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752528"/>
          </a:xfrm>
        </p:spPr>
      </p:pic>
    </p:spTree>
    <p:extLst>
      <p:ext uri="{BB962C8B-B14F-4D97-AF65-F5344CB8AC3E}">
        <p14:creationId xmlns:p14="http://schemas.microsoft.com/office/powerpoint/2010/main" val="404430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Разработан новый сайт Службы, который в ближайшее время будет запущен. 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новом сайте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обслуживания потребителей информация с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AWS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и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mini AWS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будет автоматически помещаться ежечасно.</a:t>
            </a:r>
            <a:endParaRPr lang="ro-R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9" y="1600200"/>
            <a:ext cx="8164180" cy="4709120"/>
          </a:xfrm>
        </p:spPr>
      </p:pic>
    </p:spTree>
    <p:extLst>
      <p:ext uri="{BB962C8B-B14F-4D97-AF65-F5344CB8AC3E}">
        <p14:creationId xmlns:p14="http://schemas.microsoft.com/office/powerpoint/2010/main" val="89310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Национальная сеть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агрометеорологических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наблюдений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56791"/>
            <a:ext cx="8119814" cy="51396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Агрометеорологические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наблюдения производятся на 13 станциях и 15 агрометеорологических постах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оценки состояния посевов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перед зимним периодом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проводятся осенние инспекции озимых культур и многолетних трав, наблюдения за очисткой плодовых и виноградных культур. В холодный период года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проводятся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следующие наблюдения для оценки условий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перезимовки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сельскохозяйственных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культур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глубина промерзания почвы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лубина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оттаивания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почвы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высота и плотность снежного покрова на сельскохозяйственных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угодьях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температура почвы на глубине узла кущения 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(3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см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Два раза в зимний период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(в январе и феврале) определяется жизнеспособность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озимых и плодовых культур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виноградных лоз.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7002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весенне-летний сезон проводятся следующие наблюдения для оценки условий роста, развития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созревания сельскохозяйственных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культур: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температура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почвы на сельскохозяйственных полях в весенний период на глубине 5 и 10 см;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  влажность почвы в слоях (0-20 см, 0-50 см, 0-100 см);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  фенологические фазы развития сельскохозяйственных культур.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Также производятся наблюдения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 состоянием сельскохозяйственных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культур: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определение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состояния посевов;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определение высоты посевов;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определение роста корня свеклы;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определение роста растительной массы в травяных культурах;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определение структуры посевов урожая.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Также проводятся наблюдения за степенью повреждения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сельскохозяйственных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культур из-за неблагоприятных метеорологических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явлений.</a:t>
            </a:r>
            <a:endParaRPr lang="ro-R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0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44016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Запас продуктивной влаги в почве (мм) на полях с озимой пшеницей на 18 июня 2017 г. 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слоях почвы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см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0-100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см</a:t>
            </a:r>
            <a:r>
              <a:rPr lang="ro-RO" sz="1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0-50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AGROT\Desktop\harti\Umiditate_sait_50_25_04_2013_ro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8" y="1668930"/>
            <a:ext cx="3948395" cy="442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GROT\Desktop\harti\Umiditate_sait_20_25_04_20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" y="1700807"/>
            <a:ext cx="3960441" cy="44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Основными задачами Государственной Гидрометеорологической Службы являются:</a:t>
            </a:r>
            <a:endParaRPr lang="ro-RO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1. Осуществление мониторинга окружающей среды для защиты населения от опасных и стихийных гидрометеорологических явлений, для предотвращения или снижения ущерба, который может быть нанесён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ими.</a:t>
            </a:r>
            <a:endParaRPr lang="ru-RU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. Составление метеорологических, агрометеорологических, гидрологических прогнозов, а также прогнозов уровня загрязнения окружающей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среды.</a:t>
            </a:r>
            <a:endParaRPr lang="ru-RU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. Составление предупреждений об опасных гидрометеорологических явлениях, а также предупреждений о высоком уровне загрязнения окружающей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среды.</a:t>
            </a:r>
            <a:endParaRPr lang="ru-RU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. Удовлетворение потребностей населения, экономики, национальной обороны, органов публичной власти в гидрометеорологической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информации.</a:t>
            </a:r>
            <a:endParaRPr lang="ru-RU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. Создание и управление Национальным Фондом Гидрометеорологических Данных, необходимого для гидрометеорологического обоснования проектирования, строительства и эксплуатации социально-экономических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объектов.</a:t>
            </a:r>
            <a:endParaRPr lang="ru-RU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</a:rPr>
              <a:t>. Участие в международном обмене информацией в рамках всемирной системы гидрометеорологических наблюдений и выполнение обязательств, вытекающих из конвенций и международных соглашений, одной из сторон которых является Республика Молдова.</a:t>
            </a:r>
          </a:p>
          <a:p>
            <a:pPr marL="0" indent="0">
              <a:buNone/>
            </a:pPr>
            <a:endParaRPr lang="ro-RO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9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2016 г. была произведена модернизация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агрометеорологической сети, установлен новый прибор для определения влажности почвы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Delta-T2.</a:t>
            </a:r>
            <a:endParaRPr lang="ro-R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9" name="Picture 3" descr="C:\Users\Lidia\Desktop\20161116_095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7468"/>
            <a:ext cx="2906713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19" y="1685763"/>
            <a:ext cx="1468437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83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метеорологических прогнозов</a:t>
            </a:r>
            <a:endParaRPr lang="ro-RO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Основной задачей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 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Центра Метеорологических Прогнозов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/>
              </a:rPr>
              <a:t>является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составление и ежедневные обновления краткосрочных прогнозов погоды (с заблаговременностью до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/>
              </a:rPr>
              <a:t>24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часов), среднесрочных прогнозов (с заблаговременностью до 7 дней) и своевременный выпуск предупреждений о неблагоприятных явлениях погоды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/>
              </a:rPr>
              <a:t>С целью приведения национальной системы предупреждений об опасных явлениях погоды к международным стандартам, начиная с 16 августа 2010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ahoma"/>
              </a:rPr>
              <a:t>года началось использование четырехцветных кодов предупреждений.</a:t>
            </a:r>
            <a:endParaRPr lang="ro-R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2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Прогноз погоды на 24 часа и на следующие 6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дней на сайте: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www:meteo.md</a:t>
            </a:r>
            <a:endParaRPr lang="ro-RO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3" y="1196752"/>
            <a:ext cx="6042191" cy="518457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268759"/>
            <a:ext cx="4651990" cy="49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7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714" y="1"/>
            <a:ext cx="6314286" cy="6868571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30758" y="2524138"/>
            <a:ext cx="27989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Метеорологи-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ческие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предупреждения на сайте: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www.meteo.md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-22302" y="53153"/>
            <a:ext cx="9166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Метеорологических прогнозов</a:t>
            </a:r>
            <a:endParaRPr lang="ro-RO" sz="25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226741" y="112016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2010 г. в рамках регионального проекта 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EUMETSAT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была установлена станция приема и просмотра спутниковых данных DAWBEE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o-RO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226741" y="351931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рамках проекта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UNDP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«Поддержка национального планирования по адаптации Республики Молдова к изменению климата»,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 1 января 2016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Государственная Гидрометеорологическая Служба стала членом EUMETNET (EMMA /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Meteoalarm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OPERA).</a:t>
            </a:r>
            <a:endParaRPr lang="ro-RO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403" y="625618"/>
            <a:ext cx="3622292" cy="2893694"/>
          </a:xfrm>
          <a:prstGeom prst="rect">
            <a:avLst/>
          </a:prstGeom>
        </p:spPr>
      </p:pic>
      <p:pic>
        <p:nvPicPr>
          <p:cNvPr id="11" name="I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082" y="2534389"/>
            <a:ext cx="2381394" cy="984925"/>
          </a:xfrm>
          <a:prstGeom prst="rect">
            <a:avLst/>
          </a:prstGeom>
        </p:spPr>
      </p:pic>
      <p:pic>
        <p:nvPicPr>
          <p:cNvPr id="8" name="Рисунок 7" descr="No map available!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29059" y="3513125"/>
            <a:ext cx="3276981" cy="329092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495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5"/>
          <p:cNvSpPr/>
          <p:nvPr/>
        </p:nvSpPr>
        <p:spPr>
          <a:xfrm>
            <a:off x="323528" y="1514113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рамках модернизации Службы по проекту Мирового банка «Управление стихийными бедствиями и климатическими рисками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Республике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Молдова» в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г.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Кишинэу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был установлен Радар </a:t>
            </a:r>
            <a:r>
              <a:rPr lang="ro-RO" sz="1600" b="1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Dopler</a:t>
            </a:r>
            <a:r>
              <a:rPr lang="ro-RO" sz="1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o-RO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DWSR-3501C </a:t>
            </a:r>
            <a:endParaRPr lang="ro-RO" sz="1600" b="1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b="1" dirty="0" smtClean="0">
              <a:solidFill>
                <a:srgbClr val="5B9BD5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226741" y="351931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o-RO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924" y="548680"/>
            <a:ext cx="3803904" cy="608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19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Радар</a:t>
            </a:r>
            <a:r>
              <a:rPr lang="ro-RO" sz="24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Dopler DWSR-3501C (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изображение в реальном времени и продукт</a:t>
            </a:r>
            <a:r>
              <a:rPr lang="ro-RO" sz="24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o-RO" sz="24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2" y="1517341"/>
            <a:ext cx="7487999" cy="50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7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9689"/>
            <a:ext cx="7886700" cy="666572"/>
          </a:xfrm>
        </p:spPr>
        <p:txBody>
          <a:bodyPr>
            <a:normAutofit fontScale="90000"/>
          </a:bodyPr>
          <a:lstStyle/>
          <a:p>
            <a:pPr marL="171450" lvl="0" indent="-171450" algn="just">
              <a:spcBef>
                <a:spcPts val="750"/>
              </a:spcBef>
            </a:pPr>
            <a:r>
              <a:rPr lang="ro-RO" sz="2000" b="1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Verdana" pitchFamily="34" charset="0"/>
                <a:cs typeface="Verdana" pitchFamily="34" charset="0"/>
              </a:rPr>
              <a:t/>
            </a:r>
            <a:br>
              <a:rPr lang="ro-RO" sz="2000" b="1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2016 г. была установлена Информационная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С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истема визуализации, обработки, редактирования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получения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автоматических данных при прогнозировании погоды 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SYNERGIE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и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 METEOFACTORY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 совместно с 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Meteo </a:t>
            </a:r>
            <a:r>
              <a:rPr lang="ro-RO" sz="2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France 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Interna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t</a:t>
            </a:r>
            <a:r>
              <a:rPr lang="ro-RO" sz="2000" b="1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ional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и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 </a:t>
            </a:r>
            <a:r>
              <a:rPr lang="ro-RO" sz="2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DAAC </a:t>
            </a:r>
            <a:r>
              <a:rPr lang="ro-RO" sz="20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System</a:t>
            </a:r>
            <a:r>
              <a:rPr lang="ro-RO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>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/>
                <a:ea typeface="Verdana" pitchFamily="34" charset="0"/>
                <a:cs typeface="Verdana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Система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Synergie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включает различные параметры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спутниковые изображения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численная модель прогнозирования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sz="1800" b="1" dirty="0" err="1" smtClean="0">
                <a:solidFill>
                  <a:schemeClr val="accent1">
                    <a:lumMod val="50000"/>
                  </a:schemeClr>
                </a:solidFill>
              </a:rPr>
              <a:t>Arpege</a:t>
            </a:r>
            <a:r>
              <a:rPr lang="ro-RO" sz="1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телеграммы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</a:rPr>
              <a:t> SYNOP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с метеостанций со всей Европы и т.д.</a:t>
            </a:r>
            <a:endParaRPr lang="ro-RO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8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3" y="2132856"/>
            <a:ext cx="798720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6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reptunghi rotunjit 18"/>
          <p:cNvSpPr/>
          <p:nvPr/>
        </p:nvSpPr>
        <p:spPr>
          <a:xfrm>
            <a:off x="3563888" y="1183251"/>
            <a:ext cx="2085921" cy="13594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1" name="Dreptunghi rotunjit 20"/>
          <p:cNvSpPr/>
          <p:nvPr/>
        </p:nvSpPr>
        <p:spPr>
          <a:xfrm>
            <a:off x="178646" y="3069346"/>
            <a:ext cx="2593154" cy="126163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3" name="Dreptunghi rotunjit 22"/>
          <p:cNvSpPr/>
          <p:nvPr/>
        </p:nvSpPr>
        <p:spPr>
          <a:xfrm>
            <a:off x="3275856" y="3081126"/>
            <a:ext cx="2736304" cy="14279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4" name="Dreptunghi rotunjit 23"/>
          <p:cNvSpPr/>
          <p:nvPr/>
        </p:nvSpPr>
        <p:spPr>
          <a:xfrm>
            <a:off x="6444208" y="3069345"/>
            <a:ext cx="2405788" cy="126163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6" name="Dreptunghi rotunjit 25"/>
          <p:cNvSpPr/>
          <p:nvPr/>
        </p:nvSpPr>
        <p:spPr>
          <a:xfrm>
            <a:off x="287977" y="5027100"/>
            <a:ext cx="8687389" cy="8897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>
              <a:solidFill>
                <a:schemeClr val="bg1"/>
              </a:solidFill>
            </a:endParaRPr>
          </a:p>
        </p:txBody>
      </p:sp>
      <p:sp>
        <p:nvSpPr>
          <p:cNvPr id="30" name="Dreptunghi 29"/>
          <p:cNvSpPr/>
          <p:nvPr/>
        </p:nvSpPr>
        <p:spPr>
          <a:xfrm>
            <a:off x="12112" y="297938"/>
            <a:ext cx="91439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гидрологии</a:t>
            </a:r>
            <a:endParaRPr lang="ro-RO" sz="33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Dreptunghi 30"/>
          <p:cNvSpPr/>
          <p:nvPr/>
        </p:nvSpPr>
        <p:spPr>
          <a:xfrm>
            <a:off x="3304534" y="3261582"/>
            <a:ext cx="255915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Центр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Гидрологического мониторинга</a:t>
            </a:r>
            <a:endParaRPr lang="ro-RO" sz="1700" b="1" dirty="0">
              <a:solidFill>
                <a:schemeClr val="bg1"/>
              </a:solidFill>
            </a:endParaRPr>
          </a:p>
        </p:txBody>
      </p:sp>
      <p:sp>
        <p:nvSpPr>
          <p:cNvPr id="32" name="Dreptunghi 31"/>
          <p:cNvSpPr/>
          <p:nvPr/>
        </p:nvSpPr>
        <p:spPr>
          <a:xfrm>
            <a:off x="6444208" y="3167002"/>
            <a:ext cx="226352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Центр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Гидрографии и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Кадастра</a:t>
            </a:r>
            <a:endParaRPr lang="ro-RO" sz="1700" b="1" dirty="0">
              <a:solidFill>
                <a:schemeClr val="bg1"/>
              </a:solidFill>
            </a:endParaRPr>
          </a:p>
        </p:txBody>
      </p:sp>
      <p:sp>
        <p:nvSpPr>
          <p:cNvPr id="34" name="Dreptunghi 33"/>
          <p:cNvSpPr/>
          <p:nvPr/>
        </p:nvSpPr>
        <p:spPr>
          <a:xfrm>
            <a:off x="287978" y="5153587"/>
            <a:ext cx="86873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Национальная сеть гидрологических наблюдений</a:t>
            </a:r>
            <a:r>
              <a:rPr lang="ro-RO" sz="2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ro-RO" sz="2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Dreptunghi 34"/>
          <p:cNvSpPr/>
          <p:nvPr/>
        </p:nvSpPr>
        <p:spPr>
          <a:xfrm>
            <a:off x="3547466" y="1474625"/>
            <a:ext cx="2102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Управление гидрологии</a:t>
            </a:r>
            <a:endParaRPr lang="ro-RO" sz="2400" b="1" dirty="0">
              <a:solidFill>
                <a:schemeClr val="bg1"/>
              </a:solidFill>
            </a:endParaRPr>
          </a:p>
        </p:txBody>
      </p:sp>
      <p:sp>
        <p:nvSpPr>
          <p:cNvPr id="36" name="Dreptunghi 35"/>
          <p:cNvSpPr/>
          <p:nvPr/>
        </p:nvSpPr>
        <p:spPr>
          <a:xfrm>
            <a:off x="596543" y="3196023"/>
            <a:ext cx="192301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Центр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Гидрологических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Прогнозов </a:t>
            </a:r>
            <a:endParaRPr lang="ro-RO" sz="1700" b="1" dirty="0">
              <a:solidFill>
                <a:schemeClr val="bg1"/>
              </a:solidFill>
            </a:endParaRPr>
          </a:p>
        </p:txBody>
      </p:sp>
      <p:cxnSp>
        <p:nvCxnSpPr>
          <p:cNvPr id="39" name="Conector curbat 38"/>
          <p:cNvCxnSpPr>
            <a:stCxn id="19" idx="1"/>
            <a:endCxn id="21" idx="0"/>
          </p:cNvCxnSpPr>
          <p:nvPr/>
        </p:nvCxnSpPr>
        <p:spPr>
          <a:xfrm rot="10800000" flipV="1">
            <a:off x="1475224" y="1862956"/>
            <a:ext cx="2088665" cy="1206390"/>
          </a:xfrm>
          <a:prstGeom prst="curved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curbat 40"/>
          <p:cNvCxnSpPr/>
          <p:nvPr/>
        </p:nvCxnSpPr>
        <p:spPr>
          <a:xfrm>
            <a:off x="5643459" y="1951003"/>
            <a:ext cx="2410695" cy="1030296"/>
          </a:xfrm>
          <a:prstGeom prst="curved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curbat 50"/>
          <p:cNvCxnSpPr>
            <a:stCxn id="21" idx="2"/>
          </p:cNvCxnSpPr>
          <p:nvPr/>
        </p:nvCxnSpPr>
        <p:spPr>
          <a:xfrm rot="5400000">
            <a:off x="1206135" y="4600073"/>
            <a:ext cx="538177" cy="12700"/>
          </a:xfrm>
          <a:prstGeom prst="curvedConnector3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curbat 52"/>
          <p:cNvCxnSpPr/>
          <p:nvPr/>
        </p:nvCxnSpPr>
        <p:spPr>
          <a:xfrm rot="5400000">
            <a:off x="4489796" y="4738018"/>
            <a:ext cx="366392" cy="12700"/>
          </a:xfrm>
          <a:prstGeom prst="curvedConnector3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curbat 55"/>
          <p:cNvCxnSpPr/>
          <p:nvPr/>
        </p:nvCxnSpPr>
        <p:spPr>
          <a:xfrm rot="5400000">
            <a:off x="4430625" y="2792189"/>
            <a:ext cx="454291" cy="12700"/>
          </a:xfrm>
          <a:prstGeom prst="curvedConnector3">
            <a:avLst>
              <a:gd name="adj1" fmla="val 47484"/>
            </a:avLst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curbat 57"/>
          <p:cNvCxnSpPr/>
          <p:nvPr/>
        </p:nvCxnSpPr>
        <p:spPr>
          <a:xfrm rot="5400000">
            <a:off x="7416721" y="4654615"/>
            <a:ext cx="659962" cy="12700"/>
          </a:xfrm>
          <a:prstGeom prst="curvedConnector3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560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Гидрологическая сеть наблюдений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30243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Управление Гидрологии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обеспечивает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оперативно-методическое руководство гидрологической сетью, состоящей из 1 гидрологической станции и 46 водомерных постов, расположенных на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реках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Днестр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Прут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их притоках и на реках междуречья юга Республики.</a:t>
            </a:r>
            <a:r>
              <a:rPr lang="ru-RU" sz="1800" dirty="0"/>
              <a:t> </a:t>
            </a:r>
            <a:endParaRPr lang="ro-RO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59873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93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reptunghi rotunjit 20"/>
          <p:cNvSpPr/>
          <p:nvPr/>
        </p:nvSpPr>
        <p:spPr>
          <a:xfrm>
            <a:off x="302299" y="2968078"/>
            <a:ext cx="2354396" cy="168547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3" name="Dreptunghi rotunjit 22"/>
          <p:cNvSpPr/>
          <p:nvPr/>
        </p:nvSpPr>
        <p:spPr>
          <a:xfrm>
            <a:off x="3562708" y="3576552"/>
            <a:ext cx="2449452" cy="16526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4" name="Dreptunghi rotunjit 23"/>
          <p:cNvSpPr/>
          <p:nvPr/>
        </p:nvSpPr>
        <p:spPr>
          <a:xfrm>
            <a:off x="6732239" y="3017193"/>
            <a:ext cx="2196559" cy="16363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6" name="Dreptunghi rotunjit 25"/>
          <p:cNvSpPr/>
          <p:nvPr/>
        </p:nvSpPr>
        <p:spPr>
          <a:xfrm>
            <a:off x="302299" y="638953"/>
            <a:ext cx="8687389" cy="14254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Национальная сеть наблюдений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Государственной Гидрометеорологической Службы</a:t>
            </a:r>
            <a:endParaRPr lang="ro-RO" sz="3200" b="1" dirty="0">
              <a:solidFill>
                <a:schemeClr val="bg1"/>
              </a:solidFill>
            </a:endParaRPr>
          </a:p>
        </p:txBody>
      </p:sp>
      <p:sp>
        <p:nvSpPr>
          <p:cNvPr id="31" name="Dreptunghi 30"/>
          <p:cNvSpPr/>
          <p:nvPr/>
        </p:nvSpPr>
        <p:spPr>
          <a:xfrm>
            <a:off x="3832142" y="4038003"/>
            <a:ext cx="18311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Управление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гидрологии</a:t>
            </a:r>
            <a:endParaRPr lang="ro-RO" sz="1700" b="1" dirty="0">
              <a:solidFill>
                <a:schemeClr val="bg1"/>
              </a:solidFill>
            </a:endParaRPr>
          </a:p>
        </p:txBody>
      </p:sp>
      <p:sp>
        <p:nvSpPr>
          <p:cNvPr id="32" name="Dreptunghi 31"/>
          <p:cNvSpPr/>
          <p:nvPr/>
        </p:nvSpPr>
        <p:spPr>
          <a:xfrm>
            <a:off x="6825490" y="3007593"/>
            <a:ext cx="182972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Управление мониторинга качества окружающей среды</a:t>
            </a:r>
            <a:endParaRPr lang="ro-RO" sz="1700" b="1" dirty="0">
              <a:solidFill>
                <a:schemeClr val="bg1"/>
              </a:solidFill>
            </a:endParaRPr>
          </a:p>
        </p:txBody>
      </p:sp>
      <p:sp>
        <p:nvSpPr>
          <p:cNvPr id="36" name="Dreptunghi 35"/>
          <p:cNvSpPr/>
          <p:nvPr/>
        </p:nvSpPr>
        <p:spPr>
          <a:xfrm>
            <a:off x="600816" y="3269202"/>
            <a:ext cx="17573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7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Управление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метеорологии</a:t>
            </a:r>
            <a:endParaRPr lang="ro-RO" sz="1700" b="1" dirty="0">
              <a:solidFill>
                <a:schemeClr val="bg1"/>
              </a:solidFill>
            </a:endParaRPr>
          </a:p>
        </p:txBody>
      </p:sp>
      <p:cxnSp>
        <p:nvCxnSpPr>
          <p:cNvPr id="51" name="Conector curbat 50"/>
          <p:cNvCxnSpPr/>
          <p:nvPr/>
        </p:nvCxnSpPr>
        <p:spPr>
          <a:xfrm rot="5400000">
            <a:off x="867684" y="2169115"/>
            <a:ext cx="1223628" cy="2"/>
          </a:xfrm>
          <a:prstGeom prst="curvedConnector3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38" y="5373216"/>
            <a:ext cx="89868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onector curbat 50"/>
          <p:cNvCxnSpPr/>
          <p:nvPr/>
        </p:nvCxnSpPr>
        <p:spPr>
          <a:xfrm rot="5400000">
            <a:off x="4135883" y="2676233"/>
            <a:ext cx="1223628" cy="2"/>
          </a:xfrm>
          <a:prstGeom prst="curvedConnector3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curbat 50"/>
          <p:cNvCxnSpPr/>
          <p:nvPr/>
        </p:nvCxnSpPr>
        <p:spPr>
          <a:xfrm rot="5400000">
            <a:off x="7313083" y="2245315"/>
            <a:ext cx="1071228" cy="2"/>
          </a:xfrm>
          <a:prstGeom prst="curvedConnector3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75961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Главными задачами ЦГМ являются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o-R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886700" cy="5052219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государственных организаций оперативной гидрологической информацией.</a:t>
            </a:r>
          </a:p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Изучение условий появления стихийных и опасных гидрологических явлений.</a:t>
            </a:r>
          </a:p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Наблюдение за гидрологическим режимом рек РМ на стационарной сети гидрологических постов.</a:t>
            </a:r>
          </a:p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Издание ежегодных и многолетних данных о режиме и ресурсах поверхностных вод суши.</a:t>
            </a:r>
          </a:p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Издание Государственного Водного Кадастра.</a:t>
            </a:r>
          </a:p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Организация и осуществление гидрографических исследований на территории РМ.</a:t>
            </a:r>
          </a:p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 основе информационного обеспечения потребителя лежит технология, состоящая из 4-х основных систем:</a:t>
            </a:r>
          </a:p>
          <a:p>
            <a:pPr algn="just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получение информации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 - ежедневные наблюдения за уровнем воды, осадками, температурой воды и воздуха, мутностью воды; сезонные наблюдения за ледовыми явлениями, толщиной льда; измерение расходов воды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сбор информации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 - информация ежемесячно с постов отправляется на гидрологическую станцию для дальнейшей обработки; с информационных постов ежедневно до 8.30 отправляются в адрес Кишинев-вода для оперативной обработки и составления гидрологических прогнозов. </a:t>
            </a:r>
          </a:p>
          <a:p>
            <a:pPr algn="just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обработка </a:t>
            </a:r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информации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 - обработка информации начинается наблюдателем водомерного поста и заканчивается в Управлении Гидрологии анализом высококвалифицированных специалистов. Результат - издание Государственного водного кадастра, Ежедневные данные о режиме и ресурсах поверхностных вод суши, Справочника многолетних характеристик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доведение продукции до потребителя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 - информацию потребитель может получить как из изданных материалов, так и оперативно, в виде ежедневных данных о состоянии рек и крупных водохранилищ. Составляются прогнозы объема и сроков весеннего половодья, дождевых паводков, ледового режима рек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o-RO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70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Управление Мониторинга Качества Окружающей Среды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состав УМКОС входят 7 подразделений: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Центр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Мониторинга Качества Поверхностных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Центр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Мониторинга Качества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Почвы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Центр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Мониторинга Качества Атмосферного Воздуха и Радиоактивности Окружающей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Среды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Отдел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Мониторинга Качества Атмосферного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Воздуха           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мун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Бэлць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Центр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Физико-Химических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Анализов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Центр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Интегрированного Экологического Мониторинга и Информационного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Менеджмента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Экспедиционная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Группа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54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Сеть мониторинга качества окружающей среды</a:t>
            </a:r>
            <a:r>
              <a:rPr lang="ru-RU" b="1" dirty="0" smtClean="0"/>
              <a:t> </a:t>
            </a:r>
            <a:endParaRPr lang="ro-RO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824536" cy="5343977"/>
          </a:xfrm>
        </p:spPr>
      </p:pic>
    </p:spTree>
    <p:extLst>
      <p:ext uri="{BB962C8B-B14F-4D97-AF65-F5344CB8AC3E}">
        <p14:creationId xmlns:p14="http://schemas.microsoft.com/office/powerpoint/2010/main" val="4195337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Главными задачами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МКОС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являются:</a:t>
            </a:r>
            <a:endParaRPr lang="ro-R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Систематический мониторинг качества окружающей среды на национальном уровне был основан в 80-тые годы и выполняет следующие задачи: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систематически выполняет экологический мониторинг качества окружающей среды и определение уровня загрязнения;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обнаружение случаев экстремального высокого загрязнения поверхностных вод, воздуха и почвы;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предотвращение и сокращение их негативного воздействия на окружающую среду и население;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оповещение населения и соответствующие органы в экстренном режиме об обнаружение случаев экстремального высокого загрязнения для уменьшения его вредного воздействия на окружающую среду и здоровье населения;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систематическое доведения до сведения населения о состоянии качества окружающей среды.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50471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Наши проблемы: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Новых автоматические метеорологических станции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AWS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не оснащены датчиками определения метеорологической дальности видимости, высоты облаков и высоты снежного покрова.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 все гидрологические посты автоматизированы; отсутствует интеграция данных с существующих автоматических постов из-за различных производителей и программного обеспечения.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Необходима модернизация и автоматизация системы мониторинга загрязнения атмосферного воздуха.</a:t>
            </a:r>
            <a:endParaRPr lang="ro-R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8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Climate</a:t>
            </a:r>
            <a:r>
              <a:rPr lang="fr-CH" dirty="0" smtClean="0"/>
              <a:t> Services </a:t>
            </a:r>
            <a:r>
              <a:rPr lang="fr-CH" dirty="0" err="1" smtClean="0"/>
              <a:t>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Для эффективности климатического обслуживания в нашей стране, в том числе и для создания новых климатических продуктов, нам необходим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доступ в рамках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CSIS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 к:</a:t>
            </a:r>
            <a:endParaRPr lang="en-GB" sz="2000" dirty="0" smtClean="0">
              <a:solidFill>
                <a:schemeClr val="tx2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Climate d</a:t>
            </a:r>
            <a:r>
              <a:rPr lang="en-GB" sz="2000" dirty="0" err="1" smtClean="0">
                <a:solidFill>
                  <a:schemeClr val="tx2"/>
                </a:solidFill>
              </a:rPr>
              <a:t>ata</a:t>
            </a:r>
            <a:r>
              <a:rPr lang="en-GB" sz="2000" dirty="0" smtClean="0">
                <a:solidFill>
                  <a:schemeClr val="tx2"/>
                </a:solidFill>
              </a:rPr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Guidance material,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Methodology documentation,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Software tools/packages,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Training material.</a:t>
            </a:r>
          </a:p>
          <a:p>
            <a:endParaRPr lang="en-GB" sz="2000" i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endParaRPr lang="en-US" sz="2000" i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" y="0"/>
            <a:ext cx="91325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7430" y="0"/>
            <a:ext cx="4587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US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www.meteo.md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reptunghi rotunjit 18"/>
          <p:cNvSpPr/>
          <p:nvPr/>
        </p:nvSpPr>
        <p:spPr>
          <a:xfrm>
            <a:off x="3563888" y="1183251"/>
            <a:ext cx="2085921" cy="13594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1" name="Dreptunghi rotunjit 20"/>
          <p:cNvSpPr/>
          <p:nvPr/>
        </p:nvSpPr>
        <p:spPr>
          <a:xfrm>
            <a:off x="178646" y="3069346"/>
            <a:ext cx="2593154" cy="126163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3" name="Dreptunghi rotunjit 22"/>
          <p:cNvSpPr/>
          <p:nvPr/>
        </p:nvSpPr>
        <p:spPr>
          <a:xfrm>
            <a:off x="3275856" y="3081126"/>
            <a:ext cx="2736304" cy="14279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4" name="Dreptunghi rotunjit 23"/>
          <p:cNvSpPr/>
          <p:nvPr/>
        </p:nvSpPr>
        <p:spPr>
          <a:xfrm>
            <a:off x="6444208" y="3069345"/>
            <a:ext cx="2405788" cy="126163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/>
          </a:p>
        </p:txBody>
      </p:sp>
      <p:sp>
        <p:nvSpPr>
          <p:cNvPr id="26" name="Dreptunghi rotunjit 25"/>
          <p:cNvSpPr/>
          <p:nvPr/>
        </p:nvSpPr>
        <p:spPr>
          <a:xfrm>
            <a:off x="287977" y="5027100"/>
            <a:ext cx="8687389" cy="8897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500">
              <a:solidFill>
                <a:schemeClr val="bg1"/>
              </a:solidFill>
            </a:endParaRPr>
          </a:p>
        </p:txBody>
      </p:sp>
      <p:sp>
        <p:nvSpPr>
          <p:cNvPr id="30" name="Dreptunghi 29"/>
          <p:cNvSpPr/>
          <p:nvPr/>
        </p:nvSpPr>
        <p:spPr>
          <a:xfrm>
            <a:off x="12112" y="297938"/>
            <a:ext cx="91439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метеорологии</a:t>
            </a:r>
            <a:endParaRPr lang="ro-RO" sz="33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Dreptunghi 30"/>
          <p:cNvSpPr/>
          <p:nvPr/>
        </p:nvSpPr>
        <p:spPr>
          <a:xfrm>
            <a:off x="3304534" y="3261582"/>
            <a:ext cx="255915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Центр Агрометеорологического мониторинга</a:t>
            </a:r>
            <a:endParaRPr lang="ro-RO" sz="1700" b="1" dirty="0">
              <a:solidFill>
                <a:schemeClr val="bg1"/>
              </a:solidFill>
            </a:endParaRPr>
          </a:p>
        </p:txBody>
      </p:sp>
      <p:sp>
        <p:nvSpPr>
          <p:cNvPr id="32" name="Dreptunghi 31"/>
          <p:cNvSpPr/>
          <p:nvPr/>
        </p:nvSpPr>
        <p:spPr>
          <a:xfrm>
            <a:off x="6444208" y="3167002"/>
            <a:ext cx="226352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Центр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Метеорологических прогнозов</a:t>
            </a:r>
            <a:endParaRPr lang="ro-RO" sz="1700" b="1" dirty="0">
              <a:solidFill>
                <a:schemeClr val="bg1"/>
              </a:solidFill>
            </a:endParaRPr>
          </a:p>
        </p:txBody>
      </p:sp>
      <p:sp>
        <p:nvSpPr>
          <p:cNvPr id="34" name="Dreptunghi 33"/>
          <p:cNvSpPr/>
          <p:nvPr/>
        </p:nvSpPr>
        <p:spPr>
          <a:xfrm>
            <a:off x="287978" y="5153587"/>
            <a:ext cx="86873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Национальная сеть метеорологических наблюдений</a:t>
            </a:r>
            <a:r>
              <a:rPr lang="ro-RO" sz="25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ro-RO" sz="2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Dreptunghi 34"/>
          <p:cNvSpPr/>
          <p:nvPr/>
        </p:nvSpPr>
        <p:spPr>
          <a:xfrm>
            <a:off x="3547466" y="1474625"/>
            <a:ext cx="2102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Управление метеорологии</a:t>
            </a:r>
            <a:endParaRPr lang="ro-RO" sz="2400" b="1" dirty="0">
              <a:solidFill>
                <a:schemeClr val="bg1"/>
              </a:solidFill>
            </a:endParaRPr>
          </a:p>
        </p:txBody>
      </p:sp>
      <p:sp>
        <p:nvSpPr>
          <p:cNvPr id="36" name="Dreptunghi 35"/>
          <p:cNvSpPr/>
          <p:nvPr/>
        </p:nvSpPr>
        <p:spPr>
          <a:xfrm>
            <a:off x="596543" y="3196023"/>
            <a:ext cx="17573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Центр Метеорологии и Климатологии</a:t>
            </a:r>
            <a:endParaRPr lang="ro-RO" sz="1700" b="1" dirty="0">
              <a:solidFill>
                <a:schemeClr val="bg1"/>
              </a:solidFill>
            </a:endParaRPr>
          </a:p>
        </p:txBody>
      </p:sp>
      <p:cxnSp>
        <p:nvCxnSpPr>
          <p:cNvPr id="39" name="Conector curbat 38"/>
          <p:cNvCxnSpPr>
            <a:stCxn id="19" idx="1"/>
            <a:endCxn id="21" idx="0"/>
          </p:cNvCxnSpPr>
          <p:nvPr/>
        </p:nvCxnSpPr>
        <p:spPr>
          <a:xfrm rot="10800000" flipV="1">
            <a:off x="1475224" y="1862956"/>
            <a:ext cx="2088665" cy="1206390"/>
          </a:xfrm>
          <a:prstGeom prst="curved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curbat 40"/>
          <p:cNvCxnSpPr/>
          <p:nvPr/>
        </p:nvCxnSpPr>
        <p:spPr>
          <a:xfrm>
            <a:off x="5643459" y="1951003"/>
            <a:ext cx="2410695" cy="1030296"/>
          </a:xfrm>
          <a:prstGeom prst="curved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curbat 50"/>
          <p:cNvCxnSpPr>
            <a:stCxn id="21" idx="2"/>
          </p:cNvCxnSpPr>
          <p:nvPr/>
        </p:nvCxnSpPr>
        <p:spPr>
          <a:xfrm rot="5400000">
            <a:off x="1206135" y="4600073"/>
            <a:ext cx="538177" cy="12700"/>
          </a:xfrm>
          <a:prstGeom prst="curvedConnector3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curbat 52"/>
          <p:cNvCxnSpPr/>
          <p:nvPr/>
        </p:nvCxnSpPr>
        <p:spPr>
          <a:xfrm rot="5400000">
            <a:off x="4510532" y="4704593"/>
            <a:ext cx="366392" cy="12700"/>
          </a:xfrm>
          <a:prstGeom prst="curvedConnector3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curbat 55"/>
          <p:cNvCxnSpPr/>
          <p:nvPr/>
        </p:nvCxnSpPr>
        <p:spPr>
          <a:xfrm rot="5400000">
            <a:off x="4430625" y="2792189"/>
            <a:ext cx="454291" cy="12700"/>
          </a:xfrm>
          <a:prstGeom prst="curvedConnector3">
            <a:avLst>
              <a:gd name="adj1" fmla="val 47484"/>
            </a:avLst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curbat 57"/>
          <p:cNvCxnSpPr/>
          <p:nvPr/>
        </p:nvCxnSpPr>
        <p:spPr>
          <a:xfrm rot="5400000">
            <a:off x="7416721" y="4654615"/>
            <a:ext cx="659962" cy="12700"/>
          </a:xfrm>
          <a:prstGeom prst="curvedConnector3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86700" cy="66037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7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o-RO" sz="27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Национальная сеть метеорологических наблюдений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 1994 г. Молдова является членом Всемирной Метеорологической Организации (ВМО), участвует в международных программах и выполняет все ее обязательства. </a:t>
            </a:r>
            <a:endParaRPr lang="ro-RO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Метеорологические данные со станции передаются во всемирные и региональные центры для международного обмена, используются для создания базы метеорологических данных в соответствии со стандартами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ВМО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Систематические инструментальные метеорологические наблюдения в Молдове производятся с 1886 г. Большая часть метеостанций была открыта в 40-50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гг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прошлого столетия и работает до настоящего времени. По состоянию на 2017 г сеть метеорологических наблюдений включает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метеостанций и 46 постов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мини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AWS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 состоянию на 2017 г. сеть метеорологических наблюдений включает</a:t>
            </a:r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14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метеорологических станций</a:t>
            </a:r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агрометеорологических постов</a:t>
            </a:r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32 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miniAWS. </a:t>
            </a:r>
          </a:p>
          <a:p>
            <a:pPr algn="just"/>
            <a:endParaRPr lang="ru-RU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• Учитывая, что в Молдове пересеченный рельеф, количество метеорологических станций, расположенных на ее территории (площадью около 34 тыс. км2) в настоящее время близко к оптимальной плотности и соответствует международным нормам.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• Вместе с тем, учитывая, что Республика Молдова относится к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ливнеопасному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району, плотность сети (с учетом постов) несколько ниже оптимальной.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4355976" y="548680"/>
            <a:ext cx="44464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Метеорологическая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Сеть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Наблюдений</a:t>
            </a:r>
            <a:endParaRPr lang="ro-RO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048" y="2812369"/>
            <a:ext cx="3656916" cy="3294368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9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Метеорологические наблюдения</a:t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сети</a:t>
            </a: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o-RO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o-RO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o-RO" sz="2400" b="1" dirty="0" smtClean="0">
                <a:solidFill>
                  <a:schemeClr val="accent1">
                    <a:lumMod val="50000"/>
                  </a:schemeClr>
                </a:solidFill>
              </a:rPr>
              <a:t>На станциях круглосуточно производятся наблюдения за:</a:t>
            </a:r>
          </a:p>
          <a:p>
            <a:pPr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o-RO" sz="2400" b="1" dirty="0">
                <a:solidFill>
                  <a:schemeClr val="accent1">
                    <a:lumMod val="50000"/>
                  </a:schemeClr>
                </a:solidFill>
              </a:rPr>
              <a:t>атмосферным давлением;</a:t>
            </a:r>
          </a:p>
          <a:p>
            <a:pPr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o-RO" sz="2400" b="1" dirty="0">
                <a:solidFill>
                  <a:schemeClr val="accent1">
                    <a:lumMod val="50000"/>
                  </a:schemeClr>
                </a:solidFill>
              </a:rPr>
              <a:t>температурой и влажностью воздуха;</a:t>
            </a:r>
          </a:p>
          <a:p>
            <a:pPr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o-RO" sz="2400" b="1" dirty="0">
                <a:solidFill>
                  <a:schemeClr val="accent1">
                    <a:lumMod val="50000"/>
                  </a:schemeClr>
                </a:solidFill>
              </a:rPr>
              <a:t>направлением и скоростью ветра;</a:t>
            </a:r>
          </a:p>
          <a:p>
            <a:pPr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o-RO" sz="2400" b="1" dirty="0">
                <a:solidFill>
                  <a:schemeClr val="accent1">
                    <a:lumMod val="50000"/>
                  </a:schemeClr>
                </a:solidFill>
              </a:rPr>
              <a:t>видимостью;</a:t>
            </a:r>
          </a:p>
          <a:p>
            <a:pPr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o-RO" sz="2400" b="1" dirty="0">
                <a:solidFill>
                  <a:schemeClr val="accent1">
                    <a:lumMod val="50000"/>
                  </a:schemeClr>
                </a:solidFill>
              </a:rPr>
              <a:t>количеством осадков,</a:t>
            </a:r>
          </a:p>
          <a:p>
            <a:pPr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o-RO" sz="2400" b="1" dirty="0">
                <a:solidFill>
                  <a:schemeClr val="accent1">
                    <a:lumMod val="50000"/>
                  </a:schemeClr>
                </a:solidFill>
              </a:rPr>
              <a:t>облачностью; </a:t>
            </a:r>
          </a:p>
          <a:p>
            <a:pPr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o-RO" sz="2400" b="1" dirty="0">
                <a:solidFill>
                  <a:schemeClr val="accent1">
                    <a:lumMod val="50000"/>
                  </a:schemeClr>
                </a:solidFill>
              </a:rPr>
              <a:t>снежным покровом; </a:t>
            </a:r>
          </a:p>
          <a:p>
            <a:pPr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o-RO" sz="2400" b="1" dirty="0">
                <a:solidFill>
                  <a:schemeClr val="accent1">
                    <a:lumMod val="50000"/>
                  </a:schemeClr>
                </a:solidFill>
              </a:rPr>
              <a:t>температурой поверхности почвы и по глубинам;</a:t>
            </a:r>
          </a:p>
          <a:p>
            <a:pPr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o-RO" sz="2400" b="1" dirty="0">
                <a:solidFill>
                  <a:schemeClr val="accent1">
                    <a:lumMod val="50000"/>
                  </a:schemeClr>
                </a:solidFill>
              </a:rPr>
              <a:t>атмосферными явлениями;</a:t>
            </a:r>
          </a:p>
          <a:p>
            <a:pPr algn="just"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o-RO" sz="2400" b="1" dirty="0">
                <a:solidFill>
                  <a:schemeClr val="accent1">
                    <a:lumMod val="50000"/>
                  </a:schemeClr>
                </a:solidFill>
              </a:rPr>
              <a:t>опасными и стихийными гидрометеорологическими явлениями</a:t>
            </a:r>
            <a:r>
              <a:rPr lang="ru-RU" altLang="ro-RO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80000"/>
              </a:lnSpc>
              <a:buClr>
                <a:srgbClr val="FF3300"/>
              </a:buClr>
              <a:buNone/>
              <a:defRPr/>
            </a:pPr>
            <a:endParaRPr lang="ru-RU" altLang="ro-RO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altLang="ro-RO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4563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064896" cy="56494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Результаты метеорологических наблюдений, полученные на станциях в соответствии с руководящими документами ВМО включают более 80 измеряемых, регистрируемых и определяемых визуально характеристик различных метеорологических величин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Они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составляют основу банков метеорологических данных всех видов и назначений, используются для составления гидрометеорологических прогнозов, обеспечения потребителей информацией о фактической погоде в пунктах наблюдений, оповещений и предупреждений об опасных явлениях и стихийных явлениях, а также для описания метеорологического режима и климата территории.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5251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Temă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ă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1287</Words>
  <Application>Microsoft Office PowerPoint</Application>
  <PresentationFormat>Экран (4:3)</PresentationFormat>
  <Paragraphs>175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Temă Office</vt:lpstr>
      <vt:lpstr>Национальная сеть гидрометеорологических наблюдении в Республике Молдова</vt:lpstr>
      <vt:lpstr>Основными задачами Государственной Гидрометеорологической Службы являются:</vt:lpstr>
      <vt:lpstr>Презентация PowerPoint</vt:lpstr>
      <vt:lpstr>Презентация PowerPoint</vt:lpstr>
      <vt:lpstr> Национальная сеть метеорологических наблюдений </vt:lpstr>
      <vt:lpstr>Презентация PowerPoint</vt:lpstr>
      <vt:lpstr>Презентация PowerPoint</vt:lpstr>
      <vt:lpstr> Метеорологические наблюдения на сети </vt:lpstr>
      <vt:lpstr>Презентация PowerPoint</vt:lpstr>
      <vt:lpstr>Наблюдения по автоматической станции</vt:lpstr>
      <vt:lpstr>Визуализация метеорологических данных</vt:lpstr>
      <vt:lpstr>Автоматические станции AWS и mini AWS</vt:lpstr>
      <vt:lpstr>Автоматические станции AWS и mini AWS</vt:lpstr>
      <vt:lpstr>Визуализация метеорологических данных с AWS Кишинэу</vt:lpstr>
      <vt:lpstr>Визуализация метеорологических данных с mini AWS Басарабяска</vt:lpstr>
      <vt:lpstr>Разработан новый сайт Службы, который в ближайшее время будет запущен. На новом сайте для обслуживания потребителей информация с AWS и mini AWS будет автоматически помещаться ежечасно.</vt:lpstr>
      <vt:lpstr>Национальная сеть агрометеорологических наблюдений</vt:lpstr>
      <vt:lpstr>Презентация PowerPoint</vt:lpstr>
      <vt:lpstr>Запас продуктивной влаги в почве (мм) на полях с озимой пшеницей на 18 июня 2017 г.  В слоях почвы (см)    0-100 см                                                                           0-50 см</vt:lpstr>
      <vt:lpstr>Презентация PowerPoint</vt:lpstr>
      <vt:lpstr>Центр метеорологических прогнозов</vt:lpstr>
      <vt:lpstr>Прогноз погоды на 24 часа и на следующие 6 дней на сайте:  www:meteo.md</vt:lpstr>
      <vt:lpstr>Презентация PowerPoint</vt:lpstr>
      <vt:lpstr>Презентация PowerPoint</vt:lpstr>
      <vt:lpstr>Презентация PowerPoint</vt:lpstr>
      <vt:lpstr>Радар Dopler DWSR-3501C (изображение в реальном времени и продукт)</vt:lpstr>
      <vt:lpstr>  В 2016 г. была установлена Информационная Система визуализации, обработки, редактирования и получения автоматических данных при прогнозировании погоды SYNERGIE и METEOFACTORY совместно с Meteo France International и DAAC System.  </vt:lpstr>
      <vt:lpstr>Презентация PowerPoint</vt:lpstr>
      <vt:lpstr>Гидрологическая сеть наблюдений</vt:lpstr>
      <vt:lpstr>Главными задачами ЦГМ являются:</vt:lpstr>
      <vt:lpstr>Управление Мониторинга Качества Окружающей Среды</vt:lpstr>
      <vt:lpstr>Сеть мониторинга качества окружающей среды </vt:lpstr>
      <vt:lpstr>Главными задачами МКОС являются:</vt:lpstr>
      <vt:lpstr>Наши проблемы:</vt:lpstr>
      <vt:lpstr>Climate Services Toolkit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сеть наблюдении в Республике Молдова</dc:title>
  <dc:creator>Acer</dc:creator>
  <cp:lastModifiedBy>Acer</cp:lastModifiedBy>
  <cp:revision>52</cp:revision>
  <dcterms:created xsi:type="dcterms:W3CDTF">2017-09-07T12:52:30Z</dcterms:created>
  <dcterms:modified xsi:type="dcterms:W3CDTF">2017-09-08T12:50:19Z</dcterms:modified>
</cp:coreProperties>
</file>