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  <p:sldMasterId id="2147483650" r:id="rId2"/>
  </p:sldMasterIdLst>
  <p:notesMasterIdLst>
    <p:notesMasterId r:id="rId14"/>
  </p:notesMasterIdLst>
  <p:handoutMasterIdLst>
    <p:handoutMasterId r:id="rId15"/>
  </p:handoutMasterIdLst>
  <p:sldIdLst>
    <p:sldId id="304" r:id="rId3"/>
    <p:sldId id="286" r:id="rId4"/>
    <p:sldId id="287" r:id="rId5"/>
    <p:sldId id="305" r:id="rId6"/>
    <p:sldId id="306" r:id="rId7"/>
    <p:sldId id="307" r:id="rId8"/>
    <p:sldId id="308" r:id="rId9"/>
    <p:sldId id="309" r:id="rId10"/>
    <p:sldId id="312" r:id="rId11"/>
    <p:sldId id="313" r:id="rId12"/>
    <p:sldId id="311" r:id="rId13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buClr>
        <a:srgbClr val="FF9900"/>
      </a:buClr>
      <a:buFont typeface="Wingdings" pitchFamily="2" charset="2"/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000066"/>
    <a:srgbClr val="003399"/>
    <a:srgbClr val="000099"/>
    <a:srgbClr val="FFFF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5" autoAdjust="0"/>
  </p:normalViewPr>
  <p:slideViewPr>
    <p:cSldViewPr>
      <p:cViewPr varScale="1">
        <p:scale>
          <a:sx n="60" d="100"/>
          <a:sy n="60" d="100"/>
        </p:scale>
        <p:origin x="-44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14F6802B-EE29-42EA-BB81-E09576FD909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54602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3"/>
            <a:ext cx="5438140" cy="446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endParaRPr lang="en-US" altLang="en-US" dirty="0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3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latin typeface="Times" charset="0"/>
              </a:defRPr>
            </a:lvl1pPr>
          </a:lstStyle>
          <a:p>
            <a:fld id="{52373FAA-1FB3-4805-BB5F-655D3827DBA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430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 txBox="1">
            <a:spLocks noGrp="1" noChangeArrowheads="1"/>
          </p:cNvSpPr>
          <p:nvPr/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  <a:buClrTx/>
              <a:buFontTx/>
              <a:buNone/>
            </a:pPr>
            <a:fld id="{93C2A397-02E4-455B-A152-BEB50FCD88BA}" type="slidenum">
              <a:rPr lang="en-US" altLang="fi-FI" sz="1200">
                <a:latin typeface="Times" charset="0"/>
              </a:rPr>
              <a:pPr algn="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fi-FI" sz="1200" dirty="0">
              <a:latin typeface="Times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altLang="fi-FI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11" descr="wmo_ppt_2012.psd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6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11188" y="3211513"/>
            <a:ext cx="7921625" cy="1730375"/>
          </a:xfrm>
        </p:spPr>
        <p:txBody>
          <a:bodyPr/>
          <a:lstStyle>
            <a:lvl1pPr algn="ctr">
              <a:defRPr sz="4000"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US" altLang="en-US" noProof="0" dirty="0" smtClean="0"/>
          </a:p>
        </p:txBody>
      </p:sp>
      <p:sp>
        <p:nvSpPr>
          <p:cNvPr id="38917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106988"/>
            <a:ext cx="7921625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mtClean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US" altLang="en-US" noProof="0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843213" y="6467475"/>
            <a:ext cx="2520950" cy="331788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12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795963" y="6467475"/>
            <a:ext cx="1152525" cy="331788"/>
          </a:xfrm>
        </p:spPr>
        <p:txBody>
          <a:bodyPr/>
          <a:lstStyle>
            <a:lvl1pPr>
              <a:defRPr/>
            </a:lvl1pPr>
          </a:lstStyle>
          <a:p>
            <a:fld id="{384B1A90-27CE-4A65-90C6-1DE1E7B69B8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75488" y="188913"/>
            <a:ext cx="1889125" cy="59070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03350" y="188913"/>
            <a:ext cx="5519738" cy="59070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F0FFA9-28F8-473F-8A91-979882581D8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62704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88913"/>
            <a:ext cx="8713788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3125" y="1052513"/>
            <a:ext cx="4281488" cy="4897437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042988" y="6453188"/>
            <a:ext cx="4465637" cy="312737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867400" y="6478588"/>
            <a:ext cx="1152525" cy="312737"/>
          </a:xfrm>
        </p:spPr>
        <p:txBody>
          <a:bodyPr/>
          <a:lstStyle>
            <a:lvl1pPr>
              <a:defRPr/>
            </a:lvl1pPr>
          </a:lstStyle>
          <a:p>
            <a:fld id="{530DC6A7-5167-4619-9E2D-9462EBD6BA47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60405" y="1054127"/>
            <a:ext cx="4279790" cy="490537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790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Cg-17, Geneva, 25 May 2015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E8346-F372-49B5-81A5-D1270ABA9D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60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435597-67A5-4C38-94B3-D8FE525D8A3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839223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0F560-48CB-4FFF-8A94-C4B0D66B270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153100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D05579-02BA-451C-A53C-A02468D170C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149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981075"/>
            <a:ext cx="4316412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316413" cy="547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B0B9B-9001-43CB-883E-70DF8A72D44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989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CB05DD-9F26-406B-A3F2-F441C7F1591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795437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FADC7-6554-4E0E-A943-3B2A5EACC44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564541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8C1E1-D2C8-4C77-A16D-CC51B7D99F7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0898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80673-A73F-4D73-96A3-E05FA08B761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1946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A7EBCB-E49B-44E9-A4C0-EA7F9E114DD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723643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3C1D7-E07A-463F-9941-AF918645DBE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77299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C06050-4F15-4804-94D4-4BA3CD03716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97924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88913"/>
            <a:ext cx="2195513" cy="6264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88913"/>
            <a:ext cx="6437312" cy="6264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34F7D5-7458-48A2-9F4A-0C2C4B93AC5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62169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637A8F-0397-4A80-A49F-054A7EA7C0E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54443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03350" y="1412875"/>
            <a:ext cx="3703638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9388" y="1412875"/>
            <a:ext cx="3705225" cy="4683125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B30CBA-7E8D-48CE-BE01-50B65EED8C4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4607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55160" cy="108012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44EF25-8D5B-4DF2-ADCB-9AF1145C136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0265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B6142-C4AC-42D9-AC05-600A536304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35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188640"/>
            <a:ext cx="7344816" cy="1008112"/>
          </a:xfrm>
        </p:spPr>
        <p:txBody>
          <a:bodyPr/>
          <a:lstStyle>
            <a:lvl1pPr algn="l"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12776"/>
            <a:ext cx="5111750" cy="4713387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C4B815-39E9-4BEB-83AB-CFEBF22F3DD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25403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E75EED-E29D-432D-815F-72AF5F509C7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034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B80D48-FEEB-4960-BEE3-DBA00DB76C3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08783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hyperlink" Target="http://www.wmo.in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3" descr="wmo_ppt_2012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88913"/>
            <a:ext cx="8713788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052513"/>
            <a:ext cx="8713788" cy="489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First level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42988" y="6453188"/>
            <a:ext cx="4465637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7400" y="6478588"/>
            <a:ext cx="11525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3B323A9F-0146-48A1-BCC1-8D40DBDFB715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79" r:id="rId7"/>
    <p:sldLayoutId id="2147483678" r:id="rId8"/>
    <p:sldLayoutId id="2147483677" r:id="rId9"/>
    <p:sldLayoutId id="2147483676" r:id="rId10"/>
    <p:sldLayoutId id="2147483697" r:id="rId11"/>
    <p:sldLayoutId id="2147483698" r:id="rId12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5334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990600" indent="-5334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371600" indent="-4572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400">
          <a:solidFill>
            <a:schemeClr val="tx1"/>
          </a:solidFill>
          <a:latin typeface="Arial" charset="0"/>
        </a:defRPr>
      </a:lvl3pPr>
      <a:lvl4pPr marL="1752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2098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6670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1242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5814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4038600" indent="-381000" algn="l" rtl="0" eaLnBrk="1" fontAlgn="base" hangingPunct="1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3" descr="wmo_ppt_2012_last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4365625"/>
            <a:ext cx="87852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This space can be used for contact information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84438" y="6462713"/>
            <a:ext cx="2447925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r>
              <a:rPr lang="en-US" altLang="en-US" smtClean="0"/>
              <a:t>Cg-17, Geneva, 25 May 2015</a:t>
            </a:r>
            <a:endParaRPr lang="en-US" altLang="en-US" dirty="0"/>
          </a:p>
        </p:txBody>
      </p:sp>
      <p:sp>
        <p:nvSpPr>
          <p:cNvPr id="92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48263" y="6462713"/>
            <a:ext cx="1905000" cy="31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0FE86292-32C4-436D-BD63-EFB4DC4897A9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0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3573463"/>
            <a:ext cx="87137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Thank you for your attention</a:t>
            </a:r>
          </a:p>
        </p:txBody>
      </p:sp>
      <p:sp>
        <p:nvSpPr>
          <p:cNvPr id="6" name="Title 9"/>
          <p:cNvSpPr txBox="1">
            <a:spLocks/>
          </p:cNvSpPr>
          <p:nvPr/>
        </p:nvSpPr>
        <p:spPr>
          <a:xfrm>
            <a:off x="117475" y="6380163"/>
            <a:ext cx="1141413" cy="477837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defTabSz="457200" eaLnBrk="1" fontAlgn="auto" hangingPunct="1">
              <a:spcBef>
                <a:spcPct val="0"/>
              </a:spcBef>
              <a:spcAft>
                <a:spcPts val="0"/>
              </a:spcAft>
              <a:buClrTx/>
              <a:buFontTx/>
              <a:buNone/>
              <a:defRPr/>
            </a:pPr>
            <a:r>
              <a:rPr lang="en-US" sz="1200" dirty="0">
                <a:solidFill>
                  <a:srgbClr val="0070C0"/>
                </a:solidFill>
                <a:latin typeface="Arial"/>
                <a:ea typeface="+mj-ea"/>
                <a:cs typeface="Arial"/>
                <a:hlinkClick r:id="rId14"/>
              </a:rPr>
              <a:t>www.wmo.int</a:t>
            </a:r>
            <a:endParaRPr lang="en-US" sz="1200" dirty="0">
              <a:solidFill>
                <a:srgbClr val="0070C0"/>
              </a:solidFill>
              <a:latin typeface="Arial"/>
              <a:ea typeface="+mj-ea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5" r:id="rId2"/>
    <p:sldLayoutId id="2147483694" r:id="rId3"/>
    <p:sldLayoutId id="2147483693" r:id="rId4"/>
    <p:sldLayoutId id="2147483692" r:id="rId5"/>
    <p:sldLayoutId id="2147483691" r:id="rId6"/>
    <p:sldLayoutId id="2147483690" r:id="rId7"/>
    <p:sldLayoutId id="2147483689" r:id="rId8"/>
    <p:sldLayoutId id="2147483688" r:id="rId9"/>
    <p:sldLayoutId id="2147483687" r:id="rId10"/>
    <p:sldLayoutId id="2147483686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Narrow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bg1"/>
          </a:solidFill>
          <a:latin typeface="Arial" charset="0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2pPr>
      <a:lvl3pPr marL="11430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Wingdings" pitchFamily="2" charset="2"/>
        <a:buChar char="§"/>
        <a:defRPr sz="2000">
          <a:solidFill>
            <a:schemeClr val="bg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4800" y="2057400"/>
            <a:ext cx="8610600" cy="2819401"/>
          </a:xfrm>
        </p:spPr>
        <p:txBody>
          <a:bodyPr/>
          <a:lstStyle/>
          <a:p>
            <a:r>
              <a:rPr lang="hr-HR" altLang="en-US" sz="3600" b="1" dirty="0" smtClean="0">
                <a:solidFill>
                  <a:srgbClr val="002060"/>
                </a:solidFill>
                <a:cs typeface="Arial" charset="0"/>
              </a:rPr>
              <a:t>Cg</a:t>
            </a:r>
            <a:r>
              <a:rPr lang="en-GB" altLang="en-US" sz="3600" b="1" dirty="0" smtClean="0">
                <a:solidFill>
                  <a:srgbClr val="002060"/>
                </a:solidFill>
                <a:cs typeface="Arial" charset="0"/>
              </a:rPr>
              <a:t>-</a:t>
            </a:r>
            <a:r>
              <a:rPr lang="fr-CH" altLang="en-US" sz="3600" b="1" dirty="0" smtClean="0">
                <a:solidFill>
                  <a:srgbClr val="002060"/>
                </a:solidFill>
                <a:cs typeface="Arial" charset="0"/>
              </a:rPr>
              <a:t>17</a:t>
            </a:r>
            <a:r>
              <a:rPr lang="en-GB" altLang="en-US" sz="3600" b="1" dirty="0" smtClean="0">
                <a:solidFill>
                  <a:srgbClr val="002060"/>
                </a:solidFill>
                <a:cs typeface="Arial" charset="0"/>
              </a:rPr>
              <a:t>/Doc</a:t>
            </a:r>
            <a:r>
              <a:rPr lang="en-GB" altLang="en-US" sz="3600" b="1" dirty="0">
                <a:solidFill>
                  <a:srgbClr val="002060"/>
                </a:solidFill>
                <a:cs typeface="Arial" charset="0"/>
              </a:rPr>
              <a:t>. 2.4 </a:t>
            </a:r>
            <a:r>
              <a:rPr lang="en-GB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Geneva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Switzerland,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June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</a:t>
            </a:r>
            <a:r>
              <a:rPr lang="hr-HR" sz="18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en-GB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1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 of </a:t>
            </a: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hr-HR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President </a:t>
            </a:r>
            <a: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</a:t>
            </a:r>
            <a:b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r-H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 VI</a:t>
            </a:r>
            <a:r>
              <a:rPr lang="fr-CH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(Europe)</a:t>
            </a: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11560" y="5257800"/>
            <a:ext cx="7921253" cy="691480"/>
          </a:xfrm>
        </p:spPr>
        <p:txBody>
          <a:bodyPr/>
          <a:lstStyle/>
          <a:p>
            <a:r>
              <a:rPr lang="hr-H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Ivan Čačić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683568" y="1261010"/>
            <a:ext cx="7344816" cy="5068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spcBef>
                <a:spcPts val="600"/>
              </a:spcBef>
              <a:buClr>
                <a:srgbClr val="F4C600"/>
              </a:buClr>
              <a:buFontTx/>
              <a:buChar char="•"/>
            </a:pP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Enhancement of Services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: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PWS</a:t>
            </a:r>
            <a:r>
              <a:rPr lang="en-US" sz="2000" dirty="0" smtClean="0">
                <a:solidFill>
                  <a:srgbClr val="000066"/>
                </a:solidFill>
                <a:latin typeface="Calibri" pitchFamily="34" charset="0"/>
              </a:rPr>
              <a:t>,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DRR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/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EWS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</a:t>
            </a:r>
            <a:r>
              <a:rPr lang="en-US" sz="20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aviation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 related services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68288" indent="-268288" algn="just">
              <a:spcBef>
                <a:spcPts val="600"/>
              </a:spcBef>
              <a:buClr>
                <a:srgbClr val="F4C600"/>
              </a:buClr>
              <a:buFontTx/>
              <a:buChar char="•"/>
            </a:pP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Building common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regional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position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activities</a:t>
            </a:r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data policy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commercialization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and public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/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private sector relationships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68288" indent="-268288" algn="just">
              <a:spcBef>
                <a:spcPts val="600"/>
              </a:spcBef>
              <a:buClr>
                <a:srgbClr val="F4C600"/>
              </a:buClr>
              <a:buFontTx/>
              <a:buChar char="•"/>
            </a:pP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Enhancement of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regional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cooperation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partnership</a:t>
            </a:r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with</a:t>
            </a: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SzPct val="70000"/>
              <a:buFont typeface="Calibri" pitchFamily="34" charset="0"/>
              <a:buChar char="□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EMI</a:t>
            </a:r>
            <a:r>
              <a:rPr lang="en-US" sz="2000" b="1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entities </a:t>
            </a:r>
            <a:r>
              <a:rPr lang="en-US" sz="2000" i="1" dirty="0" smtClean="0">
                <a:solidFill>
                  <a:srgbClr val="000066"/>
                </a:solidFill>
                <a:latin typeface="Calibri" pitchFamily="34" charset="0"/>
              </a:rPr>
              <a:t>(EUMETSAT, EUMETNET, ECMWF, ECOMET)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European Commission</a:t>
            </a:r>
            <a:r>
              <a:rPr lang="en-US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particular related to the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1182688" lvl="2" indent="-268288" algn="just">
              <a:spcBef>
                <a:spcPts val="480"/>
              </a:spcBef>
              <a:buClr>
                <a:srgbClr val="F4C600"/>
              </a:buClr>
              <a:buSzPct val="100000"/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INSPIRE and PSI Directive</a:t>
            </a:r>
          </a:p>
          <a:p>
            <a:pPr marL="1182688" lvl="2" indent="-268288" algn="just">
              <a:spcBef>
                <a:spcPts val="480"/>
              </a:spcBef>
              <a:buClr>
                <a:srgbClr val="F4C600"/>
              </a:buClr>
              <a:buSzPct val="10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Copernicus</a:t>
            </a:r>
          </a:p>
          <a:p>
            <a:pPr marL="1182688" lvl="2" indent="-268288" algn="just">
              <a:spcBef>
                <a:spcPts val="600"/>
              </a:spcBef>
              <a:buClr>
                <a:srgbClr val="F4C600"/>
              </a:buClr>
              <a:buSzPct val="100000"/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Horizon 2020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SzPct val="70000"/>
              <a:buFont typeface="Calibri" pitchFamily="34" charset="0"/>
              <a:buChar char="□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EUROCONTROL</a:t>
            </a: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SzPct val="70000"/>
              <a:buFont typeface="Calibri" pitchFamily="34" charset="0"/>
              <a:buChar char="□"/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ICH/CIS</a:t>
            </a:r>
            <a:r>
              <a:rPr lang="hr-HR" sz="2000" b="1" i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on the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harmonisation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with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EMI</a:t>
            </a:r>
            <a:r>
              <a:rPr lang="hr-HR" sz="2000" b="1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entities  (MI of RA VI)</a:t>
            </a:r>
          </a:p>
          <a:p>
            <a:pPr marL="268288" indent="-268288" algn="just">
              <a:spcBef>
                <a:spcPts val="600"/>
              </a:spcBef>
              <a:buClr>
                <a:srgbClr val="F4C600"/>
              </a:buClr>
              <a:buFontTx/>
              <a:buChar char="•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Enhancement</a:t>
            </a:r>
            <a:r>
              <a:rPr lang="en-US" sz="2000" b="1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interregional</a:t>
            </a:r>
            <a:r>
              <a:rPr lang="hr-HR" sz="2000" b="1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cooperation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partnership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, in particular with RA I and RA II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Agreed sets of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Priorities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12" descr="Group_photo_4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777" y="116632"/>
            <a:ext cx="1862224" cy="990600"/>
          </a:xfrm>
          <a:prstGeom prst="rect">
            <a:avLst/>
          </a:prstGeom>
          <a:noFill/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620000" y="692696"/>
            <a:ext cx="1361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Bef>
                <a:spcPct val="0"/>
              </a:spcBef>
              <a:buClrTx/>
            </a:pPr>
            <a:r>
              <a:rPr lang="en-US" sz="1200" b="1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16</a:t>
            </a:r>
            <a:r>
              <a:rPr lang="en-US" sz="1200" b="1" baseline="30000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th</a:t>
            </a:r>
            <a:r>
              <a:rPr lang="en-US" sz="1200" b="1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 Session RA VI </a:t>
            </a:r>
            <a:endParaRPr lang="hr-HR" sz="1200" b="1" dirty="0" smtClean="0">
              <a:solidFill>
                <a:schemeClr val="bg1"/>
              </a:solidFill>
              <a:latin typeface="Calibri"/>
              <a:ea typeface="+mj-ea"/>
              <a:cs typeface="+mj-cs"/>
            </a:endParaRPr>
          </a:p>
          <a:p>
            <a:pPr lvl="0" algn="ctr" eaLnBrk="1" hangingPunct="1">
              <a:spcBef>
                <a:spcPct val="0"/>
              </a:spcBef>
              <a:buClrTx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Helsinki </a:t>
            </a:r>
            <a:r>
              <a:rPr lang="hr-HR" sz="1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</a:t>
            </a: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23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23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DHMZ\4. Međunarodni poslovi\1. Organizacije\1. WMO\7. Skupovi\Kongresi\5. XVII Kongres\RA VI\Group photo-2_low_siz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4664"/>
            <a:ext cx="8332235" cy="5544616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71800" y="4869160"/>
            <a:ext cx="3960440" cy="719137"/>
          </a:xfrm>
        </p:spPr>
        <p:txBody>
          <a:bodyPr/>
          <a:lstStyle/>
          <a:p>
            <a:r>
              <a:rPr lang="en-GB" altLang="en-US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Thank you</a:t>
            </a:r>
            <a:endParaRPr lang="en-US" altLang="en-US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30F560-48CB-4FFF-8A94-C4B0D66B2707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1403648" y="6453336"/>
            <a:ext cx="2447925" cy="312737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9900"/>
                </a:solidFill>
              </a:rPr>
              <a:t>Cg-17, Geneva, 25 May 2015</a:t>
            </a:r>
            <a:endParaRPr lang="en-US" alt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602" name="Line 2"/>
          <p:cNvSpPr>
            <a:spLocks noChangeShapeType="1"/>
          </p:cNvSpPr>
          <p:nvPr/>
        </p:nvSpPr>
        <p:spPr bwMode="auto">
          <a:xfrm>
            <a:off x="0" y="980728"/>
            <a:ext cx="9144000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37603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37604" name="Text Box 4"/>
          <p:cNvSpPr txBox="1">
            <a:spLocks noChangeArrowheads="1"/>
          </p:cNvSpPr>
          <p:nvPr/>
        </p:nvSpPr>
        <p:spPr bwMode="auto">
          <a:xfrm>
            <a:off x="1691680" y="1772816"/>
            <a:ext cx="525549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</a:t>
            </a: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Operational 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 </a:t>
            </a:r>
            <a:endParaRPr lang="hr-HR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</a:pPr>
            <a:endParaRPr lang="en-GB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New </a:t>
            </a:r>
            <a:r>
              <a:rPr lang="hr-HR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Old </a:t>
            </a: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 </a:t>
            </a: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Structure</a:t>
            </a:r>
            <a:endParaRPr lang="hr-HR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</a:pPr>
            <a:endParaRPr lang="en-GB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 </a:t>
            </a:r>
            <a:r>
              <a:rPr lang="hr-HR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Activities and Acievements</a:t>
            </a:r>
          </a:p>
          <a:p>
            <a:pPr marL="268288" indent="-268288" algn="just">
              <a:buClr>
                <a:srgbClr val="F4C600"/>
              </a:buClr>
            </a:pPr>
            <a:endParaRPr lang="en-GB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</a:t>
            </a:r>
            <a:r>
              <a:rPr lang="en-GB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 </a:t>
            </a: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challenges</a:t>
            </a:r>
            <a:endParaRPr lang="hr-HR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</a:pPr>
            <a:endParaRPr lang="en-GB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hr-HR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Agreed set of </a:t>
            </a:r>
            <a:r>
              <a:rPr lang="en-GB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</a:t>
            </a:r>
            <a:r>
              <a:rPr lang="hr-HR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priorities</a:t>
            </a:r>
            <a:endParaRPr lang="en-GB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52400"/>
            <a:ext cx="9144000" cy="792163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fi-FI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CONTENTS</a:t>
            </a:r>
            <a:endParaRPr kumimoji="0" lang="en-US" altLang="fi-FI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1600" y="6453336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9900"/>
                </a:solidFill>
              </a:rPr>
              <a:t>Cg-17, Geneva, 25 </a:t>
            </a:r>
            <a:r>
              <a:rPr lang="en-US" b="1" dirty="0">
                <a:solidFill>
                  <a:srgbClr val="FF9900"/>
                </a:solidFill>
              </a:rPr>
              <a:t>May</a:t>
            </a:r>
            <a:r>
              <a:rPr lang="en-US" b="1" dirty="0" smtClean="0">
                <a:solidFill>
                  <a:srgbClr val="FF9900"/>
                </a:solidFill>
              </a:rPr>
              <a:t>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537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37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376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5376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5376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376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7602" grpId="0" animBg="1"/>
      <p:bldP spid="537604" grpId="0" build="p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8353995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Performance</a:t>
            </a:r>
            <a:r>
              <a:rPr lang="en-GB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RA VI is based on the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Operating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12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5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successfully executed by RA VI / WMO subsidiary bodies and WMO Secretariat, in particular Office for Europe</a:t>
            </a:r>
          </a:p>
          <a:p>
            <a:pPr marL="268288" indent="-268288" algn="just">
              <a:buClr>
                <a:srgbClr val="F4C600"/>
              </a:buClr>
            </a:pPr>
            <a:endParaRPr lang="en-GB" sz="8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Follow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up</a:t>
            </a:r>
            <a:r>
              <a:rPr lang="en-GB" sz="2000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activities are arranged by the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Draft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VI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Operating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plan 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–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9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what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is 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consolidated with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the </a:t>
            </a:r>
            <a:r>
              <a:rPr lang="en-GB" sz="2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Draft WMO Strategic Plan 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</a:t>
            </a:r>
            <a:r>
              <a:rPr lang="en-GB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– 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9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and is holding the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two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consecutive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periods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: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6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– 2017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 and (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2018 – 2019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 order to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facilitate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proper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performance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existing RA VI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subsidiary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bodies</a:t>
            </a: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tuned on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 specifics, requirements and priorities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with defined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Key Outcomes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and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Key Performance Indicators</a:t>
            </a:r>
            <a:endParaRPr lang="en-GB" sz="2000" b="1" u="sng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Operational Plan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3271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886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1600" y="6453336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3" descr="RA-6 Structure-new_16_ra6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124744"/>
            <a:ext cx="6976989" cy="4806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New – Old Work Structure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pic>
        <p:nvPicPr>
          <p:cNvPr id="19" name="Picture 18" descr="Group_photo_4_smal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81777" y="116632"/>
            <a:ext cx="1862224" cy="990600"/>
          </a:xfrm>
          <a:prstGeom prst="rect">
            <a:avLst/>
          </a:prstGeom>
          <a:noFill/>
        </p:spPr>
      </p:pic>
      <p:sp>
        <p:nvSpPr>
          <p:cNvPr id="20" name="Rectangle 3"/>
          <p:cNvSpPr txBox="1">
            <a:spLocks noChangeArrowheads="1"/>
          </p:cNvSpPr>
          <p:nvPr/>
        </p:nvSpPr>
        <p:spPr bwMode="auto">
          <a:xfrm>
            <a:off x="2411760" y="1268760"/>
            <a:ext cx="4932040" cy="216024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8163" indent="-538163" algn="ctr">
              <a:spcBef>
                <a:spcPct val="20000"/>
              </a:spcBef>
              <a:buClr>
                <a:srgbClr val="FFC000"/>
              </a:buClr>
              <a:buSzPct val="70000"/>
              <a:defRPr/>
            </a:pPr>
            <a:r>
              <a:rPr lang="hr-HR" sz="1300" b="1" kern="0" dirty="0" smtClean="0">
                <a:solidFill>
                  <a:srgbClr val="000066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rPr>
              <a:t>As approved by the 16</a:t>
            </a:r>
            <a:r>
              <a:rPr lang="hr-HR" sz="1300" b="1" kern="0" baseline="30000" dirty="0" smtClean="0">
                <a:solidFill>
                  <a:srgbClr val="000066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rPr>
              <a:t>th</a:t>
            </a:r>
            <a:r>
              <a:rPr lang="hr-HR" sz="1300" b="1" kern="0" dirty="0" smtClean="0">
                <a:solidFill>
                  <a:srgbClr val="000066"/>
                </a:solidFill>
                <a:latin typeface="Calibri" pitchFamily="34" charset="0"/>
                <a:ea typeface="Arial Unicode MS" pitchFamily="34" charset="-128"/>
                <a:cs typeface="Arial" pitchFamily="34" charset="0"/>
              </a:rPr>
              <a:t> Session RA VI, Helsinki, September 2013</a:t>
            </a:r>
            <a:endParaRPr lang="fr-CH" sz="1300" b="1" kern="0" dirty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" pitchFamily="34" charset="0"/>
            </a:endParaRPr>
          </a:p>
          <a:p>
            <a:pPr marL="995363" lvl="1" indent="-538163" algn="ctr">
              <a:spcBef>
                <a:spcPct val="20000"/>
              </a:spcBef>
              <a:buClr>
                <a:srgbClr val="FFC000"/>
              </a:buClr>
              <a:buSzPct val="70000"/>
              <a:defRPr/>
            </a:pPr>
            <a:endParaRPr lang="fr-CH" sz="1300" b="1" kern="0" dirty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" pitchFamily="34" charset="0"/>
            </a:endParaRPr>
          </a:p>
          <a:p>
            <a:pPr marL="742950" lvl="1" indent="-285750" algn="ctr">
              <a:spcBef>
                <a:spcPct val="20000"/>
              </a:spcBef>
              <a:buFontTx/>
              <a:buChar char="–"/>
              <a:defRPr/>
            </a:pPr>
            <a:endParaRPr lang="en-US" sz="1300" b="1" kern="0" dirty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1300" b="1" kern="0" dirty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" pitchFamily="34" charset="0"/>
            </a:endParaRPr>
          </a:p>
          <a:p>
            <a:pPr marL="342900" indent="-342900" algn="ctr">
              <a:spcBef>
                <a:spcPct val="20000"/>
              </a:spcBef>
              <a:buFontTx/>
              <a:buChar char="•"/>
              <a:defRPr/>
            </a:pPr>
            <a:endParaRPr lang="en-US" sz="1300" b="1" kern="0" dirty="0">
              <a:solidFill>
                <a:srgbClr val="000066"/>
              </a:solidFill>
              <a:latin typeface="Calibri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1520" y="1484784"/>
            <a:ext cx="187220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Slightly enlarged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of MG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</a:rPr>
              <a:t>for a better geographical balance </a:t>
            </a:r>
            <a:r>
              <a:rPr lang="en-GB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hr-HR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71600" y="5981218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Continuation of the same basic structure of  WGs and flexible use of TTs </a:t>
            </a:r>
            <a:endParaRPr lang="hr-HR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69616" y="6395888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8353995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Successful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completion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and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designation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RCC-Network</a:t>
            </a:r>
            <a:endParaRPr lang="en-GB" sz="8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Implementation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pilot activities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 introducing of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Climate Watch Services</a:t>
            </a:r>
            <a:endParaRPr lang="en-US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Further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expansion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RCOFs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by the establishment 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Mediterranean COF -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MEDCOF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with the bridging collaboration with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SEECOF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- interregional pertnership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and RA I</a:t>
            </a:r>
            <a:endParaRPr lang="hr-HR" sz="2000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North-Eurasia COF -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NEACOF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- interregional pertnership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and RA II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Setting up of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the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1</a:t>
            </a:r>
            <a:r>
              <a:rPr lang="hr-HR" sz="2000" b="1" baseline="30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 Specialized Meteorological Centre (RSMC) on Atmospheric Sand and Dust Forecast for Northern Africa, Middle East and Europe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latin typeface="Calibri"/>
              </a:rPr>
              <a:t>(WMO/AEMET/BSC)  - interregional collaboration (RA I, II, VI)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Establishment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Hydrology Forum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as a platform for hydrologists within the Region to discuss matters of common concern</a:t>
            </a:r>
            <a:endParaRPr lang="en-GB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Activities and Achivements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3271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886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3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835399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Effective mechanism for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monitoring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WIS implementation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through a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 focal point</a:t>
            </a:r>
            <a:endParaRPr lang="hr-H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Putting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into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operation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four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GISCs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(Offenbach, Bracknell, Touluse, Moskva)</a:t>
            </a: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Designation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WIS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National Centers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(NC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 and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WIS focal points</a:t>
            </a:r>
            <a:endParaRPr lang="hr-H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Steady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progress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with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migration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to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table-driven code forms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(TDCF) by 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majority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RA VI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Members</a:t>
            </a:r>
            <a:endParaRPr lang="hr-HR" sz="2000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ogres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preparation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 VI WIGOS Implementation Plan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national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WIGOS-related activities what was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facilitated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by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 WIGOS Conference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Progress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 developing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methodologies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, sharing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experience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engaging Members in conducting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analysis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socio-economic benefits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(SEB),  what was facilitated by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Regional SEB Conference</a:t>
            </a:r>
            <a:endParaRPr lang="en-GB" sz="2000" b="1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Activities and Achivements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3271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886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467544" y="1124744"/>
            <a:ext cx="8353995" cy="5093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Continuous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DRR capacity development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activities though: 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Font typeface="Wingdings" pitchFamily="2" charset="2"/>
              <a:buChar char="ü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completion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two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phases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EU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project for Western Balkans and Turkey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(WMO/UNDP/UNISDR)</a:t>
            </a: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two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Flash Flood Guidance Systems projects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 the South Eastern Europe, Black Sea and Middle East</a:t>
            </a:r>
            <a:endParaRPr lang="hr-H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project in the Middle East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Jordan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Lebanon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 for provision of services in support of water management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Active involvement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Association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 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teamwork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partnership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with the WMO constituent and subsidiary bodies along with the close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collaboration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with the WMO Secretariat, in particular Office for Europe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Several initiatives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for the improvement of 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effective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efficient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performance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WMO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(</a:t>
            </a:r>
            <a:r>
              <a:rPr lang="hr-HR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e.g. </a:t>
            </a:r>
            <a:r>
              <a:rPr lang="en-US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role and responsibilities of </a:t>
            </a:r>
            <a:r>
              <a:rPr lang="hr-HR" sz="2000" i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RAs)</a:t>
            </a: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Initiative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for </a:t>
            </a:r>
            <a:r>
              <a:rPr lang="en-GB" sz="2000" b="1" dirty="0" smtClean="0">
                <a:solidFill>
                  <a:srgbClr val="000066"/>
                </a:solidFill>
                <a:latin typeface="Calibri"/>
              </a:rPr>
              <a:t>securing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</a:t>
            </a:r>
            <a:r>
              <a:rPr lang="en-GB" sz="2000" u="sng" dirty="0" smtClean="0">
                <a:solidFill>
                  <a:srgbClr val="000066"/>
                </a:solidFill>
                <a:latin typeface="Calibri"/>
              </a:rPr>
              <a:t>climate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</a:t>
            </a:r>
            <a:r>
              <a:rPr lang="en-GB" sz="2000" u="sng" dirty="0" smtClean="0">
                <a:solidFill>
                  <a:srgbClr val="000066"/>
                </a:solidFill>
                <a:latin typeface="Calibri"/>
              </a:rPr>
              <a:t>data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</a:t>
            </a:r>
            <a:r>
              <a:rPr lang="en-GB" sz="2000" b="1" dirty="0" smtClean="0">
                <a:solidFill>
                  <a:srgbClr val="000066"/>
                </a:solidFill>
                <a:latin typeface="Calibri"/>
              </a:rPr>
              <a:t>homogeneity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in the </a:t>
            </a:r>
            <a:r>
              <a:rPr lang="en-GB" sz="2000" u="sng" dirty="0" smtClean="0">
                <a:solidFill>
                  <a:srgbClr val="000066"/>
                </a:solidFill>
                <a:latin typeface="Calibri"/>
              </a:rPr>
              <a:t>transition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process from </a:t>
            </a:r>
            <a:r>
              <a:rPr lang="en-GB" sz="2000" b="1" dirty="0" smtClean="0">
                <a:solidFill>
                  <a:srgbClr val="000066"/>
                </a:solidFill>
                <a:latin typeface="Calibri"/>
              </a:rPr>
              <a:t>conventional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to </a:t>
            </a:r>
            <a:r>
              <a:rPr lang="en-GB" sz="2000" b="1" dirty="0" smtClean="0">
                <a:solidFill>
                  <a:srgbClr val="000066"/>
                </a:solidFill>
                <a:latin typeface="Calibri"/>
              </a:rPr>
              <a:t>automatic</a:t>
            </a:r>
            <a:r>
              <a:rPr lang="en-GB" sz="2000" dirty="0" smtClean="0">
                <a:solidFill>
                  <a:srgbClr val="000066"/>
                </a:solidFill>
                <a:latin typeface="Calibri"/>
              </a:rPr>
              <a:t> meteorological station performance </a:t>
            </a:r>
            <a:endParaRPr lang="en-GB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Activities and Achivements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3271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886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453336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467544" y="1268760"/>
            <a:ext cx="8353995" cy="45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Lack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</a:t>
            </a:r>
            <a:r>
              <a:rPr lang="hr-HR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financial resources</a:t>
            </a: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continuous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budget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staff cuts 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by governments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insufficient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qualified </a:t>
            </a:r>
            <a:r>
              <a:rPr lang="hr-HR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personnel</a:t>
            </a:r>
          </a:p>
          <a:p>
            <a:pPr marL="725488" lvl="1" indent="-268288" algn="just"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difficulties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to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maintain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sustain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basic functions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Harmonization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with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the capacity development segments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Copernicus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Programme (including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harmonization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vocabularies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metadata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)</a:t>
            </a:r>
            <a:endParaRPr lang="hr-HR" sz="2000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Fussy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status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aeronautical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meteorological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services</a:t>
            </a:r>
            <a:endParaRPr lang="hr-HR" sz="2000" b="1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Increasing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role of the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private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sector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in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service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delivery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requirements for compliance with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data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policies</a:t>
            </a:r>
            <a:endParaRPr lang="hr-HR" sz="2000" u="sng" dirty="0" smtClean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marL="268288" indent="-268288" algn="just">
              <a:buClr>
                <a:srgbClr val="F4C600"/>
              </a:buClr>
              <a:buFontTx/>
              <a:buChar char="•"/>
            </a:pP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Technological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b="1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institutional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gaps between the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developed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and </a:t>
            </a:r>
            <a:r>
              <a:rPr lang="en-US" sz="2000" u="sng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developing</a:t>
            </a:r>
            <a:r>
              <a:rPr lang="en-US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NMHSs</a:t>
            </a:r>
            <a:endParaRPr lang="en-GB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Chalenges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523271" name="Picture 7" descr="RA V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84369" y="188640"/>
            <a:ext cx="1259632" cy="7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71600" y="6381328"/>
            <a:ext cx="4465637" cy="372616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FF9900"/>
                </a:solidFill>
              </a:rPr>
              <a:t>Cg-17, Geneva,</a:t>
            </a:r>
            <a:r>
              <a:rPr lang="en-US" b="1" dirty="0">
                <a:solidFill>
                  <a:srgbClr val="FF9900"/>
                </a:solidFill>
              </a:rPr>
              <a:t> </a:t>
            </a:r>
            <a:r>
              <a:rPr lang="en-US" b="1" dirty="0">
                <a:solidFill>
                  <a:srgbClr val="FF9900"/>
                </a:solidFill>
              </a:rPr>
              <a:t>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Line 2"/>
          <p:cNvSpPr>
            <a:spLocks noChangeShapeType="1"/>
          </p:cNvSpPr>
          <p:nvPr/>
        </p:nvSpPr>
        <p:spPr bwMode="auto">
          <a:xfrm>
            <a:off x="0" y="980728"/>
            <a:ext cx="7885112" cy="0"/>
          </a:xfrm>
          <a:prstGeom prst="line">
            <a:avLst/>
          </a:prstGeom>
          <a:noFill/>
          <a:ln w="76200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hr-HR"/>
          </a:p>
        </p:txBody>
      </p:sp>
      <p:sp>
        <p:nvSpPr>
          <p:cNvPr id="523267" name="Text Box 3"/>
          <p:cNvSpPr txBox="1">
            <a:spLocks noChangeArrowheads="1"/>
          </p:cNvSpPr>
          <p:nvPr/>
        </p:nvSpPr>
        <p:spPr bwMode="auto">
          <a:xfrm>
            <a:off x="1816100" y="2224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sz="1800" dirty="0"/>
          </a:p>
        </p:txBody>
      </p:sp>
      <p:sp>
        <p:nvSpPr>
          <p:cNvPr id="523270" name="Text Box 6"/>
          <p:cNvSpPr txBox="1">
            <a:spLocks noChangeArrowheads="1"/>
          </p:cNvSpPr>
          <p:nvPr/>
        </p:nvSpPr>
        <p:spPr bwMode="auto">
          <a:xfrm>
            <a:off x="683568" y="1124744"/>
            <a:ext cx="7632848" cy="518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ts val="480"/>
              </a:spcBef>
              <a:buClr>
                <a:srgbClr val="F4C600"/>
              </a:buClr>
            </a:pP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Many of the </a:t>
            </a: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key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priorities</a:t>
            </a: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for 2016 – 2019 are </a:t>
            </a: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continuing</a:t>
            </a:r>
            <a:r>
              <a:rPr lang="hr-HR" sz="2000" b="1" kern="0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from the previous period and are based on the regional </a:t>
            </a: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consensus</a:t>
            </a:r>
            <a:r>
              <a:rPr lang="hr-HR" sz="2000" kern="0" dirty="0" smtClean="0">
                <a:solidFill>
                  <a:srgbClr val="000066"/>
                </a:solidFill>
                <a:latin typeface="Calibri" pitchFamily="34" charset="0"/>
              </a:rPr>
              <a:t>, </a:t>
            </a:r>
            <a:r>
              <a:rPr lang="hr-HR" sz="2000" i="1" kern="0" dirty="0" smtClean="0">
                <a:solidFill>
                  <a:srgbClr val="000066"/>
                </a:solidFill>
                <a:latin typeface="Calibri" pitchFamily="34" charset="0"/>
              </a:rPr>
              <a:t>output of the 16</a:t>
            </a:r>
            <a:r>
              <a:rPr lang="hr-HR" sz="2000" i="1" kern="0" baseline="30000" dirty="0" smtClean="0">
                <a:solidFill>
                  <a:srgbClr val="000066"/>
                </a:solidFill>
                <a:latin typeface="Calibri" pitchFamily="34" charset="0"/>
              </a:rPr>
              <a:t>th</a:t>
            </a:r>
            <a:r>
              <a:rPr lang="hr-HR" sz="2000" i="1" kern="0" dirty="0" smtClean="0">
                <a:solidFill>
                  <a:srgbClr val="000066"/>
                </a:solidFill>
                <a:latin typeface="Calibri" pitchFamily="34" charset="0"/>
              </a:rPr>
              <a:t> RA VI Session</a:t>
            </a:r>
            <a:r>
              <a:rPr lang="hr-HR" sz="20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 </a:t>
            </a:r>
          </a:p>
          <a:p>
            <a:pPr marL="268288" indent="-268288" algn="just">
              <a:spcBef>
                <a:spcPts val="480"/>
              </a:spcBef>
              <a:buClr>
                <a:srgbClr val="F4C600"/>
              </a:buClr>
              <a:buFontTx/>
              <a:buChar char="•"/>
            </a:pPr>
            <a:r>
              <a:rPr lang="en-US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Coping with issues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related to the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economic conditions </a:t>
            </a:r>
            <a:r>
              <a:rPr lang="en-US" sz="2000" u="sng" kern="0" dirty="0" smtClean="0">
                <a:solidFill>
                  <a:srgbClr val="000066"/>
                </a:solidFill>
                <a:latin typeface="Calibri" pitchFamily="34" charset="0"/>
              </a:rPr>
              <a:t>affecting</a:t>
            </a:r>
            <a:r>
              <a:rPr lang="en-US" sz="2000" b="1" kern="0" dirty="0" smtClean="0">
                <a:solidFill>
                  <a:srgbClr val="000066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NMHSs</a:t>
            </a:r>
            <a:endParaRPr lang="hr-HR" sz="2000" kern="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68288" indent="-268288" algn="just">
              <a:spcBef>
                <a:spcPts val="480"/>
              </a:spcBef>
              <a:buClr>
                <a:srgbClr val="F4C600"/>
              </a:buClr>
              <a:buFontTx/>
              <a:buChar char="•"/>
            </a:pPr>
            <a:r>
              <a:rPr lang="hr-HR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Demonstration </a:t>
            </a:r>
            <a:r>
              <a:rPr lang="en-US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 communication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 the </a:t>
            </a: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value of the NMHSs 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to decision makers / Government</a:t>
            </a:r>
            <a:r>
              <a:rPr lang="hr-HR" sz="2000" b="1" kern="0" dirty="0" smtClean="0">
                <a:solidFill>
                  <a:srgbClr val="000066"/>
                </a:solidFill>
                <a:latin typeface="Calibri" pitchFamily="34" charset="0"/>
              </a:rPr>
              <a:t>                                                                    </a:t>
            </a:r>
            <a:r>
              <a:rPr lang="hr-HR" sz="2000" kern="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hr-HR" sz="2000" b="1" kern="0" dirty="0" smtClean="0">
                <a:solidFill>
                  <a:srgbClr val="000066"/>
                </a:solidFill>
                <a:latin typeface="Calibri" pitchFamily="34" charset="0"/>
              </a:rPr>
              <a:t>                 </a:t>
            </a:r>
            <a:r>
              <a:rPr lang="hr-HR" sz="2000" i="1" kern="0" dirty="0" smtClean="0">
                <a:solidFill>
                  <a:srgbClr val="000066"/>
                </a:solidFill>
                <a:latin typeface="Calibri" pitchFamily="34" charset="0"/>
              </a:rPr>
              <a:t>High importance in the current economic conditions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endParaRPr lang="hr-HR" sz="2000" b="1" kern="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68288" indent="-268288" algn="just">
              <a:spcBef>
                <a:spcPts val="480"/>
              </a:spcBef>
              <a:buClr>
                <a:srgbClr val="F4C600"/>
              </a:buClr>
              <a:buFontTx/>
              <a:buChar char="•"/>
            </a:pPr>
            <a:r>
              <a:rPr lang="hr-HR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Implementation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WIGOS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  <a:r>
              <a:rPr lang="en-US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WIS</a:t>
            </a:r>
            <a:r>
              <a:rPr lang="en-US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paricularly focusing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o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the</a:t>
            </a: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Font typeface="Wingdings" pitchFamily="2" charset="2"/>
              <a:buChar char="ü"/>
            </a:pP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maintenance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improvement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 the </a:t>
            </a: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observing</a:t>
            </a:r>
            <a:r>
              <a:rPr lang="en-US" sz="2000" b="1" i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systems</a:t>
            </a:r>
            <a:endParaRPr lang="hr-HR" sz="2000" i="1" u="sng" kern="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725488" lvl="1" indent="-268288" algn="just">
              <a:spcBef>
                <a:spcPts val="600"/>
              </a:spcBef>
              <a:buClr>
                <a:srgbClr val="F4C600"/>
              </a:buClr>
              <a:buFont typeface="Wingdings" pitchFamily="2" charset="2"/>
              <a:buChar char="ü"/>
            </a:pP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quality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observations</a:t>
            </a:r>
          </a:p>
          <a:p>
            <a:pPr marL="268288" indent="-268288" algn="just">
              <a:spcBef>
                <a:spcPts val="480"/>
              </a:spcBef>
              <a:buClr>
                <a:srgbClr val="F4C600"/>
              </a:buClr>
              <a:buFontTx/>
              <a:buChar char="•"/>
            </a:pPr>
            <a:r>
              <a:rPr lang="hr-HR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Enhancement of Climate Services </a:t>
            </a:r>
            <a:r>
              <a:rPr lang="en-US" sz="20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-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implementation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of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GFCS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at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regional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and</a:t>
            </a:r>
            <a:r>
              <a:rPr lang="en-US" sz="2000" b="1" kern="0" dirty="0" smtClean="0">
                <a:solidFill>
                  <a:srgbClr val="FF0000"/>
                </a:solidFill>
                <a:latin typeface="Calibri" pitchFamily="34" charset="0"/>
              </a:rPr>
              <a:t> </a:t>
            </a:r>
            <a:r>
              <a:rPr lang="en-US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national level</a:t>
            </a:r>
            <a:endParaRPr lang="hr-HR" sz="2000" kern="0" dirty="0" smtClean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268288" indent="-268288" algn="just">
              <a:spcBef>
                <a:spcPts val="480"/>
              </a:spcBef>
              <a:buClr>
                <a:srgbClr val="F4C600"/>
              </a:buClr>
              <a:buFontTx/>
              <a:buChar char="•"/>
            </a:pPr>
            <a:r>
              <a:rPr lang="en-GB" sz="2000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Securing</a:t>
            </a:r>
            <a:r>
              <a:rPr lang="en-GB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GB" sz="2000" b="1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climate data homogeneity </a:t>
            </a:r>
            <a:r>
              <a:rPr lang="en-GB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in the transition process from </a:t>
            </a:r>
            <a:r>
              <a:rPr lang="en-GB" sz="2000" i="1" u="sng" kern="0" dirty="0" smtClean="0">
                <a:solidFill>
                  <a:srgbClr val="000066"/>
                </a:solidFill>
                <a:latin typeface="Calibri" pitchFamily="34" charset="0"/>
              </a:rPr>
              <a:t>conventional</a:t>
            </a:r>
            <a:r>
              <a:rPr lang="en-GB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GB" sz="2000" kern="0" dirty="0" smtClean="0">
                <a:solidFill>
                  <a:srgbClr val="000066"/>
                </a:solidFill>
                <a:latin typeface="Calibri" pitchFamily="34" charset="0"/>
              </a:rPr>
              <a:t>to</a:t>
            </a:r>
            <a:r>
              <a:rPr lang="en-GB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GB" sz="2000" i="1" u="sng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automatic</a:t>
            </a:r>
            <a:r>
              <a:rPr lang="en-GB" sz="2000" b="1" kern="0" dirty="0" smtClean="0">
                <a:solidFill>
                  <a:srgbClr val="003399"/>
                </a:solidFill>
                <a:latin typeface="Calibri" pitchFamily="34" charset="0"/>
              </a:rPr>
              <a:t> </a:t>
            </a:r>
            <a:r>
              <a:rPr lang="en-GB" sz="2000" kern="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meteorological station performance</a:t>
            </a:r>
            <a:endParaRPr lang="en-GB" sz="2000" dirty="0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0" y="188640"/>
            <a:ext cx="9144000" cy="756320"/>
          </a:xfrm>
          <a:prstGeom prst="rect">
            <a:avLst/>
          </a:prstGeom>
          <a:solidFill>
            <a:srgbClr val="007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spcBef>
                <a:spcPts val="1440"/>
              </a:spcBef>
              <a:spcAft>
                <a:spcPts val="0"/>
              </a:spcAft>
            </a:pP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Agreed sets of </a:t>
            </a:r>
            <a:r>
              <a:rPr lang="en-GB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RA VI </a:t>
            </a:r>
            <a:r>
              <a:rPr lang="hr-HR" sz="3200" b="1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Calibri" pitchFamily="34" charset="0"/>
              </a:rPr>
              <a:t>Priorities</a:t>
            </a:r>
            <a:endParaRPr lang="hr-HR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3" name="Picture 12" descr="Group_photo_4_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81777" y="116632"/>
            <a:ext cx="1862224" cy="990600"/>
          </a:xfrm>
          <a:prstGeom prst="rect">
            <a:avLst/>
          </a:prstGeom>
          <a:noFill/>
        </p:spPr>
      </p:pic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7620000" y="692696"/>
            <a:ext cx="136127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1" hangingPunct="1">
              <a:spcBef>
                <a:spcPct val="0"/>
              </a:spcBef>
              <a:buClrTx/>
            </a:pPr>
            <a:r>
              <a:rPr lang="en-US" sz="1200" b="1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16</a:t>
            </a:r>
            <a:r>
              <a:rPr lang="en-US" sz="1200" b="1" baseline="30000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th</a:t>
            </a:r>
            <a:r>
              <a:rPr lang="en-US" sz="1200" b="1" dirty="0" smtClean="0">
                <a:solidFill>
                  <a:schemeClr val="bg1"/>
                </a:solidFill>
                <a:latin typeface="Calibri"/>
                <a:ea typeface="+mj-ea"/>
                <a:cs typeface="+mj-cs"/>
              </a:rPr>
              <a:t> Session RA VI </a:t>
            </a:r>
            <a:endParaRPr lang="hr-HR" sz="1200" b="1" dirty="0" smtClean="0">
              <a:solidFill>
                <a:schemeClr val="bg1"/>
              </a:solidFill>
              <a:latin typeface="Calibri"/>
              <a:ea typeface="+mj-ea"/>
              <a:cs typeface="+mj-cs"/>
            </a:endParaRPr>
          </a:p>
          <a:p>
            <a:pPr lvl="0" algn="ctr" eaLnBrk="1" hangingPunct="1">
              <a:spcBef>
                <a:spcPct val="0"/>
              </a:spcBef>
              <a:buClrTx/>
            </a:pP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Helsinki </a:t>
            </a:r>
            <a:r>
              <a:rPr lang="hr-HR" sz="1200" b="1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201</a:t>
            </a:r>
            <a:r>
              <a:rPr kumimoji="0" lang="hr-H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EE8346-F372-49B5-81A5-D1270ABA9D5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043608" y="6453336"/>
            <a:ext cx="4465637" cy="312737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FF9900"/>
                </a:solidFill>
              </a:rPr>
              <a:t>Cg-17, Geneva, 25 May 2015</a:t>
            </a:r>
            <a:endParaRPr lang="en-US" b="1" dirty="0">
              <a:solidFill>
                <a:srgbClr val="FF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23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23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523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523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523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523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523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232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3270" grpId="0" uiExpand="1" build="p" bldLvl="5"/>
      <p:bldP spid="14" grpId="0"/>
    </p:bldLst>
  </p:timing>
</p:sld>
</file>

<file path=ppt/theme/theme1.xml><?xml version="1.0" encoding="utf-8"?>
<a:theme xmlns:a="http://schemas.openxmlformats.org/drawingml/2006/main" name="WMO_Powerpoint_template_en">
  <a:themeElements>
    <a:clrScheme name="WMO-Title-SF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MO-Title-SF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MO-Title-SF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MO-Title-SF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MO-Title-SF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losing slide">
  <a:themeElements>
    <a:clrScheme name="1_SmallLog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SmallLogo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1_SmallLog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mallLog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mallLog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WMO_Powerpoint_template_en</Template>
  <TotalTime>1781</TotalTime>
  <Words>976</Words>
  <Application>Microsoft Office PowerPoint</Application>
  <PresentationFormat>On-screen Show (4:3)</PresentationFormat>
  <Paragraphs>102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WMO_Powerpoint_template_en</vt:lpstr>
      <vt:lpstr>Closing slide</vt:lpstr>
      <vt:lpstr>Cg-17/Doc. 2.4  (Geneva, Switzerland, 25 May – 12 June 2015)   Report of the President of RA VI (Europe)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</vt:lpstr>
    </vt:vector>
  </TitlesOfParts>
  <Company>WMO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EC-66/Doc. 2.4  Meeting of the Presidents of Regional Associations (PRA) 20-21/1/ 2014                  Ivan Cacic, Chair/PRA</dc:title>
  <dc:creator>Kuniyuki Shida</dc:creator>
  <cp:lastModifiedBy>Kuniyuki Shida</cp:lastModifiedBy>
  <cp:revision>161</cp:revision>
  <cp:lastPrinted>2014-06-17T08:28:03Z</cp:lastPrinted>
  <dcterms:created xsi:type="dcterms:W3CDTF">2014-06-16T12:38:30Z</dcterms:created>
  <dcterms:modified xsi:type="dcterms:W3CDTF">2015-02-24T15:23:03Z</dcterms:modified>
</cp:coreProperties>
</file>