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334" r:id="rId2"/>
    <p:sldId id="324" r:id="rId3"/>
    <p:sldId id="320" r:id="rId4"/>
    <p:sldId id="330" r:id="rId5"/>
    <p:sldId id="337" r:id="rId6"/>
    <p:sldId id="309" r:id="rId7"/>
    <p:sldId id="335" r:id="rId8"/>
    <p:sldId id="336" r:id="rId9"/>
    <p:sldId id="317" r:id="rId10"/>
    <p:sldId id="319" r:id="rId11"/>
    <p:sldId id="326" r:id="rId12"/>
    <p:sldId id="327" r:id="rId13"/>
    <p:sldId id="325" r:id="rId14"/>
    <p:sldId id="322" r:id="rId15"/>
    <p:sldId id="333" r:id="rId16"/>
    <p:sldId id="329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lan Dacic" initials="M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69696"/>
    <a:srgbClr val="002090"/>
    <a:srgbClr val="00009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65" autoAdjust="0"/>
    <p:restoredTop sz="94660"/>
  </p:normalViewPr>
  <p:slideViewPr>
    <p:cSldViewPr snapToGrid="0" snapToObjects="1">
      <p:cViewPr>
        <p:scale>
          <a:sx n="80" d="100"/>
          <a:sy n="80" d="100"/>
        </p:scale>
        <p:origin x="-282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ECF643-8004-594D-A2CC-E7D8ABC87020}" type="datetimeFigureOut">
              <a:rPr lang="en-US" smtClean="0"/>
              <a:pPr/>
              <a:t>4/23/2017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70492-E88A-A949-908C-099475642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0430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03">
              <a:defRPr/>
            </a:pPr>
            <a:endParaRPr lang="en-US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09AEA-6F79-41AA-A18F-64919AD15EB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4641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Depiction of three different types of participating entities depending on their information and communication technologies. Note: Through the capacity development all entities will eventually transit to type 3.</a:t>
            </a:r>
            <a:endParaRPr lang="sk-SK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EEFD2-2BC2-4C94-81CE-929FCDEE30BD}" type="slidenum">
              <a:rPr lang="sk-SK" smtClean="0"/>
              <a:pPr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268256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68910-A4E8-4E13-940B-AC6E6544289C}" type="slidenum">
              <a:rPr lang="hr-HR" smtClean="0"/>
              <a:pPr/>
              <a:t>12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92406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64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0931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3901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663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6454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3727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31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5509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3484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9AF2F-52C6-9B46-B8B2-0579234AE62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361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metnet.eu/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hyperlink" Target="http://www.eumetnet.eu/" TargetMode="Externa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metnet.eu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8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3.pn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mo2016_powerpoint_standard_v2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927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3999" cy="3835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r-HR" sz="3400" b="1" dirty="0" smtClean="0">
              <a:solidFill>
                <a:srgbClr val="000090"/>
              </a:solidFill>
            </a:endParaRPr>
          </a:p>
          <a:p>
            <a:r>
              <a:rPr lang="hr-HR" sz="28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 VI MG-5</a:t>
            </a:r>
            <a:endParaRPr lang="hr-HR" sz="2800" dirty="0" smtClean="0">
              <a:solidFill>
                <a:srgbClr val="0000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000" i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Vilnius, Lithuania, 26 – 27 April 2017</a:t>
            </a:r>
            <a:r>
              <a:rPr lang="en-US" sz="20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hr-HR" sz="2000" dirty="0" smtClean="0">
              <a:solidFill>
                <a:srgbClr val="0000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r-HR" sz="2000" b="1" dirty="0" smtClean="0">
              <a:solidFill>
                <a:srgbClr val="0000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4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MULTI-HAZARD </a:t>
            </a:r>
            <a:r>
              <a:rPr lang="en-US" sz="34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EARLY WARNING ADVISORY SYSTEM IN SOUTH EAST EUROPE</a:t>
            </a:r>
            <a:endParaRPr lang="hr-HR" sz="3400" b="1" dirty="0" smtClean="0">
              <a:solidFill>
                <a:srgbClr val="0000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r-HR" sz="24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Sub-regional / Regional /Global</a:t>
            </a:r>
          </a:p>
          <a:p>
            <a:r>
              <a:rPr lang="hr-HR" sz="24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Cooperational Mechanism</a:t>
            </a:r>
            <a:endParaRPr lang="hr-HR" sz="2400" dirty="0" smtClean="0">
              <a:solidFill>
                <a:srgbClr val="000090"/>
              </a:solidFill>
            </a:endParaRPr>
          </a:p>
          <a:p>
            <a:endParaRPr lang="en-US" sz="3400" dirty="0" smtClean="0">
              <a:solidFill>
                <a:srgbClr val="000090"/>
              </a:solidFill>
            </a:endParaRPr>
          </a:p>
          <a:p>
            <a:endParaRPr lang="en-US" sz="3400" dirty="0">
              <a:solidFill>
                <a:srgbClr val="000090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191813" y="3728844"/>
            <a:ext cx="3952187" cy="9032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hr-HR" sz="2800" b="1" i="0" u="none" strike="noStrike" kern="1200" cap="none" spc="0" normalizeH="0" baseline="0" dirty="0" smtClean="0">
                <a:ln>
                  <a:noFill/>
                </a:ln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Ivan Čačić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hr-HR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President RA VI (Europe)</a:t>
            </a:r>
            <a:endParaRPr kumimoji="0" lang="en-GB" sz="2400" b="0" i="1" u="none" strike="noStrike" kern="1200" cap="none" spc="0" normalizeH="0" baseline="0" noProof="0" dirty="0" smtClean="0">
              <a:ln>
                <a:noFill/>
              </a:ln>
              <a:solidFill>
                <a:srgbClr val="0000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199232" y="3767965"/>
            <a:ext cx="2992581" cy="1336074"/>
          </a:xfrm>
        </p:spPr>
        <p:txBody>
          <a:bodyPr>
            <a:noAutofit/>
          </a:bodyPr>
          <a:lstStyle/>
          <a:p>
            <a:r>
              <a:rPr lang="sr-Latn-CS" sz="28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Milan Dacić</a:t>
            </a:r>
          </a:p>
          <a:p>
            <a:r>
              <a:rPr lang="en-GB" sz="2400" i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WMO Representative for Europe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5191813" y="5379512"/>
            <a:ext cx="3952187" cy="9032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hr-HR" sz="2800" b="1" i="0" u="none" strike="noStrike" kern="1200" cap="none" spc="0" normalizeH="0" baseline="0" dirty="0" smtClean="0">
                <a:ln>
                  <a:noFill/>
                </a:ln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Michael Staudinger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hr-HR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PR of Austria with WMO</a:t>
            </a:r>
            <a:endParaRPr kumimoji="0" lang="en-GB" sz="2400" b="0" i="1" u="none" strike="noStrike" kern="1200" cap="none" spc="0" normalizeH="0" baseline="0" noProof="0" dirty="0" smtClean="0">
              <a:ln>
                <a:noFill/>
              </a:ln>
              <a:solidFill>
                <a:srgbClr val="0000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92606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C:\Users\Sancta Domenica\Desktop\SEE cha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2087" y="1192677"/>
            <a:ext cx="6128148" cy="4995564"/>
          </a:xfrm>
          <a:prstGeom prst="rect">
            <a:avLst/>
          </a:prstGeom>
          <a:noFill/>
        </p:spPr>
      </p:pic>
      <p:sp>
        <p:nvSpPr>
          <p:cNvPr id="34" name="Rectangle 3"/>
          <p:cNvSpPr txBox="1">
            <a:spLocks noChangeArrowheads="1"/>
          </p:cNvSpPr>
          <p:nvPr/>
        </p:nvSpPr>
        <p:spPr bwMode="auto">
          <a:xfrm>
            <a:off x="0" y="-27384"/>
            <a:ext cx="9144000" cy="792163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i-FI" sz="2400" b="1" kern="0" dirty="0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Organizational Platform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i-FI" sz="2400" b="1" kern="0" dirty="0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MHEWS-A Consortium of Operations / SEE</a:t>
            </a:r>
          </a:p>
        </p:txBody>
      </p:sp>
      <p:sp>
        <p:nvSpPr>
          <p:cNvPr id="537602" name="Line 2"/>
          <p:cNvSpPr>
            <a:spLocks noChangeShapeType="1"/>
          </p:cNvSpPr>
          <p:nvPr/>
        </p:nvSpPr>
        <p:spPr bwMode="auto">
          <a:xfrm>
            <a:off x="0" y="764704"/>
            <a:ext cx="9144000" cy="0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hr-HR"/>
          </a:p>
        </p:txBody>
      </p:sp>
      <p:sp>
        <p:nvSpPr>
          <p:cNvPr id="46" name="Rectangle 45"/>
          <p:cNvSpPr/>
          <p:nvPr/>
        </p:nvSpPr>
        <p:spPr>
          <a:xfrm>
            <a:off x="2422087" y="808886"/>
            <a:ext cx="4009431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altLang="fi-FI" sz="2400" b="1" kern="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3 </a:t>
            </a:r>
            <a:r>
              <a:rPr lang="en-US" altLang="fi-FI" sz="2400" b="1" kern="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Clusters of Operations</a:t>
            </a:r>
            <a:endParaRPr lang="hr-HR" altLang="fi-FI" sz="2400" b="1" kern="0" dirty="0" smtClean="0">
              <a:solidFill>
                <a:srgbClr val="0000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i-FI" sz="2000" i="1" kern="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oriented from NW towards SE</a:t>
            </a:r>
            <a:endParaRPr lang="en-US" altLang="fi-FI" sz="2400" b="1" kern="0" dirty="0" smtClean="0">
              <a:solidFill>
                <a:srgbClr val="0000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78532" y="1026271"/>
            <a:ext cx="1483098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altLang="fi-FI" kern="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Fixed </a:t>
            </a:r>
            <a:r>
              <a:rPr lang="en-US" altLang="fi-FI" kern="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Clusters</a:t>
            </a:r>
          </a:p>
        </p:txBody>
      </p:sp>
      <p:pic>
        <p:nvPicPr>
          <p:cNvPr id="78" name="Picture 77" descr="H:\DHMZ\4. Međunarodni poslovi\1. Organizacije\1. WMO\1. Constituent Bodyes\1. RA VI\1. President Activities\3. Missions\DRR Consortium\Wilton Park Conference\Speech about Lessons learned  SEE Flodings\MHEWS Consortium of Cooperations in SE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615" y="1578327"/>
            <a:ext cx="978149" cy="1023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96816" y="1641610"/>
            <a:ext cx="1001091" cy="960076"/>
            <a:chOff x="3168" y="10165"/>
            <a:chExt cx="5844" cy="5110"/>
          </a:xfrm>
        </p:grpSpPr>
        <p:sp>
          <p:nvSpPr>
            <p:cNvPr id="1029" name="Oval 5"/>
            <p:cNvSpPr>
              <a:spLocks noChangeArrowheads="1"/>
            </p:cNvSpPr>
            <p:nvPr/>
          </p:nvSpPr>
          <p:spPr bwMode="auto">
            <a:xfrm>
              <a:off x="3168" y="10165"/>
              <a:ext cx="2016" cy="3293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1030" name="Oval 6"/>
            <p:cNvSpPr>
              <a:spLocks noChangeArrowheads="1"/>
            </p:cNvSpPr>
            <p:nvPr/>
          </p:nvSpPr>
          <p:spPr bwMode="auto">
            <a:xfrm>
              <a:off x="3902" y="10481"/>
              <a:ext cx="4425" cy="4170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1031" name="Oval 7"/>
            <p:cNvSpPr>
              <a:spLocks noChangeArrowheads="1"/>
            </p:cNvSpPr>
            <p:nvPr/>
          </p:nvSpPr>
          <p:spPr bwMode="auto">
            <a:xfrm>
              <a:off x="5356" y="10806"/>
              <a:ext cx="3656" cy="4469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</p:grpSp>
      <p:sp>
        <p:nvSpPr>
          <p:cNvPr id="81" name="Rectangle 80"/>
          <p:cNvSpPr/>
          <p:nvPr/>
        </p:nvSpPr>
        <p:spPr>
          <a:xfrm>
            <a:off x="227973" y="2859462"/>
            <a:ext cx="1958394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altLang="fi-FI" sz="2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Flash Flood Risk</a:t>
            </a:r>
            <a:endParaRPr lang="en-US" altLang="fi-FI" sz="2400" b="1" kern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036" name="Oval 12"/>
          <p:cNvSpPr>
            <a:spLocks noChangeArrowheads="1"/>
          </p:cNvSpPr>
          <p:nvPr/>
        </p:nvSpPr>
        <p:spPr bwMode="auto">
          <a:xfrm>
            <a:off x="608649" y="1630724"/>
            <a:ext cx="322627" cy="618696"/>
          </a:xfrm>
          <a:prstGeom prst="ellipse">
            <a:avLst/>
          </a:prstGeom>
          <a:solidFill>
            <a:srgbClr val="FFFFFF">
              <a:alpha val="0"/>
            </a:srgb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84" name="Rectangle 83"/>
          <p:cNvSpPr/>
          <p:nvPr/>
        </p:nvSpPr>
        <p:spPr>
          <a:xfrm>
            <a:off x="6132327" y="2390234"/>
            <a:ext cx="2020104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altLang="fi-FI" sz="2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Dynamic </a:t>
            </a:r>
            <a:r>
              <a:rPr lang="en-US" altLang="fi-FI" sz="2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Clusters</a:t>
            </a:r>
          </a:p>
        </p:txBody>
      </p:sp>
      <p:sp>
        <p:nvSpPr>
          <p:cNvPr id="85" name="Rectangle 84"/>
          <p:cNvSpPr/>
          <p:nvPr/>
        </p:nvSpPr>
        <p:spPr>
          <a:xfrm>
            <a:off x="6486006" y="1417805"/>
            <a:ext cx="1067921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altLang="fi-FI" sz="2000" kern="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Swich to</a:t>
            </a:r>
            <a:endParaRPr lang="en-US" altLang="fi-FI" sz="2000" kern="0" dirty="0" smtClean="0">
              <a:solidFill>
                <a:srgbClr val="0000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87" name="Text Box 7"/>
          <p:cNvSpPr txBox="1">
            <a:spLocks noChangeArrowheads="1"/>
          </p:cNvSpPr>
          <p:nvPr/>
        </p:nvSpPr>
        <p:spPr bwMode="auto">
          <a:xfrm>
            <a:off x="422407" y="3690459"/>
            <a:ext cx="1593407" cy="338554"/>
          </a:xfrm>
          <a:prstGeom prst="rect">
            <a:avLst/>
          </a:prstGeom>
          <a:solidFill>
            <a:srgbClr val="FFFFCC"/>
          </a:solidFill>
          <a:ln w="25400" cmpd="dbl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600" b="1" i="0" u="none" strike="noStrike" cap="none" normalizeH="0" baseline="0" smtClean="0">
                <a:ln>
                  <a:noFill/>
                </a:ln>
                <a:solidFill>
                  <a:srgbClr val="000090"/>
                </a:solidFill>
                <a:effectLst/>
                <a:latin typeface="Calibri" pitchFamily="34" charset="0"/>
                <a:cs typeface="Arial" pitchFamily="34" charset="0"/>
              </a:rPr>
              <a:t>C1</a:t>
            </a:r>
            <a:endParaRPr kumimoji="0" lang="sr-Latn-CS" sz="1600" b="0" i="0" u="none" strike="noStrike" cap="none" normalizeH="0" baseline="0" smtClean="0">
              <a:ln>
                <a:noFill/>
              </a:ln>
              <a:solidFill>
                <a:srgbClr val="00009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Text Box 6"/>
          <p:cNvSpPr txBox="1">
            <a:spLocks noChangeArrowheads="1"/>
          </p:cNvSpPr>
          <p:nvPr/>
        </p:nvSpPr>
        <p:spPr bwMode="auto">
          <a:xfrm>
            <a:off x="411521" y="4029013"/>
            <a:ext cx="1593407" cy="1261218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24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hr-HR" sz="1600" b="1" i="0" u="none" strike="noStrike" cap="none" normalizeH="0" baseline="0" dirty="0" smtClean="0">
                <a:ln>
                  <a:noFill/>
                </a:ln>
                <a:solidFill>
                  <a:srgbClr val="000090"/>
                </a:solidFill>
                <a:effectLst/>
                <a:latin typeface="Calibri" pitchFamily="34" charset="0"/>
                <a:cs typeface="Arial" pitchFamily="34" charset="0"/>
              </a:rPr>
              <a:t>Sava River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hr-HR" sz="1600" b="1" i="0" u="none" strike="noStrike" cap="none" normalizeH="0" baseline="0" dirty="0" smtClean="0">
                <a:ln>
                  <a:noFill/>
                </a:ln>
                <a:solidFill>
                  <a:srgbClr val="000090"/>
                </a:solidFill>
                <a:effectLst/>
                <a:latin typeface="Calibri" pitchFamily="34" charset="0"/>
                <a:cs typeface="Arial" pitchFamily="34" charset="0"/>
              </a:rPr>
              <a:t>Panonian Valley</a:t>
            </a:r>
          </a:p>
          <a:p>
            <a:pPr lvl="0" algn="ctr" defTabSz="914400" fontAlgn="base">
              <a:spcBef>
                <a:spcPts val="600"/>
              </a:spcBef>
              <a:spcAft>
                <a:spcPts val="600"/>
              </a:spcAft>
            </a:pPr>
            <a:r>
              <a:rPr lang="hr-HR" sz="1600" b="1" dirty="0" smtClean="0">
                <a:solidFill>
                  <a:srgbClr val="000090"/>
                </a:solidFill>
                <a:latin typeface="Calibri" pitchFamily="34" charset="0"/>
                <a:cs typeface="Arial" pitchFamily="34" charset="0"/>
              </a:rPr>
              <a:t> Adriatic Sea</a:t>
            </a:r>
            <a:endParaRPr kumimoji="0" lang="hr-HR" sz="1600" b="1" i="0" u="none" strike="noStrike" cap="none" normalizeH="0" baseline="0" dirty="0" smtClean="0">
              <a:ln>
                <a:noFill/>
              </a:ln>
              <a:solidFill>
                <a:srgbClr val="000090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1038" name="Oval 14"/>
          <p:cNvSpPr>
            <a:spLocks noChangeArrowheads="1"/>
          </p:cNvSpPr>
          <p:nvPr/>
        </p:nvSpPr>
        <p:spPr bwMode="auto">
          <a:xfrm>
            <a:off x="722552" y="1700981"/>
            <a:ext cx="758013" cy="783467"/>
          </a:xfrm>
          <a:prstGeom prst="ellipse">
            <a:avLst/>
          </a:prstGeom>
          <a:solidFill>
            <a:srgbClr val="FFFFFF">
              <a:alpha val="0"/>
            </a:srgb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29" name="Picture 2" descr="G:\Trash\Tunderstorm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2087" y="1026271"/>
            <a:ext cx="6128147" cy="5240235"/>
          </a:xfrm>
          <a:prstGeom prst="rect">
            <a:avLst/>
          </a:prstGeom>
          <a:noFill/>
        </p:spPr>
      </p:pic>
      <p:cxnSp>
        <p:nvCxnSpPr>
          <p:cNvPr id="86" name="Straight Arrow Connector 85"/>
          <p:cNvCxnSpPr/>
          <p:nvPr/>
        </p:nvCxnSpPr>
        <p:spPr>
          <a:xfrm>
            <a:off x="2601690" y="2470855"/>
            <a:ext cx="718457" cy="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3287489" y="2481741"/>
            <a:ext cx="859971" cy="533602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>
            <a:off x="4136574" y="3015343"/>
            <a:ext cx="255988" cy="522514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Rectangle 88"/>
          <p:cNvSpPr/>
          <p:nvPr/>
        </p:nvSpPr>
        <p:spPr>
          <a:xfrm>
            <a:off x="4272816" y="4757057"/>
            <a:ext cx="4462402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hr-HR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Slovenia → Croatia</a:t>
            </a:r>
          </a:p>
          <a:p>
            <a:endParaRPr lang="hr-HR" b="1" dirty="0" smtClean="0">
              <a:solidFill>
                <a:srgbClr val="0000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r>
              <a:rPr lang="hr-HR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Croatia → Bosnia and  Herzegovina → Serbia</a:t>
            </a:r>
          </a:p>
          <a:p>
            <a:endParaRPr lang="hr-HR" b="1" dirty="0" smtClean="0">
              <a:solidFill>
                <a:srgbClr val="0000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r>
              <a:rPr lang="hr-HR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Serbia → Kosovo </a:t>
            </a:r>
            <a:r>
              <a:rPr lang="hr-HR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(</a:t>
            </a:r>
            <a:r>
              <a:rPr lang="hr-HR" i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UNSCR 1244</a:t>
            </a:r>
            <a:r>
              <a:rPr lang="hr-HR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) </a:t>
            </a:r>
            <a:r>
              <a:rPr lang="hr-HR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→</a:t>
            </a:r>
          </a:p>
          <a:p>
            <a:r>
              <a:rPr lang="en-US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The </a:t>
            </a:r>
            <a:r>
              <a:rPr lang="hr-HR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former Yugoslav Republic of</a:t>
            </a:r>
            <a:r>
              <a:rPr lang="hr-HR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</a:t>
            </a:r>
            <a:r>
              <a:rPr lang="en-US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Macedonia</a:t>
            </a:r>
            <a:endParaRPr lang="hr-HR" b="1" dirty="0">
              <a:solidFill>
                <a:srgbClr val="0000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97" name="Text Box 10"/>
          <p:cNvSpPr txBox="1">
            <a:spLocks noChangeArrowheads="1"/>
          </p:cNvSpPr>
          <p:nvPr/>
        </p:nvSpPr>
        <p:spPr bwMode="auto">
          <a:xfrm>
            <a:off x="2066305" y="5290231"/>
            <a:ext cx="1852612" cy="1230312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24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hr-HR" b="1" i="0" u="none" strike="noStrike" cap="none" normalizeH="0" baseline="0" dirty="0" smtClean="0">
                <a:ln>
                  <a:noFill/>
                </a:ln>
                <a:solidFill>
                  <a:srgbClr val="000090"/>
                </a:solidFill>
                <a:effectLst/>
                <a:latin typeface="Calibri" pitchFamily="34" charset="0"/>
                <a:cs typeface="Arial" pitchFamily="34" charset="0"/>
              </a:rPr>
              <a:t>Danube River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hr-HR" b="1" i="0" u="none" strike="noStrike" cap="none" normalizeH="0" baseline="0" dirty="0" smtClean="0">
                <a:ln>
                  <a:noFill/>
                </a:ln>
                <a:solidFill>
                  <a:srgbClr val="000090"/>
                </a:solidFill>
                <a:effectLst/>
                <a:latin typeface="Calibri" pitchFamily="34" charset="0"/>
                <a:cs typeface="Arial" pitchFamily="34" charset="0"/>
              </a:rPr>
              <a:t>Black Sea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hr-HR" b="1" i="0" u="none" strike="noStrike" cap="none" normalizeH="0" baseline="0" dirty="0" smtClean="0">
                <a:ln>
                  <a:noFill/>
                </a:ln>
                <a:solidFill>
                  <a:srgbClr val="000090"/>
                </a:solidFill>
                <a:effectLst/>
                <a:latin typeface="Calibri" pitchFamily="34" charset="0"/>
                <a:cs typeface="Arial" pitchFamily="34" charset="0"/>
              </a:rPr>
              <a:t>Ionean Sea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b="0" i="0" u="none" strike="noStrike" cap="none" normalizeH="0" baseline="0" dirty="0" smtClean="0">
              <a:ln>
                <a:noFill/>
              </a:ln>
              <a:solidFill>
                <a:srgbClr val="00009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Text Box 8"/>
          <p:cNvSpPr txBox="1">
            <a:spLocks noChangeArrowheads="1"/>
          </p:cNvSpPr>
          <p:nvPr/>
        </p:nvSpPr>
        <p:spPr bwMode="auto">
          <a:xfrm>
            <a:off x="2066305" y="4920899"/>
            <a:ext cx="1852612" cy="369332"/>
          </a:xfrm>
          <a:prstGeom prst="rect">
            <a:avLst/>
          </a:prstGeom>
          <a:solidFill>
            <a:srgbClr val="CCFFFF"/>
          </a:solidFill>
          <a:ln w="25400" cmpd="dbl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b="1" i="0" u="none" strike="noStrike" cap="none" normalizeH="0" baseline="0" smtClean="0">
                <a:ln>
                  <a:noFill/>
                </a:ln>
                <a:solidFill>
                  <a:srgbClr val="000090"/>
                </a:solidFill>
                <a:effectLst/>
                <a:latin typeface="Calibri" pitchFamily="34" charset="0"/>
                <a:cs typeface="Arial" pitchFamily="34" charset="0"/>
              </a:rPr>
              <a:t>C2</a:t>
            </a:r>
            <a:endParaRPr kumimoji="0" lang="sr-Latn-CS" b="0" i="0" u="none" strike="noStrike" cap="none" normalizeH="0" baseline="0" smtClean="0">
              <a:ln>
                <a:noFill/>
              </a:ln>
              <a:solidFill>
                <a:srgbClr val="00009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5" name="Straight Arrow Connector 94"/>
          <p:cNvCxnSpPr/>
          <p:nvPr/>
        </p:nvCxnSpPr>
        <p:spPr>
          <a:xfrm>
            <a:off x="1370686" y="3842657"/>
            <a:ext cx="1429570" cy="1273629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5078463" y="1928569"/>
            <a:ext cx="4065537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altLang="fi-FI" sz="2400" b="1" kern="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AD-Hoc </a:t>
            </a:r>
            <a:r>
              <a:rPr lang="en-US" altLang="fi-FI" sz="2400" b="1" kern="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Clusters of Operations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284727" y="2388259"/>
            <a:ext cx="2020104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altLang="fi-FI" sz="2000" b="1" kern="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Dynamic </a:t>
            </a:r>
            <a:r>
              <a:rPr lang="en-US" altLang="fi-FI" sz="2000" b="1" kern="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Clusters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968404" y="4356947"/>
            <a:ext cx="2175596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altLang="fi-FI" sz="2000" b="1" kern="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Cross-boarder SOP</a:t>
            </a:r>
            <a:endParaRPr lang="en-US" altLang="fi-FI" sz="2000" b="1" kern="0" dirty="0" smtClean="0">
              <a:solidFill>
                <a:srgbClr val="0000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86239" y="3170712"/>
            <a:ext cx="2848979" cy="519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32"/>
          <p:cNvSpPr/>
          <p:nvPr/>
        </p:nvSpPr>
        <p:spPr>
          <a:xfrm>
            <a:off x="6978304" y="4366847"/>
            <a:ext cx="2175596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altLang="fi-FI" sz="2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Cross-boarder SOP</a:t>
            </a:r>
            <a:endParaRPr lang="en-US" altLang="fi-FI" sz="2000" b="1" kern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5" name="Footer Placeholder 3"/>
          <p:cNvSpPr txBox="1">
            <a:spLocks/>
          </p:cNvSpPr>
          <p:nvPr/>
        </p:nvSpPr>
        <p:spPr>
          <a:xfrm>
            <a:off x="2642150" y="6529536"/>
            <a:ext cx="3486149" cy="3127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5th RA VI </a:t>
            </a:r>
            <a:r>
              <a:rPr kumimoji="0" lang="hr-H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MG, Vilnius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hr-H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Lithuania, 26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kumimoji="0" lang="hr-H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27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April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201</a:t>
            </a:r>
            <a:r>
              <a:rPr kumimoji="0" lang="hr-H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991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8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4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1036" grpId="0" uiExpand="1" animBg="1"/>
      <p:bldP spid="84" grpId="0" animBg="1"/>
      <p:bldP spid="87" grpId="0" uiExpand="1" animBg="1"/>
      <p:bldP spid="88" grpId="0" uiExpand="1" animBg="1"/>
      <p:bldP spid="1038" grpId="0" animBg="1"/>
      <p:bldP spid="89" grpId="0" uiExpand="1" build="p" bldLvl="5" animBg="1"/>
      <p:bldP spid="97" grpId="0" animBg="1"/>
      <p:bldP spid="9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van Čačić\Desktop\Clipboard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4574" y="846574"/>
            <a:ext cx="7844589" cy="5867099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>
          <a:xfrm flipV="1">
            <a:off x="0" y="807239"/>
            <a:ext cx="9144000" cy="20535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886175" y="2531327"/>
            <a:ext cx="272395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hr-HR" b="1" dirty="0" smtClean="0">
                <a:solidFill>
                  <a:srgbClr val="C00000"/>
                </a:solidFill>
              </a:rPr>
              <a:t>Structured communication</a:t>
            </a:r>
            <a:endParaRPr lang="hr-HR" b="1" dirty="0">
              <a:solidFill>
                <a:srgbClr val="C000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26157" y="128183"/>
            <a:ext cx="6525928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8000" b="1" dirty="0" smtClean="0">
                <a:solidFill>
                  <a:srgbClr val="0000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Meteoalarm </a:t>
            </a:r>
            <a:r>
              <a:rPr lang="en-US" sz="8000" b="1" dirty="0" smtClean="0">
                <a:solidFill>
                  <a:srgbClr val="0000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r>
              <a:rPr lang="hr-HR" sz="8000" b="1" dirty="0" smtClean="0">
                <a:solidFill>
                  <a:srgbClr val="0000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8000" b="1" dirty="0" smtClean="0">
                <a:solidFill>
                  <a:srgbClr val="0000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Communication Tool</a:t>
            </a:r>
            <a:endParaRPr lang="hr-HR" sz="8000" b="1" dirty="0" smtClean="0">
              <a:solidFill>
                <a:srgbClr val="00009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r-HR" sz="2600" i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hr-HR" sz="64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Closed system </a:t>
            </a:r>
            <a:r>
              <a:rPr lang="hr-HR" sz="6400" i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for forecasters only</a:t>
            </a:r>
            <a:endParaRPr lang="en-US" sz="6400" i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Picture 6" descr="http://www.eumetnet.eu/themes/garland/logo.p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47" y="140489"/>
            <a:ext cx="1714500" cy="666750"/>
          </a:xfrm>
          <a:prstGeom prst="rect">
            <a:avLst/>
          </a:prstGeom>
          <a:noFill/>
        </p:spPr>
      </p:pic>
      <p:sp>
        <p:nvSpPr>
          <p:cNvPr id="15" name="Oval 14"/>
          <p:cNvSpPr/>
          <p:nvPr/>
        </p:nvSpPr>
        <p:spPr>
          <a:xfrm>
            <a:off x="3847172" y="4895386"/>
            <a:ext cx="5040350" cy="892098"/>
          </a:xfrm>
          <a:prstGeom prst="ellipse">
            <a:avLst/>
          </a:prstGeom>
          <a:noFill/>
          <a:ln w="31750" cmpd="sng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Oval 15"/>
          <p:cNvSpPr/>
          <p:nvPr/>
        </p:nvSpPr>
        <p:spPr>
          <a:xfrm>
            <a:off x="4464204" y="4560850"/>
            <a:ext cx="944137" cy="245328"/>
          </a:xfrm>
          <a:prstGeom prst="ellipse">
            <a:avLst/>
          </a:prstGeom>
          <a:noFill/>
          <a:ln w="31750" cmpd="sng">
            <a:solidFill>
              <a:srgbClr val="005A9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3847172" y="4895386"/>
            <a:ext cx="617032" cy="0"/>
          </a:xfrm>
          <a:prstGeom prst="straightConnector1">
            <a:avLst/>
          </a:prstGeom>
          <a:ln w="28575">
            <a:solidFill>
              <a:srgbClr val="004D8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263698" y="4806178"/>
            <a:ext cx="245326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271135" y="4969729"/>
            <a:ext cx="245326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267421" y="5144431"/>
            <a:ext cx="44232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304363" y="6067342"/>
            <a:ext cx="4282067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hr-HR" u="sng" dirty="0" smtClean="0">
                <a:solidFill>
                  <a:srgbClr val="002060"/>
                </a:solidFill>
              </a:rPr>
              <a:t>Vital</a:t>
            </a:r>
            <a:r>
              <a:rPr lang="hr-HR" dirty="0" smtClean="0">
                <a:solidFill>
                  <a:srgbClr val="002060"/>
                </a:solidFill>
              </a:rPr>
              <a:t>  also for </a:t>
            </a:r>
            <a:r>
              <a:rPr lang="hr-HR" b="1" dirty="0" smtClean="0">
                <a:solidFill>
                  <a:srgbClr val="002060"/>
                </a:solidFill>
              </a:rPr>
              <a:t>cross-border</a:t>
            </a:r>
            <a:r>
              <a:rPr lang="hr-HR" dirty="0" smtClean="0">
                <a:solidFill>
                  <a:srgbClr val="002060"/>
                </a:solidFill>
              </a:rPr>
              <a:t> </a:t>
            </a:r>
            <a:r>
              <a:rPr lang="hr-HR" b="1" dirty="0" smtClean="0">
                <a:solidFill>
                  <a:srgbClr val="002060"/>
                </a:solidFill>
              </a:rPr>
              <a:t>communication</a:t>
            </a:r>
            <a:endParaRPr lang="hr-HR" b="1" dirty="0">
              <a:solidFill>
                <a:srgbClr val="002060"/>
              </a:solidFill>
            </a:endParaRPr>
          </a:p>
        </p:txBody>
      </p:sp>
      <p:sp>
        <p:nvSpPr>
          <p:cNvPr id="14" name="Footer Placeholder 3"/>
          <p:cNvSpPr txBox="1">
            <a:spLocks/>
          </p:cNvSpPr>
          <p:nvPr/>
        </p:nvSpPr>
        <p:spPr>
          <a:xfrm>
            <a:off x="2642150" y="6529536"/>
            <a:ext cx="3486149" cy="3127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5th RA VI </a:t>
            </a:r>
            <a:r>
              <a:rPr kumimoji="0" lang="hr-H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MG, Vilnius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hr-H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Lithuania, 26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kumimoji="0" lang="hr-H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27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April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201</a:t>
            </a:r>
            <a:r>
              <a:rPr kumimoji="0" lang="hr-H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555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5" grpId="0" animBg="1"/>
      <p:bldP spid="16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V="1">
            <a:off x="0" y="807239"/>
            <a:ext cx="9144000" cy="20535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Ivan Čačić\Desktop\Clipboard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8902" y="847023"/>
            <a:ext cx="7873566" cy="5917503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939936" y="847023"/>
            <a:ext cx="3166711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hr-HR" dirty="0" smtClean="0">
                <a:solidFill>
                  <a:srgbClr val="C00000"/>
                </a:solidFill>
              </a:rPr>
              <a:t>More detailed communication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126157" y="128183"/>
            <a:ext cx="6525928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8000" b="1" dirty="0" smtClean="0">
                <a:solidFill>
                  <a:srgbClr val="0000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Meteoalarm</a:t>
            </a:r>
            <a:r>
              <a:rPr lang="en-US" sz="8000" b="1" dirty="0" smtClean="0">
                <a:solidFill>
                  <a:srgbClr val="0000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as a Communication Tool</a:t>
            </a:r>
            <a:endParaRPr lang="hr-HR" sz="8000" b="1" dirty="0" smtClean="0">
              <a:solidFill>
                <a:srgbClr val="00009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r-HR" sz="2600" i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hr-HR" sz="6400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Closed system</a:t>
            </a:r>
            <a:r>
              <a:rPr lang="hr-HR" sz="6400" i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r-HR" sz="6400" i="1" dirty="0" smtClean="0">
                <a:solidFill>
                  <a:srgbClr val="0000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for forecasters only</a:t>
            </a:r>
            <a:endParaRPr lang="en-US" sz="6400" i="1" dirty="0" smtClean="0">
              <a:solidFill>
                <a:srgbClr val="00009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4768" y="847023"/>
            <a:ext cx="532091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http://www.eumetnet.eu/themes/garland/logo.pn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47" y="140489"/>
            <a:ext cx="1714500" cy="666750"/>
          </a:xfrm>
          <a:prstGeom prst="rect">
            <a:avLst/>
          </a:prstGeom>
          <a:noFill/>
        </p:spPr>
      </p:pic>
      <p:sp>
        <p:nvSpPr>
          <p:cNvPr id="16" name="Oval 15"/>
          <p:cNvSpPr/>
          <p:nvPr/>
        </p:nvSpPr>
        <p:spPr>
          <a:xfrm>
            <a:off x="446049" y="2977377"/>
            <a:ext cx="3523785" cy="2810106"/>
          </a:xfrm>
          <a:prstGeom prst="ellipse">
            <a:avLst/>
          </a:prstGeom>
          <a:noFill/>
          <a:ln w="31750" cmpd="sng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1393905" y="5252224"/>
            <a:ext cx="1059366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865701" y="4849439"/>
            <a:ext cx="2706299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hr-HR" sz="1600" i="1" dirty="0" smtClean="0">
                <a:solidFill>
                  <a:srgbClr val="002060"/>
                </a:solidFill>
              </a:rPr>
              <a:t>Hyperlinks, e.g. radar data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229585" y="2240056"/>
            <a:ext cx="4442883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hr-HR" u="sng" dirty="0" smtClean="0">
                <a:solidFill>
                  <a:srgbClr val="000090"/>
                </a:solidFill>
              </a:rPr>
              <a:t>Great tool for </a:t>
            </a:r>
            <a:r>
              <a:rPr lang="hr-HR" b="1" u="sng" dirty="0" smtClean="0">
                <a:solidFill>
                  <a:srgbClr val="000090"/>
                </a:solidFill>
              </a:rPr>
              <a:t>cross-border</a:t>
            </a:r>
            <a:r>
              <a:rPr lang="hr-HR" u="sng" dirty="0" smtClean="0">
                <a:solidFill>
                  <a:srgbClr val="000090"/>
                </a:solidFill>
              </a:rPr>
              <a:t> </a:t>
            </a:r>
            <a:r>
              <a:rPr lang="hr-HR" b="1" u="sng" dirty="0" smtClean="0">
                <a:solidFill>
                  <a:srgbClr val="000090"/>
                </a:solidFill>
              </a:rPr>
              <a:t>communication</a:t>
            </a:r>
            <a:endParaRPr lang="hr-HR" b="1" u="sng" dirty="0">
              <a:solidFill>
                <a:srgbClr val="00009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229584" y="2609388"/>
            <a:ext cx="4914415" cy="104644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mtClean="0">
                <a:solidFill>
                  <a:srgbClr val="000090"/>
                </a:solidFill>
              </a:rPr>
              <a:t> Communication is  only on </a:t>
            </a:r>
            <a:r>
              <a:rPr lang="en-GB" u="sng" smtClean="0">
                <a:solidFill>
                  <a:srgbClr val="000090"/>
                </a:solidFill>
              </a:rPr>
              <a:t>forecasters</a:t>
            </a:r>
            <a:r>
              <a:rPr lang="en-GB" smtClean="0">
                <a:solidFill>
                  <a:srgbClr val="000090"/>
                </a:solidFill>
              </a:rPr>
              <a:t> </a:t>
            </a:r>
            <a:r>
              <a:rPr lang="en-GB" u="sng" smtClean="0">
                <a:solidFill>
                  <a:srgbClr val="000090"/>
                </a:solidFill>
              </a:rPr>
              <a:t>level</a:t>
            </a:r>
            <a:r>
              <a:rPr lang="en-GB" smtClean="0">
                <a:solidFill>
                  <a:srgbClr val="000090"/>
                </a:solidFill>
              </a:rPr>
              <a:t> </a:t>
            </a:r>
          </a:p>
          <a:p>
            <a:r>
              <a:rPr lang="en-GB" smtClean="0">
                <a:solidFill>
                  <a:srgbClr val="000090"/>
                </a:solidFill>
              </a:rPr>
              <a:t>   between neighbouring NMHSs</a:t>
            </a:r>
            <a:endParaRPr lang="en-GB" u="sng" smtClean="0">
              <a:solidFill>
                <a:srgbClr val="000090"/>
              </a:solidFill>
            </a:endParaRPr>
          </a:p>
          <a:p>
            <a:endParaRPr lang="en-GB" sz="800" u="sng" smtClean="0">
              <a:solidFill>
                <a:srgbClr val="00009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mtClean="0">
                <a:solidFill>
                  <a:srgbClr val="000090"/>
                </a:solidFill>
              </a:rPr>
              <a:t>  Strong potential to </a:t>
            </a:r>
            <a:r>
              <a:rPr lang="en-GB" u="sng" smtClean="0">
                <a:solidFill>
                  <a:srgbClr val="000090"/>
                </a:solidFill>
              </a:rPr>
              <a:t>tune</a:t>
            </a:r>
            <a:r>
              <a:rPr lang="en-GB" smtClean="0">
                <a:solidFill>
                  <a:srgbClr val="000090"/>
                </a:solidFill>
              </a:rPr>
              <a:t> forecasters  </a:t>
            </a:r>
            <a:r>
              <a:rPr lang="en-GB" u="sng" smtClean="0">
                <a:solidFill>
                  <a:srgbClr val="000090"/>
                </a:solidFill>
              </a:rPr>
              <a:t>perspective</a:t>
            </a:r>
            <a:r>
              <a:rPr lang="en-GB" smtClean="0">
                <a:solidFill>
                  <a:srgbClr val="000090"/>
                </a:solidFill>
              </a:rPr>
              <a:t>  </a:t>
            </a:r>
          </a:p>
        </p:txBody>
      </p:sp>
    </p:spTree>
    <p:extLst>
      <p:ext uri="{BB962C8B-B14F-4D97-AF65-F5344CB8AC3E}">
        <p14:creationId xmlns="" xmlns:p14="http://schemas.microsoft.com/office/powerpoint/2010/main" val="394555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20" grpId="0" animBg="1"/>
      <p:bldP spid="21" grpId="0" animBg="1"/>
      <p:bldP spid="22" grpId="0" build="p" bldLvl="5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t="8344" b="37635"/>
          <a:stretch/>
        </p:blipFill>
        <p:spPr>
          <a:xfrm>
            <a:off x="38500" y="863286"/>
            <a:ext cx="9067257" cy="5210067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0" y="827773"/>
            <a:ext cx="9144000" cy="1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1126157" y="128183"/>
            <a:ext cx="6525928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8000" b="1" dirty="0" smtClean="0">
                <a:solidFill>
                  <a:srgbClr val="0000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Meteoalarm </a:t>
            </a:r>
            <a:r>
              <a:rPr lang="en-US" sz="8000" b="1" dirty="0" smtClean="0">
                <a:solidFill>
                  <a:srgbClr val="0000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r>
              <a:rPr lang="hr-HR" sz="8000" b="1" dirty="0" smtClean="0">
                <a:solidFill>
                  <a:srgbClr val="0000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Public Awareness</a:t>
            </a:r>
            <a:r>
              <a:rPr lang="en-US" sz="8000" b="1" dirty="0" smtClean="0">
                <a:solidFill>
                  <a:srgbClr val="0000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Tool</a:t>
            </a:r>
            <a:endParaRPr lang="hr-HR" sz="8000" b="1" dirty="0" smtClean="0">
              <a:solidFill>
                <a:srgbClr val="00009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r-HR" sz="2600" i="1" dirty="0" smtClean="0">
              <a:solidFill>
                <a:srgbClr val="00009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hr-HR" sz="6400" i="1" dirty="0" smtClean="0">
                <a:solidFill>
                  <a:srgbClr val="0000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Open system for public</a:t>
            </a:r>
            <a:endParaRPr lang="en-US" sz="6400" i="1" dirty="0" smtClean="0">
              <a:solidFill>
                <a:srgbClr val="00009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150" name="Picture 6" descr="http://www.eumetnet.eu/themes/garland/logo.p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47" y="140489"/>
            <a:ext cx="1714500" cy="666750"/>
          </a:xfrm>
          <a:prstGeom prst="rect">
            <a:avLst/>
          </a:prstGeom>
          <a:noFill/>
        </p:spPr>
      </p:pic>
      <p:sp>
        <p:nvSpPr>
          <p:cNvPr id="8" name="Footer Placeholder 3"/>
          <p:cNvSpPr txBox="1">
            <a:spLocks/>
          </p:cNvSpPr>
          <p:nvPr/>
        </p:nvSpPr>
        <p:spPr>
          <a:xfrm>
            <a:off x="2642150" y="6529536"/>
            <a:ext cx="3486149" cy="3127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5th RA VI </a:t>
            </a:r>
            <a:r>
              <a:rPr kumimoji="0" lang="hr-H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MG, Vilnius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hr-H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Lithuania, 26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kumimoji="0" lang="hr-H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27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April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201</a:t>
            </a:r>
            <a:r>
              <a:rPr kumimoji="0" lang="hr-H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555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-27384"/>
            <a:ext cx="9144000" cy="792163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altLang="fi-FI" sz="2400" b="1" kern="0" dirty="0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SEE </a:t>
            </a:r>
            <a:r>
              <a:rPr lang="en-US" altLang="fi-FI" sz="2400" b="1" kern="0" dirty="0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MHEWS-A</a:t>
            </a:r>
            <a:r>
              <a:rPr lang="hr-HR" altLang="fi-FI" sz="2400" b="1" kern="0" dirty="0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 Project as a Template for Other Regions</a:t>
            </a:r>
            <a:endParaRPr lang="en-US" altLang="fi-FI" sz="2400" b="1" kern="0" dirty="0" smtClean="0">
              <a:solidFill>
                <a:schemeClr val="bg1"/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537602" name="Line 2"/>
          <p:cNvSpPr>
            <a:spLocks noChangeShapeType="1"/>
          </p:cNvSpPr>
          <p:nvPr/>
        </p:nvSpPr>
        <p:spPr bwMode="auto">
          <a:xfrm>
            <a:off x="0" y="764704"/>
            <a:ext cx="9144000" cy="0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hr-HR"/>
          </a:p>
        </p:txBody>
      </p:sp>
      <p:sp>
        <p:nvSpPr>
          <p:cNvPr id="537603" name="Text Box 3"/>
          <p:cNvSpPr txBox="1">
            <a:spLocks noChangeArrowheads="1"/>
          </p:cNvSpPr>
          <p:nvPr/>
        </p:nvSpPr>
        <p:spPr bwMode="auto">
          <a:xfrm>
            <a:off x="1816100" y="22240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GB" sz="1800" dirty="0"/>
          </a:p>
        </p:txBody>
      </p:sp>
      <p:sp>
        <p:nvSpPr>
          <p:cNvPr id="33" name="Rectangle 32"/>
          <p:cNvSpPr/>
          <p:nvPr/>
        </p:nvSpPr>
        <p:spPr>
          <a:xfrm>
            <a:off x="0" y="887673"/>
            <a:ext cx="9144000" cy="140038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73050" lvl="1" indent="-273050" defTabSz="914400" fontAlgn="base">
              <a:spcBef>
                <a:spcPct val="0"/>
              </a:spcBef>
              <a:spcAft>
                <a:spcPct val="0"/>
              </a:spcAft>
              <a:buSzPct val="80000"/>
              <a:buFont typeface="Wingdings" pitchFamily="2" charset="2"/>
              <a:buChar char="ü"/>
              <a:defRPr/>
            </a:pPr>
            <a:r>
              <a:rPr lang="en-GB" altLang="fi-FI" sz="2000" b="1" kern="0" dirty="0" smtClean="0">
                <a:solidFill>
                  <a:srgbClr val="000090"/>
                </a:solidFill>
                <a:latin typeface="Calibri" pitchFamily="34" charset="0"/>
              </a:rPr>
              <a:t>First Meeting </a:t>
            </a:r>
            <a:r>
              <a:rPr lang="en-GB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of the </a:t>
            </a:r>
            <a:r>
              <a:rPr lang="en-GB" altLang="fi-FI" sz="2000" b="1" kern="0" dirty="0" smtClean="0">
                <a:solidFill>
                  <a:srgbClr val="000090"/>
                </a:solidFill>
                <a:latin typeface="Calibri" pitchFamily="34" charset="0"/>
              </a:rPr>
              <a:t>Advisory Group </a:t>
            </a:r>
            <a:r>
              <a:rPr lang="en-GB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and</a:t>
            </a:r>
            <a:r>
              <a:rPr lang="en-GB" altLang="fi-FI" sz="2000" b="1" kern="0" dirty="0" smtClean="0">
                <a:solidFill>
                  <a:srgbClr val="000090"/>
                </a:solidFill>
                <a:latin typeface="Calibri" pitchFamily="34" charset="0"/>
              </a:rPr>
              <a:t> Technical Team </a:t>
            </a:r>
            <a:r>
              <a:rPr lang="en-GB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on</a:t>
            </a:r>
            <a:r>
              <a:rPr lang="en-GB" altLang="fi-FI" sz="2000" b="1" kern="0" dirty="0" smtClean="0">
                <a:solidFill>
                  <a:srgbClr val="000090"/>
                </a:solidFill>
                <a:latin typeface="Calibri" pitchFamily="34" charset="0"/>
              </a:rPr>
              <a:t> WMO G</a:t>
            </a:r>
            <a:r>
              <a:rPr lang="hr-HR" altLang="fi-FI" sz="2000" b="1" kern="0" dirty="0" smtClean="0">
                <a:solidFill>
                  <a:srgbClr val="000090"/>
                </a:solidFill>
                <a:latin typeface="Calibri" pitchFamily="34" charset="0"/>
              </a:rPr>
              <a:t>lobal </a:t>
            </a:r>
            <a:r>
              <a:rPr lang="en-GB" altLang="fi-FI" sz="2000" b="1" kern="0" dirty="0" smtClean="0">
                <a:solidFill>
                  <a:srgbClr val="000090"/>
                </a:solidFill>
                <a:latin typeface="Calibri" pitchFamily="34" charset="0"/>
              </a:rPr>
              <a:t>M</a:t>
            </a:r>
            <a:r>
              <a:rPr lang="hr-HR" altLang="fi-FI" sz="2000" b="1" kern="0" dirty="0" smtClean="0">
                <a:solidFill>
                  <a:srgbClr val="000090"/>
                </a:solidFill>
                <a:latin typeface="Calibri" pitchFamily="34" charset="0"/>
              </a:rPr>
              <a:t>eteo </a:t>
            </a:r>
            <a:r>
              <a:rPr lang="en-GB" altLang="fi-FI" sz="2000" b="1" kern="0" dirty="0" smtClean="0">
                <a:solidFill>
                  <a:srgbClr val="000090"/>
                </a:solidFill>
                <a:latin typeface="Calibri" pitchFamily="34" charset="0"/>
              </a:rPr>
              <a:t>A</a:t>
            </a:r>
            <a:r>
              <a:rPr lang="hr-HR" altLang="fi-FI" sz="2000" b="1" kern="0" dirty="0" smtClean="0">
                <a:solidFill>
                  <a:srgbClr val="000090"/>
                </a:solidFill>
                <a:latin typeface="Calibri" pitchFamily="34" charset="0"/>
              </a:rPr>
              <a:t>larm </a:t>
            </a:r>
            <a:r>
              <a:rPr lang="en-GB" altLang="fi-FI" sz="2000" b="1" kern="0" dirty="0" smtClean="0">
                <a:solidFill>
                  <a:srgbClr val="000090"/>
                </a:solidFill>
                <a:latin typeface="Calibri" pitchFamily="34" charset="0"/>
              </a:rPr>
              <a:t>S</a:t>
            </a:r>
            <a:r>
              <a:rPr lang="hr-HR" altLang="fi-FI" sz="2000" b="1" kern="0" dirty="0" smtClean="0">
                <a:solidFill>
                  <a:srgbClr val="000090"/>
                </a:solidFill>
                <a:latin typeface="Calibri" pitchFamily="34" charset="0"/>
              </a:rPr>
              <a:t>ystem </a:t>
            </a:r>
            <a:r>
              <a:rPr lang="hr-HR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(</a:t>
            </a:r>
            <a:r>
              <a:rPr lang="hr-HR" altLang="fi-FI" sz="2000" b="1" kern="0" dirty="0" smtClean="0">
                <a:solidFill>
                  <a:srgbClr val="000090"/>
                </a:solidFill>
                <a:latin typeface="Calibri" pitchFamily="34" charset="0"/>
              </a:rPr>
              <a:t>GMAS</a:t>
            </a:r>
            <a:r>
              <a:rPr lang="hr-HR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)</a:t>
            </a:r>
            <a:r>
              <a:rPr lang="en-GB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, Geneva, March 13-15 2017</a:t>
            </a:r>
            <a:r>
              <a:rPr lang="en-GB" altLang="fi-FI" sz="2000" b="1" kern="0" dirty="0" smtClean="0">
                <a:solidFill>
                  <a:srgbClr val="000090"/>
                </a:solidFill>
                <a:latin typeface="Calibri" pitchFamily="34" charset="0"/>
              </a:rPr>
              <a:t> </a:t>
            </a:r>
            <a:endParaRPr lang="hr-HR" altLang="fi-FI" sz="2000" b="1" kern="0" dirty="0" smtClean="0">
              <a:solidFill>
                <a:srgbClr val="000090"/>
              </a:solidFill>
              <a:latin typeface="Calibri" pitchFamily="34" charset="0"/>
            </a:endParaRPr>
          </a:p>
          <a:p>
            <a:pPr marL="273050" lvl="1" indent="-273050" defTabSz="914400" fontAlgn="base">
              <a:spcBef>
                <a:spcPts val="600"/>
              </a:spcBef>
              <a:spcAft>
                <a:spcPct val="0"/>
              </a:spcAft>
              <a:buSzPct val="80000"/>
              <a:defRPr/>
            </a:pPr>
            <a:r>
              <a:rPr lang="hr-HR" altLang="fi-FI" sz="2000" b="1" kern="0" dirty="0" smtClean="0">
                <a:solidFill>
                  <a:srgbClr val="000090"/>
                </a:solidFill>
                <a:latin typeface="Calibri" pitchFamily="34" charset="0"/>
              </a:rPr>
              <a:t>      </a:t>
            </a:r>
            <a:r>
              <a:rPr lang="en-GB" altLang="fi-FI" sz="2000" u="sng" kern="0" dirty="0" smtClean="0">
                <a:solidFill>
                  <a:srgbClr val="000090"/>
                </a:solidFill>
                <a:latin typeface="Calibri" pitchFamily="34" charset="0"/>
              </a:rPr>
              <a:t>recognized</a:t>
            </a:r>
            <a:r>
              <a:rPr lang="en-GB" altLang="fi-FI" sz="2000" b="1" kern="0" dirty="0" smtClean="0">
                <a:solidFill>
                  <a:srgbClr val="000090"/>
                </a:solidFill>
                <a:latin typeface="Calibri" pitchFamily="34" charset="0"/>
              </a:rPr>
              <a:t> SEE-MHEWS-A</a:t>
            </a:r>
            <a:r>
              <a:rPr lang="en-GB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 as a</a:t>
            </a:r>
            <a:r>
              <a:rPr lang="hr-HR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n</a:t>
            </a:r>
            <a:r>
              <a:rPr lang="en-GB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 </a:t>
            </a:r>
            <a:r>
              <a:rPr lang="hr-HR" altLang="fi-FI" sz="2000" u="sng" kern="0" dirty="0" smtClean="0">
                <a:solidFill>
                  <a:srgbClr val="000090"/>
                </a:solidFill>
                <a:latin typeface="Calibri" pitchFamily="34" charset="0"/>
              </a:rPr>
              <a:t>important</a:t>
            </a:r>
            <a:r>
              <a:rPr lang="en-GB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 </a:t>
            </a:r>
            <a:endParaRPr lang="hr-HR" altLang="fi-FI" sz="2000" kern="0" dirty="0" smtClean="0">
              <a:solidFill>
                <a:srgbClr val="000090"/>
              </a:solidFill>
              <a:latin typeface="Calibri" pitchFamily="34" charset="0"/>
            </a:endParaRPr>
          </a:p>
          <a:p>
            <a:pPr marL="273050" lvl="1" indent="-273050" defTabSz="914400" fontAlgn="base">
              <a:spcAft>
                <a:spcPct val="0"/>
              </a:spcAft>
              <a:buSzPct val="80000"/>
              <a:defRPr/>
            </a:pPr>
            <a:r>
              <a:rPr lang="hr-HR" altLang="fi-FI" sz="2000" b="1" kern="0" dirty="0" smtClean="0">
                <a:solidFill>
                  <a:srgbClr val="000090"/>
                </a:solidFill>
                <a:latin typeface="Calibri" pitchFamily="34" charset="0"/>
              </a:rPr>
              <a:t>      </a:t>
            </a:r>
            <a:r>
              <a:rPr lang="en-GB" altLang="fi-FI" sz="2000" b="1" kern="0" dirty="0" smtClean="0">
                <a:solidFill>
                  <a:srgbClr val="000090"/>
                </a:solidFill>
                <a:latin typeface="Calibri" pitchFamily="34" charset="0"/>
              </a:rPr>
              <a:t>supporter</a:t>
            </a:r>
            <a:r>
              <a:rPr lang="hr-HR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 of the </a:t>
            </a:r>
            <a:r>
              <a:rPr lang="hr-HR" altLang="fi-FI" sz="2000" b="1" kern="0" dirty="0" smtClean="0">
                <a:solidFill>
                  <a:srgbClr val="000090"/>
                </a:solidFill>
                <a:latin typeface="Calibri" pitchFamily="34" charset="0"/>
              </a:rPr>
              <a:t>GMAS</a:t>
            </a:r>
          </a:p>
        </p:txBody>
      </p:sp>
      <p:pic>
        <p:nvPicPr>
          <p:cNvPr id="13" name="Picture 3" descr="C:\Users\Sancta Domenica\Desktop\Clipboard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02037" y="1365680"/>
            <a:ext cx="3034145" cy="3109178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6103919" y="3978234"/>
            <a:ext cx="27847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/>
            <a:r>
              <a:rPr lang="en-US" b="1" dirty="0" smtClean="0">
                <a:solidFill>
                  <a:schemeClr val="bg1"/>
                </a:solidFill>
                <a:latin typeface="+mn-lt"/>
              </a:rPr>
              <a:t>Geneva, 13-15 March 2017</a:t>
            </a:r>
            <a:endParaRPr lang="hr-HR" b="1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93765" y="2460969"/>
            <a:ext cx="4998785" cy="3583194"/>
            <a:chOff x="739407" y="994086"/>
            <a:chExt cx="8296988" cy="5643997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19429"/>
            <a:stretch/>
          </p:blipFill>
          <p:spPr>
            <a:xfrm>
              <a:off x="739407" y="1227883"/>
              <a:ext cx="7531372" cy="54102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8269" t="12965" r="26902" b="68974"/>
            <a:stretch/>
          </p:blipFill>
          <p:spPr>
            <a:xfrm>
              <a:off x="3582723" y="1216732"/>
              <a:ext cx="4688056" cy="2601686"/>
            </a:xfrm>
            <a:prstGeom prst="rect">
              <a:avLst/>
            </a:prstGeom>
          </p:spPr>
        </p:pic>
        <p:pic>
          <p:nvPicPr>
            <p:cNvPr id="19" name="圖片 3"/>
            <p:cNvPicPr>
              <a:picLocks noChangeAspect="1"/>
            </p:cNvPicPr>
            <p:nvPr/>
          </p:nvPicPr>
          <p:blipFill rotWithShape="1">
            <a:blip r:embed="rId5"/>
            <a:srcRect l="1874" t="19190" r="54634" b="46718"/>
            <a:stretch/>
          </p:blipFill>
          <p:spPr>
            <a:xfrm>
              <a:off x="4293218" y="1862255"/>
              <a:ext cx="1806499" cy="1460942"/>
            </a:xfrm>
            <a:prstGeom prst="rect">
              <a:avLst/>
            </a:prstGeom>
          </p:spPr>
        </p:pic>
        <p:pic>
          <p:nvPicPr>
            <p:cNvPr id="20" name="Picture 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21200099">
              <a:off x="5689373" y="994086"/>
              <a:ext cx="3347022" cy="1554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內容版面配置區 4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5040" t="35316" r="20980" b="38038"/>
            <a:stretch/>
          </p:blipFill>
          <p:spPr>
            <a:xfrm rot="21276640">
              <a:off x="6115875" y="2628389"/>
              <a:ext cx="886066" cy="385741"/>
            </a:xfrm>
            <a:prstGeom prst="rect">
              <a:avLst/>
            </a:prstGeom>
          </p:spPr>
        </p:pic>
      </p:grpSp>
      <p:sp>
        <p:nvSpPr>
          <p:cNvPr id="24" name="TextBox 23"/>
          <p:cNvSpPr txBox="1"/>
          <p:nvPr/>
        </p:nvSpPr>
        <p:spPr>
          <a:xfrm rot="1804422">
            <a:off x="853392" y="4288015"/>
            <a:ext cx="3974404" cy="49244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hr-HR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WMO Global Meteo Alarm</a:t>
            </a:r>
            <a:endParaRPr lang="en-US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57250" y="5674831"/>
            <a:ext cx="1374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90"/>
                </a:solidFill>
              </a:rPr>
              <a:t>WWIS</a:t>
            </a:r>
            <a:r>
              <a:rPr lang="hr-HR" b="1" dirty="0" smtClean="0">
                <a:solidFill>
                  <a:srgbClr val="002090"/>
                </a:solidFill>
              </a:rPr>
              <a:t>/SWIC</a:t>
            </a:r>
            <a:endParaRPr lang="en-US" b="1" dirty="0">
              <a:solidFill>
                <a:srgbClr val="002090"/>
              </a:solidFill>
            </a:endParaRPr>
          </a:p>
        </p:txBody>
      </p:sp>
      <p:sp>
        <p:nvSpPr>
          <p:cNvPr id="23" name="Footer Placeholder 3"/>
          <p:cNvSpPr txBox="1">
            <a:spLocks/>
          </p:cNvSpPr>
          <p:nvPr/>
        </p:nvSpPr>
        <p:spPr>
          <a:xfrm>
            <a:off x="2642150" y="6529536"/>
            <a:ext cx="3486149" cy="3127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5th RA VI </a:t>
            </a:r>
            <a:r>
              <a:rPr kumimoji="0" lang="hr-H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MG, Vilnius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hr-H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Lithuania, 26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kumimoji="0" lang="hr-H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27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April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201</a:t>
            </a:r>
            <a:r>
              <a:rPr kumimoji="0" lang="hr-H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991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537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37602" grpId="0" animBg="1"/>
      <p:bldP spid="33" grpId="0" uiExpand="1" build="p" bldLvl="5" animBg="1"/>
      <p:bldP spid="14" grpId="0"/>
      <p:bldP spid="24" grpId="0" animBg="1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-27384"/>
            <a:ext cx="9144000" cy="792163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altLang="fi-FI" sz="2400" b="1" kern="0" dirty="0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SEE </a:t>
            </a:r>
            <a:r>
              <a:rPr lang="en-US" altLang="fi-FI" sz="2400" b="1" kern="0" dirty="0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MHEWS-A</a:t>
            </a:r>
            <a:r>
              <a:rPr lang="hr-HR" altLang="fi-FI" sz="2400" b="1" kern="0" dirty="0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 Project as a Template for Other Regions</a:t>
            </a:r>
            <a:endParaRPr lang="en-US" altLang="fi-FI" sz="2400" b="1" kern="0" dirty="0" smtClean="0">
              <a:solidFill>
                <a:schemeClr val="bg1"/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537602" name="Line 2"/>
          <p:cNvSpPr>
            <a:spLocks noChangeShapeType="1"/>
          </p:cNvSpPr>
          <p:nvPr/>
        </p:nvSpPr>
        <p:spPr bwMode="auto">
          <a:xfrm>
            <a:off x="0" y="764704"/>
            <a:ext cx="9144000" cy="0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hr-HR"/>
          </a:p>
        </p:txBody>
      </p:sp>
      <p:sp>
        <p:nvSpPr>
          <p:cNvPr id="537603" name="Text Box 3"/>
          <p:cNvSpPr txBox="1">
            <a:spLocks noChangeArrowheads="1"/>
          </p:cNvSpPr>
          <p:nvPr/>
        </p:nvSpPr>
        <p:spPr bwMode="auto">
          <a:xfrm>
            <a:off x="1816100" y="22240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GB" sz="1800" dirty="0"/>
          </a:p>
        </p:txBody>
      </p:sp>
      <p:sp>
        <p:nvSpPr>
          <p:cNvPr id="33" name="Rectangle 32"/>
          <p:cNvSpPr/>
          <p:nvPr/>
        </p:nvSpPr>
        <p:spPr>
          <a:xfrm>
            <a:off x="0" y="768923"/>
            <a:ext cx="9144000" cy="541686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lvl="1" defTabSz="914400" fontAlgn="base">
              <a:spcBef>
                <a:spcPct val="0"/>
              </a:spcBef>
              <a:spcAft>
                <a:spcPct val="0"/>
              </a:spcAft>
              <a:buSzPct val="130000"/>
              <a:buFont typeface="Arial" pitchFamily="34" charset="0"/>
              <a:buChar char="•"/>
              <a:defRPr/>
            </a:pPr>
            <a:r>
              <a:rPr lang="en-GB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 Following the 2016 EC WG DRR recommendation </a:t>
            </a:r>
            <a:r>
              <a:rPr lang="en-GB" altLang="fi-FI" sz="2000" b="1" kern="0" dirty="0" smtClean="0">
                <a:solidFill>
                  <a:srgbClr val="000090"/>
                </a:solidFill>
                <a:latin typeface="Calibri" pitchFamily="34" charset="0"/>
              </a:rPr>
              <a:t>SEE MHEWS-A project </a:t>
            </a:r>
            <a:r>
              <a:rPr lang="en-GB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was </a:t>
            </a:r>
          </a:p>
          <a:p>
            <a:pPr marL="0" lvl="1" defTabSz="914400" fontAlgn="base">
              <a:spcBef>
                <a:spcPct val="0"/>
              </a:spcBef>
              <a:spcAft>
                <a:spcPct val="0"/>
              </a:spcAft>
              <a:buSzPct val="130000"/>
              <a:defRPr/>
            </a:pPr>
            <a:r>
              <a:rPr lang="en-GB" altLang="fi-FI" sz="2000" b="1" kern="0" dirty="0" smtClean="0">
                <a:solidFill>
                  <a:srgbClr val="000090"/>
                </a:solidFill>
                <a:latin typeface="Calibri" pitchFamily="34" charset="0"/>
              </a:rPr>
              <a:t>   </a:t>
            </a:r>
            <a:r>
              <a:rPr lang="en-GB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successfully </a:t>
            </a:r>
            <a:r>
              <a:rPr lang="en-GB" altLang="fi-FI" sz="2000" b="1" kern="0" dirty="0" smtClean="0">
                <a:solidFill>
                  <a:srgbClr val="000090"/>
                </a:solidFill>
                <a:latin typeface="Calibri" pitchFamily="34" charset="0"/>
              </a:rPr>
              <a:t>presented</a:t>
            </a:r>
            <a:r>
              <a:rPr lang="en-GB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 at the </a:t>
            </a:r>
          </a:p>
          <a:p>
            <a:pPr marL="0" lvl="1" defTabSz="914400" fontAlgn="base">
              <a:spcBef>
                <a:spcPct val="0"/>
              </a:spcBef>
              <a:spcAft>
                <a:spcPct val="0"/>
              </a:spcAft>
              <a:buSzPct val="130000"/>
              <a:defRPr/>
            </a:pPr>
            <a:endParaRPr lang="en-GB" altLang="fi-FI" sz="1200" kern="0" dirty="0" smtClean="0">
              <a:solidFill>
                <a:srgbClr val="000090"/>
              </a:solidFill>
              <a:latin typeface="Calibri" pitchFamily="34" charset="0"/>
            </a:endParaRPr>
          </a:p>
          <a:p>
            <a:pPr marL="450850" lvl="2" indent="-273050" defTabSz="914400" fontAlgn="base">
              <a:spcBef>
                <a:spcPct val="0"/>
              </a:spcBef>
              <a:spcAft>
                <a:spcPct val="0"/>
              </a:spcAft>
              <a:buSzPct val="80000"/>
              <a:buFont typeface="Wingdings" pitchFamily="2" charset="2"/>
              <a:buChar char="ü"/>
              <a:defRPr/>
            </a:pPr>
            <a:r>
              <a:rPr lang="en-GB" altLang="fi-FI" sz="2000" b="1" kern="0" dirty="0" smtClean="0">
                <a:solidFill>
                  <a:srgbClr val="000090"/>
                </a:solidFill>
                <a:latin typeface="Calibri" pitchFamily="34" charset="0"/>
              </a:rPr>
              <a:t>28</a:t>
            </a:r>
            <a:r>
              <a:rPr lang="en-GB" altLang="fi-FI" sz="2000" b="1" kern="0" baseline="30000" dirty="0" smtClean="0">
                <a:solidFill>
                  <a:srgbClr val="000090"/>
                </a:solidFill>
                <a:latin typeface="Calibri" pitchFamily="34" charset="0"/>
              </a:rPr>
              <a:t>th</a:t>
            </a:r>
            <a:r>
              <a:rPr lang="en-GB" altLang="fi-FI" sz="2000" b="1" kern="0" dirty="0" smtClean="0">
                <a:solidFill>
                  <a:srgbClr val="000090"/>
                </a:solidFill>
                <a:latin typeface="Calibri" pitchFamily="34" charset="0"/>
              </a:rPr>
              <a:t> Session </a:t>
            </a:r>
            <a:r>
              <a:rPr lang="en-GB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of </a:t>
            </a:r>
            <a:r>
              <a:rPr lang="en-GB" altLang="fi-FI" sz="2000" b="1" kern="0" dirty="0" smtClean="0">
                <a:solidFill>
                  <a:srgbClr val="000090"/>
                </a:solidFill>
                <a:latin typeface="Calibri" pitchFamily="34" charset="0"/>
              </a:rPr>
              <a:t>Interstate Council on Hydrometeorology </a:t>
            </a:r>
            <a:r>
              <a:rPr lang="en-GB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of the </a:t>
            </a:r>
          </a:p>
          <a:p>
            <a:pPr marL="457200" lvl="2" defTabSz="914400" fontAlgn="base">
              <a:spcBef>
                <a:spcPct val="0"/>
              </a:spcBef>
              <a:spcAft>
                <a:spcPct val="0"/>
              </a:spcAft>
              <a:buSzPct val="80000"/>
              <a:defRPr/>
            </a:pPr>
            <a:r>
              <a:rPr lang="en-GB" altLang="fi-FI" sz="2000" b="1" kern="0" dirty="0" smtClean="0">
                <a:solidFill>
                  <a:srgbClr val="000090"/>
                </a:solidFill>
                <a:latin typeface="Calibri" pitchFamily="34" charset="0"/>
              </a:rPr>
              <a:t>Commonwealth of Independent States</a:t>
            </a:r>
            <a:r>
              <a:rPr lang="en-GB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, Dushanbe, Tajikistan</a:t>
            </a:r>
          </a:p>
          <a:p>
            <a:pPr marL="0" lvl="1" defTabSz="914400" fontAlgn="base">
              <a:spcBef>
                <a:spcPct val="0"/>
              </a:spcBef>
              <a:spcAft>
                <a:spcPct val="0"/>
              </a:spcAft>
              <a:buSzPct val="130000"/>
              <a:defRPr/>
            </a:pPr>
            <a:endParaRPr lang="en-GB" altLang="fi-FI" sz="1200" kern="0" dirty="0" smtClean="0">
              <a:solidFill>
                <a:srgbClr val="000090"/>
              </a:solidFill>
              <a:latin typeface="Calibri" pitchFamily="34" charset="0"/>
            </a:endParaRPr>
          </a:p>
          <a:p>
            <a:pPr marL="457200" lvl="2" indent="-279400" defTabSz="914400" fontAlgn="base">
              <a:spcBef>
                <a:spcPct val="0"/>
              </a:spcBef>
              <a:spcAft>
                <a:spcPct val="0"/>
              </a:spcAft>
              <a:buSzPct val="80000"/>
              <a:buFont typeface="Wingdings" pitchFamily="2" charset="2"/>
              <a:buChar char="ü"/>
              <a:defRPr/>
            </a:pPr>
            <a:r>
              <a:rPr lang="en-GB" altLang="fi-FI" sz="2000" b="1" kern="0" dirty="0" smtClean="0">
                <a:solidFill>
                  <a:srgbClr val="000090"/>
                </a:solidFill>
                <a:latin typeface="Calibri" pitchFamily="34" charset="0"/>
              </a:rPr>
              <a:t>President RA I supported</a:t>
            </a:r>
            <a:r>
              <a:rPr lang="en-GB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 an </a:t>
            </a:r>
            <a:r>
              <a:rPr lang="en-GB" altLang="fi-FI" sz="2000" b="1" kern="0" dirty="0" smtClean="0">
                <a:solidFill>
                  <a:srgbClr val="000090"/>
                </a:solidFill>
                <a:latin typeface="Calibri" pitchFamily="34" charset="0"/>
              </a:rPr>
              <a:t>initiative</a:t>
            </a:r>
            <a:r>
              <a:rPr lang="en-GB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 of </a:t>
            </a:r>
            <a:r>
              <a:rPr lang="en-GB" altLang="fi-FI" sz="2000" b="1" kern="0" dirty="0" smtClean="0">
                <a:solidFill>
                  <a:srgbClr val="000090"/>
                </a:solidFill>
                <a:latin typeface="Calibri" pitchFamily="34" charset="0"/>
              </a:rPr>
              <a:t>RA VI</a:t>
            </a:r>
            <a:r>
              <a:rPr lang="en-GB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 on </a:t>
            </a:r>
            <a:r>
              <a:rPr lang="en-GB" altLang="fi-FI" sz="2000" b="1" kern="0" dirty="0" smtClean="0">
                <a:solidFill>
                  <a:srgbClr val="000090"/>
                </a:solidFill>
                <a:latin typeface="Calibri" pitchFamily="34" charset="0"/>
              </a:rPr>
              <a:t>regional</a:t>
            </a:r>
            <a:r>
              <a:rPr lang="en-GB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 </a:t>
            </a:r>
            <a:r>
              <a:rPr lang="en-GB" altLang="fi-FI" sz="2000" b="1" kern="0" dirty="0" smtClean="0">
                <a:solidFill>
                  <a:srgbClr val="000090"/>
                </a:solidFill>
                <a:latin typeface="Calibri" pitchFamily="34" charset="0"/>
              </a:rPr>
              <a:t>collaboration</a:t>
            </a:r>
            <a:r>
              <a:rPr lang="en-GB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 </a:t>
            </a:r>
          </a:p>
          <a:p>
            <a:pPr marL="457200" lvl="2" defTabSz="914400" fontAlgn="base">
              <a:spcBef>
                <a:spcPct val="0"/>
              </a:spcBef>
              <a:spcAft>
                <a:spcPct val="0"/>
              </a:spcAft>
              <a:buSzPct val="80000"/>
              <a:defRPr/>
            </a:pPr>
            <a:r>
              <a:rPr lang="en-GB" altLang="fi-FI" sz="2000" i="1" kern="0" dirty="0" smtClean="0">
                <a:solidFill>
                  <a:srgbClr val="000090"/>
                </a:solidFill>
                <a:latin typeface="Calibri" pitchFamily="34" charset="0"/>
              </a:rPr>
              <a:t>between RA I, RA II and RA VI </a:t>
            </a:r>
            <a:r>
              <a:rPr lang="en-GB" altLang="fi-FI" sz="2000" b="1" kern="0" dirty="0" smtClean="0">
                <a:solidFill>
                  <a:srgbClr val="000090"/>
                </a:solidFill>
                <a:latin typeface="Calibri" pitchFamily="34" charset="0"/>
              </a:rPr>
              <a:t>on MHEWS</a:t>
            </a:r>
            <a:r>
              <a:rPr lang="en-GB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, particularly </a:t>
            </a:r>
            <a:r>
              <a:rPr lang="en-GB" altLang="fi-FI" sz="2000" b="1" kern="0" dirty="0" smtClean="0">
                <a:solidFill>
                  <a:srgbClr val="000090"/>
                </a:solidFill>
                <a:latin typeface="Calibri" pitchFamily="34" charset="0"/>
              </a:rPr>
              <a:t>linking</a:t>
            </a:r>
            <a:r>
              <a:rPr lang="en-GB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 the </a:t>
            </a:r>
            <a:r>
              <a:rPr lang="en-GB" altLang="fi-FI" sz="2000" b="1" kern="0" dirty="0" smtClean="0">
                <a:solidFill>
                  <a:srgbClr val="000090"/>
                </a:solidFill>
                <a:latin typeface="Calibri" pitchFamily="34" charset="0"/>
              </a:rPr>
              <a:t>North </a:t>
            </a:r>
          </a:p>
          <a:p>
            <a:pPr marL="457200" lvl="2" defTabSz="914400" fontAlgn="base">
              <a:spcBef>
                <a:spcPct val="0"/>
              </a:spcBef>
              <a:spcAft>
                <a:spcPct val="0"/>
              </a:spcAft>
              <a:buSzPct val="80000"/>
              <a:defRPr/>
            </a:pPr>
            <a:r>
              <a:rPr lang="en-GB" altLang="fi-FI" sz="2000" b="1" kern="0" dirty="0" smtClean="0">
                <a:solidFill>
                  <a:srgbClr val="000090"/>
                </a:solidFill>
                <a:latin typeface="Calibri" pitchFamily="34" charset="0"/>
              </a:rPr>
              <a:t>African region</a:t>
            </a:r>
            <a:r>
              <a:rPr lang="en-GB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  that has Mediterranean climate with Europe and </a:t>
            </a:r>
            <a:r>
              <a:rPr lang="en-GB" altLang="fi-FI" sz="2000" b="1" kern="0" dirty="0" smtClean="0">
                <a:solidFill>
                  <a:srgbClr val="000090"/>
                </a:solidFill>
                <a:latin typeface="Calibri" pitchFamily="34" charset="0"/>
              </a:rPr>
              <a:t>Middle East</a:t>
            </a:r>
            <a:endParaRPr lang="hr-HR" altLang="fi-FI" sz="2000" b="1" kern="0" dirty="0" smtClean="0">
              <a:solidFill>
                <a:srgbClr val="000090"/>
              </a:solidFill>
              <a:latin typeface="Calibri" pitchFamily="34" charset="0"/>
            </a:endParaRPr>
          </a:p>
          <a:p>
            <a:pPr marL="457200" lvl="2" defTabSz="914400" fontAlgn="base">
              <a:spcBef>
                <a:spcPct val="0"/>
              </a:spcBef>
              <a:spcAft>
                <a:spcPct val="0"/>
              </a:spcAft>
              <a:buSzPct val="80000"/>
              <a:defRPr/>
            </a:pPr>
            <a:r>
              <a:rPr lang="hr-HR" altLang="fi-FI" sz="2000" b="1" kern="0" dirty="0" smtClean="0">
                <a:solidFill>
                  <a:srgbClr val="000090"/>
                </a:solidFill>
                <a:latin typeface="Calibri" pitchFamily="34" charset="0"/>
              </a:rPr>
              <a:t>PRA I </a:t>
            </a:r>
            <a:r>
              <a:rPr lang="hr-HR" altLang="fi-FI" sz="2000" u="sng" kern="0" dirty="0" smtClean="0">
                <a:solidFill>
                  <a:srgbClr val="000090"/>
                </a:solidFill>
                <a:latin typeface="Calibri" pitchFamily="34" charset="0"/>
              </a:rPr>
              <a:t>expressed</a:t>
            </a:r>
            <a:r>
              <a:rPr lang="hr-HR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 his </a:t>
            </a:r>
            <a:r>
              <a:rPr lang="hr-HR" altLang="fi-FI" sz="2000" u="sng" kern="0" dirty="0" smtClean="0">
                <a:solidFill>
                  <a:srgbClr val="000090"/>
                </a:solidFill>
                <a:latin typeface="Calibri" pitchFamily="34" charset="0"/>
              </a:rPr>
              <a:t>willingnes</a:t>
            </a:r>
            <a:r>
              <a:rPr lang="hr-HR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 to </a:t>
            </a:r>
            <a:r>
              <a:rPr lang="hr-HR" altLang="fi-FI" sz="2000" b="1" kern="0" dirty="0" smtClean="0">
                <a:solidFill>
                  <a:srgbClr val="000090"/>
                </a:solidFill>
                <a:latin typeface="Calibri" pitchFamily="34" charset="0"/>
              </a:rPr>
              <a:t>participate</a:t>
            </a:r>
            <a:r>
              <a:rPr lang="hr-HR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 at the </a:t>
            </a:r>
            <a:r>
              <a:rPr lang="hr-HR" altLang="fi-FI" sz="2000" i="1" kern="0" dirty="0" smtClean="0">
                <a:solidFill>
                  <a:srgbClr val="000090"/>
                </a:solidFill>
                <a:latin typeface="Calibri" pitchFamily="34" charset="0"/>
              </a:rPr>
              <a:t>extraordinary</a:t>
            </a:r>
            <a:r>
              <a:rPr lang="hr-HR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 </a:t>
            </a:r>
            <a:r>
              <a:rPr lang="hr-HR" altLang="fi-FI" sz="2000" b="1" kern="0" dirty="0" smtClean="0">
                <a:solidFill>
                  <a:srgbClr val="000090"/>
                </a:solidFill>
                <a:latin typeface="Calibri" pitchFamily="34" charset="0"/>
              </a:rPr>
              <a:t>ICSEED</a:t>
            </a:r>
            <a:r>
              <a:rPr lang="hr-HR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 in June in Ljubljana</a:t>
            </a:r>
            <a:endParaRPr lang="en-GB" altLang="fi-FI" sz="2000" b="1" kern="0" dirty="0" smtClean="0">
              <a:solidFill>
                <a:srgbClr val="000090"/>
              </a:solidFill>
              <a:latin typeface="Calibri" pitchFamily="34" charset="0"/>
            </a:endParaRPr>
          </a:p>
          <a:p>
            <a:pPr marL="0" lvl="1" defTabSz="914400" fontAlgn="base">
              <a:spcBef>
                <a:spcPct val="0"/>
              </a:spcBef>
              <a:spcAft>
                <a:spcPct val="0"/>
              </a:spcAft>
              <a:buSzPct val="130000"/>
              <a:defRPr/>
            </a:pPr>
            <a:endParaRPr lang="en-GB" altLang="fi-FI" sz="1200" kern="0" dirty="0" smtClean="0">
              <a:solidFill>
                <a:srgbClr val="000090"/>
              </a:solidFill>
              <a:latin typeface="Calibri" pitchFamily="34" charset="0"/>
            </a:endParaRPr>
          </a:p>
          <a:p>
            <a:pPr marL="450850" lvl="1" indent="-273050" defTabSz="914400" fontAlgn="base">
              <a:spcBef>
                <a:spcPct val="0"/>
              </a:spcBef>
              <a:spcAft>
                <a:spcPct val="0"/>
              </a:spcAft>
              <a:buSzPct val="80000"/>
              <a:buFont typeface="Wingdings" pitchFamily="2" charset="2"/>
              <a:buChar char="ü"/>
              <a:defRPr/>
            </a:pPr>
            <a:r>
              <a:rPr lang="hr-HR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 The two </a:t>
            </a:r>
            <a:r>
              <a:rPr lang="en-GB" altLang="fi-FI" sz="2000" b="1" kern="0" dirty="0" smtClean="0">
                <a:solidFill>
                  <a:srgbClr val="000090"/>
                </a:solidFill>
                <a:latin typeface="Calibri" pitchFamily="34" charset="0"/>
              </a:rPr>
              <a:t>meeting</a:t>
            </a:r>
            <a:r>
              <a:rPr lang="hr-HR" altLang="fi-FI" sz="2000" b="1" kern="0" dirty="0" smtClean="0">
                <a:solidFill>
                  <a:srgbClr val="000090"/>
                </a:solidFill>
                <a:latin typeface="Calibri" pitchFamily="34" charset="0"/>
              </a:rPr>
              <a:t>s</a:t>
            </a:r>
            <a:r>
              <a:rPr lang="en-GB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 of the </a:t>
            </a:r>
            <a:r>
              <a:rPr lang="en-GB" altLang="fi-FI" sz="2000" i="1" kern="0" dirty="0" smtClean="0">
                <a:solidFill>
                  <a:srgbClr val="000090"/>
                </a:solidFill>
                <a:latin typeface="Calibri" pitchFamily="34" charset="0"/>
              </a:rPr>
              <a:t>WMO SG</a:t>
            </a:r>
            <a:r>
              <a:rPr lang="en-GB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, </a:t>
            </a:r>
            <a:r>
              <a:rPr lang="en-GB" altLang="fi-FI" sz="2000" b="1" kern="0" dirty="0" smtClean="0">
                <a:solidFill>
                  <a:srgbClr val="000090"/>
                </a:solidFill>
                <a:latin typeface="Calibri" pitchFamily="34" charset="0"/>
              </a:rPr>
              <a:t>Mr. Petteri Taalas </a:t>
            </a:r>
            <a:r>
              <a:rPr lang="en-GB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with </a:t>
            </a:r>
            <a:r>
              <a:rPr lang="en-GB" altLang="fi-FI" sz="2000" b="1" kern="0" dirty="0" smtClean="0">
                <a:solidFill>
                  <a:srgbClr val="000090"/>
                </a:solidFill>
                <a:latin typeface="Calibri" pitchFamily="34" charset="0"/>
              </a:rPr>
              <a:t>Mr. Neven Mimica</a:t>
            </a:r>
            <a:endParaRPr lang="en-GB" altLang="fi-FI" sz="2000" kern="0" dirty="0" smtClean="0">
              <a:solidFill>
                <a:srgbClr val="000090"/>
              </a:solidFill>
              <a:latin typeface="Calibri" pitchFamily="34" charset="0"/>
            </a:endParaRPr>
          </a:p>
          <a:p>
            <a:pPr marL="0" lvl="1" defTabSz="914400" fontAlgn="base">
              <a:spcBef>
                <a:spcPct val="0"/>
              </a:spcBef>
              <a:spcAft>
                <a:spcPct val="0"/>
              </a:spcAft>
              <a:buSzPct val="130000"/>
              <a:defRPr/>
            </a:pPr>
            <a:r>
              <a:rPr lang="hr-HR" altLang="fi-FI" sz="2000" i="1" kern="0" dirty="0" smtClean="0">
                <a:solidFill>
                  <a:srgbClr val="000090"/>
                </a:solidFill>
                <a:latin typeface="Calibri" pitchFamily="34" charset="0"/>
              </a:rPr>
              <a:t>         </a:t>
            </a:r>
            <a:r>
              <a:rPr lang="en-GB" altLang="fi-FI" sz="2000" i="1" kern="0" dirty="0" smtClean="0">
                <a:solidFill>
                  <a:srgbClr val="000090"/>
                </a:solidFill>
                <a:latin typeface="Calibri" pitchFamily="34" charset="0"/>
              </a:rPr>
              <a:t>European Commissioner for </a:t>
            </a:r>
            <a:endParaRPr lang="hr-HR" altLang="fi-FI" sz="2000" i="1" kern="0" dirty="0" smtClean="0">
              <a:solidFill>
                <a:srgbClr val="000090"/>
              </a:solidFill>
              <a:latin typeface="Calibri" pitchFamily="34" charset="0"/>
            </a:endParaRPr>
          </a:p>
          <a:p>
            <a:pPr marL="0" lvl="1" defTabSz="914400" fontAlgn="base">
              <a:spcBef>
                <a:spcPct val="0"/>
              </a:spcBef>
              <a:spcAft>
                <a:spcPct val="0"/>
              </a:spcAft>
              <a:buSzPct val="130000"/>
              <a:defRPr/>
            </a:pPr>
            <a:r>
              <a:rPr lang="hr-HR" altLang="fi-FI" sz="2000" i="1" kern="0" dirty="0" smtClean="0">
                <a:solidFill>
                  <a:srgbClr val="000090"/>
                </a:solidFill>
                <a:latin typeface="Calibri" pitchFamily="34" charset="0"/>
              </a:rPr>
              <a:t>         </a:t>
            </a:r>
            <a:r>
              <a:rPr lang="en-GB" altLang="fi-FI" sz="2000" i="1" kern="0" dirty="0" smtClean="0">
                <a:solidFill>
                  <a:srgbClr val="000090"/>
                </a:solidFill>
                <a:latin typeface="Calibri" pitchFamily="34" charset="0"/>
              </a:rPr>
              <a:t>International Cooperation and Development </a:t>
            </a:r>
          </a:p>
          <a:p>
            <a:pPr marL="0" lvl="1" defTabSz="914400" fontAlgn="base">
              <a:spcBef>
                <a:spcPts val="600"/>
              </a:spcBef>
              <a:spcAft>
                <a:spcPct val="0"/>
              </a:spcAft>
              <a:buSzPct val="130000"/>
              <a:defRPr/>
            </a:pPr>
            <a:r>
              <a:rPr lang="en-GB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   </a:t>
            </a:r>
            <a:r>
              <a:rPr lang="hr-HR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      opened </a:t>
            </a:r>
            <a:r>
              <a:rPr lang="en-GB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possibility to </a:t>
            </a:r>
            <a:r>
              <a:rPr lang="en-GB" altLang="fi-FI" sz="2000" b="1" kern="0" dirty="0" smtClean="0">
                <a:solidFill>
                  <a:srgbClr val="000090"/>
                </a:solidFill>
                <a:latin typeface="Calibri" pitchFamily="34" charset="0"/>
              </a:rPr>
              <a:t>expand</a:t>
            </a:r>
            <a:r>
              <a:rPr lang="en-GB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 the </a:t>
            </a:r>
            <a:r>
              <a:rPr lang="en-GB" altLang="fi-FI" sz="2000" b="1" kern="0" dirty="0" smtClean="0">
                <a:solidFill>
                  <a:srgbClr val="000090"/>
                </a:solidFill>
                <a:latin typeface="Calibri" pitchFamily="34" charset="0"/>
              </a:rPr>
              <a:t>EWS implementation</a:t>
            </a:r>
            <a:r>
              <a:rPr lang="hr-HR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 </a:t>
            </a:r>
          </a:p>
          <a:p>
            <a:pPr marL="0" lvl="1" defTabSz="914400" fontAlgn="base">
              <a:spcBef>
                <a:spcPct val="0"/>
              </a:spcBef>
              <a:spcAft>
                <a:spcPct val="0"/>
              </a:spcAft>
              <a:buSzPct val="130000"/>
              <a:defRPr/>
            </a:pPr>
            <a:r>
              <a:rPr lang="hr-HR" altLang="fi-FI" sz="2000" i="1" kern="0" dirty="0" smtClean="0">
                <a:solidFill>
                  <a:srgbClr val="000090"/>
                </a:solidFill>
                <a:latin typeface="Calibri" pitchFamily="34" charset="0"/>
              </a:rPr>
              <a:t>         </a:t>
            </a:r>
            <a:r>
              <a:rPr lang="en-GB" altLang="fi-FI" sz="2000" i="1" kern="0" dirty="0" smtClean="0">
                <a:solidFill>
                  <a:srgbClr val="000090"/>
                </a:solidFill>
                <a:latin typeface="Calibri" pitchFamily="34" charset="0"/>
              </a:rPr>
              <a:t>initiated by </a:t>
            </a:r>
            <a:r>
              <a:rPr lang="hr-HR" altLang="fi-FI" sz="2000" i="1" kern="0" dirty="0" smtClean="0">
                <a:solidFill>
                  <a:srgbClr val="000090"/>
                </a:solidFill>
                <a:latin typeface="Calibri" pitchFamily="34" charset="0"/>
              </a:rPr>
              <a:t>SEE </a:t>
            </a:r>
            <a:r>
              <a:rPr lang="en-GB" altLang="fi-FI" sz="2000" i="1" kern="0" dirty="0" smtClean="0">
                <a:solidFill>
                  <a:srgbClr val="000090"/>
                </a:solidFill>
                <a:latin typeface="Calibri" pitchFamily="34" charset="0"/>
              </a:rPr>
              <a:t>MHEWS-A</a:t>
            </a:r>
            <a:r>
              <a:rPr lang="hr-HR" altLang="fi-FI" sz="2000" i="1" kern="0" dirty="0" smtClean="0">
                <a:solidFill>
                  <a:srgbClr val="000090"/>
                </a:solidFill>
                <a:latin typeface="Calibri" pitchFamily="34" charset="0"/>
              </a:rPr>
              <a:t> </a:t>
            </a:r>
            <a:r>
              <a:rPr lang="en-GB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into </a:t>
            </a:r>
            <a:r>
              <a:rPr lang="en-GB" altLang="fi-FI" sz="2000" b="1" kern="0" dirty="0" smtClean="0">
                <a:solidFill>
                  <a:srgbClr val="000090"/>
                </a:solidFill>
                <a:latin typeface="Calibri" pitchFamily="34" charset="0"/>
              </a:rPr>
              <a:t>Central Asia </a:t>
            </a:r>
            <a:r>
              <a:rPr lang="en-GB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or </a:t>
            </a:r>
            <a:r>
              <a:rPr lang="en-GB" altLang="fi-FI" sz="2000" b="1" kern="0" dirty="0" smtClean="0">
                <a:solidFill>
                  <a:srgbClr val="000090"/>
                </a:solidFill>
                <a:latin typeface="Calibri" pitchFamily="34" charset="0"/>
              </a:rPr>
              <a:t>Africa</a:t>
            </a:r>
            <a:r>
              <a:rPr lang="en-GB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 </a:t>
            </a:r>
            <a:endParaRPr lang="hr-HR" altLang="fi-FI" sz="2000" kern="0" dirty="0" smtClean="0">
              <a:solidFill>
                <a:srgbClr val="000090"/>
              </a:solidFill>
              <a:latin typeface="Calibri" pitchFamily="34" charset="0"/>
            </a:endParaRPr>
          </a:p>
          <a:p>
            <a:pPr marL="0" lvl="1" defTabSz="914400" fontAlgn="base">
              <a:spcBef>
                <a:spcPts val="600"/>
              </a:spcBef>
              <a:buSzPct val="130000"/>
              <a:defRPr/>
            </a:pPr>
            <a:r>
              <a:rPr lang="hr-HR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         </a:t>
            </a:r>
            <a:r>
              <a:rPr lang="en-GB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under the </a:t>
            </a:r>
            <a:r>
              <a:rPr lang="en-GB" altLang="fi-FI" sz="2000" b="1" kern="0" dirty="0" smtClean="0">
                <a:solidFill>
                  <a:srgbClr val="000090"/>
                </a:solidFill>
                <a:latin typeface="Calibri" pitchFamily="34" charset="0"/>
              </a:rPr>
              <a:t>EC DG DEVCO support</a:t>
            </a:r>
            <a:endParaRPr lang="hr-HR" altLang="fi-FI" sz="2000" b="1" kern="0" dirty="0" smtClean="0">
              <a:solidFill>
                <a:srgbClr val="000090"/>
              </a:solidFill>
              <a:latin typeface="Calibri" pitchFamily="34" charset="0"/>
            </a:endParaRPr>
          </a:p>
        </p:txBody>
      </p:sp>
      <p:pic>
        <p:nvPicPr>
          <p:cNvPr id="8" name="Picture 5" descr="C:\Users\Ivan Čačić\Desktop\SG - E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7059" y="4514136"/>
            <a:ext cx="1808037" cy="1890453"/>
          </a:xfrm>
          <a:prstGeom prst="rect">
            <a:avLst/>
          </a:prstGeom>
          <a:noFill/>
        </p:spPr>
      </p:pic>
      <p:sp>
        <p:nvSpPr>
          <p:cNvPr id="10" name="Footer Placeholder 3"/>
          <p:cNvSpPr txBox="1">
            <a:spLocks/>
          </p:cNvSpPr>
          <p:nvPr/>
        </p:nvSpPr>
        <p:spPr>
          <a:xfrm>
            <a:off x="2642150" y="6529536"/>
            <a:ext cx="3486149" cy="3127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5th RA VI </a:t>
            </a:r>
            <a:r>
              <a:rPr kumimoji="0" lang="hr-H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MG, Vilnius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hr-H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Lithuania, 26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kumimoji="0" lang="hr-H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27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April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201</a:t>
            </a:r>
            <a:r>
              <a:rPr kumimoji="0" lang="hr-H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991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uiExpand="1" build="p" bldLvl="5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mo2016_powerpoint_standard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H:\Jablanska\1. My Pictures\1. Službeno\2. Događaji\1. Zagreb\2016\13. MHEWS-A\5. Family Photo\SEE-MHEWS Kick of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56311" y="778394"/>
            <a:ext cx="5112327" cy="2842728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94706" y="3348842"/>
            <a:ext cx="8229600" cy="1840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 you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22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0" name="Picture 10" descr="Slikovni rezultat za standardiz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3262" y="5954212"/>
            <a:ext cx="2208484" cy="903788"/>
          </a:xfrm>
          <a:prstGeom prst="rect">
            <a:avLst/>
          </a:prstGeom>
          <a:noFill/>
        </p:spPr>
      </p:pic>
      <p:pic>
        <p:nvPicPr>
          <p:cNvPr id="10248" name="Picture 8" descr="Slikovni rezultat za standardiz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69513" y="5357542"/>
            <a:ext cx="2174488" cy="1366821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412587" y="941855"/>
            <a:ext cx="8686800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000090"/>
                </a:solidFill>
              </a:rPr>
              <a:t>Need to </a:t>
            </a:r>
            <a:r>
              <a:rPr lang="en-GB" sz="2000" u="sng" dirty="0" smtClean="0">
                <a:solidFill>
                  <a:srgbClr val="000090"/>
                </a:solidFill>
              </a:rPr>
              <a:t>achieve </a:t>
            </a:r>
            <a:r>
              <a:rPr lang="hr-HR" sz="2000" u="sng" dirty="0" smtClean="0">
                <a:solidFill>
                  <a:srgbClr val="000090"/>
                </a:solidFill>
              </a:rPr>
              <a:t> </a:t>
            </a:r>
            <a:r>
              <a:rPr lang="en-GB" sz="2000" b="1" dirty="0" smtClean="0">
                <a:solidFill>
                  <a:srgbClr val="000090"/>
                </a:solidFill>
              </a:rPr>
              <a:t>common</a:t>
            </a:r>
            <a:r>
              <a:rPr lang="en-GB" sz="2000" dirty="0" smtClean="0">
                <a:solidFill>
                  <a:srgbClr val="000090"/>
                </a:solidFill>
              </a:rPr>
              <a:t> </a:t>
            </a:r>
            <a:r>
              <a:rPr lang="hr-HR" sz="2000" b="1" dirty="0" smtClean="0">
                <a:solidFill>
                  <a:srgbClr val="000090"/>
                </a:solidFill>
              </a:rPr>
              <a:t>technical </a:t>
            </a:r>
            <a:r>
              <a:rPr lang="hr-HR" sz="2000" dirty="0" smtClean="0">
                <a:solidFill>
                  <a:srgbClr val="000090"/>
                </a:solidFill>
              </a:rPr>
              <a:t>and</a:t>
            </a:r>
            <a:r>
              <a:rPr lang="hr-HR" sz="2000" b="1" dirty="0" smtClean="0">
                <a:solidFill>
                  <a:srgbClr val="000090"/>
                </a:solidFill>
              </a:rPr>
              <a:t> communication platform </a:t>
            </a:r>
            <a:r>
              <a:rPr lang="en-GB" sz="2000" dirty="0" smtClean="0">
                <a:solidFill>
                  <a:srgbClr val="000090"/>
                </a:solidFill>
              </a:rPr>
              <a:t> for </a:t>
            </a:r>
            <a:r>
              <a:rPr lang="en-GB" sz="2000" b="1" dirty="0" smtClean="0">
                <a:solidFill>
                  <a:srgbClr val="000090"/>
                </a:solidFill>
              </a:rPr>
              <a:t>warnings</a:t>
            </a:r>
            <a:r>
              <a:rPr lang="en-GB" sz="2000" dirty="0" smtClean="0">
                <a:solidFill>
                  <a:srgbClr val="000090"/>
                </a:solidFill>
              </a:rPr>
              <a:t> and </a:t>
            </a:r>
            <a:r>
              <a:rPr lang="en-GB" sz="2000" b="1" dirty="0" smtClean="0">
                <a:solidFill>
                  <a:srgbClr val="000090"/>
                </a:solidFill>
              </a:rPr>
              <a:t>alerts </a:t>
            </a:r>
            <a:r>
              <a:rPr lang="en-GB" sz="2000" dirty="0" smtClean="0">
                <a:solidFill>
                  <a:srgbClr val="000090"/>
                </a:solidFill>
              </a:rPr>
              <a:t>on</a:t>
            </a:r>
            <a:r>
              <a:rPr lang="en-GB" sz="2000" b="1" dirty="0" smtClean="0">
                <a:solidFill>
                  <a:srgbClr val="000090"/>
                </a:solidFill>
              </a:rPr>
              <a:t> </a:t>
            </a:r>
            <a:r>
              <a:rPr lang="hr-HR" sz="2000" b="1" dirty="0" smtClean="0">
                <a:solidFill>
                  <a:srgbClr val="000090"/>
                </a:solidFill>
              </a:rPr>
              <a:t>subregional </a:t>
            </a:r>
            <a:r>
              <a:rPr lang="en-GB" sz="2000" b="1" dirty="0" smtClean="0">
                <a:solidFill>
                  <a:srgbClr val="000090"/>
                </a:solidFill>
              </a:rPr>
              <a:t>level </a:t>
            </a:r>
            <a:r>
              <a:rPr lang="en-GB" sz="2000" dirty="0" smtClean="0">
                <a:solidFill>
                  <a:srgbClr val="000090"/>
                </a:solidFill>
              </a:rPr>
              <a:t>what is </a:t>
            </a:r>
            <a:r>
              <a:rPr lang="en-GB" sz="2000" u="sng" dirty="0" smtClean="0">
                <a:solidFill>
                  <a:srgbClr val="000090"/>
                </a:solidFill>
              </a:rPr>
              <a:t>in line </a:t>
            </a:r>
            <a:r>
              <a:rPr lang="en-GB" sz="2000" dirty="0" smtClean="0">
                <a:solidFill>
                  <a:srgbClr val="000090"/>
                </a:solidFill>
              </a:rPr>
              <a:t>with </a:t>
            </a:r>
            <a:r>
              <a:rPr lang="en-GB" sz="2000" b="1" dirty="0" smtClean="0">
                <a:solidFill>
                  <a:srgbClr val="000090"/>
                </a:solidFill>
              </a:rPr>
              <a:t>Sendai Framework for DRR</a:t>
            </a:r>
          </a:p>
          <a:p>
            <a:endParaRPr lang="en-GB" sz="1200" b="1" dirty="0" smtClean="0">
              <a:solidFill>
                <a:srgbClr val="000090"/>
              </a:solidFill>
            </a:endParaRPr>
          </a:p>
          <a:p>
            <a:pPr marL="342900" indent="-342900">
              <a:buSzPct val="130000"/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000090"/>
                </a:solidFill>
              </a:rPr>
              <a:t>impact based </a:t>
            </a:r>
            <a:r>
              <a:rPr lang="en-GB" sz="2000" dirty="0" smtClean="0">
                <a:solidFill>
                  <a:srgbClr val="000090"/>
                </a:solidFill>
              </a:rPr>
              <a:t>forecasting </a:t>
            </a:r>
            <a:br>
              <a:rPr lang="en-GB" sz="2000" dirty="0" smtClean="0">
                <a:solidFill>
                  <a:srgbClr val="000090"/>
                </a:solidFill>
              </a:rPr>
            </a:br>
            <a:r>
              <a:rPr lang="en-GB" sz="2000" dirty="0" smtClean="0">
                <a:solidFill>
                  <a:srgbClr val="000090"/>
                </a:solidFill>
              </a:rPr>
              <a:t>	  </a:t>
            </a:r>
            <a:r>
              <a:rPr lang="en-GB" dirty="0" smtClean="0">
                <a:solidFill>
                  <a:srgbClr val="000090"/>
                </a:solidFill>
              </a:rPr>
              <a:t>new role of forecasters as </a:t>
            </a:r>
            <a:r>
              <a:rPr lang="en-GB" u="sng" dirty="0" err="1" smtClean="0">
                <a:solidFill>
                  <a:srgbClr val="000090"/>
                </a:solidFill>
              </a:rPr>
              <a:t>intermediators</a:t>
            </a:r>
            <a:r>
              <a:rPr lang="en-GB" dirty="0" smtClean="0">
                <a:solidFill>
                  <a:srgbClr val="000090"/>
                </a:solidFill>
              </a:rPr>
              <a:t> between </a:t>
            </a:r>
          </a:p>
          <a:p>
            <a:pPr marL="342900" indent="-342900">
              <a:buSzPct val="130000"/>
            </a:pPr>
            <a:r>
              <a:rPr lang="en-GB" dirty="0" smtClean="0">
                <a:solidFill>
                  <a:srgbClr val="000090"/>
                </a:solidFill>
              </a:rPr>
              <a:t>           </a:t>
            </a:r>
            <a:r>
              <a:rPr lang="hr-HR" u="sng" dirty="0" smtClean="0">
                <a:solidFill>
                  <a:srgbClr val="000090"/>
                </a:solidFill>
              </a:rPr>
              <a:t>multi-</a:t>
            </a:r>
            <a:r>
              <a:rPr lang="en-GB" u="sng" dirty="0" smtClean="0">
                <a:solidFill>
                  <a:srgbClr val="000090"/>
                </a:solidFill>
              </a:rPr>
              <a:t>model output</a:t>
            </a:r>
            <a:r>
              <a:rPr lang="hr-HR" u="sng" dirty="0" smtClean="0">
                <a:solidFill>
                  <a:srgbClr val="000090"/>
                </a:solidFill>
              </a:rPr>
              <a:t>s</a:t>
            </a:r>
            <a:r>
              <a:rPr lang="en-GB" u="sng" dirty="0" smtClean="0">
                <a:solidFill>
                  <a:srgbClr val="000090"/>
                </a:solidFill>
              </a:rPr>
              <a:t> </a:t>
            </a:r>
            <a:r>
              <a:rPr lang="en-GB" dirty="0" smtClean="0">
                <a:solidFill>
                  <a:srgbClr val="000090"/>
                </a:solidFill>
              </a:rPr>
              <a:t>and </a:t>
            </a:r>
            <a:r>
              <a:rPr lang="en-GB" u="sng" dirty="0">
                <a:solidFill>
                  <a:srgbClr val="000090"/>
                </a:solidFill>
              </a:rPr>
              <a:t>C</a:t>
            </a:r>
            <a:r>
              <a:rPr lang="en-GB" u="sng" dirty="0" smtClean="0">
                <a:solidFill>
                  <a:srgbClr val="000090"/>
                </a:solidFill>
              </a:rPr>
              <a:t>ivil Protection</a:t>
            </a:r>
          </a:p>
          <a:p>
            <a:pPr marL="342900" indent="-342900">
              <a:buSzPct val="130000"/>
            </a:pPr>
            <a:endParaRPr lang="en-GB" sz="4000" dirty="0" smtClean="0">
              <a:solidFill>
                <a:srgbClr val="000090"/>
              </a:solidFill>
            </a:endParaRPr>
          </a:p>
          <a:p>
            <a:pPr marL="342900" indent="-342900">
              <a:buSzPct val="130000"/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0090"/>
                </a:solidFill>
              </a:rPr>
              <a:t>exchange of </a:t>
            </a:r>
            <a:r>
              <a:rPr lang="en-GB" sz="2000" b="1" dirty="0" smtClean="0">
                <a:solidFill>
                  <a:srgbClr val="000090"/>
                </a:solidFill>
              </a:rPr>
              <a:t>best practise between </a:t>
            </a:r>
            <a:r>
              <a:rPr lang="en-GB" sz="2000" dirty="0" smtClean="0">
                <a:solidFill>
                  <a:srgbClr val="000090"/>
                </a:solidFill>
              </a:rPr>
              <a:t>countries</a:t>
            </a:r>
            <a:br>
              <a:rPr lang="en-GB" sz="2000" dirty="0" smtClean="0">
                <a:solidFill>
                  <a:srgbClr val="000090"/>
                </a:solidFill>
              </a:rPr>
            </a:br>
            <a:r>
              <a:rPr lang="en-GB" sz="2000" dirty="0" smtClean="0">
                <a:solidFill>
                  <a:srgbClr val="000090"/>
                </a:solidFill>
              </a:rPr>
              <a:t>  </a:t>
            </a:r>
            <a:r>
              <a:rPr lang="en-GB" dirty="0" smtClean="0">
                <a:solidFill>
                  <a:srgbClr val="000090"/>
                </a:solidFill>
              </a:rPr>
              <a:t>	</a:t>
            </a:r>
            <a:r>
              <a:rPr lang="en-GB" u="sng" dirty="0" smtClean="0">
                <a:solidFill>
                  <a:srgbClr val="000090"/>
                </a:solidFill>
              </a:rPr>
              <a:t>different</a:t>
            </a:r>
            <a:r>
              <a:rPr lang="en-GB" dirty="0" smtClean="0">
                <a:solidFill>
                  <a:srgbClr val="000090"/>
                </a:solidFill>
              </a:rPr>
              <a:t> </a:t>
            </a:r>
            <a:r>
              <a:rPr lang="en-GB" u="sng" dirty="0" smtClean="0">
                <a:solidFill>
                  <a:srgbClr val="000090"/>
                </a:solidFill>
              </a:rPr>
              <a:t>structures</a:t>
            </a:r>
            <a:r>
              <a:rPr lang="en-GB" dirty="0" smtClean="0">
                <a:solidFill>
                  <a:srgbClr val="000090"/>
                </a:solidFill>
              </a:rPr>
              <a:t> of warnings, </a:t>
            </a:r>
            <a:r>
              <a:rPr lang="en-GB" u="sng" dirty="0" smtClean="0">
                <a:solidFill>
                  <a:srgbClr val="000090"/>
                </a:solidFill>
              </a:rPr>
              <a:t>relationship</a:t>
            </a:r>
            <a:r>
              <a:rPr lang="en-GB" dirty="0" smtClean="0">
                <a:solidFill>
                  <a:srgbClr val="000090"/>
                </a:solidFill>
              </a:rPr>
              <a:t> with Civil Protection</a:t>
            </a:r>
          </a:p>
          <a:p>
            <a:pPr marL="342900" indent="-342900">
              <a:buSzPct val="130000"/>
            </a:pPr>
            <a:endParaRPr lang="en-GB" sz="2000" dirty="0" smtClean="0">
              <a:solidFill>
                <a:srgbClr val="000090"/>
              </a:solidFill>
            </a:endParaRPr>
          </a:p>
          <a:p>
            <a:pPr marL="342900" indent="-342900">
              <a:buSzPct val="130000"/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0090"/>
                </a:solidFill>
              </a:rPr>
              <a:t>Information for „</a:t>
            </a:r>
            <a:r>
              <a:rPr lang="en-GB" sz="2000" b="1" dirty="0" smtClean="0">
                <a:solidFill>
                  <a:srgbClr val="000090"/>
                </a:solidFill>
              </a:rPr>
              <a:t>moving users</a:t>
            </a:r>
            <a:r>
              <a:rPr lang="en-GB" sz="2000" dirty="0" smtClean="0">
                <a:solidFill>
                  <a:srgbClr val="000090"/>
                </a:solidFill>
              </a:rPr>
              <a:t>“ and </a:t>
            </a:r>
            <a:r>
              <a:rPr lang="en-GB" sz="2000" b="1" dirty="0" smtClean="0">
                <a:solidFill>
                  <a:srgbClr val="000090"/>
                </a:solidFill>
              </a:rPr>
              <a:t>media</a:t>
            </a:r>
            <a:r>
              <a:rPr lang="en-GB" sz="2000" dirty="0" smtClean="0">
                <a:solidFill>
                  <a:srgbClr val="000090"/>
                </a:solidFill>
              </a:rPr>
              <a:t/>
            </a:r>
            <a:br>
              <a:rPr lang="en-GB" sz="2000" dirty="0" smtClean="0">
                <a:solidFill>
                  <a:srgbClr val="000090"/>
                </a:solidFill>
              </a:rPr>
            </a:br>
            <a:r>
              <a:rPr lang="en-GB" sz="2000" dirty="0" smtClean="0">
                <a:solidFill>
                  <a:srgbClr val="000090"/>
                </a:solidFill>
              </a:rPr>
              <a:t>    </a:t>
            </a:r>
            <a:r>
              <a:rPr lang="en-GB" u="sng" dirty="0" smtClean="0">
                <a:solidFill>
                  <a:srgbClr val="000090"/>
                </a:solidFill>
              </a:rPr>
              <a:t>NGO</a:t>
            </a:r>
            <a:r>
              <a:rPr lang="en-GB" dirty="0" smtClean="0">
                <a:solidFill>
                  <a:srgbClr val="000090"/>
                </a:solidFill>
              </a:rPr>
              <a:t>´s in emergency situations, </a:t>
            </a:r>
            <a:r>
              <a:rPr lang="en-GB" u="sng" dirty="0" smtClean="0">
                <a:solidFill>
                  <a:srgbClr val="000090"/>
                </a:solidFill>
              </a:rPr>
              <a:t>tourists</a:t>
            </a:r>
            <a:r>
              <a:rPr lang="en-GB" dirty="0" smtClean="0">
                <a:solidFill>
                  <a:srgbClr val="000090"/>
                </a:solidFill>
              </a:rPr>
              <a:t>, </a:t>
            </a:r>
          </a:p>
          <a:p>
            <a:pPr marL="342900" indent="-342900">
              <a:buSzPct val="130000"/>
            </a:pPr>
            <a:r>
              <a:rPr lang="en-GB" dirty="0" smtClean="0">
                <a:solidFill>
                  <a:srgbClr val="000090"/>
                </a:solidFill>
              </a:rPr>
              <a:t>           foreign </a:t>
            </a:r>
            <a:r>
              <a:rPr lang="en-GB" u="sng" dirty="0" smtClean="0">
                <a:solidFill>
                  <a:srgbClr val="000090"/>
                </a:solidFill>
              </a:rPr>
              <a:t>investors</a:t>
            </a:r>
            <a:r>
              <a:rPr lang="en-GB" dirty="0" smtClean="0">
                <a:solidFill>
                  <a:srgbClr val="000090"/>
                </a:solidFill>
              </a:rPr>
              <a:t> and </a:t>
            </a:r>
            <a:r>
              <a:rPr lang="en-GB" u="sng" dirty="0" smtClean="0">
                <a:solidFill>
                  <a:srgbClr val="000090"/>
                </a:solidFill>
              </a:rPr>
              <a:t>workers</a:t>
            </a:r>
            <a:r>
              <a:rPr lang="en-GB" dirty="0" smtClean="0">
                <a:solidFill>
                  <a:srgbClr val="000090"/>
                </a:solidFill>
              </a:rPr>
              <a:t> etc.</a:t>
            </a:r>
            <a:endParaRPr lang="en-GB" sz="2000" dirty="0" smtClean="0">
              <a:solidFill>
                <a:srgbClr val="000090"/>
              </a:solidFill>
            </a:endParaRPr>
          </a:p>
          <a:p>
            <a:pPr>
              <a:buSzPct val="130000"/>
            </a:pPr>
            <a:endParaRPr lang="en-GB" sz="2000" dirty="0" smtClean="0">
              <a:solidFill>
                <a:srgbClr val="000090"/>
              </a:solidFill>
            </a:endParaRPr>
          </a:p>
          <a:p>
            <a:pPr marL="342900" indent="-342900">
              <a:buSzPct val="130000"/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000090"/>
                </a:solidFill>
              </a:rPr>
              <a:t>Technical standardisation</a:t>
            </a:r>
            <a:r>
              <a:rPr lang="en-GB" sz="2000" dirty="0" smtClean="0">
                <a:solidFill>
                  <a:srgbClr val="000090"/>
                </a:solidFill>
              </a:rPr>
              <a:t/>
            </a:r>
            <a:br>
              <a:rPr lang="en-GB" sz="2000" dirty="0" smtClean="0">
                <a:solidFill>
                  <a:srgbClr val="000090"/>
                </a:solidFill>
              </a:rPr>
            </a:br>
            <a:r>
              <a:rPr lang="en-GB" sz="2400" dirty="0" smtClean="0">
                <a:solidFill>
                  <a:srgbClr val="000090"/>
                </a:solidFill>
              </a:rPr>
              <a:t>	  </a:t>
            </a:r>
            <a:r>
              <a:rPr lang="en-GB" b="1" dirty="0" smtClean="0">
                <a:solidFill>
                  <a:srgbClr val="000090"/>
                </a:solidFill>
              </a:rPr>
              <a:t>CAP 2.0 </a:t>
            </a:r>
            <a:r>
              <a:rPr lang="en-GB" dirty="0" smtClean="0">
                <a:solidFill>
                  <a:srgbClr val="000090"/>
                </a:solidFill>
              </a:rPr>
              <a:t>could </a:t>
            </a:r>
            <a:r>
              <a:rPr lang="en-GB" u="sng" dirty="0" smtClean="0">
                <a:solidFill>
                  <a:srgbClr val="000090"/>
                </a:solidFill>
              </a:rPr>
              <a:t>profit</a:t>
            </a:r>
            <a:r>
              <a:rPr lang="en-GB" dirty="0" smtClean="0">
                <a:solidFill>
                  <a:srgbClr val="000090"/>
                </a:solidFill>
              </a:rPr>
              <a:t> from experience of applications like </a:t>
            </a:r>
            <a:r>
              <a:rPr lang="en-GB" u="sng" dirty="0" smtClean="0">
                <a:solidFill>
                  <a:srgbClr val="000090"/>
                </a:solidFill>
              </a:rPr>
              <a:t>Meteoalarm</a:t>
            </a:r>
          </a:p>
          <a:p>
            <a:endParaRPr lang="en-GB" sz="2000" dirty="0" smtClean="0">
              <a:solidFill>
                <a:srgbClr val="000090"/>
              </a:solidFill>
            </a:endParaRPr>
          </a:p>
          <a:p>
            <a:endParaRPr lang="en-GB" sz="2000" dirty="0">
              <a:solidFill>
                <a:srgbClr val="000090"/>
              </a:solidFill>
            </a:endParaRPr>
          </a:p>
        </p:txBody>
      </p:sp>
      <p:pic>
        <p:nvPicPr>
          <p:cNvPr id="10242" name="Picture 2" descr="Slikovni rezultat za impact based forecasti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43961" y="1666904"/>
            <a:ext cx="1851103" cy="1389780"/>
          </a:xfrm>
          <a:prstGeom prst="rect">
            <a:avLst/>
          </a:prstGeom>
          <a:noFill/>
        </p:spPr>
      </p:pic>
      <p:pic>
        <p:nvPicPr>
          <p:cNvPr id="10244" name="Picture 4" descr="Slikovni rezultat za transpor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49411" y="4006252"/>
            <a:ext cx="2320593" cy="1742025"/>
          </a:xfrm>
          <a:prstGeom prst="rect">
            <a:avLst/>
          </a:prstGeom>
          <a:noFill/>
        </p:spPr>
      </p:pic>
      <p:pic>
        <p:nvPicPr>
          <p:cNvPr id="10246" name="Picture 6" descr="Lorez_shutterstock_8127185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63695" y="2715328"/>
            <a:ext cx="925551" cy="615805"/>
          </a:xfrm>
          <a:prstGeom prst="rect">
            <a:avLst/>
          </a:prstGeom>
          <a:noFill/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0" y="-3634"/>
            <a:ext cx="9144000" cy="792163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i-FI" sz="2400" b="1" kern="0" dirty="0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The need for </a:t>
            </a:r>
            <a:r>
              <a:rPr lang="hr-HR" altLang="fi-FI" sz="2400" b="1" kern="0" dirty="0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a </a:t>
            </a:r>
            <a:r>
              <a:rPr lang="en-US" altLang="fi-FI" sz="2400" b="1" kern="0" dirty="0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sub</a:t>
            </a:r>
            <a:r>
              <a:rPr lang="hr-HR" altLang="fi-FI" sz="2400" b="1" kern="0" dirty="0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-</a:t>
            </a:r>
            <a:r>
              <a:rPr lang="en-US" altLang="fi-FI" sz="2400" b="1" kern="0" dirty="0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regional  MHEWS-A </a:t>
            </a:r>
          </a:p>
        </p:txBody>
      </p:sp>
      <p:sp>
        <p:nvSpPr>
          <p:cNvPr id="11" name="Line 2"/>
          <p:cNvSpPr>
            <a:spLocks noChangeShapeType="1"/>
          </p:cNvSpPr>
          <p:nvPr/>
        </p:nvSpPr>
        <p:spPr bwMode="auto">
          <a:xfrm>
            <a:off x="0" y="764704"/>
            <a:ext cx="9144000" cy="0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hr-HR"/>
          </a:p>
        </p:txBody>
      </p:sp>
      <p:sp>
        <p:nvSpPr>
          <p:cNvPr id="13" name="Footer Placeholder 3"/>
          <p:cNvSpPr txBox="1">
            <a:spLocks/>
          </p:cNvSpPr>
          <p:nvPr/>
        </p:nvSpPr>
        <p:spPr>
          <a:xfrm>
            <a:off x="2642150" y="6529536"/>
            <a:ext cx="3486149" cy="3127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5th RA VI </a:t>
            </a:r>
            <a:r>
              <a:rPr kumimoji="0" lang="hr-H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MG, Vilnius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hr-H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Lithuania, 26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kumimoji="0" lang="hr-H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27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April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201</a:t>
            </a:r>
            <a:r>
              <a:rPr kumimoji="0" lang="hr-H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956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 bldLvl="5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-27384"/>
            <a:ext cx="9144000" cy="792163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altLang="fi-FI" sz="2400" b="1" kern="0" dirty="0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Establishment of the SEE </a:t>
            </a:r>
            <a:r>
              <a:rPr lang="en-US" altLang="fi-FI" sz="2400" b="1" kern="0" dirty="0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MHEWS-A </a:t>
            </a:r>
            <a:r>
              <a:rPr lang="hr-HR" altLang="fi-FI" sz="2400" b="1" kern="0" dirty="0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Project</a:t>
            </a:r>
            <a:endParaRPr lang="en-US" altLang="fi-FI" sz="2400" b="1" kern="0" dirty="0" smtClean="0">
              <a:solidFill>
                <a:schemeClr val="bg1"/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537602" name="Line 2"/>
          <p:cNvSpPr>
            <a:spLocks noChangeShapeType="1"/>
          </p:cNvSpPr>
          <p:nvPr/>
        </p:nvSpPr>
        <p:spPr bwMode="auto">
          <a:xfrm>
            <a:off x="0" y="764704"/>
            <a:ext cx="9144000" cy="0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hr-HR"/>
          </a:p>
        </p:txBody>
      </p:sp>
      <p:sp>
        <p:nvSpPr>
          <p:cNvPr id="537603" name="Text Box 3"/>
          <p:cNvSpPr txBox="1">
            <a:spLocks noChangeArrowheads="1"/>
          </p:cNvSpPr>
          <p:nvPr/>
        </p:nvSpPr>
        <p:spPr bwMode="auto">
          <a:xfrm>
            <a:off x="1816100" y="22240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GB" sz="1800" dirty="0"/>
          </a:p>
        </p:txBody>
      </p:sp>
      <p:sp>
        <p:nvSpPr>
          <p:cNvPr id="33" name="Rectangle 32"/>
          <p:cNvSpPr/>
          <p:nvPr/>
        </p:nvSpPr>
        <p:spPr>
          <a:xfrm>
            <a:off x="166274" y="887674"/>
            <a:ext cx="8906476" cy="581000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lvl="1" defTabSz="914400" fontAlgn="base">
              <a:spcBef>
                <a:spcPct val="0"/>
              </a:spcBef>
              <a:spcAft>
                <a:spcPct val="0"/>
              </a:spcAft>
              <a:buSzPct val="130000"/>
              <a:buFont typeface="Arial" pitchFamily="34" charset="0"/>
              <a:buChar char="•"/>
              <a:defRPr/>
            </a:pPr>
            <a:r>
              <a:rPr lang="en-GB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  </a:t>
            </a:r>
            <a:r>
              <a:rPr lang="en-GB" altLang="fi-FI" sz="2000" b="1" kern="0" dirty="0" smtClean="0">
                <a:solidFill>
                  <a:srgbClr val="000090"/>
                </a:solidFill>
                <a:latin typeface="Calibri" pitchFamily="34" charset="0"/>
              </a:rPr>
              <a:t>WMO</a:t>
            </a:r>
            <a:r>
              <a:rPr lang="en-GB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 in </a:t>
            </a:r>
            <a:r>
              <a:rPr lang="en-GB" altLang="fi-FI" sz="2000" u="sng" kern="0" dirty="0" smtClean="0">
                <a:solidFill>
                  <a:srgbClr val="000090"/>
                </a:solidFill>
                <a:latin typeface="Calibri" pitchFamily="34" charset="0"/>
              </a:rPr>
              <a:t>cooperation</a:t>
            </a:r>
            <a:r>
              <a:rPr lang="en-GB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 with and </a:t>
            </a:r>
            <a:r>
              <a:rPr lang="en-GB" altLang="fi-FI" sz="2000" u="sng" kern="0" dirty="0" smtClean="0">
                <a:solidFill>
                  <a:srgbClr val="000090"/>
                </a:solidFill>
                <a:latin typeface="Calibri" pitchFamily="34" charset="0"/>
              </a:rPr>
              <a:t>financial support </a:t>
            </a:r>
            <a:r>
              <a:rPr lang="en-GB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of the </a:t>
            </a:r>
            <a:r>
              <a:rPr lang="en-GB" altLang="fi-FI" sz="2000" b="1" kern="0" dirty="0" smtClean="0">
                <a:solidFill>
                  <a:srgbClr val="000090"/>
                </a:solidFill>
                <a:latin typeface="Calibri" pitchFamily="34" charset="0"/>
              </a:rPr>
              <a:t>U.S. Agency for </a:t>
            </a:r>
          </a:p>
          <a:p>
            <a:pPr marL="0" lvl="1" defTabSz="914400" fontAlgn="base">
              <a:spcBef>
                <a:spcPct val="0"/>
              </a:spcBef>
              <a:spcAft>
                <a:spcPct val="0"/>
              </a:spcAft>
              <a:buSzPct val="130000"/>
              <a:defRPr/>
            </a:pPr>
            <a:r>
              <a:rPr lang="en-GB" altLang="fi-FI" sz="2000" b="1" kern="0" dirty="0" smtClean="0">
                <a:solidFill>
                  <a:srgbClr val="000090"/>
                </a:solidFill>
                <a:latin typeface="Calibri" pitchFamily="34" charset="0"/>
              </a:rPr>
              <a:t>    International Development</a:t>
            </a:r>
            <a:r>
              <a:rPr lang="en-GB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 - USAID  </a:t>
            </a:r>
            <a:r>
              <a:rPr lang="en-GB" altLang="fi-FI" sz="2000" b="1" kern="0" dirty="0" smtClean="0">
                <a:solidFill>
                  <a:srgbClr val="000090"/>
                </a:solidFill>
                <a:latin typeface="Calibri" pitchFamily="34" charset="0"/>
              </a:rPr>
              <a:t>initiated SEE-MHEWS-A project </a:t>
            </a:r>
            <a:r>
              <a:rPr lang="en-GB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which </a:t>
            </a:r>
            <a:r>
              <a:rPr lang="en-GB" altLang="fi-FI" sz="2000" u="sng" kern="0" dirty="0" smtClean="0">
                <a:solidFill>
                  <a:srgbClr val="000090"/>
                </a:solidFill>
                <a:latin typeface="Calibri" pitchFamily="34" charset="0"/>
              </a:rPr>
              <a:t>aims</a:t>
            </a:r>
            <a:r>
              <a:rPr lang="en-GB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 </a:t>
            </a:r>
          </a:p>
          <a:p>
            <a:pPr marL="0" lvl="1" defTabSz="914400" fontAlgn="base">
              <a:spcBef>
                <a:spcPct val="0"/>
              </a:spcBef>
              <a:spcAft>
                <a:spcPct val="0"/>
              </a:spcAft>
              <a:buSzPct val="130000"/>
              <a:defRPr/>
            </a:pPr>
            <a:r>
              <a:rPr lang="en-GB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    to </a:t>
            </a:r>
            <a:r>
              <a:rPr lang="en-GB" altLang="fi-FI" sz="2000" u="sng" kern="0" dirty="0" smtClean="0">
                <a:solidFill>
                  <a:srgbClr val="000090"/>
                </a:solidFill>
                <a:latin typeface="Calibri" pitchFamily="34" charset="0"/>
              </a:rPr>
              <a:t>strengthen</a:t>
            </a:r>
            <a:r>
              <a:rPr lang="en-GB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 the existing </a:t>
            </a:r>
            <a:r>
              <a:rPr lang="en-GB" altLang="fi-FI" sz="2000" u="sng" kern="0" dirty="0" smtClean="0">
                <a:solidFill>
                  <a:srgbClr val="000090"/>
                </a:solidFill>
                <a:latin typeface="Calibri" pitchFamily="34" charset="0"/>
              </a:rPr>
              <a:t>early warning </a:t>
            </a:r>
            <a:r>
              <a:rPr lang="en-GB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capacity in the region</a:t>
            </a:r>
          </a:p>
          <a:p>
            <a:pPr marL="0" lvl="1" defTabSz="914400" fontAlgn="base">
              <a:spcBef>
                <a:spcPct val="0"/>
              </a:spcBef>
              <a:spcAft>
                <a:spcPct val="0"/>
              </a:spcAft>
              <a:buSzPct val="130000"/>
              <a:defRPr/>
            </a:pPr>
            <a:endParaRPr lang="en-GB" altLang="fi-FI" sz="1200" kern="0" dirty="0" smtClean="0">
              <a:solidFill>
                <a:srgbClr val="000090"/>
              </a:solidFill>
              <a:latin typeface="Calibri" pitchFamily="34" charset="0"/>
            </a:endParaRPr>
          </a:p>
          <a:p>
            <a:pPr marL="0" lvl="1" defTabSz="914400" fontAlgn="base">
              <a:spcBef>
                <a:spcPct val="0"/>
              </a:spcBef>
              <a:spcAft>
                <a:spcPct val="0"/>
              </a:spcAft>
              <a:buSzPct val="130000"/>
              <a:buFont typeface="Arial" pitchFamily="34" charset="0"/>
              <a:buChar char="•"/>
              <a:defRPr/>
            </a:pPr>
            <a:r>
              <a:rPr lang="en-GB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  October 201</a:t>
            </a:r>
            <a:r>
              <a:rPr lang="hr-HR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6</a:t>
            </a:r>
            <a:r>
              <a:rPr lang="en-GB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 - </a:t>
            </a:r>
            <a:r>
              <a:rPr lang="en-GB" altLang="fi-FI" sz="2000" b="1" kern="0" dirty="0" smtClean="0">
                <a:solidFill>
                  <a:srgbClr val="000090"/>
                </a:solidFill>
                <a:latin typeface="Calibri" pitchFamily="34" charset="0"/>
              </a:rPr>
              <a:t>Regional Conference on SEE MHEWS </a:t>
            </a:r>
            <a:r>
              <a:rPr lang="en-GB" altLang="fi-FI" sz="2000" u="sng" kern="0" dirty="0" smtClean="0">
                <a:solidFill>
                  <a:srgbClr val="000090"/>
                </a:solidFill>
                <a:latin typeface="Calibri" pitchFamily="34" charset="0"/>
              </a:rPr>
              <a:t>marked</a:t>
            </a:r>
            <a:r>
              <a:rPr lang="en-GB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 the </a:t>
            </a:r>
            <a:r>
              <a:rPr lang="en-GB" altLang="fi-FI" sz="2000" b="1" kern="0" dirty="0" smtClean="0">
                <a:solidFill>
                  <a:srgbClr val="000090"/>
                </a:solidFill>
                <a:latin typeface="Calibri" pitchFamily="34" charset="0"/>
              </a:rPr>
              <a:t>commencement</a:t>
            </a:r>
            <a:endParaRPr lang="en-GB" altLang="fi-FI" sz="2000" kern="0" dirty="0" smtClean="0">
              <a:solidFill>
                <a:srgbClr val="000090"/>
              </a:solidFill>
              <a:latin typeface="Calibri" pitchFamily="34" charset="0"/>
            </a:endParaRPr>
          </a:p>
          <a:p>
            <a:pPr marL="0" lvl="1" defTabSz="914400" fontAlgn="base">
              <a:spcBef>
                <a:spcPct val="0"/>
              </a:spcBef>
              <a:spcAft>
                <a:spcPct val="0"/>
              </a:spcAft>
              <a:buSzPct val="130000"/>
              <a:defRPr/>
            </a:pPr>
            <a:r>
              <a:rPr lang="en-GB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    of the </a:t>
            </a:r>
            <a:r>
              <a:rPr lang="en-GB" altLang="fi-FI" sz="2000" b="1" kern="0" dirty="0" smtClean="0">
                <a:solidFill>
                  <a:srgbClr val="000090"/>
                </a:solidFill>
                <a:latin typeface="Calibri" pitchFamily="34" charset="0"/>
              </a:rPr>
              <a:t>SEE-MHEWS-A project </a:t>
            </a:r>
            <a:r>
              <a:rPr lang="en-GB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and comprised of</a:t>
            </a:r>
          </a:p>
          <a:p>
            <a:pPr marL="0" lvl="1" defTabSz="914400" fontAlgn="base">
              <a:spcBef>
                <a:spcPct val="0"/>
              </a:spcBef>
              <a:spcAft>
                <a:spcPct val="0"/>
              </a:spcAft>
              <a:buSzPct val="130000"/>
              <a:defRPr/>
            </a:pPr>
            <a:endParaRPr lang="en-GB" altLang="fi-FI" sz="500" kern="0" dirty="0" smtClean="0">
              <a:solidFill>
                <a:srgbClr val="000090"/>
              </a:solidFill>
              <a:latin typeface="Calibri" pitchFamily="34" charset="0"/>
            </a:endParaRPr>
          </a:p>
          <a:p>
            <a:pPr marL="457200" lvl="2" defTabSz="914400" fontAlgn="base">
              <a:spcBef>
                <a:spcPct val="0"/>
              </a:spcBef>
              <a:spcAft>
                <a:spcPct val="0"/>
              </a:spcAft>
              <a:buSzPct val="80000"/>
              <a:buFont typeface="Wingdings" pitchFamily="2" charset="2"/>
              <a:buChar char="ü"/>
              <a:defRPr/>
            </a:pPr>
            <a:r>
              <a:rPr lang="en-GB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 </a:t>
            </a:r>
            <a:r>
              <a:rPr lang="en-GB" altLang="fi-FI" sz="2000" b="1" kern="0" dirty="0" smtClean="0">
                <a:solidFill>
                  <a:srgbClr val="000090"/>
                </a:solidFill>
                <a:latin typeface="Calibri" pitchFamily="34" charset="0"/>
              </a:rPr>
              <a:t>Project kick-off </a:t>
            </a:r>
            <a:r>
              <a:rPr lang="en-GB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meeting</a:t>
            </a:r>
          </a:p>
          <a:p>
            <a:pPr marL="457200" lvl="2" defTabSz="914400" fontAlgn="base">
              <a:spcBef>
                <a:spcPct val="0"/>
              </a:spcBef>
              <a:spcAft>
                <a:spcPct val="0"/>
              </a:spcAft>
              <a:buSzPct val="80000"/>
              <a:buFont typeface="Wingdings" pitchFamily="2" charset="2"/>
              <a:buChar char="ü"/>
              <a:defRPr/>
            </a:pPr>
            <a:r>
              <a:rPr lang="en-GB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 </a:t>
            </a:r>
            <a:r>
              <a:rPr lang="en-GB" altLang="fi-FI" sz="2000" b="1" kern="0" dirty="0" smtClean="0">
                <a:solidFill>
                  <a:srgbClr val="000090"/>
                </a:solidFill>
                <a:latin typeface="Calibri" pitchFamily="34" charset="0"/>
              </a:rPr>
              <a:t>Workshop</a:t>
            </a:r>
            <a:r>
              <a:rPr lang="en-GB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 on </a:t>
            </a:r>
            <a:r>
              <a:rPr lang="en-GB" altLang="fi-FI" sz="2000" b="1" kern="0" dirty="0" smtClean="0">
                <a:solidFill>
                  <a:srgbClr val="000090"/>
                </a:solidFill>
                <a:latin typeface="Calibri" pitchFamily="34" charset="0"/>
              </a:rPr>
              <a:t>CAP</a:t>
            </a:r>
          </a:p>
          <a:p>
            <a:pPr marL="457200" lvl="2" defTabSz="914400" fontAlgn="base">
              <a:spcBef>
                <a:spcPct val="0"/>
              </a:spcBef>
              <a:spcAft>
                <a:spcPct val="0"/>
              </a:spcAft>
              <a:buSzPct val="80000"/>
              <a:buFont typeface="Wingdings" pitchFamily="2" charset="2"/>
              <a:buChar char="ü"/>
              <a:defRPr/>
            </a:pPr>
            <a:r>
              <a:rPr lang="en-GB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 </a:t>
            </a:r>
            <a:r>
              <a:rPr lang="en-GB" altLang="fi-FI" sz="2000" b="1" kern="0" dirty="0" smtClean="0">
                <a:solidFill>
                  <a:srgbClr val="000090"/>
                </a:solidFill>
                <a:latin typeface="Calibri" pitchFamily="34" charset="0"/>
              </a:rPr>
              <a:t>2016 ICSEED </a:t>
            </a:r>
          </a:p>
          <a:p>
            <a:pPr marL="457200" lvl="2" defTabSz="914400" fontAlgn="base">
              <a:spcBef>
                <a:spcPct val="0"/>
              </a:spcBef>
              <a:spcAft>
                <a:spcPct val="0"/>
              </a:spcAft>
              <a:buSzPct val="80000"/>
              <a:defRPr/>
            </a:pPr>
            <a:endParaRPr lang="hr-HR" altLang="fi-FI" sz="2000" b="1" kern="0" dirty="0" smtClean="0">
              <a:solidFill>
                <a:srgbClr val="000090"/>
              </a:solidFill>
              <a:latin typeface="Calibri" pitchFamily="34" charset="0"/>
            </a:endParaRPr>
          </a:p>
          <a:p>
            <a:pPr marL="0" lvl="1" defTabSz="914400" fontAlgn="base">
              <a:spcBef>
                <a:spcPct val="0"/>
              </a:spcBef>
              <a:spcAft>
                <a:spcPct val="0"/>
              </a:spcAft>
              <a:buSzPct val="130000"/>
              <a:buFont typeface="Arial" pitchFamily="34" charset="0"/>
              <a:buChar char="•"/>
              <a:defRPr/>
            </a:pPr>
            <a:r>
              <a:rPr lang="en-GB" altLang="fi-FI" sz="2000" b="1" kern="0" dirty="0" smtClean="0">
                <a:solidFill>
                  <a:srgbClr val="000090"/>
                </a:solidFill>
                <a:latin typeface="Calibri" pitchFamily="34" charset="0"/>
              </a:rPr>
              <a:t>  </a:t>
            </a:r>
            <a:r>
              <a:rPr lang="en-US" altLang="fi-FI" sz="2000" b="1" kern="0" dirty="0" smtClean="0">
                <a:solidFill>
                  <a:srgbClr val="000090"/>
                </a:solidFill>
                <a:latin typeface="Calibri" pitchFamily="34" charset="0"/>
              </a:rPr>
              <a:t>SEE-MHEWS-A Forecasters Workshop</a:t>
            </a:r>
            <a:r>
              <a:rPr lang="en-US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, 7-9 February 2017</a:t>
            </a:r>
            <a:endParaRPr lang="en-GB" altLang="fi-FI" sz="2000" kern="0" dirty="0" smtClean="0">
              <a:solidFill>
                <a:srgbClr val="000090"/>
              </a:solidFill>
              <a:latin typeface="Calibri" pitchFamily="34" charset="0"/>
            </a:endParaRPr>
          </a:p>
          <a:p>
            <a:pPr marL="0" lvl="1" defTabSz="914400" fontAlgn="base">
              <a:spcBef>
                <a:spcPct val="0"/>
              </a:spcBef>
              <a:spcAft>
                <a:spcPct val="0"/>
              </a:spcAft>
              <a:buSzPct val="130000"/>
              <a:defRPr/>
            </a:pPr>
            <a:endParaRPr lang="en-GB" altLang="fi-FI" sz="500" kern="0" dirty="0" smtClean="0">
              <a:solidFill>
                <a:srgbClr val="000090"/>
              </a:solidFill>
              <a:latin typeface="Calibri" pitchFamily="34" charset="0"/>
            </a:endParaRPr>
          </a:p>
          <a:p>
            <a:pPr marL="457200" lvl="2" defTabSz="914400" fontAlgn="base">
              <a:spcBef>
                <a:spcPct val="0"/>
              </a:spcBef>
              <a:spcAft>
                <a:spcPct val="0"/>
              </a:spcAft>
              <a:buSzPct val="80000"/>
              <a:buFont typeface="Wingdings" pitchFamily="2" charset="2"/>
              <a:buChar char="ü"/>
              <a:defRPr/>
            </a:pPr>
            <a:r>
              <a:rPr lang="en-GB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 </a:t>
            </a:r>
            <a:r>
              <a:rPr lang="en-US" altLang="fi-FI" sz="2000" b="1" kern="0" dirty="0" smtClean="0">
                <a:solidFill>
                  <a:srgbClr val="000090"/>
                </a:solidFill>
                <a:latin typeface="Calibri" pitchFamily="34" charset="0"/>
              </a:rPr>
              <a:t>Harmonized</a:t>
            </a:r>
            <a:r>
              <a:rPr lang="en-US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 </a:t>
            </a:r>
            <a:r>
              <a:rPr lang="en-US" altLang="fi-FI" sz="2000" i="1" kern="0" dirty="0" smtClean="0">
                <a:solidFill>
                  <a:srgbClr val="000090"/>
                </a:solidFill>
                <a:latin typeface="Calibri" pitchFamily="34" charset="0"/>
              </a:rPr>
              <a:t>meteorological</a:t>
            </a:r>
            <a:r>
              <a:rPr lang="en-US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, </a:t>
            </a:r>
            <a:r>
              <a:rPr lang="en-US" altLang="fi-FI" sz="2000" i="1" kern="0" dirty="0" smtClean="0">
                <a:solidFill>
                  <a:srgbClr val="000090"/>
                </a:solidFill>
                <a:latin typeface="Calibri" pitchFamily="34" charset="0"/>
              </a:rPr>
              <a:t>hydrological</a:t>
            </a:r>
            <a:r>
              <a:rPr lang="en-US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 and </a:t>
            </a:r>
            <a:r>
              <a:rPr lang="en-US" altLang="fi-FI" sz="2000" i="1" kern="0" dirty="0" smtClean="0">
                <a:solidFill>
                  <a:srgbClr val="000090"/>
                </a:solidFill>
                <a:latin typeface="Calibri" pitchFamily="34" charset="0"/>
              </a:rPr>
              <a:t>marine</a:t>
            </a:r>
            <a:r>
              <a:rPr lang="en-US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 </a:t>
            </a:r>
            <a:r>
              <a:rPr lang="en-US" altLang="fi-FI" sz="2000" b="1" kern="0" dirty="0" smtClean="0">
                <a:solidFill>
                  <a:srgbClr val="000090"/>
                </a:solidFill>
                <a:latin typeface="Calibri" pitchFamily="34" charset="0"/>
              </a:rPr>
              <a:t>forecasters</a:t>
            </a:r>
            <a:r>
              <a:rPr lang="hr-HR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   </a:t>
            </a:r>
          </a:p>
          <a:p>
            <a:pPr marL="457200" lvl="2" defTabSz="914400" fontAlgn="base">
              <a:spcBef>
                <a:spcPct val="0"/>
              </a:spcBef>
              <a:spcAft>
                <a:spcPct val="0"/>
              </a:spcAft>
              <a:buSzPct val="80000"/>
              <a:defRPr/>
            </a:pPr>
            <a:r>
              <a:rPr lang="hr-HR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    </a:t>
            </a:r>
            <a:r>
              <a:rPr lang="en-US" altLang="fi-FI" sz="2000" b="1" kern="0" dirty="0" smtClean="0">
                <a:solidFill>
                  <a:srgbClr val="000090"/>
                </a:solidFill>
                <a:latin typeface="Calibri" pitchFamily="34" charset="0"/>
              </a:rPr>
              <a:t>requirements</a:t>
            </a:r>
            <a:r>
              <a:rPr lang="hr-HR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 - </a:t>
            </a:r>
            <a:r>
              <a:rPr lang="hr-HR" altLang="fi-FI" sz="2000" b="1" kern="0" dirty="0" smtClean="0">
                <a:solidFill>
                  <a:srgbClr val="000090"/>
                </a:solidFill>
                <a:latin typeface="Calibri" pitchFamily="34" charset="0"/>
              </a:rPr>
              <a:t>1</a:t>
            </a:r>
            <a:r>
              <a:rPr lang="hr-HR" altLang="fi-FI" sz="2000" b="1" kern="0" baseline="30000" dirty="0" smtClean="0">
                <a:solidFill>
                  <a:srgbClr val="000090"/>
                </a:solidFill>
                <a:latin typeface="Calibri" pitchFamily="34" charset="0"/>
              </a:rPr>
              <a:t>st</a:t>
            </a:r>
            <a:r>
              <a:rPr lang="hr-HR" altLang="fi-FI" sz="2000" b="1" kern="0" dirty="0" smtClean="0">
                <a:solidFill>
                  <a:srgbClr val="000090"/>
                </a:solidFill>
                <a:latin typeface="Calibri" pitchFamily="34" charset="0"/>
              </a:rPr>
              <a:t> building block </a:t>
            </a:r>
            <a:r>
              <a:rPr lang="hr-HR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of the </a:t>
            </a:r>
            <a:r>
              <a:rPr lang="hr-HR" altLang="fi-FI" sz="2000" b="1" kern="0" dirty="0" smtClean="0">
                <a:solidFill>
                  <a:srgbClr val="000090"/>
                </a:solidFill>
                <a:latin typeface="Calibri" pitchFamily="34" charset="0"/>
              </a:rPr>
              <a:t>Implementation Plan</a:t>
            </a:r>
            <a:endParaRPr lang="en-GB" altLang="fi-FI" sz="2000" b="1" kern="0" dirty="0" smtClean="0">
              <a:solidFill>
                <a:srgbClr val="000090"/>
              </a:solidFill>
              <a:latin typeface="Calibri" pitchFamily="34" charset="0"/>
            </a:endParaRPr>
          </a:p>
          <a:p>
            <a:pPr marL="808038" lvl="3" indent="-179388" defTabSz="914400" fontAlgn="base">
              <a:spcBef>
                <a:spcPct val="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/>
            </a:pPr>
            <a:r>
              <a:rPr lang="en-GB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  </a:t>
            </a:r>
            <a:r>
              <a:rPr lang="en-GB" altLang="fi-FI" sz="2000" u="sng" kern="0" dirty="0" smtClean="0">
                <a:solidFill>
                  <a:srgbClr val="000090"/>
                </a:solidFill>
                <a:latin typeface="Calibri" pitchFamily="34" charset="0"/>
              </a:rPr>
              <a:t>Observational</a:t>
            </a:r>
            <a:r>
              <a:rPr lang="en-GB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 datasets </a:t>
            </a:r>
            <a:endParaRPr lang="hr-HR" altLang="fi-FI" sz="2000" kern="0" dirty="0" smtClean="0">
              <a:solidFill>
                <a:srgbClr val="000090"/>
              </a:solidFill>
              <a:latin typeface="Calibri" pitchFamily="34" charset="0"/>
            </a:endParaRPr>
          </a:p>
          <a:p>
            <a:pPr marL="808038" lvl="3" indent="-179388" defTabSz="914400" fontAlgn="base">
              <a:spcBef>
                <a:spcPct val="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/>
            </a:pPr>
            <a:r>
              <a:rPr lang="hr-HR" altLang="fi-FI" sz="2000" i="1" kern="0" dirty="0" smtClean="0">
                <a:solidFill>
                  <a:srgbClr val="000090"/>
                </a:solidFill>
                <a:latin typeface="Calibri" pitchFamily="34" charset="0"/>
              </a:rPr>
              <a:t>  </a:t>
            </a:r>
            <a:r>
              <a:rPr lang="en-GB" altLang="fi-FI" sz="2000" u="sng" kern="0" dirty="0" smtClean="0">
                <a:solidFill>
                  <a:srgbClr val="000090"/>
                </a:solidFill>
                <a:latin typeface="Calibri" pitchFamily="34" charset="0"/>
              </a:rPr>
              <a:t>Modelling</a:t>
            </a:r>
            <a:r>
              <a:rPr lang="en-GB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   </a:t>
            </a:r>
          </a:p>
          <a:p>
            <a:pPr marL="1081088" lvl="4" indent="-177800" defTabSz="914400" fontAlgn="base">
              <a:spcBef>
                <a:spcPct val="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/>
            </a:pPr>
            <a:r>
              <a:rPr lang="hr-HR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 </a:t>
            </a:r>
            <a:r>
              <a:rPr lang="en-GB" altLang="fi-FI" sz="2000" i="1" kern="0" dirty="0" smtClean="0">
                <a:solidFill>
                  <a:srgbClr val="000090"/>
                </a:solidFill>
                <a:latin typeface="Calibri" pitchFamily="34" charset="0"/>
              </a:rPr>
              <a:t>common</a:t>
            </a:r>
            <a:r>
              <a:rPr lang="en-GB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 to all</a:t>
            </a:r>
            <a:endParaRPr lang="hr-HR" altLang="fi-FI" sz="2000" kern="0" dirty="0" smtClean="0">
              <a:solidFill>
                <a:srgbClr val="000090"/>
              </a:solidFill>
              <a:latin typeface="Calibri" pitchFamily="34" charset="0"/>
            </a:endParaRPr>
          </a:p>
          <a:p>
            <a:pPr marL="1081088" lvl="4" indent="-177800" defTabSz="914400" fontAlgn="base">
              <a:spcBef>
                <a:spcPct val="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/>
            </a:pPr>
            <a:r>
              <a:rPr lang="hr-HR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 </a:t>
            </a:r>
            <a:r>
              <a:rPr lang="en-US" altLang="fi-FI" sz="2000" i="1" kern="0" dirty="0" smtClean="0">
                <a:solidFill>
                  <a:srgbClr val="000090"/>
                </a:solidFill>
                <a:latin typeface="Calibri" pitchFamily="34" charset="0"/>
              </a:rPr>
              <a:t>specific</a:t>
            </a:r>
            <a:r>
              <a:rPr lang="en-US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 </a:t>
            </a:r>
            <a:r>
              <a:rPr lang="en-US" altLang="fi-FI" sz="2000" i="1" kern="0" dirty="0" smtClean="0">
                <a:solidFill>
                  <a:srgbClr val="000090"/>
                </a:solidFill>
                <a:latin typeface="Calibri" pitchFamily="34" charset="0"/>
              </a:rPr>
              <a:t>hydrological</a:t>
            </a:r>
            <a:r>
              <a:rPr lang="en-US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 and </a:t>
            </a:r>
            <a:r>
              <a:rPr lang="en-US" altLang="fi-FI" sz="2000" i="1" kern="0" dirty="0" smtClean="0">
                <a:solidFill>
                  <a:srgbClr val="000090"/>
                </a:solidFill>
                <a:latin typeface="Calibri" pitchFamily="34" charset="0"/>
              </a:rPr>
              <a:t>marine</a:t>
            </a:r>
            <a:r>
              <a:rPr lang="en-US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 requirements</a:t>
            </a:r>
            <a:endParaRPr lang="en-GB" altLang="fi-FI" sz="2000" b="1" kern="0" dirty="0" smtClean="0">
              <a:solidFill>
                <a:srgbClr val="000090"/>
              </a:solidFill>
              <a:latin typeface="Calibri" pitchFamily="34" charset="0"/>
            </a:endParaRPr>
          </a:p>
          <a:p>
            <a:pPr marL="1371600" lvl="4" defTabSz="914400" fontAlgn="base">
              <a:spcBef>
                <a:spcPct val="0"/>
              </a:spcBef>
              <a:spcAft>
                <a:spcPct val="0"/>
              </a:spcAft>
              <a:buSzPct val="80000"/>
              <a:defRPr/>
            </a:pPr>
            <a:endParaRPr lang="en-GB" altLang="fi-FI" sz="2000" kern="0" dirty="0" smtClean="0">
              <a:solidFill>
                <a:srgbClr val="000090"/>
              </a:solidFill>
              <a:latin typeface="Calibri" pitchFamily="34" charset="0"/>
            </a:endParaRPr>
          </a:p>
        </p:txBody>
      </p:sp>
      <p:pic>
        <p:nvPicPr>
          <p:cNvPr id="3" name="Picture 2" descr="H:\Jablanska\1. My Pictures\1. Službeno\2. Događaji\1. Zagreb\2016\13. MHEWS-A\5. Family Photo\SEE-MHEWS Kick of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93922" y="2412671"/>
            <a:ext cx="2778828" cy="1545178"/>
          </a:xfrm>
          <a:prstGeom prst="rect">
            <a:avLst/>
          </a:prstGeom>
          <a:noFill/>
        </p:spPr>
      </p:pic>
      <p:pic>
        <p:nvPicPr>
          <p:cNvPr id="1026" name="Picture 2" descr="F:\DHMZ\4. Međunarodni poslovi\1. Organizacije\1. WMO\1. Constituent Bodyes\3. Komisije\1. CBS\2016 Guanghzuo\CBS\RA VI prezentacije\Radni\logo_usai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74306" y="1567543"/>
            <a:ext cx="1287630" cy="382978"/>
          </a:xfrm>
          <a:prstGeom prst="rect">
            <a:avLst/>
          </a:prstGeom>
          <a:noFill/>
        </p:spPr>
      </p:pic>
      <p:pic>
        <p:nvPicPr>
          <p:cNvPr id="10" name="Picture 9" descr="F:\DCIM\101D3200\DSC_0616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b="12268"/>
          <a:stretch/>
        </p:blipFill>
        <p:spPr bwMode="auto">
          <a:xfrm>
            <a:off x="6353297" y="4940136"/>
            <a:ext cx="2604376" cy="15112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sp>
        <p:nvSpPr>
          <p:cNvPr id="12" name="Footer Placeholder 3"/>
          <p:cNvSpPr txBox="1">
            <a:spLocks/>
          </p:cNvSpPr>
          <p:nvPr/>
        </p:nvSpPr>
        <p:spPr>
          <a:xfrm>
            <a:off x="2642150" y="6529536"/>
            <a:ext cx="3486149" cy="3127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5th RA VI </a:t>
            </a:r>
            <a:r>
              <a:rPr kumimoji="0" lang="hr-H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MG, Vilnius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hr-H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Lithuania, 26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kumimoji="0" lang="hr-H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27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April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201</a:t>
            </a:r>
            <a:r>
              <a:rPr kumimoji="0" lang="hr-H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991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537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3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3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3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3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37602" grpId="0" animBg="1"/>
      <p:bldP spid="33" grpId="0" uiExpand="1" build="p" bldLvl="5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-27384"/>
            <a:ext cx="9144000" cy="792163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altLang="fi-FI" sz="2400" b="1" kern="0" dirty="0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Establishment of the SEE </a:t>
            </a:r>
            <a:r>
              <a:rPr lang="en-US" altLang="fi-FI" sz="2400" b="1" kern="0" dirty="0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MHEWS-A </a:t>
            </a:r>
            <a:r>
              <a:rPr lang="hr-HR" altLang="fi-FI" sz="2400" b="1" kern="0" dirty="0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Project</a:t>
            </a:r>
            <a:endParaRPr lang="en-US" altLang="fi-FI" sz="2400" b="1" kern="0" dirty="0" smtClean="0">
              <a:solidFill>
                <a:schemeClr val="bg1"/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537602" name="Line 2"/>
          <p:cNvSpPr>
            <a:spLocks noChangeShapeType="1"/>
          </p:cNvSpPr>
          <p:nvPr/>
        </p:nvSpPr>
        <p:spPr bwMode="auto">
          <a:xfrm>
            <a:off x="0" y="764704"/>
            <a:ext cx="9144000" cy="0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hr-HR"/>
          </a:p>
        </p:txBody>
      </p:sp>
      <p:sp>
        <p:nvSpPr>
          <p:cNvPr id="537603" name="Text Box 3"/>
          <p:cNvSpPr txBox="1">
            <a:spLocks noChangeArrowheads="1"/>
          </p:cNvSpPr>
          <p:nvPr/>
        </p:nvSpPr>
        <p:spPr bwMode="auto">
          <a:xfrm>
            <a:off x="1816100" y="22240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GB" sz="1800" dirty="0"/>
          </a:p>
        </p:txBody>
      </p:sp>
      <p:sp>
        <p:nvSpPr>
          <p:cNvPr id="33" name="Rectangle 32"/>
          <p:cNvSpPr/>
          <p:nvPr/>
        </p:nvSpPr>
        <p:spPr>
          <a:xfrm>
            <a:off x="166274" y="887674"/>
            <a:ext cx="8906476" cy="57861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lvl="1" defTabSz="914400" fontAlgn="base">
              <a:spcBef>
                <a:spcPct val="0"/>
              </a:spcBef>
              <a:spcAft>
                <a:spcPct val="0"/>
              </a:spcAft>
              <a:buSzPct val="130000"/>
              <a:buFont typeface="Arial" pitchFamily="34" charset="0"/>
              <a:buChar char="•"/>
              <a:defRPr/>
            </a:pPr>
            <a:r>
              <a:rPr lang="en-GB" altLang="fi-FI" sz="2000" b="1" kern="0" dirty="0" smtClean="0">
                <a:solidFill>
                  <a:srgbClr val="000090"/>
                </a:solidFill>
                <a:latin typeface="Calibri" pitchFamily="34" charset="0"/>
              </a:rPr>
              <a:t>  </a:t>
            </a:r>
            <a:r>
              <a:rPr lang="en-US" altLang="fi-FI" sz="2000" b="1" kern="0" dirty="0" smtClean="0">
                <a:solidFill>
                  <a:srgbClr val="000090"/>
                </a:solidFill>
                <a:latin typeface="Calibri" pitchFamily="34" charset="0"/>
              </a:rPr>
              <a:t>SEE-MHEWS-A Numerical Modelling Workshop</a:t>
            </a:r>
            <a:r>
              <a:rPr lang="en-US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, Budapest, 8-9 March 2017</a:t>
            </a:r>
            <a:endParaRPr lang="en-GB" altLang="fi-FI" sz="2000" kern="0" dirty="0" smtClean="0">
              <a:solidFill>
                <a:srgbClr val="000090"/>
              </a:solidFill>
              <a:latin typeface="Calibri" pitchFamily="34" charset="0"/>
            </a:endParaRPr>
          </a:p>
          <a:p>
            <a:pPr marL="0" lvl="1" defTabSz="914400" fontAlgn="base">
              <a:spcBef>
                <a:spcPct val="0"/>
              </a:spcBef>
              <a:spcAft>
                <a:spcPct val="0"/>
              </a:spcAft>
              <a:buSzPct val="130000"/>
              <a:defRPr/>
            </a:pPr>
            <a:endParaRPr lang="en-GB" altLang="fi-FI" sz="500" kern="0" dirty="0" smtClean="0">
              <a:solidFill>
                <a:srgbClr val="000090"/>
              </a:solidFill>
              <a:latin typeface="Calibri" pitchFamily="34" charset="0"/>
            </a:endParaRPr>
          </a:p>
          <a:p>
            <a:pPr marL="457200" lvl="2" defTabSz="914400" fontAlgn="base">
              <a:spcBef>
                <a:spcPts val="1200"/>
              </a:spcBef>
              <a:spcAft>
                <a:spcPct val="0"/>
              </a:spcAft>
              <a:buSzPct val="80000"/>
              <a:buFont typeface="Wingdings" pitchFamily="2" charset="2"/>
              <a:buChar char="ü"/>
              <a:defRPr/>
            </a:pPr>
            <a:r>
              <a:rPr lang="en-GB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 </a:t>
            </a:r>
            <a:r>
              <a:rPr lang="en-US" altLang="fi-FI" sz="2000" i="1" kern="0" dirty="0" smtClean="0">
                <a:solidFill>
                  <a:srgbClr val="000090"/>
                </a:solidFill>
                <a:latin typeface="Calibri" pitchFamily="34" charset="0"/>
              </a:rPr>
              <a:t>Operational</a:t>
            </a:r>
            <a:r>
              <a:rPr lang="en-US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 </a:t>
            </a:r>
            <a:r>
              <a:rPr lang="en-US" altLang="fi-FI" sz="2000" b="1" kern="0" dirty="0" smtClean="0">
                <a:solidFill>
                  <a:srgbClr val="000090"/>
                </a:solidFill>
                <a:latin typeface="Calibri" pitchFamily="34" charset="0"/>
              </a:rPr>
              <a:t>numerical</a:t>
            </a:r>
            <a:r>
              <a:rPr lang="en-US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 </a:t>
            </a:r>
            <a:r>
              <a:rPr lang="en-US" altLang="fi-FI" sz="2000" b="1" kern="0" dirty="0" smtClean="0">
                <a:solidFill>
                  <a:srgbClr val="000090"/>
                </a:solidFill>
                <a:latin typeface="Calibri" pitchFamily="34" charset="0"/>
              </a:rPr>
              <a:t>weather</a:t>
            </a:r>
            <a:r>
              <a:rPr lang="en-US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 </a:t>
            </a:r>
            <a:r>
              <a:rPr lang="en-US" altLang="fi-FI" sz="2000" b="1" kern="0" dirty="0" smtClean="0">
                <a:solidFill>
                  <a:srgbClr val="000090"/>
                </a:solidFill>
                <a:latin typeface="Calibri" pitchFamily="34" charset="0"/>
              </a:rPr>
              <a:t>prediction</a:t>
            </a:r>
            <a:endParaRPr lang="hr-HR" altLang="fi-FI" sz="2000" kern="0" dirty="0" smtClean="0">
              <a:solidFill>
                <a:srgbClr val="000090"/>
              </a:solidFill>
              <a:latin typeface="Calibri" pitchFamily="34" charset="0"/>
            </a:endParaRPr>
          </a:p>
          <a:p>
            <a:pPr marL="457200" lvl="2" defTabSz="914400" fontAlgn="base">
              <a:spcBef>
                <a:spcPts val="600"/>
              </a:spcBef>
              <a:spcAft>
                <a:spcPct val="0"/>
              </a:spcAft>
              <a:buSzPct val="80000"/>
              <a:buFont typeface="Wingdings" pitchFamily="2" charset="2"/>
              <a:buChar char="ü"/>
              <a:defRPr/>
            </a:pPr>
            <a:r>
              <a:rPr lang="hr-HR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 Operational </a:t>
            </a:r>
            <a:r>
              <a:rPr lang="hr-HR" altLang="fi-FI" sz="2000" b="1" kern="0" dirty="0" smtClean="0">
                <a:solidFill>
                  <a:srgbClr val="000090"/>
                </a:solidFill>
                <a:latin typeface="Calibri" pitchFamily="34" charset="0"/>
              </a:rPr>
              <a:t>hydrological</a:t>
            </a:r>
            <a:r>
              <a:rPr lang="hr-HR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 </a:t>
            </a:r>
            <a:r>
              <a:rPr lang="hr-HR" altLang="fi-FI" sz="2000" b="1" kern="0" dirty="0" smtClean="0">
                <a:solidFill>
                  <a:srgbClr val="000090"/>
                </a:solidFill>
                <a:latin typeface="Calibri" pitchFamily="34" charset="0"/>
              </a:rPr>
              <a:t>modelling</a:t>
            </a:r>
          </a:p>
          <a:p>
            <a:pPr marL="457200" lvl="2" defTabSz="914400" fontAlgn="base">
              <a:spcBef>
                <a:spcPts val="600"/>
              </a:spcBef>
              <a:spcAft>
                <a:spcPct val="0"/>
              </a:spcAft>
              <a:buSzPct val="80000"/>
              <a:buFont typeface="Wingdings" pitchFamily="2" charset="2"/>
              <a:buChar char="ü"/>
              <a:defRPr/>
            </a:pPr>
            <a:r>
              <a:rPr lang="hr-HR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 </a:t>
            </a:r>
            <a:r>
              <a:rPr lang="hr-HR" altLang="fi-FI" sz="2000" i="1" kern="0" dirty="0" smtClean="0">
                <a:solidFill>
                  <a:srgbClr val="000090"/>
                </a:solidFill>
                <a:latin typeface="Calibri" pitchFamily="34" charset="0"/>
              </a:rPr>
              <a:t>Forecasters</a:t>
            </a:r>
            <a:r>
              <a:rPr lang="hr-HR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 </a:t>
            </a:r>
            <a:r>
              <a:rPr lang="hr-HR" altLang="fi-FI" sz="2000" b="1" kern="0" dirty="0" smtClean="0">
                <a:solidFill>
                  <a:srgbClr val="000090"/>
                </a:solidFill>
                <a:latin typeface="Calibri" pitchFamily="34" charset="0"/>
              </a:rPr>
              <a:t>Requirements</a:t>
            </a:r>
          </a:p>
          <a:p>
            <a:pPr marL="457200" lvl="2" defTabSz="914400" fontAlgn="base">
              <a:spcBef>
                <a:spcPct val="0"/>
              </a:spcBef>
              <a:spcAft>
                <a:spcPct val="0"/>
              </a:spcAft>
              <a:buSzPct val="80000"/>
              <a:defRPr/>
            </a:pPr>
            <a:endParaRPr lang="hr-HR" altLang="fi-FI" sz="2000" kern="0" dirty="0" smtClean="0">
              <a:solidFill>
                <a:srgbClr val="000090"/>
              </a:solidFill>
              <a:latin typeface="Calibri" pitchFamily="34" charset="0"/>
            </a:endParaRPr>
          </a:p>
          <a:p>
            <a:pPr marL="457200" lvl="2" defTabSz="914400" fontAlgn="base">
              <a:spcBef>
                <a:spcPct val="0"/>
              </a:spcBef>
              <a:spcAft>
                <a:spcPct val="0"/>
              </a:spcAft>
              <a:buSzPct val="80000"/>
              <a:defRPr/>
            </a:pPr>
            <a:endParaRPr lang="hr-HR" altLang="fi-FI" sz="2000" kern="0" dirty="0" smtClean="0">
              <a:solidFill>
                <a:srgbClr val="000090"/>
              </a:solidFill>
              <a:latin typeface="Calibri" pitchFamily="34" charset="0"/>
            </a:endParaRPr>
          </a:p>
          <a:p>
            <a:pPr marL="457200" lvl="2" defTabSz="914400" fontAlgn="base">
              <a:spcBef>
                <a:spcPct val="0"/>
              </a:spcBef>
              <a:spcAft>
                <a:spcPct val="0"/>
              </a:spcAft>
              <a:buSzPct val="80000"/>
              <a:defRPr/>
            </a:pPr>
            <a:endParaRPr lang="hr-HR" altLang="fi-FI" sz="2000" kern="0" dirty="0" smtClean="0">
              <a:solidFill>
                <a:srgbClr val="000090"/>
              </a:solidFill>
              <a:latin typeface="Calibri" pitchFamily="34" charset="0"/>
            </a:endParaRPr>
          </a:p>
          <a:p>
            <a:pPr marL="457200" lvl="2" defTabSz="914400" fontAlgn="base">
              <a:spcBef>
                <a:spcPct val="0"/>
              </a:spcBef>
              <a:spcAft>
                <a:spcPct val="0"/>
              </a:spcAft>
              <a:buSzPct val="80000"/>
              <a:defRPr/>
            </a:pPr>
            <a:endParaRPr lang="hr-HR" altLang="fi-FI" sz="2000" kern="0" dirty="0" smtClean="0">
              <a:solidFill>
                <a:srgbClr val="000090"/>
              </a:solidFill>
              <a:latin typeface="Calibri" pitchFamily="34" charset="0"/>
            </a:endParaRPr>
          </a:p>
          <a:p>
            <a:pPr marL="457200" lvl="2" defTabSz="914400" fontAlgn="base">
              <a:spcBef>
                <a:spcPct val="0"/>
              </a:spcBef>
              <a:spcAft>
                <a:spcPct val="0"/>
              </a:spcAft>
              <a:buSzPct val="80000"/>
              <a:defRPr/>
            </a:pPr>
            <a:endParaRPr lang="hr-HR" altLang="fi-FI" sz="2000" kern="0" dirty="0" smtClean="0">
              <a:solidFill>
                <a:srgbClr val="000090"/>
              </a:solidFill>
              <a:latin typeface="Calibri" pitchFamily="34" charset="0"/>
            </a:endParaRPr>
          </a:p>
          <a:p>
            <a:pPr marL="457200" lvl="2" defTabSz="914400" fontAlgn="base">
              <a:spcBef>
                <a:spcPct val="0"/>
              </a:spcBef>
              <a:spcAft>
                <a:spcPct val="0"/>
              </a:spcAft>
              <a:buSzPct val="80000"/>
              <a:defRPr/>
            </a:pPr>
            <a:endParaRPr lang="hr-HR" altLang="fi-FI" sz="2000" kern="0" dirty="0" smtClean="0">
              <a:solidFill>
                <a:srgbClr val="000090"/>
              </a:solidFill>
              <a:latin typeface="Calibri" pitchFamily="34" charset="0"/>
            </a:endParaRPr>
          </a:p>
          <a:p>
            <a:pPr marL="457200" lvl="2" defTabSz="914400" fontAlgn="base">
              <a:spcBef>
                <a:spcPct val="0"/>
              </a:spcBef>
              <a:spcAft>
                <a:spcPct val="0"/>
              </a:spcAft>
              <a:buSzPct val="80000"/>
              <a:buFont typeface="Wingdings" pitchFamily="2" charset="2"/>
              <a:buChar char="ü"/>
              <a:defRPr/>
            </a:pPr>
            <a:r>
              <a:rPr lang="hr-HR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 </a:t>
            </a:r>
            <a:r>
              <a:rPr lang="en-US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Required </a:t>
            </a:r>
            <a:r>
              <a:rPr lang="en-US" altLang="fi-FI" sz="2000" b="1" kern="0" dirty="0" smtClean="0">
                <a:solidFill>
                  <a:srgbClr val="000090"/>
                </a:solidFill>
                <a:latin typeface="Calibri" pitchFamily="34" charset="0"/>
              </a:rPr>
              <a:t>capabilities</a:t>
            </a:r>
            <a:r>
              <a:rPr lang="en-US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 /</a:t>
            </a:r>
            <a:r>
              <a:rPr lang="hr-HR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 </a:t>
            </a:r>
            <a:r>
              <a:rPr lang="en-US" altLang="fi-FI" sz="2000" b="1" kern="0" dirty="0" smtClean="0">
                <a:solidFill>
                  <a:srgbClr val="000090"/>
                </a:solidFill>
                <a:latin typeface="Calibri" pitchFamily="34" charset="0"/>
              </a:rPr>
              <a:t>functions</a:t>
            </a:r>
            <a:r>
              <a:rPr lang="en-US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 and </a:t>
            </a:r>
            <a:r>
              <a:rPr lang="en-US" altLang="fi-FI" sz="2000" b="1" kern="0" dirty="0" smtClean="0">
                <a:solidFill>
                  <a:srgbClr val="000090"/>
                </a:solidFill>
                <a:latin typeface="Calibri" pitchFamily="34" charset="0"/>
              </a:rPr>
              <a:t>design</a:t>
            </a:r>
            <a:r>
              <a:rPr lang="en-US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 of SEE-MHEWS-A</a:t>
            </a:r>
            <a:endParaRPr lang="hr-HR" altLang="fi-FI" sz="2000" kern="0" dirty="0" smtClean="0">
              <a:solidFill>
                <a:srgbClr val="000090"/>
              </a:solidFill>
              <a:latin typeface="Calibri" pitchFamily="34" charset="0"/>
            </a:endParaRPr>
          </a:p>
          <a:p>
            <a:pPr marL="914400" lvl="3" defTabSz="914400" fontAlgn="base">
              <a:spcBef>
                <a:spcPts val="6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/>
            </a:pPr>
            <a:r>
              <a:rPr lang="hr-HR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  </a:t>
            </a:r>
            <a:r>
              <a:rPr lang="hr-HR" altLang="fi-FI" sz="2000" i="1" kern="0" dirty="0" smtClean="0">
                <a:solidFill>
                  <a:srgbClr val="000090"/>
                </a:solidFill>
                <a:latin typeface="Calibri" pitchFamily="34" charset="0"/>
              </a:rPr>
              <a:t>Centralized</a:t>
            </a:r>
            <a:r>
              <a:rPr lang="hr-HR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 </a:t>
            </a:r>
            <a:r>
              <a:rPr lang="hr-HR" altLang="fi-FI" sz="2000" b="1" kern="0" dirty="0" smtClean="0">
                <a:solidFill>
                  <a:srgbClr val="000090"/>
                </a:solidFill>
                <a:latin typeface="Calibri" pitchFamily="34" charset="0"/>
              </a:rPr>
              <a:t>Observational</a:t>
            </a:r>
            <a:r>
              <a:rPr lang="hr-HR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 </a:t>
            </a:r>
            <a:r>
              <a:rPr lang="hr-HR" altLang="fi-FI" sz="2000" b="1" kern="0" dirty="0" smtClean="0">
                <a:solidFill>
                  <a:srgbClr val="000090"/>
                </a:solidFill>
                <a:latin typeface="Calibri" pitchFamily="34" charset="0"/>
              </a:rPr>
              <a:t>Data Base</a:t>
            </a:r>
          </a:p>
          <a:p>
            <a:pPr marL="914400" lvl="3" defTabSz="914400" fontAlgn="base">
              <a:spcBef>
                <a:spcPts val="6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/>
            </a:pPr>
            <a:r>
              <a:rPr lang="hr-HR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  </a:t>
            </a:r>
            <a:r>
              <a:rPr lang="en-US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The suite of </a:t>
            </a:r>
            <a:r>
              <a:rPr lang="en-US" altLang="fi-FI" sz="2000" i="1" kern="0" dirty="0" smtClean="0">
                <a:solidFill>
                  <a:srgbClr val="000090"/>
                </a:solidFill>
                <a:latin typeface="Calibri" pitchFamily="34" charset="0"/>
              </a:rPr>
              <a:t>coupled</a:t>
            </a:r>
            <a:r>
              <a:rPr lang="en-US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 </a:t>
            </a:r>
            <a:r>
              <a:rPr lang="en-US" altLang="fi-FI" sz="2000" b="1" kern="0" dirty="0" smtClean="0">
                <a:solidFill>
                  <a:srgbClr val="000090"/>
                </a:solidFill>
                <a:latin typeface="Calibri" pitchFamily="34" charset="0"/>
              </a:rPr>
              <a:t>met/hydro/marine models</a:t>
            </a:r>
            <a:endParaRPr lang="hr-HR" altLang="fi-FI" sz="2000" b="1" kern="0" dirty="0" smtClean="0">
              <a:solidFill>
                <a:srgbClr val="000090"/>
              </a:solidFill>
              <a:latin typeface="Calibri" pitchFamily="34" charset="0"/>
            </a:endParaRPr>
          </a:p>
          <a:p>
            <a:pPr marL="914400" lvl="3" defTabSz="914400" fontAlgn="base">
              <a:spcBef>
                <a:spcPts val="6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/>
            </a:pPr>
            <a:r>
              <a:rPr lang="hr-HR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  Common </a:t>
            </a:r>
            <a:r>
              <a:rPr lang="hr-HR" altLang="fi-FI" sz="2000" b="1" kern="0" dirty="0" smtClean="0">
                <a:solidFill>
                  <a:srgbClr val="000090"/>
                </a:solidFill>
                <a:latin typeface="Calibri" pitchFamily="34" charset="0"/>
              </a:rPr>
              <a:t>Information</a:t>
            </a:r>
            <a:r>
              <a:rPr lang="hr-HR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 and </a:t>
            </a:r>
            <a:r>
              <a:rPr lang="hr-HR" altLang="fi-FI" sz="2000" b="1" kern="0" dirty="0" smtClean="0">
                <a:solidFill>
                  <a:srgbClr val="000090"/>
                </a:solidFill>
                <a:latin typeface="Calibri" pitchFamily="34" charset="0"/>
              </a:rPr>
              <a:t>Communication</a:t>
            </a:r>
            <a:r>
              <a:rPr lang="hr-HR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 </a:t>
            </a:r>
            <a:r>
              <a:rPr lang="hr-HR" altLang="fi-FI" sz="2000" b="1" kern="0" dirty="0" smtClean="0">
                <a:solidFill>
                  <a:srgbClr val="000090"/>
                </a:solidFill>
                <a:latin typeface="Calibri" pitchFamily="34" charset="0"/>
              </a:rPr>
              <a:t>Platform</a:t>
            </a:r>
          </a:p>
          <a:p>
            <a:pPr marL="914400" lvl="3" defTabSz="914400" fontAlgn="base">
              <a:spcBef>
                <a:spcPts val="6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/>
            </a:pPr>
            <a:r>
              <a:rPr lang="hr-HR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  </a:t>
            </a:r>
            <a:r>
              <a:rPr lang="en-US" altLang="fi-FI" sz="2000" b="1" kern="0" dirty="0" smtClean="0">
                <a:solidFill>
                  <a:srgbClr val="000090"/>
                </a:solidFill>
                <a:latin typeface="Calibri" pitchFamily="34" charset="0"/>
              </a:rPr>
              <a:t>Access</a:t>
            </a:r>
            <a:r>
              <a:rPr lang="en-US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 to SEE-MHEWS-A </a:t>
            </a:r>
            <a:r>
              <a:rPr lang="en-US" altLang="fi-FI" sz="2000" b="1" kern="0" dirty="0" smtClean="0">
                <a:solidFill>
                  <a:srgbClr val="000090"/>
                </a:solidFill>
                <a:latin typeface="Calibri" pitchFamily="34" charset="0"/>
              </a:rPr>
              <a:t>data</a:t>
            </a:r>
            <a:r>
              <a:rPr lang="en-US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 and </a:t>
            </a:r>
            <a:r>
              <a:rPr lang="en-US" altLang="fi-FI" sz="2000" b="1" kern="0" dirty="0" smtClean="0">
                <a:solidFill>
                  <a:srgbClr val="000090"/>
                </a:solidFill>
                <a:latin typeface="Calibri" pitchFamily="34" charset="0"/>
              </a:rPr>
              <a:t>products</a:t>
            </a:r>
            <a:r>
              <a:rPr lang="en-US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 by project participants</a:t>
            </a:r>
            <a:endParaRPr lang="hr-HR" altLang="fi-FI" sz="2000" kern="0" dirty="0" smtClean="0">
              <a:solidFill>
                <a:srgbClr val="000090"/>
              </a:solidFill>
              <a:latin typeface="Calibri" pitchFamily="34" charset="0"/>
            </a:endParaRPr>
          </a:p>
          <a:p>
            <a:pPr marL="914400" lvl="3" defTabSz="914400" fontAlgn="base">
              <a:spcBef>
                <a:spcPts val="600"/>
              </a:spcBef>
              <a:spcAft>
                <a:spcPct val="0"/>
              </a:spcAft>
              <a:buSzPct val="80000"/>
              <a:defRPr/>
            </a:pPr>
            <a:endParaRPr lang="en-GB" altLang="fi-FI" sz="2000" kern="0" dirty="0" smtClean="0">
              <a:solidFill>
                <a:srgbClr val="000090"/>
              </a:solidFill>
              <a:latin typeface="Calibri" pitchFamily="34" charset="0"/>
            </a:endParaRPr>
          </a:p>
        </p:txBody>
      </p:sp>
      <p:pic>
        <p:nvPicPr>
          <p:cNvPr id="11" name="Picture 10" descr="C:\Users\lappis\Desktop\WMO SEE MHEWS\2nd workshop\photos\IMG_6358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2992" b="31421"/>
          <a:stretch/>
        </p:blipFill>
        <p:spPr bwMode="auto">
          <a:xfrm>
            <a:off x="4975761" y="1957445"/>
            <a:ext cx="3942608" cy="21157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  <p:sp>
        <p:nvSpPr>
          <p:cNvPr id="9" name="Footer Placeholder 3"/>
          <p:cNvSpPr txBox="1">
            <a:spLocks/>
          </p:cNvSpPr>
          <p:nvPr/>
        </p:nvSpPr>
        <p:spPr>
          <a:xfrm>
            <a:off x="2642150" y="6529536"/>
            <a:ext cx="3486149" cy="3127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5th RA VI </a:t>
            </a:r>
            <a:r>
              <a:rPr kumimoji="0" lang="hr-H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MG, Vilnius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hr-H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Lithuania, 26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kumimoji="0" lang="hr-H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27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April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201</a:t>
            </a:r>
            <a:r>
              <a:rPr kumimoji="0" lang="hr-H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991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uiExpand="1" build="p" bldLvl="5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-27384"/>
            <a:ext cx="9144000" cy="792163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altLang="fi-FI" sz="2400" b="1" kern="0" dirty="0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Establishment of the SEE </a:t>
            </a:r>
            <a:r>
              <a:rPr lang="en-US" altLang="fi-FI" sz="2400" b="1" kern="0" dirty="0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MHEWS-A </a:t>
            </a:r>
            <a:r>
              <a:rPr lang="hr-HR" altLang="fi-FI" sz="2400" b="1" kern="0" dirty="0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Project</a:t>
            </a:r>
            <a:endParaRPr lang="en-US" altLang="fi-FI" sz="2400" b="1" kern="0" dirty="0" smtClean="0">
              <a:solidFill>
                <a:schemeClr val="bg1"/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537602" name="Line 2"/>
          <p:cNvSpPr>
            <a:spLocks noChangeShapeType="1"/>
          </p:cNvSpPr>
          <p:nvPr/>
        </p:nvSpPr>
        <p:spPr bwMode="auto">
          <a:xfrm>
            <a:off x="0" y="764704"/>
            <a:ext cx="9144000" cy="0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hr-HR"/>
          </a:p>
        </p:txBody>
      </p:sp>
      <p:sp>
        <p:nvSpPr>
          <p:cNvPr id="537603" name="Text Box 3"/>
          <p:cNvSpPr txBox="1">
            <a:spLocks noChangeArrowheads="1"/>
          </p:cNvSpPr>
          <p:nvPr/>
        </p:nvSpPr>
        <p:spPr bwMode="auto">
          <a:xfrm>
            <a:off x="1816100" y="22240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GB" sz="1800" dirty="0"/>
          </a:p>
        </p:txBody>
      </p:sp>
      <p:sp>
        <p:nvSpPr>
          <p:cNvPr id="33" name="Rectangle 32"/>
          <p:cNvSpPr/>
          <p:nvPr/>
        </p:nvSpPr>
        <p:spPr>
          <a:xfrm>
            <a:off x="166274" y="887674"/>
            <a:ext cx="8906476" cy="493981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lvl="1" defTabSz="914400" fontAlgn="base">
              <a:spcBef>
                <a:spcPct val="0"/>
              </a:spcBef>
              <a:spcAft>
                <a:spcPts val="1200"/>
              </a:spcAft>
              <a:buSzPct val="130000"/>
              <a:buFont typeface="Arial" pitchFamily="34" charset="0"/>
              <a:buChar char="•"/>
              <a:defRPr/>
            </a:pPr>
            <a:r>
              <a:rPr lang="en-GB" altLang="fi-FI" sz="2000" b="1" kern="0" dirty="0" smtClean="0">
                <a:solidFill>
                  <a:srgbClr val="000090"/>
                </a:solidFill>
                <a:latin typeface="Calibri" pitchFamily="34" charset="0"/>
              </a:rPr>
              <a:t>  </a:t>
            </a:r>
            <a:r>
              <a:rPr lang="en-US" altLang="fi-FI" sz="2000" b="1" kern="0" dirty="0" smtClean="0">
                <a:solidFill>
                  <a:srgbClr val="000090"/>
                </a:solidFill>
                <a:latin typeface="Calibri" pitchFamily="34" charset="0"/>
              </a:rPr>
              <a:t>SEE-MHEWS-A ICT and OBS Workshop</a:t>
            </a:r>
            <a:r>
              <a:rPr lang="en-US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, Athens, 4 - 6 April 2017</a:t>
            </a:r>
            <a:endParaRPr lang="en-GB" altLang="fi-FI" sz="2000" kern="0" dirty="0" smtClean="0">
              <a:solidFill>
                <a:srgbClr val="000090"/>
              </a:solidFill>
              <a:latin typeface="Calibri" pitchFamily="34" charset="0"/>
            </a:endParaRPr>
          </a:p>
          <a:p>
            <a:pPr marL="0" lvl="1" defTabSz="914400" fontAlgn="base">
              <a:spcBef>
                <a:spcPct val="0"/>
              </a:spcBef>
              <a:spcAft>
                <a:spcPct val="0"/>
              </a:spcAft>
              <a:buSzPct val="130000"/>
              <a:defRPr/>
            </a:pPr>
            <a:endParaRPr lang="en-GB" altLang="fi-FI" sz="500" kern="0" dirty="0" smtClean="0">
              <a:solidFill>
                <a:srgbClr val="000090"/>
              </a:solidFill>
              <a:latin typeface="Calibri" pitchFamily="34" charset="0"/>
            </a:endParaRPr>
          </a:p>
          <a:p>
            <a:pPr marL="0" lvl="1" defTabSz="914400" fontAlgn="base">
              <a:spcBef>
                <a:spcPct val="0"/>
              </a:spcBef>
              <a:spcAft>
                <a:spcPct val="0"/>
              </a:spcAft>
              <a:buSzPct val="130000"/>
              <a:buFont typeface="Arial" pitchFamily="34" charset="0"/>
              <a:buChar char="•"/>
              <a:defRPr/>
            </a:pPr>
            <a:r>
              <a:rPr lang="hr-HR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  </a:t>
            </a:r>
            <a:r>
              <a:rPr lang="en-US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The </a:t>
            </a:r>
            <a:r>
              <a:rPr lang="en-US" altLang="fi-FI" sz="2000" u="sng" kern="0" dirty="0" smtClean="0">
                <a:solidFill>
                  <a:srgbClr val="000090"/>
                </a:solidFill>
                <a:latin typeface="Calibri" pitchFamily="34" charset="0"/>
              </a:rPr>
              <a:t>purpose</a:t>
            </a:r>
            <a:r>
              <a:rPr lang="en-US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 to propose </a:t>
            </a:r>
            <a:r>
              <a:rPr lang="en-US" altLang="fi-FI" sz="2000" b="1" kern="0" dirty="0" smtClean="0">
                <a:solidFill>
                  <a:srgbClr val="000090"/>
                </a:solidFill>
                <a:latin typeface="Calibri" pitchFamily="34" charset="0"/>
              </a:rPr>
              <a:t>ICT solutions </a:t>
            </a:r>
            <a:r>
              <a:rPr lang="en-US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/ </a:t>
            </a:r>
            <a:r>
              <a:rPr lang="en-US" altLang="fi-FI" sz="2000" b="1" kern="0" dirty="0" smtClean="0">
                <a:solidFill>
                  <a:srgbClr val="000090"/>
                </a:solidFill>
                <a:latin typeface="Calibri" pitchFamily="34" charset="0"/>
              </a:rPr>
              <a:t>scenarios</a:t>
            </a:r>
            <a:r>
              <a:rPr lang="en-US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 for the </a:t>
            </a:r>
            <a:r>
              <a:rPr lang="en-US" altLang="fi-FI" sz="2000" b="1" kern="0" dirty="0" smtClean="0">
                <a:solidFill>
                  <a:srgbClr val="000090"/>
                </a:solidFill>
                <a:latin typeface="Calibri" pitchFamily="34" charset="0"/>
              </a:rPr>
              <a:t>operations</a:t>
            </a:r>
            <a:r>
              <a:rPr lang="en-US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 of the </a:t>
            </a:r>
            <a:endParaRPr lang="hr-HR" altLang="fi-FI" sz="2000" kern="0" dirty="0" smtClean="0">
              <a:solidFill>
                <a:srgbClr val="000090"/>
              </a:solidFill>
              <a:latin typeface="Calibri" pitchFamily="34" charset="0"/>
            </a:endParaRPr>
          </a:p>
          <a:p>
            <a:pPr marL="0" lvl="1" defTabSz="914400" fontAlgn="base">
              <a:spcBef>
                <a:spcPct val="0"/>
              </a:spcBef>
              <a:spcAft>
                <a:spcPts val="600"/>
              </a:spcAft>
              <a:buSzPct val="130000"/>
              <a:defRPr/>
            </a:pPr>
            <a:r>
              <a:rPr lang="hr-HR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     </a:t>
            </a:r>
            <a:r>
              <a:rPr lang="en-US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SEE-MHEWS-A. This includes</a:t>
            </a:r>
            <a:r>
              <a:rPr lang="hr-HR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:</a:t>
            </a:r>
          </a:p>
          <a:p>
            <a:pPr marL="277813" lvl="2" defTabSz="914400" fontAlgn="base">
              <a:spcBef>
                <a:spcPct val="0"/>
              </a:spcBef>
              <a:spcAft>
                <a:spcPct val="0"/>
              </a:spcAft>
              <a:buSzPct val="80000"/>
              <a:defRPr/>
            </a:pPr>
            <a:r>
              <a:rPr lang="en-US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○</a:t>
            </a:r>
            <a:r>
              <a:rPr lang="hr-HR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  </a:t>
            </a:r>
            <a:r>
              <a:rPr lang="en-US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Operation of the </a:t>
            </a:r>
            <a:r>
              <a:rPr lang="en-US" altLang="fi-FI" sz="2000" b="1" kern="0" dirty="0" smtClean="0">
                <a:solidFill>
                  <a:srgbClr val="000090"/>
                </a:solidFill>
                <a:latin typeface="Calibri" pitchFamily="34" charset="0"/>
              </a:rPr>
              <a:t>suite</a:t>
            </a:r>
            <a:r>
              <a:rPr lang="en-US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 of the </a:t>
            </a:r>
            <a:endParaRPr lang="hr-HR" altLang="fi-FI" sz="2000" kern="0" dirty="0" smtClean="0">
              <a:solidFill>
                <a:srgbClr val="000090"/>
              </a:solidFill>
              <a:latin typeface="Calibri" pitchFamily="34" charset="0"/>
            </a:endParaRPr>
          </a:p>
          <a:p>
            <a:pPr marL="457200" lvl="2" defTabSz="914400" fontAlgn="base">
              <a:spcBef>
                <a:spcPct val="0"/>
              </a:spcBef>
              <a:spcAft>
                <a:spcPts val="600"/>
              </a:spcAft>
              <a:buSzPct val="80000"/>
              <a:defRPr/>
            </a:pPr>
            <a:r>
              <a:rPr lang="hr-HR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  </a:t>
            </a:r>
            <a:r>
              <a:rPr lang="en-US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coupled Met/Hydro/Marine </a:t>
            </a:r>
            <a:r>
              <a:rPr lang="en-US" altLang="fi-FI" sz="2000" b="1" kern="0" dirty="0" smtClean="0">
                <a:solidFill>
                  <a:srgbClr val="000090"/>
                </a:solidFill>
                <a:latin typeface="Calibri" pitchFamily="34" charset="0"/>
              </a:rPr>
              <a:t>models</a:t>
            </a:r>
            <a:r>
              <a:rPr lang="en-US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 </a:t>
            </a:r>
          </a:p>
          <a:p>
            <a:pPr marL="273050" lvl="2" defTabSz="914400" fontAlgn="base">
              <a:spcBef>
                <a:spcPct val="0"/>
              </a:spcBef>
              <a:spcAft>
                <a:spcPct val="0"/>
              </a:spcAft>
              <a:buSzPct val="80000"/>
              <a:defRPr/>
            </a:pPr>
            <a:r>
              <a:rPr lang="en-US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○</a:t>
            </a:r>
            <a:r>
              <a:rPr lang="hr-HR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   </a:t>
            </a:r>
            <a:r>
              <a:rPr lang="en-US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Operation of </a:t>
            </a:r>
            <a:r>
              <a:rPr lang="en-US" altLang="fi-FI" sz="2000" b="1" kern="0" dirty="0" smtClean="0">
                <a:solidFill>
                  <a:srgbClr val="000090"/>
                </a:solidFill>
                <a:latin typeface="Calibri" pitchFamily="34" charset="0"/>
              </a:rPr>
              <a:t>Centralized</a:t>
            </a:r>
            <a:r>
              <a:rPr lang="en-US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 </a:t>
            </a:r>
            <a:r>
              <a:rPr lang="en-US" altLang="fi-FI" sz="2000" b="1" kern="0" dirty="0" smtClean="0">
                <a:solidFill>
                  <a:srgbClr val="000090"/>
                </a:solidFill>
                <a:latin typeface="Calibri" pitchFamily="34" charset="0"/>
              </a:rPr>
              <a:t>DB</a:t>
            </a:r>
            <a:r>
              <a:rPr lang="en-US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 of </a:t>
            </a:r>
            <a:endParaRPr lang="hr-HR" altLang="fi-FI" sz="2000" kern="0" dirty="0" smtClean="0">
              <a:solidFill>
                <a:srgbClr val="000090"/>
              </a:solidFill>
              <a:latin typeface="Calibri" pitchFamily="34" charset="0"/>
            </a:endParaRPr>
          </a:p>
          <a:p>
            <a:pPr marL="273050" lvl="2" defTabSz="914400" fontAlgn="base">
              <a:spcBef>
                <a:spcPct val="0"/>
              </a:spcBef>
              <a:spcAft>
                <a:spcPts val="600"/>
              </a:spcAft>
              <a:buSzPct val="80000"/>
              <a:defRPr/>
            </a:pPr>
            <a:r>
              <a:rPr lang="hr-HR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      </a:t>
            </a:r>
            <a:r>
              <a:rPr lang="en-US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observations </a:t>
            </a:r>
            <a:r>
              <a:rPr lang="hr-HR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(CDBO)</a:t>
            </a:r>
            <a:endParaRPr lang="en-US" altLang="fi-FI" sz="2000" kern="0" dirty="0" smtClean="0">
              <a:solidFill>
                <a:srgbClr val="000090"/>
              </a:solidFill>
              <a:latin typeface="Calibri" pitchFamily="34" charset="0"/>
            </a:endParaRPr>
          </a:p>
          <a:p>
            <a:pPr marL="273050" lvl="2" defTabSz="914400" fontAlgn="base">
              <a:spcBef>
                <a:spcPct val="0"/>
              </a:spcBef>
              <a:spcAft>
                <a:spcPct val="0"/>
              </a:spcAft>
              <a:buSzPct val="80000"/>
              <a:defRPr/>
            </a:pPr>
            <a:r>
              <a:rPr lang="en-US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○</a:t>
            </a:r>
            <a:r>
              <a:rPr lang="hr-HR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   </a:t>
            </a:r>
            <a:r>
              <a:rPr lang="en-US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Operation of </a:t>
            </a:r>
            <a:r>
              <a:rPr lang="en-US" altLang="fi-FI" sz="2000" b="1" kern="0" dirty="0" smtClean="0">
                <a:solidFill>
                  <a:srgbClr val="000090"/>
                </a:solidFill>
                <a:latin typeface="Calibri" pitchFamily="34" charset="0"/>
              </a:rPr>
              <a:t>Common</a:t>
            </a:r>
            <a:r>
              <a:rPr lang="en-US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 </a:t>
            </a:r>
            <a:r>
              <a:rPr lang="en-US" altLang="fi-FI" sz="2000" b="1" kern="0" dirty="0" smtClean="0">
                <a:solidFill>
                  <a:srgbClr val="000090"/>
                </a:solidFill>
                <a:latin typeface="Calibri" pitchFamily="34" charset="0"/>
              </a:rPr>
              <a:t>Information </a:t>
            </a:r>
            <a:endParaRPr lang="hr-HR" altLang="fi-FI" sz="2000" b="1" kern="0" dirty="0" smtClean="0">
              <a:solidFill>
                <a:srgbClr val="000090"/>
              </a:solidFill>
              <a:latin typeface="Calibri" pitchFamily="34" charset="0"/>
            </a:endParaRPr>
          </a:p>
          <a:p>
            <a:pPr marL="273050" lvl="2" defTabSz="914400" fontAlgn="base">
              <a:spcBef>
                <a:spcPct val="0"/>
              </a:spcBef>
              <a:spcAft>
                <a:spcPts val="600"/>
              </a:spcAft>
              <a:buSzPct val="80000"/>
              <a:defRPr/>
            </a:pPr>
            <a:r>
              <a:rPr lang="hr-HR" altLang="fi-FI" sz="2000" b="1" kern="0" dirty="0" smtClean="0">
                <a:solidFill>
                  <a:srgbClr val="000090"/>
                </a:solidFill>
                <a:latin typeface="Calibri" pitchFamily="34" charset="0"/>
              </a:rPr>
              <a:t>      </a:t>
            </a:r>
            <a:r>
              <a:rPr lang="en-US" altLang="fi-FI" sz="2000" b="1" kern="0" dirty="0" smtClean="0">
                <a:solidFill>
                  <a:srgbClr val="000090"/>
                </a:solidFill>
                <a:latin typeface="Calibri" pitchFamily="34" charset="0"/>
              </a:rPr>
              <a:t>Platform</a:t>
            </a:r>
            <a:r>
              <a:rPr lang="hr-HR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 (CIP)</a:t>
            </a:r>
            <a:endParaRPr lang="en-US" altLang="fi-FI" sz="2000" b="1" kern="0" dirty="0" smtClean="0">
              <a:solidFill>
                <a:srgbClr val="000090"/>
              </a:solidFill>
              <a:latin typeface="Calibri" pitchFamily="34" charset="0"/>
            </a:endParaRPr>
          </a:p>
          <a:p>
            <a:pPr marL="273050" lvl="2" defTabSz="914400" fontAlgn="base">
              <a:spcBef>
                <a:spcPct val="0"/>
              </a:spcBef>
              <a:spcAft>
                <a:spcPct val="0"/>
              </a:spcAft>
              <a:buSzPct val="80000"/>
              <a:defRPr/>
            </a:pPr>
            <a:r>
              <a:rPr lang="en-US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○</a:t>
            </a:r>
            <a:r>
              <a:rPr lang="hr-HR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   </a:t>
            </a:r>
            <a:r>
              <a:rPr lang="en-US" altLang="fi-FI" sz="2000" u="sng" kern="0" dirty="0" smtClean="0">
                <a:solidFill>
                  <a:srgbClr val="000090"/>
                </a:solidFill>
                <a:latin typeface="Calibri" pitchFamily="34" charset="0"/>
              </a:rPr>
              <a:t>Provision</a:t>
            </a:r>
            <a:r>
              <a:rPr lang="en-US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 of  </a:t>
            </a:r>
            <a:r>
              <a:rPr lang="en-US" altLang="fi-FI" sz="2000" b="1" kern="0" dirty="0" smtClean="0">
                <a:solidFill>
                  <a:srgbClr val="000090"/>
                </a:solidFill>
                <a:latin typeface="Calibri" pitchFamily="34" charset="0"/>
              </a:rPr>
              <a:t>observational</a:t>
            </a:r>
            <a:r>
              <a:rPr lang="en-US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 data </a:t>
            </a:r>
            <a:endParaRPr lang="hr-HR" altLang="fi-FI" sz="2000" kern="0" dirty="0" smtClean="0">
              <a:solidFill>
                <a:srgbClr val="000090"/>
              </a:solidFill>
              <a:latin typeface="Calibri" pitchFamily="34" charset="0"/>
            </a:endParaRPr>
          </a:p>
          <a:p>
            <a:pPr marL="273050" lvl="2" defTabSz="914400" fontAlgn="base">
              <a:spcBef>
                <a:spcPct val="0"/>
              </a:spcBef>
              <a:spcAft>
                <a:spcPct val="0"/>
              </a:spcAft>
              <a:buSzPct val="80000"/>
              <a:defRPr/>
            </a:pPr>
            <a:r>
              <a:rPr lang="hr-HR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      </a:t>
            </a:r>
            <a:r>
              <a:rPr lang="en-US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by the </a:t>
            </a:r>
            <a:r>
              <a:rPr lang="hr-HR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project participants</a:t>
            </a:r>
            <a:r>
              <a:rPr lang="en-US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 into </a:t>
            </a:r>
            <a:r>
              <a:rPr lang="en-US" altLang="fi-FI" sz="2000" b="1" kern="0" dirty="0" smtClean="0">
                <a:solidFill>
                  <a:srgbClr val="000090"/>
                </a:solidFill>
                <a:latin typeface="Calibri" pitchFamily="34" charset="0"/>
              </a:rPr>
              <a:t>CDBO</a:t>
            </a:r>
            <a:endParaRPr lang="hr-HR" altLang="fi-FI" sz="2000" b="1" kern="0" dirty="0" smtClean="0">
              <a:solidFill>
                <a:srgbClr val="000090"/>
              </a:solidFill>
              <a:latin typeface="Calibri" pitchFamily="34" charset="0"/>
            </a:endParaRPr>
          </a:p>
          <a:p>
            <a:pPr marL="273050" lvl="2" defTabSz="914400" fontAlgn="base">
              <a:spcBef>
                <a:spcPct val="0"/>
              </a:spcBef>
              <a:spcAft>
                <a:spcPct val="0"/>
              </a:spcAft>
              <a:buSzPct val="80000"/>
              <a:defRPr/>
            </a:pPr>
            <a:r>
              <a:rPr lang="en-US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○</a:t>
            </a:r>
            <a:r>
              <a:rPr lang="hr-HR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   </a:t>
            </a:r>
            <a:r>
              <a:rPr lang="en-US" altLang="fi-FI" sz="2000" u="sng" kern="0" dirty="0" smtClean="0">
                <a:solidFill>
                  <a:srgbClr val="000090"/>
                </a:solidFill>
                <a:latin typeface="Calibri" pitchFamily="34" charset="0"/>
              </a:rPr>
              <a:t>Access</a:t>
            </a:r>
            <a:r>
              <a:rPr lang="en-US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 to </a:t>
            </a:r>
            <a:r>
              <a:rPr lang="en-US" altLang="fi-FI" sz="2000" b="1" kern="0" dirty="0" smtClean="0">
                <a:solidFill>
                  <a:srgbClr val="000090"/>
                </a:solidFill>
                <a:latin typeface="Calibri" pitchFamily="34" charset="0"/>
              </a:rPr>
              <a:t>information</a:t>
            </a:r>
            <a:r>
              <a:rPr lang="en-US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 </a:t>
            </a:r>
            <a:r>
              <a:rPr lang="en-US" altLang="fi-FI" sz="2000" u="sng" kern="0" dirty="0" smtClean="0">
                <a:solidFill>
                  <a:srgbClr val="000090"/>
                </a:solidFill>
                <a:latin typeface="Calibri" pitchFamily="34" charset="0"/>
              </a:rPr>
              <a:t>available</a:t>
            </a:r>
            <a:r>
              <a:rPr lang="en-US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 at </a:t>
            </a:r>
            <a:r>
              <a:rPr lang="en-US" altLang="fi-FI" sz="2000" b="1" kern="0" dirty="0" smtClean="0">
                <a:solidFill>
                  <a:srgbClr val="000090"/>
                </a:solidFill>
                <a:latin typeface="Calibri" pitchFamily="34" charset="0"/>
              </a:rPr>
              <a:t>CIP</a:t>
            </a:r>
            <a:r>
              <a:rPr lang="en-US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 by all beneficiaries,</a:t>
            </a:r>
          </a:p>
          <a:p>
            <a:pPr marL="273050" lvl="2" defTabSz="914400" fontAlgn="base">
              <a:spcBef>
                <a:spcPct val="0"/>
              </a:spcBef>
              <a:spcAft>
                <a:spcPct val="0"/>
              </a:spcAft>
              <a:buSzPct val="80000"/>
              <a:defRPr/>
            </a:pPr>
            <a:r>
              <a:rPr lang="en-US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○</a:t>
            </a:r>
            <a:r>
              <a:rPr lang="hr-HR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   </a:t>
            </a:r>
            <a:r>
              <a:rPr lang="en-US" altLang="fi-FI" sz="2000" b="1" kern="0" dirty="0" smtClean="0">
                <a:solidFill>
                  <a:srgbClr val="000090"/>
                </a:solidFill>
                <a:latin typeface="Calibri" pitchFamily="34" charset="0"/>
              </a:rPr>
              <a:t>Identification</a:t>
            </a:r>
            <a:r>
              <a:rPr lang="en-US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 of </a:t>
            </a:r>
            <a:r>
              <a:rPr lang="en-US" altLang="fi-FI" sz="2000" b="1" kern="0" dirty="0" smtClean="0">
                <a:solidFill>
                  <a:srgbClr val="000090"/>
                </a:solidFill>
                <a:latin typeface="Calibri" pitchFamily="34" charset="0"/>
              </a:rPr>
              <a:t>ICT gaps </a:t>
            </a:r>
            <a:r>
              <a:rPr lang="en-US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on </a:t>
            </a:r>
            <a:r>
              <a:rPr lang="en-US" altLang="fi-FI" sz="2000" b="1" kern="0" dirty="0" smtClean="0">
                <a:solidFill>
                  <a:srgbClr val="000090"/>
                </a:solidFill>
                <a:latin typeface="Calibri" pitchFamily="34" charset="0"/>
              </a:rPr>
              <a:t>national</a:t>
            </a:r>
            <a:r>
              <a:rPr lang="en-US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 </a:t>
            </a:r>
            <a:r>
              <a:rPr lang="en-US" altLang="fi-FI" sz="2000" b="1" kern="0" dirty="0" smtClean="0">
                <a:solidFill>
                  <a:srgbClr val="000090"/>
                </a:solidFill>
                <a:latin typeface="Calibri" pitchFamily="34" charset="0"/>
              </a:rPr>
              <a:t>levels</a:t>
            </a:r>
            <a:r>
              <a:rPr lang="en-US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 and respective capacity </a:t>
            </a:r>
            <a:endParaRPr lang="hr-HR" altLang="fi-FI" sz="2000" kern="0" dirty="0" smtClean="0">
              <a:solidFill>
                <a:srgbClr val="000090"/>
              </a:solidFill>
              <a:latin typeface="Calibri" pitchFamily="34" charset="0"/>
            </a:endParaRPr>
          </a:p>
          <a:p>
            <a:pPr marL="273050" lvl="2" defTabSz="914400" fontAlgn="base">
              <a:spcBef>
                <a:spcPct val="0"/>
              </a:spcBef>
              <a:spcAft>
                <a:spcPct val="0"/>
              </a:spcAft>
              <a:buSzPct val="80000"/>
              <a:defRPr/>
            </a:pPr>
            <a:r>
              <a:rPr lang="hr-HR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     </a:t>
            </a:r>
            <a:r>
              <a:rPr lang="en-US" altLang="fi-FI" sz="2000" kern="0" dirty="0" smtClean="0">
                <a:solidFill>
                  <a:srgbClr val="000090"/>
                </a:solidFill>
                <a:latin typeface="Calibri" pitchFamily="34" charset="0"/>
              </a:rPr>
              <a:t>development activities</a:t>
            </a:r>
            <a:endParaRPr lang="hr-HR" altLang="fi-FI" sz="2000" kern="0" dirty="0" smtClean="0">
              <a:solidFill>
                <a:srgbClr val="000090"/>
              </a:solidFill>
              <a:latin typeface="Calibri" pitchFamily="34" charset="0"/>
            </a:endParaRPr>
          </a:p>
        </p:txBody>
      </p:sp>
      <p:pic>
        <p:nvPicPr>
          <p:cNvPr id="9" name="Picture 8" descr="C:\Users\Sancta Domenica\Desktop\Reduc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98675" y="1909943"/>
            <a:ext cx="4180112" cy="2351313"/>
          </a:xfrm>
          <a:prstGeom prst="rect">
            <a:avLst/>
          </a:prstGeom>
          <a:noFill/>
        </p:spPr>
      </p:pic>
      <p:sp>
        <p:nvSpPr>
          <p:cNvPr id="10" name="Footer Placeholder 3"/>
          <p:cNvSpPr txBox="1">
            <a:spLocks/>
          </p:cNvSpPr>
          <p:nvPr/>
        </p:nvSpPr>
        <p:spPr>
          <a:xfrm>
            <a:off x="2642150" y="6529536"/>
            <a:ext cx="3486149" cy="3127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5th RA VI </a:t>
            </a:r>
            <a:r>
              <a:rPr kumimoji="0" lang="hr-H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MG, Vilnius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hr-H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Lithuania, 26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kumimoji="0" lang="hr-H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27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April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201</a:t>
            </a:r>
            <a:r>
              <a:rPr kumimoji="0" lang="hr-H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991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uiExpand="1" build="p" bldLvl="5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2821"/>
            <a:ext cx="9144000" cy="1025882"/>
            <a:chOff x="0" y="152400"/>
            <a:chExt cx="9144000" cy="1025882"/>
          </a:xfrm>
          <a:solidFill>
            <a:srgbClr val="002060"/>
          </a:solidFill>
        </p:grpSpPr>
        <p:sp>
          <p:nvSpPr>
            <p:cNvPr id="5" name="Rectangle 3"/>
            <p:cNvSpPr txBox="1">
              <a:spLocks noChangeArrowheads="1"/>
            </p:cNvSpPr>
            <p:nvPr/>
          </p:nvSpPr>
          <p:spPr bwMode="auto">
            <a:xfrm>
              <a:off x="0" y="152400"/>
              <a:ext cx="9144000" cy="99059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hr-HR" sz="2400" b="1" dirty="0" smtClean="0">
                  <a:solidFill>
                    <a:schemeClr val="bg1"/>
                  </a:solidFill>
                  <a:latin typeface="Calibri" pitchFamily="34" charset="0"/>
                </a:rPr>
                <a:t>Technical Platform</a:t>
              </a:r>
              <a:r>
                <a:rPr lang="en-US" sz="2800" b="1" dirty="0" smtClean="0">
                  <a:solidFill>
                    <a:schemeClr val="bg1"/>
                  </a:solidFill>
                </a:rPr>
                <a:t/>
              </a:r>
              <a:br>
                <a:rPr lang="en-US" sz="2800" b="1" dirty="0" smtClean="0">
                  <a:solidFill>
                    <a:schemeClr val="bg1"/>
                  </a:solidFill>
                </a:rPr>
              </a:br>
              <a:r>
                <a:rPr lang="en-US" sz="2400" b="1" dirty="0" smtClean="0">
                  <a:solidFill>
                    <a:schemeClr val="bg1"/>
                  </a:solidFill>
                </a:rPr>
                <a:t>SWFDP</a:t>
              </a:r>
              <a:r>
                <a:rPr lang="hr-HR" sz="2800" b="1" dirty="0" smtClean="0">
                  <a:solidFill>
                    <a:schemeClr val="bg1"/>
                  </a:solidFill>
                </a:rPr>
                <a:t> - 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Part of MHEWS Distributed Network in SEE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Line 2"/>
            <p:cNvSpPr>
              <a:spLocks noChangeShapeType="1"/>
            </p:cNvSpPr>
            <p:nvPr/>
          </p:nvSpPr>
          <p:spPr bwMode="auto">
            <a:xfrm>
              <a:off x="0" y="1178282"/>
              <a:ext cx="9144000" cy="0"/>
            </a:xfrm>
            <a:prstGeom prst="line">
              <a:avLst/>
            </a:prstGeom>
            <a:grpFill/>
            <a:ln w="76200">
              <a:solidFill>
                <a:srgbClr val="FFCC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hr-HR">
                <a:solidFill>
                  <a:schemeClr val="bg1"/>
                </a:solidFill>
              </a:endParaRPr>
            </a:p>
          </p:txBody>
        </p:sp>
      </p:grpSp>
      <p:pic>
        <p:nvPicPr>
          <p:cNvPr id="3" name="Picture 2" descr="see_mhews_new (2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30005"/>
            <a:ext cx="9611895" cy="574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550810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Oval 131"/>
          <p:cNvSpPr/>
          <p:nvPr/>
        </p:nvSpPr>
        <p:spPr>
          <a:xfrm rot="19281594">
            <a:off x="284217" y="3889639"/>
            <a:ext cx="2089967" cy="31594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>
            <a:off x="-125951" y="39688"/>
            <a:ext cx="9180826" cy="6698596"/>
            <a:chOff x="-125951" y="39688"/>
            <a:chExt cx="9180826" cy="6698596"/>
          </a:xfrm>
        </p:grpSpPr>
        <p:sp>
          <p:nvSpPr>
            <p:cNvPr id="53" name="Rounded Rectangle 52"/>
            <p:cNvSpPr/>
            <p:nvPr/>
          </p:nvSpPr>
          <p:spPr>
            <a:xfrm>
              <a:off x="5454475" y="5088640"/>
              <a:ext cx="3600400" cy="1649644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</a:rPr>
                <a:t>Contributing stakeholders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33" name="Rounded Rectangle 132"/>
            <p:cNvSpPr/>
            <p:nvPr/>
          </p:nvSpPr>
          <p:spPr>
            <a:xfrm>
              <a:off x="179512" y="107340"/>
              <a:ext cx="1529706" cy="43204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Cloud Callout 27"/>
            <p:cNvSpPr/>
            <p:nvPr/>
          </p:nvSpPr>
          <p:spPr>
            <a:xfrm>
              <a:off x="173841" y="39688"/>
              <a:ext cx="8784976" cy="4985320"/>
            </a:xfrm>
            <a:prstGeom prst="cloudCallout">
              <a:avLst>
                <a:gd name="adj1" fmla="val -44817"/>
                <a:gd name="adj2" fmla="val -37858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Can 5"/>
            <p:cNvSpPr/>
            <p:nvPr/>
          </p:nvSpPr>
          <p:spPr>
            <a:xfrm>
              <a:off x="3131840" y="476672"/>
              <a:ext cx="2952327" cy="223224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200" dirty="0" smtClean="0"/>
                <a:t>Global Models </a:t>
              </a:r>
              <a:br>
                <a:rPr lang="en-US" sz="1200" dirty="0" smtClean="0"/>
              </a:br>
              <a:endParaRPr lang="en-US" sz="1200" dirty="0"/>
            </a:p>
          </p:txBody>
        </p:sp>
        <p:sp>
          <p:nvSpPr>
            <p:cNvPr id="9" name="Can 8"/>
            <p:cNvSpPr/>
            <p:nvPr/>
          </p:nvSpPr>
          <p:spPr>
            <a:xfrm>
              <a:off x="6588224" y="1700808"/>
              <a:ext cx="1440160" cy="100811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200" dirty="0" smtClean="0"/>
                <a:t>Regional </a:t>
              </a:r>
              <a:br>
                <a:rPr lang="en-US" sz="1200" dirty="0" smtClean="0"/>
              </a:br>
              <a:r>
                <a:rPr lang="en-US" sz="1200" dirty="0" smtClean="0"/>
                <a:t>Marine Models</a:t>
              </a:r>
              <a:endParaRPr lang="en-US" sz="1200" dirty="0"/>
            </a:p>
          </p:txBody>
        </p:sp>
        <p:sp>
          <p:nvSpPr>
            <p:cNvPr id="10" name="Striped Right Arrow 9"/>
            <p:cNvSpPr/>
            <p:nvPr/>
          </p:nvSpPr>
          <p:spPr>
            <a:xfrm>
              <a:off x="6228184" y="2132856"/>
              <a:ext cx="288032" cy="144016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Can 10"/>
            <p:cNvSpPr/>
            <p:nvPr/>
          </p:nvSpPr>
          <p:spPr>
            <a:xfrm>
              <a:off x="1331640" y="1052736"/>
              <a:ext cx="1368152" cy="1080120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200" dirty="0" smtClean="0"/>
                <a:t>Centralized Observational Database (CODB</a:t>
              </a:r>
              <a:r>
                <a:rPr lang="en-US" sz="1400" dirty="0" smtClean="0"/>
                <a:t>)</a:t>
              </a:r>
              <a:endParaRPr lang="en-US" sz="1400" dirty="0"/>
            </a:p>
          </p:txBody>
        </p:sp>
        <p:sp>
          <p:nvSpPr>
            <p:cNvPr id="12" name="Striped Right Arrow 11"/>
            <p:cNvSpPr/>
            <p:nvPr/>
          </p:nvSpPr>
          <p:spPr>
            <a:xfrm>
              <a:off x="2771800" y="1628800"/>
              <a:ext cx="277750" cy="144016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58912" y="4223527"/>
              <a:ext cx="304548" cy="38737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Can 28"/>
            <p:cNvSpPr/>
            <p:nvPr/>
          </p:nvSpPr>
          <p:spPr>
            <a:xfrm>
              <a:off x="3203848" y="1556792"/>
              <a:ext cx="864096" cy="864096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200" dirty="0" smtClean="0"/>
                <a:t>Nested A</a:t>
              </a:r>
              <a:br>
                <a:rPr lang="en-US" sz="1200" dirty="0" smtClean="0"/>
              </a:br>
              <a:r>
                <a:rPr lang="en-US" sz="1200" dirty="0" smtClean="0"/>
                <a:t>(</a:t>
              </a:r>
              <a:r>
                <a:rPr lang="en-US" sz="1000" dirty="0" smtClean="0"/>
                <a:t>HR model)</a:t>
              </a:r>
              <a:endParaRPr lang="en-US" sz="10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79512" y="138698"/>
              <a:ext cx="16447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b="1" dirty="0" smtClean="0"/>
                <a:t>Cloud provider</a:t>
              </a:r>
              <a:endParaRPr lang="en-US" b="1" dirty="0"/>
            </a:p>
          </p:txBody>
        </p:sp>
        <p:sp>
          <p:nvSpPr>
            <p:cNvPr id="31" name="Down Arrow Callout 30"/>
            <p:cNvSpPr/>
            <p:nvPr/>
          </p:nvSpPr>
          <p:spPr>
            <a:xfrm>
              <a:off x="5796136" y="2564904"/>
              <a:ext cx="864153" cy="479723"/>
            </a:xfrm>
            <a:prstGeom prst="downArrowCallout">
              <a:avLst>
                <a:gd name="adj1" fmla="val 25000"/>
                <a:gd name="adj2" fmla="val 25000"/>
                <a:gd name="adj3" fmla="val 21727"/>
                <a:gd name="adj4" fmla="val 64977"/>
              </a:avLst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1975144" y="3068960"/>
              <a:ext cx="5333160" cy="15599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</a:rPr>
                <a:t>SEE-MHEWS-A Common Information Platform (CIP)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956492" y="3511210"/>
              <a:ext cx="1263464" cy="99791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WEB SERVICES</a:t>
              </a:r>
              <a:br>
                <a:rPr lang="en-GB" sz="1000" dirty="0" smtClean="0"/>
              </a:br>
              <a:r>
                <a:rPr lang="en-GB" sz="1000" dirty="0" smtClean="0"/>
                <a:t>(Dissemination/FTP, Visualization ,</a:t>
              </a:r>
              <a:br>
                <a:rPr lang="en-GB" sz="1000" dirty="0" smtClean="0"/>
              </a:br>
              <a:r>
                <a:rPr lang="en-GB" sz="1000" dirty="0" smtClean="0"/>
                <a:t>Interactive tools,</a:t>
              </a:r>
              <a:br>
                <a:rPr lang="en-GB" sz="1000" dirty="0" smtClean="0"/>
              </a:br>
              <a:r>
                <a:rPr lang="en-GB" sz="1000" dirty="0" smtClean="0"/>
                <a:t>Catalogues, API)</a:t>
              </a:r>
              <a:endParaRPr lang="en-US" sz="1000" dirty="0"/>
            </a:p>
          </p:txBody>
        </p:sp>
        <p:sp>
          <p:nvSpPr>
            <p:cNvPr id="43" name="Can 42"/>
            <p:cNvSpPr/>
            <p:nvPr/>
          </p:nvSpPr>
          <p:spPr>
            <a:xfrm>
              <a:off x="6516216" y="548680"/>
              <a:ext cx="1440160" cy="100811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200" dirty="0" smtClean="0"/>
                <a:t>Regional Hydrological Models</a:t>
              </a:r>
              <a:br>
                <a:rPr lang="en-US" sz="1200" dirty="0" smtClean="0"/>
              </a:br>
              <a:endParaRPr lang="en-US" sz="1200" dirty="0"/>
            </a:p>
          </p:txBody>
        </p:sp>
        <p:sp>
          <p:nvSpPr>
            <p:cNvPr id="44" name="Striped Right Arrow 43"/>
            <p:cNvSpPr/>
            <p:nvPr/>
          </p:nvSpPr>
          <p:spPr>
            <a:xfrm>
              <a:off x="6156176" y="1124744"/>
              <a:ext cx="288032" cy="144016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932040" y="4082717"/>
              <a:ext cx="916000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COMMS</a:t>
              </a:r>
              <a:r>
                <a:rPr lang="en-US" sz="1000" dirty="0"/>
                <a:t/>
              </a:r>
              <a:br>
                <a:rPr lang="en-US" sz="1000" dirty="0"/>
              </a:br>
              <a:r>
                <a:rPr lang="en-US" sz="1000" dirty="0" smtClean="0"/>
                <a:t>(among forecasters)</a:t>
              </a:r>
              <a:endParaRPr lang="en-US" sz="1000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923928" y="3520226"/>
              <a:ext cx="936104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NOWCASTING</a:t>
              </a:r>
              <a:endParaRPr lang="en-US" sz="1000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987824" y="4082717"/>
              <a:ext cx="864096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Data &amp; Products Handling </a:t>
              </a:r>
              <a:endParaRPr lang="en-US" sz="1000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051720" y="4082717"/>
              <a:ext cx="83726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MARINE</a:t>
              </a:r>
              <a:br>
                <a:rPr lang="en-US" sz="1000" dirty="0" smtClean="0"/>
              </a:br>
              <a:r>
                <a:rPr lang="en-US" sz="1000" dirty="0" smtClean="0"/>
                <a:t>(Products)</a:t>
              </a:r>
              <a:endParaRPr lang="en-US" sz="1000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987824" y="3514504"/>
              <a:ext cx="864096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HYDRO</a:t>
              </a:r>
              <a:br>
                <a:rPr lang="en-US" sz="1000" dirty="0" smtClean="0"/>
              </a:br>
              <a:r>
                <a:rPr lang="en-US" sz="1000" dirty="0" smtClean="0"/>
                <a:t>(Products)</a:t>
              </a:r>
              <a:endParaRPr lang="en-US" sz="1000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051720" y="3512946"/>
              <a:ext cx="83726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MET</a:t>
              </a:r>
              <a:br>
                <a:rPr lang="en-US" sz="1000" dirty="0" smtClean="0"/>
              </a:br>
              <a:r>
                <a:rPr lang="en-US" sz="1000" dirty="0" smtClean="0"/>
                <a:t>(Products)</a:t>
              </a:r>
              <a:endParaRPr lang="en-US" sz="1000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923928" y="4077072"/>
              <a:ext cx="936104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WARNINGS</a:t>
              </a:r>
              <a:endParaRPr lang="en-US" sz="1000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811312" y="4396143"/>
              <a:ext cx="304548" cy="38737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963712" y="4548543"/>
              <a:ext cx="304548" cy="38737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116112" y="4700943"/>
              <a:ext cx="304548" cy="38737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268512" y="4853343"/>
              <a:ext cx="304548" cy="38737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420912" y="5005743"/>
              <a:ext cx="304548" cy="38737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573312" y="5158143"/>
              <a:ext cx="304548" cy="38737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725712" y="5310543"/>
              <a:ext cx="304548" cy="38737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878112" y="5462943"/>
              <a:ext cx="304548" cy="38737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030512" y="5615343"/>
              <a:ext cx="304548" cy="38737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182912" y="5767743"/>
              <a:ext cx="304548" cy="38737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335312" y="5899927"/>
              <a:ext cx="304548" cy="38737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TextBox 70"/>
            <p:cNvSpPr txBox="1"/>
            <p:nvPr/>
          </p:nvSpPr>
          <p:spPr>
            <a:xfrm rot="18795716">
              <a:off x="678854" y="4453370"/>
              <a:ext cx="769441" cy="237905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en-GB" sz="1400" b="1" dirty="0" smtClean="0"/>
                <a:t>Project participants</a:t>
              </a:r>
              <a:r>
                <a:rPr lang="en-GB" b="1" dirty="0" smtClean="0"/>
                <a:t/>
              </a:r>
              <a:br>
                <a:rPr lang="en-GB" b="1" dirty="0" smtClean="0"/>
              </a:br>
              <a:r>
                <a:rPr lang="en-GB" sz="1200" b="1" dirty="0" smtClean="0"/>
                <a:t>(NMHSs, NMSs, NHSs, </a:t>
              </a:r>
              <a:br>
                <a:rPr lang="en-GB" sz="1200" b="1" dirty="0" smtClean="0"/>
              </a:br>
              <a:r>
                <a:rPr lang="en-GB" sz="1200" b="1" dirty="0" smtClean="0"/>
                <a:t>Water Authorities)  </a:t>
              </a:r>
              <a:endParaRPr lang="en-US" sz="1200" b="1" dirty="0"/>
            </a:p>
          </p:txBody>
        </p:sp>
        <p:sp>
          <p:nvSpPr>
            <p:cNvPr id="130" name="Left-Right Arrow 129"/>
            <p:cNvSpPr/>
            <p:nvPr/>
          </p:nvSpPr>
          <p:spPr>
            <a:xfrm rot="19560193">
              <a:off x="2015971" y="4886781"/>
              <a:ext cx="2143852" cy="710339"/>
            </a:xfrm>
            <a:prstGeom prst="leftRight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</a:rPr>
                <a:t>Products, Data &amp; </a:t>
              </a:r>
              <a:r>
                <a:rPr lang="en-US" sz="1100" b="1" dirty="0" err="1" smtClean="0">
                  <a:solidFill>
                    <a:schemeClr val="tx1"/>
                  </a:solidFill>
                </a:rPr>
                <a:t>Comms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131" name="Up Arrow 130"/>
            <p:cNvSpPr/>
            <p:nvPr/>
          </p:nvSpPr>
          <p:spPr>
            <a:xfrm rot="840516" flipH="1">
              <a:off x="1391570" y="2112472"/>
              <a:ext cx="460045" cy="2481527"/>
            </a:xfrm>
            <a:prstGeom prst="upArrow">
              <a:avLst>
                <a:gd name="adj1" fmla="val 55506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000" b="1" dirty="0" smtClean="0"/>
                <a:t>OB</a:t>
              </a:r>
              <a:br>
                <a:rPr lang="fr-CH" sz="1000" b="1" dirty="0" smtClean="0"/>
              </a:br>
              <a:r>
                <a:rPr lang="fr-CH" sz="1000" b="1" dirty="0" smtClean="0"/>
                <a:t>S</a:t>
              </a:r>
            </a:p>
            <a:p>
              <a:pPr algn="ctr"/>
              <a:r>
                <a:rPr lang="fr-CH" sz="1000" b="1" dirty="0" smtClean="0"/>
                <a:t> </a:t>
              </a:r>
            </a:p>
            <a:p>
              <a:pPr algn="ctr"/>
              <a:r>
                <a:rPr lang="fr-CH" sz="1000" b="1" dirty="0" smtClean="0"/>
                <a:t>Da</a:t>
              </a:r>
              <a:br>
                <a:rPr lang="fr-CH" sz="1000" b="1" dirty="0" smtClean="0"/>
              </a:br>
              <a:r>
                <a:rPr lang="fr-CH" sz="1000" b="1" dirty="0" smtClean="0"/>
                <a:t>t</a:t>
              </a:r>
              <a:br>
                <a:rPr lang="fr-CH" sz="1000" b="1" dirty="0" smtClean="0"/>
              </a:br>
              <a:r>
                <a:rPr lang="fr-CH" sz="1000" b="1" dirty="0" smtClean="0"/>
                <a:t>a</a:t>
              </a:r>
              <a:endParaRPr lang="en-US" sz="1000" b="1" dirty="0"/>
            </a:p>
          </p:txBody>
        </p:sp>
        <p:sp>
          <p:nvSpPr>
            <p:cNvPr id="136" name="Flowchart: Alternate Process 135"/>
            <p:cNvSpPr/>
            <p:nvPr/>
          </p:nvSpPr>
          <p:spPr>
            <a:xfrm>
              <a:off x="7164288" y="5877272"/>
              <a:ext cx="848684" cy="303820"/>
            </a:xfrm>
            <a:prstGeom prst="flowChartAlternateProcess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>
                  <a:solidFill>
                    <a:schemeClr val="tx1"/>
                  </a:solidFill>
                </a:rPr>
                <a:t>EUMETSAT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38" name="Flowchart: Alternate Process 137"/>
            <p:cNvSpPr/>
            <p:nvPr/>
          </p:nvSpPr>
          <p:spPr>
            <a:xfrm>
              <a:off x="8294278" y="5505208"/>
              <a:ext cx="675804" cy="303820"/>
            </a:xfrm>
            <a:prstGeom prst="flowChartAlternateProcess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>
                  <a:solidFill>
                    <a:schemeClr val="tx1"/>
                  </a:solidFill>
                </a:rPr>
                <a:t>NMHSs</a:t>
              </a:r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39" name="Flowchart: Alternate Process 138"/>
            <p:cNvSpPr/>
            <p:nvPr/>
          </p:nvSpPr>
          <p:spPr>
            <a:xfrm>
              <a:off x="6228184" y="5877272"/>
              <a:ext cx="864096" cy="303820"/>
            </a:xfrm>
            <a:prstGeom prst="flowChartAlternateProcess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>
                  <a:solidFill>
                    <a:schemeClr val="tx1"/>
                  </a:solidFill>
                </a:rPr>
                <a:t>EUMETNET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40" name="Flowchart: Alternate Process 139"/>
            <p:cNvSpPr/>
            <p:nvPr/>
          </p:nvSpPr>
          <p:spPr>
            <a:xfrm>
              <a:off x="8057216" y="5877272"/>
              <a:ext cx="936104" cy="303820"/>
            </a:xfrm>
            <a:prstGeom prst="flowChartAlternateProcess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>
                  <a:solidFill>
                    <a:schemeClr val="tx1"/>
                  </a:solidFill>
                </a:rPr>
                <a:t>EU /</a:t>
              </a:r>
              <a:br>
                <a:rPr lang="en-GB" sz="1000" dirty="0" smtClean="0">
                  <a:solidFill>
                    <a:schemeClr val="tx1"/>
                  </a:solidFill>
                </a:rPr>
              </a:br>
              <a:r>
                <a:rPr lang="en-GB" sz="1000" dirty="0" smtClean="0">
                  <a:solidFill>
                    <a:schemeClr val="tx1"/>
                  </a:solidFill>
                </a:rPr>
                <a:t>COPERNICUS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41" name="Up Arrow 140"/>
            <p:cNvSpPr/>
            <p:nvPr/>
          </p:nvSpPr>
          <p:spPr>
            <a:xfrm>
              <a:off x="5540784" y="4653136"/>
              <a:ext cx="2343584" cy="371872"/>
            </a:xfrm>
            <a:prstGeom prst="up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lowchart: Alternate Process 141"/>
            <p:cNvSpPr/>
            <p:nvPr/>
          </p:nvSpPr>
          <p:spPr>
            <a:xfrm>
              <a:off x="5540784" y="6287297"/>
              <a:ext cx="831416" cy="303820"/>
            </a:xfrm>
            <a:prstGeom prst="flowChartAlternateProcess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Research Institutes 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" name="Oval 1"/>
            <p:cNvSpPr/>
            <p:nvPr/>
          </p:nvSpPr>
          <p:spPr>
            <a:xfrm>
              <a:off x="3203848" y="6108859"/>
              <a:ext cx="1728192" cy="5605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Users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" name="Right Arrow 2"/>
            <p:cNvSpPr/>
            <p:nvPr/>
          </p:nvSpPr>
          <p:spPr>
            <a:xfrm>
              <a:off x="2339752" y="6312561"/>
              <a:ext cx="936104" cy="212783"/>
            </a:xfrm>
            <a:prstGeom prst="rightArrow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932039" y="3511210"/>
              <a:ext cx="916001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VERIFICATION</a:t>
              </a:r>
              <a:endParaRPr lang="en-US" sz="1000" dirty="0"/>
            </a:p>
          </p:txBody>
        </p:sp>
        <p:sp>
          <p:nvSpPr>
            <p:cNvPr id="54" name="Flowchart: Alternate Process 53"/>
            <p:cNvSpPr/>
            <p:nvPr/>
          </p:nvSpPr>
          <p:spPr>
            <a:xfrm>
              <a:off x="6448776" y="6284412"/>
              <a:ext cx="936104" cy="303820"/>
            </a:xfrm>
            <a:prstGeom prst="flowChartAlternateProcess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Intl. River Commissions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55" name="Flowchart: Alternate Process 54"/>
            <p:cNvSpPr/>
            <p:nvPr/>
          </p:nvSpPr>
          <p:spPr>
            <a:xfrm>
              <a:off x="5517072" y="5879000"/>
              <a:ext cx="661938" cy="303820"/>
            </a:xfrm>
            <a:prstGeom prst="flowChartAlternateProcess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000" dirty="0" smtClean="0">
                  <a:solidFill>
                    <a:schemeClr val="tx1"/>
                  </a:solidFill>
                </a:rPr>
                <a:t>ECMWF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58" name="Flowchart: Alternate Process 57"/>
            <p:cNvSpPr/>
            <p:nvPr/>
          </p:nvSpPr>
          <p:spPr>
            <a:xfrm>
              <a:off x="5538979" y="5505208"/>
              <a:ext cx="1090377" cy="303820"/>
            </a:xfrm>
            <a:prstGeom prst="flowChartAlternateProcess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NWP Consortia 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59" name="Flowchart: Alternate Process 58"/>
            <p:cNvSpPr/>
            <p:nvPr/>
          </p:nvSpPr>
          <p:spPr>
            <a:xfrm>
              <a:off x="6712194" y="5505208"/>
              <a:ext cx="1493354" cy="303820"/>
            </a:xfrm>
            <a:prstGeom prst="flowChartAlternateProcess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WMO Regional Centers &amp; Programmes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72" name="Flowchart: Alternate Process 71"/>
            <p:cNvSpPr/>
            <p:nvPr/>
          </p:nvSpPr>
          <p:spPr>
            <a:xfrm>
              <a:off x="7471134" y="6293532"/>
              <a:ext cx="1493354" cy="303820"/>
            </a:xfrm>
            <a:prstGeom prst="flowChartAlternateProcess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000" dirty="0" smtClean="0">
                  <a:solidFill>
                    <a:schemeClr val="tx1"/>
                  </a:solidFill>
                </a:rPr>
                <a:t>…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75" name="Can 74"/>
            <p:cNvSpPr/>
            <p:nvPr/>
          </p:nvSpPr>
          <p:spPr>
            <a:xfrm>
              <a:off x="4139952" y="1556792"/>
              <a:ext cx="864096" cy="864096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200" dirty="0" smtClean="0"/>
                <a:t>Nested B</a:t>
              </a:r>
              <a:br>
                <a:rPr lang="en-US" sz="1200" dirty="0" smtClean="0"/>
              </a:br>
              <a:r>
                <a:rPr lang="en-US" sz="1200" dirty="0" smtClean="0"/>
                <a:t>(</a:t>
              </a:r>
              <a:r>
                <a:rPr lang="en-US" sz="1000" dirty="0" smtClean="0"/>
                <a:t>HR model)</a:t>
              </a:r>
              <a:endParaRPr lang="en-US" sz="1000" dirty="0"/>
            </a:p>
          </p:txBody>
        </p:sp>
        <p:sp>
          <p:nvSpPr>
            <p:cNvPr id="76" name="Can 75"/>
            <p:cNvSpPr/>
            <p:nvPr/>
          </p:nvSpPr>
          <p:spPr>
            <a:xfrm>
              <a:off x="5076056" y="1556792"/>
              <a:ext cx="864096" cy="864096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200" dirty="0" smtClean="0"/>
                <a:t>Nested C</a:t>
              </a:r>
              <a:br>
                <a:rPr lang="en-US" sz="1200" dirty="0" smtClean="0"/>
              </a:br>
              <a:r>
                <a:rPr lang="en-US" sz="1200" dirty="0" smtClean="0"/>
                <a:t>(</a:t>
              </a:r>
              <a:r>
                <a:rPr lang="en-US" sz="1000" dirty="0" smtClean="0"/>
                <a:t>HR model)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38796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Footer Placeholder 3"/>
          <p:cNvSpPr txBox="1">
            <a:spLocks/>
          </p:cNvSpPr>
          <p:nvPr/>
        </p:nvSpPr>
        <p:spPr>
          <a:xfrm>
            <a:off x="2642150" y="6529536"/>
            <a:ext cx="3486149" cy="3127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5th RA VI </a:t>
            </a:r>
            <a:r>
              <a:rPr kumimoji="0" lang="hr-H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MG, Vilnius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hr-H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Lithuania, 26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kumimoji="0" lang="hr-H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27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April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201</a:t>
            </a:r>
            <a:r>
              <a:rPr kumimoji="0" lang="hr-H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525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-27384"/>
            <a:ext cx="9144000" cy="792163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i-FI" sz="2400" b="1" kern="0" dirty="0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Organizational Platform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i-FI" sz="2400" b="1" kern="0" dirty="0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MHEWS-A Consortium of Operations / SEE</a:t>
            </a:r>
          </a:p>
        </p:txBody>
      </p:sp>
      <p:sp>
        <p:nvSpPr>
          <p:cNvPr id="537602" name="Line 2"/>
          <p:cNvSpPr>
            <a:spLocks noChangeShapeType="1"/>
          </p:cNvSpPr>
          <p:nvPr/>
        </p:nvSpPr>
        <p:spPr bwMode="auto">
          <a:xfrm>
            <a:off x="0" y="764704"/>
            <a:ext cx="9144000" cy="0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hr-HR"/>
          </a:p>
        </p:txBody>
      </p:sp>
      <p:sp>
        <p:nvSpPr>
          <p:cNvPr id="537603" name="Text Box 3"/>
          <p:cNvSpPr txBox="1">
            <a:spLocks noChangeArrowheads="1"/>
          </p:cNvSpPr>
          <p:nvPr/>
        </p:nvSpPr>
        <p:spPr bwMode="auto">
          <a:xfrm>
            <a:off x="1816100" y="22240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GB" sz="1800" dirty="0"/>
          </a:p>
        </p:txBody>
      </p:sp>
      <p:sp>
        <p:nvSpPr>
          <p:cNvPr id="33" name="Rectangle 32"/>
          <p:cNvSpPr/>
          <p:nvPr/>
        </p:nvSpPr>
        <p:spPr>
          <a:xfrm>
            <a:off x="5979124" y="5776104"/>
            <a:ext cx="23471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altLang="fi-FI" sz="2000" b="1" i="1" kern="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Distributed MHEWS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314026" y="792716"/>
            <a:ext cx="3342157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altLang="fi-FI" sz="2400" b="1" kern="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3 </a:t>
            </a:r>
            <a:r>
              <a:rPr lang="en-US" altLang="fi-FI" sz="2400" b="1" kern="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Clusters of Operations</a:t>
            </a:r>
            <a:endParaRPr lang="hr-HR" altLang="fi-FI" sz="2400" b="1" kern="0" dirty="0" smtClean="0">
              <a:solidFill>
                <a:srgbClr val="0000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i-FI" sz="2000" i="1" kern="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oriented from NW towards SE</a:t>
            </a:r>
            <a:endParaRPr lang="en-US" altLang="fi-FI" sz="2400" b="1" kern="0" dirty="0" smtClean="0">
              <a:solidFill>
                <a:srgbClr val="0000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041950" y="1550281"/>
            <a:ext cx="5034013" cy="5316345"/>
            <a:chOff x="2456" y="4969"/>
            <a:chExt cx="7269" cy="6098"/>
          </a:xfrm>
        </p:grpSpPr>
        <p:sp>
          <p:nvSpPr>
            <p:cNvPr id="1027" name="Text Box 3"/>
            <p:cNvSpPr txBox="1">
              <a:spLocks noChangeArrowheads="1"/>
            </p:cNvSpPr>
            <p:nvPr/>
          </p:nvSpPr>
          <p:spPr bwMode="auto">
            <a:xfrm>
              <a:off x="2456" y="4969"/>
              <a:ext cx="2437" cy="196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24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endParaRPr kumimoji="0" lang="hr-H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24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kumimoji="0" lang="hr-HR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Sava River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kumimoji="0" lang="hr-HR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Panonian Valley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kumimoji="0" lang="hr-HR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Adriatic Sea</a:t>
              </a:r>
              <a:endParaRPr kumimoji="0" lang="sr-Latn-C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8" name="Text Box 4"/>
            <p:cNvSpPr txBox="1">
              <a:spLocks noChangeArrowheads="1"/>
            </p:cNvSpPr>
            <p:nvPr/>
          </p:nvSpPr>
          <p:spPr bwMode="auto">
            <a:xfrm>
              <a:off x="7312" y="5107"/>
              <a:ext cx="2410" cy="1834"/>
            </a:xfrm>
            <a:prstGeom prst="rect">
              <a:avLst/>
            </a:prstGeom>
            <a:solidFill>
              <a:srgbClr val="FFEBB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kumimoji="0" lang="hr-HR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Meadle East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kumimoji="0" lang="hr-HR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East Mediteranean</a:t>
              </a:r>
              <a:endParaRPr kumimoji="0" lang="sr-Latn-C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9" name="Text Box 5"/>
            <p:cNvSpPr txBox="1">
              <a:spLocks noChangeArrowheads="1"/>
            </p:cNvSpPr>
            <p:nvPr/>
          </p:nvSpPr>
          <p:spPr bwMode="auto">
            <a:xfrm>
              <a:off x="4893" y="4992"/>
              <a:ext cx="2437" cy="1936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24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endParaRPr kumimoji="0" lang="hr-H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24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kumimoji="0" lang="hr-HR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Danube River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kumimoji="0" lang="hr-HR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Black Sea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</a:pPr>
              <a:r>
                <a:rPr kumimoji="0" lang="hr-HR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Ionean Sea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r-Latn-C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0" name="Text Box 6"/>
            <p:cNvSpPr txBox="1">
              <a:spLocks noChangeArrowheads="1"/>
            </p:cNvSpPr>
            <p:nvPr/>
          </p:nvSpPr>
          <p:spPr bwMode="auto">
            <a:xfrm>
              <a:off x="2496" y="5004"/>
              <a:ext cx="2397" cy="437"/>
            </a:xfrm>
            <a:prstGeom prst="rect">
              <a:avLst/>
            </a:prstGeom>
            <a:solidFill>
              <a:srgbClr val="FFFFCC"/>
            </a:solidFill>
            <a:ln w="25400" cmpd="dbl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C1</a:t>
              </a:r>
              <a:endParaRPr kumimoji="0" lang="sr-Latn-C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1" name="Text Box 7"/>
            <p:cNvSpPr txBox="1">
              <a:spLocks noChangeArrowheads="1"/>
            </p:cNvSpPr>
            <p:nvPr/>
          </p:nvSpPr>
          <p:spPr bwMode="auto">
            <a:xfrm>
              <a:off x="4893" y="4979"/>
              <a:ext cx="2419" cy="462"/>
            </a:xfrm>
            <a:prstGeom prst="rect">
              <a:avLst/>
            </a:prstGeom>
            <a:solidFill>
              <a:srgbClr val="CCFFFF"/>
            </a:solidFill>
            <a:ln w="25400" cmpd="dbl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C2</a:t>
              </a:r>
              <a:endParaRPr kumimoji="0" lang="sr-Latn-C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2" name="Text Box 8"/>
            <p:cNvSpPr txBox="1">
              <a:spLocks noChangeArrowheads="1"/>
            </p:cNvSpPr>
            <p:nvPr/>
          </p:nvSpPr>
          <p:spPr bwMode="auto">
            <a:xfrm>
              <a:off x="7350" y="4992"/>
              <a:ext cx="2369" cy="437"/>
            </a:xfrm>
            <a:prstGeom prst="rect">
              <a:avLst/>
            </a:prstGeom>
            <a:solidFill>
              <a:srgbClr val="FFEBB9"/>
            </a:solidFill>
            <a:ln w="25400" cmpd="dbl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C3</a:t>
              </a:r>
              <a:endParaRPr kumimoji="0" lang="sr-Latn-C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3" name="Text Box 9"/>
            <p:cNvSpPr txBox="1">
              <a:spLocks noChangeArrowheads="1"/>
            </p:cNvSpPr>
            <p:nvPr/>
          </p:nvSpPr>
          <p:spPr bwMode="auto">
            <a:xfrm>
              <a:off x="7324" y="6954"/>
              <a:ext cx="2401" cy="2206"/>
            </a:xfrm>
            <a:prstGeom prst="rect">
              <a:avLst/>
            </a:prstGeom>
            <a:solidFill>
              <a:srgbClr val="FFEBB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R="0" lvl="1" indent="-274638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hr-HR" sz="11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Greece</a:t>
              </a:r>
              <a:r>
                <a:rPr kumimoji="0" lang="hr-HR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      ----   </a:t>
              </a:r>
              <a:r>
                <a:rPr kumimoji="0" lang="hr-HR" sz="11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cs typeface="Arial" pitchFamily="34" charset="0"/>
                </a:rPr>
                <a:t>C23</a:t>
              </a:r>
              <a:endParaRPr kumimoji="0" lang="hr-H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R="0" lvl="1" indent="-274638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hr-HR" sz="11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Turkey</a:t>
              </a:r>
              <a:r>
                <a:rPr kumimoji="0" lang="hr-HR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      ----   </a:t>
              </a:r>
              <a:r>
                <a:rPr kumimoji="0" lang="hr-HR" sz="11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cs typeface="Arial" pitchFamily="34" charset="0"/>
                </a:rPr>
                <a:t>C23</a:t>
              </a:r>
              <a:endParaRPr kumimoji="0" lang="hr-H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R="0" lvl="0" indent="182563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hr-HR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Cyprus</a:t>
              </a:r>
            </a:p>
            <a:p>
              <a:pPr marR="0" lvl="0" indent="182563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hr-HR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Israel</a:t>
              </a:r>
            </a:p>
            <a:p>
              <a:pPr marR="0" lvl="0" indent="182563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hr-HR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Lebanon</a:t>
              </a:r>
            </a:p>
            <a:p>
              <a:pPr marR="0" lvl="0" indent="182563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hr-HR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Jordan</a:t>
              </a:r>
              <a:endParaRPr kumimoji="0" lang="sr-Latn-C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4" name="Text Box 10"/>
            <p:cNvSpPr txBox="1">
              <a:spLocks noChangeArrowheads="1"/>
            </p:cNvSpPr>
            <p:nvPr/>
          </p:nvSpPr>
          <p:spPr bwMode="auto">
            <a:xfrm>
              <a:off x="2477" y="6936"/>
              <a:ext cx="2437" cy="3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R="0" lvl="0" indent="182563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hr-HR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Slovenia</a:t>
              </a:r>
            </a:p>
            <a:p>
              <a:pPr marR="0" lvl="0" indent="182563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hr-HR" sz="11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Hungary</a:t>
              </a:r>
              <a:r>
                <a:rPr kumimoji="0" lang="hr-HR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   ----    </a:t>
              </a:r>
              <a:r>
                <a:rPr kumimoji="0" lang="hr-HR" sz="11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itchFamily="34" charset="0"/>
                  <a:cs typeface="Arial" pitchFamily="34" charset="0"/>
                </a:rPr>
                <a:t>C12</a:t>
              </a:r>
              <a:endParaRPr kumimoji="0" lang="hr-HR" sz="11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R="0" lvl="0" indent="182563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hr-HR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Croatia</a:t>
              </a:r>
            </a:p>
            <a:p>
              <a:pPr marR="0" lvl="0" indent="182563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hr-HR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Bosnia and      </a:t>
              </a:r>
            </a:p>
            <a:p>
              <a:pPr marR="0" lvl="0" indent="182563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hr-HR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Herzegovina</a:t>
              </a:r>
            </a:p>
            <a:p>
              <a:pPr marR="0" lvl="0" indent="182563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hr-HR" sz="11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Serbia</a:t>
              </a:r>
              <a:r>
                <a:rPr kumimoji="0" lang="hr-HR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        ----   </a:t>
              </a:r>
              <a:r>
                <a:rPr kumimoji="0" lang="hr-HR" sz="11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itchFamily="34" charset="0"/>
                  <a:cs typeface="Arial" pitchFamily="34" charset="0"/>
                </a:rPr>
                <a:t>C12</a:t>
              </a:r>
            </a:p>
            <a:p>
              <a:pPr marR="0" lvl="0" indent="182563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hr-HR" sz="1100" i="0" u="sng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itchFamily="34" charset="0"/>
                  <a:cs typeface="Arial" pitchFamily="34" charset="0"/>
                </a:rPr>
                <a:t>Kosovo</a:t>
              </a:r>
              <a:r>
                <a:rPr kumimoji="0" lang="hr-HR" sz="110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itchFamily="34" charset="0"/>
                  <a:cs typeface="Arial" pitchFamily="34" charset="0"/>
                </a:rPr>
                <a:t> (</a:t>
              </a:r>
              <a:r>
                <a:rPr kumimoji="0" lang="hr-HR" sz="1100" i="1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itchFamily="34" charset="0"/>
                  <a:cs typeface="Arial" pitchFamily="34" charset="0"/>
                </a:rPr>
                <a:t>UNSCR 1244</a:t>
              </a:r>
              <a:r>
                <a:rPr kumimoji="0" lang="hr-HR" sz="110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itchFamily="34" charset="0"/>
                  <a:cs typeface="Arial" pitchFamily="34" charset="0"/>
                </a:rPr>
                <a:t>)</a:t>
              </a:r>
            </a:p>
            <a:p>
              <a:pPr lvl="0" indent="182563" defTabSz="914400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hr-HR" sz="1100" dirty="0" smtClean="0">
                  <a:solidFill>
                    <a:srgbClr val="002060"/>
                  </a:solidFill>
                  <a:latin typeface="Calibri" pitchFamily="34" charset="0"/>
                  <a:cs typeface="Arial" pitchFamily="34" charset="0"/>
                </a:rPr>
                <a:t>                    </a:t>
              </a:r>
              <a:r>
                <a:rPr lang="hr-HR" sz="1100" dirty="0" smtClean="0">
                  <a:latin typeface="Calibri" pitchFamily="34" charset="0"/>
                  <a:cs typeface="Arial" pitchFamily="34" charset="0"/>
                </a:rPr>
                <a:t>----   </a:t>
              </a:r>
              <a:r>
                <a:rPr lang="hr-HR" sz="1100" b="1" dirty="0" smtClean="0">
                  <a:solidFill>
                    <a:srgbClr val="002060"/>
                  </a:solidFill>
                  <a:latin typeface="Calibri" pitchFamily="34" charset="0"/>
                  <a:cs typeface="Arial" pitchFamily="34" charset="0"/>
                </a:rPr>
                <a:t>C12</a:t>
              </a:r>
              <a:r>
                <a:rPr lang="hr-HR" sz="1100" dirty="0" smtClean="0">
                  <a:solidFill>
                    <a:srgbClr val="002060"/>
                  </a:solidFill>
                  <a:latin typeface="Calibri" pitchFamily="34" charset="0"/>
                  <a:cs typeface="Arial" pitchFamily="34" charset="0"/>
                </a:rPr>
                <a:t>  </a:t>
              </a:r>
              <a:endParaRPr kumimoji="0" lang="hr-HR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R="0" lvl="0" indent="182563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hr-HR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Montenegro</a:t>
              </a:r>
            </a:p>
            <a:p>
              <a:pPr marR="0" lvl="0" indent="182563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hr-HR" sz="11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Albania</a:t>
              </a:r>
              <a:r>
                <a:rPr kumimoji="0" lang="hr-HR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     ----   </a:t>
              </a:r>
              <a:r>
                <a:rPr kumimoji="0" lang="hr-HR" sz="11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itchFamily="34" charset="0"/>
                  <a:cs typeface="Arial" pitchFamily="34" charset="0"/>
                </a:rPr>
                <a:t>C12</a:t>
              </a:r>
              <a:endParaRPr kumimoji="0" lang="sr-Latn-C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5" name="Text Box 11"/>
            <p:cNvSpPr txBox="1">
              <a:spLocks noChangeArrowheads="1"/>
            </p:cNvSpPr>
            <p:nvPr/>
          </p:nvSpPr>
          <p:spPr bwMode="auto">
            <a:xfrm>
              <a:off x="4896" y="6937"/>
              <a:ext cx="2419" cy="413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R="0" lvl="1" indent="-274638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hr-HR" sz="1100" b="0" i="0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Ukraine</a:t>
              </a:r>
            </a:p>
            <a:p>
              <a:pPr marR="0" lvl="1" indent="-274638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hr-HR" sz="11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Hungary</a:t>
              </a:r>
              <a:r>
                <a:rPr kumimoji="0" lang="hr-HR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    ----   </a:t>
              </a:r>
              <a:r>
                <a:rPr kumimoji="0" lang="hr-HR" sz="11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itchFamily="34" charset="0"/>
                  <a:cs typeface="Arial" pitchFamily="34" charset="0"/>
                </a:rPr>
                <a:t>C12</a:t>
              </a:r>
              <a:endParaRPr kumimoji="0" lang="hr-H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R="0" lvl="1" indent="-274638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hr-HR" sz="11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Serbia</a:t>
              </a:r>
              <a:r>
                <a:rPr kumimoji="0" lang="hr-HR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        ----   </a:t>
              </a:r>
              <a:r>
                <a:rPr kumimoji="0" lang="hr-HR" sz="11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itchFamily="34" charset="0"/>
                  <a:cs typeface="Arial" pitchFamily="34" charset="0"/>
                </a:rPr>
                <a:t>C12</a:t>
              </a:r>
            </a:p>
            <a:p>
              <a:pPr lvl="0" indent="182563" defTabSz="914400" fontAlgn="base">
                <a:spcBef>
                  <a:spcPct val="0"/>
                </a:spcBef>
              </a:pPr>
              <a:r>
                <a:rPr lang="hr-HR" sz="1100" u="sng" dirty="0" smtClean="0">
                  <a:solidFill>
                    <a:srgbClr val="002060"/>
                  </a:solidFill>
                  <a:latin typeface="Calibri" pitchFamily="34" charset="0"/>
                  <a:cs typeface="Arial" pitchFamily="34" charset="0"/>
                </a:rPr>
                <a:t>Kosovo</a:t>
              </a:r>
              <a:r>
                <a:rPr lang="hr-HR" sz="1100" dirty="0" smtClean="0">
                  <a:solidFill>
                    <a:srgbClr val="002060"/>
                  </a:solidFill>
                  <a:latin typeface="Calibri" pitchFamily="34" charset="0"/>
                  <a:cs typeface="Arial" pitchFamily="34" charset="0"/>
                </a:rPr>
                <a:t> (</a:t>
              </a:r>
              <a:r>
                <a:rPr lang="hr-HR" sz="1100" i="1" dirty="0" smtClean="0">
                  <a:solidFill>
                    <a:srgbClr val="002060"/>
                  </a:solidFill>
                  <a:latin typeface="Calibri" pitchFamily="34" charset="0"/>
                  <a:cs typeface="Arial" pitchFamily="34" charset="0"/>
                </a:rPr>
                <a:t>UNSCR 1244</a:t>
              </a:r>
              <a:r>
                <a:rPr lang="hr-HR" sz="1100" dirty="0" smtClean="0">
                  <a:solidFill>
                    <a:srgbClr val="002060"/>
                  </a:solidFill>
                  <a:latin typeface="Calibri" pitchFamily="34" charset="0"/>
                  <a:cs typeface="Arial" pitchFamily="34" charset="0"/>
                </a:rPr>
                <a:t>)</a:t>
              </a:r>
            </a:p>
            <a:p>
              <a:pPr indent="182563" defTabSz="914400" fontAlgn="base">
                <a:spcBef>
                  <a:spcPct val="0"/>
                </a:spcBef>
              </a:pPr>
              <a:r>
                <a:rPr lang="hr-HR" sz="1100" dirty="0" smtClean="0">
                  <a:solidFill>
                    <a:srgbClr val="002060"/>
                  </a:solidFill>
                  <a:latin typeface="Calibri" pitchFamily="34" charset="0"/>
                  <a:cs typeface="Arial" pitchFamily="34" charset="0"/>
                </a:rPr>
                <a:t>                    </a:t>
              </a:r>
              <a:r>
                <a:rPr lang="hr-HR" sz="1100" dirty="0" smtClean="0">
                  <a:latin typeface="Calibri" pitchFamily="34" charset="0"/>
                  <a:cs typeface="Arial" pitchFamily="34" charset="0"/>
                </a:rPr>
                <a:t>----   </a:t>
              </a:r>
              <a:r>
                <a:rPr lang="hr-HR" sz="1100" b="1" dirty="0" smtClean="0">
                  <a:solidFill>
                    <a:srgbClr val="002060"/>
                  </a:solidFill>
                  <a:latin typeface="Calibri" pitchFamily="34" charset="0"/>
                  <a:cs typeface="Arial" pitchFamily="34" charset="0"/>
                </a:rPr>
                <a:t>C12</a:t>
              </a:r>
              <a:r>
                <a:rPr lang="hr-HR" sz="1100" dirty="0" smtClean="0">
                  <a:solidFill>
                    <a:srgbClr val="002060"/>
                  </a:solidFill>
                  <a:latin typeface="Calibri" pitchFamily="34" charset="0"/>
                  <a:cs typeface="Arial" pitchFamily="34" charset="0"/>
                </a:rPr>
                <a:t> </a:t>
              </a:r>
            </a:p>
            <a:p>
              <a:pPr indent="182563" defTabSz="914400" fontAlgn="base">
                <a:spcBef>
                  <a:spcPct val="0"/>
                </a:spcBef>
                <a:spcAft>
                  <a:spcPts val="1000"/>
                </a:spcAft>
              </a:pPr>
              <a:r>
                <a:rPr kumimoji="0" lang="hr-HR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Bulgaria</a:t>
              </a:r>
            </a:p>
            <a:p>
              <a:pPr marR="0" lvl="1" indent="-274638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hr-HR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Romania </a:t>
              </a:r>
            </a:p>
            <a:p>
              <a:pPr marR="0" lvl="1" indent="-274638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hr-HR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Moldova </a:t>
              </a:r>
            </a:p>
            <a:p>
              <a:pPr marL="176213" lvl="1" defTabSz="914400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100" dirty="0" smtClean="0">
                  <a:latin typeface="Calibri" pitchFamily="34" charset="0"/>
                  <a:cs typeface="Arial" pitchFamily="34" charset="0"/>
                </a:rPr>
                <a:t>The former Yugoslav </a:t>
              </a:r>
              <a:r>
                <a:rPr lang="hr-HR" sz="1100" dirty="0" smtClean="0">
                  <a:latin typeface="Calibri" pitchFamily="34" charset="0"/>
                  <a:cs typeface="Arial" pitchFamily="34" charset="0"/>
                </a:rPr>
                <a:t> </a:t>
              </a:r>
              <a:r>
                <a:rPr lang="en-US" sz="1100" dirty="0" smtClean="0">
                  <a:latin typeface="Calibri" pitchFamily="34" charset="0"/>
                  <a:cs typeface="Arial" pitchFamily="34" charset="0"/>
                </a:rPr>
                <a:t>Republic of Macedonia</a:t>
              </a:r>
              <a:endParaRPr lang="hr-HR" sz="1100" dirty="0" smtClean="0">
                <a:latin typeface="Calibri" pitchFamily="34" charset="0"/>
                <a:cs typeface="Arial" pitchFamily="34" charset="0"/>
              </a:endParaRPr>
            </a:p>
            <a:p>
              <a:pPr lvl="1" indent="-274638" defTabSz="914400" fontAlgn="base">
                <a:spcBef>
                  <a:spcPct val="0"/>
                </a:spcBef>
                <a:spcAft>
                  <a:spcPts val="1000"/>
                </a:spcAft>
              </a:pPr>
              <a:r>
                <a:rPr kumimoji="0" lang="hr-HR" sz="11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Albania</a:t>
              </a:r>
              <a:r>
                <a:rPr kumimoji="0" lang="hr-HR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     ----   </a:t>
              </a:r>
              <a:r>
                <a:rPr kumimoji="0" lang="hr-HR" sz="11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itchFamily="34" charset="0"/>
                  <a:cs typeface="Arial" pitchFamily="34" charset="0"/>
                </a:rPr>
                <a:t>C12</a:t>
              </a:r>
              <a:endParaRPr kumimoji="0" lang="hr-H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R="0" lvl="1" indent="-274638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hr-HR" sz="11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Greece</a:t>
              </a:r>
              <a:r>
                <a:rPr kumimoji="0" lang="hr-HR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      ----   </a:t>
              </a:r>
              <a:r>
                <a:rPr kumimoji="0" lang="hr-HR" sz="11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cs typeface="Arial" pitchFamily="34" charset="0"/>
                </a:rPr>
                <a:t>C23</a:t>
              </a:r>
              <a:endParaRPr kumimoji="0" lang="hr-H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R="0" lvl="1" indent="-274638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hr-HR" sz="11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Turkey</a:t>
              </a:r>
              <a:r>
                <a:rPr kumimoji="0" lang="hr-HR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      ----   </a:t>
              </a:r>
              <a:r>
                <a:rPr kumimoji="0" lang="hr-HR" sz="11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cs typeface="Arial" pitchFamily="34" charset="0"/>
                </a:rPr>
                <a:t>C23</a:t>
              </a:r>
              <a:endParaRPr kumimoji="0" lang="sr-Latn-C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1" name="Picture 2" descr="C:\Users\Sancta Domenica\Desktop\SEE cha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83886" y="1480120"/>
            <a:ext cx="5423818" cy="5209437"/>
          </a:xfrm>
          <a:prstGeom prst="rect">
            <a:avLst/>
          </a:prstGeom>
          <a:noFill/>
        </p:spPr>
      </p:pic>
      <p:sp>
        <p:nvSpPr>
          <p:cNvPr id="23" name="Oval 13"/>
          <p:cNvSpPr>
            <a:spLocks noChangeArrowheads="1"/>
          </p:cNvSpPr>
          <p:nvPr/>
        </p:nvSpPr>
        <p:spPr bwMode="auto">
          <a:xfrm>
            <a:off x="2000250" y="1460665"/>
            <a:ext cx="1792186" cy="3384857"/>
          </a:xfrm>
          <a:prstGeom prst="ellipse">
            <a:avLst/>
          </a:prstGeom>
          <a:solidFill>
            <a:srgbClr val="FFFFFF">
              <a:alpha val="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4" name="Oval 14"/>
          <p:cNvSpPr>
            <a:spLocks noChangeArrowheads="1"/>
          </p:cNvSpPr>
          <p:nvPr/>
        </p:nvSpPr>
        <p:spPr bwMode="auto">
          <a:xfrm>
            <a:off x="2652761" y="1990528"/>
            <a:ext cx="4419047" cy="4185686"/>
          </a:xfrm>
          <a:prstGeom prst="ellipse">
            <a:avLst/>
          </a:prstGeom>
          <a:solidFill>
            <a:srgbClr val="FFFFFF">
              <a:alpha val="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5" name="Oval 15"/>
          <p:cNvSpPr>
            <a:spLocks noChangeArrowheads="1"/>
          </p:cNvSpPr>
          <p:nvPr/>
        </p:nvSpPr>
        <p:spPr bwMode="auto">
          <a:xfrm>
            <a:off x="4032985" y="3012706"/>
            <a:ext cx="3474719" cy="3676851"/>
          </a:xfrm>
          <a:prstGeom prst="ellipse">
            <a:avLst/>
          </a:prstGeom>
          <a:solidFill>
            <a:srgbClr val="FFFFFF">
              <a:alpha val="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38991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537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37602" grpId="0" animBg="1"/>
      <p:bldP spid="33" grpId="0"/>
      <p:bldP spid="33" grpId="1"/>
      <p:bldP spid="32" grpId="0" animBg="1"/>
      <p:bldP spid="23" grpId="0" animBg="1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WMO_WHITE_Powerpoint_en_f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WMO_WHITE_Powerpoint_en_fr</Template>
  <TotalTime>1797</TotalTime>
  <Words>1094</Words>
  <Application>Microsoft Office PowerPoint</Application>
  <PresentationFormat>On-screen Show (4:3)</PresentationFormat>
  <Paragraphs>244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WMO_WHITE_Powerpoint_en_fr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World Meteorological Organization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Milan Dacic</dc:creator>
  <cp:lastModifiedBy>Ivan Čačić</cp:lastModifiedBy>
  <cp:revision>173</cp:revision>
  <dcterms:created xsi:type="dcterms:W3CDTF">2016-04-05T16:37:45Z</dcterms:created>
  <dcterms:modified xsi:type="dcterms:W3CDTF">2017-04-23T19:15:43Z</dcterms:modified>
</cp:coreProperties>
</file>