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1" r:id="rId3"/>
    <p:sldId id="263" r:id="rId4"/>
    <p:sldId id="276" r:id="rId5"/>
    <p:sldId id="278" r:id="rId6"/>
    <p:sldId id="277" r:id="rId7"/>
    <p:sldId id="272" r:id="rId8"/>
    <p:sldId id="279" r:id="rId9"/>
    <p:sldId id="280"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autoAdjust="0"/>
  </p:normalViewPr>
  <p:slideViewPr>
    <p:cSldViewPr snapToGrid="0">
      <p:cViewPr>
        <p:scale>
          <a:sx n="70" d="100"/>
          <a:sy n="70" d="100"/>
        </p:scale>
        <p:origin x="-322"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787673E-2398-41D2-8248-78714684DBE4}" type="datetimeFigureOut">
              <a:rPr lang="de-DE" smtClean="0"/>
              <a:t>27.04.2017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348836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87673E-2398-41D2-8248-78714684DBE4}" type="datetimeFigureOut">
              <a:rPr lang="de-DE" smtClean="0"/>
              <a:t>27.04.2017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173600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87673E-2398-41D2-8248-78714684DBE4}" type="datetimeFigureOut">
              <a:rPr lang="de-DE" smtClean="0"/>
              <a:t>27.04.2017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1488402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070431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603965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6436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968601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130458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804437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967475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93464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87673E-2398-41D2-8248-78714684DBE4}" type="datetimeFigureOut">
              <a:rPr lang="de-DE" smtClean="0"/>
              <a:t>27.04.2017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19196580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0243968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74111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38037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787673E-2398-41D2-8248-78714684DBE4}" type="datetimeFigureOut">
              <a:rPr lang="de-DE" smtClean="0"/>
              <a:t>27.04.2017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165156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787673E-2398-41D2-8248-78714684DBE4}" type="datetimeFigureOut">
              <a:rPr lang="de-DE" smtClean="0"/>
              <a:t>27.04.2017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1561673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787673E-2398-41D2-8248-78714684DBE4}" type="datetimeFigureOut">
              <a:rPr lang="de-DE" smtClean="0"/>
              <a:t>27.04.2017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180123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787673E-2398-41D2-8248-78714684DBE4}" type="datetimeFigureOut">
              <a:rPr lang="de-DE" smtClean="0"/>
              <a:t>27.04.2017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334108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87673E-2398-41D2-8248-78714684DBE4}" type="datetimeFigureOut">
              <a:rPr lang="de-DE" smtClean="0"/>
              <a:t>27.04.2017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367496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787673E-2398-41D2-8248-78714684DBE4}" type="datetimeFigureOut">
              <a:rPr lang="de-DE" smtClean="0"/>
              <a:t>27.04.2017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2524360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787673E-2398-41D2-8248-78714684DBE4}" type="datetimeFigureOut">
              <a:rPr lang="de-DE" smtClean="0"/>
              <a:t>27.04.2017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D24C99-83A5-4A2E-98F0-FAD842E59745}" type="slidenum">
              <a:rPr lang="de-DE" smtClean="0"/>
              <a:t>‹#›</a:t>
            </a:fld>
            <a:endParaRPr lang="de-DE"/>
          </a:p>
        </p:txBody>
      </p:sp>
    </p:spTree>
    <p:extLst>
      <p:ext uri="{BB962C8B-B14F-4D97-AF65-F5344CB8AC3E}">
        <p14:creationId xmlns:p14="http://schemas.microsoft.com/office/powerpoint/2010/main" val="123400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7673E-2398-41D2-8248-78714684DBE4}" type="datetimeFigureOut">
              <a:rPr lang="de-DE" smtClean="0"/>
              <a:t>27.04.2017</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24C99-83A5-4A2E-98F0-FAD842E59745}" type="slidenum">
              <a:rPr lang="de-DE" smtClean="0"/>
              <a:t>‹#›</a:t>
            </a:fld>
            <a:endParaRPr lang="de-DE"/>
          </a:p>
        </p:txBody>
      </p:sp>
    </p:spTree>
    <p:extLst>
      <p:ext uri="{BB962C8B-B14F-4D97-AF65-F5344CB8AC3E}">
        <p14:creationId xmlns:p14="http://schemas.microsoft.com/office/powerpoint/2010/main" val="3310634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7673E-2398-41D2-8248-78714684DBE4}" type="datetimeFigureOut">
              <a:rPr lang="de-DE" smtClean="0">
                <a:solidFill>
                  <a:prstClr val="black">
                    <a:tint val="75000"/>
                  </a:prstClr>
                </a:solidFill>
              </a:rPr>
              <a:pPr/>
              <a:t>27.04.2017</a:t>
            </a:fld>
            <a:endParaRPr lang="de-DE">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24C99-83A5-4A2E-98F0-FAD842E59745}"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740999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214217" y="1833984"/>
            <a:ext cx="11493500" cy="1033462"/>
          </a:xfrm>
        </p:spPr>
        <p:txBody>
          <a:bodyPr>
            <a:noAutofit/>
          </a:bodyPr>
          <a:lstStyle/>
          <a:p>
            <a:r>
              <a:rPr lang="en-US" sz="2800" b="1" dirty="0" smtClean="0"/>
              <a:t>WMO RAVI WG CH</a:t>
            </a:r>
          </a:p>
          <a:p>
            <a:endParaRPr lang="en-US" sz="2800" b="1" dirty="0" smtClean="0"/>
          </a:p>
          <a:p>
            <a:r>
              <a:rPr lang="en-US" sz="2800" b="1" dirty="0" smtClean="0"/>
              <a:t>Proposal for future activities in the next intersession period</a:t>
            </a:r>
          </a:p>
          <a:p>
            <a:endParaRPr lang="de-DE" sz="2800" dirty="0"/>
          </a:p>
        </p:txBody>
      </p:sp>
    </p:spTree>
    <p:extLst>
      <p:ext uri="{BB962C8B-B14F-4D97-AF65-F5344CB8AC3E}">
        <p14:creationId xmlns:p14="http://schemas.microsoft.com/office/powerpoint/2010/main" val="403298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36407" y="1292737"/>
            <a:ext cx="11539908" cy="5078313"/>
          </a:xfrm>
          <a:prstGeom prst="rect">
            <a:avLst/>
          </a:prstGeom>
        </p:spPr>
        <p:txBody>
          <a:bodyPr wrap="square">
            <a:spAutoFit/>
          </a:bodyPr>
          <a:lstStyle/>
          <a:p>
            <a:pPr lvl="0"/>
            <a:r>
              <a:rPr lang="en-US" b="1" dirty="0" smtClean="0"/>
              <a:t>Task </a:t>
            </a:r>
            <a:r>
              <a:rPr lang="en-US" b="1" dirty="0" smtClean="0"/>
              <a:t>1: Improving </a:t>
            </a:r>
            <a:r>
              <a:rPr lang="en-US" b="1" dirty="0"/>
              <a:t>flash flood forecasting and </a:t>
            </a:r>
            <a:r>
              <a:rPr lang="en-US" b="1" dirty="0" smtClean="0"/>
              <a:t>warning</a:t>
            </a:r>
            <a:endParaRPr lang="en-US" dirty="0" smtClean="0"/>
          </a:p>
          <a:p>
            <a:pPr lvl="0"/>
            <a:r>
              <a:rPr lang="en-US" dirty="0" smtClean="0"/>
              <a:t>E.g</a:t>
            </a:r>
            <a:r>
              <a:rPr lang="en-US" dirty="0"/>
              <a:t>. link WMO FFG with EFAS and use the developments of flash flood forecasting in EFAS</a:t>
            </a:r>
            <a:r>
              <a:rPr lang="en-US" dirty="0" smtClean="0"/>
              <a:t>;</a:t>
            </a:r>
          </a:p>
          <a:p>
            <a:pPr lvl="0"/>
            <a:endParaRPr lang="sv-SE" dirty="0"/>
          </a:p>
          <a:p>
            <a:pPr lvl="0"/>
            <a:r>
              <a:rPr lang="en-US" b="1" dirty="0" smtClean="0"/>
              <a:t>Task </a:t>
            </a:r>
            <a:r>
              <a:rPr lang="en-US" b="1" dirty="0" smtClean="0"/>
              <a:t>2</a:t>
            </a:r>
            <a:r>
              <a:rPr lang="en-US" dirty="0" smtClean="0"/>
              <a:t>: (</a:t>
            </a:r>
            <a:r>
              <a:rPr lang="en-US" dirty="0" smtClean="0"/>
              <a:t>Assess </a:t>
            </a:r>
            <a:r>
              <a:rPr lang="en-US" dirty="0"/>
              <a:t>the need for) </a:t>
            </a:r>
            <a:r>
              <a:rPr lang="en-US" b="1" dirty="0"/>
              <a:t>impact based </a:t>
            </a:r>
            <a:r>
              <a:rPr lang="en-US" b="1" dirty="0" smtClean="0"/>
              <a:t>warnings</a:t>
            </a:r>
            <a:endParaRPr lang="en-US" dirty="0" smtClean="0"/>
          </a:p>
          <a:p>
            <a:pPr lvl="0"/>
            <a:endParaRPr lang="sv-SE" dirty="0"/>
          </a:p>
          <a:p>
            <a:pPr lvl="0"/>
            <a:r>
              <a:rPr lang="en-US" b="1" dirty="0" smtClean="0"/>
              <a:t>Task 3:Validation </a:t>
            </a:r>
            <a:r>
              <a:rPr lang="en-US" b="1" dirty="0"/>
              <a:t>of forecasts </a:t>
            </a:r>
            <a:r>
              <a:rPr lang="en-US" dirty="0"/>
              <a:t>(including ensemble forecasts)</a:t>
            </a:r>
            <a:endParaRPr lang="sv-SE" dirty="0"/>
          </a:p>
          <a:p>
            <a:endParaRPr lang="en-US" dirty="0" smtClean="0"/>
          </a:p>
          <a:p>
            <a:r>
              <a:rPr lang="en-US" dirty="0" smtClean="0"/>
              <a:t>Furthermore</a:t>
            </a:r>
            <a:r>
              <a:rPr lang="en-US" dirty="0" smtClean="0"/>
              <a:t>: </a:t>
            </a:r>
            <a:r>
              <a:rPr lang="en-US" dirty="0"/>
              <a:t>seek </a:t>
            </a:r>
            <a:r>
              <a:rPr lang="en-US" b="1" dirty="0"/>
              <a:t>connections with regional and global warnings systems like EFAS and GLOFAS</a:t>
            </a:r>
            <a:r>
              <a:rPr lang="en-US" dirty="0" smtClean="0"/>
              <a:t>.</a:t>
            </a:r>
          </a:p>
          <a:p>
            <a:endParaRPr lang="en-US" dirty="0"/>
          </a:p>
          <a:p>
            <a:r>
              <a:rPr lang="en-US" b="1" dirty="0" smtClean="0"/>
              <a:t>Deliverables</a:t>
            </a:r>
            <a:r>
              <a:rPr lang="en-US" dirty="0" smtClean="0"/>
              <a:t>: </a:t>
            </a:r>
            <a:r>
              <a:rPr lang="en-US" dirty="0" err="1" smtClean="0"/>
              <a:t>i</a:t>
            </a:r>
            <a:r>
              <a:rPr lang="en-US" dirty="0" smtClean="0"/>
              <a:t>) questionnaires to </a:t>
            </a:r>
            <a:r>
              <a:rPr lang="en-US" dirty="0"/>
              <a:t>monitor the situation (needs) in the </a:t>
            </a:r>
            <a:r>
              <a:rPr lang="en-US" dirty="0" smtClean="0"/>
              <a:t>region; ii) prepare </a:t>
            </a:r>
            <a:r>
              <a:rPr lang="en-US" dirty="0"/>
              <a:t>proposals, recommendations and </a:t>
            </a:r>
            <a:r>
              <a:rPr lang="en-US" dirty="0" smtClean="0"/>
              <a:t>guidelines; iii) workshop/workshop report</a:t>
            </a:r>
            <a:endParaRPr lang="sv-SE" dirty="0"/>
          </a:p>
          <a:p>
            <a:r>
              <a:rPr lang="en-US" dirty="0"/>
              <a:t> </a:t>
            </a:r>
            <a:endParaRPr lang="sv-SE" dirty="0"/>
          </a:p>
          <a:p>
            <a:r>
              <a:rPr lang="en-US" b="1" dirty="0"/>
              <a:t>Budget</a:t>
            </a:r>
            <a:r>
              <a:rPr lang="en-US" dirty="0"/>
              <a:t> requirements: travel budget for workshop participants</a:t>
            </a:r>
            <a:endParaRPr lang="sv-SE" dirty="0"/>
          </a:p>
          <a:p>
            <a:r>
              <a:rPr lang="en-US" dirty="0"/>
              <a:t> </a:t>
            </a:r>
            <a:endParaRPr lang="sv-SE" dirty="0"/>
          </a:p>
          <a:p>
            <a:r>
              <a:rPr lang="en-US" dirty="0"/>
              <a:t>How many countries would benefit from this activities: all countries in the region VI</a:t>
            </a:r>
            <a:endParaRPr lang="sv-SE" dirty="0"/>
          </a:p>
          <a:p>
            <a:r>
              <a:rPr lang="en-US" dirty="0"/>
              <a:t> </a:t>
            </a:r>
            <a:endParaRPr lang="sv-SE" dirty="0"/>
          </a:p>
          <a:p>
            <a:r>
              <a:rPr lang="en-US" dirty="0"/>
              <a:t>Connections to other TT’s: mainly to TT Water Scarcity and </a:t>
            </a:r>
            <a:r>
              <a:rPr lang="en-US" dirty="0" smtClean="0"/>
              <a:t>Drought</a:t>
            </a:r>
            <a:endParaRPr lang="sv-SE" dirty="0"/>
          </a:p>
          <a:p>
            <a:r>
              <a:rPr lang="en-US" dirty="0"/>
              <a:t> </a:t>
            </a:r>
            <a:endParaRPr lang="sv-SE" dirty="0"/>
          </a:p>
        </p:txBody>
      </p:sp>
      <p:sp>
        <p:nvSpPr>
          <p:cNvPr id="3" name="Untertitel 2"/>
          <p:cNvSpPr>
            <a:spLocks noGrp="1"/>
          </p:cNvSpPr>
          <p:nvPr>
            <p:ph type="subTitle" idx="1"/>
          </p:nvPr>
        </p:nvSpPr>
        <p:spPr>
          <a:xfrm>
            <a:off x="203200" y="236538"/>
            <a:ext cx="11493500" cy="819376"/>
          </a:xfrm>
        </p:spPr>
        <p:txBody>
          <a:bodyPr/>
          <a:lstStyle/>
          <a:p>
            <a:r>
              <a:rPr lang="en-US" sz="2000" b="1" dirty="0" smtClean="0"/>
              <a:t>WMO RAVI – Task Team </a:t>
            </a:r>
            <a:r>
              <a:rPr lang="en-US" sz="2000" b="1" dirty="0" smtClean="0">
                <a:solidFill>
                  <a:srgbClr val="FF0000"/>
                </a:solidFill>
              </a:rPr>
              <a:t>Hydrological Modeling, Forecasting and Warming</a:t>
            </a:r>
          </a:p>
          <a:p>
            <a:r>
              <a:rPr lang="en-US" sz="2000" b="1" dirty="0" smtClean="0"/>
              <a:t>Proposal for future activities in the next intersession </a:t>
            </a:r>
            <a:r>
              <a:rPr lang="en-US" sz="2000" b="1" dirty="0" smtClean="0"/>
              <a:t>period</a:t>
            </a:r>
            <a:endParaRPr lang="en-US" sz="2000" b="1" dirty="0" smtClean="0"/>
          </a:p>
          <a:p>
            <a:endParaRPr lang="de-DE" dirty="0"/>
          </a:p>
        </p:txBody>
      </p:sp>
    </p:spTree>
    <p:extLst>
      <p:ext uri="{BB962C8B-B14F-4D97-AF65-F5344CB8AC3E}">
        <p14:creationId xmlns:p14="http://schemas.microsoft.com/office/powerpoint/2010/main" val="337571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15248" y="1629539"/>
            <a:ext cx="10510092" cy="369332"/>
          </a:xfrm>
          <a:prstGeom prst="rect">
            <a:avLst/>
          </a:prstGeom>
        </p:spPr>
        <p:txBody>
          <a:bodyPr wrap="square">
            <a:spAutoFit/>
          </a:bodyPr>
          <a:lstStyle/>
          <a:p>
            <a:r>
              <a:rPr lang="en-US" dirty="0"/>
              <a:t> </a:t>
            </a:r>
            <a:endParaRPr lang="sv-SE" dirty="0"/>
          </a:p>
        </p:txBody>
      </p:sp>
      <p:sp>
        <p:nvSpPr>
          <p:cNvPr id="3" name="Untertitel 2"/>
          <p:cNvSpPr>
            <a:spLocks noGrp="1"/>
          </p:cNvSpPr>
          <p:nvPr>
            <p:ph type="subTitle" idx="1"/>
          </p:nvPr>
        </p:nvSpPr>
        <p:spPr>
          <a:xfrm>
            <a:off x="203200" y="236538"/>
            <a:ext cx="11493500" cy="1033462"/>
          </a:xfrm>
        </p:spPr>
        <p:txBody>
          <a:bodyPr/>
          <a:lstStyle/>
          <a:p>
            <a:r>
              <a:rPr lang="en-US" sz="2000" b="1" dirty="0" smtClean="0"/>
              <a:t>WMO RAVI – Task Team </a:t>
            </a:r>
            <a:r>
              <a:rPr lang="en-US" sz="2000" b="1" dirty="0" smtClean="0">
                <a:solidFill>
                  <a:srgbClr val="FF0000"/>
                </a:solidFill>
              </a:rPr>
              <a:t>Data Operations and Management</a:t>
            </a:r>
          </a:p>
          <a:p>
            <a:r>
              <a:rPr lang="en-US" sz="2000" b="1" dirty="0" smtClean="0"/>
              <a:t>Proposal for future activities in the next intersession period (1)</a:t>
            </a:r>
          </a:p>
          <a:p>
            <a:endParaRPr lang="de-DE" dirty="0"/>
          </a:p>
        </p:txBody>
      </p:sp>
      <p:sp>
        <p:nvSpPr>
          <p:cNvPr id="4" name="textruta 3"/>
          <p:cNvSpPr txBox="1"/>
          <p:nvPr/>
        </p:nvSpPr>
        <p:spPr>
          <a:xfrm>
            <a:off x="705079" y="1266939"/>
            <a:ext cx="10972801" cy="5078313"/>
          </a:xfrm>
          <a:prstGeom prst="rect">
            <a:avLst/>
          </a:prstGeom>
          <a:noFill/>
        </p:spPr>
        <p:txBody>
          <a:bodyPr wrap="square" rtlCol="0">
            <a:spAutoFit/>
          </a:bodyPr>
          <a:lstStyle/>
          <a:p>
            <a:r>
              <a:rPr lang="en-US" dirty="0"/>
              <a:t>Two option were presented</a:t>
            </a:r>
            <a:r>
              <a:rPr lang="en-US" dirty="0" smtClean="0"/>
              <a:t>:</a:t>
            </a:r>
          </a:p>
          <a:p>
            <a:endParaRPr lang="sv-SE" dirty="0"/>
          </a:p>
          <a:p>
            <a:pPr marL="342900" indent="-342900">
              <a:buAutoNum type="alphaLcParenR"/>
            </a:pPr>
            <a:r>
              <a:rPr lang="en-US" b="1" dirty="0" smtClean="0"/>
              <a:t>If </a:t>
            </a:r>
            <a:r>
              <a:rPr lang="en-US" b="1" dirty="0"/>
              <a:t>there is a separate activity only on hydrology</a:t>
            </a:r>
            <a:r>
              <a:rPr lang="en-US" b="1" dirty="0" smtClean="0"/>
              <a:t>:</a:t>
            </a:r>
          </a:p>
          <a:p>
            <a:pPr marL="800100" lvl="1" indent="-342900">
              <a:buFont typeface="+mj-lt"/>
              <a:buAutoNum type="arabicParenR"/>
            </a:pPr>
            <a:r>
              <a:rPr lang="en-US" dirty="0" smtClean="0"/>
              <a:t>Adaptation </a:t>
            </a:r>
            <a:r>
              <a:rPr lang="en-US" dirty="0"/>
              <a:t>to new hydrometric monitoring technologies (including: sharing best practice in operational procedures and; engagement in the CHy Global Hydrometry Support Facility’s Innovation </a:t>
            </a:r>
            <a:r>
              <a:rPr lang="en-US" dirty="0" smtClean="0"/>
              <a:t>Hub</a:t>
            </a:r>
          </a:p>
          <a:p>
            <a:pPr marL="800100" lvl="1" indent="-342900">
              <a:buFont typeface="+mj-lt"/>
              <a:buAutoNum type="arabicParenR"/>
            </a:pPr>
            <a:r>
              <a:rPr lang="en-US" dirty="0" smtClean="0"/>
              <a:t>Improving </a:t>
            </a:r>
            <a:r>
              <a:rPr lang="en-US" dirty="0"/>
              <a:t>data management and data exchange systems (focus on RAVI implementation of the CHy WHOS, including a number of </a:t>
            </a:r>
            <a:r>
              <a:rPr lang="en-US" dirty="0" smtClean="0"/>
              <a:t>pilots)</a:t>
            </a:r>
            <a:endParaRPr lang="sv-SE" dirty="0"/>
          </a:p>
          <a:p>
            <a:pPr marL="800100" lvl="1" indent="-342900">
              <a:buFont typeface="+mj-lt"/>
              <a:buAutoNum type="arabicParenR"/>
            </a:pPr>
            <a:r>
              <a:rPr lang="en-US" dirty="0" smtClean="0"/>
              <a:t>Hydrometric </a:t>
            </a:r>
            <a:r>
              <a:rPr lang="en-US" dirty="0"/>
              <a:t>network design and optimization (linking to the CHy work on hydrometric network design and building on the Hydrology Forum’s work on case studies for surface water network design</a:t>
            </a:r>
            <a:r>
              <a:rPr lang="en-US" dirty="0" smtClean="0"/>
              <a:t>).</a:t>
            </a:r>
          </a:p>
          <a:p>
            <a:pPr lvl="1"/>
            <a:endParaRPr lang="en-US" dirty="0" smtClean="0"/>
          </a:p>
          <a:p>
            <a:r>
              <a:rPr lang="en-US" b="1" dirty="0"/>
              <a:t>b) If there remains a joint Climate and Hydrology activity:</a:t>
            </a:r>
            <a:endParaRPr lang="sv-SE" b="1" dirty="0"/>
          </a:p>
          <a:p>
            <a:pPr marL="800100" lvl="1" indent="-342900">
              <a:buFont typeface="+mj-lt"/>
              <a:buAutoNum type="arabicParenR"/>
            </a:pPr>
            <a:r>
              <a:rPr lang="en-US" dirty="0"/>
              <a:t>Maintaining the promotion of data rescue </a:t>
            </a:r>
            <a:r>
              <a:rPr lang="en-US" dirty="0" smtClean="0"/>
              <a:t>activities</a:t>
            </a:r>
            <a:endParaRPr lang="sv-SE" dirty="0" smtClean="0"/>
          </a:p>
          <a:p>
            <a:pPr marL="800100" lvl="1" indent="-342900">
              <a:buFont typeface="+mj-lt"/>
              <a:buAutoNum type="arabicParenR"/>
            </a:pPr>
            <a:r>
              <a:rPr lang="en-US" dirty="0" smtClean="0"/>
              <a:t>Promoting </a:t>
            </a:r>
            <a:r>
              <a:rPr lang="en-US" dirty="0"/>
              <a:t>the use of proxy data for the reconstruction of long </a:t>
            </a:r>
            <a:r>
              <a:rPr lang="en-US" dirty="0" smtClean="0"/>
              <a:t>time-series</a:t>
            </a:r>
            <a:endParaRPr lang="sv-SE" dirty="0" smtClean="0"/>
          </a:p>
          <a:p>
            <a:pPr marL="800100" lvl="1" indent="-342900">
              <a:buFont typeface="+mj-lt"/>
              <a:buAutoNum type="arabicParenR"/>
            </a:pPr>
            <a:r>
              <a:rPr lang="en-US" dirty="0" smtClean="0"/>
              <a:t>Promoting </a:t>
            </a:r>
            <a:r>
              <a:rPr lang="en-US" dirty="0"/>
              <a:t>sharing of advances in homogeneity methods and missing data estimation</a:t>
            </a:r>
            <a:endParaRPr lang="sv-SE" dirty="0"/>
          </a:p>
          <a:p>
            <a:pPr lvl="1"/>
            <a:endParaRPr lang="en-US" dirty="0" smtClean="0"/>
          </a:p>
          <a:p>
            <a:pPr marL="800100" lvl="1" indent="-342900">
              <a:buFont typeface="+mj-lt"/>
              <a:buAutoNum type="arabicParenR"/>
            </a:pPr>
            <a:endParaRPr lang="en-US" dirty="0"/>
          </a:p>
          <a:p>
            <a:pPr marL="800100" lvl="1" indent="-342900">
              <a:buFont typeface="+mj-lt"/>
              <a:buAutoNum type="arabicParenR"/>
            </a:pPr>
            <a:endParaRPr lang="en-US" dirty="0" smtClean="0"/>
          </a:p>
          <a:p>
            <a:pPr lvl="1"/>
            <a:endParaRPr lang="sv-SE" dirty="0"/>
          </a:p>
        </p:txBody>
      </p:sp>
    </p:spTree>
    <p:extLst>
      <p:ext uri="{BB962C8B-B14F-4D97-AF65-F5344CB8AC3E}">
        <p14:creationId xmlns:p14="http://schemas.microsoft.com/office/powerpoint/2010/main" val="191687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15248" y="1629539"/>
            <a:ext cx="10510092" cy="369332"/>
          </a:xfrm>
          <a:prstGeom prst="rect">
            <a:avLst/>
          </a:prstGeom>
        </p:spPr>
        <p:txBody>
          <a:bodyPr wrap="square">
            <a:spAutoFit/>
          </a:bodyPr>
          <a:lstStyle/>
          <a:p>
            <a:r>
              <a:rPr lang="en-US" dirty="0"/>
              <a:t> </a:t>
            </a:r>
            <a:endParaRPr lang="sv-SE" dirty="0"/>
          </a:p>
        </p:txBody>
      </p:sp>
      <p:sp>
        <p:nvSpPr>
          <p:cNvPr id="3" name="Untertitel 2"/>
          <p:cNvSpPr>
            <a:spLocks noGrp="1"/>
          </p:cNvSpPr>
          <p:nvPr>
            <p:ph type="subTitle" idx="1"/>
          </p:nvPr>
        </p:nvSpPr>
        <p:spPr>
          <a:xfrm>
            <a:off x="203200" y="236538"/>
            <a:ext cx="11493500" cy="1033462"/>
          </a:xfrm>
        </p:spPr>
        <p:txBody>
          <a:bodyPr/>
          <a:lstStyle/>
          <a:p>
            <a:r>
              <a:rPr lang="en-US" sz="2000" b="1" dirty="0" smtClean="0"/>
              <a:t>WMO RAVI – Task Team </a:t>
            </a:r>
            <a:r>
              <a:rPr lang="en-US" sz="2000" b="1" dirty="0" smtClean="0">
                <a:solidFill>
                  <a:srgbClr val="FF0000"/>
                </a:solidFill>
              </a:rPr>
              <a:t>Data Operations and Management</a:t>
            </a:r>
          </a:p>
          <a:p>
            <a:r>
              <a:rPr lang="en-US" sz="2000" b="1" dirty="0" smtClean="0"/>
              <a:t>Proposal for future activities in the next intersession period (2)</a:t>
            </a:r>
          </a:p>
          <a:p>
            <a:endParaRPr lang="de-DE" dirty="0"/>
          </a:p>
        </p:txBody>
      </p:sp>
      <p:sp>
        <p:nvSpPr>
          <p:cNvPr id="4" name="textruta 3"/>
          <p:cNvSpPr txBox="1"/>
          <p:nvPr/>
        </p:nvSpPr>
        <p:spPr>
          <a:xfrm>
            <a:off x="1134737" y="1266940"/>
            <a:ext cx="9683827" cy="2308324"/>
          </a:xfrm>
          <a:prstGeom prst="rect">
            <a:avLst/>
          </a:prstGeom>
          <a:noFill/>
        </p:spPr>
        <p:txBody>
          <a:bodyPr wrap="square" rtlCol="0">
            <a:spAutoFit/>
          </a:bodyPr>
          <a:lstStyle/>
          <a:p>
            <a:endParaRPr lang="en-US" dirty="0" smtClean="0"/>
          </a:p>
          <a:p>
            <a:r>
              <a:rPr lang="en-US" b="1" dirty="0" smtClean="0"/>
              <a:t>Deliverable</a:t>
            </a:r>
            <a:r>
              <a:rPr lang="en-US" dirty="0" smtClean="0"/>
              <a:t> </a:t>
            </a:r>
            <a:r>
              <a:rPr lang="en-US" dirty="0"/>
              <a:t>of set b) are more at national level and not at TT level. </a:t>
            </a:r>
            <a:endParaRPr lang="en-US" dirty="0" smtClean="0"/>
          </a:p>
          <a:p>
            <a:endParaRPr lang="en-US" dirty="0" smtClean="0"/>
          </a:p>
          <a:p>
            <a:r>
              <a:rPr lang="en-US" dirty="0" smtClean="0"/>
              <a:t>It has been </a:t>
            </a:r>
            <a:r>
              <a:rPr lang="en-US" dirty="0"/>
              <a:t>also underlined the lack of human resources in NHMS to accomplish data rescue and similar activities.</a:t>
            </a:r>
            <a:endParaRPr lang="sv-SE" dirty="0"/>
          </a:p>
          <a:p>
            <a:endParaRPr lang="en-US" dirty="0" smtClean="0"/>
          </a:p>
          <a:p>
            <a:r>
              <a:rPr lang="en-US" dirty="0" smtClean="0"/>
              <a:t>Once </a:t>
            </a:r>
            <a:r>
              <a:rPr lang="en-US" dirty="0"/>
              <a:t>identified the full list of activities it will be possible to decide how to better arrange the work under this </a:t>
            </a:r>
            <a:r>
              <a:rPr lang="en-US" dirty="0" smtClean="0"/>
              <a:t>theme, </a:t>
            </a:r>
            <a:r>
              <a:rPr lang="en-US" dirty="0" err="1" smtClean="0"/>
              <a:t>e.g</a:t>
            </a:r>
            <a:r>
              <a:rPr lang="en-US" dirty="0" smtClean="0"/>
              <a:t> </a:t>
            </a:r>
            <a:r>
              <a:rPr lang="en-US" dirty="0"/>
              <a:t>keep the joint TT or establish a new TT on hydrometry and network </a:t>
            </a:r>
            <a:r>
              <a:rPr lang="en-US" dirty="0" smtClean="0"/>
              <a:t>design. </a:t>
            </a:r>
            <a:endParaRPr lang="sv-SE" dirty="0"/>
          </a:p>
        </p:txBody>
      </p:sp>
    </p:spTree>
    <p:extLst>
      <p:ext uri="{BB962C8B-B14F-4D97-AF65-F5344CB8AC3E}">
        <p14:creationId xmlns:p14="http://schemas.microsoft.com/office/powerpoint/2010/main" val="2066439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15248" y="1629539"/>
            <a:ext cx="10510092" cy="369332"/>
          </a:xfrm>
          <a:prstGeom prst="rect">
            <a:avLst/>
          </a:prstGeom>
        </p:spPr>
        <p:txBody>
          <a:bodyPr wrap="square">
            <a:spAutoFit/>
          </a:bodyPr>
          <a:lstStyle/>
          <a:p>
            <a:r>
              <a:rPr lang="en-US" dirty="0"/>
              <a:t> </a:t>
            </a:r>
            <a:endParaRPr lang="sv-SE" dirty="0"/>
          </a:p>
        </p:txBody>
      </p:sp>
      <p:sp>
        <p:nvSpPr>
          <p:cNvPr id="3" name="Untertitel 2"/>
          <p:cNvSpPr>
            <a:spLocks noGrp="1"/>
          </p:cNvSpPr>
          <p:nvPr>
            <p:ph type="subTitle" idx="1"/>
          </p:nvPr>
        </p:nvSpPr>
        <p:spPr>
          <a:xfrm>
            <a:off x="222938" y="323624"/>
            <a:ext cx="11493500" cy="1033462"/>
          </a:xfrm>
        </p:spPr>
        <p:txBody>
          <a:bodyPr>
            <a:normAutofit/>
          </a:bodyPr>
          <a:lstStyle/>
          <a:p>
            <a:r>
              <a:rPr lang="en-US" sz="2000" b="1" dirty="0" smtClean="0"/>
              <a:t>WMO RAVI – </a:t>
            </a:r>
            <a:r>
              <a:rPr lang="en-US" sz="2000" b="1" dirty="0" smtClean="0">
                <a:solidFill>
                  <a:srgbClr val="FF0000"/>
                </a:solidFill>
              </a:rPr>
              <a:t>Task Team on Water </a:t>
            </a:r>
            <a:r>
              <a:rPr lang="en-US" sz="2000" b="1" dirty="0" smtClean="0">
                <a:solidFill>
                  <a:srgbClr val="FF0000"/>
                </a:solidFill>
              </a:rPr>
              <a:t>Scarcity and Drought</a:t>
            </a:r>
            <a:endParaRPr lang="en-US" sz="2000" b="1" dirty="0" smtClean="0">
              <a:solidFill>
                <a:srgbClr val="FF0000"/>
              </a:solidFill>
            </a:endParaRPr>
          </a:p>
          <a:p>
            <a:r>
              <a:rPr lang="en-US" sz="2000" b="1" dirty="0" smtClean="0"/>
              <a:t>Proposal for future activities in the next intersession </a:t>
            </a:r>
            <a:r>
              <a:rPr lang="en-US" sz="2000" b="1" dirty="0" smtClean="0"/>
              <a:t>period</a:t>
            </a:r>
            <a:endParaRPr lang="en-US" sz="2000" b="1" dirty="0" smtClean="0"/>
          </a:p>
          <a:p>
            <a:endParaRPr lang="de-DE" dirty="0"/>
          </a:p>
        </p:txBody>
      </p:sp>
      <p:sp>
        <p:nvSpPr>
          <p:cNvPr id="4" name="textruta 3"/>
          <p:cNvSpPr txBox="1"/>
          <p:nvPr/>
        </p:nvSpPr>
        <p:spPr>
          <a:xfrm>
            <a:off x="500349" y="1854430"/>
            <a:ext cx="11292289" cy="3508653"/>
          </a:xfrm>
          <a:prstGeom prst="rect">
            <a:avLst/>
          </a:prstGeom>
          <a:noFill/>
        </p:spPr>
        <p:txBody>
          <a:bodyPr wrap="square" rtlCol="0">
            <a:spAutoFit/>
          </a:bodyPr>
          <a:lstStyle/>
          <a:p>
            <a:r>
              <a:rPr lang="en-US" b="1" dirty="0"/>
              <a:t>Task </a:t>
            </a:r>
            <a:r>
              <a:rPr lang="en-US" b="1" dirty="0" smtClean="0"/>
              <a:t>1: Water </a:t>
            </a:r>
            <a:r>
              <a:rPr lang="en-US" b="1" dirty="0"/>
              <a:t>accounting </a:t>
            </a:r>
            <a:r>
              <a:rPr lang="en-US" b="1" dirty="0" smtClean="0"/>
              <a:t>methodologies</a:t>
            </a:r>
          </a:p>
          <a:p>
            <a:endParaRPr lang="en-US" b="1" dirty="0"/>
          </a:p>
          <a:p>
            <a:r>
              <a:rPr lang="en-US" b="1" dirty="0"/>
              <a:t>Task 2.2</a:t>
            </a:r>
            <a:r>
              <a:rPr lang="en-US" dirty="0"/>
              <a:t>: </a:t>
            </a:r>
            <a:r>
              <a:rPr lang="en-US" b="1" dirty="0" smtClean="0"/>
              <a:t>Use </a:t>
            </a:r>
            <a:r>
              <a:rPr lang="en-US" b="1" dirty="0"/>
              <a:t>of seasonal </a:t>
            </a:r>
            <a:r>
              <a:rPr lang="en-US" b="1" dirty="0" smtClean="0"/>
              <a:t>forecasts for water resources management</a:t>
            </a:r>
          </a:p>
          <a:p>
            <a:endParaRPr lang="en-US" b="1" dirty="0"/>
          </a:p>
          <a:p>
            <a:r>
              <a:rPr lang="en-US" b="1" dirty="0"/>
              <a:t>Task 3</a:t>
            </a:r>
            <a:r>
              <a:rPr lang="en-US" dirty="0"/>
              <a:t>: </a:t>
            </a:r>
            <a:r>
              <a:rPr lang="en-US" b="1" dirty="0"/>
              <a:t>Guidance for assessing water scarcity and </a:t>
            </a:r>
            <a:r>
              <a:rPr lang="en-US" b="1" dirty="0" smtClean="0"/>
              <a:t>drought </a:t>
            </a:r>
            <a:r>
              <a:rPr lang="en-US" dirty="0" smtClean="0"/>
              <a:t>(impacts </a:t>
            </a:r>
            <a:r>
              <a:rPr lang="en-US" dirty="0"/>
              <a:t>for water resources </a:t>
            </a:r>
            <a:r>
              <a:rPr lang="en-US" dirty="0" smtClean="0"/>
              <a:t>management)</a:t>
            </a:r>
            <a:endParaRPr lang="en-US" b="1" dirty="0" smtClean="0"/>
          </a:p>
          <a:p>
            <a:endParaRPr lang="en-US" b="1" dirty="0"/>
          </a:p>
          <a:p>
            <a:r>
              <a:rPr lang="en-US" b="1" dirty="0" smtClean="0"/>
              <a:t>Deliverables</a:t>
            </a:r>
            <a:r>
              <a:rPr lang="sv-SE" dirty="0"/>
              <a:t>: i) </a:t>
            </a:r>
            <a:r>
              <a:rPr lang="en-US" dirty="0"/>
              <a:t>workshop or webinar; ii) report; iii)Distance learning course on water </a:t>
            </a:r>
            <a:r>
              <a:rPr lang="en-US" dirty="0" smtClean="0"/>
              <a:t>accounting; </a:t>
            </a:r>
            <a:r>
              <a:rPr lang="en-US" dirty="0"/>
              <a:t>iv)collaboration  platform</a:t>
            </a:r>
            <a:endParaRPr lang="en-US" b="1" dirty="0" smtClean="0"/>
          </a:p>
          <a:p>
            <a:endParaRPr lang="en-US" b="1" dirty="0"/>
          </a:p>
          <a:p>
            <a:pPr eaLnBrk="0" fontAlgn="base" hangingPunct="0"/>
            <a:r>
              <a:rPr lang="en-US" b="1" dirty="0" smtClean="0"/>
              <a:t>Budget</a:t>
            </a:r>
            <a:r>
              <a:rPr lang="en-US" dirty="0" smtClean="0"/>
              <a:t>: costs </a:t>
            </a:r>
            <a:r>
              <a:rPr lang="en-US" dirty="0"/>
              <a:t>for distance learning course and participations to </a:t>
            </a:r>
            <a:r>
              <a:rPr lang="en-US" dirty="0" smtClean="0"/>
              <a:t>workshop </a:t>
            </a:r>
            <a:r>
              <a:rPr lang="en-US" dirty="0"/>
              <a:t>to be supported by the WMO Secretariat.</a:t>
            </a:r>
            <a:endParaRPr lang="sv-SE" dirty="0"/>
          </a:p>
          <a:p>
            <a:pPr eaLnBrk="0" fontAlgn="base" hangingPunct="0"/>
            <a:endParaRPr lang="sv-SE" dirty="0"/>
          </a:p>
          <a:p>
            <a:endParaRPr lang="sv-SE" sz="2400" dirty="0">
              <a:solidFill>
                <a:srgbClr val="FF0000"/>
              </a:solidFill>
            </a:endParaRPr>
          </a:p>
        </p:txBody>
      </p:sp>
    </p:spTree>
    <p:extLst>
      <p:ext uri="{BB962C8B-B14F-4D97-AF65-F5344CB8AC3E}">
        <p14:creationId xmlns:p14="http://schemas.microsoft.com/office/powerpoint/2010/main" val="415483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2"/>
          <p:cNvSpPr txBox="1">
            <a:spLocks/>
          </p:cNvSpPr>
          <p:nvPr/>
        </p:nvSpPr>
        <p:spPr>
          <a:xfrm>
            <a:off x="368299" y="1273151"/>
            <a:ext cx="11562444" cy="5465106"/>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300" b="1" dirty="0" smtClean="0">
                <a:solidFill>
                  <a:prstClr val="black"/>
                </a:solidFill>
              </a:rPr>
              <a:t>Task </a:t>
            </a:r>
            <a:r>
              <a:rPr lang="en-US" sz="2300" b="1" dirty="0" smtClean="0">
                <a:solidFill>
                  <a:prstClr val="black"/>
                </a:solidFill>
              </a:rPr>
              <a:t>1: New </a:t>
            </a:r>
            <a:r>
              <a:rPr lang="en-US" sz="2300" b="1" dirty="0" smtClean="0">
                <a:solidFill>
                  <a:prstClr val="black"/>
                </a:solidFill>
              </a:rPr>
              <a:t>and approaching technologies for agrometeorological services </a:t>
            </a:r>
            <a:r>
              <a:rPr lang="en-US" sz="2300" b="1" dirty="0" smtClean="0">
                <a:solidFill>
                  <a:prstClr val="black"/>
                </a:solidFill>
              </a:rPr>
              <a:t>considering </a:t>
            </a:r>
            <a:r>
              <a:rPr lang="en-US" sz="2300" b="1" dirty="0" smtClean="0">
                <a:solidFill>
                  <a:prstClr val="black"/>
                </a:solidFill>
              </a:rPr>
              <a:t>the full food chain</a:t>
            </a:r>
          </a:p>
          <a:p>
            <a:pPr algn="l"/>
            <a:r>
              <a:rPr lang="en-US" sz="2100" dirty="0" smtClean="0">
                <a:solidFill>
                  <a:prstClr val="black"/>
                </a:solidFill>
              </a:rPr>
              <a:t>(</a:t>
            </a:r>
            <a:r>
              <a:rPr lang="en-US" sz="2100" dirty="0" smtClean="0">
                <a:solidFill>
                  <a:prstClr val="black"/>
                </a:solidFill>
              </a:rPr>
              <a:t>i.e. tracking, </a:t>
            </a:r>
            <a:r>
              <a:rPr lang="en-US" sz="2100" dirty="0" err="1" smtClean="0">
                <a:solidFill>
                  <a:prstClr val="black"/>
                </a:solidFill>
              </a:rPr>
              <a:t>drohnes</a:t>
            </a:r>
            <a:r>
              <a:rPr lang="en-US" sz="2100" dirty="0" smtClean="0">
                <a:solidFill>
                  <a:prstClr val="black"/>
                </a:solidFill>
              </a:rPr>
              <a:t>, measurement/information systems, </a:t>
            </a:r>
            <a:r>
              <a:rPr lang="en-US" sz="2100" dirty="0" smtClean="0">
                <a:solidFill>
                  <a:prstClr val="black"/>
                </a:solidFill>
              </a:rPr>
              <a:t>use </a:t>
            </a:r>
            <a:r>
              <a:rPr lang="en-US" sz="2100" dirty="0" smtClean="0">
                <a:solidFill>
                  <a:prstClr val="black"/>
                </a:solidFill>
              </a:rPr>
              <a:t>of new remote sensing products</a:t>
            </a:r>
            <a:r>
              <a:rPr lang="en-US" sz="2100" dirty="0" smtClean="0">
                <a:solidFill>
                  <a:prstClr val="black"/>
                </a:solidFill>
              </a:rPr>
              <a:t>)</a:t>
            </a:r>
          </a:p>
          <a:p>
            <a:pPr algn="l"/>
            <a:endParaRPr lang="en-US" sz="2300" dirty="0" smtClean="0">
              <a:solidFill>
                <a:prstClr val="black"/>
              </a:solidFill>
            </a:endParaRPr>
          </a:p>
          <a:p>
            <a:pPr algn="l"/>
            <a:r>
              <a:rPr lang="en-US" sz="2300" b="1" dirty="0">
                <a:solidFill>
                  <a:prstClr val="black"/>
                </a:solidFill>
              </a:rPr>
              <a:t>Task </a:t>
            </a:r>
            <a:r>
              <a:rPr lang="en-US" sz="2300" b="1" dirty="0" smtClean="0">
                <a:solidFill>
                  <a:prstClr val="black"/>
                </a:solidFill>
              </a:rPr>
              <a:t>2: Developments</a:t>
            </a:r>
            <a:r>
              <a:rPr lang="en-US" sz="2300" b="1" dirty="0">
                <a:solidFill>
                  <a:prstClr val="black"/>
                </a:solidFill>
              </a:rPr>
              <a:t>, challenges and potentials in agrometeorological forecasting and monitoring methods for tailored agrometeorological services </a:t>
            </a:r>
            <a:r>
              <a:rPr lang="en-US" sz="2100" dirty="0" smtClean="0">
                <a:solidFill>
                  <a:prstClr val="black"/>
                </a:solidFill>
              </a:rPr>
              <a:t>(</a:t>
            </a:r>
            <a:r>
              <a:rPr lang="en-US" sz="2100" dirty="0">
                <a:solidFill>
                  <a:prstClr val="black"/>
                </a:solidFill>
              </a:rPr>
              <a:t>i.e. irrigation, operational warning/forecast systems, NWF based forecasts)</a:t>
            </a:r>
          </a:p>
          <a:p>
            <a:pPr algn="l"/>
            <a:endParaRPr lang="en-US" sz="2300" dirty="0" smtClean="0">
              <a:solidFill>
                <a:prstClr val="black"/>
              </a:solidFill>
            </a:endParaRPr>
          </a:p>
          <a:p>
            <a:pPr algn="l"/>
            <a:r>
              <a:rPr lang="en-US" sz="2300" b="1" dirty="0">
                <a:solidFill>
                  <a:prstClr val="black"/>
                </a:solidFill>
              </a:rPr>
              <a:t>Task 3: Inventory on needs for agrometeorological data bases and service/products promotion </a:t>
            </a:r>
          </a:p>
          <a:p>
            <a:pPr algn="l"/>
            <a:r>
              <a:rPr lang="en-US" sz="2100" dirty="0">
                <a:solidFill>
                  <a:prstClr val="black"/>
                </a:solidFill>
              </a:rPr>
              <a:t>(i.e. reference data base of </a:t>
            </a:r>
            <a:r>
              <a:rPr lang="en-US" sz="2100" dirty="0" err="1">
                <a:solidFill>
                  <a:prstClr val="black"/>
                </a:solidFill>
              </a:rPr>
              <a:t>agromet</a:t>
            </a:r>
            <a:r>
              <a:rPr lang="en-US" sz="2100" dirty="0">
                <a:solidFill>
                  <a:prstClr val="black"/>
                </a:solidFill>
              </a:rPr>
              <a:t>. parameters, impact database (on crops), cost/benefit of service/products)</a:t>
            </a:r>
          </a:p>
          <a:p>
            <a:pPr algn="l"/>
            <a:endParaRPr lang="en-US" sz="2300" dirty="0" smtClean="0">
              <a:solidFill>
                <a:prstClr val="black"/>
              </a:solidFill>
            </a:endParaRPr>
          </a:p>
          <a:p>
            <a:pPr algn="l"/>
            <a:r>
              <a:rPr lang="en-US" sz="2300" b="1" dirty="0" smtClean="0">
                <a:solidFill>
                  <a:prstClr val="black"/>
                </a:solidFill>
              </a:rPr>
              <a:t>Deliverables</a:t>
            </a:r>
            <a:r>
              <a:rPr lang="en-US" sz="2300" dirty="0" smtClean="0">
                <a:solidFill>
                  <a:prstClr val="black"/>
                </a:solidFill>
              </a:rPr>
              <a:t>:</a:t>
            </a:r>
          </a:p>
          <a:p>
            <a:pPr algn="l"/>
            <a:r>
              <a:rPr lang="en-US" sz="2100" dirty="0" smtClean="0">
                <a:solidFill>
                  <a:prstClr val="black"/>
                </a:solidFill>
              </a:rPr>
              <a:t>a)Report on </a:t>
            </a:r>
            <a:r>
              <a:rPr lang="en-US" sz="2100" dirty="0" err="1" smtClean="0">
                <a:solidFill>
                  <a:prstClr val="black"/>
                </a:solidFill>
              </a:rPr>
              <a:t>i</a:t>
            </a:r>
            <a:r>
              <a:rPr lang="en-US" sz="2100" dirty="0" smtClean="0">
                <a:solidFill>
                  <a:prstClr val="black"/>
                </a:solidFill>
              </a:rPr>
              <a:t>) </a:t>
            </a:r>
            <a:r>
              <a:rPr lang="en-US" sz="2100" dirty="0" smtClean="0">
                <a:solidFill>
                  <a:prstClr val="black"/>
                </a:solidFill>
              </a:rPr>
              <a:t>actual </a:t>
            </a:r>
            <a:r>
              <a:rPr lang="en-US" sz="2100" dirty="0" smtClean="0">
                <a:solidFill>
                  <a:prstClr val="black"/>
                </a:solidFill>
              </a:rPr>
              <a:t>developments (</a:t>
            </a:r>
            <a:r>
              <a:rPr lang="en-US" sz="2100" dirty="0">
                <a:solidFill>
                  <a:prstClr val="black"/>
                </a:solidFill>
              </a:rPr>
              <a:t>l</a:t>
            </a:r>
            <a:r>
              <a:rPr lang="en-US" sz="2100" dirty="0" smtClean="0">
                <a:solidFill>
                  <a:prstClr val="black"/>
                </a:solidFill>
              </a:rPr>
              <a:t>iterature, expert </a:t>
            </a:r>
            <a:r>
              <a:rPr lang="en-US" sz="2100" dirty="0" smtClean="0">
                <a:solidFill>
                  <a:prstClr val="black"/>
                </a:solidFill>
              </a:rPr>
              <a:t>survey</a:t>
            </a:r>
            <a:r>
              <a:rPr lang="en-US" sz="2100" dirty="0" smtClean="0">
                <a:solidFill>
                  <a:prstClr val="black"/>
                </a:solidFill>
              </a:rPr>
              <a:t>); ii)</a:t>
            </a:r>
            <a:r>
              <a:rPr lang="en-US" sz="2100" dirty="0" smtClean="0">
                <a:solidFill>
                  <a:prstClr val="black"/>
                </a:solidFill>
              </a:rPr>
              <a:t> </a:t>
            </a:r>
            <a:r>
              <a:rPr lang="en-US" sz="2100" dirty="0" smtClean="0">
                <a:solidFill>
                  <a:prstClr val="black"/>
                </a:solidFill>
              </a:rPr>
              <a:t>implemented applications (case studies of good practices</a:t>
            </a:r>
            <a:r>
              <a:rPr lang="en-US" sz="2100" dirty="0" smtClean="0">
                <a:solidFill>
                  <a:prstClr val="black"/>
                </a:solidFill>
              </a:rPr>
              <a:t>); iii)</a:t>
            </a:r>
            <a:r>
              <a:rPr lang="en-US" sz="2100" dirty="0" smtClean="0">
                <a:solidFill>
                  <a:prstClr val="black"/>
                </a:solidFill>
              </a:rPr>
              <a:t> </a:t>
            </a:r>
            <a:r>
              <a:rPr lang="en-US" sz="2100" dirty="0">
                <a:solidFill>
                  <a:prstClr val="black"/>
                </a:solidFill>
              </a:rPr>
              <a:t>agrometeorological data gaps for improving services</a:t>
            </a:r>
          </a:p>
          <a:p>
            <a:pPr algn="l"/>
            <a:r>
              <a:rPr lang="en-US" sz="2100" dirty="0">
                <a:solidFill>
                  <a:prstClr val="black"/>
                </a:solidFill>
              </a:rPr>
              <a:t>b</a:t>
            </a:r>
            <a:r>
              <a:rPr lang="en-US" sz="2100" dirty="0" smtClean="0">
                <a:solidFill>
                  <a:prstClr val="black"/>
                </a:solidFill>
              </a:rPr>
              <a:t>)Case </a:t>
            </a:r>
            <a:r>
              <a:rPr lang="en-US" sz="2100" dirty="0">
                <a:solidFill>
                  <a:prstClr val="black"/>
                </a:solidFill>
              </a:rPr>
              <a:t>studies on economic evaluation of services/products</a:t>
            </a:r>
          </a:p>
          <a:p>
            <a:pPr algn="l"/>
            <a:r>
              <a:rPr lang="en-US" sz="2100" dirty="0">
                <a:solidFill>
                  <a:prstClr val="black"/>
                </a:solidFill>
              </a:rPr>
              <a:t>c</a:t>
            </a:r>
            <a:r>
              <a:rPr lang="en-US" sz="2100" dirty="0" smtClean="0">
                <a:solidFill>
                  <a:prstClr val="black"/>
                </a:solidFill>
              </a:rPr>
              <a:t>) </a:t>
            </a:r>
            <a:r>
              <a:rPr lang="en-US" sz="2100" dirty="0">
                <a:solidFill>
                  <a:prstClr val="black"/>
                </a:solidFill>
              </a:rPr>
              <a:t>Recommendations /good practices for regional communication platforms (allowing stakeholder interactions – improving and promotion of services)</a:t>
            </a:r>
          </a:p>
          <a:p>
            <a:pPr algn="l"/>
            <a:endParaRPr lang="en-US" sz="2300" dirty="0" smtClean="0">
              <a:solidFill>
                <a:prstClr val="black"/>
              </a:solidFill>
            </a:endParaRPr>
          </a:p>
          <a:p>
            <a:pPr algn="l"/>
            <a:r>
              <a:rPr lang="en-US" sz="2300" b="1" dirty="0" smtClean="0">
                <a:solidFill>
                  <a:prstClr val="black"/>
                </a:solidFill>
              </a:rPr>
              <a:t>Budget</a:t>
            </a:r>
            <a:r>
              <a:rPr lang="en-US" sz="2300" dirty="0" smtClean="0">
                <a:solidFill>
                  <a:prstClr val="black"/>
                </a:solidFill>
              </a:rPr>
              <a:t>: Consulting </a:t>
            </a:r>
            <a:r>
              <a:rPr lang="en-US" sz="2300" dirty="0">
                <a:solidFill>
                  <a:prstClr val="black"/>
                </a:solidFill>
              </a:rPr>
              <a:t>an economist; Meeting costs (1 expert meeting</a:t>
            </a:r>
            <a:r>
              <a:rPr lang="en-US" sz="2300" dirty="0" smtClean="0">
                <a:solidFill>
                  <a:prstClr val="black"/>
                </a:solidFill>
              </a:rPr>
              <a:t>)</a:t>
            </a:r>
            <a:endParaRPr lang="en-US" sz="2300" dirty="0">
              <a:solidFill>
                <a:prstClr val="black"/>
              </a:solidFill>
            </a:endParaRPr>
          </a:p>
          <a:p>
            <a:pPr algn="l"/>
            <a:r>
              <a:rPr lang="en-US" sz="2300" dirty="0" smtClean="0">
                <a:solidFill>
                  <a:prstClr val="black"/>
                </a:solidFill>
              </a:rPr>
              <a:t>Cooperation: </a:t>
            </a:r>
            <a:r>
              <a:rPr lang="en-US" sz="2300" dirty="0">
                <a:solidFill>
                  <a:prstClr val="black"/>
                </a:solidFill>
              </a:rPr>
              <a:t>TT </a:t>
            </a:r>
            <a:r>
              <a:rPr lang="en-US" sz="2300" dirty="0" smtClean="0">
                <a:solidFill>
                  <a:prstClr val="black"/>
                </a:solidFill>
              </a:rPr>
              <a:t>Water scarcity and Drought. </a:t>
            </a:r>
            <a:r>
              <a:rPr lang="en-US" sz="2300" dirty="0">
                <a:solidFill>
                  <a:prstClr val="black"/>
                </a:solidFill>
              </a:rPr>
              <a:t>Submitting new </a:t>
            </a:r>
            <a:r>
              <a:rPr lang="en-US" sz="2300" b="1" i="1" dirty="0">
                <a:solidFill>
                  <a:srgbClr val="FF0000"/>
                </a:solidFill>
              </a:rPr>
              <a:t>COST action</a:t>
            </a:r>
            <a:r>
              <a:rPr lang="en-US" sz="2300" dirty="0">
                <a:solidFill>
                  <a:prstClr val="black"/>
                </a:solidFill>
              </a:rPr>
              <a:t>.</a:t>
            </a:r>
          </a:p>
          <a:p>
            <a:endParaRPr lang="de-DE" sz="1600" dirty="0">
              <a:solidFill>
                <a:prstClr val="black"/>
              </a:solidFill>
            </a:endParaRPr>
          </a:p>
          <a:p>
            <a:pPr algn="l"/>
            <a:endParaRPr lang="en-US" sz="2300" dirty="0" smtClean="0">
              <a:solidFill>
                <a:prstClr val="black"/>
              </a:solidFill>
            </a:endParaRPr>
          </a:p>
          <a:p>
            <a:endParaRPr lang="de-DE" dirty="0">
              <a:solidFill>
                <a:prstClr val="black"/>
              </a:solidFill>
            </a:endParaRPr>
          </a:p>
        </p:txBody>
      </p:sp>
      <p:sp>
        <p:nvSpPr>
          <p:cNvPr id="3" name="Untertitel 2"/>
          <p:cNvSpPr>
            <a:spLocks noGrp="1"/>
          </p:cNvSpPr>
          <p:nvPr>
            <p:ph type="subTitle" idx="1"/>
          </p:nvPr>
        </p:nvSpPr>
        <p:spPr>
          <a:xfrm>
            <a:off x="203200" y="236538"/>
            <a:ext cx="11493500" cy="1033462"/>
          </a:xfrm>
        </p:spPr>
        <p:txBody>
          <a:bodyPr/>
          <a:lstStyle/>
          <a:p>
            <a:r>
              <a:rPr lang="en-US" sz="2000" b="1" dirty="0" smtClean="0"/>
              <a:t>WMO RAVI – Task Team </a:t>
            </a:r>
            <a:r>
              <a:rPr lang="en-US" sz="2000" b="1" dirty="0" smtClean="0">
                <a:solidFill>
                  <a:srgbClr val="FF0000"/>
                </a:solidFill>
              </a:rPr>
              <a:t>Agricultural Meteorology</a:t>
            </a:r>
          </a:p>
          <a:p>
            <a:r>
              <a:rPr lang="en-US" sz="2000" b="1" dirty="0" smtClean="0"/>
              <a:t>Proposal for future activities in the next intersession </a:t>
            </a:r>
            <a:r>
              <a:rPr lang="en-US" sz="2000" b="1" dirty="0" smtClean="0"/>
              <a:t>period</a:t>
            </a:r>
            <a:endParaRPr lang="en-US" sz="2000" b="1" dirty="0" smtClean="0"/>
          </a:p>
          <a:p>
            <a:endParaRPr lang="de-DE" dirty="0"/>
          </a:p>
        </p:txBody>
      </p:sp>
    </p:spTree>
    <p:extLst>
      <p:ext uri="{BB962C8B-B14F-4D97-AF65-F5344CB8AC3E}">
        <p14:creationId xmlns:p14="http://schemas.microsoft.com/office/powerpoint/2010/main" val="12035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15248" y="1629539"/>
            <a:ext cx="10510092" cy="369332"/>
          </a:xfrm>
          <a:prstGeom prst="rect">
            <a:avLst/>
          </a:prstGeom>
        </p:spPr>
        <p:txBody>
          <a:bodyPr wrap="square">
            <a:spAutoFit/>
          </a:bodyPr>
          <a:lstStyle/>
          <a:p>
            <a:r>
              <a:rPr lang="en-US" dirty="0"/>
              <a:t> </a:t>
            </a:r>
            <a:endParaRPr lang="sv-SE" dirty="0"/>
          </a:p>
        </p:txBody>
      </p:sp>
      <p:sp>
        <p:nvSpPr>
          <p:cNvPr id="3" name="Untertitel 2"/>
          <p:cNvSpPr>
            <a:spLocks noGrp="1"/>
          </p:cNvSpPr>
          <p:nvPr>
            <p:ph type="subTitle" idx="1"/>
          </p:nvPr>
        </p:nvSpPr>
        <p:spPr>
          <a:xfrm>
            <a:off x="323544" y="432481"/>
            <a:ext cx="11493500" cy="1033462"/>
          </a:xfrm>
        </p:spPr>
        <p:txBody>
          <a:bodyPr>
            <a:normAutofit/>
          </a:bodyPr>
          <a:lstStyle/>
          <a:p>
            <a:r>
              <a:rPr lang="en-US" sz="2000" b="1" dirty="0" smtClean="0"/>
              <a:t>WMO RAVI – </a:t>
            </a:r>
            <a:r>
              <a:rPr lang="en-US" sz="2000" b="1" dirty="0" smtClean="0">
                <a:solidFill>
                  <a:srgbClr val="FF0000"/>
                </a:solidFill>
              </a:rPr>
              <a:t>Task Team Regional Climate Centres and Regional Climate Outlook Forums</a:t>
            </a:r>
          </a:p>
          <a:p>
            <a:r>
              <a:rPr lang="en-US" sz="2000" b="1" dirty="0" smtClean="0"/>
              <a:t>Proposal for future activities in the next intersession </a:t>
            </a:r>
            <a:r>
              <a:rPr lang="en-US" sz="2000" b="1" dirty="0" smtClean="0"/>
              <a:t>period</a:t>
            </a:r>
            <a:endParaRPr lang="en-US" sz="2000" b="1" dirty="0" smtClean="0"/>
          </a:p>
          <a:p>
            <a:endParaRPr lang="de-DE" sz="2000" dirty="0"/>
          </a:p>
        </p:txBody>
      </p:sp>
      <p:sp>
        <p:nvSpPr>
          <p:cNvPr id="5" name="Marcador de contenido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dirty="0" smtClean="0"/>
              <a:t>Task 1: Strengthen the service dimension </a:t>
            </a:r>
            <a:r>
              <a:rPr lang="en-US" sz="1800" dirty="0" smtClean="0"/>
              <a:t>in RCC/RCOFs products and services (including the needs for new products, improvement of the feedback process and  all related CSIS aspects, ...) </a:t>
            </a:r>
          </a:p>
          <a:p>
            <a:pPr algn="l"/>
            <a:r>
              <a:rPr lang="en-US" sz="1800" b="1" dirty="0" smtClean="0"/>
              <a:t>Task 2</a:t>
            </a:r>
            <a:r>
              <a:rPr lang="en-US" sz="1800" dirty="0" smtClean="0"/>
              <a:t>: Incorporate the </a:t>
            </a:r>
            <a:r>
              <a:rPr lang="en-US" sz="1800" b="1" dirty="0" smtClean="0"/>
              <a:t>C3S issues </a:t>
            </a:r>
            <a:r>
              <a:rPr lang="en-US" sz="1800" dirty="0" smtClean="0"/>
              <a:t>inside the RCC/RCOFs processes. (including the impact on the governance)</a:t>
            </a:r>
          </a:p>
          <a:p>
            <a:pPr algn="l"/>
            <a:r>
              <a:rPr lang="en-US" sz="1800" b="1" dirty="0" smtClean="0"/>
              <a:t>Task 3</a:t>
            </a:r>
            <a:r>
              <a:rPr lang="en-US" sz="1800" dirty="0" smtClean="0"/>
              <a:t>: Introduce the </a:t>
            </a:r>
            <a:r>
              <a:rPr lang="en-US" sz="1800" b="1" dirty="0" smtClean="0"/>
              <a:t>climate change dimension </a:t>
            </a:r>
            <a:r>
              <a:rPr lang="en-US" sz="1800" dirty="0" smtClean="0"/>
              <a:t>into the RCC/RCOFs port-folio.</a:t>
            </a:r>
          </a:p>
          <a:p>
            <a:pPr marL="342900" indent="-342900" algn="l">
              <a:buFont typeface="Arial" panose="020B0604020202020204" pitchFamily="34" charset="0"/>
              <a:buChar char="•"/>
            </a:pPr>
            <a:endParaRPr lang="en-US" sz="1800" dirty="0" smtClean="0"/>
          </a:p>
          <a:p>
            <a:pPr algn="l"/>
            <a:endParaRPr lang="en-US" sz="1800" dirty="0" smtClean="0"/>
          </a:p>
          <a:p>
            <a:pPr algn="l"/>
            <a:r>
              <a:rPr lang="en-US" sz="1800" dirty="0" smtClean="0"/>
              <a:t>The proposal is valid insofar the structure of TT is maintained. It is also possibly contributing to GFCS and respond to the request done to PRAs to include in RWGs activities support to GFCS implementation</a:t>
            </a:r>
          </a:p>
          <a:p>
            <a:endParaRPr lang="es-ES" dirty="0"/>
          </a:p>
        </p:txBody>
      </p:sp>
    </p:spTree>
    <p:extLst>
      <p:ext uri="{BB962C8B-B14F-4D97-AF65-F5344CB8AC3E}">
        <p14:creationId xmlns:p14="http://schemas.microsoft.com/office/powerpoint/2010/main" val="2500764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15248" y="1629539"/>
            <a:ext cx="10510092" cy="369332"/>
          </a:xfrm>
          <a:prstGeom prst="rect">
            <a:avLst/>
          </a:prstGeom>
        </p:spPr>
        <p:txBody>
          <a:bodyPr wrap="square">
            <a:spAutoFit/>
          </a:bodyPr>
          <a:lstStyle/>
          <a:p>
            <a:r>
              <a:rPr lang="en-US" dirty="0"/>
              <a:t> </a:t>
            </a:r>
            <a:endParaRPr lang="sv-SE" dirty="0"/>
          </a:p>
        </p:txBody>
      </p:sp>
      <p:sp>
        <p:nvSpPr>
          <p:cNvPr id="3" name="Untertitel 2"/>
          <p:cNvSpPr>
            <a:spLocks noGrp="1"/>
          </p:cNvSpPr>
          <p:nvPr>
            <p:ph type="subTitle" idx="1"/>
          </p:nvPr>
        </p:nvSpPr>
        <p:spPr>
          <a:xfrm>
            <a:off x="323544" y="596077"/>
            <a:ext cx="11493500" cy="1033462"/>
          </a:xfrm>
        </p:spPr>
        <p:txBody>
          <a:bodyPr>
            <a:normAutofit/>
          </a:bodyPr>
          <a:lstStyle/>
          <a:p>
            <a:r>
              <a:rPr lang="en-US" sz="2000" b="1" dirty="0" smtClean="0"/>
              <a:t>WMO RAVI – </a:t>
            </a:r>
            <a:r>
              <a:rPr lang="en-US" sz="2000" b="1" dirty="0" smtClean="0">
                <a:solidFill>
                  <a:srgbClr val="FF0000"/>
                </a:solidFill>
              </a:rPr>
              <a:t>Task Team Climate Watch Systems</a:t>
            </a:r>
          </a:p>
          <a:p>
            <a:r>
              <a:rPr lang="en-US" sz="2000" b="1" dirty="0" smtClean="0"/>
              <a:t>Proposal for future activities in the next intersession period </a:t>
            </a:r>
          </a:p>
          <a:p>
            <a:endParaRPr lang="de-DE" sz="2800" dirty="0"/>
          </a:p>
        </p:txBody>
      </p:sp>
      <p:sp>
        <p:nvSpPr>
          <p:cNvPr id="5" name="Rectángulo 4"/>
          <p:cNvSpPr/>
          <p:nvPr/>
        </p:nvSpPr>
        <p:spPr>
          <a:xfrm>
            <a:off x="1105469" y="2129049"/>
            <a:ext cx="10591231" cy="1813317"/>
          </a:xfrm>
          <a:prstGeom prst="rect">
            <a:avLst/>
          </a:prstGeom>
        </p:spPr>
        <p:txBody>
          <a:bodyPr wrap="square">
            <a:spAutoFit/>
          </a:bodyPr>
          <a:lstStyle/>
          <a:p>
            <a:pPr lvl="0">
              <a:lnSpc>
                <a:spcPct val="115000"/>
              </a:lnSpc>
              <a:spcAft>
                <a:spcPts val="1000"/>
              </a:spcAft>
              <a:tabLst>
                <a:tab pos="457200" algn="l"/>
              </a:tabLst>
            </a:pPr>
            <a:r>
              <a:rPr lang="en-US" b="1" dirty="0" smtClean="0">
                <a:latin typeface="Calibri" panose="020F0502020204030204" pitchFamily="34" charset="0"/>
                <a:ea typeface="SimSun" panose="02010600030101010101" pitchFamily="2" charset="-122"/>
                <a:cs typeface="Times New Roman" panose="02020603050405020304" pitchFamily="18" charset="0"/>
              </a:rPr>
              <a:t>Task 1</a:t>
            </a:r>
            <a:r>
              <a:rPr lang="en-US" dirty="0" smtClean="0">
                <a:latin typeface="Calibri" panose="020F0502020204030204" pitchFamily="34" charset="0"/>
                <a:ea typeface="SimSun" panose="02010600030101010101" pitchFamily="2" charset="-122"/>
                <a:cs typeface="Times New Roman" panose="02020603050405020304" pitchFamily="18" charset="0"/>
              </a:rPr>
              <a:t>: Finalizing </a:t>
            </a:r>
            <a:r>
              <a:rPr lang="en-US" dirty="0">
                <a:latin typeface="Calibri" panose="020F0502020204030204" pitchFamily="34" charset="0"/>
                <a:ea typeface="SimSun" panose="02010600030101010101" pitchFamily="2" charset="-122"/>
                <a:cs typeface="Times New Roman" panose="02020603050405020304" pitchFamily="18" charset="0"/>
              </a:rPr>
              <a:t>of the document “</a:t>
            </a:r>
            <a:r>
              <a:rPr lang="en-US" b="1" dirty="0">
                <a:latin typeface="Calibri" panose="020F0502020204030204" pitchFamily="34" charset="0"/>
                <a:ea typeface="SimSun" panose="02010600030101010101" pitchFamily="2" charset="-122"/>
                <a:cs typeface="Times New Roman" panose="02020603050405020304" pitchFamily="18" charset="0"/>
              </a:rPr>
              <a:t>Guidance for Climate Watch implementation at regional, sub-regional and national level</a:t>
            </a:r>
            <a:r>
              <a:rPr lang="en-US" dirty="0">
                <a:latin typeface="Calibri" panose="020F0502020204030204" pitchFamily="34" charset="0"/>
                <a:ea typeface="SimSun" panose="02010600030101010101" pitchFamily="2" charset="-122"/>
                <a:cs typeface="Times New Roman" panose="02020603050405020304" pitchFamily="18" charset="0"/>
              </a:rPr>
              <a:t>” will need several additional iterations. </a:t>
            </a:r>
            <a:endParaRPr lang="es-ES" dirty="0">
              <a:latin typeface="Calibri" panose="020F0502020204030204" pitchFamily="34" charset="0"/>
              <a:ea typeface="SimSun" panose="02010600030101010101" pitchFamily="2" charset="-122"/>
              <a:cs typeface="Times New Roman" panose="02020603050405020304" pitchFamily="18" charset="0"/>
            </a:endParaRPr>
          </a:p>
          <a:p>
            <a:pPr lvl="0">
              <a:lnSpc>
                <a:spcPct val="115000"/>
              </a:lnSpc>
              <a:spcAft>
                <a:spcPts val="1000"/>
              </a:spcAft>
              <a:tabLst>
                <a:tab pos="457200" algn="l"/>
              </a:tabLst>
            </a:pPr>
            <a:r>
              <a:rPr lang="en-US" b="1" dirty="0" smtClean="0">
                <a:latin typeface="Calibri" panose="020F0502020204030204" pitchFamily="34" charset="0"/>
                <a:ea typeface="SimSun" panose="02010600030101010101" pitchFamily="2" charset="-122"/>
                <a:cs typeface="Times New Roman" panose="02020603050405020304" pitchFamily="18" charset="0"/>
              </a:rPr>
              <a:t>Task 2</a:t>
            </a:r>
            <a:r>
              <a:rPr lang="en-US" dirty="0" smtClean="0">
                <a:latin typeface="Calibri" panose="020F0502020204030204" pitchFamily="34" charset="0"/>
                <a:ea typeface="SimSun" panose="02010600030101010101" pitchFamily="2" charset="-122"/>
                <a:cs typeface="Times New Roman" panose="02020603050405020304" pitchFamily="18" charset="0"/>
              </a:rPr>
              <a:t>: Develop </a:t>
            </a:r>
            <a:r>
              <a:rPr lang="en-US" dirty="0">
                <a:latin typeface="Calibri" panose="020F0502020204030204" pitchFamily="34" charset="0"/>
                <a:ea typeface="SimSun" panose="02010600030101010101" pitchFamily="2" charset="-122"/>
                <a:cs typeface="Times New Roman" panose="02020603050405020304" pitchFamily="18" charset="0"/>
              </a:rPr>
              <a:t>methods and mechanisms to analyze requirements and feedback on effectiveness, gaps and improvement of Climate Watch implementation at regional, sub-regional and national level based on the pilot projects,</a:t>
            </a:r>
            <a:endParaRPr lang="es-ES"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2420165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875</Words>
  <Application>Microsoft Office PowerPoint</Application>
  <PresentationFormat>Anpassad</PresentationFormat>
  <Paragraphs>91</Paragraphs>
  <Slides>8</Slides>
  <Notes>0</Notes>
  <HiddenSlides>0</HiddenSlides>
  <MMClips>0</MMClips>
  <ScaleCrop>false</ScaleCrop>
  <HeadingPairs>
    <vt:vector size="4" baseType="variant">
      <vt:variant>
        <vt:lpstr>Tema</vt:lpstr>
      </vt:variant>
      <vt:variant>
        <vt:i4>2</vt:i4>
      </vt:variant>
      <vt:variant>
        <vt:lpstr>Bildrubriker</vt:lpstr>
      </vt:variant>
      <vt:variant>
        <vt:i4>8</vt:i4>
      </vt:variant>
    </vt:vector>
  </HeadingPairs>
  <TitlesOfParts>
    <vt:vector size="10" baseType="lpstr">
      <vt:lpstr>Office</vt:lpstr>
      <vt:lpstr>1_Office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BOKU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sepp</dc:creator>
  <cp:lastModifiedBy>Alionte Eklund Cristina</cp:lastModifiedBy>
  <cp:revision>44</cp:revision>
  <dcterms:created xsi:type="dcterms:W3CDTF">2017-04-21T07:58:36Z</dcterms:created>
  <dcterms:modified xsi:type="dcterms:W3CDTF">2017-04-27T03:34:18Z</dcterms:modified>
</cp:coreProperties>
</file>