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56" r:id="rId2"/>
    <p:sldId id="283" r:id="rId3"/>
    <p:sldId id="297" r:id="rId4"/>
    <p:sldId id="295" r:id="rId5"/>
    <p:sldId id="302" r:id="rId6"/>
    <p:sldId id="301" r:id="rId7"/>
    <p:sldId id="299" r:id="rId8"/>
    <p:sldId id="303" r:id="rId9"/>
    <p:sldId id="304" r:id="rId10"/>
    <p:sldId id="258" r:id="rId1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7E"/>
    <a:srgbClr val="004D86"/>
    <a:srgbClr val="000090"/>
    <a:srgbClr val="005A9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0614" autoAdjust="0"/>
  </p:normalViewPr>
  <p:slideViewPr>
    <p:cSldViewPr snapToGrid="0" snapToObjects="1">
      <p:cViewPr varScale="1">
        <p:scale>
          <a:sx n="74" d="100"/>
          <a:sy n="74" d="100"/>
        </p:scale>
        <p:origin x="126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E6526A0-F30A-4D78-810D-E00777EBA2DE}" type="datetimeFigureOut">
              <a:rPr lang="en-US" smtClean="0"/>
              <a:pPr/>
              <a:t>4/27/2017</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160970F-AC6C-4F33-BC3D-8F4EEA3B0661}" type="slidenum">
              <a:rPr lang="en-US" smtClean="0"/>
              <a:pPr/>
              <a:t>‹#›</a:t>
            </a:fld>
            <a:endParaRPr lang="en-US"/>
          </a:p>
        </p:txBody>
      </p:sp>
    </p:spTree>
    <p:extLst>
      <p:ext uri="{BB962C8B-B14F-4D97-AF65-F5344CB8AC3E}">
        <p14:creationId xmlns:p14="http://schemas.microsoft.com/office/powerpoint/2010/main" val="1816408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4C86D36-3FCD-40CE-8A8B-351EB04A1311}" type="datetimeFigureOut">
              <a:rPr lang="sr-Latn-CS" smtClean="0"/>
              <a:pPr/>
              <a:t>27.4.2017</a:t>
            </a:fld>
            <a:endParaRPr lang="hr-HR"/>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38368910-A4E8-4E13-940B-AC6E6544289C}" type="slidenum">
              <a:rPr lang="hr-HR" smtClean="0"/>
              <a:pPr/>
              <a:t>‹#›</a:t>
            </a:fld>
            <a:endParaRPr lang="hr-HR"/>
          </a:p>
        </p:txBody>
      </p:sp>
    </p:spTree>
    <p:extLst>
      <p:ext uri="{BB962C8B-B14F-4D97-AF65-F5344CB8AC3E}">
        <p14:creationId xmlns:p14="http://schemas.microsoft.com/office/powerpoint/2010/main" val="1561990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smtClean="0"/>
              <a:t>3 questions:</a:t>
            </a:r>
          </a:p>
          <a:p>
            <a:r>
              <a:rPr lang="fr-CH" dirty="0" smtClean="0"/>
              <a:t>1.</a:t>
            </a:r>
          </a:p>
          <a:p>
            <a:r>
              <a:rPr lang="fr-CH" dirty="0" smtClean="0"/>
              <a:t>2.</a:t>
            </a:r>
          </a:p>
          <a:p>
            <a:r>
              <a:rPr lang="fr-CH" dirty="0" smtClean="0"/>
              <a:t>3.</a:t>
            </a:r>
          </a:p>
          <a:p>
            <a:endParaRPr lang="en-US" dirty="0"/>
          </a:p>
        </p:txBody>
      </p:sp>
      <p:sp>
        <p:nvSpPr>
          <p:cNvPr id="4" name="Slide Number Placeholder 3"/>
          <p:cNvSpPr>
            <a:spLocks noGrp="1"/>
          </p:cNvSpPr>
          <p:nvPr>
            <p:ph type="sldNum" sz="quarter" idx="10"/>
          </p:nvPr>
        </p:nvSpPr>
        <p:spPr/>
        <p:txBody>
          <a:bodyPr/>
          <a:lstStyle/>
          <a:p>
            <a:fld id="{38368910-A4E8-4E13-940B-AC6E6544289C}" type="slidenum">
              <a:rPr lang="hr-HR" smtClean="0"/>
              <a:pPr/>
              <a:t>2</a:t>
            </a:fld>
            <a:endParaRPr lang="hr-HR"/>
          </a:p>
        </p:txBody>
      </p:sp>
    </p:spTree>
    <p:extLst>
      <p:ext uri="{BB962C8B-B14F-4D97-AF65-F5344CB8AC3E}">
        <p14:creationId xmlns:p14="http://schemas.microsoft.com/office/powerpoint/2010/main" val="2312831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smtClean="0"/>
              <a:t>3 questions:</a:t>
            </a:r>
          </a:p>
          <a:p>
            <a:r>
              <a:rPr lang="fr-CH" dirty="0" smtClean="0"/>
              <a:t>1.</a:t>
            </a:r>
          </a:p>
          <a:p>
            <a:r>
              <a:rPr lang="fr-CH" dirty="0" smtClean="0"/>
              <a:t>2.</a:t>
            </a:r>
          </a:p>
          <a:p>
            <a:r>
              <a:rPr lang="fr-CH" dirty="0" smtClean="0"/>
              <a:t>3.</a:t>
            </a:r>
          </a:p>
          <a:p>
            <a:endParaRPr lang="en-US" dirty="0"/>
          </a:p>
        </p:txBody>
      </p:sp>
      <p:sp>
        <p:nvSpPr>
          <p:cNvPr id="4" name="Slide Number Placeholder 3"/>
          <p:cNvSpPr>
            <a:spLocks noGrp="1"/>
          </p:cNvSpPr>
          <p:nvPr>
            <p:ph type="sldNum" sz="quarter" idx="10"/>
          </p:nvPr>
        </p:nvSpPr>
        <p:spPr/>
        <p:txBody>
          <a:bodyPr/>
          <a:lstStyle/>
          <a:p>
            <a:fld id="{38368910-A4E8-4E13-940B-AC6E6544289C}" type="slidenum">
              <a:rPr lang="hr-HR" smtClean="0"/>
              <a:pPr/>
              <a:t>3</a:t>
            </a:fld>
            <a:endParaRPr lang="hr-HR"/>
          </a:p>
        </p:txBody>
      </p:sp>
    </p:spTree>
    <p:extLst>
      <p:ext uri="{BB962C8B-B14F-4D97-AF65-F5344CB8AC3E}">
        <p14:creationId xmlns:p14="http://schemas.microsoft.com/office/powerpoint/2010/main" val="3370612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smtClean="0"/>
              <a:t>3 questions:</a:t>
            </a:r>
          </a:p>
          <a:p>
            <a:r>
              <a:rPr lang="fr-CH" dirty="0" smtClean="0"/>
              <a:t>1.</a:t>
            </a:r>
          </a:p>
          <a:p>
            <a:r>
              <a:rPr lang="fr-CH" dirty="0" smtClean="0"/>
              <a:t>2.</a:t>
            </a:r>
          </a:p>
          <a:p>
            <a:r>
              <a:rPr lang="fr-CH" dirty="0" smtClean="0"/>
              <a:t>3.</a:t>
            </a:r>
          </a:p>
          <a:p>
            <a:endParaRPr lang="en-US" dirty="0"/>
          </a:p>
        </p:txBody>
      </p:sp>
      <p:sp>
        <p:nvSpPr>
          <p:cNvPr id="4" name="Slide Number Placeholder 3"/>
          <p:cNvSpPr>
            <a:spLocks noGrp="1"/>
          </p:cNvSpPr>
          <p:nvPr>
            <p:ph type="sldNum" sz="quarter" idx="10"/>
          </p:nvPr>
        </p:nvSpPr>
        <p:spPr/>
        <p:txBody>
          <a:bodyPr/>
          <a:lstStyle/>
          <a:p>
            <a:fld id="{38368910-A4E8-4E13-940B-AC6E6544289C}" type="slidenum">
              <a:rPr lang="hr-HR" smtClean="0"/>
              <a:pPr/>
              <a:t>4</a:t>
            </a:fld>
            <a:endParaRPr lang="hr-HR"/>
          </a:p>
        </p:txBody>
      </p:sp>
    </p:spTree>
    <p:extLst>
      <p:ext uri="{BB962C8B-B14F-4D97-AF65-F5344CB8AC3E}">
        <p14:creationId xmlns:p14="http://schemas.microsoft.com/office/powerpoint/2010/main" val="2312831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smtClean="0"/>
              <a:t>3 questions:</a:t>
            </a:r>
          </a:p>
          <a:p>
            <a:r>
              <a:rPr lang="fr-CH" dirty="0" smtClean="0"/>
              <a:t>1.</a:t>
            </a:r>
          </a:p>
          <a:p>
            <a:r>
              <a:rPr lang="fr-CH" dirty="0" smtClean="0"/>
              <a:t>2.</a:t>
            </a:r>
          </a:p>
          <a:p>
            <a:r>
              <a:rPr lang="fr-CH" dirty="0" smtClean="0"/>
              <a:t>3.</a:t>
            </a:r>
          </a:p>
          <a:p>
            <a:endParaRPr lang="en-US" dirty="0"/>
          </a:p>
        </p:txBody>
      </p:sp>
      <p:sp>
        <p:nvSpPr>
          <p:cNvPr id="4" name="Slide Number Placeholder 3"/>
          <p:cNvSpPr>
            <a:spLocks noGrp="1"/>
          </p:cNvSpPr>
          <p:nvPr>
            <p:ph type="sldNum" sz="quarter" idx="10"/>
          </p:nvPr>
        </p:nvSpPr>
        <p:spPr/>
        <p:txBody>
          <a:bodyPr/>
          <a:lstStyle/>
          <a:p>
            <a:fld id="{38368910-A4E8-4E13-940B-AC6E6544289C}" type="slidenum">
              <a:rPr lang="hr-HR" smtClean="0"/>
              <a:pPr/>
              <a:t>5</a:t>
            </a:fld>
            <a:endParaRPr lang="hr-HR"/>
          </a:p>
        </p:txBody>
      </p:sp>
    </p:spTree>
    <p:extLst>
      <p:ext uri="{BB962C8B-B14F-4D97-AF65-F5344CB8AC3E}">
        <p14:creationId xmlns:p14="http://schemas.microsoft.com/office/powerpoint/2010/main" val="2432599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smtClean="0"/>
              <a:t>3 questions:</a:t>
            </a:r>
          </a:p>
          <a:p>
            <a:r>
              <a:rPr lang="fr-CH" dirty="0" smtClean="0"/>
              <a:t>1.</a:t>
            </a:r>
          </a:p>
          <a:p>
            <a:r>
              <a:rPr lang="fr-CH" dirty="0" smtClean="0"/>
              <a:t>2.</a:t>
            </a:r>
          </a:p>
          <a:p>
            <a:r>
              <a:rPr lang="fr-CH" dirty="0" smtClean="0"/>
              <a:t>3.</a:t>
            </a:r>
          </a:p>
          <a:p>
            <a:endParaRPr lang="en-US" dirty="0"/>
          </a:p>
        </p:txBody>
      </p:sp>
      <p:sp>
        <p:nvSpPr>
          <p:cNvPr id="4" name="Slide Number Placeholder 3"/>
          <p:cNvSpPr>
            <a:spLocks noGrp="1"/>
          </p:cNvSpPr>
          <p:nvPr>
            <p:ph type="sldNum" sz="quarter" idx="10"/>
          </p:nvPr>
        </p:nvSpPr>
        <p:spPr/>
        <p:txBody>
          <a:bodyPr/>
          <a:lstStyle/>
          <a:p>
            <a:fld id="{38368910-A4E8-4E13-940B-AC6E6544289C}" type="slidenum">
              <a:rPr lang="hr-HR" smtClean="0"/>
              <a:pPr/>
              <a:t>6</a:t>
            </a:fld>
            <a:endParaRPr lang="hr-HR"/>
          </a:p>
        </p:txBody>
      </p:sp>
    </p:spTree>
    <p:extLst>
      <p:ext uri="{BB962C8B-B14F-4D97-AF65-F5344CB8AC3E}">
        <p14:creationId xmlns:p14="http://schemas.microsoft.com/office/powerpoint/2010/main" val="2161125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smtClean="0"/>
              <a:t>3 questions:</a:t>
            </a:r>
          </a:p>
          <a:p>
            <a:r>
              <a:rPr lang="fr-CH" dirty="0" smtClean="0"/>
              <a:t>1.</a:t>
            </a:r>
          </a:p>
          <a:p>
            <a:r>
              <a:rPr lang="fr-CH" dirty="0" smtClean="0"/>
              <a:t>2.</a:t>
            </a:r>
          </a:p>
          <a:p>
            <a:r>
              <a:rPr lang="fr-CH" dirty="0" smtClean="0"/>
              <a:t>3.</a:t>
            </a:r>
          </a:p>
          <a:p>
            <a:endParaRPr lang="en-US" dirty="0"/>
          </a:p>
        </p:txBody>
      </p:sp>
      <p:sp>
        <p:nvSpPr>
          <p:cNvPr id="4" name="Slide Number Placeholder 3"/>
          <p:cNvSpPr>
            <a:spLocks noGrp="1"/>
          </p:cNvSpPr>
          <p:nvPr>
            <p:ph type="sldNum" sz="quarter" idx="10"/>
          </p:nvPr>
        </p:nvSpPr>
        <p:spPr/>
        <p:txBody>
          <a:bodyPr/>
          <a:lstStyle/>
          <a:p>
            <a:fld id="{38368910-A4E8-4E13-940B-AC6E6544289C}" type="slidenum">
              <a:rPr lang="hr-HR" smtClean="0"/>
              <a:pPr/>
              <a:t>7</a:t>
            </a:fld>
            <a:endParaRPr lang="hr-HR"/>
          </a:p>
        </p:txBody>
      </p:sp>
    </p:spTree>
    <p:extLst>
      <p:ext uri="{BB962C8B-B14F-4D97-AF65-F5344CB8AC3E}">
        <p14:creationId xmlns:p14="http://schemas.microsoft.com/office/powerpoint/2010/main" val="3018935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smtClean="0"/>
              <a:t>3 questions:</a:t>
            </a:r>
          </a:p>
          <a:p>
            <a:r>
              <a:rPr lang="fr-CH" dirty="0" smtClean="0"/>
              <a:t>1.</a:t>
            </a:r>
          </a:p>
          <a:p>
            <a:r>
              <a:rPr lang="fr-CH" dirty="0" smtClean="0"/>
              <a:t>2.</a:t>
            </a:r>
          </a:p>
          <a:p>
            <a:r>
              <a:rPr lang="fr-CH" dirty="0" smtClean="0"/>
              <a:t>3.</a:t>
            </a:r>
          </a:p>
          <a:p>
            <a:endParaRPr lang="en-US" dirty="0"/>
          </a:p>
        </p:txBody>
      </p:sp>
      <p:sp>
        <p:nvSpPr>
          <p:cNvPr id="4" name="Slide Number Placeholder 3"/>
          <p:cNvSpPr>
            <a:spLocks noGrp="1"/>
          </p:cNvSpPr>
          <p:nvPr>
            <p:ph type="sldNum" sz="quarter" idx="10"/>
          </p:nvPr>
        </p:nvSpPr>
        <p:spPr/>
        <p:txBody>
          <a:bodyPr/>
          <a:lstStyle/>
          <a:p>
            <a:fld id="{38368910-A4E8-4E13-940B-AC6E6544289C}" type="slidenum">
              <a:rPr lang="hr-HR" smtClean="0"/>
              <a:pPr/>
              <a:t>8</a:t>
            </a:fld>
            <a:endParaRPr lang="hr-HR"/>
          </a:p>
        </p:txBody>
      </p:sp>
    </p:spTree>
    <p:extLst>
      <p:ext uri="{BB962C8B-B14F-4D97-AF65-F5344CB8AC3E}">
        <p14:creationId xmlns:p14="http://schemas.microsoft.com/office/powerpoint/2010/main" val="2786757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smtClean="0"/>
              <a:t>3 questions:</a:t>
            </a:r>
          </a:p>
          <a:p>
            <a:r>
              <a:rPr lang="fr-CH" dirty="0" smtClean="0"/>
              <a:t>1.</a:t>
            </a:r>
          </a:p>
          <a:p>
            <a:r>
              <a:rPr lang="fr-CH" dirty="0" smtClean="0"/>
              <a:t>2.</a:t>
            </a:r>
          </a:p>
          <a:p>
            <a:r>
              <a:rPr lang="fr-CH" dirty="0" smtClean="0"/>
              <a:t>3.</a:t>
            </a:r>
          </a:p>
          <a:p>
            <a:endParaRPr lang="en-US" dirty="0"/>
          </a:p>
        </p:txBody>
      </p:sp>
      <p:sp>
        <p:nvSpPr>
          <p:cNvPr id="4" name="Slide Number Placeholder 3"/>
          <p:cNvSpPr>
            <a:spLocks noGrp="1"/>
          </p:cNvSpPr>
          <p:nvPr>
            <p:ph type="sldNum" sz="quarter" idx="10"/>
          </p:nvPr>
        </p:nvSpPr>
        <p:spPr/>
        <p:txBody>
          <a:bodyPr/>
          <a:lstStyle/>
          <a:p>
            <a:fld id="{38368910-A4E8-4E13-940B-AC6E6544289C}" type="slidenum">
              <a:rPr lang="hr-HR" smtClean="0"/>
              <a:pPr/>
              <a:t>9</a:t>
            </a:fld>
            <a:endParaRPr lang="hr-HR"/>
          </a:p>
        </p:txBody>
      </p:sp>
    </p:spTree>
    <p:extLst>
      <p:ext uri="{BB962C8B-B14F-4D97-AF65-F5344CB8AC3E}">
        <p14:creationId xmlns:p14="http://schemas.microsoft.com/office/powerpoint/2010/main" val="2794034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F1379C-FF96-584F-9966-3CE410D994F1}" type="datetimeFigureOut">
              <a:rPr lang="en-US" smtClean="0"/>
              <a:pPr/>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pPr/>
              <a:t>‹#›</a:t>
            </a:fld>
            <a:endParaRPr lang="en-US"/>
          </a:p>
        </p:txBody>
      </p:sp>
    </p:spTree>
    <p:extLst>
      <p:ext uri="{BB962C8B-B14F-4D97-AF65-F5344CB8AC3E}">
        <p14:creationId xmlns:p14="http://schemas.microsoft.com/office/powerpoint/2010/main" val="39064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F1379C-FF96-584F-9966-3CE410D994F1}" type="datetimeFigureOut">
              <a:rPr lang="en-US" smtClean="0"/>
              <a:pPr/>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pPr/>
              <a:t>‹#›</a:t>
            </a:fld>
            <a:endParaRPr lang="en-US"/>
          </a:p>
        </p:txBody>
      </p:sp>
    </p:spTree>
    <p:extLst>
      <p:ext uri="{BB962C8B-B14F-4D97-AF65-F5344CB8AC3E}">
        <p14:creationId xmlns:p14="http://schemas.microsoft.com/office/powerpoint/2010/main" val="3674708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F1379C-FF96-584F-9966-3CE410D994F1}" type="datetimeFigureOut">
              <a:rPr lang="en-US" smtClean="0"/>
              <a:pPr/>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pPr/>
              <a:t>‹#›</a:t>
            </a:fld>
            <a:endParaRPr lang="en-US"/>
          </a:p>
        </p:txBody>
      </p:sp>
    </p:spTree>
    <p:extLst>
      <p:ext uri="{BB962C8B-B14F-4D97-AF65-F5344CB8AC3E}">
        <p14:creationId xmlns:p14="http://schemas.microsoft.com/office/powerpoint/2010/main" val="950251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F1379C-FF96-584F-9966-3CE410D994F1}" type="datetimeFigureOut">
              <a:rPr lang="en-US" smtClean="0"/>
              <a:pPr/>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pPr/>
              <a:t>‹#›</a:t>
            </a:fld>
            <a:endParaRPr lang="en-US"/>
          </a:p>
        </p:txBody>
      </p:sp>
    </p:spTree>
    <p:extLst>
      <p:ext uri="{BB962C8B-B14F-4D97-AF65-F5344CB8AC3E}">
        <p14:creationId xmlns:p14="http://schemas.microsoft.com/office/powerpoint/2010/main" val="50093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F1379C-FF96-584F-9966-3CE410D994F1}" type="datetimeFigureOut">
              <a:rPr lang="en-US" smtClean="0"/>
              <a:pPr/>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pPr/>
              <a:t>‹#›</a:t>
            </a:fld>
            <a:endParaRPr lang="en-US"/>
          </a:p>
        </p:txBody>
      </p:sp>
    </p:spTree>
    <p:extLst>
      <p:ext uri="{BB962C8B-B14F-4D97-AF65-F5344CB8AC3E}">
        <p14:creationId xmlns:p14="http://schemas.microsoft.com/office/powerpoint/2010/main" val="283390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F1379C-FF96-584F-9966-3CE410D994F1}" type="datetimeFigureOut">
              <a:rPr lang="en-US" smtClean="0"/>
              <a:pPr/>
              <a:t>4/27/2017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59AF2F-52C6-9B46-B8B2-0579234AE62E}" type="slidenum">
              <a:rPr lang="en-US" smtClean="0"/>
              <a:pPr/>
              <a:t>‹#›</a:t>
            </a:fld>
            <a:endParaRPr lang="en-US"/>
          </a:p>
        </p:txBody>
      </p:sp>
    </p:spTree>
    <p:extLst>
      <p:ext uri="{BB962C8B-B14F-4D97-AF65-F5344CB8AC3E}">
        <p14:creationId xmlns:p14="http://schemas.microsoft.com/office/powerpoint/2010/main" val="18766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F1379C-FF96-584F-9966-3CE410D994F1}" type="datetimeFigureOut">
              <a:rPr lang="en-US" smtClean="0"/>
              <a:pPr/>
              <a:t>4/27/2017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59AF2F-52C6-9B46-B8B2-0579234AE62E}" type="slidenum">
              <a:rPr lang="en-US" smtClean="0"/>
              <a:pPr/>
              <a:t>‹#›</a:t>
            </a:fld>
            <a:endParaRPr lang="en-US"/>
          </a:p>
        </p:txBody>
      </p:sp>
    </p:spTree>
    <p:extLst>
      <p:ext uri="{BB962C8B-B14F-4D97-AF65-F5344CB8AC3E}">
        <p14:creationId xmlns:p14="http://schemas.microsoft.com/office/powerpoint/2010/main" val="203645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F1379C-FF96-584F-9966-3CE410D994F1}" type="datetimeFigureOut">
              <a:rPr lang="en-US" smtClean="0"/>
              <a:pPr/>
              <a:t>4/27/2017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59AF2F-52C6-9B46-B8B2-0579234AE62E}" type="slidenum">
              <a:rPr lang="en-US" smtClean="0"/>
              <a:pPr/>
              <a:t>‹#›</a:t>
            </a:fld>
            <a:endParaRPr lang="en-US"/>
          </a:p>
        </p:txBody>
      </p:sp>
    </p:spTree>
    <p:extLst>
      <p:ext uri="{BB962C8B-B14F-4D97-AF65-F5344CB8AC3E}">
        <p14:creationId xmlns:p14="http://schemas.microsoft.com/office/powerpoint/2010/main" val="72372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F1379C-FF96-584F-9966-3CE410D994F1}" type="datetimeFigureOut">
              <a:rPr lang="en-US" smtClean="0"/>
              <a:pPr/>
              <a:t>4/27/2017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59AF2F-52C6-9B46-B8B2-0579234AE62E}" type="slidenum">
              <a:rPr lang="en-US" smtClean="0"/>
              <a:pPr/>
              <a:t>‹#›</a:t>
            </a:fld>
            <a:endParaRPr lang="en-US"/>
          </a:p>
        </p:txBody>
      </p:sp>
    </p:spTree>
    <p:extLst>
      <p:ext uri="{BB962C8B-B14F-4D97-AF65-F5344CB8AC3E}">
        <p14:creationId xmlns:p14="http://schemas.microsoft.com/office/powerpoint/2010/main" val="41831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F1379C-FF96-584F-9966-3CE410D994F1}" type="datetimeFigureOut">
              <a:rPr lang="en-US" smtClean="0"/>
              <a:pPr/>
              <a:t>4/27/2017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59AF2F-52C6-9B46-B8B2-0579234AE62E}" type="slidenum">
              <a:rPr lang="en-US" smtClean="0"/>
              <a:pPr/>
              <a:t>‹#›</a:t>
            </a:fld>
            <a:endParaRPr lang="en-US"/>
          </a:p>
        </p:txBody>
      </p:sp>
    </p:spTree>
    <p:extLst>
      <p:ext uri="{BB962C8B-B14F-4D97-AF65-F5344CB8AC3E}">
        <p14:creationId xmlns:p14="http://schemas.microsoft.com/office/powerpoint/2010/main" val="130550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F1379C-FF96-584F-9966-3CE410D994F1}" type="datetimeFigureOut">
              <a:rPr lang="en-US" smtClean="0"/>
              <a:pPr/>
              <a:t>4/27/2017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59AF2F-52C6-9B46-B8B2-0579234AE62E}" type="slidenum">
              <a:rPr lang="en-US" smtClean="0"/>
              <a:pPr/>
              <a:t>‹#›</a:t>
            </a:fld>
            <a:endParaRPr lang="en-US"/>
          </a:p>
        </p:txBody>
      </p:sp>
    </p:spTree>
    <p:extLst>
      <p:ext uri="{BB962C8B-B14F-4D97-AF65-F5344CB8AC3E}">
        <p14:creationId xmlns:p14="http://schemas.microsoft.com/office/powerpoint/2010/main" val="283484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F1379C-FF96-584F-9966-3CE410D994F1}" type="datetimeFigureOut">
              <a:rPr lang="en-US" smtClean="0"/>
              <a:pPr/>
              <a:t>4/27/2017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pPr/>
              <a:t>‹#›</a:t>
            </a:fld>
            <a:endParaRPr lang="en-US"/>
          </a:p>
        </p:txBody>
      </p:sp>
    </p:spTree>
    <p:extLst>
      <p:ext uri="{BB962C8B-B14F-4D97-AF65-F5344CB8AC3E}">
        <p14:creationId xmlns:p14="http://schemas.microsoft.com/office/powerpoint/2010/main" val="3053617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txBox="1">
            <a:spLocks/>
          </p:cNvSpPr>
          <p:nvPr/>
        </p:nvSpPr>
        <p:spPr>
          <a:xfrm>
            <a:off x="679622" y="561880"/>
            <a:ext cx="8229600" cy="464614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i-FI" sz="3000" dirty="0" smtClean="0">
                <a:solidFill>
                  <a:srgbClr val="000090"/>
                </a:solidFill>
                <a:latin typeface="+mn-lt"/>
                <a:ea typeface="Verdana" panose="020B0604030504040204" pitchFamily="34" charset="0"/>
                <a:cs typeface="Verdana" panose="020B0604030504040204" pitchFamily="34" charset="0"/>
              </a:rPr>
              <a:t>2017 MG </a:t>
            </a:r>
            <a:r>
              <a:rPr lang="fi-FI" sz="3000" dirty="0" err="1" smtClean="0">
                <a:solidFill>
                  <a:srgbClr val="000090"/>
                </a:solidFill>
                <a:latin typeface="+mn-lt"/>
                <a:ea typeface="Verdana" panose="020B0604030504040204" pitchFamily="34" charset="0"/>
                <a:cs typeface="Verdana" panose="020B0604030504040204" pitchFamily="34" charset="0"/>
              </a:rPr>
              <a:t>Meeting</a:t>
            </a:r>
            <a:r>
              <a:rPr lang="fi-FI" sz="3000" dirty="0" smtClean="0">
                <a:solidFill>
                  <a:srgbClr val="000090"/>
                </a:solidFill>
                <a:latin typeface="+mn-lt"/>
                <a:ea typeface="Verdana" panose="020B0604030504040204" pitchFamily="34" charset="0"/>
                <a:cs typeface="Verdana" panose="020B0604030504040204" pitchFamily="34" charset="0"/>
              </a:rPr>
              <a:t> in </a:t>
            </a:r>
            <a:r>
              <a:rPr lang="fi-FI" sz="3000" dirty="0" err="1" smtClean="0">
                <a:solidFill>
                  <a:srgbClr val="000090"/>
                </a:solidFill>
                <a:latin typeface="+mn-lt"/>
                <a:ea typeface="Verdana" panose="020B0604030504040204" pitchFamily="34" charset="0"/>
                <a:cs typeface="Verdana" panose="020B0604030504040204" pitchFamily="34" charset="0"/>
              </a:rPr>
              <a:t>Vilnius</a:t>
            </a:r>
            <a:r>
              <a:rPr lang="fi-FI" sz="3000" dirty="0" smtClean="0">
                <a:solidFill>
                  <a:srgbClr val="000090"/>
                </a:solidFill>
                <a:latin typeface="+mn-lt"/>
                <a:ea typeface="Verdana" panose="020B0604030504040204" pitchFamily="34" charset="0"/>
                <a:cs typeface="Verdana" panose="020B0604030504040204" pitchFamily="34" charset="0"/>
              </a:rPr>
              <a:t>, </a:t>
            </a:r>
            <a:r>
              <a:rPr lang="fi-FI" sz="3000" dirty="0" err="1" smtClean="0">
                <a:solidFill>
                  <a:srgbClr val="000090"/>
                </a:solidFill>
                <a:latin typeface="+mn-lt"/>
                <a:ea typeface="Verdana" panose="020B0604030504040204" pitchFamily="34" charset="0"/>
                <a:cs typeface="Verdana" panose="020B0604030504040204" pitchFamily="34" charset="0"/>
              </a:rPr>
              <a:t>Lithuania</a:t>
            </a:r>
            <a:endParaRPr lang="hr-HR" sz="3000" dirty="0" smtClean="0">
              <a:solidFill>
                <a:srgbClr val="000090"/>
              </a:solidFill>
              <a:latin typeface="+mn-lt"/>
              <a:ea typeface="Verdana" panose="020B0604030504040204" pitchFamily="34" charset="0"/>
              <a:cs typeface="Verdana" panose="020B0604030504040204" pitchFamily="34" charset="0"/>
            </a:endParaRPr>
          </a:p>
          <a:p>
            <a:endParaRPr lang="en-US" dirty="0" smtClean="0">
              <a:solidFill>
                <a:srgbClr val="000090"/>
              </a:solidFill>
              <a:latin typeface="+mn-lt"/>
              <a:ea typeface="Verdana" panose="020B0604030504040204" pitchFamily="34" charset="0"/>
              <a:cs typeface="Verdana" panose="020B0604030504040204" pitchFamily="34" charset="0"/>
            </a:endParaRPr>
          </a:p>
          <a:p>
            <a:r>
              <a:rPr lang="fi-FI" sz="3600" b="1" dirty="0" smtClean="0">
                <a:solidFill>
                  <a:srgbClr val="000090"/>
                </a:solidFill>
                <a:latin typeface="+mn-lt"/>
                <a:ea typeface="Verdana" panose="020B0604030504040204" pitchFamily="34" charset="0"/>
                <a:cs typeface="Verdana" panose="020B0604030504040204" pitchFamily="34" charset="0"/>
              </a:rPr>
              <a:t>Report on </a:t>
            </a:r>
            <a:r>
              <a:rPr lang="fi-FI" sz="3600" b="1" dirty="0" err="1" smtClean="0">
                <a:solidFill>
                  <a:srgbClr val="000090"/>
                </a:solidFill>
                <a:latin typeface="+mn-lt"/>
                <a:ea typeface="Verdana" panose="020B0604030504040204" pitchFamily="34" charset="0"/>
                <a:cs typeface="Verdana" panose="020B0604030504040204" pitchFamily="34" charset="0"/>
              </a:rPr>
              <a:t>Progress</a:t>
            </a:r>
            <a:r>
              <a:rPr lang="fi-FI" sz="3600" b="1" dirty="0" smtClean="0">
                <a:solidFill>
                  <a:srgbClr val="000090"/>
                </a:solidFill>
                <a:latin typeface="+mn-lt"/>
                <a:ea typeface="Verdana" panose="020B0604030504040204" pitchFamily="34" charset="0"/>
                <a:cs typeface="Verdana" panose="020B0604030504040204" pitchFamily="34" charset="0"/>
              </a:rPr>
              <a:t> of </a:t>
            </a:r>
            <a:r>
              <a:rPr lang="fi-FI" sz="3600" b="1" dirty="0" err="1" smtClean="0">
                <a:solidFill>
                  <a:srgbClr val="000090"/>
                </a:solidFill>
                <a:latin typeface="+mn-lt"/>
                <a:ea typeface="Verdana" panose="020B0604030504040204" pitchFamily="34" charset="0"/>
                <a:cs typeface="Verdana" panose="020B0604030504040204" pitchFamily="34" charset="0"/>
              </a:rPr>
              <a:t>the</a:t>
            </a:r>
            <a:r>
              <a:rPr lang="fi-FI" sz="3600" b="1" dirty="0" smtClean="0">
                <a:solidFill>
                  <a:srgbClr val="000090"/>
                </a:solidFill>
                <a:latin typeface="+mn-lt"/>
                <a:ea typeface="Verdana" panose="020B0604030504040204" pitchFamily="34" charset="0"/>
                <a:cs typeface="Verdana" panose="020B0604030504040204" pitchFamily="34" charset="0"/>
              </a:rPr>
              <a:t> TT on </a:t>
            </a:r>
            <a:r>
              <a:rPr lang="fi-FI" sz="3600" b="1" dirty="0" err="1" smtClean="0">
                <a:solidFill>
                  <a:srgbClr val="000090"/>
                </a:solidFill>
                <a:latin typeface="+mn-lt"/>
                <a:ea typeface="Verdana" panose="020B0604030504040204" pitchFamily="34" charset="0"/>
                <a:cs typeface="Verdana" panose="020B0604030504040204" pitchFamily="34" charset="0"/>
              </a:rPr>
              <a:t>Regional</a:t>
            </a:r>
            <a:r>
              <a:rPr lang="fi-FI" sz="3600" b="1" dirty="0" smtClean="0">
                <a:solidFill>
                  <a:srgbClr val="000090"/>
                </a:solidFill>
                <a:latin typeface="+mn-lt"/>
                <a:ea typeface="Verdana" panose="020B0604030504040204" pitchFamily="34" charset="0"/>
                <a:cs typeface="Verdana" panose="020B0604030504040204" pitchFamily="34" charset="0"/>
              </a:rPr>
              <a:t> and Operating Plan, ROP</a:t>
            </a:r>
            <a:endParaRPr lang="hr-HR" sz="3600" b="1" dirty="0" smtClean="0">
              <a:solidFill>
                <a:srgbClr val="000090"/>
              </a:solidFill>
              <a:latin typeface="+mn-lt"/>
              <a:ea typeface="Verdana" panose="020B0604030504040204" pitchFamily="34" charset="0"/>
              <a:cs typeface="Verdana" panose="020B0604030504040204" pitchFamily="34" charset="0"/>
            </a:endParaRPr>
          </a:p>
          <a:p>
            <a:endParaRPr lang="en-US" dirty="0">
              <a:solidFill>
                <a:srgbClr val="000090"/>
              </a:solidFill>
              <a:latin typeface="+mn-lt"/>
              <a:ea typeface="Verdana" panose="020B0604030504040204" pitchFamily="34" charset="0"/>
              <a:cs typeface="Verdana" panose="020B0604030504040204" pitchFamily="34" charset="0"/>
            </a:endParaRPr>
          </a:p>
          <a:p>
            <a:r>
              <a:rPr lang="fi-FI" sz="2000" b="1" dirty="0" smtClean="0">
                <a:solidFill>
                  <a:srgbClr val="000090"/>
                </a:solidFill>
                <a:latin typeface="+mn-lt"/>
                <a:ea typeface="Verdana" panose="020B0604030504040204" pitchFamily="34" charset="0"/>
                <a:cs typeface="Verdana" panose="020B0604030504040204" pitchFamily="34" charset="0"/>
              </a:rPr>
              <a:t>Maria Hurtola</a:t>
            </a:r>
          </a:p>
          <a:p>
            <a:r>
              <a:rPr lang="fi-FI" sz="2000" b="1" dirty="0" smtClean="0">
                <a:solidFill>
                  <a:srgbClr val="000090"/>
                </a:solidFill>
                <a:latin typeface="+mn-lt"/>
                <a:ea typeface="Verdana" panose="020B0604030504040204" pitchFamily="34" charset="0"/>
                <a:cs typeface="Verdana" panose="020B0604030504040204" pitchFamily="34" charset="0"/>
              </a:rPr>
              <a:t>TT ROP </a:t>
            </a:r>
            <a:r>
              <a:rPr lang="fi-FI" sz="2000" b="1" dirty="0" err="1" smtClean="0">
                <a:solidFill>
                  <a:srgbClr val="000090"/>
                </a:solidFill>
                <a:latin typeface="+mn-lt"/>
                <a:ea typeface="Verdana" panose="020B0604030504040204" pitchFamily="34" charset="0"/>
                <a:cs typeface="Verdana" panose="020B0604030504040204" pitchFamily="34" charset="0"/>
              </a:rPr>
              <a:t>Leader</a:t>
            </a:r>
            <a:endParaRPr lang="hr-HR" sz="2000" b="1" dirty="0" smtClean="0">
              <a:solidFill>
                <a:srgbClr val="000090"/>
              </a:solidFill>
              <a:latin typeface="+mn-lt"/>
              <a:ea typeface="Verdana" panose="020B0604030504040204" pitchFamily="34" charset="0"/>
              <a:cs typeface="Verdana" panose="020B0604030504040204" pitchFamily="34" charset="0"/>
            </a:endParaRPr>
          </a:p>
        </p:txBody>
      </p:sp>
      <p:sp>
        <p:nvSpPr>
          <p:cNvPr id="4" name="Rectangle 3"/>
          <p:cNvSpPr/>
          <p:nvPr/>
        </p:nvSpPr>
        <p:spPr>
          <a:xfrm>
            <a:off x="5848350" y="5309105"/>
            <a:ext cx="3152775" cy="369332"/>
          </a:xfrm>
          <a:prstGeom prst="rect">
            <a:avLst/>
          </a:prstGeom>
        </p:spPr>
        <p:txBody>
          <a:bodyPr wrap="square">
            <a:spAutoFit/>
          </a:bodyPr>
          <a:lstStyle/>
          <a:p>
            <a:r>
              <a:rPr lang="hr-HR" b="1" dirty="0" smtClean="0">
                <a:solidFill>
                  <a:srgbClr val="000090"/>
                </a:solidFill>
                <a:ea typeface="Verdana" panose="020B0604030504040204" pitchFamily="34" charset="0"/>
                <a:cs typeface="Verdana" panose="020B0604030504040204" pitchFamily="34" charset="0"/>
              </a:rPr>
              <a:t>           </a:t>
            </a:r>
            <a:endParaRPr lang="hr-HR" b="1" i="1" dirty="0" smtClean="0">
              <a:solidFill>
                <a:srgbClr val="000090"/>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8926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506" y="0"/>
            <a:ext cx="9144000" cy="6858000"/>
          </a:xfrm>
          <a:prstGeom prst="rect">
            <a:avLst/>
          </a:prstGeom>
        </p:spPr>
      </p:pic>
      <p:sp>
        <p:nvSpPr>
          <p:cNvPr id="3" name="Title 1"/>
          <p:cNvSpPr txBox="1">
            <a:spLocks/>
          </p:cNvSpPr>
          <p:nvPr/>
        </p:nvSpPr>
        <p:spPr>
          <a:xfrm>
            <a:off x="457200" y="1072693"/>
            <a:ext cx="8229600" cy="18408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Thank you </a:t>
            </a:r>
            <a:r>
              <a:rPr lang="en-US" sz="4800"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t>
            </a:r>
          </a:p>
          <a:p>
            <a:endParaRPr lang="en-US" sz="480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3"/>
          <a:stretch>
            <a:fillRect/>
          </a:stretch>
        </p:blipFill>
        <p:spPr>
          <a:xfrm>
            <a:off x="2738552" y="2361474"/>
            <a:ext cx="3810330" cy="3249450"/>
          </a:xfrm>
          <a:prstGeom prst="rect">
            <a:avLst/>
          </a:prstGeom>
        </p:spPr>
      </p:pic>
    </p:spTree>
    <p:extLst>
      <p:ext uri="{BB962C8B-B14F-4D97-AF65-F5344CB8AC3E}">
        <p14:creationId xmlns:p14="http://schemas.microsoft.com/office/powerpoint/2010/main" val="38022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7074" y="1155149"/>
            <a:ext cx="8186876" cy="5340901"/>
          </a:xfrm>
        </p:spPr>
        <p:txBody>
          <a:bodyPr>
            <a:normAutofit lnSpcReduction="10000"/>
          </a:bodyPr>
          <a:lstStyle/>
          <a:p>
            <a:pPr>
              <a:buSzPct val="130000"/>
            </a:pPr>
            <a:r>
              <a:rPr lang="en-US" sz="2400" dirty="0">
                <a:solidFill>
                  <a:srgbClr val="000090"/>
                </a:solidFill>
                <a:latin typeface="Arial" panose="020B0604020202020204" pitchFamily="34" charset="0"/>
                <a:cs typeface="Arial" panose="020B0604020202020204" pitchFamily="34" charset="0"/>
              </a:rPr>
              <a:t>The TT ROP has met twice since the last MG meeting, but with only a reduced number of TT members, those participating in EC 68 and EC WG SOP in March 2017. In addition, a teleconference has been arranged involving the MG in November 2016. </a:t>
            </a:r>
            <a:endParaRPr lang="en-US" sz="2400" dirty="0" smtClean="0">
              <a:solidFill>
                <a:srgbClr val="000090"/>
              </a:solidFill>
              <a:latin typeface="Arial" panose="020B0604020202020204" pitchFamily="34" charset="0"/>
              <a:cs typeface="Arial" panose="020B0604020202020204" pitchFamily="34" charset="0"/>
            </a:endParaRPr>
          </a:p>
          <a:p>
            <a:pPr marL="0" indent="0">
              <a:buSzPct val="130000"/>
              <a:buNone/>
            </a:pPr>
            <a:endParaRPr lang="en-US" sz="2400" dirty="0" smtClean="0">
              <a:solidFill>
                <a:srgbClr val="000090"/>
              </a:solidFill>
              <a:latin typeface="Arial" panose="020B0604020202020204" pitchFamily="34" charset="0"/>
              <a:cs typeface="Arial" panose="020B0604020202020204" pitchFamily="34" charset="0"/>
            </a:endParaRPr>
          </a:p>
          <a:p>
            <a:pPr lvl="1">
              <a:buSzPct val="130000"/>
            </a:pPr>
            <a:r>
              <a:rPr lang="en-US" sz="1600" b="1" dirty="0" smtClean="0">
                <a:solidFill>
                  <a:srgbClr val="000090"/>
                </a:solidFill>
                <a:latin typeface="Arial" panose="020B0604020202020204" pitchFamily="34" charset="0"/>
                <a:cs typeface="Arial" panose="020B0604020202020204" pitchFamily="34" charset="0"/>
              </a:rPr>
              <a:t>The </a:t>
            </a:r>
            <a:r>
              <a:rPr lang="en-US" sz="1600" b="1" dirty="0">
                <a:solidFill>
                  <a:srgbClr val="000090"/>
                </a:solidFill>
                <a:latin typeface="Arial" panose="020B0604020202020204" pitchFamily="34" charset="0"/>
                <a:cs typeface="Arial" panose="020B0604020202020204" pitchFamily="34" charset="0"/>
              </a:rPr>
              <a:t>composition of the </a:t>
            </a:r>
            <a:r>
              <a:rPr lang="en-US" sz="1600" b="1" dirty="0" smtClean="0">
                <a:solidFill>
                  <a:srgbClr val="000090"/>
                </a:solidFill>
                <a:latin typeface="Arial" panose="020B0604020202020204" pitchFamily="34" charset="0"/>
                <a:cs typeface="Arial" panose="020B0604020202020204" pitchFamily="34" charset="0"/>
              </a:rPr>
              <a:t>TT</a:t>
            </a:r>
            <a:r>
              <a:rPr lang="en-US" sz="1600" dirty="0" smtClean="0">
                <a:solidFill>
                  <a:srgbClr val="000090"/>
                </a:solidFill>
                <a:latin typeface="Arial" panose="020B0604020202020204" pitchFamily="34" charset="0"/>
                <a:cs typeface="Arial" panose="020B0604020202020204" pitchFamily="34" charset="0"/>
              </a:rPr>
              <a:t>: </a:t>
            </a:r>
            <a:r>
              <a:rPr lang="en-US" sz="1600" dirty="0">
                <a:solidFill>
                  <a:srgbClr val="000090"/>
                </a:solidFill>
                <a:latin typeface="Arial" panose="020B0604020202020204" pitchFamily="34" charset="0"/>
                <a:cs typeface="Arial" panose="020B0604020202020204" pitchFamily="34" charset="0"/>
              </a:rPr>
              <a:t>Maria Hurtola (FMI, Finland), Leader of TT, Jane Wardle (</a:t>
            </a:r>
            <a:r>
              <a:rPr lang="en-US" sz="1600" dirty="0" err="1">
                <a:solidFill>
                  <a:srgbClr val="000090"/>
                </a:solidFill>
                <a:latin typeface="Arial" panose="020B0604020202020204" pitchFamily="34" charset="0"/>
                <a:cs typeface="Arial" panose="020B0604020202020204" pitchFamily="34" charset="0"/>
              </a:rPr>
              <a:t>MetOffice</a:t>
            </a:r>
            <a:r>
              <a:rPr lang="en-US" sz="1600" dirty="0">
                <a:solidFill>
                  <a:srgbClr val="000090"/>
                </a:solidFill>
                <a:latin typeface="Arial" panose="020B0604020202020204" pitchFamily="34" charset="0"/>
                <a:cs typeface="Arial" panose="020B0604020202020204" pitchFamily="34" charset="0"/>
              </a:rPr>
              <a:t>, UK), Axel Thomalla (DWD, Germany), </a:t>
            </a:r>
            <a:r>
              <a:rPr lang="en-US" sz="1600" dirty="0" err="1">
                <a:solidFill>
                  <a:srgbClr val="000090"/>
                </a:solidFill>
                <a:latin typeface="Arial" panose="020B0604020202020204" pitchFamily="34" charset="0"/>
                <a:cs typeface="Arial" panose="020B0604020202020204" pitchFamily="34" charset="0"/>
              </a:rPr>
              <a:t>Justinas</a:t>
            </a:r>
            <a:r>
              <a:rPr lang="en-US" sz="1600" dirty="0">
                <a:solidFill>
                  <a:srgbClr val="000090"/>
                </a:solidFill>
                <a:latin typeface="Arial" panose="020B0604020202020204" pitchFamily="34" charset="0"/>
                <a:cs typeface="Arial" panose="020B0604020202020204" pitchFamily="34" charset="0"/>
              </a:rPr>
              <a:t> </a:t>
            </a:r>
            <a:r>
              <a:rPr lang="en-US" sz="1600" dirty="0" err="1">
                <a:solidFill>
                  <a:srgbClr val="000090"/>
                </a:solidFill>
                <a:latin typeface="Arial" panose="020B0604020202020204" pitchFamily="34" charset="0"/>
                <a:cs typeface="Arial" panose="020B0604020202020204" pitchFamily="34" charset="0"/>
              </a:rPr>
              <a:t>Kilpys</a:t>
            </a:r>
            <a:r>
              <a:rPr lang="en-US" sz="1600" dirty="0">
                <a:solidFill>
                  <a:srgbClr val="000090"/>
                </a:solidFill>
                <a:latin typeface="Arial" panose="020B0604020202020204" pitchFamily="34" charset="0"/>
                <a:cs typeface="Arial" panose="020B0604020202020204" pitchFamily="34" charset="0"/>
              </a:rPr>
              <a:t> (LHMS, Lithuania), Carmen Rus (AEMET, Spain),  Bernard Strauss (</a:t>
            </a:r>
            <a:r>
              <a:rPr lang="en-US" sz="1600" dirty="0" err="1">
                <a:solidFill>
                  <a:srgbClr val="000090"/>
                </a:solidFill>
                <a:latin typeface="Arial" panose="020B0604020202020204" pitchFamily="34" charset="0"/>
                <a:cs typeface="Arial" panose="020B0604020202020204" pitchFamily="34" charset="0"/>
              </a:rPr>
              <a:t>Meteo</a:t>
            </a:r>
            <a:r>
              <a:rPr lang="en-US" sz="1600" dirty="0">
                <a:solidFill>
                  <a:srgbClr val="000090"/>
                </a:solidFill>
                <a:latin typeface="Arial" panose="020B0604020202020204" pitchFamily="34" charset="0"/>
                <a:cs typeface="Arial" panose="020B0604020202020204" pitchFamily="34" charset="0"/>
              </a:rPr>
              <a:t> France) and </a:t>
            </a:r>
            <a:r>
              <a:rPr lang="en-US" sz="1600" dirty="0" err="1">
                <a:solidFill>
                  <a:srgbClr val="000090"/>
                </a:solidFill>
                <a:latin typeface="Arial" panose="020B0604020202020204" pitchFamily="34" charset="0"/>
                <a:cs typeface="Arial" panose="020B0604020202020204" pitchFamily="34" charset="0"/>
              </a:rPr>
              <a:t>Filipiak</a:t>
            </a:r>
            <a:r>
              <a:rPr lang="en-US" sz="1600" dirty="0">
                <a:solidFill>
                  <a:srgbClr val="000090"/>
                </a:solidFill>
                <a:latin typeface="Arial" panose="020B0604020202020204" pitchFamily="34" charset="0"/>
                <a:cs typeface="Arial" panose="020B0604020202020204" pitchFamily="34" charset="0"/>
              </a:rPr>
              <a:t> </a:t>
            </a:r>
            <a:r>
              <a:rPr lang="en-US" sz="1600" dirty="0" err="1">
                <a:solidFill>
                  <a:srgbClr val="000090"/>
                </a:solidFill>
                <a:latin typeface="Arial" panose="020B0604020202020204" pitchFamily="34" charset="0"/>
                <a:cs typeface="Arial" panose="020B0604020202020204" pitchFamily="34" charset="0"/>
              </a:rPr>
              <a:t>Janusz</a:t>
            </a:r>
            <a:r>
              <a:rPr lang="en-US" sz="1600" dirty="0">
                <a:solidFill>
                  <a:srgbClr val="000090"/>
                </a:solidFill>
                <a:latin typeface="Arial" panose="020B0604020202020204" pitchFamily="34" charset="0"/>
                <a:cs typeface="Arial" panose="020B0604020202020204" pitchFamily="34" charset="0"/>
              </a:rPr>
              <a:t>, (IMGW, Poland).</a:t>
            </a:r>
          </a:p>
          <a:p>
            <a:pPr marL="0" indent="0">
              <a:buSzPct val="130000"/>
              <a:buNone/>
            </a:pPr>
            <a:endParaRPr lang="en-US" sz="1600" dirty="0">
              <a:solidFill>
                <a:srgbClr val="000090"/>
              </a:solidFill>
              <a:latin typeface="Arial" panose="020B0604020202020204" pitchFamily="34" charset="0"/>
              <a:cs typeface="Arial" panose="020B0604020202020204" pitchFamily="34" charset="0"/>
            </a:endParaRPr>
          </a:p>
          <a:p>
            <a:pPr>
              <a:buSzPct val="130000"/>
            </a:pPr>
            <a:r>
              <a:rPr lang="en-US" sz="2400" dirty="0">
                <a:solidFill>
                  <a:srgbClr val="000090"/>
                </a:solidFill>
                <a:latin typeface="Arial" panose="020B0604020202020204" pitchFamily="34" charset="0"/>
                <a:cs typeface="Arial" panose="020B0604020202020204" pitchFamily="34" charset="0"/>
              </a:rPr>
              <a:t>The main issue of the meetings have been the priorities and challenges of </a:t>
            </a:r>
            <a:r>
              <a:rPr lang="en-US" sz="2400" dirty="0" smtClean="0">
                <a:solidFill>
                  <a:srgbClr val="000090"/>
                </a:solidFill>
                <a:latin typeface="Arial" panose="020B0604020202020204" pitchFamily="34" charset="0"/>
                <a:cs typeface="Arial" panose="020B0604020202020204" pitchFamily="34" charset="0"/>
              </a:rPr>
              <a:t>RAVI</a:t>
            </a:r>
            <a:r>
              <a:rPr lang="en-US" sz="2400" dirty="0">
                <a:solidFill>
                  <a:srgbClr val="000090"/>
                </a:solidFill>
                <a:latin typeface="Arial" panose="020B0604020202020204" pitchFamily="34" charset="0"/>
                <a:cs typeface="Arial" panose="020B0604020202020204" pitchFamily="34" charset="0"/>
              </a:rPr>
              <a:t> </a:t>
            </a:r>
            <a:r>
              <a:rPr lang="en-US" sz="2400" dirty="0" smtClean="0">
                <a:solidFill>
                  <a:srgbClr val="000090"/>
                </a:solidFill>
                <a:latin typeface="Arial" panose="020B0604020202020204" pitchFamily="34" charset="0"/>
                <a:cs typeface="Arial" panose="020B0604020202020204" pitchFamily="34" charset="0"/>
              </a:rPr>
              <a:t>as input to the new WMO SP.</a:t>
            </a:r>
            <a:endParaRPr lang="en-US" sz="2000" dirty="0">
              <a:solidFill>
                <a:srgbClr val="000090"/>
              </a:solidFill>
              <a:latin typeface="Arial" panose="020B0604020202020204" pitchFamily="34" charset="0"/>
              <a:cs typeface="Arial" panose="020B0604020202020204" pitchFamily="34" charset="0"/>
            </a:endParaRPr>
          </a:p>
          <a:p>
            <a:pPr>
              <a:buSzPct val="130000"/>
            </a:pPr>
            <a:endParaRPr lang="en-US" sz="2400" dirty="0">
              <a:solidFill>
                <a:srgbClr val="000090"/>
              </a:solidFill>
              <a:latin typeface="Arial" panose="020B0604020202020204" pitchFamily="34" charset="0"/>
              <a:cs typeface="Arial" panose="020B0604020202020204" pitchFamily="34" charset="0"/>
            </a:endParaRPr>
          </a:p>
          <a:p>
            <a:pPr>
              <a:buSzPct val="130000"/>
            </a:pPr>
            <a:r>
              <a:rPr lang="en-US" sz="2400" dirty="0">
                <a:solidFill>
                  <a:srgbClr val="000090"/>
                </a:solidFill>
                <a:latin typeface="Arial" panose="020B0604020202020204" pitchFamily="34" charset="0"/>
                <a:cs typeface="Arial" panose="020B0604020202020204" pitchFamily="34" charset="0"/>
              </a:rPr>
              <a:t>At the teleconference there was discussion on the future of RAVI as well as the priorities for the Region.</a:t>
            </a:r>
          </a:p>
          <a:p>
            <a:pPr marL="1114425" lvl="1" indent="-352425">
              <a:spcBef>
                <a:spcPts val="600"/>
              </a:spcBef>
              <a:buSzPct val="80000"/>
              <a:buNone/>
            </a:pPr>
            <a:endParaRPr lang="en-US" sz="2400" dirty="0" smtClean="0">
              <a:solidFill>
                <a:srgbClr val="000090"/>
              </a:solidFill>
              <a:latin typeface="Arial" panose="020B0604020202020204" pitchFamily="34" charset="0"/>
              <a:cs typeface="Arial" panose="020B0604020202020204" pitchFamily="34" charset="0"/>
            </a:endParaRPr>
          </a:p>
        </p:txBody>
      </p:sp>
      <p:cxnSp>
        <p:nvCxnSpPr>
          <p:cNvPr id="4" name="Straight Connector 3"/>
          <p:cNvCxnSpPr/>
          <p:nvPr/>
        </p:nvCxnSpPr>
        <p:spPr>
          <a:xfrm flipV="1">
            <a:off x="0" y="827773"/>
            <a:ext cx="9134371" cy="1"/>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
        <p:nvSpPr>
          <p:cNvPr id="5" name="Title 1"/>
          <p:cNvSpPr txBox="1">
            <a:spLocks/>
          </p:cNvSpPr>
          <p:nvPr/>
        </p:nvSpPr>
        <p:spPr>
          <a:xfrm>
            <a:off x="248356" y="105881"/>
            <a:ext cx="8647288" cy="72189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en-US" sz="2800" b="1" dirty="0">
                <a:solidFill>
                  <a:srgbClr val="000090"/>
                </a:solidFill>
                <a:latin typeface="+mn-lt"/>
                <a:ea typeface="Verdana" panose="020B0604030504040204" pitchFamily="34" charset="0"/>
                <a:cs typeface="Verdana" panose="020B0604030504040204" pitchFamily="34" charset="0"/>
              </a:rPr>
              <a:t>Steps taken since the RAVI MG meeting in 2016</a:t>
            </a:r>
            <a:endParaRPr lang="hr-HR" sz="2800" b="1" dirty="0" smtClean="0">
              <a:solidFill>
                <a:srgbClr val="000090"/>
              </a:solidFill>
              <a:latin typeface="+mn-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6389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par>
                                <p:cTn id="8" presetID="18" presetClass="entr" presetSubtype="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Righ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7074" y="1155149"/>
            <a:ext cx="8186876" cy="5340901"/>
          </a:xfrm>
        </p:spPr>
        <p:txBody>
          <a:bodyPr>
            <a:normAutofit fontScale="92500" lnSpcReduction="10000"/>
          </a:bodyPr>
          <a:lstStyle/>
          <a:p>
            <a:pPr>
              <a:buSzPct val="130000"/>
            </a:pPr>
            <a:r>
              <a:rPr lang="en-US" sz="2600" b="1" dirty="0">
                <a:solidFill>
                  <a:srgbClr val="000090"/>
                </a:solidFill>
              </a:rPr>
              <a:t>As a result of the teleconference, the following priorities were suggested as input for RAVI in the WMO Strategy for 2020 – 2023:</a:t>
            </a:r>
          </a:p>
          <a:p>
            <a:pPr>
              <a:buSzPct val="130000"/>
            </a:pPr>
            <a:endParaRPr lang="en-US" sz="2600" b="1" dirty="0">
              <a:solidFill>
                <a:srgbClr val="000090"/>
              </a:solidFill>
            </a:endParaRPr>
          </a:p>
          <a:p>
            <a:pPr lvl="1">
              <a:buSzPct val="130000"/>
            </a:pPr>
            <a:r>
              <a:rPr lang="en-US" sz="2600" b="1" dirty="0" smtClean="0">
                <a:solidFill>
                  <a:srgbClr val="000090"/>
                </a:solidFill>
              </a:rPr>
              <a:t>Enhancing </a:t>
            </a:r>
            <a:r>
              <a:rPr lang="en-US" sz="2600" b="1" dirty="0">
                <a:solidFill>
                  <a:srgbClr val="000090"/>
                </a:solidFill>
              </a:rPr>
              <a:t>the visibility</a:t>
            </a:r>
            <a:r>
              <a:rPr lang="en-US" sz="3000" dirty="0">
                <a:solidFill>
                  <a:srgbClr val="000090"/>
                </a:solidFill>
              </a:rPr>
              <a:t>,</a:t>
            </a:r>
            <a:r>
              <a:rPr lang="en-US" sz="2200" dirty="0">
                <a:solidFill>
                  <a:srgbClr val="000090"/>
                </a:solidFill>
              </a:rPr>
              <a:t> the importance of ensuring the relevance and value of the </a:t>
            </a:r>
            <a:r>
              <a:rPr lang="en-US" sz="2200" dirty="0" err="1">
                <a:solidFill>
                  <a:srgbClr val="000090"/>
                </a:solidFill>
              </a:rPr>
              <a:t>hydrometeorological</a:t>
            </a:r>
            <a:r>
              <a:rPr lang="en-US" sz="2200" dirty="0">
                <a:solidFill>
                  <a:srgbClr val="000090"/>
                </a:solidFill>
              </a:rPr>
              <a:t> services for society, including also ocean and climate services. This is important due to the budget cuts many of the NMHSs are facing while at the same time the complexity of the required services are growing and there are many new service providers from the private sector.</a:t>
            </a:r>
          </a:p>
          <a:p>
            <a:pPr>
              <a:buSzPct val="130000"/>
            </a:pPr>
            <a:endParaRPr lang="en-US" sz="2600" dirty="0">
              <a:solidFill>
                <a:srgbClr val="000090"/>
              </a:solidFill>
            </a:endParaRPr>
          </a:p>
          <a:p>
            <a:pPr lvl="1">
              <a:buSzPct val="130000"/>
            </a:pPr>
            <a:r>
              <a:rPr lang="en-US" sz="2600" b="1" dirty="0" smtClean="0">
                <a:solidFill>
                  <a:srgbClr val="000090"/>
                </a:solidFill>
              </a:rPr>
              <a:t>Sub </a:t>
            </a:r>
            <a:r>
              <a:rPr lang="en-US" sz="2600" b="1" dirty="0">
                <a:solidFill>
                  <a:srgbClr val="000090"/>
                </a:solidFill>
              </a:rPr>
              <a:t>regional approach in the implementation of WIGOS </a:t>
            </a:r>
            <a:r>
              <a:rPr lang="en-US" sz="2200" dirty="0">
                <a:solidFill>
                  <a:srgbClr val="000090"/>
                </a:solidFill>
              </a:rPr>
              <a:t>taking into account the vision of WIGOS 2040 including also the fast development on crowd sourcing, the internet of things, including new commercial data providers etc. </a:t>
            </a:r>
          </a:p>
          <a:p>
            <a:pPr>
              <a:buSzPct val="130000"/>
            </a:pPr>
            <a:endParaRPr lang="en-US" sz="2600" b="1" dirty="0">
              <a:solidFill>
                <a:srgbClr val="000090"/>
              </a:solidFill>
            </a:endParaRPr>
          </a:p>
        </p:txBody>
      </p:sp>
      <p:cxnSp>
        <p:nvCxnSpPr>
          <p:cNvPr id="4" name="Straight Connector 3"/>
          <p:cNvCxnSpPr/>
          <p:nvPr/>
        </p:nvCxnSpPr>
        <p:spPr>
          <a:xfrm flipV="1">
            <a:off x="0" y="827773"/>
            <a:ext cx="9134371" cy="1"/>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
        <p:nvSpPr>
          <p:cNvPr id="5" name="Title 1"/>
          <p:cNvSpPr txBox="1">
            <a:spLocks/>
          </p:cNvSpPr>
          <p:nvPr/>
        </p:nvSpPr>
        <p:spPr>
          <a:xfrm>
            <a:off x="248356" y="105881"/>
            <a:ext cx="8647288" cy="72189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en-US" sz="2800" b="1" dirty="0">
                <a:solidFill>
                  <a:srgbClr val="000090"/>
                </a:solidFill>
                <a:latin typeface="+mn-lt"/>
                <a:ea typeface="Verdana" panose="020B0604030504040204" pitchFamily="34" charset="0"/>
                <a:cs typeface="Verdana" panose="020B0604030504040204" pitchFamily="34" charset="0"/>
              </a:rPr>
              <a:t>Steps taken since the RAVI MG meeting in 2016</a:t>
            </a:r>
          </a:p>
        </p:txBody>
      </p:sp>
    </p:spTree>
    <p:extLst>
      <p:ext uri="{BB962C8B-B14F-4D97-AF65-F5344CB8AC3E}">
        <p14:creationId xmlns:p14="http://schemas.microsoft.com/office/powerpoint/2010/main" val="173402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par>
                                <p:cTn id="8" presetID="18" presetClass="entr" presetSubtype="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Right)">
                                      <p:cBhvr>
                                        <p:cTn id="10" dur="500"/>
                                        <p:tgtEl>
                                          <p:spTgt spid="4"/>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7074" y="1425388"/>
            <a:ext cx="8167826" cy="4695825"/>
          </a:xfrm>
        </p:spPr>
        <p:txBody>
          <a:bodyPr>
            <a:normAutofit fontScale="70000" lnSpcReduction="20000"/>
          </a:bodyPr>
          <a:lstStyle/>
          <a:p>
            <a:pPr marL="714375" indent="-352425">
              <a:spcBef>
                <a:spcPts val="600"/>
              </a:spcBef>
              <a:buSzPct val="80000"/>
              <a:buNone/>
            </a:pPr>
            <a:endParaRPr lang="hr-HR" sz="800" b="1" dirty="0" smtClean="0">
              <a:solidFill>
                <a:srgbClr val="000090"/>
              </a:solidFill>
            </a:endParaRPr>
          </a:p>
          <a:p>
            <a:pPr marL="647700" indent="-285750">
              <a:spcBef>
                <a:spcPts val="600"/>
              </a:spcBef>
              <a:buSzPct val="80000"/>
            </a:pPr>
            <a:r>
              <a:rPr lang="en-US" sz="2600" b="1" dirty="0" smtClean="0">
                <a:solidFill>
                  <a:srgbClr val="000090"/>
                </a:solidFill>
              </a:rPr>
              <a:t>Integration </a:t>
            </a:r>
            <a:r>
              <a:rPr lang="en-US" sz="2600" b="1" dirty="0">
                <a:solidFill>
                  <a:srgbClr val="000090"/>
                </a:solidFill>
              </a:rPr>
              <a:t>of the meteorological, oceanographic and climate communities in </a:t>
            </a:r>
            <a:r>
              <a:rPr lang="en-US" sz="2600" b="1" dirty="0" err="1">
                <a:solidFill>
                  <a:srgbClr val="000090"/>
                </a:solidFill>
              </a:rPr>
              <a:t>Multihazard</a:t>
            </a:r>
            <a:r>
              <a:rPr lang="en-US" sz="2600" b="1" dirty="0">
                <a:solidFill>
                  <a:srgbClr val="000090"/>
                </a:solidFill>
              </a:rPr>
              <a:t> Early Warning Systems and the role of the NMHS</a:t>
            </a:r>
            <a:r>
              <a:rPr lang="en-US" sz="1800" dirty="0">
                <a:solidFill>
                  <a:srgbClr val="000090"/>
                </a:solidFill>
              </a:rPr>
              <a:t>. </a:t>
            </a:r>
            <a:r>
              <a:rPr lang="en-US" sz="2300" dirty="0">
                <a:solidFill>
                  <a:srgbClr val="000090"/>
                </a:solidFill>
              </a:rPr>
              <a:t>“The weather rooms are transformed into multi-hazard early warning </a:t>
            </a:r>
            <a:r>
              <a:rPr lang="en-US" sz="2300" dirty="0" err="1">
                <a:solidFill>
                  <a:srgbClr val="000090"/>
                </a:solidFill>
              </a:rPr>
              <a:t>centres</a:t>
            </a:r>
            <a:r>
              <a:rPr lang="en-US" sz="2300" dirty="0">
                <a:solidFill>
                  <a:srgbClr val="000090"/>
                </a:solidFill>
              </a:rPr>
              <a:t>.</a:t>
            </a:r>
          </a:p>
          <a:p>
            <a:pPr marL="361950" indent="0">
              <a:spcBef>
                <a:spcPts val="600"/>
              </a:spcBef>
              <a:buSzPct val="80000"/>
              <a:buNone/>
            </a:pPr>
            <a:endParaRPr lang="en-US" sz="1800" dirty="0">
              <a:solidFill>
                <a:srgbClr val="000090"/>
              </a:solidFill>
            </a:endParaRPr>
          </a:p>
          <a:p>
            <a:pPr marL="647700" indent="-285750">
              <a:spcBef>
                <a:spcPts val="600"/>
              </a:spcBef>
              <a:buSzPct val="80000"/>
            </a:pPr>
            <a:r>
              <a:rPr lang="en-US" sz="2800" b="1" dirty="0" smtClean="0">
                <a:solidFill>
                  <a:srgbClr val="000090"/>
                </a:solidFill>
              </a:rPr>
              <a:t>Aviation </a:t>
            </a:r>
            <a:endParaRPr lang="en-US" sz="2800" b="1" dirty="0">
              <a:solidFill>
                <a:srgbClr val="000090"/>
              </a:solidFill>
            </a:endParaRPr>
          </a:p>
          <a:p>
            <a:pPr marL="714375" indent="-352425">
              <a:spcBef>
                <a:spcPts val="600"/>
              </a:spcBef>
              <a:buSzPct val="80000"/>
              <a:buFont typeface="Wingdings" pitchFamily="2" charset="2"/>
              <a:buChar char="ü"/>
            </a:pPr>
            <a:endParaRPr lang="en-US" sz="2800" b="1" dirty="0">
              <a:solidFill>
                <a:srgbClr val="000090"/>
              </a:solidFill>
            </a:endParaRPr>
          </a:p>
          <a:p>
            <a:pPr marL="647700" indent="-285750">
              <a:spcBef>
                <a:spcPts val="600"/>
              </a:spcBef>
              <a:buSzPct val="80000"/>
            </a:pPr>
            <a:r>
              <a:rPr lang="en-US" sz="2800" b="1" dirty="0" smtClean="0">
                <a:solidFill>
                  <a:srgbClr val="000090"/>
                </a:solidFill>
              </a:rPr>
              <a:t>Polar </a:t>
            </a:r>
            <a:r>
              <a:rPr lang="en-US" sz="2800" b="1" dirty="0">
                <a:solidFill>
                  <a:srgbClr val="000090"/>
                </a:solidFill>
              </a:rPr>
              <a:t>and high mountain issues </a:t>
            </a:r>
            <a:r>
              <a:rPr lang="en-US" sz="2600" dirty="0">
                <a:solidFill>
                  <a:srgbClr val="000090"/>
                </a:solidFill>
              </a:rPr>
              <a:t>– improvement of monitoring, prediction and services in the Arctic and high mountain </a:t>
            </a:r>
            <a:r>
              <a:rPr lang="en-US" sz="2600" dirty="0" smtClean="0">
                <a:solidFill>
                  <a:srgbClr val="000090"/>
                </a:solidFill>
              </a:rPr>
              <a:t>areas.</a:t>
            </a:r>
          </a:p>
          <a:p>
            <a:pPr marL="647700" indent="-285750">
              <a:spcBef>
                <a:spcPts val="600"/>
              </a:spcBef>
              <a:buSzPct val="80000"/>
            </a:pPr>
            <a:endParaRPr lang="en-US" sz="2600" dirty="0">
              <a:solidFill>
                <a:srgbClr val="000090"/>
              </a:solidFill>
            </a:endParaRPr>
          </a:p>
          <a:p>
            <a:pPr marL="647700" indent="-285750">
              <a:spcBef>
                <a:spcPts val="600"/>
              </a:spcBef>
              <a:buSzPct val="80000"/>
            </a:pPr>
            <a:r>
              <a:rPr lang="en-US" sz="2600" dirty="0" err="1" smtClean="0">
                <a:solidFill>
                  <a:srgbClr val="000090"/>
                </a:solidFill>
              </a:rPr>
              <a:t>Subregional</a:t>
            </a:r>
            <a:r>
              <a:rPr lang="en-US" sz="2600" dirty="0" smtClean="0">
                <a:solidFill>
                  <a:srgbClr val="000090"/>
                </a:solidFill>
              </a:rPr>
              <a:t> </a:t>
            </a:r>
            <a:r>
              <a:rPr lang="en-US" sz="2600" dirty="0">
                <a:solidFill>
                  <a:srgbClr val="000090"/>
                </a:solidFill>
              </a:rPr>
              <a:t>focus on the WMO priorities – important to have a clear focus on what are of most relevance to the various sub-areas of RAVI and how knowledge could be shared between the regions. </a:t>
            </a:r>
          </a:p>
          <a:p>
            <a:pPr marL="647700" indent="-285750">
              <a:spcBef>
                <a:spcPts val="600"/>
              </a:spcBef>
              <a:buSzPct val="80000"/>
            </a:pPr>
            <a:endParaRPr lang="en-US" sz="2600" dirty="0">
              <a:solidFill>
                <a:srgbClr val="000090"/>
              </a:solidFill>
            </a:endParaRPr>
          </a:p>
          <a:p>
            <a:pPr marL="647700" indent="-285750">
              <a:spcBef>
                <a:spcPts val="600"/>
              </a:spcBef>
              <a:buSzPct val="80000"/>
            </a:pPr>
            <a:r>
              <a:rPr lang="en-US" sz="2600" dirty="0">
                <a:solidFill>
                  <a:srgbClr val="000090"/>
                </a:solidFill>
              </a:rPr>
              <a:t>Advancing the EMI in RAVI through the 2016 – 2025 Strategy for the European NMHSs.</a:t>
            </a:r>
          </a:p>
          <a:p>
            <a:pPr marL="647700" indent="-285750">
              <a:spcBef>
                <a:spcPts val="600"/>
              </a:spcBef>
              <a:buSzPct val="80000"/>
            </a:pPr>
            <a:endParaRPr lang="en-US" sz="2600" dirty="0" smtClean="0">
              <a:solidFill>
                <a:srgbClr val="000090"/>
              </a:solidFill>
            </a:endParaRPr>
          </a:p>
          <a:p>
            <a:pPr marL="647700" indent="-285750">
              <a:spcBef>
                <a:spcPts val="600"/>
              </a:spcBef>
              <a:buSzPct val="80000"/>
            </a:pPr>
            <a:endParaRPr lang="en-GB" sz="2600" dirty="0" smtClean="0">
              <a:solidFill>
                <a:srgbClr val="000090"/>
              </a:solidFill>
            </a:endParaRPr>
          </a:p>
        </p:txBody>
      </p:sp>
      <p:cxnSp>
        <p:nvCxnSpPr>
          <p:cNvPr id="4" name="Straight Connector 3"/>
          <p:cNvCxnSpPr/>
          <p:nvPr/>
        </p:nvCxnSpPr>
        <p:spPr>
          <a:xfrm flipV="1">
            <a:off x="0" y="827773"/>
            <a:ext cx="9134371" cy="1"/>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
        <p:nvSpPr>
          <p:cNvPr id="5" name="Title 1"/>
          <p:cNvSpPr txBox="1">
            <a:spLocks/>
          </p:cNvSpPr>
          <p:nvPr/>
        </p:nvSpPr>
        <p:spPr>
          <a:xfrm>
            <a:off x="248356" y="105881"/>
            <a:ext cx="8647288" cy="72189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en-US" sz="2800" b="1" dirty="0">
                <a:solidFill>
                  <a:srgbClr val="000090"/>
                </a:solidFill>
                <a:latin typeface="+mn-lt"/>
                <a:ea typeface="Verdana" panose="020B0604030504040204" pitchFamily="34" charset="0"/>
                <a:cs typeface="Verdana" panose="020B0604030504040204" pitchFamily="34" charset="0"/>
              </a:rPr>
              <a:t>Steps taken since the RAVI MG meeting in 2016</a:t>
            </a:r>
          </a:p>
        </p:txBody>
      </p:sp>
    </p:spTree>
    <p:extLst>
      <p:ext uri="{BB962C8B-B14F-4D97-AF65-F5344CB8AC3E}">
        <p14:creationId xmlns:p14="http://schemas.microsoft.com/office/powerpoint/2010/main" val="86389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par>
                                <p:cTn id="8" presetID="18" presetClass="entr" presetSubtype="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Righ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272" y="1026445"/>
            <a:ext cx="8167826" cy="5606175"/>
          </a:xfrm>
        </p:spPr>
        <p:txBody>
          <a:bodyPr>
            <a:noAutofit/>
          </a:bodyPr>
          <a:lstStyle/>
          <a:p>
            <a:pPr marL="714375" indent="-352425">
              <a:spcBef>
                <a:spcPts val="600"/>
              </a:spcBef>
              <a:buSzPct val="80000"/>
              <a:buNone/>
            </a:pPr>
            <a:r>
              <a:rPr lang="en-US" sz="1800" dirty="0">
                <a:solidFill>
                  <a:srgbClr val="000090"/>
                </a:solidFill>
              </a:rPr>
              <a:t>Setting the landscape of NMSs in </a:t>
            </a:r>
            <a:r>
              <a:rPr lang="en-US" sz="1800" dirty="0" smtClean="0">
                <a:solidFill>
                  <a:srgbClr val="000090"/>
                </a:solidFill>
              </a:rPr>
              <a:t>Europe</a:t>
            </a:r>
          </a:p>
          <a:p>
            <a:pPr marL="714375" indent="-352425">
              <a:spcBef>
                <a:spcPts val="600"/>
              </a:spcBef>
              <a:buSzPct val="80000"/>
              <a:buNone/>
            </a:pPr>
            <a:endParaRPr lang="en-US" sz="1800" dirty="0">
              <a:solidFill>
                <a:srgbClr val="000090"/>
              </a:solidFill>
            </a:endParaRPr>
          </a:p>
          <a:p>
            <a:pPr marL="714375" indent="-352425">
              <a:spcBef>
                <a:spcPts val="600"/>
              </a:spcBef>
              <a:buSzPct val="80000"/>
              <a:buNone/>
            </a:pPr>
            <a:r>
              <a:rPr lang="en-US" sz="1800" b="1" dirty="0" smtClean="0">
                <a:solidFill>
                  <a:srgbClr val="000090"/>
                </a:solidFill>
              </a:rPr>
              <a:t>Does </a:t>
            </a:r>
            <a:r>
              <a:rPr lang="en-US" sz="1800" b="1" dirty="0">
                <a:solidFill>
                  <a:srgbClr val="000090"/>
                </a:solidFill>
              </a:rPr>
              <a:t>the current form of RAVI serve its Members in the best way</a:t>
            </a:r>
            <a:r>
              <a:rPr lang="en-US" sz="1800" dirty="0">
                <a:solidFill>
                  <a:srgbClr val="000090"/>
                </a:solidFill>
              </a:rPr>
              <a:t>? </a:t>
            </a:r>
          </a:p>
          <a:p>
            <a:pPr marL="933450" indent="-571500">
              <a:spcBef>
                <a:spcPts val="600"/>
              </a:spcBef>
              <a:buSzPct val="80000"/>
            </a:pPr>
            <a:r>
              <a:rPr lang="en-US" sz="1800" dirty="0" smtClean="0">
                <a:solidFill>
                  <a:srgbClr val="000090"/>
                </a:solidFill>
              </a:rPr>
              <a:t>What </a:t>
            </a:r>
            <a:r>
              <a:rPr lang="en-US" sz="1800" dirty="0">
                <a:solidFill>
                  <a:srgbClr val="000090"/>
                </a:solidFill>
              </a:rPr>
              <a:t>is the future role of RAVI in light of the WMO governance reform? </a:t>
            </a:r>
          </a:p>
          <a:p>
            <a:pPr marL="933450" indent="-571500">
              <a:spcBef>
                <a:spcPts val="600"/>
              </a:spcBef>
              <a:buSzPct val="80000"/>
            </a:pPr>
            <a:r>
              <a:rPr lang="en-US" sz="1800" dirty="0" smtClean="0">
                <a:solidFill>
                  <a:srgbClr val="000090"/>
                </a:solidFill>
              </a:rPr>
              <a:t>What </a:t>
            </a:r>
            <a:r>
              <a:rPr lang="en-US" sz="1800" dirty="0">
                <a:solidFill>
                  <a:srgbClr val="000090"/>
                </a:solidFill>
              </a:rPr>
              <a:t>benefits have RAVI provided to its Members during the RAVI MG mandate? </a:t>
            </a:r>
          </a:p>
          <a:p>
            <a:pPr marL="933450" indent="-571500">
              <a:spcBef>
                <a:spcPts val="600"/>
              </a:spcBef>
              <a:buSzPct val="80000"/>
            </a:pPr>
            <a:r>
              <a:rPr lang="en-US" sz="1800" dirty="0" smtClean="0">
                <a:solidFill>
                  <a:srgbClr val="000090"/>
                </a:solidFill>
              </a:rPr>
              <a:t>What </a:t>
            </a:r>
            <a:r>
              <a:rPr lang="en-US" sz="1800" dirty="0">
                <a:solidFill>
                  <a:srgbClr val="000090"/>
                </a:solidFill>
              </a:rPr>
              <a:t>are the areas where it isn’t supporting Members as needed/percept by the Members?</a:t>
            </a:r>
          </a:p>
          <a:p>
            <a:pPr marL="933450" indent="-571500">
              <a:spcBef>
                <a:spcPts val="600"/>
              </a:spcBef>
              <a:buSzPct val="80000"/>
            </a:pPr>
            <a:r>
              <a:rPr lang="en-US" sz="1800" dirty="0" smtClean="0">
                <a:solidFill>
                  <a:srgbClr val="000090"/>
                </a:solidFill>
              </a:rPr>
              <a:t>What </a:t>
            </a:r>
            <a:r>
              <a:rPr lang="en-US" sz="1800" dirty="0">
                <a:solidFill>
                  <a:srgbClr val="000090"/>
                </a:solidFill>
              </a:rPr>
              <a:t>are the key activities which will need implementing over the next 6 years(2018-2019, 2020-2023)?</a:t>
            </a:r>
          </a:p>
          <a:p>
            <a:pPr marL="933450" indent="-571500">
              <a:spcBef>
                <a:spcPts val="600"/>
              </a:spcBef>
              <a:buSzPct val="80000"/>
            </a:pPr>
            <a:r>
              <a:rPr lang="en-US" sz="1800" dirty="0" smtClean="0">
                <a:solidFill>
                  <a:srgbClr val="000090"/>
                </a:solidFill>
              </a:rPr>
              <a:t>How </a:t>
            </a:r>
            <a:r>
              <a:rPr lang="en-US" sz="1800" dirty="0">
                <a:solidFill>
                  <a:srgbClr val="000090"/>
                </a:solidFill>
              </a:rPr>
              <a:t>should Members best plan and structure itself to effectively deliver these (e.g. regrouping based on language, hazards, other organizations </a:t>
            </a:r>
            <a:r>
              <a:rPr lang="en-US" sz="1800" dirty="0" err="1">
                <a:solidFill>
                  <a:srgbClr val="000090"/>
                </a:solidFill>
              </a:rPr>
              <a:t>etc</a:t>
            </a:r>
            <a:r>
              <a:rPr lang="en-US" sz="1800" dirty="0">
                <a:solidFill>
                  <a:srgbClr val="000090"/>
                </a:solidFill>
              </a:rPr>
              <a:t>)?</a:t>
            </a:r>
          </a:p>
          <a:p>
            <a:pPr marL="933450" indent="-571500">
              <a:spcBef>
                <a:spcPts val="600"/>
              </a:spcBef>
              <a:buSzPct val="80000"/>
            </a:pPr>
            <a:r>
              <a:rPr lang="en-US" sz="1800" dirty="0" smtClean="0">
                <a:solidFill>
                  <a:srgbClr val="000090"/>
                </a:solidFill>
              </a:rPr>
              <a:t>How </a:t>
            </a:r>
            <a:r>
              <a:rPr lang="en-US" sz="1800" dirty="0">
                <a:solidFill>
                  <a:srgbClr val="000090"/>
                </a:solidFill>
              </a:rPr>
              <a:t>can the region increase the efficiency and effectiveness of delivering its WMO/RA VI priorities through aligning work plans with other established regional entities or other regional associations</a:t>
            </a:r>
            <a:r>
              <a:rPr lang="en-US" sz="1800" dirty="0" smtClean="0">
                <a:solidFill>
                  <a:srgbClr val="000090"/>
                </a:solidFill>
              </a:rPr>
              <a:t>?</a:t>
            </a:r>
            <a:endParaRPr lang="en-US" sz="1800" dirty="0">
              <a:solidFill>
                <a:srgbClr val="000090"/>
              </a:solidFill>
            </a:endParaRPr>
          </a:p>
          <a:p>
            <a:pPr marL="714375" indent="-352425">
              <a:spcBef>
                <a:spcPts val="600"/>
              </a:spcBef>
              <a:buSzPct val="80000"/>
              <a:buNone/>
            </a:pPr>
            <a:endParaRPr lang="en-US" sz="1800" b="1" dirty="0">
              <a:solidFill>
                <a:srgbClr val="000090"/>
              </a:solidFill>
            </a:endParaRPr>
          </a:p>
        </p:txBody>
      </p:sp>
      <p:cxnSp>
        <p:nvCxnSpPr>
          <p:cNvPr id="4" name="Straight Connector 3"/>
          <p:cNvCxnSpPr/>
          <p:nvPr/>
        </p:nvCxnSpPr>
        <p:spPr>
          <a:xfrm flipV="1">
            <a:off x="0" y="827773"/>
            <a:ext cx="9134371" cy="1"/>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
        <p:nvSpPr>
          <p:cNvPr id="5" name="Title 1"/>
          <p:cNvSpPr txBox="1">
            <a:spLocks/>
          </p:cNvSpPr>
          <p:nvPr/>
        </p:nvSpPr>
        <p:spPr>
          <a:xfrm>
            <a:off x="248356" y="105881"/>
            <a:ext cx="8647288" cy="72189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endParaRPr lang="hr-HR" sz="2000" b="1" dirty="0" smtClean="0">
              <a:solidFill>
                <a:srgbClr val="000090"/>
              </a:solidFill>
              <a:latin typeface="+mn-lt"/>
              <a:ea typeface="Verdana" panose="020B0604030504040204" pitchFamily="34" charset="0"/>
              <a:cs typeface="Verdana" panose="020B0604030504040204" pitchFamily="34" charset="0"/>
            </a:endParaRPr>
          </a:p>
        </p:txBody>
      </p:sp>
      <p:sp>
        <p:nvSpPr>
          <p:cNvPr id="2" name="Rectangle 1"/>
          <p:cNvSpPr/>
          <p:nvPr/>
        </p:nvSpPr>
        <p:spPr>
          <a:xfrm>
            <a:off x="1320747" y="304553"/>
            <a:ext cx="7445180" cy="523220"/>
          </a:xfrm>
          <a:prstGeom prst="rect">
            <a:avLst/>
          </a:prstGeom>
        </p:spPr>
        <p:txBody>
          <a:bodyPr wrap="none">
            <a:spAutoFit/>
          </a:bodyPr>
          <a:lstStyle/>
          <a:p>
            <a:r>
              <a:rPr lang="en-US" sz="2800" dirty="0" smtClean="0">
                <a:solidFill>
                  <a:srgbClr val="00487E"/>
                </a:solidFill>
              </a:rPr>
              <a:t>Possible themes for the </a:t>
            </a:r>
            <a:r>
              <a:rPr lang="en-US" sz="2800" dirty="0">
                <a:solidFill>
                  <a:srgbClr val="00487E"/>
                </a:solidFill>
              </a:rPr>
              <a:t>RAVI Regional Conference</a:t>
            </a:r>
          </a:p>
        </p:txBody>
      </p:sp>
    </p:spTree>
    <p:extLst>
      <p:ext uri="{BB962C8B-B14F-4D97-AF65-F5344CB8AC3E}">
        <p14:creationId xmlns:p14="http://schemas.microsoft.com/office/powerpoint/2010/main" val="136968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par>
                                <p:cTn id="8" presetID="18" presetClass="entr" presetSubtype="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Righ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7074" y="1425388"/>
            <a:ext cx="8167826" cy="4695825"/>
          </a:xfrm>
        </p:spPr>
        <p:txBody>
          <a:bodyPr>
            <a:normAutofit/>
          </a:bodyPr>
          <a:lstStyle/>
          <a:p>
            <a:pPr marL="714375" indent="-352425">
              <a:spcBef>
                <a:spcPts val="600"/>
              </a:spcBef>
              <a:buSzPct val="80000"/>
              <a:buNone/>
            </a:pPr>
            <a:r>
              <a:rPr lang="en-US" sz="1600" dirty="0" smtClean="0">
                <a:solidFill>
                  <a:srgbClr val="000090"/>
                </a:solidFill>
              </a:rPr>
              <a:t>i.</a:t>
            </a:r>
            <a:r>
              <a:rPr lang="en-US" sz="1600" dirty="0">
                <a:solidFill>
                  <a:srgbClr val="000090"/>
                </a:solidFill>
              </a:rPr>
              <a:t>	</a:t>
            </a:r>
            <a:r>
              <a:rPr lang="en-US" sz="1600" b="1" dirty="0">
                <a:solidFill>
                  <a:srgbClr val="000090"/>
                </a:solidFill>
              </a:rPr>
              <a:t>The future working structure of RAVI</a:t>
            </a:r>
          </a:p>
          <a:p>
            <a:pPr marL="714375" indent="-352425">
              <a:spcBef>
                <a:spcPts val="600"/>
              </a:spcBef>
              <a:buSzPct val="80000"/>
              <a:buNone/>
            </a:pPr>
            <a:r>
              <a:rPr lang="en-US" sz="1600" dirty="0">
                <a:solidFill>
                  <a:srgbClr val="000090"/>
                </a:solidFill>
              </a:rPr>
              <a:t>.	</a:t>
            </a:r>
            <a:r>
              <a:rPr lang="en-US" sz="1600" dirty="0" smtClean="0">
                <a:solidFill>
                  <a:srgbClr val="000090"/>
                </a:solidFill>
              </a:rPr>
              <a:t>	Should </a:t>
            </a:r>
            <a:r>
              <a:rPr lang="en-US" sz="1600" dirty="0">
                <a:solidFill>
                  <a:srgbClr val="000090"/>
                </a:solidFill>
              </a:rPr>
              <a:t>there be a sub-regional working structure</a:t>
            </a:r>
            <a:r>
              <a:rPr lang="en-US" sz="1600" dirty="0" smtClean="0">
                <a:solidFill>
                  <a:srgbClr val="000090"/>
                </a:solidFill>
              </a:rPr>
              <a:t>?</a:t>
            </a:r>
            <a:endParaRPr lang="en-US" sz="800" dirty="0">
              <a:solidFill>
                <a:srgbClr val="000090"/>
              </a:solidFill>
            </a:endParaRPr>
          </a:p>
          <a:p>
            <a:pPr marL="714375" indent="-352425">
              <a:spcBef>
                <a:spcPts val="600"/>
              </a:spcBef>
              <a:buSzPct val="80000"/>
              <a:buNone/>
            </a:pPr>
            <a:endParaRPr lang="en-US" sz="800" dirty="0" smtClean="0">
              <a:solidFill>
                <a:srgbClr val="000090"/>
              </a:solidFill>
            </a:endParaRPr>
          </a:p>
          <a:p>
            <a:pPr marL="714375" indent="-352425">
              <a:spcBef>
                <a:spcPts val="600"/>
              </a:spcBef>
              <a:buSzPct val="80000"/>
              <a:buNone/>
            </a:pPr>
            <a:r>
              <a:rPr lang="en-US" sz="1500" dirty="0" smtClean="0">
                <a:solidFill>
                  <a:srgbClr val="000090"/>
                </a:solidFill>
              </a:rPr>
              <a:t>ii. </a:t>
            </a:r>
            <a:r>
              <a:rPr lang="en-US" sz="800" dirty="0" smtClean="0">
                <a:solidFill>
                  <a:srgbClr val="000090"/>
                </a:solidFill>
              </a:rPr>
              <a:t>	</a:t>
            </a:r>
            <a:r>
              <a:rPr lang="en-US" sz="1600" b="1" dirty="0" smtClean="0">
                <a:solidFill>
                  <a:srgbClr val="000090"/>
                </a:solidFill>
              </a:rPr>
              <a:t>Private </a:t>
            </a:r>
            <a:r>
              <a:rPr lang="en-US" sz="1600" b="1" dirty="0">
                <a:solidFill>
                  <a:srgbClr val="000090"/>
                </a:solidFill>
              </a:rPr>
              <a:t>Public Partnership</a:t>
            </a:r>
          </a:p>
          <a:p>
            <a:pPr marL="714375" indent="-352425">
              <a:spcBef>
                <a:spcPts val="600"/>
              </a:spcBef>
              <a:buSzPct val="80000"/>
              <a:buNone/>
            </a:pPr>
            <a:r>
              <a:rPr lang="en-US" sz="1400" dirty="0" smtClean="0">
                <a:solidFill>
                  <a:srgbClr val="000090"/>
                </a:solidFill>
              </a:rPr>
              <a:t>	Should </a:t>
            </a:r>
            <a:r>
              <a:rPr lang="en-US" sz="1400" dirty="0">
                <a:solidFill>
                  <a:srgbClr val="000090"/>
                </a:solidFill>
              </a:rPr>
              <a:t>Members aim to coordinate RA VI activities with non-NMHS organizations, to ensure they’re aligned where possible. If so, how? </a:t>
            </a:r>
          </a:p>
          <a:p>
            <a:pPr marL="714375" indent="-352425">
              <a:spcBef>
                <a:spcPts val="600"/>
              </a:spcBef>
              <a:buSzPct val="80000"/>
              <a:buNone/>
            </a:pPr>
            <a:endParaRPr lang="en-US" sz="1600" b="1" dirty="0">
              <a:solidFill>
                <a:srgbClr val="000090"/>
              </a:solidFill>
            </a:endParaRPr>
          </a:p>
          <a:p>
            <a:pPr marL="714375" indent="-352425">
              <a:spcBef>
                <a:spcPts val="600"/>
              </a:spcBef>
              <a:buSzPct val="80000"/>
              <a:buNone/>
            </a:pPr>
            <a:r>
              <a:rPr lang="en-US" sz="1600" b="1" dirty="0">
                <a:solidFill>
                  <a:srgbClr val="000090"/>
                </a:solidFill>
              </a:rPr>
              <a:t>iii.	 Which are the main priorities, emerging issues for RAVI </a:t>
            </a:r>
          </a:p>
          <a:p>
            <a:pPr marL="714375" indent="-352425">
              <a:spcBef>
                <a:spcPts val="600"/>
              </a:spcBef>
              <a:buSzPct val="80000"/>
              <a:buNone/>
            </a:pPr>
            <a:r>
              <a:rPr lang="en-US" sz="1400" dirty="0" smtClean="0">
                <a:solidFill>
                  <a:srgbClr val="000090"/>
                </a:solidFill>
              </a:rPr>
              <a:t>	1</a:t>
            </a:r>
            <a:r>
              <a:rPr lang="en-US" sz="1400" dirty="0">
                <a:solidFill>
                  <a:srgbClr val="000090"/>
                </a:solidFill>
              </a:rPr>
              <a:t>.	</a:t>
            </a:r>
            <a:r>
              <a:rPr lang="en-US" sz="1400" dirty="0" smtClean="0">
                <a:solidFill>
                  <a:srgbClr val="000090"/>
                </a:solidFill>
              </a:rPr>
              <a:t>for </a:t>
            </a:r>
            <a:r>
              <a:rPr lang="en-US" sz="1400" dirty="0">
                <a:solidFill>
                  <a:srgbClr val="000090"/>
                </a:solidFill>
              </a:rPr>
              <a:t>focusing its resources on during 2018 and  2019 </a:t>
            </a:r>
          </a:p>
          <a:p>
            <a:pPr marL="714375" indent="-352425">
              <a:spcBef>
                <a:spcPts val="600"/>
              </a:spcBef>
              <a:buSzPct val="80000"/>
              <a:buNone/>
            </a:pPr>
            <a:r>
              <a:rPr lang="en-US" sz="1400" dirty="0" smtClean="0">
                <a:solidFill>
                  <a:srgbClr val="000090"/>
                </a:solidFill>
              </a:rPr>
              <a:t>	2</a:t>
            </a:r>
            <a:r>
              <a:rPr lang="en-US" sz="1400" dirty="0">
                <a:solidFill>
                  <a:srgbClr val="000090"/>
                </a:solidFill>
              </a:rPr>
              <a:t>.	for input to the new WMO SP 2020 – 2023</a:t>
            </a:r>
          </a:p>
          <a:p>
            <a:pPr marL="714375" indent="-352425">
              <a:spcBef>
                <a:spcPts val="600"/>
              </a:spcBef>
              <a:buSzPct val="80000"/>
              <a:buNone/>
            </a:pPr>
            <a:r>
              <a:rPr lang="en-US" sz="1400" dirty="0" smtClean="0">
                <a:solidFill>
                  <a:srgbClr val="000090"/>
                </a:solidFill>
              </a:rPr>
              <a:t>	3</a:t>
            </a:r>
            <a:r>
              <a:rPr lang="en-US" sz="1400" dirty="0">
                <a:solidFill>
                  <a:srgbClr val="000090"/>
                </a:solidFill>
              </a:rPr>
              <a:t>.	indicated differences in the sub-regions </a:t>
            </a:r>
          </a:p>
          <a:p>
            <a:pPr marL="714375" indent="-352425">
              <a:spcBef>
                <a:spcPts val="600"/>
              </a:spcBef>
              <a:buSzPct val="80000"/>
              <a:buNone/>
            </a:pPr>
            <a:endParaRPr lang="en-US" sz="800" dirty="0" smtClean="0">
              <a:solidFill>
                <a:srgbClr val="000090"/>
              </a:solidFill>
            </a:endParaRPr>
          </a:p>
          <a:p>
            <a:pPr marL="714375" indent="-352425">
              <a:spcBef>
                <a:spcPts val="600"/>
              </a:spcBef>
              <a:buSzPct val="80000"/>
              <a:buNone/>
            </a:pPr>
            <a:r>
              <a:rPr lang="en-US" sz="1400" dirty="0" smtClean="0">
                <a:solidFill>
                  <a:srgbClr val="000090"/>
                </a:solidFill>
              </a:rPr>
              <a:t>	The </a:t>
            </a:r>
            <a:r>
              <a:rPr lang="en-US" sz="1400" dirty="0">
                <a:solidFill>
                  <a:srgbClr val="000090"/>
                </a:solidFill>
              </a:rPr>
              <a:t>RAVI including RECO could be carried out as two days of RECO and two or three days of the </a:t>
            </a:r>
            <a:r>
              <a:rPr lang="en-US" sz="1400" dirty="0" smtClean="0">
                <a:solidFill>
                  <a:srgbClr val="000090"/>
                </a:solidFill>
              </a:rPr>
              <a:t>normal RAVI </a:t>
            </a:r>
            <a:r>
              <a:rPr lang="en-US" sz="1400" dirty="0">
                <a:solidFill>
                  <a:srgbClr val="000090"/>
                </a:solidFill>
              </a:rPr>
              <a:t>session. </a:t>
            </a:r>
          </a:p>
          <a:p>
            <a:pPr marL="714375" indent="-352425">
              <a:spcBef>
                <a:spcPts val="600"/>
              </a:spcBef>
              <a:buSzPct val="80000"/>
              <a:buNone/>
            </a:pPr>
            <a:r>
              <a:rPr lang="en-US" sz="1400" dirty="0" smtClean="0">
                <a:solidFill>
                  <a:srgbClr val="000090"/>
                </a:solidFill>
              </a:rPr>
              <a:t>	It </a:t>
            </a:r>
            <a:r>
              <a:rPr lang="en-US" sz="1400" dirty="0">
                <a:solidFill>
                  <a:srgbClr val="000090"/>
                </a:solidFill>
              </a:rPr>
              <a:t>is important to find speakers for the RECO triggering a real/productive discussion on issues </a:t>
            </a:r>
            <a:r>
              <a:rPr lang="en-US" sz="1400" dirty="0" smtClean="0">
                <a:solidFill>
                  <a:srgbClr val="000090"/>
                </a:solidFill>
              </a:rPr>
              <a:t>of importance</a:t>
            </a:r>
            <a:r>
              <a:rPr lang="en-US" sz="1400" dirty="0">
                <a:solidFill>
                  <a:srgbClr val="000090"/>
                </a:solidFill>
              </a:rPr>
              <a:t>. One suggestion is in the beginning of RECO to have short introduction to the EC WGSOP output and to have a discussion around these themes led by TBD by MG.</a:t>
            </a:r>
          </a:p>
        </p:txBody>
      </p:sp>
      <p:cxnSp>
        <p:nvCxnSpPr>
          <p:cNvPr id="4" name="Straight Connector 3"/>
          <p:cNvCxnSpPr/>
          <p:nvPr/>
        </p:nvCxnSpPr>
        <p:spPr>
          <a:xfrm flipV="1">
            <a:off x="0" y="827773"/>
            <a:ext cx="9134371" cy="1"/>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
        <p:nvSpPr>
          <p:cNvPr id="5" name="Title 1"/>
          <p:cNvSpPr txBox="1">
            <a:spLocks/>
          </p:cNvSpPr>
          <p:nvPr/>
        </p:nvSpPr>
        <p:spPr>
          <a:xfrm>
            <a:off x="248356" y="105881"/>
            <a:ext cx="8647288" cy="72189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endParaRPr lang="hr-HR" sz="2000" b="1" dirty="0" smtClean="0">
              <a:solidFill>
                <a:srgbClr val="000090"/>
              </a:solidFill>
              <a:latin typeface="+mn-lt"/>
              <a:ea typeface="Verdana" panose="020B0604030504040204" pitchFamily="34" charset="0"/>
              <a:cs typeface="Verdana" panose="020B0604030504040204" pitchFamily="34" charset="0"/>
            </a:endParaRPr>
          </a:p>
        </p:txBody>
      </p:sp>
      <p:sp>
        <p:nvSpPr>
          <p:cNvPr id="2" name="Rectangle 1"/>
          <p:cNvSpPr/>
          <p:nvPr/>
        </p:nvSpPr>
        <p:spPr>
          <a:xfrm>
            <a:off x="557075" y="105881"/>
            <a:ext cx="8007376" cy="800219"/>
          </a:xfrm>
          <a:prstGeom prst="rect">
            <a:avLst/>
          </a:prstGeom>
        </p:spPr>
        <p:txBody>
          <a:bodyPr wrap="square">
            <a:spAutoFit/>
          </a:bodyPr>
          <a:lstStyle/>
          <a:p>
            <a:r>
              <a:rPr lang="fi-FI" sz="2800" dirty="0" err="1" smtClean="0">
                <a:solidFill>
                  <a:srgbClr val="004D86"/>
                </a:solidFill>
              </a:rPr>
              <a:t>Possible</a:t>
            </a:r>
            <a:r>
              <a:rPr lang="fi-FI" sz="2800" dirty="0" smtClean="0">
                <a:solidFill>
                  <a:srgbClr val="004D86"/>
                </a:solidFill>
              </a:rPr>
              <a:t> </a:t>
            </a:r>
            <a:r>
              <a:rPr lang="fi-FI" sz="2800" dirty="0" err="1" smtClean="0">
                <a:solidFill>
                  <a:srgbClr val="004D86"/>
                </a:solidFill>
              </a:rPr>
              <a:t>themes</a:t>
            </a:r>
            <a:r>
              <a:rPr lang="fi-FI" sz="2800" dirty="0" smtClean="0">
                <a:solidFill>
                  <a:srgbClr val="004D86"/>
                </a:solidFill>
              </a:rPr>
              <a:t> for </a:t>
            </a:r>
            <a:r>
              <a:rPr lang="fi-FI" sz="2800" dirty="0" err="1" smtClean="0">
                <a:solidFill>
                  <a:srgbClr val="004D86"/>
                </a:solidFill>
              </a:rPr>
              <a:t>the</a:t>
            </a:r>
            <a:r>
              <a:rPr lang="fi-FI" sz="2800" dirty="0" smtClean="0">
                <a:solidFill>
                  <a:srgbClr val="004D86"/>
                </a:solidFill>
              </a:rPr>
              <a:t> RAVI </a:t>
            </a:r>
            <a:r>
              <a:rPr lang="fi-FI" sz="2800" dirty="0" err="1" smtClean="0">
                <a:solidFill>
                  <a:srgbClr val="004D86"/>
                </a:solidFill>
              </a:rPr>
              <a:t>Regional</a:t>
            </a:r>
            <a:r>
              <a:rPr lang="fi-FI" sz="2800" dirty="0" smtClean="0">
                <a:solidFill>
                  <a:srgbClr val="004D86"/>
                </a:solidFill>
              </a:rPr>
              <a:t> Conference</a:t>
            </a:r>
            <a:endParaRPr lang="en-US" sz="2800" dirty="0">
              <a:solidFill>
                <a:srgbClr val="004D86"/>
              </a:solidFill>
            </a:endParaRPr>
          </a:p>
          <a:p>
            <a:endParaRPr lang="en-US" dirty="0"/>
          </a:p>
        </p:txBody>
      </p:sp>
    </p:spTree>
    <p:extLst>
      <p:ext uri="{BB962C8B-B14F-4D97-AF65-F5344CB8AC3E}">
        <p14:creationId xmlns:p14="http://schemas.microsoft.com/office/powerpoint/2010/main" val="191091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par>
                                <p:cTn id="8" presetID="18" presetClass="entr" presetSubtype="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Righ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673"/>
            <a:ext cx="8229600" cy="1143000"/>
          </a:xfrm>
        </p:spPr>
        <p:txBody>
          <a:bodyPr>
            <a:normAutofit/>
          </a:bodyPr>
          <a:lstStyle/>
          <a:p>
            <a:r>
              <a:rPr lang="fi-FI" sz="2800" dirty="0" err="1" smtClean="0">
                <a:solidFill>
                  <a:srgbClr val="0070C0"/>
                </a:solidFill>
              </a:rPr>
              <a:t>The</a:t>
            </a:r>
            <a:r>
              <a:rPr lang="fi-FI" sz="2800" dirty="0" smtClean="0">
                <a:solidFill>
                  <a:srgbClr val="0070C0"/>
                </a:solidFill>
              </a:rPr>
              <a:t> RAVI </a:t>
            </a:r>
            <a:r>
              <a:rPr lang="fi-FI" sz="2800" dirty="0" err="1" smtClean="0">
                <a:solidFill>
                  <a:srgbClr val="0070C0"/>
                </a:solidFill>
              </a:rPr>
              <a:t>Regional</a:t>
            </a:r>
            <a:r>
              <a:rPr lang="fi-FI" sz="2800" dirty="0" smtClean="0">
                <a:solidFill>
                  <a:srgbClr val="0070C0"/>
                </a:solidFill>
              </a:rPr>
              <a:t> Conference</a:t>
            </a:r>
            <a:endParaRPr lang="en-US" sz="2800" dirty="0">
              <a:solidFill>
                <a:srgbClr val="0070C0"/>
              </a:solidFill>
            </a:endParaRPr>
          </a:p>
        </p:txBody>
      </p:sp>
      <p:sp>
        <p:nvSpPr>
          <p:cNvPr id="3" name="Content Placeholder 2"/>
          <p:cNvSpPr>
            <a:spLocks noGrp="1"/>
          </p:cNvSpPr>
          <p:nvPr>
            <p:ph idx="1"/>
          </p:nvPr>
        </p:nvSpPr>
        <p:spPr>
          <a:xfrm>
            <a:off x="452385" y="1154723"/>
            <a:ext cx="8229600" cy="5503654"/>
          </a:xfrm>
        </p:spPr>
        <p:txBody>
          <a:bodyPr>
            <a:normAutofit fontScale="62500" lnSpcReduction="20000"/>
          </a:bodyPr>
          <a:lstStyle/>
          <a:p>
            <a:pPr marL="714375" indent="-352425">
              <a:spcBef>
                <a:spcPts val="600"/>
              </a:spcBef>
              <a:buSzPct val="80000"/>
              <a:buNone/>
            </a:pPr>
            <a:r>
              <a:rPr lang="fi-FI" sz="2300" b="1" dirty="0" err="1" smtClean="0">
                <a:solidFill>
                  <a:srgbClr val="000090"/>
                </a:solidFill>
              </a:rPr>
              <a:t>Suggestions</a:t>
            </a:r>
            <a:r>
              <a:rPr lang="fi-FI" sz="1600" b="1" dirty="0" smtClean="0">
                <a:solidFill>
                  <a:srgbClr val="000090"/>
                </a:solidFill>
              </a:rPr>
              <a:t>:</a:t>
            </a:r>
            <a:endParaRPr lang="en-US" sz="1600" b="1" dirty="0">
              <a:solidFill>
                <a:srgbClr val="000090"/>
              </a:solidFill>
            </a:endParaRPr>
          </a:p>
          <a:p>
            <a:pPr marL="819150" indent="-457200">
              <a:spcBef>
                <a:spcPts val="600"/>
              </a:spcBef>
              <a:buSzPct val="80000"/>
              <a:buFont typeface="+mj-lt"/>
              <a:buAutoNum type="arabicPeriod"/>
            </a:pPr>
            <a:r>
              <a:rPr lang="en-US" sz="2100" b="1" dirty="0" smtClean="0">
                <a:solidFill>
                  <a:srgbClr val="000090"/>
                </a:solidFill>
              </a:rPr>
              <a:t>The </a:t>
            </a:r>
            <a:r>
              <a:rPr lang="en-US" sz="2100" b="1" dirty="0">
                <a:solidFill>
                  <a:srgbClr val="000090"/>
                </a:solidFill>
              </a:rPr>
              <a:t>role of Regional Associations within WMO governance reform: David </a:t>
            </a:r>
            <a:r>
              <a:rPr lang="en-US" sz="2100" b="1" dirty="0" smtClean="0">
                <a:solidFill>
                  <a:srgbClr val="000090"/>
                </a:solidFill>
              </a:rPr>
              <a:t>Grimes</a:t>
            </a:r>
          </a:p>
          <a:p>
            <a:pPr marL="819150" indent="-457200">
              <a:spcBef>
                <a:spcPts val="600"/>
              </a:spcBef>
              <a:buSzPct val="80000"/>
              <a:buFont typeface="+mj-lt"/>
              <a:buAutoNum type="arabicPeriod"/>
            </a:pPr>
            <a:r>
              <a:rPr lang="fi-FI" sz="2100" b="1" dirty="0" err="1" smtClean="0">
                <a:solidFill>
                  <a:srgbClr val="000090"/>
                </a:solidFill>
              </a:rPr>
              <a:t>The</a:t>
            </a:r>
            <a:r>
              <a:rPr lang="fi-FI" sz="2100" b="1" dirty="0" smtClean="0">
                <a:solidFill>
                  <a:srgbClr val="000090"/>
                </a:solidFill>
              </a:rPr>
              <a:t> main </a:t>
            </a:r>
            <a:r>
              <a:rPr lang="fi-FI" sz="2100" b="1" dirty="0" err="1" smtClean="0">
                <a:solidFill>
                  <a:srgbClr val="000090"/>
                </a:solidFill>
              </a:rPr>
              <a:t>decsions</a:t>
            </a:r>
            <a:r>
              <a:rPr lang="fi-FI" sz="2100" b="1" dirty="0" smtClean="0">
                <a:solidFill>
                  <a:srgbClr val="000090"/>
                </a:solidFill>
              </a:rPr>
              <a:t> </a:t>
            </a:r>
            <a:r>
              <a:rPr lang="fi-FI" sz="2100" b="1" dirty="0" err="1" smtClean="0">
                <a:solidFill>
                  <a:srgbClr val="000090"/>
                </a:solidFill>
              </a:rPr>
              <a:t>by</a:t>
            </a:r>
            <a:r>
              <a:rPr lang="fi-FI" sz="2100" b="1" dirty="0" smtClean="0">
                <a:solidFill>
                  <a:srgbClr val="000090"/>
                </a:solidFill>
              </a:rPr>
              <a:t> </a:t>
            </a:r>
            <a:r>
              <a:rPr lang="fi-FI" sz="2100" b="1" dirty="0" err="1" smtClean="0">
                <a:solidFill>
                  <a:srgbClr val="000090"/>
                </a:solidFill>
              </a:rPr>
              <a:t>Congress</a:t>
            </a:r>
            <a:r>
              <a:rPr lang="fi-FI" sz="2100" b="1" dirty="0" smtClean="0">
                <a:solidFill>
                  <a:srgbClr val="000090"/>
                </a:solidFill>
              </a:rPr>
              <a:t> and EC </a:t>
            </a:r>
            <a:r>
              <a:rPr lang="fi-FI" sz="2100" b="1" dirty="0" err="1" smtClean="0">
                <a:solidFill>
                  <a:srgbClr val="000090"/>
                </a:solidFill>
              </a:rPr>
              <a:t>reflecting</a:t>
            </a:r>
            <a:r>
              <a:rPr lang="fi-FI" sz="2100" b="1" dirty="0" smtClean="0">
                <a:solidFill>
                  <a:srgbClr val="000090"/>
                </a:solidFill>
              </a:rPr>
              <a:t>  RAVI – </a:t>
            </a:r>
            <a:r>
              <a:rPr lang="fi-FI" sz="2100" b="1" dirty="0" err="1" smtClean="0">
                <a:solidFill>
                  <a:srgbClr val="000090"/>
                </a:solidFill>
              </a:rPr>
              <a:t>Secretariat</a:t>
            </a:r>
            <a:endParaRPr lang="fi-FI" sz="2100" b="1" dirty="0" smtClean="0">
              <a:solidFill>
                <a:srgbClr val="000090"/>
              </a:solidFill>
            </a:endParaRPr>
          </a:p>
          <a:p>
            <a:pPr marL="819150" indent="-457200">
              <a:spcBef>
                <a:spcPts val="600"/>
              </a:spcBef>
              <a:buSzPct val="80000"/>
              <a:buFont typeface="+mj-lt"/>
              <a:buAutoNum type="arabicPeriod"/>
            </a:pPr>
            <a:r>
              <a:rPr lang="en-US" sz="2100" b="1" smtClean="0">
                <a:solidFill>
                  <a:srgbClr val="000090"/>
                </a:solidFill>
              </a:rPr>
              <a:t>The </a:t>
            </a:r>
            <a:r>
              <a:rPr lang="en-US" sz="2100" b="1" dirty="0">
                <a:solidFill>
                  <a:srgbClr val="000090"/>
                </a:solidFill>
              </a:rPr>
              <a:t>European NMS strategy: Speaker: Gerard van der </a:t>
            </a:r>
            <a:r>
              <a:rPr lang="en-US" sz="2100" b="1" dirty="0" err="1">
                <a:solidFill>
                  <a:srgbClr val="000090"/>
                </a:solidFill>
              </a:rPr>
              <a:t>Steenhoven</a:t>
            </a:r>
            <a:r>
              <a:rPr lang="en-US" sz="2100" b="1" dirty="0">
                <a:solidFill>
                  <a:srgbClr val="000090"/>
                </a:solidFill>
              </a:rPr>
              <a:t>, KNMI</a:t>
            </a:r>
            <a:r>
              <a:rPr lang="en-US" sz="2100" b="1" dirty="0" smtClean="0">
                <a:solidFill>
                  <a:srgbClr val="000090"/>
                </a:solidFill>
              </a:rPr>
              <a:t>.</a:t>
            </a:r>
          </a:p>
          <a:p>
            <a:pPr marL="819150" indent="-457200">
              <a:spcBef>
                <a:spcPts val="600"/>
              </a:spcBef>
              <a:buSzPct val="80000"/>
              <a:buFont typeface="+mj-lt"/>
              <a:buAutoNum type="arabicPeriod"/>
            </a:pPr>
            <a:r>
              <a:rPr lang="fi-FI" sz="2100" b="1" dirty="0" err="1" smtClean="0">
                <a:solidFill>
                  <a:srgbClr val="000090"/>
                </a:solidFill>
              </a:rPr>
              <a:t>Subregional</a:t>
            </a:r>
            <a:r>
              <a:rPr lang="fi-FI" sz="2100" b="1" dirty="0" smtClean="0">
                <a:solidFill>
                  <a:srgbClr val="000090"/>
                </a:solidFill>
              </a:rPr>
              <a:t> </a:t>
            </a:r>
            <a:r>
              <a:rPr lang="fi-FI" sz="2100" b="1" dirty="0" smtClean="0">
                <a:solidFill>
                  <a:srgbClr val="000090"/>
                </a:solidFill>
              </a:rPr>
              <a:t>input – </a:t>
            </a:r>
            <a:r>
              <a:rPr lang="fi-FI" sz="2100" b="1" dirty="0" err="1" smtClean="0">
                <a:solidFill>
                  <a:srgbClr val="000090"/>
                </a:solidFill>
              </a:rPr>
              <a:t>two</a:t>
            </a:r>
            <a:r>
              <a:rPr lang="fi-FI" sz="2100" b="1" dirty="0" smtClean="0">
                <a:solidFill>
                  <a:srgbClr val="000090"/>
                </a:solidFill>
              </a:rPr>
              <a:t> </a:t>
            </a:r>
            <a:r>
              <a:rPr lang="fi-FI" sz="2100" b="1" dirty="0" err="1" smtClean="0">
                <a:solidFill>
                  <a:srgbClr val="000090"/>
                </a:solidFill>
              </a:rPr>
              <a:t>different</a:t>
            </a:r>
            <a:r>
              <a:rPr lang="fi-FI" sz="2100" b="1" dirty="0" smtClean="0">
                <a:solidFill>
                  <a:srgbClr val="000090"/>
                </a:solidFill>
              </a:rPr>
              <a:t> </a:t>
            </a:r>
            <a:r>
              <a:rPr lang="fi-FI" sz="2100" b="1" dirty="0" err="1" smtClean="0">
                <a:solidFill>
                  <a:srgbClr val="000090"/>
                </a:solidFill>
              </a:rPr>
              <a:t>regions</a:t>
            </a:r>
            <a:r>
              <a:rPr lang="fi-FI" sz="2100" b="1" dirty="0" smtClean="0">
                <a:solidFill>
                  <a:srgbClr val="000090"/>
                </a:solidFill>
              </a:rPr>
              <a:t> – </a:t>
            </a:r>
            <a:r>
              <a:rPr lang="fi-FI" sz="2100" b="1" dirty="0" err="1" smtClean="0">
                <a:solidFill>
                  <a:srgbClr val="000090"/>
                </a:solidFill>
              </a:rPr>
              <a:t>the</a:t>
            </a:r>
            <a:r>
              <a:rPr lang="fi-FI" sz="2100" b="1" dirty="0" smtClean="0">
                <a:solidFill>
                  <a:srgbClr val="000090"/>
                </a:solidFill>
              </a:rPr>
              <a:t> </a:t>
            </a:r>
            <a:r>
              <a:rPr lang="fi-FI" sz="2100" b="1" dirty="0" err="1" smtClean="0">
                <a:solidFill>
                  <a:srgbClr val="000090"/>
                </a:solidFill>
              </a:rPr>
              <a:t>challenges</a:t>
            </a:r>
            <a:r>
              <a:rPr lang="fi-FI" sz="2100" b="1" dirty="0" smtClean="0">
                <a:solidFill>
                  <a:srgbClr val="000090"/>
                </a:solidFill>
              </a:rPr>
              <a:t> and </a:t>
            </a:r>
            <a:r>
              <a:rPr lang="fi-FI" sz="2100" b="1" dirty="0" err="1" smtClean="0">
                <a:solidFill>
                  <a:srgbClr val="000090"/>
                </a:solidFill>
              </a:rPr>
              <a:t>priorities</a:t>
            </a:r>
            <a:endParaRPr lang="en-US" sz="2100" b="1" dirty="0">
              <a:solidFill>
                <a:srgbClr val="000090"/>
              </a:solidFill>
            </a:endParaRPr>
          </a:p>
          <a:p>
            <a:pPr marL="819150" indent="-457200">
              <a:spcBef>
                <a:spcPts val="600"/>
              </a:spcBef>
              <a:buSzPct val="80000"/>
              <a:buFont typeface="+mj-lt"/>
              <a:buAutoNum type="arabicPeriod"/>
            </a:pPr>
            <a:r>
              <a:rPr lang="en-US" sz="2100" b="1" dirty="0" smtClean="0">
                <a:solidFill>
                  <a:srgbClr val="000090"/>
                </a:solidFill>
              </a:rPr>
              <a:t>The </a:t>
            </a:r>
            <a:r>
              <a:rPr lang="en-US" sz="2100" b="1" dirty="0">
                <a:solidFill>
                  <a:srgbClr val="000090"/>
                </a:solidFill>
              </a:rPr>
              <a:t>role of other European </a:t>
            </a:r>
            <a:r>
              <a:rPr lang="en-US" sz="2100" b="1" dirty="0" err="1">
                <a:solidFill>
                  <a:srgbClr val="000090"/>
                </a:solidFill>
              </a:rPr>
              <a:t>Organisations</a:t>
            </a:r>
            <a:r>
              <a:rPr lang="en-US" sz="2100" b="1" dirty="0">
                <a:solidFill>
                  <a:srgbClr val="000090"/>
                </a:solidFill>
              </a:rPr>
              <a:t> – EUMETNET, EUMETSAT … </a:t>
            </a:r>
            <a:r>
              <a:rPr lang="en-US" sz="2100" b="1" dirty="0" err="1">
                <a:solidFill>
                  <a:srgbClr val="000090"/>
                </a:solidFill>
              </a:rPr>
              <a:t>etc</a:t>
            </a:r>
            <a:r>
              <a:rPr lang="en-US" sz="2100" b="1" dirty="0">
                <a:solidFill>
                  <a:srgbClr val="000090"/>
                </a:solidFill>
              </a:rPr>
              <a:t> : ??</a:t>
            </a:r>
          </a:p>
          <a:p>
            <a:pPr marL="714375" indent="-352425">
              <a:spcBef>
                <a:spcPts val="600"/>
              </a:spcBef>
              <a:buSzPct val="80000"/>
              <a:buNone/>
            </a:pPr>
            <a:endParaRPr lang="en-US" sz="2100" b="1" dirty="0">
              <a:solidFill>
                <a:srgbClr val="000090"/>
              </a:solidFill>
            </a:endParaRPr>
          </a:p>
          <a:p>
            <a:pPr marL="714375" indent="-352425">
              <a:spcBef>
                <a:spcPts val="600"/>
              </a:spcBef>
              <a:buSzPct val="80000"/>
              <a:buNone/>
            </a:pPr>
            <a:r>
              <a:rPr lang="en-US" sz="2100" b="1" dirty="0">
                <a:solidFill>
                  <a:srgbClr val="000090"/>
                </a:solidFill>
              </a:rPr>
              <a:t>Breakout groups to discuss key </a:t>
            </a:r>
            <a:r>
              <a:rPr lang="en-US" sz="2100" b="1" dirty="0" smtClean="0">
                <a:solidFill>
                  <a:srgbClr val="000090"/>
                </a:solidFill>
              </a:rPr>
              <a:t>issues, needs to be worked on still:</a:t>
            </a:r>
            <a:endParaRPr lang="en-US" sz="2100" b="1" dirty="0">
              <a:solidFill>
                <a:srgbClr val="000090"/>
              </a:solidFill>
            </a:endParaRPr>
          </a:p>
          <a:p>
            <a:pPr marL="714375" indent="-352425">
              <a:spcBef>
                <a:spcPts val="600"/>
              </a:spcBef>
              <a:buSzPct val="80000"/>
              <a:buNone/>
            </a:pPr>
            <a:r>
              <a:rPr lang="en-US" sz="2100" b="1" dirty="0">
                <a:solidFill>
                  <a:srgbClr val="000090"/>
                </a:solidFill>
              </a:rPr>
              <a:t>Consider rationale for change: </a:t>
            </a:r>
          </a:p>
          <a:p>
            <a:pPr marL="714375" indent="-352425">
              <a:spcBef>
                <a:spcPts val="600"/>
              </a:spcBef>
              <a:buSzPct val="80000"/>
              <a:buNone/>
            </a:pPr>
            <a:r>
              <a:rPr lang="en-US" sz="2100" b="1" dirty="0">
                <a:solidFill>
                  <a:srgbClr val="000090"/>
                </a:solidFill>
              </a:rPr>
              <a:t>-	What benefits has RAVI provided to its Members? </a:t>
            </a:r>
          </a:p>
          <a:p>
            <a:pPr marL="714375" indent="-352425">
              <a:spcBef>
                <a:spcPts val="600"/>
              </a:spcBef>
              <a:buSzPct val="80000"/>
              <a:buNone/>
            </a:pPr>
            <a:r>
              <a:rPr lang="en-US" sz="2100" b="1" dirty="0">
                <a:solidFill>
                  <a:srgbClr val="000090"/>
                </a:solidFill>
              </a:rPr>
              <a:t>-	What are the areas where it isn’t supporting Members as needed?</a:t>
            </a:r>
          </a:p>
          <a:p>
            <a:pPr marL="714375" indent="-352425">
              <a:spcBef>
                <a:spcPts val="600"/>
              </a:spcBef>
              <a:buSzPct val="80000"/>
              <a:buFontTx/>
              <a:buChar char="-"/>
            </a:pPr>
            <a:r>
              <a:rPr lang="en-US" sz="2100" b="1" dirty="0" smtClean="0">
                <a:solidFill>
                  <a:srgbClr val="000090"/>
                </a:solidFill>
              </a:rPr>
              <a:t>Has </a:t>
            </a:r>
            <a:r>
              <a:rPr lang="en-US" sz="2100" b="1" dirty="0">
                <a:solidFill>
                  <a:srgbClr val="000090"/>
                </a:solidFill>
              </a:rPr>
              <a:t>the structure of RAVI been optimal for supporting Members over the last 4 </a:t>
            </a:r>
            <a:r>
              <a:rPr lang="en-US" sz="2100" b="1" dirty="0" smtClean="0">
                <a:solidFill>
                  <a:srgbClr val="000090"/>
                </a:solidFill>
              </a:rPr>
              <a:t>years?</a:t>
            </a:r>
          </a:p>
          <a:p>
            <a:pPr marL="1114425" lvl="1" indent="-352425">
              <a:spcBef>
                <a:spcPts val="600"/>
              </a:spcBef>
              <a:buSzPct val="80000"/>
              <a:buFontTx/>
              <a:buChar char="-"/>
            </a:pPr>
            <a:r>
              <a:rPr lang="fi-FI" sz="2200" b="1" dirty="0" err="1" smtClean="0">
                <a:solidFill>
                  <a:srgbClr val="000090"/>
                </a:solidFill>
              </a:rPr>
              <a:t>What</a:t>
            </a:r>
            <a:r>
              <a:rPr lang="fi-FI" sz="2200" b="1" dirty="0" smtClean="0">
                <a:solidFill>
                  <a:srgbClr val="000090"/>
                </a:solidFill>
              </a:rPr>
              <a:t> </a:t>
            </a:r>
            <a:r>
              <a:rPr lang="fi-FI" sz="2200" b="1" dirty="0" err="1" smtClean="0">
                <a:solidFill>
                  <a:srgbClr val="000090"/>
                </a:solidFill>
              </a:rPr>
              <a:t>demands</a:t>
            </a:r>
            <a:r>
              <a:rPr lang="fi-FI" sz="2200" b="1" dirty="0" smtClean="0">
                <a:solidFill>
                  <a:srgbClr val="000090"/>
                </a:solidFill>
              </a:rPr>
              <a:t> </a:t>
            </a:r>
            <a:r>
              <a:rPr lang="fi-FI" sz="2200" b="1" dirty="0" err="1" smtClean="0">
                <a:solidFill>
                  <a:srgbClr val="000090"/>
                </a:solidFill>
              </a:rPr>
              <a:t>are</a:t>
            </a:r>
            <a:r>
              <a:rPr lang="fi-FI" sz="2200" b="1" dirty="0" smtClean="0">
                <a:solidFill>
                  <a:srgbClr val="000090"/>
                </a:solidFill>
              </a:rPr>
              <a:t> he </a:t>
            </a:r>
            <a:r>
              <a:rPr lang="fi-FI" sz="2200" b="1" dirty="0" err="1" smtClean="0">
                <a:solidFill>
                  <a:srgbClr val="000090"/>
                </a:solidFill>
              </a:rPr>
              <a:t>programmes</a:t>
            </a:r>
            <a:r>
              <a:rPr lang="fi-FI" sz="2200" b="1" dirty="0" smtClean="0">
                <a:solidFill>
                  <a:srgbClr val="000090"/>
                </a:solidFill>
              </a:rPr>
              <a:t> </a:t>
            </a:r>
            <a:r>
              <a:rPr lang="fi-FI" sz="2200" b="1" dirty="0" err="1" smtClean="0">
                <a:solidFill>
                  <a:srgbClr val="000090"/>
                </a:solidFill>
              </a:rPr>
              <a:t>putting</a:t>
            </a:r>
            <a:r>
              <a:rPr lang="fi-FI" sz="2200" b="1" dirty="0" smtClean="0">
                <a:solidFill>
                  <a:srgbClr val="000090"/>
                </a:solidFill>
              </a:rPr>
              <a:t> on </a:t>
            </a:r>
            <a:r>
              <a:rPr lang="fi-FI" sz="2200" b="1" dirty="0" err="1" smtClean="0">
                <a:solidFill>
                  <a:srgbClr val="000090"/>
                </a:solidFill>
              </a:rPr>
              <a:t>the</a:t>
            </a:r>
            <a:r>
              <a:rPr lang="fi-FI" sz="2200" b="1" dirty="0" smtClean="0">
                <a:solidFill>
                  <a:srgbClr val="000090"/>
                </a:solidFill>
              </a:rPr>
              <a:t>  </a:t>
            </a:r>
            <a:r>
              <a:rPr lang="fi-FI" sz="2200" b="1" dirty="0" err="1" smtClean="0">
                <a:solidFill>
                  <a:srgbClr val="000090"/>
                </a:solidFill>
              </a:rPr>
              <a:t>regional</a:t>
            </a:r>
            <a:r>
              <a:rPr lang="fi-FI" sz="2200" b="1" dirty="0" smtClean="0">
                <a:solidFill>
                  <a:srgbClr val="000090"/>
                </a:solidFill>
              </a:rPr>
              <a:t> </a:t>
            </a:r>
            <a:r>
              <a:rPr lang="fi-FI" sz="2200" b="1" dirty="0" err="1" smtClean="0">
                <a:solidFill>
                  <a:srgbClr val="000090"/>
                </a:solidFill>
              </a:rPr>
              <a:t>implementation</a:t>
            </a:r>
            <a:r>
              <a:rPr lang="fi-FI" sz="2200" b="1" dirty="0" smtClean="0">
                <a:solidFill>
                  <a:srgbClr val="000090"/>
                </a:solidFill>
              </a:rPr>
              <a:t>?</a:t>
            </a:r>
          </a:p>
          <a:p>
            <a:pPr marL="1114425" lvl="1" indent="-352425">
              <a:spcBef>
                <a:spcPts val="600"/>
              </a:spcBef>
              <a:buSzPct val="80000"/>
              <a:buFontTx/>
              <a:buChar char="-"/>
            </a:pPr>
            <a:r>
              <a:rPr lang="fi-FI" sz="2200" b="1" dirty="0" err="1" smtClean="0">
                <a:solidFill>
                  <a:srgbClr val="000090"/>
                </a:solidFill>
              </a:rPr>
              <a:t>What</a:t>
            </a:r>
            <a:r>
              <a:rPr lang="fi-FI" sz="2200" b="1" dirty="0" smtClean="0">
                <a:solidFill>
                  <a:srgbClr val="000090"/>
                </a:solidFill>
              </a:rPr>
              <a:t> </a:t>
            </a:r>
            <a:r>
              <a:rPr lang="fi-FI" sz="2200" b="1" dirty="0" err="1" smtClean="0">
                <a:solidFill>
                  <a:srgbClr val="000090"/>
                </a:solidFill>
              </a:rPr>
              <a:t>changes</a:t>
            </a:r>
            <a:r>
              <a:rPr lang="fi-FI" sz="2200" b="1" dirty="0" smtClean="0">
                <a:solidFill>
                  <a:srgbClr val="000090"/>
                </a:solidFill>
              </a:rPr>
              <a:t> </a:t>
            </a:r>
            <a:r>
              <a:rPr lang="fi-FI" sz="2200" b="1" dirty="0" err="1" smtClean="0">
                <a:solidFill>
                  <a:srgbClr val="000090"/>
                </a:solidFill>
              </a:rPr>
              <a:t>are</a:t>
            </a:r>
            <a:r>
              <a:rPr lang="fi-FI" sz="2200" b="1" dirty="0" smtClean="0">
                <a:solidFill>
                  <a:srgbClr val="000090"/>
                </a:solidFill>
              </a:rPr>
              <a:t> </a:t>
            </a:r>
            <a:r>
              <a:rPr lang="fi-FI" sz="2200" b="1" dirty="0" err="1" smtClean="0">
                <a:solidFill>
                  <a:srgbClr val="000090"/>
                </a:solidFill>
              </a:rPr>
              <a:t>needed</a:t>
            </a:r>
            <a:r>
              <a:rPr lang="fi-FI" sz="2200" b="1" dirty="0" smtClean="0">
                <a:solidFill>
                  <a:srgbClr val="000090"/>
                </a:solidFill>
              </a:rPr>
              <a:t>? </a:t>
            </a:r>
            <a:r>
              <a:rPr lang="fi-FI" sz="2200" b="1" dirty="0" err="1" smtClean="0">
                <a:solidFill>
                  <a:srgbClr val="000090"/>
                </a:solidFill>
              </a:rPr>
              <a:t>Are</a:t>
            </a:r>
            <a:r>
              <a:rPr lang="fi-FI" sz="2200" b="1" dirty="0" smtClean="0">
                <a:solidFill>
                  <a:srgbClr val="000090"/>
                </a:solidFill>
              </a:rPr>
              <a:t> </a:t>
            </a:r>
            <a:r>
              <a:rPr lang="fi-FI" sz="2200" b="1" dirty="0" err="1" smtClean="0">
                <a:solidFill>
                  <a:srgbClr val="000090"/>
                </a:solidFill>
              </a:rPr>
              <a:t>there</a:t>
            </a:r>
            <a:r>
              <a:rPr lang="fi-FI" sz="2200" b="1" dirty="0" smtClean="0">
                <a:solidFill>
                  <a:srgbClr val="000090"/>
                </a:solidFill>
              </a:rPr>
              <a:t> </a:t>
            </a:r>
            <a:r>
              <a:rPr lang="fi-FI" sz="2200" b="1" dirty="0" err="1" smtClean="0">
                <a:solidFill>
                  <a:srgbClr val="000090"/>
                </a:solidFill>
              </a:rPr>
              <a:t>changes</a:t>
            </a:r>
            <a:r>
              <a:rPr lang="fi-FI" sz="2200" b="1" dirty="0" smtClean="0">
                <a:solidFill>
                  <a:srgbClr val="000090"/>
                </a:solidFill>
              </a:rPr>
              <a:t> </a:t>
            </a:r>
            <a:r>
              <a:rPr lang="fi-FI" sz="2200" b="1" dirty="0" err="1" smtClean="0">
                <a:solidFill>
                  <a:srgbClr val="000090"/>
                </a:solidFill>
              </a:rPr>
              <a:t>needed</a:t>
            </a:r>
            <a:r>
              <a:rPr lang="fi-FI" sz="2200" b="1" dirty="0" smtClean="0">
                <a:solidFill>
                  <a:srgbClr val="000090"/>
                </a:solidFill>
              </a:rPr>
              <a:t> </a:t>
            </a:r>
            <a:r>
              <a:rPr lang="fi-FI" sz="2200" b="1" dirty="0" err="1" smtClean="0">
                <a:solidFill>
                  <a:srgbClr val="000090"/>
                </a:solidFill>
              </a:rPr>
              <a:t>after</a:t>
            </a:r>
            <a:r>
              <a:rPr lang="fi-FI" sz="2200" b="1" dirty="0" smtClean="0">
                <a:solidFill>
                  <a:srgbClr val="000090"/>
                </a:solidFill>
              </a:rPr>
              <a:t> 2019?</a:t>
            </a:r>
            <a:endParaRPr lang="en-US" sz="2200" b="1" dirty="0">
              <a:solidFill>
                <a:srgbClr val="000090"/>
              </a:solidFill>
            </a:endParaRPr>
          </a:p>
          <a:p>
            <a:pPr marL="714375" indent="-352425">
              <a:spcBef>
                <a:spcPts val="600"/>
              </a:spcBef>
              <a:buSzPct val="80000"/>
              <a:buNone/>
            </a:pPr>
            <a:endParaRPr lang="en-US" sz="2100" b="1" dirty="0">
              <a:solidFill>
                <a:srgbClr val="000090"/>
              </a:solidFill>
            </a:endParaRPr>
          </a:p>
          <a:p>
            <a:pPr marL="714375" indent="-352425">
              <a:spcBef>
                <a:spcPts val="600"/>
              </a:spcBef>
              <a:buSzPct val="80000"/>
              <a:buNone/>
            </a:pPr>
            <a:r>
              <a:rPr lang="en-US" sz="2100" b="1" dirty="0">
                <a:solidFill>
                  <a:srgbClr val="000090"/>
                </a:solidFill>
              </a:rPr>
              <a:t>The future:</a:t>
            </a:r>
          </a:p>
          <a:p>
            <a:pPr marL="714375" indent="-352425">
              <a:spcBef>
                <a:spcPts val="600"/>
              </a:spcBef>
              <a:buSzPct val="80000"/>
              <a:buNone/>
            </a:pPr>
            <a:r>
              <a:rPr lang="en-US" sz="2100" b="1" dirty="0">
                <a:solidFill>
                  <a:srgbClr val="000090"/>
                </a:solidFill>
              </a:rPr>
              <a:t>-	What are the key activities Members need to implement / want to achieve in their countries over the next 6 years?</a:t>
            </a:r>
          </a:p>
          <a:p>
            <a:pPr marL="714375" indent="-352425">
              <a:spcBef>
                <a:spcPts val="600"/>
              </a:spcBef>
              <a:buSzPct val="80000"/>
              <a:buNone/>
            </a:pPr>
            <a:r>
              <a:rPr lang="en-US" sz="2100" b="1" dirty="0">
                <a:solidFill>
                  <a:srgbClr val="000090"/>
                </a:solidFill>
              </a:rPr>
              <a:t>-	What are the essential areas where Members needs support in achieving this? </a:t>
            </a:r>
          </a:p>
          <a:p>
            <a:pPr marL="714375" indent="-352425">
              <a:spcBef>
                <a:spcPts val="600"/>
              </a:spcBef>
              <a:buSzPct val="80000"/>
              <a:buNone/>
            </a:pPr>
            <a:r>
              <a:rPr lang="en-US" sz="2100" b="1" dirty="0">
                <a:solidFill>
                  <a:srgbClr val="000090"/>
                </a:solidFill>
              </a:rPr>
              <a:t>-	For which of these essential areas should RAVI provide support, and which areas should RAVI either leave Members to self-support with multi-lateral working, or have support from other established organizations? [OUTPUT: RAVI priorities input to WMO SP 2020-23]</a:t>
            </a:r>
          </a:p>
          <a:p>
            <a:pPr marL="714375" indent="-352425">
              <a:spcBef>
                <a:spcPts val="600"/>
              </a:spcBef>
              <a:buSzPct val="80000"/>
              <a:buNone/>
            </a:pPr>
            <a:r>
              <a:rPr lang="en-US" sz="2100" b="1" dirty="0" smtClean="0">
                <a:solidFill>
                  <a:srgbClr val="000090"/>
                </a:solidFill>
              </a:rPr>
              <a:t>	What </a:t>
            </a:r>
            <a:r>
              <a:rPr lang="en-US" sz="2100" b="1" dirty="0">
                <a:solidFill>
                  <a:srgbClr val="000090"/>
                </a:solidFill>
              </a:rPr>
              <a:t>are the critical factors that need to be considered in assessing whether the current RA structure is optimal for achieving this support against possible regrouping options</a:t>
            </a:r>
          </a:p>
        </p:txBody>
      </p:sp>
      <p:cxnSp>
        <p:nvCxnSpPr>
          <p:cNvPr id="4" name="Straight Connector 3"/>
          <p:cNvCxnSpPr/>
          <p:nvPr/>
        </p:nvCxnSpPr>
        <p:spPr>
          <a:xfrm flipV="1">
            <a:off x="0" y="827773"/>
            <a:ext cx="9134371" cy="1"/>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
        <p:nvSpPr>
          <p:cNvPr id="5" name="Title 1"/>
          <p:cNvSpPr txBox="1">
            <a:spLocks/>
          </p:cNvSpPr>
          <p:nvPr/>
        </p:nvSpPr>
        <p:spPr>
          <a:xfrm>
            <a:off x="248356" y="105881"/>
            <a:ext cx="8647288" cy="72189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endParaRPr lang="hr-HR" sz="2000" b="1" dirty="0" smtClean="0">
              <a:solidFill>
                <a:srgbClr val="000090"/>
              </a:solidFill>
              <a:latin typeface="+mn-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827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par>
                                <p:cTn id="8" presetID="18" presetClass="entr" presetSubtype="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Righ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673"/>
            <a:ext cx="8229600" cy="1143000"/>
          </a:xfrm>
        </p:spPr>
        <p:txBody>
          <a:bodyPr>
            <a:normAutofit/>
          </a:bodyPr>
          <a:lstStyle/>
          <a:p>
            <a:r>
              <a:rPr lang="fi-FI" sz="2800" dirty="0" smtClean="0">
                <a:solidFill>
                  <a:srgbClr val="0070C0"/>
                </a:solidFill>
              </a:rPr>
              <a:t>WMO </a:t>
            </a:r>
            <a:r>
              <a:rPr lang="fi-FI" sz="2800" dirty="0" err="1" smtClean="0">
                <a:solidFill>
                  <a:srgbClr val="0070C0"/>
                </a:solidFill>
              </a:rPr>
              <a:t>Draft</a:t>
            </a:r>
            <a:r>
              <a:rPr lang="fi-FI" sz="2800" smtClean="0">
                <a:solidFill>
                  <a:srgbClr val="0070C0"/>
                </a:solidFill>
              </a:rPr>
              <a:t> Strategic </a:t>
            </a:r>
            <a:r>
              <a:rPr lang="fi-FI" sz="2800" dirty="0" smtClean="0">
                <a:solidFill>
                  <a:srgbClr val="0070C0"/>
                </a:solidFill>
              </a:rPr>
              <a:t>Plan 2020 -2023</a:t>
            </a:r>
            <a:endParaRPr lang="en-US" sz="2800" dirty="0">
              <a:solidFill>
                <a:srgbClr val="0070C0"/>
              </a:solidFill>
            </a:endParaRPr>
          </a:p>
        </p:txBody>
      </p:sp>
      <p:sp>
        <p:nvSpPr>
          <p:cNvPr id="3" name="Content Placeholder 2"/>
          <p:cNvSpPr>
            <a:spLocks noGrp="1"/>
          </p:cNvSpPr>
          <p:nvPr>
            <p:ph idx="1"/>
          </p:nvPr>
        </p:nvSpPr>
        <p:spPr>
          <a:xfrm>
            <a:off x="452385" y="1154723"/>
            <a:ext cx="8229600" cy="5915778"/>
          </a:xfrm>
        </p:spPr>
        <p:txBody>
          <a:bodyPr>
            <a:normAutofit fontScale="70000" lnSpcReduction="20000"/>
          </a:bodyPr>
          <a:lstStyle/>
          <a:p>
            <a:pPr marL="714375" indent="-352425">
              <a:spcBef>
                <a:spcPts val="600"/>
              </a:spcBef>
              <a:buSzPct val="80000"/>
              <a:buNone/>
            </a:pPr>
            <a:r>
              <a:rPr lang="fi-FI" sz="2600" b="1" dirty="0" smtClean="0">
                <a:solidFill>
                  <a:srgbClr val="000090"/>
                </a:solidFill>
              </a:rPr>
              <a:t>Main </a:t>
            </a:r>
            <a:r>
              <a:rPr lang="fi-FI" sz="2600" b="1" dirty="0" err="1" smtClean="0">
                <a:solidFill>
                  <a:srgbClr val="000090"/>
                </a:solidFill>
              </a:rPr>
              <a:t>priorities</a:t>
            </a:r>
            <a:r>
              <a:rPr lang="fi-FI" sz="2600" b="1" dirty="0" smtClean="0">
                <a:solidFill>
                  <a:srgbClr val="000090"/>
                </a:solidFill>
              </a:rPr>
              <a:t>:</a:t>
            </a:r>
            <a:endParaRPr lang="en-US" sz="2600" b="1" dirty="0">
              <a:solidFill>
                <a:srgbClr val="000090"/>
              </a:solidFill>
            </a:endParaRPr>
          </a:p>
          <a:p>
            <a:pPr marL="714375" indent="-352425">
              <a:spcBef>
                <a:spcPts val="600"/>
              </a:spcBef>
              <a:buSzPct val="80000"/>
              <a:buNone/>
            </a:pPr>
            <a:r>
              <a:rPr lang="en-US" sz="2600" b="1" dirty="0" smtClean="0">
                <a:solidFill>
                  <a:srgbClr val="000090"/>
                </a:solidFill>
              </a:rPr>
              <a:t>1</a:t>
            </a:r>
            <a:r>
              <a:rPr lang="en-US" sz="2600" b="1" dirty="0">
                <a:solidFill>
                  <a:srgbClr val="000090"/>
                </a:solidFill>
              </a:rPr>
              <a:t>.	</a:t>
            </a:r>
            <a:r>
              <a:rPr lang="en-US" sz="2900" b="1" dirty="0">
                <a:solidFill>
                  <a:srgbClr val="000090"/>
                </a:solidFill>
              </a:rPr>
              <a:t>Safety of life and property</a:t>
            </a:r>
            <a:r>
              <a:rPr lang="en-US" sz="2600" b="1" dirty="0">
                <a:solidFill>
                  <a:srgbClr val="000090"/>
                </a:solidFill>
              </a:rPr>
              <a:t>: Reducing losses of life and property from </a:t>
            </a:r>
            <a:r>
              <a:rPr lang="en-US" sz="2600" b="1" dirty="0" err="1">
                <a:solidFill>
                  <a:srgbClr val="000090"/>
                </a:solidFill>
              </a:rPr>
              <a:t>hydrometeorological</a:t>
            </a:r>
            <a:r>
              <a:rPr lang="en-US" sz="2600" b="1" dirty="0">
                <a:solidFill>
                  <a:srgbClr val="000090"/>
                </a:solidFill>
              </a:rPr>
              <a:t> hazards.</a:t>
            </a:r>
          </a:p>
          <a:p>
            <a:pPr marL="876300" indent="-514350">
              <a:spcBef>
                <a:spcPts val="600"/>
              </a:spcBef>
              <a:buSzPct val="80000"/>
              <a:buAutoNum type="arabicPeriod" startAt="2"/>
            </a:pPr>
            <a:r>
              <a:rPr lang="en-US" sz="2900" b="1" dirty="0" smtClean="0">
                <a:solidFill>
                  <a:srgbClr val="000090"/>
                </a:solidFill>
              </a:rPr>
              <a:t>Climate </a:t>
            </a:r>
            <a:r>
              <a:rPr lang="en-US" sz="2900" b="1" dirty="0">
                <a:solidFill>
                  <a:srgbClr val="000090"/>
                </a:solidFill>
              </a:rPr>
              <a:t>resilience</a:t>
            </a:r>
            <a:r>
              <a:rPr lang="en-US" sz="2600" b="1" dirty="0">
                <a:solidFill>
                  <a:srgbClr val="000090"/>
                </a:solidFill>
              </a:rPr>
              <a:t>: Supporting climate action to enable resilience to climate variability and </a:t>
            </a:r>
            <a:r>
              <a:rPr lang="en-US" sz="2600" b="1" dirty="0" smtClean="0">
                <a:solidFill>
                  <a:srgbClr val="000090"/>
                </a:solidFill>
              </a:rPr>
              <a:t>change.</a:t>
            </a:r>
          </a:p>
          <a:p>
            <a:pPr marL="876300" indent="-514350">
              <a:spcBef>
                <a:spcPts val="600"/>
              </a:spcBef>
              <a:buSzPct val="80000"/>
              <a:buAutoNum type="arabicPeriod" startAt="2"/>
            </a:pPr>
            <a:r>
              <a:rPr lang="en-US" sz="2900" b="1" dirty="0" smtClean="0">
                <a:solidFill>
                  <a:srgbClr val="000090"/>
                </a:solidFill>
              </a:rPr>
              <a:t>Socioeconomic </a:t>
            </a:r>
            <a:r>
              <a:rPr lang="en-US" sz="2900" b="1" dirty="0">
                <a:solidFill>
                  <a:srgbClr val="000090"/>
                </a:solidFill>
              </a:rPr>
              <a:t>benefit: </a:t>
            </a:r>
            <a:r>
              <a:rPr lang="en-US" sz="2600" b="1" dirty="0">
                <a:solidFill>
                  <a:srgbClr val="000090"/>
                </a:solidFill>
              </a:rPr>
              <a:t>Enhancing socioeconomic value from </a:t>
            </a:r>
            <a:r>
              <a:rPr lang="en-US" sz="2600" b="1" dirty="0" err="1">
                <a:solidFill>
                  <a:srgbClr val="000090"/>
                </a:solidFill>
              </a:rPr>
              <a:t>hydrometeorological</a:t>
            </a:r>
            <a:r>
              <a:rPr lang="en-US" sz="2600" b="1" dirty="0">
                <a:solidFill>
                  <a:srgbClr val="000090"/>
                </a:solidFill>
              </a:rPr>
              <a:t> and climate services. </a:t>
            </a:r>
          </a:p>
          <a:p>
            <a:pPr marL="361950" indent="0">
              <a:spcBef>
                <a:spcPts val="600"/>
              </a:spcBef>
              <a:buSzPct val="80000"/>
              <a:buNone/>
            </a:pPr>
            <a:endParaRPr lang="en-US" sz="2600" b="1" dirty="0" smtClean="0">
              <a:solidFill>
                <a:srgbClr val="000090"/>
              </a:solidFill>
            </a:endParaRPr>
          </a:p>
          <a:p>
            <a:pPr marL="361950" indent="0">
              <a:spcBef>
                <a:spcPts val="600"/>
              </a:spcBef>
              <a:buSzPct val="80000"/>
              <a:buNone/>
            </a:pPr>
            <a:r>
              <a:rPr lang="en-US" sz="2600" b="1" dirty="0">
                <a:solidFill>
                  <a:srgbClr val="000090"/>
                </a:solidFill>
              </a:rPr>
              <a:t>In supporting the vision and the achievement of the requisite Long-term Goals, there are five key strategies that contribute to their success:</a:t>
            </a:r>
          </a:p>
          <a:p>
            <a:pPr marL="361950" indent="0">
              <a:spcBef>
                <a:spcPts val="600"/>
              </a:spcBef>
              <a:buSzPct val="80000"/>
              <a:buNone/>
            </a:pPr>
            <a:r>
              <a:rPr lang="en-US" sz="2600" dirty="0">
                <a:solidFill>
                  <a:srgbClr val="000090"/>
                </a:solidFill>
              </a:rPr>
              <a:t>1.	Advocating for free and open and expanding the access to relevant Earth observations data to be integrated as part of the WMO Integrated Observational Systems; </a:t>
            </a:r>
          </a:p>
          <a:p>
            <a:pPr marL="361950" indent="0">
              <a:spcBef>
                <a:spcPts val="600"/>
              </a:spcBef>
              <a:buSzPct val="80000"/>
              <a:buNone/>
            </a:pPr>
            <a:r>
              <a:rPr lang="en-US" sz="2600" dirty="0">
                <a:solidFill>
                  <a:srgbClr val="000090"/>
                </a:solidFill>
              </a:rPr>
              <a:t>2.	Developing services and improved access to services at global and regional levels;</a:t>
            </a:r>
          </a:p>
          <a:p>
            <a:pPr marL="361950" indent="0">
              <a:spcBef>
                <a:spcPts val="600"/>
              </a:spcBef>
              <a:buSzPct val="80000"/>
              <a:buNone/>
            </a:pPr>
            <a:r>
              <a:rPr lang="en-US" sz="2600" dirty="0">
                <a:solidFill>
                  <a:srgbClr val="000090"/>
                </a:solidFill>
              </a:rPr>
              <a:t>3.	Leveraging the advances in science and technology for the benefit of all Members’ operations and services;</a:t>
            </a:r>
          </a:p>
          <a:p>
            <a:pPr marL="361950" indent="0">
              <a:spcBef>
                <a:spcPts val="600"/>
              </a:spcBef>
              <a:buSzPct val="80000"/>
              <a:buNone/>
            </a:pPr>
            <a:r>
              <a:rPr lang="en-US" sz="2600" dirty="0">
                <a:solidFill>
                  <a:srgbClr val="000090"/>
                </a:solidFill>
              </a:rPr>
              <a:t>4.	Forging strategic partnerships and alliances among all the players in the “weather enterprise”;</a:t>
            </a:r>
          </a:p>
          <a:p>
            <a:pPr marL="361950" indent="0">
              <a:spcBef>
                <a:spcPts val="600"/>
              </a:spcBef>
              <a:buSzPct val="80000"/>
              <a:buNone/>
            </a:pPr>
            <a:r>
              <a:rPr lang="en-US" sz="2600" dirty="0">
                <a:solidFill>
                  <a:srgbClr val="000090"/>
                </a:solidFill>
              </a:rPr>
              <a:t>5.	Developing competency and capacities to ensure that all NMHSs can provide the highest levels of consistent, quality weather, climate and water services that deliver increasing benefits to the user community.</a:t>
            </a:r>
          </a:p>
          <a:p>
            <a:pPr marL="361950" indent="0">
              <a:spcBef>
                <a:spcPts val="600"/>
              </a:spcBef>
              <a:buSzPct val="80000"/>
              <a:buNone/>
            </a:pPr>
            <a:endParaRPr lang="en-US" sz="2100" b="1" dirty="0" smtClean="0">
              <a:solidFill>
                <a:srgbClr val="000090"/>
              </a:solidFill>
            </a:endParaRPr>
          </a:p>
          <a:p>
            <a:pPr marL="361950" indent="0">
              <a:spcBef>
                <a:spcPts val="600"/>
              </a:spcBef>
              <a:buSzPct val="80000"/>
              <a:buNone/>
            </a:pPr>
            <a:endParaRPr lang="fi-FI" sz="2100" b="1" dirty="0">
              <a:solidFill>
                <a:srgbClr val="000090"/>
              </a:solidFill>
            </a:endParaRPr>
          </a:p>
          <a:p>
            <a:pPr marL="361950" indent="0">
              <a:spcBef>
                <a:spcPts val="600"/>
              </a:spcBef>
              <a:buSzPct val="80000"/>
              <a:buNone/>
            </a:pPr>
            <a:endParaRPr lang="en-US" sz="2100" b="1" dirty="0">
              <a:solidFill>
                <a:srgbClr val="000090"/>
              </a:solidFill>
            </a:endParaRPr>
          </a:p>
          <a:p>
            <a:pPr marL="714375" indent="-352425">
              <a:spcBef>
                <a:spcPts val="600"/>
              </a:spcBef>
              <a:buSzPct val="80000"/>
              <a:buNone/>
            </a:pPr>
            <a:endParaRPr lang="en-US" sz="2100" b="1" dirty="0">
              <a:solidFill>
                <a:srgbClr val="000090"/>
              </a:solidFill>
            </a:endParaRPr>
          </a:p>
        </p:txBody>
      </p:sp>
      <p:cxnSp>
        <p:nvCxnSpPr>
          <p:cNvPr id="4" name="Straight Connector 3"/>
          <p:cNvCxnSpPr/>
          <p:nvPr/>
        </p:nvCxnSpPr>
        <p:spPr>
          <a:xfrm flipV="1">
            <a:off x="0" y="827773"/>
            <a:ext cx="9134371" cy="1"/>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
        <p:nvSpPr>
          <p:cNvPr id="5" name="Title 1"/>
          <p:cNvSpPr txBox="1">
            <a:spLocks/>
          </p:cNvSpPr>
          <p:nvPr/>
        </p:nvSpPr>
        <p:spPr>
          <a:xfrm>
            <a:off x="248356" y="105881"/>
            <a:ext cx="8647288" cy="72189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endParaRPr lang="hr-HR" sz="2000" b="1" dirty="0" smtClean="0">
              <a:solidFill>
                <a:srgbClr val="000090"/>
              </a:solidFill>
              <a:latin typeface="+mn-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9240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par>
                                <p:cTn id="8" presetID="18" presetClass="entr" presetSubtype="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Righ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673"/>
            <a:ext cx="8229600" cy="1143000"/>
          </a:xfrm>
        </p:spPr>
        <p:txBody>
          <a:bodyPr>
            <a:normAutofit/>
          </a:bodyPr>
          <a:lstStyle/>
          <a:p>
            <a:r>
              <a:rPr lang="fi-FI" sz="2800" dirty="0" smtClean="0">
                <a:solidFill>
                  <a:srgbClr val="0070C0"/>
                </a:solidFill>
              </a:rPr>
              <a:t>WMO </a:t>
            </a:r>
            <a:r>
              <a:rPr lang="fi-FI" sz="2800" dirty="0" err="1" smtClean="0">
                <a:solidFill>
                  <a:srgbClr val="0070C0"/>
                </a:solidFill>
              </a:rPr>
              <a:t>Draft</a:t>
            </a:r>
            <a:r>
              <a:rPr lang="fi-FI" sz="2800" smtClean="0">
                <a:solidFill>
                  <a:srgbClr val="0070C0"/>
                </a:solidFill>
              </a:rPr>
              <a:t> Strategic </a:t>
            </a:r>
            <a:r>
              <a:rPr lang="fi-FI" sz="2800" dirty="0" smtClean="0">
                <a:solidFill>
                  <a:srgbClr val="0070C0"/>
                </a:solidFill>
              </a:rPr>
              <a:t>Plan 2020 -2023</a:t>
            </a:r>
            <a:endParaRPr lang="en-US" sz="2800" dirty="0">
              <a:solidFill>
                <a:srgbClr val="0070C0"/>
              </a:solidFill>
            </a:endParaRPr>
          </a:p>
        </p:txBody>
      </p:sp>
      <p:sp>
        <p:nvSpPr>
          <p:cNvPr id="3" name="Content Placeholder 2"/>
          <p:cNvSpPr>
            <a:spLocks noGrp="1"/>
          </p:cNvSpPr>
          <p:nvPr>
            <p:ph idx="1"/>
          </p:nvPr>
        </p:nvSpPr>
        <p:spPr>
          <a:xfrm>
            <a:off x="452385" y="1154723"/>
            <a:ext cx="8229600" cy="5503654"/>
          </a:xfrm>
        </p:spPr>
        <p:txBody>
          <a:bodyPr>
            <a:normAutofit/>
          </a:bodyPr>
          <a:lstStyle/>
          <a:p>
            <a:pPr marL="361950" indent="0">
              <a:spcBef>
                <a:spcPts val="600"/>
              </a:spcBef>
              <a:buSzPct val="80000"/>
              <a:buNone/>
            </a:pPr>
            <a:endParaRPr lang="en-US" sz="2200" dirty="0" smtClean="0">
              <a:solidFill>
                <a:srgbClr val="000090"/>
              </a:solidFill>
            </a:endParaRPr>
          </a:p>
          <a:p>
            <a:pPr marL="361950" indent="0">
              <a:spcBef>
                <a:spcPts val="600"/>
              </a:spcBef>
              <a:buSzPct val="80000"/>
              <a:buNone/>
            </a:pPr>
            <a:r>
              <a:rPr lang="en-US" sz="2200" dirty="0" smtClean="0">
                <a:solidFill>
                  <a:srgbClr val="000090"/>
                </a:solidFill>
              </a:rPr>
              <a:t>Long-term </a:t>
            </a:r>
            <a:r>
              <a:rPr lang="en-US" sz="2200" dirty="0">
                <a:solidFill>
                  <a:srgbClr val="000090"/>
                </a:solidFill>
              </a:rPr>
              <a:t>Goals and Strategic Objectives (SO)</a:t>
            </a:r>
          </a:p>
          <a:p>
            <a:pPr marL="361950" indent="0">
              <a:spcBef>
                <a:spcPts val="600"/>
              </a:spcBef>
              <a:buSzPct val="80000"/>
              <a:buNone/>
            </a:pPr>
            <a:r>
              <a:rPr lang="en-US" sz="2200" b="1" dirty="0">
                <a:solidFill>
                  <a:srgbClr val="000090"/>
                </a:solidFill>
              </a:rPr>
              <a:t>Goal 1	Better serve societal needs: </a:t>
            </a:r>
            <a:r>
              <a:rPr lang="en-US" sz="2200" dirty="0">
                <a:solidFill>
                  <a:srgbClr val="000090"/>
                </a:solidFill>
              </a:rPr>
              <a:t>Delivering actionable, authoritative, accessible, user-oriented and fit-for-purpose services </a:t>
            </a:r>
            <a:r>
              <a:rPr lang="en-US" sz="2200" b="1" dirty="0">
                <a:solidFill>
                  <a:srgbClr val="000090"/>
                </a:solidFill>
              </a:rPr>
              <a:t>Goal 2	Enhance Earth system observations and </a:t>
            </a:r>
            <a:r>
              <a:rPr lang="en-US" sz="2200" b="1" dirty="0" smtClean="0">
                <a:solidFill>
                  <a:srgbClr val="000090"/>
                </a:solidFill>
              </a:rPr>
              <a:t>predictions</a:t>
            </a:r>
            <a:r>
              <a:rPr lang="en-US" sz="2200" dirty="0">
                <a:solidFill>
                  <a:srgbClr val="000090"/>
                </a:solidFill>
              </a:rPr>
              <a:t>: Strengthening the technical foundation for the future</a:t>
            </a:r>
          </a:p>
          <a:p>
            <a:pPr marL="361950" indent="0">
              <a:spcBef>
                <a:spcPts val="600"/>
              </a:spcBef>
              <a:buSzPct val="80000"/>
              <a:buNone/>
            </a:pPr>
            <a:r>
              <a:rPr lang="en-US" sz="2200" b="1" dirty="0">
                <a:solidFill>
                  <a:srgbClr val="000090"/>
                </a:solidFill>
              </a:rPr>
              <a:t>Goal 3	Advance targeted research</a:t>
            </a:r>
            <a:r>
              <a:rPr lang="en-US" sz="2200" dirty="0">
                <a:solidFill>
                  <a:srgbClr val="000090"/>
                </a:solidFill>
              </a:rPr>
              <a:t>: Leveraging leadership </a:t>
            </a:r>
            <a:r>
              <a:rPr lang="en-US" sz="2200" dirty="0" smtClean="0">
                <a:solidFill>
                  <a:srgbClr val="000090"/>
                </a:solidFill>
              </a:rPr>
              <a:t>in science</a:t>
            </a:r>
          </a:p>
          <a:p>
            <a:pPr marL="361950" indent="0">
              <a:spcBef>
                <a:spcPts val="600"/>
              </a:spcBef>
              <a:buSzPct val="80000"/>
              <a:buNone/>
            </a:pPr>
            <a:r>
              <a:rPr lang="en-US" sz="2200" b="1" dirty="0" smtClean="0">
                <a:solidFill>
                  <a:srgbClr val="000090"/>
                </a:solidFill>
              </a:rPr>
              <a:t>Goal </a:t>
            </a:r>
            <a:r>
              <a:rPr lang="en-US" sz="2200" b="1" dirty="0">
                <a:solidFill>
                  <a:srgbClr val="000090"/>
                </a:solidFill>
              </a:rPr>
              <a:t>4	Close the gap on service</a:t>
            </a:r>
            <a:r>
              <a:rPr lang="en-US" sz="2200" dirty="0">
                <a:solidFill>
                  <a:srgbClr val="000090"/>
                </a:solidFill>
              </a:rPr>
              <a:t>: Enhancing and leveraging existing capabilities among all WMO Members to bring capability to </a:t>
            </a:r>
            <a:r>
              <a:rPr lang="en-US" sz="2200" dirty="0" smtClean="0">
                <a:solidFill>
                  <a:srgbClr val="000090"/>
                </a:solidFill>
              </a:rPr>
              <a:t>all</a:t>
            </a:r>
          </a:p>
          <a:p>
            <a:pPr marL="361950" indent="0">
              <a:spcBef>
                <a:spcPts val="600"/>
              </a:spcBef>
              <a:buSzPct val="80000"/>
              <a:buNone/>
            </a:pPr>
            <a:r>
              <a:rPr lang="en-US" sz="2200" b="1" dirty="0">
                <a:solidFill>
                  <a:srgbClr val="000090"/>
                </a:solidFill>
              </a:rPr>
              <a:t>Goal 5	Work smarter: </a:t>
            </a:r>
            <a:r>
              <a:rPr lang="en-US" sz="2200" dirty="0">
                <a:solidFill>
                  <a:srgbClr val="000090"/>
                </a:solidFill>
              </a:rPr>
              <a:t>Supporting effective policy- and decision-making and implementation in WMO</a:t>
            </a:r>
          </a:p>
          <a:p>
            <a:pPr marL="361950" indent="0">
              <a:spcBef>
                <a:spcPts val="600"/>
              </a:spcBef>
              <a:buSzPct val="80000"/>
              <a:buNone/>
            </a:pPr>
            <a:endParaRPr lang="en-US" sz="2100" b="1" dirty="0" smtClean="0">
              <a:solidFill>
                <a:srgbClr val="000090"/>
              </a:solidFill>
            </a:endParaRPr>
          </a:p>
          <a:p>
            <a:pPr marL="361950" indent="0">
              <a:spcBef>
                <a:spcPts val="600"/>
              </a:spcBef>
              <a:buSzPct val="80000"/>
              <a:buNone/>
            </a:pPr>
            <a:endParaRPr lang="en-US" sz="2100" b="1" dirty="0">
              <a:solidFill>
                <a:srgbClr val="000090"/>
              </a:solidFill>
            </a:endParaRPr>
          </a:p>
          <a:p>
            <a:pPr marL="361950" indent="0">
              <a:spcBef>
                <a:spcPts val="600"/>
              </a:spcBef>
              <a:buSzPct val="80000"/>
              <a:buNone/>
            </a:pPr>
            <a:endParaRPr lang="en-US" sz="2100" b="1" dirty="0" smtClean="0">
              <a:solidFill>
                <a:srgbClr val="000090"/>
              </a:solidFill>
            </a:endParaRPr>
          </a:p>
          <a:p>
            <a:pPr marL="361950" indent="0">
              <a:spcBef>
                <a:spcPts val="600"/>
              </a:spcBef>
              <a:buSzPct val="80000"/>
              <a:buNone/>
            </a:pPr>
            <a:endParaRPr lang="en-US" sz="2100" b="1" dirty="0" smtClean="0">
              <a:solidFill>
                <a:srgbClr val="000090"/>
              </a:solidFill>
            </a:endParaRPr>
          </a:p>
          <a:p>
            <a:pPr marL="361950" indent="0">
              <a:spcBef>
                <a:spcPts val="600"/>
              </a:spcBef>
              <a:buSzPct val="80000"/>
              <a:buNone/>
            </a:pPr>
            <a:endParaRPr lang="fi-FI" sz="2100" b="1" dirty="0">
              <a:solidFill>
                <a:srgbClr val="000090"/>
              </a:solidFill>
            </a:endParaRPr>
          </a:p>
          <a:p>
            <a:pPr marL="361950" indent="0">
              <a:spcBef>
                <a:spcPts val="600"/>
              </a:spcBef>
              <a:buSzPct val="80000"/>
              <a:buNone/>
            </a:pPr>
            <a:endParaRPr lang="en-US" sz="2100" b="1" dirty="0">
              <a:solidFill>
                <a:srgbClr val="000090"/>
              </a:solidFill>
            </a:endParaRPr>
          </a:p>
          <a:p>
            <a:pPr marL="714375" indent="-352425">
              <a:spcBef>
                <a:spcPts val="600"/>
              </a:spcBef>
              <a:buSzPct val="80000"/>
              <a:buNone/>
            </a:pPr>
            <a:endParaRPr lang="en-US" sz="2100" b="1" dirty="0">
              <a:solidFill>
                <a:srgbClr val="000090"/>
              </a:solidFill>
            </a:endParaRPr>
          </a:p>
        </p:txBody>
      </p:sp>
      <p:cxnSp>
        <p:nvCxnSpPr>
          <p:cNvPr id="4" name="Straight Connector 3"/>
          <p:cNvCxnSpPr/>
          <p:nvPr/>
        </p:nvCxnSpPr>
        <p:spPr>
          <a:xfrm flipV="1">
            <a:off x="0" y="827773"/>
            <a:ext cx="9134371" cy="1"/>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
        <p:nvSpPr>
          <p:cNvPr id="5" name="Title 1"/>
          <p:cNvSpPr txBox="1">
            <a:spLocks/>
          </p:cNvSpPr>
          <p:nvPr/>
        </p:nvSpPr>
        <p:spPr>
          <a:xfrm>
            <a:off x="248356" y="105881"/>
            <a:ext cx="8647288" cy="72189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endParaRPr lang="hr-HR" sz="2000" b="1" dirty="0" smtClean="0">
              <a:solidFill>
                <a:srgbClr val="000090"/>
              </a:solidFill>
              <a:latin typeface="+mn-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4428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par>
                                <p:cTn id="8" presetID="18" presetClass="entr" presetSubtype="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Righ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WMO presentation template_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WMO presentation template_en</Template>
  <TotalTime>2998</TotalTime>
  <Words>791</Words>
  <Application>Microsoft Office PowerPoint</Application>
  <PresentationFormat>On-screen Show (4:3)</PresentationFormat>
  <Paragraphs>144</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Verdana</vt:lpstr>
      <vt:lpstr>Wingdings</vt:lpstr>
      <vt:lpstr>WMO presentation template_en</vt:lpstr>
      <vt:lpstr>PowerPoint Presentation</vt:lpstr>
      <vt:lpstr>PowerPoint Presentation</vt:lpstr>
      <vt:lpstr>PowerPoint Presentation</vt:lpstr>
      <vt:lpstr>PowerPoint Presentation</vt:lpstr>
      <vt:lpstr>PowerPoint Presentation</vt:lpstr>
      <vt:lpstr>PowerPoint Presentation</vt:lpstr>
      <vt:lpstr>The RAVI Regional Conference</vt:lpstr>
      <vt:lpstr>WMO Draft Strategic Plan 2020 -2023</vt:lpstr>
      <vt:lpstr>WMO Draft Strategic Plan 2020 -2023</vt:lpstr>
      <vt:lpstr>PowerPoint Presentation</vt:lpstr>
    </vt:vector>
  </TitlesOfParts>
  <Company>WMO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Kuniyuki Shida</dc:creator>
  <cp:lastModifiedBy>Maria Hurtola</cp:lastModifiedBy>
  <cp:revision>309</cp:revision>
  <cp:lastPrinted>2016-03-08T14:53:19Z</cp:lastPrinted>
  <dcterms:created xsi:type="dcterms:W3CDTF">2016-03-08T13:23:15Z</dcterms:created>
  <dcterms:modified xsi:type="dcterms:W3CDTF">2017-04-27T10:00:38Z</dcterms:modified>
</cp:coreProperties>
</file>