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handoutMasterIdLst>
    <p:handoutMasterId r:id="rId65"/>
  </p:handoutMasterIdLst>
  <p:sldIdLst>
    <p:sldId id="256" r:id="rId2"/>
    <p:sldId id="285" r:id="rId3"/>
    <p:sldId id="286" r:id="rId4"/>
    <p:sldId id="287" r:id="rId5"/>
    <p:sldId id="289" r:id="rId6"/>
    <p:sldId id="290" r:id="rId7"/>
    <p:sldId id="291" r:id="rId8"/>
    <p:sldId id="288" r:id="rId9"/>
    <p:sldId id="292" r:id="rId10"/>
    <p:sldId id="293" r:id="rId11"/>
    <p:sldId id="294" r:id="rId12"/>
    <p:sldId id="295" r:id="rId13"/>
    <p:sldId id="268" r:id="rId14"/>
    <p:sldId id="269" r:id="rId15"/>
    <p:sldId id="276" r:id="rId16"/>
    <p:sldId id="277" r:id="rId17"/>
    <p:sldId id="278" r:id="rId18"/>
    <p:sldId id="279" r:id="rId19"/>
    <p:sldId id="270" r:id="rId20"/>
    <p:sldId id="280" r:id="rId21"/>
    <p:sldId id="297" r:id="rId22"/>
    <p:sldId id="281" r:id="rId23"/>
    <p:sldId id="298" r:id="rId24"/>
    <p:sldId id="282" r:id="rId25"/>
    <p:sldId id="299" r:id="rId26"/>
    <p:sldId id="296" r:id="rId27"/>
    <p:sldId id="283" r:id="rId28"/>
    <p:sldId id="300" r:id="rId29"/>
    <p:sldId id="301" r:id="rId30"/>
    <p:sldId id="333" r:id="rId31"/>
    <p:sldId id="302" r:id="rId32"/>
    <p:sldId id="303" r:id="rId33"/>
    <p:sldId id="304" r:id="rId34"/>
    <p:sldId id="305" r:id="rId35"/>
    <p:sldId id="306" r:id="rId36"/>
    <p:sldId id="307" r:id="rId37"/>
    <p:sldId id="308" r:id="rId38"/>
    <p:sldId id="310" r:id="rId39"/>
    <p:sldId id="311" r:id="rId40"/>
    <p:sldId id="309"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4" r:id="rId62"/>
    <p:sldId id="284" r:id="rId63"/>
  </p:sldIdLst>
  <p:sldSz cx="9144000" cy="5143500" type="screen16x9"/>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22" y="-5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D600583-21D5-4B9A-BCDB-122D4E46DEFA}" type="datetimeFigureOut">
              <a:rPr lang="en-GB" smtClean="0"/>
              <a:t>27/04/2017</a:t>
            </a:fld>
            <a:endParaRPr lang="en-GB"/>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64D2889-B941-4EB8-8709-16A1BF409B86}" type="slidenum">
              <a:rPr lang="en-GB" smtClean="0"/>
              <a:t>‹Nr.›</a:t>
            </a:fld>
            <a:endParaRPr lang="en-GB"/>
          </a:p>
        </p:txBody>
      </p:sp>
    </p:spTree>
    <p:extLst>
      <p:ext uri="{BB962C8B-B14F-4D97-AF65-F5344CB8AC3E}">
        <p14:creationId xmlns:p14="http://schemas.microsoft.com/office/powerpoint/2010/main" val="1605464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90488" y="744538"/>
            <a:ext cx="6616700" cy="3722687"/>
          </a:xfrm>
          <a:prstGeom prst="rect">
            <a:avLst/>
          </a:prstGeom>
        </p:spPr>
        <p:txBody>
          <a:bodyPr/>
          <a:lstStyle/>
          <a:p>
            <a:endParaRPr/>
          </a:p>
        </p:txBody>
      </p:sp>
      <p:sp>
        <p:nvSpPr>
          <p:cNvPr id="229" name="Shape 229"/>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402887266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153529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38" name="image1.png" descr="wmo_ppt_2012.psd"/>
          <p:cNvPicPr>
            <a:picLocks noChangeAspect="1"/>
          </p:cNvPicPr>
          <p:nvPr/>
        </p:nvPicPr>
        <p:blipFill>
          <a:blip r:embed="rId2">
            <a:extLst/>
          </a:blip>
          <a:stretch>
            <a:fillRect/>
          </a:stretch>
        </p:blipFill>
        <p:spPr>
          <a:xfrm>
            <a:off x="0" y="0"/>
            <a:ext cx="9144000" cy="5143500"/>
          </a:xfrm>
          <a:prstGeom prst="rect">
            <a:avLst/>
          </a:prstGeom>
          <a:ln w="12700">
            <a:miter lim="400000"/>
          </a:ln>
        </p:spPr>
      </p:pic>
      <p:sp>
        <p:nvSpPr>
          <p:cNvPr id="39" name="Shape 39"/>
          <p:cNvSpPr>
            <a:spLocks noGrp="1"/>
          </p:cNvSpPr>
          <p:nvPr>
            <p:ph type="sldNum" sz="quarter" idx="2"/>
          </p:nvPr>
        </p:nvSpPr>
        <p:spPr>
          <a:xfrm>
            <a:off x="6245424" y="4767263"/>
            <a:ext cx="307777" cy="184666"/>
          </a:xfrm>
          <a:prstGeom prst="rect">
            <a:avLst/>
          </a:prstGeom>
        </p:spPr>
        <p:txBody>
          <a:bodyPr/>
          <a:lstStyle>
            <a:lvl1pPr>
              <a:defRPr sz="1200"/>
            </a:lvl1p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6" name="image1.png" descr="wmo_ppt_2012.psd"/>
          <p:cNvPicPr>
            <a:picLocks noChangeAspect="1"/>
          </p:cNvPicPr>
          <p:nvPr/>
        </p:nvPicPr>
        <p:blipFill>
          <a:blip r:embed="rId2">
            <a:extLst/>
          </a:blip>
          <a:stretch>
            <a:fillRect/>
          </a:stretch>
        </p:blipFill>
        <p:spPr>
          <a:xfrm>
            <a:off x="0" y="0"/>
            <a:ext cx="9144000" cy="5143500"/>
          </a:xfrm>
          <a:prstGeom prst="rect">
            <a:avLst/>
          </a:prstGeom>
          <a:ln w="12700">
            <a:miter lim="400000"/>
          </a:ln>
        </p:spPr>
      </p:pic>
      <p:sp>
        <p:nvSpPr>
          <p:cNvPr id="137" name="Shape 137"/>
          <p:cNvSpPr>
            <a:spLocks noGrp="1"/>
          </p:cNvSpPr>
          <p:nvPr>
            <p:ph type="title"/>
          </p:nvPr>
        </p:nvSpPr>
        <p:spPr>
          <a:xfrm>
            <a:off x="1908175" y="0"/>
            <a:ext cx="6985000" cy="1493044"/>
          </a:xfrm>
          <a:prstGeom prst="rect">
            <a:avLst/>
          </a:prstGeom>
        </p:spPr>
        <p:txBody>
          <a:bodyPr anchor="ctr"/>
          <a:lstStyle>
            <a:lvl1pPr defTabSz="914400">
              <a:defRPr sz="4000" b="1">
                <a:solidFill>
                  <a:srgbClr val="FFFFFF"/>
                </a:solidFill>
                <a:latin typeface="Arial"/>
                <a:ea typeface="Arial"/>
                <a:cs typeface="Arial"/>
                <a:sym typeface="Arial"/>
              </a:defRPr>
            </a:lvl1pPr>
          </a:lstStyle>
          <a:p>
            <a:r>
              <a:t>Title Text</a:t>
            </a:r>
          </a:p>
        </p:txBody>
      </p:sp>
      <p:sp>
        <p:nvSpPr>
          <p:cNvPr id="138" name="Shape 138"/>
          <p:cNvSpPr>
            <a:spLocks noGrp="1"/>
          </p:cNvSpPr>
          <p:nvPr>
            <p:ph type="body" sz="half" idx="1"/>
          </p:nvPr>
        </p:nvSpPr>
        <p:spPr>
          <a:xfrm>
            <a:off x="1908175" y="2553891"/>
            <a:ext cx="6985000" cy="2589610"/>
          </a:xfrm>
          <a:prstGeom prst="rect">
            <a:avLst/>
          </a:prstGeom>
        </p:spPr>
        <p:txBody>
          <a:bodyPr/>
          <a:lstStyle>
            <a:lvl1pPr defTabSz="914400">
              <a:spcBef>
                <a:spcPts val="600"/>
              </a:spcBef>
              <a:buClr>
                <a:srgbClr val="FF9900"/>
              </a:buClr>
              <a:buSzPct val="100000"/>
              <a:buFont typeface="Wingdings"/>
              <a:buChar char="▪"/>
              <a:defRPr sz="2800">
                <a:solidFill>
                  <a:srgbClr val="FFFFFF"/>
                </a:solidFill>
                <a:latin typeface="Arial"/>
                <a:ea typeface="Arial"/>
                <a:cs typeface="Arial"/>
                <a:sym typeface="Arial"/>
              </a:defRPr>
            </a:lvl1pPr>
            <a:lvl2pPr marL="990600" indent="-533400" defTabSz="914400">
              <a:spcBef>
                <a:spcPts val="600"/>
              </a:spcBef>
              <a:buClr>
                <a:srgbClr val="FF9900"/>
              </a:buClr>
              <a:buSzPct val="100000"/>
              <a:buFont typeface="Wingdings"/>
              <a:buChar char="▪"/>
              <a:defRPr sz="2800">
                <a:solidFill>
                  <a:srgbClr val="FFFFFF"/>
                </a:solidFill>
                <a:latin typeface="Arial"/>
                <a:ea typeface="Arial"/>
                <a:cs typeface="Arial"/>
                <a:sym typeface="Arial"/>
              </a:defRPr>
            </a:lvl2pPr>
            <a:lvl3pPr marL="1447800" indent="-533400" defTabSz="914400">
              <a:spcBef>
                <a:spcPts val="600"/>
              </a:spcBef>
              <a:buClr>
                <a:srgbClr val="FF9900"/>
              </a:buClr>
              <a:buSzPct val="100000"/>
              <a:buFont typeface="Wingdings"/>
              <a:buChar char="▪"/>
              <a:defRPr sz="2800">
                <a:solidFill>
                  <a:srgbClr val="FFFFFF"/>
                </a:solidFill>
                <a:latin typeface="Arial"/>
                <a:ea typeface="Arial"/>
                <a:cs typeface="Arial"/>
                <a:sym typeface="Arial"/>
              </a:defRPr>
            </a:lvl3pPr>
            <a:lvl4pPr marL="1905000" indent="-533400" defTabSz="914400">
              <a:spcBef>
                <a:spcPts val="600"/>
              </a:spcBef>
              <a:buClr>
                <a:srgbClr val="FF9900"/>
              </a:buClr>
              <a:buSzPct val="100000"/>
              <a:buFont typeface="Wingdings"/>
              <a:buChar char="▪"/>
              <a:defRPr sz="2800">
                <a:solidFill>
                  <a:srgbClr val="FFFFFF"/>
                </a:solidFill>
                <a:latin typeface="Arial"/>
                <a:ea typeface="Arial"/>
                <a:cs typeface="Arial"/>
                <a:sym typeface="Arial"/>
              </a:defRPr>
            </a:lvl4pPr>
            <a:lvl5pPr marL="2362200" indent="-533400" defTabSz="914400">
              <a:spcBef>
                <a:spcPts val="600"/>
              </a:spcBef>
              <a:buClr>
                <a:srgbClr val="FF9900"/>
              </a:buClr>
              <a:buSzPct val="100000"/>
              <a:buFont typeface="Wingdings"/>
              <a:buChar char="▪"/>
              <a:defRPr sz="2800">
                <a:solidFill>
                  <a:srgbClr val="FFFFF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9" name="Shape 139"/>
          <p:cNvSpPr>
            <a:spLocks noGrp="1"/>
          </p:cNvSpPr>
          <p:nvPr>
            <p:ph type="sldNum" sz="quarter" idx="2"/>
          </p:nvPr>
        </p:nvSpPr>
        <p:spPr>
          <a:xfrm>
            <a:off x="6640720" y="4850607"/>
            <a:ext cx="307777" cy="184666"/>
          </a:xfrm>
          <a:prstGeom prst="rect">
            <a:avLst/>
          </a:prstGeom>
        </p:spPr>
        <p:txBody>
          <a:bodyPr/>
          <a:lstStyle>
            <a:lvl1pPr>
              <a:defRPr sz="1200"/>
            </a:lvl1p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146" name="Shape 146"/>
          <p:cNvSpPr>
            <a:spLocks noGrp="1"/>
          </p:cNvSpPr>
          <p:nvPr>
            <p:ph type="title"/>
          </p:nvPr>
        </p:nvSpPr>
        <p:spPr>
          <a:xfrm>
            <a:off x="250825" y="0"/>
            <a:ext cx="8713790" cy="877491"/>
          </a:xfrm>
          <a:prstGeom prst="rect">
            <a:avLst/>
          </a:prstGeom>
        </p:spPr>
        <p:txBody>
          <a:bodyPr anchor="ctr"/>
          <a:lstStyle>
            <a:lvl1pPr defTabSz="914400">
              <a:defRPr sz="3000" b="1">
                <a:latin typeface="Arial"/>
                <a:ea typeface="Arial"/>
                <a:cs typeface="Arial"/>
                <a:sym typeface="Arial"/>
              </a:defRPr>
            </a:lvl1pPr>
          </a:lstStyle>
          <a:p>
            <a:r>
              <a:t>Title Text</a:t>
            </a:r>
          </a:p>
        </p:txBody>
      </p:sp>
      <p:sp>
        <p:nvSpPr>
          <p:cNvPr id="147" name="Shape 147"/>
          <p:cNvSpPr>
            <a:spLocks noGrp="1"/>
          </p:cNvSpPr>
          <p:nvPr>
            <p:ph type="sldNum" sz="quarter" idx="2"/>
          </p:nvPr>
        </p:nvSpPr>
        <p:spPr>
          <a:xfrm>
            <a:off x="6712149" y="4858941"/>
            <a:ext cx="307777" cy="184666"/>
          </a:xfrm>
          <a:prstGeom prst="rect">
            <a:avLst/>
          </a:prstGeom>
        </p:spPr>
        <p:txBody>
          <a:bodyPr/>
          <a:lstStyle>
            <a:lvl1pPr>
              <a:defRPr sz="1200"/>
            </a:lvl1p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54" name="Shape 154"/>
          <p:cNvSpPr>
            <a:spLocks noGrp="1"/>
          </p:cNvSpPr>
          <p:nvPr>
            <p:ph type="title"/>
          </p:nvPr>
        </p:nvSpPr>
        <p:spPr>
          <a:xfrm>
            <a:off x="250825" y="88106"/>
            <a:ext cx="8713790" cy="701279"/>
          </a:xfrm>
          <a:prstGeom prst="rect">
            <a:avLst/>
          </a:prstGeom>
        </p:spPr>
        <p:txBody>
          <a:bodyPr anchor="ctr"/>
          <a:lstStyle>
            <a:lvl1pPr defTabSz="914400">
              <a:defRPr sz="3000">
                <a:latin typeface="Arial"/>
                <a:ea typeface="Arial"/>
                <a:cs typeface="Arial"/>
                <a:sym typeface="Arial"/>
              </a:defRPr>
            </a:lvl1pPr>
          </a:lstStyle>
          <a:p>
            <a:r>
              <a:t>Title Text</a:t>
            </a:r>
          </a:p>
        </p:txBody>
      </p:sp>
      <p:sp>
        <p:nvSpPr>
          <p:cNvPr id="155" name="Shape 155"/>
          <p:cNvSpPr>
            <a:spLocks noGrp="1"/>
          </p:cNvSpPr>
          <p:nvPr>
            <p:ph type="body" idx="1"/>
          </p:nvPr>
        </p:nvSpPr>
        <p:spPr>
          <a:xfrm>
            <a:off x="250825" y="789384"/>
            <a:ext cx="8713790" cy="4354116"/>
          </a:xfrm>
          <a:prstGeom prst="rect">
            <a:avLst/>
          </a:prstGeom>
        </p:spPr>
        <p:txBody>
          <a:bodyPr/>
          <a:lstStyle>
            <a:lvl1pPr marL="533400" indent="-533400" defTabSz="914400">
              <a:spcBef>
                <a:spcPts val="600"/>
              </a:spcBef>
              <a:buClr>
                <a:srgbClr val="FF9900"/>
              </a:buClr>
              <a:buSzPct val="100000"/>
              <a:buFont typeface="Wingdings"/>
              <a:buChar char="▪"/>
              <a:defRPr sz="2800">
                <a:latin typeface="Arial"/>
                <a:ea typeface="Arial"/>
                <a:cs typeface="Arial"/>
                <a:sym typeface="Arial"/>
              </a:defRPr>
            </a:lvl1pPr>
            <a:lvl2pPr marL="1286932" indent="-829732" defTabSz="914400">
              <a:spcBef>
                <a:spcPts val="600"/>
              </a:spcBef>
              <a:buClr>
                <a:srgbClr val="FF9900"/>
              </a:buClr>
              <a:buSzPct val="100000"/>
              <a:buFont typeface="Wingdings"/>
              <a:buChar char="▪"/>
              <a:defRPr sz="2800">
                <a:latin typeface="Arial"/>
                <a:ea typeface="Arial"/>
                <a:cs typeface="Arial"/>
                <a:sym typeface="Arial"/>
              </a:defRPr>
            </a:lvl2pPr>
            <a:lvl3pPr marL="1447800" indent="-533400" defTabSz="914400">
              <a:spcBef>
                <a:spcPts val="600"/>
              </a:spcBef>
              <a:buClr>
                <a:srgbClr val="FF9900"/>
              </a:buClr>
              <a:buSzPct val="100000"/>
              <a:buFont typeface="Wingdings"/>
              <a:buChar char="▪"/>
              <a:defRPr sz="2800">
                <a:latin typeface="Arial"/>
                <a:ea typeface="Arial"/>
                <a:cs typeface="Arial"/>
                <a:sym typeface="Arial"/>
              </a:defRPr>
            </a:lvl3pPr>
            <a:lvl4pPr marL="1905000" indent="-533400" defTabSz="914400">
              <a:spcBef>
                <a:spcPts val="600"/>
              </a:spcBef>
              <a:buClr>
                <a:srgbClr val="FF9900"/>
              </a:buClr>
              <a:buSzPct val="100000"/>
              <a:buFont typeface="Wingdings"/>
              <a:buChar char="▪"/>
              <a:defRPr sz="2800">
                <a:latin typeface="Arial"/>
                <a:ea typeface="Arial"/>
                <a:cs typeface="Arial"/>
                <a:sym typeface="Arial"/>
              </a:defRPr>
            </a:lvl4pPr>
            <a:lvl5pPr marL="2421464" indent="-592664" defTabSz="914400">
              <a:spcBef>
                <a:spcPts val="600"/>
              </a:spcBef>
              <a:buClr>
                <a:srgbClr val="FF9900"/>
              </a:buClr>
              <a:buSzPct val="100000"/>
              <a:buFont typeface="Wingdings"/>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6" name="Shape 156"/>
          <p:cNvSpPr>
            <a:spLocks noGrp="1"/>
          </p:cNvSpPr>
          <p:nvPr>
            <p:ph type="sldNum" sz="quarter" idx="2"/>
          </p:nvPr>
        </p:nvSpPr>
        <p:spPr>
          <a:xfrm>
            <a:off x="6768256" y="4858941"/>
            <a:ext cx="251672" cy="184666"/>
          </a:xfrm>
          <a:prstGeom prst="rect">
            <a:avLst/>
          </a:prstGeom>
        </p:spPr>
        <p:txBody>
          <a:bodyPr/>
          <a:lstStyle>
            <a:lvl1pPr>
              <a:defRPr sz="1200">
                <a:latin typeface="Arial Narrow"/>
                <a:ea typeface="Arial Narrow"/>
                <a:cs typeface="Arial Narrow"/>
                <a:sym typeface="Arial Narrow"/>
              </a:defRPr>
            </a:lvl1p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3" name="Shape 163"/>
          <p:cNvSpPr>
            <a:spLocks noGrp="1"/>
          </p:cNvSpPr>
          <p:nvPr>
            <p:ph type="sldNum" sz="quarter" idx="2"/>
          </p:nvPr>
        </p:nvSpPr>
        <p:spPr>
          <a:xfrm>
            <a:off x="7965088" y="4566464"/>
            <a:ext cx="923330" cy="553998"/>
          </a:xfrm>
          <a:prstGeom prst="rect">
            <a:avLst/>
          </a:prstGeom>
        </p:spPr>
        <p:txBody>
          <a:bodyPr anchor="ctr"/>
          <a:lstStyle>
            <a:lvl1pPr>
              <a:defRPr sz="3600">
                <a:latin typeface="News Gothic MT"/>
                <a:ea typeface="News Gothic MT"/>
                <a:cs typeface="News Gothic MT"/>
                <a:sym typeface="News Gothic MT"/>
              </a:defRPr>
            </a:lvl1p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70" name="Shape 170"/>
          <p:cNvSpPr>
            <a:spLocks noGrp="1"/>
          </p:cNvSpPr>
          <p:nvPr>
            <p:ph type="title"/>
          </p:nvPr>
        </p:nvSpPr>
        <p:spPr>
          <a:xfrm>
            <a:off x="250825" y="0"/>
            <a:ext cx="8713790" cy="877491"/>
          </a:xfrm>
          <a:prstGeom prst="rect">
            <a:avLst/>
          </a:prstGeom>
        </p:spPr>
        <p:txBody>
          <a:bodyPr lIns="45718" tIns="45718" rIns="45718" bIns="45718" anchor="ctr"/>
          <a:lstStyle>
            <a:lvl1pPr defTabSz="914400">
              <a:defRPr sz="3000" b="1">
                <a:latin typeface="Arial"/>
                <a:ea typeface="Arial"/>
                <a:cs typeface="Arial"/>
                <a:sym typeface="Arial"/>
              </a:defRPr>
            </a:lvl1pPr>
          </a:lstStyle>
          <a:p>
            <a:r>
              <a:t>Title Text</a:t>
            </a:r>
          </a:p>
        </p:txBody>
      </p:sp>
      <p:sp>
        <p:nvSpPr>
          <p:cNvPr id="171" name="Shape 171"/>
          <p:cNvSpPr>
            <a:spLocks noGrp="1"/>
          </p:cNvSpPr>
          <p:nvPr>
            <p:ph type="sldNum" sz="quarter" idx="2"/>
          </p:nvPr>
        </p:nvSpPr>
        <p:spPr>
          <a:xfrm>
            <a:off x="6619820" y="4858941"/>
            <a:ext cx="400105" cy="276995"/>
          </a:xfrm>
          <a:prstGeom prst="rect">
            <a:avLst/>
          </a:prstGeom>
        </p:spPr>
        <p:txBody>
          <a:bodyPr lIns="45718" tIns="45718" rIns="45718" bIns="45718"/>
          <a:lstStyle>
            <a:lvl1pPr>
              <a:defRPr sz="1200"/>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78" name="Shape 178"/>
          <p:cNvSpPr>
            <a:spLocks noGrp="1"/>
          </p:cNvSpPr>
          <p:nvPr>
            <p:ph type="title"/>
          </p:nvPr>
        </p:nvSpPr>
        <p:spPr>
          <a:xfrm>
            <a:off x="250825" y="0"/>
            <a:ext cx="8713790" cy="877491"/>
          </a:xfrm>
          <a:prstGeom prst="rect">
            <a:avLst/>
          </a:prstGeom>
        </p:spPr>
        <p:txBody>
          <a:bodyPr lIns="45718" tIns="45718" rIns="45718" bIns="45718" anchor="ctr"/>
          <a:lstStyle>
            <a:lvl1pPr defTabSz="914400">
              <a:defRPr sz="3000">
                <a:latin typeface="Arial"/>
                <a:ea typeface="Arial"/>
                <a:cs typeface="Arial"/>
                <a:sym typeface="Arial"/>
              </a:defRPr>
            </a:lvl1pPr>
          </a:lstStyle>
          <a:p>
            <a:r>
              <a:t>Title Text</a:t>
            </a:r>
          </a:p>
        </p:txBody>
      </p:sp>
      <p:sp>
        <p:nvSpPr>
          <p:cNvPr id="179" name="Shape 179"/>
          <p:cNvSpPr>
            <a:spLocks noGrp="1"/>
          </p:cNvSpPr>
          <p:nvPr>
            <p:ph type="sldNum" sz="quarter" idx="2"/>
          </p:nvPr>
        </p:nvSpPr>
        <p:spPr>
          <a:xfrm>
            <a:off x="6619820" y="4858941"/>
            <a:ext cx="400105" cy="276995"/>
          </a:xfrm>
          <a:prstGeom prst="rect">
            <a:avLst/>
          </a:prstGeom>
        </p:spPr>
        <p:txBody>
          <a:bodyPr lIns="45718" tIns="45718" rIns="45718" bIns="45718"/>
          <a:lstStyle>
            <a:lvl1pPr>
              <a:defRPr sz="1200"/>
            </a:lvl1p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p>
            <a:r>
              <a:t>Title Text</a:t>
            </a:r>
          </a:p>
        </p:txBody>
      </p:sp>
      <p:sp>
        <p:nvSpPr>
          <p:cNvPr id="187" name="Shape 18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8" name="Shape 18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95" name="Shape 195"/>
          <p:cNvSpPr>
            <a:spLocks noGrp="1"/>
          </p:cNvSpPr>
          <p:nvPr>
            <p:ph type="sldNum" sz="quarter" idx="2"/>
          </p:nvPr>
        </p:nvSpPr>
        <p:spPr>
          <a:xfrm>
            <a:off x="6768256" y="4858941"/>
            <a:ext cx="251672" cy="184666"/>
          </a:xfrm>
          <a:prstGeom prst="rect">
            <a:avLst/>
          </a:prstGeom>
        </p:spPr>
        <p:txBody>
          <a:bodyPr/>
          <a:lstStyle>
            <a:lvl1pPr>
              <a:defRPr sz="1200">
                <a:latin typeface="Arial Narrow"/>
                <a:ea typeface="Arial Narrow"/>
                <a:cs typeface="Arial Narrow"/>
                <a:sym typeface="Arial Narrow"/>
              </a:defRPr>
            </a:lvl1p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2" name="Shape 202"/>
          <p:cNvSpPr>
            <a:spLocks noGrp="1"/>
          </p:cNvSpPr>
          <p:nvPr>
            <p:ph type="title"/>
          </p:nvPr>
        </p:nvSpPr>
        <p:spPr>
          <a:xfrm>
            <a:off x="250825" y="88106"/>
            <a:ext cx="8713790" cy="701279"/>
          </a:xfrm>
          <a:prstGeom prst="rect">
            <a:avLst/>
          </a:prstGeom>
        </p:spPr>
        <p:txBody>
          <a:bodyPr anchor="ctr"/>
          <a:lstStyle>
            <a:lvl1pPr defTabSz="914400">
              <a:defRPr sz="3000">
                <a:latin typeface="Arial"/>
                <a:ea typeface="Arial"/>
                <a:cs typeface="Arial"/>
                <a:sym typeface="Arial"/>
              </a:defRPr>
            </a:lvl1pPr>
          </a:lstStyle>
          <a:p>
            <a:r>
              <a:t>Title Text</a:t>
            </a:r>
          </a:p>
        </p:txBody>
      </p:sp>
      <p:sp>
        <p:nvSpPr>
          <p:cNvPr id="203" name="Shape 203"/>
          <p:cNvSpPr>
            <a:spLocks noGrp="1"/>
          </p:cNvSpPr>
          <p:nvPr>
            <p:ph type="body" idx="1"/>
          </p:nvPr>
        </p:nvSpPr>
        <p:spPr>
          <a:xfrm>
            <a:off x="250825" y="789384"/>
            <a:ext cx="8713790" cy="4354118"/>
          </a:xfrm>
          <a:prstGeom prst="rect">
            <a:avLst/>
          </a:prstGeom>
        </p:spPr>
        <p:txBody>
          <a:bodyPr/>
          <a:lstStyle>
            <a:lvl1pPr marL="533400" indent="-533400" defTabSz="914400">
              <a:spcBef>
                <a:spcPts val="600"/>
              </a:spcBef>
              <a:buClr>
                <a:srgbClr val="FF9900"/>
              </a:buClr>
              <a:buSzPct val="100000"/>
              <a:buFont typeface="Wingdings"/>
              <a:buChar char="▪"/>
              <a:defRPr sz="2800">
                <a:latin typeface="Arial"/>
                <a:ea typeface="Arial"/>
                <a:cs typeface="Arial"/>
                <a:sym typeface="Arial"/>
              </a:defRPr>
            </a:lvl1pPr>
            <a:lvl2pPr marL="990600" indent="-533400" defTabSz="914400">
              <a:spcBef>
                <a:spcPts val="600"/>
              </a:spcBef>
              <a:buClr>
                <a:srgbClr val="FF9900"/>
              </a:buClr>
              <a:buSzPct val="100000"/>
              <a:buFont typeface="Wingdings"/>
              <a:buChar char="▪"/>
              <a:defRPr sz="2800">
                <a:latin typeface="Arial"/>
                <a:ea typeface="Arial"/>
                <a:cs typeface="Arial"/>
                <a:sym typeface="Arial"/>
              </a:defRPr>
            </a:lvl2pPr>
            <a:lvl3pPr marL="1447800" indent="-533400" defTabSz="914400">
              <a:spcBef>
                <a:spcPts val="600"/>
              </a:spcBef>
              <a:buClr>
                <a:srgbClr val="FF9900"/>
              </a:buClr>
              <a:buSzPct val="100000"/>
              <a:buFont typeface="Wingdings"/>
              <a:buChar char="▪"/>
              <a:defRPr sz="2800">
                <a:latin typeface="Arial"/>
                <a:ea typeface="Arial"/>
                <a:cs typeface="Arial"/>
                <a:sym typeface="Arial"/>
              </a:defRPr>
            </a:lvl3pPr>
            <a:lvl4pPr marL="1905000" indent="-533400" defTabSz="914400">
              <a:spcBef>
                <a:spcPts val="600"/>
              </a:spcBef>
              <a:buClr>
                <a:srgbClr val="FF9900"/>
              </a:buClr>
              <a:buSzPct val="100000"/>
              <a:buFont typeface="Wingdings"/>
              <a:buChar char="▪"/>
              <a:defRPr sz="2800">
                <a:latin typeface="Arial"/>
                <a:ea typeface="Arial"/>
                <a:cs typeface="Arial"/>
                <a:sym typeface="Arial"/>
              </a:defRPr>
            </a:lvl4pPr>
            <a:lvl5pPr marL="2362200" indent="-533400" defTabSz="914400">
              <a:spcBef>
                <a:spcPts val="600"/>
              </a:spcBef>
              <a:buClr>
                <a:srgbClr val="FF9900"/>
              </a:buClr>
              <a:buSzPct val="100000"/>
              <a:buFont typeface="Wingdings"/>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04" name="Shape 204"/>
          <p:cNvSpPr>
            <a:spLocks noGrp="1"/>
          </p:cNvSpPr>
          <p:nvPr>
            <p:ph type="sldNum" sz="quarter" idx="2"/>
          </p:nvPr>
        </p:nvSpPr>
        <p:spPr>
          <a:xfrm>
            <a:off x="6712149" y="4858941"/>
            <a:ext cx="307777" cy="184666"/>
          </a:xfrm>
          <a:prstGeom prst="rect">
            <a:avLst/>
          </a:prstGeom>
        </p:spPr>
        <p:txBody>
          <a:bodyPr/>
          <a:lstStyle>
            <a:lvl1pPr>
              <a:defRPr sz="1200"/>
            </a:lvl1p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11" name="Shape 211"/>
          <p:cNvSpPr>
            <a:spLocks noGrp="1"/>
          </p:cNvSpPr>
          <p:nvPr>
            <p:ph type="title"/>
          </p:nvPr>
        </p:nvSpPr>
        <p:spPr>
          <a:xfrm>
            <a:off x="250825" y="88106"/>
            <a:ext cx="8713790" cy="701279"/>
          </a:xfrm>
          <a:prstGeom prst="rect">
            <a:avLst/>
          </a:prstGeom>
        </p:spPr>
        <p:txBody>
          <a:bodyPr anchor="ctr"/>
          <a:lstStyle>
            <a:lvl1pPr defTabSz="914400">
              <a:defRPr sz="3000">
                <a:latin typeface="Arial"/>
                <a:ea typeface="Arial"/>
                <a:cs typeface="Arial"/>
                <a:sym typeface="Arial"/>
              </a:defRPr>
            </a:lvl1pPr>
          </a:lstStyle>
          <a:p>
            <a:r>
              <a:t>Title Text</a:t>
            </a:r>
          </a:p>
        </p:txBody>
      </p:sp>
      <p:sp>
        <p:nvSpPr>
          <p:cNvPr id="212" name="Shape 212"/>
          <p:cNvSpPr>
            <a:spLocks noGrp="1"/>
          </p:cNvSpPr>
          <p:nvPr>
            <p:ph type="body" idx="1"/>
          </p:nvPr>
        </p:nvSpPr>
        <p:spPr>
          <a:xfrm>
            <a:off x="250825" y="789384"/>
            <a:ext cx="8713790" cy="4354116"/>
          </a:xfrm>
          <a:prstGeom prst="rect">
            <a:avLst/>
          </a:prstGeom>
        </p:spPr>
        <p:txBody>
          <a:bodyPr/>
          <a:lstStyle>
            <a:lvl1pPr marL="533400" indent="-533400" defTabSz="914400">
              <a:spcBef>
                <a:spcPts val="600"/>
              </a:spcBef>
              <a:buClr>
                <a:srgbClr val="FF9900"/>
              </a:buClr>
              <a:buSzPct val="100000"/>
              <a:buFont typeface="Wingdings"/>
              <a:buChar char="▪"/>
              <a:defRPr sz="2800">
                <a:latin typeface="Arial"/>
                <a:ea typeface="Arial"/>
                <a:cs typeface="Arial"/>
                <a:sym typeface="Arial"/>
              </a:defRPr>
            </a:lvl1pPr>
            <a:lvl2pPr marL="1286932" indent="-829732" defTabSz="914400">
              <a:spcBef>
                <a:spcPts val="600"/>
              </a:spcBef>
              <a:buClr>
                <a:srgbClr val="FF9900"/>
              </a:buClr>
              <a:buSzPct val="100000"/>
              <a:buFont typeface="Wingdings"/>
              <a:buChar char="▪"/>
              <a:defRPr sz="2800">
                <a:latin typeface="Arial"/>
                <a:ea typeface="Arial"/>
                <a:cs typeface="Arial"/>
                <a:sym typeface="Arial"/>
              </a:defRPr>
            </a:lvl2pPr>
            <a:lvl3pPr marL="1447800" indent="-533400" defTabSz="914400">
              <a:spcBef>
                <a:spcPts val="600"/>
              </a:spcBef>
              <a:buClr>
                <a:srgbClr val="FF9900"/>
              </a:buClr>
              <a:buSzPct val="100000"/>
              <a:buFont typeface="Wingdings"/>
              <a:buChar char="▪"/>
              <a:defRPr sz="2800">
                <a:latin typeface="Arial"/>
                <a:ea typeface="Arial"/>
                <a:cs typeface="Arial"/>
                <a:sym typeface="Arial"/>
              </a:defRPr>
            </a:lvl3pPr>
            <a:lvl4pPr marL="1905000" indent="-533400" defTabSz="914400">
              <a:spcBef>
                <a:spcPts val="600"/>
              </a:spcBef>
              <a:buClr>
                <a:srgbClr val="FF9900"/>
              </a:buClr>
              <a:buSzPct val="100000"/>
              <a:buFont typeface="Wingdings"/>
              <a:buChar char="▪"/>
              <a:defRPr sz="2800">
                <a:latin typeface="Arial"/>
                <a:ea typeface="Arial"/>
                <a:cs typeface="Arial"/>
                <a:sym typeface="Arial"/>
              </a:defRPr>
            </a:lvl4pPr>
            <a:lvl5pPr marL="2421464" indent="-592664" defTabSz="914400">
              <a:spcBef>
                <a:spcPts val="600"/>
              </a:spcBef>
              <a:buClr>
                <a:srgbClr val="FF9900"/>
              </a:buClr>
              <a:buSzPct val="100000"/>
              <a:buFont typeface="Wingdings"/>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3" name="Shape 213"/>
          <p:cNvSpPr>
            <a:spLocks noGrp="1"/>
          </p:cNvSpPr>
          <p:nvPr>
            <p:ph type="sldNum" sz="quarter" idx="2"/>
          </p:nvPr>
        </p:nvSpPr>
        <p:spPr>
          <a:xfrm>
            <a:off x="6768254" y="4858941"/>
            <a:ext cx="251672" cy="184666"/>
          </a:xfrm>
          <a:prstGeom prst="rect">
            <a:avLst/>
          </a:prstGeom>
        </p:spPr>
        <p:txBody>
          <a:bodyPr/>
          <a:lstStyle>
            <a:lvl1pPr>
              <a:defRPr sz="1200">
                <a:latin typeface="Arial Narrow"/>
                <a:ea typeface="Arial Narrow"/>
                <a:cs typeface="Arial Narrow"/>
                <a:sym typeface="Arial Narrow"/>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r>
              <a:t>Title Text</a:t>
            </a:r>
          </a:p>
        </p:txBody>
      </p:sp>
      <p:sp>
        <p:nvSpPr>
          <p:cNvPr id="68" name="Shape 6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5ACC7E-398C-47B0-88C4-733CAD032E2D}" type="slidenum">
              <a:rPr lang="en-GB"/>
              <a:pPr>
                <a:defRPr/>
              </a:pPr>
              <a:t>‹Nr.›</a:t>
            </a:fld>
            <a:endParaRPr lang="en-GB"/>
          </a:p>
        </p:txBody>
      </p:sp>
    </p:spTree>
    <p:extLst>
      <p:ext uri="{BB962C8B-B14F-4D97-AF65-F5344CB8AC3E}">
        <p14:creationId xmlns:p14="http://schemas.microsoft.com/office/powerpoint/2010/main" val="89347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76" name="Shape 76"/>
          <p:cNvSpPr/>
          <p:nvPr/>
        </p:nvSpPr>
        <p:spPr>
          <a:xfrm>
            <a:off x="468313" y="4767263"/>
            <a:ext cx="5688015" cy="211932"/>
          </a:xfrm>
          <a:custGeom>
            <a:avLst/>
            <a:gdLst/>
            <a:ahLst/>
            <a:cxnLst>
              <a:cxn ang="0">
                <a:pos x="wd2" y="hd2"/>
              </a:cxn>
              <a:cxn ang="5400000">
                <a:pos x="wd2" y="hd2"/>
              </a:cxn>
              <a:cxn ang="10800000">
                <a:pos x="wd2" y="hd2"/>
              </a:cxn>
              <a:cxn ang="16200000">
                <a:pos x="wd2" y="hd2"/>
              </a:cxn>
            </a:cxnLst>
            <a:rect l="0" t="0" r="r" b="b"/>
            <a:pathLst>
              <a:path w="21600" h="21600" extrusionOk="0">
                <a:moveTo>
                  <a:pt x="523" y="0"/>
                </a:moveTo>
                <a:lnTo>
                  <a:pt x="0" y="21600"/>
                </a:lnTo>
                <a:lnTo>
                  <a:pt x="21077" y="21600"/>
                </a:lnTo>
                <a:lnTo>
                  <a:pt x="21600" y="0"/>
                </a:lnTo>
                <a:close/>
              </a:path>
            </a:pathLst>
          </a:custGeom>
          <a:solidFill>
            <a:srgbClr val="0F3692"/>
          </a:solidFill>
          <a:ln w="12700">
            <a:miter lim="400000"/>
          </a:ln>
        </p:spPr>
        <p:txBody>
          <a:bodyPr lIns="45718" tIns="45718" rIns="45718" bIns="45718" anchor="ctr"/>
          <a:lstStyle/>
          <a:p>
            <a:pPr algn="ctr" defTabSz="457200">
              <a:defRPr sz="1800">
                <a:solidFill>
                  <a:srgbClr val="3333FF"/>
                </a:solidFill>
                <a:latin typeface="Arial"/>
                <a:ea typeface="Arial"/>
                <a:cs typeface="Arial"/>
                <a:sym typeface="Arial"/>
              </a:defRPr>
            </a:pPr>
            <a:endParaRPr/>
          </a:p>
        </p:txBody>
      </p:sp>
      <p:sp>
        <p:nvSpPr>
          <p:cNvPr id="77" name="Shape 77"/>
          <p:cNvSpPr/>
          <p:nvPr/>
        </p:nvSpPr>
        <p:spPr>
          <a:xfrm>
            <a:off x="5364163" y="4030266"/>
            <a:ext cx="792175" cy="1846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1200">
                <a:solidFill>
                  <a:srgbClr val="FFFFFF"/>
                </a:solidFill>
                <a:latin typeface="Arial"/>
                <a:ea typeface="Arial"/>
                <a:cs typeface="Arial"/>
                <a:sym typeface="Arial"/>
              </a:defRPr>
            </a:lvl1pPr>
          </a:lstStyle>
          <a:p>
            <a:r>
              <a:t>Slide </a:t>
            </a:r>
          </a:p>
        </p:txBody>
      </p:sp>
      <p:pic>
        <p:nvPicPr>
          <p:cNvPr id="78" name="image2.png" descr="ECMWF_new_logo"/>
          <p:cNvPicPr>
            <a:picLocks noChangeAspect="1"/>
          </p:cNvPicPr>
          <p:nvPr/>
        </p:nvPicPr>
        <p:blipFill>
          <a:blip r:embed="rId2">
            <a:extLst/>
          </a:blip>
          <a:stretch>
            <a:fillRect/>
          </a:stretch>
        </p:blipFill>
        <p:spPr>
          <a:xfrm>
            <a:off x="6443662" y="4732735"/>
            <a:ext cx="2084400" cy="280997"/>
          </a:xfrm>
          <a:prstGeom prst="rect">
            <a:avLst/>
          </a:prstGeom>
          <a:ln w="12700">
            <a:miter lim="400000"/>
          </a:ln>
        </p:spPr>
      </p:pic>
      <p:sp>
        <p:nvSpPr>
          <p:cNvPr id="79" name="Shape 79"/>
          <p:cNvSpPr>
            <a:spLocks noGrp="1"/>
          </p:cNvSpPr>
          <p:nvPr>
            <p:ph type="sldNum" sz="quarter" idx="2"/>
          </p:nvPr>
        </p:nvSpPr>
        <p:spPr>
          <a:xfrm>
            <a:off x="4932363" y="4764882"/>
            <a:ext cx="615553" cy="369332"/>
          </a:xfrm>
          <a:prstGeom prst="rect">
            <a:avLst/>
          </a:prstGeom>
        </p:spPr>
        <p:txBody>
          <a:bodyPr/>
          <a:lstStyle>
            <a:lvl1pPr algn="l"/>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6" name="Shape 86"/>
          <p:cNvSpPr>
            <a:spLocks noGrp="1"/>
          </p:cNvSpPr>
          <p:nvPr>
            <p:ph type="sldNum" sz="quarter" idx="2"/>
          </p:nvPr>
        </p:nvSpPr>
        <p:spPr>
          <a:xfrm>
            <a:off x="6768256" y="4858941"/>
            <a:ext cx="251672" cy="184666"/>
          </a:xfrm>
          <a:prstGeom prst="rect">
            <a:avLst/>
          </a:prstGeom>
        </p:spPr>
        <p:txBody>
          <a:bodyPr/>
          <a:lstStyle>
            <a:lvl1pPr>
              <a:defRPr sz="1200">
                <a:latin typeface="Arial Narrow"/>
                <a:ea typeface="Arial Narrow"/>
                <a:cs typeface="Arial Narrow"/>
                <a:sym typeface="Arial Narrow"/>
              </a:defRPr>
            </a:lvl1p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r>
              <a:t>Title Text</a:t>
            </a:r>
          </a:p>
        </p:txBody>
      </p:sp>
      <p:sp>
        <p:nvSpPr>
          <p:cNvPr id="94" name="Shape 9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02" name="Shape 102"/>
          <p:cNvSpPr>
            <a:spLocks noGrp="1"/>
          </p:cNvSpPr>
          <p:nvPr>
            <p:ph type="title"/>
          </p:nvPr>
        </p:nvSpPr>
        <p:spPr>
          <a:xfrm>
            <a:off x="1331640" y="119619"/>
            <a:ext cx="7355162" cy="853814"/>
          </a:xfrm>
          <a:prstGeom prst="rect">
            <a:avLst/>
          </a:prstGeom>
        </p:spPr>
        <p:txBody>
          <a:bodyPr anchor="ctr"/>
          <a:lstStyle>
            <a:lvl1pPr defTabSz="914400">
              <a:defRPr sz="3000">
                <a:latin typeface="Arial"/>
                <a:ea typeface="Arial"/>
                <a:cs typeface="Arial"/>
                <a:sym typeface="Arial"/>
              </a:defRPr>
            </a:lvl1pPr>
          </a:lstStyle>
          <a:p>
            <a:r>
              <a:t>Title Text</a:t>
            </a:r>
          </a:p>
        </p:txBody>
      </p:sp>
      <p:sp>
        <p:nvSpPr>
          <p:cNvPr id="103" name="Shape 103"/>
          <p:cNvSpPr>
            <a:spLocks noGrp="1"/>
          </p:cNvSpPr>
          <p:nvPr>
            <p:ph type="body" sz="quarter" idx="1"/>
          </p:nvPr>
        </p:nvSpPr>
        <p:spPr>
          <a:xfrm>
            <a:off x="457200" y="973430"/>
            <a:ext cx="4040188" cy="657726"/>
          </a:xfrm>
          <a:prstGeom prst="rect">
            <a:avLst/>
          </a:prstGeom>
        </p:spPr>
        <p:txBody>
          <a:bodyPr anchor="b"/>
          <a:lstStyle>
            <a:lvl1pPr defTabSz="914400">
              <a:spcBef>
                <a:spcPts val="500"/>
              </a:spcBef>
              <a:defRPr sz="2400" b="1">
                <a:latin typeface="Arial"/>
                <a:ea typeface="Arial"/>
                <a:cs typeface="Arial"/>
                <a:sym typeface="Arial"/>
              </a:defRPr>
            </a:lvl1pPr>
            <a:lvl2pPr marL="702127" indent="-244927" defTabSz="914400">
              <a:spcBef>
                <a:spcPts val="500"/>
              </a:spcBef>
              <a:buSzPct val="100000"/>
              <a:buChar char="▪"/>
              <a:defRPr sz="2400" b="1">
                <a:latin typeface="Arial"/>
                <a:ea typeface="Arial"/>
                <a:cs typeface="Arial"/>
                <a:sym typeface="Arial"/>
              </a:defRPr>
            </a:lvl2pPr>
            <a:lvl3pPr marL="1143000" indent="-228600" defTabSz="914400">
              <a:spcBef>
                <a:spcPts val="500"/>
              </a:spcBef>
              <a:buSzPct val="100000"/>
              <a:buChar char="▪"/>
              <a:defRPr sz="2400" b="1">
                <a:latin typeface="Arial"/>
                <a:ea typeface="Arial"/>
                <a:cs typeface="Arial"/>
                <a:sym typeface="Arial"/>
              </a:defRPr>
            </a:lvl3pPr>
            <a:lvl4pPr marL="1645920" indent="-274319" defTabSz="914400">
              <a:spcBef>
                <a:spcPts val="500"/>
              </a:spcBef>
              <a:buSzPct val="100000"/>
              <a:buChar char="▪"/>
              <a:defRPr sz="2400" b="1">
                <a:latin typeface="Arial"/>
                <a:ea typeface="Arial"/>
                <a:cs typeface="Arial"/>
                <a:sym typeface="Arial"/>
              </a:defRPr>
            </a:lvl4pPr>
            <a:lvl5pPr marL="2103120" indent="-274320" defTabSz="914400">
              <a:spcBef>
                <a:spcPts val="500"/>
              </a:spcBef>
              <a:buSzPct val="100000"/>
              <a:buChar char="▪"/>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xfrm>
            <a:off x="6245424" y="4767263"/>
            <a:ext cx="307777" cy="184666"/>
          </a:xfrm>
          <a:prstGeom prst="rect">
            <a:avLst/>
          </a:prstGeom>
        </p:spPr>
        <p:txBody>
          <a:bodyPr/>
          <a:lstStyle>
            <a:lvl1pPr>
              <a:defRPr sz="1200"/>
            </a:lvl1p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1" name="Shape 111"/>
          <p:cNvSpPr>
            <a:spLocks noGrp="1"/>
          </p:cNvSpPr>
          <p:nvPr>
            <p:ph type="title"/>
          </p:nvPr>
        </p:nvSpPr>
        <p:spPr>
          <a:xfrm>
            <a:off x="250825" y="88106"/>
            <a:ext cx="8713790" cy="701279"/>
          </a:xfrm>
          <a:prstGeom prst="rect">
            <a:avLst/>
          </a:prstGeom>
        </p:spPr>
        <p:txBody>
          <a:bodyPr anchor="ctr"/>
          <a:lstStyle>
            <a:lvl1pPr defTabSz="914400">
              <a:defRPr sz="3000">
                <a:latin typeface="Arial"/>
                <a:ea typeface="Arial"/>
                <a:cs typeface="Arial"/>
                <a:sym typeface="Arial"/>
              </a:defRPr>
            </a:lvl1pPr>
          </a:lstStyle>
          <a:p>
            <a:r>
              <a:t>Title Text</a:t>
            </a:r>
          </a:p>
        </p:txBody>
      </p:sp>
      <p:sp>
        <p:nvSpPr>
          <p:cNvPr id="112" name="Shape 112"/>
          <p:cNvSpPr>
            <a:spLocks noGrp="1"/>
          </p:cNvSpPr>
          <p:nvPr>
            <p:ph type="body" idx="1"/>
          </p:nvPr>
        </p:nvSpPr>
        <p:spPr>
          <a:xfrm>
            <a:off x="250825" y="789384"/>
            <a:ext cx="8713790" cy="4354118"/>
          </a:xfrm>
          <a:prstGeom prst="rect">
            <a:avLst/>
          </a:prstGeom>
        </p:spPr>
        <p:txBody>
          <a:bodyPr/>
          <a:lstStyle>
            <a:lvl1pPr marL="533400" indent="-533400" defTabSz="914400">
              <a:spcBef>
                <a:spcPts val="600"/>
              </a:spcBef>
              <a:buClr>
                <a:srgbClr val="FF9900"/>
              </a:buClr>
              <a:buSzPct val="100000"/>
              <a:buFont typeface="Wingdings"/>
              <a:buChar char="▪"/>
              <a:defRPr sz="2800">
                <a:latin typeface="Arial"/>
                <a:ea typeface="Arial"/>
                <a:cs typeface="Arial"/>
                <a:sym typeface="Arial"/>
              </a:defRPr>
            </a:lvl1pPr>
            <a:lvl2pPr marL="990600" indent="-533400" defTabSz="914400">
              <a:spcBef>
                <a:spcPts val="600"/>
              </a:spcBef>
              <a:buClr>
                <a:srgbClr val="FF9900"/>
              </a:buClr>
              <a:buSzPct val="100000"/>
              <a:buFont typeface="Wingdings"/>
              <a:buChar char="▪"/>
              <a:defRPr sz="2800">
                <a:latin typeface="Arial"/>
                <a:ea typeface="Arial"/>
                <a:cs typeface="Arial"/>
                <a:sym typeface="Arial"/>
              </a:defRPr>
            </a:lvl2pPr>
            <a:lvl3pPr marL="1447800" indent="-533400" defTabSz="914400">
              <a:spcBef>
                <a:spcPts val="600"/>
              </a:spcBef>
              <a:buClr>
                <a:srgbClr val="FF9900"/>
              </a:buClr>
              <a:buSzPct val="100000"/>
              <a:buFont typeface="Wingdings"/>
              <a:buChar char="▪"/>
              <a:defRPr sz="2800">
                <a:latin typeface="Arial"/>
                <a:ea typeface="Arial"/>
                <a:cs typeface="Arial"/>
                <a:sym typeface="Arial"/>
              </a:defRPr>
            </a:lvl3pPr>
            <a:lvl4pPr marL="1905000" indent="-533400" defTabSz="914400">
              <a:spcBef>
                <a:spcPts val="600"/>
              </a:spcBef>
              <a:buClr>
                <a:srgbClr val="FF9900"/>
              </a:buClr>
              <a:buSzPct val="100000"/>
              <a:buFont typeface="Wingdings"/>
              <a:buChar char="▪"/>
              <a:defRPr sz="2800">
                <a:latin typeface="Arial"/>
                <a:ea typeface="Arial"/>
                <a:cs typeface="Arial"/>
                <a:sym typeface="Arial"/>
              </a:defRPr>
            </a:lvl4pPr>
            <a:lvl5pPr marL="2362200" indent="-533400" defTabSz="914400">
              <a:spcBef>
                <a:spcPts val="600"/>
              </a:spcBef>
              <a:buClr>
                <a:srgbClr val="FF9900"/>
              </a:buClr>
              <a:buSzPct val="100000"/>
              <a:buFont typeface="Wingdings"/>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sldNum" sz="quarter" idx="2"/>
          </p:nvPr>
        </p:nvSpPr>
        <p:spPr>
          <a:xfrm>
            <a:off x="6245424" y="4767263"/>
            <a:ext cx="307777" cy="184666"/>
          </a:xfrm>
          <a:prstGeom prst="rect">
            <a:avLst/>
          </a:prstGeom>
        </p:spPr>
        <p:txBody>
          <a:bodyPr/>
          <a:lstStyle>
            <a:lvl1pPr>
              <a:defRPr sz="1200"/>
            </a:lvl1p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0" name="Shape 120"/>
          <p:cNvSpPr>
            <a:spLocks noGrp="1"/>
          </p:cNvSpPr>
          <p:nvPr>
            <p:ph type="sldNum" sz="quarter" idx="2"/>
          </p:nvPr>
        </p:nvSpPr>
        <p:spPr>
          <a:xfrm>
            <a:off x="6712149" y="4858941"/>
            <a:ext cx="307777" cy="184666"/>
          </a:xfrm>
          <a:prstGeom prst="rect">
            <a:avLst/>
          </a:prstGeom>
        </p:spPr>
        <p:txBody>
          <a:bodyPr/>
          <a:lstStyle>
            <a:lvl1pPr>
              <a:defRPr sz="1200"/>
            </a:lvl1p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7" name="Shape 127"/>
          <p:cNvSpPr>
            <a:spLocks noGrp="1"/>
          </p:cNvSpPr>
          <p:nvPr>
            <p:ph type="title"/>
          </p:nvPr>
        </p:nvSpPr>
        <p:spPr>
          <a:xfrm>
            <a:off x="250825" y="88106"/>
            <a:ext cx="8713790" cy="701279"/>
          </a:xfrm>
          <a:prstGeom prst="rect">
            <a:avLst/>
          </a:prstGeom>
        </p:spPr>
        <p:txBody>
          <a:bodyPr anchor="ctr"/>
          <a:lstStyle>
            <a:lvl1pPr defTabSz="914400">
              <a:defRPr sz="3000" b="1">
                <a:latin typeface="Arial"/>
                <a:ea typeface="Arial"/>
                <a:cs typeface="Arial"/>
                <a:sym typeface="Arial"/>
              </a:defRPr>
            </a:lvl1pPr>
          </a:lstStyle>
          <a:p>
            <a:r>
              <a:t>Title Text</a:t>
            </a:r>
          </a:p>
        </p:txBody>
      </p:sp>
      <p:sp>
        <p:nvSpPr>
          <p:cNvPr id="128" name="Shape 128"/>
          <p:cNvSpPr>
            <a:spLocks noGrp="1"/>
          </p:cNvSpPr>
          <p:nvPr>
            <p:ph type="body" idx="1"/>
          </p:nvPr>
        </p:nvSpPr>
        <p:spPr>
          <a:xfrm>
            <a:off x="250825" y="789384"/>
            <a:ext cx="8713790" cy="4354118"/>
          </a:xfrm>
          <a:prstGeom prst="rect">
            <a:avLst/>
          </a:prstGeom>
        </p:spPr>
        <p:txBody>
          <a:bodyPr/>
          <a:lstStyle>
            <a:lvl1pPr marL="533400" indent="-533400" defTabSz="914400">
              <a:spcBef>
                <a:spcPts val="600"/>
              </a:spcBef>
              <a:buClr>
                <a:srgbClr val="FF9900"/>
              </a:buClr>
              <a:buSzPct val="100000"/>
              <a:buFont typeface="Wingdings"/>
              <a:buChar char="▪"/>
              <a:defRPr sz="2800">
                <a:latin typeface="Arial"/>
                <a:ea typeface="Arial"/>
                <a:cs typeface="Arial"/>
                <a:sym typeface="Arial"/>
              </a:defRPr>
            </a:lvl1pPr>
            <a:lvl2pPr marL="990600" indent="-533400" defTabSz="914400">
              <a:spcBef>
                <a:spcPts val="600"/>
              </a:spcBef>
              <a:buClr>
                <a:srgbClr val="FF9900"/>
              </a:buClr>
              <a:buSzPct val="100000"/>
              <a:buFont typeface="Wingdings"/>
              <a:buChar char="▪"/>
              <a:defRPr sz="2800">
                <a:latin typeface="Arial"/>
                <a:ea typeface="Arial"/>
                <a:cs typeface="Arial"/>
                <a:sym typeface="Arial"/>
              </a:defRPr>
            </a:lvl2pPr>
            <a:lvl3pPr marL="1447800" indent="-533400" defTabSz="914400">
              <a:spcBef>
                <a:spcPts val="600"/>
              </a:spcBef>
              <a:buClr>
                <a:srgbClr val="FF9900"/>
              </a:buClr>
              <a:buSzPct val="100000"/>
              <a:buFont typeface="Wingdings"/>
              <a:buChar char="▪"/>
              <a:defRPr sz="2800">
                <a:latin typeface="Arial"/>
                <a:ea typeface="Arial"/>
                <a:cs typeface="Arial"/>
                <a:sym typeface="Arial"/>
              </a:defRPr>
            </a:lvl3pPr>
            <a:lvl4pPr marL="1905000" indent="-533400" defTabSz="914400">
              <a:spcBef>
                <a:spcPts val="600"/>
              </a:spcBef>
              <a:buClr>
                <a:srgbClr val="FF9900"/>
              </a:buClr>
              <a:buSzPct val="100000"/>
              <a:buFont typeface="Wingdings"/>
              <a:buChar char="▪"/>
              <a:defRPr sz="2800">
                <a:latin typeface="Arial"/>
                <a:ea typeface="Arial"/>
                <a:cs typeface="Arial"/>
                <a:sym typeface="Arial"/>
              </a:defRPr>
            </a:lvl4pPr>
            <a:lvl5pPr marL="2362200" indent="-533400" defTabSz="914400">
              <a:spcBef>
                <a:spcPts val="600"/>
              </a:spcBef>
              <a:buClr>
                <a:srgbClr val="FF9900"/>
              </a:buClr>
              <a:buSzPct val="100000"/>
              <a:buFont typeface="Wingdings"/>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xfrm>
            <a:off x="6712149" y="4858941"/>
            <a:ext cx="307777" cy="184666"/>
          </a:xfrm>
          <a:prstGeom prst="rect">
            <a:avLst/>
          </a:prstGeom>
        </p:spPr>
        <p:txBody>
          <a:bodyPr/>
          <a:lstStyle>
            <a:lvl1pPr>
              <a:defRPr sz="1200"/>
            </a:lvl1p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descr="wmo_ppt_2012.jpg"/>
          <p:cNvPicPr>
            <a:picLocks noChangeAspect="1"/>
          </p:cNvPicPr>
          <p:nvPr/>
        </p:nvPicPr>
        <p:blipFill>
          <a:blip r:embed="rId22">
            <a:extLst/>
          </a:blip>
          <a:stretch>
            <a:fillRect/>
          </a:stretch>
        </p:blipFill>
        <p:spPr>
          <a:xfrm>
            <a:off x="0" y="0"/>
            <a:ext cx="9144000" cy="5143500"/>
          </a:xfrm>
          <a:prstGeom prst="rect">
            <a:avLst/>
          </a:prstGeom>
          <a:ln w="12700">
            <a:miter lim="400000"/>
          </a:ln>
        </p:spPr>
      </p:pic>
      <p:sp>
        <p:nvSpPr>
          <p:cNvPr id="3" name="Shape 3"/>
          <p:cNvSpPr>
            <a:spLocks noGrp="1"/>
          </p:cNvSpPr>
          <p:nvPr>
            <p:ph type="title"/>
          </p:nvPr>
        </p:nvSpPr>
        <p:spPr>
          <a:xfrm>
            <a:off x="457200" y="205976"/>
            <a:ext cx="8229600" cy="9941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Title Text</a:t>
            </a:r>
          </a:p>
        </p:txBody>
      </p:sp>
      <p:sp>
        <p:nvSpPr>
          <p:cNvPr id="4" name="Shape 4"/>
          <p:cNvSpPr>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404373" y="4858941"/>
            <a:ext cx="615553" cy="369332"/>
          </a:xfrm>
          <a:prstGeom prst="rect">
            <a:avLst/>
          </a:prstGeom>
          <a:ln w="12700">
            <a:miter lim="400000"/>
          </a:ln>
        </p:spPr>
        <p:txBody>
          <a:bodyPr wrap="none" lIns="0" tIns="0" rIns="0" bIns="0">
            <a:spAutoFit/>
          </a:bodyPr>
          <a:lstStyle>
            <a:lvl1pPr algn="r">
              <a:defRPr sz="2400">
                <a:latin typeface="Arial"/>
                <a:ea typeface="Arial"/>
                <a:cs typeface="Arial"/>
                <a:sym typeface="Aria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transition spd="med"/>
  <p:txStyles>
    <p:title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p:titleStyle>
    <p:body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25146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6pPr>
      <a:lvl7pPr marL="29718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7pPr>
      <a:lvl8pPr marL="34290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8pPr>
      <a:lvl9pPr marL="38862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9pPr>
    </p:bodyStyle>
    <p:otherStyle>
      <a:lvl1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idx="4294967295"/>
          </p:nvPr>
        </p:nvSpPr>
        <p:spPr>
          <a:xfrm>
            <a:off x="120649" y="1444224"/>
            <a:ext cx="8865446" cy="2538419"/>
          </a:xfrm>
          <a:prstGeom prst="rect">
            <a:avLst/>
          </a:prstGeom>
        </p:spPr>
        <p:txBody>
          <a:bodyPr anchor="ctr"/>
          <a:lstStyle/>
          <a:p>
            <a:pPr algn="ctr" defTabSz="914400">
              <a:defRPr sz="3900" b="1">
                <a:solidFill>
                  <a:srgbClr val="FBFFFB"/>
                </a:solidFill>
                <a:latin typeface="Arial"/>
                <a:ea typeface="Arial"/>
                <a:cs typeface="Arial"/>
                <a:sym typeface="Arial"/>
              </a:defRPr>
            </a:pPr>
            <a:r>
              <a:rPr lang="de-DE" sz="4000" dirty="0" smtClean="0"/>
              <a:t>WG – TDI</a:t>
            </a:r>
            <a:br>
              <a:rPr lang="de-DE" sz="4000" dirty="0" smtClean="0"/>
            </a:br>
            <a:r>
              <a:rPr lang="de-DE" sz="4000" dirty="0" smtClean="0"/>
              <a:t>Status </a:t>
            </a:r>
            <a:r>
              <a:rPr lang="en-GB" sz="4000" dirty="0" smtClean="0"/>
              <a:t>of </a:t>
            </a:r>
            <a:r>
              <a:rPr lang="de-DE" sz="4000" dirty="0" smtClean="0"/>
              <a:t>Work</a:t>
            </a:r>
            <a:endParaRPr sz="4000" dirty="0"/>
          </a:p>
          <a:p>
            <a:pPr algn="ctr" defTabSz="914400">
              <a:defRPr sz="3900" b="1">
                <a:solidFill>
                  <a:srgbClr val="FBFFFB"/>
                </a:solidFill>
                <a:latin typeface="Arial"/>
                <a:ea typeface="Arial"/>
                <a:cs typeface="Arial"/>
                <a:sym typeface="Arial"/>
              </a:defRPr>
            </a:pPr>
            <a:endParaRPr sz="1600" dirty="0"/>
          </a:p>
          <a:p>
            <a:pPr algn="ctr" defTabSz="914400">
              <a:defRPr sz="2000" b="1">
                <a:solidFill>
                  <a:srgbClr val="011993"/>
                </a:solidFill>
                <a:latin typeface="Arial"/>
                <a:ea typeface="Arial"/>
                <a:cs typeface="Arial"/>
                <a:sym typeface="Arial"/>
              </a:defRPr>
            </a:pPr>
            <a:r>
              <a:rPr lang="de-DE" dirty="0" smtClean="0"/>
              <a:t>5. Meeting </a:t>
            </a:r>
            <a:r>
              <a:rPr lang="en-GB" dirty="0" smtClean="0"/>
              <a:t>of the </a:t>
            </a:r>
            <a:r>
              <a:rPr lang="de-DE" dirty="0" smtClean="0"/>
              <a:t>RA VI Management Group</a:t>
            </a:r>
            <a:endParaRPr dirty="0"/>
          </a:p>
          <a:p>
            <a:pPr algn="ctr" defTabSz="914400">
              <a:defRPr sz="2000" b="1">
                <a:solidFill>
                  <a:srgbClr val="011993"/>
                </a:solidFill>
                <a:latin typeface="Arial"/>
                <a:ea typeface="Arial"/>
                <a:cs typeface="Arial"/>
                <a:sym typeface="Arial"/>
              </a:defRPr>
            </a:pPr>
            <a:r>
              <a:rPr lang="de-DE" dirty="0" smtClean="0"/>
              <a:t>Vilnius</a:t>
            </a:r>
            <a:r>
              <a:rPr dirty="0" smtClean="0"/>
              <a:t>, </a:t>
            </a:r>
            <a:r>
              <a:rPr lang="en-GB" dirty="0" smtClean="0"/>
              <a:t>Lithuania</a:t>
            </a:r>
            <a:r>
              <a:rPr lang="de-DE" dirty="0" smtClean="0"/>
              <a:t>, </a:t>
            </a:r>
            <a:r>
              <a:rPr dirty="0" smtClean="0"/>
              <a:t> </a:t>
            </a:r>
            <a:r>
              <a:rPr lang="de-DE" dirty="0" smtClean="0"/>
              <a:t>26 – 28 April</a:t>
            </a:r>
            <a:r>
              <a:rPr dirty="0" smtClean="0"/>
              <a:t> 201</a:t>
            </a:r>
            <a:r>
              <a:rPr lang="de-DE" dirty="0" smtClean="0"/>
              <a:t>7</a:t>
            </a:r>
            <a:endParaRPr dirty="0"/>
          </a:p>
        </p:txBody>
      </p:sp>
      <p:sp>
        <p:nvSpPr>
          <p:cNvPr id="4" name="Shape 232"/>
          <p:cNvSpPr txBox="1">
            <a:spLocks/>
          </p:cNvSpPr>
          <p:nvPr/>
        </p:nvSpPr>
        <p:spPr>
          <a:xfrm>
            <a:off x="611560" y="3795886"/>
            <a:ext cx="7920880" cy="8108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lnSpcReduction="10000"/>
          </a:bodyPr>
          <a:lst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25146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6pPr>
            <a:lvl7pPr marL="29718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7pPr>
            <a:lvl8pPr marL="34290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8pPr>
            <a:lvl9pPr marL="38862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9pPr>
          </a:lstStyle>
          <a:p>
            <a:pPr algn="ctr" defTabSz="914400" hangingPunct="1">
              <a:lnSpc>
                <a:spcPct val="80000"/>
              </a:lnSpc>
              <a:spcBef>
                <a:spcPts val="600"/>
              </a:spcBef>
              <a:defRPr sz="1000">
                <a:solidFill>
                  <a:srgbClr val="FFFFFF"/>
                </a:solidFill>
                <a:latin typeface="Arial"/>
                <a:ea typeface="Arial"/>
                <a:cs typeface="Arial"/>
                <a:sym typeface="Arial"/>
              </a:defRPr>
            </a:pPr>
            <a:endParaRPr lang="de-DE" sz="1000" dirty="0" smtClean="0">
              <a:solidFill>
                <a:srgbClr val="FFFFFF"/>
              </a:solidFill>
              <a:latin typeface="Arial"/>
              <a:ea typeface="Arial"/>
              <a:cs typeface="Arial"/>
              <a:sym typeface="Arial"/>
            </a:endParaRPr>
          </a:p>
          <a:p>
            <a:pPr algn="ctr" defTabSz="914400" hangingPunct="1">
              <a:lnSpc>
                <a:spcPct val="80000"/>
              </a:lnSpc>
              <a:spcBef>
                <a:spcPts val="600"/>
              </a:spcBef>
              <a:defRPr sz="2400" b="1">
                <a:solidFill>
                  <a:srgbClr val="FFFFFF"/>
                </a:solidFill>
                <a:latin typeface="Arial"/>
                <a:ea typeface="Arial"/>
                <a:cs typeface="Arial"/>
                <a:sym typeface="Arial"/>
              </a:defRPr>
            </a:pPr>
            <a:r>
              <a:rPr lang="de-DE" sz="2400" b="1" dirty="0" smtClean="0">
                <a:solidFill>
                  <a:srgbClr val="FFFFFF"/>
                </a:solidFill>
                <a:latin typeface="Arial"/>
                <a:ea typeface="Arial"/>
                <a:cs typeface="Arial"/>
                <a:sym typeface="Arial"/>
              </a:rPr>
              <a:t>Dr. Dieter Schröder - </a:t>
            </a:r>
            <a:r>
              <a:rPr lang="en-GB" sz="2400" b="1" dirty="0" smtClean="0">
                <a:solidFill>
                  <a:srgbClr val="FFFFFF"/>
                </a:solidFill>
                <a:latin typeface="Arial"/>
                <a:ea typeface="Arial"/>
                <a:cs typeface="Arial"/>
                <a:sym typeface="Arial"/>
              </a:rPr>
              <a:t>Chair WG TDI in RA VI</a:t>
            </a:r>
          </a:p>
          <a:p>
            <a:pPr algn="ctr" defTabSz="914400" hangingPunct="1">
              <a:lnSpc>
                <a:spcPct val="80000"/>
              </a:lnSpc>
              <a:spcBef>
                <a:spcPts val="600"/>
              </a:spcBef>
              <a:defRPr sz="2400" b="1">
                <a:solidFill>
                  <a:srgbClr val="FFFFFF"/>
                </a:solidFill>
                <a:latin typeface="Arial"/>
                <a:ea typeface="Arial"/>
                <a:cs typeface="Arial"/>
                <a:sym typeface="Arial"/>
              </a:defRPr>
            </a:pPr>
            <a:r>
              <a:rPr lang="de-DE" sz="2400" b="1" dirty="0" smtClean="0">
                <a:solidFill>
                  <a:srgbClr val="FFFFFF"/>
                </a:solidFill>
                <a:latin typeface="Arial"/>
                <a:ea typeface="Arial"/>
                <a:cs typeface="Arial"/>
                <a:sym typeface="Arial"/>
              </a:rPr>
              <a:t>Deutscher Wetterdienst</a:t>
            </a:r>
            <a:endParaRPr lang="de-DE" sz="2400" b="1" dirty="0">
              <a:solidFill>
                <a:srgbClr val="FFFFFF"/>
              </a:solidFill>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987574"/>
            <a:ext cx="8698838" cy="3672408"/>
          </a:xfrm>
        </p:spPr>
        <p:txBody>
          <a:bodyPr>
            <a:normAutofit lnSpcReduction="10000"/>
          </a:bodyPr>
          <a:lstStyle/>
          <a:p>
            <a:r>
              <a:rPr lang="en-GB" sz="2600" b="1" dirty="0" smtClean="0">
                <a:latin typeface="Arial" panose="020B0604020202020204" pitchFamily="34" charset="0"/>
                <a:cs typeface="Arial" panose="020B0604020202020204" pitchFamily="34" charset="0"/>
              </a:rPr>
              <a:t>Examples:</a:t>
            </a:r>
            <a:br>
              <a:rPr lang="en-GB" sz="2600" b="1" dirty="0" smtClean="0">
                <a:latin typeface="Arial" panose="020B0604020202020204" pitchFamily="34" charset="0"/>
                <a:cs typeface="Arial" panose="020B0604020202020204" pitchFamily="34" charset="0"/>
              </a:rPr>
            </a:br>
            <a:endParaRPr lang="en-GB" sz="2600" b="1" dirty="0" smtClean="0">
              <a:latin typeface="Arial" panose="020B0604020202020204" pitchFamily="34" charset="0"/>
              <a:cs typeface="Arial" panose="020B0604020202020204" pitchFamily="34" charset="0"/>
            </a:endParaRPr>
          </a:p>
          <a:p>
            <a:pPr marL="514350" indent="-514350">
              <a:buFont typeface="+mj-lt"/>
              <a:buAutoNum type="arabicPeriod"/>
            </a:pPr>
            <a:r>
              <a:rPr lang="en-GB" sz="2200" b="1" dirty="0" smtClean="0">
                <a:latin typeface="Arial" panose="020B0604020202020204" pitchFamily="34" charset="0"/>
                <a:cs typeface="Arial" panose="020B0604020202020204" pitchFamily="34" charset="0"/>
              </a:rPr>
              <a:t>Integration of </a:t>
            </a:r>
            <a:r>
              <a:rPr lang="en-GB" sz="2200" b="1" dirty="0" err="1" smtClean="0">
                <a:latin typeface="Arial" panose="020B0604020202020204" pitchFamily="34" charset="0"/>
                <a:cs typeface="Arial" panose="020B0604020202020204" pitchFamily="34" charset="0"/>
              </a:rPr>
              <a:t>synoptical</a:t>
            </a:r>
            <a:r>
              <a:rPr lang="en-GB" sz="2200" b="1" dirty="0" smtClean="0">
                <a:latin typeface="Arial" panose="020B0604020202020204" pitchFamily="34" charset="0"/>
                <a:cs typeface="Arial" panose="020B0604020202020204" pitchFamily="34" charset="0"/>
              </a:rPr>
              <a:t> and climatological stations into one national WIGOS network</a:t>
            </a:r>
            <a:br>
              <a:rPr lang="en-GB" sz="2200" b="1" dirty="0" smtClean="0">
                <a:latin typeface="Arial" panose="020B0604020202020204" pitchFamily="34" charset="0"/>
                <a:cs typeface="Arial" panose="020B0604020202020204" pitchFamily="34" charset="0"/>
              </a:rPr>
            </a:br>
            <a:endParaRPr lang="en-GB" sz="2200" b="1" dirty="0" smtClean="0">
              <a:latin typeface="Arial" panose="020B0604020202020204" pitchFamily="34" charset="0"/>
              <a:cs typeface="Arial" panose="020B0604020202020204" pitchFamily="34" charset="0"/>
            </a:endParaRPr>
          </a:p>
          <a:p>
            <a:pPr marL="514350" indent="-514350">
              <a:buFont typeface="+mj-lt"/>
              <a:buAutoNum type="arabicPeriod"/>
            </a:pPr>
            <a:r>
              <a:rPr lang="en-GB" sz="2200" b="1" dirty="0" smtClean="0">
                <a:latin typeface="Arial" panose="020B0604020202020204" pitchFamily="34" charset="0"/>
                <a:cs typeface="Arial" panose="020B0604020202020204" pitchFamily="34" charset="0"/>
                <a:sym typeface="Wingdings" panose="05000000000000000000" pitchFamily="2" charset="2"/>
              </a:rPr>
              <a:t>Recommendations how to integrate </a:t>
            </a:r>
            <a:r>
              <a:rPr lang="en-GB" sz="2200" b="1" dirty="0" err="1" smtClean="0">
                <a:latin typeface="Arial" panose="020B0604020202020204" pitchFamily="34" charset="0"/>
                <a:cs typeface="Arial" panose="020B0604020202020204" pitchFamily="34" charset="0"/>
                <a:sym typeface="Wingdings" panose="05000000000000000000" pitchFamily="2" charset="2"/>
              </a:rPr>
              <a:t>radiosoundings</a:t>
            </a:r>
            <a:r>
              <a:rPr lang="en-GB" sz="2200" b="1" dirty="0" smtClean="0">
                <a:latin typeface="Arial" panose="020B0604020202020204" pitchFamily="34" charset="0"/>
                <a:cs typeface="Arial" panose="020B0604020202020204" pitchFamily="34" charset="0"/>
                <a:sym typeface="Wingdings" panose="05000000000000000000" pitchFamily="2" charset="2"/>
              </a:rPr>
              <a:t>, remote sensing data, military stations, partner networks, (…) into the national WIGOS network.</a:t>
            </a:r>
            <a:br>
              <a:rPr lang="en-GB" sz="2200" b="1" dirty="0" smtClean="0">
                <a:latin typeface="Arial" panose="020B0604020202020204" pitchFamily="34" charset="0"/>
                <a:cs typeface="Arial" panose="020B0604020202020204" pitchFamily="34" charset="0"/>
                <a:sym typeface="Wingdings" panose="05000000000000000000" pitchFamily="2" charset="2"/>
              </a:rPr>
            </a:br>
            <a:endParaRPr lang="en-GB" sz="22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GB" sz="2200" b="1" dirty="0" smtClean="0">
                <a:latin typeface="Arial" panose="020B0604020202020204" pitchFamily="34" charset="0"/>
                <a:cs typeface="Arial" panose="020B0604020202020204" pitchFamily="34" charset="0"/>
                <a:sym typeface="Wingdings" panose="05000000000000000000" pitchFamily="2" charset="2"/>
              </a:rPr>
              <a:t>Recommendations how  standardisation of technology and stations could be achieved</a:t>
            </a:r>
          </a:p>
        </p:txBody>
      </p:sp>
      <p:sp>
        <p:nvSpPr>
          <p:cNvPr id="4" name="Shape 235"/>
          <p:cNvSpPr/>
          <p:nvPr/>
        </p:nvSpPr>
        <p:spPr>
          <a:xfrm>
            <a:off x="250824" y="164538"/>
            <a:ext cx="8713790"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3200" u="none" dirty="0" smtClean="0"/>
              <a:t>2. TT </a:t>
            </a:r>
            <a:r>
              <a:rPr sz="3200" u="none" dirty="0" smtClean="0"/>
              <a:t>WIGOS</a:t>
            </a:r>
            <a:r>
              <a:rPr lang="de-DE" sz="3200" u="none" dirty="0" smtClean="0"/>
              <a:t> : R-WIP / National WIGOS Implementation</a:t>
            </a:r>
            <a:endParaRPr sz="3200" u="none" dirty="0"/>
          </a:p>
        </p:txBody>
      </p:sp>
      <p:cxnSp>
        <p:nvCxnSpPr>
          <p:cNvPr id="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40542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843558"/>
            <a:ext cx="8698838" cy="792088"/>
          </a:xfrm>
        </p:spPr>
        <p:txBody>
          <a:bodyPr>
            <a:normAutofit/>
          </a:bodyPr>
          <a:lstStyle/>
          <a:p>
            <a:pPr marL="514350" indent="-514350">
              <a:buFont typeface="+mj-lt"/>
              <a:buAutoNum type="arabicPeriod" startAt="4"/>
            </a:pPr>
            <a:r>
              <a:rPr lang="en-GB" sz="2200" b="1" dirty="0" smtClean="0">
                <a:latin typeface="Arial" panose="020B0604020202020204" pitchFamily="34" charset="0"/>
                <a:cs typeface="Arial" panose="020B0604020202020204" pitchFamily="34" charset="0"/>
              </a:rPr>
              <a:t>Template for a standard automatic </a:t>
            </a:r>
            <a:r>
              <a:rPr lang="en-GB" sz="2200" b="1" dirty="0" err="1" smtClean="0">
                <a:latin typeface="Arial" panose="020B0604020202020204" pitchFamily="34" charset="0"/>
                <a:cs typeface="Arial" panose="020B0604020202020204" pitchFamily="34" charset="0"/>
              </a:rPr>
              <a:t>obs</a:t>
            </a:r>
            <a:r>
              <a:rPr lang="en-GB" sz="2200" b="1" dirty="0" smtClean="0">
                <a:latin typeface="Arial" panose="020B0604020202020204" pitchFamily="34" charset="0"/>
                <a:cs typeface="Arial" panose="020B0604020202020204" pitchFamily="34" charset="0"/>
              </a:rPr>
              <a:t> station / measure field</a:t>
            </a:r>
            <a:br>
              <a:rPr lang="en-GB" sz="2200" b="1" dirty="0" smtClean="0">
                <a:latin typeface="Arial" panose="020B0604020202020204" pitchFamily="34" charset="0"/>
                <a:cs typeface="Arial" panose="020B0604020202020204" pitchFamily="34" charset="0"/>
              </a:rPr>
            </a:br>
            <a:endParaRPr lang="en-GB" sz="2200" b="1" dirty="0" smtClean="0">
              <a:latin typeface="Arial" panose="020B0604020202020204" pitchFamily="34" charset="0"/>
              <a:cs typeface="Arial" panose="020B0604020202020204" pitchFamily="34" charset="0"/>
            </a:endParaRPr>
          </a:p>
        </p:txBody>
      </p:sp>
      <p:sp>
        <p:nvSpPr>
          <p:cNvPr id="4" name="Shape 235"/>
          <p:cNvSpPr/>
          <p:nvPr/>
        </p:nvSpPr>
        <p:spPr>
          <a:xfrm>
            <a:off x="250824" y="164538"/>
            <a:ext cx="8713790"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3200" u="none" dirty="0" smtClean="0"/>
              <a:t>2. TT </a:t>
            </a:r>
            <a:r>
              <a:rPr sz="3200" u="none" dirty="0" smtClean="0"/>
              <a:t>WIGOS</a:t>
            </a:r>
            <a:r>
              <a:rPr lang="de-DE" sz="3200" u="none" dirty="0" smtClean="0"/>
              <a:t> : R-WIP / National WIGOS Implementation</a:t>
            </a:r>
            <a:endParaRPr sz="3200" u="non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716016" y="1429242"/>
            <a:ext cx="4392114" cy="3302748"/>
          </a:xfrm>
          <a:prstGeom prst="rect">
            <a:avLst/>
          </a:prstGeom>
          <a:noFill/>
          <a:ln w="12700">
            <a:miter lim="400000"/>
          </a:ln>
          <a:extLst>
            <a:ext uri="{91240B29-F687-4F45-9708-019B960494DF}">
              <a14:hiddenLine xmlns:a14="http://schemas.microsoft.com/office/drawing/2010/main" w="9525">
                <a:solidFill>
                  <a:schemeClr val="tx1"/>
                </a:solidFill>
                <a:miter lim="800000"/>
                <a:headEnd/>
                <a:tailEnd/>
              </a14:hiddenLine>
            </a:ext>
            <a:ext uri="{C572A759-6A51-4108-AA02-DFA0A04FC94B}">
              <ma14:wrappingTextBoxFlag xmlns="" xmlns:ma14="http://schemas.microsoft.com/office/mac/drawingml/2011/main" val="1"/>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67544" y="1587986"/>
            <a:ext cx="3968746" cy="2999988"/>
          </a:xfrm>
          <a:prstGeom prst="rect">
            <a:avLst/>
          </a:prstGeom>
          <a:noFill/>
          <a:ln w="12700">
            <a:miter lim="400000"/>
          </a:ln>
          <a:extLst>
            <a:ext uri="{91240B29-F687-4F45-9708-019B960494DF}">
              <a14:hiddenLine xmlns:a14="http://schemas.microsoft.com/office/drawing/2010/main" w="9525">
                <a:solidFill>
                  <a:schemeClr val="tx1"/>
                </a:solidFill>
                <a:miter lim="800000"/>
                <a:headEnd/>
                <a:tailEnd/>
              </a14:hiddenLine>
            </a:ext>
            <a:ext uri="{C572A759-6A51-4108-AA02-DFA0A04FC94B}">
              <ma14:wrappingTextBoxFlag xmlns="" xmlns:ma14="http://schemas.microsoft.com/office/mac/drawingml/2011/main" val="1"/>
            </a:ext>
          </a:extLst>
        </p:spPr>
      </p:pic>
      <p:cxnSp>
        <p:nvCxnSpPr>
          <p:cNvPr id="7"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88093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735546"/>
            <a:ext cx="8698838" cy="792088"/>
          </a:xfrm>
        </p:spPr>
        <p:txBody>
          <a:bodyPr>
            <a:normAutofit fontScale="92500"/>
          </a:bodyPr>
          <a:lstStyle/>
          <a:p>
            <a:pPr marL="514350" indent="-514350">
              <a:buFont typeface="+mj-lt"/>
              <a:buAutoNum type="arabicPeriod" startAt="5"/>
            </a:pPr>
            <a:r>
              <a:rPr lang="en-GB" sz="2200" b="1" dirty="0" smtClean="0">
                <a:latin typeface="Arial" panose="020B0604020202020204" pitchFamily="34" charset="0"/>
                <a:cs typeface="Arial" panose="020B0604020202020204" pitchFamily="34" charset="0"/>
              </a:rPr>
              <a:t>Suggestion for interaction of national and private partner networks</a:t>
            </a:r>
            <a:br>
              <a:rPr lang="en-GB" sz="2200" b="1" dirty="0" smtClean="0">
                <a:latin typeface="Arial" panose="020B0604020202020204" pitchFamily="34" charset="0"/>
                <a:cs typeface="Arial" panose="020B0604020202020204" pitchFamily="34" charset="0"/>
              </a:rPr>
            </a:br>
            <a:endParaRPr lang="en-GB" sz="2200" b="1" dirty="0" smtClean="0">
              <a:latin typeface="Arial" panose="020B0604020202020204" pitchFamily="34" charset="0"/>
              <a:cs typeface="Arial" panose="020B0604020202020204" pitchFamily="34" charset="0"/>
            </a:endParaRPr>
          </a:p>
        </p:txBody>
      </p:sp>
      <p:sp>
        <p:nvSpPr>
          <p:cNvPr id="4" name="Shape 235"/>
          <p:cNvSpPr/>
          <p:nvPr/>
        </p:nvSpPr>
        <p:spPr>
          <a:xfrm>
            <a:off x="250824" y="164538"/>
            <a:ext cx="8713790"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3200" u="none" dirty="0" smtClean="0"/>
              <a:t>2. TT </a:t>
            </a:r>
            <a:r>
              <a:rPr sz="3200" u="none" dirty="0" smtClean="0"/>
              <a:t>WIGOS</a:t>
            </a:r>
            <a:r>
              <a:rPr lang="de-DE" sz="3200" u="none" dirty="0" smtClean="0"/>
              <a:t> : R-WIP / National WIGOS Implementation</a:t>
            </a:r>
            <a:endParaRPr sz="3200" u="none" dirty="0"/>
          </a:p>
        </p:txBody>
      </p:sp>
      <p:grpSp>
        <p:nvGrpSpPr>
          <p:cNvPr id="7" name="Gruppieren 6"/>
          <p:cNvGrpSpPr/>
          <p:nvPr/>
        </p:nvGrpSpPr>
        <p:grpSpPr>
          <a:xfrm>
            <a:off x="313531" y="987574"/>
            <a:ext cx="8507412" cy="4011910"/>
            <a:chOff x="395288" y="1916113"/>
            <a:chExt cx="8507412" cy="4011910"/>
          </a:xfrm>
        </p:grpSpPr>
        <p:sp>
          <p:nvSpPr>
            <p:cNvPr id="8" name="Rectangle 4"/>
            <p:cNvSpPr>
              <a:spLocks noChangeArrowheads="1"/>
            </p:cNvSpPr>
            <p:nvPr/>
          </p:nvSpPr>
          <p:spPr bwMode="auto">
            <a:xfrm>
              <a:off x="476369" y="4919960"/>
              <a:ext cx="8207375" cy="1008063"/>
            </a:xfrm>
            <a:prstGeom prst="rect">
              <a:avLst/>
            </a:prstGeom>
            <a:solidFill>
              <a:srgbClr val="D2E1F5"/>
            </a:solidFill>
            <a:ln>
              <a:noFill/>
            </a:ln>
            <a:effectLst>
              <a:outerShdw dist="71842" dir="2700000" algn="ctr" rotWithShape="0">
                <a:srgbClr val="C0C0C0"/>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40000"/>
                </a:spcBef>
                <a:buClr>
                  <a:schemeClr val="tx2"/>
                </a:buClr>
                <a:buSzPct val="95000"/>
                <a:buFont typeface="Wingdings" pitchFamily="2" charset="2"/>
                <a:buChar char="è"/>
                <a:defRPr>
                  <a:solidFill>
                    <a:schemeClr val="tx1"/>
                  </a:solidFill>
                  <a:latin typeface="Arial" charset="0"/>
                </a:defRPr>
              </a:lvl1pPr>
              <a:lvl2pPr marL="742950" indent="-285750">
                <a:spcBef>
                  <a:spcPct val="40000"/>
                </a:spcBef>
                <a:buClr>
                  <a:schemeClr val="tx2"/>
                </a:buClr>
                <a:buSzPct val="95000"/>
                <a:buFont typeface="Wingdings" pitchFamily="2" charset="2"/>
                <a:buChar char="è"/>
                <a:defRPr>
                  <a:solidFill>
                    <a:schemeClr val="tx1"/>
                  </a:solidFill>
                  <a:latin typeface="Arial" charset="0"/>
                </a:defRPr>
              </a:lvl2pPr>
              <a:lvl3pPr marL="1143000" indent="-228600">
                <a:spcBef>
                  <a:spcPct val="40000"/>
                </a:spcBef>
                <a:buClr>
                  <a:schemeClr val="tx2"/>
                </a:buClr>
                <a:buSzPct val="95000"/>
                <a:buFont typeface="Wingdings" pitchFamily="2" charset="2"/>
                <a:buChar char="è"/>
                <a:defRPr>
                  <a:solidFill>
                    <a:schemeClr val="tx1"/>
                  </a:solidFill>
                  <a:latin typeface="Arial" charset="0"/>
                </a:defRPr>
              </a:lvl3pPr>
              <a:lvl4pPr marL="1600200" indent="-228600">
                <a:spcBef>
                  <a:spcPct val="40000"/>
                </a:spcBef>
                <a:buClr>
                  <a:schemeClr val="tx2"/>
                </a:buClr>
                <a:buSzPct val="95000"/>
                <a:buFont typeface="Wingdings" pitchFamily="2" charset="2"/>
                <a:buChar char="è"/>
                <a:defRPr>
                  <a:solidFill>
                    <a:schemeClr val="tx1"/>
                  </a:solidFill>
                  <a:latin typeface="Arial" charset="0"/>
                </a:defRPr>
              </a:lvl4pPr>
              <a:lvl5pPr marL="2057400" indent="-228600">
                <a:spcBef>
                  <a:spcPct val="40000"/>
                </a:spcBef>
                <a:buClr>
                  <a:schemeClr val="tx2"/>
                </a:buClr>
                <a:buSzPct val="95000"/>
                <a:buFont typeface="Wingdings" pitchFamily="2" charset="2"/>
                <a:buChar char="è"/>
                <a:defRPr>
                  <a:solidFill>
                    <a:schemeClr val="tx1"/>
                  </a:solidFill>
                  <a:latin typeface="Arial" charset="0"/>
                </a:defRPr>
              </a:lvl5pPr>
              <a:lvl6pPr marL="25146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6pPr>
              <a:lvl7pPr marL="29718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7pPr>
              <a:lvl8pPr marL="34290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8pPr>
              <a:lvl9pPr marL="38862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9pPr>
            </a:lstStyle>
            <a:p>
              <a:pPr algn="ctr" eaLnBrk="1" hangingPunct="1">
                <a:spcBef>
                  <a:spcPct val="0"/>
                </a:spcBef>
                <a:buClrTx/>
                <a:buSzTx/>
                <a:buFontTx/>
                <a:buNone/>
              </a:pPr>
              <a:r>
                <a:rPr lang="en-GB" altLang="de-DE" sz="2000" b="1" dirty="0" smtClean="0">
                  <a:solidFill>
                    <a:srgbClr val="090D5F"/>
                  </a:solidFill>
                </a:rPr>
                <a:t>These networks differ a lot in parameters, sensors, frequency, quality and transfer</a:t>
              </a:r>
              <a:endParaRPr lang="en-GB" altLang="de-DE" sz="2000" b="1" dirty="0">
                <a:solidFill>
                  <a:srgbClr val="090D5F"/>
                </a:solidFill>
              </a:endParaRPr>
            </a:p>
          </p:txBody>
        </p:sp>
        <p:sp>
          <p:nvSpPr>
            <p:cNvPr id="9" name="Rectangle 5"/>
            <p:cNvSpPr>
              <a:spLocks noChangeArrowheads="1"/>
            </p:cNvSpPr>
            <p:nvPr/>
          </p:nvSpPr>
          <p:spPr bwMode="auto">
            <a:xfrm>
              <a:off x="395288" y="2060575"/>
              <a:ext cx="2890837" cy="1368425"/>
            </a:xfrm>
            <a:prstGeom prst="rect">
              <a:avLst/>
            </a:prstGeom>
            <a:solidFill>
              <a:srgbClr val="B3C5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40000"/>
                </a:spcBef>
                <a:buClr>
                  <a:schemeClr val="tx2"/>
                </a:buClr>
                <a:buSzPct val="95000"/>
                <a:buFont typeface="Wingdings" pitchFamily="2" charset="2"/>
                <a:buChar char="è"/>
                <a:defRPr>
                  <a:solidFill>
                    <a:schemeClr val="tx1"/>
                  </a:solidFill>
                  <a:latin typeface="Arial" charset="0"/>
                </a:defRPr>
              </a:lvl1pPr>
              <a:lvl2pPr marL="742950" indent="-285750" eaLnBrk="0" hangingPunct="0">
                <a:spcBef>
                  <a:spcPct val="40000"/>
                </a:spcBef>
                <a:buClr>
                  <a:schemeClr val="tx2"/>
                </a:buClr>
                <a:buSzPct val="95000"/>
                <a:buFont typeface="Wingdings" pitchFamily="2" charset="2"/>
                <a:buChar char="è"/>
                <a:defRPr>
                  <a:solidFill>
                    <a:schemeClr val="tx1"/>
                  </a:solidFill>
                  <a:latin typeface="Arial" charset="0"/>
                </a:defRPr>
              </a:lvl2pPr>
              <a:lvl3pPr marL="1143000" indent="-228600" eaLnBrk="0" hangingPunct="0">
                <a:spcBef>
                  <a:spcPct val="40000"/>
                </a:spcBef>
                <a:buClr>
                  <a:schemeClr val="tx2"/>
                </a:buClr>
                <a:buSzPct val="95000"/>
                <a:buFont typeface="Wingdings" pitchFamily="2" charset="2"/>
                <a:buChar char="è"/>
                <a:defRPr>
                  <a:solidFill>
                    <a:schemeClr val="tx1"/>
                  </a:solidFill>
                  <a:latin typeface="Arial" charset="0"/>
                </a:defRPr>
              </a:lvl3pPr>
              <a:lvl4pPr marL="1600200" indent="-228600" eaLnBrk="0" hangingPunct="0">
                <a:spcBef>
                  <a:spcPct val="40000"/>
                </a:spcBef>
                <a:buClr>
                  <a:schemeClr val="tx2"/>
                </a:buClr>
                <a:buSzPct val="95000"/>
                <a:buFont typeface="Wingdings" pitchFamily="2" charset="2"/>
                <a:buChar char="è"/>
                <a:defRPr>
                  <a:solidFill>
                    <a:schemeClr val="tx1"/>
                  </a:solidFill>
                  <a:latin typeface="Arial" charset="0"/>
                </a:defRPr>
              </a:lvl4pPr>
              <a:lvl5pPr marL="2057400" indent="-228600" eaLnBrk="0" hangingPunct="0">
                <a:spcBef>
                  <a:spcPct val="40000"/>
                </a:spcBef>
                <a:buClr>
                  <a:schemeClr val="tx2"/>
                </a:buClr>
                <a:buSzPct val="95000"/>
                <a:buFont typeface="Wingdings" pitchFamily="2" charset="2"/>
                <a:buChar char="è"/>
                <a:defRPr>
                  <a:solidFill>
                    <a:schemeClr val="tx1"/>
                  </a:solidFill>
                  <a:latin typeface="Arial" charset="0"/>
                </a:defRPr>
              </a:lvl5pPr>
              <a:lvl6pPr marL="25146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6pPr>
              <a:lvl7pPr marL="29718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7pPr>
              <a:lvl8pPr marL="34290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8pPr>
              <a:lvl9pPr marL="38862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9pPr>
            </a:lstStyle>
            <a:p>
              <a:pPr eaLnBrk="1" hangingPunct="1">
                <a:buClr>
                  <a:schemeClr val="accent1"/>
                </a:buClr>
                <a:buSzTx/>
                <a:buFont typeface="Wingdings" pitchFamily="2" charset="2"/>
                <a:buNone/>
                <a:defRPr/>
              </a:pPr>
              <a:r>
                <a:rPr lang="en-GB" altLang="de-DE" sz="1200" dirty="0" smtClean="0"/>
                <a:t>Precipitation Network</a:t>
              </a:r>
            </a:p>
            <a:p>
              <a:pPr eaLnBrk="1" hangingPunct="1">
                <a:lnSpc>
                  <a:spcPct val="80000"/>
                </a:lnSpc>
                <a:buClr>
                  <a:schemeClr val="accent1"/>
                </a:buClr>
                <a:buSzTx/>
                <a:buFont typeface="Arial" panose="020B0604020202020204" pitchFamily="34" charset="0"/>
                <a:buChar char="•"/>
                <a:defRPr/>
              </a:pPr>
              <a:r>
                <a:rPr lang="en-GB" altLang="de-DE" sz="1200" dirty="0" smtClean="0"/>
                <a:t>rain (1min; 10 min)</a:t>
              </a:r>
            </a:p>
            <a:p>
              <a:pPr eaLnBrk="1" hangingPunct="1">
                <a:lnSpc>
                  <a:spcPct val="80000"/>
                </a:lnSpc>
                <a:buClr>
                  <a:schemeClr val="accent1"/>
                </a:buClr>
                <a:buSzTx/>
                <a:buFont typeface="Arial" panose="020B0604020202020204" pitchFamily="34" charset="0"/>
                <a:buChar char="•"/>
                <a:defRPr/>
              </a:pPr>
              <a:r>
                <a:rPr lang="en-GB" altLang="de-DE" sz="1200" dirty="0" smtClean="0"/>
                <a:t>rain (1h; 6h; 24h)</a:t>
              </a:r>
            </a:p>
            <a:p>
              <a:pPr eaLnBrk="1" hangingPunct="1">
                <a:lnSpc>
                  <a:spcPct val="80000"/>
                </a:lnSpc>
                <a:buClr>
                  <a:schemeClr val="accent1"/>
                </a:buClr>
                <a:buSzTx/>
                <a:buFont typeface="Arial" panose="020B0604020202020204" pitchFamily="34" charset="0"/>
                <a:buChar char="•"/>
                <a:defRPr/>
              </a:pPr>
              <a:r>
                <a:rPr lang="en-GB" altLang="de-DE" sz="1200" dirty="0" smtClean="0"/>
                <a:t>snow</a:t>
              </a:r>
            </a:p>
            <a:p>
              <a:pPr eaLnBrk="1" hangingPunct="1">
                <a:lnSpc>
                  <a:spcPct val="80000"/>
                </a:lnSpc>
                <a:buClr>
                  <a:schemeClr val="accent1"/>
                </a:buClr>
                <a:buSzTx/>
                <a:buFont typeface="Arial" panose="020B0604020202020204" pitchFamily="34" charset="0"/>
                <a:buChar char="•"/>
                <a:defRPr/>
              </a:pPr>
              <a:r>
                <a:rPr lang="en-GB" altLang="de-DE" sz="1200" dirty="0" smtClean="0"/>
                <a:t>water equivalent of snow                (man. 24h; auto. 10min)</a:t>
              </a:r>
            </a:p>
          </p:txBody>
        </p:sp>
        <p:sp>
          <p:nvSpPr>
            <p:cNvPr id="10" name="Rectangle 6"/>
            <p:cNvSpPr>
              <a:spLocks noChangeArrowheads="1"/>
            </p:cNvSpPr>
            <p:nvPr/>
          </p:nvSpPr>
          <p:spPr bwMode="auto">
            <a:xfrm>
              <a:off x="3419475" y="2060575"/>
              <a:ext cx="2449513" cy="2736850"/>
            </a:xfrm>
            <a:prstGeom prst="rect">
              <a:avLst/>
            </a:prstGeom>
            <a:solidFill>
              <a:srgbClr val="B3C5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40000"/>
                </a:spcBef>
                <a:buClr>
                  <a:schemeClr val="tx2"/>
                </a:buClr>
                <a:buSzPct val="95000"/>
                <a:buFont typeface="Wingdings" pitchFamily="2" charset="2"/>
                <a:buChar char="è"/>
                <a:defRPr>
                  <a:solidFill>
                    <a:schemeClr val="tx1"/>
                  </a:solidFill>
                  <a:latin typeface="Arial" charset="0"/>
                </a:defRPr>
              </a:lvl1pPr>
              <a:lvl2pPr marL="742950" indent="-285750" eaLnBrk="0" hangingPunct="0">
                <a:spcBef>
                  <a:spcPct val="40000"/>
                </a:spcBef>
                <a:buClr>
                  <a:schemeClr val="tx2"/>
                </a:buClr>
                <a:buSzPct val="95000"/>
                <a:buFont typeface="Wingdings" pitchFamily="2" charset="2"/>
                <a:buChar char="è"/>
                <a:defRPr>
                  <a:solidFill>
                    <a:schemeClr val="tx1"/>
                  </a:solidFill>
                  <a:latin typeface="Arial" charset="0"/>
                </a:defRPr>
              </a:lvl2pPr>
              <a:lvl3pPr marL="1143000" indent="-228600" eaLnBrk="0" hangingPunct="0">
                <a:spcBef>
                  <a:spcPct val="40000"/>
                </a:spcBef>
                <a:buClr>
                  <a:schemeClr val="tx2"/>
                </a:buClr>
                <a:buSzPct val="95000"/>
                <a:buFont typeface="Wingdings" pitchFamily="2" charset="2"/>
                <a:buChar char="è"/>
                <a:defRPr>
                  <a:solidFill>
                    <a:schemeClr val="tx1"/>
                  </a:solidFill>
                  <a:latin typeface="Arial" charset="0"/>
                </a:defRPr>
              </a:lvl3pPr>
              <a:lvl4pPr marL="1600200" indent="-228600" eaLnBrk="0" hangingPunct="0">
                <a:spcBef>
                  <a:spcPct val="40000"/>
                </a:spcBef>
                <a:buClr>
                  <a:schemeClr val="tx2"/>
                </a:buClr>
                <a:buSzPct val="95000"/>
                <a:buFont typeface="Wingdings" pitchFamily="2" charset="2"/>
                <a:buChar char="è"/>
                <a:defRPr>
                  <a:solidFill>
                    <a:schemeClr val="tx1"/>
                  </a:solidFill>
                  <a:latin typeface="Arial" charset="0"/>
                </a:defRPr>
              </a:lvl4pPr>
              <a:lvl5pPr marL="2057400" indent="-228600" eaLnBrk="0" hangingPunct="0">
                <a:spcBef>
                  <a:spcPct val="40000"/>
                </a:spcBef>
                <a:buClr>
                  <a:schemeClr val="tx2"/>
                </a:buClr>
                <a:buSzPct val="95000"/>
                <a:buFont typeface="Wingdings" pitchFamily="2" charset="2"/>
                <a:buChar char="è"/>
                <a:defRPr>
                  <a:solidFill>
                    <a:schemeClr val="tx1"/>
                  </a:solidFill>
                  <a:latin typeface="Arial" charset="0"/>
                </a:defRPr>
              </a:lvl5pPr>
              <a:lvl6pPr marL="25146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6pPr>
              <a:lvl7pPr marL="29718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7pPr>
              <a:lvl8pPr marL="34290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8pPr>
              <a:lvl9pPr marL="38862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9pPr>
            </a:lstStyle>
            <a:p>
              <a:pPr eaLnBrk="1" hangingPunct="1">
                <a:buClr>
                  <a:schemeClr val="accent1"/>
                </a:buClr>
                <a:buSzTx/>
                <a:buFont typeface="Wingdings" pitchFamily="2" charset="2"/>
                <a:buNone/>
                <a:defRPr/>
              </a:pPr>
              <a:r>
                <a:rPr lang="en-GB" altLang="de-DE" sz="1200" dirty="0" smtClean="0"/>
                <a:t>Agricultural Network </a:t>
              </a:r>
            </a:p>
            <a:p>
              <a:pPr eaLnBrk="1" hangingPunct="1">
                <a:lnSpc>
                  <a:spcPct val="80000"/>
                </a:lnSpc>
                <a:buClr>
                  <a:schemeClr val="accent1"/>
                </a:buClr>
                <a:buSzTx/>
                <a:buFontTx/>
                <a:buChar char="•"/>
                <a:defRPr/>
              </a:pPr>
              <a:r>
                <a:rPr lang="en-GB" altLang="de-DE" sz="1200" dirty="0" smtClean="0"/>
                <a:t>air temperature in 2m </a:t>
              </a:r>
            </a:p>
            <a:p>
              <a:pPr eaLnBrk="1" hangingPunct="1">
                <a:buClr>
                  <a:schemeClr val="accent1"/>
                </a:buClr>
                <a:buSzTx/>
                <a:buFontTx/>
                <a:buChar char="•"/>
                <a:defRPr/>
              </a:pPr>
              <a:r>
                <a:rPr lang="en-GB" altLang="de-DE" sz="1200" dirty="0" smtClean="0"/>
                <a:t>soil temperature in 5 cm </a:t>
              </a:r>
            </a:p>
            <a:p>
              <a:pPr eaLnBrk="1" hangingPunct="1">
                <a:buClr>
                  <a:schemeClr val="accent1"/>
                </a:buClr>
                <a:buSzTx/>
                <a:buFontTx/>
                <a:buChar char="•"/>
                <a:defRPr/>
              </a:pPr>
              <a:r>
                <a:rPr lang="en-GB" altLang="de-DE" sz="1200" dirty="0" smtClean="0"/>
                <a:t>soil temperature in 20 cm </a:t>
              </a:r>
            </a:p>
            <a:p>
              <a:pPr eaLnBrk="1" hangingPunct="1">
                <a:buClr>
                  <a:schemeClr val="accent1"/>
                </a:buClr>
                <a:buSzTx/>
                <a:buFontTx/>
                <a:buChar char="•"/>
                <a:defRPr/>
              </a:pPr>
              <a:r>
                <a:rPr lang="en-GB" altLang="de-DE" sz="1200" dirty="0" smtClean="0"/>
                <a:t>soil temperature in 50 cm </a:t>
              </a:r>
            </a:p>
            <a:p>
              <a:pPr eaLnBrk="1" hangingPunct="1">
                <a:buClr>
                  <a:schemeClr val="accent1"/>
                </a:buClr>
                <a:buSzTx/>
                <a:buFontTx/>
                <a:buChar char="•"/>
                <a:defRPr/>
              </a:pPr>
              <a:r>
                <a:rPr lang="en-GB" altLang="de-DE" sz="1200" dirty="0" smtClean="0"/>
                <a:t>relative humidity in 2m in % </a:t>
              </a:r>
            </a:p>
            <a:p>
              <a:pPr eaLnBrk="1" hangingPunct="1">
                <a:buClr>
                  <a:schemeClr val="accent1"/>
                </a:buClr>
                <a:buSzTx/>
                <a:buFontTx/>
                <a:buChar char="•"/>
                <a:defRPr/>
              </a:pPr>
              <a:r>
                <a:rPr lang="en-GB" altLang="de-DE" sz="1200" dirty="0" smtClean="0"/>
                <a:t>wind-speed in 2.5m </a:t>
              </a:r>
            </a:p>
            <a:p>
              <a:pPr eaLnBrk="1" hangingPunct="1">
                <a:buClr>
                  <a:schemeClr val="accent1"/>
                </a:buClr>
                <a:buSzTx/>
                <a:buFontTx/>
                <a:buChar char="•"/>
                <a:defRPr/>
              </a:pPr>
              <a:r>
                <a:rPr lang="en-GB" altLang="de-DE" sz="1200" dirty="0" smtClean="0"/>
                <a:t>global radiation </a:t>
              </a:r>
            </a:p>
            <a:p>
              <a:pPr eaLnBrk="1" hangingPunct="1">
                <a:buClr>
                  <a:schemeClr val="accent1"/>
                </a:buClr>
                <a:buSzTx/>
                <a:buFontTx/>
                <a:buChar char="•"/>
                <a:defRPr/>
              </a:pPr>
              <a:r>
                <a:rPr lang="en-GB" altLang="de-DE" sz="1200" dirty="0" smtClean="0"/>
                <a:t>rain </a:t>
              </a:r>
            </a:p>
            <a:p>
              <a:pPr eaLnBrk="1" hangingPunct="1">
                <a:buClr>
                  <a:schemeClr val="accent1"/>
                </a:buClr>
                <a:buSzTx/>
                <a:buFontTx/>
                <a:buChar char="•"/>
                <a:defRPr/>
              </a:pPr>
              <a:r>
                <a:rPr lang="en-GB" altLang="de-DE" sz="1200" dirty="0" smtClean="0"/>
                <a:t>gust</a:t>
              </a:r>
            </a:p>
          </p:txBody>
        </p:sp>
        <p:sp>
          <p:nvSpPr>
            <p:cNvPr id="11" name="Rectangle 7"/>
            <p:cNvSpPr>
              <a:spLocks noChangeArrowheads="1"/>
            </p:cNvSpPr>
            <p:nvPr/>
          </p:nvSpPr>
          <p:spPr bwMode="auto">
            <a:xfrm>
              <a:off x="6011863" y="2060575"/>
              <a:ext cx="2890837" cy="1944688"/>
            </a:xfrm>
            <a:prstGeom prst="rect">
              <a:avLst/>
            </a:prstGeom>
            <a:solidFill>
              <a:srgbClr val="B3C5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40000"/>
                </a:spcBef>
                <a:buClr>
                  <a:schemeClr val="tx2"/>
                </a:buClr>
                <a:buSzPct val="95000"/>
                <a:buFont typeface="Wingdings" pitchFamily="2" charset="2"/>
                <a:buChar char="è"/>
                <a:defRPr>
                  <a:solidFill>
                    <a:schemeClr val="tx1"/>
                  </a:solidFill>
                  <a:latin typeface="Arial" charset="0"/>
                </a:defRPr>
              </a:lvl1pPr>
              <a:lvl2pPr marL="742950" indent="-285750" eaLnBrk="0" hangingPunct="0">
                <a:spcBef>
                  <a:spcPct val="40000"/>
                </a:spcBef>
                <a:buClr>
                  <a:schemeClr val="tx2"/>
                </a:buClr>
                <a:buSzPct val="95000"/>
                <a:buFont typeface="Wingdings" pitchFamily="2" charset="2"/>
                <a:buChar char="è"/>
                <a:defRPr>
                  <a:solidFill>
                    <a:schemeClr val="tx1"/>
                  </a:solidFill>
                  <a:latin typeface="Arial" charset="0"/>
                </a:defRPr>
              </a:lvl2pPr>
              <a:lvl3pPr marL="1143000" indent="-228600" eaLnBrk="0" hangingPunct="0">
                <a:spcBef>
                  <a:spcPct val="40000"/>
                </a:spcBef>
                <a:buClr>
                  <a:schemeClr val="tx2"/>
                </a:buClr>
                <a:buSzPct val="95000"/>
                <a:buFont typeface="Wingdings" pitchFamily="2" charset="2"/>
                <a:buChar char="è"/>
                <a:defRPr>
                  <a:solidFill>
                    <a:schemeClr val="tx1"/>
                  </a:solidFill>
                  <a:latin typeface="Arial" charset="0"/>
                </a:defRPr>
              </a:lvl3pPr>
              <a:lvl4pPr marL="1600200" indent="-228600" eaLnBrk="0" hangingPunct="0">
                <a:spcBef>
                  <a:spcPct val="40000"/>
                </a:spcBef>
                <a:buClr>
                  <a:schemeClr val="tx2"/>
                </a:buClr>
                <a:buSzPct val="95000"/>
                <a:buFont typeface="Wingdings" pitchFamily="2" charset="2"/>
                <a:buChar char="è"/>
                <a:defRPr>
                  <a:solidFill>
                    <a:schemeClr val="tx1"/>
                  </a:solidFill>
                  <a:latin typeface="Arial" charset="0"/>
                </a:defRPr>
              </a:lvl4pPr>
              <a:lvl5pPr marL="2057400" indent="-228600" eaLnBrk="0" hangingPunct="0">
                <a:spcBef>
                  <a:spcPct val="40000"/>
                </a:spcBef>
                <a:buClr>
                  <a:schemeClr val="tx2"/>
                </a:buClr>
                <a:buSzPct val="95000"/>
                <a:buFont typeface="Wingdings" pitchFamily="2" charset="2"/>
                <a:buChar char="è"/>
                <a:defRPr>
                  <a:solidFill>
                    <a:schemeClr val="tx1"/>
                  </a:solidFill>
                  <a:latin typeface="Arial" charset="0"/>
                </a:defRPr>
              </a:lvl5pPr>
              <a:lvl6pPr marL="25146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6pPr>
              <a:lvl7pPr marL="29718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7pPr>
              <a:lvl8pPr marL="34290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8pPr>
              <a:lvl9pPr marL="38862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9pPr>
            </a:lstStyle>
            <a:p>
              <a:pPr eaLnBrk="1" hangingPunct="1">
                <a:buClr>
                  <a:schemeClr val="accent1"/>
                </a:buClr>
                <a:buSzTx/>
                <a:buFont typeface="Wingdings" pitchFamily="2" charset="2"/>
                <a:buNone/>
                <a:defRPr/>
              </a:pPr>
              <a:r>
                <a:rPr lang="en-GB" altLang="de-DE" sz="1200" dirty="0" smtClean="0"/>
                <a:t>Road Network</a:t>
              </a:r>
            </a:p>
            <a:p>
              <a:pPr eaLnBrk="1" hangingPunct="1">
                <a:lnSpc>
                  <a:spcPct val="80000"/>
                </a:lnSpc>
                <a:buClr>
                  <a:schemeClr val="accent1"/>
                </a:buClr>
                <a:buSzTx/>
                <a:buFontTx/>
                <a:buChar char="•"/>
                <a:defRPr/>
              </a:pPr>
              <a:r>
                <a:rPr lang="en-GB" altLang="de-DE" sz="1200" dirty="0" smtClean="0"/>
                <a:t>air temperature in 4m</a:t>
              </a:r>
            </a:p>
            <a:p>
              <a:pPr eaLnBrk="1" hangingPunct="1">
                <a:lnSpc>
                  <a:spcPct val="80000"/>
                </a:lnSpc>
                <a:buClr>
                  <a:schemeClr val="accent1"/>
                </a:buClr>
                <a:buSzTx/>
                <a:buFontTx/>
                <a:buChar char="•"/>
                <a:defRPr/>
              </a:pPr>
              <a:r>
                <a:rPr lang="en-GB" altLang="de-DE" sz="1200" dirty="0" smtClean="0"/>
                <a:t>dew point</a:t>
              </a:r>
            </a:p>
            <a:p>
              <a:pPr eaLnBrk="1" hangingPunct="1">
                <a:lnSpc>
                  <a:spcPct val="80000"/>
                </a:lnSpc>
                <a:buClr>
                  <a:schemeClr val="accent1"/>
                </a:buClr>
                <a:buSzTx/>
                <a:buFontTx/>
                <a:buChar char="•"/>
                <a:defRPr/>
              </a:pPr>
              <a:r>
                <a:rPr lang="en-GB" altLang="de-DE" sz="1200" dirty="0" smtClean="0"/>
                <a:t>road-surface temperature </a:t>
              </a:r>
            </a:p>
            <a:p>
              <a:pPr eaLnBrk="1" hangingPunct="1">
                <a:lnSpc>
                  <a:spcPct val="80000"/>
                </a:lnSpc>
                <a:buClr>
                  <a:schemeClr val="accent1"/>
                </a:buClr>
                <a:buSzTx/>
                <a:buFontTx/>
                <a:buChar char="•"/>
                <a:defRPr/>
              </a:pPr>
              <a:r>
                <a:rPr lang="en-GB" altLang="de-DE" sz="1200" dirty="0" smtClean="0"/>
                <a:t>soil temperature</a:t>
              </a:r>
            </a:p>
            <a:p>
              <a:pPr eaLnBrk="1" hangingPunct="1">
                <a:lnSpc>
                  <a:spcPct val="80000"/>
                </a:lnSpc>
                <a:buClr>
                  <a:schemeClr val="accent1"/>
                </a:buClr>
                <a:buSzTx/>
                <a:buFontTx/>
                <a:buChar char="•"/>
                <a:defRPr/>
              </a:pPr>
              <a:r>
                <a:rPr lang="en-GB" altLang="de-DE" sz="1200" dirty="0" smtClean="0"/>
                <a:t>wind-speed in 4m</a:t>
              </a:r>
            </a:p>
            <a:p>
              <a:pPr eaLnBrk="1" hangingPunct="1">
                <a:lnSpc>
                  <a:spcPct val="80000"/>
                </a:lnSpc>
                <a:buClr>
                  <a:schemeClr val="accent1"/>
                </a:buClr>
                <a:buSzTx/>
                <a:buFontTx/>
                <a:buChar char="•"/>
                <a:defRPr/>
              </a:pPr>
              <a:r>
                <a:rPr lang="en-GB" altLang="de-DE" sz="1200" dirty="0" smtClean="0"/>
                <a:t>gust</a:t>
              </a:r>
            </a:p>
            <a:p>
              <a:pPr eaLnBrk="1" hangingPunct="1">
                <a:lnSpc>
                  <a:spcPct val="80000"/>
                </a:lnSpc>
                <a:buClr>
                  <a:schemeClr val="accent1"/>
                </a:buClr>
                <a:buSzTx/>
                <a:buFontTx/>
                <a:buChar char="•"/>
                <a:defRPr/>
              </a:pPr>
              <a:r>
                <a:rPr lang="en-GB" altLang="de-DE" sz="1200" dirty="0" smtClean="0"/>
                <a:t>rain</a:t>
              </a:r>
            </a:p>
            <a:p>
              <a:pPr eaLnBrk="1" hangingPunct="1">
                <a:lnSpc>
                  <a:spcPct val="80000"/>
                </a:lnSpc>
                <a:buClr>
                  <a:schemeClr val="accent1"/>
                </a:buClr>
                <a:buSzTx/>
                <a:buFontTx/>
                <a:buChar char="•"/>
                <a:defRPr/>
              </a:pPr>
              <a:r>
                <a:rPr lang="en-GB" altLang="de-DE" sz="1200" dirty="0" smtClean="0"/>
                <a:t>road-condition</a:t>
              </a:r>
            </a:p>
            <a:p>
              <a:pPr eaLnBrk="1" hangingPunct="1">
                <a:lnSpc>
                  <a:spcPct val="80000"/>
                </a:lnSpc>
                <a:buClr>
                  <a:schemeClr val="accent1"/>
                </a:buClr>
                <a:buSzTx/>
                <a:buFontTx/>
                <a:buChar char="•"/>
                <a:defRPr/>
              </a:pPr>
              <a:endParaRPr lang="de-DE" altLang="de-DE" sz="1200" dirty="0" smtClean="0"/>
            </a:p>
          </p:txBody>
        </p:sp>
        <p:sp>
          <p:nvSpPr>
            <p:cNvPr id="12" name="Rectangle 9"/>
            <p:cNvSpPr>
              <a:spLocks noChangeArrowheads="1"/>
            </p:cNvSpPr>
            <p:nvPr/>
          </p:nvSpPr>
          <p:spPr bwMode="auto">
            <a:xfrm>
              <a:off x="6011863" y="4076700"/>
              <a:ext cx="2890837" cy="720725"/>
            </a:xfrm>
            <a:prstGeom prst="rect">
              <a:avLst/>
            </a:prstGeom>
            <a:solidFill>
              <a:srgbClr val="B3C5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40000"/>
                </a:spcBef>
                <a:buClr>
                  <a:schemeClr val="tx2"/>
                </a:buClr>
                <a:buSzPct val="95000"/>
                <a:buFont typeface="Wingdings" pitchFamily="2" charset="2"/>
                <a:buChar char="è"/>
                <a:defRPr>
                  <a:solidFill>
                    <a:schemeClr val="tx1"/>
                  </a:solidFill>
                  <a:latin typeface="Arial" charset="0"/>
                </a:defRPr>
              </a:lvl1pPr>
              <a:lvl2pPr marL="742950" indent="-285750" eaLnBrk="0" hangingPunct="0">
                <a:spcBef>
                  <a:spcPct val="40000"/>
                </a:spcBef>
                <a:buClr>
                  <a:schemeClr val="tx2"/>
                </a:buClr>
                <a:buSzPct val="95000"/>
                <a:buFont typeface="Wingdings" pitchFamily="2" charset="2"/>
                <a:buChar char="è"/>
                <a:defRPr>
                  <a:solidFill>
                    <a:schemeClr val="tx1"/>
                  </a:solidFill>
                  <a:latin typeface="Arial" charset="0"/>
                </a:defRPr>
              </a:lvl2pPr>
              <a:lvl3pPr marL="1143000" indent="-228600" eaLnBrk="0" hangingPunct="0">
                <a:spcBef>
                  <a:spcPct val="40000"/>
                </a:spcBef>
                <a:buClr>
                  <a:schemeClr val="tx2"/>
                </a:buClr>
                <a:buSzPct val="95000"/>
                <a:buFont typeface="Wingdings" pitchFamily="2" charset="2"/>
                <a:buChar char="è"/>
                <a:defRPr>
                  <a:solidFill>
                    <a:schemeClr val="tx1"/>
                  </a:solidFill>
                  <a:latin typeface="Arial" charset="0"/>
                </a:defRPr>
              </a:lvl3pPr>
              <a:lvl4pPr marL="1600200" indent="-228600" eaLnBrk="0" hangingPunct="0">
                <a:spcBef>
                  <a:spcPct val="40000"/>
                </a:spcBef>
                <a:buClr>
                  <a:schemeClr val="tx2"/>
                </a:buClr>
                <a:buSzPct val="95000"/>
                <a:buFont typeface="Wingdings" pitchFamily="2" charset="2"/>
                <a:buChar char="è"/>
                <a:defRPr>
                  <a:solidFill>
                    <a:schemeClr val="tx1"/>
                  </a:solidFill>
                  <a:latin typeface="Arial" charset="0"/>
                </a:defRPr>
              </a:lvl4pPr>
              <a:lvl5pPr marL="2057400" indent="-228600" eaLnBrk="0" hangingPunct="0">
                <a:spcBef>
                  <a:spcPct val="40000"/>
                </a:spcBef>
                <a:buClr>
                  <a:schemeClr val="tx2"/>
                </a:buClr>
                <a:buSzPct val="95000"/>
                <a:buFont typeface="Wingdings" pitchFamily="2" charset="2"/>
                <a:buChar char="è"/>
                <a:defRPr>
                  <a:solidFill>
                    <a:schemeClr val="tx1"/>
                  </a:solidFill>
                  <a:latin typeface="Arial" charset="0"/>
                </a:defRPr>
              </a:lvl5pPr>
              <a:lvl6pPr marL="25146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6pPr>
              <a:lvl7pPr marL="29718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7pPr>
              <a:lvl8pPr marL="34290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8pPr>
              <a:lvl9pPr marL="38862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9pPr>
            </a:lstStyle>
            <a:p>
              <a:pPr eaLnBrk="1" hangingPunct="1">
                <a:buClr>
                  <a:schemeClr val="accent1"/>
                </a:buClr>
                <a:buSzTx/>
                <a:buFont typeface="Wingdings" pitchFamily="2" charset="2"/>
                <a:buNone/>
                <a:defRPr/>
              </a:pPr>
              <a:r>
                <a:rPr lang="en-GB" altLang="de-DE" sz="1200" dirty="0" smtClean="0"/>
                <a:t>Wind Network</a:t>
              </a:r>
            </a:p>
            <a:p>
              <a:pPr eaLnBrk="1" hangingPunct="1">
                <a:lnSpc>
                  <a:spcPct val="80000"/>
                </a:lnSpc>
                <a:buClr>
                  <a:schemeClr val="accent1"/>
                </a:buClr>
                <a:buSzTx/>
                <a:buFontTx/>
                <a:buChar char="•"/>
                <a:defRPr/>
              </a:pPr>
              <a:r>
                <a:rPr lang="en-GB" altLang="de-DE" sz="1200" dirty="0" smtClean="0"/>
                <a:t>wind-speed + -direction                    in several levels</a:t>
              </a:r>
            </a:p>
          </p:txBody>
        </p:sp>
        <p:sp>
          <p:nvSpPr>
            <p:cNvPr id="13" name="Textfeld 1"/>
            <p:cNvSpPr txBox="1">
              <a:spLocks noChangeArrowheads="1"/>
            </p:cNvSpPr>
            <p:nvPr/>
          </p:nvSpPr>
          <p:spPr bwMode="auto">
            <a:xfrm>
              <a:off x="6443663" y="191611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lr>
                  <a:schemeClr val="tx2"/>
                </a:buClr>
                <a:buSzPct val="95000"/>
                <a:buFont typeface="Wingdings" pitchFamily="2" charset="2"/>
                <a:buChar char="è"/>
                <a:defRPr>
                  <a:solidFill>
                    <a:schemeClr val="tx1"/>
                  </a:solidFill>
                  <a:latin typeface="Arial" charset="0"/>
                </a:defRPr>
              </a:lvl1pPr>
              <a:lvl2pPr marL="742950" indent="-285750">
                <a:spcBef>
                  <a:spcPct val="40000"/>
                </a:spcBef>
                <a:buClr>
                  <a:schemeClr val="tx2"/>
                </a:buClr>
                <a:buSzPct val="95000"/>
                <a:buFont typeface="Wingdings" pitchFamily="2" charset="2"/>
                <a:buChar char="è"/>
                <a:defRPr>
                  <a:solidFill>
                    <a:schemeClr val="tx1"/>
                  </a:solidFill>
                  <a:latin typeface="Arial" charset="0"/>
                </a:defRPr>
              </a:lvl2pPr>
              <a:lvl3pPr marL="1143000" indent="-228600">
                <a:spcBef>
                  <a:spcPct val="40000"/>
                </a:spcBef>
                <a:buClr>
                  <a:schemeClr val="tx2"/>
                </a:buClr>
                <a:buSzPct val="95000"/>
                <a:buFont typeface="Wingdings" pitchFamily="2" charset="2"/>
                <a:buChar char="è"/>
                <a:defRPr>
                  <a:solidFill>
                    <a:schemeClr val="tx1"/>
                  </a:solidFill>
                  <a:latin typeface="Arial" charset="0"/>
                </a:defRPr>
              </a:lvl3pPr>
              <a:lvl4pPr marL="1600200" indent="-228600">
                <a:spcBef>
                  <a:spcPct val="40000"/>
                </a:spcBef>
                <a:buClr>
                  <a:schemeClr val="tx2"/>
                </a:buClr>
                <a:buSzPct val="95000"/>
                <a:buFont typeface="Wingdings" pitchFamily="2" charset="2"/>
                <a:buChar char="è"/>
                <a:defRPr>
                  <a:solidFill>
                    <a:schemeClr val="tx1"/>
                  </a:solidFill>
                  <a:latin typeface="Arial" charset="0"/>
                </a:defRPr>
              </a:lvl4pPr>
              <a:lvl5pPr marL="2057400" indent="-228600">
                <a:spcBef>
                  <a:spcPct val="40000"/>
                </a:spcBef>
                <a:buClr>
                  <a:schemeClr val="tx2"/>
                </a:buClr>
                <a:buSzPct val="95000"/>
                <a:buFont typeface="Wingdings" pitchFamily="2" charset="2"/>
                <a:buChar char="è"/>
                <a:defRPr>
                  <a:solidFill>
                    <a:schemeClr val="tx1"/>
                  </a:solidFill>
                  <a:latin typeface="Arial" charset="0"/>
                </a:defRPr>
              </a:lvl5pPr>
              <a:lvl6pPr marL="25146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6pPr>
              <a:lvl7pPr marL="29718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7pPr>
              <a:lvl8pPr marL="34290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8pPr>
              <a:lvl9pPr marL="38862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9pPr>
            </a:lstStyle>
            <a:p>
              <a:pPr eaLnBrk="1" hangingPunct="1">
                <a:spcBef>
                  <a:spcPct val="0"/>
                </a:spcBef>
                <a:buClrTx/>
                <a:buSzTx/>
                <a:buFontTx/>
                <a:buNone/>
              </a:pPr>
              <a:endParaRPr lang="de-DE" altLang="de-DE"/>
            </a:p>
          </p:txBody>
        </p:sp>
        <p:sp>
          <p:nvSpPr>
            <p:cNvPr id="14" name="Rectangle 5"/>
            <p:cNvSpPr>
              <a:spLocks noChangeArrowheads="1"/>
            </p:cNvSpPr>
            <p:nvPr/>
          </p:nvSpPr>
          <p:spPr bwMode="auto">
            <a:xfrm>
              <a:off x="446088" y="3500438"/>
              <a:ext cx="2890837" cy="1296987"/>
            </a:xfrm>
            <a:prstGeom prst="rect">
              <a:avLst/>
            </a:prstGeom>
            <a:solidFill>
              <a:srgbClr val="B3C5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spcBef>
                  <a:spcPct val="40000"/>
                </a:spcBef>
                <a:buClr>
                  <a:schemeClr val="tx2"/>
                </a:buClr>
                <a:buSzPct val="95000"/>
                <a:buFont typeface="Wingdings" pitchFamily="2" charset="2"/>
                <a:buChar char="è"/>
                <a:defRPr>
                  <a:solidFill>
                    <a:schemeClr val="tx1"/>
                  </a:solidFill>
                  <a:latin typeface="Arial" charset="0"/>
                </a:defRPr>
              </a:lvl1pPr>
              <a:lvl2pPr marL="742950" indent="-285750" eaLnBrk="0" hangingPunct="0">
                <a:spcBef>
                  <a:spcPct val="40000"/>
                </a:spcBef>
                <a:buClr>
                  <a:schemeClr val="tx2"/>
                </a:buClr>
                <a:buSzPct val="95000"/>
                <a:buFont typeface="Wingdings" pitchFamily="2" charset="2"/>
                <a:buChar char="è"/>
                <a:defRPr>
                  <a:solidFill>
                    <a:schemeClr val="tx1"/>
                  </a:solidFill>
                  <a:latin typeface="Arial" charset="0"/>
                </a:defRPr>
              </a:lvl2pPr>
              <a:lvl3pPr marL="1143000" indent="-228600" eaLnBrk="0" hangingPunct="0">
                <a:spcBef>
                  <a:spcPct val="40000"/>
                </a:spcBef>
                <a:buClr>
                  <a:schemeClr val="tx2"/>
                </a:buClr>
                <a:buSzPct val="95000"/>
                <a:buFont typeface="Wingdings" pitchFamily="2" charset="2"/>
                <a:buChar char="è"/>
                <a:defRPr>
                  <a:solidFill>
                    <a:schemeClr val="tx1"/>
                  </a:solidFill>
                  <a:latin typeface="Arial" charset="0"/>
                </a:defRPr>
              </a:lvl3pPr>
              <a:lvl4pPr marL="1600200" indent="-228600" eaLnBrk="0" hangingPunct="0">
                <a:spcBef>
                  <a:spcPct val="40000"/>
                </a:spcBef>
                <a:buClr>
                  <a:schemeClr val="tx2"/>
                </a:buClr>
                <a:buSzPct val="95000"/>
                <a:buFont typeface="Wingdings" pitchFamily="2" charset="2"/>
                <a:buChar char="è"/>
                <a:defRPr>
                  <a:solidFill>
                    <a:schemeClr val="tx1"/>
                  </a:solidFill>
                  <a:latin typeface="Arial" charset="0"/>
                </a:defRPr>
              </a:lvl4pPr>
              <a:lvl5pPr marL="2057400" indent="-228600" eaLnBrk="0" hangingPunct="0">
                <a:spcBef>
                  <a:spcPct val="40000"/>
                </a:spcBef>
                <a:buClr>
                  <a:schemeClr val="tx2"/>
                </a:buClr>
                <a:buSzPct val="95000"/>
                <a:buFont typeface="Wingdings" pitchFamily="2" charset="2"/>
                <a:buChar char="è"/>
                <a:defRPr>
                  <a:solidFill>
                    <a:schemeClr val="tx1"/>
                  </a:solidFill>
                  <a:latin typeface="Arial" charset="0"/>
                </a:defRPr>
              </a:lvl5pPr>
              <a:lvl6pPr marL="25146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6pPr>
              <a:lvl7pPr marL="29718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7pPr>
              <a:lvl8pPr marL="34290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8pPr>
              <a:lvl9pPr marL="38862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9pPr>
            </a:lstStyle>
            <a:p>
              <a:pPr marL="352425" indent="-352425" eaLnBrk="1" hangingPunct="1">
                <a:buClr>
                  <a:srgbClr val="2D4B9B"/>
                </a:buClr>
                <a:buFont typeface="Wingdings" pitchFamily="2" charset="2"/>
                <a:buNone/>
                <a:defRPr/>
              </a:pPr>
              <a:r>
                <a:rPr lang="en-GB" altLang="de-DE" sz="1200" kern="0" dirty="0" smtClean="0">
                  <a:solidFill>
                    <a:srgbClr val="000000"/>
                  </a:solidFill>
                  <a:latin typeface="Arial"/>
                </a:rPr>
                <a:t>Atmospheric Network</a:t>
              </a:r>
            </a:p>
            <a:p>
              <a:pPr eaLnBrk="1" hangingPunct="1">
                <a:lnSpc>
                  <a:spcPct val="150000"/>
                </a:lnSpc>
                <a:spcBef>
                  <a:spcPts val="0"/>
                </a:spcBef>
                <a:spcAft>
                  <a:spcPts val="0"/>
                </a:spcAft>
                <a:buClr>
                  <a:srgbClr val="96B9DC"/>
                </a:buClr>
                <a:buSzTx/>
                <a:buFont typeface="Arial" panose="020B0604020202020204" pitchFamily="34" charset="0"/>
                <a:buChar char="•"/>
                <a:defRPr/>
              </a:pPr>
              <a:r>
                <a:rPr lang="en-GB" altLang="de-DE" sz="1200" kern="0" dirty="0" smtClean="0">
                  <a:solidFill>
                    <a:srgbClr val="000000"/>
                  </a:solidFill>
                  <a:latin typeface="Arial"/>
                </a:rPr>
                <a:t>air temperature</a:t>
              </a:r>
              <a:r>
                <a:rPr lang="en-GB" altLang="de-DE" sz="1200" dirty="0" smtClean="0">
                  <a:solidFill>
                    <a:srgbClr val="000000"/>
                  </a:solidFill>
                </a:rPr>
                <a:t> </a:t>
              </a:r>
            </a:p>
            <a:p>
              <a:pPr eaLnBrk="1" hangingPunct="1">
                <a:lnSpc>
                  <a:spcPct val="150000"/>
                </a:lnSpc>
                <a:spcBef>
                  <a:spcPts val="0"/>
                </a:spcBef>
                <a:spcAft>
                  <a:spcPts val="0"/>
                </a:spcAft>
                <a:buClr>
                  <a:srgbClr val="96B9DC"/>
                </a:buClr>
                <a:buSzTx/>
                <a:buFont typeface="Arial" panose="020B0604020202020204" pitchFamily="34" charset="0"/>
                <a:buChar char="•"/>
                <a:defRPr/>
              </a:pPr>
              <a:r>
                <a:rPr lang="en-GB" altLang="de-DE" sz="1200" kern="0" dirty="0" smtClean="0">
                  <a:solidFill>
                    <a:srgbClr val="000000"/>
                  </a:solidFill>
                  <a:latin typeface="Arial"/>
                </a:rPr>
                <a:t>humidity</a:t>
              </a:r>
            </a:p>
            <a:p>
              <a:pPr eaLnBrk="1" hangingPunct="1">
                <a:lnSpc>
                  <a:spcPct val="150000"/>
                </a:lnSpc>
                <a:spcBef>
                  <a:spcPts val="0"/>
                </a:spcBef>
                <a:spcAft>
                  <a:spcPts val="0"/>
                </a:spcAft>
                <a:buClr>
                  <a:srgbClr val="96B9DC"/>
                </a:buClr>
                <a:buSzTx/>
                <a:buFont typeface="Arial" panose="020B0604020202020204" pitchFamily="34" charset="0"/>
                <a:buChar char="•"/>
                <a:defRPr/>
              </a:pPr>
              <a:r>
                <a:rPr lang="en-GB" altLang="de-DE" sz="1200" kern="0" dirty="0" smtClean="0">
                  <a:solidFill>
                    <a:srgbClr val="000000"/>
                  </a:solidFill>
                  <a:latin typeface="Arial"/>
                </a:rPr>
                <a:t>atmospheric pressure</a:t>
              </a:r>
            </a:p>
            <a:p>
              <a:pPr eaLnBrk="1" hangingPunct="1">
                <a:lnSpc>
                  <a:spcPct val="150000"/>
                </a:lnSpc>
                <a:spcBef>
                  <a:spcPts val="0"/>
                </a:spcBef>
                <a:spcAft>
                  <a:spcPts val="0"/>
                </a:spcAft>
                <a:buClr>
                  <a:srgbClr val="96B9DC"/>
                </a:buClr>
                <a:buSzTx/>
                <a:buFont typeface="Arial" panose="020B0604020202020204" pitchFamily="34" charset="0"/>
                <a:buChar char="•"/>
                <a:defRPr/>
              </a:pPr>
              <a:r>
                <a:rPr lang="en-GB" altLang="de-DE" sz="1200" kern="0" dirty="0" smtClean="0">
                  <a:solidFill>
                    <a:srgbClr val="000000"/>
                  </a:solidFill>
                  <a:latin typeface="Arial"/>
                </a:rPr>
                <a:t>wind-speed + -direction</a:t>
              </a:r>
            </a:p>
            <a:p>
              <a:pPr eaLnBrk="1" hangingPunct="1">
                <a:spcBef>
                  <a:spcPct val="0"/>
                </a:spcBef>
                <a:buClr>
                  <a:srgbClr val="96B9DC"/>
                </a:buClr>
                <a:buSzTx/>
                <a:buFont typeface="Arial" panose="020B0604020202020204" pitchFamily="34" charset="0"/>
                <a:buChar char="•"/>
                <a:defRPr/>
              </a:pPr>
              <a:endParaRPr lang="en-GB" altLang="de-DE" sz="1200" kern="0" dirty="0" smtClean="0">
                <a:solidFill>
                  <a:srgbClr val="000000"/>
                </a:solidFill>
                <a:latin typeface="Arial"/>
              </a:endParaRPr>
            </a:p>
          </p:txBody>
        </p:sp>
      </p:grpSp>
      <p:cxnSp>
        <p:nvCxnSpPr>
          <p:cNvPr id="1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63934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9" name="Shape 279"/>
          <p:cNvSpPr>
            <a:spLocks noGrp="1"/>
          </p:cNvSpPr>
          <p:nvPr>
            <p:ph type="title"/>
          </p:nvPr>
        </p:nvSpPr>
        <p:spPr>
          <a:xfrm>
            <a:off x="251520" y="27944"/>
            <a:ext cx="8713790" cy="594144"/>
          </a:xfrm>
          <a:prstGeom prst="rect">
            <a:avLst/>
          </a:prstGeom>
        </p:spPr>
        <p:txBody>
          <a:bodyPr anchor="ctr"/>
          <a:lstStyle>
            <a:lvl1pPr algn="ctr" defTabSz="678941">
              <a:defRPr sz="3200" b="1">
                <a:solidFill>
                  <a:schemeClr val="accent2"/>
                </a:solidFill>
                <a:latin typeface="Arial"/>
                <a:ea typeface="Arial"/>
                <a:cs typeface="Arial"/>
                <a:sym typeface="Arial"/>
              </a:defRPr>
            </a:lvl1pPr>
          </a:lstStyle>
          <a:p>
            <a:r>
              <a:rPr dirty="0"/>
              <a:t> </a:t>
            </a:r>
            <a:r>
              <a:rPr lang="de-DE" sz="2800" dirty="0" smtClean="0"/>
              <a:t>2. TT WIGOS-I: </a:t>
            </a:r>
            <a:r>
              <a:rPr sz="2800" dirty="0" smtClean="0"/>
              <a:t>Regional </a:t>
            </a:r>
            <a:r>
              <a:rPr sz="2800" dirty="0"/>
              <a:t>WIGOS Centers (RWC)</a:t>
            </a:r>
          </a:p>
        </p:txBody>
      </p:sp>
      <p:sp>
        <p:nvSpPr>
          <p:cNvPr id="280" name="Shape 280"/>
          <p:cNvSpPr>
            <a:spLocks noGrp="1"/>
          </p:cNvSpPr>
          <p:nvPr>
            <p:ph type="body" idx="1"/>
          </p:nvPr>
        </p:nvSpPr>
        <p:spPr>
          <a:xfrm>
            <a:off x="107504" y="627534"/>
            <a:ext cx="8928992" cy="3913555"/>
          </a:xfrm>
          <a:prstGeom prst="rect">
            <a:avLst/>
          </a:prstGeom>
        </p:spPr>
        <p:txBody>
          <a:bodyPr>
            <a:noAutofit/>
          </a:bodyPr>
          <a:lstStyle/>
          <a:p>
            <a:pPr marL="214005" indent="-214005" defTabSz="767205">
              <a:lnSpc>
                <a:spcPct val="90000"/>
              </a:lnSpc>
              <a:spcBef>
                <a:spcPts val="600"/>
              </a:spcBef>
              <a:buSzPct val="100000"/>
              <a:buChar char="•"/>
              <a:defRPr sz="2300" u="sng">
                <a:latin typeface="Arial"/>
                <a:ea typeface="Arial"/>
                <a:cs typeface="Arial"/>
                <a:sym typeface="Arial"/>
              </a:defRPr>
            </a:pPr>
            <a:r>
              <a:rPr sz="2000" dirty="0"/>
              <a:t>Why?</a:t>
            </a:r>
          </a:p>
          <a:p>
            <a:pPr marL="583651" lvl="1" indent="-214005" defTabSz="767205">
              <a:lnSpc>
                <a:spcPct val="90000"/>
              </a:lnSpc>
              <a:spcBef>
                <a:spcPts val="600"/>
              </a:spcBef>
              <a:buSzPct val="100000"/>
              <a:buChar char="•"/>
              <a:defRPr sz="2300">
                <a:latin typeface="Arial"/>
                <a:ea typeface="Arial"/>
                <a:cs typeface="Arial"/>
                <a:sym typeface="Arial"/>
              </a:defRPr>
            </a:pPr>
            <a:r>
              <a:rPr sz="1800" dirty="0"/>
              <a:t>Many WMO Members requesting support from Secretariat for national implementation efforts</a:t>
            </a:r>
          </a:p>
          <a:p>
            <a:pPr marL="583651" lvl="1" indent="-214005" defTabSz="767205">
              <a:lnSpc>
                <a:spcPct val="90000"/>
              </a:lnSpc>
              <a:spcBef>
                <a:spcPts val="600"/>
              </a:spcBef>
              <a:buSzPct val="100000"/>
              <a:buChar char="•"/>
              <a:defRPr sz="2300">
                <a:latin typeface="Arial"/>
                <a:ea typeface="Arial"/>
                <a:cs typeface="Arial"/>
                <a:sym typeface="Arial"/>
              </a:defRPr>
            </a:pPr>
            <a:r>
              <a:rPr sz="1800" dirty="0"/>
              <a:t>This can be addressed more efficiently and effectively at regional level</a:t>
            </a:r>
          </a:p>
          <a:p>
            <a:pPr marL="214005" indent="-214005" defTabSz="767205">
              <a:lnSpc>
                <a:spcPct val="90000"/>
              </a:lnSpc>
              <a:spcBef>
                <a:spcPts val="600"/>
              </a:spcBef>
              <a:buSzPct val="100000"/>
              <a:buChar char="•"/>
              <a:defRPr sz="2300" u="sng">
                <a:latin typeface="Arial"/>
                <a:ea typeface="Arial"/>
                <a:cs typeface="Arial"/>
                <a:sym typeface="Arial"/>
              </a:defRPr>
            </a:pPr>
            <a:r>
              <a:rPr sz="2000" dirty="0"/>
              <a:t>What?</a:t>
            </a:r>
          </a:p>
          <a:p>
            <a:pPr marL="583651" lvl="1" indent="-214005" defTabSz="767205">
              <a:lnSpc>
                <a:spcPct val="90000"/>
              </a:lnSpc>
              <a:spcBef>
                <a:spcPts val="600"/>
              </a:spcBef>
              <a:buSzPct val="100000"/>
              <a:buChar char="•"/>
              <a:defRPr sz="2300">
                <a:latin typeface="Arial"/>
                <a:ea typeface="Arial"/>
                <a:cs typeface="Arial"/>
                <a:sym typeface="Arial"/>
              </a:defRPr>
            </a:pPr>
            <a:r>
              <a:rPr sz="1800" dirty="0"/>
              <a:t>Initial role of RWC will be to support national WIGOS Implementation efforts, in particular as concerns</a:t>
            </a:r>
          </a:p>
          <a:p>
            <a:pPr marL="736737" lvl="2" indent="-214005" defTabSz="767205">
              <a:lnSpc>
                <a:spcPct val="90000"/>
              </a:lnSpc>
              <a:spcBef>
                <a:spcPts val="600"/>
              </a:spcBef>
              <a:buSzPct val="100000"/>
              <a:buChar char="•"/>
              <a:defRPr sz="2300" b="1">
                <a:latin typeface="Arial"/>
                <a:ea typeface="Arial"/>
                <a:cs typeface="Arial"/>
                <a:sym typeface="Arial"/>
              </a:defRPr>
            </a:pPr>
            <a:r>
              <a:rPr sz="1800" dirty="0"/>
              <a:t>OSCAR/Surface; ensuring metadata input and QC</a:t>
            </a:r>
          </a:p>
          <a:p>
            <a:pPr marL="736737" lvl="2" indent="-214005" defTabSz="767205">
              <a:lnSpc>
                <a:spcPct val="90000"/>
              </a:lnSpc>
              <a:spcBef>
                <a:spcPts val="600"/>
              </a:spcBef>
              <a:buSzPct val="100000"/>
              <a:buChar char="•"/>
              <a:defRPr sz="2300" b="1">
                <a:latin typeface="Arial"/>
                <a:ea typeface="Arial"/>
                <a:cs typeface="Arial"/>
                <a:sym typeface="Arial"/>
              </a:defRPr>
            </a:pPr>
            <a:r>
              <a:rPr sz="1800" dirty="0"/>
              <a:t>WDQMS; especially fault management component</a:t>
            </a:r>
          </a:p>
          <a:p>
            <a:pPr marL="214005" indent="-214005" defTabSz="767205">
              <a:lnSpc>
                <a:spcPct val="90000"/>
              </a:lnSpc>
              <a:spcBef>
                <a:spcPts val="600"/>
              </a:spcBef>
              <a:buSzPct val="100000"/>
              <a:buChar char="•"/>
              <a:defRPr sz="2300" u="sng">
                <a:latin typeface="Arial"/>
                <a:ea typeface="Arial"/>
                <a:cs typeface="Arial"/>
                <a:sym typeface="Arial"/>
              </a:defRPr>
            </a:pPr>
            <a:r>
              <a:rPr sz="2000" dirty="0"/>
              <a:t>How will this be implemented?</a:t>
            </a:r>
          </a:p>
          <a:p>
            <a:pPr marL="583651" lvl="1" indent="-214005" defTabSz="767205">
              <a:lnSpc>
                <a:spcPct val="90000"/>
              </a:lnSpc>
              <a:spcBef>
                <a:spcPts val="600"/>
              </a:spcBef>
              <a:buSzPct val="100000"/>
              <a:buChar char="•"/>
              <a:defRPr sz="2300">
                <a:latin typeface="Arial"/>
                <a:ea typeface="Arial"/>
                <a:cs typeface="Arial"/>
                <a:sym typeface="Arial"/>
              </a:defRPr>
            </a:pPr>
            <a:r>
              <a:rPr sz="1800" dirty="0"/>
              <a:t>To be decided by individual WMO Regions</a:t>
            </a:r>
          </a:p>
          <a:p>
            <a:pPr marL="736737" lvl="2" indent="-214005" defTabSz="767205">
              <a:lnSpc>
                <a:spcPct val="90000"/>
              </a:lnSpc>
              <a:spcBef>
                <a:spcPts val="600"/>
              </a:spcBef>
              <a:buSzPct val="100000"/>
              <a:buChar char="•"/>
              <a:defRPr sz="2300">
                <a:latin typeface="Arial"/>
                <a:ea typeface="Arial"/>
                <a:cs typeface="Arial"/>
                <a:sym typeface="Arial"/>
              </a:defRPr>
            </a:pPr>
            <a:r>
              <a:rPr sz="1800" dirty="0"/>
              <a:t>Initial prototype implementation in RA-VI based </a:t>
            </a:r>
            <a:r>
              <a:rPr sz="1800" dirty="0" smtClean="0"/>
              <a:t>on activities </a:t>
            </a:r>
            <a:r>
              <a:rPr lang="de-DE" sz="1800" dirty="0" err="1" smtClean="0"/>
              <a:t>of</a:t>
            </a:r>
            <a:r>
              <a:rPr lang="de-DE" sz="1800" dirty="0" smtClean="0"/>
              <a:t> </a:t>
            </a:r>
            <a:r>
              <a:rPr lang="de-DE" sz="1800" dirty="0" err="1" smtClean="0"/>
              <a:t>the</a:t>
            </a:r>
            <a:r>
              <a:rPr lang="de-DE" sz="1800" dirty="0" smtClean="0"/>
              <a:t> </a:t>
            </a:r>
            <a:r>
              <a:rPr lang="de-DE" sz="1800" dirty="0" err="1" smtClean="0"/>
              <a:t>members</a:t>
            </a:r>
            <a:r>
              <a:rPr lang="de-DE" sz="1800" dirty="0" smtClean="0"/>
              <a:t> in TT WIGOS (WG-TDI)</a:t>
            </a:r>
            <a:endParaRPr sz="1800" dirty="0"/>
          </a:p>
        </p:txBody>
      </p:sp>
      <p:cxnSp>
        <p:nvCxnSpPr>
          <p:cNvPr id="4" name="Straight Connector 3"/>
          <p:cNvCxnSpPr/>
          <p:nvPr/>
        </p:nvCxnSpPr>
        <p:spPr>
          <a:xfrm>
            <a:off x="34709" y="555526"/>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0">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3" name="Shape 283"/>
          <p:cNvSpPr>
            <a:spLocks noGrp="1"/>
          </p:cNvSpPr>
          <p:nvPr>
            <p:ph type="body" idx="1"/>
          </p:nvPr>
        </p:nvSpPr>
        <p:spPr>
          <a:xfrm>
            <a:off x="323528" y="985535"/>
            <a:ext cx="8640959" cy="3657908"/>
          </a:xfrm>
          <a:prstGeom prst="rect">
            <a:avLst/>
          </a:prstGeom>
        </p:spPr>
        <p:txBody>
          <a:bodyPr>
            <a:normAutofit fontScale="77500" lnSpcReduction="20000"/>
          </a:bodyPr>
          <a:lstStyle/>
          <a:p>
            <a:pPr defTabSz="673262">
              <a:lnSpc>
                <a:spcPct val="120000"/>
              </a:lnSpc>
              <a:spcBef>
                <a:spcPts val="1000"/>
              </a:spcBef>
              <a:defRPr sz="2000" i="1" u="sng">
                <a:latin typeface="Arial"/>
                <a:ea typeface="Arial"/>
                <a:cs typeface="Arial"/>
                <a:sym typeface="Arial"/>
              </a:defRPr>
            </a:pPr>
            <a:r>
              <a:rPr sz="2100" dirty="0"/>
              <a:t>Unique characteristic of Region VI: EUMETNET, which encompasses more than half the WMO RA-VI Members, is already actively pursuing several elements of WIGOS implementation</a:t>
            </a:r>
          </a:p>
          <a:p>
            <a:pPr defTabSz="673262">
              <a:lnSpc>
                <a:spcPct val="90000"/>
              </a:lnSpc>
              <a:spcBef>
                <a:spcPts val="1000"/>
              </a:spcBef>
              <a:defRPr sz="2000" i="1" u="sng">
                <a:latin typeface="Arial"/>
                <a:ea typeface="Arial"/>
                <a:cs typeface="Arial"/>
                <a:sym typeface="Arial"/>
              </a:defRPr>
            </a:pPr>
            <a:endParaRPr sz="2100" dirty="0"/>
          </a:p>
          <a:p>
            <a:pPr defTabSz="673262">
              <a:lnSpc>
                <a:spcPct val="90000"/>
              </a:lnSpc>
              <a:spcBef>
                <a:spcPts val="1000"/>
              </a:spcBef>
              <a:defRPr sz="2000">
                <a:latin typeface="Arial"/>
                <a:ea typeface="Arial"/>
                <a:cs typeface="Arial"/>
                <a:sym typeface="Arial"/>
              </a:defRPr>
            </a:pPr>
            <a:r>
              <a:rPr dirty="0"/>
              <a:t>A strawman concept for a Regional WIGOS Centre for Region VI entered around existing EUMETNET activities </a:t>
            </a:r>
            <a:r>
              <a:rPr lang="de-DE" dirty="0" err="1" smtClean="0"/>
              <a:t>currently</a:t>
            </a:r>
            <a:r>
              <a:rPr lang="de-DE" dirty="0" smtClean="0"/>
              <a:t> </a:t>
            </a:r>
            <a:r>
              <a:rPr lang="de-DE" dirty="0" err="1" smtClean="0"/>
              <a:t>hosted</a:t>
            </a:r>
            <a:r>
              <a:rPr lang="de-DE" dirty="0" smtClean="0"/>
              <a:t> </a:t>
            </a:r>
            <a:r>
              <a:rPr lang="de-DE" dirty="0" err="1" smtClean="0"/>
              <a:t>by</a:t>
            </a:r>
            <a:r>
              <a:rPr lang="de-DE" dirty="0" smtClean="0"/>
              <a:t> DWD </a:t>
            </a:r>
            <a:r>
              <a:rPr dirty="0" smtClean="0"/>
              <a:t>has </a:t>
            </a:r>
            <a:r>
              <a:rPr dirty="0"/>
              <a:t>been developed through a series of consultations:</a:t>
            </a:r>
          </a:p>
          <a:p>
            <a:pPr marL="187799" indent="-187799" defTabSz="673262">
              <a:lnSpc>
                <a:spcPct val="90000"/>
              </a:lnSpc>
              <a:spcBef>
                <a:spcPts val="1000"/>
              </a:spcBef>
              <a:buSzPct val="100000"/>
              <a:buChar char="•"/>
              <a:defRPr sz="2000">
                <a:latin typeface="Arial"/>
                <a:ea typeface="Arial"/>
                <a:cs typeface="Arial"/>
                <a:sym typeface="Arial"/>
              </a:defRPr>
            </a:pPr>
            <a:r>
              <a:rPr dirty="0"/>
              <a:t>RA-VI Workshop on WIGOS (Belgrade, Nov 2015) </a:t>
            </a:r>
          </a:p>
          <a:p>
            <a:pPr marL="187799" indent="-187799" defTabSz="673262">
              <a:lnSpc>
                <a:spcPct val="90000"/>
              </a:lnSpc>
              <a:spcBef>
                <a:spcPts val="1000"/>
              </a:spcBef>
              <a:buSzPct val="100000"/>
              <a:buChar char="•"/>
              <a:defRPr sz="2000">
                <a:latin typeface="Arial"/>
                <a:ea typeface="Arial"/>
                <a:cs typeface="Arial"/>
                <a:sym typeface="Arial"/>
              </a:defRPr>
            </a:pPr>
            <a:r>
              <a:rPr dirty="0"/>
              <a:t>WMO-DWD meeting (Offenbach, Jan 2016)</a:t>
            </a:r>
          </a:p>
          <a:p>
            <a:pPr marL="187799" indent="-187799" defTabSz="673262">
              <a:lnSpc>
                <a:spcPct val="90000"/>
              </a:lnSpc>
              <a:spcBef>
                <a:spcPts val="1000"/>
              </a:spcBef>
              <a:buSzPct val="100000"/>
              <a:buChar char="•"/>
              <a:defRPr sz="2000">
                <a:latin typeface="Arial"/>
                <a:ea typeface="Arial"/>
                <a:cs typeface="Arial"/>
                <a:sym typeface="Arial"/>
              </a:defRPr>
            </a:pPr>
            <a:r>
              <a:rPr dirty="0"/>
              <a:t>ICG-WIGOS-5 (Geneva, Jan 2016)</a:t>
            </a:r>
          </a:p>
          <a:p>
            <a:pPr marL="187799" indent="-187799" defTabSz="673262">
              <a:lnSpc>
                <a:spcPct val="90000"/>
              </a:lnSpc>
              <a:spcBef>
                <a:spcPts val="1000"/>
              </a:spcBef>
              <a:buSzPct val="100000"/>
              <a:buChar char="•"/>
              <a:defRPr sz="2000">
                <a:latin typeface="Arial"/>
                <a:ea typeface="Arial"/>
                <a:cs typeface="Arial"/>
                <a:sym typeface="Arial"/>
              </a:defRPr>
            </a:pPr>
            <a:r>
              <a:rPr dirty="0"/>
              <a:t>EUMETNET STAC/PFAC (Bratislava, March 2016)</a:t>
            </a:r>
          </a:p>
          <a:p>
            <a:pPr marL="187799" indent="-187799" defTabSz="673262">
              <a:lnSpc>
                <a:spcPct val="90000"/>
              </a:lnSpc>
              <a:spcBef>
                <a:spcPts val="1000"/>
              </a:spcBef>
              <a:buSzPct val="100000"/>
              <a:buChar char="•"/>
              <a:defRPr sz="2000">
                <a:latin typeface="Arial"/>
                <a:ea typeface="Arial"/>
                <a:cs typeface="Arial"/>
                <a:sym typeface="Arial"/>
              </a:defRPr>
            </a:pPr>
            <a:r>
              <a:rPr dirty="0"/>
              <a:t>RA-VI MG </a:t>
            </a:r>
            <a:r>
              <a:rPr dirty="0" smtClean="0"/>
              <a:t>(</a:t>
            </a:r>
            <a:r>
              <a:rPr lang="de-DE" dirty="0" err="1" smtClean="0"/>
              <a:t>Lisbon</a:t>
            </a:r>
            <a:r>
              <a:rPr lang="de-DE" dirty="0" smtClean="0"/>
              <a:t>, May 2016)</a:t>
            </a:r>
            <a:endParaRPr dirty="0"/>
          </a:p>
          <a:p>
            <a:pPr marL="187799" indent="-187799" defTabSz="673262">
              <a:lnSpc>
                <a:spcPct val="90000"/>
              </a:lnSpc>
              <a:spcBef>
                <a:spcPts val="1000"/>
              </a:spcBef>
              <a:buSzPct val="100000"/>
              <a:buChar char="•"/>
              <a:defRPr sz="2000">
                <a:latin typeface="Arial"/>
                <a:ea typeface="Arial"/>
                <a:cs typeface="Arial"/>
                <a:sym typeface="Arial"/>
              </a:defRPr>
            </a:pPr>
            <a:r>
              <a:rPr dirty="0"/>
              <a:t>EUMETNET Assembly (Prague, May 2016)</a:t>
            </a:r>
          </a:p>
          <a:p>
            <a:pPr marL="187799" indent="-187799" defTabSz="673262">
              <a:lnSpc>
                <a:spcPct val="90000"/>
              </a:lnSpc>
              <a:spcBef>
                <a:spcPts val="1000"/>
              </a:spcBef>
              <a:buSzPct val="100000"/>
              <a:buChar char="•"/>
              <a:defRPr sz="2000">
                <a:latin typeface="Arial"/>
                <a:ea typeface="Arial"/>
                <a:cs typeface="Arial"/>
                <a:sym typeface="Arial"/>
              </a:defRPr>
            </a:pPr>
            <a:r>
              <a:rPr dirty="0"/>
              <a:t>RA-VI Task Team on WIGOS (Belgrade, June 2016)</a:t>
            </a:r>
          </a:p>
        </p:txBody>
      </p:sp>
      <p:cxnSp>
        <p:nvCxnSpPr>
          <p:cNvPr id="4" name="Straight Connector 3"/>
          <p:cNvCxnSpPr/>
          <p:nvPr/>
        </p:nvCxnSpPr>
        <p:spPr>
          <a:xfrm>
            <a:off x="11576" y="915566"/>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6" name="Shape 279"/>
          <p:cNvSpPr>
            <a:spLocks noGrp="1"/>
          </p:cNvSpPr>
          <p:nvPr>
            <p:ph type="title"/>
          </p:nvPr>
        </p:nvSpPr>
        <p:spPr>
          <a:xfrm>
            <a:off x="251520" y="27944"/>
            <a:ext cx="8713790" cy="594144"/>
          </a:xfrm>
          <a:prstGeom prst="rect">
            <a:avLst/>
          </a:prstGeom>
        </p:spPr>
        <p:txBody>
          <a:bodyPr anchor="ctr"/>
          <a:lstStyle>
            <a:lvl1pPr algn="ctr" defTabSz="678941">
              <a:defRPr sz="3200" b="1">
                <a:solidFill>
                  <a:schemeClr val="accent2"/>
                </a:solidFill>
                <a:latin typeface="Arial"/>
                <a:ea typeface="Arial"/>
                <a:cs typeface="Arial"/>
                <a:sym typeface="Arial"/>
              </a:defRPr>
            </a:lvl1pPr>
          </a:lstStyle>
          <a:p>
            <a:r>
              <a:rPr dirty="0"/>
              <a:t> </a:t>
            </a:r>
            <a:r>
              <a:rPr lang="de-DE" sz="2800" dirty="0" smtClean="0"/>
              <a:t>2. TT WIGOS-I: </a:t>
            </a:r>
            <a:r>
              <a:rPr sz="2800" dirty="0" smtClean="0"/>
              <a:t>Regional </a:t>
            </a:r>
            <a:r>
              <a:rPr sz="2800" dirty="0"/>
              <a:t>WIGOS Centers (RWC)</a:t>
            </a:r>
          </a:p>
        </p:txBody>
      </p:sp>
    </p:spTree>
  </p:cSld>
  <p:clrMapOvr>
    <a:masterClrMapping/>
  </p:clrMapOvr>
  <p:transition spd="slow"/>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45"/>
          <p:cNvSpPr txBox="1">
            <a:spLocks/>
          </p:cNvSpPr>
          <p:nvPr/>
        </p:nvSpPr>
        <p:spPr bwMode="auto">
          <a:xfrm>
            <a:off x="255454" y="1203598"/>
            <a:ext cx="8642350" cy="295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3787" indent="-223787" defTabSz="774533">
              <a:lnSpc>
                <a:spcPct val="90000"/>
              </a:lnSpc>
              <a:spcBef>
                <a:spcPts val="300"/>
              </a:spcBef>
              <a:buSzPct val="130000"/>
              <a:defRPr sz="2232">
                <a:latin typeface="Arial"/>
                <a:ea typeface="Arial"/>
                <a:cs typeface="Arial"/>
                <a:sym typeface="Arial"/>
              </a:defRPr>
            </a:pPr>
            <a:r>
              <a:rPr lang="en-GB" sz="2232" b="1" kern="0" dirty="0" smtClean="0">
                <a:latin typeface="Arial Narrow" pitchFamily="34" charset="0"/>
                <a:ea typeface="Arial"/>
                <a:cs typeface="Arial"/>
                <a:sym typeface="Arial"/>
              </a:rPr>
              <a:t>Difficult</a:t>
            </a:r>
            <a:r>
              <a:rPr lang="en-GB" sz="2232" kern="0" dirty="0" smtClean="0">
                <a:latin typeface="Arial Narrow" pitchFamily="34" charset="0"/>
                <a:ea typeface="Arial"/>
                <a:cs typeface="Arial"/>
                <a:sym typeface="Arial"/>
              </a:rPr>
              <a:t> for most NMHSs to </a:t>
            </a:r>
            <a:r>
              <a:rPr lang="en-GB" sz="2232" b="1" kern="0" dirty="0" smtClean="0">
                <a:latin typeface="Arial Narrow" pitchFamily="34" charset="0"/>
                <a:ea typeface="Arial"/>
                <a:cs typeface="Arial"/>
                <a:sym typeface="Arial"/>
              </a:rPr>
              <a:t>identify</a:t>
            </a:r>
            <a:r>
              <a:rPr lang="en-GB" sz="2232" kern="0" dirty="0" smtClean="0">
                <a:latin typeface="Arial Narrow" pitchFamily="34" charset="0"/>
                <a:ea typeface="Arial"/>
                <a:cs typeface="Arial"/>
                <a:sym typeface="Arial"/>
              </a:rPr>
              <a:t> </a:t>
            </a:r>
            <a:r>
              <a:rPr lang="en-GB" sz="2232" u="sng" kern="0" dirty="0" smtClean="0">
                <a:latin typeface="Arial Narrow" pitchFamily="34" charset="0"/>
                <a:ea typeface="Arial"/>
                <a:cs typeface="Arial"/>
                <a:sym typeface="Arial"/>
              </a:rPr>
              <a:t>new</a:t>
            </a:r>
            <a:r>
              <a:rPr lang="en-GB" sz="2232" kern="0" dirty="0" smtClean="0">
                <a:latin typeface="Arial Narrow" pitchFamily="34" charset="0"/>
                <a:ea typeface="Arial"/>
                <a:cs typeface="Arial"/>
                <a:sym typeface="Arial"/>
              </a:rPr>
              <a:t> </a:t>
            </a:r>
            <a:r>
              <a:rPr lang="en-GB" sz="2232" u="sng" kern="0" dirty="0" smtClean="0">
                <a:latin typeface="Arial Narrow" pitchFamily="34" charset="0"/>
                <a:ea typeface="Arial"/>
                <a:cs typeface="Arial"/>
                <a:sym typeface="Arial"/>
              </a:rPr>
              <a:t>resources</a:t>
            </a:r>
            <a:r>
              <a:rPr lang="en-GB" sz="2232" kern="0" dirty="0" smtClean="0">
                <a:latin typeface="Arial Narrow" pitchFamily="34" charset="0"/>
                <a:ea typeface="Arial"/>
                <a:cs typeface="Arial"/>
                <a:sym typeface="Arial"/>
              </a:rPr>
              <a:t> for such entities</a:t>
            </a:r>
          </a:p>
          <a:p>
            <a:pPr marL="223787" indent="-223787" defTabSz="774533">
              <a:lnSpc>
                <a:spcPct val="90000"/>
              </a:lnSpc>
              <a:spcBef>
                <a:spcPts val="300"/>
              </a:spcBef>
              <a:buSzPct val="130000"/>
              <a:defRPr sz="2232">
                <a:latin typeface="Arial"/>
                <a:ea typeface="Arial"/>
                <a:cs typeface="Arial"/>
                <a:sym typeface="Arial"/>
              </a:defRPr>
            </a:pPr>
            <a:endParaRPr lang="en-GB" sz="800" kern="0" dirty="0" smtClean="0">
              <a:latin typeface="Arial Narrow" pitchFamily="34" charset="0"/>
              <a:ea typeface="Arial"/>
              <a:cs typeface="Arial"/>
              <a:sym typeface="Arial"/>
            </a:endParaRPr>
          </a:p>
          <a:p>
            <a:pPr marL="223787" indent="-223787" defTabSz="774533">
              <a:lnSpc>
                <a:spcPct val="90000"/>
              </a:lnSpc>
              <a:spcBef>
                <a:spcPts val="300"/>
              </a:spcBef>
              <a:buSzPct val="130000"/>
              <a:defRPr sz="2232">
                <a:latin typeface="Arial"/>
                <a:ea typeface="Arial"/>
                <a:cs typeface="Arial"/>
                <a:sym typeface="Arial"/>
              </a:defRPr>
            </a:pPr>
            <a:r>
              <a:rPr lang="en-GB" sz="2232" kern="0" dirty="0" smtClean="0">
                <a:latin typeface="Arial Narrow" pitchFamily="34" charset="0"/>
                <a:ea typeface="Arial"/>
                <a:cs typeface="Arial"/>
                <a:sym typeface="Arial"/>
              </a:rPr>
              <a:t>However, it is felt that it would be </a:t>
            </a:r>
            <a:r>
              <a:rPr lang="en-GB" sz="2232" b="1" kern="0" dirty="0" smtClean="0">
                <a:latin typeface="Arial Narrow" pitchFamily="34" charset="0"/>
                <a:ea typeface="Arial"/>
                <a:cs typeface="Arial"/>
                <a:sym typeface="Arial"/>
              </a:rPr>
              <a:t>attractive</a:t>
            </a:r>
            <a:r>
              <a:rPr lang="en-GB" sz="2232" kern="0" dirty="0" smtClean="0">
                <a:latin typeface="Arial Narrow" pitchFamily="34" charset="0"/>
                <a:ea typeface="Arial"/>
                <a:cs typeface="Arial"/>
                <a:sym typeface="Arial"/>
              </a:rPr>
              <a:t> for many </a:t>
            </a:r>
            <a:r>
              <a:rPr lang="en-GB" sz="2232" b="1" kern="0" dirty="0" smtClean="0">
                <a:latin typeface="Arial Narrow" pitchFamily="34" charset="0"/>
                <a:ea typeface="Arial"/>
                <a:cs typeface="Arial"/>
                <a:sym typeface="Arial"/>
              </a:rPr>
              <a:t>Members</a:t>
            </a:r>
            <a:r>
              <a:rPr lang="en-GB" sz="2232" kern="0" dirty="0" smtClean="0">
                <a:latin typeface="Arial Narrow" pitchFamily="34" charset="0"/>
                <a:ea typeface="Arial"/>
                <a:cs typeface="Arial"/>
                <a:sym typeface="Arial"/>
              </a:rPr>
              <a:t> to </a:t>
            </a:r>
            <a:br>
              <a:rPr lang="en-GB" sz="2232" kern="0" dirty="0" smtClean="0">
                <a:latin typeface="Arial Narrow" pitchFamily="34" charset="0"/>
                <a:ea typeface="Arial"/>
                <a:cs typeface="Arial"/>
                <a:sym typeface="Arial"/>
              </a:rPr>
            </a:br>
            <a:r>
              <a:rPr lang="en-GB" sz="2232" kern="0" dirty="0" smtClean="0">
                <a:latin typeface="Arial Narrow" pitchFamily="34" charset="0"/>
                <a:ea typeface="Arial"/>
                <a:cs typeface="Arial"/>
                <a:sym typeface="Arial"/>
              </a:rPr>
              <a:t>take on </a:t>
            </a:r>
            <a:r>
              <a:rPr lang="en-GB" sz="2232" b="1" kern="0" dirty="0" smtClean="0">
                <a:latin typeface="Arial Narrow" pitchFamily="34" charset="0"/>
                <a:ea typeface="Arial"/>
                <a:cs typeface="Arial"/>
                <a:sym typeface="Arial"/>
              </a:rPr>
              <a:t>responsibility</a:t>
            </a:r>
            <a:r>
              <a:rPr lang="en-GB" sz="2232" kern="0" dirty="0" smtClean="0">
                <a:latin typeface="Arial Narrow" pitchFamily="34" charset="0"/>
                <a:ea typeface="Arial"/>
                <a:cs typeface="Arial"/>
                <a:sym typeface="Arial"/>
              </a:rPr>
              <a:t> for </a:t>
            </a:r>
            <a:r>
              <a:rPr lang="en-GB" sz="2232" u="sng" kern="0" dirty="0" smtClean="0">
                <a:latin typeface="Arial Narrow" pitchFamily="34" charset="0"/>
                <a:ea typeface="Arial"/>
                <a:cs typeface="Arial"/>
                <a:sym typeface="Arial"/>
              </a:rPr>
              <a:t>one</a:t>
            </a:r>
            <a:r>
              <a:rPr lang="en-GB" sz="2232" kern="0" dirty="0" smtClean="0">
                <a:latin typeface="Arial Narrow" pitchFamily="34" charset="0"/>
                <a:ea typeface="Arial"/>
                <a:cs typeface="Arial"/>
                <a:sym typeface="Arial"/>
              </a:rPr>
              <a:t> or </a:t>
            </a:r>
            <a:r>
              <a:rPr lang="en-GB" sz="2232" u="sng" kern="0" dirty="0" smtClean="0">
                <a:latin typeface="Arial Narrow" pitchFamily="34" charset="0"/>
                <a:ea typeface="Arial"/>
                <a:cs typeface="Arial"/>
                <a:sym typeface="Arial"/>
              </a:rPr>
              <a:t>more</a:t>
            </a:r>
            <a:r>
              <a:rPr lang="en-GB" sz="2232" kern="0" dirty="0" smtClean="0">
                <a:latin typeface="Arial Narrow" pitchFamily="34" charset="0"/>
                <a:ea typeface="Arial"/>
                <a:cs typeface="Arial"/>
                <a:sym typeface="Arial"/>
              </a:rPr>
              <a:t> </a:t>
            </a:r>
            <a:r>
              <a:rPr lang="en-GB" sz="2232" b="1" kern="0" dirty="0" smtClean="0">
                <a:latin typeface="Arial Narrow" pitchFamily="34" charset="0"/>
                <a:ea typeface="Arial"/>
                <a:cs typeface="Arial"/>
                <a:sym typeface="Arial"/>
              </a:rPr>
              <a:t>functionalities</a:t>
            </a:r>
            <a:br>
              <a:rPr lang="en-GB" sz="2232" b="1" kern="0" dirty="0" smtClean="0">
                <a:latin typeface="Arial Narrow" pitchFamily="34" charset="0"/>
                <a:ea typeface="Arial"/>
                <a:cs typeface="Arial"/>
                <a:sym typeface="Arial"/>
              </a:rPr>
            </a:br>
            <a:endParaRPr lang="en-GB" sz="900" b="1" kern="0" dirty="0" smtClean="0">
              <a:latin typeface="Arial Narrow" pitchFamily="34" charset="0"/>
              <a:ea typeface="Arial"/>
              <a:cs typeface="Arial"/>
              <a:sym typeface="Arial"/>
            </a:endParaRPr>
          </a:p>
          <a:p>
            <a:pPr marL="223787" indent="-223787" defTabSz="774533">
              <a:lnSpc>
                <a:spcPct val="90000"/>
              </a:lnSpc>
              <a:spcBef>
                <a:spcPts val="300"/>
              </a:spcBef>
              <a:buSzPct val="130000"/>
              <a:defRPr sz="2232">
                <a:latin typeface="Arial"/>
                <a:ea typeface="Arial"/>
                <a:cs typeface="Arial"/>
                <a:sym typeface="Arial"/>
              </a:defRPr>
            </a:pPr>
            <a:r>
              <a:rPr lang="en-GB" sz="2232" b="1" kern="0" dirty="0" smtClean="0">
                <a:latin typeface="Arial Narrow" pitchFamily="34" charset="0"/>
                <a:ea typeface="Arial"/>
                <a:cs typeface="Arial"/>
                <a:sym typeface="Arial"/>
              </a:rPr>
              <a:t>Networking </a:t>
            </a:r>
            <a:r>
              <a:rPr lang="en-GB" sz="2232" kern="0" dirty="0" smtClean="0">
                <a:latin typeface="Arial Narrow" pitchFamily="34" charset="0"/>
                <a:ea typeface="Arial"/>
                <a:cs typeface="Arial"/>
                <a:sym typeface="Arial"/>
              </a:rPr>
              <a:t>between these active members will </a:t>
            </a:r>
            <a:r>
              <a:rPr lang="en-GB" sz="2232" b="1" kern="0" dirty="0" smtClean="0">
                <a:latin typeface="Arial Narrow" pitchFamily="34" charset="0"/>
                <a:ea typeface="Arial"/>
                <a:cs typeface="Arial"/>
                <a:sym typeface="Arial"/>
              </a:rPr>
              <a:t>motivate </a:t>
            </a:r>
            <a:r>
              <a:rPr lang="en-GB" sz="2232" kern="0" dirty="0" smtClean="0">
                <a:latin typeface="Arial Narrow" pitchFamily="34" charset="0"/>
                <a:ea typeface="Arial"/>
                <a:cs typeface="Arial"/>
                <a:sym typeface="Arial"/>
              </a:rPr>
              <a:t>and</a:t>
            </a:r>
            <a:r>
              <a:rPr lang="en-GB" sz="2232" b="1" kern="0" dirty="0" smtClean="0">
                <a:latin typeface="Arial Narrow" pitchFamily="34" charset="0"/>
                <a:ea typeface="Arial"/>
                <a:cs typeface="Arial"/>
                <a:sym typeface="Arial"/>
              </a:rPr>
              <a:t> </a:t>
            </a:r>
            <a:br>
              <a:rPr lang="en-GB" sz="2232" b="1" kern="0" dirty="0" smtClean="0">
                <a:latin typeface="Arial Narrow" pitchFamily="34" charset="0"/>
                <a:ea typeface="Arial"/>
                <a:cs typeface="Arial"/>
                <a:sym typeface="Arial"/>
              </a:rPr>
            </a:br>
            <a:r>
              <a:rPr lang="en-GB" sz="2232" b="1" kern="0" dirty="0" smtClean="0">
                <a:latin typeface="Arial Narrow" pitchFamily="34" charset="0"/>
                <a:ea typeface="Arial"/>
                <a:cs typeface="Arial"/>
                <a:sym typeface="Arial"/>
              </a:rPr>
              <a:t>strengthen the cooperation</a:t>
            </a:r>
            <a:endParaRPr lang="en-GB" sz="800" dirty="0">
              <a:latin typeface="Arial Narrow" pitchFamily="34" charset="0"/>
              <a:ea typeface="Arial"/>
              <a:cs typeface="Arial"/>
              <a:sym typeface="Arial"/>
            </a:endParaRPr>
          </a:p>
          <a:p>
            <a:pPr marL="223787" indent="-223787" defTabSz="774533">
              <a:lnSpc>
                <a:spcPct val="90000"/>
              </a:lnSpc>
              <a:spcBef>
                <a:spcPts val="300"/>
              </a:spcBef>
              <a:buSzPct val="130000"/>
              <a:defRPr sz="2232">
                <a:latin typeface="Arial"/>
                <a:ea typeface="Arial"/>
                <a:cs typeface="Arial"/>
                <a:sym typeface="Arial"/>
              </a:defRPr>
            </a:pPr>
            <a:endParaRPr lang="en-GB" sz="800" b="1" kern="0" dirty="0" smtClean="0">
              <a:solidFill>
                <a:srgbClr val="000066"/>
              </a:solidFill>
              <a:latin typeface="Arial Narrow" pitchFamily="34" charset="0"/>
              <a:ea typeface="Arial"/>
              <a:cs typeface="Arial"/>
              <a:sym typeface="Arial"/>
            </a:endParaRPr>
          </a:p>
          <a:p>
            <a:pPr marL="223787" indent="-223787" defTabSz="774533">
              <a:lnSpc>
                <a:spcPct val="90000"/>
              </a:lnSpc>
              <a:spcBef>
                <a:spcPts val="300"/>
              </a:spcBef>
              <a:buSzPct val="130000"/>
              <a:defRPr sz="2232">
                <a:latin typeface="Arial"/>
                <a:ea typeface="Arial"/>
                <a:cs typeface="Arial"/>
                <a:sym typeface="Arial"/>
              </a:defRPr>
            </a:pPr>
            <a:endParaRPr lang="en-GB" sz="800" b="1" kern="0" dirty="0" smtClean="0">
              <a:solidFill>
                <a:srgbClr val="000066"/>
              </a:solidFill>
              <a:latin typeface="Arial Narrow" pitchFamily="34" charset="0"/>
              <a:ea typeface="Arial"/>
              <a:cs typeface="Arial"/>
              <a:sym typeface="Arial"/>
            </a:endParaRPr>
          </a:p>
          <a:p>
            <a:pPr marL="223787" indent="-223787" defTabSz="774533">
              <a:lnSpc>
                <a:spcPct val="90000"/>
              </a:lnSpc>
              <a:spcBef>
                <a:spcPts val="300"/>
              </a:spcBef>
              <a:buSzPct val="130000"/>
              <a:defRPr sz="2232">
                <a:latin typeface="Arial"/>
                <a:ea typeface="Arial"/>
                <a:cs typeface="Arial"/>
                <a:sym typeface="Arial"/>
              </a:defRPr>
            </a:pPr>
            <a:endParaRPr lang="en-GB" sz="800" b="1" dirty="0">
              <a:solidFill>
                <a:srgbClr val="000066"/>
              </a:solidFill>
              <a:latin typeface="Arial Narrow" pitchFamily="34" charset="0"/>
              <a:ea typeface="Arial"/>
              <a:cs typeface="Arial"/>
              <a:sym typeface="Arial"/>
            </a:endParaRPr>
          </a:p>
          <a:p>
            <a:pPr marL="0" indent="0" defTabSz="774533">
              <a:lnSpc>
                <a:spcPct val="90000"/>
              </a:lnSpc>
              <a:spcBef>
                <a:spcPts val="300"/>
              </a:spcBef>
              <a:buSzPct val="130000"/>
              <a:buNone/>
              <a:defRPr sz="2232">
                <a:latin typeface="Arial"/>
                <a:ea typeface="Arial"/>
                <a:cs typeface="Arial"/>
                <a:sym typeface="Arial"/>
              </a:defRPr>
            </a:pPr>
            <a:r>
              <a:rPr lang="en-GB" sz="2400" b="1" kern="0" dirty="0" smtClean="0">
                <a:solidFill>
                  <a:srgbClr val="000066"/>
                </a:solidFill>
                <a:latin typeface="Arial Narrow" pitchFamily="34" charset="0"/>
                <a:ea typeface="Arial"/>
                <a:cs typeface="Arial"/>
                <a:sym typeface="Wingdings" panose="05000000000000000000" pitchFamily="2" charset="2"/>
              </a:rPr>
              <a:t>Virtual RWC concept in RA VI</a:t>
            </a:r>
            <a:endParaRPr lang="en-GB" sz="2400" b="1" kern="0" dirty="0" smtClean="0">
              <a:solidFill>
                <a:srgbClr val="000066"/>
              </a:solidFill>
              <a:latin typeface="Arial Narrow" pitchFamily="34" charset="0"/>
              <a:ea typeface="Arial"/>
              <a:cs typeface="Arial"/>
              <a:sym typeface="Arial"/>
            </a:endParaRPr>
          </a:p>
        </p:txBody>
      </p:sp>
      <p:cxnSp>
        <p:nvCxnSpPr>
          <p:cNvPr id="8" name="Straight Connector 3"/>
          <p:cNvCxnSpPr/>
          <p:nvPr/>
        </p:nvCxnSpPr>
        <p:spPr>
          <a:xfrm>
            <a:off x="5197"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8258" y="2067694"/>
            <a:ext cx="1680939" cy="267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hape 279"/>
          <p:cNvSpPr>
            <a:spLocks noGrp="1"/>
          </p:cNvSpPr>
          <p:nvPr>
            <p:ph type="title"/>
          </p:nvPr>
        </p:nvSpPr>
        <p:spPr>
          <a:xfrm>
            <a:off x="251520" y="27944"/>
            <a:ext cx="8713790" cy="594144"/>
          </a:xfrm>
          <a:prstGeom prst="rect">
            <a:avLst/>
          </a:prstGeom>
        </p:spPr>
        <p:txBody>
          <a:bodyPr anchor="ctr"/>
          <a:lstStyle>
            <a:lvl1pPr algn="ctr" defTabSz="678941">
              <a:defRPr sz="3200" b="1">
                <a:solidFill>
                  <a:schemeClr val="accent2"/>
                </a:solidFill>
                <a:latin typeface="Arial"/>
                <a:ea typeface="Arial"/>
                <a:cs typeface="Arial"/>
                <a:sym typeface="Arial"/>
              </a:defRPr>
            </a:lvl1pPr>
          </a:lstStyle>
          <a:p>
            <a:r>
              <a:rPr dirty="0"/>
              <a:t> </a:t>
            </a:r>
            <a:r>
              <a:rPr lang="de-DE" sz="2800" dirty="0" smtClean="0"/>
              <a:t>2. TT WIGOS-I: </a:t>
            </a:r>
            <a:r>
              <a:rPr sz="2800" dirty="0" smtClean="0"/>
              <a:t>Regional </a:t>
            </a:r>
            <a:r>
              <a:rPr sz="2800" dirty="0"/>
              <a:t>WIGOS Centers (RWC)</a:t>
            </a:r>
          </a:p>
        </p:txBody>
      </p:sp>
    </p:spTree>
    <p:extLst>
      <p:ext uri="{BB962C8B-B14F-4D97-AF65-F5344CB8AC3E}">
        <p14:creationId xmlns:p14="http://schemas.microsoft.com/office/powerpoint/2010/main" val="3805988311"/>
      </p:ext>
    </p:ext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randombar(horizontal)">
                                      <p:cBhvr>
                                        <p:cTn id="7" dur="500"/>
                                        <p:tgtEl>
                                          <p:spTgt spid="7">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45"/>
          <p:cNvSpPr txBox="1">
            <a:spLocks/>
          </p:cNvSpPr>
          <p:nvPr/>
        </p:nvSpPr>
        <p:spPr bwMode="auto">
          <a:xfrm>
            <a:off x="181496" y="771549"/>
            <a:ext cx="8962504" cy="411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3787" indent="-223787" defTabSz="774533">
              <a:lnSpc>
                <a:spcPct val="90000"/>
              </a:lnSpc>
              <a:spcBef>
                <a:spcPts val="300"/>
              </a:spcBef>
              <a:buSzPct val="130000"/>
              <a:defRPr sz="2232">
                <a:latin typeface="Arial"/>
                <a:ea typeface="Arial"/>
                <a:cs typeface="Arial"/>
                <a:sym typeface="Arial"/>
              </a:defRPr>
            </a:pPr>
            <a:endParaRPr lang="en-US" sz="800" kern="0" dirty="0" smtClean="0">
              <a:solidFill>
                <a:srgbClr val="000066"/>
              </a:solidFill>
              <a:latin typeface="Arial Narrow" pitchFamily="34" charset="0"/>
              <a:ea typeface="Arial"/>
              <a:cs typeface="Arial"/>
              <a:sym typeface="Arial"/>
            </a:endParaRPr>
          </a:p>
          <a:p>
            <a:pPr marL="223787" indent="-223787" defTabSz="774533">
              <a:lnSpc>
                <a:spcPct val="90000"/>
              </a:lnSpc>
              <a:spcBef>
                <a:spcPts val="300"/>
              </a:spcBef>
              <a:buSzPct val="130000"/>
              <a:defRPr sz="2232">
                <a:latin typeface="Arial"/>
                <a:ea typeface="Arial"/>
                <a:cs typeface="Arial"/>
                <a:sym typeface="Arial"/>
              </a:defRPr>
            </a:pPr>
            <a:r>
              <a:rPr lang="en-GB" sz="2232" b="1" kern="0" dirty="0" smtClean="0">
                <a:latin typeface="Arial Narrow" pitchFamily="34" charset="0"/>
                <a:ea typeface="Arial"/>
                <a:cs typeface="Arial"/>
                <a:sym typeface="Arial"/>
              </a:rPr>
              <a:t>In RA-VI …</a:t>
            </a:r>
          </a:p>
          <a:p>
            <a:pPr marL="223787" indent="-223787" defTabSz="774533">
              <a:lnSpc>
                <a:spcPct val="90000"/>
              </a:lnSpc>
              <a:spcBef>
                <a:spcPts val="300"/>
              </a:spcBef>
              <a:buSzPct val="130000"/>
              <a:defRPr sz="2232">
                <a:latin typeface="Arial"/>
                <a:ea typeface="Arial"/>
                <a:cs typeface="Arial"/>
                <a:sym typeface="Arial"/>
              </a:defRPr>
            </a:pPr>
            <a:endParaRPr lang="en-GB" sz="800" kern="0" dirty="0" smtClean="0">
              <a:latin typeface="Arial Narrow" pitchFamily="34" charset="0"/>
              <a:ea typeface="Arial"/>
              <a:cs typeface="Arial"/>
              <a:sym typeface="Arial"/>
            </a:endParaRPr>
          </a:p>
          <a:p>
            <a:pPr marL="578117" lvl="1" indent="-223787" defTabSz="774533">
              <a:lnSpc>
                <a:spcPct val="90000"/>
              </a:lnSpc>
              <a:spcBef>
                <a:spcPts val="300"/>
              </a:spcBef>
              <a:buSzPct val="90000"/>
              <a:buFont typeface="Wingdings" pitchFamily="2" charset="2"/>
              <a:buChar char="ü"/>
              <a:defRPr sz="2232">
                <a:latin typeface="Arial"/>
                <a:ea typeface="Arial"/>
                <a:cs typeface="Arial"/>
                <a:sym typeface="Arial"/>
              </a:defRPr>
            </a:pPr>
            <a:r>
              <a:rPr lang="en-GB" sz="2000" kern="0" dirty="0" smtClean="0">
                <a:latin typeface="Arial Narrow" pitchFamily="34" charset="0"/>
                <a:ea typeface="Arial"/>
                <a:cs typeface="Arial"/>
                <a:sym typeface="Arial"/>
              </a:rPr>
              <a:t>RWCs could be implemented as </a:t>
            </a:r>
            <a:r>
              <a:rPr lang="en-GB" sz="2000" b="1" kern="0" dirty="0" smtClean="0">
                <a:latin typeface="Arial Narrow" pitchFamily="34" charset="0"/>
                <a:ea typeface="Arial"/>
                <a:cs typeface="Arial"/>
                <a:sym typeface="Arial"/>
              </a:rPr>
              <a:t>virtual </a:t>
            </a:r>
            <a:r>
              <a:rPr lang="en-GB" sz="2000" b="1" kern="0" dirty="0" err="1" smtClean="0">
                <a:latin typeface="Arial Narrow" pitchFamily="34" charset="0"/>
                <a:ea typeface="Arial"/>
                <a:cs typeface="Arial"/>
                <a:sym typeface="Arial"/>
              </a:rPr>
              <a:t>centers</a:t>
            </a:r>
            <a:r>
              <a:rPr lang="en-GB" sz="2000" kern="0" dirty="0" smtClean="0">
                <a:latin typeface="Arial Narrow" pitchFamily="34" charset="0"/>
                <a:ea typeface="Arial"/>
                <a:cs typeface="Arial"/>
                <a:sym typeface="Arial"/>
              </a:rPr>
              <a:t>, where a </a:t>
            </a:r>
            <a:r>
              <a:rPr lang="en-GB" sz="2000" b="1" kern="0" dirty="0" smtClean="0">
                <a:latin typeface="Arial Narrow" pitchFamily="34" charset="0"/>
                <a:ea typeface="Arial"/>
                <a:cs typeface="Arial"/>
                <a:sym typeface="Arial"/>
              </a:rPr>
              <a:t>group of NMHSs </a:t>
            </a:r>
            <a:r>
              <a:rPr lang="en-GB" sz="2000" kern="0" dirty="0" smtClean="0">
                <a:latin typeface="Arial Narrow" pitchFamily="34" charset="0"/>
                <a:ea typeface="Arial"/>
                <a:cs typeface="Arial"/>
                <a:sym typeface="Arial"/>
              </a:rPr>
              <a:t>would </a:t>
            </a:r>
            <a:r>
              <a:rPr lang="en-GB" sz="2000" b="1" kern="0" dirty="0" smtClean="0">
                <a:latin typeface="Arial Narrow" pitchFamily="34" charset="0"/>
                <a:ea typeface="Arial"/>
                <a:cs typeface="Arial"/>
                <a:sym typeface="Arial"/>
              </a:rPr>
              <a:t>share</a:t>
            </a:r>
            <a:r>
              <a:rPr lang="en-GB" sz="2000" kern="0" dirty="0" smtClean="0">
                <a:latin typeface="Arial Narrow" pitchFamily="34" charset="0"/>
                <a:ea typeface="Arial"/>
                <a:cs typeface="Arial"/>
                <a:sym typeface="Arial"/>
              </a:rPr>
              <a:t> the </a:t>
            </a:r>
            <a:r>
              <a:rPr lang="en-GB" sz="2000" b="1" kern="0" dirty="0" smtClean="0">
                <a:latin typeface="Arial Narrow" pitchFamily="34" charset="0"/>
                <a:ea typeface="Arial"/>
                <a:cs typeface="Arial"/>
                <a:sym typeface="Arial"/>
              </a:rPr>
              <a:t>relevant tasks </a:t>
            </a:r>
            <a:r>
              <a:rPr lang="en-GB" sz="2000" kern="0" dirty="0" smtClean="0">
                <a:latin typeface="Arial Narrow" pitchFamily="34" charset="0"/>
                <a:ea typeface="Arial"/>
                <a:cs typeface="Arial"/>
                <a:sym typeface="Arial"/>
              </a:rPr>
              <a:t>between them </a:t>
            </a:r>
            <a:r>
              <a:rPr lang="en-GB" sz="2000" b="1" kern="0" dirty="0" smtClean="0">
                <a:latin typeface="Arial Narrow" pitchFamily="34" charset="0"/>
                <a:ea typeface="Arial"/>
                <a:cs typeface="Arial"/>
                <a:sym typeface="Arial"/>
              </a:rPr>
              <a:t>under</a:t>
            </a:r>
            <a:r>
              <a:rPr lang="en-GB" sz="2000" kern="0" dirty="0" smtClean="0">
                <a:latin typeface="Arial Narrow" pitchFamily="34" charset="0"/>
                <a:ea typeface="Arial"/>
                <a:cs typeface="Arial"/>
                <a:sym typeface="Arial"/>
              </a:rPr>
              <a:t> </a:t>
            </a:r>
            <a:r>
              <a:rPr lang="en-GB" sz="2000" b="1" kern="0" dirty="0" smtClean="0">
                <a:latin typeface="Arial Narrow" pitchFamily="34" charset="0"/>
                <a:ea typeface="Arial"/>
                <a:cs typeface="Arial"/>
                <a:sym typeface="Arial"/>
              </a:rPr>
              <a:t>the overall coordination </a:t>
            </a:r>
            <a:r>
              <a:rPr lang="en-GB" sz="2000" kern="0" dirty="0" smtClean="0">
                <a:latin typeface="Arial Narrow" pitchFamily="34" charset="0"/>
                <a:ea typeface="Arial"/>
                <a:cs typeface="Arial"/>
                <a:sym typeface="Arial"/>
              </a:rPr>
              <a:t>of </a:t>
            </a:r>
            <a:r>
              <a:rPr lang="en-GB" sz="2000" b="1" kern="0" dirty="0" smtClean="0">
                <a:latin typeface="Arial Narrow" pitchFamily="34" charset="0"/>
                <a:ea typeface="Arial"/>
                <a:cs typeface="Arial"/>
                <a:sym typeface="Arial"/>
              </a:rPr>
              <a:t>one</a:t>
            </a:r>
            <a:r>
              <a:rPr lang="en-GB" sz="2000" kern="0" dirty="0" smtClean="0">
                <a:latin typeface="Arial Narrow" pitchFamily="34" charset="0"/>
                <a:ea typeface="Arial"/>
                <a:cs typeface="Arial"/>
                <a:sym typeface="Arial"/>
              </a:rPr>
              <a:t> of them (</a:t>
            </a:r>
            <a:r>
              <a:rPr lang="en-GB" sz="2000" i="1" kern="0" dirty="0" smtClean="0">
                <a:latin typeface="Arial Narrow" pitchFamily="34" charset="0"/>
                <a:ea typeface="Arial"/>
                <a:cs typeface="Arial"/>
                <a:sym typeface="Arial"/>
              </a:rPr>
              <a:t>illustrated in the next slide</a:t>
            </a:r>
            <a:r>
              <a:rPr lang="en-GB" sz="2000" kern="0" dirty="0" smtClean="0">
                <a:latin typeface="Arial Narrow" pitchFamily="34" charset="0"/>
                <a:ea typeface="Arial"/>
                <a:cs typeface="Arial"/>
                <a:sym typeface="Arial"/>
              </a:rPr>
              <a:t>)</a:t>
            </a:r>
          </a:p>
          <a:p>
            <a:pPr marL="578117" lvl="1" indent="-223787" defTabSz="774533">
              <a:lnSpc>
                <a:spcPct val="90000"/>
              </a:lnSpc>
              <a:spcBef>
                <a:spcPts val="300"/>
              </a:spcBef>
              <a:buSzPct val="90000"/>
              <a:defRPr sz="2232">
                <a:latin typeface="Arial"/>
                <a:ea typeface="Arial"/>
                <a:cs typeface="Arial"/>
                <a:sym typeface="Arial"/>
              </a:defRPr>
            </a:pPr>
            <a:endParaRPr lang="en-GB" sz="2000" kern="0" dirty="0" smtClean="0">
              <a:latin typeface="Arial Narrow" pitchFamily="34" charset="0"/>
              <a:ea typeface="Arial"/>
              <a:cs typeface="Arial"/>
              <a:sym typeface="Arial"/>
            </a:endParaRPr>
          </a:p>
          <a:p>
            <a:pPr marL="578117" lvl="1" indent="-223787" defTabSz="774533">
              <a:lnSpc>
                <a:spcPct val="90000"/>
              </a:lnSpc>
              <a:spcBef>
                <a:spcPts val="300"/>
              </a:spcBef>
              <a:buSzPct val="90000"/>
              <a:buFont typeface="Wingdings" pitchFamily="2" charset="2"/>
              <a:buChar char="ü"/>
              <a:defRPr sz="2232">
                <a:latin typeface="Arial"/>
                <a:ea typeface="Arial"/>
                <a:cs typeface="Arial"/>
                <a:sym typeface="Arial"/>
              </a:defRPr>
            </a:pPr>
            <a:r>
              <a:rPr lang="en-GB" sz="2000" kern="0" dirty="0" smtClean="0">
                <a:latin typeface="Arial Narrow" pitchFamily="34" charset="0"/>
                <a:ea typeface="Arial"/>
                <a:cs typeface="Arial"/>
                <a:sym typeface="Arial"/>
              </a:rPr>
              <a:t>RWCs </a:t>
            </a:r>
            <a:r>
              <a:rPr lang="en-GB" sz="2000" b="1" kern="0" dirty="0" smtClean="0">
                <a:latin typeface="Arial Narrow" pitchFamily="34" charset="0"/>
                <a:ea typeface="Arial"/>
                <a:cs typeface="Arial"/>
                <a:sym typeface="Arial"/>
              </a:rPr>
              <a:t>need not cover the Region as a whole</a:t>
            </a:r>
            <a:r>
              <a:rPr lang="en-GB" sz="2000" kern="0" dirty="0" smtClean="0">
                <a:latin typeface="Arial Narrow" pitchFamily="34" charset="0"/>
                <a:ea typeface="Arial"/>
                <a:cs typeface="Arial"/>
                <a:sym typeface="Arial"/>
              </a:rPr>
              <a:t>; </a:t>
            </a:r>
            <a:r>
              <a:rPr lang="en-GB" sz="2000" u="sng" kern="0" dirty="0" smtClean="0">
                <a:latin typeface="Arial Narrow" pitchFamily="34" charset="0"/>
                <a:ea typeface="Arial"/>
                <a:cs typeface="Arial"/>
                <a:sym typeface="Arial"/>
              </a:rPr>
              <a:t>tasks</a:t>
            </a:r>
            <a:r>
              <a:rPr lang="en-GB" sz="2000" kern="0" dirty="0" smtClean="0">
                <a:latin typeface="Arial Narrow" pitchFamily="34" charset="0"/>
                <a:ea typeface="Arial"/>
                <a:cs typeface="Arial"/>
                <a:sym typeface="Arial"/>
              </a:rPr>
              <a:t> could be </a:t>
            </a:r>
            <a:r>
              <a:rPr lang="en-GB" sz="2000" u="sng" kern="0" dirty="0" smtClean="0">
                <a:latin typeface="Arial Narrow" pitchFamily="34" charset="0"/>
                <a:ea typeface="Arial"/>
                <a:cs typeface="Arial"/>
                <a:sym typeface="Arial"/>
              </a:rPr>
              <a:t>shared</a:t>
            </a:r>
            <a:r>
              <a:rPr lang="en-GB" sz="2000" kern="0" dirty="0" smtClean="0">
                <a:latin typeface="Arial Narrow" pitchFamily="34" charset="0"/>
                <a:ea typeface="Arial"/>
                <a:cs typeface="Arial"/>
                <a:sym typeface="Arial"/>
              </a:rPr>
              <a:t> </a:t>
            </a:r>
            <a:r>
              <a:rPr lang="en-GB" sz="2000" u="sng" kern="0" dirty="0" smtClean="0">
                <a:latin typeface="Arial Narrow" pitchFamily="34" charset="0"/>
                <a:ea typeface="Arial"/>
                <a:cs typeface="Arial"/>
                <a:sym typeface="Arial"/>
              </a:rPr>
              <a:t>between</a:t>
            </a:r>
            <a:r>
              <a:rPr lang="en-GB" sz="2000" kern="0" dirty="0" smtClean="0">
                <a:latin typeface="Arial Narrow" pitchFamily="34" charset="0"/>
                <a:ea typeface="Arial"/>
                <a:cs typeface="Arial"/>
                <a:sym typeface="Arial"/>
              </a:rPr>
              <a:t> Regional WIGOS </a:t>
            </a:r>
            <a:r>
              <a:rPr lang="en-GB" sz="2000" u="sng" kern="0" dirty="0" err="1" smtClean="0">
                <a:latin typeface="Arial Narrow" pitchFamily="34" charset="0"/>
                <a:ea typeface="Arial"/>
                <a:cs typeface="Arial"/>
                <a:sym typeface="Arial"/>
              </a:rPr>
              <a:t>Centers</a:t>
            </a:r>
            <a:r>
              <a:rPr lang="en-GB" sz="2000" kern="0" dirty="0" smtClean="0">
                <a:latin typeface="Arial Narrow" pitchFamily="34" charset="0"/>
                <a:ea typeface="Arial"/>
                <a:cs typeface="Arial"/>
                <a:sym typeface="Arial"/>
              </a:rPr>
              <a:t> covering </a:t>
            </a:r>
            <a:r>
              <a:rPr lang="en-GB" sz="2000" b="1" kern="0" dirty="0" err="1" smtClean="0">
                <a:latin typeface="Arial Narrow" pitchFamily="34" charset="0"/>
                <a:ea typeface="Arial"/>
                <a:cs typeface="Arial"/>
                <a:sym typeface="Arial"/>
              </a:rPr>
              <a:t>subregions</a:t>
            </a:r>
            <a:r>
              <a:rPr lang="en-GB" sz="2000" kern="0" dirty="0" smtClean="0">
                <a:latin typeface="Arial Narrow" pitchFamily="34" charset="0"/>
                <a:ea typeface="Arial"/>
                <a:cs typeface="Arial"/>
                <a:sym typeface="Arial"/>
              </a:rPr>
              <a:t>, with </a:t>
            </a:r>
            <a:r>
              <a:rPr lang="en-GB" sz="2000" b="1" kern="0" dirty="0" smtClean="0">
                <a:latin typeface="Arial Narrow" pitchFamily="34" charset="0"/>
                <a:ea typeface="Arial"/>
                <a:cs typeface="Arial"/>
                <a:sym typeface="Arial"/>
              </a:rPr>
              <a:t>areas</a:t>
            </a:r>
            <a:r>
              <a:rPr lang="en-GB" sz="2000" kern="0" dirty="0" smtClean="0">
                <a:latin typeface="Arial Narrow" pitchFamily="34" charset="0"/>
                <a:ea typeface="Arial"/>
                <a:cs typeface="Arial"/>
                <a:sym typeface="Arial"/>
              </a:rPr>
              <a:t> of </a:t>
            </a:r>
            <a:r>
              <a:rPr lang="en-GB" sz="2000" b="1" kern="0" dirty="0" err="1" smtClean="0">
                <a:latin typeface="Arial Narrow" pitchFamily="34" charset="0"/>
                <a:ea typeface="Arial"/>
                <a:cs typeface="Arial"/>
                <a:sym typeface="Arial"/>
              </a:rPr>
              <a:t>responsibilty</a:t>
            </a:r>
            <a:r>
              <a:rPr lang="en-GB" sz="2000" kern="0" dirty="0" smtClean="0">
                <a:latin typeface="Arial Narrow" pitchFamily="34" charset="0"/>
                <a:ea typeface="Arial"/>
                <a:cs typeface="Arial"/>
                <a:sym typeface="Arial"/>
              </a:rPr>
              <a:t> </a:t>
            </a:r>
            <a:r>
              <a:rPr lang="en-GB" sz="2000" b="1" kern="0" dirty="0" smtClean="0">
                <a:latin typeface="Arial Narrow" pitchFamily="34" charset="0"/>
                <a:ea typeface="Arial"/>
                <a:cs typeface="Arial"/>
                <a:sym typeface="Arial"/>
              </a:rPr>
              <a:t>aligned</a:t>
            </a:r>
            <a:r>
              <a:rPr lang="en-GB" sz="2000" kern="0" dirty="0" smtClean="0">
                <a:latin typeface="Arial Narrow" pitchFamily="34" charset="0"/>
                <a:ea typeface="Arial"/>
                <a:cs typeface="Arial"/>
                <a:sym typeface="Arial"/>
              </a:rPr>
              <a:t> with existing </a:t>
            </a:r>
            <a:r>
              <a:rPr lang="en-GB" sz="2000" u="sng" kern="0" dirty="0" smtClean="0">
                <a:latin typeface="Arial Narrow" pitchFamily="34" charset="0"/>
                <a:ea typeface="Arial"/>
                <a:cs typeface="Arial"/>
                <a:sym typeface="Arial"/>
              </a:rPr>
              <a:t>geographic</a:t>
            </a:r>
            <a:r>
              <a:rPr lang="en-GB" sz="2000" kern="0" dirty="0" smtClean="0">
                <a:latin typeface="Arial Narrow" pitchFamily="34" charset="0"/>
                <a:ea typeface="Arial"/>
                <a:cs typeface="Arial"/>
                <a:sym typeface="Arial"/>
              </a:rPr>
              <a:t> or </a:t>
            </a:r>
            <a:r>
              <a:rPr lang="en-GB" sz="2000" u="sng" kern="0" dirty="0" smtClean="0">
                <a:latin typeface="Arial Narrow" pitchFamily="34" charset="0"/>
                <a:ea typeface="Arial"/>
                <a:cs typeface="Arial"/>
                <a:sym typeface="Arial"/>
              </a:rPr>
              <a:t>linguistic</a:t>
            </a:r>
            <a:r>
              <a:rPr lang="en-GB" sz="2000" kern="0" dirty="0" smtClean="0">
                <a:latin typeface="Arial Narrow" pitchFamily="34" charset="0"/>
                <a:ea typeface="Arial"/>
                <a:cs typeface="Arial"/>
                <a:sym typeface="Arial"/>
              </a:rPr>
              <a:t> </a:t>
            </a:r>
            <a:r>
              <a:rPr lang="en-GB" sz="2000" u="sng" kern="0" dirty="0" smtClean="0">
                <a:latin typeface="Arial Narrow" pitchFamily="34" charset="0"/>
                <a:ea typeface="Arial"/>
                <a:cs typeface="Arial"/>
                <a:sym typeface="Arial"/>
              </a:rPr>
              <a:t>boundaries</a:t>
            </a:r>
            <a:r>
              <a:rPr lang="en-GB" sz="2000" kern="0" dirty="0" smtClean="0">
                <a:latin typeface="Arial Narrow" pitchFamily="34" charset="0"/>
                <a:ea typeface="Arial"/>
                <a:cs typeface="Arial"/>
                <a:sym typeface="Arial"/>
              </a:rPr>
              <a:t> within the Region</a:t>
            </a:r>
          </a:p>
          <a:p>
            <a:pPr marL="578117" lvl="1" indent="-223787" defTabSz="774533">
              <a:lnSpc>
                <a:spcPct val="90000"/>
              </a:lnSpc>
              <a:spcBef>
                <a:spcPts val="300"/>
              </a:spcBef>
              <a:buSzPct val="90000"/>
              <a:defRPr sz="2232">
                <a:latin typeface="Arial"/>
                <a:ea typeface="Arial"/>
                <a:cs typeface="Arial"/>
                <a:sym typeface="Arial"/>
              </a:defRPr>
            </a:pPr>
            <a:endParaRPr lang="en-GB" sz="2000" kern="0" dirty="0" smtClean="0">
              <a:latin typeface="Arial Narrow" pitchFamily="34" charset="0"/>
              <a:ea typeface="Arial"/>
              <a:cs typeface="Arial"/>
              <a:sym typeface="Arial"/>
            </a:endParaRPr>
          </a:p>
          <a:p>
            <a:pPr marL="578117" lvl="1" indent="-223787" defTabSz="774533">
              <a:lnSpc>
                <a:spcPct val="90000"/>
              </a:lnSpc>
              <a:spcBef>
                <a:spcPts val="300"/>
              </a:spcBef>
              <a:buSzPct val="90000"/>
              <a:buFont typeface="Wingdings" pitchFamily="2" charset="2"/>
              <a:buChar char="ü"/>
              <a:defRPr sz="2232">
                <a:latin typeface="Arial"/>
                <a:ea typeface="Arial"/>
                <a:cs typeface="Arial"/>
                <a:sym typeface="Arial"/>
              </a:defRPr>
            </a:pPr>
            <a:r>
              <a:rPr lang="en-GB" sz="2000" kern="0" dirty="0" smtClean="0">
                <a:latin typeface="Arial Narrow" pitchFamily="34" charset="0"/>
                <a:ea typeface="Arial"/>
                <a:cs typeface="Arial"/>
                <a:sym typeface="Arial"/>
              </a:rPr>
              <a:t>In RA-VI, the existing </a:t>
            </a:r>
            <a:r>
              <a:rPr lang="en-GB" sz="2000" b="1" kern="0" dirty="0" smtClean="0">
                <a:latin typeface="Arial Narrow" pitchFamily="34" charset="0"/>
                <a:ea typeface="Arial"/>
                <a:cs typeface="Arial"/>
                <a:sym typeface="Arial"/>
              </a:rPr>
              <a:t>EUMETNET</a:t>
            </a:r>
            <a:r>
              <a:rPr lang="en-GB" sz="2000" kern="0" dirty="0" smtClean="0">
                <a:latin typeface="Arial Narrow" pitchFamily="34" charset="0"/>
                <a:ea typeface="Arial"/>
                <a:cs typeface="Arial"/>
                <a:sym typeface="Arial"/>
              </a:rPr>
              <a:t> </a:t>
            </a:r>
            <a:r>
              <a:rPr lang="en-GB" sz="2000" u="sng" kern="0" dirty="0" smtClean="0">
                <a:latin typeface="Arial Narrow" pitchFamily="34" charset="0"/>
                <a:ea typeface="Arial"/>
                <a:cs typeface="Arial"/>
                <a:sym typeface="Arial"/>
              </a:rPr>
              <a:t>activities</a:t>
            </a:r>
            <a:r>
              <a:rPr lang="en-GB" sz="2000" kern="0" dirty="0" smtClean="0">
                <a:latin typeface="Arial Narrow" pitchFamily="34" charset="0"/>
                <a:ea typeface="Arial"/>
                <a:cs typeface="Arial"/>
                <a:sym typeface="Arial"/>
              </a:rPr>
              <a:t> could be </a:t>
            </a:r>
            <a:r>
              <a:rPr lang="en-GB" sz="2000" b="1" kern="0" dirty="0" smtClean="0">
                <a:latin typeface="Arial Narrow" pitchFamily="34" charset="0"/>
                <a:ea typeface="Arial"/>
                <a:cs typeface="Arial"/>
                <a:sym typeface="Arial"/>
              </a:rPr>
              <a:t>strengthened</a:t>
            </a:r>
            <a:r>
              <a:rPr lang="en-GB" sz="2000" kern="0" dirty="0" smtClean="0">
                <a:latin typeface="Arial Narrow" pitchFamily="34" charset="0"/>
                <a:ea typeface="Arial"/>
                <a:cs typeface="Arial"/>
                <a:sym typeface="Arial"/>
              </a:rPr>
              <a:t> and </a:t>
            </a:r>
            <a:r>
              <a:rPr lang="en-GB" sz="2000" b="1" kern="0" dirty="0" smtClean="0">
                <a:latin typeface="Arial Narrow" pitchFamily="34" charset="0"/>
                <a:ea typeface="Arial"/>
                <a:cs typeface="Arial"/>
                <a:sym typeface="Arial"/>
              </a:rPr>
              <a:t>broadened</a:t>
            </a:r>
            <a:r>
              <a:rPr lang="en-GB" sz="2000" kern="0" dirty="0" smtClean="0">
                <a:latin typeface="Arial Narrow" pitchFamily="34" charset="0"/>
                <a:ea typeface="Arial"/>
                <a:cs typeface="Arial"/>
                <a:sym typeface="Arial"/>
              </a:rPr>
              <a:t> to </a:t>
            </a:r>
            <a:r>
              <a:rPr lang="en-GB" sz="2000" u="sng" kern="0" dirty="0" smtClean="0">
                <a:latin typeface="Arial Narrow" pitchFamily="34" charset="0"/>
                <a:ea typeface="Arial"/>
                <a:cs typeface="Arial"/>
                <a:sym typeface="Arial"/>
              </a:rPr>
              <a:t>encompass</a:t>
            </a:r>
            <a:r>
              <a:rPr lang="en-GB" sz="2000" kern="0" dirty="0" smtClean="0">
                <a:latin typeface="Arial Narrow" pitchFamily="34" charset="0"/>
                <a:ea typeface="Arial"/>
                <a:cs typeface="Arial"/>
                <a:sym typeface="Arial"/>
              </a:rPr>
              <a:t> </a:t>
            </a:r>
            <a:r>
              <a:rPr lang="en-GB" sz="2000" b="1" kern="0" dirty="0" smtClean="0">
                <a:latin typeface="Arial Narrow" pitchFamily="34" charset="0"/>
                <a:ea typeface="Arial"/>
                <a:cs typeface="Arial"/>
                <a:sym typeface="Arial"/>
              </a:rPr>
              <a:t>several intended RWC functionalities </a:t>
            </a:r>
            <a:r>
              <a:rPr lang="en-GB" sz="2000" kern="0" dirty="0" smtClean="0">
                <a:latin typeface="Arial Narrow" pitchFamily="34" charset="0"/>
                <a:ea typeface="Arial"/>
                <a:cs typeface="Arial"/>
                <a:sym typeface="Arial"/>
              </a:rPr>
              <a:t>at the WMO level</a:t>
            </a:r>
            <a:endParaRPr lang="en-GB" sz="2000" kern="0" dirty="0">
              <a:latin typeface="Arial Narrow" pitchFamily="34" charset="0"/>
              <a:ea typeface="Arial"/>
              <a:cs typeface="Arial"/>
              <a:sym typeface="Arial"/>
            </a:endParaRPr>
          </a:p>
        </p:txBody>
      </p:sp>
      <p:cxnSp>
        <p:nvCxnSpPr>
          <p:cNvPr id="4" name="Straight Connector 3"/>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6" name="Shape 279"/>
          <p:cNvSpPr>
            <a:spLocks noGrp="1"/>
          </p:cNvSpPr>
          <p:nvPr>
            <p:ph type="title"/>
          </p:nvPr>
        </p:nvSpPr>
        <p:spPr>
          <a:xfrm>
            <a:off x="251520" y="27944"/>
            <a:ext cx="8713790" cy="594144"/>
          </a:xfrm>
          <a:prstGeom prst="rect">
            <a:avLst/>
          </a:prstGeom>
        </p:spPr>
        <p:txBody>
          <a:bodyPr anchor="ctr"/>
          <a:lstStyle>
            <a:lvl1pPr algn="ctr" defTabSz="678941">
              <a:defRPr sz="3200" b="1">
                <a:solidFill>
                  <a:schemeClr val="accent2"/>
                </a:solidFill>
                <a:latin typeface="Arial"/>
                <a:ea typeface="Arial"/>
                <a:cs typeface="Arial"/>
                <a:sym typeface="Arial"/>
              </a:defRPr>
            </a:lvl1pPr>
          </a:lstStyle>
          <a:p>
            <a:r>
              <a:rPr dirty="0"/>
              <a:t> </a:t>
            </a:r>
            <a:r>
              <a:rPr lang="de-DE" sz="2800" dirty="0" smtClean="0"/>
              <a:t>2. TT WIGOS-I: </a:t>
            </a:r>
            <a:r>
              <a:rPr sz="2800" dirty="0" smtClean="0"/>
              <a:t>Regional </a:t>
            </a:r>
            <a:r>
              <a:rPr sz="2800" dirty="0"/>
              <a:t>WIGOS Centers (RWC)</a:t>
            </a:r>
          </a:p>
        </p:txBody>
      </p:sp>
    </p:spTree>
    <p:extLst>
      <p:ext uri="{BB962C8B-B14F-4D97-AF65-F5344CB8AC3E}">
        <p14:creationId xmlns:p14="http://schemas.microsoft.com/office/powerpoint/2010/main" val="3568395184"/>
      </p:ext>
    </p:extLst>
  </p:cSld>
  <p:clrMapOvr>
    <a:masterClrMapping/>
  </p:clrMapOvr>
  <p:transition spd="slow"/>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p:nvPr>
        </p:nvSpPr>
        <p:spPr>
          <a:xfrm>
            <a:off x="250824" y="141676"/>
            <a:ext cx="8713790" cy="594140"/>
          </a:xfrm>
          <a:prstGeom prst="rect">
            <a:avLst/>
          </a:prstGeom>
        </p:spPr>
        <p:txBody>
          <a:bodyPr anchor="ctr"/>
          <a:lstStyle/>
          <a:p>
            <a:pPr algn="ctr" defTabSz="685800">
              <a:defRPr sz="3200" b="1">
                <a:solidFill>
                  <a:schemeClr val="accent2"/>
                </a:solidFill>
                <a:latin typeface="Arial"/>
                <a:ea typeface="Arial"/>
                <a:cs typeface="Arial"/>
                <a:sym typeface="Arial"/>
              </a:defRPr>
            </a:pPr>
            <a:r>
              <a:rPr dirty="0">
                <a:solidFill>
                  <a:schemeClr val="accent2"/>
                </a:solidFill>
              </a:rPr>
              <a:t>Proposed functionalities of </a:t>
            </a:r>
            <a:r>
              <a:rPr dirty="0" smtClean="0">
                <a:solidFill>
                  <a:schemeClr val="accent2"/>
                </a:solidFill>
              </a:rPr>
              <a:t>RWC</a:t>
            </a:r>
            <a:endParaRPr dirty="0">
              <a:solidFill>
                <a:schemeClr val="accent2"/>
              </a:solidFill>
            </a:endParaRPr>
          </a:p>
        </p:txBody>
      </p:sp>
      <p:cxnSp>
        <p:nvCxnSpPr>
          <p:cNvPr id="4" name="Straight Connector 3"/>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6" name="Shape 238"/>
          <p:cNvSpPr txBox="1">
            <a:spLocks/>
          </p:cNvSpPr>
          <p:nvPr/>
        </p:nvSpPr>
        <p:spPr bwMode="auto">
          <a:xfrm>
            <a:off x="20544" y="843559"/>
            <a:ext cx="8855075"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4000" indent="-254000" defTabSz="831850">
              <a:spcBef>
                <a:spcPct val="20000"/>
              </a:spcBef>
              <a:buChar char="•"/>
              <a:defRPr sz="3200">
                <a:solidFill>
                  <a:schemeClr val="tx1"/>
                </a:solidFill>
                <a:latin typeface="Times" pitchFamily="18" charset="0"/>
                <a:ea typeface="MS PGothic" pitchFamily="34" charset="-128"/>
              </a:defRPr>
            </a:lvl1pPr>
            <a:lvl2pPr marL="762000" indent="-254000" defTabSz="831850">
              <a:spcBef>
                <a:spcPct val="20000"/>
              </a:spcBef>
              <a:buChar char="–"/>
              <a:defRPr sz="2800">
                <a:solidFill>
                  <a:schemeClr val="tx1"/>
                </a:solidFill>
                <a:latin typeface="Times" pitchFamily="18" charset="0"/>
                <a:ea typeface="MS PGothic" pitchFamily="34" charset="-128"/>
              </a:defRPr>
            </a:lvl2pPr>
            <a:lvl3pPr marL="952500" indent="-190500" defTabSz="831850">
              <a:spcBef>
                <a:spcPct val="20000"/>
              </a:spcBef>
              <a:buChar char="•"/>
              <a:defRPr sz="2400">
                <a:solidFill>
                  <a:schemeClr val="tx1"/>
                </a:solidFill>
                <a:latin typeface="Times" pitchFamily="18" charset="0"/>
                <a:ea typeface="MS PGothic" pitchFamily="34" charset="-128"/>
              </a:defRPr>
            </a:lvl3pPr>
            <a:lvl4pPr marL="1600200" indent="-228600" defTabSz="831850">
              <a:spcBef>
                <a:spcPct val="20000"/>
              </a:spcBef>
              <a:buChar char="–"/>
              <a:defRPr sz="2000">
                <a:solidFill>
                  <a:schemeClr val="tx1"/>
                </a:solidFill>
                <a:latin typeface="Times" pitchFamily="18" charset="0"/>
                <a:ea typeface="MS PGothic" pitchFamily="34" charset="-128"/>
              </a:defRPr>
            </a:lvl4pPr>
            <a:lvl5pPr marL="2057400" indent="-228600" defTabSz="831850">
              <a:spcBef>
                <a:spcPct val="20000"/>
              </a:spcBef>
              <a:buChar char="»"/>
              <a:defRPr sz="2000">
                <a:solidFill>
                  <a:schemeClr val="tx1"/>
                </a:solidFill>
                <a:latin typeface="Times" pitchFamily="18" charset="0"/>
                <a:ea typeface="MS PGothic" pitchFamily="34" charset="-128"/>
              </a:defRPr>
            </a:lvl5pPr>
            <a:lvl6pPr marL="2514600" indent="-228600" defTabSz="83185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defTabSz="83185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defTabSz="83185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defTabSz="83185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a:lnSpc>
                <a:spcPct val="90000"/>
              </a:lnSpc>
              <a:spcBef>
                <a:spcPts val="400"/>
              </a:spcBef>
            </a:pPr>
            <a:r>
              <a:rPr lang="en-US" altLang="de-DE" sz="2200" b="1" dirty="0">
                <a:latin typeface="Arial Narrow" pitchFamily="34" charset="0"/>
                <a:cs typeface="Arial" charset="0"/>
                <a:sym typeface="Arial" charset="0"/>
              </a:rPr>
              <a:t>Coordination</a:t>
            </a:r>
            <a:r>
              <a:rPr lang="en-US" altLang="de-DE" sz="2200" dirty="0">
                <a:latin typeface="Arial Narrow" pitchFamily="34" charset="0"/>
                <a:cs typeface="Arial" charset="0"/>
                <a:sym typeface="Arial" charset="0"/>
              </a:rPr>
              <a:t> (</a:t>
            </a:r>
            <a:r>
              <a:rPr lang="en-US" altLang="de-DE" sz="2100" i="1" dirty="0">
                <a:latin typeface="Arial Narrow" pitchFamily="34" charset="0"/>
                <a:cs typeface="Arial" charset="0"/>
                <a:sym typeface="Arial" charset="0"/>
              </a:rPr>
              <a:t>if implemented </a:t>
            </a:r>
            <a:r>
              <a:rPr lang="en-US" altLang="de-DE" sz="2100" dirty="0">
                <a:latin typeface="Arial Narrow" pitchFamily="34" charset="0"/>
                <a:cs typeface="Arial" charset="0"/>
                <a:sym typeface="Arial" charset="0"/>
              </a:rPr>
              <a:t>as </a:t>
            </a:r>
            <a:r>
              <a:rPr lang="en-US" altLang="de-DE" sz="2100" b="1" dirty="0">
                <a:latin typeface="Arial Narrow" pitchFamily="34" charset="0"/>
                <a:cs typeface="Arial" charset="0"/>
                <a:sym typeface="Arial" charset="0"/>
              </a:rPr>
              <a:t>Virtual Center </a:t>
            </a:r>
            <a:r>
              <a:rPr lang="en-US" altLang="de-DE" sz="2100" dirty="0">
                <a:latin typeface="Arial Narrow" pitchFamily="34" charset="0"/>
                <a:cs typeface="Arial" charset="0"/>
                <a:sym typeface="Arial" charset="0"/>
              </a:rPr>
              <a:t>involving </a:t>
            </a:r>
            <a:r>
              <a:rPr lang="en-US" altLang="de-DE" sz="2100" b="1" dirty="0">
                <a:latin typeface="Arial Narrow" pitchFamily="34" charset="0"/>
                <a:cs typeface="Arial" charset="0"/>
                <a:sym typeface="Arial" charset="0"/>
              </a:rPr>
              <a:t>more than one NMHSs</a:t>
            </a:r>
            <a:r>
              <a:rPr lang="en-US" altLang="de-DE" sz="2100" dirty="0">
                <a:latin typeface="Arial Narrow" pitchFamily="34" charset="0"/>
                <a:cs typeface="Arial" charset="0"/>
                <a:sym typeface="Arial" charset="0"/>
              </a:rPr>
              <a:t>)</a:t>
            </a:r>
          </a:p>
          <a:p>
            <a:pPr>
              <a:lnSpc>
                <a:spcPct val="90000"/>
              </a:lnSpc>
              <a:spcBef>
                <a:spcPts val="400"/>
              </a:spcBef>
            </a:pPr>
            <a:endParaRPr lang="en-US" altLang="de-DE" sz="800" dirty="0">
              <a:latin typeface="Arial Narrow" pitchFamily="34" charset="0"/>
              <a:cs typeface="Arial" charset="0"/>
              <a:sym typeface="Arial" charset="0"/>
            </a:endParaRPr>
          </a:p>
          <a:p>
            <a:pPr lvl="1">
              <a:lnSpc>
                <a:spcPct val="90000"/>
              </a:lnSpc>
              <a:spcBef>
                <a:spcPts val="400"/>
              </a:spcBef>
              <a:buFont typeface="Wingdings" pitchFamily="2" charset="2"/>
              <a:buChar char="ü"/>
            </a:pPr>
            <a:r>
              <a:rPr lang="en-US" altLang="de-DE" sz="2000" b="1" dirty="0">
                <a:latin typeface="Arial Narrow" pitchFamily="34" charset="0"/>
                <a:cs typeface="Arial" charset="0"/>
                <a:sym typeface="Arial" charset="0"/>
              </a:rPr>
              <a:t>Overarching</a:t>
            </a:r>
            <a:r>
              <a:rPr lang="en-US" altLang="de-DE" sz="2000" dirty="0">
                <a:latin typeface="Arial Narrow" pitchFamily="34" charset="0"/>
                <a:cs typeface="Arial" charset="0"/>
                <a:sym typeface="Arial" charset="0"/>
              </a:rPr>
              <a:t> </a:t>
            </a:r>
            <a:r>
              <a:rPr lang="en-US" altLang="de-DE" sz="2000" b="1" dirty="0">
                <a:latin typeface="Arial Narrow" pitchFamily="34" charset="0"/>
                <a:cs typeface="Arial" charset="0"/>
                <a:sym typeface="Arial" charset="0"/>
              </a:rPr>
              <a:t>coordination</a:t>
            </a:r>
            <a:r>
              <a:rPr lang="en-US" altLang="de-DE" sz="2000" dirty="0">
                <a:latin typeface="Arial Narrow" pitchFamily="34" charset="0"/>
                <a:cs typeface="Arial" charset="0"/>
                <a:sym typeface="Arial" charset="0"/>
              </a:rPr>
              <a:t> and </a:t>
            </a:r>
            <a:r>
              <a:rPr lang="en-US" altLang="de-DE" sz="2000" b="1" dirty="0">
                <a:latin typeface="Arial Narrow" pitchFamily="34" charset="0"/>
                <a:cs typeface="Arial" charset="0"/>
                <a:sym typeface="Arial" charset="0"/>
              </a:rPr>
              <a:t>communication</a:t>
            </a:r>
            <a:r>
              <a:rPr lang="en-US" altLang="de-DE" sz="2000" dirty="0">
                <a:latin typeface="Arial Narrow" pitchFamily="34" charset="0"/>
                <a:cs typeface="Arial" charset="0"/>
                <a:sym typeface="Arial" charset="0"/>
              </a:rPr>
              <a:t> with </a:t>
            </a:r>
            <a:r>
              <a:rPr lang="en-US" altLang="de-DE" sz="2000" b="1" dirty="0">
                <a:latin typeface="Arial Narrow" pitchFamily="34" charset="0"/>
                <a:cs typeface="Arial" charset="0"/>
                <a:sym typeface="Arial" charset="0"/>
              </a:rPr>
              <a:t>all RWCs </a:t>
            </a:r>
            <a:r>
              <a:rPr lang="en-US" altLang="de-DE" sz="2000" dirty="0">
                <a:latin typeface="Arial Narrow" pitchFamily="34" charset="0"/>
                <a:cs typeface="Arial" charset="0"/>
                <a:sym typeface="Arial" charset="0"/>
              </a:rPr>
              <a:t>in the Region, </a:t>
            </a:r>
            <a:r>
              <a:rPr lang="en-US" altLang="de-DE" sz="2000" u="sng" dirty="0">
                <a:latin typeface="Arial Narrow" pitchFamily="34" charset="0"/>
                <a:cs typeface="Arial" charset="0"/>
                <a:sym typeface="Arial" charset="0"/>
              </a:rPr>
              <a:t>WMO Regional Office</a:t>
            </a:r>
            <a:r>
              <a:rPr lang="en-US" altLang="de-DE" sz="2000" dirty="0">
                <a:latin typeface="Arial Narrow" pitchFamily="34" charset="0"/>
                <a:cs typeface="Arial" charset="0"/>
                <a:sym typeface="Arial" charset="0"/>
              </a:rPr>
              <a:t>, relevant </a:t>
            </a:r>
            <a:r>
              <a:rPr lang="en-US" altLang="de-DE" sz="2000" u="sng" dirty="0">
                <a:latin typeface="Arial Narrow" pitchFamily="34" charset="0"/>
                <a:cs typeface="Arial" charset="0"/>
                <a:sym typeface="Arial" charset="0"/>
              </a:rPr>
              <a:t>RA Working Groups</a:t>
            </a:r>
            <a:r>
              <a:rPr lang="en-US" altLang="de-DE" sz="2000" b="1" dirty="0">
                <a:latin typeface="Arial Narrow" pitchFamily="34" charset="0"/>
                <a:cs typeface="Arial" charset="0"/>
                <a:sym typeface="Arial" charset="0"/>
              </a:rPr>
              <a:t> </a:t>
            </a:r>
            <a:r>
              <a:rPr lang="en-US" altLang="de-DE" sz="2000" dirty="0">
                <a:latin typeface="Arial Narrow" pitchFamily="34" charset="0"/>
                <a:cs typeface="Arial" charset="0"/>
                <a:sym typeface="Arial" charset="0"/>
              </a:rPr>
              <a:t>and </a:t>
            </a:r>
            <a:r>
              <a:rPr lang="en-US" altLang="de-DE" sz="2000" u="sng" dirty="0">
                <a:latin typeface="Arial Narrow" pitchFamily="34" charset="0"/>
                <a:cs typeface="Arial" charset="0"/>
                <a:sym typeface="Arial" charset="0"/>
              </a:rPr>
              <a:t>Task Teams RA</a:t>
            </a:r>
            <a:r>
              <a:rPr lang="en-US" altLang="de-DE" sz="2000" dirty="0">
                <a:latin typeface="Arial Narrow" pitchFamily="34" charset="0"/>
                <a:cs typeface="Arial" charset="0"/>
                <a:sym typeface="Arial" charset="0"/>
              </a:rPr>
              <a:t>, </a:t>
            </a:r>
            <a:r>
              <a:rPr lang="en-US" altLang="de-DE" sz="2000" u="sng" dirty="0">
                <a:latin typeface="Arial Narrow" pitchFamily="34" charset="0"/>
                <a:cs typeface="Arial" charset="0"/>
                <a:sym typeface="Arial" charset="0"/>
              </a:rPr>
              <a:t>WMO Secretariat</a:t>
            </a:r>
          </a:p>
          <a:p>
            <a:pPr lvl="1">
              <a:lnSpc>
                <a:spcPct val="90000"/>
              </a:lnSpc>
              <a:spcBef>
                <a:spcPts val="400"/>
              </a:spcBef>
            </a:pPr>
            <a:endParaRPr lang="en-US" altLang="de-DE" sz="800" u="sng" dirty="0">
              <a:latin typeface="Arial Narrow" pitchFamily="34" charset="0"/>
              <a:cs typeface="Arial" charset="0"/>
              <a:sym typeface="Arial" charset="0"/>
            </a:endParaRPr>
          </a:p>
          <a:p>
            <a:pPr>
              <a:lnSpc>
                <a:spcPct val="90000"/>
              </a:lnSpc>
              <a:spcBef>
                <a:spcPts val="400"/>
              </a:spcBef>
            </a:pPr>
            <a:r>
              <a:rPr lang="en-US" altLang="de-DE" sz="2200" b="1" dirty="0">
                <a:latin typeface="Arial Narrow" pitchFamily="34" charset="0"/>
                <a:cs typeface="Arial" charset="0"/>
                <a:sym typeface="Arial" charset="0"/>
              </a:rPr>
              <a:t>Communication … and more (Problem Management)</a:t>
            </a:r>
            <a:r>
              <a:rPr lang="en-US" altLang="de-DE" sz="2200" dirty="0">
                <a:latin typeface="Arial Narrow" pitchFamily="34" charset="0"/>
                <a:cs typeface="Arial" charset="0"/>
                <a:sym typeface="Arial" charset="0"/>
              </a:rPr>
              <a:t>.</a:t>
            </a:r>
          </a:p>
          <a:p>
            <a:pPr lvl="1">
              <a:lnSpc>
                <a:spcPct val="90000"/>
              </a:lnSpc>
              <a:spcBef>
                <a:spcPts val="400"/>
              </a:spcBef>
              <a:buFont typeface="Times" pitchFamily="18" charset="0"/>
              <a:buAutoNum type="arabicPeriod"/>
            </a:pPr>
            <a:r>
              <a:rPr lang="en-US" altLang="de-DE" sz="2000" dirty="0">
                <a:latin typeface="Arial Narrow" pitchFamily="34" charset="0"/>
                <a:cs typeface="Arial" charset="0"/>
                <a:sym typeface="Arial" charset="0"/>
              </a:rPr>
              <a:t>Act as </a:t>
            </a:r>
            <a:r>
              <a:rPr lang="en-US" altLang="de-DE" sz="2000" b="1" dirty="0">
                <a:latin typeface="Arial Narrow" pitchFamily="34" charset="0"/>
                <a:cs typeface="Arial" charset="0"/>
                <a:sym typeface="Arial" charset="0"/>
              </a:rPr>
              <a:t>Regional information resource </a:t>
            </a:r>
            <a:r>
              <a:rPr lang="en-US" altLang="de-DE" sz="2000" dirty="0">
                <a:latin typeface="Arial Narrow" pitchFamily="34" charset="0"/>
                <a:cs typeface="Arial" charset="0"/>
                <a:sym typeface="Arial" charset="0"/>
              </a:rPr>
              <a:t>for Members concerning </a:t>
            </a:r>
            <a:r>
              <a:rPr lang="en-US" altLang="de-DE" sz="2000" u="sng" dirty="0">
                <a:latin typeface="Arial Narrow" pitchFamily="34" charset="0"/>
                <a:cs typeface="Arial" charset="0"/>
                <a:sym typeface="Arial" charset="0"/>
              </a:rPr>
              <a:t>various</a:t>
            </a:r>
            <a:r>
              <a:rPr lang="en-US" altLang="de-DE" sz="2000" dirty="0">
                <a:latin typeface="Arial Narrow" pitchFamily="34" charset="0"/>
                <a:cs typeface="Arial" charset="0"/>
                <a:sym typeface="Arial" charset="0"/>
              </a:rPr>
              <a:t> </a:t>
            </a:r>
            <a:r>
              <a:rPr lang="en-US" altLang="de-DE" sz="2000" u="sng" dirty="0">
                <a:latin typeface="Arial Narrow" pitchFamily="34" charset="0"/>
                <a:cs typeface="Arial" charset="0"/>
                <a:sym typeface="Arial" charset="0"/>
              </a:rPr>
              <a:t>aspects</a:t>
            </a:r>
            <a:r>
              <a:rPr lang="en-US" altLang="de-DE" sz="2000" dirty="0">
                <a:latin typeface="Arial Narrow" pitchFamily="34" charset="0"/>
                <a:cs typeface="Arial" charset="0"/>
                <a:sym typeface="Arial" charset="0"/>
              </a:rPr>
              <a:t> of WIGOS </a:t>
            </a:r>
            <a:r>
              <a:rPr lang="en-US" altLang="de-DE" sz="2000" u="sng" dirty="0">
                <a:latin typeface="Arial Narrow" pitchFamily="34" charset="0"/>
                <a:cs typeface="Arial" charset="0"/>
                <a:sym typeface="Arial" charset="0"/>
              </a:rPr>
              <a:t>implementation</a:t>
            </a:r>
          </a:p>
          <a:p>
            <a:pPr lvl="1">
              <a:lnSpc>
                <a:spcPct val="90000"/>
              </a:lnSpc>
              <a:spcBef>
                <a:spcPts val="400"/>
              </a:spcBef>
              <a:buFont typeface="Times" pitchFamily="18" charset="0"/>
              <a:buAutoNum type="arabicPeriod"/>
            </a:pPr>
            <a:r>
              <a:rPr lang="en-US" altLang="de-DE" sz="2000" dirty="0">
                <a:latin typeface="Arial Narrow" pitchFamily="34" charset="0"/>
                <a:cs typeface="Arial" charset="0"/>
                <a:sym typeface="Arial" charset="0"/>
              </a:rPr>
              <a:t>Collect and </a:t>
            </a:r>
            <a:r>
              <a:rPr lang="en-US" altLang="de-DE" sz="2000" b="1" dirty="0">
                <a:latin typeface="Arial Narrow" pitchFamily="34" charset="0"/>
                <a:cs typeface="Arial" charset="0"/>
                <a:sym typeface="Arial" charset="0"/>
              </a:rPr>
              <a:t>document regional experience </a:t>
            </a:r>
            <a:r>
              <a:rPr lang="en-US" altLang="de-DE" sz="2000" dirty="0">
                <a:latin typeface="Arial Narrow" pitchFamily="34" charset="0"/>
                <a:cs typeface="Arial" charset="0"/>
                <a:sym typeface="Arial" charset="0"/>
              </a:rPr>
              <a:t>with WIGOS </a:t>
            </a:r>
            <a:r>
              <a:rPr lang="en-US" altLang="de-DE" sz="2000" u="sng" dirty="0">
                <a:latin typeface="Arial Narrow" pitchFamily="34" charset="0"/>
                <a:cs typeface="Arial" charset="0"/>
                <a:sym typeface="Arial" charset="0"/>
              </a:rPr>
              <a:t>implementation</a:t>
            </a:r>
            <a:r>
              <a:rPr lang="en-US" altLang="de-DE" sz="2000" dirty="0">
                <a:latin typeface="Arial Narrow" pitchFamily="34" charset="0"/>
                <a:cs typeface="Arial" charset="0"/>
                <a:sym typeface="Arial" charset="0"/>
              </a:rPr>
              <a:t> and its </a:t>
            </a:r>
            <a:r>
              <a:rPr lang="en-US" altLang="de-DE" sz="2000" u="sng" dirty="0">
                <a:latin typeface="Arial Narrow" pitchFamily="34" charset="0"/>
                <a:cs typeface="Arial" charset="0"/>
                <a:sym typeface="Arial" charset="0"/>
              </a:rPr>
              <a:t>benefits</a:t>
            </a:r>
          </a:p>
          <a:p>
            <a:pPr lvl="1">
              <a:lnSpc>
                <a:spcPct val="90000"/>
              </a:lnSpc>
              <a:spcBef>
                <a:spcPts val="400"/>
              </a:spcBef>
              <a:buFont typeface="Times" pitchFamily="18" charset="0"/>
              <a:buAutoNum type="arabicPeriod"/>
            </a:pPr>
            <a:r>
              <a:rPr lang="en-US" altLang="de-DE" sz="2000" dirty="0">
                <a:latin typeface="Arial Narrow" pitchFamily="34" charset="0"/>
                <a:cs typeface="Arial" charset="0"/>
                <a:sym typeface="Arial" charset="0"/>
              </a:rPr>
              <a:t>Support for </a:t>
            </a:r>
            <a:r>
              <a:rPr lang="en-US" altLang="de-DE" sz="2000" b="1" dirty="0">
                <a:latin typeface="Arial Narrow" pitchFamily="34" charset="0"/>
                <a:cs typeface="Arial" charset="0"/>
                <a:sym typeface="Arial" charset="0"/>
              </a:rPr>
              <a:t>education</a:t>
            </a:r>
            <a:r>
              <a:rPr lang="en-US" altLang="de-DE" sz="2000" dirty="0">
                <a:latin typeface="Arial Narrow" pitchFamily="34" charset="0"/>
                <a:cs typeface="Arial" charset="0"/>
                <a:sym typeface="Arial" charset="0"/>
              </a:rPr>
              <a:t> &amp; </a:t>
            </a:r>
            <a:r>
              <a:rPr lang="en-US" altLang="de-DE" sz="2000" b="1" dirty="0">
                <a:latin typeface="Arial Narrow" pitchFamily="34" charset="0"/>
                <a:cs typeface="Arial" charset="0"/>
                <a:sym typeface="Arial" charset="0"/>
              </a:rPr>
              <a:t>training</a:t>
            </a:r>
            <a:r>
              <a:rPr lang="en-US" altLang="de-DE" sz="2000" dirty="0">
                <a:latin typeface="Arial Narrow" pitchFamily="34" charset="0"/>
                <a:cs typeface="Arial" charset="0"/>
                <a:sym typeface="Arial" charset="0"/>
              </a:rPr>
              <a:t> in WIGOS </a:t>
            </a:r>
            <a:r>
              <a:rPr lang="en-US" altLang="de-DE" sz="2000" u="sng" dirty="0">
                <a:latin typeface="Arial Narrow" pitchFamily="34" charset="0"/>
                <a:cs typeface="Arial" charset="0"/>
                <a:sym typeface="Arial" charset="0"/>
              </a:rPr>
              <a:t>implementation</a:t>
            </a:r>
            <a:r>
              <a:rPr lang="en-US" altLang="de-DE" sz="2000" dirty="0">
                <a:latin typeface="Arial Narrow" pitchFamily="34" charset="0"/>
                <a:cs typeface="Arial" charset="0"/>
                <a:sym typeface="Arial" charset="0"/>
              </a:rPr>
              <a:t>, especially concerning</a:t>
            </a:r>
          </a:p>
          <a:p>
            <a:pPr lvl="2">
              <a:lnSpc>
                <a:spcPct val="90000"/>
              </a:lnSpc>
              <a:spcBef>
                <a:spcPts val="400"/>
              </a:spcBef>
              <a:buSzPct val="70000"/>
              <a:buFont typeface="Courier New" pitchFamily="49" charset="0"/>
              <a:buChar char="o"/>
            </a:pPr>
            <a:r>
              <a:rPr lang="en-US" altLang="de-DE" sz="2000" dirty="0">
                <a:latin typeface="Arial Narrow" pitchFamily="34" charset="0"/>
                <a:cs typeface="Arial" charset="0"/>
                <a:sym typeface="Arial" charset="0"/>
              </a:rPr>
              <a:t> Establishment of </a:t>
            </a:r>
            <a:r>
              <a:rPr lang="en-US" altLang="de-DE" sz="2000" b="1" dirty="0">
                <a:latin typeface="Arial Narrow" pitchFamily="34" charset="0"/>
                <a:cs typeface="Arial" charset="0"/>
                <a:sym typeface="Arial" charset="0"/>
              </a:rPr>
              <a:t>partnerships</a:t>
            </a:r>
          </a:p>
          <a:p>
            <a:pPr lvl="2">
              <a:lnSpc>
                <a:spcPct val="90000"/>
              </a:lnSpc>
              <a:spcBef>
                <a:spcPts val="400"/>
              </a:spcBef>
              <a:buSzPct val="70000"/>
              <a:buFont typeface="Courier New" pitchFamily="49" charset="0"/>
              <a:buChar char="o"/>
            </a:pPr>
            <a:r>
              <a:rPr lang="en-US" altLang="de-DE" sz="2000" dirty="0">
                <a:latin typeface="Arial Narrow" pitchFamily="34" charset="0"/>
                <a:cs typeface="Arial" charset="0"/>
                <a:sym typeface="Arial" charset="0"/>
              </a:rPr>
              <a:t> WIGOS </a:t>
            </a:r>
            <a:r>
              <a:rPr lang="en-US" altLang="de-DE" sz="2000" b="1" dirty="0">
                <a:latin typeface="Arial Narrow" pitchFamily="34" charset="0"/>
                <a:cs typeface="Arial" charset="0"/>
                <a:sym typeface="Arial" charset="0"/>
              </a:rPr>
              <a:t>metadata management </a:t>
            </a:r>
            <a:r>
              <a:rPr lang="en-US" altLang="de-DE" sz="2000" dirty="0">
                <a:latin typeface="Arial Narrow" pitchFamily="34" charset="0"/>
                <a:cs typeface="Arial" charset="0"/>
                <a:sym typeface="Arial" charset="0"/>
              </a:rPr>
              <a:t>(OSCAR/Surface)</a:t>
            </a:r>
          </a:p>
        </p:txBody>
      </p:sp>
    </p:spTree>
    <p:extLst>
      <p:ext uri="{BB962C8B-B14F-4D97-AF65-F5344CB8AC3E}">
        <p14:creationId xmlns:p14="http://schemas.microsoft.com/office/powerpoint/2010/main" val="335290211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250824" y="141676"/>
            <a:ext cx="8713790" cy="485858"/>
          </a:xfrm>
          <a:prstGeom prst="rect">
            <a:avLst/>
          </a:prstGeom>
        </p:spPr>
        <p:txBody>
          <a:bodyPr anchor="ctr">
            <a:normAutofit fontScale="90000"/>
          </a:bodyPr>
          <a:lstStyle/>
          <a:p>
            <a:pPr algn="ctr" defTabSz="685800">
              <a:defRPr sz="3200" b="1">
                <a:solidFill>
                  <a:schemeClr val="accent2"/>
                </a:solidFill>
                <a:latin typeface="Arial"/>
                <a:ea typeface="Arial"/>
                <a:cs typeface="Arial"/>
                <a:sym typeface="Arial"/>
              </a:defRPr>
            </a:pPr>
            <a:r>
              <a:rPr dirty="0">
                <a:solidFill>
                  <a:schemeClr val="accent2"/>
                </a:solidFill>
              </a:rPr>
              <a:t>Proposed functionalities of RWC</a:t>
            </a:r>
          </a:p>
          <a:p>
            <a:pPr algn="ctr" defTabSz="685800">
              <a:defRPr sz="1800" b="1" i="1">
                <a:solidFill>
                  <a:schemeClr val="accent2"/>
                </a:solidFill>
                <a:latin typeface="Arial"/>
                <a:ea typeface="Arial"/>
                <a:cs typeface="Arial"/>
                <a:sym typeface="Arial"/>
              </a:defRPr>
            </a:pPr>
            <a:r>
              <a:rPr dirty="0">
                <a:solidFill>
                  <a:schemeClr val="accent2"/>
                </a:solidFill>
              </a:rPr>
              <a:t>(continued)</a:t>
            </a:r>
          </a:p>
        </p:txBody>
      </p:sp>
      <p:cxnSp>
        <p:nvCxnSpPr>
          <p:cNvPr id="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6" name="Shape 241"/>
          <p:cNvSpPr txBox="1">
            <a:spLocks/>
          </p:cNvSpPr>
          <p:nvPr/>
        </p:nvSpPr>
        <p:spPr bwMode="auto">
          <a:xfrm>
            <a:off x="179512" y="734824"/>
            <a:ext cx="86423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300" indent="-241300" defTabSz="790575">
              <a:spcBef>
                <a:spcPct val="20000"/>
              </a:spcBef>
              <a:buChar char="•"/>
              <a:defRPr sz="3200">
                <a:solidFill>
                  <a:schemeClr val="tx1"/>
                </a:solidFill>
                <a:latin typeface="Times" pitchFamily="18" charset="0"/>
                <a:ea typeface="MS PGothic" pitchFamily="34" charset="-128"/>
              </a:defRPr>
            </a:lvl1pPr>
            <a:lvl2pPr marL="939800" indent="-457200" defTabSz="790575">
              <a:spcBef>
                <a:spcPct val="20000"/>
              </a:spcBef>
              <a:buChar char="–"/>
              <a:defRPr sz="2800">
                <a:solidFill>
                  <a:schemeClr val="tx1"/>
                </a:solidFill>
                <a:latin typeface="Times" pitchFamily="18" charset="0"/>
                <a:ea typeface="MS PGothic" pitchFamily="34" charset="-128"/>
              </a:defRPr>
            </a:lvl2pPr>
            <a:lvl3pPr marL="1143000" indent="-228600" defTabSz="790575">
              <a:spcBef>
                <a:spcPct val="20000"/>
              </a:spcBef>
              <a:buChar char="•"/>
              <a:defRPr sz="2400">
                <a:solidFill>
                  <a:schemeClr val="tx1"/>
                </a:solidFill>
                <a:latin typeface="Times" pitchFamily="18" charset="0"/>
                <a:ea typeface="MS PGothic" pitchFamily="34" charset="-128"/>
              </a:defRPr>
            </a:lvl3pPr>
            <a:lvl4pPr marL="1600200" indent="-228600" defTabSz="790575">
              <a:spcBef>
                <a:spcPct val="20000"/>
              </a:spcBef>
              <a:buChar char="–"/>
              <a:defRPr sz="2000">
                <a:solidFill>
                  <a:schemeClr val="tx1"/>
                </a:solidFill>
                <a:latin typeface="Times" pitchFamily="18" charset="0"/>
                <a:ea typeface="MS PGothic" pitchFamily="34" charset="-128"/>
              </a:defRPr>
            </a:lvl4pPr>
            <a:lvl5pPr marL="2057400" indent="-228600" defTabSz="790575">
              <a:spcBef>
                <a:spcPct val="20000"/>
              </a:spcBef>
              <a:buChar char="»"/>
              <a:defRPr sz="2000">
                <a:solidFill>
                  <a:schemeClr val="tx1"/>
                </a:solidFill>
                <a:latin typeface="Times" pitchFamily="18" charset="0"/>
                <a:ea typeface="MS PGothic" pitchFamily="34" charset="-128"/>
              </a:defRPr>
            </a:lvl5pPr>
            <a:lvl6pPr marL="2514600" indent="-228600" defTabSz="790575"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defTabSz="790575"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defTabSz="790575"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defTabSz="790575"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a:lnSpc>
                <a:spcPct val="90000"/>
              </a:lnSpc>
              <a:spcBef>
                <a:spcPts val="300"/>
              </a:spcBef>
              <a:buSzPct val="130000"/>
            </a:pPr>
            <a:r>
              <a:rPr lang="en-US" altLang="de-DE" sz="2000" b="1" dirty="0">
                <a:solidFill>
                  <a:srgbClr val="000066"/>
                </a:solidFill>
                <a:latin typeface="Arial Narrow" pitchFamily="34" charset="0"/>
                <a:cs typeface="Arial" charset="0"/>
                <a:sym typeface="Arial" charset="0"/>
              </a:rPr>
              <a:t>Technical Support</a:t>
            </a:r>
          </a:p>
          <a:p>
            <a:pPr>
              <a:lnSpc>
                <a:spcPct val="90000"/>
              </a:lnSpc>
              <a:spcBef>
                <a:spcPts val="300"/>
              </a:spcBef>
              <a:buSzPct val="130000"/>
            </a:pPr>
            <a:endParaRPr lang="en-US" altLang="de-DE" sz="800" dirty="0">
              <a:solidFill>
                <a:srgbClr val="000066"/>
              </a:solidFill>
              <a:latin typeface="Arial Narrow" pitchFamily="34" charset="0"/>
              <a:cs typeface="Arial" charset="0"/>
              <a:sym typeface="Arial" charset="0"/>
            </a:endParaRPr>
          </a:p>
          <a:p>
            <a:pPr lvl="1">
              <a:lnSpc>
                <a:spcPct val="90000"/>
              </a:lnSpc>
              <a:spcBef>
                <a:spcPts val="300"/>
              </a:spcBef>
              <a:buSzPct val="90000"/>
              <a:buFont typeface="Times" pitchFamily="18" charset="0"/>
              <a:buAutoNum type="arabicPeriod"/>
            </a:pPr>
            <a:r>
              <a:rPr lang="en-US" altLang="de-DE" sz="2000" dirty="0">
                <a:solidFill>
                  <a:srgbClr val="000066"/>
                </a:solidFill>
                <a:latin typeface="Arial Narrow" pitchFamily="34" charset="0"/>
                <a:cs typeface="Arial" charset="0"/>
                <a:sym typeface="Arial" charset="0"/>
              </a:rPr>
              <a:t>Regional </a:t>
            </a:r>
            <a:r>
              <a:rPr lang="en-US" altLang="de-DE" sz="2000" u="sng" dirty="0">
                <a:solidFill>
                  <a:srgbClr val="000066"/>
                </a:solidFill>
                <a:latin typeface="Arial Narrow" pitchFamily="34" charset="0"/>
                <a:cs typeface="Arial" charset="0"/>
                <a:sym typeface="Arial" charset="0"/>
              </a:rPr>
              <a:t>network</a:t>
            </a:r>
            <a:r>
              <a:rPr lang="en-US" altLang="de-DE" sz="2000" dirty="0">
                <a:solidFill>
                  <a:srgbClr val="000066"/>
                </a:solidFill>
                <a:latin typeface="Arial Narrow" pitchFamily="34" charset="0"/>
                <a:cs typeface="Arial" charset="0"/>
                <a:sym typeface="Arial" charset="0"/>
              </a:rPr>
              <a:t> </a:t>
            </a:r>
            <a:r>
              <a:rPr lang="en-US" altLang="de-DE" sz="2000" u="sng" dirty="0">
                <a:solidFill>
                  <a:srgbClr val="000066"/>
                </a:solidFill>
                <a:latin typeface="Arial Narrow" pitchFamily="34" charset="0"/>
                <a:cs typeface="Arial" charset="0"/>
                <a:sym typeface="Arial" charset="0"/>
              </a:rPr>
              <a:t>management</a:t>
            </a:r>
            <a:r>
              <a:rPr lang="en-US" altLang="de-DE" sz="2000" dirty="0">
                <a:solidFill>
                  <a:srgbClr val="000066"/>
                </a:solidFill>
                <a:latin typeface="Arial Narrow" pitchFamily="34" charset="0"/>
                <a:cs typeface="Arial" charset="0"/>
                <a:sym typeface="Arial" charset="0"/>
              </a:rPr>
              <a:t> (network design and coordination) </a:t>
            </a:r>
          </a:p>
          <a:p>
            <a:pPr lvl="1">
              <a:lnSpc>
                <a:spcPct val="90000"/>
              </a:lnSpc>
              <a:spcBef>
                <a:spcPts val="300"/>
              </a:spcBef>
              <a:buSzPct val="90000"/>
              <a:buFont typeface="Times" pitchFamily="18" charset="0"/>
              <a:buAutoNum type="arabicPeriod"/>
            </a:pPr>
            <a:r>
              <a:rPr lang="en-US" altLang="de-DE" sz="2000" b="1" dirty="0">
                <a:solidFill>
                  <a:srgbClr val="000066"/>
                </a:solidFill>
                <a:latin typeface="Arial Narrow" pitchFamily="34" charset="0"/>
                <a:cs typeface="Arial" charset="0"/>
                <a:sym typeface="Arial" charset="0"/>
              </a:rPr>
              <a:t>Regional data monitoring &amp; data quality management (WDQMS)</a:t>
            </a:r>
          </a:p>
          <a:p>
            <a:pPr lvl="1">
              <a:lnSpc>
                <a:spcPct val="90000"/>
              </a:lnSpc>
              <a:spcBef>
                <a:spcPts val="300"/>
              </a:spcBef>
              <a:buSzPct val="90000"/>
              <a:buFont typeface="Times" pitchFamily="18" charset="0"/>
              <a:buAutoNum type="arabicPeriod"/>
            </a:pPr>
            <a:r>
              <a:rPr lang="en-US" altLang="de-DE" sz="2000" b="1" dirty="0">
                <a:solidFill>
                  <a:srgbClr val="000066"/>
                </a:solidFill>
                <a:latin typeface="Arial Narrow" pitchFamily="34" charset="0"/>
                <a:cs typeface="Arial" charset="0"/>
                <a:sym typeface="Arial" charset="0"/>
              </a:rPr>
              <a:t>Regional metadata management (OSCAR/Surface)</a:t>
            </a:r>
          </a:p>
          <a:p>
            <a:pPr lvl="1">
              <a:lnSpc>
                <a:spcPct val="90000"/>
              </a:lnSpc>
              <a:spcBef>
                <a:spcPts val="300"/>
              </a:spcBef>
              <a:buSzPct val="90000"/>
              <a:buFont typeface="Times" pitchFamily="18" charset="0"/>
              <a:buAutoNum type="arabicPeriod"/>
            </a:pPr>
            <a:r>
              <a:rPr lang="en-US" altLang="de-DE" sz="2000" dirty="0">
                <a:solidFill>
                  <a:srgbClr val="000066"/>
                </a:solidFill>
                <a:latin typeface="Arial Narrow" pitchFamily="34" charset="0"/>
                <a:cs typeface="Arial" charset="0"/>
                <a:sym typeface="Arial" charset="0"/>
              </a:rPr>
              <a:t> (Support concerning national data management)*</a:t>
            </a:r>
          </a:p>
          <a:p>
            <a:pPr>
              <a:lnSpc>
                <a:spcPct val="90000"/>
              </a:lnSpc>
              <a:spcBef>
                <a:spcPts val="300"/>
              </a:spcBef>
              <a:buSzPct val="130000"/>
              <a:buFontTx/>
              <a:buNone/>
            </a:pPr>
            <a:endParaRPr lang="en-US" altLang="de-DE" sz="2000" b="1" dirty="0">
              <a:solidFill>
                <a:srgbClr val="000066"/>
              </a:solidFill>
              <a:latin typeface="Arial Narrow" pitchFamily="34" charset="0"/>
              <a:cs typeface="Arial" charset="0"/>
              <a:sym typeface="Arial" charset="0"/>
            </a:endParaRPr>
          </a:p>
          <a:p>
            <a:pPr>
              <a:lnSpc>
                <a:spcPct val="90000"/>
              </a:lnSpc>
              <a:spcBef>
                <a:spcPts val="300"/>
              </a:spcBef>
              <a:buSzPct val="130000"/>
            </a:pPr>
            <a:r>
              <a:rPr lang="en-US" altLang="de-DE" sz="2000" b="1" dirty="0">
                <a:solidFill>
                  <a:srgbClr val="000066"/>
                </a:solidFill>
                <a:latin typeface="Arial Narrow" pitchFamily="34" charset="0"/>
                <a:cs typeface="Arial" charset="0"/>
                <a:sym typeface="Arial" charset="0"/>
              </a:rPr>
              <a:t>Linking</a:t>
            </a:r>
            <a:r>
              <a:rPr lang="en-US" altLang="de-DE" sz="2000" dirty="0">
                <a:solidFill>
                  <a:srgbClr val="000066"/>
                </a:solidFill>
                <a:latin typeface="Arial Narrow" pitchFamily="34" charset="0"/>
                <a:cs typeface="Arial" charset="0"/>
                <a:sym typeface="Arial" charset="0"/>
              </a:rPr>
              <a:t> WIGOS to </a:t>
            </a:r>
            <a:r>
              <a:rPr lang="en-US" altLang="de-DE" sz="2000" u="sng" dirty="0">
                <a:solidFill>
                  <a:srgbClr val="000066"/>
                </a:solidFill>
                <a:latin typeface="Arial Narrow" pitchFamily="34" charset="0"/>
                <a:cs typeface="Arial" charset="0"/>
                <a:sym typeface="Arial" charset="0"/>
              </a:rPr>
              <a:t>external</a:t>
            </a:r>
            <a:r>
              <a:rPr lang="en-US" altLang="de-DE" sz="2000" dirty="0">
                <a:solidFill>
                  <a:srgbClr val="000066"/>
                </a:solidFill>
                <a:latin typeface="Arial Narrow" pitchFamily="34" charset="0"/>
                <a:cs typeface="Arial" charset="0"/>
                <a:sym typeface="Arial" charset="0"/>
              </a:rPr>
              <a:t> </a:t>
            </a:r>
            <a:r>
              <a:rPr lang="en-US" altLang="de-DE" sz="2000" u="sng" dirty="0">
                <a:solidFill>
                  <a:srgbClr val="000066"/>
                </a:solidFill>
                <a:latin typeface="Arial Narrow" pitchFamily="34" charset="0"/>
                <a:cs typeface="Arial" charset="0"/>
                <a:sym typeface="Arial" charset="0"/>
              </a:rPr>
              <a:t>entities</a:t>
            </a:r>
            <a:r>
              <a:rPr lang="en-US" altLang="de-DE" sz="2000" dirty="0">
                <a:solidFill>
                  <a:srgbClr val="000066"/>
                </a:solidFill>
                <a:latin typeface="Arial Narrow" pitchFamily="34" charset="0"/>
                <a:cs typeface="Arial" charset="0"/>
                <a:sym typeface="Arial" charset="0"/>
              </a:rPr>
              <a:t>/ establishing </a:t>
            </a:r>
            <a:r>
              <a:rPr lang="en-US" altLang="de-DE" sz="2000" b="1" dirty="0">
                <a:solidFill>
                  <a:srgbClr val="000066"/>
                </a:solidFill>
                <a:latin typeface="Arial Narrow" pitchFamily="34" charset="0"/>
                <a:cs typeface="Arial" charset="0"/>
                <a:sym typeface="Arial" charset="0"/>
              </a:rPr>
              <a:t>partnerships</a:t>
            </a:r>
          </a:p>
          <a:p>
            <a:pPr>
              <a:lnSpc>
                <a:spcPct val="90000"/>
              </a:lnSpc>
              <a:spcBef>
                <a:spcPts val="300"/>
              </a:spcBef>
              <a:buSzPct val="130000"/>
            </a:pPr>
            <a:endParaRPr lang="en-US" altLang="de-DE" sz="800" dirty="0">
              <a:solidFill>
                <a:srgbClr val="000066"/>
              </a:solidFill>
              <a:latin typeface="Arial Narrow" pitchFamily="34" charset="0"/>
              <a:cs typeface="Arial" charset="0"/>
              <a:sym typeface="Arial" charset="0"/>
            </a:endParaRPr>
          </a:p>
          <a:p>
            <a:pPr lvl="1">
              <a:lnSpc>
                <a:spcPct val="90000"/>
              </a:lnSpc>
              <a:spcBef>
                <a:spcPts val="300"/>
              </a:spcBef>
              <a:buSzPct val="90000"/>
              <a:buFont typeface="Times" pitchFamily="18" charset="0"/>
              <a:buAutoNum type="arabicPeriod"/>
            </a:pPr>
            <a:r>
              <a:rPr lang="en-US" altLang="de-DE" sz="2000" dirty="0">
                <a:solidFill>
                  <a:srgbClr val="000066"/>
                </a:solidFill>
                <a:latin typeface="Arial Narrow" pitchFamily="34" charset="0"/>
                <a:cs typeface="Arial" charset="0"/>
                <a:sym typeface="Arial" charset="0"/>
              </a:rPr>
              <a:t>Establishing and maintaining links with </a:t>
            </a:r>
            <a:r>
              <a:rPr lang="en-US" altLang="de-DE" sz="2000" b="1" dirty="0">
                <a:solidFill>
                  <a:srgbClr val="000066"/>
                </a:solidFill>
                <a:latin typeface="Arial Narrow" pitchFamily="34" charset="0"/>
                <a:cs typeface="Arial" charset="0"/>
                <a:sym typeface="Arial" charset="0"/>
              </a:rPr>
              <a:t>Regional</a:t>
            </a:r>
            <a:r>
              <a:rPr lang="en-US" altLang="de-DE" sz="2000" dirty="0">
                <a:solidFill>
                  <a:srgbClr val="000066"/>
                </a:solidFill>
                <a:latin typeface="Arial Narrow" pitchFamily="34" charset="0"/>
                <a:cs typeface="Arial" charset="0"/>
                <a:sym typeface="Arial" charset="0"/>
              </a:rPr>
              <a:t> </a:t>
            </a:r>
            <a:r>
              <a:rPr lang="en-US" altLang="de-DE" sz="2000" b="1" dirty="0">
                <a:solidFill>
                  <a:srgbClr val="000066"/>
                </a:solidFill>
                <a:latin typeface="Arial Narrow" pitchFamily="34" charset="0"/>
                <a:cs typeface="Arial" charset="0"/>
                <a:sym typeface="Arial" charset="0"/>
              </a:rPr>
              <a:t>Oceanographic Groups </a:t>
            </a:r>
          </a:p>
          <a:p>
            <a:pPr lvl="1">
              <a:lnSpc>
                <a:spcPct val="90000"/>
              </a:lnSpc>
              <a:spcBef>
                <a:spcPts val="300"/>
              </a:spcBef>
              <a:buSzPct val="90000"/>
              <a:buFont typeface="Times" pitchFamily="18" charset="0"/>
              <a:buAutoNum type="arabicPeriod"/>
            </a:pPr>
            <a:r>
              <a:rPr lang="en-US" altLang="de-DE" sz="2000" dirty="0">
                <a:solidFill>
                  <a:srgbClr val="000066"/>
                </a:solidFill>
                <a:latin typeface="Arial Narrow" pitchFamily="34" charset="0"/>
                <a:cs typeface="Arial" charset="0"/>
                <a:sym typeface="Arial" charset="0"/>
              </a:rPr>
              <a:t>Establishing and maintaining links with </a:t>
            </a:r>
            <a:r>
              <a:rPr lang="en-US" altLang="de-DE" sz="2000" b="1" dirty="0">
                <a:solidFill>
                  <a:srgbClr val="000066"/>
                </a:solidFill>
                <a:latin typeface="Arial Narrow" pitchFamily="34" charset="0"/>
                <a:cs typeface="Arial" charset="0"/>
                <a:sym typeface="Arial" charset="0"/>
              </a:rPr>
              <a:t>Regional</a:t>
            </a:r>
            <a:r>
              <a:rPr lang="en-US" altLang="de-DE" sz="2000" dirty="0">
                <a:solidFill>
                  <a:srgbClr val="000066"/>
                </a:solidFill>
                <a:latin typeface="Arial Narrow" pitchFamily="34" charset="0"/>
                <a:cs typeface="Arial" charset="0"/>
                <a:sym typeface="Arial" charset="0"/>
              </a:rPr>
              <a:t> </a:t>
            </a:r>
            <a:r>
              <a:rPr lang="en-US" altLang="de-DE" sz="2000" b="1" dirty="0">
                <a:solidFill>
                  <a:srgbClr val="000066"/>
                </a:solidFill>
                <a:latin typeface="Arial Narrow" pitchFamily="34" charset="0"/>
                <a:cs typeface="Arial" charset="0"/>
                <a:sym typeface="Arial" charset="0"/>
              </a:rPr>
              <a:t>Climate </a:t>
            </a:r>
            <a:r>
              <a:rPr lang="en-US" altLang="de-DE" sz="2000" b="1" dirty="0" err="1">
                <a:solidFill>
                  <a:srgbClr val="000066"/>
                </a:solidFill>
                <a:latin typeface="Arial Narrow" pitchFamily="34" charset="0"/>
                <a:cs typeface="Arial" charset="0"/>
                <a:sym typeface="Arial" charset="0"/>
              </a:rPr>
              <a:t>Centres</a:t>
            </a:r>
            <a:r>
              <a:rPr lang="en-US" altLang="de-DE" sz="2000" b="1" dirty="0">
                <a:solidFill>
                  <a:srgbClr val="000066"/>
                </a:solidFill>
                <a:latin typeface="Arial Narrow" pitchFamily="34" charset="0"/>
                <a:cs typeface="Arial" charset="0"/>
                <a:sym typeface="Arial" charset="0"/>
              </a:rPr>
              <a:t> </a:t>
            </a:r>
          </a:p>
          <a:p>
            <a:pPr lvl="1">
              <a:lnSpc>
                <a:spcPct val="90000"/>
              </a:lnSpc>
              <a:spcBef>
                <a:spcPts val="300"/>
              </a:spcBef>
              <a:buSzPct val="90000"/>
              <a:buFont typeface="Times" pitchFamily="18" charset="0"/>
              <a:buAutoNum type="arabicPeriod"/>
            </a:pPr>
            <a:r>
              <a:rPr lang="en-US" altLang="de-DE" sz="2000" dirty="0">
                <a:solidFill>
                  <a:srgbClr val="000066"/>
                </a:solidFill>
                <a:latin typeface="Arial Narrow" pitchFamily="34" charset="0"/>
                <a:cs typeface="Arial" charset="0"/>
                <a:sym typeface="Arial" charset="0"/>
              </a:rPr>
              <a:t>Establishing and maintaining links with </a:t>
            </a:r>
            <a:r>
              <a:rPr lang="en-US" altLang="de-DE" sz="2000" b="1" dirty="0">
                <a:solidFill>
                  <a:srgbClr val="000066"/>
                </a:solidFill>
                <a:latin typeface="Arial Narrow" pitchFamily="34" charset="0"/>
                <a:cs typeface="Arial" charset="0"/>
                <a:sym typeface="Arial" charset="0"/>
              </a:rPr>
              <a:t>Regional Instrument </a:t>
            </a:r>
            <a:r>
              <a:rPr lang="en-US" altLang="de-DE" sz="2000" b="1" dirty="0" err="1">
                <a:solidFill>
                  <a:srgbClr val="000066"/>
                </a:solidFill>
                <a:latin typeface="Arial Narrow" pitchFamily="34" charset="0"/>
                <a:cs typeface="Arial" charset="0"/>
                <a:sym typeface="Arial" charset="0"/>
              </a:rPr>
              <a:t>Centres</a:t>
            </a:r>
            <a:endParaRPr lang="en-US" altLang="de-DE" sz="2000" b="1" dirty="0">
              <a:solidFill>
                <a:srgbClr val="000066"/>
              </a:solidFill>
              <a:latin typeface="Arial Narrow" pitchFamily="34" charset="0"/>
              <a:cs typeface="Arial" charset="0"/>
              <a:sym typeface="Arial" charset="0"/>
            </a:endParaRPr>
          </a:p>
          <a:p>
            <a:pPr lvl="1">
              <a:lnSpc>
                <a:spcPct val="90000"/>
              </a:lnSpc>
              <a:spcBef>
                <a:spcPts val="300"/>
              </a:spcBef>
              <a:buSzPct val="90000"/>
              <a:buFont typeface="Times" pitchFamily="18" charset="0"/>
              <a:buAutoNum type="arabicPeriod"/>
            </a:pPr>
            <a:r>
              <a:rPr lang="en-US" altLang="de-DE" sz="2000" dirty="0">
                <a:solidFill>
                  <a:srgbClr val="000066"/>
                </a:solidFill>
                <a:latin typeface="Arial Narrow" pitchFamily="34" charset="0"/>
                <a:cs typeface="Arial" charset="0"/>
                <a:sym typeface="Arial" charset="0"/>
              </a:rPr>
              <a:t>Establishing and maintaining links with </a:t>
            </a:r>
            <a:r>
              <a:rPr lang="en-US" altLang="de-DE" sz="2000" b="1" dirty="0">
                <a:solidFill>
                  <a:srgbClr val="000066"/>
                </a:solidFill>
                <a:latin typeface="Arial Narrow" pitchFamily="34" charset="0"/>
                <a:cs typeface="Arial" charset="0"/>
                <a:sym typeface="Arial" charset="0"/>
              </a:rPr>
              <a:t>Regional Hydrological </a:t>
            </a:r>
            <a:r>
              <a:rPr lang="en-US" altLang="de-DE" sz="2000" b="1" dirty="0" smtClean="0">
                <a:solidFill>
                  <a:srgbClr val="000066"/>
                </a:solidFill>
                <a:latin typeface="Arial Narrow" pitchFamily="34" charset="0"/>
                <a:cs typeface="Arial" charset="0"/>
                <a:sym typeface="Arial" charset="0"/>
              </a:rPr>
              <a:t>Groups</a:t>
            </a:r>
          </a:p>
          <a:p>
            <a:pPr lvl="1">
              <a:lnSpc>
                <a:spcPct val="90000"/>
              </a:lnSpc>
              <a:spcBef>
                <a:spcPts val="300"/>
              </a:spcBef>
              <a:buSzPct val="90000"/>
              <a:buFont typeface="Times" pitchFamily="18" charset="0"/>
              <a:buAutoNum type="arabicPeriod"/>
            </a:pPr>
            <a:r>
              <a:rPr lang="en-US" altLang="de-DE" sz="2000" dirty="0">
                <a:solidFill>
                  <a:schemeClr val="accent6"/>
                </a:solidFill>
                <a:latin typeface="Arial Narrow" pitchFamily="34" charset="0"/>
                <a:cs typeface="Arial" charset="0"/>
                <a:sym typeface="Arial" charset="0"/>
              </a:rPr>
              <a:t>Establishing and maintaining links with </a:t>
            </a:r>
            <a:r>
              <a:rPr lang="en-US" altLang="de-DE" sz="2000" b="1" dirty="0">
                <a:solidFill>
                  <a:schemeClr val="accent6">
                    <a:lumMod val="50000"/>
                  </a:schemeClr>
                </a:solidFill>
                <a:latin typeface="Arial Narrow" pitchFamily="34" charset="0"/>
                <a:cs typeface="Arial" charset="0"/>
                <a:sym typeface="Arial" charset="0"/>
              </a:rPr>
              <a:t>Regional </a:t>
            </a:r>
            <a:r>
              <a:rPr lang="tr-TR" altLang="de-DE" sz="2000" b="1" dirty="0">
                <a:solidFill>
                  <a:schemeClr val="accent6">
                    <a:lumMod val="50000"/>
                  </a:schemeClr>
                </a:solidFill>
                <a:latin typeface="Arial Narrow" pitchFamily="34" charset="0"/>
                <a:cs typeface="Arial" charset="0"/>
                <a:sym typeface="Arial" charset="0"/>
              </a:rPr>
              <a:t>Training </a:t>
            </a:r>
            <a:r>
              <a:rPr lang="tr-TR" altLang="de-DE" sz="2000" b="1" dirty="0" smtClean="0">
                <a:solidFill>
                  <a:schemeClr val="accent6">
                    <a:lumMod val="50000"/>
                  </a:schemeClr>
                </a:solidFill>
                <a:latin typeface="Arial Narrow" pitchFamily="34" charset="0"/>
                <a:cs typeface="Arial" charset="0"/>
                <a:sym typeface="Arial" charset="0"/>
              </a:rPr>
              <a:t>Centres</a:t>
            </a:r>
            <a:endParaRPr lang="en-US" altLang="de-DE" sz="2000" b="1" dirty="0">
              <a:solidFill>
                <a:schemeClr val="accent6">
                  <a:lumMod val="50000"/>
                </a:schemeClr>
              </a:solidFill>
              <a:latin typeface="Arial Narrow" pitchFamily="34" charset="0"/>
              <a:cs typeface="Arial" charset="0"/>
              <a:sym typeface="Arial" charset="0"/>
            </a:endParaRPr>
          </a:p>
          <a:p>
            <a:pPr lvl="1">
              <a:lnSpc>
                <a:spcPct val="90000"/>
              </a:lnSpc>
              <a:spcBef>
                <a:spcPts val="300"/>
              </a:spcBef>
              <a:buSzPct val="90000"/>
            </a:pPr>
            <a:endParaRPr lang="en-US" altLang="de-DE" sz="800" dirty="0">
              <a:solidFill>
                <a:srgbClr val="000066"/>
              </a:solidFill>
              <a:latin typeface="Arial Narrow" pitchFamily="34" charset="0"/>
              <a:cs typeface="Arial" charset="0"/>
              <a:sym typeface="Arial" charset="0"/>
            </a:endParaRPr>
          </a:p>
        </p:txBody>
      </p:sp>
    </p:spTree>
    <p:extLst>
      <p:ext uri="{BB962C8B-B14F-4D97-AF65-F5344CB8AC3E}">
        <p14:creationId xmlns:p14="http://schemas.microsoft.com/office/powerpoint/2010/main" val="487151546"/>
      </p:ext>
    </p:extLst>
  </p:cSld>
  <p:clrMapOvr>
    <a:masterClrMapping/>
  </p:clrMapOvr>
  <p:transition spd="slow"/>
  <p:timing>
    <p:tnLst>
      <p:par>
        <p:cT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p:nvPr/>
        </p:nvSpPr>
        <p:spPr>
          <a:xfrm>
            <a:off x="228600" y="958335"/>
            <a:ext cx="1524000" cy="36932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1800">
                <a:solidFill>
                  <a:srgbClr val="FFFFFF"/>
                </a:solidFill>
                <a:latin typeface="Arial Black"/>
                <a:ea typeface="Arial Black"/>
                <a:cs typeface="Arial Black"/>
                <a:sym typeface="Arial Black"/>
              </a:defRPr>
            </a:lvl1pPr>
          </a:lstStyle>
          <a:p>
            <a:r>
              <a:t>WMO</a:t>
            </a:r>
          </a:p>
        </p:txBody>
      </p:sp>
      <p:sp>
        <p:nvSpPr>
          <p:cNvPr id="286" name="Shape 286"/>
          <p:cNvSpPr/>
          <p:nvPr/>
        </p:nvSpPr>
        <p:spPr>
          <a:xfrm>
            <a:off x="-1" y="735812"/>
            <a:ext cx="9144002" cy="1191"/>
          </a:xfrm>
          <a:prstGeom prst="line">
            <a:avLst/>
          </a:prstGeom>
          <a:ln w="57150">
            <a:solidFill>
              <a:srgbClr val="EEB500"/>
            </a:solidFill>
          </a:ln>
        </p:spPr>
        <p:txBody>
          <a:bodyPr lIns="45718" tIns="45718" rIns="45718" bIns="45718"/>
          <a:lstStyle/>
          <a:p>
            <a:endParaRPr/>
          </a:p>
        </p:txBody>
      </p:sp>
      <p:sp>
        <p:nvSpPr>
          <p:cNvPr id="287" name="Shape 287"/>
          <p:cNvSpPr/>
          <p:nvPr/>
        </p:nvSpPr>
        <p:spPr>
          <a:xfrm>
            <a:off x="-2" y="103498"/>
            <a:ext cx="9144001" cy="58477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lgn="ctr" defTabSz="685800">
              <a:defRPr sz="3200" b="1">
                <a:solidFill>
                  <a:srgbClr val="000066"/>
                </a:solidFill>
                <a:effectLst>
                  <a:outerShdw blurRad="38100" dist="38100" dir="2700000" rotWithShape="0">
                    <a:srgbClr val="000000">
                      <a:alpha val="43137"/>
                    </a:srgbClr>
                  </a:outerShdw>
                </a:effectLst>
                <a:latin typeface="Calibri"/>
                <a:ea typeface="Calibri"/>
                <a:cs typeface="Calibri"/>
                <a:sym typeface="Calibri"/>
              </a:defRPr>
            </a:lvl1pPr>
          </a:lstStyle>
          <a:p>
            <a:r>
              <a:t>Structure of (virtual) RWC in RA VI</a:t>
            </a:r>
          </a:p>
        </p:txBody>
      </p:sp>
      <p:pic>
        <p:nvPicPr>
          <p:cNvPr id="288" name="image9.png"/>
          <p:cNvPicPr>
            <a:picLocks noChangeAspect="1"/>
          </p:cNvPicPr>
          <p:nvPr/>
        </p:nvPicPr>
        <p:blipFill>
          <a:blip r:embed="rId2">
            <a:extLst/>
          </a:blip>
          <a:stretch>
            <a:fillRect/>
          </a:stretch>
        </p:blipFill>
        <p:spPr>
          <a:xfrm>
            <a:off x="107951" y="958336"/>
            <a:ext cx="8931275" cy="3773654"/>
          </a:xfrm>
          <a:prstGeom prst="rect">
            <a:avLst/>
          </a:prstGeom>
          <a:ln w="12700">
            <a:miter lim="400000"/>
          </a:ln>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916" y="841057"/>
            <a:ext cx="792163" cy="72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7628560" y="1990079"/>
            <a:ext cx="986805"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B050"/>
                </a:solidFill>
                <a:effectLst/>
                <a:uFillTx/>
                <a:latin typeface="+mj-lt"/>
                <a:ea typeface="+mj-ea"/>
                <a:cs typeface="+mj-cs"/>
                <a:sym typeface="Wingdings" panose="05000000000000000000" pitchFamily="2" charset="2"/>
              </a:rPr>
              <a:t></a:t>
            </a:r>
            <a:r>
              <a:rPr kumimoji="0" lang="en-GB" sz="1200" b="1" i="0" u="none" strike="noStrike" cap="none" spc="0" normalizeH="0" baseline="0" dirty="0" smtClean="0">
                <a:ln>
                  <a:noFill/>
                </a:ln>
                <a:solidFill>
                  <a:srgbClr val="00B050"/>
                </a:solidFill>
                <a:effectLst/>
                <a:uFillTx/>
                <a:latin typeface="+mj-lt"/>
                <a:ea typeface="+mj-ea"/>
                <a:cs typeface="+mj-cs"/>
                <a:sym typeface="Helvetica"/>
              </a:rPr>
              <a:t>confirmed</a:t>
            </a:r>
            <a:endParaRPr kumimoji="0" lang="en-GB" sz="1200" b="1" i="0" u="none" strike="noStrike" cap="none" spc="0" normalizeH="0" baseline="0" dirty="0">
              <a:ln>
                <a:noFill/>
              </a:ln>
              <a:solidFill>
                <a:srgbClr val="00B050"/>
              </a:solidFill>
              <a:effectLst/>
              <a:uFillTx/>
              <a:latin typeface="+mj-lt"/>
              <a:ea typeface="+mj-ea"/>
              <a:cs typeface="+mj-cs"/>
              <a:sym typeface="Helvetica"/>
            </a:endParaRPr>
          </a:p>
        </p:txBody>
      </p:sp>
    </p:spTree>
  </p:cSld>
  <p:clrMapOvr>
    <a:masterClrMapping/>
  </p:clrMapOvr>
  <p:transition spd="slow"/>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16013" y="141685"/>
            <a:ext cx="7772400" cy="857250"/>
          </a:xfrm>
        </p:spPr>
        <p:txBody>
          <a:bodyPr/>
          <a:lstStyle/>
          <a:p>
            <a:pPr eaLnBrk="1" hangingPunct="1"/>
            <a:r>
              <a:rPr lang="en-GB" altLang="tr-TR" sz="4000" b="1" smtClean="0">
                <a:solidFill>
                  <a:schemeClr val="accent2"/>
                </a:solidFill>
                <a:latin typeface="Arial" charset="0"/>
                <a:cs typeface="Arial" charset="0"/>
              </a:rPr>
              <a:t>1. WG-TDI at a Glance</a:t>
            </a:r>
          </a:p>
        </p:txBody>
      </p:sp>
      <p:sp>
        <p:nvSpPr>
          <p:cNvPr id="10243" name="Rectangle 3"/>
          <p:cNvSpPr>
            <a:spLocks noGrp="1" noChangeArrowheads="1"/>
          </p:cNvSpPr>
          <p:nvPr>
            <p:ph type="body" idx="1"/>
          </p:nvPr>
        </p:nvSpPr>
        <p:spPr>
          <a:xfrm>
            <a:off x="323528" y="915566"/>
            <a:ext cx="8424863" cy="3816424"/>
          </a:xfrm>
        </p:spPr>
        <p:txBody>
          <a:bodyPr>
            <a:normAutofit lnSpcReduction="10000"/>
          </a:bodyPr>
          <a:lstStyle/>
          <a:p>
            <a:pPr marL="457200" indent="-457200" eaLnBrk="1" hangingPunct="1">
              <a:lnSpc>
                <a:spcPct val="90000"/>
              </a:lnSpc>
              <a:buFont typeface="Arial" panose="020B0604020202020204" pitchFamily="34" charset="0"/>
              <a:buChar char="•"/>
              <a:defRPr/>
            </a:pPr>
            <a:r>
              <a:rPr lang="en-GB" sz="2800" b="1" dirty="0" smtClean="0">
                <a:latin typeface="Arial" panose="020B0604020202020204" pitchFamily="34" charset="0"/>
                <a:ea typeface="+mn-ea"/>
                <a:cs typeface="Arial" panose="020B0604020202020204" pitchFamily="34" charset="0"/>
              </a:rPr>
              <a:t>Basic Composition</a:t>
            </a:r>
            <a:endParaRPr lang="en-GB" sz="2800" b="1" dirty="0" smtClean="0">
              <a:latin typeface="Arial" panose="020B0604020202020204" pitchFamily="34" charset="0"/>
              <a:ea typeface="ＭＳ Ｐゴシック" charset="0"/>
              <a:cs typeface="Arial" panose="020B0604020202020204" pitchFamily="34" charset="0"/>
            </a:endParaRPr>
          </a:p>
          <a:p>
            <a:pPr marL="864000" lvl="5" indent="-285750">
              <a:lnSpc>
                <a:spcPct val="90000"/>
              </a:lnSpc>
              <a:buFont typeface="Symbol" panose="05050102010706020507" pitchFamily="18" charset="2"/>
              <a:buChar char="-"/>
              <a:defRPr/>
            </a:pPr>
            <a:r>
              <a:rPr lang="en-GB" sz="1800" dirty="0" smtClean="0">
                <a:ea typeface="ＭＳ Ｐゴシック" charset="0"/>
                <a:cs typeface="Arial" panose="020B0604020202020204" pitchFamily="34" charset="0"/>
              </a:rPr>
              <a:t>Chair: Dieter Schröder, DWD Germany</a:t>
            </a:r>
          </a:p>
          <a:p>
            <a:pPr marL="864000" lvl="5" indent="-285750">
              <a:lnSpc>
                <a:spcPct val="90000"/>
              </a:lnSpc>
              <a:buFont typeface="Symbol" panose="05050102010706020507" pitchFamily="18" charset="2"/>
              <a:buChar char="-"/>
              <a:defRPr/>
            </a:pPr>
            <a:r>
              <a:rPr lang="en-GB" sz="1800" dirty="0" smtClean="0">
                <a:ea typeface="ＭＳ Ｐゴシック" charset="0"/>
                <a:cs typeface="Arial" panose="020B0604020202020204" pitchFamily="34" charset="0"/>
              </a:rPr>
              <a:t>Co-Chair: Ercan </a:t>
            </a:r>
            <a:r>
              <a:rPr lang="en-GB" sz="1800" dirty="0" err="1" smtClean="0">
                <a:ea typeface="ＭＳ Ｐゴシック" charset="0"/>
                <a:cs typeface="Arial" panose="020B0604020202020204" pitchFamily="34" charset="0"/>
              </a:rPr>
              <a:t>Büyükbas</a:t>
            </a:r>
            <a:r>
              <a:rPr lang="en-GB" sz="1800" dirty="0" smtClean="0">
                <a:ea typeface="ＭＳ Ｐゴシック" charset="0"/>
                <a:cs typeface="Arial" panose="020B0604020202020204" pitchFamily="34" charset="0"/>
              </a:rPr>
              <a:t>, TSMS Turkey.</a:t>
            </a:r>
          </a:p>
          <a:p>
            <a:pPr marL="864000" lvl="5" indent="-285750">
              <a:lnSpc>
                <a:spcPct val="90000"/>
              </a:lnSpc>
              <a:buFont typeface="Symbol" panose="05050102010706020507" pitchFamily="18" charset="2"/>
              <a:buChar char="-"/>
              <a:defRPr/>
            </a:pPr>
            <a:r>
              <a:rPr lang="en-GB" sz="1800" dirty="0" smtClean="0">
                <a:ea typeface="ＭＳ Ｐゴシック" charset="0"/>
                <a:cs typeface="Arial" panose="020B0604020202020204" pitchFamily="34" charset="0"/>
              </a:rPr>
              <a:t>4 Task Teams, 4 Rapporteurs </a:t>
            </a:r>
          </a:p>
          <a:p>
            <a:pPr marL="578250" lvl="5" indent="0">
              <a:lnSpc>
                <a:spcPct val="90000"/>
              </a:lnSpc>
              <a:buNone/>
              <a:defRPr/>
            </a:pPr>
            <a:endParaRPr lang="en-GB" sz="1800" dirty="0" smtClean="0">
              <a:ea typeface="ＭＳ Ｐゴシック" charset="0"/>
              <a:cs typeface="Arial" panose="020B0604020202020204" pitchFamily="34" charset="0"/>
            </a:endParaRPr>
          </a:p>
          <a:p>
            <a:pPr marL="457200" indent="-457200" eaLnBrk="1" hangingPunct="1">
              <a:lnSpc>
                <a:spcPct val="90000"/>
              </a:lnSpc>
              <a:buFont typeface="Arial" panose="020B0604020202020204" pitchFamily="34" charset="0"/>
              <a:buChar char="•"/>
              <a:defRPr/>
            </a:pPr>
            <a:r>
              <a:rPr lang="en-GB" sz="2800" b="1" dirty="0" smtClean="0">
                <a:latin typeface="Arial" panose="020B0604020202020204" pitchFamily="34" charset="0"/>
                <a:cs typeface="Arial" panose="020B0604020202020204" pitchFamily="34" charset="0"/>
              </a:rPr>
              <a:t>Tasks in the </a:t>
            </a:r>
            <a:r>
              <a:rPr lang="en-GB" sz="2800" b="1" dirty="0" err="1" smtClean="0">
                <a:latin typeface="Arial" panose="020B0604020202020204" pitchFamily="34" charset="0"/>
                <a:cs typeface="Arial" panose="020B0604020202020204" pitchFamily="34" charset="0"/>
              </a:rPr>
              <a:t>Workplan</a:t>
            </a:r>
            <a:r>
              <a:rPr lang="en-GB" sz="2800" b="1" dirty="0" smtClean="0">
                <a:latin typeface="Arial" panose="020B0604020202020204" pitchFamily="34" charset="0"/>
                <a:cs typeface="Arial" panose="020B0604020202020204" pitchFamily="34" charset="0"/>
              </a:rPr>
              <a:t> are derived from</a:t>
            </a:r>
            <a:endParaRPr lang="en-GB" sz="2800" b="1" dirty="0">
              <a:latin typeface="Arial" panose="020B0604020202020204" pitchFamily="34" charset="0"/>
              <a:ea typeface="ＭＳ Ｐゴシック" charset="0"/>
              <a:cs typeface="Arial" panose="020B0604020202020204" pitchFamily="34" charset="0"/>
            </a:endParaRPr>
          </a:p>
          <a:p>
            <a:pPr marL="864000" lvl="3" indent="-342900">
              <a:lnSpc>
                <a:spcPct val="90000"/>
              </a:lnSpc>
              <a:buFont typeface="Symbol" panose="05050102010706020507" pitchFamily="18" charset="2"/>
              <a:buChar char="-"/>
              <a:defRPr/>
            </a:pPr>
            <a:r>
              <a:rPr lang="en-GB" sz="1800" dirty="0" err="1" smtClean="0">
                <a:ea typeface="ＭＳ Ｐゴシック" charset="0"/>
                <a:cs typeface="Arial" panose="020B0604020202020204" pitchFamily="34" charset="0"/>
              </a:rPr>
              <a:t>ToRs</a:t>
            </a:r>
            <a:r>
              <a:rPr lang="en-GB" sz="1800" dirty="0" smtClean="0">
                <a:ea typeface="ＭＳ Ｐゴシック" charset="0"/>
                <a:cs typeface="Arial" panose="020B0604020202020204" pitchFamily="34" charset="0"/>
              </a:rPr>
              <a:t> from the predecessor teams </a:t>
            </a:r>
            <a:endParaRPr lang="en-GB" sz="1800" dirty="0">
              <a:ea typeface="ＭＳ Ｐゴシック" charset="0"/>
              <a:cs typeface="Arial" panose="020B0604020202020204" pitchFamily="34" charset="0"/>
            </a:endParaRPr>
          </a:p>
          <a:p>
            <a:pPr marL="864000" lvl="3" indent="-342900">
              <a:lnSpc>
                <a:spcPct val="90000"/>
              </a:lnSpc>
              <a:buFont typeface="Symbol" panose="05050102010706020507" pitchFamily="18" charset="2"/>
              <a:buChar char="-"/>
              <a:defRPr/>
            </a:pPr>
            <a:r>
              <a:rPr lang="en-GB" sz="1800" dirty="0" smtClean="0">
                <a:ea typeface="ＭＳ Ｐゴシック" charset="0"/>
                <a:cs typeface="Arial" panose="020B0604020202020204" pitchFamily="34" charset="0"/>
              </a:rPr>
              <a:t>Deliverables and Key Activity Areas from the RA VI Operation Plan.</a:t>
            </a:r>
            <a:endParaRPr lang="en-GB" sz="1800" dirty="0">
              <a:ea typeface="ＭＳ Ｐゴシック" charset="0"/>
              <a:cs typeface="Arial" panose="020B0604020202020204" pitchFamily="34" charset="0"/>
            </a:endParaRPr>
          </a:p>
          <a:p>
            <a:pPr marL="864000" lvl="3" indent="-342900">
              <a:lnSpc>
                <a:spcPct val="90000"/>
              </a:lnSpc>
              <a:buFont typeface="Symbol" panose="05050102010706020507" pitchFamily="18" charset="2"/>
              <a:buChar char="-"/>
              <a:defRPr/>
            </a:pPr>
            <a:r>
              <a:rPr lang="en-GB" sz="1800" dirty="0" smtClean="0">
                <a:ea typeface="ＭＳ Ｐゴシック" charset="0"/>
                <a:cs typeface="Arial" panose="020B0604020202020204" pitchFamily="34" charset="0"/>
              </a:rPr>
              <a:t>Results from the 16</a:t>
            </a:r>
            <a:r>
              <a:rPr lang="en-GB" sz="1800" baseline="30000" dirty="0" smtClean="0">
                <a:ea typeface="ＭＳ Ｐゴシック" charset="0"/>
                <a:cs typeface="Arial" panose="020B0604020202020204" pitchFamily="34" charset="0"/>
              </a:rPr>
              <a:t>th</a:t>
            </a:r>
            <a:r>
              <a:rPr lang="en-GB" sz="1800" dirty="0" smtClean="0">
                <a:ea typeface="ＭＳ Ｐゴシック" charset="0"/>
                <a:cs typeface="Arial" panose="020B0604020202020204" pitchFamily="34" charset="0"/>
              </a:rPr>
              <a:t> Session of RA VI in Helsinki </a:t>
            </a:r>
          </a:p>
          <a:p>
            <a:pPr marL="864000" lvl="3" indent="-342900">
              <a:lnSpc>
                <a:spcPct val="90000"/>
              </a:lnSpc>
              <a:buFont typeface="Symbol" panose="05050102010706020507" pitchFamily="18" charset="2"/>
              <a:buChar char="-"/>
              <a:defRPr/>
            </a:pPr>
            <a:r>
              <a:rPr lang="en-GB" sz="1800" dirty="0" smtClean="0">
                <a:ea typeface="ＭＳ Ｐゴシック" charset="0"/>
                <a:cs typeface="Arial" panose="020B0604020202020204" pitchFamily="34" charset="0"/>
              </a:rPr>
              <a:t>Accepted at the meeting of MG 2014 in Tallinn</a:t>
            </a:r>
          </a:p>
          <a:p>
            <a:pPr marL="521100" lvl="3">
              <a:lnSpc>
                <a:spcPct val="90000"/>
              </a:lnSpc>
              <a:defRPr/>
            </a:pPr>
            <a:endParaRPr lang="tr-TR" sz="1800" dirty="0" smtClean="0">
              <a:ea typeface="ＭＳ Ｐゴシック" charset="0"/>
              <a:cs typeface="Arial" panose="020B0604020202020204" pitchFamily="34" charset="0"/>
            </a:endParaRPr>
          </a:p>
          <a:p>
            <a:pPr marL="457200" indent="-457200" eaLnBrk="1" hangingPunct="1">
              <a:lnSpc>
                <a:spcPct val="90000"/>
              </a:lnSpc>
              <a:buFont typeface="Arial" panose="020B0604020202020204" pitchFamily="34" charset="0"/>
              <a:buChar char="•"/>
              <a:defRPr/>
            </a:pPr>
            <a:r>
              <a:rPr lang="en-GB" sz="2800" b="1" dirty="0" smtClean="0">
                <a:latin typeface="Arial" panose="020B0604020202020204" pitchFamily="34" charset="0"/>
                <a:cs typeface="Arial" panose="020B0604020202020204" pitchFamily="34" charset="0"/>
              </a:rPr>
              <a:t>Meetings of WG TDI</a:t>
            </a:r>
            <a:endParaRPr lang="en-GB" sz="2800" b="1" dirty="0">
              <a:latin typeface="Arial" panose="020B0604020202020204" pitchFamily="34" charset="0"/>
              <a:ea typeface="ＭＳ Ｐゴシック" charset="0"/>
              <a:cs typeface="Arial" panose="020B0604020202020204" pitchFamily="34" charset="0"/>
            </a:endParaRPr>
          </a:p>
          <a:p>
            <a:pPr marL="864000" lvl="2" indent="-342900">
              <a:lnSpc>
                <a:spcPct val="90000"/>
              </a:lnSpc>
              <a:buFont typeface="Symbol" panose="05050102010706020507" pitchFamily="18" charset="2"/>
              <a:buChar char="-"/>
              <a:defRPr/>
            </a:pPr>
            <a:r>
              <a:rPr lang="en-GB" sz="1800" dirty="0" smtClean="0">
                <a:ea typeface="ＭＳ Ｐゴシック" charset="0"/>
                <a:cs typeface="Arial" panose="020B0604020202020204" pitchFamily="34" charset="0"/>
              </a:rPr>
              <a:t>1</a:t>
            </a:r>
            <a:r>
              <a:rPr lang="en-GB" sz="1800" baseline="30000" dirty="0" smtClean="0">
                <a:ea typeface="ＭＳ Ｐゴシック" charset="0"/>
                <a:cs typeface="Arial" panose="020B0604020202020204" pitchFamily="34" charset="0"/>
              </a:rPr>
              <a:t>st</a:t>
            </a:r>
            <a:r>
              <a:rPr lang="en-GB" sz="1800" dirty="0" smtClean="0">
                <a:ea typeface="ＭＳ Ｐゴシック" charset="0"/>
                <a:cs typeface="Arial" panose="020B0604020202020204" pitchFamily="34" charset="0"/>
              </a:rPr>
              <a:t> meeting: November 2014 at DWD Germany</a:t>
            </a:r>
          </a:p>
          <a:p>
            <a:pPr marL="864000" lvl="2" indent="-342900">
              <a:lnSpc>
                <a:spcPct val="90000"/>
              </a:lnSpc>
              <a:buFont typeface="Symbol" panose="05050102010706020507" pitchFamily="18" charset="2"/>
              <a:buChar char="-"/>
              <a:defRPr/>
            </a:pPr>
            <a:r>
              <a:rPr lang="en-GB" sz="1800" dirty="0" smtClean="0">
                <a:ea typeface="ＭＳ Ｐゴシック" charset="0"/>
                <a:cs typeface="Arial" panose="020B0604020202020204" pitchFamily="34" charset="0"/>
              </a:rPr>
              <a:t>2</a:t>
            </a:r>
            <a:r>
              <a:rPr lang="en-GB" sz="1800" baseline="30000" dirty="0" smtClean="0">
                <a:ea typeface="ＭＳ Ｐゴシック" charset="0"/>
                <a:cs typeface="Arial" panose="020B0604020202020204" pitchFamily="34" charset="0"/>
              </a:rPr>
              <a:t>nd</a:t>
            </a:r>
            <a:r>
              <a:rPr lang="en-GB" sz="1800" dirty="0" smtClean="0">
                <a:ea typeface="ＭＳ Ｐゴシック" charset="0"/>
                <a:cs typeface="Arial" panose="020B0604020202020204" pitchFamily="34" charset="0"/>
              </a:rPr>
              <a:t> meeting: September 2015 at TSMS Turkey</a:t>
            </a:r>
          </a:p>
          <a:p>
            <a:pPr marL="864000" lvl="2" indent="-342900">
              <a:lnSpc>
                <a:spcPct val="90000"/>
              </a:lnSpc>
              <a:buFont typeface="Symbol" panose="05050102010706020507" pitchFamily="18" charset="2"/>
              <a:buChar char="-"/>
              <a:defRPr/>
            </a:pPr>
            <a:r>
              <a:rPr lang="en-GB" sz="1800" dirty="0" smtClean="0">
                <a:ea typeface="ＭＳ Ｐゴシック" charset="0"/>
                <a:cs typeface="Arial" panose="020B0604020202020204" pitchFamily="34" charset="0"/>
              </a:rPr>
              <a:t>3</a:t>
            </a:r>
            <a:r>
              <a:rPr lang="en-GB" sz="1800" baseline="30000" dirty="0" smtClean="0">
                <a:ea typeface="ＭＳ Ｐゴシック" charset="0"/>
                <a:cs typeface="Arial" panose="020B0604020202020204" pitchFamily="34" charset="0"/>
              </a:rPr>
              <a:t>rd</a:t>
            </a:r>
            <a:r>
              <a:rPr lang="en-GB" sz="1800" dirty="0" smtClean="0">
                <a:ea typeface="ＭＳ Ｐゴシック" charset="0"/>
                <a:cs typeface="Arial" panose="020B0604020202020204" pitchFamily="34" charset="0"/>
              </a:rPr>
              <a:t> meeting: June 2016 at National Weather Service Serbia</a:t>
            </a:r>
            <a:endParaRPr lang="en-GB" sz="1800" dirty="0">
              <a:ea typeface="ＭＳ Ｐゴシック" charset="0"/>
              <a:cs typeface="Arial" panose="020B0604020202020204" pitchFamily="34" charset="0"/>
            </a:endParaRPr>
          </a:p>
        </p:txBody>
      </p:sp>
      <p:sp>
        <p:nvSpPr>
          <p:cNvPr id="3076" name="Foliennummernplatzhalter 1"/>
          <p:cNvSpPr>
            <a:spLocks noGrp="1"/>
          </p:cNvSpPr>
          <p:nvPr>
            <p:ph type="sldNum" sz="quarter" idx="12"/>
          </p:nvPr>
        </p:nvSpPr>
        <p:spPr>
          <a:xfrm>
            <a:off x="6930158" y="4858941"/>
            <a:ext cx="89768" cy="2154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ea typeface="MS PGothic" pitchFamily="34" charset="-128"/>
              </a:defRPr>
            </a:lvl1pPr>
            <a:lvl2pPr marL="742950" indent="-285750">
              <a:spcBef>
                <a:spcPct val="20000"/>
              </a:spcBef>
              <a:buChar char="–"/>
              <a:defRPr sz="2800">
                <a:solidFill>
                  <a:schemeClr val="tx1"/>
                </a:solidFill>
                <a:latin typeface="Times" pitchFamily="18" charset="0"/>
                <a:ea typeface="MS PGothic" pitchFamily="34" charset="-128"/>
              </a:defRPr>
            </a:lvl2pPr>
            <a:lvl3pPr marL="1143000" indent="-228600">
              <a:spcBef>
                <a:spcPct val="20000"/>
              </a:spcBef>
              <a:buChar char="•"/>
              <a:defRPr sz="2400">
                <a:solidFill>
                  <a:schemeClr val="tx1"/>
                </a:solidFill>
                <a:latin typeface="Times" pitchFamily="18" charset="0"/>
                <a:ea typeface="MS PGothic" pitchFamily="34" charset="-128"/>
              </a:defRPr>
            </a:lvl3pPr>
            <a:lvl4pPr marL="1600200" indent="-228600">
              <a:spcBef>
                <a:spcPct val="20000"/>
              </a:spcBef>
              <a:buChar char="–"/>
              <a:defRPr sz="2000">
                <a:solidFill>
                  <a:schemeClr val="tx1"/>
                </a:solidFill>
                <a:latin typeface="Times" pitchFamily="18" charset="0"/>
                <a:ea typeface="MS PGothic" pitchFamily="34" charset="-128"/>
              </a:defRPr>
            </a:lvl4pPr>
            <a:lvl5pPr marL="2057400" indent="-22860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a:spcBef>
                <a:spcPct val="0"/>
              </a:spcBef>
              <a:buFontTx/>
              <a:buNone/>
            </a:pPr>
            <a:fld id="{4EE3273C-3ADD-47C1-A146-0BE437DCC83E}" type="slidenum">
              <a:rPr lang="en-GB" altLang="de-DE" sz="1400" smtClean="0"/>
              <a:pPr>
                <a:spcBef>
                  <a:spcPct val="0"/>
                </a:spcBef>
                <a:buFontTx/>
                <a:buNone/>
              </a:pPr>
              <a:t>2</a:t>
            </a:fld>
            <a:endParaRPr lang="en-GB" altLang="de-DE" sz="1400" smtClean="0"/>
          </a:p>
        </p:txBody>
      </p:sp>
      <p:cxnSp>
        <p:nvCxnSpPr>
          <p:cNvPr id="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2479900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3" name="Textfeld 2"/>
          <p:cNvSpPr txBox="1"/>
          <p:nvPr/>
        </p:nvSpPr>
        <p:spPr>
          <a:xfrm>
            <a:off x="-1" y="277631"/>
            <a:ext cx="8950523"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200" b="1" i="0" u="none" strike="noStrike" cap="none" spc="0" normalizeH="0" baseline="0" dirty="0" smtClean="0">
                <a:ln>
                  <a:noFill/>
                </a:ln>
                <a:solidFill>
                  <a:schemeClr val="accent6"/>
                </a:solidFill>
                <a:effectLst/>
                <a:uFillTx/>
                <a:latin typeface="+mj-lt"/>
                <a:ea typeface="+mj-ea"/>
                <a:cs typeface="+mj-cs"/>
                <a:sym typeface="Helvetica"/>
              </a:rPr>
              <a:t>RA VI RWC “in a nutshell” – preliminary operation </a:t>
            </a:r>
            <a:r>
              <a:rPr kumimoji="0" lang="en-GB" sz="2200" b="1" i="0" u="none" strike="noStrike" cap="none" spc="0" normalizeH="0" baseline="0" dirty="0" err="1" smtClean="0">
                <a:ln>
                  <a:noFill/>
                </a:ln>
                <a:solidFill>
                  <a:schemeClr val="accent6"/>
                </a:solidFill>
                <a:effectLst/>
                <a:uFillTx/>
                <a:latin typeface="+mj-lt"/>
                <a:ea typeface="+mj-ea"/>
                <a:cs typeface="+mj-cs"/>
                <a:sym typeface="Helvetica"/>
              </a:rPr>
              <a:t>til</a:t>
            </a:r>
            <a:r>
              <a:rPr kumimoji="0" lang="en-GB" sz="2200" b="1" i="0" u="none" strike="noStrike" cap="none" spc="0" normalizeH="0" baseline="0" dirty="0" smtClean="0">
                <a:ln>
                  <a:noFill/>
                </a:ln>
                <a:solidFill>
                  <a:schemeClr val="accent6"/>
                </a:solidFill>
                <a:effectLst/>
                <a:uFillTx/>
                <a:latin typeface="+mj-lt"/>
                <a:ea typeface="+mj-ea"/>
                <a:cs typeface="+mj-cs"/>
                <a:sym typeface="Helvetica"/>
              </a:rPr>
              <a:t> summer 2017</a:t>
            </a:r>
            <a:endParaRPr kumimoji="0" lang="en-GB" sz="2200" b="1" i="0" u="none" strike="noStrike" cap="none" spc="0" normalizeH="0" baseline="0" dirty="0">
              <a:ln>
                <a:noFill/>
              </a:ln>
              <a:solidFill>
                <a:schemeClr val="accent6"/>
              </a:solidFill>
              <a:effectLst/>
              <a:uFillTx/>
              <a:latin typeface="+mj-lt"/>
              <a:ea typeface="+mj-ea"/>
              <a:cs typeface="+mj-cs"/>
              <a:sym typeface="Helvetica"/>
            </a:endParaRPr>
          </a:p>
        </p:txBody>
      </p:sp>
      <p:sp>
        <p:nvSpPr>
          <p:cNvPr id="4" name="Shape 252"/>
          <p:cNvSpPr txBox="1">
            <a:spLocks/>
          </p:cNvSpPr>
          <p:nvPr/>
        </p:nvSpPr>
        <p:spPr bwMode="auto">
          <a:xfrm>
            <a:off x="234949" y="951570"/>
            <a:ext cx="8715573"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807847">
              <a:lnSpc>
                <a:spcPct val="90000"/>
              </a:lnSpc>
              <a:spcBef>
                <a:spcPts val="300"/>
              </a:spcBef>
              <a:buSzPct val="130000"/>
              <a:defRPr sz="2328">
                <a:latin typeface="Arial"/>
                <a:ea typeface="Arial"/>
                <a:cs typeface="Arial"/>
                <a:sym typeface="Arial"/>
              </a:defRPr>
            </a:pPr>
            <a:r>
              <a:rPr lang="en-US" sz="2400" kern="0" dirty="0" smtClean="0">
                <a:latin typeface="Arial Narrow" pitchFamily="34" charset="0"/>
                <a:ea typeface="Arial"/>
                <a:cs typeface="Arial"/>
                <a:sym typeface="Arial"/>
              </a:rPr>
              <a:t>The roles of the RWC are assign to voluntary TT members. This group forms a “RWC in a nutshell</a:t>
            </a:r>
            <a:r>
              <a:rPr lang="en-US" sz="2200" kern="0" dirty="0" smtClean="0">
                <a:latin typeface="Arial Narrow" pitchFamily="34" charset="0"/>
                <a:ea typeface="Arial"/>
                <a:cs typeface="Arial"/>
                <a:sym typeface="Arial"/>
              </a:rPr>
              <a:t>”</a:t>
            </a:r>
            <a:r>
              <a:rPr lang="en-US" sz="2328" kern="0" dirty="0" smtClean="0">
                <a:latin typeface="Arial Narrow" pitchFamily="34" charset="0"/>
                <a:ea typeface="Arial"/>
                <a:cs typeface="Arial"/>
                <a:sym typeface="Arial"/>
              </a:rPr>
              <a:t/>
            </a:r>
            <a:br>
              <a:rPr lang="en-US" sz="2328" kern="0" dirty="0" smtClean="0">
                <a:latin typeface="Arial Narrow" pitchFamily="34" charset="0"/>
                <a:ea typeface="Arial"/>
                <a:cs typeface="Arial"/>
                <a:sym typeface="Arial"/>
              </a:rPr>
            </a:br>
            <a:endParaRPr lang="en-US" sz="1100" kern="0" dirty="0" smtClean="0">
              <a:latin typeface="Arial Narrow" pitchFamily="34" charset="0"/>
              <a:ea typeface="Arial"/>
              <a:cs typeface="Arial"/>
              <a:sym typeface="Arial"/>
            </a:endParaRPr>
          </a:p>
          <a:p>
            <a:pPr defTabSz="807847">
              <a:lnSpc>
                <a:spcPct val="90000"/>
              </a:lnSpc>
              <a:spcBef>
                <a:spcPts val="300"/>
              </a:spcBef>
              <a:buSzPct val="130000"/>
              <a:defRPr sz="2328">
                <a:latin typeface="Arial"/>
                <a:ea typeface="Arial"/>
                <a:cs typeface="Arial"/>
                <a:sym typeface="Arial"/>
              </a:defRPr>
            </a:pPr>
            <a:r>
              <a:rPr lang="en-US" sz="2400" dirty="0" smtClean="0">
                <a:latin typeface="Arial Narrow" pitchFamily="34" charset="0"/>
                <a:ea typeface="Arial"/>
                <a:cs typeface="Arial"/>
                <a:sym typeface="Arial"/>
              </a:rPr>
              <a:t>Currently involved: TSMS, EUMETNET, DWD, </a:t>
            </a:r>
            <a:br>
              <a:rPr lang="en-US" sz="2400" dirty="0" smtClean="0">
                <a:latin typeface="Arial Narrow" pitchFamily="34" charset="0"/>
                <a:ea typeface="Arial"/>
                <a:cs typeface="Arial"/>
                <a:sym typeface="Arial"/>
              </a:rPr>
            </a:br>
            <a:r>
              <a:rPr lang="en-US" sz="2400" dirty="0" smtClean="0">
                <a:latin typeface="Arial Narrow" pitchFamily="34" charset="0"/>
                <a:ea typeface="Arial"/>
                <a:cs typeface="Arial"/>
                <a:sym typeface="Arial"/>
              </a:rPr>
              <a:t>UKMO, Bosnia-Herzegovina, Serbia, Lebanon</a:t>
            </a:r>
            <a:r>
              <a:rPr lang="en-US" sz="2328" kern="0" dirty="0" smtClean="0">
                <a:latin typeface="Arial Narrow" pitchFamily="34" charset="0"/>
                <a:ea typeface="Arial"/>
                <a:cs typeface="Arial"/>
                <a:sym typeface="Arial"/>
              </a:rPr>
              <a:t/>
            </a:r>
            <a:br>
              <a:rPr lang="en-US" sz="2328" kern="0" dirty="0" smtClean="0">
                <a:latin typeface="Arial Narrow" pitchFamily="34" charset="0"/>
                <a:ea typeface="Arial"/>
                <a:cs typeface="Arial"/>
                <a:sym typeface="Arial"/>
              </a:rPr>
            </a:br>
            <a:endParaRPr lang="en-US" sz="1100" kern="0" dirty="0" smtClean="0">
              <a:latin typeface="Arial Narrow" pitchFamily="34" charset="0"/>
              <a:ea typeface="Arial"/>
              <a:cs typeface="Arial"/>
              <a:sym typeface="Arial"/>
            </a:endParaRPr>
          </a:p>
          <a:p>
            <a:pPr marL="233412" indent="-233412" defTabSz="807847">
              <a:lnSpc>
                <a:spcPct val="90000"/>
              </a:lnSpc>
              <a:spcBef>
                <a:spcPts val="300"/>
              </a:spcBef>
              <a:buSzPct val="130000"/>
              <a:defRPr sz="2328">
                <a:latin typeface="Arial"/>
                <a:ea typeface="Arial"/>
                <a:cs typeface="Arial"/>
                <a:sym typeface="Arial"/>
              </a:defRPr>
            </a:pPr>
            <a:r>
              <a:rPr lang="en-US" sz="2400" kern="0" dirty="0" smtClean="0">
                <a:latin typeface="Arial Narrow" pitchFamily="34" charset="0"/>
                <a:ea typeface="Arial"/>
                <a:cs typeface="Arial"/>
                <a:sym typeface="Arial"/>
              </a:rPr>
              <a:t> “RWC in a nutshell” operate and</a:t>
            </a:r>
            <a:r>
              <a:rPr lang="en-US" sz="2400" dirty="0">
                <a:latin typeface="Arial Narrow" pitchFamily="34" charset="0"/>
                <a:ea typeface="Arial"/>
                <a:cs typeface="Arial"/>
                <a:sym typeface="Arial"/>
              </a:rPr>
              <a:t> </a:t>
            </a:r>
            <a:r>
              <a:rPr lang="en-US" sz="2400" kern="0" dirty="0" smtClean="0">
                <a:latin typeface="Arial Narrow" pitchFamily="34" charset="0"/>
                <a:ea typeface="Arial"/>
                <a:cs typeface="Arial"/>
                <a:sym typeface="Arial"/>
              </a:rPr>
              <a:t>“experiment” </a:t>
            </a:r>
            <a:br>
              <a:rPr lang="en-US" sz="2400" kern="0" dirty="0" smtClean="0">
                <a:latin typeface="Arial Narrow" pitchFamily="34" charset="0"/>
                <a:ea typeface="Arial"/>
                <a:cs typeface="Arial"/>
                <a:sym typeface="Arial"/>
              </a:rPr>
            </a:br>
            <a:r>
              <a:rPr lang="en-US" sz="2400" kern="0" dirty="0" smtClean="0">
                <a:latin typeface="Arial Narrow" pitchFamily="34" charset="0"/>
                <a:ea typeface="Arial"/>
                <a:cs typeface="Arial"/>
                <a:sym typeface="Arial"/>
              </a:rPr>
              <a:t>  like a real RWC would do it</a:t>
            </a:r>
            <a:r>
              <a:rPr lang="en-US" sz="2200" kern="0" dirty="0" smtClean="0">
                <a:latin typeface="Arial Narrow" pitchFamily="34" charset="0"/>
                <a:ea typeface="Arial"/>
                <a:cs typeface="Arial"/>
                <a:sym typeface="Arial"/>
              </a:rPr>
              <a:t>.</a:t>
            </a:r>
          </a:p>
          <a:p>
            <a:pPr marL="233412" indent="-233412" defTabSz="807847">
              <a:lnSpc>
                <a:spcPct val="90000"/>
              </a:lnSpc>
              <a:spcBef>
                <a:spcPts val="300"/>
              </a:spcBef>
              <a:buSzPct val="130000"/>
              <a:defRPr sz="2328">
                <a:latin typeface="Arial"/>
                <a:ea typeface="Arial"/>
                <a:cs typeface="Arial"/>
                <a:sym typeface="Arial"/>
              </a:defRPr>
            </a:pPr>
            <a:endParaRPr lang="en-US" sz="1100" kern="0" dirty="0">
              <a:latin typeface="Arial Narrow" pitchFamily="34" charset="0"/>
              <a:ea typeface="Arial"/>
              <a:cs typeface="Arial"/>
              <a:sym typeface="Arial"/>
            </a:endParaRPr>
          </a:p>
          <a:p>
            <a:pPr marL="233412" indent="-233412" defTabSz="807847">
              <a:lnSpc>
                <a:spcPct val="90000"/>
              </a:lnSpc>
              <a:spcBef>
                <a:spcPts val="300"/>
              </a:spcBef>
              <a:buSzPct val="130000"/>
              <a:defRPr sz="2328">
                <a:latin typeface="Arial"/>
                <a:ea typeface="Arial"/>
                <a:cs typeface="Arial"/>
                <a:sym typeface="Arial"/>
              </a:defRPr>
            </a:pPr>
            <a:r>
              <a:rPr lang="en-US" sz="2328" kern="0" dirty="0" smtClean="0">
                <a:latin typeface="Arial Narrow" pitchFamily="34" charset="0"/>
                <a:ea typeface="Arial"/>
                <a:cs typeface="Arial"/>
                <a:sym typeface="Arial"/>
              </a:rPr>
              <a:t>  Foreseen operational and “experimental” tasks:</a:t>
            </a:r>
          </a:p>
          <a:p>
            <a:pPr marL="633462" lvl="1" indent="-233412" defTabSz="807847">
              <a:lnSpc>
                <a:spcPct val="90000"/>
              </a:lnSpc>
              <a:spcBef>
                <a:spcPts val="300"/>
              </a:spcBef>
              <a:buSzPct val="130000"/>
              <a:defRPr sz="2328">
                <a:latin typeface="Arial"/>
                <a:ea typeface="Arial"/>
                <a:cs typeface="Arial"/>
                <a:sym typeface="Arial"/>
              </a:defRPr>
            </a:pPr>
            <a:r>
              <a:rPr lang="en-US" sz="1928" kern="0" dirty="0" smtClean="0">
                <a:latin typeface="Arial Narrow" pitchFamily="34" charset="0"/>
                <a:ea typeface="Arial"/>
                <a:cs typeface="Arial"/>
                <a:sym typeface="Arial"/>
              </a:rPr>
              <a:t>Filling “OSCAR/Surface” (data base) with metadata of RA VI (task 6.3.3 from RA VI WIP)</a:t>
            </a:r>
          </a:p>
          <a:p>
            <a:pPr marL="633462" lvl="1" indent="-233412" defTabSz="807847">
              <a:lnSpc>
                <a:spcPct val="90000"/>
              </a:lnSpc>
              <a:spcBef>
                <a:spcPts val="300"/>
              </a:spcBef>
              <a:buSzPct val="130000"/>
              <a:defRPr sz="2328">
                <a:latin typeface="Arial"/>
                <a:ea typeface="Arial"/>
                <a:cs typeface="Arial"/>
                <a:sym typeface="Arial"/>
              </a:defRPr>
            </a:pPr>
            <a:r>
              <a:rPr lang="en-US" sz="1928" dirty="0">
                <a:latin typeface="Arial Narrow" pitchFamily="34" charset="0"/>
                <a:ea typeface="Arial"/>
                <a:cs typeface="Arial"/>
                <a:sym typeface="Arial"/>
              </a:rPr>
              <a:t>WIGOS Quality </a:t>
            </a:r>
            <a:r>
              <a:rPr lang="en-US" sz="1928" dirty="0" smtClean="0">
                <a:latin typeface="Arial Narrow" pitchFamily="34" charset="0"/>
                <a:ea typeface="Arial"/>
                <a:cs typeface="Arial"/>
                <a:sym typeface="Arial"/>
              </a:rPr>
              <a:t>monitoring</a:t>
            </a:r>
          </a:p>
          <a:p>
            <a:pPr marL="633462" lvl="1" indent="-233412" defTabSz="807847">
              <a:lnSpc>
                <a:spcPct val="90000"/>
              </a:lnSpc>
              <a:spcBef>
                <a:spcPts val="300"/>
              </a:spcBef>
              <a:buSzPct val="130000"/>
              <a:defRPr sz="2328">
                <a:latin typeface="Arial"/>
                <a:ea typeface="Arial"/>
                <a:cs typeface="Arial"/>
                <a:sym typeface="Arial"/>
              </a:defRPr>
            </a:pPr>
            <a:r>
              <a:rPr lang="en-US" sz="1928" dirty="0" smtClean="0">
                <a:latin typeface="Arial Narrow" pitchFamily="34" charset="0"/>
                <a:ea typeface="Arial"/>
                <a:cs typeface="Arial"/>
                <a:sym typeface="Arial"/>
              </a:rPr>
              <a:t>Extent </a:t>
            </a:r>
            <a:r>
              <a:rPr lang="en-US" sz="1928" dirty="0">
                <a:latin typeface="Arial Narrow" pitchFamily="34" charset="0"/>
                <a:ea typeface="Arial"/>
                <a:cs typeface="Arial"/>
                <a:sym typeface="Arial"/>
              </a:rPr>
              <a:t>the AMDAR Program to aircrafts of Turkish Airlines (task 1.2.4 from RA VI-WIP</a:t>
            </a:r>
            <a:r>
              <a:rPr lang="en-US" sz="1928" dirty="0" smtClean="0">
                <a:latin typeface="Arial Narrow" pitchFamily="34" charset="0"/>
                <a:ea typeface="Arial"/>
                <a:cs typeface="Arial"/>
                <a:sym typeface="Arial"/>
              </a:rPr>
              <a:t>)</a:t>
            </a:r>
            <a:endParaRPr lang="en-US" sz="1928" kern="0" dirty="0" smtClean="0">
              <a:latin typeface="Arial Narrow" pitchFamily="34" charset="0"/>
              <a:ea typeface="Arial"/>
              <a:cs typeface="Arial"/>
              <a:sym typeface="Arial"/>
            </a:endParaRPr>
          </a:p>
          <a:p>
            <a:pPr marL="233412" indent="-233412" defTabSz="807847">
              <a:lnSpc>
                <a:spcPct val="90000"/>
              </a:lnSpc>
              <a:spcBef>
                <a:spcPts val="300"/>
              </a:spcBef>
              <a:buSzPct val="130000"/>
              <a:defRPr sz="2328">
                <a:latin typeface="Arial"/>
                <a:ea typeface="Arial"/>
                <a:cs typeface="Arial"/>
                <a:sym typeface="Arial"/>
              </a:defRPr>
            </a:pPr>
            <a:endParaRPr lang="en-US" sz="2328" kern="0" dirty="0">
              <a:solidFill>
                <a:srgbClr val="000066"/>
              </a:solidFill>
              <a:latin typeface="Arial Narrow" pitchFamily="34" charset="0"/>
              <a:ea typeface="Arial"/>
              <a:cs typeface="Arial"/>
              <a:sym typeface="Arial"/>
            </a:endParaRPr>
          </a:p>
          <a:p>
            <a:pPr marL="233412" indent="-233412" defTabSz="807847">
              <a:lnSpc>
                <a:spcPct val="90000"/>
              </a:lnSpc>
              <a:spcBef>
                <a:spcPts val="300"/>
              </a:spcBef>
              <a:buSzPct val="130000"/>
              <a:defRPr sz="2328">
                <a:latin typeface="Arial"/>
                <a:ea typeface="Arial"/>
                <a:cs typeface="Arial"/>
                <a:sym typeface="Arial"/>
              </a:defRPr>
            </a:pPr>
            <a:endParaRPr lang="en-US" sz="2328" kern="0" dirty="0">
              <a:solidFill>
                <a:srgbClr val="000066"/>
              </a:solidFill>
              <a:latin typeface="Arial Narrow" pitchFamily="34" charset="0"/>
              <a:ea typeface="Arial"/>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502" y="1491630"/>
            <a:ext cx="287178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38114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5" name="Textfeld 4"/>
          <p:cNvSpPr txBox="1"/>
          <p:nvPr/>
        </p:nvSpPr>
        <p:spPr>
          <a:xfrm>
            <a:off x="1012685" y="277632"/>
            <a:ext cx="6815323"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200" b="1" i="0" u="none" strike="noStrike" cap="none" spc="0" normalizeH="0" baseline="0" dirty="0" smtClean="0">
                <a:ln>
                  <a:noFill/>
                </a:ln>
                <a:solidFill>
                  <a:schemeClr val="accent6"/>
                </a:solidFill>
                <a:effectLst/>
                <a:uFillTx/>
                <a:latin typeface="+mj-lt"/>
                <a:ea typeface="+mj-ea"/>
                <a:cs typeface="+mj-cs"/>
                <a:sym typeface="Helvetica"/>
              </a:rPr>
              <a:t>Nutshell Task 1: Filling OSCAR surface data base </a:t>
            </a:r>
            <a:endParaRPr kumimoji="0" lang="en-GB" sz="2200" b="1" i="0" u="none" strike="noStrike" cap="none" spc="0" normalizeH="0" baseline="0" dirty="0">
              <a:ln>
                <a:noFill/>
              </a:ln>
              <a:solidFill>
                <a:schemeClr val="accent6"/>
              </a:solidFill>
              <a:effectLst/>
              <a:uFillTx/>
              <a:latin typeface="+mj-lt"/>
              <a:ea typeface="+mj-ea"/>
              <a:cs typeface="+mj-cs"/>
              <a:sym typeface="Helvetica"/>
            </a:endParaRPr>
          </a:p>
        </p:txBody>
      </p:sp>
      <p:sp>
        <p:nvSpPr>
          <p:cNvPr id="9" name="Inhaltsplatzhalter 2"/>
          <p:cNvSpPr txBox="1">
            <a:spLocks/>
          </p:cNvSpPr>
          <p:nvPr/>
        </p:nvSpPr>
        <p:spPr>
          <a:xfrm>
            <a:off x="343821" y="987574"/>
            <a:ext cx="8353425" cy="3888432"/>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25146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6pPr>
            <a:lvl7pPr marL="29718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7pPr>
            <a:lvl8pPr marL="34290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8pPr>
            <a:lvl9pPr marL="38862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9pPr>
          </a:lstStyle>
          <a:p>
            <a:pPr hangingPunct="1"/>
            <a:r>
              <a:rPr lang="en-GB" altLang="de-DE" sz="1800" b="1" dirty="0" smtClean="0">
                <a:solidFill>
                  <a:srgbClr val="090D5F"/>
                </a:solidFill>
              </a:rPr>
              <a:t>Improvement of OSCAR/Surface stations in WMO RA VI</a:t>
            </a:r>
          </a:p>
          <a:p>
            <a:pPr hangingPunct="1"/>
            <a:endParaRPr lang="en-GB" altLang="de-DE" sz="1800" dirty="0" smtClean="0">
              <a:solidFill>
                <a:srgbClr val="090D5F"/>
              </a:solidFill>
            </a:endParaRPr>
          </a:p>
          <a:p>
            <a:pPr marL="285750" lvl="1" indent="-285750" hangingPunct="1">
              <a:buFont typeface="Wingdings" panose="05000000000000000000" pitchFamily="2" charset="2"/>
              <a:buChar char="Ø"/>
            </a:pPr>
            <a:r>
              <a:rPr lang="en-GB" altLang="de-DE" sz="1800" dirty="0" smtClean="0"/>
              <a:t>Continuous import and </a:t>
            </a:r>
            <a:r>
              <a:rPr lang="en-GB" altLang="de-DE" sz="1800" dirty="0" err="1" smtClean="0"/>
              <a:t>comparision</a:t>
            </a:r>
            <a:r>
              <a:rPr lang="en-GB" altLang="de-DE" sz="1800" dirty="0" smtClean="0"/>
              <a:t> with local DWD database</a:t>
            </a:r>
            <a:br>
              <a:rPr lang="en-GB" altLang="de-DE" sz="1800" dirty="0" smtClean="0"/>
            </a:br>
            <a:r>
              <a:rPr lang="en-GB" altLang="de-DE" sz="1800" dirty="0" smtClean="0"/>
              <a:t>(locating significant differences in name/</a:t>
            </a:r>
            <a:r>
              <a:rPr lang="en-GB" altLang="de-DE" sz="1800" dirty="0" err="1" smtClean="0"/>
              <a:t>lat</a:t>
            </a:r>
            <a:r>
              <a:rPr lang="en-GB" altLang="de-DE" sz="1800" dirty="0" smtClean="0"/>
              <a:t>/</a:t>
            </a:r>
            <a:r>
              <a:rPr lang="en-GB" altLang="de-DE" sz="1800" dirty="0" err="1" smtClean="0"/>
              <a:t>lon</a:t>
            </a:r>
            <a:r>
              <a:rPr lang="en-GB" altLang="de-DE" sz="1800" dirty="0" smtClean="0"/>
              <a:t>/elevation)</a:t>
            </a:r>
            <a:br>
              <a:rPr lang="en-GB" altLang="de-DE" sz="1800" dirty="0" smtClean="0"/>
            </a:br>
            <a:endParaRPr lang="en-GB" altLang="de-DE" sz="1800" dirty="0" smtClean="0"/>
          </a:p>
          <a:p>
            <a:pPr marL="285750" lvl="1" indent="-285750" hangingPunct="1">
              <a:buFont typeface="Wingdings" panose="05000000000000000000" pitchFamily="2" charset="2"/>
              <a:buChar char="Ø"/>
            </a:pPr>
            <a:r>
              <a:rPr lang="en-GB" altLang="de-DE" sz="1800" dirty="0" smtClean="0"/>
              <a:t>Detecting stations which are not listed in OSCAR but report via GTS </a:t>
            </a:r>
            <a:br>
              <a:rPr lang="en-GB" altLang="de-DE" sz="1800" dirty="0" smtClean="0"/>
            </a:br>
            <a:r>
              <a:rPr lang="en-GB" altLang="de-DE" sz="1800" dirty="0" smtClean="0"/>
              <a:t>(up to 100 at present)</a:t>
            </a:r>
            <a:br>
              <a:rPr lang="en-GB" altLang="de-DE" sz="1800" dirty="0" smtClean="0"/>
            </a:br>
            <a:endParaRPr lang="en-GB" altLang="de-DE" sz="1800" dirty="0" smtClean="0"/>
          </a:p>
          <a:p>
            <a:pPr marL="285750" lvl="1" indent="-285750">
              <a:buFont typeface="Wingdings" panose="05000000000000000000" pitchFamily="2" charset="2"/>
              <a:buChar char="Ø"/>
            </a:pPr>
            <a:r>
              <a:rPr lang="en-GB" altLang="de-DE" sz="1800" dirty="0" smtClean="0"/>
              <a:t>Using WMO forum to communicate results and offer assistance</a:t>
            </a:r>
            <a:br>
              <a:rPr lang="en-GB" altLang="de-DE" sz="1800" dirty="0" smtClean="0"/>
            </a:br>
            <a:r>
              <a:rPr lang="en-GB" altLang="de-DE" sz="1800" dirty="0" smtClean="0"/>
              <a:t>Volunteers: Bosnia and Herzegovina, Turkey and Lebanon</a:t>
            </a:r>
            <a:br>
              <a:rPr lang="en-GB" altLang="de-DE" sz="1800" dirty="0" smtClean="0"/>
            </a:br>
            <a:endParaRPr lang="en-GB" altLang="de-DE" sz="1800" dirty="0" smtClean="0"/>
          </a:p>
          <a:p>
            <a:pPr marL="285750" lvl="1" indent="-285750">
              <a:buFont typeface="Wingdings" panose="05000000000000000000" pitchFamily="2" charset="2"/>
              <a:buChar char="Ø"/>
            </a:pPr>
            <a:r>
              <a:rPr lang="en-GB" altLang="de-DE" sz="1800" dirty="0" smtClean="0"/>
              <a:t>Informing local NFP in case of differences </a:t>
            </a:r>
          </a:p>
          <a:p>
            <a:pPr marL="285750" indent="-285750" hangingPunct="1">
              <a:buFont typeface="Wingdings" panose="05000000000000000000" pitchFamily="2" charset="2"/>
              <a:buChar char="Ø"/>
            </a:pPr>
            <a:endParaRPr lang="de-DE" altLang="de-DE" sz="1800" dirty="0" smtClean="0"/>
          </a:p>
        </p:txBody>
      </p:sp>
    </p:spTree>
    <p:extLst>
      <p:ext uri="{BB962C8B-B14F-4D97-AF65-F5344CB8AC3E}">
        <p14:creationId xmlns:p14="http://schemas.microsoft.com/office/powerpoint/2010/main" val="281737618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935596" y="1116768"/>
            <a:ext cx="7272808" cy="3429635"/>
          </a:xfrm>
          <a:prstGeom prst="rect">
            <a:avLst/>
          </a:prstGeom>
          <a:noFill/>
          <a:ln>
            <a:solidFill>
              <a:schemeClr val="accent1"/>
            </a:solidFill>
          </a:ln>
        </p:spPr>
      </p:pic>
      <p:cxnSp>
        <p:nvCxnSpPr>
          <p:cNvPr id="3"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5" name="Textfeld 4"/>
          <p:cNvSpPr txBox="1"/>
          <p:nvPr/>
        </p:nvSpPr>
        <p:spPr>
          <a:xfrm>
            <a:off x="22884" y="277631"/>
            <a:ext cx="9357686"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kumimoji="0" lang="en-GB" sz="2200" b="1" i="0" u="none" strike="noStrike" cap="none" spc="0" normalizeH="0" baseline="0" dirty="0" smtClean="0">
                <a:ln>
                  <a:noFill/>
                </a:ln>
                <a:solidFill>
                  <a:schemeClr val="accent6"/>
                </a:solidFill>
                <a:effectLst/>
                <a:uFillTx/>
                <a:latin typeface="+mj-lt"/>
                <a:ea typeface="+mj-ea"/>
                <a:cs typeface="+mj-cs"/>
                <a:sym typeface="Helvetica"/>
              </a:rPr>
              <a:t>Nutshell Task 1: Filling OSCAR surface data </a:t>
            </a:r>
            <a:r>
              <a:rPr lang="en-GB" sz="2200" b="1" dirty="0" smtClean="0">
                <a:solidFill>
                  <a:schemeClr val="accent6"/>
                </a:solidFill>
              </a:rPr>
              <a:t>base (Process diagram) </a:t>
            </a:r>
            <a:endParaRPr kumimoji="0" lang="en-GB" sz="2200" b="1" i="0" u="none" strike="noStrike" cap="none" spc="0" normalizeH="0" baseline="0" dirty="0">
              <a:ln>
                <a:noFill/>
              </a:ln>
              <a:solidFill>
                <a:schemeClr val="accent6"/>
              </a:solidFill>
              <a:effectLst/>
              <a:uFillTx/>
              <a:latin typeface="+mj-lt"/>
              <a:ea typeface="+mj-ea"/>
              <a:cs typeface="+mj-cs"/>
              <a:sym typeface="Helvetica"/>
            </a:endParaRPr>
          </a:p>
        </p:txBody>
      </p:sp>
      <p:sp>
        <p:nvSpPr>
          <p:cNvPr id="4" name="Textfeld 3"/>
          <p:cNvSpPr txBox="1"/>
          <p:nvPr/>
        </p:nvSpPr>
        <p:spPr>
          <a:xfrm>
            <a:off x="6804248" y="1306966"/>
            <a:ext cx="224676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800" b="1" dirty="0">
                <a:solidFill>
                  <a:srgbClr val="FF0000"/>
                </a:solidFill>
              </a:rPr>
              <a:t>TSMS/chair WG TDI</a:t>
            </a:r>
          </a:p>
        </p:txBody>
      </p:sp>
      <p:sp>
        <p:nvSpPr>
          <p:cNvPr id="6" name="Textfeld 5"/>
          <p:cNvSpPr txBox="1"/>
          <p:nvPr/>
        </p:nvSpPr>
        <p:spPr>
          <a:xfrm>
            <a:off x="3317659" y="1882735"/>
            <a:ext cx="64376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800" b="1" dirty="0" smtClean="0">
                <a:solidFill>
                  <a:srgbClr val="FF0000"/>
                </a:solidFill>
              </a:rPr>
              <a:t>DWD</a:t>
            </a:r>
            <a:endParaRPr lang="en-GB" sz="1800" b="1" dirty="0">
              <a:solidFill>
                <a:srgbClr val="FF0000"/>
              </a:solidFill>
            </a:endParaRPr>
          </a:p>
        </p:txBody>
      </p:sp>
      <p:sp>
        <p:nvSpPr>
          <p:cNvPr id="7" name="Textfeld 6"/>
          <p:cNvSpPr txBox="1"/>
          <p:nvPr/>
        </p:nvSpPr>
        <p:spPr>
          <a:xfrm>
            <a:off x="7839655" y="2183718"/>
            <a:ext cx="1220843"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800" b="1" dirty="0" smtClean="0">
                <a:solidFill>
                  <a:srgbClr val="FF0000"/>
                </a:solidFill>
              </a:rPr>
              <a:t>UK</a:t>
            </a:r>
          </a:p>
          <a:p>
            <a:r>
              <a:rPr lang="en-GB" sz="1800" b="1" dirty="0" smtClean="0">
                <a:solidFill>
                  <a:srgbClr val="FF0000"/>
                </a:solidFill>
              </a:rPr>
              <a:t>Lebanon</a:t>
            </a:r>
          </a:p>
          <a:p>
            <a:r>
              <a:rPr lang="en-GB" sz="1800" b="1" dirty="0" smtClean="0">
                <a:solidFill>
                  <a:srgbClr val="FF0000"/>
                </a:solidFill>
              </a:rPr>
              <a:t>Bosnia-Hz</a:t>
            </a:r>
          </a:p>
          <a:p>
            <a:r>
              <a:rPr lang="en-GB" sz="1800" b="1" dirty="0" smtClean="0">
                <a:solidFill>
                  <a:srgbClr val="FF0000"/>
                </a:solidFill>
              </a:rPr>
              <a:t>Turkey</a:t>
            </a:r>
            <a:endParaRPr lang="en-GB" sz="1800" b="1" dirty="0">
              <a:solidFill>
                <a:srgbClr val="FF0000"/>
              </a:solidFill>
            </a:endParaRPr>
          </a:p>
        </p:txBody>
      </p:sp>
    </p:spTree>
    <p:extLst>
      <p:ext uri="{BB962C8B-B14F-4D97-AF65-F5344CB8AC3E}">
        <p14:creationId xmlns:p14="http://schemas.microsoft.com/office/powerpoint/2010/main" val="159515484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5" name="Textfeld 4"/>
          <p:cNvSpPr txBox="1"/>
          <p:nvPr/>
        </p:nvSpPr>
        <p:spPr>
          <a:xfrm>
            <a:off x="1012685" y="277632"/>
            <a:ext cx="6658229"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kumimoji="0" lang="en-GB" sz="2200" b="1" i="0" u="none" strike="noStrike" cap="none" spc="0" normalizeH="0" baseline="0" dirty="0" smtClean="0">
                <a:ln>
                  <a:noFill/>
                </a:ln>
                <a:solidFill>
                  <a:schemeClr val="accent6"/>
                </a:solidFill>
                <a:effectLst/>
                <a:uFillTx/>
                <a:latin typeface="+mj-lt"/>
                <a:ea typeface="+mj-ea"/>
                <a:cs typeface="+mj-cs"/>
                <a:sym typeface="Helvetica"/>
              </a:rPr>
              <a:t>Nutshell Task 2: </a:t>
            </a:r>
            <a:r>
              <a:rPr lang="en-US" sz="2200" b="1" dirty="0">
                <a:solidFill>
                  <a:schemeClr val="accent6"/>
                </a:solidFill>
              </a:rPr>
              <a:t>WIGOS Data Quality Monitoring </a:t>
            </a:r>
            <a:endParaRPr kumimoji="0" lang="en-GB" sz="2200" b="1" i="0" u="none" strike="noStrike" cap="none" spc="0" normalizeH="0" baseline="0" dirty="0">
              <a:ln>
                <a:noFill/>
              </a:ln>
              <a:solidFill>
                <a:schemeClr val="accent6"/>
              </a:solidFill>
              <a:effectLst/>
              <a:uFillTx/>
              <a:sym typeface="Helvetica"/>
            </a:endParaRPr>
          </a:p>
        </p:txBody>
      </p:sp>
      <p:sp>
        <p:nvSpPr>
          <p:cNvPr id="9" name="Inhaltsplatzhalter 2"/>
          <p:cNvSpPr txBox="1">
            <a:spLocks/>
          </p:cNvSpPr>
          <p:nvPr/>
        </p:nvSpPr>
        <p:spPr>
          <a:xfrm>
            <a:off x="343821" y="987574"/>
            <a:ext cx="8353425" cy="3888432"/>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25146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6pPr>
            <a:lvl7pPr marL="29718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7pPr>
            <a:lvl8pPr marL="34290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8pPr>
            <a:lvl9pPr marL="38862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9pPr>
          </a:lstStyle>
          <a:p>
            <a:pPr hangingPunct="1"/>
            <a:r>
              <a:rPr lang="en-GB" altLang="de-DE" sz="1800" b="1" dirty="0" smtClean="0">
                <a:solidFill>
                  <a:srgbClr val="090D5F"/>
                </a:solidFill>
              </a:rPr>
              <a:t>Improvement of WIGOS Data Quality</a:t>
            </a:r>
          </a:p>
          <a:p>
            <a:pPr hangingPunct="1"/>
            <a:endParaRPr lang="en-GB" altLang="de-DE" sz="1800" dirty="0" smtClean="0">
              <a:solidFill>
                <a:srgbClr val="090D5F"/>
              </a:solidFill>
            </a:endParaRPr>
          </a:p>
          <a:p>
            <a:pPr marL="285750" lvl="1" indent="-285750" hangingPunct="1">
              <a:buFont typeface="Wingdings" panose="05000000000000000000" pitchFamily="2" charset="2"/>
              <a:buChar char="Ø"/>
            </a:pPr>
            <a:r>
              <a:rPr lang="en-GB" altLang="de-DE" sz="1800" dirty="0" smtClean="0"/>
              <a:t>EUMETNET </a:t>
            </a:r>
            <a:r>
              <a:rPr lang="en-GB" altLang="de-DE" sz="1800" dirty="0" err="1"/>
              <a:t>Obs</a:t>
            </a:r>
            <a:r>
              <a:rPr lang="en-GB" altLang="de-DE" sz="1800" dirty="0"/>
              <a:t> Programme runs operationally the RA VI QM portal, displaying information on SYNOP and radiosonde </a:t>
            </a:r>
            <a:r>
              <a:rPr lang="en-GB" altLang="de-DE" sz="1800" dirty="0" smtClean="0"/>
              <a:t>data</a:t>
            </a:r>
            <a:br>
              <a:rPr lang="en-GB" altLang="de-DE" sz="1800" dirty="0" smtClean="0"/>
            </a:br>
            <a:endParaRPr lang="en-GB" altLang="de-DE" sz="1800" dirty="0" smtClean="0"/>
          </a:p>
          <a:p>
            <a:pPr marL="285750" lvl="1" indent="-285750" hangingPunct="1">
              <a:buFont typeface="Wingdings" panose="05000000000000000000" pitchFamily="2" charset="2"/>
              <a:buChar char="Ø"/>
            </a:pPr>
            <a:r>
              <a:rPr lang="en-GB" altLang="de-DE" sz="1800" dirty="0" smtClean="0"/>
              <a:t>EUMETNET </a:t>
            </a:r>
            <a:r>
              <a:rPr lang="en-GB" altLang="de-DE" sz="1800" dirty="0" err="1"/>
              <a:t>Obs</a:t>
            </a:r>
            <a:r>
              <a:rPr lang="en-GB" altLang="de-DE" sz="1800" dirty="0"/>
              <a:t> Programme Management Team provided training to staff member (Kemal S.) of Federal </a:t>
            </a:r>
            <a:r>
              <a:rPr lang="en-GB" altLang="de-DE" sz="1800" dirty="0" err="1"/>
              <a:t>Hydrometeorological</a:t>
            </a:r>
            <a:r>
              <a:rPr lang="en-GB" altLang="de-DE" sz="1800" dirty="0"/>
              <a:t> Institute of Bosnia and Herzegovina in December </a:t>
            </a:r>
            <a:r>
              <a:rPr lang="en-GB" altLang="de-DE" sz="1800" dirty="0" smtClean="0"/>
              <a:t>2016</a:t>
            </a:r>
            <a:br>
              <a:rPr lang="en-GB" altLang="de-DE" sz="1800" dirty="0" smtClean="0"/>
            </a:br>
            <a:endParaRPr lang="en-GB" altLang="de-DE" sz="1800" dirty="0" smtClean="0"/>
          </a:p>
          <a:p>
            <a:pPr marL="285750" lvl="1" indent="-285750">
              <a:buFont typeface="Wingdings" panose="05000000000000000000" pitchFamily="2" charset="2"/>
              <a:buChar char="Ø"/>
            </a:pPr>
            <a:r>
              <a:rPr lang="en-GB" altLang="de-DE" sz="1800" dirty="0" smtClean="0"/>
              <a:t>FHI </a:t>
            </a:r>
            <a:r>
              <a:rPr lang="en-GB" altLang="de-DE" sz="1800" dirty="0"/>
              <a:t>BH staff member carried out the monitoring tasks</a:t>
            </a:r>
          </a:p>
          <a:p>
            <a:pPr lvl="3"/>
            <a:r>
              <a:rPr lang="en-GB" altLang="de-DE" sz="1800" dirty="0" smtClean="0"/>
              <a:t>	- Countries </a:t>
            </a:r>
            <a:r>
              <a:rPr lang="en-GB" altLang="de-DE" sz="1800" dirty="0"/>
              <a:t>monitored: Bulgaria, Bosnia and Herzegovina, Serbia, </a:t>
            </a:r>
            <a:r>
              <a:rPr lang="en-GB" altLang="de-DE" sz="1800" dirty="0" smtClean="0"/>
              <a:t>Turkey</a:t>
            </a:r>
          </a:p>
          <a:p>
            <a:pPr lvl="3"/>
            <a:r>
              <a:rPr lang="en-GB" altLang="de-DE" sz="1800" dirty="0"/>
              <a:t>	</a:t>
            </a:r>
            <a:r>
              <a:rPr lang="en-GB" altLang="de-DE" sz="1800" dirty="0" smtClean="0"/>
              <a:t>- Focus </a:t>
            </a:r>
            <a:r>
              <a:rPr lang="en-GB" altLang="de-DE" sz="1800" dirty="0"/>
              <a:t>on availability (‘silent stations’), timeliness and SYNOP </a:t>
            </a:r>
            <a:r>
              <a:rPr lang="en-GB" altLang="de-DE" sz="1800" dirty="0" smtClean="0"/>
              <a:t>stations</a:t>
            </a:r>
            <a:br>
              <a:rPr lang="en-GB" altLang="de-DE" sz="1800" dirty="0" smtClean="0"/>
            </a:br>
            <a:r>
              <a:rPr lang="en-GB" altLang="de-DE" sz="1800" dirty="0" smtClean="0"/>
              <a:t>	  with </a:t>
            </a:r>
            <a:r>
              <a:rPr lang="en-GB" altLang="de-DE" sz="1800" dirty="0"/>
              <a:t>permanently high sea level pressure RMS </a:t>
            </a:r>
            <a:r>
              <a:rPr lang="en-GB" altLang="de-DE" sz="1800" dirty="0" smtClean="0"/>
              <a:t>errors</a:t>
            </a:r>
          </a:p>
          <a:p>
            <a:pPr marL="285750" indent="-285750" hangingPunct="1">
              <a:buFont typeface="Wingdings" panose="05000000000000000000" pitchFamily="2" charset="2"/>
              <a:buChar char="Ø"/>
            </a:pPr>
            <a:endParaRPr lang="de-DE" altLang="de-DE" sz="1800" dirty="0" smtClean="0"/>
          </a:p>
        </p:txBody>
      </p:sp>
    </p:spTree>
    <p:extLst>
      <p:ext uri="{BB962C8B-B14F-4D97-AF65-F5344CB8AC3E}">
        <p14:creationId xmlns:p14="http://schemas.microsoft.com/office/powerpoint/2010/main" val="181600560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5" name="Textfeld 4"/>
          <p:cNvSpPr txBox="1"/>
          <p:nvPr/>
        </p:nvSpPr>
        <p:spPr>
          <a:xfrm>
            <a:off x="126393" y="277631"/>
            <a:ext cx="8891213" cy="3847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kumimoji="0" lang="en-GB" sz="1900" b="1" i="0" u="none" strike="noStrike" cap="none" spc="0" normalizeH="0" baseline="0" dirty="0" smtClean="0">
                <a:ln>
                  <a:noFill/>
                </a:ln>
                <a:solidFill>
                  <a:schemeClr val="accent6"/>
                </a:solidFill>
                <a:effectLst/>
                <a:uFillTx/>
                <a:sym typeface="Helvetica"/>
              </a:rPr>
              <a:t>Nutshell </a:t>
            </a:r>
            <a:r>
              <a:rPr lang="en-GB" sz="1900" b="1" dirty="0" smtClean="0">
                <a:solidFill>
                  <a:schemeClr val="accent6"/>
                </a:solidFill>
              </a:rPr>
              <a:t>Task 2 </a:t>
            </a:r>
            <a:r>
              <a:rPr kumimoji="0" lang="en-GB" sz="1900" b="1" i="0" u="none" strike="noStrike" cap="none" spc="0" normalizeH="0" baseline="0" dirty="0" smtClean="0">
                <a:ln>
                  <a:noFill/>
                </a:ln>
                <a:solidFill>
                  <a:schemeClr val="accent6"/>
                </a:solidFill>
                <a:effectLst/>
                <a:uFillTx/>
                <a:sym typeface="Helvetica"/>
              </a:rPr>
              <a:t>: </a:t>
            </a:r>
            <a:r>
              <a:rPr lang="en-US" sz="1900" b="1" dirty="0" smtClean="0">
                <a:solidFill>
                  <a:schemeClr val="accent6"/>
                </a:solidFill>
              </a:rPr>
              <a:t>WIGOS </a:t>
            </a:r>
            <a:r>
              <a:rPr lang="en-US" sz="1900" b="1" dirty="0">
                <a:solidFill>
                  <a:schemeClr val="accent6"/>
                </a:solidFill>
              </a:rPr>
              <a:t>Data Quality </a:t>
            </a:r>
            <a:r>
              <a:rPr lang="en-US" sz="1900" b="1" dirty="0" smtClean="0">
                <a:solidFill>
                  <a:schemeClr val="accent6"/>
                </a:solidFill>
              </a:rPr>
              <a:t>Monitoring System (</a:t>
            </a:r>
            <a:r>
              <a:rPr lang="en-GB" sz="1900" b="1" dirty="0" smtClean="0">
                <a:solidFill>
                  <a:schemeClr val="accent6"/>
                </a:solidFill>
              </a:rPr>
              <a:t>Process diagram)</a:t>
            </a:r>
            <a:endParaRPr kumimoji="0" lang="en-GB" sz="1900" b="1" i="0" u="none" strike="noStrike" cap="none" spc="0" normalizeH="0" baseline="0" dirty="0">
              <a:ln>
                <a:noFill/>
              </a:ln>
              <a:solidFill>
                <a:schemeClr val="accent6"/>
              </a:solidFill>
              <a:effectLst/>
              <a:uFillTx/>
              <a:sym typeface="Helvetica"/>
            </a:endParaRPr>
          </a:p>
        </p:txBody>
      </p:sp>
      <p:pic>
        <p:nvPicPr>
          <p:cNvPr id="6"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9582"/>
            <a:ext cx="7776864" cy="3429635"/>
          </a:xfrm>
          <a:prstGeom prst="rect">
            <a:avLst/>
          </a:prstGeom>
          <a:noFill/>
          <a:ln>
            <a:solidFill>
              <a:schemeClr val="accent1"/>
            </a:solidFill>
          </a:ln>
        </p:spPr>
      </p:pic>
      <p:sp>
        <p:nvSpPr>
          <p:cNvPr id="7" name="Textfeld 6"/>
          <p:cNvSpPr txBox="1"/>
          <p:nvPr/>
        </p:nvSpPr>
        <p:spPr>
          <a:xfrm>
            <a:off x="3275856" y="1042715"/>
            <a:ext cx="224676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800" b="1" dirty="0" smtClean="0">
                <a:solidFill>
                  <a:srgbClr val="FF0000"/>
                </a:solidFill>
              </a:rPr>
              <a:t>TSMS/chair WG TDI</a:t>
            </a:r>
            <a:endParaRPr lang="en-GB" sz="1800" b="1" dirty="0">
              <a:solidFill>
                <a:srgbClr val="FF0000"/>
              </a:solidFill>
            </a:endParaRPr>
          </a:p>
        </p:txBody>
      </p:sp>
      <p:sp>
        <p:nvSpPr>
          <p:cNvPr id="8" name="Textfeld 7"/>
          <p:cNvSpPr txBox="1"/>
          <p:nvPr/>
        </p:nvSpPr>
        <p:spPr>
          <a:xfrm>
            <a:off x="4841667" y="1923678"/>
            <a:ext cx="136190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800" b="1" dirty="0" smtClean="0">
                <a:solidFill>
                  <a:srgbClr val="FF0000"/>
                </a:solidFill>
              </a:rPr>
              <a:t>EUMETNET</a:t>
            </a:r>
            <a:endParaRPr lang="en-GB" sz="1800" b="1" dirty="0">
              <a:solidFill>
                <a:srgbClr val="FF0000"/>
              </a:solidFill>
            </a:endParaRPr>
          </a:p>
        </p:txBody>
      </p:sp>
      <p:sp>
        <p:nvSpPr>
          <p:cNvPr id="9" name="Textfeld 8"/>
          <p:cNvSpPr txBox="1"/>
          <p:nvPr/>
        </p:nvSpPr>
        <p:spPr>
          <a:xfrm>
            <a:off x="6401480" y="1701209"/>
            <a:ext cx="2426301"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sz="1800" b="1" dirty="0" smtClean="0">
                <a:solidFill>
                  <a:srgbClr val="FF0000"/>
                </a:solidFill>
              </a:rPr>
              <a:t>Bosnia-Herzegovina.</a:t>
            </a:r>
            <a:endParaRPr lang="en-GB" sz="1800" b="1" dirty="0">
              <a:solidFill>
                <a:srgbClr val="FF0000"/>
              </a:solidFill>
            </a:endParaRPr>
          </a:p>
        </p:txBody>
      </p:sp>
    </p:spTree>
    <p:extLst>
      <p:ext uri="{BB962C8B-B14F-4D97-AF65-F5344CB8AC3E}">
        <p14:creationId xmlns:p14="http://schemas.microsoft.com/office/powerpoint/2010/main" val="103965528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5" name="Textfeld 4"/>
          <p:cNvSpPr txBox="1"/>
          <p:nvPr/>
        </p:nvSpPr>
        <p:spPr>
          <a:xfrm>
            <a:off x="1012685" y="277632"/>
            <a:ext cx="6658229"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kumimoji="0" lang="en-GB" sz="2200" b="1" i="0" u="none" strike="noStrike" cap="none" spc="0" normalizeH="0" baseline="0" dirty="0" smtClean="0">
                <a:ln>
                  <a:noFill/>
                </a:ln>
                <a:solidFill>
                  <a:schemeClr val="accent6"/>
                </a:solidFill>
                <a:effectLst/>
                <a:uFillTx/>
                <a:latin typeface="+mj-lt"/>
                <a:ea typeface="+mj-ea"/>
                <a:cs typeface="+mj-cs"/>
                <a:sym typeface="Helvetica"/>
              </a:rPr>
              <a:t>Nutshell Task 2: </a:t>
            </a:r>
            <a:r>
              <a:rPr lang="en-US" sz="2200" b="1" dirty="0">
                <a:solidFill>
                  <a:schemeClr val="accent6"/>
                </a:solidFill>
              </a:rPr>
              <a:t>WIGOS Data Quality Monitoring </a:t>
            </a:r>
            <a:endParaRPr kumimoji="0" lang="en-GB" sz="2200" b="1" i="0" u="none" strike="noStrike" cap="none" spc="0" normalizeH="0" baseline="0" dirty="0">
              <a:ln>
                <a:noFill/>
              </a:ln>
              <a:solidFill>
                <a:schemeClr val="accent6"/>
              </a:solidFill>
              <a:effectLst/>
              <a:uFillTx/>
              <a:sym typeface="Helvetica"/>
            </a:endParaRPr>
          </a:p>
        </p:txBody>
      </p:sp>
      <p:sp>
        <p:nvSpPr>
          <p:cNvPr id="9" name="Inhaltsplatzhalter 2"/>
          <p:cNvSpPr txBox="1">
            <a:spLocks/>
          </p:cNvSpPr>
          <p:nvPr/>
        </p:nvSpPr>
        <p:spPr>
          <a:xfrm>
            <a:off x="336676" y="915566"/>
            <a:ext cx="8353425" cy="3888432"/>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25146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6pPr>
            <a:lvl7pPr marL="29718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7pPr>
            <a:lvl8pPr marL="34290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8pPr>
            <a:lvl9pPr marL="38862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9pPr>
          </a:lstStyle>
          <a:p>
            <a:pPr hangingPunct="1"/>
            <a:r>
              <a:rPr lang="en-GB" altLang="de-DE" sz="1800" b="1" dirty="0" smtClean="0">
                <a:solidFill>
                  <a:srgbClr val="090D5F"/>
                </a:solidFill>
              </a:rPr>
              <a:t>Lessons Learnt</a:t>
            </a:r>
            <a:endParaRPr lang="en-GB" altLang="de-DE" sz="1800" dirty="0" smtClean="0">
              <a:solidFill>
                <a:srgbClr val="090D5F"/>
              </a:solidFill>
            </a:endParaRPr>
          </a:p>
          <a:p>
            <a:pPr marL="285750" lvl="1" indent="-285750" hangingPunct="1">
              <a:buFont typeface="Wingdings" panose="05000000000000000000" pitchFamily="2" charset="2"/>
              <a:buChar char="Ø"/>
            </a:pPr>
            <a:r>
              <a:rPr lang="en-GB" altLang="de-DE" sz="1800" dirty="0" smtClean="0"/>
              <a:t>Most </a:t>
            </a:r>
            <a:r>
              <a:rPr lang="en-GB" altLang="de-DE" sz="1800" dirty="0"/>
              <a:t>prominent issues with observing stations: there’s a number of stations with non precise position meta data having adverse effect on observation accuracy -&gt; clear need to properly maintain </a:t>
            </a:r>
            <a:r>
              <a:rPr lang="en-GB" altLang="de-DE" sz="1800" dirty="0" smtClean="0"/>
              <a:t>OSCAR</a:t>
            </a:r>
          </a:p>
          <a:p>
            <a:pPr marL="285750" lvl="1" indent="-285750" hangingPunct="1">
              <a:buFont typeface="Wingdings" panose="05000000000000000000" pitchFamily="2" charset="2"/>
              <a:buChar char="Ø"/>
            </a:pPr>
            <a:r>
              <a:rPr lang="en-GB" altLang="de-DE" sz="1800" dirty="0" smtClean="0"/>
              <a:t>Communication </a:t>
            </a:r>
            <a:r>
              <a:rPr lang="en-GB" altLang="de-DE" sz="1800" dirty="0"/>
              <a:t>with people in charge of </a:t>
            </a:r>
            <a:r>
              <a:rPr lang="en-GB" altLang="de-DE" sz="1800" dirty="0" err="1"/>
              <a:t>obs</a:t>
            </a:r>
            <a:r>
              <a:rPr lang="en-GB" altLang="de-DE" sz="1800" dirty="0"/>
              <a:t> networks was difficult (e.g. little time for real conversation on issues</a:t>
            </a:r>
            <a:r>
              <a:rPr lang="en-GB" altLang="de-DE" sz="1800" dirty="0" smtClean="0"/>
              <a:t>)</a:t>
            </a:r>
          </a:p>
          <a:p>
            <a:pPr marL="285750" lvl="1" indent="-285750">
              <a:buFont typeface="Wingdings" panose="05000000000000000000" pitchFamily="2" charset="2"/>
              <a:buChar char="Ø"/>
            </a:pPr>
            <a:r>
              <a:rPr lang="en-GB" altLang="de-DE" sz="1800" dirty="0" smtClean="0"/>
              <a:t>Resolving </a:t>
            </a:r>
            <a:r>
              <a:rPr lang="en-GB" altLang="de-DE" sz="1800" dirty="0"/>
              <a:t>of  reported issues was hardly </a:t>
            </a:r>
            <a:r>
              <a:rPr lang="en-GB" altLang="de-DE" sz="1800" dirty="0" smtClean="0"/>
              <a:t>observed</a:t>
            </a:r>
          </a:p>
          <a:p>
            <a:pPr marL="285750" lvl="1" indent="-285750">
              <a:buFont typeface="Wingdings" panose="05000000000000000000" pitchFamily="2" charset="2"/>
              <a:buChar char="Ø"/>
            </a:pPr>
            <a:r>
              <a:rPr lang="en-GB" altLang="de-DE" sz="1800" dirty="0"/>
              <a:t>Display of information in Monitoring Portal could be further improved</a:t>
            </a:r>
          </a:p>
          <a:p>
            <a:pPr lvl="3"/>
            <a:r>
              <a:rPr lang="en-GB" altLang="de-DE" sz="1800" dirty="0" smtClean="0"/>
              <a:t>	- </a:t>
            </a:r>
            <a:r>
              <a:rPr lang="en-GB" altLang="de-DE" sz="1600" dirty="0" smtClean="0"/>
              <a:t>Wish </a:t>
            </a:r>
            <a:r>
              <a:rPr lang="en-GB" altLang="de-DE" sz="1600" dirty="0"/>
              <a:t>for one comprehensive monitoring tool which e.g. immediately displays </a:t>
            </a:r>
            <a:r>
              <a:rPr lang="en-GB" altLang="de-DE" sz="1600" dirty="0" smtClean="0"/>
              <a:t>a </a:t>
            </a:r>
            <a:br>
              <a:rPr lang="en-GB" altLang="de-DE" sz="1600" dirty="0" smtClean="0"/>
            </a:br>
            <a:r>
              <a:rPr lang="en-GB" altLang="de-DE" sz="1600" dirty="0" smtClean="0"/>
              <a:t>           geographical </a:t>
            </a:r>
            <a:r>
              <a:rPr lang="en-GB" altLang="de-DE" sz="1600" dirty="0"/>
              <a:t>map with ‘reported’ station position when clicking on station ID</a:t>
            </a:r>
            <a:r>
              <a:rPr lang="en-GB" altLang="de-DE" sz="1600" dirty="0" smtClean="0"/>
              <a:t>…</a:t>
            </a:r>
            <a:br>
              <a:rPr lang="en-GB" altLang="de-DE" sz="1600" dirty="0" smtClean="0"/>
            </a:br>
            <a:r>
              <a:rPr lang="en-GB" altLang="de-DE" sz="1600" dirty="0" smtClean="0"/>
              <a:t>	- </a:t>
            </a:r>
            <a:r>
              <a:rPr lang="en-GB" altLang="de-DE" sz="1600" dirty="0"/>
              <a:t>Shortlists of stations where errors exceed certain </a:t>
            </a:r>
            <a:r>
              <a:rPr lang="en-GB" altLang="de-DE" sz="1600" dirty="0" smtClean="0"/>
              <a:t>thresholds</a:t>
            </a:r>
          </a:p>
          <a:p>
            <a:pPr marL="285750" lvl="3" indent="-285750">
              <a:buFont typeface="Wingdings" panose="05000000000000000000" pitchFamily="2" charset="2"/>
              <a:buChar char="Ø"/>
            </a:pPr>
            <a:r>
              <a:rPr lang="en-GB" altLang="de-DE" sz="1800" dirty="0"/>
              <a:t>In-depth analysis of apparent issues was often much more time consuming than originally expected -&gt; if RWC on QM should be operationalised this requires sufficient staff </a:t>
            </a:r>
            <a:r>
              <a:rPr lang="en-GB" altLang="de-DE" sz="1800" dirty="0" smtClean="0"/>
              <a:t>resources</a:t>
            </a:r>
          </a:p>
          <a:p>
            <a:pPr marL="285750" indent="-285750" hangingPunct="1">
              <a:buFont typeface="Wingdings" panose="05000000000000000000" pitchFamily="2" charset="2"/>
              <a:buChar char="Ø"/>
            </a:pPr>
            <a:endParaRPr lang="de-DE" altLang="de-DE" sz="1800" dirty="0" smtClean="0"/>
          </a:p>
        </p:txBody>
      </p:sp>
    </p:spTree>
    <p:extLst>
      <p:ext uri="{BB962C8B-B14F-4D97-AF65-F5344CB8AC3E}">
        <p14:creationId xmlns:p14="http://schemas.microsoft.com/office/powerpoint/2010/main" val="362424371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5" name="Textfeld 4"/>
          <p:cNvSpPr txBox="1"/>
          <p:nvPr/>
        </p:nvSpPr>
        <p:spPr>
          <a:xfrm>
            <a:off x="31954" y="304929"/>
            <a:ext cx="9211813" cy="430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kumimoji="0" lang="en-GB" sz="2200" b="1" i="0" u="none" strike="noStrike" cap="none" spc="0" normalizeH="0" baseline="0" dirty="0" smtClean="0">
                <a:ln>
                  <a:noFill/>
                </a:ln>
                <a:solidFill>
                  <a:schemeClr val="accent6"/>
                </a:solidFill>
                <a:effectLst/>
                <a:uFillTx/>
                <a:sym typeface="Helvetica"/>
              </a:rPr>
              <a:t>WIGOS Partnership: Expand AMDAR coverage with Turkish Airlines</a:t>
            </a:r>
            <a:endParaRPr kumimoji="0" lang="en-GB" sz="2200" b="1" i="0" u="none" strike="noStrike" cap="none" spc="0" normalizeH="0" baseline="0" dirty="0">
              <a:ln>
                <a:noFill/>
              </a:ln>
              <a:solidFill>
                <a:schemeClr val="accent6"/>
              </a:solidFill>
              <a:effectLst/>
              <a:uFillTx/>
              <a:sym typeface="Helvetica"/>
            </a:endParaRPr>
          </a:p>
        </p:txBody>
      </p:sp>
      <p:sp>
        <p:nvSpPr>
          <p:cNvPr id="2" name="Textfeld 1"/>
          <p:cNvSpPr txBox="1"/>
          <p:nvPr/>
        </p:nvSpPr>
        <p:spPr>
          <a:xfrm>
            <a:off x="179512" y="1347614"/>
            <a:ext cx="6122826"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000000"/>
                </a:solidFill>
                <a:effectLst/>
                <a:uFillTx/>
                <a:latin typeface="+mj-lt"/>
                <a:ea typeface="+mj-ea"/>
                <a:cs typeface="+mj-cs"/>
                <a:sym typeface="Helvetica"/>
              </a:rPr>
              <a:t>Negotiations TSMS – Turkish Airlines still in progress</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000000"/>
                </a:solidFill>
                <a:effectLst/>
                <a:uFillTx/>
                <a:latin typeface="+mj-lt"/>
                <a:ea typeface="+mj-ea"/>
                <a:cs typeface="+mj-cs"/>
                <a:sym typeface="Wingdings" panose="05000000000000000000" pitchFamily="2" charset="2"/>
              </a:rPr>
              <a:t> Task will delay</a:t>
            </a:r>
            <a:endParaRPr kumimoji="0" lang="en-GB" sz="20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58847641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676" y="449547"/>
            <a:ext cx="1575517" cy="417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9182" y="0"/>
            <a:ext cx="1359252" cy="91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3" name="Textfeld 2"/>
          <p:cNvSpPr txBox="1"/>
          <p:nvPr/>
        </p:nvSpPr>
        <p:spPr>
          <a:xfrm>
            <a:off x="21573" y="235314"/>
            <a:ext cx="6786469"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2600" b="1" dirty="0" smtClean="0">
                <a:solidFill>
                  <a:schemeClr val="accent6"/>
                </a:solidFill>
              </a:rPr>
              <a:t>Next steps foreseen …</a:t>
            </a:r>
            <a:r>
              <a:rPr lang="en-GB" sz="2600" b="1" dirty="0" smtClean="0">
                <a:solidFill>
                  <a:srgbClr val="FF0000"/>
                </a:solidFill>
              </a:rPr>
              <a:t>are too ambitious !!</a:t>
            </a:r>
            <a:endParaRPr kumimoji="0" lang="en-GB" sz="2600" b="1" i="0" u="none" strike="noStrike" cap="none" spc="0" normalizeH="0" baseline="0" dirty="0">
              <a:ln>
                <a:noFill/>
              </a:ln>
              <a:solidFill>
                <a:srgbClr val="FF0000"/>
              </a:solidFill>
              <a:effectLst/>
              <a:uFillTx/>
              <a:sym typeface="Helvetica"/>
            </a:endParaRPr>
          </a:p>
        </p:txBody>
      </p:sp>
      <p:sp>
        <p:nvSpPr>
          <p:cNvPr id="4" name="Shape 252"/>
          <p:cNvSpPr txBox="1">
            <a:spLocks/>
          </p:cNvSpPr>
          <p:nvPr/>
        </p:nvSpPr>
        <p:spPr bwMode="auto">
          <a:xfrm>
            <a:off x="234949" y="987574"/>
            <a:ext cx="8715573" cy="360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807847">
              <a:lnSpc>
                <a:spcPct val="90000"/>
              </a:lnSpc>
              <a:spcBef>
                <a:spcPts val="300"/>
              </a:spcBef>
              <a:buSzPct val="130000"/>
              <a:defRPr sz="2328">
                <a:latin typeface="Arial"/>
                <a:ea typeface="Arial"/>
                <a:cs typeface="Arial"/>
                <a:sym typeface="Arial"/>
              </a:defRPr>
            </a:pPr>
            <a:r>
              <a:rPr lang="en-US" sz="2328" kern="0" dirty="0" smtClean="0">
                <a:latin typeface="Arial Narrow" pitchFamily="34" charset="0"/>
                <a:ea typeface="Arial"/>
                <a:cs typeface="Arial"/>
                <a:sym typeface="Arial"/>
              </a:rPr>
              <a:t>“RWC in a nutshell” will operate until next RA VI plenary</a:t>
            </a:r>
            <a:br>
              <a:rPr lang="en-US" sz="2328" kern="0" dirty="0" smtClean="0">
                <a:latin typeface="Arial Narrow" pitchFamily="34" charset="0"/>
                <a:ea typeface="Arial"/>
                <a:cs typeface="Arial"/>
                <a:sym typeface="Arial"/>
              </a:rPr>
            </a:br>
            <a:endParaRPr lang="en-US" sz="2328" kern="0" dirty="0" smtClean="0">
              <a:latin typeface="Arial Narrow" pitchFamily="34" charset="0"/>
              <a:ea typeface="Arial"/>
              <a:cs typeface="Arial"/>
              <a:sym typeface="Arial"/>
            </a:endParaRPr>
          </a:p>
          <a:p>
            <a:pPr defTabSz="807847">
              <a:lnSpc>
                <a:spcPct val="90000"/>
              </a:lnSpc>
              <a:spcBef>
                <a:spcPts val="300"/>
              </a:spcBef>
              <a:buSzPct val="130000"/>
              <a:defRPr sz="2328">
                <a:latin typeface="Arial"/>
                <a:ea typeface="Arial"/>
                <a:cs typeface="Arial"/>
                <a:sym typeface="Arial"/>
              </a:defRPr>
            </a:pPr>
            <a:r>
              <a:rPr lang="en-US" sz="2328" dirty="0" smtClean="0">
                <a:latin typeface="Arial Narrow" pitchFamily="34" charset="0"/>
                <a:ea typeface="Arial"/>
                <a:cs typeface="Arial"/>
                <a:sym typeface="Arial"/>
              </a:rPr>
              <a:t>The nutshell experiment will finish before next RA VI plenary</a:t>
            </a:r>
            <a:br>
              <a:rPr lang="en-US" sz="2328" dirty="0" smtClean="0">
                <a:latin typeface="Arial Narrow" pitchFamily="34" charset="0"/>
                <a:ea typeface="Arial"/>
                <a:cs typeface="Arial"/>
                <a:sym typeface="Arial"/>
              </a:rPr>
            </a:br>
            <a:endParaRPr lang="en-US" sz="1400" kern="0" dirty="0" smtClean="0">
              <a:latin typeface="Arial Narrow" pitchFamily="34" charset="0"/>
              <a:ea typeface="Arial"/>
              <a:cs typeface="Arial"/>
              <a:sym typeface="Arial"/>
            </a:endParaRPr>
          </a:p>
          <a:p>
            <a:pPr defTabSz="807847">
              <a:lnSpc>
                <a:spcPct val="90000"/>
              </a:lnSpc>
              <a:spcBef>
                <a:spcPts val="300"/>
              </a:spcBef>
              <a:buSzPct val="130000"/>
              <a:defRPr sz="2328">
                <a:latin typeface="Arial"/>
                <a:ea typeface="Arial"/>
                <a:cs typeface="Arial"/>
                <a:sym typeface="Arial"/>
              </a:defRPr>
            </a:pPr>
            <a:r>
              <a:rPr lang="en-US" sz="2328" dirty="0" smtClean="0">
                <a:latin typeface="Arial Narrow" pitchFamily="34" charset="0"/>
                <a:ea typeface="Arial"/>
                <a:cs typeface="Arial"/>
                <a:sym typeface="Arial"/>
              </a:rPr>
              <a:t>Progress report at the next RA VI management group meeting</a:t>
            </a:r>
            <a:r>
              <a:rPr lang="en-US" sz="2328" kern="0" dirty="0" smtClean="0">
                <a:latin typeface="Arial Narrow" pitchFamily="34" charset="0"/>
                <a:ea typeface="Arial"/>
                <a:cs typeface="Arial"/>
                <a:sym typeface="Arial"/>
              </a:rPr>
              <a:t/>
            </a:r>
            <a:br>
              <a:rPr lang="en-US" sz="2328" kern="0" dirty="0" smtClean="0">
                <a:latin typeface="Arial Narrow" pitchFamily="34" charset="0"/>
                <a:ea typeface="Arial"/>
                <a:cs typeface="Arial"/>
                <a:sym typeface="Arial"/>
              </a:rPr>
            </a:br>
            <a:endParaRPr lang="en-US" sz="1400" kern="0" dirty="0" smtClean="0">
              <a:latin typeface="Arial Narrow" pitchFamily="34" charset="0"/>
              <a:ea typeface="Arial"/>
              <a:cs typeface="Arial"/>
              <a:sym typeface="Arial"/>
            </a:endParaRPr>
          </a:p>
          <a:p>
            <a:pPr marL="233412" indent="-233412" defTabSz="807847">
              <a:lnSpc>
                <a:spcPct val="90000"/>
              </a:lnSpc>
              <a:spcBef>
                <a:spcPts val="300"/>
              </a:spcBef>
              <a:buSzPct val="130000"/>
              <a:defRPr sz="2328">
                <a:latin typeface="Arial"/>
                <a:ea typeface="Arial"/>
                <a:cs typeface="Arial"/>
                <a:sym typeface="Arial"/>
              </a:defRPr>
            </a:pPr>
            <a:r>
              <a:rPr lang="en-US" sz="2328" kern="0" dirty="0" smtClean="0">
                <a:latin typeface="Arial Narrow" pitchFamily="34" charset="0"/>
                <a:ea typeface="Arial"/>
                <a:cs typeface="Arial"/>
                <a:sym typeface="Arial"/>
              </a:rPr>
              <a:t>  Presentation of the results at the next RA VI plenary </a:t>
            </a:r>
          </a:p>
          <a:p>
            <a:pPr marL="233412" indent="-233412" defTabSz="807847">
              <a:lnSpc>
                <a:spcPct val="90000"/>
              </a:lnSpc>
              <a:spcBef>
                <a:spcPts val="300"/>
              </a:spcBef>
              <a:buSzPct val="130000"/>
              <a:defRPr sz="2328">
                <a:latin typeface="Arial"/>
                <a:ea typeface="Arial"/>
                <a:cs typeface="Arial"/>
                <a:sym typeface="Arial"/>
              </a:defRPr>
            </a:pPr>
            <a:endParaRPr lang="en-US" sz="1400" kern="0" dirty="0">
              <a:latin typeface="Arial Narrow" pitchFamily="34" charset="0"/>
              <a:ea typeface="Arial"/>
              <a:cs typeface="Arial"/>
              <a:sym typeface="Arial"/>
            </a:endParaRPr>
          </a:p>
          <a:p>
            <a:pPr marL="233412" indent="-233412" defTabSz="807847">
              <a:lnSpc>
                <a:spcPct val="90000"/>
              </a:lnSpc>
              <a:spcBef>
                <a:spcPts val="300"/>
              </a:spcBef>
              <a:buSzPct val="130000"/>
              <a:defRPr sz="2328">
                <a:latin typeface="Arial"/>
                <a:ea typeface="Arial"/>
                <a:cs typeface="Arial"/>
                <a:sym typeface="Arial"/>
              </a:defRPr>
            </a:pPr>
            <a:r>
              <a:rPr lang="en-US" sz="2328" kern="0" dirty="0" smtClean="0">
                <a:latin typeface="Arial Narrow" pitchFamily="34" charset="0"/>
                <a:ea typeface="Arial"/>
                <a:cs typeface="Arial"/>
                <a:sym typeface="Arial"/>
              </a:rPr>
              <a:t>  Decision for the RA VI plenary will be prepared</a:t>
            </a:r>
            <a:br>
              <a:rPr lang="en-US" sz="2328" kern="0" dirty="0" smtClean="0">
                <a:latin typeface="Arial Narrow" pitchFamily="34" charset="0"/>
                <a:ea typeface="Arial"/>
                <a:cs typeface="Arial"/>
                <a:sym typeface="Arial"/>
              </a:rPr>
            </a:br>
            <a:endParaRPr lang="en-US" sz="1400" kern="0" dirty="0" smtClean="0">
              <a:latin typeface="Arial Narrow" pitchFamily="34" charset="0"/>
              <a:ea typeface="Arial"/>
              <a:cs typeface="Arial"/>
              <a:sym typeface="Arial"/>
            </a:endParaRPr>
          </a:p>
          <a:p>
            <a:pPr marL="233412" indent="-233412" defTabSz="807847">
              <a:lnSpc>
                <a:spcPct val="90000"/>
              </a:lnSpc>
              <a:spcBef>
                <a:spcPts val="300"/>
              </a:spcBef>
              <a:buSzPct val="130000"/>
              <a:defRPr sz="2328">
                <a:latin typeface="Arial"/>
                <a:ea typeface="Arial"/>
                <a:cs typeface="Arial"/>
                <a:sym typeface="Arial"/>
              </a:defRPr>
            </a:pPr>
            <a:r>
              <a:rPr lang="en-US" sz="2328" kern="0" dirty="0" smtClean="0">
                <a:latin typeface="Arial Narrow" pitchFamily="34" charset="0"/>
                <a:ea typeface="Arial"/>
                <a:cs typeface="Arial"/>
                <a:sym typeface="Arial"/>
              </a:rPr>
              <a:t>  Depending on the decision a RWC designation process </a:t>
            </a:r>
            <a:br>
              <a:rPr lang="en-US" sz="2328" kern="0" dirty="0" smtClean="0">
                <a:latin typeface="Arial Narrow" pitchFamily="34" charset="0"/>
                <a:ea typeface="Arial"/>
                <a:cs typeface="Arial"/>
                <a:sym typeface="Arial"/>
              </a:rPr>
            </a:br>
            <a:r>
              <a:rPr lang="en-US" sz="2328" kern="0" dirty="0" smtClean="0">
                <a:latin typeface="Arial Narrow" pitchFamily="34" charset="0"/>
                <a:ea typeface="Arial"/>
                <a:cs typeface="Arial"/>
                <a:sym typeface="Arial"/>
              </a:rPr>
              <a:t>  for RWC in RA VI could be established</a:t>
            </a:r>
            <a:endParaRPr lang="en-US" sz="2328" kern="0" dirty="0">
              <a:solidFill>
                <a:srgbClr val="000066"/>
              </a:solidFill>
              <a:latin typeface="Arial Narrow" pitchFamily="34" charset="0"/>
              <a:ea typeface="Arial"/>
              <a:cs typeface="Arial"/>
              <a:sym typeface="Arial"/>
            </a:endParaRPr>
          </a:p>
          <a:p>
            <a:pPr marL="233412" indent="-233412" defTabSz="807847">
              <a:lnSpc>
                <a:spcPct val="90000"/>
              </a:lnSpc>
              <a:spcBef>
                <a:spcPts val="300"/>
              </a:spcBef>
              <a:buSzPct val="130000"/>
              <a:defRPr sz="2328">
                <a:latin typeface="Arial"/>
                <a:ea typeface="Arial"/>
                <a:cs typeface="Arial"/>
                <a:sym typeface="Arial"/>
              </a:defRPr>
            </a:pPr>
            <a:endParaRPr lang="en-US" sz="2328" kern="0" dirty="0">
              <a:solidFill>
                <a:srgbClr val="000066"/>
              </a:solidFill>
              <a:latin typeface="Arial Narrow" pitchFamily="34" charset="0"/>
              <a:ea typeface="Arial"/>
              <a:cs typeface="Arial"/>
              <a:sym typeface="Arial"/>
            </a:endParaRPr>
          </a:p>
        </p:txBody>
      </p:sp>
    </p:spTree>
    <p:extLst>
      <p:ext uri="{BB962C8B-B14F-4D97-AF65-F5344CB8AC3E}">
        <p14:creationId xmlns:p14="http://schemas.microsoft.com/office/powerpoint/2010/main" val="92991234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987574"/>
            <a:ext cx="8698838" cy="3943350"/>
          </a:xfrm>
        </p:spPr>
        <p:txBody>
          <a:bodyPr>
            <a:noAutofit/>
          </a:bodyPr>
          <a:lstStyle/>
          <a:p>
            <a:pPr marL="285750" indent="-285750">
              <a:buFont typeface="Arial" panose="020B0604020202020204" pitchFamily="34" charset="0"/>
              <a:buChar char="•"/>
            </a:pPr>
            <a:r>
              <a:rPr lang="en-GB" altLang="de-DE" sz="2200" dirty="0" smtClean="0"/>
              <a:t>Combined network of RBSN and RBCN</a:t>
            </a:r>
            <a:br>
              <a:rPr lang="en-GB" altLang="de-DE" sz="2200" dirty="0" smtClean="0"/>
            </a:br>
            <a:endParaRPr lang="en-GB" altLang="de-DE" sz="2200" dirty="0" smtClean="0"/>
          </a:p>
          <a:p>
            <a:pPr marL="285750" lvl="1" indent="-285750">
              <a:buFont typeface="Arial" panose="020B0604020202020204" pitchFamily="34" charset="0"/>
              <a:buChar char="•"/>
            </a:pPr>
            <a:r>
              <a:rPr lang="en-GB" altLang="de-DE" sz="2200" dirty="0" smtClean="0"/>
              <a:t>Institutional meteorological network in RA </a:t>
            </a:r>
            <a:r>
              <a:rPr lang="en-GB" altLang="de-DE" sz="2200" dirty="0" smtClean="0">
                <a:cs typeface="Arial" panose="020B0604020202020204" pitchFamily="34" charset="0"/>
              </a:rPr>
              <a:t>VI</a:t>
            </a:r>
          </a:p>
          <a:p>
            <a:pPr lvl="2"/>
            <a:r>
              <a:rPr lang="en-GB" altLang="de-DE" sz="2200" dirty="0" smtClean="0">
                <a:cs typeface="Arial" panose="020B0604020202020204" pitchFamily="34" charset="0"/>
              </a:rPr>
              <a:t>	</a:t>
            </a:r>
            <a:r>
              <a:rPr lang="en-GB" altLang="de-DE" sz="2000" dirty="0" smtClean="0">
                <a:cs typeface="Arial" panose="020B0604020202020204" pitchFamily="34" charset="0"/>
              </a:rPr>
              <a:t>- Homogeneous distribution of the observation stations in a country</a:t>
            </a:r>
            <a:br>
              <a:rPr lang="en-GB" altLang="de-DE" sz="2000" dirty="0" smtClean="0">
                <a:cs typeface="Arial" panose="020B0604020202020204" pitchFamily="34" charset="0"/>
              </a:rPr>
            </a:br>
            <a:r>
              <a:rPr lang="en-GB" altLang="de-DE" sz="2000" dirty="0" smtClean="0">
                <a:cs typeface="Arial" panose="020B0604020202020204" pitchFamily="34" charset="0"/>
              </a:rPr>
              <a:t>	- </a:t>
            </a:r>
            <a:r>
              <a:rPr lang="en-GB" altLang="de-DE" sz="2000" dirty="0" smtClean="0"/>
              <a:t>Standardized measurement technique</a:t>
            </a:r>
            <a:br>
              <a:rPr lang="en-GB" altLang="de-DE" sz="2000" dirty="0" smtClean="0"/>
            </a:br>
            <a:r>
              <a:rPr lang="en-GB" altLang="de-DE" sz="2000" dirty="0" smtClean="0"/>
              <a:t>	- If possible RBON-stations with CIMO classification number 1 till 3</a:t>
            </a:r>
            <a:br>
              <a:rPr lang="en-GB" altLang="de-DE" sz="2000" dirty="0" smtClean="0"/>
            </a:br>
            <a:r>
              <a:rPr lang="en-GB" altLang="de-DE" sz="2000" dirty="0" smtClean="0"/>
              <a:t>	- Transmission of high frequency observation data </a:t>
            </a:r>
            <a:br>
              <a:rPr lang="en-GB" altLang="de-DE" sz="2000" dirty="0" smtClean="0"/>
            </a:br>
            <a:r>
              <a:rPr lang="en-GB" altLang="de-DE" sz="2000" dirty="0" smtClean="0"/>
              <a:t>		- Future: 10 minutes transmission in BUFR</a:t>
            </a:r>
            <a:endParaRPr lang="en-GB" altLang="de-DE" sz="2000" dirty="0" smtClean="0">
              <a:cs typeface="Arial" panose="020B0604020202020204" pitchFamily="34" charset="0"/>
            </a:endParaRPr>
          </a:p>
          <a:p>
            <a:pPr marL="285750" indent="-285750">
              <a:buFont typeface="Arial" panose="020B0604020202020204" pitchFamily="34" charset="0"/>
              <a:buChar char="•"/>
            </a:pPr>
            <a:endParaRPr lang="en-GB" altLang="de-DE" sz="2200" dirty="0" smtClean="0"/>
          </a:p>
          <a:p>
            <a:pPr marL="285750" indent="-285750">
              <a:buFont typeface="Arial" panose="020B0604020202020204" pitchFamily="34" charset="0"/>
              <a:buChar char="•"/>
            </a:pPr>
            <a:r>
              <a:rPr lang="en-GB" altLang="de-DE" sz="2200" dirty="0" smtClean="0"/>
              <a:t>Sensible proposal for </a:t>
            </a:r>
            <a:r>
              <a:rPr lang="en-GB" altLang="de-DE" sz="2200" dirty="0" err="1" smtClean="0"/>
              <a:t>deconcentration</a:t>
            </a:r>
            <a:r>
              <a:rPr lang="en-GB" altLang="de-DE" sz="2200" dirty="0" smtClean="0"/>
              <a:t> of observation stations in south-east Europe </a:t>
            </a:r>
            <a:endParaRPr lang="en-GB" altLang="de-DE" sz="2200" dirty="0"/>
          </a:p>
        </p:txBody>
      </p:sp>
      <p:sp>
        <p:nvSpPr>
          <p:cNvPr id="4" name="Shape 235"/>
          <p:cNvSpPr/>
          <p:nvPr/>
        </p:nvSpPr>
        <p:spPr>
          <a:xfrm>
            <a:off x="250824" y="164538"/>
            <a:ext cx="8713790"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3200" u="none" dirty="0" smtClean="0"/>
              <a:t>2. TT </a:t>
            </a:r>
            <a:r>
              <a:rPr sz="3200" u="none" dirty="0" smtClean="0"/>
              <a:t>WIGOS</a:t>
            </a:r>
            <a:r>
              <a:rPr lang="de-DE" sz="3200" u="none" dirty="0" smtClean="0"/>
              <a:t> : </a:t>
            </a:r>
            <a:r>
              <a:rPr lang="de-DE" sz="3200" u="none" dirty="0" err="1" smtClean="0"/>
              <a:t>Proposal</a:t>
            </a:r>
            <a:r>
              <a:rPr lang="de-DE" sz="3200" u="none" dirty="0" smtClean="0"/>
              <a:t> </a:t>
            </a:r>
            <a:r>
              <a:rPr lang="de-DE" sz="3200" u="none" dirty="0" err="1" smtClean="0"/>
              <a:t>for</a:t>
            </a:r>
            <a:r>
              <a:rPr lang="de-DE" sz="3200" u="none" dirty="0" smtClean="0"/>
              <a:t> RBON </a:t>
            </a:r>
            <a:r>
              <a:rPr lang="de-DE" sz="3200" u="none" dirty="0" err="1" smtClean="0"/>
              <a:t>Concept</a:t>
            </a:r>
            <a:endParaRPr sz="3200" u="none" dirty="0"/>
          </a:p>
        </p:txBody>
      </p:sp>
      <p:cxnSp>
        <p:nvCxnSpPr>
          <p:cNvPr id="6"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28755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5"/>
          <p:cNvSpPr/>
          <p:nvPr/>
        </p:nvSpPr>
        <p:spPr>
          <a:xfrm>
            <a:off x="250824" y="164538"/>
            <a:ext cx="8713790"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3200" u="none" dirty="0" smtClean="0"/>
              <a:t>2. TT </a:t>
            </a:r>
            <a:r>
              <a:rPr sz="3200" u="none" dirty="0" smtClean="0"/>
              <a:t>WIGOS</a:t>
            </a:r>
            <a:r>
              <a:rPr lang="de-DE" sz="3200" u="none" dirty="0" smtClean="0"/>
              <a:t> : </a:t>
            </a:r>
            <a:r>
              <a:rPr lang="en-GB" sz="3200" u="none" dirty="0" smtClean="0"/>
              <a:t>Proposal for </a:t>
            </a:r>
            <a:r>
              <a:rPr lang="de-DE" sz="3200" u="none" dirty="0" smtClean="0"/>
              <a:t>RBON </a:t>
            </a:r>
            <a:r>
              <a:rPr lang="en-GB" sz="3200" u="none" dirty="0" smtClean="0"/>
              <a:t>Concept</a:t>
            </a:r>
            <a:endParaRPr lang="en-GB" sz="3200" u="none" dirty="0"/>
          </a:p>
        </p:txBody>
      </p:sp>
      <p:grpSp>
        <p:nvGrpSpPr>
          <p:cNvPr id="5" name="Gruppieren 15"/>
          <p:cNvGrpSpPr>
            <a:grpSpLocks/>
          </p:cNvGrpSpPr>
          <p:nvPr/>
        </p:nvGrpSpPr>
        <p:grpSpPr bwMode="auto">
          <a:xfrm>
            <a:off x="554111" y="656981"/>
            <a:ext cx="7704856" cy="4062049"/>
            <a:chOff x="1475656" y="1487568"/>
            <a:chExt cx="5904655" cy="4834545"/>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l="41545" t="8272" r="1605" b="15097"/>
            <a:stretch>
              <a:fillRect/>
            </a:stretch>
          </p:blipFill>
          <p:spPr bwMode="auto">
            <a:xfrm>
              <a:off x="1475656" y="1487568"/>
              <a:ext cx="5904655" cy="4785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Gerade Verbindung mit Pfeil 3"/>
            <p:cNvCxnSpPr>
              <a:cxnSpLocks noChangeShapeType="1"/>
            </p:cNvCxnSpPr>
            <p:nvPr/>
          </p:nvCxnSpPr>
          <p:spPr bwMode="auto">
            <a:xfrm flipV="1">
              <a:off x="3779912" y="4941168"/>
              <a:ext cx="504056" cy="1008112"/>
            </a:xfrm>
            <a:prstGeom prst="straightConnector1">
              <a:avLst/>
            </a:prstGeom>
            <a:noFill/>
            <a:ln w="539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4"/>
            <p:cNvSpPr txBox="1">
              <a:spLocks noChangeArrowheads="1"/>
            </p:cNvSpPr>
            <p:nvPr/>
          </p:nvSpPr>
          <p:spPr bwMode="auto">
            <a:xfrm>
              <a:off x="2195736" y="5845913"/>
              <a:ext cx="5074207" cy="4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lr>
                  <a:schemeClr val="tx2"/>
                </a:buClr>
                <a:buSzPct val="95000"/>
                <a:buFont typeface="Wingdings" pitchFamily="2" charset="2"/>
                <a:buChar char="è"/>
                <a:defRPr>
                  <a:solidFill>
                    <a:schemeClr val="tx1"/>
                  </a:solidFill>
                  <a:latin typeface="Arial" charset="0"/>
                </a:defRPr>
              </a:lvl1pPr>
              <a:lvl2pPr marL="742950" indent="-285750">
                <a:spcBef>
                  <a:spcPct val="40000"/>
                </a:spcBef>
                <a:buClr>
                  <a:schemeClr val="tx2"/>
                </a:buClr>
                <a:buSzPct val="95000"/>
                <a:buFont typeface="Wingdings" pitchFamily="2" charset="2"/>
                <a:buChar char="è"/>
                <a:defRPr>
                  <a:solidFill>
                    <a:schemeClr val="tx1"/>
                  </a:solidFill>
                  <a:latin typeface="Arial" charset="0"/>
                </a:defRPr>
              </a:lvl2pPr>
              <a:lvl3pPr marL="1143000" indent="-228600">
                <a:spcBef>
                  <a:spcPct val="40000"/>
                </a:spcBef>
                <a:buClr>
                  <a:schemeClr val="tx2"/>
                </a:buClr>
                <a:buSzPct val="95000"/>
                <a:buFont typeface="Wingdings" pitchFamily="2" charset="2"/>
                <a:buChar char="è"/>
                <a:defRPr>
                  <a:solidFill>
                    <a:schemeClr val="tx1"/>
                  </a:solidFill>
                  <a:latin typeface="Arial" charset="0"/>
                </a:defRPr>
              </a:lvl3pPr>
              <a:lvl4pPr marL="1600200" indent="-228600">
                <a:spcBef>
                  <a:spcPct val="40000"/>
                </a:spcBef>
                <a:buClr>
                  <a:schemeClr val="tx2"/>
                </a:buClr>
                <a:buSzPct val="95000"/>
                <a:buFont typeface="Wingdings" pitchFamily="2" charset="2"/>
                <a:buChar char="è"/>
                <a:defRPr>
                  <a:solidFill>
                    <a:schemeClr val="tx1"/>
                  </a:solidFill>
                  <a:latin typeface="Arial" charset="0"/>
                </a:defRPr>
              </a:lvl4pPr>
              <a:lvl5pPr marL="2057400" indent="-228600">
                <a:spcBef>
                  <a:spcPct val="40000"/>
                </a:spcBef>
                <a:buClr>
                  <a:schemeClr val="tx2"/>
                </a:buClr>
                <a:buSzPct val="95000"/>
                <a:buFont typeface="Wingdings" pitchFamily="2" charset="2"/>
                <a:buChar char="è"/>
                <a:defRPr>
                  <a:solidFill>
                    <a:schemeClr val="tx1"/>
                  </a:solidFill>
                  <a:latin typeface="Arial" charset="0"/>
                </a:defRPr>
              </a:lvl5pPr>
              <a:lvl6pPr marL="25146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6pPr>
              <a:lvl7pPr marL="29718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7pPr>
              <a:lvl8pPr marL="34290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8pPr>
              <a:lvl9pPr marL="38862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9pPr>
            </a:lstStyle>
            <a:p>
              <a:pPr>
                <a:spcBef>
                  <a:spcPct val="0"/>
                </a:spcBef>
                <a:buClrTx/>
                <a:buSzTx/>
                <a:buFontTx/>
                <a:buNone/>
              </a:pPr>
              <a:r>
                <a:rPr lang="en-GB" altLang="de-DE" dirty="0" smtClean="0"/>
                <a:t>Sensible </a:t>
              </a:r>
              <a:r>
                <a:rPr lang="en-GB" altLang="de-DE" dirty="0" err="1" smtClean="0"/>
                <a:t>Deconcentration</a:t>
              </a:r>
              <a:r>
                <a:rPr lang="en-GB" altLang="de-DE" dirty="0" smtClean="0"/>
                <a:t> (</a:t>
              </a:r>
              <a:r>
                <a:rPr lang="en-GB" altLang="de-DE" b="1" dirty="0" smtClean="0">
                  <a:solidFill>
                    <a:srgbClr val="FF0000"/>
                  </a:solidFill>
                </a:rPr>
                <a:t>needs „political support</a:t>
              </a:r>
              <a:r>
                <a:rPr lang="en-GB" altLang="de-DE" dirty="0" smtClean="0">
                  <a:solidFill>
                    <a:srgbClr val="FF0000"/>
                  </a:solidFill>
                </a:rPr>
                <a:t>“)</a:t>
              </a:r>
              <a:endParaRPr lang="en-GB" altLang="de-DE" dirty="0">
                <a:solidFill>
                  <a:srgbClr val="FF0000"/>
                </a:solidFill>
              </a:endParaRPr>
            </a:p>
          </p:txBody>
        </p:sp>
        <p:cxnSp>
          <p:nvCxnSpPr>
            <p:cNvPr id="9" name="Gerade Verbindung mit Pfeil 7"/>
            <p:cNvCxnSpPr>
              <a:cxnSpLocks noChangeShapeType="1"/>
            </p:cNvCxnSpPr>
            <p:nvPr/>
          </p:nvCxnSpPr>
          <p:spPr bwMode="auto">
            <a:xfrm flipV="1">
              <a:off x="4283968" y="5445224"/>
              <a:ext cx="648072" cy="504056"/>
            </a:xfrm>
            <a:prstGeom prst="straightConnector1">
              <a:avLst/>
            </a:prstGeom>
            <a:noFill/>
            <a:ln w="539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feld 13"/>
          <p:cNvSpPr txBox="1">
            <a:spLocks noChangeArrowheads="1"/>
          </p:cNvSpPr>
          <p:nvPr/>
        </p:nvSpPr>
        <p:spPr bwMode="auto">
          <a:xfrm>
            <a:off x="4860032" y="995408"/>
            <a:ext cx="3384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lr>
                <a:schemeClr val="tx2"/>
              </a:buClr>
              <a:buSzPct val="95000"/>
              <a:buFont typeface="Wingdings" pitchFamily="2" charset="2"/>
              <a:buChar char="è"/>
              <a:defRPr>
                <a:solidFill>
                  <a:schemeClr val="tx1"/>
                </a:solidFill>
                <a:latin typeface="Arial" charset="0"/>
              </a:defRPr>
            </a:lvl1pPr>
            <a:lvl2pPr marL="742950" indent="-285750">
              <a:spcBef>
                <a:spcPct val="40000"/>
              </a:spcBef>
              <a:buClr>
                <a:schemeClr val="tx2"/>
              </a:buClr>
              <a:buSzPct val="95000"/>
              <a:buFont typeface="Wingdings" pitchFamily="2" charset="2"/>
              <a:buChar char="è"/>
              <a:defRPr>
                <a:solidFill>
                  <a:schemeClr val="tx1"/>
                </a:solidFill>
                <a:latin typeface="Arial" charset="0"/>
              </a:defRPr>
            </a:lvl2pPr>
            <a:lvl3pPr marL="1143000" indent="-228600">
              <a:spcBef>
                <a:spcPct val="40000"/>
              </a:spcBef>
              <a:buClr>
                <a:schemeClr val="tx2"/>
              </a:buClr>
              <a:buSzPct val="95000"/>
              <a:buFont typeface="Wingdings" pitchFamily="2" charset="2"/>
              <a:buChar char="è"/>
              <a:defRPr>
                <a:solidFill>
                  <a:schemeClr val="tx1"/>
                </a:solidFill>
                <a:latin typeface="Arial" charset="0"/>
              </a:defRPr>
            </a:lvl3pPr>
            <a:lvl4pPr marL="1600200" indent="-228600">
              <a:spcBef>
                <a:spcPct val="40000"/>
              </a:spcBef>
              <a:buClr>
                <a:schemeClr val="tx2"/>
              </a:buClr>
              <a:buSzPct val="95000"/>
              <a:buFont typeface="Wingdings" pitchFamily="2" charset="2"/>
              <a:buChar char="è"/>
              <a:defRPr>
                <a:solidFill>
                  <a:schemeClr val="tx1"/>
                </a:solidFill>
                <a:latin typeface="Arial" charset="0"/>
              </a:defRPr>
            </a:lvl4pPr>
            <a:lvl5pPr marL="2057400" indent="-228600">
              <a:spcBef>
                <a:spcPct val="40000"/>
              </a:spcBef>
              <a:buClr>
                <a:schemeClr val="tx2"/>
              </a:buClr>
              <a:buSzPct val="95000"/>
              <a:buFont typeface="Wingdings" pitchFamily="2" charset="2"/>
              <a:buChar char="è"/>
              <a:defRPr>
                <a:solidFill>
                  <a:schemeClr val="tx1"/>
                </a:solidFill>
                <a:latin typeface="Arial" charset="0"/>
              </a:defRPr>
            </a:lvl5pPr>
            <a:lvl6pPr marL="25146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6pPr>
            <a:lvl7pPr marL="29718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7pPr>
            <a:lvl8pPr marL="34290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8pPr>
            <a:lvl9pPr marL="38862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9pPr>
          </a:lstStyle>
          <a:p>
            <a:pPr>
              <a:spcBef>
                <a:spcPct val="0"/>
              </a:spcBef>
              <a:buClrTx/>
              <a:buSzTx/>
              <a:buFontTx/>
              <a:buNone/>
            </a:pPr>
            <a:r>
              <a:rPr lang="en-GB" altLang="de-DE" dirty="0" smtClean="0"/>
              <a:t>RBSN-stations are plotted</a:t>
            </a:r>
            <a:endParaRPr lang="en-GB" altLang="de-DE" dirty="0"/>
          </a:p>
        </p:txBody>
      </p:sp>
      <p:cxnSp>
        <p:nvCxnSpPr>
          <p:cNvPr id="11"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12806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16013" y="141685"/>
            <a:ext cx="7772400" cy="857250"/>
          </a:xfrm>
        </p:spPr>
        <p:txBody>
          <a:bodyPr/>
          <a:lstStyle/>
          <a:p>
            <a:pPr eaLnBrk="1" hangingPunct="1"/>
            <a:r>
              <a:rPr lang="en-GB" altLang="tr-TR" sz="4000" b="1" smtClean="0">
                <a:solidFill>
                  <a:schemeClr val="accent2"/>
                </a:solidFill>
                <a:latin typeface="Arial" charset="0"/>
                <a:cs typeface="Arial" charset="0"/>
              </a:rPr>
              <a:t>1. WG-TDI at a Glance (II)</a:t>
            </a:r>
          </a:p>
        </p:txBody>
      </p:sp>
      <p:sp>
        <p:nvSpPr>
          <p:cNvPr id="10243" name="Rectangle 3"/>
          <p:cNvSpPr>
            <a:spLocks noGrp="1" noChangeArrowheads="1"/>
          </p:cNvSpPr>
          <p:nvPr>
            <p:ph type="body" idx="1"/>
          </p:nvPr>
        </p:nvSpPr>
        <p:spPr>
          <a:xfrm>
            <a:off x="683568" y="987574"/>
            <a:ext cx="7772400" cy="3887987"/>
          </a:xfrm>
        </p:spPr>
        <p:txBody>
          <a:bodyPr>
            <a:normAutofit fontScale="92500" lnSpcReduction="20000"/>
          </a:bodyPr>
          <a:lstStyle/>
          <a:p>
            <a:pPr marL="457200" indent="-457200" eaLnBrk="1" hangingPunct="1">
              <a:lnSpc>
                <a:spcPct val="90000"/>
              </a:lnSpc>
              <a:buFont typeface="Arial" panose="020B0604020202020204" pitchFamily="34" charset="0"/>
              <a:buChar char="•"/>
              <a:defRPr/>
            </a:pPr>
            <a:r>
              <a:rPr lang="en-GB" sz="2600" b="1" dirty="0" smtClean="0">
                <a:latin typeface="Arial" panose="020B0604020202020204" pitchFamily="34" charset="0"/>
                <a:ea typeface="+mn-ea"/>
                <a:cs typeface="Arial" panose="020B0604020202020204" pitchFamily="34" charset="0"/>
              </a:rPr>
              <a:t>TT/WIGOS-I</a:t>
            </a:r>
            <a:endParaRPr lang="en-GB" sz="2600" b="1" dirty="0" smtClean="0">
              <a:latin typeface="Arial" panose="020B0604020202020204" pitchFamily="34" charset="0"/>
              <a:ea typeface="ＭＳ Ｐゴシック" charset="0"/>
              <a:cs typeface="Arial" panose="020B0604020202020204" pitchFamily="34" charset="0"/>
            </a:endParaRPr>
          </a:p>
          <a:p>
            <a:pPr marL="864000" lvl="3" indent="-342900">
              <a:lnSpc>
                <a:spcPct val="90000"/>
              </a:lnSpc>
              <a:buFont typeface="Symbol" panose="05050102010706020507" pitchFamily="18" charset="2"/>
              <a:buChar char="-"/>
              <a:defRPr/>
            </a:pPr>
            <a:r>
              <a:rPr lang="en-GB" sz="2400" dirty="0" smtClean="0">
                <a:latin typeface="Arial" panose="020B0604020202020204" pitchFamily="34" charset="0"/>
                <a:ea typeface="ＭＳ Ｐゴシック" charset="0"/>
                <a:cs typeface="Arial" panose="020B0604020202020204" pitchFamily="34" charset="0"/>
              </a:rPr>
              <a:t>Chair: </a:t>
            </a:r>
            <a:r>
              <a:rPr lang="en-GB" sz="2400" dirty="0" err="1" smtClean="0">
                <a:latin typeface="Arial" panose="020B0604020202020204" pitchFamily="34" charset="0"/>
                <a:ea typeface="ＭＳ Ｐゴシック" charset="0"/>
                <a:cs typeface="Arial" panose="020B0604020202020204" pitchFamily="34" charset="0"/>
              </a:rPr>
              <a:t>Ercan</a:t>
            </a:r>
            <a:r>
              <a:rPr lang="en-GB" sz="2400" dirty="0" smtClean="0">
                <a:latin typeface="Arial" panose="020B0604020202020204" pitchFamily="34" charset="0"/>
                <a:ea typeface="ＭＳ Ｐゴシック" charset="0"/>
                <a:cs typeface="Arial" panose="020B0604020202020204" pitchFamily="34" charset="0"/>
              </a:rPr>
              <a:t> </a:t>
            </a:r>
            <a:r>
              <a:rPr lang="en-GB" sz="2400" dirty="0" err="1" smtClean="0">
                <a:latin typeface="Arial" panose="020B0604020202020204" pitchFamily="34" charset="0"/>
                <a:ea typeface="ＭＳ Ｐゴシック" charset="0"/>
                <a:cs typeface="Arial" panose="020B0604020202020204" pitchFamily="34" charset="0"/>
              </a:rPr>
              <a:t>Büyükbas</a:t>
            </a:r>
            <a:r>
              <a:rPr lang="en-GB" sz="2400" dirty="0" smtClean="0">
                <a:latin typeface="Arial" panose="020B0604020202020204" pitchFamily="34" charset="0"/>
                <a:ea typeface="ＭＳ Ｐゴシック" charset="0"/>
                <a:cs typeface="Arial" panose="020B0604020202020204" pitchFamily="34" charset="0"/>
              </a:rPr>
              <a:t>, TSMS Turkey</a:t>
            </a:r>
          </a:p>
          <a:p>
            <a:pPr marL="864000" lvl="3" indent="-342900">
              <a:lnSpc>
                <a:spcPct val="90000"/>
              </a:lnSpc>
              <a:buFont typeface="Symbol" panose="05050102010706020507" pitchFamily="18" charset="2"/>
              <a:buChar char="-"/>
              <a:defRPr/>
            </a:pPr>
            <a:r>
              <a:rPr lang="en-GB" sz="2400" dirty="0" err="1" smtClean="0">
                <a:latin typeface="Arial" panose="020B0604020202020204" pitchFamily="34" charset="0"/>
                <a:ea typeface="ＭＳ Ｐゴシック" charset="0"/>
                <a:cs typeface="Arial" panose="020B0604020202020204" pitchFamily="34" charset="0"/>
              </a:rPr>
              <a:t>ToR</a:t>
            </a:r>
            <a:r>
              <a:rPr lang="en-GB" sz="2400" dirty="0" smtClean="0">
                <a:latin typeface="Arial" panose="020B0604020202020204" pitchFamily="34" charset="0"/>
                <a:ea typeface="ＭＳ Ｐゴシック" charset="0"/>
                <a:cs typeface="Arial" panose="020B0604020202020204" pitchFamily="34" charset="0"/>
              </a:rPr>
              <a:t>: </a:t>
            </a:r>
            <a:r>
              <a:rPr lang="en-GB" sz="1600" dirty="0" smtClean="0">
                <a:latin typeface="Arial" panose="020B0604020202020204" pitchFamily="34" charset="0"/>
                <a:ea typeface="ＭＳ Ｐゴシック" charset="0"/>
                <a:cs typeface="Arial" panose="020B0604020202020204" pitchFamily="34" charset="0"/>
              </a:rPr>
              <a:t>changed, approved</a:t>
            </a:r>
            <a:r>
              <a:rPr lang="en-GB" sz="2400" dirty="0" smtClean="0">
                <a:solidFill>
                  <a:srgbClr val="00B050"/>
                </a:solidFill>
                <a:latin typeface="Arial" panose="020B0604020202020204" pitchFamily="34" charset="0"/>
                <a:ea typeface="ＭＳ Ｐゴシック" charset="0"/>
                <a:cs typeface="Arial" panose="020B0604020202020204" pitchFamily="34" charset="0"/>
              </a:rPr>
              <a:t>☺	</a:t>
            </a:r>
            <a:r>
              <a:rPr lang="en-GB" sz="2400" dirty="0" smtClean="0">
                <a:latin typeface="Arial" panose="020B0604020202020204" pitchFamily="34" charset="0"/>
                <a:ea typeface="ＭＳ Ｐゴシック" charset="0"/>
                <a:cs typeface="Arial" panose="020B0604020202020204" pitchFamily="34" charset="0"/>
              </a:rPr>
              <a:t>List of Members: </a:t>
            </a:r>
            <a:r>
              <a:rPr lang="en-GB" sz="2400" dirty="0" smtClean="0">
                <a:solidFill>
                  <a:srgbClr val="00B050"/>
                </a:solidFill>
                <a:latin typeface="Arial" panose="020B0604020202020204" pitchFamily="34" charset="0"/>
                <a:ea typeface="ＭＳ Ｐゴシック" charset="0"/>
                <a:cs typeface="Arial" panose="020B0604020202020204" pitchFamily="34" charset="0"/>
              </a:rPr>
              <a:t>☺</a:t>
            </a:r>
          </a:p>
          <a:p>
            <a:pPr marL="521100" lvl="3">
              <a:lnSpc>
                <a:spcPct val="90000"/>
              </a:lnSpc>
              <a:defRPr/>
            </a:pPr>
            <a:endParaRPr lang="en-GB" sz="2400" dirty="0" smtClean="0">
              <a:solidFill>
                <a:srgbClr val="00B050"/>
              </a:solidFill>
              <a:latin typeface="Arial" panose="020B0604020202020204" pitchFamily="34" charset="0"/>
              <a:ea typeface="ＭＳ Ｐゴシック" charset="0"/>
              <a:cs typeface="Arial" panose="020B0604020202020204" pitchFamily="34" charset="0"/>
            </a:endParaRPr>
          </a:p>
          <a:p>
            <a:pPr marL="457200" indent="-457200" eaLnBrk="1" hangingPunct="1">
              <a:lnSpc>
                <a:spcPct val="90000"/>
              </a:lnSpc>
              <a:buFont typeface="Arial" panose="020B0604020202020204" pitchFamily="34" charset="0"/>
              <a:buChar char="•"/>
              <a:defRPr/>
            </a:pPr>
            <a:r>
              <a:rPr lang="en-GB" sz="2600" b="1" dirty="0">
                <a:latin typeface="Arial" panose="020B0604020202020204" pitchFamily="34" charset="0"/>
                <a:cs typeface="Arial" panose="020B0604020202020204" pitchFamily="34" charset="0"/>
              </a:rPr>
              <a:t>TT/RIC</a:t>
            </a:r>
            <a:endParaRPr lang="en-GB" sz="2600" b="1" dirty="0">
              <a:latin typeface="Arial" panose="020B0604020202020204" pitchFamily="34" charset="0"/>
              <a:ea typeface="ＭＳ Ｐゴシック" charset="0"/>
              <a:cs typeface="Arial" panose="020B0604020202020204" pitchFamily="34" charset="0"/>
            </a:endParaRPr>
          </a:p>
          <a:p>
            <a:pPr marL="864000" lvl="1" indent="-342900" eaLnBrk="1" hangingPunct="1">
              <a:lnSpc>
                <a:spcPct val="90000"/>
              </a:lnSpc>
              <a:buFont typeface="Symbol" panose="05050102010706020507" pitchFamily="18" charset="2"/>
              <a:buChar char="-"/>
              <a:defRPr/>
            </a:pPr>
            <a:r>
              <a:rPr lang="en-GB" sz="2400" dirty="0">
                <a:latin typeface="Arial" panose="020B0604020202020204" pitchFamily="34" charset="0"/>
                <a:ea typeface="ＭＳ Ｐゴシック" charset="0"/>
                <a:cs typeface="Arial" panose="020B0604020202020204" pitchFamily="34" charset="0"/>
              </a:rPr>
              <a:t>Chair: Drago </a:t>
            </a:r>
            <a:r>
              <a:rPr lang="en-GB" sz="2400" dirty="0" err="1">
                <a:latin typeface="Arial" panose="020B0604020202020204" pitchFamily="34" charset="0"/>
                <a:ea typeface="ＭＳ Ｐゴシック" charset="0"/>
                <a:cs typeface="Arial" panose="020B0604020202020204" pitchFamily="34" charset="0"/>
              </a:rPr>
              <a:t>Groselj</a:t>
            </a:r>
            <a:r>
              <a:rPr lang="en-GB" sz="2400" dirty="0">
                <a:latin typeface="Arial" panose="020B0604020202020204" pitchFamily="34" charset="0"/>
                <a:ea typeface="ＭＳ Ｐゴシック" charset="0"/>
                <a:cs typeface="Arial" panose="020B0604020202020204" pitchFamily="34" charset="0"/>
              </a:rPr>
              <a:t>, EAS-MO Slovenia</a:t>
            </a:r>
          </a:p>
          <a:p>
            <a:pPr marL="864000" lvl="1" indent="-342900" eaLnBrk="1" hangingPunct="1">
              <a:lnSpc>
                <a:spcPct val="90000"/>
              </a:lnSpc>
              <a:buFont typeface="Symbol" panose="05050102010706020507" pitchFamily="18" charset="2"/>
              <a:buChar char="-"/>
              <a:defRPr/>
            </a:pPr>
            <a:r>
              <a:rPr lang="en-GB" sz="2400" dirty="0" err="1">
                <a:latin typeface="Arial" panose="020B0604020202020204" pitchFamily="34" charset="0"/>
                <a:ea typeface="ＭＳ Ｐゴシック" charset="0"/>
                <a:cs typeface="Arial" panose="020B0604020202020204" pitchFamily="34" charset="0"/>
              </a:rPr>
              <a:t>ToR</a:t>
            </a:r>
            <a:r>
              <a:rPr lang="en-GB" sz="2400" dirty="0">
                <a:latin typeface="Arial" panose="020B0604020202020204" pitchFamily="34" charset="0"/>
                <a:ea typeface="ＭＳ Ｐゴシック" charset="0"/>
                <a:cs typeface="Arial" panose="020B0604020202020204" pitchFamily="34" charset="0"/>
              </a:rPr>
              <a:t>: </a:t>
            </a:r>
            <a:r>
              <a:rPr lang="en-GB" sz="2400" dirty="0">
                <a:solidFill>
                  <a:srgbClr val="00B050"/>
                </a:solidFill>
                <a:latin typeface="Arial" panose="020B0604020202020204" pitchFamily="34" charset="0"/>
                <a:ea typeface="ＭＳ Ｐゴシック" charset="0"/>
                <a:cs typeface="Arial" panose="020B0604020202020204" pitchFamily="34" charset="0"/>
              </a:rPr>
              <a:t>☺ 		</a:t>
            </a:r>
            <a:r>
              <a:rPr lang="en-GB" sz="2400" dirty="0">
                <a:latin typeface="Arial" panose="020B0604020202020204" pitchFamily="34" charset="0"/>
                <a:ea typeface="ＭＳ Ｐゴシック" charset="0"/>
                <a:cs typeface="Arial" panose="020B0604020202020204" pitchFamily="34" charset="0"/>
              </a:rPr>
              <a:t>List of Members: </a:t>
            </a:r>
            <a:r>
              <a:rPr lang="en-GB" sz="2400" dirty="0" smtClean="0">
                <a:solidFill>
                  <a:srgbClr val="00B050"/>
                </a:solidFill>
                <a:latin typeface="Arial" panose="020B0604020202020204" pitchFamily="34" charset="0"/>
                <a:ea typeface="ＭＳ Ｐゴシック" charset="0"/>
                <a:cs typeface="Arial" panose="020B0604020202020204" pitchFamily="34" charset="0"/>
              </a:rPr>
              <a:t>☺</a:t>
            </a:r>
          </a:p>
          <a:p>
            <a:pPr marL="521100" lvl="1" eaLnBrk="1" hangingPunct="1">
              <a:lnSpc>
                <a:spcPct val="90000"/>
              </a:lnSpc>
              <a:defRPr/>
            </a:pPr>
            <a:endParaRPr lang="en-GB" sz="2400" dirty="0" smtClean="0">
              <a:solidFill>
                <a:srgbClr val="00B050"/>
              </a:solidFill>
              <a:latin typeface="Arial" panose="020B0604020202020204" pitchFamily="34" charset="0"/>
              <a:ea typeface="ＭＳ Ｐゴシック" charset="0"/>
              <a:cs typeface="Arial" panose="020B0604020202020204" pitchFamily="34" charset="0"/>
            </a:endParaRPr>
          </a:p>
          <a:p>
            <a:pPr marL="864000" lvl="1" indent="-342900" eaLnBrk="1" hangingPunct="1">
              <a:lnSpc>
                <a:spcPct val="90000"/>
              </a:lnSpc>
              <a:buFont typeface="Symbol" panose="05050102010706020507" pitchFamily="18" charset="2"/>
              <a:buChar char="-"/>
              <a:defRPr/>
            </a:pPr>
            <a:endParaRPr lang="en-GB" dirty="0" smtClean="0">
              <a:solidFill>
                <a:srgbClr val="00B050"/>
              </a:solidFill>
              <a:latin typeface="Arial" panose="020B0604020202020204" pitchFamily="34" charset="0"/>
              <a:ea typeface="ＭＳ Ｐゴシック" charset="0"/>
              <a:cs typeface="Arial" panose="020B0604020202020204" pitchFamily="34" charset="0"/>
            </a:endParaRPr>
          </a:p>
          <a:p>
            <a:pPr marL="457200" indent="-457200" eaLnBrk="1" hangingPunct="1">
              <a:lnSpc>
                <a:spcPct val="90000"/>
              </a:lnSpc>
              <a:buFont typeface="Arial" panose="020B0604020202020204" pitchFamily="34" charset="0"/>
              <a:buChar char="•"/>
              <a:defRPr/>
            </a:pPr>
            <a:r>
              <a:rPr lang="en-GB" sz="2600" b="1" dirty="0" smtClean="0">
                <a:latin typeface="Arial" panose="020B0604020202020204" pitchFamily="34" charset="0"/>
                <a:cs typeface="Arial" panose="020B0604020202020204" pitchFamily="34" charset="0"/>
              </a:rPr>
              <a:t>TT/MTDCF</a:t>
            </a:r>
            <a:endParaRPr lang="en-GB" sz="2600" b="1" dirty="0">
              <a:latin typeface="Arial" panose="020B0604020202020204" pitchFamily="34" charset="0"/>
              <a:ea typeface="ＭＳ Ｐゴシック" charset="0"/>
              <a:cs typeface="Arial" panose="020B0604020202020204" pitchFamily="34" charset="0"/>
            </a:endParaRPr>
          </a:p>
          <a:p>
            <a:pPr marL="864000" lvl="1" indent="-342900" eaLnBrk="1" hangingPunct="1">
              <a:lnSpc>
                <a:spcPct val="90000"/>
              </a:lnSpc>
              <a:buFont typeface="Symbol" panose="05050102010706020507" pitchFamily="18" charset="2"/>
              <a:buChar char="-"/>
              <a:defRPr/>
            </a:pPr>
            <a:r>
              <a:rPr lang="en-GB" sz="2400" dirty="0" smtClean="0">
                <a:latin typeface="Arial" panose="020B0604020202020204" pitchFamily="34" charset="0"/>
                <a:ea typeface="ＭＳ Ｐゴシック" charset="0"/>
                <a:cs typeface="Arial" panose="020B0604020202020204" pitchFamily="34" charset="0"/>
              </a:rPr>
              <a:t>Chair: Alexander Kats, </a:t>
            </a:r>
            <a:r>
              <a:rPr lang="en-GB" sz="2400" dirty="0" err="1" smtClean="0">
                <a:latin typeface="Arial" panose="020B0604020202020204" pitchFamily="34" charset="0"/>
                <a:ea typeface="ＭＳ Ｐゴシック" charset="0"/>
                <a:cs typeface="Arial" panose="020B0604020202020204" pitchFamily="34" charset="0"/>
              </a:rPr>
              <a:t>Roshydromet</a:t>
            </a:r>
            <a:r>
              <a:rPr lang="en-GB" sz="2400" dirty="0" smtClean="0">
                <a:latin typeface="Arial" panose="020B0604020202020204" pitchFamily="34" charset="0"/>
                <a:ea typeface="ＭＳ Ｐゴシック" charset="0"/>
                <a:cs typeface="Arial" panose="020B0604020202020204" pitchFamily="34" charset="0"/>
              </a:rPr>
              <a:t> </a:t>
            </a:r>
            <a:r>
              <a:rPr lang="en-GB" sz="2400" dirty="0" err="1" smtClean="0">
                <a:latin typeface="Arial" panose="020B0604020202020204" pitchFamily="34" charset="0"/>
                <a:ea typeface="ＭＳ Ｐゴシック" charset="0"/>
                <a:cs typeface="Arial" panose="020B0604020202020204" pitchFamily="34" charset="0"/>
              </a:rPr>
              <a:t>Rusia</a:t>
            </a:r>
            <a:endParaRPr lang="en-GB" sz="2400" dirty="0">
              <a:latin typeface="Arial" panose="020B0604020202020204" pitchFamily="34" charset="0"/>
              <a:ea typeface="ＭＳ Ｐゴシック" charset="0"/>
              <a:cs typeface="Arial" panose="020B0604020202020204" pitchFamily="34" charset="0"/>
            </a:endParaRPr>
          </a:p>
          <a:p>
            <a:pPr marL="864000" lvl="1" indent="-342900" eaLnBrk="1" hangingPunct="1">
              <a:lnSpc>
                <a:spcPct val="90000"/>
              </a:lnSpc>
              <a:buFont typeface="Symbol" panose="05050102010706020507" pitchFamily="18" charset="2"/>
              <a:buChar char="-"/>
              <a:defRPr/>
            </a:pPr>
            <a:r>
              <a:rPr lang="en-GB" sz="2400" dirty="0" err="1" smtClean="0">
                <a:latin typeface="Arial" panose="020B0604020202020204" pitchFamily="34" charset="0"/>
                <a:ea typeface="ＭＳ Ｐゴシック" charset="0"/>
                <a:cs typeface="Arial" panose="020B0604020202020204" pitchFamily="34" charset="0"/>
              </a:rPr>
              <a:t>ToR</a:t>
            </a:r>
            <a:r>
              <a:rPr lang="en-GB" sz="2400" dirty="0" smtClean="0">
                <a:latin typeface="Arial" panose="020B0604020202020204" pitchFamily="34" charset="0"/>
                <a:ea typeface="ＭＳ Ｐゴシック" charset="0"/>
                <a:cs typeface="Arial" panose="020B0604020202020204" pitchFamily="34" charset="0"/>
              </a:rPr>
              <a:t>: </a:t>
            </a:r>
            <a:r>
              <a:rPr lang="en-GB" sz="2400" dirty="0">
                <a:solidFill>
                  <a:srgbClr val="00B050"/>
                </a:solidFill>
                <a:latin typeface="Arial" panose="020B0604020202020204" pitchFamily="34" charset="0"/>
                <a:ea typeface="ＭＳ Ｐゴシック" charset="0"/>
                <a:cs typeface="Arial" panose="020B0604020202020204" pitchFamily="34" charset="0"/>
              </a:rPr>
              <a:t>☺ </a:t>
            </a:r>
            <a:r>
              <a:rPr lang="en-GB" sz="2400" dirty="0" smtClean="0">
                <a:latin typeface="Arial" panose="020B0604020202020204" pitchFamily="34" charset="0"/>
                <a:ea typeface="ＭＳ Ｐゴシック" charset="0"/>
                <a:cs typeface="Arial" panose="020B0604020202020204" pitchFamily="34" charset="0"/>
              </a:rPr>
              <a:t>		List of Members: </a:t>
            </a:r>
            <a:r>
              <a:rPr lang="en-GB" sz="2400" b="1" dirty="0" smtClean="0">
                <a:solidFill>
                  <a:srgbClr val="FF0000"/>
                </a:solidFill>
                <a:latin typeface="Arial" panose="020B0604020202020204" pitchFamily="34" charset="0"/>
                <a:ea typeface="ＭＳ Ｐゴシック" charset="0"/>
                <a:cs typeface="Arial" panose="020B0604020202020204" pitchFamily="34" charset="0"/>
                <a:sym typeface="Wingdings"/>
              </a:rPr>
              <a:t></a:t>
            </a:r>
            <a:r>
              <a:rPr lang="en-GB" sz="2400" dirty="0" smtClean="0">
                <a:latin typeface="Arial" panose="020B0604020202020204" pitchFamily="34" charset="0"/>
                <a:ea typeface="ＭＳ Ｐゴシック" charset="0"/>
                <a:cs typeface="Arial" panose="020B0604020202020204" pitchFamily="34" charset="0"/>
              </a:rPr>
              <a:t> </a:t>
            </a:r>
            <a:r>
              <a:rPr lang="en-GB" sz="2400" b="1" dirty="0" smtClean="0">
                <a:solidFill>
                  <a:srgbClr val="FF0000"/>
                </a:solidFill>
                <a:latin typeface="Arial" panose="020B0604020202020204" pitchFamily="34" charset="0"/>
                <a:ea typeface="ＭＳ Ｐゴシック" charset="0"/>
                <a:cs typeface="Arial" panose="020B0604020202020204" pitchFamily="34" charset="0"/>
                <a:sym typeface="Wingdings"/>
              </a:rPr>
              <a:t> !!</a:t>
            </a:r>
          </a:p>
          <a:p>
            <a:pPr marL="521100" lvl="1" eaLnBrk="1" hangingPunct="1">
              <a:lnSpc>
                <a:spcPct val="90000"/>
              </a:lnSpc>
              <a:defRPr/>
            </a:pPr>
            <a:endParaRPr lang="en-GB" sz="2400" dirty="0">
              <a:latin typeface="Arial" panose="020B0604020202020204" pitchFamily="34" charset="0"/>
              <a:ea typeface="ＭＳ Ｐゴシック" charset="0"/>
              <a:cs typeface="Arial" panose="020B0604020202020204" pitchFamily="34" charset="0"/>
            </a:endParaRPr>
          </a:p>
          <a:p>
            <a:pPr marL="457200" indent="-457200" eaLnBrk="1" hangingPunct="1">
              <a:lnSpc>
                <a:spcPct val="90000"/>
              </a:lnSpc>
              <a:buFont typeface="Arial" panose="020B0604020202020204" pitchFamily="34" charset="0"/>
              <a:buChar char="•"/>
              <a:defRPr/>
            </a:pPr>
            <a:r>
              <a:rPr lang="en-GB" sz="2600" b="1" dirty="0" smtClean="0">
                <a:latin typeface="Arial" panose="020B0604020202020204" pitchFamily="34" charset="0"/>
                <a:cs typeface="Arial" panose="020B0604020202020204" pitchFamily="34" charset="0"/>
              </a:rPr>
              <a:t>TT/RMDCN</a:t>
            </a:r>
            <a:endParaRPr lang="en-GB" sz="2600" b="1" dirty="0">
              <a:latin typeface="Arial" panose="020B0604020202020204" pitchFamily="34" charset="0"/>
              <a:ea typeface="ＭＳ Ｐゴシック" charset="0"/>
              <a:cs typeface="Arial" panose="020B0604020202020204" pitchFamily="34" charset="0"/>
            </a:endParaRPr>
          </a:p>
          <a:p>
            <a:pPr marL="864000" lvl="1" indent="-342900" eaLnBrk="1" hangingPunct="1">
              <a:lnSpc>
                <a:spcPct val="90000"/>
              </a:lnSpc>
              <a:buFont typeface="Symbol" panose="05050102010706020507" pitchFamily="18" charset="2"/>
              <a:buChar char="-"/>
              <a:defRPr/>
            </a:pPr>
            <a:r>
              <a:rPr lang="en-GB" sz="2400" dirty="0" smtClean="0">
                <a:latin typeface="Arial" panose="020B0604020202020204" pitchFamily="34" charset="0"/>
                <a:ea typeface="ＭＳ Ｐゴシック" charset="0"/>
                <a:cs typeface="Arial" panose="020B0604020202020204" pitchFamily="34" charset="0"/>
              </a:rPr>
              <a:t>Chair: Ilona Glaser, DWD Germany</a:t>
            </a:r>
          </a:p>
          <a:p>
            <a:pPr marL="864000" lvl="1" indent="-342900" eaLnBrk="1" hangingPunct="1">
              <a:lnSpc>
                <a:spcPct val="90000"/>
              </a:lnSpc>
              <a:buFont typeface="Symbol" panose="05050102010706020507" pitchFamily="18" charset="2"/>
              <a:buChar char="-"/>
              <a:defRPr/>
            </a:pPr>
            <a:r>
              <a:rPr lang="en-GB" sz="2400" dirty="0" err="1" smtClean="0">
                <a:latin typeface="Arial" panose="020B0604020202020204" pitchFamily="34" charset="0"/>
                <a:ea typeface="ＭＳ Ｐゴシック" charset="0"/>
                <a:cs typeface="Arial" panose="020B0604020202020204" pitchFamily="34" charset="0"/>
              </a:rPr>
              <a:t>ToR</a:t>
            </a:r>
            <a:r>
              <a:rPr lang="en-GB" sz="2400" dirty="0" smtClean="0">
                <a:latin typeface="Arial" panose="020B0604020202020204" pitchFamily="34" charset="0"/>
                <a:ea typeface="ＭＳ Ｐゴシック" charset="0"/>
                <a:cs typeface="Arial" panose="020B0604020202020204" pitchFamily="34" charset="0"/>
              </a:rPr>
              <a:t>: </a:t>
            </a:r>
            <a:r>
              <a:rPr lang="en-GB" sz="2400" dirty="0" smtClean="0">
                <a:solidFill>
                  <a:srgbClr val="00B050"/>
                </a:solidFill>
                <a:latin typeface="Arial" panose="020B0604020202020204" pitchFamily="34" charset="0"/>
                <a:ea typeface="ＭＳ Ｐゴシック" charset="0"/>
                <a:cs typeface="Arial" panose="020B0604020202020204" pitchFamily="34" charset="0"/>
              </a:rPr>
              <a:t>☺			</a:t>
            </a:r>
            <a:r>
              <a:rPr lang="en-GB" sz="2400" dirty="0" smtClean="0">
                <a:latin typeface="Arial" panose="020B0604020202020204" pitchFamily="34" charset="0"/>
                <a:ea typeface="ＭＳ Ｐゴシック" charset="0"/>
                <a:cs typeface="Arial" panose="020B0604020202020204" pitchFamily="34" charset="0"/>
              </a:rPr>
              <a:t>List of Members: </a:t>
            </a:r>
            <a:r>
              <a:rPr lang="en-GB" sz="2400" b="1" dirty="0">
                <a:solidFill>
                  <a:srgbClr val="FF0000"/>
                </a:solidFill>
                <a:latin typeface="Arial" panose="020B0604020202020204" pitchFamily="34" charset="0"/>
                <a:ea typeface="ＭＳ Ｐゴシック" charset="0"/>
                <a:cs typeface="Arial" panose="020B0604020202020204" pitchFamily="34" charset="0"/>
                <a:sym typeface="Wingdings"/>
              </a:rPr>
              <a:t></a:t>
            </a:r>
            <a:r>
              <a:rPr lang="en-GB" sz="2400" dirty="0">
                <a:latin typeface="Arial" panose="020B0604020202020204" pitchFamily="34" charset="0"/>
                <a:ea typeface="ＭＳ Ｐゴシック" charset="0"/>
                <a:cs typeface="Arial" panose="020B0604020202020204" pitchFamily="34" charset="0"/>
              </a:rPr>
              <a:t> </a:t>
            </a:r>
            <a:r>
              <a:rPr lang="en-GB" sz="2400" b="1" dirty="0">
                <a:solidFill>
                  <a:srgbClr val="FF0000"/>
                </a:solidFill>
                <a:latin typeface="Arial" panose="020B0604020202020204" pitchFamily="34" charset="0"/>
                <a:ea typeface="ＭＳ Ｐゴシック" charset="0"/>
                <a:cs typeface="Arial" panose="020B0604020202020204" pitchFamily="34" charset="0"/>
                <a:sym typeface="Wingdings"/>
              </a:rPr>
              <a:t> !!</a:t>
            </a:r>
            <a:endParaRPr lang="en-GB" sz="2400" dirty="0">
              <a:latin typeface="Arial" panose="020B0604020202020204" pitchFamily="34" charset="0"/>
              <a:ea typeface="ＭＳ Ｐゴシック" charset="0"/>
              <a:cs typeface="Arial" panose="020B0604020202020204" pitchFamily="34" charset="0"/>
            </a:endParaRPr>
          </a:p>
          <a:p>
            <a:pPr lvl="1" eaLnBrk="1" hangingPunct="1">
              <a:lnSpc>
                <a:spcPct val="90000"/>
              </a:lnSpc>
              <a:defRPr/>
            </a:pPr>
            <a:endParaRPr lang="en-GB" sz="2400" dirty="0" smtClean="0">
              <a:solidFill>
                <a:srgbClr val="FF0000"/>
              </a:solidFill>
              <a:latin typeface="Arial" panose="020B0604020202020204" pitchFamily="34" charset="0"/>
              <a:ea typeface="ＭＳ Ｐゴシック" charset="0"/>
              <a:cs typeface="Arial" panose="020B0604020202020204" pitchFamily="34" charset="0"/>
            </a:endParaRPr>
          </a:p>
        </p:txBody>
      </p:sp>
      <p:sp>
        <p:nvSpPr>
          <p:cNvPr id="4100" name="Foliennummernplatzhalter 1"/>
          <p:cNvSpPr>
            <a:spLocks noGrp="1"/>
          </p:cNvSpPr>
          <p:nvPr>
            <p:ph type="sldNum" sz="quarter" idx="12"/>
          </p:nvPr>
        </p:nvSpPr>
        <p:spPr>
          <a:xfrm>
            <a:off x="6930158" y="4858941"/>
            <a:ext cx="89768" cy="2154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ea typeface="MS PGothic" pitchFamily="34" charset="-128"/>
              </a:defRPr>
            </a:lvl1pPr>
            <a:lvl2pPr marL="742950" indent="-285750">
              <a:spcBef>
                <a:spcPct val="20000"/>
              </a:spcBef>
              <a:buChar char="–"/>
              <a:defRPr sz="2800">
                <a:solidFill>
                  <a:schemeClr val="tx1"/>
                </a:solidFill>
                <a:latin typeface="Times" pitchFamily="18" charset="0"/>
                <a:ea typeface="MS PGothic" pitchFamily="34" charset="-128"/>
              </a:defRPr>
            </a:lvl2pPr>
            <a:lvl3pPr marL="1143000" indent="-228600">
              <a:spcBef>
                <a:spcPct val="20000"/>
              </a:spcBef>
              <a:buChar char="•"/>
              <a:defRPr sz="2400">
                <a:solidFill>
                  <a:schemeClr val="tx1"/>
                </a:solidFill>
                <a:latin typeface="Times" pitchFamily="18" charset="0"/>
                <a:ea typeface="MS PGothic" pitchFamily="34" charset="-128"/>
              </a:defRPr>
            </a:lvl3pPr>
            <a:lvl4pPr marL="1600200" indent="-228600">
              <a:spcBef>
                <a:spcPct val="20000"/>
              </a:spcBef>
              <a:buChar char="–"/>
              <a:defRPr sz="2000">
                <a:solidFill>
                  <a:schemeClr val="tx1"/>
                </a:solidFill>
                <a:latin typeface="Times" pitchFamily="18" charset="0"/>
                <a:ea typeface="MS PGothic" pitchFamily="34" charset="-128"/>
              </a:defRPr>
            </a:lvl4pPr>
            <a:lvl5pPr marL="2057400" indent="-22860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a:spcBef>
                <a:spcPct val="0"/>
              </a:spcBef>
              <a:buFontTx/>
              <a:buNone/>
            </a:pPr>
            <a:fld id="{999E685F-DFB8-4186-AD92-148D4CD41277}" type="slidenum">
              <a:rPr lang="en-GB" altLang="de-DE" sz="1400" smtClean="0"/>
              <a:pPr>
                <a:spcBef>
                  <a:spcPct val="0"/>
                </a:spcBef>
                <a:buFontTx/>
                <a:buNone/>
              </a:pPr>
              <a:t>3</a:t>
            </a:fld>
            <a:endParaRPr lang="en-GB" altLang="de-DE" sz="1400" smtClean="0"/>
          </a:p>
        </p:txBody>
      </p:sp>
      <p:cxnSp>
        <p:nvCxnSpPr>
          <p:cNvPr id="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14222527"/>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5"/>
          <p:cNvSpPr/>
          <p:nvPr/>
        </p:nvSpPr>
        <p:spPr>
          <a:xfrm>
            <a:off x="250824" y="195317"/>
            <a:ext cx="8713790" cy="430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2800" u="none" dirty="0" smtClean="0">
                <a:solidFill>
                  <a:srgbClr val="0070C0"/>
                </a:solidFill>
              </a:rPr>
              <a:t>2. TT </a:t>
            </a:r>
            <a:r>
              <a:rPr sz="2800" u="none" dirty="0" smtClean="0">
                <a:solidFill>
                  <a:srgbClr val="0070C0"/>
                </a:solidFill>
              </a:rPr>
              <a:t>WIGOS</a:t>
            </a:r>
            <a:r>
              <a:rPr lang="de-DE" sz="2800" u="none" dirty="0" smtClean="0">
                <a:solidFill>
                  <a:srgbClr val="0070C0"/>
                </a:solidFill>
              </a:rPr>
              <a:t> : </a:t>
            </a:r>
            <a:r>
              <a:rPr lang="en-GB" altLang="de-DE" sz="2800" b="0" u="none" dirty="0" smtClean="0">
                <a:solidFill>
                  <a:srgbClr val="0070C0"/>
                </a:solidFill>
                <a:latin typeface="Calibri" pitchFamily="34" charset="0"/>
                <a:cs typeface="Arial" charset="0"/>
                <a:sym typeface="Arial" charset="0"/>
              </a:rPr>
              <a:t>Towards an Entire Radar Network</a:t>
            </a:r>
            <a:r>
              <a:rPr lang="en-GB" altLang="de-DE" sz="2800" b="0" u="none" dirty="0" smtClean="0">
                <a:solidFill>
                  <a:srgbClr val="0070C0"/>
                </a:solidFill>
                <a:latin typeface="Arial" charset="0"/>
                <a:cs typeface="Arial" charset="0"/>
                <a:sym typeface="Arial" charset="0"/>
              </a:rPr>
              <a:t> </a:t>
            </a:r>
            <a:r>
              <a:rPr lang="en-GB" altLang="de-DE" sz="2800" b="0" u="none" dirty="0" smtClean="0">
                <a:solidFill>
                  <a:srgbClr val="0070C0"/>
                </a:solidFill>
                <a:latin typeface="Calibri" panose="020F0502020204030204" pitchFamily="34" charset="0"/>
                <a:cs typeface="Arial" charset="0"/>
                <a:sym typeface="Arial" charset="0"/>
              </a:rPr>
              <a:t>in RA VI</a:t>
            </a:r>
            <a:endParaRPr lang="en-GB" sz="2800" b="0" u="none" dirty="0">
              <a:solidFill>
                <a:srgbClr val="0070C0"/>
              </a:solidFill>
              <a:latin typeface="Calibri" panose="020F0502020204030204" pitchFamily="34" charset="0"/>
            </a:endParaRPr>
          </a:p>
        </p:txBody>
      </p:sp>
      <p:cxnSp>
        <p:nvCxnSpPr>
          <p:cNvPr id="11"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2" name="Rechteck 1"/>
          <p:cNvSpPr/>
          <p:nvPr/>
        </p:nvSpPr>
        <p:spPr>
          <a:xfrm>
            <a:off x="215105" y="915566"/>
            <a:ext cx="8713790" cy="3978012"/>
          </a:xfrm>
          <a:prstGeom prst="rect">
            <a:avLst/>
          </a:prstGeom>
        </p:spPr>
        <p:txBody>
          <a:bodyPr wrap="square">
            <a:spAutoFit/>
          </a:bodyPr>
          <a:lstStyle/>
          <a:p>
            <a:pPr marL="233412" indent="-233412" defTabSz="807847">
              <a:lnSpc>
                <a:spcPct val="90000"/>
              </a:lnSpc>
              <a:spcBef>
                <a:spcPts val="300"/>
              </a:spcBef>
              <a:buSzPct val="130000"/>
              <a:defRPr sz="2328">
                <a:latin typeface="Arial"/>
                <a:ea typeface="Arial"/>
                <a:cs typeface="Arial"/>
                <a:sym typeface="Arial"/>
              </a:defRPr>
            </a:pPr>
            <a:r>
              <a:rPr lang="en-US" sz="2328" dirty="0">
                <a:solidFill>
                  <a:srgbClr val="000066"/>
                </a:solidFill>
                <a:latin typeface="Arial Narrow" pitchFamily="34" charset="0"/>
                <a:ea typeface="Arial"/>
                <a:cs typeface="Arial"/>
                <a:sym typeface="Arial"/>
              </a:rPr>
              <a:t>Existing Radar Networks in RA VI</a:t>
            </a:r>
          </a:p>
          <a:p>
            <a:pPr marL="633462" lvl="1" indent="-233412" defTabSz="807847">
              <a:lnSpc>
                <a:spcPct val="90000"/>
              </a:lnSpc>
              <a:spcBef>
                <a:spcPts val="300"/>
              </a:spcBef>
              <a:buSzPct val="130000"/>
              <a:defRPr sz="2328">
                <a:latin typeface="Arial"/>
                <a:ea typeface="Arial"/>
                <a:cs typeface="Arial"/>
                <a:sym typeface="Arial"/>
              </a:defRPr>
            </a:pPr>
            <a:r>
              <a:rPr lang="en-US" sz="1928" dirty="0">
                <a:solidFill>
                  <a:srgbClr val="000066"/>
                </a:solidFill>
                <a:latin typeface="Arial Narrow" pitchFamily="34" charset="0"/>
                <a:ea typeface="Arial"/>
                <a:cs typeface="Arial"/>
                <a:sym typeface="Arial"/>
              </a:rPr>
              <a:t>OPERA (31 members, 216 radars)</a:t>
            </a:r>
          </a:p>
          <a:p>
            <a:pPr marL="633462" lvl="1" indent="-233412" defTabSz="807847">
              <a:lnSpc>
                <a:spcPct val="90000"/>
              </a:lnSpc>
              <a:spcBef>
                <a:spcPts val="300"/>
              </a:spcBef>
              <a:buSzPct val="130000"/>
              <a:defRPr sz="2328">
                <a:latin typeface="Arial"/>
                <a:ea typeface="Arial"/>
                <a:cs typeface="Arial"/>
                <a:sym typeface="Arial"/>
              </a:defRPr>
            </a:pPr>
            <a:r>
              <a:rPr lang="en-US" sz="1928" dirty="0">
                <a:solidFill>
                  <a:srgbClr val="000066"/>
                </a:solidFill>
                <a:latin typeface="Arial Narrow" pitchFamily="34" charset="0"/>
                <a:ea typeface="Arial"/>
                <a:cs typeface="Arial"/>
                <a:sym typeface="Arial"/>
              </a:rPr>
              <a:t>BALDRAD (10 members</a:t>
            </a:r>
          </a:p>
          <a:p>
            <a:pPr marL="633462" lvl="1" indent="-233412" defTabSz="807847">
              <a:lnSpc>
                <a:spcPct val="90000"/>
              </a:lnSpc>
              <a:spcBef>
                <a:spcPts val="300"/>
              </a:spcBef>
              <a:buSzPct val="130000"/>
              <a:defRPr sz="2328">
                <a:latin typeface="Arial"/>
                <a:ea typeface="Arial"/>
                <a:cs typeface="Arial"/>
                <a:sym typeface="Arial"/>
              </a:defRPr>
            </a:pPr>
            <a:r>
              <a:rPr lang="en-US" sz="1928" dirty="0">
                <a:solidFill>
                  <a:srgbClr val="000066"/>
                </a:solidFill>
                <a:latin typeface="Arial Narrow" pitchFamily="34" charset="0"/>
                <a:ea typeface="Arial"/>
                <a:cs typeface="Arial"/>
                <a:sym typeface="Arial"/>
              </a:rPr>
              <a:t>NORDRAD ( 5 members, 32 radars)</a:t>
            </a:r>
          </a:p>
          <a:p>
            <a:pPr marL="233412" indent="-233412" defTabSz="807847">
              <a:lnSpc>
                <a:spcPct val="90000"/>
              </a:lnSpc>
              <a:spcBef>
                <a:spcPts val="300"/>
              </a:spcBef>
              <a:buSzPct val="130000"/>
              <a:defRPr sz="2328">
                <a:latin typeface="Arial"/>
                <a:ea typeface="Arial"/>
                <a:cs typeface="Arial"/>
                <a:sym typeface="Arial"/>
              </a:defRPr>
            </a:pPr>
            <a:endParaRPr lang="en-US" sz="2728" dirty="0">
              <a:solidFill>
                <a:srgbClr val="000066"/>
              </a:solidFill>
              <a:latin typeface="Arial Narrow" pitchFamily="34" charset="0"/>
              <a:ea typeface="Arial"/>
              <a:cs typeface="Arial"/>
              <a:sym typeface="Arial"/>
            </a:endParaRPr>
          </a:p>
          <a:p>
            <a:pPr marL="233412" indent="-233412" defTabSz="807847">
              <a:lnSpc>
                <a:spcPct val="90000"/>
              </a:lnSpc>
              <a:spcBef>
                <a:spcPts val="300"/>
              </a:spcBef>
              <a:buSzPct val="130000"/>
              <a:defRPr sz="2328">
                <a:latin typeface="Arial"/>
                <a:ea typeface="Arial"/>
                <a:cs typeface="Arial"/>
                <a:sym typeface="Arial"/>
              </a:defRPr>
            </a:pPr>
            <a:r>
              <a:rPr lang="en-US" sz="2328" dirty="0">
                <a:solidFill>
                  <a:srgbClr val="000066"/>
                </a:solidFill>
                <a:latin typeface="Arial Narrow" pitchFamily="34" charset="0"/>
                <a:ea typeface="Arial"/>
                <a:cs typeface="Arial"/>
                <a:sym typeface="Arial"/>
              </a:rPr>
              <a:t>82 Radars in RA VI are not </a:t>
            </a:r>
            <a:r>
              <a:rPr lang="en-US" sz="2328" dirty="0" smtClean="0">
                <a:solidFill>
                  <a:srgbClr val="000066"/>
                </a:solidFill>
                <a:latin typeface="Arial Narrow" pitchFamily="34" charset="0"/>
                <a:ea typeface="Arial"/>
                <a:cs typeface="Arial"/>
                <a:sym typeface="Arial"/>
              </a:rPr>
              <a:t>organized </a:t>
            </a:r>
            <a:r>
              <a:rPr lang="en-US" sz="2328" dirty="0">
                <a:solidFill>
                  <a:srgbClr val="000066"/>
                </a:solidFill>
                <a:latin typeface="Arial Narrow" pitchFamily="34" charset="0"/>
                <a:ea typeface="Arial"/>
                <a:cs typeface="Arial"/>
                <a:sym typeface="Arial"/>
              </a:rPr>
              <a:t>in sub-regional Networks</a:t>
            </a:r>
          </a:p>
          <a:p>
            <a:pPr marL="233412" indent="-233412" defTabSz="807847">
              <a:lnSpc>
                <a:spcPct val="90000"/>
              </a:lnSpc>
              <a:spcBef>
                <a:spcPts val="300"/>
              </a:spcBef>
              <a:buSzPct val="130000"/>
              <a:defRPr sz="2328">
                <a:latin typeface="Arial"/>
                <a:ea typeface="Arial"/>
                <a:cs typeface="Arial"/>
                <a:sym typeface="Arial"/>
              </a:defRPr>
            </a:pPr>
            <a:endParaRPr lang="en-US" sz="2328" dirty="0">
              <a:solidFill>
                <a:srgbClr val="000066"/>
              </a:solidFill>
              <a:latin typeface="Arial Narrow" pitchFamily="34" charset="0"/>
              <a:ea typeface="Arial"/>
              <a:cs typeface="Arial"/>
              <a:sym typeface="Arial"/>
            </a:endParaRPr>
          </a:p>
          <a:p>
            <a:pPr marL="233412" indent="-233412" defTabSz="807847">
              <a:lnSpc>
                <a:spcPct val="90000"/>
              </a:lnSpc>
              <a:spcBef>
                <a:spcPts val="300"/>
              </a:spcBef>
              <a:buSzPct val="130000"/>
              <a:defRPr sz="2328">
                <a:latin typeface="Arial"/>
                <a:ea typeface="Arial"/>
                <a:cs typeface="Arial"/>
                <a:sym typeface="Arial"/>
              </a:defRPr>
            </a:pPr>
            <a:r>
              <a:rPr lang="en-US" sz="2328" dirty="0">
                <a:solidFill>
                  <a:srgbClr val="000066"/>
                </a:solidFill>
                <a:latin typeface="Arial Narrow" pitchFamily="34" charset="0"/>
                <a:ea typeface="Arial"/>
                <a:cs typeface="Arial"/>
                <a:sym typeface="Arial"/>
              </a:rPr>
              <a:t>Proposal of TT-WIGOS: Establish </a:t>
            </a:r>
            <a:r>
              <a:rPr lang="en-US" sz="2328" dirty="0" smtClean="0">
                <a:solidFill>
                  <a:srgbClr val="000066"/>
                </a:solidFill>
                <a:latin typeface="Arial Narrow" pitchFamily="34" charset="0"/>
                <a:ea typeface="Arial"/>
                <a:cs typeface="Arial"/>
                <a:sym typeface="Arial"/>
              </a:rPr>
              <a:t>2 </a:t>
            </a:r>
            <a:r>
              <a:rPr lang="en-US" sz="2328" dirty="0">
                <a:solidFill>
                  <a:srgbClr val="000066"/>
                </a:solidFill>
                <a:latin typeface="Arial Narrow" pitchFamily="34" charset="0"/>
                <a:ea typeface="Arial"/>
                <a:cs typeface="Arial"/>
                <a:sym typeface="Arial"/>
              </a:rPr>
              <a:t>additional sub-regional Radar Networks</a:t>
            </a:r>
          </a:p>
          <a:p>
            <a:pPr marL="633462" lvl="1" indent="-233412" defTabSz="807847">
              <a:lnSpc>
                <a:spcPct val="90000"/>
              </a:lnSpc>
              <a:spcBef>
                <a:spcPts val="300"/>
              </a:spcBef>
              <a:buSzPct val="130000"/>
              <a:defRPr sz="2328">
                <a:latin typeface="Arial"/>
                <a:ea typeface="Arial"/>
                <a:cs typeface="Arial"/>
                <a:sym typeface="Arial"/>
              </a:defRPr>
            </a:pPr>
            <a:r>
              <a:rPr lang="en-US" sz="1928" dirty="0">
                <a:solidFill>
                  <a:srgbClr val="000066"/>
                </a:solidFill>
                <a:latin typeface="Arial Narrow" pitchFamily="34" charset="0"/>
                <a:ea typeface="Arial"/>
                <a:cs typeface="Arial"/>
                <a:sym typeface="Arial"/>
              </a:rPr>
              <a:t>BLACKRAD (11 members round the Black See)</a:t>
            </a:r>
          </a:p>
          <a:p>
            <a:pPr marL="633462" lvl="1" indent="-233412" defTabSz="807847">
              <a:lnSpc>
                <a:spcPct val="90000"/>
              </a:lnSpc>
              <a:spcBef>
                <a:spcPts val="300"/>
              </a:spcBef>
              <a:buSzPct val="130000"/>
              <a:defRPr sz="2328">
                <a:latin typeface="Arial"/>
                <a:ea typeface="Arial"/>
                <a:cs typeface="Arial"/>
                <a:sym typeface="Arial"/>
              </a:defRPr>
            </a:pPr>
            <a:r>
              <a:rPr lang="en-US" sz="1928" dirty="0">
                <a:solidFill>
                  <a:srgbClr val="000066"/>
                </a:solidFill>
                <a:latin typeface="Arial Narrow" pitchFamily="34" charset="0"/>
                <a:ea typeface="Arial"/>
                <a:cs typeface="Arial"/>
                <a:sym typeface="Arial"/>
              </a:rPr>
              <a:t>SEERAD (South East European Radar Network: </a:t>
            </a:r>
            <a:r>
              <a:rPr lang="en-US" sz="1928" dirty="0" smtClean="0">
                <a:solidFill>
                  <a:srgbClr val="000066"/>
                </a:solidFill>
                <a:latin typeface="Arial Narrow" pitchFamily="34" charset="0"/>
                <a:ea typeface="Arial"/>
                <a:cs typeface="Arial"/>
                <a:sym typeface="Arial"/>
              </a:rPr>
              <a:t>29 </a:t>
            </a:r>
            <a:r>
              <a:rPr lang="en-US" sz="1928" dirty="0">
                <a:solidFill>
                  <a:srgbClr val="000066"/>
                </a:solidFill>
                <a:latin typeface="Arial Narrow" pitchFamily="34" charset="0"/>
                <a:ea typeface="Arial"/>
                <a:cs typeface="Arial"/>
                <a:sym typeface="Arial"/>
              </a:rPr>
              <a:t>members)</a:t>
            </a:r>
          </a:p>
          <a:p>
            <a:pPr marL="633462" lvl="1" indent="-233412" defTabSz="807847">
              <a:lnSpc>
                <a:spcPct val="90000"/>
              </a:lnSpc>
              <a:spcBef>
                <a:spcPts val="300"/>
              </a:spcBef>
              <a:buSzPct val="130000"/>
              <a:defRPr sz="2328">
                <a:latin typeface="Arial"/>
                <a:ea typeface="Arial"/>
                <a:cs typeface="Arial"/>
                <a:sym typeface="Arial"/>
              </a:defRPr>
            </a:pPr>
            <a:r>
              <a:rPr lang="en-US" sz="1800" dirty="0" smtClean="0">
                <a:solidFill>
                  <a:srgbClr val="000066"/>
                </a:solidFill>
                <a:latin typeface="Arial Narrow" pitchFamily="34" charset="0"/>
                <a:ea typeface="Arial"/>
                <a:cs typeface="Arial"/>
                <a:sym typeface="Arial"/>
              </a:rPr>
              <a:t>			              note: former proposed BALKANRAD Network is now included in SEERAD</a:t>
            </a:r>
            <a:r>
              <a:rPr lang="en-US" sz="1800" dirty="0">
                <a:solidFill>
                  <a:srgbClr val="000066"/>
                </a:solidFill>
                <a:latin typeface="Arial Narrow" pitchFamily="34" charset="0"/>
                <a:ea typeface="Arial"/>
                <a:cs typeface="Arial"/>
                <a:sym typeface="Arial"/>
              </a:rPr>
              <a:t/>
            </a:r>
            <a:br>
              <a:rPr lang="en-US" sz="1800" dirty="0">
                <a:solidFill>
                  <a:srgbClr val="000066"/>
                </a:solidFill>
                <a:latin typeface="Arial Narrow" pitchFamily="34" charset="0"/>
                <a:ea typeface="Arial"/>
                <a:cs typeface="Arial"/>
                <a:sym typeface="Arial"/>
              </a:rPr>
            </a:br>
            <a:endParaRPr lang="en-US" sz="1800" dirty="0">
              <a:solidFill>
                <a:srgbClr val="000066"/>
              </a:solidFill>
              <a:latin typeface="Arial Narrow" pitchFamily="34" charset="0"/>
              <a:ea typeface="Arial"/>
              <a:cs typeface="Arial"/>
              <a:sym typeface="Arial"/>
            </a:endParaRPr>
          </a:p>
        </p:txBody>
      </p:sp>
    </p:spTree>
    <p:extLst>
      <p:ext uri="{BB962C8B-B14F-4D97-AF65-F5344CB8AC3E}">
        <p14:creationId xmlns:p14="http://schemas.microsoft.com/office/powerpoint/2010/main" val="3733778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843558"/>
            <a:ext cx="8878224" cy="3888432"/>
          </a:xfrm>
        </p:spPr>
        <p:txBody>
          <a:bodyPr>
            <a:normAutofit/>
          </a:bodyPr>
          <a:lstStyle/>
          <a:p>
            <a:r>
              <a:rPr lang="en-GB" sz="2600" b="1" dirty="0" smtClean="0">
                <a:latin typeface="Arial" panose="020B0604020202020204" pitchFamily="34" charset="0"/>
                <a:cs typeface="Arial" panose="020B0604020202020204" pitchFamily="34" charset="0"/>
              </a:rPr>
              <a:t>KPI 4.1.1 </a:t>
            </a:r>
            <a:r>
              <a:rPr lang="en-GB" sz="1800" dirty="0" smtClean="0">
                <a:latin typeface="Arial" panose="020B0604020202020204" pitchFamily="34" charset="0"/>
                <a:cs typeface="Arial" panose="020B0604020202020204" pitchFamily="34" charset="0"/>
              </a:rPr>
              <a:t>(Number of WIGOS compliant NMHSs)		</a:t>
            </a:r>
            <a:r>
              <a:rPr lang="en-GB" sz="2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26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Red</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2600" b="1" dirty="0" smtClean="0">
                <a:solidFill>
                  <a:srgbClr val="FFC000"/>
                </a:solidFill>
                <a:latin typeface="Arial" panose="020B0604020202020204" pitchFamily="34" charset="0"/>
                <a:cs typeface="Arial" panose="020B0604020202020204" pitchFamily="34" charset="0"/>
                <a:sym typeface="Wingdings" panose="05000000000000000000" pitchFamily="2" charset="2"/>
              </a:rPr>
              <a:t>-</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2600" b="1" dirty="0" smtClean="0">
                <a:solidFill>
                  <a:srgbClr val="FFC000"/>
                </a:solidFill>
                <a:latin typeface="Arial" panose="020B0604020202020204" pitchFamily="34" charset="0"/>
                <a:cs typeface="Arial" panose="020B0604020202020204" pitchFamily="34" charset="0"/>
                <a:sym typeface="Wingdings" panose="05000000000000000000" pitchFamily="2" charset="2"/>
              </a:rPr>
              <a:t>Amber</a:t>
            </a:r>
            <a:r>
              <a:rPr lang="en-GB" sz="2600" b="1" dirty="0" smtClean="0">
                <a:latin typeface="Arial" panose="020B0604020202020204" pitchFamily="34" charset="0"/>
                <a:cs typeface="Arial" panose="020B0604020202020204" pitchFamily="34" charset="0"/>
                <a:sym typeface="Wingdings" panose="05000000000000000000" pitchFamily="2" charset="2"/>
              </a:rPr>
              <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sz="2600" b="1" dirty="0" smtClean="0">
              <a:latin typeface="Arial" panose="020B0604020202020204" pitchFamily="34" charset="0"/>
              <a:cs typeface="Arial" panose="020B0604020202020204" pitchFamily="34" charset="0"/>
              <a:sym typeface="Wingdings" panose="05000000000000000000" pitchFamily="2" charset="2"/>
            </a:endParaRPr>
          </a:p>
          <a:p>
            <a:r>
              <a:rPr lang="en-GB" sz="2600" b="1" dirty="0" smtClean="0">
                <a:latin typeface="Arial" panose="020B0604020202020204" pitchFamily="34" charset="0"/>
                <a:cs typeface="Arial" panose="020B0604020202020204" pitchFamily="34" charset="0"/>
                <a:sym typeface="Wingdings" panose="05000000000000000000" pitchFamily="2" charset="2"/>
              </a:rPr>
              <a:t>KPI 4.1.2 </a:t>
            </a:r>
            <a:r>
              <a:rPr lang="en-GB" sz="1800" dirty="0" smtClean="0">
                <a:latin typeface="Arial" panose="020B0604020202020204" pitchFamily="34" charset="0"/>
                <a:cs typeface="Arial" panose="020B0604020202020204" pitchFamily="34" charset="0"/>
                <a:sym typeface="Wingdings" panose="05000000000000000000" pitchFamily="2" charset="2"/>
              </a:rPr>
              <a:t>(RBON as a demo project)				</a:t>
            </a:r>
            <a:r>
              <a:rPr lang="en-GB" sz="2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2600" b="1" dirty="0">
                <a:solidFill>
                  <a:srgbClr val="FF0000"/>
                </a:solidFill>
                <a:latin typeface="Arial" panose="020B0604020202020204" pitchFamily="34" charset="0"/>
                <a:cs typeface="Arial" panose="020B0604020202020204" pitchFamily="34" charset="0"/>
                <a:sym typeface="Wingdings" panose="05000000000000000000" pitchFamily="2" charset="2"/>
              </a:rPr>
              <a:t>Red</a:t>
            </a:r>
            <a:r>
              <a:rPr lang="en-GB" sz="2600" b="1" dirty="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2600" b="1" dirty="0">
                <a:solidFill>
                  <a:srgbClr val="FFC000"/>
                </a:solidFill>
                <a:latin typeface="Arial" panose="020B0604020202020204" pitchFamily="34" charset="0"/>
                <a:cs typeface="Arial" panose="020B0604020202020204" pitchFamily="34" charset="0"/>
                <a:sym typeface="Wingdings" panose="05000000000000000000" pitchFamily="2" charset="2"/>
              </a:rPr>
              <a:t>-</a:t>
            </a:r>
            <a:r>
              <a:rPr lang="en-GB" sz="2600" b="1" dirty="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2600" b="1" dirty="0">
                <a:solidFill>
                  <a:srgbClr val="FFC000"/>
                </a:solidFill>
                <a:latin typeface="Arial" panose="020B0604020202020204" pitchFamily="34" charset="0"/>
                <a:cs typeface="Arial" panose="020B0604020202020204" pitchFamily="34" charset="0"/>
                <a:sym typeface="Wingdings" panose="05000000000000000000" pitchFamily="2" charset="2"/>
              </a:rPr>
              <a:t>Amber</a:t>
            </a:r>
            <a:r>
              <a:rPr lang="en-GB" sz="2600" b="1" dirty="0" smtClean="0">
                <a:latin typeface="Arial" panose="020B0604020202020204" pitchFamily="34" charset="0"/>
                <a:cs typeface="Arial" panose="020B0604020202020204" pitchFamily="34" charset="0"/>
                <a:sym typeface="Wingdings" panose="05000000000000000000" pitchFamily="2" charset="2"/>
              </a:rPr>
              <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sz="2600" b="1" dirty="0" smtClean="0">
              <a:latin typeface="Arial" panose="020B0604020202020204" pitchFamily="34" charset="0"/>
              <a:cs typeface="Arial" panose="020B0604020202020204" pitchFamily="34" charset="0"/>
              <a:sym typeface="Wingdings" panose="05000000000000000000" pitchFamily="2" charset="2"/>
            </a:endParaRPr>
          </a:p>
          <a:p>
            <a:r>
              <a:rPr lang="en-GB" sz="2600" b="1" dirty="0" smtClean="0">
                <a:latin typeface="Arial" panose="020B0604020202020204" pitchFamily="34" charset="0"/>
                <a:cs typeface="Arial" panose="020B0604020202020204" pitchFamily="34" charset="0"/>
                <a:sym typeface="Wingdings" panose="05000000000000000000" pitchFamily="2" charset="2"/>
              </a:rPr>
              <a:t>KPI 4.1.3 </a:t>
            </a:r>
            <a:r>
              <a:rPr lang="en-GB" sz="1800" dirty="0" smtClean="0">
                <a:latin typeface="Arial" panose="020B0604020202020204" pitchFamily="34" charset="0"/>
                <a:cs typeface="Arial" panose="020B0604020202020204" pitchFamily="34" charset="0"/>
                <a:sym typeface="Wingdings" panose="05000000000000000000" pitchFamily="2" charset="2"/>
              </a:rPr>
              <a:t>(Entire radar coverage)					</a:t>
            </a:r>
            <a:r>
              <a:rPr lang="en-GB" sz="2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Green </a:t>
            </a:r>
            <a:r>
              <a:rPr lang="en-GB" sz="2600" b="1" dirty="0" smtClean="0">
                <a:solidFill>
                  <a:srgbClr val="FFC000"/>
                </a:solidFill>
                <a:latin typeface="Arial" panose="020B0604020202020204" pitchFamily="34" charset="0"/>
                <a:cs typeface="Arial" panose="020B0604020202020204" pitchFamily="34" charset="0"/>
                <a:sym typeface="Wingdings" panose="05000000000000000000" pitchFamily="2" charset="2"/>
              </a:rPr>
              <a:t>–</a:t>
            </a:r>
            <a:r>
              <a:rPr lang="en-GB" sz="2600" b="1" dirty="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2600" b="1" dirty="0" smtClean="0">
                <a:solidFill>
                  <a:srgbClr val="FFC000"/>
                </a:solidFill>
                <a:latin typeface="Arial" panose="020B0604020202020204" pitchFamily="34" charset="0"/>
                <a:cs typeface="Arial" panose="020B0604020202020204" pitchFamily="34" charset="0"/>
                <a:sym typeface="Wingdings" panose="05000000000000000000" pitchFamily="2" charset="2"/>
              </a:rPr>
              <a:t>Amber</a:t>
            </a:r>
          </a:p>
          <a:p>
            <a:endParaRPr lang="en-GB" sz="2600" b="1" dirty="0">
              <a:solidFill>
                <a:srgbClr val="FFC000"/>
              </a:solidFill>
              <a:latin typeface="Arial" panose="020B0604020202020204" pitchFamily="34" charset="0"/>
              <a:cs typeface="Arial" panose="020B0604020202020204" pitchFamily="34" charset="0"/>
              <a:sym typeface="Wingdings" panose="05000000000000000000" pitchFamily="2" charset="2"/>
            </a:endParaRPr>
          </a:p>
          <a:p>
            <a:r>
              <a:rPr lang="en-GB" sz="2600" b="1" u="sng" dirty="0" smtClean="0">
                <a:latin typeface="Arial" panose="020B0604020202020204" pitchFamily="34" charset="0"/>
                <a:cs typeface="Arial" panose="020B0604020202020204" pitchFamily="34" charset="0"/>
                <a:sym typeface="Wingdings" panose="05000000000000000000" pitchFamily="2" charset="2"/>
              </a:rPr>
              <a:t>Suggestions for the next intersession period:</a:t>
            </a:r>
          </a:p>
          <a:p>
            <a:pPr marL="514350" indent="-514350">
              <a:buFont typeface="Arial" panose="020B0604020202020204" pitchFamily="34" charset="0"/>
              <a:buChar char="•"/>
            </a:pPr>
            <a:r>
              <a:rPr lang="en-GB" sz="2400" dirty="0" smtClean="0">
                <a:latin typeface="Arial" panose="020B0604020202020204" pitchFamily="34" charset="0"/>
                <a:cs typeface="Arial" panose="020B0604020202020204" pitchFamily="34" charset="0"/>
                <a:sym typeface="Wingdings" panose="05000000000000000000" pitchFamily="2" charset="2"/>
              </a:rPr>
              <a:t>Strengthen TT with subordinate bodies</a:t>
            </a:r>
          </a:p>
          <a:p>
            <a:pPr marL="514350" indent="-514350">
              <a:buFont typeface="Arial" panose="020B0604020202020204" pitchFamily="34" charset="0"/>
              <a:buChar char="•"/>
            </a:pPr>
            <a:r>
              <a:rPr lang="en-GB" sz="2400" dirty="0" smtClean="0">
                <a:latin typeface="Arial" panose="020B0604020202020204" pitchFamily="34" charset="0"/>
                <a:cs typeface="Arial" panose="020B0604020202020204" pitchFamily="34" charset="0"/>
                <a:sym typeface="Wingdings" panose="05000000000000000000" pitchFamily="2" charset="2"/>
              </a:rPr>
              <a:t>Foci: National Support, RBON, RWC Concept, </a:t>
            </a:r>
            <a:br>
              <a:rPr lang="en-GB" sz="2400" dirty="0" smtClean="0">
                <a:latin typeface="Arial" panose="020B0604020202020204" pitchFamily="34" charset="0"/>
                <a:cs typeface="Arial" panose="020B0604020202020204" pitchFamily="34" charset="0"/>
                <a:sym typeface="Wingdings" panose="05000000000000000000" pitchFamily="2" charset="2"/>
              </a:rPr>
            </a:br>
            <a:r>
              <a:rPr lang="en-GB" sz="2400" dirty="0" smtClean="0">
                <a:latin typeface="Arial" panose="020B0604020202020204" pitchFamily="34" charset="0"/>
                <a:cs typeface="Arial" panose="020B0604020202020204" pitchFamily="34" charset="0"/>
                <a:sym typeface="Wingdings" panose="05000000000000000000" pitchFamily="2" charset="2"/>
              </a:rPr>
              <a:t>         RWC Designation Process</a:t>
            </a:r>
            <a:endParaRPr lang="en-GB" sz="2400" dirty="0">
              <a:solidFill>
                <a:srgbClr val="00B050"/>
              </a:solidFill>
              <a:latin typeface="Arial" panose="020B0604020202020204" pitchFamily="34" charset="0"/>
              <a:cs typeface="Arial" panose="020B0604020202020204" pitchFamily="34" charset="0"/>
            </a:endParaRPr>
          </a:p>
        </p:txBody>
      </p:sp>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u="none" dirty="0" smtClean="0"/>
              <a:t>2. TT </a:t>
            </a:r>
            <a:r>
              <a:rPr u="none" dirty="0" smtClean="0"/>
              <a:t>WIGOS</a:t>
            </a:r>
            <a:r>
              <a:rPr lang="de-DE" u="none" dirty="0" smtClean="0"/>
              <a:t> Implementation: </a:t>
            </a:r>
            <a:r>
              <a:rPr lang="en-GB" u="none" dirty="0" smtClean="0"/>
              <a:t>Conclusion</a:t>
            </a:r>
            <a:endParaRPr lang="en-GB" u="none" dirty="0"/>
          </a:p>
        </p:txBody>
      </p:sp>
      <p:cxnSp>
        <p:nvCxnSpPr>
          <p:cNvPr id="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44049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1131590"/>
            <a:ext cx="8698838" cy="1872208"/>
          </a:xfrm>
        </p:spPr>
        <p:txBody>
          <a:bodyPr>
            <a:normAutofit/>
          </a:bodyPr>
          <a:lstStyle/>
          <a:p>
            <a:pPr marL="514350" indent="-514350">
              <a:buFont typeface="+mj-lt"/>
              <a:buAutoNum type="arabicPeriod"/>
            </a:pPr>
            <a:r>
              <a:rPr lang="en-GB" sz="2400" b="1" dirty="0" smtClean="0">
                <a:latin typeface="Arial" panose="020B0604020202020204" pitchFamily="34" charset="0"/>
                <a:cs typeface="Arial" panose="020B0604020202020204" pitchFamily="34" charset="0"/>
              </a:rPr>
              <a:t>Collaboration / Communication RICs – NMHSs	</a:t>
            </a:r>
            <a:r>
              <a:rPr lang="en-GB" sz="24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4.1.4</a:t>
            </a:r>
            <a:r>
              <a:rPr lang="en-GB" sz="2400" b="1" dirty="0" smtClean="0">
                <a:latin typeface="Arial" panose="020B0604020202020204" pitchFamily="34" charset="0"/>
                <a:cs typeface="Arial" panose="020B0604020202020204" pitchFamily="34" charset="0"/>
                <a:sym typeface="Wingdings" panose="05000000000000000000" pitchFamily="2" charset="2"/>
              </a:rPr>
              <a:t/>
            </a:r>
            <a:br>
              <a:rPr lang="en-GB" sz="2400" b="1" dirty="0" smtClean="0">
                <a:latin typeface="Arial" panose="020B0604020202020204" pitchFamily="34" charset="0"/>
                <a:cs typeface="Arial" panose="020B0604020202020204" pitchFamily="34" charset="0"/>
                <a:sym typeface="Wingdings" panose="05000000000000000000" pitchFamily="2" charset="2"/>
              </a:rPr>
            </a:br>
            <a:endParaRPr lang="en-GB" sz="24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GB" sz="2400" b="1" dirty="0" smtClean="0">
                <a:latin typeface="Arial" panose="020B0604020202020204" pitchFamily="34" charset="0"/>
                <a:cs typeface="Arial" panose="020B0604020202020204" pitchFamily="34" charset="0"/>
                <a:sym typeface="Wingdings" panose="05000000000000000000" pitchFamily="2" charset="2"/>
              </a:rPr>
              <a:t>RA VI Network of Calibration Centres		</a:t>
            </a:r>
            <a:r>
              <a:rPr lang="en-GB" sz="2400" b="1" dirty="0">
                <a:latin typeface="Arial" panose="020B0604020202020204" pitchFamily="34" charset="0"/>
                <a:cs typeface="Arial" panose="020B0604020202020204" pitchFamily="34" charset="0"/>
                <a:sym typeface="Wingdings" panose="05000000000000000000" pitchFamily="2" charset="2"/>
              </a:rPr>
              <a:t>	</a:t>
            </a:r>
            <a:r>
              <a:rPr lang="en-GB" sz="24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4.1.5</a:t>
            </a:r>
            <a:r>
              <a:rPr lang="en-GB" sz="2400" b="1" dirty="0" smtClean="0">
                <a:latin typeface="Arial" panose="020B0604020202020204" pitchFamily="34" charset="0"/>
                <a:cs typeface="Arial" panose="020B0604020202020204" pitchFamily="34" charset="0"/>
                <a:sym typeface="Wingdings" panose="05000000000000000000" pitchFamily="2" charset="2"/>
              </a:rPr>
              <a:t/>
            </a:r>
            <a:br>
              <a:rPr lang="en-GB" sz="2400" b="1" dirty="0" smtClean="0">
                <a:latin typeface="Arial" panose="020B0604020202020204" pitchFamily="34" charset="0"/>
                <a:cs typeface="Arial" panose="020B0604020202020204" pitchFamily="34" charset="0"/>
                <a:sym typeface="Wingdings" panose="05000000000000000000" pitchFamily="2" charset="2"/>
              </a:rPr>
            </a:br>
            <a:r>
              <a:rPr lang="en-GB" sz="2400" b="1" dirty="0" smtClean="0">
                <a:latin typeface="Arial" panose="020B0604020202020204" pitchFamily="34" charset="0"/>
                <a:cs typeface="Arial" panose="020B0604020202020204" pitchFamily="34" charset="0"/>
                <a:sym typeface="Wingdings" panose="05000000000000000000" pitchFamily="2" charset="2"/>
              </a:rPr>
              <a:t>Pilot Installation “RWC in a Nutshell”</a:t>
            </a:r>
          </a:p>
        </p:txBody>
      </p:sp>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u="none" dirty="0" smtClean="0"/>
              <a:t>3. TT RIC: Key </a:t>
            </a:r>
            <a:r>
              <a:rPr lang="en-GB" u="none" dirty="0" smtClean="0"/>
              <a:t>Activity</a:t>
            </a:r>
            <a:r>
              <a:rPr lang="de-DE" u="none" dirty="0" smtClean="0"/>
              <a:t> Areas</a:t>
            </a:r>
            <a:endParaRPr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35754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schroed\Desktop\WG-TDI\TT-RIC\lab comparison participa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100" y="1635645"/>
            <a:ext cx="6456117" cy="3101381"/>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222581" y="987574"/>
            <a:ext cx="8698838" cy="936104"/>
          </a:xfrm>
        </p:spPr>
        <p:txBody>
          <a:bodyPr>
            <a:normAutofit fontScale="92500" lnSpcReduction="10000"/>
          </a:bodyPr>
          <a:lstStyle/>
          <a:p>
            <a:r>
              <a:rPr lang="en-GB" sz="2600" b="1" dirty="0" smtClean="0">
                <a:latin typeface="Arial" panose="020B0604020202020204" pitchFamily="34" charset="0"/>
                <a:cs typeface="Arial" panose="020B0604020202020204" pitchFamily="34" charset="0"/>
              </a:rPr>
              <a:t>Inter-</a:t>
            </a:r>
            <a:r>
              <a:rPr lang="en-GB" sz="2600" b="1" dirty="0" err="1" smtClean="0">
                <a:latin typeface="Arial" panose="020B0604020202020204" pitchFamily="34" charset="0"/>
                <a:cs typeface="Arial" panose="020B0604020202020204" pitchFamily="34" charset="0"/>
              </a:rPr>
              <a:t>laborotory</a:t>
            </a:r>
            <a:r>
              <a:rPr lang="en-GB" sz="2600" b="1" dirty="0" smtClean="0">
                <a:latin typeface="Arial" panose="020B0604020202020204" pitchFamily="34" charset="0"/>
                <a:cs typeface="Arial" panose="020B0604020202020204" pitchFamily="34" charset="0"/>
              </a:rPr>
              <a:t> comparison &amp; capability survey</a:t>
            </a:r>
            <a:br>
              <a:rPr lang="en-GB" sz="2600" b="1"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Including basic parameters (temperature, pressure, humidity)</a:t>
            </a:r>
            <a:r>
              <a:rPr lang="en-GB" sz="2400" b="1" dirty="0" smtClean="0">
                <a:latin typeface="Arial" panose="020B0604020202020204" pitchFamily="34" charset="0"/>
                <a:cs typeface="Arial" panose="020B0604020202020204" pitchFamily="34" charset="0"/>
                <a:sym typeface="Wingdings" panose="05000000000000000000" pitchFamily="2" charset="2"/>
              </a:rPr>
              <a:t/>
            </a:r>
            <a:br>
              <a:rPr lang="en-GB" sz="2400" b="1" dirty="0" smtClean="0">
                <a:latin typeface="Arial" panose="020B0604020202020204" pitchFamily="34" charset="0"/>
                <a:cs typeface="Arial" panose="020B0604020202020204" pitchFamily="34" charset="0"/>
                <a:sym typeface="Wingdings" panose="05000000000000000000" pitchFamily="2" charset="2"/>
              </a:rPr>
            </a:br>
            <a:endParaRPr lang="en-GB" sz="2400" b="1" dirty="0" smtClean="0">
              <a:latin typeface="Arial" panose="020B0604020202020204" pitchFamily="34" charset="0"/>
              <a:cs typeface="Arial" panose="020B0604020202020204" pitchFamily="34" charset="0"/>
              <a:sym typeface="Wingdings" panose="05000000000000000000" pitchFamily="2" charset="2"/>
            </a:endParaRPr>
          </a:p>
          <a:p>
            <a:endParaRPr lang="en-GB" sz="2400" b="1" dirty="0" smtClean="0">
              <a:latin typeface="Arial" panose="020B0604020202020204" pitchFamily="34" charset="0"/>
              <a:cs typeface="Arial" panose="020B0604020202020204" pitchFamily="34" charset="0"/>
              <a:sym typeface="Wingdings" panose="05000000000000000000" pitchFamily="2" charset="2"/>
            </a:endParaRPr>
          </a:p>
        </p:txBody>
      </p:sp>
      <p:sp>
        <p:nvSpPr>
          <p:cNvPr id="4" name="Shape 235"/>
          <p:cNvSpPr/>
          <p:nvPr/>
        </p:nvSpPr>
        <p:spPr>
          <a:xfrm>
            <a:off x="250824" y="164538"/>
            <a:ext cx="8713790"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en-GB" sz="3200" u="none" dirty="0" smtClean="0"/>
              <a:t>3. TT RIC: Collaboration &amp; Support for NMHSs</a:t>
            </a:r>
            <a:endParaRPr lang="en-GB" sz="32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2" name="Textfeld 1"/>
          <p:cNvSpPr txBox="1"/>
          <p:nvPr/>
        </p:nvSpPr>
        <p:spPr>
          <a:xfrm>
            <a:off x="12488" y="2283718"/>
            <a:ext cx="2485613" cy="2062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smtClean="0">
                <a:ln>
                  <a:noFill/>
                </a:ln>
                <a:solidFill>
                  <a:srgbClr val="000000"/>
                </a:solidFill>
                <a:effectLst/>
                <a:uFillTx/>
                <a:latin typeface="+mj-lt"/>
                <a:ea typeface="+mj-ea"/>
                <a:cs typeface="+mj-cs"/>
                <a:sym typeface="Helvetica"/>
              </a:rPr>
              <a:t>Survey finished:</a:t>
            </a:r>
            <a:r>
              <a:rPr kumimoji="0" lang="en-GB" sz="1600" b="0" i="0" u="none" strike="noStrike" cap="none" spc="0" normalizeH="0" dirty="0" smtClean="0">
                <a:ln>
                  <a:noFill/>
                </a:ln>
                <a:solidFill>
                  <a:srgbClr val="000000"/>
                </a:solidFill>
                <a:effectLst/>
                <a:uFillTx/>
                <a:latin typeface="+mj-lt"/>
                <a:ea typeface="+mj-ea"/>
                <a:cs typeface="+mj-cs"/>
                <a:sym typeface="Helvetica"/>
              </a:rPr>
              <a:t> </a:t>
            </a:r>
            <a:r>
              <a:rPr kumimoji="0" lang="en-GB" sz="1600" b="0" i="0" u="none" strike="noStrike" cap="none" spc="0" normalizeH="0" dirty="0" err="1" smtClean="0">
                <a:ln>
                  <a:noFill/>
                </a:ln>
                <a:solidFill>
                  <a:srgbClr val="000000"/>
                </a:solidFill>
                <a:effectLst/>
                <a:uFillTx/>
                <a:latin typeface="+mj-lt"/>
                <a:ea typeface="+mj-ea"/>
                <a:cs typeface="+mj-cs"/>
                <a:sym typeface="Helvetica"/>
              </a:rPr>
              <a:t>Dez</a:t>
            </a:r>
            <a:r>
              <a:rPr kumimoji="0" lang="en-GB" sz="1600" b="0" i="0" u="none" strike="noStrike" cap="none" spc="0" normalizeH="0" dirty="0" smtClean="0">
                <a:ln>
                  <a:noFill/>
                </a:ln>
                <a:solidFill>
                  <a:srgbClr val="000000"/>
                </a:solidFill>
                <a:effectLst/>
                <a:uFillTx/>
                <a:latin typeface="+mj-lt"/>
                <a:ea typeface="+mj-ea"/>
                <a:cs typeface="+mj-cs"/>
                <a:sym typeface="Helvetica"/>
              </a:rPr>
              <a:t> 2016</a:t>
            </a:r>
          </a:p>
          <a:p>
            <a:pPr marL="0" marR="0" indent="0" algn="l" defTabSz="914400" rtl="0" fontAlgn="auto" latinLnBrk="0" hangingPunct="0">
              <a:lnSpc>
                <a:spcPct val="100000"/>
              </a:lnSpc>
              <a:spcBef>
                <a:spcPts val="0"/>
              </a:spcBef>
              <a:spcAft>
                <a:spcPts val="0"/>
              </a:spcAft>
              <a:buClrTx/>
              <a:buSzTx/>
              <a:buFontTx/>
              <a:buNone/>
              <a:tabLst/>
            </a:pPr>
            <a:endParaRPr lang="en-GB" sz="1600" baseline="0" dirty="0"/>
          </a:p>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dirty="0" smtClean="0">
                <a:ln>
                  <a:noFill/>
                </a:ln>
                <a:solidFill>
                  <a:srgbClr val="FF0000"/>
                </a:solidFill>
                <a:effectLst/>
                <a:uFillTx/>
                <a:latin typeface="+mj-lt"/>
                <a:ea typeface="+mj-ea"/>
                <a:cs typeface="+mj-cs"/>
                <a:sym typeface="Helvetica"/>
              </a:rPr>
              <a:t>Report finished: Jun 2017</a:t>
            </a:r>
          </a:p>
          <a:p>
            <a:pPr marL="0" marR="0" indent="0" algn="l" defTabSz="914400" rtl="0" fontAlgn="auto" latinLnBrk="0" hangingPunct="0">
              <a:lnSpc>
                <a:spcPct val="100000"/>
              </a:lnSpc>
              <a:spcBef>
                <a:spcPts val="0"/>
              </a:spcBef>
              <a:spcAft>
                <a:spcPts val="0"/>
              </a:spcAft>
              <a:buClrTx/>
              <a:buSzTx/>
              <a:buFontTx/>
              <a:buNone/>
              <a:tabLst/>
            </a:pPr>
            <a:endParaRPr lang="en-GB" sz="1600" baseline="0" dirty="0">
              <a:solidFill>
                <a:srgbClr val="FF0000"/>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dirty="0" smtClean="0">
                <a:ln>
                  <a:noFill/>
                </a:ln>
                <a:solidFill>
                  <a:srgbClr val="FF0000"/>
                </a:solidFill>
                <a:effectLst/>
                <a:uFillTx/>
                <a:latin typeface="+mj-lt"/>
                <a:ea typeface="+mj-ea"/>
                <a:cs typeface="+mj-cs"/>
                <a:sym typeface="Helvetica"/>
              </a:rPr>
              <a:t>Capability data base</a:t>
            </a:r>
          </a:p>
          <a:p>
            <a:pPr marL="0" marR="0" indent="0" algn="l" defTabSz="914400" rtl="0" fontAlgn="auto" latinLnBrk="0" hangingPunct="0">
              <a:lnSpc>
                <a:spcPct val="100000"/>
              </a:lnSpc>
              <a:spcBef>
                <a:spcPts val="0"/>
              </a:spcBef>
              <a:spcAft>
                <a:spcPts val="0"/>
              </a:spcAft>
              <a:buClrTx/>
              <a:buSzTx/>
              <a:buFontTx/>
              <a:buNone/>
              <a:tabLst/>
            </a:pPr>
            <a:endParaRPr lang="en-GB" sz="1600" baseline="0" dirty="0">
              <a:solidFill>
                <a:srgbClr val="FF0000"/>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en-GB" sz="1600" b="0" i="0" u="none" strike="noStrike" cap="none" spc="0" normalizeH="0" dirty="0" smtClean="0">
                <a:ln>
                  <a:noFill/>
                </a:ln>
                <a:solidFill>
                  <a:srgbClr val="FF0000"/>
                </a:solidFill>
                <a:effectLst/>
                <a:uFillTx/>
                <a:latin typeface="+mj-lt"/>
                <a:ea typeface="+mj-ea"/>
                <a:cs typeface="+mj-cs"/>
                <a:sym typeface="Helvetica"/>
              </a:rPr>
              <a:t>CMC data published on</a:t>
            </a:r>
            <a:br>
              <a:rPr kumimoji="0" lang="en-GB" sz="1600" b="0" i="0" u="none" strike="noStrike" cap="none" spc="0" normalizeH="0" dirty="0" smtClean="0">
                <a:ln>
                  <a:noFill/>
                </a:ln>
                <a:solidFill>
                  <a:srgbClr val="FF0000"/>
                </a:solidFill>
                <a:effectLst/>
                <a:uFillTx/>
                <a:latin typeface="+mj-lt"/>
                <a:ea typeface="+mj-ea"/>
                <a:cs typeface="+mj-cs"/>
                <a:sym typeface="Helvetica"/>
              </a:rPr>
            </a:br>
            <a:r>
              <a:rPr kumimoji="0" lang="en-GB" sz="1600" b="0" i="0" u="none" strike="noStrike" cap="none" spc="0" normalizeH="0" dirty="0" smtClean="0">
                <a:ln>
                  <a:noFill/>
                </a:ln>
                <a:solidFill>
                  <a:srgbClr val="FF0000"/>
                </a:solidFill>
                <a:effectLst/>
                <a:uFillTx/>
                <a:latin typeface="+mj-lt"/>
                <a:ea typeface="+mj-ea"/>
                <a:cs typeface="+mj-cs"/>
                <a:sym typeface="Helvetica"/>
              </a:rPr>
              <a:t>WMO web site</a:t>
            </a:r>
            <a:endParaRPr kumimoji="0" lang="en-GB" sz="1600" b="0" i="0" u="none" strike="noStrike" cap="none" spc="0" normalizeH="0" baseline="0" dirty="0">
              <a:ln>
                <a:noFill/>
              </a:ln>
              <a:solidFill>
                <a:srgbClr val="FF0000"/>
              </a:solidFill>
              <a:effectLst/>
              <a:uFillTx/>
              <a:latin typeface="+mj-lt"/>
              <a:ea typeface="+mj-ea"/>
              <a:cs typeface="+mj-cs"/>
              <a:sym typeface="Helvetica"/>
            </a:endParaRPr>
          </a:p>
        </p:txBody>
      </p:sp>
    </p:spTree>
    <p:extLst>
      <p:ext uri="{BB962C8B-B14F-4D97-AF65-F5344CB8AC3E}">
        <p14:creationId xmlns:p14="http://schemas.microsoft.com/office/powerpoint/2010/main" val="2891498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5"/>
          <p:cNvSpPr/>
          <p:nvPr/>
        </p:nvSpPr>
        <p:spPr>
          <a:xfrm>
            <a:off x="250824" y="164538"/>
            <a:ext cx="8713790"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en-GB" sz="3200" u="none" dirty="0" smtClean="0"/>
              <a:t>3. TT RIC: Future Support for NMHSs</a:t>
            </a:r>
            <a:endParaRPr lang="en-GB" sz="32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8" name="Inhaltsplatzhalter 2"/>
          <p:cNvSpPr txBox="1">
            <a:spLocks/>
          </p:cNvSpPr>
          <p:nvPr/>
        </p:nvSpPr>
        <p:spPr>
          <a:xfrm>
            <a:off x="343821" y="987574"/>
            <a:ext cx="8620793" cy="3888432"/>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25146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6pPr>
            <a:lvl7pPr marL="29718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7pPr>
            <a:lvl8pPr marL="34290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8pPr>
            <a:lvl9pPr marL="38862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9pPr>
          </a:lstStyle>
          <a:p>
            <a:pPr hangingPunct="1"/>
            <a:endParaRPr lang="en-GB" altLang="de-DE" sz="1800" dirty="0" smtClean="0">
              <a:solidFill>
                <a:srgbClr val="090D5F"/>
              </a:solidFill>
            </a:endParaRPr>
          </a:p>
          <a:p>
            <a:pPr marL="285750" lvl="1" indent="-285750" hangingPunct="1">
              <a:buFont typeface="Wingdings" panose="05000000000000000000" pitchFamily="2" charset="2"/>
              <a:buChar char="Ø"/>
            </a:pPr>
            <a:r>
              <a:rPr lang="en-GB" altLang="de-DE" sz="1800" dirty="0" smtClean="0"/>
              <a:t>Support to improve data quality of NMHSs – RICs provide transferable call. kits</a:t>
            </a:r>
            <a:br>
              <a:rPr lang="en-GB" altLang="de-DE" sz="1800" dirty="0" smtClean="0"/>
            </a:br>
            <a:r>
              <a:rPr lang="en-GB" altLang="de-DE" sz="1800" dirty="0" smtClean="0"/>
              <a:t/>
            </a:r>
            <a:br>
              <a:rPr lang="en-GB" altLang="de-DE" sz="1800" dirty="0" smtClean="0"/>
            </a:br>
            <a:r>
              <a:rPr lang="en-GB" altLang="de-DE" sz="1800" dirty="0" smtClean="0"/>
              <a:t/>
            </a:r>
            <a:br>
              <a:rPr lang="en-GB" altLang="de-DE" sz="1800" dirty="0" smtClean="0"/>
            </a:br>
            <a:r>
              <a:rPr lang="en-GB" altLang="de-DE" sz="1800" dirty="0" smtClean="0"/>
              <a:t/>
            </a:r>
            <a:br>
              <a:rPr lang="en-GB" altLang="de-DE" sz="1800" dirty="0" smtClean="0"/>
            </a:br>
            <a:r>
              <a:rPr lang="en-GB" altLang="de-DE" sz="1800" dirty="0" smtClean="0"/>
              <a:t/>
            </a:r>
            <a:br>
              <a:rPr lang="en-GB" altLang="de-DE" sz="1800" dirty="0" smtClean="0"/>
            </a:br>
            <a:r>
              <a:rPr lang="en-GB" altLang="de-DE" sz="1800" dirty="0" smtClean="0"/>
              <a:t/>
            </a:r>
            <a:br>
              <a:rPr lang="en-GB" altLang="de-DE" sz="1800" dirty="0" smtClean="0"/>
            </a:br>
            <a:endParaRPr lang="en-GB" altLang="de-DE" sz="1800" dirty="0" smtClean="0"/>
          </a:p>
          <a:p>
            <a:pPr marL="285750" lvl="1" indent="-285750" hangingPunct="1">
              <a:buFont typeface="Wingdings" panose="05000000000000000000" pitchFamily="2" charset="2"/>
              <a:buChar char="Ø"/>
            </a:pPr>
            <a:r>
              <a:rPr lang="en-GB" altLang="de-DE" sz="1800" dirty="0" smtClean="0"/>
              <a:t>Capacity building for NMHSs</a:t>
            </a:r>
            <a:br>
              <a:rPr lang="en-GB" altLang="de-DE" sz="1800" dirty="0" smtClean="0"/>
            </a:br>
            <a:r>
              <a:rPr lang="en-GB" altLang="de-DE" sz="1800" dirty="0" smtClean="0"/>
              <a:t>- RICs provide calibration reference standards in order to establish traceability</a:t>
            </a:r>
            <a:br>
              <a:rPr lang="en-GB" altLang="de-DE" sz="1800" dirty="0" smtClean="0"/>
            </a:br>
            <a:r>
              <a:rPr lang="en-GB" altLang="de-DE" sz="1800" dirty="0" smtClean="0"/>
              <a:t>  functions in data dissemination</a:t>
            </a:r>
            <a:br>
              <a:rPr lang="en-GB" altLang="de-DE" sz="1800" dirty="0" smtClean="0"/>
            </a:br>
            <a:r>
              <a:rPr lang="en-GB" altLang="de-DE" sz="1800" dirty="0" smtClean="0"/>
              <a:t/>
            </a:r>
            <a:br>
              <a:rPr lang="en-GB" altLang="de-DE" sz="1800" dirty="0" smtClean="0"/>
            </a:br>
            <a:r>
              <a:rPr lang="en-GB" altLang="de-DE" sz="1800" dirty="0" smtClean="0"/>
              <a:t>- RIC prepare “hands-on” training on the job (limited resources)</a:t>
            </a:r>
          </a:p>
        </p:txBody>
      </p:sp>
      <p:pic>
        <p:nvPicPr>
          <p:cNvPr id="5122" name="Picture 2" descr="C:\Users\dschroed\Desktop\WG-TDI\TT-RIC\transferable cal ki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807978"/>
            <a:ext cx="2161972" cy="14369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schroed\Desktop\WG-TDI\TT-RIC\transferable cal ki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807978"/>
            <a:ext cx="2088232" cy="145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873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schroed\Desktop\WG-TDI\TT-RIC\RIC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491" y="915566"/>
            <a:ext cx="5351123" cy="3672408"/>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2"/>
          <p:cNvSpPr txBox="1">
            <a:spLocks/>
          </p:cNvSpPr>
          <p:nvPr/>
        </p:nvSpPr>
        <p:spPr>
          <a:xfrm>
            <a:off x="0" y="1707654"/>
            <a:ext cx="4752528" cy="2520280"/>
          </a:xfrm>
          <a:prstGeom prst="rect">
            <a:avLst/>
          </a:prstGeom>
        </p:spPr>
        <p:txBody>
          <a:bodyPr/>
          <a:lst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25146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6pPr>
            <a:lvl7pPr marL="29718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7pPr>
            <a:lvl8pPr marL="34290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8pPr>
            <a:lvl9pPr marL="38862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9pPr>
          </a:lstStyle>
          <a:p>
            <a:pPr hangingPunct="1"/>
            <a:endParaRPr lang="en-GB" altLang="de-DE" sz="1800" dirty="0" smtClean="0">
              <a:solidFill>
                <a:srgbClr val="090D5F"/>
              </a:solidFill>
            </a:endParaRPr>
          </a:p>
          <a:p>
            <a:pPr marL="285750" lvl="1" indent="-285750" hangingPunct="1">
              <a:buFont typeface="Wingdings" panose="05000000000000000000" pitchFamily="2" charset="2"/>
              <a:buChar char="Ø"/>
            </a:pPr>
            <a:r>
              <a:rPr lang="en-GB" altLang="de-DE" sz="1600" dirty="0" smtClean="0"/>
              <a:t>3 new RICs in designation process</a:t>
            </a:r>
            <a:br>
              <a:rPr lang="en-GB" altLang="de-DE" sz="1600" dirty="0" smtClean="0"/>
            </a:br>
            <a:r>
              <a:rPr lang="en-GB" altLang="de-DE" sz="1600" dirty="0" smtClean="0"/>
              <a:t>Ankara, Hamburg, </a:t>
            </a:r>
            <a:r>
              <a:rPr lang="en-GB" altLang="de-DE" sz="1600" dirty="0" err="1" smtClean="0"/>
              <a:t>München</a:t>
            </a:r>
            <a:r>
              <a:rPr lang="en-GB" altLang="de-DE" sz="1600" dirty="0" smtClean="0"/>
              <a:t/>
            </a:r>
            <a:br>
              <a:rPr lang="en-GB" altLang="de-DE" sz="1600" dirty="0" smtClean="0"/>
            </a:br>
            <a:endParaRPr lang="en-GB" altLang="de-DE" sz="1600" dirty="0" smtClean="0"/>
          </a:p>
          <a:p>
            <a:pPr marL="285750" lvl="1" indent="-285750" hangingPunct="1">
              <a:buFont typeface="Wingdings" panose="05000000000000000000" pitchFamily="2" charset="2"/>
              <a:buChar char="Ø"/>
            </a:pPr>
            <a:r>
              <a:rPr lang="en-GB" altLang="de-DE" sz="1600" dirty="0" smtClean="0"/>
              <a:t>Accredited labs according to </a:t>
            </a:r>
            <a:br>
              <a:rPr lang="en-GB" altLang="de-DE" sz="1600" dirty="0" smtClean="0"/>
            </a:br>
            <a:r>
              <a:rPr lang="en-GB" altLang="de-DE" sz="1600" dirty="0" smtClean="0"/>
              <a:t>ISO 17025</a:t>
            </a:r>
            <a:br>
              <a:rPr lang="en-GB" altLang="de-DE" sz="1600" dirty="0" smtClean="0"/>
            </a:br>
            <a:endParaRPr lang="en-GB" altLang="de-DE" sz="1600" dirty="0" smtClean="0"/>
          </a:p>
          <a:p>
            <a:pPr marL="285750" lvl="1" indent="-285750" hangingPunct="1">
              <a:buFont typeface="Wingdings" panose="05000000000000000000" pitchFamily="2" charset="2"/>
              <a:buChar char="Ø"/>
            </a:pPr>
            <a:r>
              <a:rPr lang="en-GB" altLang="de-DE" sz="1600" dirty="0" smtClean="0"/>
              <a:t>Parameters: Wind, pressure, </a:t>
            </a:r>
            <a:br>
              <a:rPr lang="en-GB" altLang="de-DE" sz="1600" dirty="0" smtClean="0"/>
            </a:br>
            <a:r>
              <a:rPr lang="en-GB" altLang="de-DE" sz="1600" dirty="0" smtClean="0"/>
              <a:t>                     temperature,</a:t>
            </a:r>
            <a:br>
              <a:rPr lang="en-GB" altLang="de-DE" sz="1600" dirty="0" smtClean="0"/>
            </a:br>
            <a:r>
              <a:rPr lang="en-GB" altLang="de-DE" sz="1600" dirty="0" smtClean="0"/>
              <a:t>                     humidity, precipitation</a:t>
            </a:r>
            <a:br>
              <a:rPr lang="en-GB" altLang="de-DE" sz="1600" dirty="0" smtClean="0"/>
            </a:br>
            <a:endParaRPr lang="en-GB" altLang="de-DE" sz="1600" dirty="0" smtClean="0"/>
          </a:p>
        </p:txBody>
      </p:sp>
      <p:sp>
        <p:nvSpPr>
          <p:cNvPr id="4" name="Shape 235"/>
          <p:cNvSpPr/>
          <p:nvPr/>
        </p:nvSpPr>
        <p:spPr>
          <a:xfrm>
            <a:off x="250824" y="164538"/>
            <a:ext cx="8713790"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en-GB" sz="3200" u="none" dirty="0" smtClean="0"/>
              <a:t>3. TT RIC: Enhancing the RA VI – RIC – Network </a:t>
            </a:r>
            <a:endParaRPr lang="en-GB" sz="32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33160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843558"/>
            <a:ext cx="8878224" cy="3888432"/>
          </a:xfrm>
        </p:spPr>
        <p:txBody>
          <a:bodyPr>
            <a:normAutofit/>
          </a:bodyPr>
          <a:lstStyle/>
          <a:p>
            <a:r>
              <a:rPr lang="en-GB" sz="2600" b="1" dirty="0" smtClean="0">
                <a:latin typeface="Arial" panose="020B0604020202020204" pitchFamily="34" charset="0"/>
                <a:cs typeface="Arial" panose="020B0604020202020204" pitchFamily="34" charset="0"/>
              </a:rPr>
              <a:t>KPI 4.1.4 </a:t>
            </a:r>
            <a:r>
              <a:rPr lang="en-GB" sz="1800" dirty="0" smtClean="0">
                <a:latin typeface="Arial" panose="020B0604020202020204" pitchFamily="34" charset="0"/>
                <a:cs typeface="Arial" panose="020B0604020202020204" pitchFamily="34" charset="0"/>
              </a:rPr>
              <a:t>(Collaboration RIC – NMHSs)			</a:t>
            </a:r>
            <a:r>
              <a:rPr lang="en-GB" sz="2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Green</a:t>
            </a:r>
            <a:r>
              <a:rPr lang="en-GB" sz="2600" b="1" dirty="0" smtClean="0">
                <a:latin typeface="Arial" panose="020B0604020202020204" pitchFamily="34" charset="0"/>
                <a:cs typeface="Arial" panose="020B0604020202020204" pitchFamily="34" charset="0"/>
                <a:sym typeface="Wingdings" panose="05000000000000000000" pitchFamily="2" charset="2"/>
              </a:rPr>
              <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sz="2600" b="1" dirty="0" smtClean="0">
              <a:latin typeface="Arial" panose="020B0604020202020204" pitchFamily="34" charset="0"/>
              <a:cs typeface="Arial" panose="020B0604020202020204" pitchFamily="34" charset="0"/>
              <a:sym typeface="Wingdings" panose="05000000000000000000" pitchFamily="2" charset="2"/>
            </a:endParaRPr>
          </a:p>
          <a:p>
            <a:r>
              <a:rPr lang="en-GB" sz="2600" b="1" dirty="0" smtClean="0">
                <a:latin typeface="Arial" panose="020B0604020202020204" pitchFamily="34" charset="0"/>
                <a:cs typeface="Arial" panose="020B0604020202020204" pitchFamily="34" charset="0"/>
                <a:sym typeface="Wingdings" panose="05000000000000000000" pitchFamily="2" charset="2"/>
              </a:rPr>
              <a:t>KPI 4.1.5 </a:t>
            </a:r>
            <a:r>
              <a:rPr lang="en-GB" sz="1800" dirty="0" smtClean="0">
                <a:latin typeface="Arial" panose="020B0604020202020204" pitchFamily="34" charset="0"/>
                <a:cs typeface="Arial" panose="020B0604020202020204" pitchFamily="34" charset="0"/>
                <a:sym typeface="Wingdings" panose="05000000000000000000" pitchFamily="2" charset="2"/>
              </a:rPr>
              <a:t>(RIC-Network)						</a:t>
            </a:r>
            <a:r>
              <a:rPr lang="en-GB" sz="2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2600" b="1" dirty="0">
                <a:solidFill>
                  <a:srgbClr val="00B050"/>
                </a:solidFill>
                <a:latin typeface="Arial" panose="020B0604020202020204" pitchFamily="34" charset="0"/>
                <a:cs typeface="Arial" panose="020B0604020202020204" pitchFamily="34" charset="0"/>
                <a:sym typeface="Wingdings" panose="05000000000000000000" pitchFamily="2" charset="2"/>
              </a:rPr>
              <a:t>Green</a:t>
            </a:r>
            <a:r>
              <a:rPr lang="en-GB" sz="2600" b="1" dirty="0" smtClean="0">
                <a:latin typeface="Arial" panose="020B0604020202020204" pitchFamily="34" charset="0"/>
                <a:cs typeface="Arial" panose="020B0604020202020204" pitchFamily="34" charset="0"/>
                <a:sym typeface="Wingdings" panose="05000000000000000000" pitchFamily="2" charset="2"/>
              </a:rPr>
              <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sz="2600" b="1" dirty="0" smtClean="0">
              <a:latin typeface="Arial" panose="020B0604020202020204" pitchFamily="34" charset="0"/>
              <a:cs typeface="Arial" panose="020B0604020202020204" pitchFamily="34" charset="0"/>
              <a:sym typeface="Wingdings" panose="05000000000000000000" pitchFamily="2" charset="2"/>
            </a:endParaRPr>
          </a:p>
          <a:p>
            <a:endParaRPr lang="en-GB" sz="2600" b="1" dirty="0">
              <a:solidFill>
                <a:srgbClr val="FFC000"/>
              </a:solidFill>
              <a:latin typeface="Arial" panose="020B0604020202020204" pitchFamily="34" charset="0"/>
              <a:cs typeface="Arial" panose="020B0604020202020204" pitchFamily="34" charset="0"/>
              <a:sym typeface="Wingdings" panose="05000000000000000000" pitchFamily="2" charset="2"/>
            </a:endParaRPr>
          </a:p>
          <a:p>
            <a:r>
              <a:rPr lang="en-GB" sz="2600" b="1" u="sng" dirty="0" smtClean="0">
                <a:latin typeface="Arial" panose="020B0604020202020204" pitchFamily="34" charset="0"/>
                <a:cs typeface="Arial" panose="020B0604020202020204" pitchFamily="34" charset="0"/>
                <a:sym typeface="Wingdings" panose="05000000000000000000" pitchFamily="2" charset="2"/>
              </a:rPr>
              <a:t>Suggestions for the next intersession period:</a:t>
            </a:r>
          </a:p>
          <a:p>
            <a:pPr marL="514350" indent="-514350">
              <a:buFont typeface="Arial" panose="020B0604020202020204" pitchFamily="34" charset="0"/>
              <a:buChar char="•"/>
            </a:pPr>
            <a:r>
              <a:rPr lang="en-GB" sz="2400" dirty="0" smtClean="0">
                <a:latin typeface="Arial" panose="020B0604020202020204" pitchFamily="34" charset="0"/>
                <a:cs typeface="Arial" panose="020B0604020202020204" pitchFamily="34" charset="0"/>
                <a:sym typeface="Wingdings" panose="05000000000000000000" pitchFamily="2" charset="2"/>
              </a:rPr>
              <a:t>Keep TT-RIC in current configuration</a:t>
            </a:r>
          </a:p>
          <a:p>
            <a:pPr marL="514350" indent="-514350">
              <a:buFont typeface="Arial" panose="020B0604020202020204" pitchFamily="34" charset="0"/>
              <a:buChar char="•"/>
            </a:pPr>
            <a:r>
              <a:rPr lang="en-GB" sz="2400" dirty="0" smtClean="0">
                <a:latin typeface="Arial" panose="020B0604020202020204" pitchFamily="34" charset="0"/>
                <a:cs typeface="Arial" panose="020B0604020202020204" pitchFamily="34" charset="0"/>
                <a:sym typeface="Wingdings" panose="05000000000000000000" pitchFamily="2" charset="2"/>
              </a:rPr>
              <a:t>Foci: </a:t>
            </a:r>
            <a:r>
              <a:rPr lang="en-GB" sz="2400" dirty="0" err="1" smtClean="0">
                <a:latin typeface="Arial" panose="020B0604020202020204" pitchFamily="34" charset="0"/>
                <a:cs typeface="Arial" panose="020B0604020202020204" pitchFamily="34" charset="0"/>
                <a:sym typeface="Wingdings" panose="05000000000000000000" pitchFamily="2" charset="2"/>
              </a:rPr>
              <a:t>Fullfill</a:t>
            </a:r>
            <a:r>
              <a:rPr lang="en-GB" sz="2400" dirty="0" smtClean="0">
                <a:latin typeface="Arial" panose="020B0604020202020204" pitchFamily="34" charset="0"/>
                <a:cs typeface="Arial" panose="020B0604020202020204" pitchFamily="34" charset="0"/>
                <a:sym typeface="Wingdings" panose="05000000000000000000" pitchFamily="2" charset="2"/>
              </a:rPr>
              <a:t> the ongoing tasks</a:t>
            </a:r>
            <a:endParaRPr lang="en-GB" sz="2400" dirty="0">
              <a:solidFill>
                <a:srgbClr val="00B050"/>
              </a:solidFill>
              <a:latin typeface="Arial" panose="020B0604020202020204" pitchFamily="34" charset="0"/>
              <a:cs typeface="Arial" panose="020B0604020202020204" pitchFamily="34" charset="0"/>
            </a:endParaRPr>
          </a:p>
        </p:txBody>
      </p:sp>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u="none" dirty="0" smtClean="0"/>
              <a:t>3. TT RIC: </a:t>
            </a:r>
            <a:r>
              <a:rPr lang="en-GB" u="none" dirty="0" smtClean="0"/>
              <a:t>Conclusion</a:t>
            </a:r>
            <a:endParaRPr lang="en-GB" u="none" dirty="0"/>
          </a:p>
        </p:txBody>
      </p:sp>
      <p:cxnSp>
        <p:nvCxnSpPr>
          <p:cNvPr id="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45366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1131590"/>
            <a:ext cx="8698838" cy="1872208"/>
          </a:xfrm>
        </p:spPr>
        <p:txBody>
          <a:bodyPr>
            <a:normAutofit/>
          </a:bodyPr>
          <a:lstStyle/>
          <a:p>
            <a:pPr marL="514350" indent="-514350">
              <a:buFont typeface="+mj-lt"/>
              <a:buAutoNum type="arabicPeriod"/>
            </a:pPr>
            <a:r>
              <a:rPr lang="en-GB" sz="2400" b="1" dirty="0" smtClean="0">
                <a:latin typeface="Arial" panose="020B0604020202020204" pitchFamily="34" charset="0"/>
                <a:cs typeface="Arial" panose="020B0604020202020204" pitchFamily="34" charset="0"/>
              </a:rPr>
              <a:t>Coordination &amp; Supervision of the Migration to TDCF</a:t>
            </a:r>
            <a:br>
              <a:rPr lang="en-GB" sz="2400" b="1" dirty="0" smtClean="0">
                <a:latin typeface="Arial" panose="020B0604020202020204" pitchFamily="34" charset="0"/>
                <a:cs typeface="Arial" panose="020B0604020202020204" pitchFamily="34" charset="0"/>
              </a:rPr>
            </a:br>
            <a:r>
              <a:rPr lang="en-GB" sz="2400" b="1" dirty="0" smtClean="0">
                <a:latin typeface="Arial" panose="020B0604020202020204" pitchFamily="34" charset="0"/>
                <a:cs typeface="Arial" panose="020B0604020202020204" pitchFamily="34" charset="0"/>
              </a:rPr>
              <a:t>in RA VI												</a:t>
            </a:r>
            <a:r>
              <a:rPr lang="en-GB" sz="24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4.2.2</a:t>
            </a:r>
            <a:r>
              <a:rPr lang="en-GB" sz="2400" b="1" dirty="0" smtClean="0">
                <a:latin typeface="Arial" panose="020B0604020202020204" pitchFamily="34" charset="0"/>
                <a:cs typeface="Arial" panose="020B0604020202020204" pitchFamily="34" charset="0"/>
                <a:sym typeface="Wingdings" panose="05000000000000000000" pitchFamily="2" charset="2"/>
              </a:rPr>
              <a:t/>
            </a:r>
            <a:br>
              <a:rPr lang="en-GB" sz="2400" b="1" dirty="0" smtClean="0">
                <a:latin typeface="Arial" panose="020B0604020202020204" pitchFamily="34" charset="0"/>
                <a:cs typeface="Arial" panose="020B0604020202020204" pitchFamily="34" charset="0"/>
                <a:sym typeface="Wingdings" panose="05000000000000000000" pitchFamily="2" charset="2"/>
              </a:rPr>
            </a:br>
            <a:endParaRPr lang="en-GB" sz="24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GB" sz="2400" b="1" dirty="0" smtClean="0">
                <a:latin typeface="Arial" panose="020B0604020202020204" pitchFamily="34" charset="0"/>
                <a:cs typeface="Arial" panose="020B0604020202020204" pitchFamily="34" charset="0"/>
                <a:sym typeface="Wingdings" panose="05000000000000000000" pitchFamily="2" charset="2"/>
              </a:rPr>
              <a:t>Support to RA VI Members					</a:t>
            </a:r>
            <a:r>
              <a:rPr lang="en-GB" sz="2400" b="1" dirty="0">
                <a:latin typeface="Arial" panose="020B0604020202020204" pitchFamily="34" charset="0"/>
                <a:cs typeface="Arial" panose="020B0604020202020204" pitchFamily="34" charset="0"/>
                <a:sym typeface="Wingdings" panose="05000000000000000000" pitchFamily="2" charset="2"/>
              </a:rPr>
              <a:t>	</a:t>
            </a:r>
            <a:r>
              <a:rPr lang="en-GB" sz="24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4.2.2</a:t>
            </a:r>
            <a:endParaRPr lang="en-GB" sz="2400" b="1" dirty="0" smtClean="0">
              <a:latin typeface="Arial" panose="020B0604020202020204" pitchFamily="34" charset="0"/>
              <a:cs typeface="Arial" panose="020B0604020202020204" pitchFamily="34" charset="0"/>
              <a:sym typeface="Wingdings" panose="05000000000000000000" pitchFamily="2" charset="2"/>
            </a:endParaRPr>
          </a:p>
        </p:txBody>
      </p:sp>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u="none" dirty="0" smtClean="0"/>
              <a:t>4. TT MTDCF: Key </a:t>
            </a:r>
            <a:r>
              <a:rPr lang="en-GB" u="none" dirty="0" smtClean="0"/>
              <a:t>Activity</a:t>
            </a:r>
            <a:r>
              <a:rPr lang="de-DE" u="none" dirty="0" smtClean="0"/>
              <a:t> Areas</a:t>
            </a:r>
            <a:endParaRPr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964094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1131590"/>
            <a:ext cx="8698838" cy="3384376"/>
          </a:xfrm>
        </p:spPr>
        <p:txBody>
          <a:bodyPr>
            <a:normAutofit/>
          </a:bodyPr>
          <a:lstStyle/>
          <a:p>
            <a:pPr marL="514350" indent="-514350">
              <a:buFont typeface="Wingdings" panose="05000000000000000000" pitchFamily="2" charset="2"/>
              <a:buChar char="Ø"/>
            </a:pPr>
            <a:r>
              <a:rPr lang="en-GB" sz="1800" b="1" dirty="0" smtClean="0">
                <a:latin typeface="Arial" panose="020B0604020202020204" pitchFamily="34" charset="0"/>
                <a:cs typeface="Arial" panose="020B0604020202020204" pitchFamily="34" charset="0"/>
              </a:rPr>
              <a:t>Small TT: A. Kats (Russ Fed.), S. Krebber (</a:t>
            </a:r>
            <a:r>
              <a:rPr lang="en-GB" sz="1800" b="1" dirty="0" err="1" smtClean="0">
                <a:latin typeface="Arial" panose="020B0604020202020204" pitchFamily="34" charset="0"/>
                <a:cs typeface="Arial" panose="020B0604020202020204" pitchFamily="34" charset="0"/>
              </a:rPr>
              <a:t>Ger</a:t>
            </a:r>
            <a:r>
              <a:rPr lang="en-GB" sz="1800" b="1" dirty="0" smtClean="0">
                <a:latin typeface="Arial" panose="020B0604020202020204" pitchFamily="34" charset="0"/>
                <a:cs typeface="Arial" panose="020B0604020202020204" pitchFamily="34" charset="0"/>
              </a:rPr>
              <a:t>)</a:t>
            </a:r>
            <a:endParaRPr lang="en-GB" sz="18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Wingdings" panose="05000000000000000000" pitchFamily="2" charset="2"/>
              <a:buChar char="Ø"/>
            </a:pPr>
            <a:r>
              <a:rPr lang="en-GB" sz="1800" b="1" dirty="0" smtClean="0">
                <a:latin typeface="Arial" panose="020B0604020202020204" pitchFamily="34" charset="0"/>
                <a:cs typeface="Arial" panose="020B0604020202020204" pitchFamily="34" charset="0"/>
                <a:sym typeface="Wingdings" panose="05000000000000000000" pitchFamily="2" charset="2"/>
              </a:rPr>
              <a:t>Both highly regarded &amp; networked in community</a:t>
            </a:r>
          </a:p>
          <a:p>
            <a:pPr marL="514350" indent="-514350">
              <a:buFont typeface="Wingdings" panose="05000000000000000000" pitchFamily="2" charset="2"/>
              <a:buChar char="Ø"/>
            </a:pPr>
            <a:r>
              <a:rPr lang="en-GB" sz="1800" b="1" dirty="0" smtClean="0">
                <a:latin typeface="Arial" panose="020B0604020202020204" pitchFamily="34" charset="0"/>
                <a:cs typeface="Arial" panose="020B0604020202020204" pitchFamily="34" charset="0"/>
                <a:sym typeface="Wingdings" panose="05000000000000000000" pitchFamily="2" charset="2"/>
              </a:rPr>
              <a:t>Both members of IPED-DRMM</a:t>
            </a:r>
          </a:p>
          <a:p>
            <a:pPr marL="514350" indent="-514350">
              <a:buFont typeface="Wingdings" panose="05000000000000000000" pitchFamily="2" charset="2"/>
              <a:buChar char="Ø"/>
            </a:pPr>
            <a:r>
              <a:rPr lang="en-GB" sz="1800" b="1" dirty="0" smtClean="0">
                <a:latin typeface="Arial" panose="020B0604020202020204" pitchFamily="34" charset="0"/>
                <a:cs typeface="Arial" panose="020B0604020202020204" pitchFamily="34" charset="0"/>
                <a:sym typeface="Wingdings" panose="05000000000000000000" pitchFamily="2" charset="2"/>
              </a:rPr>
              <a:t>Provide survey / report regularly</a:t>
            </a:r>
          </a:p>
          <a:p>
            <a:pPr marL="514350" indent="-514350">
              <a:buFont typeface="Wingdings" panose="05000000000000000000" pitchFamily="2" charset="2"/>
              <a:buChar char="Ø"/>
            </a:pPr>
            <a:r>
              <a:rPr lang="en-GB" sz="1800" b="1" dirty="0" smtClean="0">
                <a:latin typeface="Arial" panose="020B0604020202020204" pitchFamily="34" charset="0"/>
                <a:cs typeface="Arial" panose="020B0604020202020204" pitchFamily="34" charset="0"/>
                <a:sym typeface="Wingdings" panose="05000000000000000000" pitchFamily="2" charset="2"/>
              </a:rPr>
              <a:t>BUFR diss. Is reality since Nov. 2014</a:t>
            </a:r>
          </a:p>
          <a:p>
            <a:pPr marL="514350" indent="-514350">
              <a:buFont typeface="Wingdings" panose="05000000000000000000" pitchFamily="2" charset="2"/>
              <a:buChar char="Ø"/>
            </a:pPr>
            <a:r>
              <a:rPr lang="en-GB" sz="1800" b="1" dirty="0" err="1" smtClean="0">
                <a:latin typeface="Arial" panose="020B0604020202020204" pitchFamily="34" charset="0"/>
                <a:cs typeface="Arial" panose="020B0604020202020204" pitchFamily="34" charset="0"/>
                <a:sym typeface="Wingdings" panose="05000000000000000000" pitchFamily="2" charset="2"/>
              </a:rPr>
              <a:t>Diss</a:t>
            </a:r>
            <a:r>
              <a:rPr lang="en-GB" sz="1800" b="1" dirty="0" smtClean="0">
                <a:latin typeface="Arial" panose="020B0604020202020204" pitchFamily="34" charset="0"/>
                <a:cs typeface="Arial" panose="020B0604020202020204" pitchFamily="34" charset="0"/>
                <a:sym typeface="Wingdings" panose="05000000000000000000" pitchFamily="2" charset="2"/>
              </a:rPr>
              <a:t>, of TAC is diminishing</a:t>
            </a:r>
          </a:p>
          <a:p>
            <a:pPr marL="514350" indent="-514350">
              <a:buFont typeface="Wingdings" panose="05000000000000000000" pitchFamily="2" charset="2"/>
              <a:buChar char="Ø"/>
            </a:pPr>
            <a:endParaRPr lang="en-GB" sz="18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Wingdings" panose="05000000000000000000" pitchFamily="2" charset="2"/>
              <a:buChar char="Ø"/>
            </a:pPr>
            <a:r>
              <a:rPr lang="en-GB" sz="1800" b="1" dirty="0" smtClean="0">
                <a:latin typeface="Arial" panose="020B0604020202020204" pitchFamily="34" charset="0"/>
                <a:cs typeface="Arial" panose="020B0604020202020204" pitchFamily="34" charset="0"/>
                <a:sym typeface="Wingdings" panose="05000000000000000000" pitchFamily="2" charset="2"/>
              </a:rPr>
              <a:t>Migration </a:t>
            </a:r>
            <a:r>
              <a:rPr lang="en-GB" sz="1800" b="1" dirty="0" err="1" smtClean="0">
                <a:latin typeface="Arial" panose="020B0604020202020204" pitchFamily="34" charset="0"/>
                <a:cs typeface="Arial" panose="020B0604020202020204" pitchFamily="34" charset="0"/>
                <a:sym typeface="Wingdings" panose="05000000000000000000" pitchFamily="2" charset="2"/>
              </a:rPr>
              <a:t>fullfiled</a:t>
            </a:r>
            <a:r>
              <a:rPr lang="en-GB" sz="1800" b="1" dirty="0" smtClean="0">
                <a:latin typeface="Arial" panose="020B0604020202020204" pitchFamily="34" charset="0"/>
                <a:cs typeface="Arial" panose="020B0604020202020204" pitchFamily="34" charset="0"/>
                <a:sym typeface="Wingdings" panose="05000000000000000000" pitchFamily="2" charset="2"/>
              </a:rPr>
              <a:t> in RA VI:</a:t>
            </a:r>
            <a:br>
              <a:rPr lang="en-GB" sz="1800" b="1" dirty="0" smtClean="0">
                <a:latin typeface="Arial" panose="020B0604020202020204" pitchFamily="34" charset="0"/>
                <a:cs typeface="Arial" panose="020B0604020202020204" pitchFamily="34" charset="0"/>
                <a:sym typeface="Wingdings" panose="05000000000000000000" pitchFamily="2" charset="2"/>
              </a:rPr>
            </a:br>
            <a:r>
              <a:rPr lang="en-GB" sz="1800" b="1" dirty="0" err="1" smtClean="0">
                <a:solidFill>
                  <a:srgbClr val="00B050"/>
                </a:solidFill>
                <a:latin typeface="Arial" panose="020B0604020202020204" pitchFamily="34" charset="0"/>
                <a:cs typeface="Arial" panose="020B0604020202020204" pitchFamily="34" charset="0"/>
                <a:sym typeface="Wingdings" panose="05000000000000000000" pitchFamily="2" charset="2"/>
              </a:rPr>
              <a:t>Synop</a:t>
            </a:r>
            <a: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80 %; 	Temp:	79 %</a:t>
            </a:r>
            <a:b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br>
            <a: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Pilot: 	50 %;	</a:t>
            </a:r>
            <a:r>
              <a:rPr lang="en-GB" sz="1800" b="1" dirty="0" err="1" smtClean="0">
                <a:solidFill>
                  <a:srgbClr val="00B050"/>
                </a:solidFill>
                <a:latin typeface="Arial" panose="020B0604020202020204" pitchFamily="34" charset="0"/>
                <a:cs typeface="Arial" panose="020B0604020202020204" pitchFamily="34" charset="0"/>
                <a:sym typeface="Wingdings" panose="05000000000000000000" pitchFamily="2" charset="2"/>
              </a:rPr>
              <a:t>Climat</a:t>
            </a:r>
            <a: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49 % </a:t>
            </a:r>
            <a:b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br>
            <a:endPar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endParaRPr>
          </a:p>
          <a:p>
            <a:pPr marL="514350" indent="-514350">
              <a:buFont typeface="Wingdings" panose="05000000000000000000" pitchFamily="2" charset="2"/>
              <a:buChar char="Ø"/>
            </a:pPr>
            <a:r>
              <a:rPr lang="en-GB" sz="18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RAVI is leading WMO region</a:t>
            </a:r>
            <a:endParaRPr lang="en-GB" sz="1800" b="1" dirty="0">
              <a:solidFill>
                <a:srgbClr val="00B050"/>
              </a:solidFill>
              <a:latin typeface="Arial" panose="020B0604020202020204" pitchFamily="34" charset="0"/>
              <a:cs typeface="Arial" panose="020B0604020202020204" pitchFamily="34" charset="0"/>
              <a:sym typeface="Wingdings" panose="05000000000000000000" pitchFamily="2" charset="2"/>
            </a:endParaRPr>
          </a:p>
        </p:txBody>
      </p:sp>
      <p:sp>
        <p:nvSpPr>
          <p:cNvPr id="4" name="Shape 235"/>
          <p:cNvSpPr/>
          <p:nvPr/>
        </p:nvSpPr>
        <p:spPr>
          <a:xfrm>
            <a:off x="250824" y="195316"/>
            <a:ext cx="8713790" cy="430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en-GB" sz="2800" u="none" dirty="0" smtClean="0"/>
              <a:t>4. TT MTDCF: Coordination &amp; Supervision of the Migration</a:t>
            </a:r>
            <a:endParaRPr lang="en-GB" sz="28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844749"/>
            <a:ext cx="2987824" cy="381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791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1131590"/>
            <a:ext cx="8698838" cy="3384376"/>
          </a:xfrm>
        </p:spPr>
        <p:txBody>
          <a:bodyPr>
            <a:normAutofit/>
          </a:bodyPr>
          <a:lstStyle/>
          <a:p>
            <a:r>
              <a:rPr lang="en-GB" sz="2400" b="1" dirty="0" smtClean="0">
                <a:solidFill>
                  <a:srgbClr val="0070C0"/>
                </a:solidFill>
                <a:latin typeface="Arial" panose="020B0604020202020204" pitchFamily="34" charset="0"/>
                <a:cs typeface="Arial" panose="020B0604020202020204" pitchFamily="34" charset="0"/>
              </a:rPr>
              <a:t>Due to the small team …</a:t>
            </a:r>
            <a:br>
              <a:rPr lang="en-GB" sz="2400" b="1" dirty="0" smtClean="0">
                <a:solidFill>
                  <a:srgbClr val="0070C0"/>
                </a:solidFill>
                <a:latin typeface="Arial" panose="020B0604020202020204" pitchFamily="34" charset="0"/>
                <a:cs typeface="Arial" panose="020B0604020202020204" pitchFamily="34" charset="0"/>
              </a:rPr>
            </a:br>
            <a:endParaRPr lang="en-GB" sz="2400" b="1" dirty="0" smtClean="0">
              <a:solidFill>
                <a:srgbClr val="0070C0"/>
              </a:solidFill>
              <a:latin typeface="Arial" panose="020B0604020202020204" pitchFamily="34" charset="0"/>
              <a:cs typeface="Arial" panose="020B0604020202020204" pitchFamily="34" charset="0"/>
              <a:sym typeface="Wingdings" panose="05000000000000000000" pitchFamily="2" charset="2"/>
            </a:endParaRPr>
          </a:p>
          <a:p>
            <a:pPr marL="514350" indent="-514350">
              <a:buFont typeface="Wingdings" panose="05000000000000000000" pitchFamily="2" charset="2"/>
              <a:buChar char="Ø"/>
            </a:pPr>
            <a:r>
              <a:rPr lang="en-GB" sz="1800" b="1" dirty="0" smtClean="0">
                <a:latin typeface="Arial" panose="020B0604020202020204" pitchFamily="34" charset="0"/>
                <a:cs typeface="Arial" panose="020B0604020202020204" pitchFamily="34" charset="0"/>
                <a:sym typeface="Wingdings" panose="05000000000000000000" pitchFamily="2" charset="2"/>
              </a:rPr>
              <a:t>Support is given in form of personal advice to the focal points</a:t>
            </a:r>
            <a:br>
              <a:rPr lang="en-GB" sz="1800" b="1" dirty="0" smtClean="0">
                <a:latin typeface="Arial" panose="020B0604020202020204" pitchFamily="34" charset="0"/>
                <a:cs typeface="Arial" panose="020B0604020202020204" pitchFamily="34" charset="0"/>
                <a:sym typeface="Wingdings" panose="05000000000000000000" pitchFamily="2" charset="2"/>
              </a:rPr>
            </a:br>
            <a:endParaRPr lang="en-GB" sz="18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Wingdings" panose="05000000000000000000" pitchFamily="2" charset="2"/>
              <a:buChar char="Ø"/>
            </a:pPr>
            <a:r>
              <a:rPr lang="en-GB" sz="1800" b="1" dirty="0" smtClean="0">
                <a:latin typeface="Arial" panose="020B0604020202020204" pitchFamily="34" charset="0"/>
                <a:cs typeface="Arial" panose="020B0604020202020204" pitchFamily="34" charset="0"/>
                <a:sym typeface="Wingdings" panose="05000000000000000000" pitchFamily="2" charset="2"/>
              </a:rPr>
              <a:t>Training events organized by the TT are not possible</a:t>
            </a:r>
            <a:br>
              <a:rPr lang="en-GB" sz="1800" b="1" dirty="0" smtClean="0">
                <a:latin typeface="Arial" panose="020B0604020202020204" pitchFamily="34" charset="0"/>
                <a:cs typeface="Arial" panose="020B0604020202020204" pitchFamily="34" charset="0"/>
                <a:sym typeface="Wingdings" panose="05000000000000000000" pitchFamily="2" charset="2"/>
              </a:rPr>
            </a:br>
            <a:r>
              <a:rPr lang="en-GB" sz="1800" b="1" dirty="0" smtClean="0">
                <a:latin typeface="Arial" panose="020B0604020202020204" pitchFamily="34" charset="0"/>
                <a:cs typeface="Arial" panose="020B0604020202020204" pitchFamily="34" charset="0"/>
                <a:sym typeface="Wingdings" panose="05000000000000000000" pitchFamily="2" charset="2"/>
              </a:rPr>
              <a:t>- TT required from WIS-centres to organize training events in their </a:t>
            </a:r>
            <a:br>
              <a:rPr lang="en-GB" sz="1800" b="1" dirty="0" smtClean="0">
                <a:latin typeface="Arial" panose="020B0604020202020204" pitchFamily="34" charset="0"/>
                <a:cs typeface="Arial" panose="020B0604020202020204" pitchFamily="34" charset="0"/>
                <a:sym typeface="Wingdings" panose="05000000000000000000" pitchFamily="2" charset="2"/>
              </a:rPr>
            </a:br>
            <a:r>
              <a:rPr lang="en-GB" sz="1800" b="1" dirty="0" smtClean="0">
                <a:latin typeface="Arial" panose="020B0604020202020204" pitchFamily="34" charset="0"/>
                <a:cs typeface="Arial" panose="020B0604020202020204" pitchFamily="34" charset="0"/>
                <a:sym typeface="Wingdings" panose="05000000000000000000" pitchFamily="2" charset="2"/>
              </a:rPr>
              <a:t>  areas of responsibility</a:t>
            </a:r>
            <a:br>
              <a:rPr lang="en-GB" sz="1800" b="1" dirty="0" smtClean="0">
                <a:latin typeface="Arial" panose="020B0604020202020204" pitchFamily="34" charset="0"/>
                <a:cs typeface="Arial" panose="020B0604020202020204" pitchFamily="34" charset="0"/>
                <a:sym typeface="Wingdings" panose="05000000000000000000" pitchFamily="2" charset="2"/>
              </a:rPr>
            </a:br>
            <a:r>
              <a:rPr lang="en-GB" sz="1800" b="1" dirty="0" smtClean="0">
                <a:latin typeface="Arial" panose="020B0604020202020204" pitchFamily="34" charset="0"/>
                <a:cs typeface="Arial" panose="020B0604020202020204" pitchFamily="34" charset="0"/>
                <a:sym typeface="Wingdings" panose="05000000000000000000" pitchFamily="2" charset="2"/>
              </a:rPr>
              <a:t>- MTDCF, however</a:t>
            </a:r>
            <a:r>
              <a:rPr lang="en-GB" sz="1800" b="1" dirty="0">
                <a:latin typeface="Arial" panose="020B0604020202020204" pitchFamily="34" charset="0"/>
                <a:cs typeface="Arial" panose="020B0604020202020204" pitchFamily="34" charset="0"/>
                <a:sym typeface="Wingdings" panose="05000000000000000000" pitchFamily="2" charset="2"/>
              </a:rPr>
              <a:t>, </a:t>
            </a:r>
            <a:r>
              <a:rPr lang="en-GB" sz="1800" b="1" dirty="0" smtClean="0">
                <a:latin typeface="Arial" panose="020B0604020202020204" pitchFamily="34" charset="0"/>
                <a:cs typeface="Arial" panose="020B0604020202020204" pitchFamily="34" charset="0"/>
                <a:sym typeface="Wingdings" panose="05000000000000000000" pitchFamily="2" charset="2"/>
              </a:rPr>
              <a:t>is not a task of a GISC or DCPC</a:t>
            </a:r>
          </a:p>
        </p:txBody>
      </p:sp>
      <p:sp>
        <p:nvSpPr>
          <p:cNvPr id="4" name="Shape 235"/>
          <p:cNvSpPr/>
          <p:nvPr/>
        </p:nvSpPr>
        <p:spPr>
          <a:xfrm>
            <a:off x="250824" y="195316"/>
            <a:ext cx="8713790" cy="430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en-GB" sz="2800" u="none" dirty="0" smtClean="0"/>
              <a:t>4. TT MTDCF: Support to RA VI Members</a:t>
            </a:r>
            <a:endParaRPr lang="en-GB" sz="28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02304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16013" y="141685"/>
            <a:ext cx="7772400" cy="857250"/>
          </a:xfrm>
        </p:spPr>
        <p:txBody>
          <a:bodyPr/>
          <a:lstStyle/>
          <a:p>
            <a:pPr eaLnBrk="1" hangingPunct="1"/>
            <a:r>
              <a:rPr lang="en-GB" altLang="tr-TR" sz="4000" b="1" smtClean="0">
                <a:solidFill>
                  <a:schemeClr val="accent2"/>
                </a:solidFill>
                <a:latin typeface="Arial" charset="0"/>
                <a:cs typeface="Arial" charset="0"/>
              </a:rPr>
              <a:t>1. WG-TDI at a Glance (III)</a:t>
            </a:r>
          </a:p>
        </p:txBody>
      </p:sp>
      <p:sp>
        <p:nvSpPr>
          <p:cNvPr id="10243" name="Rectangle 3"/>
          <p:cNvSpPr>
            <a:spLocks noGrp="1" noChangeArrowheads="1"/>
          </p:cNvSpPr>
          <p:nvPr>
            <p:ph type="body" idx="1"/>
          </p:nvPr>
        </p:nvSpPr>
        <p:spPr>
          <a:xfrm>
            <a:off x="323850" y="1006079"/>
            <a:ext cx="8820150" cy="3725465"/>
          </a:xfrm>
        </p:spPr>
        <p:txBody>
          <a:bodyPr/>
          <a:lstStyle/>
          <a:p>
            <a:pPr marL="457200" indent="-457200" eaLnBrk="1" hangingPunct="1">
              <a:lnSpc>
                <a:spcPct val="90000"/>
              </a:lnSpc>
              <a:buFont typeface="Arial" panose="020B0604020202020204" pitchFamily="34" charset="0"/>
              <a:buChar char="•"/>
              <a:defRPr/>
            </a:pPr>
            <a:r>
              <a:rPr lang="en-GB" sz="2600" b="1" dirty="0" smtClean="0">
                <a:latin typeface="Arial" panose="020B0604020202020204" pitchFamily="34" charset="0"/>
                <a:ea typeface="+mn-ea"/>
                <a:cs typeface="Arial" panose="020B0604020202020204" pitchFamily="34" charset="0"/>
              </a:rPr>
              <a:t>Rapporteur on WIS</a:t>
            </a:r>
            <a:endParaRPr lang="en-GB" sz="2600" b="1" dirty="0" smtClean="0">
              <a:latin typeface="Arial" panose="020B0604020202020204" pitchFamily="34" charset="0"/>
              <a:ea typeface="ＭＳ Ｐゴシック" charset="0"/>
              <a:cs typeface="Arial" panose="020B0604020202020204" pitchFamily="34" charset="0"/>
            </a:endParaRPr>
          </a:p>
          <a:p>
            <a:pPr lvl="1" eaLnBrk="1" hangingPunct="1">
              <a:lnSpc>
                <a:spcPct val="90000"/>
              </a:lnSpc>
              <a:defRPr/>
            </a:pPr>
            <a:r>
              <a:rPr lang="en-GB" sz="2400" dirty="0" smtClean="0">
                <a:latin typeface="Arial" panose="020B0604020202020204" pitchFamily="34" charset="0"/>
                <a:ea typeface="ＭＳ Ｐゴシック" charset="0"/>
                <a:cs typeface="Arial" panose="020B0604020202020204" pitchFamily="34" charset="0"/>
              </a:rPr>
              <a:t>	Antonio </a:t>
            </a:r>
            <a:r>
              <a:rPr lang="en-GB" sz="2400" dirty="0" err="1" smtClean="0">
                <a:latin typeface="Arial" panose="020B0604020202020204" pitchFamily="34" charset="0"/>
                <a:ea typeface="ＭＳ Ｐゴシック" charset="0"/>
                <a:cs typeface="Arial" panose="020B0604020202020204" pitchFamily="34" charset="0"/>
              </a:rPr>
              <a:t>Vocino</a:t>
            </a:r>
            <a:r>
              <a:rPr lang="en-GB" sz="2400" dirty="0" smtClean="0">
                <a:latin typeface="Arial" panose="020B0604020202020204" pitchFamily="34" charset="0"/>
                <a:ea typeface="ＭＳ Ｐゴシック" charset="0"/>
                <a:cs typeface="Arial" panose="020B0604020202020204" pitchFamily="34" charset="0"/>
              </a:rPr>
              <a:t>, COMET, Italy			</a:t>
            </a:r>
            <a:r>
              <a:rPr lang="en-GB" sz="2400" dirty="0">
                <a:latin typeface="Arial" panose="020B0604020202020204" pitchFamily="34" charset="0"/>
                <a:ea typeface="ＭＳ Ｐゴシック" charset="0"/>
                <a:cs typeface="Arial" panose="020B0604020202020204" pitchFamily="34" charset="0"/>
              </a:rPr>
              <a:t>	</a:t>
            </a:r>
            <a:r>
              <a:rPr lang="en-GB" sz="2400" dirty="0" smtClean="0">
                <a:latin typeface="Arial" panose="020B0604020202020204" pitchFamily="34" charset="0"/>
                <a:ea typeface="ＭＳ Ｐゴシック" charset="0"/>
                <a:cs typeface="Arial" panose="020B0604020202020204" pitchFamily="34" charset="0"/>
              </a:rPr>
              <a:t>		</a:t>
            </a:r>
            <a:r>
              <a:rPr lang="en-GB" sz="2400" dirty="0" err="1" smtClean="0">
                <a:latin typeface="Arial" panose="020B0604020202020204" pitchFamily="34" charset="0"/>
                <a:ea typeface="ＭＳ Ｐゴシック" charset="0"/>
                <a:cs typeface="Arial" panose="020B0604020202020204" pitchFamily="34" charset="0"/>
              </a:rPr>
              <a:t>ToR</a:t>
            </a:r>
            <a:r>
              <a:rPr lang="en-GB" sz="2400" dirty="0" smtClean="0">
                <a:latin typeface="Arial" panose="020B0604020202020204" pitchFamily="34" charset="0"/>
                <a:ea typeface="ＭＳ Ｐゴシック" charset="0"/>
                <a:cs typeface="Arial" panose="020B0604020202020204" pitchFamily="34" charset="0"/>
              </a:rPr>
              <a:t>: </a:t>
            </a:r>
            <a:r>
              <a:rPr lang="en-GB" sz="2400" dirty="0">
                <a:latin typeface="Arial" panose="020B0604020202020204" pitchFamily="34" charset="0"/>
                <a:ea typeface="ＭＳ Ｐゴシック" charset="0"/>
                <a:cs typeface="Arial" panose="020B0604020202020204" pitchFamily="34" charset="0"/>
              </a:rPr>
              <a:t> </a:t>
            </a:r>
            <a:r>
              <a:rPr lang="en-GB" sz="2400" dirty="0" smtClean="0">
                <a:solidFill>
                  <a:srgbClr val="00B050"/>
                </a:solidFill>
                <a:latin typeface="Arial" panose="020B0604020202020204" pitchFamily="34" charset="0"/>
                <a:ea typeface="ＭＳ Ｐゴシック" charset="0"/>
                <a:cs typeface="Arial" panose="020B0604020202020204" pitchFamily="34" charset="0"/>
              </a:rPr>
              <a:t>☺</a:t>
            </a:r>
          </a:p>
          <a:p>
            <a:pPr lvl="1" eaLnBrk="1" hangingPunct="1">
              <a:lnSpc>
                <a:spcPct val="90000"/>
              </a:lnSpc>
              <a:defRPr/>
            </a:pPr>
            <a:endParaRPr lang="en-GB" sz="2400" dirty="0" smtClean="0">
              <a:latin typeface="Arial" panose="020B0604020202020204" pitchFamily="34" charset="0"/>
              <a:ea typeface="ＭＳ Ｐゴシック" charset="0"/>
              <a:cs typeface="Arial" panose="020B0604020202020204" pitchFamily="34" charset="0"/>
            </a:endParaRPr>
          </a:p>
          <a:p>
            <a:pPr marL="457200" indent="-457200" eaLnBrk="1" hangingPunct="1">
              <a:lnSpc>
                <a:spcPct val="90000"/>
              </a:lnSpc>
              <a:buFont typeface="Arial" panose="020B0604020202020204" pitchFamily="34" charset="0"/>
              <a:buChar char="•"/>
              <a:defRPr/>
            </a:pPr>
            <a:r>
              <a:rPr lang="en-GB" sz="2600" b="1" dirty="0" smtClean="0">
                <a:latin typeface="Arial" panose="020B0604020202020204" pitchFamily="34" charset="0"/>
                <a:cs typeface="Arial" panose="020B0604020202020204" pitchFamily="34" charset="0"/>
              </a:rPr>
              <a:t>Rapporteur on ISS</a:t>
            </a:r>
            <a:endParaRPr lang="en-GB" sz="2600" b="1" dirty="0" smtClean="0">
              <a:latin typeface="Arial" panose="020B0604020202020204" pitchFamily="34" charset="0"/>
              <a:ea typeface="ＭＳ Ｐゴシック" charset="0"/>
              <a:cs typeface="Arial" panose="020B0604020202020204" pitchFamily="34" charset="0"/>
            </a:endParaRPr>
          </a:p>
          <a:p>
            <a:pPr lvl="1" eaLnBrk="1" hangingPunct="1">
              <a:lnSpc>
                <a:spcPct val="90000"/>
              </a:lnSpc>
              <a:defRPr/>
            </a:pPr>
            <a:r>
              <a:rPr lang="en-GB" sz="2400" dirty="0" smtClean="0">
                <a:latin typeface="Arial" panose="020B0604020202020204" pitchFamily="34" charset="0"/>
                <a:ea typeface="ＭＳ Ｐゴシック" charset="0"/>
                <a:cs typeface="Arial" panose="020B0604020202020204" pitchFamily="34" charset="0"/>
              </a:rPr>
              <a:t>	East:  Leonid </a:t>
            </a:r>
            <a:r>
              <a:rPr lang="en-GB" sz="2400" dirty="0" err="1" smtClean="0">
                <a:latin typeface="Arial" panose="020B0604020202020204" pitchFamily="34" charset="0"/>
                <a:ea typeface="ＭＳ Ｐゴシック" charset="0"/>
                <a:cs typeface="Arial" panose="020B0604020202020204" pitchFamily="34" charset="0"/>
              </a:rPr>
              <a:t>Bezruk</a:t>
            </a:r>
            <a:r>
              <a:rPr lang="en-GB" sz="2400" dirty="0" smtClean="0">
                <a:latin typeface="Arial" panose="020B0604020202020204" pitchFamily="34" charset="0"/>
                <a:ea typeface="ＭＳ Ｐゴシック" charset="0"/>
                <a:cs typeface="Arial" panose="020B0604020202020204" pitchFamily="34" charset="0"/>
              </a:rPr>
              <a:t>, </a:t>
            </a:r>
            <a:r>
              <a:rPr lang="en-GB" sz="2400" dirty="0" err="1" smtClean="0">
                <a:latin typeface="Arial" panose="020B0604020202020204" pitchFamily="34" charset="0"/>
                <a:ea typeface="ＭＳ Ｐゴシック" charset="0"/>
                <a:cs typeface="Arial" panose="020B0604020202020204" pitchFamily="34" charset="0"/>
              </a:rPr>
              <a:t>Roshydromet</a:t>
            </a:r>
            <a:r>
              <a:rPr lang="en-GB" sz="2400" dirty="0" smtClean="0">
                <a:latin typeface="Arial" panose="020B0604020202020204" pitchFamily="34" charset="0"/>
                <a:ea typeface="ＭＳ Ｐゴシック" charset="0"/>
                <a:cs typeface="Arial" panose="020B0604020202020204" pitchFamily="34" charset="0"/>
              </a:rPr>
              <a:t>, Russia		</a:t>
            </a:r>
            <a:r>
              <a:rPr lang="en-GB" sz="2400" dirty="0" err="1" smtClean="0">
                <a:latin typeface="Arial" panose="020B0604020202020204" pitchFamily="34" charset="0"/>
                <a:ea typeface="ＭＳ Ｐゴシック" charset="0"/>
                <a:cs typeface="Arial" panose="020B0604020202020204" pitchFamily="34" charset="0"/>
              </a:rPr>
              <a:t>ToR</a:t>
            </a:r>
            <a:r>
              <a:rPr lang="en-GB" sz="2400" dirty="0">
                <a:latin typeface="Arial" panose="020B0604020202020204" pitchFamily="34" charset="0"/>
                <a:ea typeface="ＭＳ Ｐゴシック" charset="0"/>
                <a:cs typeface="Arial" panose="020B0604020202020204" pitchFamily="34" charset="0"/>
              </a:rPr>
              <a:t>:  </a:t>
            </a:r>
            <a:r>
              <a:rPr lang="en-GB" sz="2400" dirty="0" smtClean="0">
                <a:solidFill>
                  <a:srgbClr val="00B050"/>
                </a:solidFill>
                <a:latin typeface="Arial" panose="020B0604020202020204" pitchFamily="34" charset="0"/>
                <a:ea typeface="ＭＳ Ｐゴシック" charset="0"/>
                <a:cs typeface="Arial" panose="020B0604020202020204" pitchFamily="34" charset="0"/>
              </a:rPr>
              <a:t>☺</a:t>
            </a:r>
            <a:endParaRPr lang="en-GB" sz="2400" dirty="0">
              <a:solidFill>
                <a:srgbClr val="00B050"/>
              </a:solidFill>
              <a:latin typeface="Arial" panose="020B0604020202020204" pitchFamily="34" charset="0"/>
              <a:ea typeface="ＭＳ Ｐゴシック" charset="0"/>
              <a:cs typeface="Arial" panose="020B0604020202020204" pitchFamily="34" charset="0"/>
            </a:endParaRPr>
          </a:p>
          <a:p>
            <a:pPr lvl="1" eaLnBrk="1" hangingPunct="1">
              <a:lnSpc>
                <a:spcPct val="90000"/>
              </a:lnSpc>
              <a:defRPr/>
            </a:pPr>
            <a:r>
              <a:rPr lang="en-GB" sz="2400" dirty="0" smtClean="0">
                <a:latin typeface="Arial" panose="020B0604020202020204" pitchFamily="34" charset="0"/>
                <a:ea typeface="ＭＳ Ｐゴシック" charset="0"/>
                <a:cs typeface="Arial" panose="020B0604020202020204" pitchFamily="34" charset="0"/>
              </a:rPr>
              <a:t>	West: Hermann Asensio, DWD Germany  		</a:t>
            </a:r>
            <a:r>
              <a:rPr lang="en-GB" sz="2400" dirty="0" err="1" smtClean="0">
                <a:latin typeface="Arial" panose="020B0604020202020204" pitchFamily="34" charset="0"/>
                <a:ea typeface="ＭＳ Ｐゴシック" charset="0"/>
                <a:cs typeface="Arial" panose="020B0604020202020204" pitchFamily="34" charset="0"/>
              </a:rPr>
              <a:t>ToR</a:t>
            </a:r>
            <a:r>
              <a:rPr lang="en-GB" sz="2400" dirty="0" smtClean="0">
                <a:latin typeface="Arial" panose="020B0604020202020204" pitchFamily="34" charset="0"/>
                <a:ea typeface="ＭＳ Ｐゴシック" charset="0"/>
                <a:cs typeface="Arial" panose="020B0604020202020204" pitchFamily="34" charset="0"/>
              </a:rPr>
              <a:t>:  </a:t>
            </a:r>
            <a:r>
              <a:rPr lang="en-GB" sz="2400" dirty="0" smtClean="0">
                <a:solidFill>
                  <a:srgbClr val="00B050"/>
                </a:solidFill>
                <a:latin typeface="Arial" panose="020B0604020202020204" pitchFamily="34" charset="0"/>
                <a:ea typeface="ＭＳ Ｐゴシック" charset="0"/>
                <a:cs typeface="Arial" panose="020B0604020202020204" pitchFamily="34" charset="0"/>
              </a:rPr>
              <a:t>☺</a:t>
            </a:r>
          </a:p>
          <a:p>
            <a:pPr lvl="1" eaLnBrk="1" hangingPunct="1">
              <a:lnSpc>
                <a:spcPct val="90000"/>
              </a:lnSpc>
              <a:defRPr/>
            </a:pPr>
            <a:endParaRPr lang="en-GB" sz="2400" dirty="0">
              <a:solidFill>
                <a:srgbClr val="00B050"/>
              </a:solidFill>
              <a:latin typeface="Arial" panose="020B0604020202020204" pitchFamily="34" charset="0"/>
              <a:ea typeface="ＭＳ Ｐゴシック" charset="0"/>
              <a:cs typeface="Arial" panose="020B0604020202020204" pitchFamily="34" charset="0"/>
            </a:endParaRPr>
          </a:p>
          <a:p>
            <a:pPr marL="457200" indent="-457200" eaLnBrk="1" hangingPunct="1">
              <a:lnSpc>
                <a:spcPct val="90000"/>
              </a:lnSpc>
              <a:buFont typeface="Arial" panose="020B0604020202020204" pitchFamily="34" charset="0"/>
              <a:buChar char="•"/>
              <a:defRPr/>
            </a:pPr>
            <a:r>
              <a:rPr lang="en-GB" sz="2600" b="1" dirty="0" smtClean="0">
                <a:latin typeface="Arial" panose="020B0604020202020204" pitchFamily="34" charset="0"/>
                <a:cs typeface="Arial" panose="020B0604020202020204" pitchFamily="34" charset="0"/>
              </a:rPr>
              <a:t>Rapporteur on DPFS</a:t>
            </a:r>
            <a:endParaRPr lang="en-GB" sz="2600" b="1" dirty="0">
              <a:latin typeface="Arial" panose="020B0604020202020204" pitchFamily="34" charset="0"/>
              <a:ea typeface="ＭＳ Ｐゴシック" charset="0"/>
              <a:cs typeface="Arial" panose="020B0604020202020204" pitchFamily="34" charset="0"/>
            </a:endParaRPr>
          </a:p>
          <a:p>
            <a:pPr lvl="1" eaLnBrk="1" hangingPunct="1">
              <a:lnSpc>
                <a:spcPct val="90000"/>
              </a:lnSpc>
              <a:defRPr/>
            </a:pPr>
            <a:r>
              <a:rPr lang="en-GB" sz="2400" dirty="0" smtClean="0">
                <a:latin typeface="Arial" panose="020B0604020202020204" pitchFamily="34" charset="0"/>
                <a:ea typeface="ＭＳ Ｐゴシック" charset="0"/>
                <a:cs typeface="Arial" panose="020B0604020202020204" pitchFamily="34" charset="0"/>
              </a:rPr>
              <a:t>	Laurent </a:t>
            </a:r>
            <a:r>
              <a:rPr lang="en-GB" sz="2400" dirty="0" err="1" smtClean="0">
                <a:latin typeface="Arial" panose="020B0604020202020204" pitchFamily="34" charset="0"/>
                <a:ea typeface="ＭＳ Ｐゴシック" charset="0"/>
                <a:cs typeface="Arial" panose="020B0604020202020204" pitchFamily="34" charset="0"/>
              </a:rPr>
              <a:t>Perron</a:t>
            </a:r>
            <a:r>
              <a:rPr lang="en-GB" sz="2400" dirty="0" smtClean="0">
                <a:latin typeface="Arial" panose="020B0604020202020204" pitchFamily="34" charset="0"/>
                <a:ea typeface="ＭＳ Ｐゴシック" charset="0"/>
                <a:cs typeface="Arial" panose="020B0604020202020204" pitchFamily="34" charset="0"/>
              </a:rPr>
              <a:t>, </a:t>
            </a:r>
            <a:r>
              <a:rPr lang="en-GB" sz="2400" dirty="0" err="1" smtClean="0">
                <a:latin typeface="Arial" panose="020B0604020202020204" pitchFamily="34" charset="0"/>
                <a:ea typeface="ＭＳ Ｐゴシック" charset="0"/>
                <a:cs typeface="Arial" panose="020B0604020202020204" pitchFamily="34" charset="0"/>
              </a:rPr>
              <a:t>Météo</a:t>
            </a:r>
            <a:r>
              <a:rPr lang="en-GB" sz="2400" dirty="0" smtClean="0">
                <a:latin typeface="Arial" panose="020B0604020202020204" pitchFamily="34" charset="0"/>
                <a:ea typeface="ＭＳ Ｐゴシック" charset="0"/>
                <a:cs typeface="Arial" panose="020B0604020202020204" pitchFamily="34" charset="0"/>
              </a:rPr>
              <a:t> France						</a:t>
            </a:r>
            <a:r>
              <a:rPr lang="en-GB" sz="2400" dirty="0" err="1" smtClean="0">
                <a:latin typeface="Arial" panose="020B0604020202020204" pitchFamily="34" charset="0"/>
                <a:ea typeface="ＭＳ Ｐゴシック" charset="0"/>
                <a:cs typeface="Arial" panose="020B0604020202020204" pitchFamily="34" charset="0"/>
              </a:rPr>
              <a:t>ToR</a:t>
            </a:r>
            <a:r>
              <a:rPr lang="en-GB" sz="2400" dirty="0" smtClean="0">
                <a:latin typeface="Arial" panose="020B0604020202020204" pitchFamily="34" charset="0"/>
                <a:ea typeface="ＭＳ Ｐゴシック" charset="0"/>
                <a:cs typeface="Arial" panose="020B0604020202020204" pitchFamily="34" charset="0"/>
              </a:rPr>
              <a:t>:  </a:t>
            </a:r>
            <a:r>
              <a:rPr lang="en-GB" sz="2400" dirty="0" smtClean="0">
                <a:solidFill>
                  <a:srgbClr val="00B050"/>
                </a:solidFill>
                <a:latin typeface="Arial" panose="020B0604020202020204" pitchFamily="34" charset="0"/>
                <a:ea typeface="ＭＳ Ｐゴシック" charset="0"/>
                <a:cs typeface="Arial" panose="020B0604020202020204" pitchFamily="34" charset="0"/>
              </a:rPr>
              <a:t>☺</a:t>
            </a:r>
            <a:endParaRPr lang="en-GB" sz="2400" dirty="0">
              <a:solidFill>
                <a:srgbClr val="00B050"/>
              </a:solidFill>
              <a:latin typeface="Arial" panose="020B0604020202020204" pitchFamily="34" charset="0"/>
              <a:ea typeface="ＭＳ Ｐゴシック" charset="0"/>
              <a:cs typeface="Arial" panose="020B0604020202020204" pitchFamily="34" charset="0"/>
            </a:endParaRPr>
          </a:p>
          <a:p>
            <a:pPr marL="457200" lvl="1" indent="0" eaLnBrk="1" hangingPunct="1">
              <a:lnSpc>
                <a:spcPct val="90000"/>
              </a:lnSpc>
              <a:buFontTx/>
              <a:buNone/>
              <a:defRPr/>
            </a:pPr>
            <a:endParaRPr lang="en-GB" sz="2400" dirty="0" smtClean="0">
              <a:solidFill>
                <a:srgbClr val="00B050"/>
              </a:solidFill>
              <a:latin typeface="Arial" panose="020B0604020202020204" pitchFamily="34" charset="0"/>
              <a:ea typeface="ＭＳ Ｐゴシック" charset="0"/>
              <a:cs typeface="Arial" panose="020B0604020202020204" pitchFamily="34" charset="0"/>
            </a:endParaRPr>
          </a:p>
        </p:txBody>
      </p:sp>
      <p:sp>
        <p:nvSpPr>
          <p:cNvPr id="5124" name="Foliennummernplatzhalter 1"/>
          <p:cNvSpPr>
            <a:spLocks noGrp="1"/>
          </p:cNvSpPr>
          <p:nvPr>
            <p:ph type="sldNum" sz="quarter" idx="12"/>
          </p:nvPr>
        </p:nvSpPr>
        <p:spPr>
          <a:xfrm>
            <a:off x="6930158" y="4858941"/>
            <a:ext cx="89768" cy="2154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ea typeface="MS PGothic" pitchFamily="34" charset="-128"/>
              </a:defRPr>
            </a:lvl1pPr>
            <a:lvl2pPr marL="742950" indent="-285750">
              <a:spcBef>
                <a:spcPct val="20000"/>
              </a:spcBef>
              <a:buChar char="–"/>
              <a:defRPr sz="2800">
                <a:solidFill>
                  <a:schemeClr val="tx1"/>
                </a:solidFill>
                <a:latin typeface="Times" pitchFamily="18" charset="0"/>
                <a:ea typeface="MS PGothic" pitchFamily="34" charset="-128"/>
              </a:defRPr>
            </a:lvl2pPr>
            <a:lvl3pPr marL="1143000" indent="-228600">
              <a:spcBef>
                <a:spcPct val="20000"/>
              </a:spcBef>
              <a:buChar char="•"/>
              <a:defRPr sz="2400">
                <a:solidFill>
                  <a:schemeClr val="tx1"/>
                </a:solidFill>
                <a:latin typeface="Times" pitchFamily="18" charset="0"/>
                <a:ea typeface="MS PGothic" pitchFamily="34" charset="-128"/>
              </a:defRPr>
            </a:lvl3pPr>
            <a:lvl4pPr marL="1600200" indent="-228600">
              <a:spcBef>
                <a:spcPct val="20000"/>
              </a:spcBef>
              <a:buChar char="–"/>
              <a:defRPr sz="2000">
                <a:solidFill>
                  <a:schemeClr val="tx1"/>
                </a:solidFill>
                <a:latin typeface="Times" pitchFamily="18" charset="0"/>
                <a:ea typeface="MS PGothic" pitchFamily="34" charset="-128"/>
              </a:defRPr>
            </a:lvl4pPr>
            <a:lvl5pPr marL="2057400" indent="-22860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a:spcBef>
                <a:spcPct val="0"/>
              </a:spcBef>
              <a:buFontTx/>
              <a:buNone/>
            </a:pPr>
            <a:fld id="{DD6C0989-E98E-4A07-A2F6-4BB06A165DA9}" type="slidenum">
              <a:rPr lang="en-GB" altLang="de-DE" sz="1400" smtClean="0"/>
              <a:pPr>
                <a:spcBef>
                  <a:spcPct val="0"/>
                </a:spcBef>
                <a:buFontTx/>
                <a:buNone/>
              </a:pPr>
              <a:t>4</a:t>
            </a:fld>
            <a:endParaRPr lang="en-GB" altLang="de-DE" sz="1400" smtClean="0"/>
          </a:p>
        </p:txBody>
      </p:sp>
      <p:cxnSp>
        <p:nvCxnSpPr>
          <p:cNvPr id="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59670489"/>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843558"/>
            <a:ext cx="8878224" cy="3888432"/>
          </a:xfrm>
        </p:spPr>
        <p:txBody>
          <a:bodyPr>
            <a:normAutofit fontScale="92500"/>
          </a:bodyPr>
          <a:lstStyle/>
          <a:p>
            <a:r>
              <a:rPr lang="en-GB" sz="2600" b="1" dirty="0" smtClean="0">
                <a:latin typeface="Arial" panose="020B0604020202020204" pitchFamily="34" charset="0"/>
                <a:cs typeface="Arial" panose="020B0604020202020204" pitchFamily="34" charset="0"/>
              </a:rPr>
              <a:t>KPI 4.2.2 </a:t>
            </a:r>
            <a:r>
              <a:rPr lang="en-GB" sz="1800" dirty="0" smtClean="0">
                <a:latin typeface="Arial" panose="020B0604020202020204" pitchFamily="34" charset="0"/>
                <a:cs typeface="Arial" panose="020B0604020202020204" pitchFamily="34" charset="0"/>
              </a:rPr>
              <a:t>(Number of TDCF compliant NMHSs)			</a:t>
            </a:r>
            <a:r>
              <a:rPr lang="en-GB" sz="2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2600" b="1" dirty="0" smtClean="0">
                <a:solidFill>
                  <a:srgbClr val="FFC000"/>
                </a:solidFill>
                <a:latin typeface="Arial" panose="020B0604020202020204" pitchFamily="34" charset="0"/>
                <a:cs typeface="Arial" panose="020B0604020202020204" pitchFamily="34" charset="0"/>
                <a:sym typeface="Wingdings" panose="05000000000000000000" pitchFamily="2" charset="2"/>
              </a:rPr>
              <a:t>Amber</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 Green</a:t>
            </a:r>
            <a:r>
              <a:rPr lang="en-GB" sz="2600" b="1" dirty="0" smtClean="0">
                <a:latin typeface="Arial" panose="020B0604020202020204" pitchFamily="34" charset="0"/>
                <a:cs typeface="Arial" panose="020B0604020202020204" pitchFamily="34" charset="0"/>
                <a:sym typeface="Wingdings" panose="05000000000000000000" pitchFamily="2" charset="2"/>
              </a:rPr>
              <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sz="2600" b="1" dirty="0" smtClean="0">
              <a:latin typeface="Arial" panose="020B0604020202020204" pitchFamily="34" charset="0"/>
              <a:cs typeface="Arial" panose="020B0604020202020204" pitchFamily="34" charset="0"/>
              <a:sym typeface="Wingdings" panose="05000000000000000000" pitchFamily="2" charset="2"/>
            </a:endParaRPr>
          </a:p>
          <a:p>
            <a:r>
              <a:rPr lang="en-GB" sz="2600" b="1" dirty="0" smtClean="0">
                <a:latin typeface="Arial" panose="020B0604020202020204" pitchFamily="34" charset="0"/>
                <a:cs typeface="Arial" panose="020B0604020202020204" pitchFamily="34" charset="0"/>
                <a:sym typeface="Wingdings" panose="05000000000000000000" pitchFamily="2" charset="2"/>
              </a:rPr>
              <a:t>Problems: </a:t>
            </a:r>
            <a:br>
              <a:rPr lang="en-GB" sz="2600" b="1" dirty="0" smtClean="0">
                <a:latin typeface="Arial" panose="020B0604020202020204" pitchFamily="34" charset="0"/>
                <a:cs typeface="Arial" panose="020B0604020202020204" pitchFamily="34" charset="0"/>
                <a:sym typeface="Wingdings" panose="05000000000000000000" pitchFamily="2" charset="2"/>
              </a:rPr>
            </a:br>
            <a:r>
              <a:rPr lang="en-GB" sz="2000" dirty="0" smtClean="0">
                <a:latin typeface="Arial" panose="020B0604020202020204" pitchFamily="34" charset="0"/>
                <a:cs typeface="Arial" panose="020B0604020202020204" pitchFamily="34" charset="0"/>
                <a:sym typeface="Wingdings" panose="05000000000000000000" pitchFamily="2" charset="2"/>
              </a:rPr>
              <a:t>- A few member states are in danger to be left behind</a:t>
            </a:r>
            <a:r>
              <a:rPr lang="en-GB" sz="2000" dirty="0">
                <a:latin typeface="Arial" panose="020B0604020202020204" pitchFamily="34" charset="0"/>
                <a:cs typeface="Arial" panose="020B0604020202020204" pitchFamily="34" charset="0"/>
                <a:sym typeface="Wingdings" panose="05000000000000000000" pitchFamily="2" charset="2"/>
              </a:rPr>
              <a:t/>
            </a:r>
            <a:br>
              <a:rPr lang="en-GB" sz="2000" dirty="0">
                <a:latin typeface="Arial" panose="020B0604020202020204" pitchFamily="34" charset="0"/>
                <a:cs typeface="Arial" panose="020B0604020202020204" pitchFamily="34" charset="0"/>
                <a:sym typeface="Wingdings" panose="05000000000000000000" pitchFamily="2" charset="2"/>
              </a:rPr>
            </a:br>
            <a:r>
              <a:rPr lang="en-GB" sz="2000" dirty="0" smtClean="0">
                <a:latin typeface="Arial" panose="020B0604020202020204" pitchFamily="34" charset="0"/>
                <a:cs typeface="Arial" panose="020B0604020202020204" pitchFamily="34" charset="0"/>
                <a:sym typeface="Wingdings" panose="05000000000000000000" pitchFamily="2" charset="2"/>
              </a:rPr>
              <a:t>- Establishing a TT which is strong enough to fulfil all the tasks</a:t>
            </a:r>
            <a:br>
              <a:rPr lang="en-GB" sz="2000" dirty="0" smtClean="0">
                <a:latin typeface="Arial" panose="020B0604020202020204" pitchFamily="34" charset="0"/>
                <a:cs typeface="Arial" panose="020B0604020202020204" pitchFamily="34" charset="0"/>
                <a:sym typeface="Wingdings" panose="05000000000000000000" pitchFamily="2" charset="2"/>
              </a:rPr>
            </a:br>
            <a:r>
              <a:rPr lang="en-GB" sz="2000" dirty="0" smtClean="0">
                <a:latin typeface="Arial" panose="020B0604020202020204" pitchFamily="34" charset="0"/>
                <a:cs typeface="Arial" panose="020B0604020202020204" pitchFamily="34" charset="0"/>
                <a:sym typeface="Wingdings" panose="05000000000000000000" pitchFamily="2" charset="2"/>
              </a:rPr>
              <a:t>- GRIB migration, training events, analysis of discrepancy to WMO monitoring</a:t>
            </a:r>
          </a:p>
          <a:p>
            <a:endParaRPr lang="en-GB" sz="2600" b="1" dirty="0">
              <a:solidFill>
                <a:srgbClr val="FFC000"/>
              </a:solidFill>
              <a:latin typeface="Arial" panose="020B0604020202020204" pitchFamily="34" charset="0"/>
              <a:cs typeface="Arial" panose="020B0604020202020204" pitchFamily="34" charset="0"/>
              <a:sym typeface="Wingdings" panose="05000000000000000000" pitchFamily="2" charset="2"/>
            </a:endParaRPr>
          </a:p>
          <a:p>
            <a:r>
              <a:rPr lang="en-GB" sz="2600" b="1" u="sng" dirty="0" smtClean="0">
                <a:latin typeface="Arial" panose="020B0604020202020204" pitchFamily="34" charset="0"/>
                <a:cs typeface="Arial" panose="020B0604020202020204" pitchFamily="34" charset="0"/>
                <a:sym typeface="Wingdings" panose="05000000000000000000" pitchFamily="2" charset="2"/>
              </a:rPr>
              <a:t>Suggestions for the next intersession period:</a:t>
            </a:r>
          </a:p>
          <a:p>
            <a:pPr marL="514350" indent="-514350">
              <a:buFont typeface="Arial" panose="020B0604020202020204" pitchFamily="34" charset="0"/>
              <a:buChar char="•"/>
            </a:pPr>
            <a:r>
              <a:rPr lang="en-GB" sz="2400" dirty="0">
                <a:latin typeface="Arial" panose="020B0604020202020204" pitchFamily="34" charset="0"/>
                <a:cs typeface="Arial" panose="020B0604020202020204" pitchFamily="34" charset="0"/>
                <a:sym typeface="Wingdings" panose="05000000000000000000" pitchFamily="2" charset="2"/>
              </a:rPr>
              <a:t>Supervision of MTDCF is still necessary during the next period</a:t>
            </a:r>
            <a:endParaRPr lang="en-GB" sz="2400" dirty="0">
              <a:solidFill>
                <a:srgbClr val="00B050"/>
              </a:solidFill>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2400" dirty="0" smtClean="0">
                <a:latin typeface="Arial" panose="020B0604020202020204" pitchFamily="34" charset="0"/>
                <a:cs typeface="Arial" panose="020B0604020202020204" pitchFamily="34" charset="0"/>
                <a:sym typeface="Wingdings" panose="05000000000000000000" pitchFamily="2" charset="2"/>
              </a:rPr>
              <a:t>If a strong TT could not be established in the next period</a:t>
            </a:r>
            <a:br>
              <a:rPr lang="en-GB" sz="2400" dirty="0" smtClean="0">
                <a:latin typeface="Arial" panose="020B0604020202020204" pitchFamily="34" charset="0"/>
                <a:cs typeface="Arial" panose="020B0604020202020204" pitchFamily="34" charset="0"/>
                <a:sym typeface="Wingdings" panose="05000000000000000000" pitchFamily="2" charset="2"/>
              </a:rPr>
            </a:br>
            <a:r>
              <a:rPr lang="en-GB" sz="2400" dirty="0" smtClean="0">
                <a:latin typeface="Arial" panose="020B0604020202020204" pitchFamily="34" charset="0"/>
                <a:cs typeface="Arial" panose="020B0604020202020204" pitchFamily="34" charset="0"/>
                <a:sym typeface="Wingdings" panose="05000000000000000000" pitchFamily="2" charset="2"/>
              </a:rPr>
              <a:t>Downgrade to a Rapporteur of MTDCF</a:t>
            </a:r>
          </a:p>
        </p:txBody>
      </p:sp>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u="none" dirty="0" smtClean="0"/>
              <a:t>4. TT MTDCF: </a:t>
            </a:r>
            <a:r>
              <a:rPr lang="en-GB" u="none" dirty="0" smtClean="0"/>
              <a:t>Conclusion</a:t>
            </a:r>
            <a:endParaRPr lang="en-GB" u="none" dirty="0"/>
          </a:p>
        </p:txBody>
      </p:sp>
      <p:cxnSp>
        <p:nvCxnSpPr>
          <p:cNvPr id="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66036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1131590"/>
            <a:ext cx="8698838" cy="1872208"/>
          </a:xfrm>
        </p:spPr>
        <p:txBody>
          <a:bodyPr>
            <a:normAutofit/>
          </a:bodyPr>
          <a:lstStyle/>
          <a:p>
            <a:pPr marL="514350" indent="-514350">
              <a:buFont typeface="+mj-lt"/>
              <a:buAutoNum type="arabicPeriod"/>
            </a:pPr>
            <a:r>
              <a:rPr lang="en-GB" sz="1800" b="1" dirty="0" smtClean="0">
                <a:latin typeface="Arial" panose="020B0604020202020204" pitchFamily="34" charset="0"/>
                <a:cs typeface="Arial" panose="020B0604020202020204" pitchFamily="34" charset="0"/>
              </a:rPr>
              <a:t>Monitor status of RMTN							</a:t>
            </a:r>
            <a: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Rapporteur ISS (4.2.2)</a:t>
            </a:r>
            <a:b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br>
            <a:r>
              <a:rPr lang="en-GB" sz="18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Support members to be connected to RMDCN</a:t>
            </a:r>
            <a:r>
              <a:rPr lang="en-GB" sz="1800" b="1" dirty="0" smtClean="0">
                <a:latin typeface="Arial" panose="020B0604020202020204" pitchFamily="34" charset="0"/>
                <a:cs typeface="Arial" panose="020B0604020202020204" pitchFamily="34" charset="0"/>
              </a:rPr>
              <a:t>		</a:t>
            </a:r>
            <a: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TT-RMDCN (4.2.2)</a:t>
            </a:r>
            <a:b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br>
            <a: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CBS-TT, </a:t>
            </a:r>
            <a:r>
              <a:rPr lang="en-GB" sz="1800" b="1" dirty="0" err="1" smtClean="0">
                <a:solidFill>
                  <a:srgbClr val="FF0000"/>
                </a:solidFill>
                <a:latin typeface="Arial" panose="020B0604020202020204" pitchFamily="34" charset="0"/>
                <a:cs typeface="Arial" panose="020B0604020202020204" pitchFamily="34" charset="0"/>
                <a:sym typeface="Wingdings" panose="05000000000000000000" pitchFamily="2" charset="2"/>
              </a:rPr>
              <a:t>Interroute</a:t>
            </a:r>
            <a: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a:r>
            <a:b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br>
            <a:r>
              <a:rPr lang="en-GB" sz="18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Support implementation of OPAC-ISS </a:t>
            </a:r>
            <a:r>
              <a:rPr lang="en-GB" sz="1800" b="1" dirty="0" err="1" smtClean="0">
                <a:solidFill>
                  <a:schemeClr val="tx1"/>
                </a:solidFill>
                <a:latin typeface="Arial" panose="020B0604020202020204" pitchFamily="34" charset="0"/>
                <a:cs typeface="Arial" panose="020B0604020202020204" pitchFamily="34" charset="0"/>
                <a:sym typeface="Wingdings" panose="05000000000000000000" pitchFamily="2" charset="2"/>
              </a:rPr>
              <a:t>recomm</a:t>
            </a:r>
            <a:r>
              <a:rPr lang="en-GB" sz="18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 CBS-TT</a:t>
            </a:r>
            <a:r>
              <a:rPr lang="en-GB" sz="1800" b="1" dirty="0" smtClean="0">
                <a:latin typeface="Arial" panose="020B0604020202020204" pitchFamily="34" charset="0"/>
                <a:cs typeface="Arial" panose="020B0604020202020204" pitchFamily="34" charset="0"/>
                <a:sym typeface="Wingdings" panose="05000000000000000000" pitchFamily="2" charset="2"/>
              </a:rPr>
              <a:t/>
            </a:r>
            <a:br>
              <a:rPr lang="en-GB" sz="1800" b="1" dirty="0" smtClean="0">
                <a:latin typeface="Arial" panose="020B0604020202020204" pitchFamily="34" charset="0"/>
                <a:cs typeface="Arial" panose="020B0604020202020204" pitchFamily="34" charset="0"/>
                <a:sym typeface="Wingdings" panose="05000000000000000000" pitchFamily="2" charset="2"/>
              </a:rPr>
            </a:br>
            <a:endParaRPr lang="en-GB" sz="18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GB" sz="1800" b="1" dirty="0" smtClean="0">
                <a:latin typeface="Arial" panose="020B0604020202020204" pitchFamily="34" charset="0"/>
                <a:cs typeface="Arial" panose="020B0604020202020204" pitchFamily="34" charset="0"/>
                <a:sym typeface="Wingdings" panose="05000000000000000000" pitchFamily="2" charset="2"/>
              </a:rPr>
              <a:t>Migration to RMDCN-NG					</a:t>
            </a:r>
            <a:r>
              <a:rPr lang="en-GB" sz="1800" b="1" dirty="0">
                <a:latin typeface="Arial" panose="020B0604020202020204" pitchFamily="34" charset="0"/>
                <a:cs typeface="Arial" panose="020B0604020202020204" pitchFamily="34" charset="0"/>
                <a:sym typeface="Wingdings" panose="05000000000000000000" pitchFamily="2" charset="2"/>
              </a:rPr>
              <a:t>		</a:t>
            </a:r>
            <a: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GB" sz="1800" b="1" dirty="0">
                <a:solidFill>
                  <a:srgbClr val="FF0000"/>
                </a:solidFill>
                <a:latin typeface="Arial" panose="020B0604020202020204" pitchFamily="34" charset="0"/>
                <a:cs typeface="Arial" panose="020B0604020202020204" pitchFamily="34" charset="0"/>
                <a:sym typeface="Wingdings" panose="05000000000000000000" pitchFamily="2" charset="2"/>
              </a:rPr>
              <a:t>CBS-TT, </a:t>
            </a:r>
            <a:r>
              <a:rPr lang="en-GB" sz="1800" b="1" dirty="0" err="1">
                <a:solidFill>
                  <a:srgbClr val="FF0000"/>
                </a:solidFill>
                <a:latin typeface="Arial" panose="020B0604020202020204" pitchFamily="34" charset="0"/>
                <a:cs typeface="Arial" panose="020B0604020202020204" pitchFamily="34" charset="0"/>
                <a:sym typeface="Wingdings" panose="05000000000000000000" pitchFamily="2" charset="2"/>
              </a:rPr>
              <a:t>Interroute</a:t>
            </a:r>
            <a:endParaRPr lang="en-GB" sz="1800" b="1" dirty="0" smtClean="0">
              <a:latin typeface="Arial" panose="020B0604020202020204" pitchFamily="34" charset="0"/>
              <a:cs typeface="Arial" panose="020B0604020202020204" pitchFamily="34" charset="0"/>
              <a:sym typeface="Wingdings" panose="05000000000000000000" pitchFamily="2" charset="2"/>
            </a:endParaRPr>
          </a:p>
        </p:txBody>
      </p:sp>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u="none" dirty="0" smtClean="0"/>
              <a:t>5. TT RMDCN: Key </a:t>
            </a:r>
            <a:r>
              <a:rPr lang="en-GB" u="none" dirty="0" smtClean="0"/>
              <a:t>Activity</a:t>
            </a:r>
            <a:r>
              <a:rPr lang="de-DE" u="none" dirty="0" smtClean="0"/>
              <a:t> Areas / Problems</a:t>
            </a:r>
            <a:endParaRPr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6" name="Inhaltsplatzhalter 2"/>
          <p:cNvSpPr txBox="1">
            <a:spLocks/>
          </p:cNvSpPr>
          <p:nvPr/>
        </p:nvSpPr>
        <p:spPr>
          <a:xfrm>
            <a:off x="222581" y="3435846"/>
            <a:ext cx="8698838" cy="124325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25146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6pPr>
            <a:lvl7pPr marL="29718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7pPr>
            <a:lvl8pPr marL="34290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8pPr>
            <a:lvl9pPr marL="3886200" marR="0" indent="-228600" algn="l" defTabSz="457200" rtl="0" latinLnBrk="0">
              <a:lnSpc>
                <a:spcPct val="100000"/>
              </a:lnSpc>
              <a:spcBef>
                <a:spcPts val="0"/>
              </a:spcBef>
              <a:spcAft>
                <a:spcPts val="0"/>
              </a:spcAft>
              <a:buClrTx/>
              <a:buSzPct val="100000"/>
              <a:buFontTx/>
              <a:buChar char="▪"/>
              <a:tabLst/>
              <a:defRPr sz="1200" b="0" i="0" u="none" strike="noStrike" cap="none" spc="0" baseline="0">
                <a:ln>
                  <a:noFill/>
                </a:ln>
                <a:solidFill>
                  <a:srgbClr val="000000"/>
                </a:solidFill>
                <a:uFillTx/>
                <a:latin typeface="+mj-lt"/>
                <a:ea typeface="+mj-ea"/>
                <a:cs typeface="+mj-cs"/>
                <a:sym typeface="Helvetica"/>
              </a:defRPr>
            </a:lvl9pPr>
          </a:lstStyle>
          <a:p>
            <a:pPr hangingPunct="1"/>
            <a:r>
              <a:rPr lang="en-GB" sz="1800" b="1" dirty="0" smtClean="0">
                <a:solidFill>
                  <a:srgbClr val="FF0000"/>
                </a:solidFill>
                <a:latin typeface="Arial" panose="020B0604020202020204" pitchFamily="34" charset="0"/>
                <a:cs typeface="Arial" panose="020B0604020202020204" pitchFamily="34" charset="0"/>
              </a:rPr>
              <a:t>Problems:</a:t>
            </a:r>
            <a:br>
              <a:rPr lang="en-GB" sz="1800" b="1" dirty="0" smtClean="0">
                <a:solidFill>
                  <a:srgbClr val="FF0000"/>
                </a:solidFill>
                <a:latin typeface="Arial" panose="020B0604020202020204" pitchFamily="34" charset="0"/>
                <a:cs typeface="Arial" panose="020B0604020202020204" pitchFamily="34" charset="0"/>
              </a:rPr>
            </a:br>
            <a:endParaRPr lang="en-GB" sz="800" b="1" dirty="0" smtClean="0">
              <a:solidFill>
                <a:srgbClr val="FF0000"/>
              </a:solidFill>
              <a:latin typeface="Arial" panose="020B0604020202020204" pitchFamily="34" charset="0"/>
              <a:cs typeface="Arial" panose="020B0604020202020204" pitchFamily="34" charset="0"/>
            </a:endParaRPr>
          </a:p>
          <a:p>
            <a:pPr marL="285750" indent="-285750" hangingPunct="1">
              <a:buFont typeface="Wingdings" panose="05000000000000000000" pitchFamily="2" charset="2"/>
              <a:buChar char="Ø"/>
            </a:pPr>
            <a: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Conflict with CBS-TT RMDCN</a:t>
            </a:r>
          </a:p>
          <a:p>
            <a:pPr marL="285750" indent="-285750" hangingPunct="1">
              <a:buFont typeface="Wingdings" panose="05000000000000000000" pitchFamily="2" charset="2"/>
              <a:buChar char="Ø"/>
            </a:pPr>
            <a: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RA VI TT-RMDCN could never be established</a:t>
            </a:r>
          </a:p>
        </p:txBody>
      </p:sp>
    </p:spTree>
    <p:extLst>
      <p:ext uri="{BB962C8B-B14F-4D97-AF65-F5344CB8AC3E}">
        <p14:creationId xmlns:p14="http://schemas.microsoft.com/office/powerpoint/2010/main" val="3291628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1131590"/>
            <a:ext cx="8698838" cy="3456384"/>
          </a:xfrm>
        </p:spPr>
        <p:txBody>
          <a:bodyPr>
            <a:normAutofit/>
          </a:bodyPr>
          <a:lstStyle/>
          <a:p>
            <a:pPr marL="514350" indent="-514350">
              <a:buFont typeface="Wingdings" panose="05000000000000000000" pitchFamily="2" charset="2"/>
              <a:buChar char="Ø"/>
            </a:pPr>
            <a:r>
              <a:rPr lang="en-GB" sz="1800" b="1" dirty="0" smtClean="0">
                <a:latin typeface="Arial" panose="020B0604020202020204" pitchFamily="34" charset="0"/>
                <a:cs typeface="Arial" panose="020B0604020202020204" pitchFamily="34" charset="0"/>
              </a:rPr>
              <a:t>Some “Independent States” and Arabic States are still not connected to RMDCN-NG</a:t>
            </a:r>
            <a:br>
              <a:rPr lang="en-GB" sz="1800" b="1" dirty="0" smtClean="0">
                <a:latin typeface="Arial" panose="020B0604020202020204" pitchFamily="34" charset="0"/>
                <a:cs typeface="Arial" panose="020B0604020202020204" pitchFamily="34" charset="0"/>
              </a:rPr>
            </a:br>
            <a:endParaRPr lang="en-GB" sz="800" b="1" dirty="0" smtClean="0">
              <a:latin typeface="Arial" panose="020B0604020202020204" pitchFamily="34" charset="0"/>
              <a:cs typeface="Arial" panose="020B0604020202020204" pitchFamily="34" charset="0"/>
            </a:endParaRPr>
          </a:p>
          <a:p>
            <a:pPr marL="514350" indent="-514350">
              <a:buFont typeface="Wingdings" panose="05000000000000000000" pitchFamily="2" charset="2"/>
              <a:buChar char="Ø"/>
            </a:pPr>
            <a:r>
              <a:rPr lang="en-GB" sz="1800" b="1" dirty="0" err="1" smtClean="0">
                <a:latin typeface="Arial" panose="020B0604020202020204" pitchFamily="34" charset="0"/>
                <a:cs typeface="Arial" panose="020B0604020202020204" pitchFamily="34" charset="0"/>
                <a:sym typeface="Wingdings" panose="05000000000000000000" pitchFamily="2" charset="2"/>
              </a:rPr>
              <a:t>Interroute</a:t>
            </a:r>
            <a:r>
              <a:rPr lang="en-GB" sz="1800" b="1" dirty="0" smtClean="0">
                <a:latin typeface="Arial" panose="020B0604020202020204" pitchFamily="34" charset="0"/>
                <a:cs typeface="Arial" panose="020B0604020202020204" pitchFamily="34" charset="0"/>
                <a:sym typeface="Wingdings" panose="05000000000000000000" pitchFamily="2" charset="2"/>
              </a:rPr>
              <a:t> offers two low budget service levels “IRON A” &amp; “IRON B”</a:t>
            </a:r>
            <a:br>
              <a:rPr lang="en-GB" sz="1800" b="1" dirty="0" smtClean="0">
                <a:latin typeface="Arial" panose="020B0604020202020204" pitchFamily="34" charset="0"/>
                <a:cs typeface="Arial" panose="020B0604020202020204" pitchFamily="34" charset="0"/>
                <a:sym typeface="Wingdings" panose="05000000000000000000" pitchFamily="2" charset="2"/>
              </a:rPr>
            </a:br>
            <a:endParaRPr lang="en-GB" sz="9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Wingdings" panose="05000000000000000000" pitchFamily="2" charset="2"/>
              <a:buChar char="Ø"/>
            </a:pPr>
            <a:r>
              <a:rPr lang="en-GB" sz="1800" b="1" dirty="0" smtClean="0">
                <a:latin typeface="Arial" panose="020B0604020202020204" pitchFamily="34" charset="0"/>
                <a:cs typeface="Arial" panose="020B0604020202020204" pitchFamily="34" charset="0"/>
                <a:sym typeface="Wingdings" panose="05000000000000000000" pitchFamily="2" charset="2"/>
              </a:rPr>
              <a:t>Even these low budget connections seem not to be attractive to these countries</a:t>
            </a:r>
            <a:br>
              <a:rPr lang="en-GB" sz="1800" b="1" dirty="0" smtClean="0">
                <a:latin typeface="Arial" panose="020B0604020202020204" pitchFamily="34" charset="0"/>
                <a:cs typeface="Arial" panose="020B0604020202020204" pitchFamily="34" charset="0"/>
                <a:sym typeface="Wingdings" panose="05000000000000000000" pitchFamily="2" charset="2"/>
              </a:rPr>
            </a:br>
            <a:endParaRPr lang="en-GB" sz="9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Wingdings" panose="05000000000000000000" pitchFamily="2" charset="2"/>
              <a:buChar char="Ø"/>
            </a:pPr>
            <a: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RTH/GISC Washington stepped back from RMDCN connection and established a pure internet connection</a:t>
            </a:r>
            <a:b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br>
            <a:endParaRPr lang="en-GB" sz="900" b="1"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514350" indent="-514350">
              <a:buFont typeface="Wingdings" panose="05000000000000000000" pitchFamily="2" charset="2"/>
              <a:buChar char="Ø"/>
            </a:pPr>
            <a: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RMDCN will be facing severe problems in the future</a:t>
            </a:r>
            <a:b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br>
            <a:endParaRPr lang="en-GB" sz="800" b="1" dirty="0" smtClean="0">
              <a:solidFill>
                <a:srgbClr val="FF0000"/>
              </a:solidFill>
              <a:latin typeface="Arial" panose="020B0604020202020204" pitchFamily="34" charset="0"/>
              <a:cs typeface="Arial" panose="020B0604020202020204" pitchFamily="34" charset="0"/>
              <a:sym typeface="Wingdings" panose="05000000000000000000" pitchFamily="2" charset="2"/>
            </a:endParaRPr>
          </a:p>
          <a:p>
            <a:pPr marL="514350" indent="-514350">
              <a:buFont typeface="Wingdings" panose="05000000000000000000" pitchFamily="2" charset="2"/>
              <a:buChar char="Ø"/>
            </a:pPr>
            <a: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RA VI should leave the solution of these issues to CBS (and eventually to </a:t>
            </a:r>
            <a:r>
              <a:rPr lang="en-GB" sz="1800" b="1" dirty="0" err="1" smtClean="0">
                <a:solidFill>
                  <a:srgbClr val="00B050"/>
                </a:solidFill>
                <a:latin typeface="Arial" panose="020B0604020202020204" pitchFamily="34" charset="0"/>
                <a:cs typeface="Arial" panose="020B0604020202020204" pitchFamily="34" charset="0"/>
                <a:sym typeface="Wingdings" panose="05000000000000000000" pitchFamily="2" charset="2"/>
              </a:rPr>
              <a:t>Interroute</a:t>
            </a:r>
            <a: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a:t>
            </a:r>
          </a:p>
        </p:txBody>
      </p:sp>
      <p:sp>
        <p:nvSpPr>
          <p:cNvPr id="4" name="Shape 235"/>
          <p:cNvSpPr/>
          <p:nvPr/>
        </p:nvSpPr>
        <p:spPr>
          <a:xfrm>
            <a:off x="250824" y="226093"/>
            <a:ext cx="8713790"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en-GB" sz="2400" u="none" dirty="0" smtClean="0">
                <a:latin typeface="Arial" panose="020B0604020202020204" pitchFamily="34" charset="0"/>
                <a:cs typeface="Arial" panose="020B0604020202020204" pitchFamily="34" charset="0"/>
              </a:rPr>
              <a:t>5. TT RMDCN: Support with the Connection to RMDCN-NG</a:t>
            </a:r>
            <a:endParaRPr lang="en-GB" sz="2400" u="none" dirty="0">
              <a:latin typeface="Arial" panose="020B0604020202020204" pitchFamily="34" charset="0"/>
              <a:cs typeface="Arial" panose="020B0604020202020204" pitchFamily="34" charset="0"/>
            </a:endParaRPr>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97602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en-GB" u="none" dirty="0" smtClean="0"/>
              <a:t>5. TT RMDCN: Conclusion</a:t>
            </a:r>
            <a:endParaRPr lang="en-GB"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7" name="Inhaltsplatzhalter 2"/>
          <p:cNvSpPr>
            <a:spLocks noGrp="1"/>
          </p:cNvSpPr>
          <p:nvPr>
            <p:ph idx="1"/>
          </p:nvPr>
        </p:nvSpPr>
        <p:spPr>
          <a:xfrm>
            <a:off x="250824" y="1131590"/>
            <a:ext cx="8878224" cy="3240360"/>
          </a:xfrm>
        </p:spPr>
        <p:txBody>
          <a:bodyPr>
            <a:normAutofit/>
          </a:bodyPr>
          <a:lstStyle/>
          <a:p>
            <a:r>
              <a:rPr lang="en-GB" sz="2600" b="1" dirty="0" smtClean="0">
                <a:latin typeface="Arial" panose="020B0604020202020204" pitchFamily="34" charset="0"/>
                <a:cs typeface="Arial" panose="020B0604020202020204" pitchFamily="34" charset="0"/>
              </a:rPr>
              <a:t>KPI 4.2.2 </a:t>
            </a:r>
            <a:r>
              <a:rPr lang="en-GB" sz="1800" dirty="0" smtClean="0">
                <a:latin typeface="Arial" panose="020B0604020202020204" pitchFamily="34" charset="0"/>
                <a:cs typeface="Arial" panose="020B0604020202020204" pitchFamily="34" charset="0"/>
              </a:rPr>
              <a:t>(Number of NMHSs connected to RMDCN-NG)	</a:t>
            </a:r>
            <a:r>
              <a:rPr lang="en-GB" sz="2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2600" b="1" dirty="0" smtClean="0">
                <a:solidFill>
                  <a:srgbClr val="FFC000"/>
                </a:solidFill>
                <a:latin typeface="Arial" panose="020B0604020202020204" pitchFamily="34" charset="0"/>
                <a:cs typeface="Arial" panose="020B0604020202020204" pitchFamily="34" charset="0"/>
                <a:sym typeface="Wingdings" panose="05000000000000000000" pitchFamily="2" charset="2"/>
              </a:rPr>
              <a:t>Amber –</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26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Red</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GB" sz="2600" b="1" dirty="0" smtClean="0">
                <a:latin typeface="Arial" panose="020B0604020202020204" pitchFamily="34" charset="0"/>
                <a:cs typeface="Arial" panose="020B0604020202020204" pitchFamily="34" charset="0"/>
                <a:sym typeface="Wingdings" panose="05000000000000000000" pitchFamily="2" charset="2"/>
              </a:rPr>
              <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sz="2600" b="1" dirty="0" smtClean="0">
              <a:latin typeface="Arial" panose="020B0604020202020204" pitchFamily="34" charset="0"/>
              <a:cs typeface="Arial" panose="020B0604020202020204" pitchFamily="34" charset="0"/>
              <a:sym typeface="Wingdings" panose="05000000000000000000" pitchFamily="2" charset="2"/>
            </a:endParaRPr>
          </a:p>
          <a:p>
            <a:endParaRPr lang="en-GB" sz="2600" b="1" dirty="0" smtClean="0">
              <a:latin typeface="Arial" panose="020B0604020202020204" pitchFamily="34" charset="0"/>
              <a:cs typeface="Arial" panose="020B0604020202020204" pitchFamily="34" charset="0"/>
              <a:sym typeface="Wingdings" panose="05000000000000000000" pitchFamily="2" charset="2"/>
            </a:endParaRPr>
          </a:p>
          <a:p>
            <a:r>
              <a:rPr lang="en-GB" sz="2600" b="1" u="sng" dirty="0" smtClean="0">
                <a:latin typeface="Arial" panose="020B0604020202020204" pitchFamily="34" charset="0"/>
                <a:cs typeface="Arial" panose="020B0604020202020204" pitchFamily="34" charset="0"/>
                <a:sym typeface="Wingdings" panose="05000000000000000000" pitchFamily="2" charset="2"/>
              </a:rPr>
              <a:t>Suggestions for the next intersession period:</a:t>
            </a:r>
          </a:p>
          <a:p>
            <a:pPr marL="514350" indent="-514350">
              <a:buFont typeface="Arial" panose="020B0604020202020204" pitchFamily="34" charset="0"/>
              <a:buChar char="•"/>
            </a:pPr>
            <a:r>
              <a:rPr lang="en-GB" sz="2400" dirty="0" smtClean="0">
                <a:latin typeface="Arial" panose="020B0604020202020204" pitchFamily="34" charset="0"/>
                <a:cs typeface="Arial" panose="020B0604020202020204" pitchFamily="34" charset="0"/>
                <a:sym typeface="Wingdings" panose="05000000000000000000" pitchFamily="2" charset="2"/>
              </a:rPr>
              <a:t>Dismiss RA VI TT-RMDCN and wait for next concept from CBS</a:t>
            </a:r>
            <a:endParaRPr lang="en-GB" sz="2400" dirty="0">
              <a:solidFill>
                <a:srgbClr val="00B050"/>
              </a:solidFill>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2400" dirty="0" smtClean="0">
                <a:solidFill>
                  <a:srgbClr val="00B050"/>
                </a:solidFill>
                <a:latin typeface="Arial" panose="020B0604020202020204" pitchFamily="34" charset="0"/>
                <a:cs typeface="Arial" panose="020B0604020202020204" pitchFamily="34" charset="0"/>
                <a:sym typeface="Wingdings" panose="05000000000000000000" pitchFamily="2" charset="2"/>
              </a:rPr>
              <a:t>Monitoring task (RMDCN-connections) is excellently fulfilled by Rapporteur ISS</a:t>
            </a:r>
          </a:p>
        </p:txBody>
      </p:sp>
    </p:spTree>
    <p:extLst>
      <p:ext uri="{BB962C8B-B14F-4D97-AF65-F5344CB8AC3E}">
        <p14:creationId xmlns:p14="http://schemas.microsoft.com/office/powerpoint/2010/main" val="24703602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1131590"/>
            <a:ext cx="8698838" cy="1872208"/>
          </a:xfrm>
        </p:spPr>
        <p:txBody>
          <a:bodyPr>
            <a:normAutofit/>
          </a:bodyPr>
          <a:lstStyle/>
          <a:p>
            <a:pPr marL="514350" indent="-514350">
              <a:buFont typeface="+mj-lt"/>
              <a:buAutoNum type="arabicPeriod"/>
            </a:pPr>
            <a:r>
              <a:rPr lang="en-GB" sz="1800" b="1" dirty="0" smtClean="0">
                <a:latin typeface="Arial" panose="020B0604020202020204" pitchFamily="34" charset="0"/>
                <a:cs typeface="Arial" panose="020B0604020202020204" pitchFamily="34" charset="0"/>
              </a:rPr>
              <a:t>Status on Implementation of WIS requirements			</a:t>
            </a:r>
            <a: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4.2.1</a:t>
            </a:r>
            <a: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t/>
            </a:r>
            <a:br>
              <a:rPr lang="en-GB" sz="1800" b="1" dirty="0" smtClean="0">
                <a:solidFill>
                  <a:srgbClr val="FF0000"/>
                </a:solidFill>
                <a:latin typeface="Arial" panose="020B0604020202020204" pitchFamily="34" charset="0"/>
                <a:cs typeface="Arial" panose="020B0604020202020204" pitchFamily="34" charset="0"/>
                <a:sym typeface="Wingdings" panose="05000000000000000000" pitchFamily="2" charset="2"/>
              </a:rPr>
            </a:br>
            <a:endParaRPr lang="en-GB" sz="18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GB" sz="1800" b="1" dirty="0" smtClean="0">
                <a:latin typeface="Arial" panose="020B0604020202020204" pitchFamily="34" charset="0"/>
                <a:cs typeface="Arial" panose="020B0604020202020204" pitchFamily="34" charset="0"/>
                <a:sym typeface="Wingdings" panose="05000000000000000000" pitchFamily="2" charset="2"/>
              </a:rPr>
              <a:t>Assessment of WIS operation in RA VI			</a:t>
            </a:r>
            <a:r>
              <a:rPr lang="en-GB" sz="1800" b="1" dirty="0">
                <a:latin typeface="Arial" panose="020B0604020202020204" pitchFamily="34" charset="0"/>
                <a:cs typeface="Arial" panose="020B0604020202020204" pitchFamily="34" charset="0"/>
                <a:sym typeface="Wingdings" panose="05000000000000000000" pitchFamily="2" charset="2"/>
              </a:rPr>
              <a:t>		</a:t>
            </a:r>
            <a: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4.2.1</a:t>
            </a:r>
            <a:b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br>
            <a:endPar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GB" sz="18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Evolution of WIS requirements in RA VI</a:t>
            </a:r>
            <a:r>
              <a:rPr lang="en-GB" sz="18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 4.2.1</a:t>
            </a:r>
            <a:endParaRPr lang="en-GB" sz="1800" b="1" dirty="0" smtClean="0">
              <a:solidFill>
                <a:schemeClr val="tx1"/>
              </a:solidFill>
              <a:latin typeface="Arial" panose="020B0604020202020204" pitchFamily="34" charset="0"/>
              <a:cs typeface="Arial" panose="020B0604020202020204" pitchFamily="34" charset="0"/>
              <a:sym typeface="Wingdings" panose="05000000000000000000" pitchFamily="2" charset="2"/>
            </a:endParaRPr>
          </a:p>
        </p:txBody>
      </p:sp>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u="none" dirty="0" smtClean="0"/>
              <a:t>6. </a:t>
            </a:r>
            <a:r>
              <a:rPr lang="en-GB" u="none" dirty="0" smtClean="0"/>
              <a:t>Rapporteur</a:t>
            </a:r>
            <a:r>
              <a:rPr lang="de-DE" u="none" dirty="0" smtClean="0"/>
              <a:t> WIS: Key </a:t>
            </a:r>
            <a:r>
              <a:rPr lang="en-GB" u="none" dirty="0" smtClean="0"/>
              <a:t>Activity</a:t>
            </a:r>
            <a:r>
              <a:rPr lang="de-DE" u="none" dirty="0" smtClean="0"/>
              <a:t> Areas</a:t>
            </a:r>
            <a:endParaRPr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2945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1131590"/>
            <a:ext cx="8698838" cy="3456384"/>
          </a:xfrm>
        </p:spPr>
        <p:txBody>
          <a:bodyPr>
            <a:normAutofit/>
          </a:bodyPr>
          <a:lstStyle/>
          <a:p>
            <a:pPr marL="514350" indent="-514350">
              <a:buFont typeface="Wingdings" panose="05000000000000000000" pitchFamily="2" charset="2"/>
              <a:buChar char="Ø"/>
            </a:pPr>
            <a:r>
              <a:rPr lang="en-GB" sz="1800" b="1" dirty="0" smtClean="0">
                <a:latin typeface="Arial" panose="020B0604020202020204" pitchFamily="34" charset="0"/>
                <a:cs typeface="Arial" panose="020B0604020202020204" pitchFamily="34" charset="0"/>
              </a:rPr>
              <a:t>Updated list of WIS focal points – regular contacts</a:t>
            </a:r>
            <a:br>
              <a:rPr lang="en-GB" sz="1800" b="1" dirty="0" smtClean="0">
                <a:latin typeface="Arial" panose="020B0604020202020204" pitchFamily="34" charset="0"/>
                <a:cs typeface="Arial" panose="020B0604020202020204" pitchFamily="34" charset="0"/>
              </a:rPr>
            </a:br>
            <a:r>
              <a:rPr lang="en-GB" sz="800" b="1" dirty="0" smtClean="0">
                <a:latin typeface="Arial" panose="020B0604020202020204" pitchFamily="34" charset="0"/>
                <a:cs typeface="Arial" panose="020B0604020202020204" pitchFamily="34" charset="0"/>
              </a:rPr>
              <a:t/>
            </a:r>
            <a:br>
              <a:rPr lang="en-GB" sz="800" b="1" dirty="0" smtClean="0">
                <a:latin typeface="Arial" panose="020B0604020202020204" pitchFamily="34" charset="0"/>
                <a:cs typeface="Arial" panose="020B0604020202020204" pitchFamily="34" charset="0"/>
              </a:rPr>
            </a:br>
            <a:r>
              <a:rPr lang="en-GB" sz="1800" b="1" dirty="0" smtClean="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- 3 national focal points not yet nominated (Albania, Lebanon, Syria)</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  - Follow up: WMO ROE to urge PRs</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endParaRPr lang="en-GB" sz="800" dirty="0" smtClean="0">
              <a:latin typeface="Arial" panose="020B0604020202020204" pitchFamily="34" charset="0"/>
              <a:cs typeface="Arial" panose="020B0604020202020204" pitchFamily="34" charset="0"/>
            </a:endParaRPr>
          </a:p>
          <a:p>
            <a:pPr marL="514350" lvl="1" indent="-514350">
              <a:buFont typeface="Wingdings" panose="05000000000000000000" pitchFamily="2" charset="2"/>
              <a:buChar char="Ø"/>
            </a:pPr>
            <a:r>
              <a:rPr lang="en-GB" sz="1800" b="1" dirty="0" smtClean="0">
                <a:latin typeface="Arial" panose="020B0604020202020204" pitchFamily="34" charset="0"/>
                <a:cs typeface="Arial" panose="020B0604020202020204" pitchFamily="34" charset="0"/>
                <a:sym typeface="Wingdings" panose="05000000000000000000" pitchFamily="2" charset="2"/>
              </a:rPr>
              <a:t>Survey of WIS within RA VI</a:t>
            </a:r>
            <a:br>
              <a:rPr lang="en-GB" sz="1800" b="1" dirty="0" smtClean="0">
                <a:latin typeface="Arial" panose="020B0604020202020204" pitchFamily="34" charset="0"/>
                <a:cs typeface="Arial" panose="020B0604020202020204" pitchFamily="34" charset="0"/>
                <a:sym typeface="Wingdings" panose="05000000000000000000" pitchFamily="2" charset="2"/>
              </a:rPr>
            </a:br>
            <a:r>
              <a:rPr lang="en-GB" sz="800" b="1" dirty="0" smtClean="0">
                <a:latin typeface="Arial" panose="020B0604020202020204" pitchFamily="34" charset="0"/>
                <a:cs typeface="Arial" panose="020B0604020202020204" pitchFamily="34" charset="0"/>
                <a:sym typeface="Wingdings" panose="05000000000000000000" pitchFamily="2" charset="2"/>
              </a:rPr>
              <a:t/>
            </a:r>
            <a:br>
              <a:rPr lang="en-GB" sz="800" b="1" dirty="0" smtClean="0">
                <a:latin typeface="Arial" panose="020B0604020202020204" pitchFamily="34" charset="0"/>
                <a:cs typeface="Arial" panose="020B0604020202020204" pitchFamily="34" charset="0"/>
                <a:sym typeface="Wingdings" panose="05000000000000000000" pitchFamily="2" charset="2"/>
              </a:rPr>
            </a:br>
            <a:r>
              <a:rPr lang="en-GB" sz="1800" b="1" dirty="0" smtClean="0">
                <a:latin typeface="Arial" panose="020B0604020202020204" pitchFamily="34" charset="0"/>
                <a:cs typeface="Arial" panose="020B0604020202020204" pitchFamily="34" charset="0"/>
                <a:sym typeface="Wingdings" panose="05000000000000000000" pitchFamily="2" charset="2"/>
              </a:rPr>
              <a:t>- </a:t>
            </a:r>
            <a:r>
              <a:rPr lang="en-GB" sz="1800" spc="-1" dirty="0">
                <a:uFill>
                  <a:solidFill>
                    <a:srgbClr val="FFFFFF"/>
                  </a:solidFill>
                </a:uFill>
                <a:latin typeface="Arial"/>
              </a:rPr>
              <a:t>Assessment of the achieved, ongoing and planned activities regarding WIS </a:t>
            </a:r>
            <a:r>
              <a:rPr lang="en-GB" sz="1800" spc="-1" dirty="0" smtClean="0">
                <a:uFill>
                  <a:solidFill>
                    <a:srgbClr val="FFFFFF"/>
                  </a:solidFill>
                </a:uFill>
                <a:latin typeface="Arial"/>
              </a:rPr>
              <a:t/>
            </a:r>
            <a:br>
              <a:rPr lang="en-GB" sz="1800" spc="-1" dirty="0" smtClean="0">
                <a:uFill>
                  <a:solidFill>
                    <a:srgbClr val="FFFFFF"/>
                  </a:solidFill>
                </a:uFill>
                <a:latin typeface="Arial"/>
              </a:rPr>
            </a:br>
            <a:r>
              <a:rPr lang="en-GB" sz="1800" spc="-1" dirty="0" smtClean="0">
                <a:uFill>
                  <a:solidFill>
                    <a:srgbClr val="FFFFFF"/>
                  </a:solidFill>
                </a:uFill>
                <a:latin typeface="Arial"/>
              </a:rPr>
              <a:t>  implementation </a:t>
            </a:r>
            <a:r>
              <a:rPr lang="en-GB" sz="1800" spc="-1" dirty="0">
                <a:uFill>
                  <a:solidFill>
                    <a:srgbClr val="FFFFFF"/>
                  </a:solidFill>
                </a:uFill>
                <a:latin typeface="Arial"/>
              </a:rPr>
              <a:t>by NMHSs (see next slide</a:t>
            </a:r>
            <a:r>
              <a:rPr lang="en-GB" sz="1800" spc="-1" dirty="0" smtClean="0">
                <a:uFill>
                  <a:solidFill>
                    <a:srgbClr val="FFFFFF"/>
                  </a:solidFill>
                </a:uFill>
                <a:latin typeface="Arial"/>
              </a:rPr>
              <a:t>).</a:t>
            </a:r>
            <a:br>
              <a:rPr lang="en-GB" sz="1800" spc="-1" dirty="0" smtClean="0">
                <a:uFill>
                  <a:solidFill>
                    <a:srgbClr val="FFFFFF"/>
                  </a:solidFill>
                </a:uFill>
                <a:latin typeface="Arial"/>
              </a:rPr>
            </a:br>
            <a:r>
              <a:rPr lang="en-GB" sz="1800" spc="-1" dirty="0" smtClean="0">
                <a:uFill>
                  <a:solidFill>
                    <a:srgbClr val="FFFFFF"/>
                  </a:solidFill>
                </a:uFill>
                <a:latin typeface="Arial"/>
              </a:rPr>
              <a:t>- </a:t>
            </a:r>
            <a:r>
              <a:rPr lang="en-GB" sz="1800" spc="-1" dirty="0">
                <a:solidFill>
                  <a:schemeClr val="tx1"/>
                </a:solidFill>
                <a:uFill>
                  <a:solidFill>
                    <a:srgbClr val="FFFFFF"/>
                  </a:solidFill>
                </a:uFill>
                <a:latin typeface="Arial"/>
              </a:rPr>
              <a:t>Follow-up: </a:t>
            </a:r>
            <a:r>
              <a:rPr lang="en-US" sz="1800" spc="-1" dirty="0">
                <a:solidFill>
                  <a:schemeClr val="tx1"/>
                </a:solidFill>
                <a:uFill>
                  <a:solidFill>
                    <a:srgbClr val="FFFFFF"/>
                  </a:solidFill>
                </a:uFill>
              </a:rPr>
              <a:t>WMO ROE to host next surveys on its website</a:t>
            </a:r>
            <a:endParaRPr lang="en-GB" sz="1800" spc="-1" dirty="0">
              <a:solidFill>
                <a:schemeClr val="tx1"/>
              </a:solidFill>
              <a:uFill>
                <a:solidFill>
                  <a:srgbClr val="FFFFFF"/>
                </a:solidFill>
              </a:uFill>
              <a:latin typeface="Arial"/>
            </a:endParaRPr>
          </a:p>
          <a:p>
            <a:pPr marL="514350" indent="-514350">
              <a:buFont typeface="Wingdings" panose="05000000000000000000" pitchFamily="2" charset="2"/>
              <a:buChar char="Ø"/>
            </a:pPr>
            <a:endParaRPr lang="en-GB" sz="900" b="1" dirty="0" smtClean="0">
              <a:solidFill>
                <a:schemeClr val="tx1"/>
              </a:solidFill>
              <a:latin typeface="Arial" panose="020B0604020202020204" pitchFamily="34" charset="0"/>
              <a:cs typeface="Arial" panose="020B0604020202020204" pitchFamily="34" charset="0"/>
              <a:sym typeface="Wingdings" panose="05000000000000000000" pitchFamily="2" charset="2"/>
            </a:endParaRPr>
          </a:p>
        </p:txBody>
      </p:sp>
      <p:sp>
        <p:nvSpPr>
          <p:cNvPr id="4" name="Shape 235"/>
          <p:cNvSpPr/>
          <p:nvPr/>
        </p:nvSpPr>
        <p:spPr>
          <a:xfrm>
            <a:off x="136478" y="255129"/>
            <a:ext cx="8893176" cy="33855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en-GB" sz="2200" u="none" dirty="0" smtClean="0">
                <a:latin typeface="Arial" panose="020B0604020202020204" pitchFamily="34" charset="0"/>
                <a:cs typeface="Arial" panose="020B0604020202020204" pitchFamily="34" charset="0"/>
              </a:rPr>
              <a:t>6. Rapporteur WIS: WIS assessment (Implementation &amp; Operation)</a:t>
            </a:r>
            <a:endParaRPr lang="en-GB" sz="2200" u="none" dirty="0">
              <a:latin typeface="Arial" panose="020B0604020202020204" pitchFamily="34" charset="0"/>
              <a:cs typeface="Arial" panose="020B0604020202020204" pitchFamily="34" charset="0"/>
            </a:endParaRPr>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904188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5"/>
          <p:cNvSpPr/>
          <p:nvPr/>
        </p:nvSpPr>
        <p:spPr>
          <a:xfrm>
            <a:off x="136478" y="255129"/>
            <a:ext cx="8893176" cy="33855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en-GB" sz="2200" u="none" dirty="0" smtClean="0">
                <a:latin typeface="Arial" panose="020B0604020202020204" pitchFamily="34" charset="0"/>
                <a:cs typeface="Arial" panose="020B0604020202020204" pitchFamily="34" charset="0"/>
              </a:rPr>
              <a:t>6. Rapporteur WIS: WIS assessment (Implementation &amp; Operation)</a:t>
            </a:r>
            <a:endParaRPr lang="en-GB" sz="2200" u="none" dirty="0">
              <a:latin typeface="Arial" panose="020B0604020202020204" pitchFamily="34" charset="0"/>
              <a:cs typeface="Arial" panose="020B0604020202020204" pitchFamily="34" charset="0"/>
            </a:endParaRPr>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pic>
        <p:nvPicPr>
          <p:cNvPr id="6" name="Immagine 3" descr="RAVI_myWIS_survey_answers.png"/>
          <p:cNvPicPr>
            <a:picLocks noChangeAspect="1"/>
          </p:cNvPicPr>
          <p:nvPr/>
        </p:nvPicPr>
        <p:blipFill>
          <a:blip r:embed="rId2"/>
          <a:srcRect l="26614" t="18488" r="8189" b="842"/>
          <a:stretch>
            <a:fillRect/>
          </a:stretch>
        </p:blipFill>
        <p:spPr>
          <a:xfrm>
            <a:off x="5587522" y="987574"/>
            <a:ext cx="3533594" cy="1800282"/>
          </a:xfrm>
          <a:prstGeom prst="rect">
            <a:avLst/>
          </a:prstGeom>
          <a:ln w="3175">
            <a:solidFill>
              <a:schemeClr val="bg1">
                <a:lumMod val="50000"/>
              </a:schemeClr>
            </a:solidFill>
          </a:ln>
        </p:spPr>
      </p:pic>
      <p:pic>
        <p:nvPicPr>
          <p:cNvPr id="7" name="Immagine 4" descr="KPI_4.2.1.png"/>
          <p:cNvPicPr>
            <a:picLocks noChangeAspect="1"/>
          </p:cNvPicPr>
          <p:nvPr/>
        </p:nvPicPr>
        <p:blipFill>
          <a:blip r:embed="rId3"/>
          <a:stretch>
            <a:fillRect/>
          </a:stretch>
        </p:blipFill>
        <p:spPr>
          <a:xfrm>
            <a:off x="251520" y="3003798"/>
            <a:ext cx="4176464" cy="2139702"/>
          </a:xfrm>
          <a:prstGeom prst="rect">
            <a:avLst/>
          </a:prstGeom>
          <a:ln w="3175">
            <a:solidFill>
              <a:schemeClr val="bg1">
                <a:lumMod val="50000"/>
              </a:schemeClr>
            </a:solidFill>
          </a:ln>
        </p:spPr>
      </p:pic>
      <p:pic>
        <p:nvPicPr>
          <p:cNvPr id="8" name="Immagine 5" descr="KPI_4.2.2.png"/>
          <p:cNvPicPr>
            <a:picLocks noChangeAspect="1"/>
          </p:cNvPicPr>
          <p:nvPr/>
        </p:nvPicPr>
        <p:blipFill>
          <a:blip r:embed="rId4"/>
          <a:stretch>
            <a:fillRect/>
          </a:stretch>
        </p:blipFill>
        <p:spPr>
          <a:xfrm>
            <a:off x="4788024" y="3003798"/>
            <a:ext cx="3888432" cy="2174915"/>
          </a:xfrm>
          <a:prstGeom prst="rect">
            <a:avLst/>
          </a:prstGeom>
          <a:ln w="3175">
            <a:solidFill>
              <a:schemeClr val="bg1">
                <a:lumMod val="50000"/>
              </a:schemeClr>
            </a:solidFill>
          </a:ln>
        </p:spPr>
      </p:pic>
      <p:sp>
        <p:nvSpPr>
          <p:cNvPr id="9" name="Segnaposto testo 2"/>
          <p:cNvSpPr txBox="1">
            <a:spLocks/>
          </p:cNvSpPr>
          <p:nvPr/>
        </p:nvSpPr>
        <p:spPr>
          <a:xfrm>
            <a:off x="253966" y="1065193"/>
            <a:ext cx="4835270" cy="193860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a:lstStyle>
          <a:p>
            <a:pPr hangingPunct="1"/>
            <a:r>
              <a:rPr lang="it-IT" smtClean="0"/>
              <a:t>Based on direct feedback from WIS National Focal Points, indicators about:</a:t>
            </a:r>
          </a:p>
          <a:p>
            <a:pPr marL="342900" indent="-342900" hangingPunct="1">
              <a:buClr>
                <a:schemeClr val="tx1"/>
              </a:buClr>
              <a:buFont typeface="+mj-lt"/>
              <a:buAutoNum type="arabicParenR"/>
            </a:pPr>
            <a:r>
              <a:rPr lang="it-IT" smtClean="0">
                <a:solidFill>
                  <a:srgbClr val="FF0000"/>
                </a:solidFill>
              </a:rPr>
              <a:t>WIS operationalization</a:t>
            </a:r>
            <a:r>
              <a:rPr lang="it-IT" smtClean="0"/>
              <a:t> in RA VI, with respect to the Regional WIS Implementation Plan</a:t>
            </a:r>
          </a:p>
          <a:p>
            <a:pPr marL="342900" indent="-342900" hangingPunct="1">
              <a:buClr>
                <a:schemeClr val="tx1"/>
              </a:buClr>
              <a:buFont typeface="+mj-lt"/>
              <a:buAutoNum type="arabicParenR"/>
            </a:pPr>
            <a:r>
              <a:rPr lang="it-IT" smtClean="0">
                <a:solidFill>
                  <a:srgbClr val="FF0000"/>
                </a:solidFill>
              </a:rPr>
              <a:t>WIS awareness</a:t>
            </a:r>
            <a:r>
              <a:rPr lang="it-IT" smtClean="0"/>
              <a:t> of members, in particular on improvements of Data Management  processes</a:t>
            </a:r>
          </a:p>
          <a:p>
            <a:pPr hangingPunct="1"/>
            <a:r>
              <a:rPr lang="it-IT" smtClean="0"/>
              <a:t>have been assessed by the rapporteur.</a:t>
            </a:r>
          </a:p>
          <a:p>
            <a:pPr hangingPunct="1"/>
            <a:r>
              <a:rPr lang="it-IT" smtClean="0"/>
              <a:t>The results are in line with the outcome of “</a:t>
            </a:r>
            <a:r>
              <a:rPr lang="en-US" smtClean="0"/>
              <a:t>Questionnaire on Impacts of Achieved Results on Members” (WMO 2015).</a:t>
            </a:r>
            <a:endParaRPr lang="it-IT" dirty="0"/>
          </a:p>
        </p:txBody>
      </p:sp>
    </p:spTree>
    <p:extLst>
      <p:ext uri="{BB962C8B-B14F-4D97-AF65-F5344CB8AC3E}">
        <p14:creationId xmlns:p14="http://schemas.microsoft.com/office/powerpoint/2010/main" val="2231713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5"/>
          <p:cNvSpPr/>
          <p:nvPr/>
        </p:nvSpPr>
        <p:spPr>
          <a:xfrm>
            <a:off x="338015" y="289253"/>
            <a:ext cx="8467970"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en-GB" sz="2000" u="none" dirty="0" smtClean="0">
                <a:latin typeface="Arial" panose="020B0604020202020204" pitchFamily="34" charset="0"/>
                <a:cs typeface="Arial" panose="020B0604020202020204" pitchFamily="34" charset="0"/>
              </a:rPr>
              <a:t>6. Rapporteur WIS: Towards RA VI Requirements on evolution of WIS</a:t>
            </a:r>
            <a:endParaRPr lang="en-GB" sz="2000" u="none" dirty="0">
              <a:latin typeface="Arial" panose="020B0604020202020204" pitchFamily="34" charset="0"/>
              <a:cs typeface="Arial" panose="020B0604020202020204" pitchFamily="34" charset="0"/>
            </a:endParaRPr>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04" y="880749"/>
            <a:ext cx="6000750" cy="397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magine 25" descr="Immagine1.png"/>
          <p:cNvPicPr>
            <a:picLocks noChangeAspect="1"/>
          </p:cNvPicPr>
          <p:nvPr/>
        </p:nvPicPr>
        <p:blipFill>
          <a:blip r:embed="rId3" cstate="print"/>
          <a:srcRect b="10998"/>
          <a:stretch>
            <a:fillRect/>
          </a:stretch>
        </p:blipFill>
        <p:spPr>
          <a:xfrm>
            <a:off x="20026" y="943462"/>
            <a:ext cx="1101567" cy="1922449"/>
          </a:xfrm>
          <a:prstGeom prst="rect">
            <a:avLst/>
          </a:prstGeom>
        </p:spPr>
      </p:pic>
      <p:sp>
        <p:nvSpPr>
          <p:cNvPr id="8" name="TextShape 1"/>
          <p:cNvSpPr txBox="1"/>
          <p:nvPr/>
        </p:nvSpPr>
        <p:spPr>
          <a:xfrm>
            <a:off x="56993" y="3147814"/>
            <a:ext cx="2498783" cy="1152128"/>
          </a:xfrm>
          <a:prstGeom prst="rect">
            <a:avLst/>
          </a:prstGeom>
          <a:noFill/>
          <a:ln>
            <a:noFill/>
          </a:ln>
        </p:spPr>
        <p:txBody>
          <a:bodyPr anchor="ctr"/>
          <a:lstStyle/>
          <a:p>
            <a:pPr algn="ctr">
              <a:lnSpc>
                <a:spcPct val="100000"/>
              </a:lnSpc>
            </a:pPr>
            <a:r>
              <a:rPr lang="en-GB" b="1" strike="noStrike" spc="-1" dirty="0" smtClean="0">
                <a:solidFill>
                  <a:srgbClr val="000000"/>
                </a:solidFill>
                <a:uFill>
                  <a:solidFill>
                    <a:srgbClr val="FFFFFF"/>
                  </a:solidFill>
                </a:uFill>
                <a:latin typeface="Arial"/>
              </a:rPr>
              <a:t>SWOT </a:t>
            </a:r>
            <a:r>
              <a:rPr lang="en-GB" b="1" spc="-1" dirty="0" smtClean="0">
                <a:solidFill>
                  <a:srgbClr val="000000"/>
                </a:solidFill>
                <a:uFill>
                  <a:solidFill>
                    <a:srgbClr val="FFFFFF"/>
                  </a:solidFill>
                </a:uFill>
              </a:rPr>
              <a:t>Analysis of </a:t>
            </a:r>
            <a:br>
              <a:rPr lang="en-GB" b="1" spc="-1" dirty="0" smtClean="0">
                <a:solidFill>
                  <a:srgbClr val="000000"/>
                </a:solidFill>
                <a:uFill>
                  <a:solidFill>
                    <a:srgbClr val="FFFFFF"/>
                  </a:solidFill>
                </a:uFill>
              </a:rPr>
            </a:br>
            <a:r>
              <a:rPr lang="en-GB" b="1" spc="-1" dirty="0" smtClean="0">
                <a:solidFill>
                  <a:srgbClr val="000000"/>
                </a:solidFill>
                <a:uFill>
                  <a:solidFill>
                    <a:srgbClr val="FFFFFF"/>
                  </a:solidFill>
                </a:uFill>
              </a:rPr>
              <a:t>WIS operation</a:t>
            </a:r>
            <a:br>
              <a:rPr lang="en-GB" b="1" spc="-1" dirty="0" smtClean="0">
                <a:solidFill>
                  <a:srgbClr val="000000"/>
                </a:solidFill>
                <a:uFill>
                  <a:solidFill>
                    <a:srgbClr val="FFFFFF"/>
                  </a:solidFill>
                </a:uFill>
              </a:rPr>
            </a:br>
            <a:r>
              <a:rPr lang="en-GB" b="1" spc="-1" dirty="0" smtClean="0">
                <a:solidFill>
                  <a:srgbClr val="000000"/>
                </a:solidFill>
                <a:uFill>
                  <a:solidFill>
                    <a:srgbClr val="FFFFFF"/>
                  </a:solidFill>
                </a:uFill>
              </a:rPr>
              <a:t>in WMO RA VI</a:t>
            </a:r>
            <a:endParaRPr lang="en-GB"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5876336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5"/>
          <p:cNvSpPr/>
          <p:nvPr/>
        </p:nvSpPr>
        <p:spPr>
          <a:xfrm>
            <a:off x="338015" y="289253"/>
            <a:ext cx="8467970"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en-GB" sz="2000" u="none" dirty="0" smtClean="0">
                <a:latin typeface="Arial" panose="020B0604020202020204" pitchFamily="34" charset="0"/>
                <a:cs typeface="Arial" panose="020B0604020202020204" pitchFamily="34" charset="0"/>
              </a:rPr>
              <a:t>6. Rapporteur WIS: Towards RA VI Requirements on evolution of WIS</a:t>
            </a:r>
            <a:endParaRPr lang="en-GB" sz="2000" u="none" dirty="0">
              <a:latin typeface="Arial" panose="020B0604020202020204" pitchFamily="34" charset="0"/>
              <a:cs typeface="Arial" panose="020B0604020202020204" pitchFamily="34" charset="0"/>
            </a:endParaRPr>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9" name="TextShape 2"/>
          <p:cNvSpPr txBox="1"/>
          <p:nvPr/>
        </p:nvSpPr>
        <p:spPr>
          <a:xfrm>
            <a:off x="2733" y="987574"/>
            <a:ext cx="9048048" cy="3787735"/>
          </a:xfrm>
          <a:prstGeom prst="rect">
            <a:avLst/>
          </a:prstGeom>
          <a:noFill/>
          <a:ln>
            <a:noFill/>
          </a:ln>
        </p:spPr>
        <p:txBody>
          <a:bodyPr>
            <a:normAutofit fontScale="92500" lnSpcReduction="20000"/>
          </a:bodyPr>
          <a:lstStyle/>
          <a:p>
            <a:pPr marL="533520" indent="-533160" algn="just">
              <a:lnSpc>
                <a:spcPct val="100000"/>
              </a:lnSpc>
              <a:buClr>
                <a:srgbClr val="FF9900"/>
              </a:buClr>
              <a:buFont typeface="Wingdings" charset="2"/>
              <a:buChar char=""/>
            </a:pPr>
            <a:r>
              <a:rPr lang="en-GB" sz="1600" spc="-1" dirty="0" smtClean="0">
                <a:solidFill>
                  <a:srgbClr val="000000"/>
                </a:solidFill>
                <a:uFill>
                  <a:solidFill>
                    <a:srgbClr val="FFFFFF"/>
                  </a:solidFill>
                </a:uFill>
                <a:latin typeface="Arial"/>
              </a:rPr>
              <a:t>As key objective of the Regional Operating Plan, the WIS played a primary role within WG-TDI. WMO Secretariat and ROE continuously supported the work of the </a:t>
            </a:r>
            <a:r>
              <a:rPr lang="en-GB" sz="1600" spc="-1" dirty="0" err="1" smtClean="0">
                <a:solidFill>
                  <a:srgbClr val="000000"/>
                </a:solidFill>
                <a:uFill>
                  <a:solidFill>
                    <a:srgbClr val="FFFFFF"/>
                  </a:solidFill>
                </a:uFill>
                <a:latin typeface="Arial"/>
              </a:rPr>
              <a:t>Rapporteur</a:t>
            </a:r>
            <a:r>
              <a:rPr lang="en-GB" sz="1600" spc="-1" dirty="0" smtClean="0">
                <a:solidFill>
                  <a:srgbClr val="000000"/>
                </a:solidFill>
                <a:uFill>
                  <a:solidFill>
                    <a:srgbClr val="FFFFFF"/>
                  </a:solidFill>
                </a:uFill>
                <a:latin typeface="Arial"/>
              </a:rPr>
              <a:t>, with the added value of the WG Chair vision and guidance.</a:t>
            </a:r>
          </a:p>
          <a:p>
            <a:pPr marL="533520" indent="-533160" algn="just">
              <a:lnSpc>
                <a:spcPct val="100000"/>
              </a:lnSpc>
              <a:buClr>
                <a:srgbClr val="FF9900"/>
              </a:buClr>
              <a:buFont typeface="Wingdings" charset="2"/>
              <a:buChar char=""/>
            </a:pPr>
            <a:endParaRPr lang="en-GB" sz="1600" spc="-1" dirty="0" smtClean="0">
              <a:solidFill>
                <a:srgbClr val="000000"/>
              </a:solidFill>
              <a:uFill>
                <a:solidFill>
                  <a:srgbClr val="FFFFFF"/>
                </a:solidFill>
              </a:uFill>
              <a:latin typeface="Arial"/>
            </a:endParaRPr>
          </a:p>
          <a:p>
            <a:pPr marL="533520" indent="-533160" algn="just">
              <a:lnSpc>
                <a:spcPct val="100000"/>
              </a:lnSpc>
              <a:buClr>
                <a:srgbClr val="FF9900"/>
              </a:buClr>
              <a:buFont typeface="Wingdings" charset="2"/>
              <a:buChar char=""/>
            </a:pPr>
            <a:r>
              <a:rPr lang="en-GB" sz="1600" spc="-1" dirty="0" smtClean="0">
                <a:solidFill>
                  <a:srgbClr val="000000"/>
                </a:solidFill>
                <a:uFill>
                  <a:solidFill>
                    <a:srgbClr val="FFFFFF"/>
                  </a:solidFill>
                </a:uFill>
                <a:latin typeface="Arial"/>
              </a:rPr>
              <a:t>Given the importance and the implications of the current and future WIS requirements on NHMSs activities, keeping a special focus on it is recommended for the next phase.</a:t>
            </a:r>
          </a:p>
          <a:p>
            <a:pPr marL="533520" indent="-533160" algn="just">
              <a:lnSpc>
                <a:spcPct val="100000"/>
              </a:lnSpc>
              <a:buClr>
                <a:srgbClr val="FF9900"/>
              </a:buClr>
              <a:buFont typeface="Wingdings" charset="2"/>
              <a:buChar char=""/>
            </a:pPr>
            <a:endParaRPr lang="en-GB" sz="1600" spc="-1" dirty="0" smtClean="0">
              <a:solidFill>
                <a:srgbClr val="000000"/>
              </a:solidFill>
              <a:uFill>
                <a:solidFill>
                  <a:srgbClr val="FFFFFF"/>
                </a:solidFill>
              </a:uFill>
              <a:latin typeface="Arial"/>
            </a:endParaRPr>
          </a:p>
          <a:p>
            <a:pPr marL="533520" indent="-533160" algn="just">
              <a:lnSpc>
                <a:spcPct val="100000"/>
              </a:lnSpc>
              <a:buClr>
                <a:srgbClr val="FF9900"/>
              </a:buClr>
              <a:buFont typeface="Wingdings" charset="2"/>
              <a:buChar char=""/>
            </a:pPr>
            <a:r>
              <a:rPr lang="en-GB" sz="1600" spc="-1" dirty="0" smtClean="0">
                <a:solidFill>
                  <a:srgbClr val="000000"/>
                </a:solidFill>
                <a:uFill>
                  <a:solidFill>
                    <a:srgbClr val="FFFFFF"/>
                  </a:solidFill>
                </a:uFill>
                <a:latin typeface="Arial"/>
              </a:rPr>
              <a:t>The working mechanism, based on a single focal point/</a:t>
            </a:r>
            <a:r>
              <a:rPr lang="en-GB" sz="1600" spc="-1" dirty="0" err="1" smtClean="0">
                <a:solidFill>
                  <a:srgbClr val="000000"/>
                </a:solidFill>
                <a:uFill>
                  <a:solidFill>
                    <a:srgbClr val="FFFFFF"/>
                  </a:solidFill>
                </a:uFill>
                <a:latin typeface="Arial"/>
              </a:rPr>
              <a:t>rapporteur</a:t>
            </a:r>
            <a:r>
              <a:rPr lang="en-GB" sz="1600" spc="-1" dirty="0" smtClean="0">
                <a:solidFill>
                  <a:srgbClr val="000000"/>
                </a:solidFill>
                <a:uFill>
                  <a:solidFill>
                    <a:srgbClr val="FFFFFF"/>
                  </a:solidFill>
                </a:uFill>
                <a:latin typeface="Arial"/>
              </a:rPr>
              <a:t>, should be complemented by a closer cooperation with CBS ETs (OPAG-ISS) to ensure better communication from/to the member states.</a:t>
            </a:r>
          </a:p>
          <a:p>
            <a:pPr marL="533520" indent="-533160" algn="just">
              <a:lnSpc>
                <a:spcPct val="100000"/>
              </a:lnSpc>
              <a:buClr>
                <a:srgbClr val="FF9900"/>
              </a:buClr>
              <a:buFont typeface="Wingdings" charset="2"/>
              <a:buChar char=""/>
            </a:pPr>
            <a:endParaRPr lang="en-GB" sz="1600" strike="noStrike" spc="-1" dirty="0">
              <a:solidFill>
                <a:srgbClr val="000000"/>
              </a:solidFill>
              <a:uFill>
                <a:solidFill>
                  <a:srgbClr val="FFFFFF"/>
                </a:solidFill>
              </a:uFill>
              <a:latin typeface="Arial"/>
            </a:endParaRPr>
          </a:p>
          <a:p>
            <a:pPr marL="533520" indent="-533160" algn="just">
              <a:lnSpc>
                <a:spcPct val="100000"/>
              </a:lnSpc>
              <a:buClr>
                <a:srgbClr val="FF9900"/>
              </a:buClr>
              <a:buFont typeface="Wingdings" charset="2"/>
              <a:buChar char=""/>
            </a:pPr>
            <a:r>
              <a:rPr lang="en-GB" sz="1600" strike="noStrike" spc="-1" dirty="0" smtClean="0">
                <a:solidFill>
                  <a:srgbClr val="000000"/>
                </a:solidFill>
                <a:uFill>
                  <a:solidFill>
                    <a:srgbClr val="FFFFFF"/>
                  </a:solidFill>
                </a:uFill>
                <a:latin typeface="Arial"/>
              </a:rPr>
              <a:t>The evolution of the WIS should take into account the weaknesses demonstrated so far. A more balanced trade-off between WIS concept (the vision) and </a:t>
            </a:r>
            <a:r>
              <a:rPr lang="en-GB" sz="1600" spc="-1" dirty="0" smtClean="0">
                <a:solidFill>
                  <a:srgbClr val="000000"/>
                </a:solidFill>
                <a:uFill>
                  <a:solidFill>
                    <a:srgbClr val="FFFFFF"/>
                  </a:solidFill>
                </a:uFill>
                <a:latin typeface="Arial"/>
              </a:rPr>
              <a:t>WIS </a:t>
            </a:r>
            <a:r>
              <a:rPr lang="en-GB" sz="1600" strike="noStrike" spc="-1" dirty="0" smtClean="0">
                <a:solidFill>
                  <a:srgbClr val="000000"/>
                </a:solidFill>
                <a:uFill>
                  <a:solidFill>
                    <a:srgbClr val="FFFFFF"/>
                  </a:solidFill>
                </a:uFill>
                <a:latin typeface="Arial"/>
              </a:rPr>
              <a:t>capacity (the real world) is necessary to drive the system from a niche expertise to a shared knowledge.</a:t>
            </a:r>
          </a:p>
          <a:p>
            <a:pPr marL="533520" indent="-533160" algn="just">
              <a:lnSpc>
                <a:spcPct val="100000"/>
              </a:lnSpc>
              <a:buClr>
                <a:srgbClr val="FF9900"/>
              </a:buClr>
              <a:buFont typeface="Wingdings" charset="2"/>
              <a:buChar char=""/>
            </a:pPr>
            <a:endParaRPr lang="en-GB" sz="1600" strike="noStrike" spc="-1" dirty="0" smtClean="0">
              <a:solidFill>
                <a:srgbClr val="000000"/>
              </a:solidFill>
              <a:uFill>
                <a:solidFill>
                  <a:srgbClr val="FFFFFF"/>
                </a:solidFill>
              </a:uFill>
              <a:latin typeface="Arial"/>
            </a:endParaRPr>
          </a:p>
          <a:p>
            <a:pPr marL="533520" indent="-533160" algn="just">
              <a:lnSpc>
                <a:spcPct val="100000"/>
              </a:lnSpc>
              <a:buClr>
                <a:srgbClr val="FF9900"/>
              </a:buClr>
              <a:buFont typeface="Wingdings" charset="2"/>
              <a:buChar char=""/>
            </a:pPr>
            <a:r>
              <a:rPr lang="en-GB" sz="1600" spc="-1" dirty="0" smtClean="0">
                <a:solidFill>
                  <a:srgbClr val="000000"/>
                </a:solidFill>
                <a:uFill>
                  <a:solidFill>
                    <a:srgbClr val="FFFFFF"/>
                  </a:solidFill>
                </a:uFill>
                <a:latin typeface="Arial"/>
              </a:rPr>
              <a:t>Finally, efforts should facilitate the implementation and the development of the WIS across the Programs and the works of Technical Commissions of WMO (including JCOMM), avoiding duplicated and independent similar initiatives. WIS should be perceived as a real common infrastructure.</a:t>
            </a:r>
            <a:endParaRPr lang="en-GB" sz="1600" strike="noStrike" spc="-1" dirty="0" smtClean="0">
              <a:solidFill>
                <a:srgbClr val="000000"/>
              </a:solidFill>
              <a:uFill>
                <a:solidFill>
                  <a:srgbClr val="FFFFFF"/>
                </a:solidFill>
              </a:uFill>
              <a:latin typeface="Arial"/>
            </a:endParaRPr>
          </a:p>
        </p:txBody>
      </p:sp>
    </p:spTree>
    <p:extLst>
      <p:ext uri="{BB962C8B-B14F-4D97-AF65-F5344CB8AC3E}">
        <p14:creationId xmlns:p14="http://schemas.microsoft.com/office/powerpoint/2010/main" val="22425378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843558"/>
            <a:ext cx="8878224" cy="4069636"/>
          </a:xfrm>
        </p:spPr>
        <p:txBody>
          <a:bodyPr>
            <a:normAutofit/>
          </a:bodyPr>
          <a:lstStyle/>
          <a:p>
            <a:r>
              <a:rPr lang="en-GB" sz="2600" b="1" dirty="0" smtClean="0">
                <a:latin typeface="Arial" panose="020B0604020202020204" pitchFamily="34" charset="0"/>
                <a:cs typeface="Arial" panose="020B0604020202020204" pitchFamily="34" charset="0"/>
              </a:rPr>
              <a:t>KPI 4.2.1 </a:t>
            </a:r>
            <a:r>
              <a:rPr lang="en-GB" sz="1800" dirty="0" smtClean="0">
                <a:latin typeface="Arial" panose="020B0604020202020204" pitchFamily="34" charset="0"/>
                <a:cs typeface="Arial" panose="020B0604020202020204" pitchFamily="34" charset="0"/>
              </a:rPr>
              <a:t>(WIS implementation 6 operation in RA VI)			</a:t>
            </a:r>
            <a:r>
              <a:rPr lang="en-GB" sz="2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Green</a:t>
            </a:r>
            <a:r>
              <a:rPr lang="en-GB" sz="2600" b="1" dirty="0" smtClean="0">
                <a:latin typeface="Arial" panose="020B0604020202020204" pitchFamily="34" charset="0"/>
                <a:cs typeface="Arial" panose="020B0604020202020204" pitchFamily="34" charset="0"/>
                <a:sym typeface="Wingdings" panose="05000000000000000000" pitchFamily="2" charset="2"/>
              </a:rPr>
              <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b="1" dirty="0" smtClean="0">
              <a:latin typeface="Arial" panose="020B0604020202020204" pitchFamily="34" charset="0"/>
              <a:cs typeface="Arial" panose="020B0604020202020204" pitchFamily="34" charset="0"/>
              <a:sym typeface="Wingdings" panose="05000000000000000000" pitchFamily="2" charset="2"/>
            </a:endParaRPr>
          </a:p>
          <a:p>
            <a:r>
              <a:rPr lang="en-GB" sz="2600" b="1" dirty="0" smtClean="0">
                <a:latin typeface="Arial" panose="020B0604020202020204" pitchFamily="34" charset="0"/>
                <a:cs typeface="Arial" panose="020B0604020202020204" pitchFamily="34" charset="0"/>
                <a:sym typeface="Wingdings" panose="05000000000000000000" pitchFamily="2" charset="2"/>
              </a:rPr>
              <a:t>In conclusion: </a:t>
            </a:r>
            <a:br>
              <a:rPr lang="en-GB" sz="2600" b="1" dirty="0" smtClean="0">
                <a:latin typeface="Arial" panose="020B0604020202020204" pitchFamily="34" charset="0"/>
                <a:cs typeface="Arial" panose="020B0604020202020204" pitchFamily="34" charset="0"/>
                <a:sym typeface="Wingdings" panose="05000000000000000000" pitchFamily="2" charset="2"/>
              </a:rPr>
            </a:br>
            <a:r>
              <a:rPr lang="en-GB" sz="2000" dirty="0" smtClean="0">
                <a:solidFill>
                  <a:srgbClr val="00B050"/>
                </a:solidFill>
                <a:latin typeface="Arial" panose="020B0604020202020204" pitchFamily="34" charset="0"/>
                <a:cs typeface="Arial" panose="020B0604020202020204" pitchFamily="34" charset="0"/>
                <a:sym typeface="Wingdings" panose="05000000000000000000" pitchFamily="2" charset="2"/>
              </a:rPr>
              <a:t>- Strength of WIS: Data discovery / Metadata</a:t>
            </a:r>
            <a:br>
              <a:rPr lang="en-GB" sz="2000" dirty="0" smtClean="0">
                <a:solidFill>
                  <a:srgbClr val="00B050"/>
                </a:solidFill>
                <a:latin typeface="Arial" panose="020B0604020202020204" pitchFamily="34" charset="0"/>
                <a:cs typeface="Arial" panose="020B0604020202020204" pitchFamily="34" charset="0"/>
                <a:sym typeface="Wingdings" panose="05000000000000000000" pitchFamily="2" charset="2"/>
              </a:rPr>
            </a:br>
            <a:r>
              <a:rPr lang="en-GB" sz="2000" dirty="0" smtClean="0">
                <a:solidFill>
                  <a:srgbClr val="FF0000"/>
                </a:solidFill>
                <a:latin typeface="Arial" panose="020B0604020202020204" pitchFamily="34" charset="0"/>
                <a:cs typeface="Arial" panose="020B0604020202020204" pitchFamily="34" charset="0"/>
                <a:sym typeface="Wingdings" panose="05000000000000000000" pitchFamily="2" charset="2"/>
              </a:rPr>
              <a:t>- Weakness of WIS: Real time data exchange / 24 h cache concept</a:t>
            </a:r>
            <a:r>
              <a:rPr lang="en-GB" sz="2000" dirty="0" smtClean="0">
                <a:latin typeface="Arial" panose="020B0604020202020204" pitchFamily="34" charset="0"/>
                <a:cs typeface="Arial" panose="020B0604020202020204" pitchFamily="34" charset="0"/>
                <a:sym typeface="Wingdings" panose="05000000000000000000" pitchFamily="2" charset="2"/>
              </a:rPr>
              <a:t/>
            </a:r>
            <a:br>
              <a:rPr lang="en-GB" sz="2000" dirty="0" smtClean="0">
                <a:latin typeface="Arial" panose="020B0604020202020204" pitchFamily="34" charset="0"/>
                <a:cs typeface="Arial" panose="020B0604020202020204" pitchFamily="34" charset="0"/>
                <a:sym typeface="Wingdings" panose="05000000000000000000" pitchFamily="2" charset="2"/>
              </a:rPr>
            </a:br>
            <a:r>
              <a:rPr lang="en-GB" sz="2000" dirty="0" smtClean="0">
                <a:latin typeface="Arial" panose="020B0604020202020204" pitchFamily="34" charset="0"/>
                <a:cs typeface="Arial" panose="020B0604020202020204" pitchFamily="34" charset="0"/>
                <a:sym typeface="Wingdings" panose="05000000000000000000" pitchFamily="2" charset="2"/>
              </a:rPr>
              <a:t> Development of WIS 2.0 (data cache in the cloud)</a:t>
            </a:r>
          </a:p>
          <a:p>
            <a:endParaRPr lang="en-GB" b="1" dirty="0">
              <a:solidFill>
                <a:srgbClr val="FFC000"/>
              </a:solidFill>
              <a:latin typeface="Arial" panose="020B0604020202020204" pitchFamily="34" charset="0"/>
              <a:cs typeface="Arial" panose="020B0604020202020204" pitchFamily="34" charset="0"/>
              <a:sym typeface="Wingdings" panose="05000000000000000000" pitchFamily="2" charset="2"/>
            </a:endParaRPr>
          </a:p>
          <a:p>
            <a:r>
              <a:rPr lang="en-GB" sz="2600" b="1" u="sng" dirty="0" smtClean="0">
                <a:latin typeface="Arial" panose="020B0604020202020204" pitchFamily="34" charset="0"/>
                <a:cs typeface="Arial" panose="020B0604020202020204" pitchFamily="34" charset="0"/>
                <a:sym typeface="Wingdings" panose="05000000000000000000" pitchFamily="2" charset="2"/>
              </a:rPr>
              <a:t>Suggestions for the next intersession period:</a:t>
            </a:r>
          </a:p>
          <a:p>
            <a:pPr marL="514350" indent="-514350">
              <a:buFont typeface="Arial" panose="020B0604020202020204" pitchFamily="34" charset="0"/>
              <a:buChar char="•"/>
            </a:pPr>
            <a:r>
              <a:rPr lang="en-GB" sz="1800" dirty="0" smtClean="0">
                <a:latin typeface="Arial" panose="020B0604020202020204" pitchFamily="34" charset="0"/>
                <a:cs typeface="Arial" panose="020B0604020202020204" pitchFamily="34" charset="0"/>
                <a:sym typeface="Wingdings" panose="05000000000000000000" pitchFamily="2" charset="2"/>
              </a:rPr>
              <a:t>CBS will develop WIS 2.0 with cloud technologies</a:t>
            </a:r>
            <a:endParaRPr lang="en-GB" sz="1800" dirty="0">
              <a:solidFill>
                <a:srgbClr val="00B050"/>
              </a:solidFill>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1800" dirty="0" smtClean="0">
                <a:latin typeface="Arial" panose="020B0604020202020204" pitchFamily="34" charset="0"/>
                <a:cs typeface="Arial" panose="020B0604020202020204" pitchFamily="34" charset="0"/>
                <a:sym typeface="Wingdings" panose="05000000000000000000" pitchFamily="2" charset="2"/>
              </a:rPr>
              <a:t>Rapporteur WIS has to observe activities (WG TDI-chair is member of TT </a:t>
            </a:r>
            <a:r>
              <a:rPr lang="en-GB" sz="1800" dirty="0" err="1" smtClean="0">
                <a:latin typeface="Arial" panose="020B0604020202020204" pitchFamily="34" charset="0"/>
                <a:cs typeface="Arial" panose="020B0604020202020204" pitchFamily="34" charset="0"/>
                <a:sym typeface="Wingdings" panose="05000000000000000000" pitchFamily="2" charset="2"/>
              </a:rPr>
              <a:t>eWIS</a:t>
            </a:r>
            <a:r>
              <a:rPr lang="en-GB" sz="1800" dirty="0" smtClean="0">
                <a:latin typeface="Arial" panose="020B0604020202020204" pitchFamily="34" charset="0"/>
                <a:cs typeface="Arial" panose="020B0604020202020204" pitchFamily="34" charset="0"/>
                <a:sym typeface="Wingdings" panose="05000000000000000000" pitchFamily="2" charset="2"/>
              </a:rPr>
              <a:t>)</a:t>
            </a:r>
          </a:p>
          <a:p>
            <a:pPr marL="514350" indent="-514350">
              <a:buFont typeface="Arial" panose="020B0604020202020204" pitchFamily="34" charset="0"/>
              <a:buChar char="•"/>
            </a:pPr>
            <a:r>
              <a:rPr lang="en-GB" sz="1800" dirty="0" smtClean="0">
                <a:latin typeface="Arial" panose="020B0604020202020204" pitchFamily="34" charset="0"/>
                <a:cs typeface="Arial" panose="020B0604020202020204" pitchFamily="34" charset="0"/>
                <a:sym typeface="Wingdings" panose="05000000000000000000" pitchFamily="2" charset="2"/>
              </a:rPr>
              <a:t>Keep Rapporteur WIS for the next intersession period</a:t>
            </a:r>
          </a:p>
          <a:p>
            <a:pPr marL="514350" indent="-514350">
              <a:buFont typeface="Arial" panose="020B0604020202020204" pitchFamily="34" charset="0"/>
              <a:buChar char="•"/>
            </a:pPr>
            <a:r>
              <a:rPr lang="en-GB" sz="1800" dirty="0" smtClean="0">
                <a:latin typeface="Arial" panose="020B0604020202020204" pitchFamily="34" charset="0"/>
                <a:cs typeface="Arial" panose="020B0604020202020204" pitchFamily="34" charset="0"/>
                <a:sym typeface="Wingdings" panose="05000000000000000000" pitchFamily="2" charset="2"/>
              </a:rPr>
              <a:t>When WIS 2.0 has to be implemented  Upgrade to RA VI TT WIS necessary</a:t>
            </a:r>
          </a:p>
        </p:txBody>
      </p:sp>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u="none" dirty="0" smtClean="0"/>
              <a:t>6. </a:t>
            </a:r>
            <a:r>
              <a:rPr lang="en-GB" u="none" dirty="0" smtClean="0"/>
              <a:t>Rapporteur WIS: Conclusion</a:t>
            </a:r>
            <a:endParaRPr lang="en-GB" u="none" dirty="0"/>
          </a:p>
        </p:txBody>
      </p:sp>
      <p:cxnSp>
        <p:nvCxnSpPr>
          <p:cNvPr id="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36195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16013" y="141685"/>
            <a:ext cx="7772400" cy="857250"/>
          </a:xfrm>
        </p:spPr>
        <p:txBody>
          <a:bodyPr/>
          <a:lstStyle/>
          <a:p>
            <a:pPr eaLnBrk="1" hangingPunct="1"/>
            <a:r>
              <a:rPr lang="en-GB" altLang="tr-TR" sz="4000" b="1" dirty="0" smtClean="0">
                <a:solidFill>
                  <a:schemeClr val="accent2"/>
                </a:solidFill>
                <a:latin typeface="Arial" charset="0"/>
                <a:cs typeface="Arial" charset="0"/>
              </a:rPr>
              <a:t>1. WG-TDI at a Glance (IV)</a:t>
            </a:r>
          </a:p>
        </p:txBody>
      </p:sp>
      <p:sp>
        <p:nvSpPr>
          <p:cNvPr id="5124" name="Foliennummernplatzhalter 1"/>
          <p:cNvSpPr>
            <a:spLocks noGrp="1"/>
          </p:cNvSpPr>
          <p:nvPr>
            <p:ph type="sldNum" sz="quarter" idx="12"/>
          </p:nvPr>
        </p:nvSpPr>
        <p:spPr>
          <a:xfrm>
            <a:off x="6930158" y="4858941"/>
            <a:ext cx="89768" cy="2154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ea typeface="MS PGothic" pitchFamily="34" charset="-128"/>
              </a:defRPr>
            </a:lvl1pPr>
            <a:lvl2pPr marL="742950" indent="-285750">
              <a:spcBef>
                <a:spcPct val="20000"/>
              </a:spcBef>
              <a:buChar char="–"/>
              <a:defRPr sz="2800">
                <a:solidFill>
                  <a:schemeClr val="tx1"/>
                </a:solidFill>
                <a:latin typeface="Times" pitchFamily="18" charset="0"/>
                <a:ea typeface="MS PGothic" pitchFamily="34" charset="-128"/>
              </a:defRPr>
            </a:lvl2pPr>
            <a:lvl3pPr marL="1143000" indent="-228600">
              <a:spcBef>
                <a:spcPct val="20000"/>
              </a:spcBef>
              <a:buChar char="•"/>
              <a:defRPr sz="2400">
                <a:solidFill>
                  <a:schemeClr val="tx1"/>
                </a:solidFill>
                <a:latin typeface="Times" pitchFamily="18" charset="0"/>
                <a:ea typeface="MS PGothic" pitchFamily="34" charset="-128"/>
              </a:defRPr>
            </a:lvl3pPr>
            <a:lvl4pPr marL="1600200" indent="-228600">
              <a:spcBef>
                <a:spcPct val="20000"/>
              </a:spcBef>
              <a:buChar char="–"/>
              <a:defRPr sz="2000">
                <a:solidFill>
                  <a:schemeClr val="tx1"/>
                </a:solidFill>
                <a:latin typeface="Times" pitchFamily="18" charset="0"/>
                <a:ea typeface="MS PGothic" pitchFamily="34" charset="-128"/>
              </a:defRPr>
            </a:lvl4pPr>
            <a:lvl5pPr marL="2057400" indent="-22860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a:spcBef>
                <a:spcPct val="0"/>
              </a:spcBef>
              <a:buFontTx/>
              <a:buNone/>
            </a:pPr>
            <a:fld id="{DD6C0989-E98E-4A07-A2F6-4BB06A165DA9}" type="slidenum">
              <a:rPr lang="en-GB" altLang="de-DE" sz="1400" smtClean="0"/>
              <a:pPr>
                <a:spcBef>
                  <a:spcPct val="0"/>
                </a:spcBef>
                <a:buFontTx/>
                <a:buNone/>
              </a:pPr>
              <a:t>5</a:t>
            </a:fld>
            <a:endParaRPr lang="en-GB" altLang="de-DE" sz="140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28688"/>
            <a:ext cx="9144000" cy="373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6012160" y="3939902"/>
            <a:ext cx="1080120" cy="360040"/>
          </a:xfrm>
          <a:prstGeom prst="rect">
            <a:avLst/>
          </a:prstGeom>
          <a:solidFill>
            <a:srgbClr val="00B050"/>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8" name="Rechteck 7"/>
          <p:cNvSpPr/>
          <p:nvPr/>
        </p:nvSpPr>
        <p:spPr>
          <a:xfrm>
            <a:off x="6012160" y="4272322"/>
            <a:ext cx="1080120" cy="360040"/>
          </a:xfrm>
          <a:prstGeom prst="rect">
            <a:avLst/>
          </a:prstGeom>
          <a:solidFill>
            <a:srgbClr val="00B050"/>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cxnSp>
        <p:nvCxnSpPr>
          <p:cNvPr id="5" name="Gerade Verbindung mit Pfeil 4"/>
          <p:cNvCxnSpPr/>
          <p:nvPr/>
        </p:nvCxnSpPr>
        <p:spPr>
          <a:xfrm>
            <a:off x="7092280" y="4119922"/>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11" name="Gerade Verbindung mit Pfeil 10"/>
          <p:cNvCxnSpPr/>
          <p:nvPr/>
        </p:nvCxnSpPr>
        <p:spPr>
          <a:xfrm>
            <a:off x="7092280" y="4452342"/>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sp>
        <p:nvSpPr>
          <p:cNvPr id="6" name="Smiley 5"/>
          <p:cNvSpPr/>
          <p:nvPr/>
        </p:nvSpPr>
        <p:spPr>
          <a:xfrm>
            <a:off x="8015808" y="2931790"/>
            <a:ext cx="377565" cy="289082"/>
          </a:xfrm>
          <a:prstGeom prst="smileyFac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14" name="Smiley 13"/>
          <p:cNvSpPr/>
          <p:nvPr/>
        </p:nvSpPr>
        <p:spPr>
          <a:xfrm>
            <a:off x="8563981" y="2939649"/>
            <a:ext cx="377565" cy="289082"/>
          </a:xfrm>
          <a:prstGeom prst="smileyFac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cxnSp>
        <p:nvCxnSpPr>
          <p:cNvPr id="1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81704911"/>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u="none" dirty="0" smtClean="0"/>
              <a:t>7. </a:t>
            </a:r>
            <a:r>
              <a:rPr lang="en-GB" u="none" dirty="0" smtClean="0"/>
              <a:t>Rapporteur</a:t>
            </a:r>
            <a:r>
              <a:rPr lang="de-DE" u="none" dirty="0" smtClean="0"/>
              <a:t> DPFS: Key </a:t>
            </a:r>
            <a:r>
              <a:rPr lang="en-GB" u="none" dirty="0" smtClean="0"/>
              <a:t>Activity</a:t>
            </a:r>
            <a:r>
              <a:rPr lang="de-DE" u="none" dirty="0" smtClean="0"/>
              <a:t> Areas</a:t>
            </a:r>
            <a:endParaRPr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4" y="1413767"/>
            <a:ext cx="8713790" cy="31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1"/>
          <p:cNvSpPr>
            <a:spLocks noChangeArrowheads="1"/>
          </p:cNvSpPr>
          <p:nvPr/>
        </p:nvSpPr>
        <p:spPr bwMode="auto">
          <a:xfrm>
            <a:off x="0" y="926936"/>
            <a:ext cx="89646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18" charset="0"/>
                <a:ea typeface="MS PGothic" pitchFamily="34" charset="-128"/>
              </a:defRPr>
            </a:lvl1pPr>
            <a:lvl2pPr marL="742950" indent="-285750">
              <a:spcBef>
                <a:spcPct val="20000"/>
              </a:spcBef>
              <a:buChar char="–"/>
              <a:defRPr sz="2800">
                <a:solidFill>
                  <a:schemeClr val="tx1"/>
                </a:solidFill>
                <a:latin typeface="Times" pitchFamily="18" charset="0"/>
                <a:ea typeface="MS PGothic" pitchFamily="34" charset="-128"/>
              </a:defRPr>
            </a:lvl2pPr>
            <a:lvl3pPr marL="1143000" indent="-228600">
              <a:spcBef>
                <a:spcPct val="20000"/>
              </a:spcBef>
              <a:buChar char="•"/>
              <a:defRPr sz="2400">
                <a:solidFill>
                  <a:schemeClr val="tx1"/>
                </a:solidFill>
                <a:latin typeface="Times" pitchFamily="18" charset="0"/>
                <a:ea typeface="MS PGothic" pitchFamily="34" charset="-128"/>
              </a:defRPr>
            </a:lvl3pPr>
            <a:lvl4pPr marL="1600200" indent="-228600">
              <a:spcBef>
                <a:spcPct val="20000"/>
              </a:spcBef>
              <a:buChar char="–"/>
              <a:defRPr sz="2000">
                <a:solidFill>
                  <a:schemeClr val="tx1"/>
                </a:solidFill>
                <a:latin typeface="Times" pitchFamily="18" charset="0"/>
                <a:ea typeface="MS PGothic" pitchFamily="34" charset="-128"/>
              </a:defRPr>
            </a:lvl4pPr>
            <a:lvl5pPr marL="2057400" indent="-22860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eaLnBrk="1" hangingPunct="1">
              <a:spcBef>
                <a:spcPct val="0"/>
              </a:spcBef>
              <a:buFontTx/>
              <a:buNone/>
            </a:pPr>
            <a:r>
              <a:rPr lang="en-US" altLang="de-DE" sz="2400" b="1" dirty="0" smtClean="0">
                <a:solidFill>
                  <a:srgbClr val="FF0000"/>
                </a:solidFill>
                <a:latin typeface="Arial" charset="0"/>
              </a:rPr>
              <a:t>Deliverables: 					     </a:t>
            </a:r>
            <a:r>
              <a:rPr lang="en-US" altLang="de-DE" sz="2400" b="1" dirty="0" smtClean="0">
                <a:solidFill>
                  <a:srgbClr val="00B050"/>
                </a:solidFill>
                <a:latin typeface="Arial" charset="0"/>
                <a:sym typeface="Wingdings" panose="05000000000000000000" pitchFamily="2" charset="2"/>
              </a:rPr>
              <a:t> 3.1.2, 4.2.1</a:t>
            </a:r>
            <a:endParaRPr lang="en-GB" altLang="de-DE" sz="2400" b="1" dirty="0">
              <a:solidFill>
                <a:srgbClr val="00B050"/>
              </a:solidFill>
              <a:latin typeface="Arial" charset="0"/>
            </a:endParaRPr>
          </a:p>
        </p:txBody>
      </p:sp>
    </p:spTree>
    <p:extLst>
      <p:ext uri="{BB962C8B-B14F-4D97-AF65-F5344CB8AC3E}">
        <p14:creationId xmlns:p14="http://schemas.microsoft.com/office/powerpoint/2010/main" val="42168775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1131590"/>
            <a:ext cx="8878224" cy="3312368"/>
          </a:xfrm>
        </p:spPr>
        <p:txBody>
          <a:bodyPr>
            <a:normAutofit/>
          </a:bodyPr>
          <a:lstStyle/>
          <a:p>
            <a:r>
              <a:rPr lang="en-GB" sz="2600" b="1" dirty="0" smtClean="0">
                <a:latin typeface="Arial" panose="020B0604020202020204" pitchFamily="34" charset="0"/>
                <a:cs typeface="Arial" panose="020B0604020202020204" pitchFamily="34" charset="0"/>
              </a:rPr>
              <a:t>KPI 3.1.2 </a:t>
            </a:r>
            <a:r>
              <a:rPr lang="en-GB" sz="1800" dirty="0" smtClean="0">
                <a:latin typeface="Arial" panose="020B0604020202020204" pitchFamily="34" charset="0"/>
                <a:cs typeface="Arial" panose="020B0604020202020204" pitchFamily="34" charset="0"/>
              </a:rPr>
              <a:t>(Awareness of improvements of NWP)			</a:t>
            </a:r>
            <a:r>
              <a:rPr lang="en-GB" sz="2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Green</a:t>
            </a:r>
          </a:p>
          <a:p>
            <a:r>
              <a:rPr lang="en-GB" sz="2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KPI 4.2.1 </a:t>
            </a:r>
            <a:r>
              <a:rPr lang="en-GB" sz="1800" dirty="0" smtClean="0">
                <a:solidFill>
                  <a:schemeClr val="tx1"/>
                </a:solidFill>
                <a:latin typeface="Arial" panose="020B0604020202020204" pitchFamily="34" charset="0"/>
                <a:cs typeface="Arial" panose="020B0604020202020204" pitchFamily="34" charset="0"/>
                <a:sym typeface="Wingdings" panose="05000000000000000000" pitchFamily="2" charset="2"/>
              </a:rPr>
              <a:t>(Development NWP severe weather) 			</a:t>
            </a:r>
            <a:r>
              <a:rPr lang="en-GB" sz="2600" b="1"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Green</a:t>
            </a:r>
            <a:r>
              <a:rPr lang="en-GB" sz="2600" b="1" dirty="0" smtClean="0">
                <a:latin typeface="Arial" panose="020B0604020202020204" pitchFamily="34" charset="0"/>
                <a:cs typeface="Arial" panose="020B0604020202020204" pitchFamily="34" charset="0"/>
                <a:sym typeface="Wingdings" panose="05000000000000000000" pitchFamily="2" charset="2"/>
              </a:rPr>
              <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b="1" dirty="0" smtClean="0">
              <a:latin typeface="Arial" panose="020B0604020202020204" pitchFamily="34" charset="0"/>
              <a:cs typeface="Arial" panose="020B0604020202020204" pitchFamily="34" charset="0"/>
              <a:sym typeface="Wingdings" panose="05000000000000000000" pitchFamily="2" charset="2"/>
            </a:endParaRPr>
          </a:p>
          <a:p>
            <a:endParaRPr lang="en-GB" b="1" dirty="0" smtClean="0">
              <a:solidFill>
                <a:srgbClr val="FFC000"/>
              </a:solidFill>
              <a:latin typeface="Arial" panose="020B0604020202020204" pitchFamily="34" charset="0"/>
              <a:cs typeface="Arial" panose="020B0604020202020204" pitchFamily="34" charset="0"/>
              <a:sym typeface="Wingdings" panose="05000000000000000000" pitchFamily="2" charset="2"/>
            </a:endParaRPr>
          </a:p>
          <a:p>
            <a:endParaRPr lang="en-GB" b="1" dirty="0">
              <a:solidFill>
                <a:srgbClr val="FFC000"/>
              </a:solidFill>
              <a:latin typeface="Arial" panose="020B0604020202020204" pitchFamily="34" charset="0"/>
              <a:cs typeface="Arial" panose="020B0604020202020204" pitchFamily="34" charset="0"/>
              <a:sym typeface="Wingdings" panose="05000000000000000000" pitchFamily="2" charset="2"/>
            </a:endParaRPr>
          </a:p>
          <a:p>
            <a:endParaRPr lang="en-GB" b="1" dirty="0">
              <a:solidFill>
                <a:srgbClr val="FFC000"/>
              </a:solidFill>
              <a:latin typeface="Arial" panose="020B0604020202020204" pitchFamily="34" charset="0"/>
              <a:cs typeface="Arial" panose="020B0604020202020204" pitchFamily="34" charset="0"/>
              <a:sym typeface="Wingdings" panose="05000000000000000000" pitchFamily="2" charset="2"/>
            </a:endParaRPr>
          </a:p>
          <a:p>
            <a:r>
              <a:rPr lang="en-GB" sz="2600" b="1" u="sng" dirty="0" smtClean="0">
                <a:solidFill>
                  <a:srgbClr val="00B050"/>
                </a:solidFill>
                <a:latin typeface="Arial" panose="020B0604020202020204" pitchFamily="34" charset="0"/>
                <a:cs typeface="Arial" panose="020B0604020202020204" pitchFamily="34" charset="0"/>
                <a:sym typeface="Wingdings" panose="05000000000000000000" pitchFamily="2" charset="2"/>
              </a:rPr>
              <a:t>Suggestions for the next intersession period:</a:t>
            </a:r>
          </a:p>
          <a:p>
            <a:pPr marL="514350" indent="-514350">
              <a:buFont typeface="Arial" panose="020B0604020202020204" pitchFamily="34" charset="0"/>
              <a:buChar char="•"/>
            </a:pPr>
            <a:r>
              <a:rPr lang="en-GB" sz="1800" dirty="0" smtClean="0">
                <a:solidFill>
                  <a:srgbClr val="00B050"/>
                </a:solidFill>
                <a:latin typeface="Arial" panose="020B0604020202020204" pitchFamily="34" charset="0"/>
                <a:cs typeface="Arial" panose="020B0604020202020204" pitchFamily="34" charset="0"/>
                <a:sym typeface="Wingdings" panose="05000000000000000000" pitchFamily="2" charset="2"/>
              </a:rPr>
              <a:t>Keep Rapporteur DPFS with his ongoing observation &amp; reporting tasks</a:t>
            </a:r>
            <a:endParaRPr lang="en-GB" sz="1800" dirty="0">
              <a:solidFill>
                <a:srgbClr val="00B050"/>
              </a:solidFill>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1800" dirty="0" smtClean="0">
                <a:solidFill>
                  <a:srgbClr val="00B050"/>
                </a:solidFill>
                <a:latin typeface="Arial" panose="020B0604020202020204" pitchFamily="34" charset="0"/>
                <a:cs typeface="Arial" panose="020B0604020202020204" pitchFamily="34" charset="0"/>
                <a:sym typeface="Wingdings" panose="05000000000000000000" pitchFamily="2" charset="2"/>
              </a:rPr>
              <a:t>Nominate RA VI representative for “</a:t>
            </a:r>
            <a:r>
              <a:rPr lang="en-US" sz="1800" dirty="0" smtClean="0">
                <a:solidFill>
                  <a:srgbClr val="00B050"/>
                </a:solidFill>
                <a:latin typeface="Arial" panose="020B0604020202020204" pitchFamily="34" charset="0"/>
                <a:cs typeface="Arial" panose="020B0604020202020204" pitchFamily="34" charset="0"/>
                <a:sym typeface="Wingdings" panose="05000000000000000000" pitchFamily="2" charset="2"/>
              </a:rPr>
              <a:t>EC </a:t>
            </a:r>
            <a:r>
              <a:rPr lang="en-US" sz="1800" dirty="0">
                <a:solidFill>
                  <a:srgbClr val="00B050"/>
                </a:solidFill>
                <a:latin typeface="Arial" panose="020B0604020202020204" pitchFamily="34" charset="0"/>
                <a:cs typeface="Arial" panose="020B0604020202020204" pitchFamily="34" charset="0"/>
                <a:sym typeface="Wingdings" panose="05000000000000000000" pitchFamily="2" charset="2"/>
              </a:rPr>
              <a:t>Steering Group on Future Seamless </a:t>
            </a:r>
            <a:r>
              <a:rPr lang="en-US" sz="1800" dirty="0" smtClean="0">
                <a:solidFill>
                  <a:srgbClr val="00B050"/>
                </a:solidFill>
                <a:latin typeface="Arial" panose="020B0604020202020204" pitchFamily="34" charset="0"/>
                <a:cs typeface="Arial" panose="020B0604020202020204" pitchFamily="34" charset="0"/>
                <a:sym typeface="Wingdings" panose="05000000000000000000" pitchFamily="2" charset="2"/>
              </a:rPr>
              <a:t>GDPFS” (already in process)</a:t>
            </a:r>
            <a:endParaRPr lang="en-GB" sz="1800" dirty="0" smtClean="0">
              <a:solidFill>
                <a:srgbClr val="00B050"/>
              </a:solidFill>
              <a:latin typeface="Arial" panose="020B0604020202020204" pitchFamily="34" charset="0"/>
              <a:cs typeface="Arial" panose="020B0604020202020204" pitchFamily="34" charset="0"/>
              <a:sym typeface="Wingdings" panose="05000000000000000000" pitchFamily="2" charset="2"/>
            </a:endParaRPr>
          </a:p>
        </p:txBody>
      </p:sp>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u="none" dirty="0" smtClean="0"/>
              <a:t>7. </a:t>
            </a:r>
            <a:r>
              <a:rPr lang="en-GB" u="none" dirty="0" smtClean="0"/>
              <a:t>Rapporteur DPFS: Conclusion</a:t>
            </a:r>
            <a:endParaRPr lang="en-GB" u="none" dirty="0"/>
          </a:p>
        </p:txBody>
      </p:sp>
      <p:cxnSp>
        <p:nvCxnSpPr>
          <p:cNvPr id="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5760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u="none" dirty="0" smtClean="0"/>
              <a:t>8. </a:t>
            </a:r>
            <a:r>
              <a:rPr lang="en-GB" u="none" dirty="0" smtClean="0"/>
              <a:t>Rapporteur</a:t>
            </a:r>
            <a:r>
              <a:rPr lang="de-DE" u="none" dirty="0" smtClean="0"/>
              <a:t> ISS: Key </a:t>
            </a:r>
            <a:r>
              <a:rPr lang="en-GB" u="none" dirty="0" smtClean="0"/>
              <a:t>Activity</a:t>
            </a:r>
            <a:r>
              <a:rPr lang="de-DE" u="none" dirty="0" smtClean="0"/>
              <a:t> Areas</a:t>
            </a:r>
            <a:endParaRPr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987574"/>
            <a:ext cx="8353425" cy="3571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hteck 1"/>
          <p:cNvSpPr>
            <a:spLocks noChangeArrowheads="1"/>
          </p:cNvSpPr>
          <p:nvPr/>
        </p:nvSpPr>
        <p:spPr bwMode="auto">
          <a:xfrm>
            <a:off x="7668344" y="226093"/>
            <a:ext cx="1296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18" charset="0"/>
                <a:ea typeface="MS PGothic" pitchFamily="34" charset="-128"/>
              </a:defRPr>
            </a:lvl1pPr>
            <a:lvl2pPr marL="742950" indent="-285750">
              <a:spcBef>
                <a:spcPct val="20000"/>
              </a:spcBef>
              <a:buChar char="–"/>
              <a:defRPr sz="2800">
                <a:solidFill>
                  <a:schemeClr val="tx1"/>
                </a:solidFill>
                <a:latin typeface="Times" pitchFamily="18" charset="0"/>
                <a:ea typeface="MS PGothic" pitchFamily="34" charset="-128"/>
              </a:defRPr>
            </a:lvl2pPr>
            <a:lvl3pPr marL="1143000" indent="-228600">
              <a:spcBef>
                <a:spcPct val="20000"/>
              </a:spcBef>
              <a:buChar char="•"/>
              <a:defRPr sz="2400">
                <a:solidFill>
                  <a:schemeClr val="tx1"/>
                </a:solidFill>
                <a:latin typeface="Times" pitchFamily="18" charset="0"/>
                <a:ea typeface="MS PGothic" pitchFamily="34" charset="-128"/>
              </a:defRPr>
            </a:lvl3pPr>
            <a:lvl4pPr marL="1600200" indent="-228600">
              <a:spcBef>
                <a:spcPct val="20000"/>
              </a:spcBef>
              <a:buChar char="–"/>
              <a:defRPr sz="2000">
                <a:solidFill>
                  <a:schemeClr val="tx1"/>
                </a:solidFill>
                <a:latin typeface="Times" pitchFamily="18" charset="0"/>
                <a:ea typeface="MS PGothic" pitchFamily="34" charset="-128"/>
              </a:defRPr>
            </a:lvl4pPr>
            <a:lvl5pPr marL="2057400" indent="-22860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eaLnBrk="1" hangingPunct="1">
              <a:spcBef>
                <a:spcPct val="0"/>
              </a:spcBef>
              <a:buFontTx/>
              <a:buNone/>
            </a:pPr>
            <a:r>
              <a:rPr lang="en-US" altLang="de-DE" sz="2400" b="1" dirty="0" smtClean="0">
                <a:solidFill>
                  <a:srgbClr val="00B050"/>
                </a:solidFill>
                <a:latin typeface="Arial" charset="0"/>
                <a:sym typeface="Wingdings" panose="05000000000000000000" pitchFamily="2" charset="2"/>
              </a:rPr>
              <a:t> 4.2.1</a:t>
            </a:r>
            <a:endParaRPr lang="en-GB" altLang="de-DE" sz="2400" b="1" dirty="0">
              <a:solidFill>
                <a:srgbClr val="00B050"/>
              </a:solidFill>
              <a:latin typeface="Arial" charset="0"/>
            </a:endParaRPr>
          </a:p>
        </p:txBody>
      </p:sp>
      <p:sp>
        <p:nvSpPr>
          <p:cNvPr id="9" name="Text Box 3"/>
          <p:cNvSpPr txBox="1">
            <a:spLocks noChangeArrowheads="1"/>
          </p:cNvSpPr>
          <p:nvPr/>
        </p:nvSpPr>
        <p:spPr bwMode="auto">
          <a:xfrm>
            <a:off x="280728" y="4075783"/>
            <a:ext cx="554461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9pPr>
          </a:lstStyle>
          <a:p>
            <a:pPr>
              <a:buClrTx/>
              <a:buFontTx/>
              <a:buNone/>
            </a:pPr>
            <a:r>
              <a:rPr lang="en-GB" altLang="ru-RU" sz="1800" dirty="0">
                <a:solidFill>
                  <a:srgbClr val="FF0000"/>
                </a:solidFill>
              </a:rPr>
              <a:t>Rapporteur ISS West focusses on </a:t>
            </a:r>
            <a:r>
              <a:rPr lang="en-GB" altLang="ru-RU" sz="1800" dirty="0" err="1">
                <a:solidFill>
                  <a:srgbClr val="FF0000"/>
                </a:solidFill>
              </a:rPr>
              <a:t>AvXML</a:t>
            </a:r>
            <a:r>
              <a:rPr lang="en-GB" altLang="ru-RU" sz="1800" dirty="0">
                <a:solidFill>
                  <a:srgbClr val="FF0000"/>
                </a:solidFill>
              </a:rPr>
              <a:t> and IWXXM</a:t>
            </a:r>
            <a:r>
              <a:rPr lang="en-GB" altLang="ru-RU" b="1" dirty="0">
                <a:solidFill>
                  <a:srgbClr val="FF0000"/>
                </a:solidFill>
              </a:rPr>
              <a:t>!</a:t>
            </a:r>
          </a:p>
        </p:txBody>
      </p:sp>
    </p:spTree>
    <p:extLst>
      <p:ext uri="{BB962C8B-B14F-4D97-AF65-F5344CB8AC3E}">
        <p14:creationId xmlns:p14="http://schemas.microsoft.com/office/powerpoint/2010/main" val="36213592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hape 235"/>
          <p:cNvSpPr/>
          <p:nvPr/>
        </p:nvSpPr>
        <p:spPr>
          <a:xfrm>
            <a:off x="250824" y="226093"/>
            <a:ext cx="8713790"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2400" u="none" dirty="0" smtClean="0"/>
              <a:t>8. </a:t>
            </a:r>
            <a:r>
              <a:rPr lang="en-GB" sz="2400" u="none" dirty="0" smtClean="0"/>
              <a:t>Rapporteur</a:t>
            </a:r>
            <a:r>
              <a:rPr lang="de-DE" sz="2400" u="none" dirty="0" smtClean="0"/>
              <a:t> ISS: </a:t>
            </a:r>
            <a:r>
              <a:rPr lang="en-GB" sz="2400" u="none" dirty="0" smtClean="0"/>
              <a:t>Support interactions WG - NMHSs</a:t>
            </a:r>
            <a:endParaRPr lang="en-GB" sz="24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8" name="Rectangle 3"/>
          <p:cNvSpPr>
            <a:spLocks noChangeArrowheads="1"/>
          </p:cNvSpPr>
          <p:nvPr/>
        </p:nvSpPr>
        <p:spPr bwMode="auto">
          <a:xfrm>
            <a:off x="286051" y="1053698"/>
            <a:ext cx="8353425" cy="373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000000"/>
                </a:solidFill>
                <a:latin typeface="Times New Roman" pitchFamily="16" charset="0"/>
                <a:ea typeface="MS PGothic" pitchFamily="32" charset="-128"/>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000000"/>
                </a:solidFill>
                <a:latin typeface="Times New Roman" pitchFamily="16" charset="0"/>
                <a:ea typeface="MS PGothic" pitchFamily="32" charset="-128"/>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000000"/>
                </a:solidFill>
                <a:latin typeface="Times New Roman" pitchFamily="16" charset="0"/>
                <a:ea typeface="MS PGothic" pitchFamily="32" charset="-128"/>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000000"/>
                </a:solidFill>
                <a:latin typeface="Times New Roman" pitchFamily="16" charset="0"/>
                <a:ea typeface="MS PGothic" pitchFamily="32" charset="-128"/>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000000"/>
                </a:solidFill>
                <a:latin typeface="Times New Roman" pitchFamily="16"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000000"/>
                </a:solidFill>
                <a:latin typeface="Times New Roman" pitchFamily="16"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000000"/>
                </a:solidFill>
                <a:latin typeface="Times New Roman" pitchFamily="16"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000000"/>
                </a:solidFill>
                <a:latin typeface="Times New Roman" pitchFamily="16"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000000"/>
                </a:solidFill>
                <a:latin typeface="Times New Roman" pitchFamily="16" charset="0"/>
                <a:ea typeface="MS PGothic" pitchFamily="32" charset="-128"/>
              </a:defRPr>
            </a:lvl9pPr>
          </a:lstStyle>
          <a:p>
            <a:pPr indent="-450850">
              <a:spcBef>
                <a:spcPts val="450"/>
              </a:spcBef>
              <a:buClrTx/>
              <a:buFontTx/>
              <a:buNone/>
              <a:defRPr/>
            </a:pPr>
            <a:r>
              <a:rPr lang="ru-RU" altLang="ru-RU" sz="1800" dirty="0" smtClean="0"/>
              <a:t>The interactions between Rapporteur on ISS and NMHSs were carried out in the direction of:</a:t>
            </a:r>
          </a:p>
          <a:p>
            <a:pPr indent="-450850">
              <a:spcBef>
                <a:spcPts val="450"/>
              </a:spcBef>
              <a:buClrTx/>
              <a:buFontTx/>
              <a:buNone/>
              <a:defRPr/>
            </a:pPr>
            <a:r>
              <a:rPr lang="ru-RU" altLang="ru-RU" sz="1800" dirty="0" smtClean="0"/>
              <a:t>- changing RMTN circuit technical features;</a:t>
            </a:r>
          </a:p>
          <a:p>
            <a:pPr indent="-450850">
              <a:spcBef>
                <a:spcPts val="450"/>
              </a:spcBef>
              <a:buClrTx/>
              <a:buFontTx/>
              <a:buNone/>
              <a:defRPr/>
            </a:pPr>
            <a:r>
              <a:rPr lang="en-US" altLang="ru-RU" sz="1800" dirty="0" smtClean="0"/>
              <a:t>-</a:t>
            </a:r>
            <a:r>
              <a:rPr lang="ru-RU" altLang="ru-RU" sz="1800" dirty="0" smtClean="0"/>
              <a:t> searching data and changing data reception routes;</a:t>
            </a:r>
          </a:p>
          <a:p>
            <a:pPr indent="-450850">
              <a:spcBef>
                <a:spcPts val="450"/>
              </a:spcBef>
              <a:buClrTx/>
              <a:buFontTx/>
              <a:buNone/>
              <a:defRPr/>
            </a:pPr>
            <a:r>
              <a:rPr lang="ru-RU" altLang="ru-RU" sz="1800" dirty="0" smtClean="0"/>
              <a:t>- real-time and non-real-time monitoring of primary data type collection (SYNOP, Upper-Air, CLIMAT), analysis of collection deficiencies and their correction.</a:t>
            </a:r>
          </a:p>
          <a:p>
            <a:pPr indent="-450850">
              <a:spcBef>
                <a:spcPts val="450"/>
              </a:spcBef>
              <a:buClrTx/>
              <a:buFontTx/>
              <a:buNone/>
              <a:defRPr/>
            </a:pPr>
            <a:r>
              <a:rPr lang="ru-RU" altLang="ru-RU" sz="1800" b="1" dirty="0" smtClean="0"/>
              <a:t>Outcome</a:t>
            </a:r>
            <a:r>
              <a:rPr lang="ru-RU" altLang="ru-RU" sz="1800" i="1" dirty="0" smtClean="0"/>
              <a:t>: SYNOP data collection in Eastern Europe was above 98 per cent as a result of deficiency correction in message formatting and bringing the meteorological bulletin catalogue (Volume C1) to conformity with current observations.</a:t>
            </a:r>
          </a:p>
          <a:p>
            <a:pPr indent="-450850">
              <a:spcBef>
                <a:spcPts val="450"/>
              </a:spcBef>
              <a:buClrTx/>
              <a:buFontTx/>
              <a:buNone/>
              <a:defRPr/>
            </a:pPr>
            <a:r>
              <a:rPr lang="ru-RU" altLang="ru-RU" sz="1800" i="1" dirty="0" smtClean="0"/>
              <a:t>Upper-Air data collection in Eastern Europe increased insignificantly owing to the lack of observations.</a:t>
            </a:r>
          </a:p>
          <a:p>
            <a:pPr indent="-450850" eaLnBrk="1" hangingPunct="1">
              <a:buClrTx/>
              <a:buFontTx/>
              <a:buNone/>
              <a:defRPr/>
            </a:pPr>
            <a:endParaRPr lang="ru-RU" altLang="ru-RU" sz="1800" i="1" dirty="0" smtClean="0"/>
          </a:p>
        </p:txBody>
      </p:sp>
    </p:spTree>
    <p:extLst>
      <p:ext uri="{BB962C8B-B14F-4D97-AF65-F5344CB8AC3E}">
        <p14:creationId xmlns:p14="http://schemas.microsoft.com/office/powerpoint/2010/main" val="124605600"/>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hape 235"/>
          <p:cNvSpPr/>
          <p:nvPr/>
        </p:nvSpPr>
        <p:spPr>
          <a:xfrm>
            <a:off x="250824" y="226093"/>
            <a:ext cx="8713790"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2400" u="none" dirty="0" smtClean="0"/>
              <a:t>8. </a:t>
            </a:r>
            <a:r>
              <a:rPr lang="en-GB" sz="2400" u="none" dirty="0" smtClean="0"/>
              <a:t>Rapporteur</a:t>
            </a:r>
            <a:r>
              <a:rPr lang="de-DE" sz="2400" u="none" dirty="0" smtClean="0"/>
              <a:t> ISS: </a:t>
            </a:r>
            <a:r>
              <a:rPr lang="en-GB" sz="2400" u="none" dirty="0" smtClean="0"/>
              <a:t>Support interactions WG - NMHSs</a:t>
            </a:r>
            <a:endParaRPr lang="en-GB" sz="24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6" name="Rectangle 4"/>
          <p:cNvSpPr>
            <a:spLocks noChangeArrowheads="1"/>
          </p:cNvSpPr>
          <p:nvPr/>
        </p:nvSpPr>
        <p:spPr bwMode="auto">
          <a:xfrm>
            <a:off x="248877" y="1491630"/>
            <a:ext cx="8640763"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9pPr>
          </a:lstStyle>
          <a:p>
            <a:pPr>
              <a:buClrTx/>
              <a:buFontTx/>
              <a:buNone/>
            </a:pPr>
            <a:r>
              <a:rPr lang="ru-RU" altLang="ru-RU" sz="1600" dirty="0">
                <a:solidFill>
                  <a:srgbClr val="000000"/>
                </a:solidFill>
              </a:rPr>
              <a:t>Real-time monitoring of SYNOP data collection has revealed major deficiencies in data collection of Italy, Croatia and Norway. Some stations of those countries do not transmit data at all or do not transmit data at regular intervals. Careful analysis of data arrival from Italy as compared with the data scheduled in Volume C1, Volume A, </a:t>
            </a:r>
            <a:r>
              <a:rPr lang="en-US" altLang="ru-RU" sz="1600" dirty="0">
                <a:solidFill>
                  <a:srgbClr val="000000"/>
                </a:solidFill>
              </a:rPr>
              <a:t>RBSN</a:t>
            </a:r>
            <a:r>
              <a:rPr lang="ru-RU" altLang="ru-RU" sz="1600" dirty="0">
                <a:solidFill>
                  <a:srgbClr val="000000"/>
                </a:solidFill>
              </a:rPr>
              <a:t>, </a:t>
            </a:r>
            <a:r>
              <a:rPr lang="en-US" altLang="ru-RU" sz="1600" dirty="0">
                <a:solidFill>
                  <a:srgbClr val="000000"/>
                </a:solidFill>
              </a:rPr>
              <a:t>OSCAR has discovered discrepancies between the documents listed and deficiencies in formatting the bulletins in Volume C1. So, for example, in Volume A, Stations </a:t>
            </a:r>
            <a:r>
              <a:rPr lang="ru-RU" altLang="ru-RU" sz="1600" dirty="0">
                <a:solidFill>
                  <a:srgbClr val="000000"/>
                </a:solidFill>
              </a:rPr>
              <a:t>16033, 16138, 16470, 16539 are envisaged to be transmitted at all the hours except for 00 and 03 UTC6; they are present in </a:t>
            </a:r>
            <a:r>
              <a:rPr lang="en-US" altLang="ru-RU" sz="1600" dirty="0">
                <a:solidFill>
                  <a:srgbClr val="000000"/>
                </a:solidFill>
              </a:rPr>
              <a:t>RBSN</a:t>
            </a:r>
            <a:r>
              <a:rPr lang="ru-RU" altLang="ru-RU" sz="1600" dirty="0">
                <a:solidFill>
                  <a:srgbClr val="000000"/>
                </a:solidFill>
              </a:rPr>
              <a:t>. In Volume С1,  they are foreseen to be transmitted at all the hours and in </a:t>
            </a:r>
            <a:r>
              <a:rPr lang="en-US" altLang="ru-RU" sz="1600" dirty="0">
                <a:solidFill>
                  <a:srgbClr val="000000"/>
                </a:solidFill>
              </a:rPr>
              <a:t>OSCAR, transmission hours are not provided. Therefore in the results of the last AGM that was conducted according to the list of OSCAR stations, the data arrival from those stations has been estimated as</a:t>
            </a:r>
            <a:r>
              <a:rPr lang="ru-RU" altLang="ru-RU" sz="1600" dirty="0">
                <a:solidFill>
                  <a:srgbClr val="000000"/>
                </a:solidFill>
              </a:rPr>
              <a:t> 75 percent. The same is true for the additional list of stations: 16040, 16045, 16261, 16337, 16434, 16453. Station 16072 is present in Volume С1, absent in Volume А and not transmitted. </a:t>
            </a:r>
          </a:p>
        </p:txBody>
      </p:sp>
      <p:sp>
        <p:nvSpPr>
          <p:cNvPr id="7" name="Rectangle 3"/>
          <p:cNvSpPr>
            <a:spLocks noChangeArrowheads="1"/>
          </p:cNvSpPr>
          <p:nvPr/>
        </p:nvSpPr>
        <p:spPr bwMode="auto">
          <a:xfrm>
            <a:off x="274226" y="928523"/>
            <a:ext cx="83534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9pPr>
          </a:lstStyle>
          <a:p>
            <a:pPr eaLnBrk="1" hangingPunct="1">
              <a:buClrTx/>
              <a:buFontTx/>
              <a:buNone/>
            </a:pPr>
            <a:r>
              <a:rPr lang="en-US" altLang="ru-RU" b="1" dirty="0">
                <a:solidFill>
                  <a:srgbClr val="FF0000"/>
                </a:solidFill>
                <a:latin typeface="Arial" charset="0"/>
              </a:rPr>
              <a:t>Comments</a:t>
            </a:r>
          </a:p>
        </p:txBody>
      </p:sp>
    </p:spTree>
    <p:extLst>
      <p:ext uri="{BB962C8B-B14F-4D97-AF65-F5344CB8AC3E}">
        <p14:creationId xmlns:p14="http://schemas.microsoft.com/office/powerpoint/2010/main" val="1456846297"/>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hape 235"/>
          <p:cNvSpPr/>
          <p:nvPr/>
        </p:nvSpPr>
        <p:spPr>
          <a:xfrm>
            <a:off x="250824" y="226093"/>
            <a:ext cx="8713790"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2400" u="none" dirty="0" smtClean="0"/>
              <a:t>8. </a:t>
            </a:r>
            <a:r>
              <a:rPr lang="en-GB" sz="2400" u="none" dirty="0" smtClean="0"/>
              <a:t>Rapporteur</a:t>
            </a:r>
            <a:r>
              <a:rPr lang="de-DE" sz="2400" u="none" dirty="0" smtClean="0"/>
              <a:t> ISS: </a:t>
            </a:r>
            <a:r>
              <a:rPr lang="en-GB" sz="2400" u="none" dirty="0" smtClean="0"/>
              <a:t>Support interactions WG - NMHSs</a:t>
            </a:r>
            <a:endParaRPr lang="en-GB" sz="24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8" name="Rectangle 4"/>
          <p:cNvSpPr>
            <a:spLocks noChangeArrowheads="1"/>
          </p:cNvSpPr>
          <p:nvPr/>
        </p:nvSpPr>
        <p:spPr bwMode="auto">
          <a:xfrm>
            <a:off x="107503" y="1707654"/>
            <a:ext cx="8640763" cy="2802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9pPr>
          </a:lstStyle>
          <a:p>
            <a:pPr>
              <a:buClrTx/>
              <a:buFontTx/>
              <a:buNone/>
            </a:pPr>
            <a:r>
              <a:rPr lang="ru-RU" altLang="ru-RU" sz="1600" b="1" i="1" dirty="0">
                <a:solidFill>
                  <a:srgbClr val="000000"/>
                </a:solidFill>
              </a:rPr>
              <a:t>Conclusions</a:t>
            </a:r>
            <a:r>
              <a:rPr lang="ru-RU" altLang="ru-RU" sz="1600" i="1" dirty="0">
                <a:solidFill>
                  <a:srgbClr val="000000"/>
                </a:solidFill>
              </a:rPr>
              <a:t>: Part of RА </a:t>
            </a:r>
            <a:r>
              <a:rPr lang="en-US" altLang="ru-RU" sz="1600" i="1" dirty="0">
                <a:solidFill>
                  <a:srgbClr val="000000"/>
                </a:solidFill>
              </a:rPr>
              <a:t>VI Members does not monitor the content of Volume</a:t>
            </a:r>
            <a:r>
              <a:rPr lang="ru-RU" altLang="ru-RU" sz="1600" i="1" dirty="0">
                <a:solidFill>
                  <a:srgbClr val="000000"/>
                </a:solidFill>
              </a:rPr>
              <a:t> С1, Volume А, RBSN,</a:t>
            </a:r>
            <a:r>
              <a:rPr lang="ru-RU" altLang="ru-RU" sz="1600" dirty="0">
                <a:solidFill>
                  <a:srgbClr val="000000"/>
                </a:solidFill>
              </a:rPr>
              <a:t> RBCN, </a:t>
            </a:r>
            <a:r>
              <a:rPr lang="en-US" altLang="ru-RU" sz="1600" dirty="0">
                <a:solidFill>
                  <a:srgbClr val="000000"/>
                </a:solidFill>
              </a:rPr>
              <a:t>OSCAR</a:t>
            </a:r>
            <a:r>
              <a:rPr lang="ru-RU" altLang="ru-RU" sz="1600" dirty="0">
                <a:solidFill>
                  <a:srgbClr val="000000"/>
                </a:solidFill>
              </a:rPr>
              <a:t> </a:t>
            </a:r>
            <a:r>
              <a:rPr lang="ru-RU" altLang="ru-RU" sz="1600" i="1" dirty="0">
                <a:solidFill>
                  <a:srgbClr val="000000"/>
                </a:solidFill>
              </a:rPr>
              <a:t>and their compatibility.  A number of RA VI Members does not analyse the results of real-time/non-real-time monitoring (AGM, IWM). As a consequence, the deficiencies in observation data transmission occur over and over again.</a:t>
            </a:r>
          </a:p>
          <a:p>
            <a:pPr>
              <a:buClrTx/>
              <a:buFontTx/>
              <a:buNone/>
            </a:pPr>
            <a:r>
              <a:rPr lang="ru-RU" altLang="ru-RU" sz="1600" b="1" i="1" dirty="0">
                <a:solidFill>
                  <a:srgbClr val="000000"/>
                </a:solidFill>
              </a:rPr>
              <a:t>Suggestions:</a:t>
            </a:r>
          </a:p>
          <a:p>
            <a:pPr>
              <a:buClrTx/>
              <a:buFontTx/>
              <a:buNone/>
            </a:pPr>
            <a:r>
              <a:rPr lang="ru-RU" altLang="ru-RU" sz="1600" i="1" dirty="0">
                <a:solidFill>
                  <a:srgbClr val="000000"/>
                </a:solidFill>
              </a:rPr>
              <a:t>1. Attract attention of Members to the necessity of regular maintenance of Volume C1, Volume A, </a:t>
            </a:r>
            <a:r>
              <a:rPr lang="en-US" altLang="ru-RU" sz="1600" i="1" dirty="0">
                <a:solidFill>
                  <a:srgbClr val="000000"/>
                </a:solidFill>
              </a:rPr>
              <a:t>RBSN</a:t>
            </a:r>
            <a:r>
              <a:rPr lang="ru-RU" altLang="ru-RU" sz="1600" i="1" dirty="0">
                <a:solidFill>
                  <a:srgbClr val="000000"/>
                </a:solidFill>
              </a:rPr>
              <a:t>, </a:t>
            </a:r>
            <a:r>
              <a:rPr lang="en-US" altLang="ru-RU" sz="1600" i="1" dirty="0">
                <a:solidFill>
                  <a:srgbClr val="000000"/>
                </a:solidFill>
              </a:rPr>
              <a:t>RBCN</a:t>
            </a:r>
            <a:r>
              <a:rPr lang="ru-RU" altLang="ru-RU" sz="1600" i="1" dirty="0">
                <a:solidFill>
                  <a:srgbClr val="000000"/>
                </a:solidFill>
              </a:rPr>
              <a:t>, </a:t>
            </a:r>
            <a:r>
              <a:rPr lang="en-US" altLang="ru-RU" sz="1600" i="1" dirty="0">
                <a:solidFill>
                  <a:srgbClr val="000000"/>
                </a:solidFill>
              </a:rPr>
              <a:t>OSCAR and their compatibility.</a:t>
            </a:r>
          </a:p>
          <a:p>
            <a:pPr>
              <a:buClrTx/>
              <a:buFontTx/>
              <a:buNone/>
            </a:pPr>
            <a:r>
              <a:rPr lang="ru-RU" altLang="ru-RU" sz="1600" i="1" dirty="0">
                <a:solidFill>
                  <a:srgbClr val="000000"/>
                </a:solidFill>
              </a:rPr>
              <a:t>2. Suggest that Members analyse the monitoring results and remove  the deficiencies discovered.</a:t>
            </a:r>
          </a:p>
          <a:p>
            <a:pPr>
              <a:buClrTx/>
              <a:buFontTx/>
              <a:buNone/>
            </a:pPr>
            <a:r>
              <a:rPr lang="ru-RU" altLang="ru-RU" sz="1600" i="1" dirty="0">
                <a:solidFill>
                  <a:srgbClr val="000000"/>
                </a:solidFill>
              </a:rPr>
              <a:t>3. Assign a regional expert (experts) regarding the maintenance of a regional part of Volume С1, Volume А, </a:t>
            </a:r>
            <a:r>
              <a:rPr lang="en-US" altLang="ru-RU" sz="1600" i="1" dirty="0">
                <a:solidFill>
                  <a:srgbClr val="000000"/>
                </a:solidFill>
              </a:rPr>
              <a:t>RBSN</a:t>
            </a:r>
            <a:r>
              <a:rPr lang="ru-RU" altLang="ru-RU" sz="1600" i="1" dirty="0">
                <a:solidFill>
                  <a:srgbClr val="000000"/>
                </a:solidFill>
              </a:rPr>
              <a:t>, </a:t>
            </a:r>
            <a:r>
              <a:rPr lang="en-US" altLang="ru-RU" sz="1600" i="1" dirty="0">
                <a:solidFill>
                  <a:srgbClr val="000000"/>
                </a:solidFill>
              </a:rPr>
              <a:t>RBCN</a:t>
            </a:r>
            <a:r>
              <a:rPr lang="ru-RU" altLang="ru-RU" sz="1600" i="1" dirty="0">
                <a:solidFill>
                  <a:srgbClr val="000000"/>
                </a:solidFill>
              </a:rPr>
              <a:t>, </a:t>
            </a:r>
            <a:r>
              <a:rPr lang="en-US" altLang="ru-RU" sz="1600" i="1" dirty="0">
                <a:solidFill>
                  <a:srgbClr val="000000"/>
                </a:solidFill>
              </a:rPr>
              <a:t>OSCAR</a:t>
            </a:r>
            <a:r>
              <a:rPr lang="ru-RU" altLang="ru-RU" sz="1600" i="1" dirty="0">
                <a:solidFill>
                  <a:srgbClr val="000000"/>
                </a:solidFill>
              </a:rPr>
              <a:t>, charging him/her or them with the analysis of the quantative monitoring results and support of Members in deficiency correction. </a:t>
            </a:r>
          </a:p>
        </p:txBody>
      </p:sp>
      <p:sp>
        <p:nvSpPr>
          <p:cNvPr id="9" name="Rectangle 3"/>
          <p:cNvSpPr>
            <a:spLocks noChangeArrowheads="1"/>
          </p:cNvSpPr>
          <p:nvPr/>
        </p:nvSpPr>
        <p:spPr bwMode="auto">
          <a:xfrm>
            <a:off x="107504" y="1014413"/>
            <a:ext cx="55455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9pPr>
          </a:lstStyle>
          <a:p>
            <a:pPr eaLnBrk="1" hangingPunct="1">
              <a:buClrTx/>
              <a:buFontTx/>
              <a:buNone/>
            </a:pPr>
            <a:r>
              <a:rPr lang="en-US" altLang="ru-RU" b="1" dirty="0" smtClean="0">
                <a:solidFill>
                  <a:srgbClr val="FF0000"/>
                </a:solidFill>
                <a:latin typeface="Arial" charset="0"/>
              </a:rPr>
              <a:t>Conclusions </a:t>
            </a:r>
            <a:r>
              <a:rPr lang="en-US" altLang="ru-RU" b="1" dirty="0">
                <a:solidFill>
                  <a:srgbClr val="FF0000"/>
                </a:solidFill>
                <a:latin typeface="Arial" charset="0"/>
              </a:rPr>
              <a:t>and suggestions</a:t>
            </a:r>
          </a:p>
        </p:txBody>
      </p:sp>
    </p:spTree>
    <p:extLst>
      <p:ext uri="{BB962C8B-B14F-4D97-AF65-F5344CB8AC3E}">
        <p14:creationId xmlns:p14="http://schemas.microsoft.com/office/powerpoint/2010/main" val="2917044967"/>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5"/>
          <p:cNvSpPr/>
          <p:nvPr/>
        </p:nvSpPr>
        <p:spPr>
          <a:xfrm>
            <a:off x="250824" y="226093"/>
            <a:ext cx="8713790"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2400" u="none" dirty="0" smtClean="0"/>
              <a:t>8. </a:t>
            </a:r>
            <a:r>
              <a:rPr lang="en-GB" sz="2400" u="none" dirty="0" smtClean="0"/>
              <a:t>Rapporteur</a:t>
            </a:r>
            <a:r>
              <a:rPr lang="de-DE" sz="2400" u="none" dirty="0" smtClean="0"/>
              <a:t> ISS: </a:t>
            </a:r>
            <a:r>
              <a:rPr lang="en-GB" sz="2400" u="none" dirty="0" smtClean="0"/>
              <a:t>Carry out RMTN – RMDCN – WIS Monitoring</a:t>
            </a:r>
            <a:endParaRPr lang="en-GB" sz="24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6" name="Rectangle 3"/>
          <p:cNvSpPr>
            <a:spLocks noChangeArrowheads="1"/>
          </p:cNvSpPr>
          <p:nvPr/>
        </p:nvSpPr>
        <p:spPr bwMode="auto">
          <a:xfrm>
            <a:off x="409575" y="1585913"/>
            <a:ext cx="8353425" cy="2161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9pPr>
          </a:lstStyle>
          <a:p>
            <a:pPr>
              <a:spcBef>
                <a:spcPts val="450"/>
              </a:spcBef>
              <a:buClrTx/>
              <a:buFontTx/>
              <a:buNone/>
            </a:pPr>
            <a:r>
              <a:rPr lang="ru-RU" altLang="ru-RU" sz="1800" dirty="0" smtClean="0">
                <a:solidFill>
                  <a:srgbClr val="000000"/>
                </a:solidFill>
              </a:rPr>
              <a:t>- </a:t>
            </a:r>
            <a:r>
              <a:rPr lang="ru-RU" altLang="ru-RU" sz="1800" dirty="0">
                <a:solidFill>
                  <a:srgbClr val="000000"/>
                </a:solidFill>
              </a:rPr>
              <a:t>A number of RMTN circuits more than doubled, in general, due to AMDCN </a:t>
            </a:r>
            <a:r>
              <a:rPr lang="de-DE" altLang="ru-RU" sz="1800" dirty="0" smtClean="0">
                <a:solidFill>
                  <a:srgbClr val="000000"/>
                </a:solidFill>
              </a:rPr>
              <a:t/>
            </a:r>
            <a:br>
              <a:rPr lang="de-DE" altLang="ru-RU" sz="1800" dirty="0" smtClean="0">
                <a:solidFill>
                  <a:srgbClr val="000000"/>
                </a:solidFill>
              </a:rPr>
            </a:br>
            <a:r>
              <a:rPr lang="de-DE" altLang="ru-RU" sz="1800" dirty="0" smtClean="0">
                <a:solidFill>
                  <a:srgbClr val="000000"/>
                </a:solidFill>
              </a:rPr>
              <a:t>  </a:t>
            </a:r>
            <a:r>
              <a:rPr lang="ru-RU" altLang="ru-RU" sz="1800" dirty="0" smtClean="0">
                <a:solidFill>
                  <a:srgbClr val="000000"/>
                </a:solidFill>
              </a:rPr>
              <a:t>arrangement </a:t>
            </a:r>
            <a:r>
              <a:rPr lang="ru-RU" altLang="ru-RU" sz="1800" dirty="0">
                <a:solidFill>
                  <a:srgbClr val="000000"/>
                </a:solidFill>
              </a:rPr>
              <a:t>and GISC backup; </a:t>
            </a:r>
          </a:p>
          <a:p>
            <a:pPr>
              <a:spcBef>
                <a:spcPts val="450"/>
              </a:spcBef>
              <a:buClrTx/>
              <a:buFontTx/>
              <a:buNone/>
            </a:pPr>
            <a:r>
              <a:rPr lang="ru-RU" altLang="ru-RU" sz="1800" dirty="0">
                <a:solidFill>
                  <a:srgbClr val="000000"/>
                </a:solidFill>
              </a:rPr>
              <a:t>- Annually the RMTN scheme (including RMDCN) was updated</a:t>
            </a:r>
            <a:r>
              <a:rPr lang="en-US" altLang="ru-RU" sz="1800" dirty="0">
                <a:solidFill>
                  <a:srgbClr val="000000"/>
                </a:solidFill>
              </a:rPr>
              <a:t>, taking into account </a:t>
            </a:r>
            <a:r>
              <a:rPr lang="en-US" altLang="ru-RU" sz="1800" dirty="0" smtClean="0">
                <a:solidFill>
                  <a:srgbClr val="000000"/>
                </a:solidFill>
              </a:rPr>
              <a:t/>
            </a:r>
            <a:br>
              <a:rPr lang="en-US" altLang="ru-RU" sz="1800" dirty="0" smtClean="0">
                <a:solidFill>
                  <a:srgbClr val="000000"/>
                </a:solidFill>
              </a:rPr>
            </a:br>
            <a:r>
              <a:rPr lang="en-US" altLang="ru-RU" sz="1800" dirty="0" smtClean="0">
                <a:solidFill>
                  <a:srgbClr val="000000"/>
                </a:solidFill>
              </a:rPr>
              <a:t>  comments </a:t>
            </a:r>
            <a:r>
              <a:rPr lang="en-US" altLang="ru-RU" sz="1800" dirty="0">
                <a:solidFill>
                  <a:srgbClr val="000000"/>
                </a:solidFill>
              </a:rPr>
              <a:t>and suggestions responsible for RTH</a:t>
            </a:r>
            <a:r>
              <a:rPr lang="ru-RU" altLang="ru-RU" sz="1800" dirty="0">
                <a:solidFill>
                  <a:srgbClr val="000000"/>
                </a:solidFill>
              </a:rPr>
              <a:t>. Now it is available </a:t>
            </a:r>
            <a:r>
              <a:rPr lang="ru-RU" altLang="ru-RU" sz="1800" dirty="0" smtClean="0">
                <a:solidFill>
                  <a:srgbClr val="000000"/>
                </a:solidFill>
              </a:rPr>
              <a:t>updated</a:t>
            </a:r>
            <a:r>
              <a:rPr lang="de-DE" altLang="ru-RU" sz="1800" dirty="0" smtClean="0">
                <a:solidFill>
                  <a:srgbClr val="000000"/>
                </a:solidFill>
              </a:rPr>
              <a:t/>
            </a:r>
            <a:br>
              <a:rPr lang="de-DE" altLang="ru-RU" sz="1800" dirty="0" smtClean="0">
                <a:solidFill>
                  <a:srgbClr val="000000"/>
                </a:solidFill>
              </a:rPr>
            </a:br>
            <a:r>
              <a:rPr lang="de-DE" altLang="ru-RU" sz="1800" dirty="0" smtClean="0">
                <a:solidFill>
                  <a:srgbClr val="000000"/>
                </a:solidFill>
              </a:rPr>
              <a:t> </a:t>
            </a:r>
            <a:r>
              <a:rPr lang="ru-RU" altLang="ru-RU" sz="1800" dirty="0" smtClean="0">
                <a:solidFill>
                  <a:srgbClr val="000000"/>
                </a:solidFill>
              </a:rPr>
              <a:t> </a:t>
            </a:r>
            <a:r>
              <a:rPr lang="ru-RU" altLang="ru-RU" sz="1800" dirty="0">
                <a:solidFill>
                  <a:srgbClr val="000000"/>
                </a:solidFill>
              </a:rPr>
              <a:t>(See on the following slide) </a:t>
            </a:r>
          </a:p>
          <a:p>
            <a:pPr>
              <a:spcBef>
                <a:spcPts val="450"/>
              </a:spcBef>
              <a:buClrTx/>
              <a:buFontTx/>
              <a:buNone/>
            </a:pPr>
            <a:endParaRPr lang="ru-RU" altLang="ru-RU" sz="1800" dirty="0">
              <a:solidFill>
                <a:srgbClr val="000000"/>
              </a:solidFill>
            </a:endParaRPr>
          </a:p>
          <a:p>
            <a:pPr eaLnBrk="1" hangingPunct="1">
              <a:buClrTx/>
              <a:buFontTx/>
              <a:buNone/>
            </a:pPr>
            <a:endParaRPr lang="ru-RU" altLang="ru-RU" sz="1800" dirty="0">
              <a:solidFill>
                <a:srgbClr val="000000"/>
              </a:solidFill>
            </a:endParaRPr>
          </a:p>
        </p:txBody>
      </p:sp>
    </p:spTree>
    <p:extLst>
      <p:ext uri="{BB962C8B-B14F-4D97-AF65-F5344CB8AC3E}">
        <p14:creationId xmlns:p14="http://schemas.microsoft.com/office/powerpoint/2010/main" val="71064823"/>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5"/>
          <p:cNvSpPr/>
          <p:nvPr/>
        </p:nvSpPr>
        <p:spPr>
          <a:xfrm>
            <a:off x="250824" y="226093"/>
            <a:ext cx="8713790"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2400" u="none" dirty="0" smtClean="0"/>
              <a:t>8. </a:t>
            </a:r>
            <a:r>
              <a:rPr lang="en-GB" sz="2400" u="none" dirty="0" smtClean="0"/>
              <a:t>Rapporteur</a:t>
            </a:r>
            <a:r>
              <a:rPr lang="de-DE" sz="2400" u="none" dirty="0" smtClean="0"/>
              <a:t> ISS: </a:t>
            </a:r>
            <a:r>
              <a:rPr lang="en-GB" sz="2400" u="none" dirty="0" smtClean="0"/>
              <a:t>Carry out RMTN – RMDCN – WIS Monitoring</a:t>
            </a:r>
            <a:endParaRPr lang="en-GB" sz="24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5424"/>
            <a:ext cx="9036050" cy="4548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0958803"/>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hape 235"/>
          <p:cNvSpPr/>
          <p:nvPr/>
        </p:nvSpPr>
        <p:spPr>
          <a:xfrm>
            <a:off x="250824" y="226093"/>
            <a:ext cx="8713790"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2400" u="none" dirty="0" smtClean="0"/>
              <a:t>8. </a:t>
            </a:r>
            <a:r>
              <a:rPr lang="en-GB" sz="2400" u="none" dirty="0" smtClean="0"/>
              <a:t>Rapporteur</a:t>
            </a:r>
            <a:r>
              <a:rPr lang="de-DE" sz="2400" u="none" dirty="0" smtClean="0"/>
              <a:t> ISS: </a:t>
            </a:r>
            <a:r>
              <a:rPr lang="en-GB" sz="2400" u="none" dirty="0" smtClean="0"/>
              <a:t>Carry out RMTN – RMDCN – WIS Monitoring</a:t>
            </a:r>
            <a:endParaRPr lang="en-GB" sz="24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7" name="Rectangle 4"/>
          <p:cNvSpPr>
            <a:spLocks noChangeArrowheads="1"/>
          </p:cNvSpPr>
          <p:nvPr/>
        </p:nvSpPr>
        <p:spPr bwMode="auto">
          <a:xfrm>
            <a:off x="276055" y="1451556"/>
            <a:ext cx="8640763"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9pPr>
          </a:lstStyle>
          <a:p>
            <a:pPr>
              <a:buClrTx/>
              <a:buFontTx/>
              <a:buNone/>
            </a:pPr>
            <a:r>
              <a:rPr lang="ru-RU" altLang="ru-RU" sz="2000" dirty="0">
                <a:solidFill>
                  <a:srgbClr val="000000"/>
                </a:solidFill>
              </a:rPr>
              <a:t>Circuit naming in the RMTN/RMDCN scheme corresponds to the names accepted in Manual on GTS and Manual on WIS, except for the circuits named as  «</a:t>
            </a:r>
            <a:r>
              <a:rPr lang="en-US" altLang="ru-RU" sz="2000" dirty="0">
                <a:solidFill>
                  <a:srgbClr val="000000"/>
                </a:solidFill>
              </a:rPr>
              <a:t>Other circuit</a:t>
            </a:r>
            <a:r>
              <a:rPr lang="ru-RU" altLang="ru-RU" sz="2000" dirty="0">
                <a:solidFill>
                  <a:srgbClr val="000000"/>
                </a:solidFill>
              </a:rPr>
              <a:t>», which are arranged within the framework of AMDCN creation and GISC backup setting. </a:t>
            </a:r>
          </a:p>
          <a:p>
            <a:pPr>
              <a:buClrTx/>
              <a:buFontTx/>
              <a:buNone/>
            </a:pPr>
            <a:r>
              <a:rPr lang="ru-RU" altLang="ru-RU" sz="2000" b="1" dirty="0">
                <a:solidFill>
                  <a:srgbClr val="000000"/>
                </a:solidFill>
              </a:rPr>
              <a:t>Suggested: </a:t>
            </a:r>
          </a:p>
          <a:p>
            <a:pPr>
              <a:buClrTx/>
              <a:buFontTx/>
              <a:buNone/>
            </a:pPr>
            <a:r>
              <a:rPr lang="en-US" altLang="ru-RU" sz="2000" b="1" i="1" dirty="0">
                <a:solidFill>
                  <a:srgbClr val="000000"/>
                </a:solidFill>
              </a:rPr>
              <a:t>1. </a:t>
            </a:r>
            <a:r>
              <a:rPr lang="ru-RU" altLang="ru-RU" sz="2000" i="1" dirty="0">
                <a:solidFill>
                  <a:srgbClr val="000000"/>
                </a:solidFill>
              </a:rPr>
              <a:t>The circuits arranged within the framework of AMDCN creation and GISC backup setting be named thereafter as «</a:t>
            </a:r>
            <a:r>
              <a:rPr lang="en-US" altLang="ru-RU" sz="2000" i="1" dirty="0">
                <a:solidFill>
                  <a:srgbClr val="000000"/>
                </a:solidFill>
              </a:rPr>
              <a:t>Other WIS circuits</a:t>
            </a:r>
            <a:r>
              <a:rPr lang="ru-RU" altLang="ru-RU" sz="2000" i="1" dirty="0">
                <a:solidFill>
                  <a:srgbClr val="000000"/>
                </a:solidFill>
              </a:rPr>
              <a:t>». </a:t>
            </a:r>
          </a:p>
          <a:p>
            <a:pPr>
              <a:buClrTx/>
              <a:buFontTx/>
              <a:buNone/>
            </a:pPr>
            <a:r>
              <a:rPr lang="en-US" altLang="ru-RU" sz="2000" i="1" dirty="0">
                <a:solidFill>
                  <a:srgbClr val="000000"/>
                </a:solidFill>
              </a:rPr>
              <a:t>2.  Changes in  the RMTN/RMDCN scheme occur quite often, therefore in order that it be actual, it should be updated at least once a year and located at the WMO site.</a:t>
            </a:r>
          </a:p>
        </p:txBody>
      </p:sp>
      <p:sp>
        <p:nvSpPr>
          <p:cNvPr id="8" name="Rectangle 3"/>
          <p:cNvSpPr>
            <a:spLocks noChangeArrowheads="1"/>
          </p:cNvSpPr>
          <p:nvPr/>
        </p:nvSpPr>
        <p:spPr bwMode="auto">
          <a:xfrm>
            <a:off x="276055" y="962500"/>
            <a:ext cx="83534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9pPr>
          </a:lstStyle>
          <a:p>
            <a:pPr eaLnBrk="1" hangingPunct="1">
              <a:buClrTx/>
              <a:buFontTx/>
              <a:buNone/>
            </a:pPr>
            <a:r>
              <a:rPr lang="en-US" altLang="ru-RU" b="1" dirty="0">
                <a:solidFill>
                  <a:srgbClr val="FF0000"/>
                </a:solidFill>
                <a:latin typeface="Arial" charset="0"/>
              </a:rPr>
              <a:t>Comments and </a:t>
            </a:r>
            <a:r>
              <a:rPr lang="en-US" altLang="ru-RU" b="1" dirty="0" smtClean="0">
                <a:solidFill>
                  <a:srgbClr val="FF0000"/>
                </a:solidFill>
                <a:latin typeface="Arial" charset="0"/>
              </a:rPr>
              <a:t>suggestions</a:t>
            </a:r>
            <a:endParaRPr lang="en-US" altLang="ru-RU" b="1" dirty="0">
              <a:solidFill>
                <a:srgbClr val="FF0000"/>
              </a:solidFill>
              <a:latin typeface="Arial" charset="0"/>
            </a:endParaRPr>
          </a:p>
        </p:txBody>
      </p:sp>
    </p:spTree>
    <p:extLst>
      <p:ext uri="{BB962C8B-B14F-4D97-AF65-F5344CB8AC3E}">
        <p14:creationId xmlns:p14="http://schemas.microsoft.com/office/powerpoint/2010/main" val="607358230"/>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hape 235"/>
          <p:cNvSpPr/>
          <p:nvPr/>
        </p:nvSpPr>
        <p:spPr>
          <a:xfrm>
            <a:off x="250824" y="226093"/>
            <a:ext cx="8713790"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2400" u="none" dirty="0" smtClean="0"/>
              <a:t>8. </a:t>
            </a:r>
            <a:r>
              <a:rPr lang="en-GB" sz="2400" u="none" dirty="0" smtClean="0"/>
              <a:t>Rapporteur</a:t>
            </a:r>
            <a:r>
              <a:rPr lang="de-DE" sz="2400" u="none" dirty="0" smtClean="0"/>
              <a:t> ISS: </a:t>
            </a:r>
            <a:r>
              <a:rPr lang="en-GB" sz="2400" u="none" dirty="0" smtClean="0"/>
              <a:t>Carry out RMTN – RMDCN – WIS Monitoring</a:t>
            </a:r>
            <a:endParaRPr lang="en-GB" sz="24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6" name="Rectangle 3"/>
          <p:cNvSpPr>
            <a:spLocks noChangeArrowheads="1"/>
          </p:cNvSpPr>
          <p:nvPr/>
        </p:nvSpPr>
        <p:spPr bwMode="auto">
          <a:xfrm>
            <a:off x="386835" y="1419622"/>
            <a:ext cx="8353425" cy="2964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9pPr>
          </a:lstStyle>
          <a:p>
            <a:pPr>
              <a:spcBef>
                <a:spcPts val="600"/>
              </a:spcBef>
              <a:buClrTx/>
              <a:buFontTx/>
              <a:buNone/>
            </a:pPr>
            <a:r>
              <a:rPr lang="ru-RU" altLang="ru-RU" b="1" dirty="0">
                <a:solidFill>
                  <a:srgbClr val="000000"/>
                </a:solidFill>
              </a:rPr>
              <a:t>3. Support Members which should be connected to RMDCN </a:t>
            </a:r>
            <a:r>
              <a:rPr lang="de-DE" altLang="ru-RU" b="1" dirty="0" smtClean="0">
                <a:solidFill>
                  <a:srgbClr val="000000"/>
                </a:solidFill>
              </a:rPr>
              <a:t/>
            </a:r>
            <a:br>
              <a:rPr lang="de-DE" altLang="ru-RU" b="1" dirty="0" smtClean="0">
                <a:solidFill>
                  <a:srgbClr val="000000"/>
                </a:solidFill>
              </a:rPr>
            </a:br>
            <a:r>
              <a:rPr lang="de-DE" altLang="ru-RU" b="1" dirty="0" smtClean="0">
                <a:solidFill>
                  <a:srgbClr val="000000"/>
                </a:solidFill>
              </a:rPr>
              <a:t>    </a:t>
            </a:r>
            <a:r>
              <a:rPr lang="ru-RU" altLang="ru-RU" b="1" dirty="0" smtClean="0">
                <a:solidFill>
                  <a:srgbClr val="000000"/>
                </a:solidFill>
              </a:rPr>
              <a:t>in </a:t>
            </a:r>
            <a:r>
              <a:rPr lang="ru-RU" altLang="ru-RU" b="1" dirty="0">
                <a:solidFill>
                  <a:srgbClr val="000000"/>
                </a:solidFill>
              </a:rPr>
              <a:t>RA </a:t>
            </a:r>
            <a:r>
              <a:rPr lang="en-US" altLang="ru-RU" b="1" dirty="0">
                <a:solidFill>
                  <a:srgbClr val="000000"/>
                </a:solidFill>
              </a:rPr>
              <a:t>VI</a:t>
            </a:r>
          </a:p>
          <a:p>
            <a:pPr>
              <a:spcBef>
                <a:spcPts val="450"/>
              </a:spcBef>
              <a:buClrTx/>
              <a:buFontTx/>
              <a:buNone/>
            </a:pPr>
            <a:r>
              <a:rPr lang="ru-RU" altLang="ru-RU" sz="1800" dirty="0">
                <a:solidFill>
                  <a:srgbClr val="000000"/>
                </a:solidFill>
              </a:rPr>
              <a:t>- A document with explenatory notes on the types of connection to RMDCN, including Internet (</a:t>
            </a:r>
            <a:r>
              <a:rPr lang="en-US" altLang="ru-RU" sz="1800" dirty="0">
                <a:solidFill>
                  <a:srgbClr val="000000"/>
                </a:solidFill>
              </a:rPr>
              <a:t>Iron</a:t>
            </a:r>
            <a:r>
              <a:rPr lang="ru-RU" altLang="ru-RU" sz="1800" dirty="0">
                <a:solidFill>
                  <a:srgbClr val="000000"/>
                </a:solidFill>
              </a:rPr>
              <a:t>-</a:t>
            </a:r>
            <a:r>
              <a:rPr lang="en-US" altLang="ru-RU" sz="1800" dirty="0">
                <a:solidFill>
                  <a:srgbClr val="000000"/>
                </a:solidFill>
              </a:rPr>
              <a:t>A and Iron</a:t>
            </a:r>
            <a:r>
              <a:rPr lang="ru-RU" altLang="ru-RU" sz="1800" dirty="0">
                <a:solidFill>
                  <a:srgbClr val="000000"/>
                </a:solidFill>
              </a:rPr>
              <a:t>-</a:t>
            </a:r>
            <a:r>
              <a:rPr lang="en-US" altLang="ru-RU" sz="1800" dirty="0">
                <a:solidFill>
                  <a:srgbClr val="000000"/>
                </a:solidFill>
              </a:rPr>
              <a:t>B</a:t>
            </a:r>
            <a:r>
              <a:rPr lang="ru-RU" altLang="ru-RU" sz="1800" dirty="0">
                <a:solidFill>
                  <a:srgbClr val="000000"/>
                </a:solidFill>
              </a:rPr>
              <a:t>) and the cost of connection/operation in RMDCN was prepared and circulated to 13 RA VI NMHSs;</a:t>
            </a:r>
          </a:p>
          <a:p>
            <a:pPr>
              <a:spcBef>
                <a:spcPts val="450"/>
              </a:spcBef>
              <a:buFont typeface="Times New Roman" pitchFamily="16" charset="0"/>
              <a:buChar char="-"/>
            </a:pPr>
            <a:r>
              <a:rPr lang="ru-RU" altLang="ru-RU" sz="1800" dirty="0">
                <a:solidFill>
                  <a:srgbClr val="000000"/>
                </a:solidFill>
              </a:rPr>
              <a:t>Additional clarification was provided by phone or e-mail</a:t>
            </a:r>
          </a:p>
          <a:p>
            <a:pPr>
              <a:spcBef>
                <a:spcPts val="450"/>
              </a:spcBef>
              <a:buClrTx/>
              <a:buFontTx/>
              <a:buNone/>
            </a:pPr>
            <a:r>
              <a:rPr lang="ru-RU" altLang="ru-RU" sz="1800" b="1" dirty="0">
                <a:solidFill>
                  <a:srgbClr val="000000"/>
                </a:solidFill>
              </a:rPr>
              <a:t>Outcome: </a:t>
            </a:r>
            <a:r>
              <a:rPr lang="ru-RU" altLang="ru-RU" sz="1800" i="1" dirty="0">
                <a:solidFill>
                  <a:srgbClr val="000000"/>
                </a:solidFill>
              </a:rPr>
              <a:t>The majority of NMHSs cannot be connected to RMDCN due to the lack of funding required. Some NMHSs will try to ask for funding for the further fiscal period to be connected to RMDCN.</a:t>
            </a:r>
            <a:r>
              <a:rPr lang="ru-RU" altLang="ru-RU" sz="1800" dirty="0">
                <a:solidFill>
                  <a:srgbClr val="000000"/>
                </a:solidFill>
              </a:rPr>
              <a:t> </a:t>
            </a:r>
          </a:p>
        </p:txBody>
      </p:sp>
    </p:spTree>
    <p:extLst>
      <p:ext uri="{BB962C8B-B14F-4D97-AF65-F5344CB8AC3E}">
        <p14:creationId xmlns:p14="http://schemas.microsoft.com/office/powerpoint/2010/main" val="118793829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Foliennummernplatzhalter 1"/>
          <p:cNvSpPr>
            <a:spLocks noGrp="1"/>
          </p:cNvSpPr>
          <p:nvPr>
            <p:ph type="sldNum" sz="quarter" idx="12"/>
          </p:nvPr>
        </p:nvSpPr>
        <p:spPr>
          <a:xfrm>
            <a:off x="6930158" y="4858941"/>
            <a:ext cx="89768" cy="2154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ea typeface="MS PGothic" pitchFamily="34" charset="-128"/>
              </a:defRPr>
            </a:lvl1pPr>
            <a:lvl2pPr marL="742950" indent="-285750">
              <a:spcBef>
                <a:spcPct val="20000"/>
              </a:spcBef>
              <a:buChar char="–"/>
              <a:defRPr sz="2800">
                <a:solidFill>
                  <a:schemeClr val="tx1"/>
                </a:solidFill>
                <a:latin typeface="Times" pitchFamily="18" charset="0"/>
                <a:ea typeface="MS PGothic" pitchFamily="34" charset="-128"/>
              </a:defRPr>
            </a:lvl2pPr>
            <a:lvl3pPr marL="1143000" indent="-228600">
              <a:spcBef>
                <a:spcPct val="20000"/>
              </a:spcBef>
              <a:buChar char="•"/>
              <a:defRPr sz="2400">
                <a:solidFill>
                  <a:schemeClr val="tx1"/>
                </a:solidFill>
                <a:latin typeface="Times" pitchFamily="18" charset="0"/>
                <a:ea typeface="MS PGothic" pitchFamily="34" charset="-128"/>
              </a:defRPr>
            </a:lvl3pPr>
            <a:lvl4pPr marL="1600200" indent="-228600">
              <a:spcBef>
                <a:spcPct val="20000"/>
              </a:spcBef>
              <a:buChar char="–"/>
              <a:defRPr sz="2000">
                <a:solidFill>
                  <a:schemeClr val="tx1"/>
                </a:solidFill>
                <a:latin typeface="Times" pitchFamily="18" charset="0"/>
                <a:ea typeface="MS PGothic" pitchFamily="34" charset="-128"/>
              </a:defRPr>
            </a:lvl4pPr>
            <a:lvl5pPr marL="2057400" indent="-22860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a:spcBef>
                <a:spcPct val="0"/>
              </a:spcBef>
              <a:buFontTx/>
              <a:buNone/>
            </a:pPr>
            <a:fld id="{DD6C0989-E98E-4A07-A2F6-4BB06A165DA9}" type="slidenum">
              <a:rPr lang="en-GB" altLang="de-DE" sz="1400" smtClean="0"/>
              <a:pPr>
                <a:spcBef>
                  <a:spcPct val="0"/>
                </a:spcBef>
                <a:buFontTx/>
                <a:buNone/>
              </a:pPr>
              <a:t>6</a:t>
            </a:fld>
            <a:endParaRPr lang="en-GB" altLang="de-DE" sz="1400" smtClean="0"/>
          </a:p>
        </p:txBody>
      </p:sp>
      <p:sp>
        <p:nvSpPr>
          <p:cNvPr id="3" name="Rechteck 2"/>
          <p:cNvSpPr/>
          <p:nvPr/>
        </p:nvSpPr>
        <p:spPr>
          <a:xfrm>
            <a:off x="6012160" y="2067693"/>
            <a:ext cx="1057380" cy="839279"/>
          </a:xfrm>
          <a:prstGeom prst="rect">
            <a:avLst/>
          </a:prstGeom>
          <a:solidFill>
            <a:srgbClr val="00B050"/>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8" name="Rechteck 7"/>
          <p:cNvSpPr/>
          <p:nvPr/>
        </p:nvSpPr>
        <p:spPr>
          <a:xfrm>
            <a:off x="6025270" y="3739486"/>
            <a:ext cx="1044270" cy="776480"/>
          </a:xfrm>
          <a:prstGeom prst="rect">
            <a:avLst/>
          </a:prstGeom>
          <a:gradFill flip="none" rotWithShape="1">
            <a:gsLst>
              <a:gs pos="77900">
                <a:srgbClr val="00B050"/>
              </a:gs>
              <a:gs pos="0">
                <a:srgbClr val="FFC000"/>
              </a:gs>
              <a:gs pos="50000">
                <a:schemeClr val="accent1">
                  <a:shade val="67500"/>
                  <a:satMod val="115000"/>
                </a:schemeClr>
              </a:gs>
              <a:gs pos="100000">
                <a:schemeClr val="accent1">
                  <a:shade val="100000"/>
                  <a:satMod val="115000"/>
                </a:schemeClr>
              </a:gs>
            </a:gsLst>
            <a:lin ang="0" scaled="1"/>
            <a:tileRect/>
          </a:gra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cxnSp>
        <p:nvCxnSpPr>
          <p:cNvPr id="5" name="Gerade Verbindung mit Pfeil 4"/>
          <p:cNvCxnSpPr/>
          <p:nvPr/>
        </p:nvCxnSpPr>
        <p:spPr>
          <a:xfrm>
            <a:off x="7069540" y="3596184"/>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11" name="Gerade Verbindung mit Pfeil 10"/>
          <p:cNvCxnSpPr/>
          <p:nvPr/>
        </p:nvCxnSpPr>
        <p:spPr>
          <a:xfrm>
            <a:off x="7069540" y="3228731"/>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sp>
        <p:nvSpPr>
          <p:cNvPr id="6" name="Smiley 5"/>
          <p:cNvSpPr/>
          <p:nvPr/>
        </p:nvSpPr>
        <p:spPr>
          <a:xfrm>
            <a:off x="8042031" y="1037623"/>
            <a:ext cx="377565" cy="289082"/>
          </a:xfrm>
          <a:prstGeom prst="smileyFace">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14" name="Smiley 13"/>
          <p:cNvSpPr/>
          <p:nvPr/>
        </p:nvSpPr>
        <p:spPr>
          <a:xfrm>
            <a:off x="8604448" y="1028393"/>
            <a:ext cx="377565" cy="289082"/>
          </a:xfrm>
          <a:prstGeom prst="smileyFace">
            <a:avLst/>
          </a:prstGeom>
          <a:solidFill>
            <a:srgbClr val="FFFFFF"/>
          </a:solidFill>
          <a:ln w="25400" cap="flat">
            <a:solidFill>
              <a:srgbClr val="FFC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13" name="Rechteck 12"/>
          <p:cNvSpPr/>
          <p:nvPr/>
        </p:nvSpPr>
        <p:spPr>
          <a:xfrm>
            <a:off x="6012160" y="2939649"/>
            <a:ext cx="1057380" cy="513235"/>
          </a:xfrm>
          <a:prstGeom prst="rect">
            <a:avLst/>
          </a:prstGeom>
          <a:solidFill>
            <a:srgbClr val="FFC000"/>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4" name="Rechteck 3"/>
          <p:cNvSpPr/>
          <p:nvPr/>
        </p:nvSpPr>
        <p:spPr>
          <a:xfrm>
            <a:off x="6632812" y="3452883"/>
            <a:ext cx="436728" cy="286603"/>
          </a:xfrm>
          <a:prstGeom prst="rect">
            <a:avLst/>
          </a:prstGeom>
          <a:solidFill>
            <a:srgbClr val="FF0000"/>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cxnSp>
        <p:nvCxnSpPr>
          <p:cNvPr id="15" name="Gerade Verbindung mit Pfeil 14"/>
          <p:cNvCxnSpPr/>
          <p:nvPr/>
        </p:nvCxnSpPr>
        <p:spPr>
          <a:xfrm>
            <a:off x="7069540" y="4227934"/>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16" name="Gerade Verbindung mit Pfeil 15"/>
          <p:cNvCxnSpPr/>
          <p:nvPr/>
        </p:nvCxnSpPr>
        <p:spPr>
          <a:xfrm>
            <a:off x="7069540" y="3867894"/>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sp>
        <p:nvSpPr>
          <p:cNvPr id="17" name="Rechteck 16"/>
          <p:cNvSpPr/>
          <p:nvPr/>
        </p:nvSpPr>
        <p:spPr>
          <a:xfrm>
            <a:off x="6012160" y="4515966"/>
            <a:ext cx="1071028" cy="547353"/>
          </a:xfrm>
          <a:prstGeom prst="rect">
            <a:avLst/>
          </a:prstGeom>
          <a:solidFill>
            <a:srgbClr val="00B050"/>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18" name="Gerade Verbindung mit Pfeil 17"/>
          <p:cNvCxnSpPr/>
          <p:nvPr/>
        </p:nvCxnSpPr>
        <p:spPr>
          <a:xfrm>
            <a:off x="7099110" y="4735176"/>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19" name="Gerade Verbindung mit Pfeil 18"/>
          <p:cNvCxnSpPr/>
          <p:nvPr/>
        </p:nvCxnSpPr>
        <p:spPr>
          <a:xfrm>
            <a:off x="7099110" y="5008131"/>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sp>
        <p:nvSpPr>
          <p:cNvPr id="20" name="Smiley 19"/>
          <p:cNvSpPr/>
          <p:nvPr/>
        </p:nvSpPr>
        <p:spPr>
          <a:xfrm>
            <a:off x="7117589" y="1236113"/>
            <a:ext cx="377565" cy="289082"/>
          </a:xfrm>
          <a:prstGeom prst="smileyFac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21" name="Smiley 20"/>
          <p:cNvSpPr/>
          <p:nvPr/>
        </p:nvSpPr>
        <p:spPr>
          <a:xfrm>
            <a:off x="7654306" y="1236113"/>
            <a:ext cx="377565" cy="289082"/>
          </a:xfrm>
          <a:prstGeom prst="smileyFace">
            <a:avLst/>
          </a:prstGeom>
          <a:solidFill>
            <a:srgbClr val="FFFFFF"/>
          </a:solidFill>
          <a:ln w="25400" cap="flat">
            <a:solidFill>
              <a:srgbClr val="FFC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22" name="Smiley 21"/>
          <p:cNvSpPr/>
          <p:nvPr/>
        </p:nvSpPr>
        <p:spPr>
          <a:xfrm>
            <a:off x="8031871" y="1533054"/>
            <a:ext cx="377565" cy="289082"/>
          </a:xfrm>
          <a:prstGeom prst="smileyFac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23" name="Smiley 22"/>
          <p:cNvSpPr/>
          <p:nvPr/>
        </p:nvSpPr>
        <p:spPr>
          <a:xfrm>
            <a:off x="8604448" y="1533054"/>
            <a:ext cx="377565" cy="289082"/>
          </a:xfrm>
          <a:prstGeom prst="smileyFac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856587585"/>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hape 235"/>
          <p:cNvSpPr/>
          <p:nvPr/>
        </p:nvSpPr>
        <p:spPr>
          <a:xfrm>
            <a:off x="250824" y="226093"/>
            <a:ext cx="8713790" cy="3693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2400" u="none" dirty="0" smtClean="0"/>
              <a:t>8. </a:t>
            </a:r>
            <a:r>
              <a:rPr lang="en-GB" sz="2400" u="none" dirty="0" smtClean="0"/>
              <a:t>Rapporteur</a:t>
            </a:r>
            <a:r>
              <a:rPr lang="de-DE" sz="2400" u="none" dirty="0" smtClean="0"/>
              <a:t> ISS: </a:t>
            </a:r>
            <a:r>
              <a:rPr lang="en-GB" sz="2400" u="none" dirty="0" smtClean="0"/>
              <a:t>Carry out RMTN – RMDCN – WIS Monitoring</a:t>
            </a:r>
            <a:endParaRPr lang="en-GB" sz="2400" u="none" dirty="0"/>
          </a:p>
        </p:txBody>
      </p:sp>
      <p:cxnSp>
        <p:nvCxnSpPr>
          <p:cNvPr id="5" name="Straight Connector 4"/>
          <p:cNvCxnSpPr/>
          <p:nvPr/>
        </p:nvCxnSpPr>
        <p:spPr>
          <a:xfrm>
            <a:off x="0" y="843558"/>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
        <p:nvSpPr>
          <p:cNvPr id="8" name="Rectangle 3"/>
          <p:cNvSpPr>
            <a:spLocks noChangeArrowheads="1"/>
          </p:cNvSpPr>
          <p:nvPr/>
        </p:nvSpPr>
        <p:spPr bwMode="auto">
          <a:xfrm>
            <a:off x="276055" y="962500"/>
            <a:ext cx="83534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9pPr>
          </a:lstStyle>
          <a:p>
            <a:pPr eaLnBrk="1" hangingPunct="1">
              <a:buClrTx/>
              <a:buFontTx/>
              <a:buNone/>
            </a:pPr>
            <a:r>
              <a:rPr lang="en-US" altLang="ru-RU" b="1" dirty="0">
                <a:solidFill>
                  <a:srgbClr val="FF0000"/>
                </a:solidFill>
                <a:latin typeface="Arial" charset="0"/>
              </a:rPr>
              <a:t>Comments and </a:t>
            </a:r>
            <a:r>
              <a:rPr lang="en-US" altLang="ru-RU" b="1" dirty="0" smtClean="0">
                <a:solidFill>
                  <a:srgbClr val="FF0000"/>
                </a:solidFill>
                <a:latin typeface="Arial" charset="0"/>
              </a:rPr>
              <a:t>suggestions</a:t>
            </a:r>
            <a:endParaRPr lang="en-US" altLang="ru-RU" b="1" dirty="0">
              <a:solidFill>
                <a:srgbClr val="FF0000"/>
              </a:solidFill>
              <a:latin typeface="Arial" charset="0"/>
            </a:endParaRPr>
          </a:p>
        </p:txBody>
      </p:sp>
      <p:sp>
        <p:nvSpPr>
          <p:cNvPr id="6" name="Rectangle 4"/>
          <p:cNvSpPr>
            <a:spLocks noChangeArrowheads="1"/>
          </p:cNvSpPr>
          <p:nvPr/>
        </p:nvSpPr>
        <p:spPr bwMode="auto">
          <a:xfrm>
            <a:off x="273050" y="1930400"/>
            <a:ext cx="8640763" cy="286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6" charset="0"/>
                <a:ea typeface="MS PGothic" pitchFamily="32" charset="-128"/>
              </a:defRPr>
            </a:lvl9pPr>
          </a:lstStyle>
          <a:p>
            <a:pPr>
              <a:buClrTx/>
              <a:buFontTx/>
              <a:buNone/>
            </a:pPr>
            <a:r>
              <a:rPr lang="ru-RU" altLang="ru-RU" sz="2000" i="1" dirty="0">
                <a:solidFill>
                  <a:srgbClr val="000000"/>
                </a:solidFill>
              </a:rPr>
              <a:t>Connections to RMDCN of RA-VI NMHSs needing support are still possible.</a:t>
            </a:r>
          </a:p>
          <a:p>
            <a:pPr>
              <a:buClrTx/>
            </a:pPr>
            <a:r>
              <a:rPr lang="ru-RU" altLang="ru-RU" sz="2000" b="1" i="1" dirty="0">
                <a:solidFill>
                  <a:srgbClr val="000000"/>
                </a:solidFill>
              </a:rPr>
              <a:t>Suggested </a:t>
            </a:r>
            <a:r>
              <a:rPr lang="ru-RU" altLang="ru-RU" sz="2000" i="1" dirty="0">
                <a:solidFill>
                  <a:srgbClr val="000000"/>
                </a:solidFill>
              </a:rPr>
              <a:t>that an expert be assigned within the framework of WG-TDI who would follow the changes in the RMTN/RMDCN scheme and support the NMHSs wishing to be connected to RMDCN. The expert should be a member of ROC. It is obviously possible to combine this activity with the activity of the expert on the issues of support of a regional part of Volume C1, Volume A, </a:t>
            </a:r>
            <a:r>
              <a:rPr lang="en-US" altLang="ru-RU" sz="2000" i="1" dirty="0">
                <a:solidFill>
                  <a:srgbClr val="000000"/>
                </a:solidFill>
              </a:rPr>
              <a:t>RBSN</a:t>
            </a:r>
            <a:r>
              <a:rPr lang="ru-RU" altLang="ru-RU" sz="2000" i="1" dirty="0">
                <a:solidFill>
                  <a:srgbClr val="000000"/>
                </a:solidFill>
              </a:rPr>
              <a:t>, </a:t>
            </a:r>
            <a:r>
              <a:rPr lang="en-US" altLang="ru-RU" sz="2000" i="1" dirty="0">
                <a:solidFill>
                  <a:srgbClr val="000000"/>
                </a:solidFill>
              </a:rPr>
              <a:t>RBCN</a:t>
            </a:r>
            <a:r>
              <a:rPr lang="ru-RU" altLang="ru-RU" sz="2000" i="1" dirty="0">
                <a:solidFill>
                  <a:srgbClr val="000000"/>
                </a:solidFill>
              </a:rPr>
              <a:t>, </a:t>
            </a:r>
            <a:r>
              <a:rPr lang="en-US" altLang="ru-RU" sz="2000" i="1" dirty="0">
                <a:solidFill>
                  <a:srgbClr val="000000"/>
                </a:solidFill>
              </a:rPr>
              <a:t>OSCAR</a:t>
            </a:r>
            <a:r>
              <a:rPr lang="ru-RU" altLang="ru-RU" sz="2000" i="1" dirty="0">
                <a:solidFill>
                  <a:srgbClr val="000000"/>
                </a:solidFill>
              </a:rPr>
              <a:t> </a:t>
            </a:r>
            <a:r>
              <a:rPr lang="en-US" altLang="ru-RU" sz="2000" i="1" dirty="0">
                <a:solidFill>
                  <a:srgbClr val="000000"/>
                </a:solidFill>
              </a:rPr>
              <a:t>and  </a:t>
            </a:r>
            <a:r>
              <a:rPr lang="ru-RU" altLang="ru-RU" sz="2000" i="1" dirty="0">
                <a:solidFill>
                  <a:srgbClr val="000000"/>
                </a:solidFill>
              </a:rPr>
              <a:t>the analysis of the quantative monitoring results and support of Members in deficiency correction. </a:t>
            </a:r>
          </a:p>
          <a:p>
            <a:pPr>
              <a:buClrTx/>
              <a:buFontTx/>
              <a:buNone/>
            </a:pPr>
            <a:endParaRPr lang="en-US" altLang="ru-RU" sz="2000" i="1" dirty="0">
              <a:solidFill>
                <a:srgbClr val="000000"/>
              </a:solidFill>
            </a:endParaRPr>
          </a:p>
        </p:txBody>
      </p:sp>
    </p:spTree>
    <p:extLst>
      <p:ext uri="{BB962C8B-B14F-4D97-AF65-F5344CB8AC3E}">
        <p14:creationId xmlns:p14="http://schemas.microsoft.com/office/powerpoint/2010/main" val="2020537684"/>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971600" y="1419622"/>
            <a:ext cx="7715200" cy="252028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smtClean="0">
                <a:solidFill>
                  <a:srgbClr val="0000CC"/>
                </a:solidFill>
              </a:rPr>
              <a:t/>
            </a:r>
            <a:br>
              <a:rPr lang="en-US" sz="2600" dirty="0" smtClean="0">
                <a:solidFill>
                  <a:srgbClr val="0000CC"/>
                </a:solidFill>
              </a:rPr>
            </a:br>
            <a:endParaRPr lang="en-US" sz="2600" dirty="0" smtClean="0">
              <a:solidFill>
                <a:srgbClr val="0000CC"/>
              </a:solidFill>
            </a:endParaRPr>
          </a:p>
          <a:p>
            <a:r>
              <a:rPr lang="en-US" sz="4800" dirty="0" smtClean="0">
                <a:solidFill>
                  <a:srgbClr val="0000CC"/>
                </a:solidFill>
              </a:rPr>
              <a:t>Thank you </a:t>
            </a:r>
            <a:br>
              <a:rPr lang="en-US" sz="4800" dirty="0" smtClean="0">
                <a:solidFill>
                  <a:srgbClr val="0000CC"/>
                </a:solidFill>
              </a:rPr>
            </a:br>
            <a:r>
              <a:rPr lang="en-US" sz="4800" dirty="0" smtClean="0">
                <a:solidFill>
                  <a:srgbClr val="0000CC"/>
                </a:solidFill>
              </a:rPr>
              <a:t>for your kind attention</a:t>
            </a:r>
          </a:p>
          <a:p>
            <a:pPr lvl="0" defTabSz="914400" eaLnBrk="0" fontAlgn="base" hangingPunct="0">
              <a:spcAft>
                <a:spcPct val="0"/>
              </a:spcAft>
            </a:pPr>
            <a:r>
              <a:rPr lang="de-DE" altLang="zh-CN" sz="4800" dirty="0" smtClean="0">
                <a:solidFill>
                  <a:srgbClr val="0000CC"/>
                </a:solidFill>
                <a:latin typeface="Arial Unicode MS" panose="020B0604020202020204" pitchFamily="34" charset="-128"/>
              </a:rPr>
              <a:t/>
            </a:r>
            <a:br>
              <a:rPr lang="de-DE" altLang="zh-CN" sz="4800" dirty="0" smtClean="0">
                <a:solidFill>
                  <a:srgbClr val="0000CC"/>
                </a:solidFill>
                <a:latin typeface="Arial Unicode MS" panose="020B0604020202020204" pitchFamily="34" charset="-128"/>
              </a:rPr>
            </a:br>
            <a:r>
              <a:rPr lang="zh-CN" altLang="en-US" sz="3800" dirty="0" smtClean="0">
                <a:solidFill>
                  <a:srgbClr val="0000CC"/>
                </a:solidFill>
              </a:rPr>
              <a:t> </a:t>
            </a:r>
            <a:endParaRPr lang="de-DE" altLang="zh-CN" sz="3800" dirty="0" smtClean="0">
              <a:solidFill>
                <a:srgbClr val="0000CC"/>
              </a:solidFill>
            </a:endParaRPr>
          </a:p>
        </p:txBody>
      </p:sp>
      <p:pic>
        <p:nvPicPr>
          <p:cNvPr id="10242" name="Picture 2" descr="U:\Piktogramme\Strahlemann mit Blu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464" y="1"/>
            <a:ext cx="2046536" cy="228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447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565" y="0"/>
            <a:ext cx="7230436" cy="5143500"/>
          </a:xfrm>
          <a:prstGeom prst="rect">
            <a:avLst/>
          </a:prstGeom>
        </p:spPr>
      </p:pic>
    </p:spTree>
    <p:extLst>
      <p:ext uri="{BB962C8B-B14F-4D97-AF65-F5344CB8AC3E}">
        <p14:creationId xmlns:p14="http://schemas.microsoft.com/office/powerpoint/2010/main" val="319212138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Foliennummernplatzhalter 1"/>
          <p:cNvSpPr>
            <a:spLocks noGrp="1"/>
          </p:cNvSpPr>
          <p:nvPr>
            <p:ph type="sldNum" sz="quarter" idx="12"/>
          </p:nvPr>
        </p:nvSpPr>
        <p:spPr>
          <a:xfrm>
            <a:off x="6930158" y="4858941"/>
            <a:ext cx="89768" cy="2154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ea typeface="MS PGothic" pitchFamily="34" charset="-128"/>
              </a:defRPr>
            </a:lvl1pPr>
            <a:lvl2pPr marL="742950" indent="-285750">
              <a:spcBef>
                <a:spcPct val="20000"/>
              </a:spcBef>
              <a:buChar char="–"/>
              <a:defRPr sz="2800">
                <a:solidFill>
                  <a:schemeClr val="tx1"/>
                </a:solidFill>
                <a:latin typeface="Times" pitchFamily="18" charset="0"/>
                <a:ea typeface="MS PGothic" pitchFamily="34" charset="-128"/>
              </a:defRPr>
            </a:lvl2pPr>
            <a:lvl3pPr marL="1143000" indent="-228600">
              <a:spcBef>
                <a:spcPct val="20000"/>
              </a:spcBef>
              <a:buChar char="•"/>
              <a:defRPr sz="2400">
                <a:solidFill>
                  <a:schemeClr val="tx1"/>
                </a:solidFill>
                <a:latin typeface="Times" pitchFamily="18" charset="0"/>
                <a:ea typeface="MS PGothic" pitchFamily="34" charset="-128"/>
              </a:defRPr>
            </a:lvl3pPr>
            <a:lvl4pPr marL="1600200" indent="-228600">
              <a:spcBef>
                <a:spcPct val="20000"/>
              </a:spcBef>
              <a:buChar char="–"/>
              <a:defRPr sz="2000">
                <a:solidFill>
                  <a:schemeClr val="tx1"/>
                </a:solidFill>
                <a:latin typeface="Times" pitchFamily="18" charset="0"/>
                <a:ea typeface="MS PGothic" pitchFamily="34" charset="-128"/>
              </a:defRPr>
            </a:lvl4pPr>
            <a:lvl5pPr marL="2057400" indent="-228600">
              <a:spcBef>
                <a:spcPct val="20000"/>
              </a:spcBef>
              <a:buChar char="»"/>
              <a:defRPr sz="2000">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18" charset="0"/>
                <a:ea typeface="MS PGothic" pitchFamily="34" charset="-128"/>
              </a:defRPr>
            </a:lvl9pPr>
          </a:lstStyle>
          <a:p>
            <a:pPr>
              <a:spcBef>
                <a:spcPct val="0"/>
              </a:spcBef>
              <a:buFontTx/>
              <a:buNone/>
            </a:pPr>
            <a:fld id="{DD6C0989-E98E-4A07-A2F6-4BB06A165DA9}" type="slidenum">
              <a:rPr lang="en-GB" altLang="de-DE" sz="1400" smtClean="0"/>
              <a:pPr>
                <a:spcBef>
                  <a:spcPct val="0"/>
                </a:spcBef>
                <a:buFontTx/>
                <a:buNone/>
              </a:pPr>
              <a:t>7</a:t>
            </a:fld>
            <a:endParaRPr lang="en-GB" altLang="de-DE" sz="1400" smtClean="0"/>
          </a:p>
        </p:txBody>
      </p:sp>
      <p:sp>
        <p:nvSpPr>
          <p:cNvPr id="3" name="Rechteck 2"/>
          <p:cNvSpPr/>
          <p:nvPr/>
        </p:nvSpPr>
        <p:spPr>
          <a:xfrm>
            <a:off x="6039455" y="2511967"/>
            <a:ext cx="1057380" cy="839279"/>
          </a:xfrm>
          <a:prstGeom prst="rect">
            <a:avLst/>
          </a:prstGeom>
          <a:solidFill>
            <a:srgbClr val="00B050"/>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cxnSp>
        <p:nvCxnSpPr>
          <p:cNvPr id="5" name="Gerade Verbindung mit Pfeil 4"/>
          <p:cNvCxnSpPr/>
          <p:nvPr/>
        </p:nvCxnSpPr>
        <p:spPr>
          <a:xfrm>
            <a:off x="7096835" y="2872723"/>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11" name="Gerade Verbindung mit Pfeil 10"/>
          <p:cNvCxnSpPr/>
          <p:nvPr/>
        </p:nvCxnSpPr>
        <p:spPr>
          <a:xfrm>
            <a:off x="7120923" y="4697928"/>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sp>
        <p:nvSpPr>
          <p:cNvPr id="6" name="Smiley 5"/>
          <p:cNvSpPr/>
          <p:nvPr/>
        </p:nvSpPr>
        <p:spPr>
          <a:xfrm>
            <a:off x="7332192" y="4104595"/>
            <a:ext cx="377565" cy="289082"/>
          </a:xfrm>
          <a:prstGeom prst="smileyFace">
            <a:avLst/>
          </a:prstGeom>
          <a:solidFill>
            <a:srgbClr val="FFFFFF"/>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13" name="Rechteck 12"/>
          <p:cNvSpPr/>
          <p:nvPr/>
        </p:nvSpPr>
        <p:spPr>
          <a:xfrm>
            <a:off x="6025144" y="2191894"/>
            <a:ext cx="1071691" cy="291999"/>
          </a:xfrm>
          <a:prstGeom prst="rect">
            <a:avLst/>
          </a:prstGeom>
          <a:solidFill>
            <a:srgbClr val="FFC000"/>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4" name="Rechteck 3"/>
          <p:cNvSpPr/>
          <p:nvPr/>
        </p:nvSpPr>
        <p:spPr>
          <a:xfrm>
            <a:off x="6285619" y="3996652"/>
            <a:ext cx="783921" cy="561700"/>
          </a:xfrm>
          <a:prstGeom prst="rect">
            <a:avLst/>
          </a:prstGeom>
          <a:solidFill>
            <a:srgbClr val="FF0000"/>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cxnSp>
        <p:nvCxnSpPr>
          <p:cNvPr id="15" name="Gerade Verbindung mit Pfeil 14"/>
          <p:cNvCxnSpPr/>
          <p:nvPr/>
        </p:nvCxnSpPr>
        <p:spPr>
          <a:xfrm>
            <a:off x="7124931" y="3208175"/>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16" name="Gerade Verbindung mit Pfeil 15"/>
          <p:cNvCxnSpPr/>
          <p:nvPr/>
        </p:nvCxnSpPr>
        <p:spPr>
          <a:xfrm>
            <a:off x="7120923" y="2640660"/>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sp>
        <p:nvSpPr>
          <p:cNvPr id="17" name="Rechteck 16"/>
          <p:cNvSpPr/>
          <p:nvPr/>
        </p:nvSpPr>
        <p:spPr>
          <a:xfrm>
            <a:off x="6018591" y="1635566"/>
            <a:ext cx="1071028" cy="547353"/>
          </a:xfrm>
          <a:prstGeom prst="rect">
            <a:avLst/>
          </a:prstGeom>
          <a:solidFill>
            <a:srgbClr val="00B050"/>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18" name="Gerade Verbindung mit Pfeil 17"/>
          <p:cNvCxnSpPr/>
          <p:nvPr/>
        </p:nvCxnSpPr>
        <p:spPr>
          <a:xfrm>
            <a:off x="7084597" y="2030127"/>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cxnSp>
        <p:nvCxnSpPr>
          <p:cNvPr id="19" name="Gerade Verbindung mit Pfeil 18"/>
          <p:cNvCxnSpPr/>
          <p:nvPr/>
        </p:nvCxnSpPr>
        <p:spPr>
          <a:xfrm>
            <a:off x="7089619" y="1779662"/>
            <a:ext cx="792088" cy="0"/>
          </a:xfrm>
          <a:prstGeom prst="straightConnector1">
            <a:avLst/>
          </a:prstGeom>
          <a:noFill/>
          <a:ln w="38100" cap="flat">
            <a:solidFill>
              <a:schemeClr val="tx1"/>
            </a:solidFill>
            <a:prstDash val="solid"/>
            <a:round/>
            <a:tailEnd type="arrow"/>
          </a:ln>
          <a:effectLst/>
          <a:sp3d/>
        </p:spPr>
        <p:style>
          <a:lnRef idx="0">
            <a:scrgbClr r="0" g="0" b="0"/>
          </a:lnRef>
          <a:fillRef idx="0">
            <a:scrgbClr r="0" g="0" b="0"/>
          </a:fillRef>
          <a:effectRef idx="0">
            <a:scrgbClr r="0" g="0" b="0"/>
          </a:effectRef>
          <a:fontRef idx="none"/>
        </p:style>
      </p:cxnSp>
      <p:sp>
        <p:nvSpPr>
          <p:cNvPr id="20" name="Smiley 19"/>
          <p:cNvSpPr/>
          <p:nvPr/>
        </p:nvSpPr>
        <p:spPr>
          <a:xfrm>
            <a:off x="8028384" y="557880"/>
            <a:ext cx="377565" cy="289082"/>
          </a:xfrm>
          <a:prstGeom prst="smileyFac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22" name="Smiley 21"/>
          <p:cNvSpPr/>
          <p:nvPr/>
        </p:nvSpPr>
        <p:spPr>
          <a:xfrm>
            <a:off x="8604448" y="557880"/>
            <a:ext cx="377565" cy="289082"/>
          </a:xfrm>
          <a:prstGeom prst="smileyFac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23" name="Smiley 22"/>
          <p:cNvSpPr/>
          <p:nvPr/>
        </p:nvSpPr>
        <p:spPr>
          <a:xfrm>
            <a:off x="8028383" y="906256"/>
            <a:ext cx="377565" cy="289082"/>
          </a:xfrm>
          <a:prstGeom prst="smileyFac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24" name="Smiley 23"/>
          <p:cNvSpPr/>
          <p:nvPr/>
        </p:nvSpPr>
        <p:spPr>
          <a:xfrm>
            <a:off x="8604447" y="906256"/>
            <a:ext cx="377565" cy="289082"/>
          </a:xfrm>
          <a:prstGeom prst="smileyFace">
            <a:avLst/>
          </a:prstGeom>
          <a:solidFill>
            <a:srgbClr val="FFFFFF"/>
          </a:solidFill>
          <a:ln w="25400" cap="flat">
            <a:solidFill>
              <a:srgbClr val="00B05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2" name="Textfeld 1"/>
          <p:cNvSpPr txBox="1"/>
          <p:nvPr/>
        </p:nvSpPr>
        <p:spPr>
          <a:xfrm>
            <a:off x="7205873" y="2137840"/>
            <a:ext cx="24942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000000"/>
                </a:solidFill>
                <a:effectLst/>
                <a:uFillTx/>
                <a:latin typeface="+mj-lt"/>
                <a:ea typeface="+mj-ea"/>
                <a:cs typeface="+mj-cs"/>
                <a:sym typeface="Helvetica"/>
              </a:rPr>
              <a:t>?</a:t>
            </a:r>
            <a:endParaRPr kumimoji="0" lang="en-GB" sz="2000" b="1" i="0" u="none" strike="noStrike" cap="none" spc="0" normalizeH="0" baseline="0" dirty="0">
              <a:ln>
                <a:noFill/>
              </a:ln>
              <a:solidFill>
                <a:srgbClr val="000000"/>
              </a:solidFill>
              <a:effectLst/>
              <a:uFillTx/>
              <a:latin typeface="+mj-lt"/>
              <a:ea typeface="+mj-ea"/>
              <a:cs typeface="+mj-cs"/>
              <a:sym typeface="Helvetica"/>
            </a:endParaRPr>
          </a:p>
        </p:txBody>
      </p:sp>
      <p:sp>
        <p:nvSpPr>
          <p:cNvPr id="26" name="Textfeld 25"/>
          <p:cNvSpPr txBox="1"/>
          <p:nvPr/>
        </p:nvSpPr>
        <p:spPr>
          <a:xfrm>
            <a:off x="7632284" y="2137840"/>
            <a:ext cx="24942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000000"/>
                </a:solidFill>
                <a:effectLst/>
                <a:uFillTx/>
                <a:latin typeface="+mj-lt"/>
                <a:ea typeface="+mj-ea"/>
                <a:cs typeface="+mj-cs"/>
                <a:sym typeface="Helvetica"/>
              </a:rPr>
              <a:t>?</a:t>
            </a:r>
            <a:endParaRPr kumimoji="0" lang="en-GB" sz="2000" b="1" i="0" u="none" strike="noStrike" cap="none" spc="0" normalizeH="0" baseline="0" dirty="0">
              <a:ln>
                <a:noFill/>
              </a:ln>
              <a:solidFill>
                <a:srgbClr val="000000"/>
              </a:solidFill>
              <a:effectLst/>
              <a:uFillTx/>
              <a:latin typeface="+mj-lt"/>
              <a:ea typeface="+mj-ea"/>
              <a:cs typeface="+mj-cs"/>
              <a:sym typeface="Helvetica"/>
            </a:endParaRPr>
          </a:p>
        </p:txBody>
      </p:sp>
      <p:sp>
        <p:nvSpPr>
          <p:cNvPr id="7" name="Textfeld 6"/>
          <p:cNvSpPr txBox="1"/>
          <p:nvPr/>
        </p:nvSpPr>
        <p:spPr>
          <a:xfrm>
            <a:off x="5508007" y="2411089"/>
            <a:ext cx="50590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000000"/>
                </a:solidFill>
                <a:effectLst/>
                <a:uFillTx/>
                <a:latin typeface="+mj-lt"/>
                <a:ea typeface="+mj-ea"/>
                <a:cs typeface="+mj-cs"/>
                <a:sym typeface="Helvetica"/>
              </a:rPr>
              <a:t>ISS</a:t>
            </a:r>
            <a:endParaRPr kumimoji="0" lang="en-GB" sz="2000" b="1" i="0" u="none" strike="noStrike" cap="none" spc="0" normalizeH="0" baseline="0" dirty="0">
              <a:ln>
                <a:noFill/>
              </a:ln>
              <a:solidFill>
                <a:srgbClr val="000000"/>
              </a:solidFill>
              <a:effectLst/>
              <a:uFillTx/>
              <a:latin typeface="+mj-lt"/>
              <a:ea typeface="+mj-ea"/>
              <a:cs typeface="+mj-cs"/>
              <a:sym typeface="Helvetica"/>
            </a:endParaRPr>
          </a:p>
        </p:txBody>
      </p:sp>
      <p:sp>
        <p:nvSpPr>
          <p:cNvPr id="27" name="Textfeld 26"/>
          <p:cNvSpPr txBox="1"/>
          <p:nvPr/>
        </p:nvSpPr>
        <p:spPr>
          <a:xfrm>
            <a:off x="5496634" y="2672671"/>
            <a:ext cx="50590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000000"/>
                </a:solidFill>
                <a:effectLst/>
                <a:uFillTx/>
                <a:latin typeface="+mj-lt"/>
                <a:ea typeface="+mj-ea"/>
                <a:cs typeface="+mj-cs"/>
                <a:sym typeface="Helvetica"/>
              </a:rPr>
              <a:t>ISS</a:t>
            </a:r>
            <a:endParaRPr kumimoji="0" lang="en-GB" sz="2000" b="1" i="0" u="none" strike="noStrike" cap="none" spc="0" normalizeH="0" baseline="0" dirty="0">
              <a:ln>
                <a:noFill/>
              </a:ln>
              <a:solidFill>
                <a:srgbClr val="000000"/>
              </a:solidFill>
              <a:effectLst/>
              <a:uFillTx/>
              <a:latin typeface="+mj-lt"/>
              <a:ea typeface="+mj-ea"/>
              <a:cs typeface="+mj-cs"/>
              <a:sym typeface="Helvetica"/>
            </a:endParaRPr>
          </a:p>
        </p:txBody>
      </p:sp>
      <p:sp>
        <p:nvSpPr>
          <p:cNvPr id="9" name="Textfeld 8"/>
          <p:cNvSpPr txBox="1"/>
          <p:nvPr/>
        </p:nvSpPr>
        <p:spPr>
          <a:xfrm>
            <a:off x="5360379" y="2992805"/>
            <a:ext cx="77841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000000"/>
                </a:solidFill>
                <a:effectLst/>
                <a:uFillTx/>
                <a:latin typeface="+mj-lt"/>
                <a:ea typeface="+mj-ea"/>
                <a:cs typeface="+mj-cs"/>
                <a:sym typeface="Helvetica"/>
              </a:rPr>
              <a:t>DPFS</a:t>
            </a:r>
            <a:endParaRPr kumimoji="0" lang="en-GB" sz="2000" b="1" i="0" u="none" strike="noStrike" cap="none" spc="0" normalizeH="0" baseline="0" dirty="0">
              <a:ln>
                <a:noFill/>
              </a:ln>
              <a:solidFill>
                <a:srgbClr val="000000"/>
              </a:solidFill>
              <a:effectLst/>
              <a:uFillTx/>
              <a:latin typeface="+mj-lt"/>
              <a:ea typeface="+mj-ea"/>
              <a:cs typeface="+mj-cs"/>
              <a:sym typeface="Helvetica"/>
            </a:endParaRPr>
          </a:p>
        </p:txBody>
      </p:sp>
      <p:sp>
        <p:nvSpPr>
          <p:cNvPr id="29" name="Textfeld 28"/>
          <p:cNvSpPr txBox="1"/>
          <p:nvPr/>
        </p:nvSpPr>
        <p:spPr>
          <a:xfrm>
            <a:off x="5371752" y="3403450"/>
            <a:ext cx="77841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000000"/>
                </a:solidFill>
                <a:effectLst/>
                <a:uFillTx/>
                <a:latin typeface="+mj-lt"/>
                <a:ea typeface="+mj-ea"/>
                <a:cs typeface="+mj-cs"/>
                <a:sym typeface="Helvetica"/>
              </a:rPr>
              <a:t>DPFS</a:t>
            </a:r>
            <a:endParaRPr kumimoji="0" lang="en-GB" sz="2000" b="1" i="0" u="none" strike="noStrike" cap="none" spc="0" normalizeH="0" baseline="0" dirty="0">
              <a:ln>
                <a:noFill/>
              </a:ln>
              <a:solidFill>
                <a:srgbClr val="000000"/>
              </a:solidFill>
              <a:effectLst/>
              <a:uFillTx/>
              <a:latin typeface="+mj-lt"/>
              <a:ea typeface="+mj-ea"/>
              <a:cs typeface="+mj-cs"/>
              <a:sym typeface="Helvetica"/>
            </a:endParaRPr>
          </a:p>
        </p:txBody>
      </p:sp>
      <p:sp>
        <p:nvSpPr>
          <p:cNvPr id="10" name="Textfeld 9"/>
          <p:cNvSpPr txBox="1"/>
          <p:nvPr/>
        </p:nvSpPr>
        <p:spPr>
          <a:xfrm>
            <a:off x="5236298" y="4249136"/>
            <a:ext cx="1049322"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b="1" dirty="0"/>
              <a:t>RMDCN</a:t>
            </a:r>
          </a:p>
        </p:txBody>
      </p:sp>
      <p:sp>
        <p:nvSpPr>
          <p:cNvPr id="31" name="Textfeld 30"/>
          <p:cNvSpPr txBox="1"/>
          <p:nvPr/>
        </p:nvSpPr>
        <p:spPr>
          <a:xfrm>
            <a:off x="5236298" y="3939902"/>
            <a:ext cx="1049322"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GB" b="1" dirty="0"/>
              <a:t>RMDCN</a:t>
            </a:r>
          </a:p>
        </p:txBody>
      </p:sp>
      <p:sp>
        <p:nvSpPr>
          <p:cNvPr id="32" name="Rechteck 31"/>
          <p:cNvSpPr/>
          <p:nvPr/>
        </p:nvSpPr>
        <p:spPr>
          <a:xfrm>
            <a:off x="6032631" y="4548830"/>
            <a:ext cx="1036909" cy="309773"/>
          </a:xfrm>
          <a:prstGeom prst="rect">
            <a:avLst/>
          </a:prstGeom>
          <a:solidFill>
            <a:srgbClr val="00B050"/>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mj-lt"/>
              <a:ea typeface="+mj-ea"/>
              <a:cs typeface="+mj-cs"/>
              <a:sym typeface="Helvetica"/>
            </a:endParaRPr>
          </a:p>
        </p:txBody>
      </p:sp>
      <p:sp>
        <p:nvSpPr>
          <p:cNvPr id="33" name="Rechteck 32"/>
          <p:cNvSpPr/>
          <p:nvPr/>
        </p:nvSpPr>
        <p:spPr>
          <a:xfrm>
            <a:off x="6028887" y="4833727"/>
            <a:ext cx="1040653" cy="338774"/>
          </a:xfrm>
          <a:prstGeom prst="rect">
            <a:avLst/>
          </a:prstGeom>
          <a:solidFill>
            <a:srgbClr val="FFC000"/>
          </a:solidFill>
          <a:ln w="381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a:ln>
                <a:noFill/>
              </a:ln>
              <a:solidFill>
                <a:srgbClr val="000000"/>
              </a:solidFill>
              <a:effectLst/>
              <a:uFillTx/>
              <a:latin typeface="+mj-lt"/>
              <a:ea typeface="+mj-ea"/>
              <a:cs typeface="+mj-cs"/>
              <a:sym typeface="Helvetica"/>
            </a:endParaRPr>
          </a:p>
        </p:txBody>
      </p:sp>
      <p:sp>
        <p:nvSpPr>
          <p:cNvPr id="34" name="Textfeld 33"/>
          <p:cNvSpPr txBox="1"/>
          <p:nvPr/>
        </p:nvSpPr>
        <p:spPr>
          <a:xfrm>
            <a:off x="7207480" y="4772396"/>
            <a:ext cx="24942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000000"/>
                </a:solidFill>
                <a:effectLst/>
                <a:uFillTx/>
                <a:latin typeface="+mj-lt"/>
                <a:ea typeface="+mj-ea"/>
                <a:cs typeface="+mj-cs"/>
                <a:sym typeface="Helvetica"/>
              </a:rPr>
              <a:t>?</a:t>
            </a:r>
            <a:endParaRPr kumimoji="0" lang="en-GB" sz="2000" b="1" i="0" u="none" strike="noStrike" cap="none" spc="0" normalizeH="0" baseline="0" dirty="0">
              <a:ln>
                <a:noFill/>
              </a:ln>
              <a:solidFill>
                <a:srgbClr val="000000"/>
              </a:solidFill>
              <a:effectLst/>
              <a:uFillTx/>
              <a:latin typeface="+mj-lt"/>
              <a:ea typeface="+mj-ea"/>
              <a:cs typeface="+mj-cs"/>
              <a:sym typeface="Helvetica"/>
            </a:endParaRPr>
          </a:p>
        </p:txBody>
      </p:sp>
      <p:sp>
        <p:nvSpPr>
          <p:cNvPr id="35" name="Textfeld 34"/>
          <p:cNvSpPr txBox="1"/>
          <p:nvPr/>
        </p:nvSpPr>
        <p:spPr>
          <a:xfrm>
            <a:off x="7633891" y="4772396"/>
            <a:ext cx="249423"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000000"/>
                </a:solidFill>
                <a:effectLst/>
                <a:uFillTx/>
                <a:latin typeface="+mj-lt"/>
                <a:ea typeface="+mj-ea"/>
                <a:cs typeface="+mj-cs"/>
                <a:sym typeface="Helvetica"/>
              </a:rPr>
              <a:t>?</a:t>
            </a:r>
            <a:endParaRPr kumimoji="0" lang="en-GB" sz="2000" b="1"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55182498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987574"/>
            <a:ext cx="8698838" cy="3943350"/>
          </a:xfrm>
        </p:spPr>
        <p:txBody>
          <a:bodyPr>
            <a:normAutofit/>
          </a:bodyPr>
          <a:lstStyle/>
          <a:p>
            <a:pPr marL="514350" indent="-514350">
              <a:buFont typeface="+mj-lt"/>
              <a:buAutoNum type="arabicPeriod"/>
            </a:pPr>
            <a:r>
              <a:rPr lang="en-GB" sz="2600" b="1" dirty="0" smtClean="0">
                <a:latin typeface="Arial" panose="020B0604020202020204" pitchFamily="34" charset="0"/>
                <a:cs typeface="Arial" panose="020B0604020202020204" pitchFamily="34" charset="0"/>
              </a:rPr>
              <a:t>Regional WIGOS Implementation Plan          </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4.1.1</a:t>
            </a:r>
            <a:r>
              <a:rPr lang="en-GB" sz="2600" b="1" dirty="0" smtClean="0">
                <a:latin typeface="Arial" panose="020B0604020202020204" pitchFamily="34" charset="0"/>
                <a:cs typeface="Arial" panose="020B0604020202020204" pitchFamily="34" charset="0"/>
                <a:sym typeface="Wingdings" panose="05000000000000000000" pitchFamily="2" charset="2"/>
              </a:rPr>
              <a:t/>
            </a:r>
            <a:br>
              <a:rPr lang="en-GB" sz="2600" b="1" dirty="0" smtClean="0">
                <a:latin typeface="Arial" panose="020B0604020202020204" pitchFamily="34" charset="0"/>
                <a:cs typeface="Arial" panose="020B0604020202020204" pitchFamily="34" charset="0"/>
                <a:sym typeface="Wingdings" panose="05000000000000000000" pitchFamily="2" charset="2"/>
              </a:rPr>
            </a:br>
            <a:r>
              <a:rPr lang="en-GB" sz="2600" b="1" dirty="0" smtClean="0">
                <a:latin typeface="Arial" panose="020B0604020202020204" pitchFamily="34" charset="0"/>
                <a:cs typeface="Arial" panose="020B0604020202020204" pitchFamily="34" charset="0"/>
                <a:sym typeface="Wingdings" panose="05000000000000000000" pitchFamily="2" charset="2"/>
              </a:rPr>
              <a:t>Recommendations for National WIGOS-I      </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4.1.2</a:t>
            </a:r>
            <a:r>
              <a:rPr lang="en-GB" sz="2600" b="1" dirty="0" smtClean="0">
                <a:latin typeface="Arial" panose="020B0604020202020204" pitchFamily="34" charset="0"/>
                <a:cs typeface="Arial" panose="020B0604020202020204" pitchFamily="34" charset="0"/>
                <a:sym typeface="Wingdings" panose="05000000000000000000" pitchFamily="2" charset="2"/>
              </a:rPr>
              <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sz="26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GB" sz="2600" b="1" dirty="0" smtClean="0">
                <a:latin typeface="Arial" panose="020B0604020202020204" pitchFamily="34" charset="0"/>
                <a:cs typeface="Arial" panose="020B0604020202020204" pitchFamily="34" charset="0"/>
                <a:sym typeface="Wingdings" panose="05000000000000000000" pitchFamily="2" charset="2"/>
              </a:rPr>
              <a:t>Proposal / Concept for RWCs in RA VI</a:t>
            </a:r>
            <a:br>
              <a:rPr lang="en-GB" sz="2600" b="1" dirty="0" smtClean="0">
                <a:latin typeface="Arial" panose="020B0604020202020204" pitchFamily="34" charset="0"/>
                <a:cs typeface="Arial" panose="020B0604020202020204" pitchFamily="34" charset="0"/>
                <a:sym typeface="Wingdings" panose="05000000000000000000" pitchFamily="2" charset="2"/>
              </a:rPr>
            </a:br>
            <a:r>
              <a:rPr lang="en-GB" sz="2600" b="1" dirty="0" smtClean="0">
                <a:latin typeface="Arial" panose="020B0604020202020204" pitchFamily="34" charset="0"/>
                <a:cs typeface="Arial" panose="020B0604020202020204" pitchFamily="34" charset="0"/>
                <a:sym typeface="Wingdings" panose="05000000000000000000" pitchFamily="2" charset="2"/>
              </a:rPr>
              <a:t>Pilot Installation “RWC in a Nutshell”</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sz="26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GB" sz="2600" b="1" dirty="0" smtClean="0">
                <a:latin typeface="Arial" panose="020B0604020202020204" pitchFamily="34" charset="0"/>
                <a:cs typeface="Arial" panose="020B0604020202020204" pitchFamily="34" charset="0"/>
                <a:sym typeface="Wingdings" panose="05000000000000000000" pitchFamily="2" charset="2"/>
              </a:rPr>
              <a:t>Towards an Entire Radar Network in RA VI  </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4.1.3</a:t>
            </a:r>
            <a:r>
              <a:rPr lang="en-GB" sz="2600" b="1" dirty="0" smtClean="0">
                <a:latin typeface="Arial" panose="020B0604020202020204" pitchFamily="34" charset="0"/>
                <a:cs typeface="Arial" panose="020B0604020202020204" pitchFamily="34" charset="0"/>
                <a:sym typeface="Wingdings" panose="05000000000000000000" pitchFamily="2" charset="2"/>
              </a:rPr>
              <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sz="26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mj-lt"/>
              <a:buAutoNum type="arabicPeriod"/>
            </a:pPr>
            <a:r>
              <a:rPr lang="en-GB" sz="2600" b="1" dirty="0" smtClean="0">
                <a:latin typeface="Arial" panose="020B0604020202020204" pitchFamily="34" charset="0"/>
                <a:cs typeface="Arial" panose="020B0604020202020204" pitchFamily="34" charset="0"/>
                <a:sym typeface="Wingdings" panose="05000000000000000000" pitchFamily="2" charset="2"/>
              </a:rPr>
              <a:t>Analysing Possibilities for RBON in RA VI   </a:t>
            </a:r>
            <a:r>
              <a:rPr lang="en-GB" sz="2600" b="1" dirty="0" smtClean="0">
                <a:solidFill>
                  <a:srgbClr val="00B050"/>
                </a:solidFill>
                <a:latin typeface="Arial" panose="020B0604020202020204" pitchFamily="34" charset="0"/>
                <a:cs typeface="Arial" panose="020B0604020202020204" pitchFamily="34" charset="0"/>
                <a:sym typeface="Wingdings" panose="05000000000000000000" pitchFamily="2" charset="2"/>
              </a:rPr>
              <a:t> 4.1.1</a:t>
            </a:r>
            <a:endParaRPr lang="en-GB" sz="2600" b="1" dirty="0">
              <a:solidFill>
                <a:srgbClr val="00B050"/>
              </a:solidFill>
              <a:latin typeface="Arial" panose="020B0604020202020204" pitchFamily="34" charset="0"/>
              <a:cs typeface="Arial" panose="020B0604020202020204" pitchFamily="34" charset="0"/>
            </a:endParaRPr>
          </a:p>
        </p:txBody>
      </p:sp>
      <p:sp>
        <p:nvSpPr>
          <p:cNvPr id="4" name="Shape 235"/>
          <p:cNvSpPr/>
          <p:nvPr/>
        </p:nvSpPr>
        <p:spPr>
          <a:xfrm>
            <a:off x="250824" y="133760"/>
            <a:ext cx="871379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u="none" dirty="0" smtClean="0"/>
              <a:t>2. TT </a:t>
            </a:r>
            <a:r>
              <a:rPr u="none" dirty="0" smtClean="0"/>
              <a:t>WIGOS</a:t>
            </a:r>
            <a:r>
              <a:rPr lang="de-DE" u="none" dirty="0" smtClean="0"/>
              <a:t> Implementation: Key </a:t>
            </a:r>
            <a:r>
              <a:rPr lang="en-GB" u="none" dirty="0" smtClean="0"/>
              <a:t>Activity</a:t>
            </a:r>
            <a:r>
              <a:rPr lang="de-DE" u="none" dirty="0" smtClean="0"/>
              <a:t> Areas</a:t>
            </a:r>
            <a:endParaRPr u="none" dirty="0"/>
          </a:p>
        </p:txBody>
      </p:sp>
      <p:cxnSp>
        <p:nvCxnSpPr>
          <p:cNvPr id="6"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00405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65776" y="987574"/>
            <a:ext cx="8698838" cy="3960440"/>
          </a:xfrm>
        </p:spPr>
        <p:txBody>
          <a:bodyPr>
            <a:normAutofit fontScale="85000" lnSpcReduction="20000"/>
          </a:bodyPr>
          <a:lstStyle/>
          <a:p>
            <a:pPr marL="514350" indent="-514350">
              <a:buFont typeface="Arial" panose="020B0604020202020204" pitchFamily="34" charset="0"/>
              <a:buChar char="•"/>
            </a:pPr>
            <a:r>
              <a:rPr lang="en-GB" sz="2600" b="1" dirty="0" smtClean="0">
                <a:latin typeface="Arial" panose="020B0604020202020204" pitchFamily="34" charset="0"/>
                <a:cs typeface="Arial" panose="020B0604020202020204" pitchFamily="34" charset="0"/>
              </a:rPr>
              <a:t>Generic R-WIP for RA VI is already adopted in 2014 and updated in 2017</a:t>
            </a:r>
            <a:br>
              <a:rPr lang="en-GB" sz="2600" b="1" dirty="0" smtClean="0">
                <a:latin typeface="Arial" panose="020B0604020202020204" pitchFamily="34" charset="0"/>
                <a:cs typeface="Arial" panose="020B0604020202020204" pitchFamily="34" charset="0"/>
              </a:rPr>
            </a:br>
            <a:endParaRPr lang="en-GB" sz="2600" b="1" dirty="0" smtClean="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2600" b="1" dirty="0" smtClean="0">
                <a:latin typeface="Arial" panose="020B0604020202020204" pitchFamily="34" charset="0"/>
                <a:cs typeface="Arial" panose="020B0604020202020204" pitchFamily="34" charset="0"/>
              </a:rPr>
              <a:t>N-WIP for TSMS has been developed which can be used as a template for other member states</a:t>
            </a:r>
            <a:br>
              <a:rPr lang="en-GB" sz="2600" b="1" dirty="0" smtClean="0">
                <a:latin typeface="Arial" panose="020B0604020202020204" pitchFamily="34" charset="0"/>
                <a:cs typeface="Arial" panose="020B0604020202020204" pitchFamily="34" charset="0"/>
              </a:rPr>
            </a:br>
            <a:endParaRPr lang="en-GB" sz="2600" b="1" dirty="0" smtClean="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2600" b="1" dirty="0" smtClean="0">
                <a:latin typeface="Arial" panose="020B0604020202020204" pitchFamily="34" charset="0"/>
                <a:cs typeface="Arial" panose="020B0604020202020204" pitchFamily="34" charset="0"/>
                <a:sym typeface="Wingdings" panose="05000000000000000000" pitchFamily="2" charset="2"/>
              </a:rPr>
              <a:t>Generic implementation plans are often not helpful enough to solve practical problem of WIGOS Implementation in the member states</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sz="2600" b="1" dirty="0" smtClean="0">
              <a:latin typeface="Arial" panose="020B0604020202020204" pitchFamily="34" charset="0"/>
              <a:cs typeface="Arial" panose="020B0604020202020204" pitchFamily="34" charset="0"/>
              <a:sym typeface="Wingdings" panose="05000000000000000000" pitchFamily="2" charset="2"/>
            </a:endParaRPr>
          </a:p>
          <a:p>
            <a:pPr marL="514350" indent="-514350">
              <a:buFont typeface="Arial" panose="020B0604020202020204" pitchFamily="34" charset="0"/>
              <a:buChar char="•"/>
            </a:pPr>
            <a:r>
              <a:rPr lang="en-GB" sz="2600" b="1" dirty="0" smtClean="0">
                <a:latin typeface="Arial" panose="020B0604020202020204" pitchFamily="34" charset="0"/>
                <a:cs typeface="Arial" panose="020B0604020202020204" pitchFamily="34" charset="0"/>
                <a:sym typeface="Wingdings" panose="05000000000000000000" pitchFamily="2" charset="2"/>
              </a:rPr>
              <a:t>Decision of TT WIGOS-I: </a:t>
            </a:r>
            <a:br>
              <a:rPr lang="en-GB" sz="2600" b="1" dirty="0" smtClean="0">
                <a:latin typeface="Arial" panose="020B0604020202020204" pitchFamily="34" charset="0"/>
                <a:cs typeface="Arial" panose="020B0604020202020204" pitchFamily="34" charset="0"/>
                <a:sym typeface="Wingdings" panose="05000000000000000000" pitchFamily="2" charset="2"/>
              </a:rPr>
            </a:br>
            <a:r>
              <a:rPr lang="en-GB" sz="2600" dirty="0" smtClean="0">
                <a:latin typeface="Arial" panose="020B0604020202020204" pitchFamily="34" charset="0"/>
                <a:cs typeface="Arial" panose="020B0604020202020204" pitchFamily="34" charset="0"/>
                <a:sym typeface="Wingdings" panose="05000000000000000000" pitchFamily="2" charset="2"/>
              </a:rPr>
              <a:t>- Enhance R-WIP / N-WIP with best practice recommendations</a:t>
            </a:r>
            <a:br>
              <a:rPr lang="en-GB" sz="2600" dirty="0" smtClean="0">
                <a:latin typeface="Arial" panose="020B0604020202020204" pitchFamily="34" charset="0"/>
                <a:cs typeface="Arial" panose="020B0604020202020204" pitchFamily="34" charset="0"/>
                <a:sym typeface="Wingdings" panose="05000000000000000000" pitchFamily="2" charset="2"/>
              </a:rPr>
            </a:br>
            <a:r>
              <a:rPr lang="en-GB" sz="2600" dirty="0" smtClean="0">
                <a:latin typeface="Arial" panose="020B0604020202020204" pitchFamily="34" charset="0"/>
                <a:cs typeface="Arial" panose="020B0604020202020204" pitchFamily="34" charset="0"/>
                <a:sym typeface="Wingdings" panose="05000000000000000000" pitchFamily="2" charset="2"/>
              </a:rPr>
              <a:t>- Derived from NCs which already implemented WIGOS</a:t>
            </a:r>
            <a:r>
              <a:rPr lang="en-GB" sz="2600" b="1" dirty="0" smtClean="0">
                <a:latin typeface="Arial" panose="020B0604020202020204" pitchFamily="34" charset="0"/>
                <a:cs typeface="Arial" panose="020B0604020202020204" pitchFamily="34" charset="0"/>
                <a:sym typeface="Wingdings" panose="05000000000000000000" pitchFamily="2" charset="2"/>
              </a:rPr>
              <a:t/>
            </a:r>
            <a:br>
              <a:rPr lang="en-GB" sz="2600" b="1" dirty="0" smtClean="0">
                <a:latin typeface="Arial" panose="020B0604020202020204" pitchFamily="34" charset="0"/>
                <a:cs typeface="Arial" panose="020B0604020202020204" pitchFamily="34" charset="0"/>
                <a:sym typeface="Wingdings" panose="05000000000000000000" pitchFamily="2" charset="2"/>
              </a:rPr>
            </a:br>
            <a:endParaRPr lang="en-GB" sz="2600" b="1" dirty="0" smtClean="0">
              <a:latin typeface="Arial" panose="020B0604020202020204" pitchFamily="34" charset="0"/>
              <a:cs typeface="Arial" panose="020B0604020202020204" pitchFamily="34" charset="0"/>
              <a:sym typeface="Wingdings" panose="05000000000000000000" pitchFamily="2" charset="2"/>
            </a:endParaRPr>
          </a:p>
        </p:txBody>
      </p:sp>
      <p:sp>
        <p:nvSpPr>
          <p:cNvPr id="4" name="Shape 235"/>
          <p:cNvSpPr/>
          <p:nvPr/>
        </p:nvSpPr>
        <p:spPr>
          <a:xfrm>
            <a:off x="250824" y="164538"/>
            <a:ext cx="8713790"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3600" b="1" u="sng">
                <a:solidFill>
                  <a:schemeClr val="accent2"/>
                </a:solidFill>
                <a:latin typeface="Arial Narrow"/>
                <a:ea typeface="Arial Narrow"/>
                <a:cs typeface="Arial Narrow"/>
                <a:sym typeface="Arial Narrow"/>
              </a:defRPr>
            </a:lvl1pPr>
          </a:lstStyle>
          <a:p>
            <a:r>
              <a:rPr lang="de-DE" sz="3200" u="none" dirty="0" smtClean="0"/>
              <a:t>2. TT </a:t>
            </a:r>
            <a:r>
              <a:rPr sz="3200" u="none" dirty="0" smtClean="0"/>
              <a:t>WIGOS</a:t>
            </a:r>
            <a:r>
              <a:rPr lang="de-DE" sz="3200" u="none" dirty="0" smtClean="0"/>
              <a:t> : R-WIP / National WIGOS Implementation</a:t>
            </a:r>
            <a:endParaRPr sz="3200" u="none" dirty="0"/>
          </a:p>
        </p:txBody>
      </p:sp>
      <p:cxnSp>
        <p:nvCxnSpPr>
          <p:cNvPr id="5" name="Straight Connector 4"/>
          <p:cNvCxnSpPr/>
          <p:nvPr/>
        </p:nvCxnSpPr>
        <p:spPr>
          <a:xfrm>
            <a:off x="0" y="735812"/>
            <a:ext cx="9144000" cy="1191"/>
          </a:xfrm>
          <a:prstGeom prst="line">
            <a:avLst/>
          </a:prstGeom>
          <a:noFill/>
          <a:ln w="57150" cap="flat">
            <a:solidFill>
              <a:srgbClr val="EEB500"/>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08058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2835</Words>
  <Application>Microsoft Office PowerPoint</Application>
  <PresentationFormat>Bildschirmpräsentation (16:9)</PresentationFormat>
  <Paragraphs>430</Paragraphs>
  <Slides>62</Slides>
  <Notes>1</Notes>
  <HiddenSlides>8</HiddenSlides>
  <MMClips>0</MMClips>
  <ScaleCrop>false</ScaleCrop>
  <HeadingPairs>
    <vt:vector size="4" baseType="variant">
      <vt:variant>
        <vt:lpstr>Design</vt:lpstr>
      </vt:variant>
      <vt:variant>
        <vt:i4>1</vt:i4>
      </vt:variant>
      <vt:variant>
        <vt:lpstr>Folientitel</vt:lpstr>
      </vt:variant>
      <vt:variant>
        <vt:i4>62</vt:i4>
      </vt:variant>
    </vt:vector>
  </HeadingPairs>
  <TitlesOfParts>
    <vt:vector size="63" baseType="lpstr">
      <vt:lpstr>Default</vt:lpstr>
      <vt:lpstr>WG – TDI Status of Work  5. Meeting of the RA VI Management Group Vilnius, Lithuania,  26 – 28 April 2017</vt:lpstr>
      <vt:lpstr>1. WG-TDI at a Glance</vt:lpstr>
      <vt:lpstr>1. WG-TDI at a Glance (II)</vt:lpstr>
      <vt:lpstr>1. WG-TDI at a Glance (III)</vt:lpstr>
      <vt:lpstr>1. WG-TDI at a Glance (IV)</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2. TT WIGOS-I: Regional WIGOS Centers (RWC)</vt:lpstr>
      <vt:lpstr> 2. TT WIGOS-I: Regional WIGOS Centers (RWC)</vt:lpstr>
      <vt:lpstr> 2. TT WIGOS-I: Regional WIGOS Centers (RWC)</vt:lpstr>
      <vt:lpstr> 2. TT WIGOS-I: Regional WIGOS Centers (RWC)</vt:lpstr>
      <vt:lpstr>Proposed functionalities of RWC</vt:lpstr>
      <vt:lpstr>Proposed functionalities of RWC (continued)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 TDI Status Report for RA VI MG in Vilnius 26-28/04/2017</dc:title>
  <dc:creator>Dr. Dieter Schröder</dc:creator>
  <cp:lastModifiedBy>Schröder Dieter</cp:lastModifiedBy>
  <cp:revision>80</cp:revision>
  <cp:lastPrinted>2017-04-19T14:42:50Z</cp:lastPrinted>
  <dcterms:modified xsi:type="dcterms:W3CDTF">2017-04-27T03:34:14Z</dcterms:modified>
</cp:coreProperties>
</file>