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7" r:id="rId5"/>
    <p:sldId id="266" r:id="rId6"/>
    <p:sldId id="263" r:id="rId7"/>
    <p:sldId id="296" r:id="rId8"/>
    <p:sldId id="297" r:id="rId9"/>
    <p:sldId id="298" r:id="rId10"/>
    <p:sldId id="275" r:id="rId11"/>
    <p:sldId id="268" r:id="rId12"/>
    <p:sldId id="291" r:id="rId13"/>
    <p:sldId id="292" r:id="rId14"/>
    <p:sldId id="293" r:id="rId15"/>
    <p:sldId id="294" r:id="rId16"/>
    <p:sldId id="276" r:id="rId17"/>
    <p:sldId id="269" r:id="rId18"/>
    <p:sldId id="283" r:id="rId19"/>
    <p:sldId id="284" r:id="rId20"/>
    <p:sldId id="285" r:id="rId21"/>
    <p:sldId id="277" r:id="rId22"/>
    <p:sldId id="270" r:id="rId23"/>
    <p:sldId id="302" r:id="rId24"/>
    <p:sldId id="272" r:id="rId25"/>
    <p:sldId id="299" r:id="rId26"/>
    <p:sldId id="301" r:id="rId27"/>
    <p:sldId id="300" r:id="rId28"/>
    <p:sldId id="273" r:id="rId29"/>
    <p:sldId id="286" r:id="rId30"/>
    <p:sldId id="287" r:id="rId31"/>
    <p:sldId id="288" r:id="rId32"/>
    <p:sldId id="289" r:id="rId33"/>
    <p:sldId id="280" r:id="rId34"/>
    <p:sldId id="304" r:id="rId35"/>
    <p:sldId id="305" r:id="rId36"/>
    <p:sldId id="306" r:id="rId37"/>
    <p:sldId id="307" r:id="rId38"/>
    <p:sldId id="308" r:id="rId39"/>
    <p:sldId id="310" r:id="rId40"/>
    <p:sldId id="311" r:id="rId41"/>
    <p:sldId id="264" r:id="rId42"/>
    <p:sldId id="313" r:id="rId43"/>
    <p:sldId id="265" r:id="rId44"/>
    <p:sldId id="312" r:id="rId45"/>
    <p:sldId id="281"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636" autoAdjust="0"/>
    <p:restoredTop sz="94660"/>
  </p:normalViewPr>
  <p:slideViewPr>
    <p:cSldViewPr>
      <p:cViewPr>
        <p:scale>
          <a:sx n="70" d="100"/>
          <a:sy n="70" d="100"/>
        </p:scale>
        <p:origin x="-1430" y="86"/>
      </p:cViewPr>
      <p:guideLst>
        <p:guide orient="horz" pos="2160"/>
        <p:guide pos="2880"/>
      </p:guideLst>
    </p:cSldViewPr>
  </p:slideViewPr>
  <p:notesTextViewPr>
    <p:cViewPr>
      <p:scale>
        <a:sx n="1" d="1"/>
        <a:sy n="1" d="1"/>
      </p:scale>
      <p:origin x="0" y="0"/>
    </p:cViewPr>
  </p:notesTextViewPr>
  <p:sorterViewPr>
    <p:cViewPr>
      <p:scale>
        <a:sx n="80" d="100"/>
        <a:sy n="80" d="100"/>
      </p:scale>
      <p:origin x="0" y="55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en-GB"/>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GB"/>
          </a:p>
        </p:txBody>
      </p:sp>
      <p:sp>
        <p:nvSpPr>
          <p:cNvPr id="4" name="Päivämäärän paikkamerkki 3"/>
          <p:cNvSpPr>
            <a:spLocks noGrp="1"/>
          </p:cNvSpPr>
          <p:nvPr>
            <p:ph type="dt" sz="half" idx="10"/>
          </p:nvPr>
        </p:nvSpPr>
        <p:spPr/>
        <p:txBody>
          <a:bodyPr/>
          <a:lstStyle>
            <a:lvl1pPr>
              <a:defRPr/>
            </a:lvl1pPr>
          </a:lstStyle>
          <a:p>
            <a:pPr>
              <a:defRPr/>
            </a:pPr>
            <a:fld id="{73AABCAC-A882-4B49-AE7B-FBC25954E267}" type="datetimeFigureOut">
              <a:rPr lang="en-GB"/>
              <a:pPr>
                <a:defRPr/>
              </a:pPr>
              <a:t>26/04/2017</a:t>
            </a:fld>
            <a:endParaRPr lang="en-GB"/>
          </a:p>
        </p:txBody>
      </p:sp>
      <p:sp>
        <p:nvSpPr>
          <p:cNvPr id="5" name="Alatunnisteen paikkamerkki 4"/>
          <p:cNvSpPr>
            <a:spLocks noGrp="1"/>
          </p:cNvSpPr>
          <p:nvPr>
            <p:ph type="ftr" sz="quarter" idx="11"/>
          </p:nvPr>
        </p:nvSpPr>
        <p:spPr/>
        <p:txBody>
          <a:bodyPr/>
          <a:lstStyle>
            <a:lvl1pPr>
              <a:defRPr/>
            </a:lvl1pPr>
          </a:lstStyle>
          <a:p>
            <a:pPr>
              <a:defRPr/>
            </a:pPr>
            <a:endParaRPr lang="en-GB"/>
          </a:p>
        </p:txBody>
      </p:sp>
      <p:sp>
        <p:nvSpPr>
          <p:cNvPr id="6" name="Dian numeron paikkamerkki 5"/>
          <p:cNvSpPr>
            <a:spLocks noGrp="1"/>
          </p:cNvSpPr>
          <p:nvPr>
            <p:ph type="sldNum" sz="quarter" idx="12"/>
          </p:nvPr>
        </p:nvSpPr>
        <p:spPr/>
        <p:txBody>
          <a:bodyPr/>
          <a:lstStyle>
            <a:lvl1pPr>
              <a:defRPr/>
            </a:lvl1pPr>
          </a:lstStyle>
          <a:p>
            <a:pPr>
              <a:defRPr/>
            </a:pPr>
            <a:fld id="{3E19F6AD-F794-4880-AD9C-2879DF2BE6C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10"/>
          </p:nvPr>
        </p:nvSpPr>
        <p:spPr/>
        <p:txBody>
          <a:bodyPr/>
          <a:lstStyle>
            <a:lvl1pPr>
              <a:defRPr/>
            </a:lvl1pPr>
          </a:lstStyle>
          <a:p>
            <a:pPr>
              <a:defRPr/>
            </a:pPr>
            <a:fld id="{51549CC8-A7E3-4119-B7D7-23A3B9321ECF}" type="datetimeFigureOut">
              <a:rPr lang="en-GB"/>
              <a:pPr>
                <a:defRPr/>
              </a:pPr>
              <a:t>26/04/2017</a:t>
            </a:fld>
            <a:endParaRPr lang="en-GB"/>
          </a:p>
        </p:txBody>
      </p:sp>
      <p:sp>
        <p:nvSpPr>
          <p:cNvPr id="5" name="Alatunnisteen paikkamerkki 4"/>
          <p:cNvSpPr>
            <a:spLocks noGrp="1"/>
          </p:cNvSpPr>
          <p:nvPr>
            <p:ph type="ftr" sz="quarter" idx="11"/>
          </p:nvPr>
        </p:nvSpPr>
        <p:spPr/>
        <p:txBody>
          <a:bodyPr/>
          <a:lstStyle>
            <a:lvl1pPr>
              <a:defRPr/>
            </a:lvl1pPr>
          </a:lstStyle>
          <a:p>
            <a:pPr>
              <a:defRPr/>
            </a:pPr>
            <a:endParaRPr lang="en-GB"/>
          </a:p>
        </p:txBody>
      </p:sp>
      <p:sp>
        <p:nvSpPr>
          <p:cNvPr id="6" name="Dian numeron paikkamerkki 5"/>
          <p:cNvSpPr>
            <a:spLocks noGrp="1"/>
          </p:cNvSpPr>
          <p:nvPr>
            <p:ph type="sldNum" sz="quarter" idx="12"/>
          </p:nvPr>
        </p:nvSpPr>
        <p:spPr/>
        <p:txBody>
          <a:bodyPr/>
          <a:lstStyle>
            <a:lvl1pPr>
              <a:defRPr/>
            </a:lvl1pPr>
          </a:lstStyle>
          <a:p>
            <a:pPr>
              <a:defRPr/>
            </a:pPr>
            <a:fld id="{EF32F773-4B11-46E9-8A70-425A99DC9B0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en-GB"/>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10"/>
          </p:nvPr>
        </p:nvSpPr>
        <p:spPr/>
        <p:txBody>
          <a:bodyPr/>
          <a:lstStyle>
            <a:lvl1pPr>
              <a:defRPr/>
            </a:lvl1pPr>
          </a:lstStyle>
          <a:p>
            <a:pPr>
              <a:defRPr/>
            </a:pPr>
            <a:fld id="{AC1F4C0E-F2E5-404F-B1AD-EB93923AC634}" type="datetimeFigureOut">
              <a:rPr lang="en-GB"/>
              <a:pPr>
                <a:defRPr/>
              </a:pPr>
              <a:t>26/04/2017</a:t>
            </a:fld>
            <a:endParaRPr lang="en-GB"/>
          </a:p>
        </p:txBody>
      </p:sp>
      <p:sp>
        <p:nvSpPr>
          <p:cNvPr id="5" name="Alatunnisteen paikkamerkki 4"/>
          <p:cNvSpPr>
            <a:spLocks noGrp="1"/>
          </p:cNvSpPr>
          <p:nvPr>
            <p:ph type="ftr" sz="quarter" idx="11"/>
          </p:nvPr>
        </p:nvSpPr>
        <p:spPr/>
        <p:txBody>
          <a:bodyPr/>
          <a:lstStyle>
            <a:lvl1pPr>
              <a:defRPr/>
            </a:lvl1pPr>
          </a:lstStyle>
          <a:p>
            <a:pPr>
              <a:defRPr/>
            </a:pPr>
            <a:endParaRPr lang="en-GB"/>
          </a:p>
        </p:txBody>
      </p:sp>
      <p:sp>
        <p:nvSpPr>
          <p:cNvPr id="6" name="Dian numeron paikkamerkki 5"/>
          <p:cNvSpPr>
            <a:spLocks noGrp="1"/>
          </p:cNvSpPr>
          <p:nvPr>
            <p:ph type="sldNum" sz="quarter" idx="12"/>
          </p:nvPr>
        </p:nvSpPr>
        <p:spPr/>
        <p:txBody>
          <a:bodyPr/>
          <a:lstStyle>
            <a:lvl1pPr>
              <a:defRPr/>
            </a:lvl1pPr>
          </a:lstStyle>
          <a:p>
            <a:pPr>
              <a:defRPr/>
            </a:pPr>
            <a:fld id="{B8DD36FE-6719-4BF2-9A50-8DB1EB9B261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34718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704181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7"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07651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862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9150" y="1825625"/>
            <a:ext cx="38862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74284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29842" y="2505075"/>
            <a:ext cx="3868340"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9827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39953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310342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57968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Päivämäärän paikkamerkki 3"/>
          <p:cNvSpPr>
            <a:spLocks noGrp="1"/>
          </p:cNvSpPr>
          <p:nvPr>
            <p:ph type="dt" sz="half" idx="10"/>
          </p:nvPr>
        </p:nvSpPr>
        <p:spPr/>
        <p:txBody>
          <a:bodyPr/>
          <a:lstStyle>
            <a:lvl1pPr>
              <a:defRPr/>
            </a:lvl1pPr>
          </a:lstStyle>
          <a:p>
            <a:pPr>
              <a:defRPr/>
            </a:pPr>
            <a:fld id="{4349FFF2-8B65-4459-AEE3-3810A9C98DD8}" type="datetimeFigureOut">
              <a:rPr lang="en-GB"/>
              <a:pPr>
                <a:defRPr/>
              </a:pPr>
              <a:t>26/04/2017</a:t>
            </a:fld>
            <a:endParaRPr lang="en-GB"/>
          </a:p>
        </p:txBody>
      </p:sp>
      <p:sp>
        <p:nvSpPr>
          <p:cNvPr id="5" name="Alatunnisteen paikkamerkki 4"/>
          <p:cNvSpPr>
            <a:spLocks noGrp="1"/>
          </p:cNvSpPr>
          <p:nvPr>
            <p:ph type="ftr" sz="quarter" idx="11"/>
          </p:nvPr>
        </p:nvSpPr>
        <p:spPr/>
        <p:txBody>
          <a:bodyPr/>
          <a:lstStyle>
            <a:lvl1pPr>
              <a:defRPr/>
            </a:lvl1pPr>
          </a:lstStyle>
          <a:p>
            <a:pPr>
              <a:defRPr/>
            </a:pPr>
            <a:endParaRPr lang="en-GB"/>
          </a:p>
        </p:txBody>
      </p:sp>
      <p:sp>
        <p:nvSpPr>
          <p:cNvPr id="6" name="Dian numeron paikkamerkki 5"/>
          <p:cNvSpPr>
            <a:spLocks noGrp="1"/>
          </p:cNvSpPr>
          <p:nvPr>
            <p:ph type="sldNum" sz="quarter" idx="12"/>
          </p:nvPr>
        </p:nvSpPr>
        <p:spPr/>
        <p:txBody>
          <a:bodyPr/>
          <a:lstStyle>
            <a:lvl1pPr>
              <a:defRPr/>
            </a:lvl1pPr>
          </a:lstStyle>
          <a:p>
            <a:pPr>
              <a:defRPr/>
            </a:pPr>
            <a:fld id="{E95C1DBD-D5C4-4D37-8F99-0B19F5C93BCF}"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569246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199373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787673E-2398-41D2-8248-78714684DBE4}" type="datetimeFigureOut">
              <a:rPr lang="de-DE" smtClean="0">
                <a:solidFill>
                  <a:prstClr val="black">
                    <a:tint val="75000"/>
                  </a:prstClr>
                </a:solidFill>
              </a:rPr>
              <a:pPr/>
              <a:t>26.04.2017</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5BD24C99-83A5-4A2E-98F0-FAD842E5974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94104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en-GB"/>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0AC9D737-F3B1-44EB-9745-BFCA07F1C7DC}" type="datetimeFigureOut">
              <a:rPr lang="en-GB"/>
              <a:pPr>
                <a:defRPr/>
              </a:pPr>
              <a:t>26/04/2017</a:t>
            </a:fld>
            <a:endParaRPr lang="en-GB"/>
          </a:p>
        </p:txBody>
      </p:sp>
      <p:sp>
        <p:nvSpPr>
          <p:cNvPr id="5" name="Alatunnisteen paikkamerkki 4"/>
          <p:cNvSpPr>
            <a:spLocks noGrp="1"/>
          </p:cNvSpPr>
          <p:nvPr>
            <p:ph type="ftr" sz="quarter" idx="11"/>
          </p:nvPr>
        </p:nvSpPr>
        <p:spPr/>
        <p:txBody>
          <a:bodyPr/>
          <a:lstStyle>
            <a:lvl1pPr>
              <a:defRPr/>
            </a:lvl1pPr>
          </a:lstStyle>
          <a:p>
            <a:pPr>
              <a:defRPr/>
            </a:pPr>
            <a:endParaRPr lang="en-GB"/>
          </a:p>
        </p:txBody>
      </p:sp>
      <p:sp>
        <p:nvSpPr>
          <p:cNvPr id="6" name="Dian numeron paikkamerkki 5"/>
          <p:cNvSpPr>
            <a:spLocks noGrp="1"/>
          </p:cNvSpPr>
          <p:nvPr>
            <p:ph type="sldNum" sz="quarter" idx="12"/>
          </p:nvPr>
        </p:nvSpPr>
        <p:spPr/>
        <p:txBody>
          <a:bodyPr/>
          <a:lstStyle>
            <a:lvl1pPr>
              <a:defRPr/>
            </a:lvl1pPr>
          </a:lstStyle>
          <a:p>
            <a:pPr>
              <a:defRPr/>
            </a:pPr>
            <a:fld id="{B8293824-C8E7-4A9D-A4A1-3F540C10D27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5" name="Päivämäärän paikkamerkki 3"/>
          <p:cNvSpPr>
            <a:spLocks noGrp="1"/>
          </p:cNvSpPr>
          <p:nvPr>
            <p:ph type="dt" sz="half" idx="10"/>
          </p:nvPr>
        </p:nvSpPr>
        <p:spPr/>
        <p:txBody>
          <a:bodyPr/>
          <a:lstStyle>
            <a:lvl1pPr>
              <a:defRPr/>
            </a:lvl1pPr>
          </a:lstStyle>
          <a:p>
            <a:pPr>
              <a:defRPr/>
            </a:pPr>
            <a:fld id="{D19EA383-C9EA-4AA4-B797-AD0023231F1D}" type="datetimeFigureOut">
              <a:rPr lang="en-GB"/>
              <a:pPr>
                <a:defRPr/>
              </a:pPr>
              <a:t>26/04/2017</a:t>
            </a:fld>
            <a:endParaRPr lang="en-GB"/>
          </a:p>
        </p:txBody>
      </p:sp>
      <p:sp>
        <p:nvSpPr>
          <p:cNvPr id="6" name="Alatunnisteen paikkamerkki 4"/>
          <p:cNvSpPr>
            <a:spLocks noGrp="1"/>
          </p:cNvSpPr>
          <p:nvPr>
            <p:ph type="ftr" sz="quarter" idx="11"/>
          </p:nvPr>
        </p:nvSpPr>
        <p:spPr/>
        <p:txBody>
          <a:bodyPr/>
          <a:lstStyle>
            <a:lvl1pPr>
              <a:defRPr/>
            </a:lvl1pPr>
          </a:lstStyle>
          <a:p>
            <a:pPr>
              <a:defRPr/>
            </a:pPr>
            <a:endParaRPr lang="en-GB"/>
          </a:p>
        </p:txBody>
      </p:sp>
      <p:sp>
        <p:nvSpPr>
          <p:cNvPr id="7" name="Dian numeron paikkamerkki 5"/>
          <p:cNvSpPr>
            <a:spLocks noGrp="1"/>
          </p:cNvSpPr>
          <p:nvPr>
            <p:ph type="sldNum" sz="quarter" idx="12"/>
          </p:nvPr>
        </p:nvSpPr>
        <p:spPr/>
        <p:txBody>
          <a:bodyPr/>
          <a:lstStyle>
            <a:lvl1pPr>
              <a:defRPr/>
            </a:lvl1pPr>
          </a:lstStyle>
          <a:p>
            <a:pPr>
              <a:defRPr/>
            </a:pPr>
            <a:fld id="{B9CE938E-46C9-494E-880F-A75068DDCF1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en-GB"/>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7" name="Päivämäärän paikkamerkki 3"/>
          <p:cNvSpPr>
            <a:spLocks noGrp="1"/>
          </p:cNvSpPr>
          <p:nvPr>
            <p:ph type="dt" sz="half" idx="10"/>
          </p:nvPr>
        </p:nvSpPr>
        <p:spPr/>
        <p:txBody>
          <a:bodyPr/>
          <a:lstStyle>
            <a:lvl1pPr>
              <a:defRPr/>
            </a:lvl1pPr>
          </a:lstStyle>
          <a:p>
            <a:pPr>
              <a:defRPr/>
            </a:pPr>
            <a:fld id="{9B63BDD7-005E-49E9-8C99-5234B76AA1DF}" type="datetimeFigureOut">
              <a:rPr lang="en-GB"/>
              <a:pPr>
                <a:defRPr/>
              </a:pPr>
              <a:t>26/04/2017</a:t>
            </a:fld>
            <a:endParaRPr lang="en-GB"/>
          </a:p>
        </p:txBody>
      </p:sp>
      <p:sp>
        <p:nvSpPr>
          <p:cNvPr id="8" name="Alatunnisteen paikkamerkki 4"/>
          <p:cNvSpPr>
            <a:spLocks noGrp="1"/>
          </p:cNvSpPr>
          <p:nvPr>
            <p:ph type="ftr" sz="quarter" idx="11"/>
          </p:nvPr>
        </p:nvSpPr>
        <p:spPr/>
        <p:txBody>
          <a:bodyPr/>
          <a:lstStyle>
            <a:lvl1pPr>
              <a:defRPr/>
            </a:lvl1pPr>
          </a:lstStyle>
          <a:p>
            <a:pPr>
              <a:defRPr/>
            </a:pPr>
            <a:endParaRPr lang="en-GB"/>
          </a:p>
        </p:txBody>
      </p:sp>
      <p:sp>
        <p:nvSpPr>
          <p:cNvPr id="9" name="Dian numeron paikkamerkki 5"/>
          <p:cNvSpPr>
            <a:spLocks noGrp="1"/>
          </p:cNvSpPr>
          <p:nvPr>
            <p:ph type="sldNum" sz="quarter" idx="12"/>
          </p:nvPr>
        </p:nvSpPr>
        <p:spPr/>
        <p:txBody>
          <a:bodyPr/>
          <a:lstStyle>
            <a:lvl1pPr>
              <a:defRPr/>
            </a:lvl1pPr>
          </a:lstStyle>
          <a:p>
            <a:pPr>
              <a:defRPr/>
            </a:pPr>
            <a:fld id="{57D8C558-3B89-4752-94CF-67E927612F8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GB"/>
          </a:p>
        </p:txBody>
      </p:sp>
      <p:sp>
        <p:nvSpPr>
          <p:cNvPr id="3" name="Päivämäärän paikkamerkki 3"/>
          <p:cNvSpPr>
            <a:spLocks noGrp="1"/>
          </p:cNvSpPr>
          <p:nvPr>
            <p:ph type="dt" sz="half" idx="10"/>
          </p:nvPr>
        </p:nvSpPr>
        <p:spPr/>
        <p:txBody>
          <a:bodyPr/>
          <a:lstStyle>
            <a:lvl1pPr>
              <a:defRPr/>
            </a:lvl1pPr>
          </a:lstStyle>
          <a:p>
            <a:pPr>
              <a:defRPr/>
            </a:pPr>
            <a:fld id="{DE0BE1CA-4259-435A-9A5D-33791412CC30}" type="datetimeFigureOut">
              <a:rPr lang="en-GB"/>
              <a:pPr>
                <a:defRPr/>
              </a:pPr>
              <a:t>26/04/2017</a:t>
            </a:fld>
            <a:endParaRPr lang="en-GB"/>
          </a:p>
        </p:txBody>
      </p:sp>
      <p:sp>
        <p:nvSpPr>
          <p:cNvPr id="4" name="Alatunnisteen paikkamerkki 4"/>
          <p:cNvSpPr>
            <a:spLocks noGrp="1"/>
          </p:cNvSpPr>
          <p:nvPr>
            <p:ph type="ftr" sz="quarter" idx="11"/>
          </p:nvPr>
        </p:nvSpPr>
        <p:spPr/>
        <p:txBody>
          <a:bodyPr/>
          <a:lstStyle>
            <a:lvl1pPr>
              <a:defRPr/>
            </a:lvl1pPr>
          </a:lstStyle>
          <a:p>
            <a:pPr>
              <a:defRPr/>
            </a:pPr>
            <a:endParaRPr lang="en-GB"/>
          </a:p>
        </p:txBody>
      </p:sp>
      <p:sp>
        <p:nvSpPr>
          <p:cNvPr id="5" name="Dian numeron paikkamerkki 5"/>
          <p:cNvSpPr>
            <a:spLocks noGrp="1"/>
          </p:cNvSpPr>
          <p:nvPr>
            <p:ph type="sldNum" sz="quarter" idx="12"/>
          </p:nvPr>
        </p:nvSpPr>
        <p:spPr/>
        <p:txBody>
          <a:bodyPr/>
          <a:lstStyle>
            <a:lvl1pPr>
              <a:defRPr/>
            </a:lvl1pPr>
          </a:lstStyle>
          <a:p>
            <a:pPr>
              <a:defRPr/>
            </a:pPr>
            <a:fld id="{1F30819D-09A6-4213-A4BC-4AE9BDBA1AE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C6D5D8A0-C52B-4E99-8249-5BAF78BC1263}" type="datetimeFigureOut">
              <a:rPr lang="en-GB"/>
              <a:pPr>
                <a:defRPr/>
              </a:pPr>
              <a:t>26/04/2017</a:t>
            </a:fld>
            <a:endParaRPr lang="en-GB"/>
          </a:p>
        </p:txBody>
      </p:sp>
      <p:sp>
        <p:nvSpPr>
          <p:cNvPr id="3" name="Alatunnisteen paikkamerkki 4"/>
          <p:cNvSpPr>
            <a:spLocks noGrp="1"/>
          </p:cNvSpPr>
          <p:nvPr>
            <p:ph type="ftr" sz="quarter" idx="11"/>
          </p:nvPr>
        </p:nvSpPr>
        <p:spPr/>
        <p:txBody>
          <a:bodyPr/>
          <a:lstStyle>
            <a:lvl1pPr>
              <a:defRPr/>
            </a:lvl1pPr>
          </a:lstStyle>
          <a:p>
            <a:pPr>
              <a:defRPr/>
            </a:pPr>
            <a:endParaRPr lang="en-GB"/>
          </a:p>
        </p:txBody>
      </p:sp>
      <p:sp>
        <p:nvSpPr>
          <p:cNvPr id="4" name="Dian numeron paikkamerkki 5"/>
          <p:cNvSpPr>
            <a:spLocks noGrp="1"/>
          </p:cNvSpPr>
          <p:nvPr>
            <p:ph type="sldNum" sz="quarter" idx="12"/>
          </p:nvPr>
        </p:nvSpPr>
        <p:spPr/>
        <p:txBody>
          <a:bodyPr/>
          <a:lstStyle>
            <a:lvl1pPr>
              <a:defRPr/>
            </a:lvl1pPr>
          </a:lstStyle>
          <a:p>
            <a:pPr>
              <a:defRPr/>
            </a:pPr>
            <a:fld id="{4F6106C0-CFE3-4B23-B3E1-C9E6C4A9496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en-GB"/>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E3A2AA1E-F17F-4800-9D2A-EEFC593DB314}" type="datetimeFigureOut">
              <a:rPr lang="en-GB"/>
              <a:pPr>
                <a:defRPr/>
              </a:pPr>
              <a:t>26/04/2017</a:t>
            </a:fld>
            <a:endParaRPr lang="en-GB"/>
          </a:p>
        </p:txBody>
      </p:sp>
      <p:sp>
        <p:nvSpPr>
          <p:cNvPr id="6" name="Alatunnisteen paikkamerkki 4"/>
          <p:cNvSpPr>
            <a:spLocks noGrp="1"/>
          </p:cNvSpPr>
          <p:nvPr>
            <p:ph type="ftr" sz="quarter" idx="11"/>
          </p:nvPr>
        </p:nvSpPr>
        <p:spPr/>
        <p:txBody>
          <a:bodyPr/>
          <a:lstStyle>
            <a:lvl1pPr>
              <a:defRPr/>
            </a:lvl1pPr>
          </a:lstStyle>
          <a:p>
            <a:pPr>
              <a:defRPr/>
            </a:pPr>
            <a:endParaRPr lang="en-GB"/>
          </a:p>
        </p:txBody>
      </p:sp>
      <p:sp>
        <p:nvSpPr>
          <p:cNvPr id="7" name="Dian numeron paikkamerkki 5"/>
          <p:cNvSpPr>
            <a:spLocks noGrp="1"/>
          </p:cNvSpPr>
          <p:nvPr>
            <p:ph type="sldNum" sz="quarter" idx="12"/>
          </p:nvPr>
        </p:nvSpPr>
        <p:spPr/>
        <p:txBody>
          <a:bodyPr/>
          <a:lstStyle>
            <a:lvl1pPr>
              <a:defRPr/>
            </a:lvl1pPr>
          </a:lstStyle>
          <a:p>
            <a:pPr>
              <a:defRPr/>
            </a:pPr>
            <a:fld id="{F5456EB9-CD99-4548-BEDC-D4D197E42A7A}"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en-GB"/>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CAD234F6-DCB8-49BC-BB41-2EB55BBAFBCC}" type="datetimeFigureOut">
              <a:rPr lang="en-GB"/>
              <a:pPr>
                <a:defRPr/>
              </a:pPr>
              <a:t>26/04/2017</a:t>
            </a:fld>
            <a:endParaRPr lang="en-GB"/>
          </a:p>
        </p:txBody>
      </p:sp>
      <p:sp>
        <p:nvSpPr>
          <p:cNvPr id="6" name="Alatunnisteen paikkamerkki 4"/>
          <p:cNvSpPr>
            <a:spLocks noGrp="1"/>
          </p:cNvSpPr>
          <p:nvPr>
            <p:ph type="ftr" sz="quarter" idx="11"/>
          </p:nvPr>
        </p:nvSpPr>
        <p:spPr/>
        <p:txBody>
          <a:bodyPr/>
          <a:lstStyle>
            <a:lvl1pPr>
              <a:defRPr/>
            </a:lvl1pPr>
          </a:lstStyle>
          <a:p>
            <a:pPr>
              <a:defRPr/>
            </a:pPr>
            <a:endParaRPr lang="en-GB"/>
          </a:p>
        </p:txBody>
      </p:sp>
      <p:sp>
        <p:nvSpPr>
          <p:cNvPr id="7" name="Dian numeron paikkamerkki 5"/>
          <p:cNvSpPr>
            <a:spLocks noGrp="1"/>
          </p:cNvSpPr>
          <p:nvPr>
            <p:ph type="sldNum" sz="quarter" idx="12"/>
          </p:nvPr>
        </p:nvSpPr>
        <p:spPr/>
        <p:txBody>
          <a:bodyPr/>
          <a:lstStyle>
            <a:lvl1pPr>
              <a:defRPr/>
            </a:lvl1pPr>
          </a:lstStyle>
          <a:p>
            <a:pPr>
              <a:defRPr/>
            </a:pPr>
            <a:fld id="{1E3EBC08-B5F7-4108-AB49-80B82E80434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endParaRPr lang="en-GB" smtClean="0"/>
          </a:p>
        </p:txBody>
      </p:sp>
      <p:sp>
        <p:nvSpPr>
          <p:cNvPr id="1027" name="Tekstin paikkamerkki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GB" smtClean="0"/>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B8A767D-1F9D-4658-BB6E-9456709D25B8}" type="datetimeFigureOut">
              <a:rPr lang="en-GB"/>
              <a:pPr>
                <a:defRPr/>
              </a:pPr>
              <a:t>26/04/2017</a:t>
            </a:fld>
            <a:endParaRPr lang="en-GB"/>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C87EEDF-5E03-4D23-9A3E-B61667F995B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787673E-2398-41D2-8248-78714684DBE4}" type="datetimeFigureOut">
              <a:rPr lang="de-DE" smtClean="0">
                <a:solidFill>
                  <a:prstClr val="black">
                    <a:tint val="75000"/>
                  </a:prstClr>
                </a:solidFill>
                <a:latin typeface="Calibri" panose="020F0502020204030204"/>
                <a:cs typeface="+mn-cs"/>
              </a:rPr>
              <a:pPr fontAlgn="auto">
                <a:spcBef>
                  <a:spcPts val="0"/>
                </a:spcBef>
                <a:spcAft>
                  <a:spcPts val="0"/>
                </a:spcAft>
              </a:pPr>
              <a:t>26.04.2017</a:t>
            </a:fld>
            <a:endParaRPr lang="de-DE">
              <a:solidFill>
                <a:prstClr val="black">
                  <a:tint val="75000"/>
                </a:prstClr>
              </a:solidFill>
              <a:latin typeface="Calibri" panose="020F0502020204030204"/>
              <a:cs typeface="+mn-cs"/>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de-DE">
              <a:solidFill>
                <a:prstClr val="black">
                  <a:tint val="75000"/>
                </a:prstClr>
              </a:solidFill>
              <a:latin typeface="Calibri" panose="020F0502020204030204"/>
              <a:cs typeface="+mn-cs"/>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BD24C99-83A5-4A2E-98F0-FAD842E59745}" type="slidenum">
              <a:rPr lang="de-DE" smtClean="0">
                <a:solidFill>
                  <a:prstClr val="black">
                    <a:tint val="75000"/>
                  </a:prstClr>
                </a:solidFill>
                <a:latin typeface="Calibri" panose="020F0502020204030204"/>
                <a:cs typeface="+mn-cs"/>
              </a:rPr>
              <a:pPr fontAlgn="auto">
                <a:spcBef>
                  <a:spcPts val="0"/>
                </a:spcBef>
                <a:spcAft>
                  <a:spcPts val="0"/>
                </a:spcAft>
              </a:pPr>
              <a:t>‹#›</a:t>
            </a:fld>
            <a:endParaRPr lang="de-DE">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816202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limatol.eu/tt-dom/index.html"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Otsikko 1"/>
          <p:cNvSpPr>
            <a:spLocks noGrp="1"/>
          </p:cNvSpPr>
          <p:nvPr>
            <p:ph type="ctrTitle"/>
          </p:nvPr>
        </p:nvSpPr>
        <p:spPr>
          <a:xfrm>
            <a:off x="250825" y="1965325"/>
            <a:ext cx="8713788" cy="1470025"/>
          </a:xfrm>
        </p:spPr>
        <p:txBody>
          <a:bodyPr/>
          <a:lstStyle/>
          <a:p>
            <a:pPr eaLnBrk="1" hangingPunct="1"/>
            <a:r>
              <a:rPr lang="en-US" sz="3200" dirty="0" smtClean="0"/>
              <a:t>WMO, 5</a:t>
            </a:r>
            <a:r>
              <a:rPr lang="en-US" sz="3200" baseline="30000" dirty="0" smtClean="0"/>
              <a:t>th</a:t>
            </a:r>
            <a:r>
              <a:rPr lang="en-US" sz="3200" dirty="0" smtClean="0"/>
              <a:t> Meeting of the RA VI Management Group, 26-28 April 2017, Vilnius, Lithuania</a:t>
            </a:r>
            <a:endParaRPr lang="en-GB" sz="3200" dirty="0" smtClean="0"/>
          </a:p>
        </p:txBody>
      </p:sp>
      <p:sp>
        <p:nvSpPr>
          <p:cNvPr id="3" name="Alaotsikko 2"/>
          <p:cNvSpPr>
            <a:spLocks noGrp="1"/>
          </p:cNvSpPr>
          <p:nvPr>
            <p:ph type="subTitle" idx="1"/>
          </p:nvPr>
        </p:nvSpPr>
        <p:spPr>
          <a:xfrm>
            <a:off x="755576" y="4124325"/>
            <a:ext cx="7920880" cy="1752947"/>
          </a:xfrm>
        </p:spPr>
        <p:txBody>
          <a:bodyPr rtlCol="0">
            <a:normAutofit fontScale="92500"/>
          </a:bodyPr>
          <a:lstStyle/>
          <a:p>
            <a:pPr eaLnBrk="1" fontAlgn="auto" hangingPunct="1">
              <a:spcAft>
                <a:spcPts val="0"/>
              </a:spcAft>
              <a:buFont typeface="Arial" pitchFamily="34" charset="0"/>
              <a:buNone/>
              <a:defRPr/>
            </a:pPr>
            <a:r>
              <a:rPr lang="en-GB" sz="2800" dirty="0" smtClean="0">
                <a:solidFill>
                  <a:schemeClr val="tx1"/>
                </a:solidFill>
              </a:rPr>
              <a:t>Working Group </a:t>
            </a:r>
            <a:r>
              <a:rPr lang="en-GB" sz="2800" dirty="0">
                <a:solidFill>
                  <a:schemeClr val="tx1"/>
                </a:solidFill>
              </a:rPr>
              <a:t>C</a:t>
            </a:r>
            <a:r>
              <a:rPr lang="en-GB" sz="2800" dirty="0" smtClean="0">
                <a:solidFill>
                  <a:schemeClr val="tx1"/>
                </a:solidFill>
              </a:rPr>
              <a:t>limate and Hydrology</a:t>
            </a:r>
          </a:p>
          <a:p>
            <a:pPr eaLnBrk="1" fontAlgn="auto" hangingPunct="1">
              <a:spcAft>
                <a:spcPts val="0"/>
              </a:spcAft>
              <a:buFont typeface="Arial" pitchFamily="34" charset="0"/>
              <a:buNone/>
              <a:defRPr/>
            </a:pPr>
            <a:endParaRPr lang="en-GB" sz="2800" dirty="0" smtClean="0">
              <a:solidFill>
                <a:schemeClr val="tx1"/>
              </a:solidFill>
            </a:endParaRPr>
          </a:p>
          <a:p>
            <a:pPr eaLnBrk="1" fontAlgn="auto" hangingPunct="1">
              <a:spcAft>
                <a:spcPts val="0"/>
              </a:spcAft>
              <a:defRPr/>
            </a:pPr>
            <a:r>
              <a:rPr lang="en-GB" sz="2800" dirty="0" smtClean="0">
                <a:solidFill>
                  <a:schemeClr val="tx1"/>
                </a:solidFill>
              </a:rPr>
              <a:t>Cristina </a:t>
            </a:r>
            <a:r>
              <a:rPr lang="en-GB" sz="2800" dirty="0" err="1" smtClean="0">
                <a:solidFill>
                  <a:schemeClr val="tx1"/>
                </a:solidFill>
              </a:rPr>
              <a:t>Alionte</a:t>
            </a:r>
            <a:r>
              <a:rPr lang="en-GB" sz="2800" dirty="0" smtClean="0">
                <a:solidFill>
                  <a:schemeClr val="tx1"/>
                </a:solidFill>
              </a:rPr>
              <a:t> </a:t>
            </a:r>
            <a:r>
              <a:rPr lang="en-GB" sz="2800" dirty="0" err="1" smtClean="0">
                <a:solidFill>
                  <a:schemeClr val="tx1"/>
                </a:solidFill>
              </a:rPr>
              <a:t>Eklund</a:t>
            </a:r>
            <a:r>
              <a:rPr lang="en-GB" sz="2800" dirty="0" smtClean="0">
                <a:solidFill>
                  <a:schemeClr val="tx1"/>
                </a:solidFill>
              </a:rPr>
              <a:t> and Ernesto </a:t>
            </a:r>
            <a:r>
              <a:rPr lang="en-GB" sz="2800" dirty="0">
                <a:solidFill>
                  <a:schemeClr val="tx1"/>
                </a:solidFill>
              </a:rPr>
              <a:t>Rodriguez Camino </a:t>
            </a:r>
            <a:endParaRPr lang="en-GB" sz="2800" dirty="0" smtClean="0">
              <a:solidFill>
                <a:schemeClr val="tx1"/>
              </a:solidFill>
            </a:endParaRPr>
          </a:p>
        </p:txBody>
      </p:sp>
      <p:pic>
        <p:nvPicPr>
          <p:cNvPr id="13315" name="Picture 11" descr="wmo_ppt_2012.psd"/>
          <p:cNvPicPr>
            <a:picLocks noChangeAspect="1"/>
          </p:cNvPicPr>
          <p:nvPr/>
        </p:nvPicPr>
        <p:blipFill>
          <a:blip r:embed="rId2"/>
          <a:srcRect b="73334"/>
          <a:stretch>
            <a:fillRect/>
          </a:stretch>
        </p:blipFill>
        <p:spPr bwMode="auto">
          <a:xfrm>
            <a:off x="0" y="0"/>
            <a:ext cx="91440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pPr eaLnBrk="1" hangingPunct="1"/>
            <a:r>
              <a:rPr lang="en-US" sz="3200" b="1" dirty="0" smtClean="0">
                <a:solidFill>
                  <a:srgbClr val="C00000"/>
                </a:solidFill>
              </a:rPr>
              <a:t>TT Climate Watch System, Leader: Hermann </a:t>
            </a:r>
            <a:r>
              <a:rPr lang="en-US" sz="3200" b="1" dirty="0" err="1" smtClean="0">
                <a:solidFill>
                  <a:srgbClr val="C00000"/>
                </a:solidFill>
              </a:rPr>
              <a:t>Mächel</a:t>
            </a:r>
            <a:r>
              <a:rPr lang="en-US" sz="3200" b="1" dirty="0" smtClean="0">
                <a:solidFill>
                  <a:srgbClr val="C00000"/>
                </a:solidFill>
              </a:rPr>
              <a:t>  (Germany)</a:t>
            </a:r>
          </a:p>
        </p:txBody>
      </p:sp>
      <p:sp>
        <p:nvSpPr>
          <p:cNvPr id="5" name="Espace réservé du contenu 2"/>
          <p:cNvSpPr>
            <a:spLocks noGrp="1"/>
          </p:cNvSpPr>
          <p:nvPr>
            <p:ph idx="1"/>
          </p:nvPr>
        </p:nvSpPr>
        <p:spPr>
          <a:xfrm>
            <a:off x="457200" y="1600200"/>
            <a:ext cx="8229600" cy="5257800"/>
          </a:xfrm>
        </p:spPr>
        <p:txBody>
          <a:bodyPr/>
          <a:lstStyle/>
          <a:p>
            <a:pPr marL="0" indent="0" eaLnBrk="1" hangingPunct="1">
              <a:buFont typeface="Arial" charset="0"/>
              <a:buNone/>
              <a:defRPr/>
            </a:pPr>
            <a:r>
              <a:rPr lang="fr-CH" sz="2400" b="1" dirty="0"/>
              <a:t>TOR (</a:t>
            </a:r>
            <a:r>
              <a:rPr lang="fr-CH" sz="2400" b="1" dirty="0" err="1" smtClean="0"/>
              <a:t>excerpt</a:t>
            </a:r>
            <a:r>
              <a:rPr lang="fr-CH" sz="2400" b="1" dirty="0" smtClean="0"/>
              <a:t>):</a:t>
            </a:r>
          </a:p>
          <a:p>
            <a:pPr eaLnBrk="1" hangingPunct="1">
              <a:defRPr/>
            </a:pPr>
            <a:r>
              <a:rPr lang="en-US" sz="1800" dirty="0" smtClean="0"/>
              <a:t>Develop guidance for Climate Watch implementation at regional, sub-regional and national level, considering inclusion of hydrological and </a:t>
            </a:r>
            <a:r>
              <a:rPr lang="en-US" sz="1800" dirty="0" err="1" smtClean="0"/>
              <a:t>agrometeorological</a:t>
            </a:r>
            <a:r>
              <a:rPr lang="en-US" sz="1800" dirty="0" smtClean="0"/>
              <a:t> aspects,</a:t>
            </a:r>
          </a:p>
          <a:p>
            <a:pPr eaLnBrk="1" hangingPunct="1">
              <a:defRPr/>
            </a:pPr>
            <a:r>
              <a:rPr lang="en-US" sz="1800" dirty="0" smtClean="0"/>
              <a:t>Develop </a:t>
            </a:r>
            <a:r>
              <a:rPr lang="en-US" sz="1800" dirty="0"/>
              <a:t>methods and mechanisms to analyze requirements and feedback on effectiveness, gaps and improvement of Climate Watch implementation at regional, sub-regional and national level based on the pilot projects developed in the previous period,</a:t>
            </a:r>
          </a:p>
          <a:p>
            <a:pPr eaLnBrk="1" hangingPunct="1">
              <a:defRPr/>
            </a:pPr>
            <a:r>
              <a:rPr lang="en-US" sz="1800" dirty="0"/>
              <a:t>P</a:t>
            </a:r>
            <a:r>
              <a:rPr lang="en-US" sz="1800" dirty="0" smtClean="0"/>
              <a:t>romote </a:t>
            </a:r>
            <a:r>
              <a:rPr lang="en-US" sz="1800" dirty="0"/>
              <a:t>enhanced utilization and broadening of WMO RCC Network products and services, ensuring a good coordination with RCCs and RCOFs in the </a:t>
            </a:r>
            <a:r>
              <a:rPr lang="en-US" sz="1800" dirty="0" smtClean="0"/>
              <a:t>region</a:t>
            </a:r>
            <a:endParaRPr lang="fr-CH" sz="2400" dirty="0"/>
          </a:p>
          <a:p>
            <a:pPr eaLnBrk="1" hangingPunct="1">
              <a:defRPr/>
            </a:pP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5763"/>
            <a:ext cx="4229100" cy="39592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2413" y="1557338"/>
            <a:ext cx="5118100" cy="54006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Rectangle 2"/>
          <p:cNvSpPr>
            <a:spLocks noGrp="1" noChangeArrowheads="1"/>
          </p:cNvSpPr>
          <p:nvPr>
            <p:ph type="ctrTitle"/>
          </p:nvPr>
        </p:nvSpPr>
        <p:spPr>
          <a:xfrm>
            <a:off x="179512" y="0"/>
            <a:ext cx="8784975" cy="1368425"/>
          </a:xfrm>
        </p:spPr>
        <p:txBody>
          <a:bodyPr/>
          <a:lstStyle/>
          <a:p>
            <a:pPr eaLnBrk="1" hangingPunct="1"/>
            <a:r>
              <a:rPr lang="en-GB" altLang="en-US" sz="3200" b="1" dirty="0" smtClean="0">
                <a:solidFill>
                  <a:schemeClr val="accent2"/>
                </a:solidFill>
              </a:rPr>
              <a:t>Increasing the awareness of Climate Watch System (CWS) by publishing an article in the WMO Bulletin</a:t>
            </a:r>
          </a:p>
        </p:txBody>
      </p:sp>
    </p:spTree>
    <p:extLst>
      <p:ext uri="{BB962C8B-B14F-4D97-AF65-F5344CB8AC3E}">
        <p14:creationId xmlns:p14="http://schemas.microsoft.com/office/powerpoint/2010/main" val="1972504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0747"/>
            <a:ext cx="8229600" cy="706438"/>
          </a:xfrm>
          <a:noFill/>
        </p:spPr>
        <p:txBody>
          <a:bodyPr/>
          <a:lstStyle/>
          <a:p>
            <a:pPr eaLnBrk="1" hangingPunct="1"/>
            <a:r>
              <a:rPr lang="en-US" altLang="de-DE" sz="3200" b="1" dirty="0" smtClean="0">
                <a:solidFill>
                  <a:schemeClr val="accent2"/>
                </a:solidFill>
              </a:rPr>
              <a:t>Climate Watch Advisory - Website</a:t>
            </a:r>
            <a:endParaRPr lang="en-GB" altLang="en-US" sz="3200" b="1" dirty="0" smtClean="0">
              <a:solidFill>
                <a:schemeClr val="accent2"/>
              </a:solidFill>
            </a:endParaRPr>
          </a:p>
        </p:txBody>
      </p:sp>
      <p:sp>
        <p:nvSpPr>
          <p:cNvPr id="6147" name="Rectangle 3"/>
          <p:cNvSpPr>
            <a:spLocks noGrp="1" noChangeArrowheads="1"/>
          </p:cNvSpPr>
          <p:nvPr>
            <p:ph type="body" idx="1"/>
          </p:nvPr>
        </p:nvSpPr>
        <p:spPr>
          <a:xfrm>
            <a:off x="250825" y="1600200"/>
            <a:ext cx="3457575" cy="4349750"/>
          </a:xfrm>
        </p:spPr>
        <p:txBody>
          <a:bodyPr/>
          <a:lstStyle/>
          <a:p>
            <a:pPr marL="0" indent="0" eaLnBrk="1" hangingPunct="1">
              <a:buFontTx/>
              <a:buNone/>
              <a:defRPr/>
            </a:pPr>
            <a:r>
              <a:rPr lang="en-US" altLang="en-US" sz="2400" dirty="0" smtClean="0"/>
              <a:t>New established </a:t>
            </a:r>
            <a:r>
              <a:rPr lang="en-US" altLang="en-US" sz="2400" dirty="0"/>
              <a:t>website </a:t>
            </a:r>
            <a:r>
              <a:rPr lang="en-US" altLang="en-US" sz="2400" dirty="0" smtClean="0"/>
              <a:t>with restricted access, but </a:t>
            </a:r>
            <a:br>
              <a:rPr lang="en-US" altLang="en-US" sz="2400" dirty="0" smtClean="0"/>
            </a:br>
            <a:r>
              <a:rPr lang="en-US" altLang="en-US" sz="2400" dirty="0" smtClean="0"/>
              <a:t>free for all NMHSs of the WMO - RA VI</a:t>
            </a:r>
          </a:p>
          <a:p>
            <a:pPr marL="0" indent="0" eaLnBrk="1" hangingPunct="1">
              <a:buFontTx/>
              <a:buNone/>
              <a:defRPr/>
            </a:pPr>
            <a:endParaRPr lang="en-US" altLang="en-US" sz="2400" dirty="0"/>
          </a:p>
          <a:p>
            <a:pPr marL="0" indent="0" eaLnBrk="1" hangingPunct="1">
              <a:buFontTx/>
              <a:buNone/>
              <a:defRPr/>
            </a:pPr>
            <a:endParaRPr lang="de-DE" altLang="en-US" sz="2800" dirty="0" smtClean="0"/>
          </a:p>
          <a:p>
            <a:pPr marL="0" indent="0" eaLnBrk="1" hangingPunct="1">
              <a:buFontTx/>
              <a:buNone/>
              <a:defRPr/>
            </a:pPr>
            <a:r>
              <a:rPr lang="en-US" altLang="en-US" sz="2000" dirty="0" smtClean="0"/>
              <a:t>Special reports on selected climate events. See: </a:t>
            </a:r>
            <a:br>
              <a:rPr lang="en-US" altLang="en-US" sz="2000" dirty="0" smtClean="0"/>
            </a:br>
            <a:r>
              <a:rPr lang="en-US" altLang="en-US" sz="2000" dirty="0" smtClean="0"/>
              <a:t>www.dwd.de/rcc-cm</a:t>
            </a:r>
          </a:p>
          <a:p>
            <a:pPr marL="0" indent="0" eaLnBrk="1" hangingPunct="1">
              <a:buFontTx/>
              <a:buNone/>
              <a:defRPr/>
            </a:pPr>
            <a:r>
              <a:rPr lang="en-US" altLang="en-US" sz="2400" dirty="0" smtClean="0"/>
              <a:t/>
            </a:r>
            <a:br>
              <a:rPr lang="en-US" altLang="en-US" sz="2400" dirty="0" smtClean="0"/>
            </a:br>
            <a:endParaRPr lang="en-US" altLang="en-US" sz="2400" dirty="0" smtClean="0"/>
          </a:p>
          <a:p>
            <a:pPr eaLnBrk="1" hangingPunct="1">
              <a:defRPr/>
            </a:pPr>
            <a:endParaRPr lang="de-DE" altLang="en-US" sz="2400" dirty="0" smtClean="0"/>
          </a:p>
        </p:txBody>
      </p:sp>
      <p:pic>
        <p:nvPicPr>
          <p:cNvPr id="41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781050"/>
            <a:ext cx="5448300"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38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825875"/>
            <a:ext cx="4313238" cy="305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Rectangle 2"/>
          <p:cNvSpPr>
            <a:spLocks noGrp="1" noChangeArrowheads="1"/>
          </p:cNvSpPr>
          <p:nvPr>
            <p:ph type="title"/>
          </p:nvPr>
        </p:nvSpPr>
        <p:spPr>
          <a:xfrm>
            <a:off x="457200" y="46832"/>
            <a:ext cx="8229600" cy="706438"/>
          </a:xfrm>
          <a:noFill/>
        </p:spPr>
        <p:txBody>
          <a:bodyPr/>
          <a:lstStyle/>
          <a:p>
            <a:pPr eaLnBrk="1" hangingPunct="1"/>
            <a:r>
              <a:rPr lang="en-US" altLang="de-DE" sz="3200" b="1" dirty="0" smtClean="0">
                <a:solidFill>
                  <a:schemeClr val="accent2"/>
                </a:solidFill>
              </a:rPr>
              <a:t>Climate Watch Advisory - Website</a:t>
            </a:r>
            <a:endParaRPr lang="de-DE" altLang="en-US" sz="3200" b="1" dirty="0" smtClean="0">
              <a:solidFill>
                <a:schemeClr val="accent2"/>
              </a:solidFill>
            </a:endParaRPr>
          </a:p>
        </p:txBody>
      </p:sp>
      <p:sp>
        <p:nvSpPr>
          <p:cNvPr id="5124" name="Rectangle 3"/>
          <p:cNvSpPr>
            <a:spLocks noGrp="1" noChangeArrowheads="1"/>
          </p:cNvSpPr>
          <p:nvPr>
            <p:ph type="body" idx="1"/>
          </p:nvPr>
        </p:nvSpPr>
        <p:spPr>
          <a:xfrm>
            <a:off x="250825" y="1125538"/>
            <a:ext cx="3457575" cy="2590800"/>
          </a:xfrm>
        </p:spPr>
        <p:txBody>
          <a:bodyPr/>
          <a:lstStyle/>
          <a:p>
            <a:pPr marL="0" indent="0" eaLnBrk="1" hangingPunct="1">
              <a:buFontTx/>
              <a:buNone/>
            </a:pPr>
            <a:r>
              <a:rPr lang="en-GB" altLang="en-US" sz="2400" smtClean="0"/>
              <a:t>Current advisory issued on 19</a:t>
            </a:r>
            <a:r>
              <a:rPr lang="en-GB" altLang="en-US" sz="2400" baseline="30000" smtClean="0"/>
              <a:t>th</a:t>
            </a:r>
            <a:r>
              <a:rPr lang="en-GB" altLang="en-US" sz="2400" smtClean="0"/>
              <a:t> April 2017 for Central and Eastern Europe that was send to the focal points of the affected countries</a:t>
            </a:r>
            <a:br>
              <a:rPr lang="en-GB" altLang="en-US" sz="2400" smtClean="0"/>
            </a:br>
            <a:r>
              <a:rPr lang="en-GB" altLang="en-US" sz="2400" smtClean="0"/>
              <a:t>via e-mail.</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063" y="808038"/>
            <a:ext cx="5505450"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105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7985"/>
            <a:ext cx="8229600" cy="1143000"/>
          </a:xfrm>
        </p:spPr>
        <p:txBody>
          <a:bodyPr/>
          <a:lstStyle/>
          <a:p>
            <a:pPr eaLnBrk="1" hangingPunct="1"/>
            <a:r>
              <a:rPr lang="en-US" altLang="de-DE" sz="3200" b="1" dirty="0" smtClean="0">
                <a:solidFill>
                  <a:schemeClr val="accent2"/>
                </a:solidFill>
              </a:rPr>
              <a:t>Guidance for Climate Watch Implementation</a:t>
            </a:r>
            <a:endParaRPr lang="de-DE" altLang="en-US" sz="3200" b="1" dirty="0" smtClean="0">
              <a:solidFill>
                <a:schemeClr val="accent2"/>
              </a:solidFill>
            </a:endParaRPr>
          </a:p>
        </p:txBody>
      </p:sp>
      <p:sp>
        <p:nvSpPr>
          <p:cNvPr id="6147" name="Rectangle 3"/>
          <p:cNvSpPr>
            <a:spLocks noGrp="1" noChangeArrowheads="1"/>
          </p:cNvSpPr>
          <p:nvPr>
            <p:ph type="body" idx="1"/>
          </p:nvPr>
        </p:nvSpPr>
        <p:spPr>
          <a:xfrm>
            <a:off x="250825" y="1628775"/>
            <a:ext cx="3097213" cy="4824413"/>
          </a:xfrm>
        </p:spPr>
        <p:txBody>
          <a:bodyPr/>
          <a:lstStyle/>
          <a:p>
            <a:pPr marL="0" indent="0" eaLnBrk="1" hangingPunct="1">
              <a:buFontTx/>
              <a:buNone/>
            </a:pPr>
            <a:r>
              <a:rPr lang="en-US" altLang="en-US" sz="2400" dirty="0" smtClean="0"/>
              <a:t>The  proposed structure of the guidelines document.</a:t>
            </a:r>
          </a:p>
          <a:p>
            <a:pPr marL="0" indent="0" eaLnBrk="1" hangingPunct="1">
              <a:buFontTx/>
              <a:buNone/>
            </a:pPr>
            <a:endParaRPr lang="en-US" altLang="en-US" sz="2400" dirty="0" smtClean="0"/>
          </a:p>
          <a:p>
            <a:pPr marL="0" indent="0" eaLnBrk="1" hangingPunct="1">
              <a:buFontTx/>
              <a:buNone/>
            </a:pPr>
            <a:r>
              <a:rPr lang="en-US" altLang="en-US" sz="2400" dirty="0" smtClean="0"/>
              <a:t>The finalization of the document will need several additional iterations. </a:t>
            </a:r>
          </a:p>
          <a:p>
            <a:pPr marL="0" indent="0" eaLnBrk="1" hangingPunct="1">
              <a:buFontTx/>
              <a:buNone/>
            </a:pPr>
            <a:endParaRPr lang="en-US" altLang="en-US" sz="2400" dirty="0" smtClean="0"/>
          </a:p>
          <a:p>
            <a:pPr marL="0" indent="0" eaLnBrk="1" hangingPunct="1">
              <a:buFontTx/>
              <a:buNone/>
            </a:pPr>
            <a:r>
              <a:rPr lang="en-US" altLang="en-US" sz="2400" dirty="0" smtClean="0"/>
              <a:t>Problematic to recruit active Task Team members.</a:t>
            </a:r>
          </a:p>
        </p:txBody>
      </p:sp>
      <p:pic>
        <p:nvPicPr>
          <p:cNvPr id="6148" name="Picture 8"/>
          <p:cNvPicPr>
            <a:picLocks noChangeAspect="1" noChangeArrowheads="1"/>
          </p:cNvPicPr>
          <p:nvPr/>
        </p:nvPicPr>
        <p:blipFill>
          <a:blip r:embed="rId2">
            <a:extLst>
              <a:ext uri="{28A0092B-C50C-407E-A947-70E740481C1C}">
                <a14:useLocalDpi xmlns:a14="http://schemas.microsoft.com/office/drawing/2010/main" val="0"/>
              </a:ext>
            </a:extLst>
          </a:blip>
          <a:srcRect l="4004" r="6406"/>
          <a:stretch>
            <a:fillRect/>
          </a:stretch>
        </p:blipFill>
        <p:spPr bwMode="auto">
          <a:xfrm>
            <a:off x="3492500" y="1412875"/>
            <a:ext cx="5618163" cy="539908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7903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p:txBody>
          <a:bodyPr/>
          <a:lstStyle/>
          <a:p>
            <a:pPr eaLnBrk="1" hangingPunct="1"/>
            <a:r>
              <a:rPr lang="en-US" sz="3200" b="1" dirty="0" smtClean="0">
                <a:solidFill>
                  <a:srgbClr val="C00000"/>
                </a:solidFill>
              </a:rPr>
              <a:t>TT Climate Watch System</a:t>
            </a:r>
            <a:r>
              <a:rPr lang="en-US" sz="3200" b="1" dirty="0">
                <a:solidFill>
                  <a:srgbClr val="C00000"/>
                </a:solidFill>
              </a:rPr>
              <a:t>: </a:t>
            </a: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Achievements </a:t>
            </a:r>
            <a:r>
              <a:rPr lang="en-US" sz="3200" b="1" dirty="0">
                <a:solidFill>
                  <a:srgbClr val="C00000"/>
                </a:solidFill>
              </a:rPr>
              <a:t>May 2016 – April </a:t>
            </a:r>
            <a:r>
              <a:rPr lang="en-US" sz="3200" b="1" dirty="0" smtClean="0">
                <a:solidFill>
                  <a:srgbClr val="C00000"/>
                </a:solidFill>
              </a:rPr>
              <a:t>2017</a:t>
            </a:r>
          </a:p>
        </p:txBody>
      </p:sp>
      <p:sp>
        <p:nvSpPr>
          <p:cNvPr id="5" name="Espace réservé du contenu 2"/>
          <p:cNvSpPr>
            <a:spLocks noGrp="1"/>
          </p:cNvSpPr>
          <p:nvPr>
            <p:ph idx="1"/>
          </p:nvPr>
        </p:nvSpPr>
        <p:spPr>
          <a:xfrm>
            <a:off x="457200" y="1600200"/>
            <a:ext cx="8229600" cy="5257800"/>
          </a:xfrm>
        </p:spPr>
        <p:txBody>
          <a:bodyPr/>
          <a:lstStyle/>
          <a:p>
            <a:pPr marL="0" indent="0" eaLnBrk="1" hangingPunct="1">
              <a:buNone/>
              <a:defRPr/>
            </a:pPr>
            <a:endParaRPr lang="fr-CH" sz="2400" b="1" dirty="0"/>
          </a:p>
          <a:p>
            <a:pPr eaLnBrk="1" hangingPunct="1">
              <a:defRPr/>
            </a:pPr>
            <a:r>
              <a:rPr lang="fr-CH" sz="2400" dirty="0" smtClean="0"/>
              <a:t>CWS </a:t>
            </a:r>
            <a:r>
              <a:rPr lang="fr-CH" sz="2400" dirty="0"/>
              <a:t>Website </a:t>
            </a:r>
            <a:r>
              <a:rPr lang="fr-CH" sz="2400" dirty="0" smtClean="0"/>
              <a:t>accessible </a:t>
            </a:r>
            <a:r>
              <a:rPr lang="fr-CH" sz="2400" dirty="0"/>
              <a:t>on the RCC </a:t>
            </a:r>
            <a:r>
              <a:rPr lang="fr-CH" sz="2400" dirty="0" smtClean="0"/>
              <a:t>web page</a:t>
            </a:r>
          </a:p>
          <a:p>
            <a:pPr eaLnBrk="1" hangingPunct="1">
              <a:defRPr/>
            </a:pPr>
            <a:r>
              <a:rPr lang="en-US" sz="2400" dirty="0"/>
              <a:t>Promote enhanced utilization and broadening of WMO RCC Network products </a:t>
            </a:r>
            <a:endParaRPr lang="en-US" sz="2400" dirty="0" smtClean="0"/>
          </a:p>
          <a:p>
            <a:pPr eaLnBrk="1" hangingPunct="1">
              <a:defRPr/>
            </a:pPr>
            <a:r>
              <a:rPr lang="en-US" sz="2400" dirty="0" smtClean="0"/>
              <a:t>Not enough feedback from users of </a:t>
            </a:r>
            <a:r>
              <a:rPr lang="fr-CH" sz="2400" dirty="0" err="1" smtClean="0"/>
              <a:t>climate</a:t>
            </a:r>
            <a:r>
              <a:rPr lang="fr-CH" sz="2400" dirty="0" smtClean="0"/>
              <a:t> </a:t>
            </a:r>
            <a:r>
              <a:rPr lang="fr-CH" sz="2400" dirty="0" err="1"/>
              <a:t>watch</a:t>
            </a:r>
            <a:r>
              <a:rPr lang="fr-CH" sz="2400" dirty="0"/>
              <a:t> </a:t>
            </a:r>
            <a:r>
              <a:rPr lang="fr-CH" sz="2400" dirty="0" err="1" smtClean="0"/>
              <a:t>advisories</a:t>
            </a:r>
            <a:r>
              <a:rPr lang="fr-CH" sz="2400" dirty="0"/>
              <a:t>.</a:t>
            </a:r>
            <a:endParaRPr lang="fr-CH" sz="2400" dirty="0" smtClean="0"/>
          </a:p>
          <a:p>
            <a:pPr eaLnBrk="1" hangingPunct="1">
              <a:defRPr/>
            </a:pPr>
            <a:r>
              <a:rPr lang="en-US" sz="2400" dirty="0"/>
              <a:t>G</a:t>
            </a:r>
            <a:r>
              <a:rPr lang="en-US" sz="2400" dirty="0" smtClean="0"/>
              <a:t>uidance </a:t>
            </a:r>
            <a:r>
              <a:rPr lang="en-US" sz="2400" dirty="0"/>
              <a:t>for Climate Watch implementation </a:t>
            </a:r>
            <a:r>
              <a:rPr lang="en-US" sz="2400" dirty="0" smtClean="0"/>
              <a:t>based on the pilot’s experiences</a:t>
            </a:r>
            <a:r>
              <a:rPr lang="en-US" sz="2400" dirty="0" smtClean="0">
                <a:sym typeface="Wingdings" panose="05000000000000000000" pitchFamily="2" charset="2"/>
              </a:rPr>
              <a:t> behind schedule (only ready the structure </a:t>
            </a:r>
            <a:r>
              <a:rPr lang="en-US" sz="2400" dirty="0">
                <a:sym typeface="Wingdings" panose="05000000000000000000" pitchFamily="2" charset="2"/>
              </a:rPr>
              <a:t>of the </a:t>
            </a:r>
            <a:r>
              <a:rPr lang="en-US" sz="2400" dirty="0" smtClean="0">
                <a:sym typeface="Wingdings" panose="05000000000000000000" pitchFamily="2" charset="2"/>
              </a:rPr>
              <a:t>document)</a:t>
            </a:r>
            <a:endParaRPr lang="fr-CH" sz="2400" dirty="0"/>
          </a:p>
          <a:p>
            <a:pPr eaLnBrk="1" hangingPunct="1">
              <a:defRPr/>
            </a:pPr>
            <a:endParaRPr lang="fr-CH" sz="2400" dirty="0" smtClean="0"/>
          </a:p>
          <a:p>
            <a:pPr eaLnBrk="1" hangingPunct="1">
              <a:defRPr/>
            </a:pPr>
            <a:endParaRPr lang="fr-CH" sz="2400" dirty="0"/>
          </a:p>
          <a:p>
            <a:pPr eaLnBrk="1" hangingPunct="1">
              <a:defRPr/>
            </a:pPr>
            <a:endParaRPr lang="en-US" sz="2400" dirty="0"/>
          </a:p>
        </p:txBody>
      </p:sp>
    </p:spTree>
    <p:extLst>
      <p:ext uri="{BB962C8B-B14F-4D97-AF65-F5344CB8AC3E}">
        <p14:creationId xmlns:p14="http://schemas.microsoft.com/office/powerpoint/2010/main" val="194129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pPr eaLnBrk="1" hangingPunct="1"/>
            <a:r>
              <a:rPr lang="en-US" sz="3200" b="1" dirty="0" smtClean="0">
                <a:solidFill>
                  <a:srgbClr val="C00000"/>
                </a:solidFill>
              </a:rPr>
              <a:t> TT Agricultural Meteorology, Leader: Josef </a:t>
            </a:r>
            <a:r>
              <a:rPr lang="en-US" sz="3200" b="1" dirty="0" err="1" smtClean="0">
                <a:solidFill>
                  <a:srgbClr val="C00000"/>
                </a:solidFill>
              </a:rPr>
              <a:t>Eitzinger</a:t>
            </a:r>
            <a:r>
              <a:rPr lang="en-US" sz="3200" b="1" dirty="0" smtClean="0">
                <a:solidFill>
                  <a:srgbClr val="C00000"/>
                </a:solidFill>
              </a:rPr>
              <a:t> (Austria)</a:t>
            </a:r>
          </a:p>
        </p:txBody>
      </p:sp>
      <p:sp>
        <p:nvSpPr>
          <p:cNvPr id="5" name="Espace réservé du contenu 2"/>
          <p:cNvSpPr>
            <a:spLocks noGrp="1"/>
          </p:cNvSpPr>
          <p:nvPr>
            <p:ph idx="1"/>
          </p:nvPr>
        </p:nvSpPr>
        <p:spPr/>
        <p:txBody>
          <a:bodyPr/>
          <a:lstStyle/>
          <a:p>
            <a:pPr marL="0" indent="0" eaLnBrk="1" hangingPunct="1">
              <a:buFont typeface="Arial" charset="0"/>
              <a:buNone/>
              <a:defRPr/>
            </a:pPr>
            <a:r>
              <a:rPr lang="fr-CH" sz="2400" b="1" dirty="0"/>
              <a:t>TOR (</a:t>
            </a:r>
            <a:r>
              <a:rPr lang="fr-CH" sz="2400" b="1" dirty="0" err="1"/>
              <a:t>excerpt</a:t>
            </a:r>
            <a:r>
              <a:rPr lang="fr-CH" sz="2400" b="1" dirty="0"/>
              <a:t>):</a:t>
            </a:r>
            <a:endParaRPr lang="fr-CH" sz="2400" b="1" dirty="0" smtClean="0"/>
          </a:p>
          <a:p>
            <a:pPr eaLnBrk="1" hangingPunct="1">
              <a:defRPr/>
            </a:pPr>
            <a:r>
              <a:rPr lang="en-US" sz="1800" dirty="0" smtClean="0"/>
              <a:t>Identify   </a:t>
            </a:r>
            <a:r>
              <a:rPr lang="en-US" sz="1800" dirty="0"/>
              <a:t>methods and results of economic studies of </a:t>
            </a:r>
            <a:r>
              <a:rPr lang="en-US" sz="1800" dirty="0" err="1"/>
              <a:t>agrometeorological</a:t>
            </a:r>
            <a:r>
              <a:rPr lang="en-US" sz="1800" dirty="0"/>
              <a:t> products/services and develop recommendations,</a:t>
            </a:r>
          </a:p>
          <a:p>
            <a:pPr eaLnBrk="1" hangingPunct="1">
              <a:defRPr/>
            </a:pPr>
            <a:r>
              <a:rPr lang="en-US" sz="1800" dirty="0"/>
              <a:t>T</a:t>
            </a:r>
            <a:r>
              <a:rPr lang="en-US" sz="1800" dirty="0" smtClean="0"/>
              <a:t>ailor </a:t>
            </a:r>
            <a:r>
              <a:rPr lang="en-US" sz="1800" dirty="0"/>
              <a:t>the </a:t>
            </a:r>
            <a:r>
              <a:rPr lang="en-US" sz="1800" dirty="0" err="1"/>
              <a:t>agrometeorological</a:t>
            </a:r>
            <a:r>
              <a:rPr lang="en-US" sz="1800" dirty="0"/>
              <a:t> services and products at local level, taking into account climate change impacts on the whole agricultural production chain, including related training and education,</a:t>
            </a:r>
          </a:p>
          <a:p>
            <a:pPr eaLnBrk="1" hangingPunct="1">
              <a:defRPr/>
            </a:pPr>
            <a:r>
              <a:rPr lang="en-US" sz="1800" dirty="0"/>
              <a:t>E</a:t>
            </a:r>
            <a:r>
              <a:rPr lang="en-US" sz="1800" dirty="0" smtClean="0"/>
              <a:t>valuate </a:t>
            </a:r>
            <a:r>
              <a:rPr lang="en-US" sz="1800" dirty="0"/>
              <a:t>hydrological data bases, products and services and explore the opportunities of synergies with the hydrological activities of relevance for agricultural meteorology.   </a:t>
            </a:r>
            <a:endParaRPr lang="en-US" sz="1800" dirty="0" smtClean="0"/>
          </a:p>
          <a:p>
            <a:pPr eaLnBrk="1" hangingPunct="1">
              <a:defRPr/>
            </a:pP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1115615" y="476672"/>
            <a:ext cx="7488833" cy="4392488"/>
          </a:xfrm>
          <a:prstGeom prst="rect">
            <a:avLst/>
          </a:prstGeom>
        </p:spPr>
        <p:txBody>
          <a:bodyPr vert="horz" lIns="68580" tIns="34290" rIns="68580" bIns="3429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r>
              <a:rPr lang="en-US" sz="1950" b="1" dirty="0"/>
              <a:t> </a:t>
            </a:r>
            <a:r>
              <a:rPr lang="en-US" sz="4100" b="1" dirty="0" smtClean="0">
                <a:solidFill>
                  <a:srgbClr val="C00000"/>
                </a:solidFill>
              </a:rPr>
              <a:t>The </a:t>
            </a:r>
            <a:r>
              <a:rPr lang="en-US" sz="4100" b="1" dirty="0">
                <a:solidFill>
                  <a:srgbClr val="C00000"/>
                </a:solidFill>
              </a:rPr>
              <a:t>economic impacts of agrometeorological information in Europe</a:t>
            </a:r>
          </a:p>
          <a:p>
            <a:pPr algn="l"/>
            <a:endParaRPr lang="en-US" sz="1950" b="1" dirty="0"/>
          </a:p>
          <a:p>
            <a:pPr lvl="1" algn="l"/>
            <a:endParaRPr lang="en-US" sz="2800" b="1" dirty="0" smtClean="0"/>
          </a:p>
          <a:p>
            <a:pPr lvl="1" algn="l"/>
            <a:r>
              <a:rPr lang="en-US" sz="2800" b="1" dirty="0" smtClean="0"/>
              <a:t>Subtasks:</a:t>
            </a:r>
          </a:p>
          <a:p>
            <a:pPr lvl="1" algn="l"/>
            <a:endParaRPr lang="de-DE" sz="2300" dirty="0"/>
          </a:p>
          <a:p>
            <a:pPr lvl="1" algn="l"/>
            <a:r>
              <a:rPr lang="en-US" sz="2300" dirty="0"/>
              <a:t>● Literature survey on up to date methods </a:t>
            </a:r>
            <a:r>
              <a:rPr lang="en-US" sz="2300" b="1" dirty="0"/>
              <a:t>(9.1)</a:t>
            </a:r>
            <a:endParaRPr lang="de-DE" sz="2300" dirty="0"/>
          </a:p>
          <a:p>
            <a:pPr lvl="1" algn="l"/>
            <a:r>
              <a:rPr lang="en-US" sz="2300" dirty="0"/>
              <a:t>● List of existing research activities in the field of economic assessments of adaptation options (i.e. cooperation with MACSUR project</a:t>
            </a:r>
            <a:r>
              <a:rPr lang="en-US" sz="2300" b="1" dirty="0"/>
              <a:t>) (9.1)</a:t>
            </a:r>
            <a:endParaRPr lang="de-DE" sz="2300" dirty="0"/>
          </a:p>
          <a:p>
            <a:pPr lvl="1" algn="l"/>
            <a:r>
              <a:rPr lang="en-US" sz="2300" dirty="0"/>
              <a:t>● </a:t>
            </a:r>
            <a:r>
              <a:rPr lang="en-US" sz="2300" b="1" dirty="0">
                <a:solidFill>
                  <a:srgbClr val="C00000"/>
                </a:solidFill>
              </a:rPr>
              <a:t>Collection of new case studies</a:t>
            </a:r>
            <a:r>
              <a:rPr lang="en-US" sz="2300" dirty="0"/>
              <a:t>, incl. estimation of potentials of agrometeorological information (reality vs. optimum) </a:t>
            </a:r>
            <a:r>
              <a:rPr lang="en-US" sz="2300" b="1" dirty="0"/>
              <a:t>(9.2</a:t>
            </a:r>
            <a:r>
              <a:rPr lang="en-US" sz="2300" b="1" dirty="0" smtClean="0"/>
              <a:t>) (completed in 2016)</a:t>
            </a:r>
            <a:endParaRPr lang="de-DE" sz="2300" dirty="0"/>
          </a:p>
          <a:p>
            <a:pPr lvl="1" algn="l"/>
            <a:r>
              <a:rPr lang="en-US" sz="2300" dirty="0"/>
              <a:t>● Recommendations </a:t>
            </a:r>
            <a:r>
              <a:rPr lang="en-US" sz="2300" b="1" dirty="0"/>
              <a:t>(9.3</a:t>
            </a:r>
            <a:r>
              <a:rPr lang="en-US" sz="2300" b="1" dirty="0" smtClean="0"/>
              <a:t>) </a:t>
            </a:r>
            <a:r>
              <a:rPr lang="en-US" sz="2300" b="1" dirty="0"/>
              <a:t>(completed in 2016)</a:t>
            </a:r>
            <a:endParaRPr lang="de-DE" sz="2300" dirty="0"/>
          </a:p>
          <a:p>
            <a:pPr algn="l"/>
            <a:endParaRPr lang="en-US" sz="1950" b="1" dirty="0"/>
          </a:p>
          <a:p>
            <a:r>
              <a:rPr lang="en-US" sz="1950" b="1" dirty="0" smtClean="0"/>
              <a:t> </a:t>
            </a:r>
            <a:endParaRPr lang="en-US" sz="1950" dirty="0"/>
          </a:p>
          <a:p>
            <a:endParaRPr lang="en-US" sz="1800" dirty="0"/>
          </a:p>
          <a:p>
            <a:endParaRPr lang="de-DE" sz="1800" dirty="0"/>
          </a:p>
        </p:txBody>
      </p:sp>
    </p:spTree>
    <p:extLst>
      <p:ext uri="{BB962C8B-B14F-4D97-AF65-F5344CB8AC3E}">
        <p14:creationId xmlns:p14="http://schemas.microsoft.com/office/powerpoint/2010/main" val="410130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755576" y="548680"/>
            <a:ext cx="8208911" cy="4680521"/>
          </a:xfrm>
          <a:prstGeom prst="rect">
            <a:avLst/>
          </a:prstGeom>
        </p:spPr>
        <p:txBody>
          <a:bodyPr vert="horz" lIns="68580" tIns="34290" rIns="68580" bIns="3429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7400" dirty="0"/>
              <a:t> </a:t>
            </a:r>
            <a:r>
              <a:rPr lang="en-US" sz="12800" b="1" dirty="0" smtClean="0">
                <a:solidFill>
                  <a:srgbClr val="C00000"/>
                </a:solidFill>
              </a:rPr>
              <a:t>Tailoring </a:t>
            </a:r>
            <a:r>
              <a:rPr lang="en-US" sz="12800" b="1" dirty="0">
                <a:solidFill>
                  <a:srgbClr val="C00000"/>
                </a:solidFill>
              </a:rPr>
              <a:t>agrometeorological services and products at local level, </a:t>
            </a:r>
            <a:r>
              <a:rPr lang="en-US" sz="12800" b="1" dirty="0" smtClean="0">
                <a:solidFill>
                  <a:srgbClr val="C00000"/>
                </a:solidFill>
              </a:rPr>
              <a:t>taking </a:t>
            </a:r>
            <a:r>
              <a:rPr lang="en-US" sz="12800" b="1" dirty="0">
                <a:solidFill>
                  <a:srgbClr val="C00000"/>
                </a:solidFill>
              </a:rPr>
              <a:t>into account climate change impacts/adaptation on the </a:t>
            </a:r>
            <a:r>
              <a:rPr lang="en-US" sz="12800" b="1" dirty="0" smtClean="0">
                <a:solidFill>
                  <a:srgbClr val="C00000"/>
                </a:solidFill>
              </a:rPr>
              <a:t>whole agricultural </a:t>
            </a:r>
            <a:r>
              <a:rPr lang="en-US" sz="12800" b="1" dirty="0">
                <a:solidFill>
                  <a:srgbClr val="C00000"/>
                </a:solidFill>
              </a:rPr>
              <a:t>production </a:t>
            </a:r>
            <a:r>
              <a:rPr lang="en-US" sz="12800" b="1" dirty="0" smtClean="0">
                <a:solidFill>
                  <a:srgbClr val="C00000"/>
                </a:solidFill>
              </a:rPr>
              <a:t>chain</a:t>
            </a:r>
            <a:r>
              <a:rPr lang="en-US" sz="9800" dirty="0">
                <a:solidFill>
                  <a:srgbClr val="C00000"/>
                </a:solidFill>
              </a:rPr>
              <a:t> </a:t>
            </a:r>
            <a:endParaRPr lang="de-DE" sz="9800" dirty="0">
              <a:solidFill>
                <a:srgbClr val="C00000"/>
              </a:solidFill>
            </a:endParaRPr>
          </a:p>
          <a:p>
            <a:pPr lvl="1" algn="l"/>
            <a:endParaRPr lang="en-US" sz="5000" b="1" dirty="0" smtClean="0"/>
          </a:p>
          <a:p>
            <a:pPr lvl="1" algn="l"/>
            <a:endParaRPr lang="en-US" sz="7400" b="1" dirty="0" smtClean="0"/>
          </a:p>
          <a:p>
            <a:pPr lvl="1" algn="l"/>
            <a:endParaRPr lang="en-US" sz="7400" b="1" dirty="0"/>
          </a:p>
          <a:p>
            <a:pPr lvl="1" algn="l"/>
            <a:r>
              <a:rPr lang="en-US" sz="7400" b="1" dirty="0" smtClean="0"/>
              <a:t>Subtasks:</a:t>
            </a:r>
          </a:p>
          <a:p>
            <a:pPr lvl="1" algn="l"/>
            <a:endParaRPr lang="de-DE" sz="5500" dirty="0"/>
          </a:p>
          <a:p>
            <a:pPr lvl="1" algn="l"/>
            <a:r>
              <a:rPr lang="en-US" sz="7200" dirty="0"/>
              <a:t>● Literature review/update on operational methods, services and products </a:t>
            </a:r>
            <a:r>
              <a:rPr lang="en-US" sz="7200" b="1" dirty="0"/>
              <a:t>(10.1)</a:t>
            </a:r>
            <a:endParaRPr lang="de-DE" sz="7200" dirty="0"/>
          </a:p>
          <a:p>
            <a:pPr lvl="1" algn="l"/>
            <a:r>
              <a:rPr lang="en-US" sz="7200" dirty="0"/>
              <a:t>● </a:t>
            </a:r>
            <a:r>
              <a:rPr lang="en-US" sz="7200" b="1" dirty="0">
                <a:solidFill>
                  <a:srgbClr val="C00000"/>
                </a:solidFill>
              </a:rPr>
              <a:t>Case studies of related activities </a:t>
            </a:r>
            <a:r>
              <a:rPr lang="en-US" sz="7200" dirty="0"/>
              <a:t>of services out of NMHs i.e. agricultural insurances and service </a:t>
            </a:r>
            <a:r>
              <a:rPr lang="en-US" sz="7200" dirty="0" err="1"/>
              <a:t>cooperations</a:t>
            </a:r>
            <a:r>
              <a:rPr lang="en-US" sz="7200" dirty="0"/>
              <a:t> with NMHs (good practices) </a:t>
            </a:r>
            <a:r>
              <a:rPr lang="en-US" sz="7200" b="1" dirty="0"/>
              <a:t>(10.2</a:t>
            </a:r>
            <a:r>
              <a:rPr lang="en-US" sz="7200" b="1" dirty="0" smtClean="0"/>
              <a:t>) (completed in 2016)</a:t>
            </a:r>
            <a:endParaRPr lang="de-DE" sz="7200" dirty="0"/>
          </a:p>
          <a:p>
            <a:pPr lvl="1" algn="l"/>
            <a:r>
              <a:rPr lang="en-US" sz="7200" dirty="0"/>
              <a:t>● Specific </a:t>
            </a:r>
            <a:r>
              <a:rPr lang="en-US" sz="7200" b="1" dirty="0">
                <a:solidFill>
                  <a:srgbClr val="C00000"/>
                </a:solidFill>
              </a:rPr>
              <a:t>evaluation of operational products/services related to extreme meteorological events</a:t>
            </a:r>
            <a:r>
              <a:rPr lang="en-US" sz="7200" dirty="0"/>
              <a:t> (i.e. </a:t>
            </a:r>
            <a:r>
              <a:rPr lang="en-US" sz="7200" dirty="0" err="1"/>
              <a:t>Meteo</a:t>
            </a:r>
            <a:r>
              <a:rPr lang="en-US" sz="7200" dirty="0"/>
              <a:t>-Alarm) </a:t>
            </a:r>
            <a:r>
              <a:rPr lang="en-US" sz="7200" b="1" dirty="0"/>
              <a:t>(10.3</a:t>
            </a:r>
            <a:r>
              <a:rPr lang="en-US" sz="7200" b="1" dirty="0" smtClean="0"/>
              <a:t>) </a:t>
            </a:r>
            <a:r>
              <a:rPr lang="en-US" sz="7200" b="1" dirty="0"/>
              <a:t>(completed in 2016</a:t>
            </a:r>
            <a:r>
              <a:rPr lang="en-US" sz="7200" b="1" dirty="0" smtClean="0"/>
              <a:t>)</a:t>
            </a:r>
            <a:endParaRPr lang="de-DE" sz="7200" dirty="0"/>
          </a:p>
          <a:p>
            <a:pPr lvl="1" algn="l"/>
            <a:r>
              <a:rPr lang="fr-FR" sz="7200" dirty="0"/>
              <a:t>● Evaluation on </a:t>
            </a:r>
            <a:r>
              <a:rPr lang="fr-FR" sz="7200" dirty="0" err="1"/>
              <a:t>available</a:t>
            </a:r>
            <a:r>
              <a:rPr lang="fr-FR" sz="7200" dirty="0"/>
              <a:t> data bases/gaps/technologies </a:t>
            </a:r>
            <a:r>
              <a:rPr lang="fr-FR" sz="7200" b="1" dirty="0"/>
              <a:t>(10.4</a:t>
            </a:r>
            <a:r>
              <a:rPr lang="fr-FR" sz="7200" b="1" dirty="0" smtClean="0"/>
              <a:t>) (</a:t>
            </a:r>
            <a:r>
              <a:rPr lang="en-US" sz="7200" b="1" dirty="0" smtClean="0"/>
              <a:t>addressed </a:t>
            </a:r>
            <a:r>
              <a:rPr lang="en-US" sz="7200" b="1" dirty="0"/>
              <a:t>only partly and is a suggested </a:t>
            </a:r>
            <a:r>
              <a:rPr lang="en-US" sz="7200" b="1" dirty="0" smtClean="0"/>
              <a:t>focus for </a:t>
            </a:r>
            <a:r>
              <a:rPr lang="en-US" sz="7200" b="1" dirty="0"/>
              <a:t>the next intersessional </a:t>
            </a:r>
            <a:r>
              <a:rPr lang="en-US" sz="7200" b="1" dirty="0" smtClean="0"/>
              <a:t>period)</a:t>
            </a:r>
            <a:endParaRPr lang="de-DE" sz="7200" dirty="0"/>
          </a:p>
          <a:p>
            <a:pPr lvl="1" algn="l"/>
            <a:r>
              <a:rPr lang="en-US" sz="7200" dirty="0"/>
              <a:t>● Develop recommendations </a:t>
            </a:r>
            <a:r>
              <a:rPr lang="en-US" sz="7200" b="1" dirty="0"/>
              <a:t>(10.5</a:t>
            </a:r>
            <a:r>
              <a:rPr lang="en-US" sz="7200" b="1" dirty="0" smtClean="0"/>
              <a:t>) </a:t>
            </a:r>
            <a:r>
              <a:rPr lang="en-US" sz="7200" b="1" dirty="0"/>
              <a:t>(completed in 2016</a:t>
            </a:r>
            <a:r>
              <a:rPr lang="en-US" sz="7200" b="1" dirty="0" smtClean="0"/>
              <a:t>)</a:t>
            </a:r>
            <a:endParaRPr lang="de-DE" sz="7200" dirty="0"/>
          </a:p>
          <a:p>
            <a:pPr lvl="1" algn="l"/>
            <a:endParaRPr lang="en-US" sz="5000" b="1" dirty="0"/>
          </a:p>
        </p:txBody>
      </p:sp>
    </p:spTree>
    <p:extLst>
      <p:ext uri="{BB962C8B-B14F-4D97-AF65-F5344CB8AC3E}">
        <p14:creationId xmlns:p14="http://schemas.microsoft.com/office/powerpoint/2010/main" val="2596312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539552" y="332656"/>
            <a:ext cx="8280920" cy="496855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r>
              <a:rPr lang="en-US" dirty="0"/>
              <a:t> </a:t>
            </a:r>
            <a:r>
              <a:rPr lang="en-US" sz="3200" b="1" dirty="0" smtClean="0">
                <a:solidFill>
                  <a:srgbClr val="C00000"/>
                </a:solidFill>
              </a:rPr>
              <a:t>Evaluation </a:t>
            </a:r>
            <a:r>
              <a:rPr lang="en-US" sz="3200" b="1" dirty="0">
                <a:solidFill>
                  <a:srgbClr val="C00000"/>
                </a:solidFill>
              </a:rPr>
              <a:t>of hydrological data bases, products and services for agrometeorological issues (in coop. with hydro-meteorological task teams) </a:t>
            </a:r>
            <a:endParaRPr lang="de-DE" sz="3200" dirty="0">
              <a:solidFill>
                <a:srgbClr val="C00000"/>
              </a:solidFill>
            </a:endParaRPr>
          </a:p>
          <a:p>
            <a:r>
              <a:rPr lang="en-US" sz="1800" b="1" dirty="0"/>
              <a:t> </a:t>
            </a:r>
            <a:endParaRPr lang="de-DE" sz="1800" dirty="0"/>
          </a:p>
          <a:p>
            <a:pPr lvl="1" algn="l"/>
            <a:r>
              <a:rPr lang="en-US" sz="1800" dirty="0"/>
              <a:t>● </a:t>
            </a:r>
            <a:r>
              <a:rPr lang="en-US" sz="1800" b="1" dirty="0">
                <a:solidFill>
                  <a:srgbClr val="C00000"/>
                </a:solidFill>
              </a:rPr>
              <a:t>Review and assess potential of cross cutting </a:t>
            </a:r>
            <a:r>
              <a:rPr lang="en-US" sz="1800" dirty="0"/>
              <a:t>issues for related agrometeorological problems (i.e. irrigation water management, soil erosion, flooding and soil wetness); reporting based on available case studies </a:t>
            </a:r>
            <a:r>
              <a:rPr lang="en-US" sz="1800" b="1" dirty="0"/>
              <a:t>(11.1</a:t>
            </a:r>
            <a:r>
              <a:rPr lang="en-US" sz="1800" b="1" dirty="0" smtClean="0"/>
              <a:t>) (completed in 2016)</a:t>
            </a:r>
            <a:endParaRPr lang="de-DE" sz="1800" dirty="0"/>
          </a:p>
          <a:p>
            <a:pPr lvl="1" algn="l"/>
            <a:r>
              <a:rPr lang="en-US" sz="1800" dirty="0"/>
              <a:t>● Recommendations </a:t>
            </a:r>
            <a:r>
              <a:rPr lang="en-US" sz="1800" b="1" dirty="0"/>
              <a:t>(11.1)</a:t>
            </a:r>
            <a:endParaRPr lang="de-DE" sz="1800" dirty="0"/>
          </a:p>
          <a:p>
            <a:pPr lvl="1" algn="l"/>
            <a:r>
              <a:rPr lang="en-US" sz="1800" dirty="0"/>
              <a:t>-how synergies could be better used (of data, services) </a:t>
            </a:r>
            <a:endParaRPr lang="de-DE" sz="1800" dirty="0"/>
          </a:p>
          <a:p>
            <a:pPr lvl="1" algn="l"/>
            <a:r>
              <a:rPr lang="en-US" sz="1800" dirty="0"/>
              <a:t>-improving related products and services</a:t>
            </a:r>
            <a:endParaRPr lang="de-DE" sz="1800" dirty="0"/>
          </a:p>
          <a:p>
            <a:pPr lvl="1" algn="l"/>
            <a:r>
              <a:rPr lang="en-US" sz="1800" b="1" dirty="0"/>
              <a:t>  </a:t>
            </a:r>
          </a:p>
          <a:p>
            <a:pPr lvl="1"/>
            <a:endParaRPr lang="de-DE" sz="1100" dirty="0"/>
          </a:p>
        </p:txBody>
      </p:sp>
    </p:spTree>
    <p:extLst>
      <p:ext uri="{BB962C8B-B14F-4D97-AF65-F5344CB8AC3E}">
        <p14:creationId xmlns:p14="http://schemas.microsoft.com/office/powerpoint/2010/main" val="369835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Otsikko 1"/>
          <p:cNvSpPr>
            <a:spLocks noGrp="1"/>
          </p:cNvSpPr>
          <p:nvPr>
            <p:ph type="ctrTitle"/>
          </p:nvPr>
        </p:nvSpPr>
        <p:spPr>
          <a:xfrm>
            <a:off x="683568" y="692696"/>
            <a:ext cx="7416824" cy="1037233"/>
          </a:xfrm>
        </p:spPr>
        <p:txBody>
          <a:bodyPr/>
          <a:lstStyle/>
          <a:p>
            <a:pPr eaLnBrk="1" hangingPunct="1"/>
            <a:r>
              <a:rPr lang="en-GB" sz="3200" b="1" dirty="0" smtClean="0">
                <a:solidFill>
                  <a:srgbClr val="C00000"/>
                </a:solidFill>
              </a:rPr>
              <a:t>Vision of the WG Climate and Hydrology</a:t>
            </a:r>
          </a:p>
        </p:txBody>
      </p:sp>
      <p:sp>
        <p:nvSpPr>
          <p:cNvPr id="3" name="Alaotsikko 2"/>
          <p:cNvSpPr>
            <a:spLocks noGrp="1"/>
          </p:cNvSpPr>
          <p:nvPr>
            <p:ph type="subTitle" idx="1"/>
          </p:nvPr>
        </p:nvSpPr>
        <p:spPr>
          <a:xfrm>
            <a:off x="827584" y="2060848"/>
            <a:ext cx="7920037" cy="2952973"/>
          </a:xfrm>
        </p:spPr>
        <p:txBody>
          <a:bodyPr>
            <a:noAutofit/>
          </a:bodyPr>
          <a:lstStyle/>
          <a:p>
            <a:pPr marL="457200" indent="-457200" algn="l" eaLnBrk="1" hangingPunct="1">
              <a:buFont typeface="Calibri" pitchFamily="34" charset="0"/>
              <a:buAutoNum type="arabicPeriod"/>
            </a:pPr>
            <a:r>
              <a:rPr lang="en-GB" sz="2800" dirty="0" smtClean="0">
                <a:solidFill>
                  <a:schemeClr val="tx1"/>
                </a:solidFill>
              </a:rPr>
              <a:t>Contribution to WMO activities</a:t>
            </a:r>
          </a:p>
          <a:p>
            <a:pPr marL="457200" indent="-457200" algn="l" eaLnBrk="1" hangingPunct="1">
              <a:buFont typeface="Calibri" pitchFamily="34" charset="0"/>
              <a:buAutoNum type="arabicPeriod"/>
            </a:pPr>
            <a:r>
              <a:rPr lang="en-GB" sz="2800" dirty="0" smtClean="0">
                <a:solidFill>
                  <a:schemeClr val="tx1"/>
                </a:solidFill>
              </a:rPr>
              <a:t>Special focus on GFCS</a:t>
            </a:r>
          </a:p>
          <a:p>
            <a:pPr marL="457200" indent="-457200" algn="l" eaLnBrk="1" hangingPunct="1">
              <a:buFont typeface="Calibri" pitchFamily="34" charset="0"/>
              <a:buAutoNum type="arabicPeriod"/>
            </a:pPr>
            <a:r>
              <a:rPr lang="en-GB" sz="2800" dirty="0" smtClean="0">
                <a:solidFill>
                  <a:schemeClr val="tx1"/>
                </a:solidFill>
              </a:rPr>
              <a:t>Climate and Hydrological services</a:t>
            </a:r>
          </a:p>
          <a:p>
            <a:pPr marL="457200" indent="-457200" algn="l" eaLnBrk="1" hangingPunct="1">
              <a:buFont typeface="Calibri" pitchFamily="34" charset="0"/>
              <a:buAutoNum type="arabicPeriod"/>
            </a:pPr>
            <a:r>
              <a:rPr lang="en-GB" sz="2800" dirty="0" smtClean="0">
                <a:solidFill>
                  <a:schemeClr val="tx1"/>
                </a:solidFill>
              </a:rPr>
              <a:t>Support of NMHSs enhance capacities</a:t>
            </a:r>
          </a:p>
          <a:p>
            <a:pPr marL="457200" indent="-457200" eaLnBrk="1" hangingPunct="1"/>
            <a:endParaRPr lang="en-GB"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pPr eaLnBrk="1" hangingPunct="1"/>
            <a:r>
              <a:rPr lang="en-US" sz="3200" b="1" dirty="0" smtClean="0"/>
              <a:t> </a:t>
            </a:r>
            <a:r>
              <a:rPr lang="en-US" sz="3200" b="1" dirty="0" smtClean="0">
                <a:solidFill>
                  <a:srgbClr val="C00000"/>
                </a:solidFill>
              </a:rPr>
              <a:t>TT Agricultural </a:t>
            </a:r>
            <a:r>
              <a:rPr lang="en-US" sz="3200" b="1" dirty="0">
                <a:solidFill>
                  <a:srgbClr val="C00000"/>
                </a:solidFill>
              </a:rPr>
              <a:t>Meteorology: </a:t>
            </a: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Achievements </a:t>
            </a:r>
            <a:r>
              <a:rPr lang="en-US" sz="3200" b="1" dirty="0">
                <a:solidFill>
                  <a:srgbClr val="C00000"/>
                </a:solidFill>
              </a:rPr>
              <a:t>May 2016 – April </a:t>
            </a:r>
            <a:r>
              <a:rPr lang="en-US" sz="3200" b="1" dirty="0" smtClean="0">
                <a:solidFill>
                  <a:srgbClr val="C00000"/>
                </a:solidFill>
              </a:rPr>
              <a:t>2017</a:t>
            </a:r>
          </a:p>
        </p:txBody>
      </p:sp>
      <p:sp>
        <p:nvSpPr>
          <p:cNvPr id="5" name="Espace réservé du contenu 2"/>
          <p:cNvSpPr>
            <a:spLocks noGrp="1"/>
          </p:cNvSpPr>
          <p:nvPr>
            <p:ph idx="1"/>
          </p:nvPr>
        </p:nvSpPr>
        <p:spPr/>
        <p:txBody>
          <a:bodyPr/>
          <a:lstStyle/>
          <a:p>
            <a:pPr marL="0" indent="0" eaLnBrk="1" hangingPunct="1">
              <a:buFont typeface="Arial" charset="0"/>
              <a:buNone/>
              <a:defRPr/>
            </a:pPr>
            <a:r>
              <a:rPr lang="en-US" sz="1800" dirty="0" smtClean="0"/>
              <a:t> </a:t>
            </a:r>
            <a:endParaRPr lang="fr-CH" sz="2400" b="1" dirty="0"/>
          </a:p>
          <a:p>
            <a:pPr eaLnBrk="1" hangingPunct="1">
              <a:defRPr/>
            </a:pPr>
            <a:r>
              <a:rPr lang="fr-CH" sz="2400" dirty="0" err="1" smtClean="0"/>
              <a:t>Numerous</a:t>
            </a:r>
            <a:r>
              <a:rPr lang="fr-CH" sz="2400" dirty="0" smtClean="0"/>
              <a:t> contribution from experts (including outside the nominated </a:t>
            </a:r>
            <a:r>
              <a:rPr lang="fr-CH" sz="2400" dirty="0" err="1" smtClean="0"/>
              <a:t>ones</a:t>
            </a:r>
            <a:r>
              <a:rPr lang="fr-CH" sz="2400" dirty="0"/>
              <a:t>) (*)</a:t>
            </a:r>
            <a:endParaRPr lang="fr-CH" sz="2400" dirty="0" smtClean="0"/>
          </a:p>
          <a:p>
            <a:pPr eaLnBrk="1" hangingPunct="1">
              <a:defRPr/>
            </a:pPr>
            <a:r>
              <a:rPr lang="fr-CH" sz="2400" dirty="0" err="1" smtClean="0"/>
              <a:t>Detailed</a:t>
            </a:r>
            <a:r>
              <a:rPr lang="fr-CH" sz="2400" dirty="0" smtClean="0"/>
              <a:t> </a:t>
            </a:r>
            <a:r>
              <a:rPr lang="fr-CH" sz="2400" dirty="0" err="1" smtClean="0"/>
              <a:t>intermediate</a:t>
            </a:r>
            <a:r>
              <a:rPr lang="fr-CH" sz="2400" dirty="0" smtClean="0"/>
              <a:t> and final report of the TT </a:t>
            </a:r>
            <a:r>
              <a:rPr lang="fr-CH" sz="2400" dirty="0" err="1" smtClean="0"/>
              <a:t>available</a:t>
            </a:r>
            <a:r>
              <a:rPr lang="fr-CH" sz="2400" dirty="0" smtClean="0"/>
              <a:t>.</a:t>
            </a:r>
          </a:p>
          <a:p>
            <a:pPr eaLnBrk="1" hangingPunct="1">
              <a:defRPr/>
            </a:pPr>
            <a:r>
              <a:rPr lang="fr-CH" sz="2400" dirty="0" err="1" smtClean="0"/>
              <a:t>Clear</a:t>
            </a:r>
            <a:r>
              <a:rPr lang="fr-CH" sz="2400" dirty="0" smtClean="0"/>
              <a:t> </a:t>
            </a:r>
            <a:r>
              <a:rPr lang="fr-CH" sz="2400" dirty="0" err="1" smtClean="0"/>
              <a:t>reporting</a:t>
            </a:r>
            <a:r>
              <a:rPr lang="fr-CH" sz="2400" dirty="0" smtClean="0"/>
              <a:t> </a:t>
            </a:r>
            <a:r>
              <a:rPr lang="fr-CH" sz="2400" dirty="0" err="1" smtClean="0"/>
              <a:t>schedule</a:t>
            </a:r>
            <a:r>
              <a:rPr lang="fr-CH" sz="2400" dirty="0" smtClean="0"/>
              <a:t> for </a:t>
            </a:r>
            <a:r>
              <a:rPr lang="fr-CH" sz="2400" dirty="0" err="1" smtClean="0"/>
              <a:t>activities</a:t>
            </a:r>
            <a:r>
              <a:rPr lang="fr-CH" sz="2400" dirty="0" smtClean="0"/>
              <a:t>/</a:t>
            </a:r>
            <a:r>
              <a:rPr lang="fr-CH" sz="2400" dirty="0" err="1" smtClean="0"/>
              <a:t>deliverables</a:t>
            </a:r>
            <a:r>
              <a:rPr lang="fr-CH" sz="2400" dirty="0" smtClean="0"/>
              <a:t> </a:t>
            </a:r>
            <a:r>
              <a:rPr lang="fr-CH" sz="2400" dirty="0" err="1" smtClean="0"/>
              <a:t>with</a:t>
            </a:r>
            <a:r>
              <a:rPr lang="fr-CH" sz="2400" dirty="0" smtClean="0"/>
              <a:t> </a:t>
            </a:r>
            <a:r>
              <a:rPr lang="fr-CH" sz="2400" dirty="0" err="1" smtClean="0"/>
              <a:t>responsible</a:t>
            </a:r>
            <a:r>
              <a:rPr lang="fr-CH" sz="2400" dirty="0" smtClean="0"/>
              <a:t> </a:t>
            </a:r>
            <a:r>
              <a:rPr lang="fr-CH" sz="2400" dirty="0" err="1" smtClean="0"/>
              <a:t>persons</a:t>
            </a:r>
            <a:r>
              <a:rPr lang="fr-CH" sz="2400" dirty="0" smtClean="0"/>
              <a:t> </a:t>
            </a:r>
            <a:r>
              <a:rPr lang="fr-CH" sz="2400" dirty="0" err="1" smtClean="0"/>
              <a:t>assigned</a:t>
            </a:r>
            <a:r>
              <a:rPr lang="fr-CH" sz="2400" dirty="0" smtClean="0"/>
              <a:t> to </a:t>
            </a:r>
            <a:r>
              <a:rPr lang="fr-CH" sz="2400" dirty="0" err="1" smtClean="0"/>
              <a:t>each</a:t>
            </a:r>
            <a:r>
              <a:rPr lang="fr-CH" sz="2400" dirty="0" smtClean="0"/>
              <a:t> of </a:t>
            </a:r>
            <a:r>
              <a:rPr lang="fr-CH" sz="2400" dirty="0" err="1" smtClean="0"/>
              <a:t>them</a:t>
            </a:r>
            <a:r>
              <a:rPr lang="fr-CH" sz="2400" dirty="0" smtClean="0"/>
              <a:t>.</a:t>
            </a:r>
          </a:p>
          <a:p>
            <a:pPr eaLnBrk="1" hangingPunct="1">
              <a:defRPr/>
            </a:pPr>
            <a:endParaRPr lang="fr-CH" sz="2400" b="1" dirty="0">
              <a:solidFill>
                <a:srgbClr val="FF0000"/>
              </a:solidFill>
            </a:endParaRPr>
          </a:p>
          <a:p>
            <a:pPr marL="0" indent="0" eaLnBrk="1" hangingPunct="1">
              <a:buNone/>
              <a:defRPr/>
            </a:pPr>
            <a:endParaRPr lang="fr-CH" sz="2400" dirty="0"/>
          </a:p>
          <a:p>
            <a:pPr eaLnBrk="1" hangingPunct="1">
              <a:defRPr/>
            </a:pPr>
            <a:endParaRPr lang="en-US" sz="2400" dirty="0"/>
          </a:p>
        </p:txBody>
      </p:sp>
      <p:sp>
        <p:nvSpPr>
          <p:cNvPr id="4" name="Untertitel 2"/>
          <p:cNvSpPr txBox="1">
            <a:spLocks/>
          </p:cNvSpPr>
          <p:nvPr/>
        </p:nvSpPr>
        <p:spPr>
          <a:xfrm>
            <a:off x="457200" y="5517232"/>
            <a:ext cx="8435280" cy="108012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smtClean="0"/>
              <a:t>(*) With </a:t>
            </a:r>
            <a:r>
              <a:rPr lang="en-US" sz="1800" dirty="0"/>
              <a:t>contributions from the actual expert team members:</a:t>
            </a:r>
          </a:p>
          <a:p>
            <a:pPr algn="l"/>
            <a:r>
              <a:rPr lang="en-US" sz="1350" dirty="0"/>
              <a:t> J. Eitzinger</a:t>
            </a:r>
            <a:r>
              <a:rPr lang="en-US" sz="1350" baseline="30000" dirty="0"/>
              <a:t>1</a:t>
            </a:r>
            <a:r>
              <a:rPr lang="en-US" sz="1350" dirty="0"/>
              <a:t>, A. Susnik², B. Lalic</a:t>
            </a:r>
            <a:r>
              <a:rPr lang="en-US" sz="1350" baseline="30000" dirty="0"/>
              <a:t>3</a:t>
            </a:r>
            <a:r>
              <a:rPr lang="en-US" sz="1350" dirty="0"/>
              <a:t>, L. Dekic</a:t>
            </a:r>
            <a:r>
              <a:rPr lang="en-US" sz="1350" baseline="30000" dirty="0"/>
              <a:t>10</a:t>
            </a:r>
            <a:r>
              <a:rPr lang="en-US" sz="1350" dirty="0"/>
              <a:t>, D.P. Anastasiou</a:t>
            </a:r>
            <a:r>
              <a:rPr lang="en-US" sz="1350" baseline="30000" dirty="0"/>
              <a:t>4</a:t>
            </a:r>
            <a:r>
              <a:rPr lang="en-US" sz="1350" dirty="0"/>
              <a:t>, P. Struzik</a:t>
            </a:r>
            <a:r>
              <a:rPr lang="en-US" sz="1350" baseline="30000" dirty="0"/>
              <a:t>5</a:t>
            </a:r>
            <a:r>
              <a:rPr lang="en-US" sz="1350" dirty="0"/>
              <a:t>, M. Kepinska-Kasprzak</a:t>
            </a:r>
            <a:r>
              <a:rPr lang="en-US" sz="1350" baseline="30000" dirty="0"/>
              <a:t>5</a:t>
            </a:r>
            <a:r>
              <a:rPr lang="en-US" sz="1350" dirty="0"/>
              <a:t>, E. Mateescu</a:t>
            </a:r>
            <a:r>
              <a:rPr lang="en-US" sz="1350" baseline="30000" dirty="0"/>
              <a:t>6</a:t>
            </a:r>
            <a:r>
              <a:rPr lang="en-US" sz="1350" dirty="0"/>
              <a:t>, F. Rossi</a:t>
            </a:r>
            <a:r>
              <a:rPr lang="en-US" sz="1350" baseline="30000" dirty="0"/>
              <a:t>7</a:t>
            </a:r>
            <a:r>
              <a:rPr lang="en-US" sz="1350" dirty="0"/>
              <a:t>, L. Mariani</a:t>
            </a:r>
            <a:r>
              <a:rPr lang="en-US" sz="1350" baseline="30000" dirty="0"/>
              <a:t>8</a:t>
            </a:r>
            <a:r>
              <a:rPr lang="en-US" sz="1350" dirty="0"/>
              <a:t>, S. Parisi</a:t>
            </a:r>
            <a:r>
              <a:rPr lang="en-US" sz="1350" baseline="30000" dirty="0"/>
              <a:t>8</a:t>
            </a:r>
            <a:r>
              <a:rPr lang="en-US" sz="1350" dirty="0"/>
              <a:t>, L. Saylan</a:t>
            </a:r>
            <a:r>
              <a:rPr lang="en-US" sz="1350" baseline="30000" dirty="0"/>
              <a:t>9</a:t>
            </a:r>
            <a:r>
              <a:rPr lang="en-US" sz="1350" dirty="0"/>
              <a:t>, V. Vucetic</a:t>
            </a:r>
            <a:r>
              <a:rPr lang="en-US" sz="1350" baseline="30000" dirty="0"/>
              <a:t>11</a:t>
            </a:r>
            <a:r>
              <a:rPr lang="en-US" sz="1350" dirty="0"/>
              <a:t>, P. Svilicic</a:t>
            </a:r>
            <a:r>
              <a:rPr lang="en-US" sz="1350" baseline="30000" dirty="0"/>
              <a:t>11</a:t>
            </a:r>
            <a:r>
              <a:rPr lang="en-US" sz="1350" dirty="0"/>
              <a:t>, M. Trnka</a:t>
            </a:r>
            <a:r>
              <a:rPr lang="en-US" sz="1350" baseline="30000" dirty="0"/>
              <a:t>12</a:t>
            </a:r>
            <a:r>
              <a:rPr lang="en-US" sz="1350" dirty="0"/>
              <a:t>, H.H. Schmitt</a:t>
            </a:r>
            <a:r>
              <a:rPr lang="en-US" sz="1350" baseline="30000" dirty="0"/>
              <a:t>13</a:t>
            </a:r>
            <a:r>
              <a:rPr lang="en-US" sz="1350" dirty="0"/>
              <a:t>, J. Kozyra</a:t>
            </a:r>
            <a:r>
              <a:rPr lang="en-US" sz="1350" baseline="30000" dirty="0"/>
              <a:t>14</a:t>
            </a:r>
          </a:p>
          <a:p>
            <a:endParaRPr lang="en-US" sz="1800" dirty="0"/>
          </a:p>
          <a:p>
            <a:endParaRPr lang="en-US" sz="1800" dirty="0"/>
          </a:p>
          <a:p>
            <a:endParaRPr lang="en-US" sz="1800" dirty="0"/>
          </a:p>
          <a:p>
            <a:endParaRPr lang="de-DE" sz="1800" dirty="0"/>
          </a:p>
        </p:txBody>
      </p:sp>
    </p:spTree>
    <p:extLst>
      <p:ext uri="{BB962C8B-B14F-4D97-AF65-F5344CB8AC3E}">
        <p14:creationId xmlns:p14="http://schemas.microsoft.com/office/powerpoint/2010/main" val="423460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pPr eaLnBrk="1" hangingPunct="1"/>
            <a:r>
              <a:rPr lang="en-US" sz="3200" b="1" dirty="0" smtClean="0"/>
              <a:t> </a:t>
            </a:r>
            <a:r>
              <a:rPr lang="en-US" sz="3200" b="1" dirty="0" smtClean="0">
                <a:solidFill>
                  <a:srgbClr val="C00000"/>
                </a:solidFill>
              </a:rPr>
              <a:t>TT Water Scarcity and Drought, TT: </a:t>
            </a:r>
            <a:r>
              <a:rPr lang="en-US" sz="3200" b="1" dirty="0" err="1" smtClean="0">
                <a:solidFill>
                  <a:srgbClr val="C00000"/>
                </a:solidFill>
              </a:rPr>
              <a:t>Silvano</a:t>
            </a:r>
            <a:r>
              <a:rPr lang="en-US" sz="3200" b="1" dirty="0" smtClean="0">
                <a:solidFill>
                  <a:srgbClr val="C00000"/>
                </a:solidFill>
              </a:rPr>
              <a:t> </a:t>
            </a:r>
            <a:r>
              <a:rPr lang="en-US" sz="3200" b="1" dirty="0" err="1" smtClean="0">
                <a:solidFill>
                  <a:srgbClr val="C00000"/>
                </a:solidFill>
              </a:rPr>
              <a:t>Pecora</a:t>
            </a:r>
            <a:r>
              <a:rPr lang="en-US" sz="3200" b="1" dirty="0" smtClean="0">
                <a:solidFill>
                  <a:srgbClr val="C00000"/>
                </a:solidFill>
              </a:rPr>
              <a:t> (Italy) &amp; Sandor </a:t>
            </a:r>
            <a:r>
              <a:rPr lang="en-US" sz="3200" b="1" dirty="0" err="1" smtClean="0">
                <a:solidFill>
                  <a:srgbClr val="C00000"/>
                </a:solidFill>
              </a:rPr>
              <a:t>Szalai</a:t>
            </a:r>
            <a:r>
              <a:rPr lang="en-US" sz="3200" b="1" dirty="0" smtClean="0">
                <a:solidFill>
                  <a:srgbClr val="C00000"/>
                </a:solidFill>
              </a:rPr>
              <a:t> (Hungary)</a:t>
            </a:r>
          </a:p>
        </p:txBody>
      </p:sp>
      <p:sp>
        <p:nvSpPr>
          <p:cNvPr id="5" name="Espace réservé du contenu 2"/>
          <p:cNvSpPr>
            <a:spLocks noGrp="1"/>
          </p:cNvSpPr>
          <p:nvPr>
            <p:ph idx="1"/>
          </p:nvPr>
        </p:nvSpPr>
        <p:spPr/>
        <p:txBody>
          <a:bodyPr/>
          <a:lstStyle/>
          <a:p>
            <a:pPr marL="0" indent="0" eaLnBrk="1" hangingPunct="1">
              <a:buFont typeface="Arial" charset="0"/>
              <a:buNone/>
              <a:defRPr/>
            </a:pPr>
            <a:r>
              <a:rPr lang="fr-CH" sz="2400" b="1" dirty="0"/>
              <a:t>TOR (</a:t>
            </a:r>
            <a:r>
              <a:rPr lang="fr-CH" sz="2400" b="1" dirty="0" err="1"/>
              <a:t>excerpt</a:t>
            </a:r>
            <a:r>
              <a:rPr lang="fr-CH" sz="2400" b="1" dirty="0"/>
              <a:t>):</a:t>
            </a:r>
            <a:endParaRPr lang="fr-CH" sz="2400" b="1" dirty="0" smtClean="0"/>
          </a:p>
          <a:p>
            <a:pPr eaLnBrk="1" hangingPunct="1">
              <a:defRPr/>
            </a:pPr>
            <a:r>
              <a:rPr lang="en-US" sz="1800" dirty="0" smtClean="0"/>
              <a:t>Review </a:t>
            </a:r>
            <a:r>
              <a:rPr lang="en-US" sz="1800" dirty="0"/>
              <a:t>and strengthen drought monitoring systems, especially development and implementation on methodologies as well as application of related information by users, in RA VI countries, considering existing mechanisms as well as deficits in drought information </a:t>
            </a:r>
            <a:r>
              <a:rPr lang="en-US" sz="1800" dirty="0" smtClean="0"/>
              <a:t>services</a:t>
            </a:r>
            <a:endParaRPr lang="en-US" sz="1800" dirty="0"/>
          </a:p>
          <a:p>
            <a:pPr eaLnBrk="1" hangingPunct="1">
              <a:defRPr/>
            </a:pPr>
            <a:r>
              <a:rPr lang="en-US" sz="1800" dirty="0" smtClean="0"/>
              <a:t>Identify </a:t>
            </a:r>
            <a:r>
              <a:rPr lang="en-US" sz="1800" dirty="0"/>
              <a:t>the scope for, and implementation of, Integrated drought management w.r.t. water resources and </a:t>
            </a:r>
            <a:r>
              <a:rPr lang="en-US" sz="1800" dirty="0" smtClean="0"/>
              <a:t>agriculture</a:t>
            </a:r>
            <a:endParaRPr lang="en-US" sz="1800" dirty="0"/>
          </a:p>
          <a:p>
            <a:pPr eaLnBrk="1" hangingPunct="1">
              <a:defRPr/>
            </a:pPr>
            <a:r>
              <a:rPr lang="en-US" sz="1800" dirty="0" smtClean="0"/>
              <a:t>Provide </a:t>
            </a:r>
            <a:r>
              <a:rPr lang="en-US" sz="1800" dirty="0"/>
              <a:t>annual progress reports in due time before the end of the year and a final report as soon as the tasks are implemented, but preferably not later than 6 months before the next session. </a:t>
            </a:r>
            <a:endParaRPr lang="fr-CH" sz="1800" dirty="0" smtClean="0"/>
          </a:p>
          <a:p>
            <a:pPr marL="0" indent="0" eaLnBrk="1" hangingPunct="1">
              <a:buNone/>
              <a:defRPr/>
            </a:pPr>
            <a:endParaRPr lang="fr-CH" sz="2400" dirty="0"/>
          </a:p>
          <a:p>
            <a:pPr eaLnBrk="1" hangingPunct="1">
              <a:defRPr/>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p:txBody>
          <a:bodyPr/>
          <a:lstStyle/>
          <a:p>
            <a:pPr eaLnBrk="1" hangingPunct="1"/>
            <a:r>
              <a:rPr lang="en-US" sz="3200" b="1" dirty="0" smtClean="0"/>
              <a:t> </a:t>
            </a:r>
            <a:r>
              <a:rPr lang="en-US" sz="3200" b="1" dirty="0" smtClean="0">
                <a:solidFill>
                  <a:srgbClr val="C00000"/>
                </a:solidFill>
              </a:rPr>
              <a:t>TT Water Scarcity and Drought</a:t>
            </a:r>
            <a:r>
              <a:rPr lang="en-US" sz="3200" b="1" dirty="0">
                <a:solidFill>
                  <a:srgbClr val="C00000"/>
                </a:solidFill>
              </a:rPr>
              <a:t>:</a:t>
            </a:r>
            <a:br>
              <a:rPr lang="en-US" sz="3200" b="1" dirty="0">
                <a:solidFill>
                  <a:srgbClr val="C00000"/>
                </a:solidFill>
              </a:rPr>
            </a:br>
            <a:r>
              <a:rPr lang="en-US" sz="3200" b="1" dirty="0">
                <a:solidFill>
                  <a:srgbClr val="C00000"/>
                </a:solidFill>
              </a:rPr>
              <a:t>Achievements May 2016 – April 2017</a:t>
            </a:r>
            <a:endParaRPr lang="en-US" sz="3200" b="1" dirty="0" smtClean="0">
              <a:solidFill>
                <a:srgbClr val="C00000"/>
              </a:solidFill>
            </a:endParaRPr>
          </a:p>
        </p:txBody>
      </p:sp>
      <p:sp>
        <p:nvSpPr>
          <p:cNvPr id="5" name="Espace réservé du contenu 2"/>
          <p:cNvSpPr>
            <a:spLocks noGrp="1"/>
          </p:cNvSpPr>
          <p:nvPr>
            <p:ph idx="1"/>
          </p:nvPr>
        </p:nvSpPr>
        <p:spPr>
          <a:xfrm>
            <a:off x="251520" y="908720"/>
            <a:ext cx="9001000" cy="4896544"/>
          </a:xfrm>
        </p:spPr>
        <p:txBody>
          <a:bodyPr/>
          <a:lstStyle/>
          <a:p>
            <a:pPr marL="0" indent="0" eaLnBrk="1" hangingPunct="1">
              <a:buNone/>
              <a:defRPr/>
            </a:pPr>
            <a:endParaRPr lang="fr-CH" sz="2400" dirty="0"/>
          </a:p>
          <a:p>
            <a:r>
              <a:rPr lang="it-IT" altLang="es-ES" sz="1800" b="1" dirty="0"/>
              <a:t>Periodic Telecons and Annual </a:t>
            </a:r>
            <a:r>
              <a:rPr lang="it-IT" altLang="es-ES" sz="1800" b="1" dirty="0" smtClean="0"/>
              <a:t>Reports</a:t>
            </a:r>
            <a:endParaRPr lang="it-IT" altLang="es-ES" sz="1800" dirty="0"/>
          </a:p>
          <a:p>
            <a:r>
              <a:rPr lang="it-IT" altLang="es-ES" sz="1800" b="1" dirty="0"/>
              <a:t>International conferences participation</a:t>
            </a:r>
          </a:p>
          <a:p>
            <a:pPr lvl="1"/>
            <a:r>
              <a:rPr lang="en-US" altLang="es-ES" sz="1800" dirty="0"/>
              <a:t>ECCA, EWAS2, WMO (RA VI, CHy-15, UNCCD) </a:t>
            </a:r>
            <a:r>
              <a:rPr lang="it-IT" altLang="es-ES" sz="1800" dirty="0"/>
              <a:t> </a:t>
            </a:r>
          </a:p>
          <a:p>
            <a:r>
              <a:rPr lang="hu-HU" altLang="es-ES" sz="1800" b="1" dirty="0"/>
              <a:t>Data and analysis</a:t>
            </a:r>
            <a:r>
              <a:rPr lang="it-IT" altLang="es-ES" sz="1800" b="1" dirty="0"/>
              <a:t> </a:t>
            </a:r>
          </a:p>
          <a:p>
            <a:pPr lvl="1"/>
            <a:r>
              <a:rPr lang="it-IT" altLang="es-ES" sz="1800" dirty="0"/>
              <a:t>CarpatClim, EDO, data brokering and standardization (WMO services</a:t>
            </a:r>
            <a:r>
              <a:rPr lang="it-IT" altLang="es-ES" sz="1800" dirty="0" smtClean="0"/>
              <a:t>): </a:t>
            </a:r>
            <a:r>
              <a:rPr lang="it-IT" altLang="es-ES" sz="1800" dirty="0"/>
              <a:t>data homogeneisation, </a:t>
            </a:r>
            <a:r>
              <a:rPr lang="it-IT" altLang="es-ES" sz="1800" dirty="0" smtClean="0"/>
              <a:t>publications</a:t>
            </a:r>
            <a:endParaRPr lang="hu-HU" altLang="es-ES" sz="1800" dirty="0"/>
          </a:p>
          <a:p>
            <a:r>
              <a:rPr lang="hu-HU" altLang="es-ES" sz="1800" b="1" dirty="0"/>
              <a:t>Monitoring</a:t>
            </a:r>
            <a:endParaRPr lang="it-IT" altLang="es-ES" sz="1800" b="1" dirty="0"/>
          </a:p>
          <a:p>
            <a:pPr lvl="1"/>
            <a:r>
              <a:rPr lang="it-IT" altLang="es-ES" sz="1800" dirty="0"/>
              <a:t>Hydrological monitoring; soil moisture (Remote sensing, in situ,model harmonisation)  </a:t>
            </a:r>
            <a:endParaRPr lang="hu-HU" altLang="es-ES" sz="1800" dirty="0"/>
          </a:p>
          <a:p>
            <a:r>
              <a:rPr lang="hu-HU" altLang="es-ES" sz="1800" b="1" dirty="0"/>
              <a:t>Adaptation</a:t>
            </a:r>
            <a:endParaRPr lang="it-IT" altLang="es-ES" sz="1800" b="1" dirty="0"/>
          </a:p>
          <a:p>
            <a:pPr lvl="1"/>
            <a:r>
              <a:rPr lang="it-IT" altLang="es-ES" sz="1800" dirty="0"/>
              <a:t>Mountain regions; Enhance FP7 Project; Center for Water Sustainable Development and Adaptation to Climate Change (WSDAC,Serbia) </a:t>
            </a:r>
          </a:p>
          <a:p>
            <a:r>
              <a:rPr lang="hu-HU" altLang="es-ES" sz="1800" b="1" dirty="0"/>
              <a:t>Capacity building and networking</a:t>
            </a:r>
            <a:endParaRPr lang="it-IT" altLang="es-ES" sz="1800" b="1" dirty="0"/>
          </a:p>
          <a:p>
            <a:pPr lvl="1"/>
            <a:r>
              <a:rPr lang="it-IT" altLang="es-ES" sz="1800" dirty="0"/>
              <a:t>DMCSSE (WMO and UNCCD); EDO, EDC</a:t>
            </a:r>
          </a:p>
          <a:p>
            <a:pPr lvl="1"/>
            <a:r>
              <a:rPr lang="it-IT" altLang="es-ES" sz="1800" dirty="0"/>
              <a:t>IDMP  (project and follow up); GWP/GWP </a:t>
            </a:r>
            <a:r>
              <a:rPr lang="it-IT" altLang="es-ES" sz="1800" dirty="0" smtClean="0"/>
              <a:t>CEE</a:t>
            </a:r>
            <a:endParaRPr lang="hu-HU" altLang="es-ES" sz="1800" dirty="0"/>
          </a:p>
          <a:p>
            <a:r>
              <a:rPr lang="it-IT" altLang="es-ES" sz="1800" b="1" dirty="0"/>
              <a:t>European project (FP7, H2020, INTERREG)/International projects</a:t>
            </a:r>
          </a:p>
          <a:p>
            <a:pPr lvl="1"/>
            <a:r>
              <a:rPr lang="en-US" altLang="es-ES" sz="1800" dirty="0"/>
              <a:t> Climate KIC-FWOO; Copernicus C3S; Central Europe Proline-CE; ENHANCE; UNCCD</a:t>
            </a:r>
            <a:endParaRPr lang="hu-HU" altLang="es-ES" sz="1800" dirty="0"/>
          </a:p>
          <a:p>
            <a:pPr eaLnBrk="1" hangingPunct="1">
              <a:defRPr/>
            </a:pPr>
            <a:endParaRPr lang="en-US" sz="1800" dirty="0"/>
          </a:p>
        </p:txBody>
      </p:sp>
    </p:spTree>
    <p:extLst>
      <p:ext uri="{BB962C8B-B14F-4D97-AF65-F5344CB8AC3E}">
        <p14:creationId xmlns:p14="http://schemas.microsoft.com/office/powerpoint/2010/main" val="2076666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480058" y="188640"/>
            <a:ext cx="8363272" cy="1066130"/>
          </a:xfrm>
        </p:spPr>
        <p:txBody>
          <a:bodyPr/>
          <a:lstStyle/>
          <a:p>
            <a:pPr eaLnBrk="1" hangingPunct="1"/>
            <a:r>
              <a:rPr lang="en-US" sz="3200" b="1" dirty="0" smtClean="0"/>
              <a:t> </a:t>
            </a:r>
            <a:r>
              <a:rPr lang="en-US" sz="2800" b="1" dirty="0" smtClean="0">
                <a:solidFill>
                  <a:srgbClr val="C00000"/>
                </a:solidFill>
              </a:rPr>
              <a:t>TT Hydrological Modeling, Forecasting and Warning, </a:t>
            </a:r>
            <a:br>
              <a:rPr lang="en-US" sz="2800" b="1" dirty="0" smtClean="0">
                <a:solidFill>
                  <a:srgbClr val="C00000"/>
                </a:solidFill>
              </a:rPr>
            </a:br>
            <a:r>
              <a:rPr lang="en-US" sz="2800" b="1" dirty="0" smtClean="0">
                <a:solidFill>
                  <a:srgbClr val="C00000"/>
                </a:solidFill>
              </a:rPr>
              <a:t>Leader: </a:t>
            </a:r>
            <a:r>
              <a:rPr lang="en-US" sz="2800" b="1" dirty="0">
                <a:solidFill>
                  <a:srgbClr val="C00000"/>
                </a:solidFill>
              </a:rPr>
              <a:t>Eric </a:t>
            </a:r>
            <a:r>
              <a:rPr lang="en-US" sz="2800" b="1" dirty="0" smtClean="0">
                <a:solidFill>
                  <a:srgbClr val="C00000"/>
                </a:solidFill>
              </a:rPr>
              <a:t>Sprokkereef (Netherlands), </a:t>
            </a:r>
            <a:r>
              <a:rPr lang="en-US" sz="2000" b="1" dirty="0" smtClean="0">
                <a:solidFill>
                  <a:srgbClr val="C00000"/>
                </a:solidFill>
              </a:rPr>
              <a:t>since Sept 2016</a:t>
            </a:r>
          </a:p>
        </p:txBody>
      </p:sp>
      <p:sp>
        <p:nvSpPr>
          <p:cNvPr id="5" name="Espace réservé du contenu 2"/>
          <p:cNvSpPr>
            <a:spLocks noGrp="1"/>
          </p:cNvSpPr>
          <p:nvPr>
            <p:ph idx="1"/>
          </p:nvPr>
        </p:nvSpPr>
        <p:spPr>
          <a:xfrm>
            <a:off x="179388" y="1628800"/>
            <a:ext cx="8964612" cy="4032448"/>
          </a:xfrm>
        </p:spPr>
        <p:txBody>
          <a:bodyPr/>
          <a:lstStyle/>
          <a:p>
            <a:pPr marL="0" indent="0" eaLnBrk="1" hangingPunct="1">
              <a:buFont typeface="Arial" charset="0"/>
              <a:buNone/>
              <a:defRPr/>
            </a:pPr>
            <a:r>
              <a:rPr lang="fr-CH" sz="2400" b="1" dirty="0"/>
              <a:t>TOR (</a:t>
            </a:r>
            <a:r>
              <a:rPr lang="fr-CH" sz="2400" b="1" dirty="0" err="1" smtClean="0"/>
              <a:t>excerpt</a:t>
            </a:r>
            <a:r>
              <a:rPr lang="fr-CH" sz="2400" b="1" dirty="0" smtClean="0"/>
              <a:t>)</a:t>
            </a:r>
          </a:p>
          <a:p>
            <a:pPr eaLnBrk="1" hangingPunct="1">
              <a:defRPr/>
            </a:pPr>
            <a:r>
              <a:rPr lang="en-US" sz="2000" dirty="0"/>
              <a:t>Follow </a:t>
            </a:r>
            <a:r>
              <a:rPr lang="en-US" sz="2000" dirty="0" smtClean="0"/>
              <a:t>up, </a:t>
            </a:r>
            <a:r>
              <a:rPr lang="en-US" sz="2000" dirty="0"/>
              <a:t>coordination </a:t>
            </a:r>
            <a:r>
              <a:rPr lang="en-US" sz="2000" dirty="0" smtClean="0"/>
              <a:t>and support EFAS, FFGS and </a:t>
            </a:r>
            <a:r>
              <a:rPr lang="en-US" sz="2000" dirty="0"/>
              <a:t>other </a:t>
            </a:r>
            <a:r>
              <a:rPr lang="en-US" sz="2000" dirty="0" smtClean="0"/>
              <a:t>WMO-CHY and </a:t>
            </a:r>
            <a:r>
              <a:rPr lang="en-US" sz="2000" dirty="0"/>
              <a:t>EC </a:t>
            </a:r>
            <a:r>
              <a:rPr lang="en-US" sz="2000" dirty="0" smtClean="0"/>
              <a:t>activities</a:t>
            </a:r>
            <a:r>
              <a:rPr lang="en-US" sz="2000" dirty="0"/>
              <a:t>.</a:t>
            </a:r>
          </a:p>
          <a:p>
            <a:pPr eaLnBrk="1" hangingPunct="1">
              <a:defRPr/>
            </a:pPr>
            <a:r>
              <a:rPr lang="en-US" sz="2000" dirty="0" smtClean="0"/>
              <a:t>Organize  </a:t>
            </a:r>
            <a:r>
              <a:rPr lang="en-US" sz="2000" dirty="0"/>
              <a:t>RA VI Workshop-training </a:t>
            </a:r>
            <a:r>
              <a:rPr lang="en-US" sz="2000" dirty="0" smtClean="0"/>
              <a:t>on hydro </a:t>
            </a:r>
            <a:r>
              <a:rPr lang="en-US" sz="2000" dirty="0"/>
              <a:t>modeling, forecasting and warning services.</a:t>
            </a:r>
          </a:p>
          <a:p>
            <a:pPr eaLnBrk="1" hangingPunct="1">
              <a:defRPr/>
            </a:pPr>
            <a:r>
              <a:rPr lang="en-US" sz="2000" dirty="0" smtClean="0"/>
              <a:t>Identify </a:t>
            </a:r>
            <a:r>
              <a:rPr lang="en-US" sz="2000" dirty="0"/>
              <a:t>and follow up </a:t>
            </a:r>
            <a:r>
              <a:rPr lang="en-US" sz="2000" dirty="0" smtClean="0"/>
              <a:t>relevant activities </a:t>
            </a:r>
            <a:r>
              <a:rPr lang="en-US" sz="2000" dirty="0"/>
              <a:t>in RA VI </a:t>
            </a:r>
            <a:r>
              <a:rPr lang="en-US" sz="2000" dirty="0" smtClean="0"/>
              <a:t>(focus </a:t>
            </a:r>
            <a:r>
              <a:rPr lang="en-US" sz="2000" dirty="0"/>
              <a:t>on </a:t>
            </a:r>
            <a:r>
              <a:rPr lang="en-US" sz="2000" dirty="0" smtClean="0"/>
              <a:t>transboundary hydro </a:t>
            </a:r>
            <a:r>
              <a:rPr lang="en-US" sz="2000" dirty="0"/>
              <a:t>modelling) and disseminate </a:t>
            </a:r>
            <a:r>
              <a:rPr lang="en-US" sz="2000" dirty="0" smtClean="0"/>
              <a:t>outcomes </a:t>
            </a:r>
            <a:r>
              <a:rPr lang="en-US" sz="2000" dirty="0"/>
              <a:t>to the RA VI Members.</a:t>
            </a:r>
          </a:p>
          <a:p>
            <a:pPr eaLnBrk="1" hangingPunct="1">
              <a:defRPr/>
            </a:pPr>
            <a:r>
              <a:rPr lang="en-US" sz="2000" dirty="0" smtClean="0"/>
              <a:t>Follow </a:t>
            </a:r>
            <a:r>
              <a:rPr lang="en-US" sz="2000" dirty="0"/>
              <a:t>up </a:t>
            </a:r>
            <a:r>
              <a:rPr lang="en-US" sz="2000" dirty="0" smtClean="0"/>
              <a:t>development </a:t>
            </a:r>
            <a:r>
              <a:rPr lang="en-US" sz="2000" dirty="0"/>
              <a:t>of </a:t>
            </a:r>
            <a:r>
              <a:rPr lang="en-US" sz="2000" dirty="0" smtClean="0"/>
              <a:t>WMO </a:t>
            </a:r>
            <a:r>
              <a:rPr lang="en-US" sz="2000" dirty="0"/>
              <a:t>FFI proposal for a Framework for </a:t>
            </a:r>
            <a:r>
              <a:rPr lang="en-US" sz="2000" dirty="0" smtClean="0"/>
              <a:t>the assessment </a:t>
            </a:r>
            <a:r>
              <a:rPr lang="en-US" sz="2000" dirty="0"/>
              <a:t>of service Delivery capabilities of hydrological services</a:t>
            </a:r>
            <a:r>
              <a:rPr lang="en-US" sz="2000" dirty="0" smtClean="0"/>
              <a:t>.</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480058" y="188640"/>
            <a:ext cx="8363272" cy="1066130"/>
          </a:xfrm>
        </p:spPr>
        <p:txBody>
          <a:bodyPr/>
          <a:lstStyle/>
          <a:p>
            <a:pPr eaLnBrk="1" hangingPunct="1"/>
            <a:r>
              <a:rPr lang="en-US" sz="3200" b="1" dirty="0" smtClean="0"/>
              <a:t> </a:t>
            </a:r>
            <a:r>
              <a:rPr lang="en-US" sz="2800" b="1" dirty="0" smtClean="0">
                <a:solidFill>
                  <a:srgbClr val="C00000"/>
                </a:solidFill>
              </a:rPr>
              <a:t>TT Hydrological Modeling, Forecasting and Warning</a:t>
            </a:r>
            <a:r>
              <a:rPr lang="en-US" sz="3200" b="1" dirty="0">
                <a:solidFill>
                  <a:srgbClr val="C00000"/>
                </a:solidFill>
              </a:rPr>
              <a:t/>
            </a:r>
            <a:br>
              <a:rPr lang="en-US" sz="3200" b="1" dirty="0">
                <a:solidFill>
                  <a:srgbClr val="C00000"/>
                </a:solidFill>
              </a:rPr>
            </a:br>
            <a:r>
              <a:rPr lang="en-US" sz="2800" b="1" dirty="0">
                <a:solidFill>
                  <a:srgbClr val="C00000"/>
                </a:solidFill>
              </a:rPr>
              <a:t>Achievements May 2015 – April </a:t>
            </a:r>
            <a:r>
              <a:rPr lang="en-US" sz="2800" b="1" dirty="0" smtClean="0">
                <a:solidFill>
                  <a:srgbClr val="C00000"/>
                </a:solidFill>
              </a:rPr>
              <a:t>2016 (1)</a:t>
            </a:r>
          </a:p>
        </p:txBody>
      </p:sp>
      <p:sp>
        <p:nvSpPr>
          <p:cNvPr id="5" name="Espace réservé du contenu 2"/>
          <p:cNvSpPr>
            <a:spLocks noGrp="1"/>
          </p:cNvSpPr>
          <p:nvPr>
            <p:ph idx="1"/>
          </p:nvPr>
        </p:nvSpPr>
        <p:spPr>
          <a:xfrm>
            <a:off x="251520" y="1628800"/>
            <a:ext cx="8667352" cy="3528392"/>
          </a:xfrm>
        </p:spPr>
        <p:txBody>
          <a:bodyPr/>
          <a:lstStyle/>
          <a:p>
            <a:pPr eaLnBrk="1" hangingPunct="1">
              <a:defRPr/>
            </a:pPr>
            <a:r>
              <a:rPr lang="en-US" sz="2000" b="1" i="1" dirty="0" smtClean="0"/>
              <a:t>Follow up and </a:t>
            </a:r>
            <a:r>
              <a:rPr lang="en-US" sz="2000" b="1" i="1" dirty="0"/>
              <a:t>coordination  </a:t>
            </a:r>
            <a:r>
              <a:rPr lang="en-US" sz="2000" b="1" i="1" dirty="0" smtClean="0"/>
              <a:t>with COPERNICUS/EFAS,  METEOALARM and WMO-FFGS SE Europe:</a:t>
            </a:r>
            <a:endParaRPr lang="en-US" sz="1800" dirty="0" smtClean="0"/>
          </a:p>
          <a:p>
            <a:pPr lvl="1" eaLnBrk="1" hangingPunct="1">
              <a:buFont typeface="Courier New" panose="02070309020205020404" pitchFamily="49" charset="0"/>
              <a:buChar char="o"/>
              <a:defRPr/>
            </a:pPr>
            <a:r>
              <a:rPr lang="en-US" sz="1800" dirty="0" smtClean="0"/>
              <a:t>Most of the WMO RAVI members are part of the EFAS Network;</a:t>
            </a:r>
          </a:p>
          <a:p>
            <a:pPr lvl="1" eaLnBrk="1" hangingPunct="1">
              <a:buFont typeface="Courier New" panose="02070309020205020404" pitchFamily="49" charset="0"/>
              <a:buChar char="o"/>
              <a:defRPr/>
            </a:pPr>
            <a:r>
              <a:rPr lang="en-US" sz="1800" dirty="0" smtClean="0"/>
              <a:t>WMO was invited to the EFAS Annual meeting 2016; presented Flash Flood Guidance System (FFGS);</a:t>
            </a:r>
          </a:p>
          <a:p>
            <a:pPr lvl="1" eaLnBrk="1" hangingPunct="1">
              <a:buFont typeface="Courier New" panose="02070309020205020404" pitchFamily="49" charset="0"/>
              <a:buChar char="o"/>
              <a:defRPr/>
            </a:pPr>
            <a:r>
              <a:rPr lang="en-US" sz="1800" dirty="0" smtClean="0"/>
              <a:t>WMO-FFGS/South </a:t>
            </a:r>
            <a:r>
              <a:rPr lang="en-US" sz="1800" dirty="0"/>
              <a:t>East Europe Flash Flood Guidance </a:t>
            </a:r>
            <a:r>
              <a:rPr lang="en-US" sz="1800" dirty="0" smtClean="0"/>
              <a:t>System; presented at the Hydrology Forum, Sept 2016; common view on better understanding and coordination with regard to use of flash floods products produced by EFAS and FFGS SE Europe;</a:t>
            </a:r>
          </a:p>
          <a:p>
            <a:pPr lvl="1" eaLnBrk="1" hangingPunct="1">
              <a:buFont typeface="Courier New" panose="02070309020205020404" pitchFamily="49" charset="0"/>
              <a:buChar char="o"/>
              <a:defRPr/>
            </a:pPr>
            <a:r>
              <a:rPr lang="en-US" sz="1800" dirty="0" smtClean="0"/>
              <a:t>METEOALARM invited at the Hydrology Forum/Workshop in Sept 2016;</a:t>
            </a:r>
          </a:p>
          <a:p>
            <a:pPr lvl="1" eaLnBrk="1" hangingPunct="1">
              <a:buFont typeface="Courier New" panose="02070309020205020404" pitchFamily="49" charset="0"/>
              <a:buChar char="o"/>
              <a:defRPr/>
            </a:pPr>
            <a:r>
              <a:rPr lang="en-US" sz="1800" dirty="0" smtClean="0"/>
              <a:t>EFAS Annual meeting 2017- back-to back with METEOALARM meeting;</a:t>
            </a:r>
          </a:p>
          <a:p>
            <a:pPr lvl="1" eaLnBrk="1" hangingPunct="1">
              <a:buFont typeface="Courier New" panose="02070309020205020404" pitchFamily="49" charset="0"/>
              <a:buChar char="o"/>
              <a:defRPr/>
            </a:pPr>
            <a:endParaRPr lang="en-US" sz="1800" dirty="0" smtClean="0"/>
          </a:p>
          <a:p>
            <a:pPr lvl="1" eaLnBrk="1" hangingPunct="1">
              <a:buFont typeface="Courier New" panose="02070309020205020404" pitchFamily="49" charset="0"/>
              <a:buChar char="o"/>
              <a:defRPr/>
            </a:pPr>
            <a:endParaRPr lang="en-US" sz="1600" dirty="0"/>
          </a:p>
          <a:p>
            <a:pPr marL="0" indent="0" eaLnBrk="1" hangingPunct="1">
              <a:buNone/>
              <a:defRPr/>
            </a:pPr>
            <a:endParaRPr lang="fr-CH" sz="2000" dirty="0"/>
          </a:p>
          <a:p>
            <a:pPr marL="0" indent="0" eaLnBrk="1" hangingPunct="1">
              <a:buNone/>
              <a:defRPr/>
            </a:pPr>
            <a:endParaRPr lang="en-US" sz="2400" dirty="0"/>
          </a:p>
        </p:txBody>
      </p:sp>
    </p:spTree>
    <p:extLst>
      <p:ext uri="{BB962C8B-B14F-4D97-AF65-F5344CB8AC3E}">
        <p14:creationId xmlns:p14="http://schemas.microsoft.com/office/powerpoint/2010/main" val="3354813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480058" y="188640"/>
            <a:ext cx="8363272" cy="1066130"/>
          </a:xfrm>
        </p:spPr>
        <p:txBody>
          <a:bodyPr/>
          <a:lstStyle/>
          <a:p>
            <a:pPr eaLnBrk="1" hangingPunct="1"/>
            <a:r>
              <a:rPr lang="en-US" sz="3200" b="1" dirty="0" smtClean="0"/>
              <a:t> </a:t>
            </a:r>
            <a:r>
              <a:rPr lang="en-US" sz="2800" b="1" dirty="0" smtClean="0">
                <a:solidFill>
                  <a:srgbClr val="C00000"/>
                </a:solidFill>
              </a:rPr>
              <a:t>TT Hydrological Modeling, Forecasting and Warning</a:t>
            </a:r>
            <a:r>
              <a:rPr lang="en-US" sz="3200" b="1" dirty="0">
                <a:solidFill>
                  <a:srgbClr val="C00000"/>
                </a:solidFill>
              </a:rPr>
              <a:t/>
            </a:r>
            <a:br>
              <a:rPr lang="en-US" sz="3200" b="1" dirty="0">
                <a:solidFill>
                  <a:srgbClr val="C00000"/>
                </a:solidFill>
              </a:rPr>
            </a:br>
            <a:r>
              <a:rPr lang="en-US" sz="2800" b="1" dirty="0">
                <a:solidFill>
                  <a:srgbClr val="C00000"/>
                </a:solidFill>
              </a:rPr>
              <a:t>Achievements May 2015 – April </a:t>
            </a:r>
            <a:r>
              <a:rPr lang="en-US" sz="2800" b="1" dirty="0" smtClean="0">
                <a:solidFill>
                  <a:srgbClr val="C00000"/>
                </a:solidFill>
              </a:rPr>
              <a:t>2016 (2)</a:t>
            </a:r>
          </a:p>
        </p:txBody>
      </p:sp>
      <p:sp>
        <p:nvSpPr>
          <p:cNvPr id="5" name="Espace réservé du contenu 2"/>
          <p:cNvSpPr>
            <a:spLocks noGrp="1"/>
          </p:cNvSpPr>
          <p:nvPr>
            <p:ph idx="1"/>
          </p:nvPr>
        </p:nvSpPr>
        <p:spPr>
          <a:xfrm>
            <a:off x="191096" y="1412776"/>
            <a:ext cx="8701384" cy="4680520"/>
          </a:xfrm>
        </p:spPr>
        <p:txBody>
          <a:bodyPr/>
          <a:lstStyle/>
          <a:p>
            <a:pPr marL="457200" lvl="1" indent="0" eaLnBrk="1" hangingPunct="1">
              <a:buNone/>
              <a:defRPr/>
            </a:pPr>
            <a:endParaRPr lang="en-US" sz="1600" dirty="0"/>
          </a:p>
          <a:p>
            <a:pPr eaLnBrk="1" hangingPunct="1">
              <a:defRPr/>
            </a:pPr>
            <a:r>
              <a:rPr lang="en-US" sz="2000" b="1" i="1" dirty="0" smtClean="0"/>
              <a:t>RAVI Workshop on hydro </a:t>
            </a:r>
            <a:r>
              <a:rPr lang="en-US" sz="2000" b="1" i="1" dirty="0"/>
              <a:t>modeling, forecasting and warning </a:t>
            </a:r>
            <a:r>
              <a:rPr lang="en-US" sz="2000" b="1" i="1" dirty="0" smtClean="0"/>
              <a:t>services</a:t>
            </a:r>
          </a:p>
          <a:p>
            <a:pPr lvl="1" eaLnBrk="1" hangingPunct="1">
              <a:buFont typeface="Courier New" panose="02070309020205020404" pitchFamily="49" charset="0"/>
              <a:buChar char="o"/>
              <a:defRPr/>
            </a:pPr>
            <a:r>
              <a:rPr lang="en-US" sz="2000" dirty="0" smtClean="0"/>
              <a:t>20 Sept 2016, back-to-back with the Hydrology Forum;</a:t>
            </a:r>
          </a:p>
          <a:p>
            <a:pPr lvl="1" eaLnBrk="1" hangingPunct="1">
              <a:buFont typeface="Courier New" panose="02070309020205020404" pitchFamily="49" charset="0"/>
              <a:buChar char="o"/>
              <a:defRPr/>
            </a:pPr>
            <a:r>
              <a:rPr lang="en-US" sz="2000" dirty="0" smtClean="0"/>
              <a:t>Session1</a:t>
            </a:r>
            <a:r>
              <a:rPr lang="en-US" sz="2000" dirty="0"/>
              <a:t>: "Hydrological forecasting, warning and communication with </a:t>
            </a:r>
            <a:r>
              <a:rPr lang="en-US" sz="2000" dirty="0" smtClean="0"/>
              <a:t>end-users”</a:t>
            </a:r>
            <a:endParaRPr lang="sv-SE" sz="2000" dirty="0"/>
          </a:p>
          <a:p>
            <a:pPr lvl="1" eaLnBrk="1" hangingPunct="1">
              <a:buFont typeface="Courier New" panose="02070309020205020404" pitchFamily="49" charset="0"/>
              <a:buChar char="o"/>
              <a:defRPr/>
            </a:pPr>
            <a:r>
              <a:rPr lang="en-US" sz="2000" dirty="0" smtClean="0"/>
              <a:t>Session </a:t>
            </a:r>
            <a:r>
              <a:rPr lang="en-US" sz="2000" dirty="0"/>
              <a:t>2: "Remote Sensing and Hydrological Modelling, Forecasting and </a:t>
            </a:r>
            <a:r>
              <a:rPr lang="en-US" sz="2000" dirty="0" smtClean="0"/>
              <a:t>Warning”</a:t>
            </a:r>
            <a:endParaRPr lang="sv-SE" sz="2000" dirty="0"/>
          </a:p>
          <a:p>
            <a:pPr lvl="1" eaLnBrk="1" hangingPunct="1">
              <a:buFont typeface="Courier New" panose="02070309020205020404" pitchFamily="49" charset="0"/>
              <a:buChar char="o"/>
              <a:defRPr/>
            </a:pPr>
            <a:r>
              <a:rPr lang="en-US" sz="2000" dirty="0" smtClean="0"/>
              <a:t>Session </a:t>
            </a:r>
            <a:r>
              <a:rPr lang="en-US" sz="2000" dirty="0"/>
              <a:t>3: “Flash Floods and Urban Floods”</a:t>
            </a:r>
            <a:endParaRPr lang="sv-SE" sz="2000" dirty="0"/>
          </a:p>
          <a:p>
            <a:pPr lvl="1" eaLnBrk="1" hangingPunct="1">
              <a:buFont typeface="Courier New" panose="02070309020205020404" pitchFamily="49" charset="0"/>
              <a:buChar char="o"/>
              <a:defRPr/>
            </a:pPr>
            <a:endParaRPr lang="en-US" sz="2000" dirty="0"/>
          </a:p>
          <a:p>
            <a:pPr marL="0" indent="0" eaLnBrk="1" hangingPunct="1">
              <a:buNone/>
              <a:defRPr/>
            </a:pPr>
            <a:endParaRPr lang="fr-CH" sz="2000" dirty="0"/>
          </a:p>
          <a:p>
            <a:pPr marL="0" indent="0" eaLnBrk="1" hangingPunct="1">
              <a:buNone/>
              <a:defRPr/>
            </a:pPr>
            <a:endParaRPr lang="en-US" sz="2400" dirty="0"/>
          </a:p>
        </p:txBody>
      </p:sp>
    </p:spTree>
    <p:extLst>
      <p:ext uri="{BB962C8B-B14F-4D97-AF65-F5344CB8AC3E}">
        <p14:creationId xmlns:p14="http://schemas.microsoft.com/office/powerpoint/2010/main" val="234691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a:xfrm>
            <a:off x="480058" y="188640"/>
            <a:ext cx="8363272" cy="1066130"/>
          </a:xfrm>
        </p:spPr>
        <p:txBody>
          <a:bodyPr/>
          <a:lstStyle/>
          <a:p>
            <a:pPr eaLnBrk="1" hangingPunct="1"/>
            <a:r>
              <a:rPr lang="en-US" sz="3200" b="1" dirty="0" smtClean="0"/>
              <a:t> </a:t>
            </a:r>
            <a:r>
              <a:rPr lang="en-US" sz="2800" b="1" dirty="0" smtClean="0">
                <a:solidFill>
                  <a:srgbClr val="C00000"/>
                </a:solidFill>
              </a:rPr>
              <a:t>TT Hydrological Modeling, Forecasting and Warning</a:t>
            </a:r>
            <a:r>
              <a:rPr lang="en-US" sz="3200" b="1" dirty="0">
                <a:solidFill>
                  <a:srgbClr val="C00000"/>
                </a:solidFill>
              </a:rPr>
              <a:t/>
            </a:r>
            <a:br>
              <a:rPr lang="en-US" sz="3200" b="1" dirty="0">
                <a:solidFill>
                  <a:srgbClr val="C00000"/>
                </a:solidFill>
              </a:rPr>
            </a:br>
            <a:r>
              <a:rPr lang="en-US" sz="2800" b="1" dirty="0">
                <a:solidFill>
                  <a:srgbClr val="C00000"/>
                </a:solidFill>
              </a:rPr>
              <a:t>Achievements May 2015 – April </a:t>
            </a:r>
            <a:r>
              <a:rPr lang="en-US" sz="2800" b="1" dirty="0" smtClean="0">
                <a:solidFill>
                  <a:srgbClr val="C00000"/>
                </a:solidFill>
              </a:rPr>
              <a:t>2016 (3)</a:t>
            </a:r>
          </a:p>
        </p:txBody>
      </p:sp>
      <p:sp>
        <p:nvSpPr>
          <p:cNvPr id="5" name="Espace réservé du contenu 2"/>
          <p:cNvSpPr>
            <a:spLocks noGrp="1"/>
          </p:cNvSpPr>
          <p:nvPr>
            <p:ph idx="1"/>
          </p:nvPr>
        </p:nvSpPr>
        <p:spPr>
          <a:xfrm>
            <a:off x="179388" y="1600200"/>
            <a:ext cx="8785100" cy="4852988"/>
          </a:xfrm>
        </p:spPr>
        <p:txBody>
          <a:bodyPr/>
          <a:lstStyle/>
          <a:p>
            <a:pPr eaLnBrk="1" hangingPunct="1">
              <a:defRPr/>
            </a:pPr>
            <a:r>
              <a:rPr lang="en-US" sz="2000" b="1" i="1" dirty="0" smtClean="0"/>
              <a:t>Identify </a:t>
            </a:r>
            <a:r>
              <a:rPr lang="en-US" sz="2000" b="1" i="1" dirty="0"/>
              <a:t>and follow up </a:t>
            </a:r>
            <a:r>
              <a:rPr lang="en-US" sz="2000" b="1" i="1" dirty="0" smtClean="0"/>
              <a:t>relevant activities </a:t>
            </a:r>
            <a:r>
              <a:rPr lang="en-US" sz="2000" b="1" i="1" dirty="0"/>
              <a:t>in RA VI </a:t>
            </a:r>
            <a:r>
              <a:rPr lang="en-US" sz="2000" b="1" i="1" dirty="0" smtClean="0"/>
              <a:t>(focus </a:t>
            </a:r>
            <a:r>
              <a:rPr lang="en-US" sz="2000" b="1" i="1" dirty="0"/>
              <a:t>on </a:t>
            </a:r>
            <a:r>
              <a:rPr lang="en-US" sz="2000" b="1" i="1" dirty="0" smtClean="0"/>
              <a:t>transboundary hydro </a:t>
            </a:r>
            <a:r>
              <a:rPr lang="en-US" sz="2000" b="1" i="1" dirty="0"/>
              <a:t>modelling) and disseminate </a:t>
            </a:r>
            <a:r>
              <a:rPr lang="en-US" sz="2000" b="1" i="1" dirty="0" smtClean="0"/>
              <a:t>outcomes </a:t>
            </a:r>
            <a:r>
              <a:rPr lang="en-US" sz="2000" b="1" i="1" dirty="0"/>
              <a:t>to the RA VI </a:t>
            </a:r>
            <a:r>
              <a:rPr lang="en-US" sz="2000" b="1" i="1" dirty="0" smtClean="0"/>
              <a:t>Members</a:t>
            </a:r>
            <a:endParaRPr lang="en-US" sz="2000" b="1" i="1" dirty="0"/>
          </a:p>
          <a:p>
            <a:pPr lvl="1" eaLnBrk="1" hangingPunct="1">
              <a:buFont typeface="Courier New" panose="02070309020205020404" pitchFamily="49" charset="0"/>
              <a:buChar char="o"/>
              <a:defRPr/>
            </a:pPr>
            <a:r>
              <a:rPr lang="en-US" sz="2000" dirty="0" smtClean="0"/>
              <a:t>Short review on relevant projects and activities in RAVI focused on transboundary hydrological modelling;</a:t>
            </a:r>
          </a:p>
          <a:p>
            <a:pPr lvl="2" eaLnBrk="1" hangingPunct="1">
              <a:buFont typeface="Courier New" panose="02070309020205020404" pitchFamily="49" charset="0"/>
              <a:buChar char="o"/>
              <a:defRPr/>
            </a:pPr>
            <a:r>
              <a:rPr lang="en-US" sz="1600" dirty="0" smtClean="0"/>
              <a:t>Compiled by Mr. Dejan Komatina (Sava River Commission) with input from the other River Commissions in the region</a:t>
            </a:r>
          </a:p>
          <a:p>
            <a:pPr lvl="1" eaLnBrk="1" hangingPunct="1">
              <a:buFont typeface="Courier New" panose="02070309020205020404" pitchFamily="49" charset="0"/>
              <a:buChar char="o"/>
              <a:defRPr/>
            </a:pPr>
            <a:r>
              <a:rPr lang="en-US" sz="2000" dirty="0" smtClean="0"/>
              <a:t>Best practices on Probabilistic Forecasting, draft proposal prepared by RWS/Deltares (the Netherlands)</a:t>
            </a:r>
          </a:p>
          <a:p>
            <a:pPr marL="0" indent="0" eaLnBrk="1" hangingPunct="1">
              <a:buNone/>
              <a:defRPr/>
            </a:pPr>
            <a:endParaRPr lang="en-US" sz="2000" dirty="0"/>
          </a:p>
          <a:p>
            <a:pPr eaLnBrk="1" hangingPunct="1">
              <a:defRPr/>
            </a:pPr>
            <a:r>
              <a:rPr lang="en-US" sz="1800" b="1" i="1" dirty="0" smtClean="0"/>
              <a:t>Follow </a:t>
            </a:r>
            <a:r>
              <a:rPr lang="en-US" sz="1800" b="1" i="1" dirty="0"/>
              <a:t>up </a:t>
            </a:r>
            <a:r>
              <a:rPr lang="en-US" sz="1800" b="1" i="1" dirty="0" smtClean="0"/>
              <a:t>development </a:t>
            </a:r>
            <a:r>
              <a:rPr lang="en-US" sz="1800" b="1" i="1" dirty="0"/>
              <a:t>of </a:t>
            </a:r>
            <a:r>
              <a:rPr lang="en-US" sz="1800" b="1" i="1" dirty="0" smtClean="0"/>
              <a:t>WMO </a:t>
            </a:r>
            <a:r>
              <a:rPr lang="en-US" sz="1800" b="1" i="1" dirty="0"/>
              <a:t>FFI proposal for a Framework for </a:t>
            </a:r>
            <a:r>
              <a:rPr lang="en-US" sz="1800" b="1" i="1" dirty="0" smtClean="0"/>
              <a:t>the assessment </a:t>
            </a:r>
            <a:r>
              <a:rPr lang="en-US" sz="1800" b="1" i="1" dirty="0"/>
              <a:t>of service Delivery capabilities of hydrological services</a:t>
            </a:r>
            <a:r>
              <a:rPr lang="en-US" sz="2000" dirty="0" smtClean="0"/>
              <a:t>.</a:t>
            </a:r>
          </a:p>
          <a:p>
            <a:pPr lvl="1" eaLnBrk="1" hangingPunct="1">
              <a:buFont typeface="Courier New" panose="02070309020205020404" pitchFamily="49" charset="0"/>
              <a:buChar char="o"/>
              <a:defRPr/>
            </a:pPr>
            <a:r>
              <a:rPr lang="en-US" sz="1800" dirty="0" smtClean="0"/>
              <a:t>the issue seems to be restarted during the next intersessional period of CHy;</a:t>
            </a:r>
            <a:endParaRPr lang="en-US" sz="1800" dirty="0"/>
          </a:p>
          <a:p>
            <a:pPr lvl="1" eaLnBrk="1" hangingPunct="1">
              <a:buFont typeface="Courier New" panose="02070309020205020404" pitchFamily="49" charset="0"/>
              <a:buChar char="o"/>
              <a:defRPr/>
            </a:pPr>
            <a:endParaRPr lang="en-US" sz="2000" dirty="0"/>
          </a:p>
          <a:p>
            <a:pPr marL="0" indent="0" eaLnBrk="1" hangingPunct="1">
              <a:buNone/>
              <a:defRPr/>
            </a:pPr>
            <a:endParaRPr lang="fr-CH" sz="2000" dirty="0"/>
          </a:p>
          <a:p>
            <a:pPr marL="0" indent="0" eaLnBrk="1" hangingPunct="1">
              <a:buNone/>
              <a:defRPr/>
            </a:pPr>
            <a:endParaRPr lang="en-US" sz="2400" dirty="0"/>
          </a:p>
        </p:txBody>
      </p:sp>
    </p:spTree>
    <p:extLst>
      <p:ext uri="{BB962C8B-B14F-4D97-AF65-F5344CB8AC3E}">
        <p14:creationId xmlns:p14="http://schemas.microsoft.com/office/powerpoint/2010/main" val="4080041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p:txBody>
          <a:bodyPr/>
          <a:lstStyle/>
          <a:p>
            <a:pPr eaLnBrk="1" hangingPunct="1"/>
            <a:r>
              <a:rPr lang="en-US" sz="3200" b="1" dirty="0" smtClean="0">
                <a:solidFill>
                  <a:srgbClr val="C00000"/>
                </a:solidFill>
              </a:rPr>
              <a:t> TT Data operations &amp; Management: </a:t>
            </a:r>
            <a:r>
              <a:rPr lang="es-ES" sz="3200" b="1" dirty="0" err="1" smtClean="0">
                <a:solidFill>
                  <a:srgbClr val="C00000"/>
                </a:solidFill>
              </a:rPr>
              <a:t>Jose</a:t>
            </a:r>
            <a:r>
              <a:rPr lang="es-ES" sz="3200" b="1" dirty="0" smtClean="0">
                <a:solidFill>
                  <a:srgbClr val="C00000"/>
                </a:solidFill>
              </a:rPr>
              <a:t> Antonio Guijarro (</a:t>
            </a:r>
            <a:r>
              <a:rPr lang="es-ES" sz="3200" b="1" dirty="0" err="1" smtClean="0">
                <a:solidFill>
                  <a:srgbClr val="C00000"/>
                </a:solidFill>
              </a:rPr>
              <a:t>Spain</a:t>
            </a:r>
            <a:r>
              <a:rPr lang="es-ES" sz="3200" b="1" dirty="0" smtClean="0">
                <a:solidFill>
                  <a:srgbClr val="C00000"/>
                </a:solidFill>
              </a:rPr>
              <a:t>) &amp; Harry Dixon (UK)</a:t>
            </a:r>
            <a:endParaRPr lang="en-US" sz="3200" b="1" dirty="0" smtClean="0">
              <a:solidFill>
                <a:srgbClr val="C00000"/>
              </a:solidFill>
            </a:endParaRPr>
          </a:p>
        </p:txBody>
      </p:sp>
      <p:sp>
        <p:nvSpPr>
          <p:cNvPr id="5" name="Espace réservé du contenu 2"/>
          <p:cNvSpPr>
            <a:spLocks noGrp="1"/>
          </p:cNvSpPr>
          <p:nvPr>
            <p:ph idx="1"/>
          </p:nvPr>
        </p:nvSpPr>
        <p:spPr/>
        <p:txBody>
          <a:bodyPr/>
          <a:lstStyle/>
          <a:p>
            <a:pPr marL="0" indent="0" eaLnBrk="1" hangingPunct="1">
              <a:buFont typeface="Arial" charset="0"/>
              <a:buNone/>
              <a:defRPr/>
            </a:pPr>
            <a:r>
              <a:rPr lang="fr-CH" sz="2400" b="1" dirty="0"/>
              <a:t>TOR (</a:t>
            </a:r>
            <a:r>
              <a:rPr lang="fr-CH" sz="2400" b="1" dirty="0" err="1"/>
              <a:t>excerpt</a:t>
            </a:r>
            <a:r>
              <a:rPr lang="fr-CH" sz="2400" b="1" dirty="0"/>
              <a:t>):</a:t>
            </a:r>
            <a:endParaRPr lang="fr-CH" sz="2400" b="1" dirty="0" smtClean="0"/>
          </a:p>
          <a:p>
            <a:pPr eaLnBrk="1" hangingPunct="1">
              <a:defRPr/>
            </a:pPr>
            <a:r>
              <a:rPr lang="en-US" sz="2000" dirty="0"/>
              <a:t>Maintain and improve </a:t>
            </a:r>
            <a:r>
              <a:rPr lang="en-US" sz="2000" dirty="0" smtClean="0"/>
              <a:t>existing Website </a:t>
            </a:r>
            <a:r>
              <a:rPr lang="en-US" sz="2000" dirty="0"/>
              <a:t>on Data Rescue, including information on available digitized data, data rescue projects, homogeneity </a:t>
            </a:r>
            <a:r>
              <a:rPr lang="en-US" sz="2000" dirty="0" smtClean="0"/>
              <a:t>methods</a:t>
            </a:r>
            <a:r>
              <a:rPr lang="en-US" sz="2000" dirty="0"/>
              <a:t>;</a:t>
            </a:r>
          </a:p>
          <a:p>
            <a:pPr eaLnBrk="1" hangingPunct="1">
              <a:defRPr/>
            </a:pPr>
            <a:r>
              <a:rPr lang="en-US" sz="2000" dirty="0"/>
              <a:t>Support the design and optimization of </a:t>
            </a:r>
            <a:r>
              <a:rPr lang="en-US" sz="2000" dirty="0" smtClean="0"/>
              <a:t>monitoring;</a:t>
            </a:r>
            <a:endParaRPr lang="en-US" sz="2000" dirty="0"/>
          </a:p>
          <a:p>
            <a:pPr eaLnBrk="1" hangingPunct="1">
              <a:defRPr/>
            </a:pPr>
            <a:r>
              <a:rPr lang="en-US" sz="2000" dirty="0"/>
              <a:t>Provide support to standards development,</a:t>
            </a:r>
          </a:p>
          <a:p>
            <a:pPr eaLnBrk="1" hangingPunct="1">
              <a:defRPr/>
            </a:pPr>
            <a:r>
              <a:rPr lang="en-US" sz="2000" dirty="0"/>
              <a:t>Maintain support for monitoring systems,</a:t>
            </a:r>
          </a:p>
          <a:p>
            <a:pPr eaLnBrk="1" hangingPunct="1">
              <a:defRPr/>
            </a:pPr>
            <a:r>
              <a:rPr lang="en-US" sz="2000" dirty="0"/>
              <a:t>Encourage </a:t>
            </a:r>
            <a:r>
              <a:rPr lang="en-US" sz="2000" dirty="0" smtClean="0"/>
              <a:t>harmonization </a:t>
            </a:r>
            <a:r>
              <a:rPr lang="en-US" sz="2000" dirty="0"/>
              <a:t>of methodologies for quality control and access to data,</a:t>
            </a:r>
          </a:p>
          <a:p>
            <a:pPr eaLnBrk="1" hangingPunct="1">
              <a:defRPr/>
            </a:pPr>
            <a:r>
              <a:rPr lang="en-US" sz="2000" dirty="0"/>
              <a:t>Promote data exchange and </a:t>
            </a:r>
            <a:r>
              <a:rPr lang="en-US" sz="2000" dirty="0" smtClean="0"/>
              <a:t>sharing. </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457200" y="272880"/>
            <a:ext cx="8229240" cy="707848"/>
          </a:xfrm>
          <a:prstGeom prst="rect">
            <a:avLst/>
          </a:prstGeom>
          <a:noFill/>
          <a:ln>
            <a:noFill/>
          </a:ln>
        </p:spPr>
        <p:txBody>
          <a:bodyPr anchor="b"/>
          <a:lstStyle/>
          <a:p>
            <a:pPr algn="ctr">
              <a:lnSpc>
                <a:spcPct val="100000"/>
              </a:lnSpc>
            </a:pPr>
            <a:r>
              <a:rPr lang="en-US" sz="3200" b="1" strike="noStrike" spc="-1" dirty="0">
                <a:solidFill>
                  <a:srgbClr val="C00000"/>
                </a:solidFill>
                <a:uFill>
                  <a:solidFill>
                    <a:srgbClr val="FFFFFF"/>
                  </a:solidFill>
                </a:uFill>
                <a:latin typeface="Calibri"/>
              </a:rPr>
              <a:t>RA VI /</a:t>
            </a:r>
            <a:r>
              <a:rPr lang="en-US" sz="3200" b="1" strike="noStrike" spc="-1" dirty="0" err="1">
                <a:solidFill>
                  <a:srgbClr val="C00000"/>
                </a:solidFill>
                <a:uFill>
                  <a:solidFill>
                    <a:srgbClr val="FFFFFF"/>
                  </a:solidFill>
                </a:uFill>
                <a:latin typeface="Calibri"/>
              </a:rPr>
              <a:t>CCl</a:t>
            </a:r>
            <a:r>
              <a:rPr lang="en-US" sz="3200" b="1" strike="noStrike" spc="-1" dirty="0">
                <a:solidFill>
                  <a:srgbClr val="C00000"/>
                </a:solidFill>
                <a:uFill>
                  <a:solidFill>
                    <a:srgbClr val="FFFFFF"/>
                  </a:solidFill>
                </a:uFill>
                <a:latin typeface="Calibri"/>
              </a:rPr>
              <a:t> Website on Data Rescue</a:t>
            </a:r>
            <a:endParaRPr lang="en-US" sz="3200" b="0" strike="noStrike" spc="-1" dirty="0">
              <a:solidFill>
                <a:srgbClr val="C00000"/>
              </a:solidFill>
              <a:uFill>
                <a:solidFill>
                  <a:srgbClr val="FFFFFF"/>
                </a:solidFill>
              </a:uFill>
              <a:latin typeface="Calibri"/>
            </a:endParaRPr>
          </a:p>
        </p:txBody>
      </p:sp>
      <p:pic>
        <p:nvPicPr>
          <p:cNvPr id="157" name="Content Placeholder 6"/>
          <p:cNvPicPr/>
          <p:nvPr/>
        </p:nvPicPr>
        <p:blipFill>
          <a:blip r:embed="rId2"/>
          <a:srcRect t="5758"/>
          <a:stretch/>
        </p:blipFill>
        <p:spPr>
          <a:xfrm>
            <a:off x="4283968" y="1772816"/>
            <a:ext cx="4402472" cy="3470944"/>
          </a:xfrm>
          <a:prstGeom prst="rect">
            <a:avLst/>
          </a:prstGeom>
          <a:ln>
            <a:noFill/>
          </a:ln>
          <a:effectLst>
            <a:outerShdw blurRad="292100" dist="139700" dir="2700000" algn="tl" rotWithShape="0">
              <a:srgbClr val="333333">
                <a:alpha val="65000"/>
              </a:srgbClr>
            </a:outerShdw>
          </a:effectLst>
        </p:spPr>
      </p:pic>
      <p:sp>
        <p:nvSpPr>
          <p:cNvPr id="158" name="TextShape 2"/>
          <p:cNvSpPr txBox="1"/>
          <p:nvPr/>
        </p:nvSpPr>
        <p:spPr>
          <a:xfrm>
            <a:off x="457200" y="1412776"/>
            <a:ext cx="3826768" cy="4712984"/>
          </a:xfrm>
          <a:prstGeom prst="rect">
            <a:avLst/>
          </a:prstGeom>
          <a:noFill/>
          <a:ln>
            <a:noFill/>
          </a:ln>
        </p:spPr>
        <p:txBody>
          <a:bodyPr/>
          <a:lstStyle/>
          <a:p>
            <a:pPr marL="285840"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Website from last intersessional period maintained and developed.</a:t>
            </a:r>
          </a:p>
          <a:p>
            <a:pPr marL="285840" indent="-285480">
              <a:lnSpc>
                <a:spcPct val="100000"/>
              </a:lnSpc>
              <a:buClr>
                <a:srgbClr val="000000"/>
              </a:buClr>
              <a:buFont typeface="Arial"/>
              <a:buChar char="•"/>
            </a:pPr>
            <a:r>
              <a:rPr lang="en-US" b="0" u="sng" strike="noStrike" spc="-1" dirty="0">
                <a:solidFill>
                  <a:srgbClr val="0000FF"/>
                </a:solidFill>
                <a:uFill>
                  <a:solidFill>
                    <a:srgbClr val="FFFFFF"/>
                  </a:solidFill>
                </a:uFill>
                <a:latin typeface="Calibri"/>
                <a:hlinkClick r:id="rId3"/>
              </a:rPr>
              <a:t>http://www.climatol.eu/tt-dom/index.html</a:t>
            </a:r>
            <a:endParaRPr lang="en-US" b="0" strike="noStrike" spc="-1" dirty="0">
              <a:solidFill>
                <a:srgbClr val="000000"/>
              </a:solidFill>
              <a:uFill>
                <a:solidFill>
                  <a:srgbClr val="FFFFFF"/>
                </a:solidFill>
              </a:uFill>
              <a:latin typeface="Calibri"/>
            </a:endParaRPr>
          </a:p>
          <a:p>
            <a:pPr marL="285840"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Section added on proxy data in hydrology</a:t>
            </a:r>
          </a:p>
          <a:p>
            <a:pPr marL="285840"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Other sections have incorporated new </a:t>
            </a:r>
            <a:r>
              <a:rPr lang="en-US" b="0" strike="noStrike" spc="-1" dirty="0" smtClean="0">
                <a:solidFill>
                  <a:srgbClr val="000000"/>
                </a:solidFill>
                <a:uFill>
                  <a:solidFill>
                    <a:srgbClr val="FFFFFF"/>
                  </a:solidFill>
                </a:uFill>
                <a:latin typeface="Calibri"/>
              </a:rPr>
              <a:t>information </a:t>
            </a:r>
            <a:r>
              <a:rPr lang="en-US" b="0" strike="noStrike" spc="-1" dirty="0">
                <a:solidFill>
                  <a:srgbClr val="000000"/>
                </a:solidFill>
                <a:uFill>
                  <a:solidFill>
                    <a:srgbClr val="FFFFFF"/>
                  </a:solidFill>
                </a:uFill>
                <a:latin typeface="Calibri"/>
              </a:rPr>
              <a:t>and links to relevant resources</a:t>
            </a:r>
            <a:r>
              <a:rPr lang="en-US" b="0" strike="noStrike" spc="-1" dirty="0" smtClean="0">
                <a:solidFill>
                  <a:srgbClr val="000000"/>
                </a:solidFill>
                <a:uFill>
                  <a:solidFill>
                    <a:srgbClr val="FFFFFF"/>
                  </a:solidFill>
                </a:uFill>
                <a:latin typeface="Calibri"/>
              </a:rPr>
              <a:t>.</a:t>
            </a:r>
            <a:endParaRPr lang="en-US" b="0" strike="noStrike"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21684247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457200" y="272880"/>
            <a:ext cx="8435280" cy="779856"/>
          </a:xfrm>
          <a:prstGeom prst="rect">
            <a:avLst/>
          </a:prstGeom>
          <a:noFill/>
          <a:ln>
            <a:noFill/>
          </a:ln>
        </p:spPr>
        <p:txBody>
          <a:bodyPr anchor="b"/>
          <a:lstStyle/>
          <a:p>
            <a:pPr algn="ctr">
              <a:lnSpc>
                <a:spcPct val="100000"/>
              </a:lnSpc>
            </a:pPr>
            <a:r>
              <a:rPr lang="en-US" sz="3200" b="1" strike="noStrike" spc="-1" dirty="0">
                <a:solidFill>
                  <a:srgbClr val="C00000"/>
                </a:solidFill>
                <a:uFill>
                  <a:solidFill>
                    <a:srgbClr val="FFFFFF"/>
                  </a:solidFill>
                </a:uFill>
                <a:latin typeface="Calibri"/>
              </a:rPr>
              <a:t>Promotion of Data Exchange and Sharing</a:t>
            </a:r>
            <a:endParaRPr lang="en-US" sz="3200" b="0" strike="noStrike" spc="-1" dirty="0">
              <a:solidFill>
                <a:srgbClr val="C00000"/>
              </a:solidFill>
              <a:uFill>
                <a:solidFill>
                  <a:srgbClr val="FFFFFF"/>
                </a:solidFill>
              </a:uFill>
              <a:latin typeface="Calibri"/>
            </a:endParaRPr>
          </a:p>
        </p:txBody>
      </p:sp>
      <p:pic>
        <p:nvPicPr>
          <p:cNvPr id="161" name="Content Placeholder 10"/>
          <p:cNvPicPr/>
          <p:nvPr/>
        </p:nvPicPr>
        <p:blipFill>
          <a:blip r:embed="rId2"/>
          <a:stretch/>
        </p:blipFill>
        <p:spPr>
          <a:xfrm>
            <a:off x="4427984" y="3429000"/>
            <a:ext cx="4258456" cy="2980440"/>
          </a:xfrm>
          <a:prstGeom prst="rect">
            <a:avLst/>
          </a:prstGeom>
          <a:ln>
            <a:noFill/>
          </a:ln>
        </p:spPr>
      </p:pic>
      <p:sp>
        <p:nvSpPr>
          <p:cNvPr id="162" name="TextShape 2"/>
          <p:cNvSpPr txBox="1"/>
          <p:nvPr/>
        </p:nvSpPr>
        <p:spPr>
          <a:xfrm>
            <a:off x="457200" y="1434960"/>
            <a:ext cx="3394720" cy="4690800"/>
          </a:xfrm>
          <a:prstGeom prst="rect">
            <a:avLst/>
          </a:prstGeom>
          <a:noFill/>
          <a:ln>
            <a:noFill/>
          </a:ln>
        </p:spPr>
        <p:txBody>
          <a:bodyPr/>
          <a:lstStyle/>
          <a:p>
            <a:pPr marL="285840"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Case Study Article published in </a:t>
            </a:r>
            <a:r>
              <a:rPr lang="en-US" b="0" strike="noStrike" spc="-1" dirty="0" err="1">
                <a:solidFill>
                  <a:srgbClr val="000000"/>
                </a:solidFill>
                <a:uFill>
                  <a:solidFill>
                    <a:srgbClr val="FFFFFF"/>
                  </a:solidFill>
                </a:uFill>
                <a:latin typeface="Calibri"/>
              </a:rPr>
              <a:t>MeteoWorld</a:t>
            </a:r>
            <a:r>
              <a:rPr lang="en-US" b="0" strike="noStrike" spc="-1" dirty="0">
                <a:solidFill>
                  <a:srgbClr val="000000"/>
                </a:solidFill>
                <a:uFill>
                  <a:solidFill>
                    <a:srgbClr val="FFFFFF"/>
                  </a:solidFill>
                </a:uFill>
                <a:latin typeface="Calibri"/>
              </a:rPr>
              <a:t> on Free data access – the experience of the Israel Meteorological Service</a:t>
            </a:r>
          </a:p>
          <a:p>
            <a:pPr marL="285840"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Links maintained with Global Runoff Data Centre and </a:t>
            </a:r>
            <a:r>
              <a:rPr lang="en-US" b="0" strike="noStrike" spc="-1" dirty="0" err="1">
                <a:solidFill>
                  <a:srgbClr val="000000"/>
                </a:solidFill>
                <a:uFill>
                  <a:solidFill>
                    <a:srgbClr val="FFFFFF"/>
                  </a:solidFill>
                </a:uFill>
                <a:latin typeface="Calibri"/>
              </a:rPr>
              <a:t>CHy</a:t>
            </a:r>
            <a:r>
              <a:rPr lang="en-US" b="0" strike="noStrike" spc="-1" dirty="0">
                <a:solidFill>
                  <a:srgbClr val="000000"/>
                </a:solidFill>
                <a:uFill>
                  <a:solidFill>
                    <a:srgbClr val="FFFFFF"/>
                  </a:solidFill>
                </a:uFill>
                <a:latin typeface="Calibri"/>
              </a:rPr>
              <a:t> WMO Hydrological Observing System</a:t>
            </a:r>
          </a:p>
        </p:txBody>
      </p:sp>
      <p:pic>
        <p:nvPicPr>
          <p:cNvPr id="163" name="Picture 12"/>
          <p:cNvPicPr/>
          <p:nvPr/>
        </p:nvPicPr>
        <p:blipFill>
          <a:blip r:embed="rId3"/>
          <a:stretch/>
        </p:blipFill>
        <p:spPr>
          <a:xfrm>
            <a:off x="4427984" y="1414163"/>
            <a:ext cx="4192936" cy="1797744"/>
          </a:xfrm>
          <a:prstGeom prst="rect">
            <a:avLst/>
          </a:prstGeom>
          <a:ln>
            <a:noFill/>
          </a:ln>
        </p:spPr>
      </p:pic>
    </p:spTree>
    <p:extLst>
      <p:ext uri="{BB962C8B-B14F-4D97-AF65-F5344CB8AC3E}">
        <p14:creationId xmlns:p14="http://schemas.microsoft.com/office/powerpoint/2010/main" val="117416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pPr eaLnBrk="1" hangingPunct="1"/>
            <a:r>
              <a:rPr lang="fr-CH" sz="3200" b="1" dirty="0" err="1" smtClean="0">
                <a:solidFill>
                  <a:srgbClr val="C00000"/>
                </a:solidFill>
              </a:rPr>
              <a:t>Work</a:t>
            </a:r>
            <a:r>
              <a:rPr lang="fr-CH" sz="3200" b="1" dirty="0" smtClean="0">
                <a:solidFill>
                  <a:srgbClr val="C00000"/>
                </a:solidFill>
              </a:rPr>
              <a:t> plan, </a:t>
            </a:r>
            <a:r>
              <a:rPr lang="fr-CH" sz="3200" b="1" dirty="0" err="1" smtClean="0">
                <a:solidFill>
                  <a:srgbClr val="C00000"/>
                </a:solidFill>
              </a:rPr>
              <a:t>overview</a:t>
            </a:r>
            <a:endParaRPr lang="en-US" sz="3200" b="1" dirty="0" smtClean="0">
              <a:solidFill>
                <a:srgbClr val="C00000"/>
              </a:solidFill>
            </a:endParaRPr>
          </a:p>
        </p:txBody>
      </p:sp>
      <p:sp>
        <p:nvSpPr>
          <p:cNvPr id="17410" name="Espace réservé du contenu 2"/>
          <p:cNvSpPr>
            <a:spLocks noGrp="1"/>
          </p:cNvSpPr>
          <p:nvPr>
            <p:ph idx="1"/>
          </p:nvPr>
        </p:nvSpPr>
        <p:spPr>
          <a:xfrm>
            <a:off x="467544" y="1484784"/>
            <a:ext cx="8229600" cy="4392488"/>
          </a:xfrm>
        </p:spPr>
        <p:txBody>
          <a:bodyPr/>
          <a:lstStyle/>
          <a:p>
            <a:pPr marL="457200" indent="-457200" eaLnBrk="1" hangingPunct="1">
              <a:buFont typeface="Calibri" pitchFamily="34" charset="0"/>
              <a:buAutoNum type="arabicPeriod"/>
            </a:pPr>
            <a:r>
              <a:rPr lang="en-US" sz="2000" dirty="0" smtClean="0"/>
              <a:t>Regional Climate Centers and Regional Climate Outlook Forum (climate)</a:t>
            </a:r>
          </a:p>
          <a:p>
            <a:pPr marL="457200" indent="-457200" eaLnBrk="1" hangingPunct="1">
              <a:buFont typeface="Calibri" pitchFamily="34" charset="0"/>
              <a:buAutoNum type="arabicPeriod"/>
            </a:pPr>
            <a:endParaRPr lang="en-US" sz="2000" dirty="0" smtClean="0"/>
          </a:p>
          <a:p>
            <a:pPr marL="457200" indent="-457200" eaLnBrk="1" hangingPunct="1">
              <a:buFont typeface="Calibri" pitchFamily="34" charset="0"/>
              <a:buAutoNum type="arabicPeriod"/>
            </a:pPr>
            <a:r>
              <a:rPr lang="en-US" sz="2000" dirty="0" smtClean="0"/>
              <a:t>Climate Watch System (climate)</a:t>
            </a:r>
          </a:p>
          <a:p>
            <a:pPr marL="457200" indent="-457200" eaLnBrk="1" hangingPunct="1">
              <a:buFont typeface="Calibri" pitchFamily="34" charset="0"/>
              <a:buAutoNum type="arabicPeriod"/>
            </a:pPr>
            <a:endParaRPr lang="en-US" sz="2000" dirty="0" smtClean="0"/>
          </a:p>
          <a:p>
            <a:pPr marL="457200" indent="-457200" eaLnBrk="1" hangingPunct="1">
              <a:buFont typeface="Calibri" pitchFamily="34" charset="0"/>
              <a:buAutoNum type="arabicPeriod"/>
            </a:pPr>
            <a:r>
              <a:rPr lang="en-US" sz="2000" dirty="0" smtClean="0"/>
              <a:t> Agricultural Meteorology (joint)</a:t>
            </a:r>
          </a:p>
          <a:p>
            <a:pPr marL="457200" indent="-457200" eaLnBrk="1" hangingPunct="1">
              <a:buFont typeface="Calibri" pitchFamily="34" charset="0"/>
              <a:buAutoNum type="arabicPeriod"/>
            </a:pPr>
            <a:endParaRPr lang="en-US" sz="2000" dirty="0" smtClean="0"/>
          </a:p>
          <a:p>
            <a:pPr marL="457200" indent="-457200" eaLnBrk="1" hangingPunct="1">
              <a:buFont typeface="Calibri" pitchFamily="34" charset="0"/>
              <a:buAutoNum type="arabicPeriod"/>
            </a:pPr>
            <a:r>
              <a:rPr lang="en-US" sz="2000" dirty="0" smtClean="0"/>
              <a:t>Water Scarcity and Drought (joint)</a:t>
            </a:r>
          </a:p>
          <a:p>
            <a:pPr marL="457200" indent="-457200" eaLnBrk="1" hangingPunct="1">
              <a:buFont typeface="Calibri" pitchFamily="34" charset="0"/>
              <a:buAutoNum type="arabicPeriod"/>
            </a:pPr>
            <a:endParaRPr lang="en-US" sz="2000" dirty="0" smtClean="0"/>
          </a:p>
          <a:p>
            <a:pPr marL="457200" indent="-457200" eaLnBrk="1" hangingPunct="1">
              <a:buFont typeface="Calibri" pitchFamily="34" charset="0"/>
              <a:buAutoNum type="arabicPeriod"/>
            </a:pPr>
            <a:r>
              <a:rPr lang="en-US" sz="2000" dirty="0" smtClean="0"/>
              <a:t>Hydrological modeling, forecasting and warning (Hydro)</a:t>
            </a:r>
          </a:p>
          <a:p>
            <a:pPr marL="457200" indent="-457200" eaLnBrk="1" hangingPunct="1">
              <a:buFont typeface="Calibri" pitchFamily="34" charset="0"/>
              <a:buAutoNum type="arabicPeriod"/>
            </a:pPr>
            <a:endParaRPr lang="en-US" sz="2000" dirty="0" smtClean="0"/>
          </a:p>
          <a:p>
            <a:pPr marL="457200" indent="-457200" eaLnBrk="1" hangingPunct="1">
              <a:buFont typeface="Calibri" pitchFamily="34" charset="0"/>
              <a:buAutoNum type="arabicPeriod"/>
            </a:pPr>
            <a:r>
              <a:rPr lang="en-US" sz="2000" dirty="0" smtClean="0"/>
              <a:t>Data operations &amp; Management (joint)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532080" y="116632"/>
            <a:ext cx="8079840" cy="750032"/>
          </a:xfrm>
          <a:prstGeom prst="rect">
            <a:avLst/>
          </a:prstGeom>
          <a:noFill/>
          <a:ln>
            <a:noFill/>
          </a:ln>
        </p:spPr>
        <p:txBody>
          <a:bodyPr anchor="b"/>
          <a:lstStyle/>
          <a:p>
            <a:pPr algn="ctr">
              <a:lnSpc>
                <a:spcPct val="100000"/>
              </a:lnSpc>
            </a:pPr>
            <a:r>
              <a:rPr lang="en-US" sz="3200" b="1" strike="noStrike" spc="-1" dirty="0">
                <a:solidFill>
                  <a:srgbClr val="C00000"/>
                </a:solidFill>
                <a:uFill>
                  <a:solidFill>
                    <a:srgbClr val="FFFFFF"/>
                  </a:solidFill>
                </a:uFill>
                <a:latin typeface="Calibri"/>
              </a:rPr>
              <a:t>Support for Standards Development</a:t>
            </a:r>
            <a:endParaRPr lang="en-US" sz="3200" b="0" strike="noStrike" spc="-1" dirty="0">
              <a:solidFill>
                <a:srgbClr val="C00000"/>
              </a:solidFill>
              <a:uFill>
                <a:solidFill>
                  <a:srgbClr val="FFFFFF"/>
                </a:solidFill>
              </a:uFill>
              <a:latin typeface="Calibri"/>
            </a:endParaRPr>
          </a:p>
        </p:txBody>
      </p:sp>
      <p:pic>
        <p:nvPicPr>
          <p:cNvPr id="165" name="Content Placeholder 13"/>
          <p:cNvPicPr/>
          <p:nvPr/>
        </p:nvPicPr>
        <p:blipFill>
          <a:blip r:embed="rId2"/>
          <a:stretch/>
        </p:blipFill>
        <p:spPr>
          <a:xfrm>
            <a:off x="5652120" y="1556792"/>
            <a:ext cx="2686320" cy="1074240"/>
          </a:xfrm>
          <a:prstGeom prst="rect">
            <a:avLst/>
          </a:prstGeom>
          <a:ln>
            <a:noFill/>
          </a:ln>
        </p:spPr>
      </p:pic>
      <p:sp>
        <p:nvSpPr>
          <p:cNvPr id="166" name="TextShape 2"/>
          <p:cNvSpPr txBox="1"/>
          <p:nvPr/>
        </p:nvSpPr>
        <p:spPr>
          <a:xfrm>
            <a:off x="457200" y="1434960"/>
            <a:ext cx="3898776" cy="4730344"/>
          </a:xfrm>
          <a:prstGeom prst="rect">
            <a:avLst/>
          </a:prstGeom>
          <a:noFill/>
          <a:ln>
            <a:noFill/>
          </a:ln>
        </p:spPr>
        <p:txBody>
          <a:bodyPr/>
          <a:lstStyle/>
          <a:p>
            <a:pPr marL="360">
              <a:lnSpc>
                <a:spcPct val="100000"/>
              </a:lnSpc>
              <a:buClr>
                <a:srgbClr val="000000"/>
              </a:buClr>
            </a:pPr>
            <a:r>
              <a:rPr lang="en-US" b="0" strike="noStrike" spc="-1" dirty="0">
                <a:solidFill>
                  <a:srgbClr val="000000"/>
                </a:solidFill>
                <a:uFill>
                  <a:solidFill>
                    <a:srgbClr val="FFFFFF"/>
                  </a:solidFill>
                </a:uFill>
                <a:latin typeface="Calibri"/>
              </a:rPr>
              <a:t>TT Members contributing to</a:t>
            </a:r>
            <a:r>
              <a:rPr lang="en-US" b="0" strike="noStrike" spc="-1" dirty="0" smtClean="0">
                <a:solidFill>
                  <a:srgbClr val="000000"/>
                </a:solidFill>
                <a:uFill>
                  <a:solidFill>
                    <a:srgbClr val="FFFFFF"/>
                  </a:solidFill>
                </a:uFill>
                <a:latin typeface="Calibri"/>
              </a:rPr>
              <a:t>:</a:t>
            </a:r>
          </a:p>
          <a:p>
            <a:pPr marL="360">
              <a:lnSpc>
                <a:spcPct val="100000"/>
              </a:lnSpc>
              <a:buClr>
                <a:srgbClr val="000000"/>
              </a:buClr>
            </a:pP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OGC-WMO Hydrology Domain Working Group which is developing data standards (e.g. WATERML2.0)</a:t>
            </a:r>
          </a:p>
          <a:p>
            <a:pPr marL="743040" lvl="1"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CEN TC318 (</a:t>
            </a:r>
            <a:r>
              <a:rPr lang="en-US" b="0" strike="noStrike" spc="-1" dirty="0" err="1">
                <a:solidFill>
                  <a:srgbClr val="000000"/>
                </a:solidFill>
                <a:uFill>
                  <a:solidFill>
                    <a:srgbClr val="FFFFFF"/>
                  </a:solidFill>
                </a:uFill>
                <a:latin typeface="Calibri"/>
              </a:rPr>
              <a:t>Hydrometry</a:t>
            </a:r>
            <a:r>
              <a:rPr lang="en-US" b="0" strike="noStrike" spc="-1" dirty="0">
                <a:solidFill>
                  <a:srgbClr val="000000"/>
                </a:solidFill>
                <a:uFill>
                  <a:solidFill>
                    <a:srgbClr val="FFFFFF"/>
                  </a:solidFill>
                </a:uFill>
                <a:latin typeface="Calibri"/>
              </a:rPr>
              <a:t>) Working Group developing a European standard on hydrometric data management </a:t>
            </a:r>
          </a:p>
        </p:txBody>
      </p:sp>
      <p:pic>
        <p:nvPicPr>
          <p:cNvPr id="167" name="Picture 18"/>
          <p:cNvPicPr/>
          <p:nvPr/>
        </p:nvPicPr>
        <p:blipFill>
          <a:blip r:embed="rId3"/>
          <a:stretch/>
        </p:blipFill>
        <p:spPr>
          <a:xfrm>
            <a:off x="5836680" y="3043080"/>
            <a:ext cx="2700360" cy="2194200"/>
          </a:xfrm>
          <a:prstGeom prst="rect">
            <a:avLst/>
          </a:prstGeom>
          <a:ln>
            <a:noFill/>
          </a:ln>
        </p:spPr>
      </p:pic>
    </p:spTree>
    <p:extLst>
      <p:ext uri="{BB962C8B-B14F-4D97-AF65-F5344CB8AC3E}">
        <p14:creationId xmlns:p14="http://schemas.microsoft.com/office/powerpoint/2010/main" val="892554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457199" y="272880"/>
            <a:ext cx="8118739" cy="509902"/>
          </a:xfrm>
          <a:prstGeom prst="rect">
            <a:avLst/>
          </a:prstGeom>
          <a:noFill/>
          <a:ln>
            <a:noFill/>
          </a:ln>
        </p:spPr>
        <p:txBody>
          <a:bodyPr anchor="b"/>
          <a:lstStyle/>
          <a:p>
            <a:pPr algn="ctr">
              <a:lnSpc>
                <a:spcPct val="100000"/>
              </a:lnSpc>
            </a:pPr>
            <a:r>
              <a:rPr lang="en-US" sz="3200" b="1" strike="noStrike" spc="-1" dirty="0">
                <a:solidFill>
                  <a:srgbClr val="C00000"/>
                </a:solidFill>
                <a:uFill>
                  <a:solidFill>
                    <a:srgbClr val="FFFFFF"/>
                  </a:solidFill>
                </a:uFill>
                <a:latin typeface="Calibri"/>
              </a:rPr>
              <a:t>Engagement on homogenization tasks</a:t>
            </a:r>
            <a:endParaRPr lang="en-US" sz="3200" b="0" strike="noStrike" spc="-1" dirty="0">
              <a:solidFill>
                <a:srgbClr val="C00000"/>
              </a:solidFill>
              <a:uFill>
                <a:solidFill>
                  <a:srgbClr val="FFFFFF"/>
                </a:solidFill>
              </a:uFill>
              <a:latin typeface="Calibri"/>
            </a:endParaRPr>
          </a:p>
        </p:txBody>
      </p:sp>
      <p:sp>
        <p:nvSpPr>
          <p:cNvPr id="169" name="TextShape 2"/>
          <p:cNvSpPr txBox="1"/>
          <p:nvPr/>
        </p:nvSpPr>
        <p:spPr>
          <a:xfrm>
            <a:off x="457198" y="1420440"/>
            <a:ext cx="3718801" cy="4528840"/>
          </a:xfrm>
          <a:prstGeom prst="rect">
            <a:avLst/>
          </a:prstGeom>
          <a:noFill/>
          <a:ln>
            <a:noFill/>
          </a:ln>
        </p:spPr>
        <p:txBody>
          <a:bodyPr/>
          <a:lstStyle/>
          <a:p>
            <a:pPr marL="360">
              <a:lnSpc>
                <a:spcPct val="100000"/>
              </a:lnSpc>
              <a:buClr>
                <a:srgbClr val="000000"/>
              </a:buClr>
            </a:pPr>
            <a:r>
              <a:rPr lang="en-US" b="0" strike="noStrike" spc="-1" dirty="0">
                <a:solidFill>
                  <a:srgbClr val="000000"/>
                </a:solidFill>
                <a:uFill>
                  <a:solidFill>
                    <a:srgbClr val="FFFFFF"/>
                  </a:solidFill>
                </a:uFill>
                <a:latin typeface="Calibri"/>
              </a:rPr>
              <a:t>TT Members contributing to</a:t>
            </a:r>
            <a:r>
              <a:rPr lang="en-US" b="0" strike="noStrike" spc="-1" dirty="0" smtClean="0">
                <a:solidFill>
                  <a:srgbClr val="000000"/>
                </a:solidFill>
                <a:uFill>
                  <a:solidFill>
                    <a:srgbClr val="FFFFFF"/>
                  </a:solidFill>
                </a:uFill>
                <a:latin typeface="Calibri"/>
              </a:rPr>
              <a:t>:</a:t>
            </a:r>
          </a:p>
          <a:p>
            <a:pPr marL="285840" indent="-285480">
              <a:lnSpc>
                <a:spcPct val="100000"/>
              </a:lnSpc>
              <a:buClr>
                <a:srgbClr val="000000"/>
              </a:buClr>
              <a:buFont typeface="Arial"/>
              <a:buChar char="•"/>
            </a:pPr>
            <a:endParaRPr lang="en-US" b="0" strike="noStrike" spc="-1" dirty="0">
              <a:solidFill>
                <a:srgbClr val="000000"/>
              </a:solidFill>
              <a:uFill>
                <a:solidFill>
                  <a:srgbClr val="FFFFFF"/>
                </a:solidFill>
              </a:uFill>
              <a:latin typeface="Calibri"/>
            </a:endParaRPr>
          </a:p>
          <a:p>
            <a:pPr marL="743040" lvl="1"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TT on Homogenization (WMO Commission for Climatology)</a:t>
            </a:r>
          </a:p>
          <a:p>
            <a:pPr marL="743040" lvl="1"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MULTITEST Spanish project on inter-comparison of homogenization software packages</a:t>
            </a:r>
          </a:p>
          <a:p>
            <a:pPr marL="743040" lvl="1" indent="-285480">
              <a:lnSpc>
                <a:spcPct val="100000"/>
              </a:lnSpc>
              <a:buClr>
                <a:srgbClr val="000000"/>
              </a:buClr>
              <a:buFont typeface="Arial"/>
              <a:buChar char="•"/>
            </a:pPr>
            <a:r>
              <a:rPr lang="en-US" b="0" strike="noStrike" spc="-1" dirty="0">
                <a:solidFill>
                  <a:srgbClr val="000000"/>
                </a:solidFill>
                <a:uFill>
                  <a:solidFill>
                    <a:srgbClr val="FFFFFF"/>
                  </a:solidFill>
                </a:uFill>
                <a:latin typeface="Calibri"/>
              </a:rPr>
              <a:t>IMPACTRON network to study the impact of transitions from manual to automatic observations, cities to airports, and different types of thermometric shelters</a:t>
            </a:r>
          </a:p>
        </p:txBody>
      </p:sp>
      <p:pic>
        <p:nvPicPr>
          <p:cNvPr id="170" name="Imagen 169"/>
          <p:cNvPicPr/>
          <p:nvPr/>
        </p:nvPicPr>
        <p:blipFill>
          <a:blip r:embed="rId2"/>
          <a:stretch/>
        </p:blipFill>
        <p:spPr>
          <a:xfrm>
            <a:off x="4176000" y="3960000"/>
            <a:ext cx="4428720" cy="1780920"/>
          </a:xfrm>
          <a:prstGeom prst="rect">
            <a:avLst/>
          </a:prstGeom>
          <a:ln>
            <a:noFill/>
          </a:ln>
        </p:spPr>
      </p:pic>
      <p:pic>
        <p:nvPicPr>
          <p:cNvPr id="171" name="Imagen 170"/>
          <p:cNvPicPr/>
          <p:nvPr/>
        </p:nvPicPr>
        <p:blipFill>
          <a:blip r:embed="rId3"/>
          <a:stretch/>
        </p:blipFill>
        <p:spPr>
          <a:xfrm>
            <a:off x="5551939" y="782782"/>
            <a:ext cx="3024000" cy="3024000"/>
          </a:xfrm>
          <a:prstGeom prst="rect">
            <a:avLst/>
          </a:prstGeom>
          <a:ln>
            <a:noFill/>
          </a:ln>
        </p:spPr>
      </p:pic>
    </p:spTree>
    <p:extLst>
      <p:ext uri="{BB962C8B-B14F-4D97-AF65-F5344CB8AC3E}">
        <p14:creationId xmlns:p14="http://schemas.microsoft.com/office/powerpoint/2010/main" val="13967385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p:txBody>
          <a:bodyPr/>
          <a:lstStyle/>
          <a:p>
            <a:pPr eaLnBrk="1" hangingPunct="1"/>
            <a:r>
              <a:rPr lang="en-US" sz="3200" b="1" dirty="0" smtClean="0"/>
              <a:t> </a:t>
            </a:r>
            <a:r>
              <a:rPr lang="en-US" sz="3200" b="1" dirty="0" smtClean="0">
                <a:solidFill>
                  <a:srgbClr val="C00000"/>
                </a:solidFill>
              </a:rPr>
              <a:t>TT on Data operations &amp; </a:t>
            </a:r>
            <a:r>
              <a:rPr lang="en-US" sz="3200" b="1" dirty="0">
                <a:solidFill>
                  <a:srgbClr val="C00000"/>
                </a:solidFill>
              </a:rPr>
              <a:t>Management</a:t>
            </a:r>
            <a:r>
              <a:rPr lang="en-US" sz="3200" b="1" dirty="0" smtClean="0">
                <a:solidFill>
                  <a:srgbClr val="C00000"/>
                </a:solidFill>
              </a:rPr>
              <a:t>: Achievements </a:t>
            </a:r>
            <a:r>
              <a:rPr lang="en-US" sz="3200" b="1" dirty="0">
                <a:solidFill>
                  <a:srgbClr val="C00000"/>
                </a:solidFill>
              </a:rPr>
              <a:t>May 2015 – April </a:t>
            </a:r>
            <a:r>
              <a:rPr lang="en-US" sz="3200" b="1" dirty="0" smtClean="0">
                <a:solidFill>
                  <a:srgbClr val="C00000"/>
                </a:solidFill>
              </a:rPr>
              <a:t>2016</a:t>
            </a:r>
          </a:p>
        </p:txBody>
      </p:sp>
      <p:sp>
        <p:nvSpPr>
          <p:cNvPr id="5" name="Espace réservé du contenu 2"/>
          <p:cNvSpPr>
            <a:spLocks noGrp="1"/>
          </p:cNvSpPr>
          <p:nvPr>
            <p:ph idx="1"/>
          </p:nvPr>
        </p:nvSpPr>
        <p:spPr/>
        <p:txBody>
          <a:bodyPr/>
          <a:lstStyle/>
          <a:p>
            <a:pPr marL="0" indent="0" eaLnBrk="1" hangingPunct="1">
              <a:buNone/>
              <a:defRPr/>
            </a:pPr>
            <a:endParaRPr lang="fr-CH" sz="2400" dirty="0" smtClean="0"/>
          </a:p>
          <a:p>
            <a:pPr eaLnBrk="1" hangingPunct="1">
              <a:defRPr/>
            </a:pPr>
            <a:r>
              <a:rPr lang="fr-CH" sz="2400" dirty="0" smtClean="0"/>
              <a:t>Regular teleconferences</a:t>
            </a:r>
          </a:p>
          <a:p>
            <a:pPr eaLnBrk="1" hangingPunct="1">
              <a:defRPr/>
            </a:pPr>
            <a:r>
              <a:rPr lang="fr-CH" sz="2400" dirty="0" smtClean="0"/>
              <a:t>Very good data </a:t>
            </a:r>
            <a:r>
              <a:rPr lang="fr-CH" sz="2400" dirty="0"/>
              <a:t>sharing </a:t>
            </a:r>
            <a:r>
              <a:rPr lang="fr-CH" sz="2400" dirty="0" err="1" smtClean="0"/>
              <a:t>experience</a:t>
            </a:r>
            <a:r>
              <a:rPr lang="fr-CH" sz="2400" dirty="0" smtClean="0"/>
              <a:t> of </a:t>
            </a:r>
            <a:r>
              <a:rPr lang="fr-CH" sz="2400" dirty="0" err="1" smtClean="0"/>
              <a:t>Israel</a:t>
            </a:r>
            <a:r>
              <a:rPr lang="fr-CH" sz="2400" dirty="0" smtClean="0"/>
              <a:t> Met Service, wish to publish </a:t>
            </a:r>
            <a:r>
              <a:rPr lang="fr-CH" sz="2400" dirty="0"/>
              <a:t>on the WMO Bulletin</a:t>
            </a:r>
            <a:endParaRPr lang="fr-CH" sz="2400" dirty="0" smtClean="0"/>
          </a:p>
          <a:p>
            <a:pPr eaLnBrk="1" hangingPunct="1">
              <a:defRPr/>
            </a:pPr>
            <a:r>
              <a:rPr lang="fr-CH" sz="2400" dirty="0" err="1"/>
              <a:t>W</a:t>
            </a:r>
            <a:r>
              <a:rPr lang="fr-CH" sz="2400" dirty="0" err="1" smtClean="0"/>
              <a:t>ebpage</a:t>
            </a:r>
            <a:r>
              <a:rPr lang="fr-CH" sz="2400" dirty="0" smtClean="0"/>
              <a:t> (</a:t>
            </a:r>
            <a:r>
              <a:rPr lang="fr-CH" sz="2400" dirty="0" err="1" smtClean="0"/>
              <a:t>shared</a:t>
            </a:r>
            <a:r>
              <a:rPr lang="fr-CH" sz="2400" dirty="0" smtClean="0"/>
              <a:t> </a:t>
            </a:r>
            <a:r>
              <a:rPr lang="fr-CH" sz="2400" dirty="0" err="1" smtClean="0"/>
              <a:t>with</a:t>
            </a:r>
            <a:r>
              <a:rPr lang="fr-CH" sz="2400" dirty="0" smtClean="0"/>
              <a:t> </a:t>
            </a:r>
            <a:r>
              <a:rPr lang="fr-CH" sz="2400" dirty="0" err="1" smtClean="0"/>
              <a:t>CCl</a:t>
            </a:r>
            <a:r>
              <a:rPr lang="fr-CH" sz="2400" dirty="0" smtClean="0"/>
              <a:t>) </a:t>
            </a:r>
            <a:r>
              <a:rPr lang="fr-CH" sz="2400" dirty="0" err="1" smtClean="0"/>
              <a:t>with</a:t>
            </a:r>
            <a:r>
              <a:rPr lang="fr-CH" sz="2400" dirty="0" smtClean="0"/>
              <a:t> material </a:t>
            </a:r>
            <a:r>
              <a:rPr lang="fr-CH" sz="2400" dirty="0"/>
              <a:t>on </a:t>
            </a:r>
            <a:r>
              <a:rPr lang="fr-CH" sz="2400" dirty="0" smtClean="0"/>
              <a:t>data rescue, </a:t>
            </a:r>
            <a:r>
              <a:rPr lang="fr-CH" sz="2400" dirty="0"/>
              <a:t>network design and optimization </a:t>
            </a:r>
            <a:r>
              <a:rPr lang="fr-CH" sz="2400" dirty="0" smtClean="0"/>
              <a:t>ready, yet still work on </a:t>
            </a:r>
            <a:r>
              <a:rPr lang="fr-CH" sz="2400" dirty="0" err="1" smtClean="0"/>
              <a:t>progress</a:t>
            </a:r>
            <a:endParaRPr lang="fr-CH" sz="2400" dirty="0" smtClean="0"/>
          </a:p>
        </p:txBody>
      </p:sp>
    </p:spTree>
    <p:extLst>
      <p:ext uri="{BB962C8B-B14F-4D97-AF65-F5344CB8AC3E}">
        <p14:creationId xmlns:p14="http://schemas.microsoft.com/office/powerpoint/2010/main" val="1040108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950207" y="456238"/>
            <a:ext cx="6775373" cy="984885"/>
          </a:xfrm>
          <a:prstGeom prst="rect">
            <a:avLst/>
          </a:prstGeom>
          <a:noFill/>
        </p:spPr>
        <p:txBody>
          <a:bodyPr wrap="square" rtlCol="0">
            <a:spAutoFit/>
          </a:bodyPr>
          <a:lstStyle/>
          <a:p>
            <a:pPr algn="ctr" fontAlgn="auto">
              <a:spcBef>
                <a:spcPts val="0"/>
              </a:spcBef>
              <a:spcAft>
                <a:spcPts val="0"/>
              </a:spcAft>
            </a:pPr>
            <a:r>
              <a:rPr lang="en-US" sz="2000" b="1" dirty="0">
                <a:solidFill>
                  <a:prstClr val="black"/>
                </a:solidFill>
                <a:latin typeface="Calibri" panose="020F0502020204030204"/>
                <a:cs typeface="+mn-cs"/>
              </a:rPr>
              <a:t>Consultation process with the Hydrological Advisers of RAVI, </a:t>
            </a:r>
            <a:endParaRPr lang="sv-SE" sz="2000" dirty="0">
              <a:solidFill>
                <a:prstClr val="black"/>
              </a:solidFill>
              <a:latin typeface="Calibri" panose="020F0502020204030204"/>
              <a:cs typeface="+mn-cs"/>
            </a:endParaRPr>
          </a:p>
          <a:p>
            <a:pPr algn="ctr" fontAlgn="auto">
              <a:spcBef>
                <a:spcPts val="0"/>
              </a:spcBef>
              <a:spcAft>
                <a:spcPts val="0"/>
              </a:spcAft>
            </a:pPr>
            <a:r>
              <a:rPr lang="en-US" sz="2000" b="1" dirty="0">
                <a:solidFill>
                  <a:prstClr val="black"/>
                </a:solidFill>
                <a:latin typeface="Calibri" panose="020F0502020204030204"/>
                <a:cs typeface="+mn-cs"/>
              </a:rPr>
              <a:t>January-February </a:t>
            </a:r>
            <a:r>
              <a:rPr lang="en-US" sz="2000" b="1" dirty="0" smtClean="0">
                <a:solidFill>
                  <a:prstClr val="black"/>
                </a:solidFill>
                <a:latin typeface="Calibri" panose="020F0502020204030204"/>
                <a:cs typeface="+mn-cs"/>
              </a:rPr>
              <a:t>2017 (1)</a:t>
            </a:r>
            <a:endParaRPr lang="sv-SE" sz="2000" dirty="0">
              <a:solidFill>
                <a:prstClr val="black"/>
              </a:solidFill>
              <a:latin typeface="Calibri" panose="020F0502020204030204"/>
              <a:cs typeface="+mn-cs"/>
            </a:endParaRPr>
          </a:p>
          <a:p>
            <a:pPr fontAlgn="auto">
              <a:spcBef>
                <a:spcPts val="0"/>
              </a:spcBef>
              <a:spcAft>
                <a:spcPts val="0"/>
              </a:spcAft>
            </a:pPr>
            <a:endParaRPr lang="sv-SE" dirty="0">
              <a:solidFill>
                <a:prstClr val="black"/>
              </a:solidFill>
              <a:latin typeface="Calibri" panose="020F0502020204030204"/>
              <a:cs typeface="+mn-cs"/>
            </a:endParaRPr>
          </a:p>
        </p:txBody>
      </p:sp>
      <p:sp>
        <p:nvSpPr>
          <p:cNvPr id="9" name="textruta 8"/>
          <p:cNvSpPr txBox="1"/>
          <p:nvPr/>
        </p:nvSpPr>
        <p:spPr>
          <a:xfrm>
            <a:off x="467544" y="1441125"/>
            <a:ext cx="8208912" cy="4524315"/>
          </a:xfrm>
          <a:prstGeom prst="rect">
            <a:avLst/>
          </a:prstGeom>
          <a:noFill/>
        </p:spPr>
        <p:txBody>
          <a:bodyPr wrap="square" rtlCol="0">
            <a:spAutoFit/>
          </a:bodyPr>
          <a:lstStyle/>
          <a:p>
            <a:pPr fontAlgn="auto">
              <a:spcBef>
                <a:spcPts val="0"/>
              </a:spcBef>
              <a:spcAft>
                <a:spcPts val="0"/>
              </a:spcAft>
            </a:pPr>
            <a:r>
              <a:rPr lang="en-US" b="1" dirty="0">
                <a:solidFill>
                  <a:prstClr val="black"/>
                </a:solidFill>
                <a:latin typeface="Calibri" panose="020F0502020204030204"/>
                <a:cs typeface="+mn-cs"/>
              </a:rPr>
              <a:t>Background</a:t>
            </a:r>
            <a:endParaRPr lang="sv-SE" b="1" dirty="0">
              <a:solidFill>
                <a:prstClr val="black"/>
              </a:solidFill>
              <a:latin typeface="Calibri" panose="020F0502020204030204"/>
              <a:cs typeface="+mn-cs"/>
            </a:endParaRPr>
          </a:p>
          <a:p>
            <a:pPr fontAlgn="auto">
              <a:spcBef>
                <a:spcPts val="0"/>
              </a:spcBef>
              <a:spcAft>
                <a:spcPts val="0"/>
              </a:spcAft>
            </a:pPr>
            <a:endParaRPr lang="en-US" dirty="0" smtClean="0">
              <a:solidFill>
                <a:prstClr val="black"/>
              </a:solidFill>
              <a:latin typeface="Calibri" panose="020F0502020204030204"/>
              <a:cs typeface="+mn-cs"/>
            </a:endParaRPr>
          </a:p>
          <a:p>
            <a:pPr fontAlgn="auto">
              <a:spcBef>
                <a:spcPts val="0"/>
              </a:spcBef>
              <a:spcAft>
                <a:spcPts val="0"/>
              </a:spcAft>
            </a:pPr>
            <a:r>
              <a:rPr lang="en-US" dirty="0" smtClean="0">
                <a:solidFill>
                  <a:prstClr val="black"/>
                </a:solidFill>
                <a:latin typeface="Calibri" panose="020F0502020204030204"/>
                <a:cs typeface="+mn-cs"/>
              </a:rPr>
              <a:t>During </a:t>
            </a:r>
            <a:r>
              <a:rPr lang="en-US" dirty="0">
                <a:solidFill>
                  <a:prstClr val="black"/>
                </a:solidFill>
                <a:latin typeface="Calibri" panose="020F0502020204030204"/>
                <a:cs typeface="+mn-cs"/>
              </a:rPr>
              <a:t>January and February 2017 a consultation process was conducted with the Hydrological Advisers of RAVI. The consultation process was a response to some issues that were raised by Hydrological Advisers during the 3-rd Hydrology Forum in Oslo, in September 2016 and, through informal meetings, during the CHy-15 in Rome, in December 2016.</a:t>
            </a:r>
            <a:endParaRPr lang="sv-SE" dirty="0">
              <a:solidFill>
                <a:prstClr val="black"/>
              </a:solidFill>
              <a:latin typeface="Calibri" panose="020F0502020204030204"/>
              <a:cs typeface="+mn-cs"/>
            </a:endParaRPr>
          </a:p>
          <a:p>
            <a:pPr fontAlgn="auto">
              <a:spcBef>
                <a:spcPts val="0"/>
              </a:spcBef>
              <a:spcAft>
                <a:spcPts val="0"/>
              </a:spcAft>
            </a:pPr>
            <a:endParaRPr lang="en-US" dirty="0" smtClean="0">
              <a:solidFill>
                <a:prstClr val="black"/>
              </a:solidFill>
              <a:latin typeface="Calibri" panose="020F0502020204030204"/>
              <a:cs typeface="+mn-cs"/>
            </a:endParaRPr>
          </a:p>
          <a:p>
            <a:pPr fontAlgn="auto">
              <a:spcBef>
                <a:spcPts val="0"/>
              </a:spcBef>
              <a:spcAft>
                <a:spcPts val="0"/>
              </a:spcAft>
            </a:pPr>
            <a:r>
              <a:rPr lang="en-US" dirty="0" smtClean="0">
                <a:solidFill>
                  <a:prstClr val="black"/>
                </a:solidFill>
                <a:latin typeface="Calibri" panose="020F0502020204030204"/>
                <a:cs typeface="+mn-cs"/>
              </a:rPr>
              <a:t>A </a:t>
            </a:r>
            <a:r>
              <a:rPr lang="en-US" dirty="0">
                <a:solidFill>
                  <a:prstClr val="black"/>
                </a:solidFill>
                <a:latin typeface="Calibri" panose="020F0502020204030204"/>
                <a:cs typeface="+mn-cs"/>
              </a:rPr>
              <a:t>set of questions was defined and sent by e-mail to the Hydrological Advisers. The consultation process started on 12 January and ended on 17 February. </a:t>
            </a:r>
            <a:endParaRPr lang="en-US" dirty="0" smtClean="0">
              <a:solidFill>
                <a:prstClr val="black"/>
              </a:solidFill>
              <a:latin typeface="Calibri" panose="020F0502020204030204"/>
              <a:cs typeface="+mn-cs"/>
            </a:endParaRPr>
          </a:p>
          <a:p>
            <a:pPr fontAlgn="auto">
              <a:spcBef>
                <a:spcPts val="0"/>
              </a:spcBef>
              <a:spcAft>
                <a:spcPts val="0"/>
              </a:spcAft>
            </a:pPr>
            <a:endParaRPr lang="en-US" dirty="0">
              <a:solidFill>
                <a:prstClr val="black"/>
              </a:solidFill>
              <a:latin typeface="Calibri" panose="020F0502020204030204"/>
              <a:cs typeface="+mn-cs"/>
            </a:endParaRPr>
          </a:p>
          <a:p>
            <a:pPr fontAlgn="auto">
              <a:spcBef>
                <a:spcPts val="0"/>
              </a:spcBef>
              <a:spcAft>
                <a:spcPts val="0"/>
              </a:spcAft>
            </a:pPr>
            <a:r>
              <a:rPr lang="en-US" dirty="0" smtClean="0">
                <a:solidFill>
                  <a:prstClr val="black"/>
                </a:solidFill>
                <a:latin typeface="Calibri" panose="020F0502020204030204"/>
                <a:cs typeface="+mn-cs"/>
              </a:rPr>
              <a:t>A </a:t>
            </a:r>
            <a:r>
              <a:rPr lang="en-US" dirty="0">
                <a:solidFill>
                  <a:prstClr val="black"/>
                </a:solidFill>
                <a:latin typeface="Calibri" panose="020F0502020204030204"/>
                <a:cs typeface="+mn-cs"/>
              </a:rPr>
              <a:t>number of 38 countries with nominated Hydrological Advisers were on the </a:t>
            </a:r>
            <a:r>
              <a:rPr lang="en-US" dirty="0" smtClean="0">
                <a:solidFill>
                  <a:prstClr val="black"/>
                </a:solidFill>
                <a:latin typeface="Calibri" panose="020F0502020204030204"/>
                <a:cs typeface="+mn-cs"/>
              </a:rPr>
              <a:t>PUB-</a:t>
            </a:r>
          </a:p>
          <a:p>
            <a:pPr fontAlgn="auto">
              <a:spcBef>
                <a:spcPts val="0"/>
              </a:spcBef>
              <a:spcAft>
                <a:spcPts val="0"/>
              </a:spcAft>
            </a:pPr>
            <a:r>
              <a:rPr lang="en-US" dirty="0" smtClean="0">
                <a:solidFill>
                  <a:prstClr val="black"/>
                </a:solidFill>
                <a:latin typeface="Calibri" panose="020F0502020204030204"/>
                <a:cs typeface="+mn-cs"/>
              </a:rPr>
              <a:t>e-mailing list. </a:t>
            </a:r>
            <a:endParaRPr lang="sv-SE" dirty="0">
              <a:solidFill>
                <a:prstClr val="black"/>
              </a:solidFill>
              <a:latin typeface="Calibri" panose="020F0502020204030204"/>
              <a:cs typeface="+mn-cs"/>
            </a:endParaRPr>
          </a:p>
          <a:p>
            <a:pPr fontAlgn="auto">
              <a:spcBef>
                <a:spcPts val="0"/>
              </a:spcBef>
              <a:spcAft>
                <a:spcPts val="0"/>
              </a:spcAft>
            </a:pPr>
            <a:r>
              <a:rPr lang="en-US" dirty="0">
                <a:solidFill>
                  <a:prstClr val="black"/>
                </a:solidFill>
                <a:latin typeface="Calibri" panose="020F0502020204030204"/>
                <a:cs typeface="+mn-cs"/>
              </a:rPr>
              <a:t>21 Hydrological Adviser, out of 38, answered the questions; 12 didn’t answer at all and 5 had e-mails that bumped back.</a:t>
            </a:r>
            <a:endParaRPr lang="sv-SE" dirty="0">
              <a:solidFill>
                <a:prstClr val="black"/>
              </a:solidFill>
              <a:latin typeface="Calibri" panose="020F0502020204030204"/>
              <a:cs typeface="+mn-cs"/>
            </a:endParaRPr>
          </a:p>
          <a:p>
            <a:pPr fontAlgn="auto">
              <a:spcBef>
                <a:spcPts val="0"/>
              </a:spcBef>
              <a:spcAft>
                <a:spcPts val="0"/>
              </a:spcAft>
            </a:pPr>
            <a:endParaRPr lang="sv-SE" dirty="0">
              <a:solidFill>
                <a:prstClr val="black"/>
              </a:solidFill>
              <a:latin typeface="Calibri" panose="020F0502020204030204"/>
              <a:cs typeface="+mn-cs"/>
            </a:endParaRPr>
          </a:p>
        </p:txBody>
      </p:sp>
    </p:spTree>
    <p:extLst>
      <p:ext uri="{BB962C8B-B14F-4D97-AF65-F5344CB8AC3E}">
        <p14:creationId xmlns:p14="http://schemas.microsoft.com/office/powerpoint/2010/main" val="86711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950207" y="456238"/>
            <a:ext cx="6775373" cy="984885"/>
          </a:xfrm>
          <a:prstGeom prst="rect">
            <a:avLst/>
          </a:prstGeom>
          <a:noFill/>
        </p:spPr>
        <p:txBody>
          <a:bodyPr wrap="square" rtlCol="0">
            <a:spAutoFit/>
          </a:bodyPr>
          <a:lstStyle/>
          <a:p>
            <a:pPr algn="ctr" fontAlgn="auto">
              <a:spcBef>
                <a:spcPts val="0"/>
              </a:spcBef>
              <a:spcAft>
                <a:spcPts val="0"/>
              </a:spcAft>
            </a:pPr>
            <a:r>
              <a:rPr lang="en-US" sz="2000" b="1" dirty="0">
                <a:solidFill>
                  <a:prstClr val="black"/>
                </a:solidFill>
                <a:latin typeface="Calibri" panose="020F0502020204030204"/>
                <a:cs typeface="+mn-cs"/>
              </a:rPr>
              <a:t>Consultation process with the Hydrological Advisers of RAVI, </a:t>
            </a:r>
            <a:endParaRPr lang="sv-SE" sz="2000" dirty="0">
              <a:solidFill>
                <a:prstClr val="black"/>
              </a:solidFill>
              <a:latin typeface="Calibri" panose="020F0502020204030204"/>
              <a:cs typeface="+mn-cs"/>
            </a:endParaRPr>
          </a:p>
          <a:p>
            <a:pPr algn="ctr" fontAlgn="auto">
              <a:spcBef>
                <a:spcPts val="0"/>
              </a:spcBef>
              <a:spcAft>
                <a:spcPts val="0"/>
              </a:spcAft>
            </a:pPr>
            <a:r>
              <a:rPr lang="en-US" sz="2000" b="1" dirty="0">
                <a:solidFill>
                  <a:prstClr val="black"/>
                </a:solidFill>
                <a:latin typeface="Calibri" panose="020F0502020204030204"/>
                <a:cs typeface="+mn-cs"/>
              </a:rPr>
              <a:t>January-February </a:t>
            </a:r>
            <a:r>
              <a:rPr lang="en-US" sz="2000" b="1" dirty="0" smtClean="0">
                <a:solidFill>
                  <a:prstClr val="black"/>
                </a:solidFill>
                <a:latin typeface="Calibri" panose="020F0502020204030204"/>
                <a:cs typeface="+mn-cs"/>
              </a:rPr>
              <a:t>2017 (2)</a:t>
            </a:r>
            <a:endParaRPr lang="sv-SE" sz="2000" dirty="0">
              <a:solidFill>
                <a:prstClr val="black"/>
              </a:solidFill>
              <a:latin typeface="Calibri" panose="020F0502020204030204"/>
              <a:cs typeface="+mn-cs"/>
            </a:endParaRPr>
          </a:p>
          <a:p>
            <a:pPr fontAlgn="auto">
              <a:spcBef>
                <a:spcPts val="0"/>
              </a:spcBef>
              <a:spcAft>
                <a:spcPts val="0"/>
              </a:spcAft>
            </a:pPr>
            <a:endParaRPr lang="sv-SE" dirty="0">
              <a:solidFill>
                <a:prstClr val="black"/>
              </a:solidFill>
              <a:latin typeface="Calibri" panose="020F0502020204030204"/>
              <a:cs typeface="+mn-cs"/>
            </a:endParaRPr>
          </a:p>
        </p:txBody>
      </p:sp>
      <p:sp>
        <p:nvSpPr>
          <p:cNvPr id="3" name="textruta 2"/>
          <p:cNvSpPr txBox="1"/>
          <p:nvPr/>
        </p:nvSpPr>
        <p:spPr>
          <a:xfrm>
            <a:off x="512285" y="1322023"/>
            <a:ext cx="8236179" cy="4339650"/>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Following questions were addressed</a:t>
            </a:r>
            <a:r>
              <a:rPr lang="en-US" dirty="0" smtClean="0">
                <a:solidFill>
                  <a:prstClr val="black"/>
                </a:solidFill>
                <a:latin typeface="Calibri" panose="020F0502020204030204"/>
                <a:cs typeface="+mn-cs"/>
              </a:rPr>
              <a:t>:</a:t>
            </a:r>
          </a:p>
          <a:p>
            <a:pPr fontAlgn="auto">
              <a:spcBef>
                <a:spcPts val="0"/>
              </a:spcBef>
              <a:spcAft>
                <a:spcPts val="0"/>
              </a:spcAft>
            </a:pPr>
            <a:endParaRPr lang="sv-SE" dirty="0">
              <a:solidFill>
                <a:prstClr val="black"/>
              </a:solidFill>
              <a:latin typeface="Calibri" panose="020F0502020204030204"/>
              <a:cs typeface="+mn-cs"/>
            </a:endParaRPr>
          </a:p>
          <a:p>
            <a:pPr fontAlgn="auto">
              <a:spcBef>
                <a:spcPts val="0"/>
              </a:spcBef>
              <a:spcAft>
                <a:spcPts val="0"/>
              </a:spcAft>
            </a:pPr>
            <a:r>
              <a:rPr lang="en-US" sz="1600" b="1" dirty="0">
                <a:solidFill>
                  <a:prstClr val="black"/>
                </a:solidFill>
                <a:latin typeface="Calibri" panose="020F0502020204030204"/>
                <a:cs typeface="+mn-cs"/>
              </a:rPr>
              <a:t>Q1</a:t>
            </a:r>
            <a:r>
              <a:rPr lang="en-US" sz="1600" dirty="0">
                <a:solidFill>
                  <a:prstClr val="black"/>
                </a:solidFill>
                <a:latin typeface="Calibri" panose="020F0502020204030204"/>
                <a:cs typeface="+mn-cs"/>
              </a:rPr>
              <a:t>: Should the work structure for hydrology at the regional level reflect the structure of the CHy</a:t>
            </a:r>
            <a:r>
              <a:rPr lang="en-US" sz="1600" dirty="0" smtClean="0">
                <a:solidFill>
                  <a:prstClr val="black"/>
                </a:solidFill>
                <a:latin typeface="Calibri" panose="020F0502020204030204"/>
                <a:cs typeface="+mn-cs"/>
              </a:rPr>
              <a:t>?</a:t>
            </a:r>
          </a:p>
          <a:p>
            <a:pPr fontAlgn="auto">
              <a:spcBef>
                <a:spcPts val="0"/>
              </a:spcBef>
              <a:spcAft>
                <a:spcPts val="0"/>
              </a:spcAft>
            </a:pPr>
            <a:endParaRPr lang="sv-SE" sz="1600" dirty="0">
              <a:solidFill>
                <a:prstClr val="black"/>
              </a:solidFill>
              <a:latin typeface="Calibri" panose="020F0502020204030204"/>
              <a:cs typeface="+mn-cs"/>
            </a:endParaRPr>
          </a:p>
          <a:p>
            <a:pPr fontAlgn="auto">
              <a:spcBef>
                <a:spcPts val="0"/>
              </a:spcBef>
              <a:spcAft>
                <a:spcPts val="0"/>
              </a:spcAft>
            </a:pPr>
            <a:r>
              <a:rPr lang="en-US" sz="1600" b="1" dirty="0">
                <a:solidFill>
                  <a:prstClr val="black"/>
                </a:solidFill>
                <a:latin typeface="Calibri" panose="020F0502020204030204"/>
                <a:cs typeface="+mn-cs"/>
              </a:rPr>
              <a:t>Q2</a:t>
            </a:r>
            <a:r>
              <a:rPr lang="en-US" sz="1600" dirty="0">
                <a:solidFill>
                  <a:prstClr val="black"/>
                </a:solidFill>
                <a:latin typeface="Calibri" panose="020F0502020204030204"/>
                <a:cs typeface="+mn-cs"/>
              </a:rPr>
              <a:t>: Is better coordination between RAVI Working Groups activities desirable/required? , i.e. between activities of RAVI WG on Climate and Hydrology, WG on Service Delivery and Partnership and WG on Technology Development and Implementation</a:t>
            </a:r>
            <a:r>
              <a:rPr lang="en-US" sz="1600" dirty="0" smtClean="0">
                <a:solidFill>
                  <a:prstClr val="black"/>
                </a:solidFill>
                <a:latin typeface="Calibri" panose="020F0502020204030204"/>
                <a:cs typeface="+mn-cs"/>
              </a:rPr>
              <a:t>;</a:t>
            </a:r>
          </a:p>
          <a:p>
            <a:pPr fontAlgn="auto">
              <a:spcBef>
                <a:spcPts val="0"/>
              </a:spcBef>
              <a:spcAft>
                <a:spcPts val="0"/>
              </a:spcAft>
            </a:pPr>
            <a:endParaRPr lang="sv-SE" sz="1600" dirty="0">
              <a:solidFill>
                <a:prstClr val="black"/>
              </a:solidFill>
              <a:latin typeface="Calibri" panose="020F0502020204030204"/>
              <a:cs typeface="+mn-cs"/>
            </a:endParaRPr>
          </a:p>
          <a:p>
            <a:pPr fontAlgn="auto">
              <a:spcBef>
                <a:spcPts val="0"/>
              </a:spcBef>
              <a:spcAft>
                <a:spcPts val="0"/>
              </a:spcAft>
            </a:pPr>
            <a:r>
              <a:rPr lang="en-US" sz="1600" b="1" dirty="0">
                <a:solidFill>
                  <a:prstClr val="black"/>
                </a:solidFill>
                <a:latin typeface="Calibri" panose="020F0502020204030204"/>
                <a:cs typeface="+mn-cs"/>
              </a:rPr>
              <a:t>Q3</a:t>
            </a:r>
            <a:r>
              <a:rPr lang="en-US" sz="1600" dirty="0">
                <a:solidFill>
                  <a:prstClr val="black"/>
                </a:solidFill>
                <a:latin typeface="Calibri" panose="020F0502020204030204"/>
                <a:cs typeface="+mn-cs"/>
              </a:rPr>
              <a:t>: What is, in your opinion, the most suitable way to make the work of WG CH more effective and visible? Kindly indicate your option(s) and comment on it!</a:t>
            </a:r>
            <a:endParaRPr lang="sv-SE" sz="1600" dirty="0">
              <a:solidFill>
                <a:prstClr val="black"/>
              </a:solidFill>
              <a:latin typeface="Calibri" panose="020F0502020204030204"/>
              <a:cs typeface="+mn-cs"/>
            </a:endParaRPr>
          </a:p>
          <a:p>
            <a:pPr marL="342900" indent="-342900" fontAlgn="auto">
              <a:spcBef>
                <a:spcPts val="0"/>
              </a:spcBef>
              <a:spcAft>
                <a:spcPts val="0"/>
              </a:spcAft>
              <a:buFont typeface="+mj-lt"/>
              <a:buAutoNum type="alphaLcParenR"/>
            </a:pPr>
            <a:r>
              <a:rPr lang="en-US" sz="1600" dirty="0" smtClean="0">
                <a:solidFill>
                  <a:prstClr val="black"/>
                </a:solidFill>
                <a:latin typeface="Calibri" panose="020F0502020204030204"/>
                <a:cs typeface="+mn-cs"/>
              </a:rPr>
              <a:t>Bring </a:t>
            </a:r>
            <a:r>
              <a:rPr lang="en-US" sz="1600" dirty="0">
                <a:solidFill>
                  <a:prstClr val="black"/>
                </a:solidFill>
                <a:latin typeface="Calibri" panose="020F0502020204030204"/>
                <a:cs typeface="+mn-cs"/>
              </a:rPr>
              <a:t>in more innovative and flexible ways of working: </a:t>
            </a:r>
            <a:endParaRPr lang="en-US" sz="1600" dirty="0" smtClean="0">
              <a:solidFill>
                <a:prstClr val="black"/>
              </a:solidFill>
              <a:latin typeface="Calibri" panose="020F0502020204030204"/>
              <a:cs typeface="+mn-cs"/>
            </a:endParaRPr>
          </a:p>
          <a:p>
            <a:pPr fontAlgn="auto">
              <a:spcBef>
                <a:spcPts val="0"/>
              </a:spcBef>
              <a:spcAft>
                <a:spcPts val="0"/>
              </a:spcAft>
            </a:pPr>
            <a:r>
              <a:rPr lang="en-US" sz="1600" dirty="0">
                <a:solidFill>
                  <a:prstClr val="black"/>
                </a:solidFill>
                <a:latin typeface="Calibri" panose="020F0502020204030204"/>
                <a:cs typeface="+mn-cs"/>
              </a:rPr>
              <a:t>	</a:t>
            </a:r>
            <a:r>
              <a:rPr lang="en-US" sz="1600" dirty="0" smtClean="0">
                <a:solidFill>
                  <a:prstClr val="black"/>
                </a:solidFill>
                <a:latin typeface="Calibri" panose="020F0502020204030204"/>
                <a:cs typeface="+mn-cs"/>
              </a:rPr>
              <a:t>e.g.: </a:t>
            </a:r>
            <a:r>
              <a:rPr lang="en-US" sz="1600" dirty="0">
                <a:solidFill>
                  <a:prstClr val="black"/>
                </a:solidFill>
                <a:latin typeface="Calibri" panose="020F0502020204030204"/>
                <a:cs typeface="+mn-cs"/>
              </a:rPr>
              <a:t>task teams/activities adapted to the priorities that the Region identifies at each </a:t>
            </a:r>
            <a:r>
              <a:rPr lang="en-US" sz="1600" dirty="0" smtClean="0">
                <a:solidFill>
                  <a:prstClr val="black"/>
                </a:solidFill>
                <a:latin typeface="Calibri" panose="020F0502020204030204"/>
                <a:cs typeface="+mn-cs"/>
              </a:rPr>
              <a:t>	session</a:t>
            </a:r>
            <a:r>
              <a:rPr lang="en-US" sz="1600" dirty="0">
                <a:solidFill>
                  <a:prstClr val="black"/>
                </a:solidFill>
                <a:latin typeface="Calibri" panose="020F0502020204030204"/>
                <a:cs typeface="+mn-cs"/>
              </a:rPr>
              <a:t>; </a:t>
            </a:r>
            <a:r>
              <a:rPr lang="en-US" sz="1600" dirty="0" smtClean="0">
                <a:solidFill>
                  <a:prstClr val="black"/>
                </a:solidFill>
                <a:latin typeface="Calibri" panose="020F0502020204030204"/>
                <a:cs typeface="+mn-cs"/>
              </a:rPr>
              <a:t>a common</a:t>
            </a:r>
            <a:r>
              <a:rPr lang="en-US" sz="1600" dirty="0">
                <a:solidFill>
                  <a:prstClr val="black"/>
                </a:solidFill>
                <a:latin typeface="Calibri" panose="020F0502020204030204"/>
                <a:cs typeface="+mn-cs"/>
              </a:rPr>
              <a:t>, flexible “pool of experts” that can serve for different </a:t>
            </a:r>
            <a:r>
              <a:rPr lang="en-US" sz="1600" dirty="0" smtClean="0">
                <a:solidFill>
                  <a:prstClr val="black"/>
                </a:solidFill>
                <a:latin typeface="Calibri" panose="020F0502020204030204"/>
                <a:cs typeface="+mn-cs"/>
              </a:rPr>
              <a:t>task 	teams/activities </a:t>
            </a:r>
            <a:r>
              <a:rPr lang="en-US" sz="1600" dirty="0">
                <a:solidFill>
                  <a:prstClr val="black"/>
                </a:solidFill>
                <a:latin typeface="Calibri" panose="020F0502020204030204"/>
                <a:cs typeface="+mn-cs"/>
              </a:rPr>
              <a:t>according </a:t>
            </a:r>
            <a:r>
              <a:rPr lang="en-US" sz="1600" dirty="0" smtClean="0">
                <a:solidFill>
                  <a:prstClr val="black"/>
                </a:solidFill>
                <a:latin typeface="Calibri" panose="020F0502020204030204"/>
                <a:cs typeface="+mn-cs"/>
              </a:rPr>
              <a:t>to </a:t>
            </a:r>
            <a:r>
              <a:rPr lang="en-US" sz="1600" dirty="0">
                <a:solidFill>
                  <a:prstClr val="black"/>
                </a:solidFill>
                <a:latin typeface="Calibri" panose="020F0502020204030204"/>
                <a:cs typeface="+mn-cs"/>
              </a:rPr>
              <a:t>the current regional priorities, </a:t>
            </a:r>
            <a:r>
              <a:rPr lang="en-US" sz="1600" dirty="0" err="1">
                <a:solidFill>
                  <a:prstClr val="black"/>
                </a:solidFill>
                <a:latin typeface="Calibri" panose="020F0502020204030204"/>
                <a:cs typeface="+mn-cs"/>
              </a:rPr>
              <a:t>etc</a:t>
            </a:r>
            <a:r>
              <a:rPr lang="en-US" sz="1600" dirty="0">
                <a:solidFill>
                  <a:prstClr val="black"/>
                </a:solidFill>
                <a:latin typeface="Calibri" panose="020F0502020204030204"/>
                <a:cs typeface="+mn-cs"/>
              </a:rPr>
              <a:t>;</a:t>
            </a:r>
            <a:endParaRPr lang="sv-SE" sz="1600" dirty="0">
              <a:solidFill>
                <a:prstClr val="black"/>
              </a:solidFill>
              <a:latin typeface="Calibri" panose="020F0502020204030204"/>
              <a:cs typeface="+mn-cs"/>
            </a:endParaRPr>
          </a:p>
          <a:p>
            <a:pPr marL="342900" indent="-342900" fontAlgn="auto">
              <a:spcBef>
                <a:spcPts val="0"/>
              </a:spcBef>
              <a:spcAft>
                <a:spcPts val="0"/>
              </a:spcAft>
              <a:buFont typeface="+mj-lt"/>
              <a:buAutoNum type="alphaLcParenR"/>
            </a:pPr>
            <a:r>
              <a:rPr lang="en-US" sz="1600" dirty="0">
                <a:solidFill>
                  <a:prstClr val="black"/>
                </a:solidFill>
                <a:latin typeface="Calibri" panose="020F0502020204030204"/>
                <a:cs typeface="+mn-cs"/>
              </a:rPr>
              <a:t>Find a suitable mechanism for better coordination of possible common activities that implies both a climate and a hydrological component;</a:t>
            </a:r>
            <a:endParaRPr lang="sv-SE" sz="1600" dirty="0">
              <a:solidFill>
                <a:prstClr val="black"/>
              </a:solidFill>
              <a:latin typeface="Calibri" panose="020F0502020204030204"/>
              <a:cs typeface="+mn-cs"/>
            </a:endParaRPr>
          </a:p>
          <a:p>
            <a:pPr marL="342900" indent="-342900" fontAlgn="auto">
              <a:spcBef>
                <a:spcPts val="0"/>
              </a:spcBef>
              <a:spcAft>
                <a:spcPts val="0"/>
              </a:spcAft>
              <a:buFont typeface="+mj-lt"/>
              <a:buAutoNum type="alphaLcParenR"/>
            </a:pPr>
            <a:r>
              <a:rPr lang="en-US" sz="1600" dirty="0">
                <a:solidFill>
                  <a:prstClr val="black"/>
                </a:solidFill>
                <a:latin typeface="Calibri" panose="020F0502020204030204"/>
                <a:cs typeface="+mn-cs"/>
              </a:rPr>
              <a:t>Any other option/options that might apply; if any, please comment on your proposed option.</a:t>
            </a:r>
            <a:endParaRPr lang="sv-SE" sz="1600" dirty="0">
              <a:solidFill>
                <a:prstClr val="black"/>
              </a:solidFill>
              <a:latin typeface="Calibri" panose="020F0502020204030204"/>
              <a:cs typeface="+mn-cs"/>
            </a:endParaRPr>
          </a:p>
        </p:txBody>
      </p:sp>
    </p:spTree>
    <p:extLst>
      <p:ext uri="{BB962C8B-B14F-4D97-AF65-F5344CB8AC3E}">
        <p14:creationId xmlns:p14="http://schemas.microsoft.com/office/powerpoint/2010/main" val="1046590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950207" y="456238"/>
            <a:ext cx="6775373" cy="984885"/>
          </a:xfrm>
          <a:prstGeom prst="rect">
            <a:avLst/>
          </a:prstGeom>
          <a:noFill/>
        </p:spPr>
        <p:txBody>
          <a:bodyPr wrap="square" rtlCol="0">
            <a:spAutoFit/>
          </a:bodyPr>
          <a:lstStyle/>
          <a:p>
            <a:pPr algn="ctr" fontAlgn="auto">
              <a:spcBef>
                <a:spcPts val="0"/>
              </a:spcBef>
              <a:spcAft>
                <a:spcPts val="0"/>
              </a:spcAft>
            </a:pPr>
            <a:r>
              <a:rPr lang="en-US" sz="2000" b="1" dirty="0">
                <a:solidFill>
                  <a:prstClr val="black"/>
                </a:solidFill>
                <a:latin typeface="Calibri" panose="020F0502020204030204"/>
                <a:cs typeface="+mn-cs"/>
              </a:rPr>
              <a:t>Consultation process with the Hydrological Advisers of RAVI, </a:t>
            </a:r>
            <a:endParaRPr lang="sv-SE" sz="2000" dirty="0">
              <a:solidFill>
                <a:prstClr val="black"/>
              </a:solidFill>
              <a:latin typeface="Calibri" panose="020F0502020204030204"/>
              <a:cs typeface="+mn-cs"/>
            </a:endParaRPr>
          </a:p>
          <a:p>
            <a:pPr algn="ctr" fontAlgn="auto">
              <a:spcBef>
                <a:spcPts val="0"/>
              </a:spcBef>
              <a:spcAft>
                <a:spcPts val="0"/>
              </a:spcAft>
            </a:pPr>
            <a:r>
              <a:rPr lang="en-US" sz="2000" b="1" dirty="0">
                <a:solidFill>
                  <a:prstClr val="black"/>
                </a:solidFill>
                <a:latin typeface="Calibri" panose="020F0502020204030204"/>
                <a:cs typeface="+mn-cs"/>
              </a:rPr>
              <a:t>January-February </a:t>
            </a:r>
            <a:r>
              <a:rPr lang="en-US" sz="2000" b="1" dirty="0" smtClean="0">
                <a:solidFill>
                  <a:prstClr val="black"/>
                </a:solidFill>
                <a:latin typeface="Calibri" panose="020F0502020204030204"/>
                <a:cs typeface="+mn-cs"/>
              </a:rPr>
              <a:t>2017 (3)</a:t>
            </a:r>
            <a:endParaRPr lang="sv-SE" sz="2000" dirty="0">
              <a:solidFill>
                <a:prstClr val="black"/>
              </a:solidFill>
              <a:latin typeface="Calibri" panose="020F0502020204030204"/>
              <a:cs typeface="+mn-cs"/>
            </a:endParaRPr>
          </a:p>
          <a:p>
            <a:pPr fontAlgn="auto">
              <a:spcBef>
                <a:spcPts val="0"/>
              </a:spcBef>
              <a:spcAft>
                <a:spcPts val="0"/>
              </a:spcAft>
            </a:pPr>
            <a:endParaRPr lang="sv-SE" dirty="0">
              <a:solidFill>
                <a:prstClr val="black"/>
              </a:solidFill>
              <a:latin typeface="Calibri" panose="020F0502020204030204"/>
              <a:cs typeface="+mn-cs"/>
            </a:endParaRPr>
          </a:p>
        </p:txBody>
      </p:sp>
      <p:sp>
        <p:nvSpPr>
          <p:cNvPr id="3" name="textruta 2"/>
          <p:cNvSpPr txBox="1"/>
          <p:nvPr/>
        </p:nvSpPr>
        <p:spPr>
          <a:xfrm>
            <a:off x="950206" y="1817782"/>
            <a:ext cx="7634689" cy="3693319"/>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Calibri" panose="020F0502020204030204"/>
                <a:cs typeface="+mn-cs"/>
              </a:rPr>
              <a:t>The priorities highlighted by the respondents were: </a:t>
            </a:r>
            <a:endParaRPr lang="en-GB" dirty="0" smtClean="0">
              <a:solidFill>
                <a:prstClr val="black"/>
              </a:solidFill>
              <a:latin typeface="Calibri" panose="020F0502020204030204"/>
              <a:cs typeface="+mn-cs"/>
            </a:endParaRPr>
          </a:p>
          <a:p>
            <a:pPr fontAlgn="auto">
              <a:spcBef>
                <a:spcPts val="0"/>
              </a:spcBef>
              <a:spcAft>
                <a:spcPts val="0"/>
              </a:spcAft>
            </a:pPr>
            <a:endParaRPr lang="sv-SE" dirty="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GB" dirty="0">
                <a:solidFill>
                  <a:prstClr val="black"/>
                </a:solidFill>
                <a:latin typeface="Calibri" panose="020F0502020204030204"/>
                <a:cs typeface="+mn-cs"/>
              </a:rPr>
              <a:t>Improve </a:t>
            </a:r>
            <a:r>
              <a:rPr lang="en-GB" b="1" i="1" dirty="0">
                <a:solidFill>
                  <a:prstClr val="black"/>
                </a:solidFill>
                <a:latin typeface="Calibri" panose="020F0502020204030204"/>
                <a:cs typeface="+mn-cs"/>
              </a:rPr>
              <a:t>connectivity and coordination with EU activities </a:t>
            </a:r>
            <a:r>
              <a:rPr lang="en-GB" dirty="0" smtClean="0">
                <a:solidFill>
                  <a:prstClr val="black"/>
                </a:solidFill>
                <a:latin typeface="Calibri" panose="020F0502020204030204"/>
                <a:cs typeface="+mn-cs"/>
              </a:rPr>
              <a:t>e.g. </a:t>
            </a:r>
            <a:r>
              <a:rPr lang="en-GB" dirty="0">
                <a:solidFill>
                  <a:prstClr val="black"/>
                </a:solidFill>
                <a:latin typeface="Calibri" panose="020F0502020204030204"/>
                <a:cs typeface="+mn-cs"/>
              </a:rPr>
              <a:t>those related with </a:t>
            </a:r>
            <a:r>
              <a:rPr lang="en-GB" dirty="0" smtClean="0">
                <a:solidFill>
                  <a:prstClr val="black"/>
                </a:solidFill>
                <a:latin typeface="Calibri" panose="020F0502020204030204"/>
                <a:cs typeface="+mn-cs"/>
              </a:rPr>
              <a:t>WFD/Flood Directive </a:t>
            </a:r>
            <a:r>
              <a:rPr lang="en-GB" dirty="0">
                <a:solidFill>
                  <a:prstClr val="black"/>
                </a:solidFill>
                <a:latin typeface="Calibri" panose="020F0502020204030204"/>
                <a:cs typeface="+mn-cs"/>
              </a:rPr>
              <a:t>implementation and </a:t>
            </a:r>
            <a:r>
              <a:rPr lang="en-GB" dirty="0" smtClean="0">
                <a:solidFill>
                  <a:prstClr val="black"/>
                </a:solidFill>
                <a:latin typeface="Calibri" panose="020F0502020204030204"/>
                <a:cs typeface="+mn-cs"/>
              </a:rPr>
              <a:t>Copernicus services;</a:t>
            </a:r>
            <a:endParaRPr lang="sv-SE" dirty="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endParaRPr lang="sv-SE" dirty="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GB" dirty="0" smtClean="0">
                <a:solidFill>
                  <a:prstClr val="black"/>
                </a:solidFill>
                <a:latin typeface="Calibri" panose="020F0502020204030204"/>
                <a:cs typeface="+mn-cs"/>
              </a:rPr>
              <a:t>Maintain </a:t>
            </a:r>
            <a:r>
              <a:rPr lang="en-GB" dirty="0">
                <a:solidFill>
                  <a:prstClr val="black"/>
                </a:solidFill>
                <a:latin typeface="Calibri" panose="020F0502020204030204"/>
                <a:cs typeface="+mn-cs"/>
              </a:rPr>
              <a:t>a regional WMO structure to serve as a platform for continuous communication for the hydrological community, in support of the regular meeting of the Hydrology </a:t>
            </a:r>
            <a:r>
              <a:rPr lang="en-GB" dirty="0" smtClean="0">
                <a:solidFill>
                  <a:prstClr val="black"/>
                </a:solidFill>
                <a:latin typeface="Calibri" panose="020F0502020204030204"/>
                <a:cs typeface="+mn-cs"/>
              </a:rPr>
              <a:t>Forum; better </a:t>
            </a:r>
            <a:r>
              <a:rPr lang="en-GB" b="1" i="1" dirty="0" smtClean="0">
                <a:solidFill>
                  <a:prstClr val="black"/>
                </a:solidFill>
                <a:latin typeface="Calibri" panose="020F0502020204030204"/>
                <a:cs typeface="+mn-cs"/>
              </a:rPr>
              <a:t>coordination between the Hydrology Forum activities and the activities of WG (C)H </a:t>
            </a:r>
            <a:r>
              <a:rPr lang="en-GB" dirty="0" smtClean="0">
                <a:solidFill>
                  <a:prstClr val="black"/>
                </a:solidFill>
                <a:latin typeface="Calibri" panose="020F0502020204030204"/>
                <a:cs typeface="+mn-cs"/>
              </a:rPr>
              <a:t>is needed;</a:t>
            </a:r>
            <a:endParaRPr lang="sv-SE" dirty="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endParaRPr lang="sv-SE" dirty="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GB" dirty="0" smtClean="0">
                <a:solidFill>
                  <a:prstClr val="black"/>
                </a:solidFill>
                <a:latin typeface="Calibri" panose="020F0502020204030204"/>
                <a:cs typeface="+mn-cs"/>
              </a:rPr>
              <a:t>Stimulate </a:t>
            </a:r>
            <a:r>
              <a:rPr lang="en-GB" dirty="0">
                <a:solidFill>
                  <a:prstClr val="black"/>
                </a:solidFill>
                <a:latin typeface="Calibri" panose="020F0502020204030204"/>
                <a:cs typeface="+mn-cs"/>
              </a:rPr>
              <a:t>the </a:t>
            </a:r>
            <a:r>
              <a:rPr lang="en-GB" b="1" i="1" dirty="0">
                <a:solidFill>
                  <a:prstClr val="black"/>
                </a:solidFill>
                <a:latin typeface="Calibri" panose="020F0502020204030204"/>
                <a:cs typeface="+mn-cs"/>
              </a:rPr>
              <a:t>participation of HAs at RA session</a:t>
            </a:r>
            <a:r>
              <a:rPr lang="en-GB" dirty="0">
                <a:solidFill>
                  <a:prstClr val="black"/>
                </a:solidFill>
                <a:latin typeface="Calibri" panose="020F0502020204030204"/>
                <a:cs typeface="+mn-cs"/>
              </a:rPr>
              <a:t>, especially by giving more visibility to water related issues in the agenda  (also to make administratively easier to justify the attendance with supervising authorities)</a:t>
            </a:r>
            <a:endParaRPr lang="sv-SE" dirty="0">
              <a:solidFill>
                <a:prstClr val="black"/>
              </a:solidFill>
              <a:latin typeface="Calibri" panose="020F0502020204030204"/>
              <a:cs typeface="+mn-cs"/>
            </a:endParaRPr>
          </a:p>
        </p:txBody>
      </p:sp>
    </p:spTree>
    <p:extLst>
      <p:ext uri="{BB962C8B-B14F-4D97-AF65-F5344CB8AC3E}">
        <p14:creationId xmlns:p14="http://schemas.microsoft.com/office/powerpoint/2010/main" val="356466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950207" y="456238"/>
            <a:ext cx="6775373" cy="984885"/>
          </a:xfrm>
          <a:prstGeom prst="rect">
            <a:avLst/>
          </a:prstGeom>
          <a:noFill/>
        </p:spPr>
        <p:txBody>
          <a:bodyPr wrap="square" rtlCol="0">
            <a:spAutoFit/>
          </a:bodyPr>
          <a:lstStyle/>
          <a:p>
            <a:pPr algn="ctr" fontAlgn="auto">
              <a:spcBef>
                <a:spcPts val="0"/>
              </a:spcBef>
              <a:spcAft>
                <a:spcPts val="0"/>
              </a:spcAft>
            </a:pPr>
            <a:r>
              <a:rPr lang="en-US" sz="2000" b="1" dirty="0">
                <a:solidFill>
                  <a:prstClr val="black"/>
                </a:solidFill>
                <a:latin typeface="Calibri" panose="020F0502020204030204"/>
                <a:cs typeface="+mn-cs"/>
              </a:rPr>
              <a:t>Consultation process with the Hydrological Advisers of RAVI, </a:t>
            </a:r>
            <a:endParaRPr lang="sv-SE" sz="2000" dirty="0">
              <a:solidFill>
                <a:prstClr val="black"/>
              </a:solidFill>
              <a:latin typeface="Calibri" panose="020F0502020204030204"/>
              <a:cs typeface="+mn-cs"/>
            </a:endParaRPr>
          </a:p>
          <a:p>
            <a:pPr algn="ctr" fontAlgn="auto">
              <a:spcBef>
                <a:spcPts val="0"/>
              </a:spcBef>
              <a:spcAft>
                <a:spcPts val="0"/>
              </a:spcAft>
            </a:pPr>
            <a:r>
              <a:rPr lang="en-US" sz="2000" b="1" dirty="0">
                <a:solidFill>
                  <a:prstClr val="black"/>
                </a:solidFill>
                <a:latin typeface="Calibri" panose="020F0502020204030204"/>
                <a:cs typeface="+mn-cs"/>
              </a:rPr>
              <a:t>January-February </a:t>
            </a:r>
            <a:r>
              <a:rPr lang="en-US" sz="2000" b="1" dirty="0" smtClean="0">
                <a:solidFill>
                  <a:prstClr val="black"/>
                </a:solidFill>
                <a:latin typeface="Calibri" panose="020F0502020204030204"/>
                <a:cs typeface="+mn-cs"/>
              </a:rPr>
              <a:t>2017 (4)</a:t>
            </a:r>
            <a:endParaRPr lang="sv-SE" sz="2000" dirty="0">
              <a:solidFill>
                <a:prstClr val="black"/>
              </a:solidFill>
              <a:latin typeface="Calibri" panose="020F0502020204030204"/>
              <a:cs typeface="+mn-cs"/>
            </a:endParaRPr>
          </a:p>
          <a:p>
            <a:pPr fontAlgn="auto">
              <a:spcBef>
                <a:spcPts val="0"/>
              </a:spcBef>
              <a:spcAft>
                <a:spcPts val="0"/>
              </a:spcAft>
            </a:pPr>
            <a:endParaRPr lang="sv-SE" dirty="0">
              <a:solidFill>
                <a:prstClr val="black"/>
              </a:solidFill>
              <a:latin typeface="Calibri" panose="020F0502020204030204"/>
              <a:cs typeface="+mn-cs"/>
            </a:endParaRPr>
          </a:p>
        </p:txBody>
      </p:sp>
      <p:sp>
        <p:nvSpPr>
          <p:cNvPr id="3" name="textruta 2"/>
          <p:cNvSpPr txBox="1"/>
          <p:nvPr/>
        </p:nvSpPr>
        <p:spPr>
          <a:xfrm>
            <a:off x="570124" y="1553378"/>
            <a:ext cx="7874306" cy="4524315"/>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Calibri" panose="020F0502020204030204"/>
                <a:cs typeface="+mn-cs"/>
              </a:rPr>
              <a:t>Concerning the activities of the </a:t>
            </a:r>
            <a:r>
              <a:rPr lang="en-GB" dirty="0" smtClean="0">
                <a:solidFill>
                  <a:prstClr val="black"/>
                </a:solidFill>
                <a:latin typeface="Calibri" panose="020F0502020204030204"/>
                <a:cs typeface="+mn-cs"/>
              </a:rPr>
              <a:t>Working Group, it </a:t>
            </a:r>
            <a:r>
              <a:rPr lang="en-GB" dirty="0">
                <a:solidFill>
                  <a:prstClr val="black"/>
                </a:solidFill>
                <a:latin typeface="Calibri" panose="020F0502020204030204"/>
                <a:cs typeface="+mn-cs"/>
              </a:rPr>
              <a:t>was </a:t>
            </a:r>
            <a:r>
              <a:rPr lang="en-GB" dirty="0" smtClean="0">
                <a:solidFill>
                  <a:prstClr val="black"/>
                </a:solidFill>
                <a:latin typeface="Calibri" panose="020F0502020204030204"/>
                <a:cs typeface="+mn-cs"/>
              </a:rPr>
              <a:t>stressed and/or underlined (1):</a:t>
            </a:r>
          </a:p>
          <a:p>
            <a:pPr fontAlgn="auto">
              <a:spcBef>
                <a:spcPts val="0"/>
              </a:spcBef>
              <a:spcAft>
                <a:spcPts val="0"/>
              </a:spcAft>
            </a:pPr>
            <a:endParaRPr lang="en-GB" dirty="0" smtClean="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GB" dirty="0">
                <a:solidFill>
                  <a:prstClr val="black"/>
                </a:solidFill>
                <a:latin typeface="Calibri" panose="020F0502020204030204"/>
                <a:cs typeface="+mn-cs"/>
              </a:rPr>
              <a:t>T</a:t>
            </a:r>
            <a:r>
              <a:rPr lang="en-GB" dirty="0" smtClean="0">
                <a:solidFill>
                  <a:prstClr val="black"/>
                </a:solidFill>
                <a:latin typeface="Calibri" panose="020F0502020204030204"/>
                <a:cs typeface="+mn-cs"/>
              </a:rPr>
              <a:t>he </a:t>
            </a:r>
            <a:r>
              <a:rPr lang="en-GB" dirty="0">
                <a:solidFill>
                  <a:prstClr val="black"/>
                </a:solidFill>
                <a:latin typeface="Calibri" panose="020F0502020204030204"/>
                <a:cs typeface="+mn-cs"/>
              </a:rPr>
              <a:t>need for better focused activities and measurable </a:t>
            </a:r>
            <a:r>
              <a:rPr lang="en-GB" dirty="0" smtClean="0">
                <a:solidFill>
                  <a:prstClr val="black"/>
                </a:solidFill>
                <a:latin typeface="Calibri" panose="020F0502020204030204"/>
                <a:cs typeface="+mn-cs"/>
              </a:rPr>
              <a:t>deliverables; promote </a:t>
            </a:r>
            <a:r>
              <a:rPr lang="en-GB" b="1" i="1" dirty="0" smtClean="0">
                <a:solidFill>
                  <a:prstClr val="black"/>
                </a:solidFill>
                <a:latin typeface="Calibri" panose="020F0502020204030204"/>
                <a:cs typeface="+mn-cs"/>
              </a:rPr>
              <a:t>small, time-limited teams for specific tasks</a:t>
            </a:r>
            <a:r>
              <a:rPr lang="en-GB" dirty="0" smtClean="0">
                <a:solidFill>
                  <a:prstClr val="black"/>
                </a:solidFill>
                <a:latin typeface="Calibri" panose="020F0502020204030204"/>
                <a:cs typeface="+mn-cs"/>
              </a:rPr>
              <a:t> (project based-approach); </a:t>
            </a:r>
            <a:endParaRPr lang="en-GB" dirty="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endParaRPr lang="en-GB" dirty="0" smtClean="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GB" dirty="0" smtClean="0">
                <a:solidFill>
                  <a:prstClr val="black"/>
                </a:solidFill>
                <a:latin typeface="Calibri" panose="020F0502020204030204"/>
                <a:cs typeface="+mn-cs"/>
              </a:rPr>
              <a:t>In </a:t>
            </a:r>
            <a:r>
              <a:rPr lang="en-GB" dirty="0">
                <a:solidFill>
                  <a:prstClr val="black"/>
                </a:solidFill>
                <a:latin typeface="Calibri" panose="020F0502020204030204"/>
                <a:cs typeface="+mn-cs"/>
              </a:rPr>
              <a:t>the definition of the work plan, </a:t>
            </a:r>
            <a:r>
              <a:rPr lang="en-GB" dirty="0" smtClean="0">
                <a:solidFill>
                  <a:prstClr val="black"/>
                </a:solidFill>
                <a:latin typeface="Calibri" panose="020F0502020204030204"/>
                <a:cs typeface="+mn-cs"/>
              </a:rPr>
              <a:t>the </a:t>
            </a:r>
            <a:r>
              <a:rPr lang="en-GB" b="1" i="1" dirty="0">
                <a:solidFill>
                  <a:prstClr val="black"/>
                </a:solidFill>
                <a:latin typeface="Calibri" panose="020F0502020204030204"/>
                <a:cs typeface="+mn-cs"/>
              </a:rPr>
              <a:t>difference between climatological and hydrological activities </a:t>
            </a:r>
            <a:r>
              <a:rPr lang="en-GB" dirty="0">
                <a:solidFill>
                  <a:prstClr val="black"/>
                </a:solidFill>
                <a:latin typeface="Calibri" panose="020F0502020204030204"/>
                <a:cs typeface="+mn-cs"/>
              </a:rPr>
              <a:t>(time and space scales,  and methods) should be recognized, as well as the </a:t>
            </a:r>
            <a:r>
              <a:rPr lang="en-GB" b="1" i="1" dirty="0">
                <a:solidFill>
                  <a:prstClr val="black"/>
                </a:solidFill>
                <a:latin typeface="Calibri" panose="020F0502020204030204"/>
                <a:cs typeface="+mn-cs"/>
              </a:rPr>
              <a:t>regional priorities expressed by the Hydrology Forum</a:t>
            </a:r>
            <a:r>
              <a:rPr lang="en-GB" dirty="0">
                <a:solidFill>
                  <a:prstClr val="black"/>
                </a:solidFill>
                <a:latin typeface="Calibri" panose="020F0502020204030204"/>
                <a:cs typeface="+mn-cs"/>
              </a:rPr>
              <a:t>. There should also be better </a:t>
            </a:r>
            <a:r>
              <a:rPr lang="en-GB" b="1" i="1" dirty="0">
                <a:solidFill>
                  <a:prstClr val="black"/>
                </a:solidFill>
                <a:latin typeface="Calibri" panose="020F0502020204030204"/>
                <a:cs typeface="+mn-cs"/>
              </a:rPr>
              <a:t>information and coordination with</a:t>
            </a:r>
            <a:r>
              <a:rPr lang="en-GB" dirty="0">
                <a:solidFill>
                  <a:prstClr val="black"/>
                </a:solidFill>
                <a:latin typeface="Calibri" panose="020F0502020204030204"/>
                <a:cs typeface="+mn-cs"/>
              </a:rPr>
              <a:t> the activity of </a:t>
            </a:r>
            <a:r>
              <a:rPr lang="en-GB" b="1" i="1" dirty="0">
                <a:solidFill>
                  <a:prstClr val="black"/>
                </a:solidFill>
                <a:latin typeface="Calibri" panose="020F0502020204030204"/>
                <a:cs typeface="+mn-cs"/>
              </a:rPr>
              <a:t>other regional WGs </a:t>
            </a:r>
            <a:r>
              <a:rPr lang="en-GB" dirty="0">
                <a:solidFill>
                  <a:prstClr val="black"/>
                </a:solidFill>
                <a:latin typeface="Calibri" panose="020F0502020204030204"/>
                <a:cs typeface="+mn-cs"/>
              </a:rPr>
              <a:t>which is presently very scarce. </a:t>
            </a:r>
            <a:endParaRPr lang="en-GB" dirty="0" smtClean="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endParaRPr lang="en-GB" dirty="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GB" dirty="0" smtClean="0">
                <a:solidFill>
                  <a:prstClr val="black"/>
                </a:solidFill>
                <a:latin typeface="Calibri" panose="020F0502020204030204"/>
                <a:cs typeface="+mn-cs"/>
              </a:rPr>
              <a:t>Mechanism to ensure following:</a:t>
            </a:r>
          </a:p>
          <a:p>
            <a:pPr marL="742950" lvl="1" indent="-285750" fontAlgn="auto">
              <a:spcBef>
                <a:spcPts val="0"/>
              </a:spcBef>
              <a:spcAft>
                <a:spcPts val="0"/>
              </a:spcAft>
              <a:buFont typeface="Arial" panose="020B0604020202020204" pitchFamily="34" charset="0"/>
              <a:buChar char="•"/>
            </a:pPr>
            <a:r>
              <a:rPr lang="en-GB" dirty="0" smtClean="0">
                <a:solidFill>
                  <a:prstClr val="black"/>
                </a:solidFill>
                <a:latin typeface="Calibri" panose="020F0502020204030204"/>
                <a:cs typeface="+mn-cs"/>
              </a:rPr>
              <a:t>Feed in priorities of WG H into the CHy-AWG</a:t>
            </a:r>
          </a:p>
          <a:p>
            <a:pPr marL="742950" lvl="1" indent="-285750" fontAlgn="auto">
              <a:spcBef>
                <a:spcPts val="0"/>
              </a:spcBef>
              <a:spcAft>
                <a:spcPts val="0"/>
              </a:spcAft>
              <a:buFont typeface="Arial" panose="020B0604020202020204" pitchFamily="34" charset="0"/>
              <a:buChar char="•"/>
            </a:pPr>
            <a:r>
              <a:rPr lang="en-GB" dirty="0" smtClean="0">
                <a:solidFill>
                  <a:prstClr val="black"/>
                </a:solidFill>
                <a:latin typeface="Calibri" panose="020F0502020204030204"/>
                <a:cs typeface="+mn-cs"/>
              </a:rPr>
              <a:t>Reflection of RAVI activities in the work programme of CHy</a:t>
            </a:r>
            <a:endParaRPr lang="sv-SE" dirty="0">
              <a:solidFill>
                <a:prstClr val="black"/>
              </a:solidFill>
              <a:latin typeface="Calibri" panose="020F0502020204030204"/>
              <a:cs typeface="+mn-cs"/>
            </a:endParaRPr>
          </a:p>
          <a:p>
            <a:pPr fontAlgn="auto">
              <a:spcBef>
                <a:spcPts val="0"/>
              </a:spcBef>
              <a:spcAft>
                <a:spcPts val="0"/>
              </a:spcAft>
            </a:pPr>
            <a:endParaRPr lang="sv-SE" dirty="0">
              <a:solidFill>
                <a:prstClr val="black"/>
              </a:solidFill>
              <a:latin typeface="Calibri" panose="020F0502020204030204"/>
              <a:cs typeface="+mn-cs"/>
            </a:endParaRPr>
          </a:p>
        </p:txBody>
      </p:sp>
    </p:spTree>
    <p:extLst>
      <p:ext uri="{BB962C8B-B14F-4D97-AF65-F5344CB8AC3E}">
        <p14:creationId xmlns:p14="http://schemas.microsoft.com/office/powerpoint/2010/main" val="4189483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950207" y="456238"/>
            <a:ext cx="6775373" cy="984885"/>
          </a:xfrm>
          <a:prstGeom prst="rect">
            <a:avLst/>
          </a:prstGeom>
          <a:noFill/>
        </p:spPr>
        <p:txBody>
          <a:bodyPr wrap="square" rtlCol="0">
            <a:spAutoFit/>
          </a:bodyPr>
          <a:lstStyle/>
          <a:p>
            <a:pPr algn="ctr" fontAlgn="auto">
              <a:spcBef>
                <a:spcPts val="0"/>
              </a:spcBef>
              <a:spcAft>
                <a:spcPts val="0"/>
              </a:spcAft>
            </a:pPr>
            <a:r>
              <a:rPr lang="en-US" sz="2000" b="1" dirty="0">
                <a:solidFill>
                  <a:prstClr val="black"/>
                </a:solidFill>
                <a:latin typeface="Calibri" panose="020F0502020204030204"/>
                <a:cs typeface="+mn-cs"/>
              </a:rPr>
              <a:t>Consultation process with the Hydrological Advisers of RAVI, </a:t>
            </a:r>
            <a:endParaRPr lang="sv-SE" sz="2000" dirty="0">
              <a:solidFill>
                <a:prstClr val="black"/>
              </a:solidFill>
              <a:latin typeface="Calibri" panose="020F0502020204030204"/>
              <a:cs typeface="+mn-cs"/>
            </a:endParaRPr>
          </a:p>
          <a:p>
            <a:pPr algn="ctr" fontAlgn="auto">
              <a:spcBef>
                <a:spcPts val="0"/>
              </a:spcBef>
              <a:spcAft>
                <a:spcPts val="0"/>
              </a:spcAft>
            </a:pPr>
            <a:r>
              <a:rPr lang="en-US" sz="2000" b="1" dirty="0">
                <a:solidFill>
                  <a:prstClr val="black"/>
                </a:solidFill>
                <a:latin typeface="Calibri" panose="020F0502020204030204"/>
                <a:cs typeface="+mn-cs"/>
              </a:rPr>
              <a:t>January-February </a:t>
            </a:r>
            <a:r>
              <a:rPr lang="en-US" sz="2000" b="1" dirty="0" smtClean="0">
                <a:solidFill>
                  <a:prstClr val="black"/>
                </a:solidFill>
                <a:latin typeface="Calibri" panose="020F0502020204030204"/>
                <a:cs typeface="+mn-cs"/>
              </a:rPr>
              <a:t>2017 (5)</a:t>
            </a:r>
            <a:endParaRPr lang="sv-SE" sz="2000" dirty="0">
              <a:solidFill>
                <a:prstClr val="black"/>
              </a:solidFill>
              <a:latin typeface="Calibri" panose="020F0502020204030204"/>
              <a:cs typeface="+mn-cs"/>
            </a:endParaRPr>
          </a:p>
          <a:p>
            <a:pPr fontAlgn="auto">
              <a:spcBef>
                <a:spcPts val="0"/>
              </a:spcBef>
              <a:spcAft>
                <a:spcPts val="0"/>
              </a:spcAft>
            </a:pPr>
            <a:endParaRPr lang="sv-SE" dirty="0">
              <a:solidFill>
                <a:prstClr val="black"/>
              </a:solidFill>
              <a:latin typeface="Calibri" panose="020F0502020204030204"/>
              <a:cs typeface="+mn-cs"/>
            </a:endParaRPr>
          </a:p>
        </p:txBody>
      </p:sp>
      <p:sp>
        <p:nvSpPr>
          <p:cNvPr id="3" name="textruta 2"/>
          <p:cNvSpPr txBox="1"/>
          <p:nvPr/>
        </p:nvSpPr>
        <p:spPr>
          <a:xfrm>
            <a:off x="570124" y="1553378"/>
            <a:ext cx="7874306" cy="4247317"/>
          </a:xfrm>
          <a:prstGeom prst="rect">
            <a:avLst/>
          </a:prstGeom>
          <a:noFill/>
        </p:spPr>
        <p:txBody>
          <a:bodyPr wrap="square" rtlCol="0">
            <a:spAutoFit/>
          </a:bodyPr>
          <a:lstStyle/>
          <a:p>
            <a:pPr fontAlgn="auto">
              <a:spcBef>
                <a:spcPts val="0"/>
              </a:spcBef>
              <a:spcAft>
                <a:spcPts val="0"/>
              </a:spcAft>
            </a:pPr>
            <a:r>
              <a:rPr lang="en-GB" dirty="0">
                <a:solidFill>
                  <a:prstClr val="black"/>
                </a:solidFill>
                <a:latin typeface="Calibri" panose="020F0502020204030204"/>
                <a:cs typeface="+mn-cs"/>
              </a:rPr>
              <a:t>Concerning the activities of the </a:t>
            </a:r>
            <a:r>
              <a:rPr lang="en-GB" dirty="0" smtClean="0">
                <a:solidFill>
                  <a:prstClr val="black"/>
                </a:solidFill>
                <a:latin typeface="Calibri" panose="020F0502020204030204"/>
                <a:cs typeface="+mn-cs"/>
              </a:rPr>
              <a:t>Working Group, it </a:t>
            </a:r>
            <a:r>
              <a:rPr lang="en-GB" dirty="0">
                <a:solidFill>
                  <a:prstClr val="black"/>
                </a:solidFill>
                <a:latin typeface="Calibri" panose="020F0502020204030204"/>
                <a:cs typeface="+mn-cs"/>
              </a:rPr>
              <a:t>was </a:t>
            </a:r>
            <a:r>
              <a:rPr lang="en-GB" dirty="0" smtClean="0">
                <a:solidFill>
                  <a:prstClr val="black"/>
                </a:solidFill>
                <a:latin typeface="Calibri" panose="020F0502020204030204"/>
                <a:cs typeface="+mn-cs"/>
              </a:rPr>
              <a:t>stressed and/or underlined (2):</a:t>
            </a:r>
          </a:p>
          <a:p>
            <a:pPr fontAlgn="auto">
              <a:spcBef>
                <a:spcPts val="0"/>
              </a:spcBef>
              <a:spcAft>
                <a:spcPts val="0"/>
              </a:spcAft>
            </a:pPr>
            <a:endParaRPr lang="en-GB" dirty="0" smtClean="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GB" dirty="0">
                <a:solidFill>
                  <a:prstClr val="black"/>
                </a:solidFill>
                <a:latin typeface="Calibri" panose="020F0502020204030204"/>
                <a:cs typeface="+mn-cs"/>
              </a:rPr>
              <a:t>T</a:t>
            </a:r>
            <a:r>
              <a:rPr lang="en-GB" dirty="0" smtClean="0">
                <a:solidFill>
                  <a:prstClr val="black"/>
                </a:solidFill>
                <a:latin typeface="Calibri" panose="020F0502020204030204"/>
                <a:cs typeface="+mn-cs"/>
              </a:rPr>
              <a:t>he </a:t>
            </a:r>
            <a:r>
              <a:rPr lang="en-GB" dirty="0">
                <a:solidFill>
                  <a:prstClr val="black"/>
                </a:solidFill>
                <a:latin typeface="Calibri" panose="020F0502020204030204"/>
                <a:cs typeface="+mn-cs"/>
              </a:rPr>
              <a:t>need to </a:t>
            </a:r>
            <a:r>
              <a:rPr lang="en-GB" b="1" i="1" dirty="0">
                <a:solidFill>
                  <a:prstClr val="black"/>
                </a:solidFill>
                <a:latin typeface="Calibri" panose="020F0502020204030204"/>
                <a:cs typeface="+mn-cs"/>
              </a:rPr>
              <a:t>speed up the nomination process </a:t>
            </a:r>
            <a:r>
              <a:rPr lang="en-GB" dirty="0">
                <a:solidFill>
                  <a:prstClr val="black"/>
                </a:solidFill>
                <a:latin typeface="Calibri" panose="020F0502020204030204"/>
                <a:cs typeface="+mn-cs"/>
              </a:rPr>
              <a:t>of WG and TT </a:t>
            </a:r>
            <a:r>
              <a:rPr lang="en-GB" dirty="0" smtClean="0">
                <a:solidFill>
                  <a:prstClr val="black"/>
                </a:solidFill>
                <a:latin typeface="Calibri" panose="020F0502020204030204"/>
                <a:cs typeface="+mn-cs"/>
              </a:rPr>
              <a:t>members (involvement of HAs)</a:t>
            </a:r>
          </a:p>
          <a:p>
            <a:pPr fontAlgn="auto">
              <a:spcBef>
                <a:spcPts val="0"/>
              </a:spcBef>
              <a:spcAft>
                <a:spcPts val="0"/>
              </a:spcAft>
            </a:pPr>
            <a:endParaRPr lang="en-GB" dirty="0" smtClean="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GB" dirty="0" smtClean="0">
                <a:solidFill>
                  <a:prstClr val="black"/>
                </a:solidFill>
                <a:latin typeface="Calibri" panose="020F0502020204030204"/>
                <a:cs typeface="+mn-cs"/>
              </a:rPr>
              <a:t>The </a:t>
            </a:r>
            <a:r>
              <a:rPr lang="en-GB" b="1" i="1" dirty="0">
                <a:solidFill>
                  <a:prstClr val="black"/>
                </a:solidFill>
                <a:latin typeface="Calibri" panose="020F0502020204030204"/>
                <a:cs typeface="+mn-cs"/>
              </a:rPr>
              <a:t>Terms of Reference </a:t>
            </a:r>
            <a:r>
              <a:rPr lang="en-GB" dirty="0">
                <a:solidFill>
                  <a:prstClr val="black"/>
                </a:solidFill>
                <a:latin typeface="Calibri" panose="020F0502020204030204"/>
                <a:cs typeface="+mn-cs"/>
              </a:rPr>
              <a:t>of the Group should also be </a:t>
            </a:r>
            <a:r>
              <a:rPr lang="en-GB" b="1" i="1" dirty="0">
                <a:solidFill>
                  <a:prstClr val="black"/>
                </a:solidFill>
                <a:latin typeface="Calibri" panose="020F0502020204030204"/>
                <a:cs typeface="+mn-cs"/>
              </a:rPr>
              <a:t>shorter and focus on a limited number of clearly identifiable and measureable </a:t>
            </a:r>
            <a:r>
              <a:rPr lang="en-GB" b="1" i="1" dirty="0" smtClean="0">
                <a:solidFill>
                  <a:prstClr val="black"/>
                </a:solidFill>
                <a:latin typeface="Calibri" panose="020F0502020204030204"/>
                <a:cs typeface="+mn-cs"/>
              </a:rPr>
              <a:t>deliverables</a:t>
            </a:r>
            <a:r>
              <a:rPr lang="en-GB" dirty="0" smtClean="0">
                <a:solidFill>
                  <a:prstClr val="black"/>
                </a:solidFill>
                <a:latin typeface="Calibri" panose="020F0502020204030204"/>
                <a:cs typeface="+mn-cs"/>
              </a:rPr>
              <a:t> (the </a:t>
            </a:r>
            <a:r>
              <a:rPr lang="en-GB" dirty="0">
                <a:solidFill>
                  <a:prstClr val="black"/>
                </a:solidFill>
                <a:latin typeface="Calibri" panose="020F0502020204030204"/>
                <a:cs typeface="+mn-cs"/>
              </a:rPr>
              <a:t>climatological activities suffer from the same </a:t>
            </a:r>
            <a:r>
              <a:rPr lang="en-GB" dirty="0" smtClean="0">
                <a:solidFill>
                  <a:prstClr val="black"/>
                </a:solidFill>
                <a:latin typeface="Calibri" panose="020F0502020204030204"/>
                <a:cs typeface="+mn-cs"/>
              </a:rPr>
              <a:t>problems)</a:t>
            </a:r>
          </a:p>
          <a:p>
            <a:pPr fontAlgn="auto">
              <a:spcBef>
                <a:spcPts val="0"/>
              </a:spcBef>
              <a:spcAft>
                <a:spcPts val="0"/>
              </a:spcAft>
            </a:pPr>
            <a:endParaRPr lang="en-GB" dirty="0" smtClean="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GB" dirty="0" smtClean="0">
                <a:solidFill>
                  <a:prstClr val="black"/>
                </a:solidFill>
                <a:latin typeface="Calibri" panose="020F0502020204030204"/>
                <a:cs typeface="+mn-cs"/>
              </a:rPr>
              <a:t>The </a:t>
            </a:r>
            <a:r>
              <a:rPr lang="en-GB" dirty="0">
                <a:solidFill>
                  <a:prstClr val="black"/>
                </a:solidFill>
                <a:latin typeface="Calibri" panose="020F0502020204030204"/>
                <a:cs typeface="+mn-cs"/>
              </a:rPr>
              <a:t>use </a:t>
            </a:r>
            <a:r>
              <a:rPr lang="en-GB" dirty="0" smtClean="0">
                <a:solidFill>
                  <a:prstClr val="black"/>
                </a:solidFill>
                <a:latin typeface="Calibri" panose="020F0502020204030204"/>
                <a:cs typeface="+mn-cs"/>
              </a:rPr>
              <a:t>of </a:t>
            </a:r>
            <a:r>
              <a:rPr lang="en-GB" b="1" i="1" dirty="0" smtClean="0">
                <a:solidFill>
                  <a:prstClr val="black"/>
                </a:solidFill>
                <a:latin typeface="Calibri" panose="020F0502020204030204"/>
                <a:cs typeface="+mn-cs"/>
              </a:rPr>
              <a:t>communication/coordination </a:t>
            </a:r>
            <a:r>
              <a:rPr lang="en-GB" b="1" i="1" dirty="0">
                <a:solidFill>
                  <a:prstClr val="black"/>
                </a:solidFill>
                <a:latin typeface="Calibri" panose="020F0502020204030204"/>
                <a:cs typeface="+mn-cs"/>
              </a:rPr>
              <a:t>tools</a:t>
            </a:r>
            <a:r>
              <a:rPr lang="en-GB" dirty="0">
                <a:solidFill>
                  <a:prstClr val="black"/>
                </a:solidFill>
                <a:latin typeface="Calibri" panose="020F0502020204030204"/>
                <a:cs typeface="+mn-cs"/>
              </a:rPr>
              <a:t> for favouring a more frequent interaction between HAs and with other </a:t>
            </a:r>
            <a:r>
              <a:rPr lang="en-GB" dirty="0" smtClean="0">
                <a:solidFill>
                  <a:prstClr val="black"/>
                </a:solidFill>
                <a:latin typeface="Calibri" panose="020F0502020204030204"/>
                <a:cs typeface="+mn-cs"/>
              </a:rPr>
              <a:t>WGs </a:t>
            </a:r>
            <a:r>
              <a:rPr lang="en-GB" dirty="0">
                <a:solidFill>
                  <a:prstClr val="black"/>
                </a:solidFill>
                <a:latin typeface="Calibri" panose="020F0502020204030204"/>
                <a:cs typeface="+mn-cs"/>
              </a:rPr>
              <a:t>should be </a:t>
            </a:r>
            <a:r>
              <a:rPr lang="en-GB" dirty="0" smtClean="0">
                <a:solidFill>
                  <a:prstClr val="black"/>
                </a:solidFill>
                <a:latin typeface="Calibri" panose="020F0502020204030204"/>
                <a:cs typeface="+mn-cs"/>
              </a:rPr>
              <a:t>enhanced </a:t>
            </a:r>
            <a:r>
              <a:rPr lang="en-GB" dirty="0">
                <a:solidFill>
                  <a:prstClr val="black"/>
                </a:solidFill>
                <a:latin typeface="Calibri" panose="020F0502020204030204"/>
                <a:cs typeface="+mn-cs"/>
              </a:rPr>
              <a:t>e.g. the e-forum and WMO enterprise content management (Elios and Google drive</a:t>
            </a:r>
            <a:r>
              <a:rPr lang="en-GB" dirty="0" smtClean="0">
                <a:solidFill>
                  <a:prstClr val="black"/>
                </a:solidFill>
                <a:latin typeface="Calibri" panose="020F0502020204030204"/>
                <a:cs typeface="+mn-cs"/>
              </a:rPr>
              <a:t>).</a:t>
            </a:r>
            <a:endParaRPr lang="sv-SE" dirty="0">
              <a:solidFill>
                <a:prstClr val="black"/>
              </a:solidFill>
              <a:latin typeface="Calibri" panose="020F0502020204030204"/>
              <a:cs typeface="+mn-cs"/>
            </a:endParaRPr>
          </a:p>
          <a:p>
            <a:pPr fontAlgn="auto">
              <a:spcBef>
                <a:spcPts val="0"/>
              </a:spcBef>
              <a:spcAft>
                <a:spcPts val="0"/>
              </a:spcAft>
            </a:pPr>
            <a:endParaRPr lang="en-GB" dirty="0" smtClean="0">
              <a:solidFill>
                <a:prstClr val="black"/>
              </a:solidFill>
              <a:latin typeface="Calibri" panose="020F0502020204030204"/>
              <a:cs typeface="+mn-cs"/>
            </a:endParaRPr>
          </a:p>
          <a:p>
            <a:pPr fontAlgn="auto">
              <a:spcBef>
                <a:spcPts val="0"/>
              </a:spcBef>
              <a:spcAft>
                <a:spcPts val="0"/>
              </a:spcAft>
            </a:pPr>
            <a:endParaRPr lang="sv-SE" dirty="0">
              <a:solidFill>
                <a:prstClr val="black"/>
              </a:solidFill>
              <a:latin typeface="Calibri" panose="020F0502020204030204"/>
              <a:cs typeface="+mn-cs"/>
            </a:endParaRPr>
          </a:p>
        </p:txBody>
      </p:sp>
    </p:spTree>
    <p:extLst>
      <p:ext uri="{BB962C8B-B14F-4D97-AF65-F5344CB8AC3E}">
        <p14:creationId xmlns:p14="http://schemas.microsoft.com/office/powerpoint/2010/main" val="2414357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259632" y="332726"/>
            <a:ext cx="6408712" cy="707886"/>
          </a:xfrm>
          <a:prstGeom prst="rect">
            <a:avLst/>
          </a:prstGeom>
        </p:spPr>
        <p:txBody>
          <a:bodyPr wrap="square">
            <a:spAutoFit/>
          </a:bodyPr>
          <a:lstStyle/>
          <a:p>
            <a:pPr algn="ctr" fontAlgn="auto">
              <a:spcBef>
                <a:spcPts val="0"/>
              </a:spcBef>
              <a:spcAft>
                <a:spcPts val="0"/>
              </a:spcAft>
            </a:pPr>
            <a:r>
              <a:rPr lang="en-GB" sz="2000" b="1" dirty="0">
                <a:solidFill>
                  <a:prstClr val="black"/>
                </a:solidFill>
                <a:latin typeface="Calibri" panose="020F0502020204030204"/>
                <a:cs typeface="+mn-cs"/>
              </a:rPr>
              <a:t>RA VI HYDROLOGY </a:t>
            </a:r>
            <a:r>
              <a:rPr lang="en-GB" sz="2000" b="1" dirty="0" smtClean="0">
                <a:solidFill>
                  <a:prstClr val="black"/>
                </a:solidFill>
                <a:latin typeface="Calibri" panose="020F0502020204030204"/>
                <a:cs typeface="+mn-cs"/>
              </a:rPr>
              <a:t>FORUM</a:t>
            </a:r>
            <a:r>
              <a:rPr lang="en-GB" sz="2000" b="1" dirty="0">
                <a:solidFill>
                  <a:prstClr val="black"/>
                </a:solidFill>
                <a:latin typeface="Calibri" panose="020F0502020204030204"/>
                <a:cs typeface="+mn-cs"/>
              </a:rPr>
              <a:t> </a:t>
            </a:r>
            <a:endParaRPr lang="sv-SE" sz="2000" dirty="0">
              <a:solidFill>
                <a:prstClr val="black"/>
              </a:solidFill>
              <a:latin typeface="Calibri" panose="020F0502020204030204"/>
              <a:cs typeface="+mn-cs"/>
            </a:endParaRPr>
          </a:p>
          <a:p>
            <a:pPr algn="ctr" fontAlgn="auto">
              <a:spcBef>
                <a:spcPts val="0"/>
              </a:spcBef>
              <a:spcAft>
                <a:spcPts val="0"/>
              </a:spcAft>
            </a:pPr>
            <a:r>
              <a:rPr lang="en-GB" sz="2000" b="1" dirty="0" smtClean="0">
                <a:solidFill>
                  <a:prstClr val="black"/>
                </a:solidFill>
                <a:latin typeface="Calibri" panose="020F0502020204030204"/>
                <a:cs typeface="+mn-cs"/>
              </a:rPr>
              <a:t>3-rd </a:t>
            </a:r>
            <a:r>
              <a:rPr lang="en-GB" sz="2000" b="1" dirty="0">
                <a:solidFill>
                  <a:prstClr val="black"/>
                </a:solidFill>
                <a:latin typeface="Calibri" panose="020F0502020204030204"/>
                <a:cs typeface="+mn-cs"/>
              </a:rPr>
              <a:t>meeting </a:t>
            </a:r>
            <a:r>
              <a:rPr lang="sv-SE" sz="2000" dirty="0" smtClean="0">
                <a:solidFill>
                  <a:prstClr val="black"/>
                </a:solidFill>
                <a:latin typeface="Calibri" panose="020F0502020204030204"/>
                <a:cs typeface="+mn-cs"/>
              </a:rPr>
              <a:t>, </a:t>
            </a:r>
            <a:r>
              <a:rPr lang="en-GB" sz="2000" b="1" dirty="0" smtClean="0">
                <a:solidFill>
                  <a:prstClr val="black"/>
                </a:solidFill>
                <a:latin typeface="Calibri" panose="020F0502020204030204"/>
                <a:cs typeface="+mn-cs"/>
              </a:rPr>
              <a:t>Oslo</a:t>
            </a:r>
            <a:r>
              <a:rPr lang="en-GB" sz="2000" b="1" dirty="0">
                <a:solidFill>
                  <a:prstClr val="black"/>
                </a:solidFill>
                <a:latin typeface="Calibri" panose="020F0502020204030204"/>
                <a:cs typeface="+mn-cs"/>
              </a:rPr>
              <a:t>, Norway, </a:t>
            </a:r>
            <a:r>
              <a:rPr lang="en-GB" sz="2000" b="1" dirty="0" smtClean="0">
                <a:solidFill>
                  <a:prstClr val="black"/>
                </a:solidFill>
                <a:latin typeface="Calibri" panose="020F0502020204030204"/>
                <a:cs typeface="+mn-cs"/>
              </a:rPr>
              <a:t>21-23September 2016 (1)</a:t>
            </a:r>
            <a:endParaRPr lang="sv-SE" sz="2000" dirty="0">
              <a:solidFill>
                <a:prstClr val="black"/>
              </a:solidFill>
              <a:latin typeface="Calibri" panose="020F0502020204030204"/>
              <a:cs typeface="+mn-cs"/>
            </a:endParaRPr>
          </a:p>
        </p:txBody>
      </p:sp>
      <p:sp>
        <p:nvSpPr>
          <p:cNvPr id="3" name="textruta 2"/>
          <p:cNvSpPr txBox="1"/>
          <p:nvPr/>
        </p:nvSpPr>
        <p:spPr>
          <a:xfrm>
            <a:off x="528810" y="1484784"/>
            <a:ext cx="7973458" cy="4524315"/>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panose="020F0502020204030204"/>
                <a:cs typeface="+mn-cs"/>
              </a:rPr>
              <a:t>F</a:t>
            </a:r>
            <a:r>
              <a:rPr lang="en-US" dirty="0" smtClean="0">
                <a:solidFill>
                  <a:prstClr val="black"/>
                </a:solidFill>
                <a:latin typeface="Calibri" panose="020F0502020204030204"/>
                <a:cs typeface="+mn-cs"/>
              </a:rPr>
              <a:t>ollowing </a:t>
            </a:r>
            <a:r>
              <a:rPr lang="en-US" dirty="0">
                <a:solidFill>
                  <a:prstClr val="black"/>
                </a:solidFill>
                <a:latin typeface="Calibri" panose="020F0502020204030204"/>
                <a:cs typeface="+mn-cs"/>
              </a:rPr>
              <a:t>critical areas and related </a:t>
            </a:r>
            <a:r>
              <a:rPr lang="en-US" dirty="0" smtClean="0">
                <a:solidFill>
                  <a:prstClr val="black"/>
                </a:solidFill>
                <a:latin typeface="Calibri" panose="020F0502020204030204"/>
                <a:cs typeface="+mn-cs"/>
              </a:rPr>
              <a:t>themes were identified:</a:t>
            </a:r>
          </a:p>
          <a:p>
            <a:pPr fontAlgn="auto">
              <a:spcBef>
                <a:spcPts val="0"/>
              </a:spcBef>
              <a:spcAft>
                <a:spcPts val="0"/>
              </a:spcAft>
            </a:pPr>
            <a:endParaRPr lang="sv-SE" dirty="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US" dirty="0">
                <a:solidFill>
                  <a:prstClr val="black"/>
                </a:solidFill>
                <a:latin typeface="Calibri" panose="020F0502020204030204"/>
                <a:cs typeface="+mn-cs"/>
              </a:rPr>
              <a:t>Adapting to </a:t>
            </a:r>
            <a:r>
              <a:rPr lang="en-US" b="1" i="1" dirty="0">
                <a:solidFill>
                  <a:prstClr val="black"/>
                </a:solidFill>
                <a:latin typeface="Calibri" panose="020F0502020204030204"/>
                <a:cs typeface="+mn-cs"/>
              </a:rPr>
              <a:t>new hydrometric technologies </a:t>
            </a:r>
            <a:r>
              <a:rPr lang="en-US" dirty="0">
                <a:solidFill>
                  <a:prstClr val="black"/>
                </a:solidFill>
                <a:latin typeface="Calibri" panose="020F0502020204030204"/>
                <a:cs typeface="+mn-cs"/>
              </a:rPr>
              <a:t>and improving </a:t>
            </a:r>
            <a:r>
              <a:rPr lang="en-US" b="1" i="1" dirty="0">
                <a:solidFill>
                  <a:prstClr val="black"/>
                </a:solidFill>
                <a:latin typeface="Calibri" panose="020F0502020204030204"/>
                <a:cs typeface="+mn-cs"/>
              </a:rPr>
              <a:t>field </a:t>
            </a:r>
            <a:r>
              <a:rPr lang="en-US" b="1" i="1" dirty="0" smtClean="0">
                <a:solidFill>
                  <a:prstClr val="black"/>
                </a:solidFill>
                <a:latin typeface="Calibri" panose="020F0502020204030204"/>
                <a:cs typeface="+mn-cs"/>
              </a:rPr>
              <a:t>hydrology</a:t>
            </a:r>
            <a:r>
              <a:rPr lang="en-US" dirty="0" smtClean="0">
                <a:solidFill>
                  <a:prstClr val="black"/>
                </a:solidFill>
                <a:latin typeface="Calibri" panose="020F0502020204030204"/>
                <a:cs typeface="+mn-cs"/>
              </a:rPr>
              <a:t> </a:t>
            </a:r>
          </a:p>
          <a:p>
            <a:pPr marL="285750" indent="-285750" fontAlgn="auto">
              <a:spcBef>
                <a:spcPts val="0"/>
              </a:spcBef>
              <a:spcAft>
                <a:spcPts val="0"/>
              </a:spcAft>
              <a:buFont typeface="Wingdings" panose="05000000000000000000" pitchFamily="2" charset="2"/>
              <a:buChar char="§"/>
            </a:pPr>
            <a:endParaRPr lang="en-US" dirty="0">
              <a:solidFill>
                <a:prstClr val="black"/>
              </a:solidFill>
              <a:latin typeface="Calibri" panose="020F0502020204030204"/>
              <a:cs typeface="+mn-cs"/>
            </a:endParaRPr>
          </a:p>
          <a:p>
            <a:pPr marL="285750" lvl="1" indent="-285750" fontAlgn="auto">
              <a:spcBef>
                <a:spcPts val="0"/>
              </a:spcBef>
              <a:spcAft>
                <a:spcPts val="0"/>
              </a:spcAft>
              <a:buFont typeface="Wingdings" panose="05000000000000000000" pitchFamily="2" charset="2"/>
              <a:buChar char="§"/>
            </a:pPr>
            <a:r>
              <a:rPr lang="en-US" dirty="0">
                <a:solidFill>
                  <a:prstClr val="black"/>
                </a:solidFill>
                <a:latin typeface="Calibri" panose="020F0502020204030204"/>
                <a:cs typeface="+mn-cs"/>
              </a:rPr>
              <a:t>Improving the </a:t>
            </a:r>
            <a:r>
              <a:rPr lang="en-US" b="1" i="1" dirty="0">
                <a:solidFill>
                  <a:prstClr val="black"/>
                </a:solidFill>
                <a:latin typeface="Calibri" panose="020F0502020204030204"/>
                <a:cs typeface="+mn-cs"/>
              </a:rPr>
              <a:t>data </a:t>
            </a:r>
            <a:r>
              <a:rPr lang="en-US" b="1" i="1" dirty="0" smtClean="0">
                <a:solidFill>
                  <a:prstClr val="black"/>
                </a:solidFill>
                <a:latin typeface="Calibri" panose="020F0502020204030204"/>
                <a:cs typeface="+mn-cs"/>
              </a:rPr>
              <a:t>chain</a:t>
            </a:r>
            <a:r>
              <a:rPr lang="en-US" dirty="0">
                <a:solidFill>
                  <a:prstClr val="black"/>
                </a:solidFill>
                <a:latin typeface="Calibri" panose="020F0502020204030204"/>
                <a:cs typeface="+mn-cs"/>
              </a:rPr>
              <a:t> </a:t>
            </a:r>
            <a:endParaRPr lang="en-US" dirty="0" smtClean="0">
              <a:solidFill>
                <a:prstClr val="black"/>
              </a:solidFill>
              <a:latin typeface="Calibri" panose="020F0502020204030204"/>
              <a:cs typeface="+mn-cs"/>
            </a:endParaRPr>
          </a:p>
          <a:p>
            <a:pPr marL="285750" lvl="1" indent="-285750" fontAlgn="auto">
              <a:spcBef>
                <a:spcPts val="0"/>
              </a:spcBef>
              <a:spcAft>
                <a:spcPts val="0"/>
              </a:spcAft>
              <a:buFont typeface="Wingdings" panose="05000000000000000000" pitchFamily="2" charset="2"/>
              <a:buChar char="§"/>
            </a:pPr>
            <a:endParaRPr lang="en-US" dirty="0">
              <a:solidFill>
                <a:prstClr val="black"/>
              </a:solidFill>
              <a:latin typeface="Calibri" panose="020F0502020204030204"/>
              <a:cs typeface="+mn-cs"/>
            </a:endParaRPr>
          </a:p>
          <a:p>
            <a:pPr marL="285750" lvl="1" indent="-285750" fontAlgn="auto">
              <a:spcBef>
                <a:spcPts val="0"/>
              </a:spcBef>
              <a:spcAft>
                <a:spcPts val="0"/>
              </a:spcAft>
              <a:buFont typeface="Wingdings" panose="05000000000000000000" pitchFamily="2" charset="2"/>
              <a:buChar char="§"/>
            </a:pPr>
            <a:r>
              <a:rPr lang="en-US" dirty="0">
                <a:solidFill>
                  <a:prstClr val="black"/>
                </a:solidFill>
                <a:latin typeface="Calibri" panose="020F0502020204030204"/>
                <a:cs typeface="+mn-cs"/>
              </a:rPr>
              <a:t>Sharing </a:t>
            </a:r>
            <a:r>
              <a:rPr lang="en-US" b="1" i="1" dirty="0">
                <a:solidFill>
                  <a:prstClr val="black"/>
                </a:solidFill>
                <a:latin typeface="Calibri" panose="020F0502020204030204"/>
                <a:cs typeface="+mn-cs"/>
              </a:rPr>
              <a:t>best practices in </a:t>
            </a:r>
            <a:r>
              <a:rPr lang="en-US" b="1" i="1" dirty="0" smtClean="0">
                <a:solidFill>
                  <a:prstClr val="black"/>
                </a:solidFill>
                <a:latin typeface="Calibri" panose="020F0502020204030204"/>
                <a:cs typeface="+mn-cs"/>
              </a:rPr>
              <a:t>forecasting</a:t>
            </a:r>
          </a:p>
          <a:p>
            <a:pPr marL="285750" lvl="1" indent="-285750" fontAlgn="auto">
              <a:spcBef>
                <a:spcPts val="0"/>
              </a:spcBef>
              <a:spcAft>
                <a:spcPts val="0"/>
              </a:spcAft>
              <a:buFont typeface="Wingdings" panose="05000000000000000000" pitchFamily="2" charset="2"/>
              <a:buChar char="§"/>
            </a:pPr>
            <a:endParaRPr lang="en-US" dirty="0">
              <a:solidFill>
                <a:prstClr val="black"/>
              </a:solidFill>
              <a:latin typeface="Calibri" panose="020F0502020204030204"/>
              <a:cs typeface="+mn-cs"/>
            </a:endParaRPr>
          </a:p>
          <a:p>
            <a:pPr marL="285750" lvl="1" indent="-285750" fontAlgn="auto">
              <a:spcBef>
                <a:spcPts val="0"/>
              </a:spcBef>
              <a:spcAft>
                <a:spcPts val="0"/>
              </a:spcAft>
              <a:buFont typeface="Wingdings" panose="05000000000000000000" pitchFamily="2" charset="2"/>
              <a:buChar char="§"/>
            </a:pPr>
            <a:r>
              <a:rPr lang="en-US" dirty="0">
                <a:solidFill>
                  <a:prstClr val="black"/>
                </a:solidFill>
                <a:latin typeface="Calibri" panose="020F0502020204030204"/>
                <a:cs typeface="+mn-cs"/>
              </a:rPr>
              <a:t>Developing </a:t>
            </a:r>
            <a:r>
              <a:rPr lang="en-US" b="1" i="1" dirty="0">
                <a:solidFill>
                  <a:prstClr val="black"/>
                </a:solidFill>
                <a:latin typeface="Calibri" panose="020F0502020204030204"/>
                <a:cs typeface="+mn-cs"/>
              </a:rPr>
              <a:t>better services and </a:t>
            </a:r>
            <a:r>
              <a:rPr lang="en-US" b="1" i="1" dirty="0" smtClean="0">
                <a:solidFill>
                  <a:prstClr val="black"/>
                </a:solidFill>
                <a:latin typeface="Calibri" panose="020F0502020204030204"/>
                <a:cs typeface="+mn-cs"/>
              </a:rPr>
              <a:t>products</a:t>
            </a:r>
          </a:p>
          <a:p>
            <a:pPr marL="285750" lvl="1" indent="-285750" fontAlgn="auto">
              <a:spcBef>
                <a:spcPts val="0"/>
              </a:spcBef>
              <a:spcAft>
                <a:spcPts val="0"/>
              </a:spcAft>
              <a:buFont typeface="Wingdings" panose="05000000000000000000" pitchFamily="2" charset="2"/>
              <a:buChar char="§"/>
            </a:pPr>
            <a:endParaRPr lang="en-US" dirty="0">
              <a:solidFill>
                <a:prstClr val="black"/>
              </a:solidFill>
              <a:latin typeface="Calibri" panose="020F0502020204030204"/>
              <a:cs typeface="+mn-cs"/>
            </a:endParaRPr>
          </a:p>
          <a:p>
            <a:pPr marL="285750" lvl="1" indent="-285750" fontAlgn="auto">
              <a:spcBef>
                <a:spcPts val="0"/>
              </a:spcBef>
              <a:spcAft>
                <a:spcPts val="0"/>
              </a:spcAft>
              <a:buFont typeface="Wingdings" panose="05000000000000000000" pitchFamily="2" charset="2"/>
              <a:buChar char="§"/>
            </a:pPr>
            <a:r>
              <a:rPr lang="en-US" dirty="0">
                <a:solidFill>
                  <a:prstClr val="black"/>
                </a:solidFill>
                <a:latin typeface="Calibri" panose="020F0502020204030204"/>
                <a:cs typeface="+mn-cs"/>
              </a:rPr>
              <a:t>Support </a:t>
            </a:r>
            <a:r>
              <a:rPr lang="en-US" b="1" i="1" dirty="0">
                <a:solidFill>
                  <a:prstClr val="black"/>
                </a:solidFill>
                <a:latin typeface="Calibri" panose="020F0502020204030204"/>
                <a:cs typeface="+mn-cs"/>
              </a:rPr>
              <a:t>hydrological </a:t>
            </a:r>
            <a:r>
              <a:rPr lang="en-US" b="1" i="1" dirty="0" smtClean="0">
                <a:solidFill>
                  <a:prstClr val="black"/>
                </a:solidFill>
                <a:latin typeface="Calibri" panose="020F0502020204030204"/>
                <a:cs typeface="+mn-cs"/>
              </a:rPr>
              <a:t>education</a:t>
            </a:r>
          </a:p>
          <a:p>
            <a:pPr marL="285750" lvl="1" indent="-285750" fontAlgn="auto">
              <a:spcBef>
                <a:spcPts val="0"/>
              </a:spcBef>
              <a:spcAft>
                <a:spcPts val="0"/>
              </a:spcAft>
              <a:buFont typeface="Wingdings" panose="05000000000000000000" pitchFamily="2" charset="2"/>
              <a:buChar char="§"/>
            </a:pPr>
            <a:endParaRPr lang="en-US" dirty="0">
              <a:solidFill>
                <a:prstClr val="black"/>
              </a:solidFill>
              <a:latin typeface="Calibri" panose="020F0502020204030204"/>
              <a:cs typeface="+mn-cs"/>
            </a:endParaRPr>
          </a:p>
          <a:p>
            <a:pPr marL="285750" lvl="1" indent="-285750" fontAlgn="auto">
              <a:spcBef>
                <a:spcPts val="0"/>
              </a:spcBef>
              <a:spcAft>
                <a:spcPts val="0"/>
              </a:spcAft>
              <a:buFont typeface="Wingdings" panose="05000000000000000000" pitchFamily="2" charset="2"/>
              <a:buChar char="§"/>
            </a:pPr>
            <a:r>
              <a:rPr lang="en-US" b="1" i="1" dirty="0">
                <a:solidFill>
                  <a:prstClr val="black"/>
                </a:solidFill>
                <a:latin typeface="Calibri" panose="020F0502020204030204"/>
                <a:cs typeface="+mn-cs"/>
              </a:rPr>
              <a:t>Modalities of </a:t>
            </a:r>
            <a:r>
              <a:rPr lang="en-US" b="1" i="1" dirty="0" smtClean="0">
                <a:solidFill>
                  <a:prstClr val="black"/>
                </a:solidFill>
                <a:latin typeface="Calibri" panose="020F0502020204030204"/>
                <a:cs typeface="+mn-cs"/>
              </a:rPr>
              <a:t>work</a:t>
            </a:r>
          </a:p>
          <a:p>
            <a:pPr marL="742950" lvl="2" indent="-285750" fontAlgn="auto">
              <a:spcBef>
                <a:spcPts val="0"/>
              </a:spcBef>
              <a:spcAft>
                <a:spcPts val="0"/>
              </a:spcAft>
              <a:buFont typeface="Courier New" panose="02070309020205020404" pitchFamily="49" charset="0"/>
              <a:buChar char="o"/>
            </a:pPr>
            <a:r>
              <a:rPr lang="en-US" dirty="0" smtClean="0">
                <a:solidFill>
                  <a:prstClr val="black"/>
                </a:solidFill>
                <a:latin typeface="Calibri" panose="020F0502020204030204"/>
                <a:cs typeface="+mn-cs"/>
              </a:rPr>
              <a:t>keeping </a:t>
            </a:r>
            <a:r>
              <a:rPr lang="en-US" dirty="0">
                <a:solidFill>
                  <a:prstClr val="black"/>
                </a:solidFill>
                <a:latin typeface="Calibri" panose="020F0502020204030204"/>
                <a:cs typeface="+mn-cs"/>
              </a:rPr>
              <a:t>the expert level topical meetings (Hydrological Forum</a:t>
            </a:r>
            <a:r>
              <a:rPr lang="en-US" dirty="0" smtClean="0">
                <a:solidFill>
                  <a:prstClr val="black"/>
                </a:solidFill>
                <a:latin typeface="Calibri" panose="020F0502020204030204"/>
                <a:cs typeface="+mn-cs"/>
              </a:rPr>
              <a:t>); </a:t>
            </a:r>
            <a:r>
              <a:rPr lang="en-US" b="1" i="1" dirty="0">
                <a:solidFill>
                  <a:prstClr val="black"/>
                </a:solidFill>
                <a:latin typeface="Calibri" panose="020F0502020204030204"/>
                <a:cs typeface="+mn-cs"/>
              </a:rPr>
              <a:t>need for a platform for meeting of hydrological advisors</a:t>
            </a:r>
            <a:r>
              <a:rPr lang="en-US" dirty="0">
                <a:solidFill>
                  <a:prstClr val="black"/>
                </a:solidFill>
                <a:latin typeface="Calibri" panose="020F0502020204030204"/>
                <a:cs typeface="+mn-cs"/>
              </a:rPr>
              <a:t>/managers of NHSs across the region (former WG on Hydrology)</a:t>
            </a:r>
            <a:endParaRPr lang="sv-SE" dirty="0">
              <a:solidFill>
                <a:prstClr val="black"/>
              </a:solidFill>
              <a:latin typeface="Calibri" panose="020F0502020204030204"/>
              <a:cs typeface="+mn-cs"/>
            </a:endParaRPr>
          </a:p>
        </p:txBody>
      </p:sp>
    </p:spTree>
    <p:extLst>
      <p:ext uri="{BB962C8B-B14F-4D97-AF65-F5344CB8AC3E}">
        <p14:creationId xmlns:p14="http://schemas.microsoft.com/office/powerpoint/2010/main" val="426071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868736" y="244592"/>
            <a:ext cx="6015632" cy="707886"/>
          </a:xfrm>
          <a:prstGeom prst="rect">
            <a:avLst/>
          </a:prstGeom>
        </p:spPr>
        <p:txBody>
          <a:bodyPr wrap="square">
            <a:spAutoFit/>
          </a:bodyPr>
          <a:lstStyle/>
          <a:p>
            <a:pPr algn="ctr" fontAlgn="auto">
              <a:spcBef>
                <a:spcPts val="0"/>
              </a:spcBef>
              <a:spcAft>
                <a:spcPts val="0"/>
              </a:spcAft>
            </a:pPr>
            <a:r>
              <a:rPr lang="en-GB" sz="2000" b="1" dirty="0">
                <a:solidFill>
                  <a:prstClr val="black"/>
                </a:solidFill>
                <a:latin typeface="Calibri" panose="020F0502020204030204"/>
                <a:cs typeface="+mn-cs"/>
              </a:rPr>
              <a:t>RA VI HYDROLOGY </a:t>
            </a:r>
            <a:r>
              <a:rPr lang="en-GB" sz="2000" b="1" dirty="0" smtClean="0">
                <a:solidFill>
                  <a:prstClr val="black"/>
                </a:solidFill>
                <a:latin typeface="Calibri" panose="020F0502020204030204"/>
                <a:cs typeface="+mn-cs"/>
              </a:rPr>
              <a:t>FORUM</a:t>
            </a:r>
            <a:r>
              <a:rPr lang="en-GB" sz="2000" b="1" dirty="0">
                <a:solidFill>
                  <a:prstClr val="black"/>
                </a:solidFill>
                <a:latin typeface="Calibri" panose="020F0502020204030204"/>
                <a:cs typeface="+mn-cs"/>
              </a:rPr>
              <a:t> </a:t>
            </a:r>
            <a:endParaRPr lang="sv-SE" sz="2000" dirty="0">
              <a:solidFill>
                <a:prstClr val="black"/>
              </a:solidFill>
              <a:latin typeface="Calibri" panose="020F0502020204030204"/>
              <a:cs typeface="+mn-cs"/>
            </a:endParaRPr>
          </a:p>
          <a:p>
            <a:pPr algn="ctr" fontAlgn="auto">
              <a:spcBef>
                <a:spcPts val="0"/>
              </a:spcBef>
              <a:spcAft>
                <a:spcPts val="0"/>
              </a:spcAft>
            </a:pPr>
            <a:r>
              <a:rPr lang="en-GB" sz="2000" b="1" dirty="0" smtClean="0">
                <a:solidFill>
                  <a:prstClr val="black"/>
                </a:solidFill>
                <a:latin typeface="Calibri" panose="020F0502020204030204"/>
                <a:cs typeface="+mn-cs"/>
              </a:rPr>
              <a:t>3-rd </a:t>
            </a:r>
            <a:r>
              <a:rPr lang="en-GB" sz="2000" b="1" dirty="0">
                <a:solidFill>
                  <a:prstClr val="black"/>
                </a:solidFill>
                <a:latin typeface="Calibri" panose="020F0502020204030204"/>
                <a:cs typeface="+mn-cs"/>
              </a:rPr>
              <a:t>meeting </a:t>
            </a:r>
            <a:r>
              <a:rPr lang="sv-SE" sz="2000" dirty="0" smtClean="0">
                <a:solidFill>
                  <a:prstClr val="black"/>
                </a:solidFill>
                <a:latin typeface="Calibri" panose="020F0502020204030204"/>
                <a:cs typeface="+mn-cs"/>
              </a:rPr>
              <a:t>, </a:t>
            </a:r>
            <a:r>
              <a:rPr lang="en-GB" sz="2000" b="1" dirty="0" smtClean="0">
                <a:solidFill>
                  <a:prstClr val="black"/>
                </a:solidFill>
                <a:latin typeface="Calibri" panose="020F0502020204030204"/>
                <a:cs typeface="+mn-cs"/>
              </a:rPr>
              <a:t>Oslo</a:t>
            </a:r>
            <a:r>
              <a:rPr lang="en-GB" sz="2000" b="1" dirty="0">
                <a:solidFill>
                  <a:prstClr val="black"/>
                </a:solidFill>
                <a:latin typeface="Calibri" panose="020F0502020204030204"/>
                <a:cs typeface="+mn-cs"/>
              </a:rPr>
              <a:t>, Norway, 21-23 September </a:t>
            </a:r>
            <a:r>
              <a:rPr lang="en-GB" sz="2000" b="1" dirty="0" smtClean="0">
                <a:solidFill>
                  <a:prstClr val="black"/>
                </a:solidFill>
                <a:latin typeface="Calibri" panose="020F0502020204030204"/>
                <a:cs typeface="+mn-cs"/>
              </a:rPr>
              <a:t>2016 (2)</a:t>
            </a:r>
            <a:endParaRPr lang="sv-SE" sz="2000" dirty="0">
              <a:solidFill>
                <a:prstClr val="black"/>
              </a:solidFill>
              <a:latin typeface="Calibri" panose="020F0502020204030204"/>
              <a:cs typeface="+mn-cs"/>
            </a:endParaRPr>
          </a:p>
        </p:txBody>
      </p:sp>
      <p:sp>
        <p:nvSpPr>
          <p:cNvPr id="3" name="textruta 2"/>
          <p:cNvSpPr txBox="1"/>
          <p:nvPr/>
        </p:nvSpPr>
        <p:spPr>
          <a:xfrm>
            <a:off x="179512" y="966879"/>
            <a:ext cx="8773413" cy="5632311"/>
          </a:xfrm>
          <a:prstGeom prst="rect">
            <a:avLst/>
          </a:prstGeom>
          <a:noFill/>
        </p:spPr>
        <p:txBody>
          <a:bodyPr wrap="square" rtlCol="0">
            <a:spAutoFit/>
          </a:bodyPr>
          <a:lstStyle/>
          <a:p>
            <a:pPr fontAlgn="auto">
              <a:spcBef>
                <a:spcPts val="0"/>
              </a:spcBef>
              <a:spcAft>
                <a:spcPts val="0"/>
              </a:spcAft>
            </a:pPr>
            <a:r>
              <a:rPr lang="en-US" b="1" i="1" dirty="0">
                <a:solidFill>
                  <a:prstClr val="black"/>
                </a:solidFill>
                <a:latin typeface="Calibri" panose="020F0502020204030204"/>
                <a:cs typeface="+mn-cs"/>
              </a:rPr>
              <a:t>Priorities</a:t>
            </a:r>
            <a:r>
              <a:rPr lang="en-US" dirty="0">
                <a:solidFill>
                  <a:prstClr val="black"/>
                </a:solidFill>
                <a:latin typeface="Calibri" panose="020F0502020204030204"/>
                <a:cs typeface="+mn-cs"/>
              </a:rPr>
              <a:t>: </a:t>
            </a:r>
            <a:endParaRPr lang="sv-SE" dirty="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US" dirty="0">
                <a:solidFill>
                  <a:prstClr val="black"/>
                </a:solidFill>
                <a:latin typeface="Calibri" panose="020F0502020204030204"/>
                <a:cs typeface="+mn-cs"/>
              </a:rPr>
              <a:t> </a:t>
            </a:r>
            <a:r>
              <a:rPr lang="en-US" b="1" i="1" dirty="0" smtClean="0">
                <a:solidFill>
                  <a:prstClr val="black"/>
                </a:solidFill>
                <a:latin typeface="Calibri" panose="020F0502020204030204"/>
                <a:cs typeface="+mn-cs"/>
              </a:rPr>
              <a:t>Hydrological </a:t>
            </a:r>
            <a:r>
              <a:rPr lang="en-US" b="1" i="1" dirty="0">
                <a:solidFill>
                  <a:prstClr val="black"/>
                </a:solidFill>
                <a:latin typeface="Calibri" panose="020F0502020204030204"/>
                <a:cs typeface="+mn-cs"/>
              </a:rPr>
              <a:t>data</a:t>
            </a:r>
            <a:endParaRPr lang="sv-SE" b="1" i="1" dirty="0">
              <a:solidFill>
                <a:prstClr val="black"/>
              </a:solidFill>
              <a:latin typeface="Calibri" panose="020F0502020204030204"/>
              <a:cs typeface="+mn-cs"/>
            </a:endParaRPr>
          </a:p>
          <a:p>
            <a:pPr marL="800100" lvl="1" indent="-342900" fontAlgn="auto">
              <a:spcBef>
                <a:spcPts val="0"/>
              </a:spcBef>
              <a:spcAft>
                <a:spcPts val="0"/>
              </a:spcAft>
              <a:buFont typeface="+mj-lt"/>
              <a:buAutoNum type="arabicParenR"/>
            </a:pPr>
            <a:r>
              <a:rPr lang="en-US" dirty="0" smtClean="0">
                <a:solidFill>
                  <a:prstClr val="black"/>
                </a:solidFill>
                <a:latin typeface="Calibri" panose="020F0502020204030204"/>
                <a:cs typeface="+mn-cs"/>
              </a:rPr>
              <a:t>Network </a:t>
            </a:r>
            <a:r>
              <a:rPr lang="en-US" dirty="0">
                <a:solidFill>
                  <a:prstClr val="black"/>
                </a:solidFill>
                <a:latin typeface="Calibri" panose="020F0502020204030204"/>
                <a:cs typeface="+mn-cs"/>
              </a:rPr>
              <a:t>design and </a:t>
            </a:r>
            <a:r>
              <a:rPr lang="en-US" dirty="0" smtClean="0">
                <a:solidFill>
                  <a:prstClr val="black"/>
                </a:solidFill>
                <a:latin typeface="Calibri" panose="020F0502020204030204"/>
                <a:cs typeface="+mn-cs"/>
              </a:rPr>
              <a:t>optimization, </a:t>
            </a:r>
            <a:r>
              <a:rPr lang="en-US" dirty="0">
                <a:solidFill>
                  <a:prstClr val="black"/>
                </a:solidFill>
                <a:latin typeface="Calibri" panose="020F0502020204030204"/>
                <a:cs typeface="+mn-cs"/>
              </a:rPr>
              <a:t>including the organization of a thematic workshop in connection with the next meeting of the forum </a:t>
            </a:r>
            <a:endParaRPr lang="en-US" dirty="0" smtClean="0">
              <a:solidFill>
                <a:prstClr val="black"/>
              </a:solidFill>
              <a:latin typeface="Calibri" panose="020F0502020204030204"/>
              <a:cs typeface="+mn-cs"/>
            </a:endParaRPr>
          </a:p>
          <a:p>
            <a:pPr lvl="1" fontAlgn="auto">
              <a:spcBef>
                <a:spcPts val="0"/>
              </a:spcBef>
              <a:spcAft>
                <a:spcPts val="0"/>
              </a:spcAft>
            </a:pPr>
            <a:endParaRPr lang="sv-SE" dirty="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US" b="1" i="1" dirty="0">
                <a:solidFill>
                  <a:prstClr val="black"/>
                </a:solidFill>
                <a:latin typeface="Calibri" panose="020F0502020204030204"/>
                <a:cs typeface="+mn-cs"/>
              </a:rPr>
              <a:t>Flood </a:t>
            </a:r>
            <a:r>
              <a:rPr lang="en-US" b="1" i="1" dirty="0" smtClean="0">
                <a:solidFill>
                  <a:prstClr val="black"/>
                </a:solidFill>
                <a:latin typeface="Calibri" panose="020F0502020204030204"/>
                <a:cs typeface="+mn-cs"/>
              </a:rPr>
              <a:t>forecasting</a:t>
            </a:r>
            <a:endParaRPr lang="sv-SE" dirty="0">
              <a:solidFill>
                <a:prstClr val="black"/>
              </a:solidFill>
              <a:latin typeface="Calibri" panose="020F0502020204030204"/>
              <a:cs typeface="+mn-cs"/>
            </a:endParaRPr>
          </a:p>
          <a:p>
            <a:pPr marL="800100" lvl="1" indent="-342900" fontAlgn="auto">
              <a:spcBef>
                <a:spcPts val="0"/>
              </a:spcBef>
              <a:spcAft>
                <a:spcPts val="0"/>
              </a:spcAft>
              <a:buFont typeface="+mj-lt"/>
              <a:buAutoNum type="arabicParenR"/>
            </a:pPr>
            <a:r>
              <a:rPr lang="en-US" dirty="0">
                <a:solidFill>
                  <a:prstClr val="black"/>
                </a:solidFill>
                <a:latin typeface="Calibri" panose="020F0502020204030204"/>
                <a:cs typeface="+mn-cs"/>
              </a:rPr>
              <a:t>Further develop relation with METEOALARM, EFAS, EUMETNET and </a:t>
            </a:r>
            <a:r>
              <a:rPr lang="en-US" dirty="0" smtClean="0">
                <a:solidFill>
                  <a:prstClr val="black"/>
                </a:solidFill>
                <a:latin typeface="Calibri" panose="020F0502020204030204"/>
                <a:cs typeface="+mn-cs"/>
              </a:rPr>
              <a:t>CAP;    especially </a:t>
            </a:r>
            <a:r>
              <a:rPr lang="en-US" dirty="0">
                <a:solidFill>
                  <a:prstClr val="black"/>
                </a:solidFill>
                <a:latin typeface="Calibri" panose="020F0502020204030204"/>
                <a:cs typeface="+mn-cs"/>
              </a:rPr>
              <a:t>potential synergies between EFAS and FFGS concerning </a:t>
            </a:r>
            <a:r>
              <a:rPr lang="en-US" b="1" i="1" dirty="0">
                <a:solidFill>
                  <a:prstClr val="black"/>
                </a:solidFill>
                <a:latin typeface="Calibri" panose="020F0502020204030204"/>
                <a:cs typeface="+mn-cs"/>
              </a:rPr>
              <a:t>flash flood </a:t>
            </a:r>
            <a:r>
              <a:rPr lang="en-US" dirty="0">
                <a:solidFill>
                  <a:prstClr val="black"/>
                </a:solidFill>
                <a:latin typeface="Calibri" panose="020F0502020204030204"/>
                <a:cs typeface="+mn-cs"/>
              </a:rPr>
              <a:t>awareness </a:t>
            </a:r>
            <a:r>
              <a:rPr lang="en-US" dirty="0" smtClean="0">
                <a:solidFill>
                  <a:prstClr val="black"/>
                </a:solidFill>
                <a:latin typeface="Calibri" panose="020F0502020204030204"/>
                <a:cs typeface="+mn-cs"/>
              </a:rPr>
              <a:t>products;</a:t>
            </a:r>
            <a:endParaRPr lang="sv-SE" dirty="0">
              <a:solidFill>
                <a:prstClr val="black"/>
              </a:solidFill>
              <a:latin typeface="Calibri" panose="020F0502020204030204"/>
              <a:cs typeface="+mn-cs"/>
            </a:endParaRPr>
          </a:p>
          <a:p>
            <a:pPr marL="800100" lvl="1" indent="-342900" fontAlgn="auto">
              <a:spcBef>
                <a:spcPts val="0"/>
              </a:spcBef>
              <a:spcAft>
                <a:spcPts val="0"/>
              </a:spcAft>
              <a:buFont typeface="+mj-lt"/>
              <a:buAutoNum type="arabicParenR"/>
            </a:pPr>
            <a:r>
              <a:rPr lang="en-US" dirty="0" smtClean="0">
                <a:solidFill>
                  <a:prstClr val="black"/>
                </a:solidFill>
                <a:latin typeface="Calibri" panose="020F0502020204030204"/>
                <a:cs typeface="+mn-cs"/>
              </a:rPr>
              <a:t>Share </a:t>
            </a:r>
            <a:r>
              <a:rPr lang="en-US" dirty="0">
                <a:solidFill>
                  <a:prstClr val="black"/>
                </a:solidFill>
                <a:latin typeface="Calibri" panose="020F0502020204030204"/>
                <a:cs typeface="+mn-cs"/>
              </a:rPr>
              <a:t>experiences (data and techniques requirements, communication with end users) and mapping the present situation in Europe and assess the need for </a:t>
            </a:r>
            <a:r>
              <a:rPr lang="en-US" b="1" i="1" dirty="0">
                <a:solidFill>
                  <a:prstClr val="black"/>
                </a:solidFill>
                <a:latin typeface="Calibri" panose="020F0502020204030204"/>
                <a:cs typeface="+mn-cs"/>
              </a:rPr>
              <a:t>impact based </a:t>
            </a:r>
            <a:r>
              <a:rPr lang="en-US" b="1" i="1" dirty="0" smtClean="0">
                <a:solidFill>
                  <a:prstClr val="black"/>
                </a:solidFill>
                <a:latin typeface="Calibri" panose="020F0502020204030204"/>
                <a:cs typeface="+mn-cs"/>
              </a:rPr>
              <a:t>warnings</a:t>
            </a:r>
            <a:r>
              <a:rPr lang="en-US" dirty="0">
                <a:solidFill>
                  <a:prstClr val="black"/>
                </a:solidFill>
                <a:latin typeface="Calibri" panose="020F0502020204030204"/>
                <a:cs typeface="+mn-cs"/>
              </a:rPr>
              <a:t>;</a:t>
            </a:r>
            <a:endParaRPr lang="sv-SE" dirty="0">
              <a:solidFill>
                <a:prstClr val="black"/>
              </a:solidFill>
              <a:latin typeface="Calibri" panose="020F0502020204030204"/>
              <a:cs typeface="+mn-cs"/>
            </a:endParaRPr>
          </a:p>
          <a:p>
            <a:pPr marL="800100" lvl="1" indent="-342900" fontAlgn="auto">
              <a:spcBef>
                <a:spcPts val="0"/>
              </a:spcBef>
              <a:spcAft>
                <a:spcPts val="0"/>
              </a:spcAft>
              <a:buFont typeface="+mj-lt"/>
              <a:buAutoNum type="arabicParenR"/>
            </a:pPr>
            <a:r>
              <a:rPr lang="en-US" dirty="0" smtClean="0">
                <a:solidFill>
                  <a:prstClr val="black"/>
                </a:solidFill>
                <a:latin typeface="Calibri" panose="020F0502020204030204"/>
                <a:cs typeface="+mn-cs"/>
              </a:rPr>
              <a:t>Collect </a:t>
            </a:r>
            <a:r>
              <a:rPr lang="en-US" dirty="0">
                <a:solidFill>
                  <a:prstClr val="black"/>
                </a:solidFill>
                <a:latin typeface="Calibri" panose="020F0502020204030204"/>
                <a:cs typeface="+mn-cs"/>
              </a:rPr>
              <a:t>material and best practices on </a:t>
            </a:r>
            <a:r>
              <a:rPr lang="en-US" b="1" i="1" dirty="0">
                <a:solidFill>
                  <a:prstClr val="black"/>
                </a:solidFill>
                <a:latin typeface="Calibri" panose="020F0502020204030204"/>
                <a:cs typeface="+mn-cs"/>
              </a:rPr>
              <a:t>validation of forecasts</a:t>
            </a:r>
            <a:r>
              <a:rPr lang="en-US" dirty="0">
                <a:solidFill>
                  <a:prstClr val="black"/>
                </a:solidFill>
                <a:latin typeface="Calibri" panose="020F0502020204030204"/>
                <a:cs typeface="+mn-cs"/>
              </a:rPr>
              <a:t>, including ensemble </a:t>
            </a:r>
            <a:r>
              <a:rPr lang="en-US" dirty="0" smtClean="0">
                <a:solidFill>
                  <a:prstClr val="black"/>
                </a:solidFill>
                <a:latin typeface="Calibri" panose="020F0502020204030204"/>
                <a:cs typeface="+mn-cs"/>
              </a:rPr>
              <a:t>forecasts; </a:t>
            </a:r>
            <a:endParaRPr lang="sv-SE" dirty="0">
              <a:solidFill>
                <a:prstClr val="black"/>
              </a:solidFill>
              <a:latin typeface="Calibri" panose="020F0502020204030204"/>
              <a:cs typeface="+mn-cs"/>
            </a:endParaRPr>
          </a:p>
          <a:p>
            <a:pPr marL="800100" lvl="1" indent="-342900" fontAlgn="auto">
              <a:spcBef>
                <a:spcPts val="0"/>
              </a:spcBef>
              <a:spcAft>
                <a:spcPts val="0"/>
              </a:spcAft>
              <a:buFont typeface="+mj-lt"/>
              <a:buAutoNum type="arabicParenR"/>
            </a:pPr>
            <a:r>
              <a:rPr lang="en-US" dirty="0" smtClean="0">
                <a:solidFill>
                  <a:prstClr val="black"/>
                </a:solidFill>
                <a:latin typeface="Calibri" panose="020F0502020204030204"/>
                <a:cs typeface="+mn-cs"/>
              </a:rPr>
              <a:t>Develop </a:t>
            </a:r>
            <a:r>
              <a:rPr lang="en-US" dirty="0">
                <a:solidFill>
                  <a:prstClr val="black"/>
                </a:solidFill>
                <a:latin typeface="Calibri" panose="020F0502020204030204"/>
                <a:cs typeface="+mn-cs"/>
              </a:rPr>
              <a:t>guidance on the communication of uncertainty in coordination with </a:t>
            </a:r>
            <a:r>
              <a:rPr lang="en-US" dirty="0" err="1">
                <a:solidFill>
                  <a:prstClr val="black"/>
                </a:solidFill>
                <a:latin typeface="Calibri" panose="020F0502020204030204"/>
                <a:cs typeface="+mn-cs"/>
              </a:rPr>
              <a:t>Euporias</a:t>
            </a:r>
            <a:r>
              <a:rPr lang="en-US" dirty="0">
                <a:solidFill>
                  <a:prstClr val="black"/>
                </a:solidFill>
                <a:latin typeface="Calibri" panose="020F0502020204030204"/>
                <a:cs typeface="+mn-cs"/>
              </a:rPr>
              <a:t> project, http://www.euporias.eu</a:t>
            </a:r>
            <a:r>
              <a:rPr lang="en-US" dirty="0" smtClean="0">
                <a:solidFill>
                  <a:prstClr val="black"/>
                </a:solidFill>
                <a:latin typeface="Calibri" panose="020F0502020204030204"/>
                <a:cs typeface="+mn-cs"/>
              </a:rPr>
              <a:t>/);</a:t>
            </a:r>
            <a:endParaRPr lang="sv-SE" dirty="0">
              <a:solidFill>
                <a:prstClr val="black"/>
              </a:solidFill>
              <a:latin typeface="Calibri" panose="020F0502020204030204"/>
              <a:cs typeface="+mn-cs"/>
            </a:endParaRPr>
          </a:p>
          <a:p>
            <a:pPr fontAlgn="auto">
              <a:spcBef>
                <a:spcPts val="0"/>
              </a:spcBef>
              <a:spcAft>
                <a:spcPts val="0"/>
              </a:spcAft>
            </a:pPr>
            <a:endParaRPr lang="en-US" i="1" u="sng" dirty="0" smtClean="0">
              <a:solidFill>
                <a:prstClr val="black"/>
              </a:solidFill>
              <a:latin typeface="Calibri" panose="020F0502020204030204"/>
              <a:cs typeface="+mn-cs"/>
            </a:endParaRPr>
          </a:p>
          <a:p>
            <a:pPr marL="285750" indent="-285750" fontAlgn="auto">
              <a:spcBef>
                <a:spcPts val="0"/>
              </a:spcBef>
              <a:spcAft>
                <a:spcPts val="0"/>
              </a:spcAft>
              <a:buFont typeface="Wingdings" panose="05000000000000000000" pitchFamily="2" charset="2"/>
              <a:buChar char="§"/>
            </a:pPr>
            <a:r>
              <a:rPr lang="en-US" b="1" i="1" dirty="0" smtClean="0">
                <a:solidFill>
                  <a:prstClr val="black"/>
                </a:solidFill>
                <a:latin typeface="Calibri" panose="020F0502020204030204"/>
                <a:cs typeface="+mn-cs"/>
              </a:rPr>
              <a:t>Supporting </a:t>
            </a:r>
            <a:r>
              <a:rPr lang="en-US" b="1" i="1" dirty="0">
                <a:solidFill>
                  <a:prstClr val="black"/>
                </a:solidFill>
                <a:latin typeface="Calibri" panose="020F0502020204030204"/>
                <a:cs typeface="+mn-cs"/>
              </a:rPr>
              <a:t>hydrological </a:t>
            </a:r>
            <a:r>
              <a:rPr lang="en-US" b="1" i="1" dirty="0" smtClean="0">
                <a:solidFill>
                  <a:prstClr val="black"/>
                </a:solidFill>
                <a:latin typeface="Calibri" panose="020F0502020204030204"/>
                <a:cs typeface="+mn-cs"/>
              </a:rPr>
              <a:t>education</a:t>
            </a:r>
            <a:endParaRPr lang="sv-SE" b="1" i="1" dirty="0">
              <a:solidFill>
                <a:prstClr val="black"/>
              </a:solidFill>
              <a:latin typeface="Calibri" panose="020F0502020204030204"/>
              <a:cs typeface="+mn-cs"/>
            </a:endParaRPr>
          </a:p>
          <a:p>
            <a:pPr marL="800100" lvl="1" indent="-342900" fontAlgn="auto">
              <a:spcBef>
                <a:spcPts val="0"/>
              </a:spcBef>
              <a:spcAft>
                <a:spcPts val="0"/>
              </a:spcAft>
              <a:buFont typeface="+mj-lt"/>
              <a:buAutoNum type="arabicParenR"/>
            </a:pPr>
            <a:r>
              <a:rPr lang="en-US" dirty="0" smtClean="0">
                <a:solidFill>
                  <a:prstClr val="black"/>
                </a:solidFill>
                <a:latin typeface="Calibri" panose="020F0502020204030204"/>
                <a:cs typeface="+mn-cs"/>
              </a:rPr>
              <a:t>Improve exchanges between </a:t>
            </a:r>
            <a:r>
              <a:rPr lang="en-US" dirty="0">
                <a:solidFill>
                  <a:prstClr val="black"/>
                </a:solidFill>
                <a:latin typeface="Calibri" panose="020F0502020204030204"/>
                <a:cs typeface="+mn-cs"/>
              </a:rPr>
              <a:t>NHSs and </a:t>
            </a:r>
            <a:r>
              <a:rPr lang="en-US" dirty="0" smtClean="0">
                <a:solidFill>
                  <a:prstClr val="black"/>
                </a:solidFill>
                <a:latin typeface="Calibri" panose="020F0502020204030204"/>
                <a:cs typeface="+mn-cs"/>
              </a:rPr>
              <a:t>universities</a:t>
            </a:r>
            <a:endParaRPr lang="sv-SE" dirty="0">
              <a:solidFill>
                <a:prstClr val="black"/>
              </a:solidFill>
              <a:latin typeface="Calibri" panose="020F0502020204030204"/>
              <a:cs typeface="+mn-cs"/>
            </a:endParaRPr>
          </a:p>
          <a:p>
            <a:pPr marL="800100" lvl="1" indent="-342900" fontAlgn="auto">
              <a:spcBef>
                <a:spcPts val="0"/>
              </a:spcBef>
              <a:spcAft>
                <a:spcPts val="0"/>
              </a:spcAft>
              <a:buFont typeface="+mj-lt"/>
              <a:buAutoNum type="arabicParenR"/>
            </a:pPr>
            <a:r>
              <a:rPr lang="en-US" dirty="0" smtClean="0">
                <a:solidFill>
                  <a:prstClr val="black"/>
                </a:solidFill>
                <a:latin typeface="Calibri" panose="020F0502020204030204"/>
                <a:cs typeface="+mn-cs"/>
              </a:rPr>
              <a:t>Map </a:t>
            </a:r>
            <a:r>
              <a:rPr lang="en-US" dirty="0">
                <a:solidFill>
                  <a:prstClr val="black"/>
                </a:solidFill>
                <a:latin typeface="Calibri" panose="020F0502020204030204"/>
                <a:cs typeface="+mn-cs"/>
              </a:rPr>
              <a:t>the skills required at institutional level to deliver best services</a:t>
            </a:r>
            <a:endParaRPr lang="sv-SE" dirty="0">
              <a:solidFill>
                <a:prstClr val="black"/>
              </a:solidFill>
              <a:latin typeface="Calibri" panose="020F0502020204030204"/>
              <a:cs typeface="+mn-cs"/>
            </a:endParaRPr>
          </a:p>
        </p:txBody>
      </p:sp>
    </p:spTree>
    <p:extLst>
      <p:ext uri="{BB962C8B-B14F-4D97-AF65-F5344CB8AC3E}">
        <p14:creationId xmlns:p14="http://schemas.microsoft.com/office/powerpoint/2010/main" val="221156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tsikko 1"/>
          <p:cNvSpPr>
            <a:spLocks noGrp="1"/>
          </p:cNvSpPr>
          <p:nvPr>
            <p:ph type="ctrTitle"/>
          </p:nvPr>
        </p:nvSpPr>
        <p:spPr>
          <a:xfrm>
            <a:off x="270654" y="0"/>
            <a:ext cx="8713788" cy="1470025"/>
          </a:xfrm>
        </p:spPr>
        <p:txBody>
          <a:bodyPr/>
          <a:lstStyle/>
          <a:p>
            <a:pPr eaLnBrk="1" hangingPunct="1"/>
            <a:r>
              <a:rPr lang="en-GB" sz="3200" b="1" dirty="0" smtClean="0">
                <a:solidFill>
                  <a:srgbClr val="C00000"/>
                </a:solidFill>
              </a:rPr>
              <a:t>Development of activities</a:t>
            </a:r>
          </a:p>
        </p:txBody>
      </p:sp>
      <p:sp>
        <p:nvSpPr>
          <p:cNvPr id="3" name="Alaotsikko 2"/>
          <p:cNvSpPr>
            <a:spLocks noGrp="1"/>
          </p:cNvSpPr>
          <p:nvPr>
            <p:ph type="subTitle" idx="1"/>
          </p:nvPr>
        </p:nvSpPr>
        <p:spPr>
          <a:xfrm>
            <a:off x="459015" y="1196752"/>
            <a:ext cx="8496101" cy="5256584"/>
          </a:xfrm>
        </p:spPr>
        <p:txBody>
          <a:bodyPr rtlCol="0">
            <a:noAutofit/>
          </a:bodyPr>
          <a:lstStyle/>
          <a:p>
            <a:pPr marL="457200" indent="-457200" algn="l" eaLnBrk="1" fontAlgn="auto" hangingPunct="1">
              <a:spcAft>
                <a:spcPts val="0"/>
              </a:spcAft>
              <a:buFont typeface="Arial"/>
              <a:buChar char="•"/>
              <a:defRPr/>
            </a:pPr>
            <a:r>
              <a:rPr lang="en-GB" sz="2400" dirty="0">
                <a:solidFill>
                  <a:schemeClr val="tx1"/>
                </a:solidFill>
              </a:rPr>
              <a:t>J</a:t>
            </a:r>
            <a:r>
              <a:rPr lang="en-GB" sz="2400" dirty="0" smtClean="0">
                <a:solidFill>
                  <a:schemeClr val="tx1"/>
                </a:solidFill>
              </a:rPr>
              <a:t>oint activities Climate and Hydrology are well established, but improvement  still needed</a:t>
            </a:r>
          </a:p>
          <a:p>
            <a:pPr marL="457200" indent="-457200" algn="l" eaLnBrk="1" fontAlgn="auto" hangingPunct="1">
              <a:spcAft>
                <a:spcPts val="0"/>
              </a:spcAft>
              <a:buFont typeface="Arial"/>
              <a:buChar char="•"/>
              <a:defRPr/>
            </a:pPr>
            <a:endParaRPr lang="en-GB" sz="2400" dirty="0" smtClean="0">
              <a:solidFill>
                <a:schemeClr val="tx1"/>
              </a:solidFill>
            </a:endParaRPr>
          </a:p>
          <a:p>
            <a:pPr marL="457200" indent="-457200" algn="l" eaLnBrk="1" fontAlgn="auto" hangingPunct="1">
              <a:spcAft>
                <a:spcPts val="0"/>
              </a:spcAft>
              <a:buFont typeface="Arial"/>
              <a:buChar char="•"/>
              <a:defRPr/>
            </a:pPr>
            <a:r>
              <a:rPr lang="en-GB" sz="2400" dirty="0" smtClean="0">
                <a:solidFill>
                  <a:schemeClr val="tx1"/>
                </a:solidFill>
              </a:rPr>
              <a:t>Probably too optimistic with the operational plan</a:t>
            </a:r>
          </a:p>
          <a:p>
            <a:pPr marL="457200" indent="-457200" algn="l" eaLnBrk="1" fontAlgn="auto" hangingPunct="1">
              <a:spcAft>
                <a:spcPts val="0"/>
              </a:spcAft>
              <a:buFont typeface="Arial"/>
              <a:buChar char="•"/>
              <a:defRPr/>
            </a:pPr>
            <a:endParaRPr lang="en-GB" sz="2400" dirty="0">
              <a:solidFill>
                <a:schemeClr val="tx1"/>
              </a:solidFill>
            </a:endParaRPr>
          </a:p>
          <a:p>
            <a:pPr marL="457200" indent="-457200" algn="l" eaLnBrk="1" fontAlgn="auto" hangingPunct="1">
              <a:spcAft>
                <a:spcPts val="0"/>
              </a:spcAft>
              <a:buFont typeface="Arial"/>
              <a:buChar char="•"/>
              <a:defRPr/>
            </a:pPr>
            <a:r>
              <a:rPr lang="en-GB" sz="2400" dirty="0" smtClean="0">
                <a:solidFill>
                  <a:schemeClr val="tx1"/>
                </a:solidFill>
              </a:rPr>
              <a:t>Problems with recruitment process of task team members. Lack of engagement by experts/institutions.</a:t>
            </a:r>
          </a:p>
          <a:p>
            <a:pPr marL="457200" indent="-457200" algn="l" eaLnBrk="1" fontAlgn="auto" hangingPunct="1">
              <a:spcAft>
                <a:spcPts val="0"/>
              </a:spcAft>
              <a:buFont typeface="Arial"/>
              <a:buChar char="•"/>
              <a:defRPr/>
            </a:pPr>
            <a:endParaRPr lang="en-GB" sz="2400" dirty="0">
              <a:solidFill>
                <a:schemeClr val="tx1"/>
              </a:solidFill>
            </a:endParaRPr>
          </a:p>
          <a:p>
            <a:pPr marL="457200" indent="-457200" algn="l" eaLnBrk="1" fontAlgn="auto" hangingPunct="1">
              <a:spcAft>
                <a:spcPts val="0"/>
              </a:spcAft>
              <a:buFont typeface="Arial"/>
              <a:buChar char="•"/>
              <a:defRPr/>
            </a:pPr>
            <a:r>
              <a:rPr lang="en-GB" sz="2400" dirty="0" smtClean="0">
                <a:solidFill>
                  <a:schemeClr val="tx1"/>
                </a:solidFill>
              </a:rPr>
              <a:t>Gender and regional </a:t>
            </a:r>
            <a:r>
              <a:rPr lang="en-GB" sz="2400" dirty="0" smtClean="0">
                <a:solidFill>
                  <a:schemeClr val="tx1"/>
                </a:solidFill>
              </a:rPr>
              <a:t>balance an issue</a:t>
            </a:r>
          </a:p>
          <a:p>
            <a:pPr marL="457200" indent="-457200" algn="l" eaLnBrk="1" fontAlgn="auto" hangingPunct="1">
              <a:spcAft>
                <a:spcPts val="0"/>
              </a:spcAft>
              <a:buFont typeface="Arial"/>
              <a:buChar char="•"/>
              <a:defRPr/>
            </a:pPr>
            <a:endParaRPr lang="en-GB" sz="2400" dirty="0" smtClean="0">
              <a:solidFill>
                <a:schemeClr val="tx1"/>
              </a:solidFill>
            </a:endParaRPr>
          </a:p>
          <a:p>
            <a:pPr marL="457200" indent="-457200" algn="l" eaLnBrk="1" fontAlgn="auto" hangingPunct="1">
              <a:spcAft>
                <a:spcPts val="0"/>
              </a:spcAft>
              <a:buFont typeface="Arial"/>
              <a:buChar char="•"/>
              <a:defRPr/>
            </a:pPr>
            <a:r>
              <a:rPr lang="en-GB" sz="2400" dirty="0">
                <a:solidFill>
                  <a:schemeClr val="tx1"/>
                </a:solidFill>
              </a:rPr>
              <a:t>4</a:t>
            </a:r>
            <a:r>
              <a:rPr lang="en-GB" sz="2400" dirty="0" smtClean="0">
                <a:solidFill>
                  <a:schemeClr val="tx1"/>
                </a:solidFill>
              </a:rPr>
              <a:t> teleconferences and one face-to-face meeting coinciding with Hydrology Forum (Oslo, Sept. 2016).</a:t>
            </a:r>
            <a:endParaRPr lang="en-GB" sz="2400" dirty="0">
              <a:solidFill>
                <a:schemeClr val="tx1"/>
              </a:solidFill>
            </a:endParaRPr>
          </a:p>
          <a:p>
            <a:pPr marL="457200" indent="-457200" algn="l" eaLnBrk="1" fontAlgn="auto" hangingPunct="1">
              <a:spcAft>
                <a:spcPts val="0"/>
              </a:spcAft>
              <a:buFont typeface="Arial"/>
              <a:buChar char="•"/>
              <a:defRPr/>
            </a:pPr>
            <a:endParaRPr lang="en-GB" sz="2400" dirty="0" smtClean="0">
              <a:solidFill>
                <a:schemeClr val="tx1"/>
              </a:solidFill>
            </a:endParaRPr>
          </a:p>
          <a:p>
            <a:pPr marL="342900" indent="-342900" eaLnBrk="1" fontAlgn="auto" hangingPunct="1">
              <a:spcAft>
                <a:spcPts val="0"/>
              </a:spcAft>
              <a:buFont typeface="Arial"/>
              <a:buChar char="•"/>
              <a:defRPr/>
            </a:pP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89756" y="188640"/>
            <a:ext cx="8964488" cy="994122"/>
          </a:xfrm>
        </p:spPr>
        <p:txBody>
          <a:bodyPr/>
          <a:lstStyle/>
          <a:p>
            <a:pPr eaLnBrk="1" hangingPunct="1"/>
            <a:r>
              <a:rPr lang="fr-CH" sz="3000" b="1" dirty="0" smtClean="0">
                <a:solidFill>
                  <a:srgbClr val="C00000"/>
                </a:solidFill>
              </a:rPr>
              <a:t>Main achievements of WG CH since MG IV </a:t>
            </a:r>
            <a:r>
              <a:rPr lang="fr-CH" sz="3000" b="1" dirty="0" err="1" smtClean="0">
                <a:solidFill>
                  <a:srgbClr val="C00000"/>
                </a:solidFill>
              </a:rPr>
              <a:t>Apr</a:t>
            </a:r>
            <a:r>
              <a:rPr lang="fr-CH" sz="3000" b="1" dirty="0" smtClean="0">
                <a:solidFill>
                  <a:srgbClr val="C00000"/>
                </a:solidFill>
              </a:rPr>
              <a:t> </a:t>
            </a:r>
            <a:r>
              <a:rPr lang="fr-CH" sz="3000" b="1" dirty="0" smtClean="0">
                <a:solidFill>
                  <a:srgbClr val="C00000"/>
                </a:solidFill>
              </a:rPr>
              <a:t>2016 (1)</a:t>
            </a:r>
            <a:endParaRPr lang="en-US" sz="3000" b="1" dirty="0" smtClean="0">
              <a:solidFill>
                <a:srgbClr val="C00000"/>
              </a:solidFill>
            </a:endParaRPr>
          </a:p>
        </p:txBody>
      </p:sp>
      <p:sp>
        <p:nvSpPr>
          <p:cNvPr id="25602" name="Espace réservé du contenu 2"/>
          <p:cNvSpPr>
            <a:spLocks noGrp="1"/>
          </p:cNvSpPr>
          <p:nvPr>
            <p:ph idx="1"/>
          </p:nvPr>
        </p:nvSpPr>
        <p:spPr>
          <a:xfrm>
            <a:off x="251520" y="1268760"/>
            <a:ext cx="8712968" cy="5112568"/>
          </a:xfrm>
        </p:spPr>
        <p:txBody>
          <a:bodyPr/>
          <a:lstStyle/>
          <a:p>
            <a:pPr eaLnBrk="1" hangingPunct="1">
              <a:buFont typeface="Wingdings" panose="05000000000000000000" pitchFamily="2" charset="2"/>
              <a:buChar char="§"/>
            </a:pPr>
            <a:r>
              <a:rPr lang="fr-CH" sz="2400" dirty="0" smtClean="0"/>
              <a:t>3-rd </a:t>
            </a:r>
            <a:r>
              <a:rPr lang="fr-CH" sz="2400" dirty="0" err="1" smtClean="0"/>
              <a:t>Hydrology</a:t>
            </a:r>
            <a:r>
              <a:rPr lang="fr-CH" sz="2400" dirty="0" smtClean="0"/>
              <a:t> Forum </a:t>
            </a:r>
            <a:r>
              <a:rPr lang="fr-CH" sz="2400" dirty="0"/>
              <a:t>a</a:t>
            </a:r>
            <a:r>
              <a:rPr lang="fr-CH" sz="2400" dirty="0" smtClean="0"/>
              <a:t>nd Workshop on Hydrological </a:t>
            </a:r>
            <a:r>
              <a:rPr lang="fr-CH" sz="2400" dirty="0" err="1" smtClean="0"/>
              <a:t>Modelling</a:t>
            </a:r>
            <a:r>
              <a:rPr lang="fr-CH" sz="2400" dirty="0" smtClean="0"/>
              <a:t>, </a:t>
            </a:r>
            <a:r>
              <a:rPr lang="fr-CH" sz="2400" dirty="0" err="1" smtClean="0"/>
              <a:t>forecasting</a:t>
            </a:r>
            <a:r>
              <a:rPr lang="fr-CH" sz="2400" dirty="0" smtClean="0"/>
              <a:t> and warning</a:t>
            </a:r>
            <a:r>
              <a:rPr lang="fr-CH" sz="2400" dirty="0"/>
              <a:t>s</a:t>
            </a:r>
            <a:r>
              <a:rPr lang="fr-CH" sz="2400" dirty="0" smtClean="0"/>
              <a:t> (Oslo, Sept. 2016</a:t>
            </a:r>
            <a:r>
              <a:rPr lang="fr-CH" sz="2400" dirty="0" smtClean="0"/>
              <a:t>)</a:t>
            </a:r>
          </a:p>
          <a:p>
            <a:pPr marL="0" indent="0" eaLnBrk="1" hangingPunct="1">
              <a:buNone/>
            </a:pPr>
            <a:endParaRPr lang="fr-CH" sz="2400" dirty="0" smtClean="0"/>
          </a:p>
          <a:p>
            <a:pPr eaLnBrk="1" hangingPunct="1">
              <a:buFont typeface="Wingdings" panose="05000000000000000000" pitchFamily="2" charset="2"/>
              <a:buChar char="§"/>
            </a:pPr>
            <a:r>
              <a:rPr lang="fr-CH" sz="2400" dirty="0" err="1" smtClean="0"/>
              <a:t>Started</a:t>
            </a:r>
            <a:r>
              <a:rPr lang="fr-CH" sz="2400" dirty="0" smtClean="0"/>
              <a:t> dialogue on collaboration </a:t>
            </a:r>
            <a:r>
              <a:rPr lang="fr-CH" sz="2400" dirty="0" err="1" smtClean="0"/>
              <a:t>with</a:t>
            </a:r>
            <a:r>
              <a:rPr lang="fr-CH" sz="2400" dirty="0" smtClean="0"/>
              <a:t> COPERNICUS/EFAS and </a:t>
            </a:r>
            <a:r>
              <a:rPr lang="fr-CH" sz="2400" dirty="0" smtClean="0"/>
              <a:t>METEOALARM</a:t>
            </a:r>
          </a:p>
          <a:p>
            <a:pPr marL="0" indent="0" eaLnBrk="1" hangingPunct="1">
              <a:buNone/>
            </a:pPr>
            <a:endParaRPr lang="fr-CH" sz="2400" dirty="0" smtClean="0"/>
          </a:p>
          <a:p>
            <a:pPr eaLnBrk="1" hangingPunct="1">
              <a:buFont typeface="Wingdings" panose="05000000000000000000" pitchFamily="2" charset="2"/>
              <a:buChar char="§"/>
            </a:pPr>
            <a:r>
              <a:rPr lang="en-US" sz="2400" dirty="0" smtClean="0"/>
              <a:t>Participation </a:t>
            </a:r>
            <a:r>
              <a:rPr lang="en-US" sz="2400" dirty="0"/>
              <a:t>in WMO RA VI RCC Workshop and 3rd Coordination meeting of the RA VI RCC Network (Belgrade, Nov. 2016</a:t>
            </a:r>
            <a:r>
              <a:rPr lang="en-US" sz="2400" dirty="0" smtClean="0"/>
              <a:t>)</a:t>
            </a:r>
            <a:endParaRPr lang="fr-CH" sz="24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a:xfrm>
            <a:off x="89756" y="188640"/>
            <a:ext cx="8964488" cy="994122"/>
          </a:xfrm>
        </p:spPr>
        <p:txBody>
          <a:bodyPr/>
          <a:lstStyle/>
          <a:p>
            <a:pPr eaLnBrk="1" hangingPunct="1"/>
            <a:r>
              <a:rPr lang="fr-CH" sz="3000" b="1" dirty="0" smtClean="0">
                <a:solidFill>
                  <a:srgbClr val="C00000"/>
                </a:solidFill>
              </a:rPr>
              <a:t>Main achievements of WG CH since MG IV </a:t>
            </a:r>
            <a:r>
              <a:rPr lang="fr-CH" sz="3000" b="1" dirty="0" err="1" smtClean="0">
                <a:solidFill>
                  <a:srgbClr val="C00000"/>
                </a:solidFill>
              </a:rPr>
              <a:t>Apr</a:t>
            </a:r>
            <a:r>
              <a:rPr lang="fr-CH" sz="3000" b="1" dirty="0" smtClean="0">
                <a:solidFill>
                  <a:srgbClr val="C00000"/>
                </a:solidFill>
              </a:rPr>
              <a:t> </a:t>
            </a:r>
            <a:r>
              <a:rPr lang="fr-CH" sz="3000" b="1" dirty="0" smtClean="0">
                <a:solidFill>
                  <a:srgbClr val="C00000"/>
                </a:solidFill>
              </a:rPr>
              <a:t>2016 (2)</a:t>
            </a:r>
            <a:endParaRPr lang="en-US" sz="3000" b="1" dirty="0" smtClean="0">
              <a:solidFill>
                <a:srgbClr val="C00000"/>
              </a:solidFill>
            </a:endParaRPr>
          </a:p>
        </p:txBody>
      </p:sp>
      <p:sp>
        <p:nvSpPr>
          <p:cNvPr id="25602" name="Espace réservé du contenu 2"/>
          <p:cNvSpPr>
            <a:spLocks noGrp="1"/>
          </p:cNvSpPr>
          <p:nvPr>
            <p:ph idx="1"/>
          </p:nvPr>
        </p:nvSpPr>
        <p:spPr>
          <a:xfrm>
            <a:off x="251520" y="1268760"/>
            <a:ext cx="8712968" cy="5112568"/>
          </a:xfrm>
        </p:spPr>
        <p:txBody>
          <a:bodyPr/>
          <a:lstStyle/>
          <a:p>
            <a:pPr eaLnBrk="1" hangingPunct="1">
              <a:buFont typeface="Wingdings" panose="05000000000000000000" pitchFamily="2" charset="2"/>
              <a:buChar char="§"/>
            </a:pPr>
            <a:r>
              <a:rPr lang="fr-CH" sz="2400" dirty="0" err="1" smtClean="0"/>
              <a:t>RCCs</a:t>
            </a:r>
            <a:r>
              <a:rPr lang="fr-CH" sz="2400" dirty="0" smtClean="0"/>
              <a:t>/</a:t>
            </a:r>
            <a:r>
              <a:rPr lang="fr-CH" sz="2400" dirty="0" err="1" smtClean="0"/>
              <a:t>RCOFs</a:t>
            </a:r>
            <a:r>
              <a:rPr lang="fr-CH" sz="2400" dirty="0" smtClean="0"/>
              <a:t> </a:t>
            </a:r>
            <a:r>
              <a:rPr lang="fr-CH" sz="2400" dirty="0" smtClean="0"/>
              <a:t>network </a:t>
            </a:r>
            <a:r>
              <a:rPr lang="fr-CH" sz="2400" dirty="0" err="1" smtClean="0"/>
              <a:t>well</a:t>
            </a:r>
            <a:r>
              <a:rPr lang="fr-CH" sz="2400" dirty="0" smtClean="0"/>
              <a:t> </a:t>
            </a:r>
            <a:r>
              <a:rPr lang="fr-CH" sz="2400" dirty="0" err="1" smtClean="0"/>
              <a:t>established</a:t>
            </a:r>
            <a:r>
              <a:rPr lang="fr-CH" sz="2400" dirty="0" smtClean="0"/>
              <a:t> and expanding (RCC-Polar, Review of RCC </a:t>
            </a:r>
            <a:r>
              <a:rPr lang="fr-CH" sz="2400" dirty="0" err="1" smtClean="0"/>
              <a:t>implementation</a:t>
            </a:r>
            <a:r>
              <a:rPr lang="fr-CH" sz="2400" dirty="0" smtClean="0"/>
              <a:t>, Coordination </a:t>
            </a:r>
            <a:r>
              <a:rPr lang="fr-CH" sz="2400" dirty="0" err="1" smtClean="0"/>
              <a:t>with</a:t>
            </a:r>
            <a:r>
              <a:rPr lang="fr-CH" sz="2400" dirty="0" smtClean="0"/>
              <a:t> COPERNICUS</a:t>
            </a:r>
            <a:r>
              <a:rPr lang="fr-CH" sz="2400" dirty="0" smtClean="0"/>
              <a:t>)</a:t>
            </a:r>
          </a:p>
          <a:p>
            <a:pPr marL="0" indent="0" eaLnBrk="1" hangingPunct="1">
              <a:buNone/>
            </a:pPr>
            <a:endParaRPr lang="fr-CH" sz="2400" dirty="0" smtClean="0"/>
          </a:p>
          <a:p>
            <a:pPr eaLnBrk="1" hangingPunct="1">
              <a:buFont typeface="Wingdings" panose="05000000000000000000" pitchFamily="2" charset="2"/>
              <a:buChar char="§"/>
            </a:pPr>
            <a:r>
              <a:rPr lang="fr-CH" sz="2400" dirty="0" smtClean="0"/>
              <a:t>Bases for climate watch information </a:t>
            </a:r>
            <a:r>
              <a:rPr lang="fr-CH" sz="2400" dirty="0" smtClean="0"/>
              <a:t>system</a:t>
            </a:r>
          </a:p>
          <a:p>
            <a:pPr marL="0" indent="0" eaLnBrk="1" hangingPunct="1">
              <a:buNone/>
            </a:pPr>
            <a:endParaRPr lang="fr-CH" sz="2400" dirty="0" smtClean="0"/>
          </a:p>
          <a:p>
            <a:pPr eaLnBrk="1" hangingPunct="1">
              <a:buFont typeface="Wingdings" panose="05000000000000000000" pitchFamily="2" charset="2"/>
              <a:buChar char="§"/>
            </a:pPr>
            <a:r>
              <a:rPr lang="fr-CH" sz="2400" dirty="0" smtClean="0"/>
              <a:t>Webpage for data </a:t>
            </a:r>
            <a:r>
              <a:rPr lang="fr-CH" sz="2400" dirty="0" err="1" smtClean="0"/>
              <a:t>rescue</a:t>
            </a:r>
            <a:r>
              <a:rPr lang="fr-CH" sz="2400" dirty="0" smtClean="0"/>
              <a:t> </a:t>
            </a:r>
            <a:r>
              <a:rPr lang="fr-CH" sz="2400" dirty="0" err="1" smtClean="0"/>
              <a:t>established</a:t>
            </a:r>
            <a:r>
              <a:rPr lang="fr-CH" sz="2400" dirty="0" smtClean="0"/>
              <a:t> and </a:t>
            </a:r>
            <a:r>
              <a:rPr lang="fr-CH" sz="2400" dirty="0" err="1" smtClean="0"/>
              <a:t>expanding</a:t>
            </a:r>
            <a:endParaRPr lang="fr-CH" sz="2400" dirty="0"/>
          </a:p>
          <a:p>
            <a:pPr marL="0" indent="0" eaLnBrk="1" hangingPunct="1">
              <a:buNone/>
            </a:pPr>
            <a:endParaRPr lang="fr-CH" sz="2400" dirty="0" smtClean="0"/>
          </a:p>
          <a:p>
            <a:pPr eaLnBrk="1" hangingPunct="1">
              <a:buFont typeface="Wingdings" panose="05000000000000000000" pitchFamily="2" charset="2"/>
              <a:buChar char="§"/>
            </a:pPr>
            <a:r>
              <a:rPr lang="fr-CH" sz="2400" dirty="0" err="1" smtClean="0"/>
              <a:t>Started</a:t>
            </a:r>
            <a:r>
              <a:rPr lang="fr-CH" sz="2400" dirty="0" smtClean="0"/>
              <a:t> coordination </a:t>
            </a:r>
            <a:r>
              <a:rPr lang="fr-CH" sz="2400" dirty="0" err="1" smtClean="0"/>
              <a:t>with</a:t>
            </a:r>
            <a:r>
              <a:rPr lang="fr-CH" sz="2400" dirty="0" smtClean="0"/>
              <a:t> </a:t>
            </a:r>
            <a:r>
              <a:rPr lang="fr-CH" sz="2400" dirty="0" err="1" smtClean="0"/>
              <a:t>CCl</a:t>
            </a:r>
            <a:r>
              <a:rPr lang="fr-CH" sz="2400" dirty="0" smtClean="0"/>
              <a:t> and </a:t>
            </a:r>
            <a:r>
              <a:rPr lang="fr-CH" sz="2400" dirty="0" err="1" smtClean="0"/>
              <a:t>CHy</a:t>
            </a:r>
            <a:r>
              <a:rPr lang="fr-CH" sz="2400" dirty="0" smtClean="0"/>
              <a:t>, but </a:t>
            </a:r>
            <a:r>
              <a:rPr lang="fr-CH" sz="2400" dirty="0" err="1" smtClean="0"/>
              <a:t>closer</a:t>
            </a:r>
            <a:r>
              <a:rPr lang="fr-CH" sz="2400" dirty="0" smtClean="0"/>
              <a:t> collaboration </a:t>
            </a:r>
            <a:r>
              <a:rPr lang="fr-CH" sz="2400" dirty="0" err="1" smtClean="0"/>
              <a:t>needed</a:t>
            </a:r>
            <a:endParaRPr lang="fr-CH" sz="2400" dirty="0" smtClean="0"/>
          </a:p>
        </p:txBody>
      </p:sp>
    </p:spTree>
    <p:extLst>
      <p:ext uri="{BB962C8B-B14F-4D97-AF65-F5344CB8AC3E}">
        <p14:creationId xmlns:p14="http://schemas.microsoft.com/office/powerpoint/2010/main" val="301738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67544" y="404664"/>
            <a:ext cx="8229600" cy="634082"/>
          </a:xfrm>
        </p:spPr>
        <p:txBody>
          <a:bodyPr/>
          <a:lstStyle/>
          <a:p>
            <a:pPr eaLnBrk="1" hangingPunct="1"/>
            <a:r>
              <a:rPr lang="fr-CH" sz="3200" b="1" dirty="0" err="1" smtClean="0"/>
              <a:t>Some</a:t>
            </a:r>
            <a:r>
              <a:rPr lang="fr-CH" sz="3200" b="1" dirty="0" smtClean="0"/>
              <a:t> </a:t>
            </a:r>
            <a:r>
              <a:rPr lang="fr-CH" sz="3200" b="1" dirty="0" smtClean="0"/>
              <a:t>issues (1)</a:t>
            </a:r>
            <a:endParaRPr lang="en-US" sz="3200" b="1" dirty="0" smtClean="0"/>
          </a:p>
        </p:txBody>
      </p:sp>
      <p:sp>
        <p:nvSpPr>
          <p:cNvPr id="26626" name="Espace réservé du contenu 2"/>
          <p:cNvSpPr>
            <a:spLocks noGrp="1"/>
          </p:cNvSpPr>
          <p:nvPr>
            <p:ph idx="1"/>
          </p:nvPr>
        </p:nvSpPr>
        <p:spPr>
          <a:xfrm>
            <a:off x="395536" y="1196752"/>
            <a:ext cx="8568952" cy="5400600"/>
          </a:xfrm>
        </p:spPr>
        <p:txBody>
          <a:bodyPr/>
          <a:lstStyle/>
          <a:p>
            <a:pPr eaLnBrk="1" hangingPunct="1">
              <a:buFont typeface="Wingdings" panose="05000000000000000000" pitchFamily="2" charset="2"/>
              <a:buChar char="§"/>
            </a:pPr>
            <a:r>
              <a:rPr lang="fr-CH" sz="2200" dirty="0" err="1" smtClean="0"/>
              <a:t>Some</a:t>
            </a:r>
            <a:r>
              <a:rPr lang="fr-CH" sz="2200" dirty="0" smtClean="0"/>
              <a:t> </a:t>
            </a:r>
            <a:r>
              <a:rPr lang="fr-CH" sz="2200" dirty="0" err="1" smtClean="0"/>
              <a:t>tasks</a:t>
            </a:r>
            <a:r>
              <a:rPr lang="fr-CH" sz="2200" dirty="0" smtClean="0"/>
              <a:t> are delayed and objectives not achieved due to lack of engagement of </a:t>
            </a:r>
            <a:r>
              <a:rPr lang="fr-CH" sz="2200" dirty="0" err="1" smtClean="0"/>
              <a:t>members</a:t>
            </a:r>
            <a:r>
              <a:rPr lang="fr-CH" sz="2200" dirty="0" smtClean="0"/>
              <a:t>/institutions. </a:t>
            </a:r>
            <a:r>
              <a:rPr lang="fr-CH" sz="2200" dirty="0" err="1" smtClean="0"/>
              <a:t>Need</a:t>
            </a:r>
            <a:r>
              <a:rPr lang="fr-CH" sz="2200" dirty="0" smtClean="0"/>
              <a:t> to review the experts </a:t>
            </a:r>
            <a:r>
              <a:rPr lang="fr-CH" sz="2200" dirty="0" err="1" smtClean="0"/>
              <a:t>recruiting</a:t>
            </a:r>
            <a:r>
              <a:rPr lang="fr-CH" sz="2200" dirty="0" smtClean="0"/>
              <a:t> </a:t>
            </a:r>
            <a:r>
              <a:rPr lang="fr-CH" sz="2200" dirty="0" err="1" smtClean="0"/>
              <a:t>process</a:t>
            </a:r>
            <a:r>
              <a:rPr lang="fr-CH" sz="2200" dirty="0"/>
              <a:t> </a:t>
            </a:r>
            <a:r>
              <a:rPr lang="fr-CH" sz="2200" dirty="0" smtClean="0"/>
              <a:t>and </a:t>
            </a:r>
            <a:r>
              <a:rPr lang="fr-CH" sz="2200" dirty="0" err="1" smtClean="0"/>
              <a:t>their</a:t>
            </a:r>
            <a:r>
              <a:rPr lang="fr-CH" sz="2200" dirty="0" smtClean="0"/>
              <a:t> </a:t>
            </a:r>
            <a:r>
              <a:rPr lang="fr-CH" sz="2200" dirty="0" err="1" smtClean="0"/>
              <a:t>commitment</a:t>
            </a:r>
            <a:r>
              <a:rPr lang="fr-CH" sz="2200" dirty="0" smtClean="0"/>
              <a:t> to the </a:t>
            </a:r>
            <a:r>
              <a:rPr lang="fr-CH" sz="2200" dirty="0" err="1" smtClean="0"/>
              <a:t>TTs</a:t>
            </a:r>
            <a:r>
              <a:rPr lang="fr-CH" sz="2200" dirty="0" smtClean="0"/>
              <a:t>.</a:t>
            </a:r>
          </a:p>
          <a:p>
            <a:pPr marL="0" indent="0" eaLnBrk="1" hangingPunct="1">
              <a:buNone/>
            </a:pPr>
            <a:endParaRPr lang="fr-CH" sz="2200" dirty="0" smtClean="0"/>
          </a:p>
          <a:p>
            <a:pPr eaLnBrk="1" hangingPunct="1">
              <a:buFont typeface="Wingdings" panose="05000000000000000000" pitchFamily="2" charset="2"/>
              <a:buChar char="§"/>
            </a:pPr>
            <a:r>
              <a:rPr lang="en-US" sz="2200" dirty="0" err="1" smtClean="0"/>
              <a:t>ToR</a:t>
            </a:r>
            <a:r>
              <a:rPr lang="en-US" sz="2200" dirty="0" smtClean="0"/>
              <a:t> </a:t>
            </a:r>
            <a:r>
              <a:rPr lang="en-US" sz="2200" dirty="0"/>
              <a:t>for Task Teams are generally not realistic given the level of resources available. They should be more targeted and </a:t>
            </a:r>
            <a:r>
              <a:rPr lang="en-US" sz="2200" dirty="0" smtClean="0"/>
              <a:t>concrete. </a:t>
            </a:r>
            <a:endParaRPr lang="en-US" sz="2200" dirty="0" smtClean="0"/>
          </a:p>
          <a:p>
            <a:pPr marL="0" indent="0" eaLnBrk="1" hangingPunct="1">
              <a:buNone/>
            </a:pPr>
            <a:endParaRPr lang="en-US" sz="2200" dirty="0" smtClean="0"/>
          </a:p>
          <a:p>
            <a:pPr eaLnBrk="1" hangingPunct="1">
              <a:buFont typeface="Wingdings" panose="05000000000000000000" pitchFamily="2" charset="2"/>
              <a:buChar char="§"/>
            </a:pPr>
            <a:r>
              <a:rPr lang="en-US" sz="2200" dirty="0" smtClean="0"/>
              <a:t>While </a:t>
            </a:r>
            <a:r>
              <a:rPr lang="en-US" sz="2200" dirty="0"/>
              <a:t>there are overlaps </a:t>
            </a:r>
            <a:r>
              <a:rPr lang="en-US" sz="2200" dirty="0" smtClean="0"/>
              <a:t>and synergies between </a:t>
            </a:r>
            <a:r>
              <a:rPr lang="en-US" sz="2200" dirty="0"/>
              <a:t>the climate and hydrology </a:t>
            </a:r>
            <a:r>
              <a:rPr lang="en-US" sz="2200" dirty="0" smtClean="0"/>
              <a:t>communities, </a:t>
            </a:r>
            <a:r>
              <a:rPr lang="en-US" sz="2200" dirty="0"/>
              <a:t>there are many areas where the need and activities </a:t>
            </a:r>
            <a:r>
              <a:rPr lang="en-US" sz="2200" dirty="0" smtClean="0"/>
              <a:t>differ </a:t>
            </a:r>
            <a:r>
              <a:rPr lang="en-US" sz="2200" dirty="0" smtClean="0">
                <a:sym typeface="Wingdings" panose="05000000000000000000" pitchFamily="2" charset="2"/>
              </a:rPr>
              <a:t> Discussion about the convenience of keeping </a:t>
            </a:r>
            <a:r>
              <a:rPr lang="en-US" sz="2200" dirty="0">
                <a:sym typeface="Wingdings" panose="05000000000000000000" pitchFamily="2" charset="2"/>
              </a:rPr>
              <a:t> </a:t>
            </a:r>
            <a:r>
              <a:rPr lang="en-US" sz="2200" dirty="0" smtClean="0">
                <a:sym typeface="Wingdings" panose="05000000000000000000" pitchFamily="2" charset="2"/>
              </a:rPr>
              <a:t>      Climate &amp; Hydrology activities together or not</a:t>
            </a:r>
            <a:r>
              <a:rPr lang="en-US" sz="2200" dirty="0" smtClean="0">
                <a:sym typeface="Wingdings" panose="05000000000000000000" pitchFamily="2" charset="2"/>
              </a:rPr>
              <a:t>.</a:t>
            </a:r>
            <a:endParaRPr lang="en-US" sz="2200" dirty="0" smtClean="0">
              <a:sym typeface="Wingdings" panose="05000000000000000000" pitchFamily="2" charset="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xfrm>
            <a:off x="467544" y="404664"/>
            <a:ext cx="8229600" cy="634082"/>
          </a:xfrm>
        </p:spPr>
        <p:txBody>
          <a:bodyPr/>
          <a:lstStyle/>
          <a:p>
            <a:pPr eaLnBrk="1" hangingPunct="1"/>
            <a:r>
              <a:rPr lang="fr-CH" sz="3200" b="1" dirty="0" err="1" smtClean="0"/>
              <a:t>Some</a:t>
            </a:r>
            <a:r>
              <a:rPr lang="fr-CH" sz="3200" b="1" dirty="0" smtClean="0"/>
              <a:t> </a:t>
            </a:r>
            <a:r>
              <a:rPr lang="fr-CH" sz="3200" b="1" dirty="0" smtClean="0"/>
              <a:t>issues (2)</a:t>
            </a:r>
            <a:endParaRPr lang="en-US" sz="3200" b="1" dirty="0" smtClean="0"/>
          </a:p>
        </p:txBody>
      </p:sp>
      <p:sp>
        <p:nvSpPr>
          <p:cNvPr id="26626" name="Espace réservé du contenu 2"/>
          <p:cNvSpPr>
            <a:spLocks noGrp="1"/>
          </p:cNvSpPr>
          <p:nvPr>
            <p:ph idx="1"/>
          </p:nvPr>
        </p:nvSpPr>
        <p:spPr>
          <a:xfrm>
            <a:off x="395536" y="1196752"/>
            <a:ext cx="8568952" cy="5400600"/>
          </a:xfrm>
        </p:spPr>
        <p:txBody>
          <a:bodyPr/>
          <a:lstStyle/>
          <a:p>
            <a:pPr eaLnBrk="1" hangingPunct="1">
              <a:buFont typeface="Wingdings" panose="05000000000000000000" pitchFamily="2" charset="2"/>
              <a:buChar char="§"/>
            </a:pPr>
            <a:r>
              <a:rPr lang="en-US" sz="2200" dirty="0" smtClean="0"/>
              <a:t>Need </a:t>
            </a:r>
            <a:r>
              <a:rPr lang="en-US" sz="2200" dirty="0" smtClean="0"/>
              <a:t>to improve </a:t>
            </a:r>
            <a:r>
              <a:rPr lang="en-US" sz="2200" dirty="0"/>
              <a:t>the links and joint activities with Technical </a:t>
            </a:r>
            <a:r>
              <a:rPr lang="en-US" sz="2200" dirty="0" smtClean="0"/>
              <a:t>Commissions</a:t>
            </a:r>
            <a:r>
              <a:rPr lang="en-US" sz="2200" dirty="0" smtClean="0"/>
              <a:t>.</a:t>
            </a:r>
          </a:p>
          <a:p>
            <a:pPr marL="0" indent="0" eaLnBrk="1" hangingPunct="1">
              <a:buNone/>
            </a:pPr>
            <a:endParaRPr lang="fr-CH" sz="2200" dirty="0" smtClean="0"/>
          </a:p>
          <a:p>
            <a:pPr eaLnBrk="1" hangingPunct="1">
              <a:buFont typeface="Wingdings" panose="05000000000000000000" pitchFamily="2" charset="2"/>
              <a:buChar char="§"/>
            </a:pPr>
            <a:r>
              <a:rPr lang="fr-CH" sz="2200" dirty="0" smtClean="0"/>
              <a:t>Participation </a:t>
            </a:r>
            <a:r>
              <a:rPr lang="fr-CH" sz="2200" dirty="0" err="1" smtClean="0"/>
              <a:t>from</a:t>
            </a:r>
            <a:r>
              <a:rPr lang="fr-CH" sz="2200" dirty="0" smtClean="0"/>
              <a:t> </a:t>
            </a:r>
            <a:r>
              <a:rPr lang="fr-CH" sz="2200" dirty="0" err="1" smtClean="0"/>
              <a:t>some</a:t>
            </a:r>
            <a:r>
              <a:rPr lang="fr-CH" sz="2200" dirty="0" smtClean="0"/>
              <a:t> </a:t>
            </a:r>
            <a:r>
              <a:rPr lang="fr-CH" sz="2200" dirty="0" err="1" smtClean="0"/>
              <a:t>subregions</a:t>
            </a:r>
            <a:r>
              <a:rPr lang="fr-CH" sz="2200" dirty="0" smtClean="0"/>
              <a:t> of RAVI is </a:t>
            </a:r>
            <a:r>
              <a:rPr lang="fr-CH" sz="2200" dirty="0" err="1" smtClean="0"/>
              <a:t>largely</a:t>
            </a:r>
            <a:r>
              <a:rPr lang="fr-CH" sz="2200" dirty="0" smtClean="0"/>
              <a:t> </a:t>
            </a:r>
            <a:r>
              <a:rPr lang="fr-CH" sz="2200" dirty="0" err="1" smtClean="0"/>
              <a:t>missing</a:t>
            </a:r>
            <a:r>
              <a:rPr lang="fr-CH" sz="2200" dirty="0" smtClean="0"/>
              <a:t>.</a:t>
            </a:r>
          </a:p>
          <a:p>
            <a:pPr marL="0" indent="0" eaLnBrk="1" hangingPunct="1">
              <a:buNone/>
            </a:pPr>
            <a:endParaRPr lang="fr-CH" sz="2200" dirty="0" smtClean="0"/>
          </a:p>
          <a:p>
            <a:pPr eaLnBrk="1" hangingPunct="1">
              <a:buFont typeface="Wingdings" panose="05000000000000000000" pitchFamily="2" charset="2"/>
              <a:buChar char="§"/>
            </a:pPr>
            <a:r>
              <a:rPr lang="fr-CH" sz="2200" dirty="0" err="1" smtClean="0"/>
              <a:t>Some</a:t>
            </a:r>
            <a:r>
              <a:rPr lang="fr-CH" sz="2200" dirty="0" smtClean="0"/>
              <a:t> </a:t>
            </a:r>
            <a:r>
              <a:rPr lang="fr-CH" sz="2200" dirty="0" err="1" smtClean="0"/>
              <a:t>TTs</a:t>
            </a:r>
            <a:r>
              <a:rPr lang="fr-CH" sz="2200" dirty="0" smtClean="0"/>
              <a:t> are coping </a:t>
            </a:r>
            <a:r>
              <a:rPr lang="fr-CH" sz="2200" dirty="0" err="1" smtClean="0"/>
              <a:t>with</a:t>
            </a:r>
            <a:r>
              <a:rPr lang="fr-CH" sz="2200" dirty="0" smtClean="0"/>
              <a:t> a </a:t>
            </a:r>
            <a:r>
              <a:rPr lang="fr-CH" sz="2200" dirty="0" err="1" smtClean="0"/>
              <a:t>mosaic</a:t>
            </a:r>
            <a:r>
              <a:rPr lang="fr-CH" sz="2200" dirty="0" smtClean="0"/>
              <a:t> of applications; </a:t>
            </a:r>
            <a:r>
              <a:rPr lang="fr-CH" sz="2200" dirty="0" err="1" smtClean="0"/>
              <a:t>there</a:t>
            </a:r>
            <a:r>
              <a:rPr lang="fr-CH" sz="2200" dirty="0" smtClean="0"/>
              <a:t> </a:t>
            </a:r>
            <a:r>
              <a:rPr lang="fr-CH" sz="2200" dirty="0" err="1" smtClean="0"/>
              <a:t>is</a:t>
            </a:r>
            <a:r>
              <a:rPr lang="fr-CH" sz="2200" dirty="0" smtClean="0"/>
              <a:t> </a:t>
            </a:r>
            <a:r>
              <a:rPr lang="fr-CH" sz="2200" dirty="0" err="1" smtClean="0"/>
              <a:t>need</a:t>
            </a:r>
            <a:r>
              <a:rPr lang="fr-CH" sz="2200" dirty="0" smtClean="0"/>
              <a:t> for a </a:t>
            </a:r>
            <a:r>
              <a:rPr lang="fr-CH" sz="2200" dirty="0" err="1" smtClean="0"/>
              <a:t>better</a:t>
            </a:r>
            <a:r>
              <a:rPr lang="fr-CH" sz="2200" dirty="0" smtClean="0"/>
              <a:t> </a:t>
            </a:r>
            <a:r>
              <a:rPr lang="fr-CH" sz="2200" dirty="0" err="1" smtClean="0"/>
              <a:t>structured</a:t>
            </a:r>
            <a:r>
              <a:rPr lang="fr-CH" sz="2200" dirty="0" smtClean="0"/>
              <a:t> information flow</a:t>
            </a:r>
            <a:r>
              <a:rPr lang="fr-CH" sz="2200" dirty="0" smtClean="0"/>
              <a:t>;</a:t>
            </a:r>
          </a:p>
          <a:p>
            <a:pPr eaLnBrk="1" hangingPunct="1">
              <a:buFont typeface="Wingdings" panose="05000000000000000000" pitchFamily="2" charset="2"/>
              <a:buChar char="§"/>
            </a:pPr>
            <a:endParaRPr lang="fr-CH" sz="2200" dirty="0" smtClean="0"/>
          </a:p>
          <a:p>
            <a:pPr eaLnBrk="1" hangingPunct="1">
              <a:buFont typeface="Wingdings" panose="05000000000000000000" pitchFamily="2" charset="2"/>
              <a:buChar char="§"/>
            </a:pPr>
            <a:r>
              <a:rPr lang="fr-CH" sz="2200" dirty="0" err="1" smtClean="0"/>
              <a:t>Need</a:t>
            </a:r>
            <a:r>
              <a:rPr lang="fr-CH" sz="2200" dirty="0" smtClean="0"/>
              <a:t> of </a:t>
            </a:r>
            <a:r>
              <a:rPr lang="fr-CH" sz="2200" dirty="0" err="1" smtClean="0"/>
              <a:t>operationalization</a:t>
            </a:r>
            <a:r>
              <a:rPr lang="fr-CH" sz="2200" dirty="0" smtClean="0"/>
              <a:t> of </a:t>
            </a:r>
            <a:r>
              <a:rPr lang="fr-CH" sz="2200" dirty="0" err="1" smtClean="0"/>
              <a:t>research</a:t>
            </a:r>
            <a:r>
              <a:rPr lang="fr-CH" sz="2200" dirty="0" smtClean="0"/>
              <a:t> </a:t>
            </a:r>
            <a:r>
              <a:rPr lang="fr-CH" sz="2200" dirty="0" err="1" smtClean="0"/>
              <a:t>products</a:t>
            </a:r>
            <a:r>
              <a:rPr lang="fr-CH" sz="2200" dirty="0" smtClean="0"/>
              <a:t>/services. </a:t>
            </a:r>
            <a:r>
              <a:rPr lang="en-US" sz="2400" dirty="0"/>
              <a:t>Sharing operational </a:t>
            </a:r>
            <a:r>
              <a:rPr lang="en-US" sz="2400" dirty="0" smtClean="0"/>
              <a:t>experiences.</a:t>
            </a:r>
            <a:endParaRPr lang="en-US" sz="2400" dirty="0"/>
          </a:p>
          <a:p>
            <a:pPr eaLnBrk="1" hangingPunct="1">
              <a:buFont typeface="Wingdings" panose="05000000000000000000" pitchFamily="2" charset="2"/>
              <a:buChar char="§"/>
            </a:pPr>
            <a:endParaRPr lang="fr-CH" sz="2200" dirty="0" smtClean="0"/>
          </a:p>
        </p:txBody>
      </p:sp>
    </p:spTree>
    <p:extLst>
      <p:ext uri="{BB962C8B-B14F-4D97-AF65-F5344CB8AC3E}">
        <p14:creationId xmlns:p14="http://schemas.microsoft.com/office/powerpoint/2010/main" val="2641878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p:txBody>
          <a:bodyPr/>
          <a:lstStyle/>
          <a:p>
            <a:pPr eaLnBrk="1" hangingPunct="1"/>
            <a:r>
              <a:rPr lang="fr-CH" sz="3600" b="1" dirty="0" smtClean="0"/>
              <a:t>Conclusions</a:t>
            </a:r>
            <a:endParaRPr lang="en-US" sz="3600" b="1" dirty="0" smtClean="0"/>
          </a:p>
        </p:txBody>
      </p:sp>
      <p:sp>
        <p:nvSpPr>
          <p:cNvPr id="26626" name="Espace réservé du contenu 2"/>
          <p:cNvSpPr>
            <a:spLocks noGrp="1"/>
          </p:cNvSpPr>
          <p:nvPr>
            <p:ph idx="1"/>
          </p:nvPr>
        </p:nvSpPr>
        <p:spPr/>
        <p:txBody>
          <a:bodyPr/>
          <a:lstStyle/>
          <a:p>
            <a:pPr eaLnBrk="1" hangingPunct="1"/>
            <a:r>
              <a:rPr lang="fr-CH" sz="2800" dirty="0" smtClean="0"/>
              <a:t>Joint-venture </a:t>
            </a:r>
            <a:r>
              <a:rPr lang="fr-CH" sz="2800" dirty="0" err="1" smtClean="0"/>
              <a:t>Climate-Hydrology</a:t>
            </a:r>
            <a:r>
              <a:rPr lang="fr-CH" sz="2800" dirty="0" smtClean="0"/>
              <a:t> </a:t>
            </a:r>
            <a:r>
              <a:rPr lang="fr-CH" sz="2800" dirty="0" err="1" smtClean="0"/>
              <a:t>yet</a:t>
            </a:r>
            <a:r>
              <a:rPr lang="fr-CH" sz="2800" dirty="0" smtClean="0"/>
              <a:t> to </a:t>
            </a:r>
            <a:r>
              <a:rPr lang="fr-CH" sz="2800" dirty="0" err="1" smtClean="0"/>
              <a:t>be</a:t>
            </a:r>
            <a:r>
              <a:rPr lang="fr-CH" sz="2800" dirty="0" smtClean="0"/>
              <a:t> </a:t>
            </a:r>
            <a:r>
              <a:rPr lang="fr-CH" sz="2800" dirty="0" err="1" smtClean="0"/>
              <a:t>improved</a:t>
            </a:r>
            <a:endParaRPr lang="fr-CH" sz="2800" dirty="0" smtClean="0"/>
          </a:p>
          <a:p>
            <a:pPr marL="0" indent="0" eaLnBrk="1" hangingPunct="1">
              <a:buNone/>
            </a:pPr>
            <a:endParaRPr lang="fr-CH" sz="2800" dirty="0" smtClean="0"/>
          </a:p>
          <a:p>
            <a:pPr eaLnBrk="1" hangingPunct="1"/>
            <a:r>
              <a:rPr lang="fr-CH" sz="2800" dirty="0" smtClean="0"/>
              <a:t>Contributions (experts) to be reinforced, </a:t>
            </a:r>
            <a:r>
              <a:rPr lang="fr-CH" sz="2800" dirty="0" err="1" smtClean="0"/>
              <a:t>commitment</a:t>
            </a:r>
            <a:r>
              <a:rPr lang="fr-CH" sz="2800" dirty="0" smtClean="0"/>
              <a:t> </a:t>
            </a:r>
            <a:r>
              <a:rPr lang="fr-CH" sz="2800" dirty="0" err="1" smtClean="0"/>
              <a:t>required</a:t>
            </a:r>
            <a:r>
              <a:rPr lang="fr-CH" sz="2800" dirty="0" smtClean="0"/>
              <a:t> </a:t>
            </a:r>
          </a:p>
          <a:p>
            <a:pPr marL="0" indent="0" eaLnBrk="1" hangingPunct="1">
              <a:buNone/>
            </a:pPr>
            <a:endParaRPr lang="fr-CH" sz="2800" dirty="0" smtClean="0"/>
          </a:p>
          <a:p>
            <a:pPr eaLnBrk="1" hangingPunct="1"/>
            <a:r>
              <a:rPr lang="fr-CH" sz="2800" dirty="0" smtClean="0"/>
              <a:t>COPERNICUS, ERA4CS (and </a:t>
            </a:r>
            <a:r>
              <a:rPr lang="fr-CH" sz="2800" dirty="0" err="1" smtClean="0"/>
              <a:t>other</a:t>
            </a:r>
            <a:r>
              <a:rPr lang="fr-CH" sz="2800" dirty="0" smtClean="0"/>
              <a:t> EU initiatives),  GFCS </a:t>
            </a:r>
            <a:r>
              <a:rPr lang="fr-CH" sz="2800" dirty="0" err="1" smtClean="0"/>
              <a:t>deployment</a:t>
            </a:r>
            <a:r>
              <a:rPr lang="fr-CH" sz="2800" dirty="0" smtClean="0"/>
              <a:t>, </a:t>
            </a:r>
            <a:r>
              <a:rPr lang="fr-CH" sz="2800" dirty="0" err="1" smtClean="0"/>
              <a:t>etc</a:t>
            </a:r>
            <a:r>
              <a:rPr lang="fr-CH" sz="2800" dirty="0" smtClean="0"/>
              <a:t> </a:t>
            </a:r>
            <a:r>
              <a:rPr lang="fr-CH" sz="2800" dirty="0" err="1" smtClean="0"/>
              <a:t>need</a:t>
            </a:r>
            <a:r>
              <a:rPr lang="fr-CH" sz="2800" dirty="0" smtClean="0"/>
              <a:t> to the </a:t>
            </a:r>
            <a:r>
              <a:rPr lang="fr-CH" sz="2800" dirty="0" err="1" smtClean="0"/>
              <a:t>globally</a:t>
            </a:r>
            <a:r>
              <a:rPr lang="fr-CH" sz="2800" dirty="0" smtClean="0"/>
              <a:t> </a:t>
            </a:r>
            <a:r>
              <a:rPr lang="fr-CH" sz="2800" dirty="0" err="1" smtClean="0"/>
              <a:t>addressed</a:t>
            </a:r>
            <a:r>
              <a:rPr lang="fr-CH" sz="2800" dirty="0" smtClean="0"/>
              <a:t> </a:t>
            </a:r>
          </a:p>
        </p:txBody>
      </p:sp>
    </p:spTree>
    <p:extLst>
      <p:ext uri="{BB962C8B-B14F-4D97-AF65-F5344CB8AC3E}">
        <p14:creationId xmlns:p14="http://schemas.microsoft.com/office/powerpoint/2010/main" val="279775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323528" y="130275"/>
            <a:ext cx="8363272" cy="1138138"/>
          </a:xfrm>
        </p:spPr>
        <p:txBody>
          <a:bodyPr/>
          <a:lstStyle/>
          <a:p>
            <a:pPr eaLnBrk="1" hangingPunct="1"/>
            <a:r>
              <a:rPr lang="en-US" sz="3200" b="1" dirty="0" smtClean="0">
                <a:solidFill>
                  <a:srgbClr val="C00000"/>
                </a:solidFill>
              </a:rPr>
              <a:t>TT RCCs and RCOF: Leader J.-P. </a:t>
            </a:r>
            <a:r>
              <a:rPr lang="en-US" sz="3200" b="1" dirty="0" err="1" smtClean="0">
                <a:solidFill>
                  <a:srgbClr val="C00000"/>
                </a:solidFill>
              </a:rPr>
              <a:t>Ceron</a:t>
            </a:r>
            <a:r>
              <a:rPr lang="en-US" sz="3200" b="1" dirty="0" smtClean="0">
                <a:solidFill>
                  <a:srgbClr val="C00000"/>
                </a:solidFill>
              </a:rPr>
              <a:t> (France)</a:t>
            </a:r>
          </a:p>
        </p:txBody>
      </p:sp>
      <p:sp>
        <p:nvSpPr>
          <p:cNvPr id="3" name="Espace réservé du contenu 2"/>
          <p:cNvSpPr>
            <a:spLocks noGrp="1"/>
          </p:cNvSpPr>
          <p:nvPr>
            <p:ph idx="1"/>
          </p:nvPr>
        </p:nvSpPr>
        <p:spPr>
          <a:xfrm>
            <a:off x="457200" y="1268413"/>
            <a:ext cx="8229600" cy="5400675"/>
          </a:xfrm>
        </p:spPr>
        <p:txBody>
          <a:bodyPr/>
          <a:lstStyle/>
          <a:p>
            <a:pPr marL="0" indent="0" eaLnBrk="1" hangingPunct="1">
              <a:buFont typeface="Arial" charset="0"/>
              <a:buNone/>
              <a:defRPr/>
            </a:pPr>
            <a:r>
              <a:rPr lang="fr-CH" sz="2400" b="1" dirty="0" smtClean="0"/>
              <a:t>TOR (</a:t>
            </a:r>
            <a:r>
              <a:rPr lang="fr-CH" sz="2400" b="1" dirty="0" err="1" smtClean="0"/>
              <a:t>excerpt</a:t>
            </a:r>
            <a:r>
              <a:rPr lang="fr-CH" sz="2400" b="1" dirty="0" smtClean="0"/>
              <a:t>):</a:t>
            </a:r>
          </a:p>
          <a:p>
            <a:pPr eaLnBrk="1" hangingPunct="1">
              <a:defRPr/>
            </a:pPr>
            <a:r>
              <a:rPr lang="en-US" sz="1800" dirty="0"/>
              <a:t>P</a:t>
            </a:r>
            <a:r>
              <a:rPr lang="en-US" sz="1800" dirty="0" smtClean="0"/>
              <a:t>rovide </a:t>
            </a:r>
            <a:r>
              <a:rPr lang="en-US" sz="1800" dirty="0"/>
              <a:t>overall guidance, assistance and support for the implementation of the GFCS in Region </a:t>
            </a:r>
            <a:r>
              <a:rPr lang="en-US" sz="1800" dirty="0" smtClean="0"/>
              <a:t>VI</a:t>
            </a:r>
            <a:endParaRPr lang="en-US" sz="1800" dirty="0"/>
          </a:p>
          <a:p>
            <a:pPr eaLnBrk="1" hangingPunct="1">
              <a:defRPr/>
            </a:pPr>
            <a:r>
              <a:rPr lang="en-US" sz="1800" dirty="0"/>
              <a:t>C</a:t>
            </a:r>
            <a:r>
              <a:rPr lang="en-US" sz="1800" dirty="0" smtClean="0"/>
              <a:t>ooperation </a:t>
            </a:r>
            <a:r>
              <a:rPr lang="en-US" sz="1800" dirty="0"/>
              <a:t>with relevant regional bodies and </a:t>
            </a:r>
            <a:r>
              <a:rPr lang="en-US" sz="1800" dirty="0" smtClean="0"/>
              <a:t>organizations </a:t>
            </a:r>
            <a:r>
              <a:rPr lang="en-US" sz="1800" dirty="0"/>
              <a:t>on issues related to implementing </a:t>
            </a:r>
            <a:r>
              <a:rPr lang="en-US" sz="1800" dirty="0" smtClean="0"/>
              <a:t>climate </a:t>
            </a:r>
            <a:r>
              <a:rPr lang="en-US" sz="1800" dirty="0"/>
              <a:t>and hydrology </a:t>
            </a:r>
            <a:r>
              <a:rPr lang="en-US" sz="1800" dirty="0" smtClean="0"/>
              <a:t>services </a:t>
            </a:r>
            <a:endParaRPr lang="en-US" sz="1800" dirty="0"/>
          </a:p>
          <a:p>
            <a:pPr eaLnBrk="1" hangingPunct="1">
              <a:defRPr/>
            </a:pPr>
            <a:r>
              <a:rPr lang="en-US" sz="1800" dirty="0"/>
              <a:t>F</a:t>
            </a:r>
            <a:r>
              <a:rPr lang="en-US" sz="1800" dirty="0" smtClean="0"/>
              <a:t>oster </a:t>
            </a:r>
            <a:r>
              <a:rPr lang="en-US" sz="1800" dirty="0"/>
              <a:t>&amp; promote best practices in establishing and implementing </a:t>
            </a:r>
            <a:r>
              <a:rPr lang="en-US" sz="1800" dirty="0" smtClean="0"/>
              <a:t>national GFCS</a:t>
            </a:r>
            <a:endParaRPr lang="en-US" sz="1800" dirty="0"/>
          </a:p>
          <a:p>
            <a:pPr eaLnBrk="1" hangingPunct="1">
              <a:defRPr/>
            </a:pPr>
            <a:r>
              <a:rPr lang="en-US" sz="1800" dirty="0"/>
              <a:t>P</a:t>
            </a:r>
            <a:r>
              <a:rPr lang="en-US" sz="1800" dirty="0" smtClean="0"/>
              <a:t>romote </a:t>
            </a:r>
            <a:r>
              <a:rPr lang="en-US" sz="1800" dirty="0"/>
              <a:t>enhanced utilization and broadening of WMO RCC Network products and services</a:t>
            </a:r>
            <a:r>
              <a:rPr lang="en-US" sz="1800" dirty="0" smtClean="0"/>
              <a:t>, </a:t>
            </a:r>
            <a:r>
              <a:rPr lang="en-US" sz="1800" dirty="0"/>
              <a:t>based on </a:t>
            </a:r>
            <a:r>
              <a:rPr lang="en-US" sz="1800" dirty="0" smtClean="0"/>
              <a:t>user </a:t>
            </a:r>
            <a:r>
              <a:rPr lang="en-US" sz="1800" dirty="0"/>
              <a:t>requirements and </a:t>
            </a:r>
            <a:r>
              <a:rPr lang="en-US" sz="1800" dirty="0" smtClean="0"/>
              <a:t>effectiveness</a:t>
            </a:r>
            <a:endParaRPr lang="en-US" sz="1800" dirty="0"/>
          </a:p>
          <a:p>
            <a:pPr eaLnBrk="1" hangingPunct="1">
              <a:defRPr/>
            </a:pPr>
            <a:r>
              <a:rPr lang="en-US" sz="1800" dirty="0"/>
              <a:t>I</a:t>
            </a:r>
            <a:r>
              <a:rPr lang="en-US" sz="1800" dirty="0" smtClean="0"/>
              <a:t>mprove link </a:t>
            </a:r>
            <a:r>
              <a:rPr lang="en-US" sz="1800" dirty="0"/>
              <a:t>between the RCCs and RCOFs and </a:t>
            </a:r>
            <a:r>
              <a:rPr lang="en-US" sz="1800" dirty="0" smtClean="0"/>
              <a:t>assist RCOF </a:t>
            </a:r>
            <a:r>
              <a:rPr lang="en-US" sz="1800" dirty="0"/>
              <a:t>mechanism in RA VI and the inter-regional </a:t>
            </a:r>
            <a:r>
              <a:rPr lang="en-US" sz="1800" dirty="0" smtClean="0"/>
              <a:t>COFs</a:t>
            </a:r>
            <a:endParaRPr lang="en-US" sz="1800" dirty="0"/>
          </a:p>
          <a:p>
            <a:pPr eaLnBrk="1" hangingPunct="1">
              <a:defRPr/>
            </a:pPr>
            <a:r>
              <a:rPr lang="en-US" sz="1800" dirty="0"/>
              <a:t>D</a:t>
            </a:r>
            <a:r>
              <a:rPr lang="en-US" sz="1800" dirty="0" smtClean="0"/>
              <a:t>evelop </a:t>
            </a:r>
            <a:r>
              <a:rPr lang="en-US" sz="1800" dirty="0"/>
              <a:t>methods and mechanisms to analyze requirements and feedback on effectiveness, gaps and improvement of RCOF and RCC services</a:t>
            </a:r>
          </a:p>
          <a:p>
            <a:pPr eaLnBrk="1" hangingPunct="1">
              <a:defRPr/>
            </a:pPr>
            <a:r>
              <a:rPr lang="en-US" sz="1800" dirty="0"/>
              <a:t>I</a:t>
            </a:r>
            <a:r>
              <a:rPr lang="en-US" sz="1800" dirty="0" smtClean="0"/>
              <a:t>nclude </a:t>
            </a:r>
            <a:r>
              <a:rPr lang="en-US" sz="1800" dirty="0"/>
              <a:t>downscaled LRF products in RCOFs practice and provide training on downscaling technologies to NMHSs</a:t>
            </a:r>
          </a:p>
          <a:p>
            <a:pPr eaLnBrk="1" hangingPunct="1">
              <a:defRPr/>
            </a:pPr>
            <a:r>
              <a:rPr lang="en-US" sz="1800" dirty="0"/>
              <a:t>P</a:t>
            </a:r>
            <a:r>
              <a:rPr lang="en-US" sz="1800" dirty="0" smtClean="0"/>
              <a:t>rovide </a:t>
            </a:r>
            <a:r>
              <a:rPr lang="en-US" sz="1800" dirty="0"/>
              <a:t>assistance in strengthening RCOF mechanisms in RA VI </a:t>
            </a:r>
            <a:r>
              <a:rPr lang="en-US" sz="1800" dirty="0" smtClean="0"/>
              <a:t>including </a:t>
            </a:r>
            <a:r>
              <a:rPr lang="en-US" sz="1800" dirty="0"/>
              <a:t>hydrological and </a:t>
            </a:r>
            <a:r>
              <a:rPr lang="en-US" sz="1800" dirty="0" err="1"/>
              <a:t>agrometeorological</a:t>
            </a:r>
            <a:r>
              <a:rPr lang="en-US" sz="1800" dirty="0"/>
              <a:t> information and </a:t>
            </a:r>
            <a:r>
              <a:rPr lang="en-US" sz="1800" dirty="0" smtClean="0"/>
              <a:t>implementation </a:t>
            </a:r>
            <a:r>
              <a:rPr lang="en-US" sz="1800" dirty="0"/>
              <a:t>of Climate Outlook Forums, under the technical guidance of WMO </a:t>
            </a:r>
            <a:r>
              <a:rPr lang="en-US" sz="1800" dirty="0" smtClean="0"/>
              <a:t>RCCs</a:t>
            </a:r>
            <a:endParaRPr lang="fr-CH" sz="2400" dirty="0"/>
          </a:p>
          <a:p>
            <a:pPr eaLnBrk="1" hangingPunct="1">
              <a:defRPr/>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74638"/>
            <a:ext cx="5220072" cy="1426170"/>
          </a:xfrm>
        </p:spPr>
        <p:txBody>
          <a:bodyPr/>
          <a:lstStyle/>
          <a:p>
            <a:r>
              <a:rPr lang="fr-CH" sz="3200" b="1" dirty="0">
                <a:solidFill>
                  <a:srgbClr val="C00000"/>
                </a:solidFill>
              </a:rPr>
              <a:t>Targeted training for </a:t>
            </a:r>
            <a:r>
              <a:rPr lang="fr-CH" sz="3200" b="1" dirty="0" err="1">
                <a:solidFill>
                  <a:srgbClr val="C00000"/>
                </a:solidFill>
              </a:rPr>
              <a:t>RCOFs</a:t>
            </a:r>
            <a:endParaRPr lang="es-ES" sz="3200" b="1" dirty="0">
              <a:solidFill>
                <a:srgbClr val="C00000"/>
              </a:solidFill>
            </a:endParaRPr>
          </a:p>
        </p:txBody>
      </p:sp>
      <p:sp>
        <p:nvSpPr>
          <p:cNvPr id="3" name="Marcador de contenido 2"/>
          <p:cNvSpPr>
            <a:spLocks noGrp="1"/>
          </p:cNvSpPr>
          <p:nvPr>
            <p:ph idx="1"/>
          </p:nvPr>
        </p:nvSpPr>
        <p:spPr>
          <a:xfrm>
            <a:off x="457200" y="1556792"/>
            <a:ext cx="4402832" cy="4569371"/>
          </a:xfrm>
        </p:spPr>
        <p:txBody>
          <a:bodyPr/>
          <a:lstStyle/>
          <a:p>
            <a:r>
              <a:rPr lang="es-ES" sz="2000" dirty="0" smtClean="0"/>
              <a:t>!</a:t>
            </a:r>
            <a:r>
              <a:rPr lang="es-ES" sz="2000" dirty="0" err="1" smtClean="0"/>
              <a:t>st</a:t>
            </a:r>
            <a:r>
              <a:rPr lang="es-ES" sz="2000" dirty="0" smtClean="0"/>
              <a:t> MedCOF Training Workshop (Madrid, Oct 2015)</a:t>
            </a:r>
          </a:p>
          <a:p>
            <a:r>
              <a:rPr lang="es-ES" sz="2000" dirty="0" smtClean="0"/>
              <a:t>2nd MedCOF Training Workshop (Rome, Nov 2016)</a:t>
            </a:r>
          </a:p>
          <a:p>
            <a:r>
              <a:rPr lang="es-ES" sz="2000" dirty="0" err="1" smtClean="0"/>
              <a:t>Planned</a:t>
            </a:r>
            <a:r>
              <a:rPr lang="es-ES" sz="2000" dirty="0" smtClean="0"/>
              <a:t> </a:t>
            </a:r>
            <a:r>
              <a:rPr lang="es-ES" sz="2000" dirty="0"/>
              <a:t>3rd MedCOF Training Workshop </a:t>
            </a:r>
            <a:r>
              <a:rPr lang="es-ES" sz="2000" dirty="0" smtClean="0"/>
              <a:t>(Zagreb, Nov 2017)</a:t>
            </a:r>
          </a:p>
          <a:p>
            <a:endParaRPr lang="es-ES" dirty="0"/>
          </a:p>
        </p:txBody>
      </p:sp>
      <p:pic>
        <p:nvPicPr>
          <p:cNvPr id="4" name="Imagen 3"/>
          <p:cNvPicPr>
            <a:picLocks noChangeAspect="1"/>
          </p:cNvPicPr>
          <p:nvPr/>
        </p:nvPicPr>
        <p:blipFill>
          <a:blip r:embed="rId2"/>
          <a:stretch>
            <a:fillRect/>
          </a:stretch>
        </p:blipFill>
        <p:spPr>
          <a:xfrm>
            <a:off x="5317232" y="685713"/>
            <a:ext cx="3746412" cy="6069908"/>
          </a:xfrm>
          <a:prstGeom prst="rect">
            <a:avLst/>
          </a:prstGeom>
        </p:spPr>
      </p:pic>
    </p:spTree>
    <p:extLst>
      <p:ext uri="{BB962C8B-B14F-4D97-AF65-F5344CB8AC3E}">
        <p14:creationId xmlns:p14="http://schemas.microsoft.com/office/powerpoint/2010/main" val="246954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2656"/>
            <a:ext cx="8229600" cy="1143000"/>
          </a:xfrm>
        </p:spPr>
        <p:txBody>
          <a:bodyPr/>
          <a:lstStyle/>
          <a:p>
            <a:r>
              <a:rPr lang="en-US" sz="3200" b="1" dirty="0">
                <a:solidFill>
                  <a:srgbClr val="C00000"/>
                </a:solidFill>
              </a:rPr>
              <a:t>Work in progress to improve LRF verification, monitoring, etc. (including C3S, RCCs, RCOFs)</a:t>
            </a:r>
            <a:br>
              <a:rPr lang="en-US" sz="3200" b="1" dirty="0">
                <a:solidFill>
                  <a:srgbClr val="C00000"/>
                </a:solidFill>
              </a:rPr>
            </a:br>
            <a:endParaRPr lang="es-ES" sz="3200" b="1" dirty="0">
              <a:solidFill>
                <a:srgbClr val="C00000"/>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3861048"/>
            <a:ext cx="5074042" cy="2911081"/>
          </a:xfrm>
          <a:prstGeom prst="rect">
            <a:avLst/>
          </a:prstGeom>
        </p:spPr>
      </p:pic>
      <p:pic>
        <p:nvPicPr>
          <p:cNvPr id="1026" name="carteIMG" descr="http://elaboration.seasonal.meteo.fr/sites/elaboration.seasonal-int.meteo.fr/files/previ_sys5/201701/Moustaches_T2M_France_2017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182899"/>
            <a:ext cx="2826891" cy="282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ttp://elaboration.seasonal.meteo.fr/sites/elaboration.seasonal-int.meteo.fr/files/previ_sys5/201701/Moustaches_RR_France_2017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394" y="1184891"/>
            <a:ext cx="26828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p:cNvSpPr>
            <a:spLocks noGrp="1"/>
          </p:cNvSpPr>
          <p:nvPr>
            <p:ph idx="1"/>
          </p:nvPr>
        </p:nvSpPr>
        <p:spPr>
          <a:xfrm>
            <a:off x="457201" y="2204864"/>
            <a:ext cx="2891194" cy="4032448"/>
          </a:xfrm>
        </p:spPr>
        <p:txBody>
          <a:bodyPr/>
          <a:lstStyle/>
          <a:p>
            <a:r>
              <a:rPr lang="es-ES" sz="2000" dirty="0" err="1" smtClean="0"/>
              <a:t>Coordination</a:t>
            </a:r>
            <a:r>
              <a:rPr lang="es-ES" sz="2000" dirty="0" smtClean="0"/>
              <a:t> </a:t>
            </a:r>
            <a:r>
              <a:rPr lang="es-ES" sz="2000" dirty="0" err="1" smtClean="0"/>
              <a:t>between</a:t>
            </a:r>
            <a:r>
              <a:rPr lang="es-ES" sz="2000" dirty="0" smtClean="0"/>
              <a:t> </a:t>
            </a:r>
            <a:r>
              <a:rPr lang="es-ES" sz="2000" dirty="0" err="1" smtClean="0"/>
              <a:t>regions</a:t>
            </a:r>
            <a:r>
              <a:rPr lang="es-ES" sz="2000" dirty="0" smtClean="0"/>
              <a:t> to produce </a:t>
            </a:r>
            <a:r>
              <a:rPr lang="es-ES" sz="2000" dirty="0" err="1" smtClean="0"/>
              <a:t>agreed</a:t>
            </a:r>
            <a:r>
              <a:rPr lang="es-ES" sz="2000" dirty="0" smtClean="0"/>
              <a:t> </a:t>
            </a:r>
            <a:r>
              <a:rPr lang="es-ES" sz="2000" dirty="0" err="1" smtClean="0"/>
              <a:t>products</a:t>
            </a:r>
            <a:r>
              <a:rPr lang="es-ES" sz="2000" dirty="0" smtClean="0"/>
              <a:t>.</a:t>
            </a:r>
          </a:p>
          <a:p>
            <a:r>
              <a:rPr lang="en-US" sz="2000" dirty="0"/>
              <a:t>Fluent link between the RCCs and RCOFs through RCOFs MG</a:t>
            </a:r>
          </a:p>
          <a:p>
            <a:endParaRPr lang="es-ES" sz="2000" dirty="0" smtClean="0"/>
          </a:p>
          <a:p>
            <a:pPr marL="0" indent="0">
              <a:buNone/>
            </a:pPr>
            <a:endParaRPr lang="es-ES" sz="2000" dirty="0" smtClean="0"/>
          </a:p>
        </p:txBody>
      </p:sp>
    </p:spTree>
    <p:extLst>
      <p:ext uri="{BB962C8B-B14F-4D97-AF65-F5344CB8AC3E}">
        <p14:creationId xmlns:p14="http://schemas.microsoft.com/office/powerpoint/2010/main" val="8511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5" y="1196753"/>
            <a:ext cx="4931505" cy="4229958"/>
          </a:xfrm>
        </p:spPr>
        <p:txBody>
          <a:bodyPr/>
          <a:lstStyle/>
          <a:p>
            <a:r>
              <a:rPr lang="es-ES" sz="2400" dirty="0" smtClean="0"/>
              <a:t>RAVI RCC Network has </a:t>
            </a:r>
            <a:r>
              <a:rPr lang="es-ES" sz="2400" dirty="0" err="1" smtClean="0"/>
              <a:t>already</a:t>
            </a:r>
            <a:r>
              <a:rPr lang="es-ES" sz="2400" dirty="0" smtClean="0"/>
              <a:t> a </a:t>
            </a:r>
            <a:r>
              <a:rPr lang="es-ES" sz="2400" dirty="0" err="1" smtClean="0"/>
              <a:t>few</a:t>
            </a:r>
            <a:r>
              <a:rPr lang="es-ES" sz="2400" dirty="0" smtClean="0"/>
              <a:t> </a:t>
            </a:r>
            <a:r>
              <a:rPr lang="es-ES" sz="2400" dirty="0" err="1" smtClean="0"/>
              <a:t>years</a:t>
            </a:r>
            <a:r>
              <a:rPr lang="es-ES" sz="2400" dirty="0" smtClean="0"/>
              <a:t> </a:t>
            </a:r>
            <a:r>
              <a:rPr lang="es-ES" sz="2400" dirty="0" err="1" smtClean="0"/>
              <a:t>history</a:t>
            </a:r>
            <a:r>
              <a:rPr lang="es-ES" sz="2400" dirty="0" smtClean="0"/>
              <a:t>.</a:t>
            </a:r>
          </a:p>
          <a:p>
            <a:r>
              <a:rPr lang="es-ES" sz="2400" dirty="0" smtClean="0"/>
              <a:t>Time to </a:t>
            </a:r>
            <a:r>
              <a:rPr lang="es-ES" sz="2400" dirty="0" err="1" smtClean="0"/>
              <a:t>review</a:t>
            </a:r>
            <a:r>
              <a:rPr lang="es-ES" sz="2400" dirty="0" smtClean="0"/>
              <a:t> </a:t>
            </a:r>
            <a:r>
              <a:rPr lang="es-ES" sz="2400" dirty="0" err="1" smtClean="0"/>
              <a:t>implementation</a:t>
            </a:r>
            <a:r>
              <a:rPr lang="es-ES" sz="2400" dirty="0" smtClean="0"/>
              <a:t> </a:t>
            </a:r>
            <a:r>
              <a:rPr lang="es-ES" sz="2400" dirty="0" smtClean="0">
                <a:sym typeface="Wingdings" panose="05000000000000000000" pitchFamily="2" charset="2"/>
              </a:rPr>
              <a:t></a:t>
            </a:r>
            <a:r>
              <a:rPr lang="es-ES" sz="2400" dirty="0" smtClean="0"/>
              <a:t> </a:t>
            </a:r>
            <a:r>
              <a:rPr lang="en-US" sz="2400" dirty="0" smtClean="0">
                <a:sym typeface="Wingdings" panose="05000000000000000000" pitchFamily="2" charset="2"/>
              </a:rPr>
              <a:t>RCC </a:t>
            </a:r>
            <a:r>
              <a:rPr lang="en-US" sz="2400" dirty="0">
                <a:sym typeface="Wingdings" panose="05000000000000000000" pitchFamily="2" charset="2"/>
              </a:rPr>
              <a:t>workshop  </a:t>
            </a:r>
            <a:r>
              <a:rPr lang="en-US" sz="2400" dirty="0" smtClean="0">
                <a:sym typeface="Wingdings" panose="05000000000000000000" pitchFamily="2" charset="2"/>
              </a:rPr>
              <a:t>and 3</a:t>
            </a:r>
            <a:r>
              <a:rPr lang="en-US" sz="2400" baseline="30000" dirty="0" smtClean="0">
                <a:sym typeface="Wingdings" panose="05000000000000000000" pitchFamily="2" charset="2"/>
              </a:rPr>
              <a:t>rd</a:t>
            </a:r>
            <a:r>
              <a:rPr lang="en-US" sz="2400" dirty="0" smtClean="0">
                <a:sym typeface="Wingdings" panose="05000000000000000000" pitchFamily="2" charset="2"/>
              </a:rPr>
              <a:t> </a:t>
            </a:r>
            <a:r>
              <a:rPr lang="en-US" sz="2400" dirty="0" err="1" smtClean="0">
                <a:sym typeface="Wingdings" panose="05000000000000000000" pitchFamily="2" charset="2"/>
              </a:rPr>
              <a:t>coord</a:t>
            </a:r>
            <a:r>
              <a:rPr lang="en-US" sz="2400" dirty="0" smtClean="0">
                <a:sym typeface="Wingdings" panose="05000000000000000000" pitchFamily="2" charset="2"/>
              </a:rPr>
              <a:t>. </a:t>
            </a:r>
            <a:r>
              <a:rPr lang="en-US" sz="2400" dirty="0">
                <a:sym typeface="Wingdings" panose="05000000000000000000" pitchFamily="2" charset="2"/>
              </a:rPr>
              <a:t>meeting of </a:t>
            </a:r>
            <a:r>
              <a:rPr lang="en-US" sz="2400" dirty="0" smtClean="0">
                <a:sym typeface="Wingdings" panose="05000000000000000000" pitchFamily="2" charset="2"/>
              </a:rPr>
              <a:t>RA </a:t>
            </a:r>
            <a:r>
              <a:rPr lang="en-US" sz="2400" dirty="0">
                <a:sym typeface="Wingdings" panose="05000000000000000000" pitchFamily="2" charset="2"/>
              </a:rPr>
              <a:t>VI RCC </a:t>
            </a:r>
            <a:r>
              <a:rPr lang="en-US" sz="2400" dirty="0" smtClean="0">
                <a:sym typeface="Wingdings" panose="05000000000000000000" pitchFamily="2" charset="2"/>
              </a:rPr>
              <a:t>Network (Nov </a:t>
            </a:r>
            <a:r>
              <a:rPr lang="en-US" sz="2400" dirty="0">
                <a:sym typeface="Wingdings" panose="05000000000000000000" pitchFamily="2" charset="2"/>
              </a:rPr>
              <a:t>2016, </a:t>
            </a:r>
            <a:r>
              <a:rPr lang="en-US" sz="2400" dirty="0" smtClean="0">
                <a:sym typeface="Wingdings" panose="05000000000000000000" pitchFamily="2" charset="2"/>
              </a:rPr>
              <a:t>Belgrade</a:t>
            </a:r>
            <a:r>
              <a:rPr lang="en-US" sz="2400" dirty="0">
                <a:sym typeface="Wingdings" panose="05000000000000000000" pitchFamily="2" charset="2"/>
              </a:rPr>
              <a:t>, Serbia</a:t>
            </a:r>
            <a:r>
              <a:rPr lang="en-US" sz="2400" dirty="0" smtClean="0">
                <a:sym typeface="Wingdings" panose="05000000000000000000" pitchFamily="2" charset="2"/>
              </a:rPr>
              <a:t>.) </a:t>
            </a:r>
            <a:endParaRPr lang="en-US" sz="2400" dirty="0">
              <a:sym typeface="Wingdings" panose="05000000000000000000" pitchFamily="2" charset="2"/>
            </a:endParaRPr>
          </a:p>
          <a:p>
            <a:r>
              <a:rPr lang="en-US" sz="2400" dirty="0">
                <a:sym typeface="Wingdings" panose="05000000000000000000" pitchFamily="2" charset="2"/>
              </a:rPr>
              <a:t>F</a:t>
            </a:r>
            <a:r>
              <a:rPr lang="en-US" sz="2400" dirty="0" smtClean="0">
                <a:sym typeface="Wingdings" panose="05000000000000000000" pitchFamily="2" charset="2"/>
              </a:rPr>
              <a:t>irst </a:t>
            </a:r>
            <a:r>
              <a:rPr lang="en-US" sz="2400" dirty="0">
                <a:sym typeface="Wingdings" panose="05000000000000000000" pitchFamily="2" charset="2"/>
              </a:rPr>
              <a:t>milestones towards a new RCC Operation Plan were defined. Further aspects were taken into consideration, such as outreach and website, the </a:t>
            </a:r>
            <a:r>
              <a:rPr lang="en-US" sz="2400" dirty="0" smtClean="0">
                <a:sym typeface="Wingdings" panose="05000000000000000000" pitchFamily="2" charset="2"/>
              </a:rPr>
              <a:t>CWS, </a:t>
            </a:r>
            <a:r>
              <a:rPr lang="en-US" sz="2400" dirty="0">
                <a:sym typeface="Wingdings" panose="05000000000000000000" pitchFamily="2" charset="2"/>
              </a:rPr>
              <a:t>the role of the RCC Network in RCOFs, training functions, the future Arctic Polar RCC, and funding options. </a:t>
            </a:r>
          </a:p>
          <a:p>
            <a:endParaRPr lang="en-US" sz="2400" dirty="0">
              <a:sym typeface="Wingdings" panose="05000000000000000000" pitchFamily="2" charset="2"/>
            </a:endParaRPr>
          </a:p>
          <a:p>
            <a:pPr marL="0" indent="0">
              <a:buNone/>
            </a:pPr>
            <a:r>
              <a:rPr lang="es-ES" dirty="0" smtClean="0">
                <a:sym typeface="Wingdings" panose="05000000000000000000" pitchFamily="2" charset="2"/>
              </a:rPr>
              <a:t> </a:t>
            </a:r>
            <a:endParaRPr lang="es-ES" dirty="0"/>
          </a:p>
        </p:txBody>
      </p:sp>
      <p:sp>
        <p:nvSpPr>
          <p:cNvPr id="4" name="Título 1"/>
          <p:cNvSpPr txBox="1">
            <a:spLocks/>
          </p:cNvSpPr>
          <p:nvPr/>
        </p:nvSpPr>
        <p:spPr bwMode="auto">
          <a:xfrm>
            <a:off x="611560" y="4387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C00000"/>
                </a:solidFill>
              </a:rPr>
              <a:t>Review of RAVI RCC Network</a:t>
            </a:r>
            <a:br>
              <a:rPr lang="en-US" sz="3200" b="1" dirty="0" smtClean="0">
                <a:solidFill>
                  <a:srgbClr val="C00000"/>
                </a:solidFill>
              </a:rPr>
            </a:br>
            <a:endParaRPr lang="es-ES" sz="3200" b="1" dirty="0">
              <a:solidFill>
                <a:srgbClr val="C00000"/>
              </a:solidFill>
            </a:endParaRPr>
          </a:p>
        </p:txBody>
      </p:sp>
      <p:pic>
        <p:nvPicPr>
          <p:cNvPr id="5" name="Imagen 4"/>
          <p:cNvPicPr>
            <a:picLocks noChangeAspect="1"/>
          </p:cNvPicPr>
          <p:nvPr/>
        </p:nvPicPr>
        <p:blipFill>
          <a:blip r:embed="rId2"/>
          <a:stretch>
            <a:fillRect/>
          </a:stretch>
        </p:blipFill>
        <p:spPr>
          <a:xfrm>
            <a:off x="5086351" y="1772816"/>
            <a:ext cx="4057649" cy="3224212"/>
          </a:xfrm>
          <a:prstGeom prst="rect">
            <a:avLst/>
          </a:prstGeom>
        </p:spPr>
      </p:pic>
    </p:spTree>
    <p:extLst>
      <p:ext uri="{BB962C8B-B14F-4D97-AF65-F5344CB8AC3E}">
        <p14:creationId xmlns:p14="http://schemas.microsoft.com/office/powerpoint/2010/main" val="291961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p:txBody>
          <a:bodyPr/>
          <a:lstStyle/>
          <a:p>
            <a:pPr eaLnBrk="1" hangingPunct="1"/>
            <a:r>
              <a:rPr lang="en-US" sz="3200" b="1" dirty="0" smtClean="0">
                <a:solidFill>
                  <a:srgbClr val="C00000"/>
                </a:solidFill>
              </a:rPr>
              <a:t>TT RCCs and RCOFs</a:t>
            </a:r>
            <a:r>
              <a:rPr lang="en-US" sz="3200" b="1" dirty="0">
                <a:solidFill>
                  <a:srgbClr val="C00000"/>
                </a:solidFill>
              </a:rPr>
              <a:t>: </a:t>
            </a: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Achievements </a:t>
            </a:r>
            <a:r>
              <a:rPr lang="en-US" sz="3200" b="1" dirty="0">
                <a:solidFill>
                  <a:srgbClr val="C00000"/>
                </a:solidFill>
              </a:rPr>
              <a:t>May 2015 – April </a:t>
            </a:r>
            <a:r>
              <a:rPr lang="en-US" sz="3200" b="1" dirty="0" smtClean="0">
                <a:solidFill>
                  <a:srgbClr val="C00000"/>
                </a:solidFill>
              </a:rPr>
              <a:t>2016</a:t>
            </a:r>
          </a:p>
        </p:txBody>
      </p:sp>
      <p:sp>
        <p:nvSpPr>
          <p:cNvPr id="19458" name="Espace réservé du contenu 2"/>
          <p:cNvSpPr>
            <a:spLocks noGrp="1"/>
          </p:cNvSpPr>
          <p:nvPr>
            <p:ph idx="1"/>
          </p:nvPr>
        </p:nvSpPr>
        <p:spPr>
          <a:xfrm>
            <a:off x="457200" y="1268413"/>
            <a:ext cx="8229600" cy="4525962"/>
          </a:xfrm>
        </p:spPr>
        <p:txBody>
          <a:bodyPr/>
          <a:lstStyle/>
          <a:p>
            <a:pPr marL="0" indent="0" eaLnBrk="1" hangingPunct="1">
              <a:buNone/>
            </a:pPr>
            <a:endParaRPr lang="fr-CH" sz="2400" dirty="0" smtClean="0"/>
          </a:p>
          <a:p>
            <a:pPr eaLnBrk="1" hangingPunct="1"/>
            <a:r>
              <a:rPr lang="fr-CH" sz="2400" dirty="0" err="1" smtClean="0"/>
              <a:t>MedCOF</a:t>
            </a:r>
            <a:r>
              <a:rPr lang="fr-CH" sz="2400" dirty="0" smtClean="0"/>
              <a:t> 7 meeting in </a:t>
            </a:r>
            <a:r>
              <a:rPr lang="fr-CH" sz="2400" dirty="0" err="1" smtClean="0"/>
              <a:t>parallel</a:t>
            </a:r>
            <a:r>
              <a:rPr lang="fr-CH" sz="2400" dirty="0" smtClean="0"/>
              <a:t> </a:t>
            </a:r>
            <a:r>
              <a:rPr lang="fr-CH" sz="2400" dirty="0" err="1" smtClean="0"/>
              <a:t>with</a:t>
            </a:r>
            <a:r>
              <a:rPr lang="fr-CH" sz="2400" dirty="0" smtClean="0"/>
              <a:t> SEECOF/PRESANORD in </a:t>
            </a:r>
            <a:r>
              <a:rPr lang="fr-CH" sz="2400" dirty="0" err="1" smtClean="0"/>
              <a:t>November</a:t>
            </a:r>
            <a:r>
              <a:rPr lang="fr-CH" sz="2400" dirty="0" smtClean="0"/>
              <a:t> 2016.</a:t>
            </a:r>
          </a:p>
          <a:p>
            <a:pPr eaLnBrk="1" hangingPunct="1"/>
            <a:r>
              <a:rPr lang="fr-CH" sz="2400" dirty="0" smtClean="0"/>
              <a:t>Targeted training for </a:t>
            </a:r>
            <a:r>
              <a:rPr lang="fr-CH" sz="2400" dirty="0" err="1" smtClean="0"/>
              <a:t>RCOFs</a:t>
            </a:r>
            <a:r>
              <a:rPr lang="fr-CH" sz="2400" dirty="0" smtClean="0"/>
              <a:t> (Rome, </a:t>
            </a:r>
            <a:r>
              <a:rPr lang="fr-CH" sz="2400" dirty="0" err="1" smtClean="0"/>
              <a:t>Nov</a:t>
            </a:r>
            <a:r>
              <a:rPr lang="fr-CH" sz="2400" dirty="0" smtClean="0"/>
              <a:t> 2016)</a:t>
            </a:r>
          </a:p>
          <a:p>
            <a:pPr eaLnBrk="1" hangingPunct="1"/>
            <a:r>
              <a:rPr lang="fr-CH" sz="2400" dirty="0" smtClean="0"/>
              <a:t>RCC </a:t>
            </a:r>
            <a:r>
              <a:rPr lang="fr-CH" sz="2400" dirty="0"/>
              <a:t>workshop </a:t>
            </a:r>
            <a:r>
              <a:rPr lang="fr-CH" sz="2400" dirty="0" smtClean="0"/>
              <a:t>(</a:t>
            </a:r>
            <a:r>
              <a:rPr lang="fr-CH" sz="2400" dirty="0"/>
              <a:t>B</a:t>
            </a:r>
            <a:r>
              <a:rPr lang="fr-CH" sz="2400" dirty="0" smtClean="0"/>
              <a:t>elgrade, </a:t>
            </a:r>
            <a:r>
              <a:rPr lang="fr-CH" sz="2400" dirty="0" err="1" smtClean="0"/>
              <a:t>Nov</a:t>
            </a:r>
            <a:r>
              <a:rPr lang="fr-CH" sz="2400" dirty="0" smtClean="0"/>
              <a:t> 2016)</a:t>
            </a:r>
          </a:p>
          <a:p>
            <a:pPr eaLnBrk="1" hangingPunct="1"/>
            <a:r>
              <a:rPr lang="fr-CH" sz="2400" dirty="0" smtClean="0"/>
              <a:t>Fluent </a:t>
            </a:r>
            <a:r>
              <a:rPr lang="en-US" sz="2400" dirty="0"/>
              <a:t>link between the RCCs and </a:t>
            </a:r>
            <a:r>
              <a:rPr lang="en-US" sz="2400" dirty="0" smtClean="0"/>
              <a:t>RCOFs </a:t>
            </a:r>
            <a:r>
              <a:rPr lang="en-US" sz="2400" dirty="0" smtClean="0">
                <a:sym typeface="Wingdings" panose="05000000000000000000" pitchFamily="2" charset="2"/>
              </a:rPr>
              <a:t>through RCOFs MG</a:t>
            </a:r>
          </a:p>
          <a:p>
            <a:pPr eaLnBrk="1" hangingPunct="1"/>
            <a:r>
              <a:rPr lang="en-US" sz="2400" dirty="0" smtClean="0">
                <a:sym typeface="Wingdings" panose="05000000000000000000" pitchFamily="2" charset="2"/>
              </a:rPr>
              <a:t>Work in progress to improve LRF verification, monitoring, etc. (including C3S, RCCs, RCOFs)</a:t>
            </a:r>
          </a:p>
          <a:p>
            <a:pPr eaLnBrk="1" hangingPunct="1"/>
            <a:r>
              <a:rPr lang="en-US" sz="2400" dirty="0" smtClean="0">
                <a:sym typeface="Wingdings" panose="05000000000000000000" pitchFamily="2" charset="2"/>
              </a:rPr>
              <a:t>Expansion of RAVI RCC network to the North  Polar RCC </a:t>
            </a:r>
          </a:p>
          <a:p>
            <a:pPr marL="0" indent="0" eaLnBrk="1" hangingPunct="1">
              <a:buNone/>
            </a:pPr>
            <a:endParaRPr lang="fr-CH" sz="2400" dirty="0" smtClean="0"/>
          </a:p>
        </p:txBody>
      </p:sp>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6755</TotalTime>
  <Words>3106</Words>
  <Application>Microsoft Office PowerPoint</Application>
  <PresentationFormat>Bildspel på skärmen (4:3)</PresentationFormat>
  <Paragraphs>338</Paragraphs>
  <Slides>44</Slides>
  <Notes>0</Notes>
  <HiddenSlides>0</HiddenSlides>
  <MMClips>0</MMClips>
  <ScaleCrop>false</ScaleCrop>
  <HeadingPairs>
    <vt:vector size="4" baseType="variant">
      <vt:variant>
        <vt:lpstr>Tema</vt:lpstr>
      </vt:variant>
      <vt:variant>
        <vt:i4>2</vt:i4>
      </vt:variant>
      <vt:variant>
        <vt:lpstr>Bildrubriker</vt:lpstr>
      </vt:variant>
      <vt:variant>
        <vt:i4>44</vt:i4>
      </vt:variant>
    </vt:vector>
  </HeadingPairs>
  <TitlesOfParts>
    <vt:vector size="46" baseType="lpstr">
      <vt:lpstr>Office-teema</vt:lpstr>
      <vt:lpstr>Office</vt:lpstr>
      <vt:lpstr>WMO, 5th Meeting of the RA VI Management Group, 26-28 April 2017, Vilnius, Lithuania</vt:lpstr>
      <vt:lpstr>Vision of the WG Climate and Hydrology</vt:lpstr>
      <vt:lpstr>Work plan, overview</vt:lpstr>
      <vt:lpstr>Development of activities</vt:lpstr>
      <vt:lpstr>TT RCCs and RCOF: Leader J.-P. Ceron (France)</vt:lpstr>
      <vt:lpstr>Targeted training for RCOFs</vt:lpstr>
      <vt:lpstr>Work in progress to improve LRF verification, monitoring, etc. (including C3S, RCCs, RCOFs) </vt:lpstr>
      <vt:lpstr>PowerPoint-presentation</vt:lpstr>
      <vt:lpstr>TT RCCs and RCOFs:  Achievements May 2015 – April 2016</vt:lpstr>
      <vt:lpstr>TT Climate Watch System, Leader: Hermann Mächel  (Germany)</vt:lpstr>
      <vt:lpstr>Increasing the awareness of Climate Watch System (CWS) by publishing an article in the WMO Bulletin</vt:lpstr>
      <vt:lpstr>Climate Watch Advisory - Website</vt:lpstr>
      <vt:lpstr>Climate Watch Advisory - Website</vt:lpstr>
      <vt:lpstr>Guidance for Climate Watch Implementation</vt:lpstr>
      <vt:lpstr>TT Climate Watch System:  Achievements May 2016 – April 2017</vt:lpstr>
      <vt:lpstr> TT Agricultural Meteorology, Leader: Josef Eitzinger (Austria)</vt:lpstr>
      <vt:lpstr>PowerPoint-presentation</vt:lpstr>
      <vt:lpstr>PowerPoint-presentation</vt:lpstr>
      <vt:lpstr>PowerPoint-presentation</vt:lpstr>
      <vt:lpstr> TT Agricultural Meteorology:  Achievements May 2016 – April 2017</vt:lpstr>
      <vt:lpstr> TT Water Scarcity and Drought, TT: Silvano Pecora (Italy) &amp; Sandor Szalai (Hungary)</vt:lpstr>
      <vt:lpstr> TT Water Scarcity and Drought: Achievements May 2016 – April 2017</vt:lpstr>
      <vt:lpstr> TT Hydrological Modeling, Forecasting and Warning,  Leader: Eric Sprokkereef (Netherlands), since Sept 2016</vt:lpstr>
      <vt:lpstr> TT Hydrological Modeling, Forecasting and Warning Achievements May 2015 – April 2016 (1)</vt:lpstr>
      <vt:lpstr> TT Hydrological Modeling, Forecasting and Warning Achievements May 2015 – April 2016 (2)</vt:lpstr>
      <vt:lpstr> TT Hydrological Modeling, Forecasting and Warning Achievements May 2015 – April 2016 (3)</vt:lpstr>
      <vt:lpstr> TT Data operations &amp; Management: Jose Antonio Guijarro (Spain) &amp; Harry Dixon (UK)</vt:lpstr>
      <vt:lpstr>PowerPoint-presentation</vt:lpstr>
      <vt:lpstr>PowerPoint-presentation</vt:lpstr>
      <vt:lpstr>PowerPoint-presentation</vt:lpstr>
      <vt:lpstr>PowerPoint-presentation</vt:lpstr>
      <vt:lpstr> TT on Data operations &amp; Management: Achievements May 2015 – April 2016</vt:lpstr>
      <vt:lpstr>PowerPoint-presentation</vt:lpstr>
      <vt:lpstr>PowerPoint-presentation</vt:lpstr>
      <vt:lpstr>PowerPoint-presentation</vt:lpstr>
      <vt:lpstr>PowerPoint-presentation</vt:lpstr>
      <vt:lpstr>PowerPoint-presentation</vt:lpstr>
      <vt:lpstr>PowerPoint-presentation</vt:lpstr>
      <vt:lpstr>PowerPoint-presentation</vt:lpstr>
      <vt:lpstr>Main achievements of WG CH since MG IV Apr 2016 (1)</vt:lpstr>
      <vt:lpstr>Main achievements of WG CH since MG IV Apr 2016 (2)</vt:lpstr>
      <vt:lpstr>Some issues (1)</vt:lpstr>
      <vt:lpstr>Some issues (2)</vt:lpstr>
      <vt:lpstr>Conclusions</vt:lpstr>
    </vt:vector>
  </TitlesOfParts>
  <Company>Ympäristöhallinto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 VI priorities and recommendations for the next intersessional period</dc:title>
  <dc:creator>Puupponen Markku</dc:creator>
  <cp:lastModifiedBy>Alionte Eklund Cristina</cp:lastModifiedBy>
  <cp:revision>177</cp:revision>
  <dcterms:created xsi:type="dcterms:W3CDTF">2013-08-26T11:18:44Z</dcterms:created>
  <dcterms:modified xsi:type="dcterms:W3CDTF">2017-04-26T10:36:06Z</dcterms:modified>
</cp:coreProperties>
</file>