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1" r:id="rId3"/>
    <p:sldId id="327" r:id="rId4"/>
    <p:sldId id="328" r:id="rId5"/>
    <p:sldId id="329" r:id="rId6"/>
    <p:sldId id="331" r:id="rId7"/>
    <p:sldId id="319" r:id="rId8"/>
    <p:sldId id="333" r:id="rId9"/>
    <p:sldId id="334" r:id="rId10"/>
    <p:sldId id="335" r:id="rId11"/>
    <p:sldId id="336" r:id="rId12"/>
    <p:sldId id="337" r:id="rId13"/>
    <p:sldId id="32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99645" autoAdjust="0"/>
  </p:normalViewPr>
  <p:slideViewPr>
    <p:cSldViewPr snapToGrid="0" snapToObjects="1">
      <p:cViewPr>
        <p:scale>
          <a:sx n="100" d="100"/>
          <a:sy n="100" d="100"/>
        </p:scale>
        <p:origin x="-72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086A5-8303-4679-8EDC-2FB37D9C5D6F}" type="datetimeFigureOut">
              <a:rPr lang="en-US" smtClean="0"/>
              <a:t>10/05/2017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17D4-0062-4D89-8CC9-6B61C2A71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40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2545-D340-4958-A8FC-2F639AA262EE}" type="datetimeFigureOut">
              <a:rPr lang="en-US" smtClean="0"/>
              <a:t>10/05/2017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085CC-3E87-4FA3-8E3C-C1A6F05B9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4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572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Slide Image Placeholder 1"/>
          <p:cNvSpPr txBox="1">
            <a:spLocks noRot="1" noChangeAspect="1"/>
          </p:cNvSpPr>
          <p:nvPr/>
        </p:nvSpPr>
        <p:spPr bwMode="auto">
          <a:xfrm>
            <a:off x="917575" y="753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2431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3 questions:</a:t>
            </a:r>
          </a:p>
          <a:p>
            <a:r>
              <a:rPr lang="fr-CH" dirty="0" smtClean="0"/>
              <a:t>1.</a:t>
            </a:r>
          </a:p>
          <a:p>
            <a:r>
              <a:rPr lang="fr-CH" dirty="0" smtClean="0"/>
              <a:t>2.</a:t>
            </a:r>
          </a:p>
          <a:p>
            <a:r>
              <a:rPr lang="fr-CH" dirty="0" smtClean="0"/>
              <a:t>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68910-A4E8-4E13-940B-AC6E6544289C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83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3 questions:</a:t>
            </a:r>
          </a:p>
          <a:p>
            <a:r>
              <a:rPr lang="fr-CH" dirty="0" smtClean="0"/>
              <a:t>1.</a:t>
            </a:r>
          </a:p>
          <a:p>
            <a:r>
              <a:rPr lang="fr-CH" dirty="0" smtClean="0"/>
              <a:t>2.</a:t>
            </a:r>
          </a:p>
          <a:p>
            <a:r>
              <a:rPr lang="fr-CH" dirty="0" smtClean="0"/>
              <a:t>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68910-A4E8-4E13-940B-AC6E6544289C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83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3 questions:</a:t>
            </a:r>
          </a:p>
          <a:p>
            <a:r>
              <a:rPr lang="fr-CH" dirty="0" smtClean="0"/>
              <a:t>1.</a:t>
            </a:r>
          </a:p>
          <a:p>
            <a:r>
              <a:rPr lang="fr-CH" dirty="0" smtClean="0"/>
              <a:t>2.</a:t>
            </a:r>
          </a:p>
          <a:p>
            <a:r>
              <a:rPr lang="fr-CH" dirty="0" smtClean="0"/>
              <a:t>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68910-A4E8-4E13-940B-AC6E6544289C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2831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FAAC-D4DC-4AE3-9506-6721A9C7D9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7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47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Improving Regional Business and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Format and focus of RA sessions and WGs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0" y="827773"/>
            <a:ext cx="9134371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739" y="31429"/>
            <a:ext cx="1259632" cy="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706858"/>
            <a:ext cx="9019469" cy="72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Meeting of RAVI TT on Regional and Operational Planning</a:t>
            </a:r>
            <a:r>
              <a:rPr lang="hr-HR" sz="20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, Geneva,</a:t>
            </a:r>
            <a:r>
              <a:rPr lang="en-US" sz="20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3 March 2017</a:t>
            </a:r>
            <a:endParaRPr lang="hr-HR" sz="2000" b="1" dirty="0" smtClean="0">
              <a:solidFill>
                <a:srgbClr val="00009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9549" y="1419226"/>
            <a:ext cx="8886119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266700" defTabSz="914400" fontAlgn="base">
              <a:spcBef>
                <a:spcPct val="0"/>
              </a:spcBef>
              <a:spcAft>
                <a:spcPts val="600"/>
              </a:spcAft>
              <a:buSzPct val="130000"/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Private Public Partnership</a:t>
            </a:r>
          </a:p>
          <a:p>
            <a:pPr marL="266700" lvl="2" indent="276225" defTabSz="914400" fontAlgn="base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Should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Members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aim to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coordinate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RA VI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with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non-NMHS organizations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to </a:t>
            </a:r>
            <a:endParaRPr lang="hr-HR" dirty="0" smtClean="0">
              <a:solidFill>
                <a:srgbClr val="00009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66700" lvl="2" indent="276225" defTabSz="914400" fontAlgn="base">
              <a:spcBef>
                <a:spcPct val="0"/>
              </a:spcBef>
              <a:spcAft>
                <a:spcPct val="0"/>
              </a:spcAft>
              <a:buSzPct val="80000"/>
            </a:pP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ensure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they’re </a:t>
            </a: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aligned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where possible. If so, </a:t>
            </a: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ct val="0"/>
              </a:spcAft>
              <a:buSzPct val="130000"/>
              <a:buFont typeface="Arial" pitchFamily="34" charset="0"/>
              <a:buChar char="•"/>
            </a:pPr>
            <a:endParaRPr lang="en-US" dirty="0" smtClean="0">
              <a:solidFill>
                <a:srgbClr val="00009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1" indent="266700" defTabSz="914400" fontAlgn="base">
              <a:spcBef>
                <a:spcPct val="0"/>
              </a:spcBef>
              <a:spcAft>
                <a:spcPts val="600"/>
              </a:spcAft>
              <a:buSzPct val="130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Which are the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main priorities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emerging issues 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 RAVI </a:t>
            </a:r>
          </a:p>
          <a:p>
            <a:pPr marL="266700" lvl="2" indent="276225" defTabSz="914400" fontAlgn="base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focusing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its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resources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on during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2018 – 2019 </a:t>
            </a:r>
          </a:p>
          <a:p>
            <a:pPr marL="266700" lvl="2" indent="276225" defTabSz="914400" fontAlgn="base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</a:pP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 </a:t>
            </a: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input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the </a:t>
            </a:r>
            <a:r>
              <a:rPr lang="en-US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new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WMO SP 2020 – 2023</a:t>
            </a:r>
          </a:p>
          <a:p>
            <a:pPr marL="266700" lvl="2" indent="276225" defTabSz="914400" fontAlgn="base">
              <a:spcBef>
                <a:spcPct val="0"/>
              </a:spcBef>
              <a:spcAft>
                <a:spcPct val="0"/>
              </a:spcAft>
              <a:buSzPct val="80000"/>
              <a:buFont typeface="Wingdings" pitchFamily="2" charset="2"/>
              <a:buChar char="ü"/>
            </a:pPr>
            <a:r>
              <a:rPr lang="en-US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indicated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differences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the </a:t>
            </a:r>
            <a:r>
              <a:rPr lang="en-US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sub-regions</a:t>
            </a:r>
            <a:r>
              <a:rPr lang="en-US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628650" lvl="3" indent="285750" defTabSz="914400" eaLnBrk="0" fontAlgn="base" hangingPunct="0">
              <a:spcBef>
                <a:spcPct val="0"/>
              </a:spcBef>
              <a:spcAft>
                <a:spcPct val="0"/>
              </a:spcAft>
              <a:buSzPct val="70000"/>
              <a:buFont typeface="Courier New" pitchFamily="49" charset="0"/>
              <a:buChar char="o"/>
            </a:pPr>
            <a:endParaRPr lang="en-US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  <a:buFont typeface="Arial" pitchFamily="34" charset="0"/>
              <a:buChar char="•"/>
            </a:pP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It is important to </a:t>
            </a:r>
            <a:r>
              <a:rPr lang="en-US" u="sng" dirty="0" smtClean="0" bmk="">
                <a:solidFill>
                  <a:srgbClr val="000090"/>
                </a:solidFill>
                <a:cs typeface="Arial" pitchFamily="34" charset="0"/>
              </a:rPr>
              <a:t>find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speakers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for the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RECO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triggering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a real/productive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discussion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on </a:t>
            </a:r>
            <a:endParaRPr lang="hr-HR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</a:pP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issues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of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importance</a:t>
            </a:r>
            <a:r>
              <a:rPr lang="hr-HR" b="1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(</a:t>
            </a:r>
            <a:r>
              <a:rPr lang="en-GB" i="1" dirty="0" smtClean="0" bmk="">
                <a:solidFill>
                  <a:srgbClr val="000090"/>
                </a:solidFill>
                <a:cs typeface="Arial" pitchFamily="34" charset="0"/>
              </a:rPr>
              <a:t>e.g. WMO Strategic and Operational Plan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)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 </a:t>
            </a:r>
            <a:endParaRPr lang="hr-HR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</a:pPr>
            <a:endParaRPr lang="hr-HR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  <a:buFont typeface="Arial" pitchFamily="34" charset="0"/>
              <a:buChar char="•"/>
            </a:pP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RAVI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session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including RECO could be carried out as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two days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of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 RECO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and </a:t>
            </a:r>
            <a:endParaRPr lang="hr-HR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</a:pP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two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 or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three days</a:t>
            </a:r>
            <a:r>
              <a:rPr lang="hr-HR" b="1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of the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RAVI session</a:t>
            </a:r>
            <a:endParaRPr lang="hr-HR" b="1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</a:pPr>
            <a:endParaRPr lang="hr-HR" dirty="0" smtClean="0" bmk="">
              <a:solidFill>
                <a:srgbClr val="000090"/>
              </a:solidFill>
              <a:cs typeface="Arial" pitchFamily="34" charset="0"/>
            </a:endParaRP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  <a:buFont typeface="Arial" pitchFamily="34" charset="0"/>
              <a:buChar char="•"/>
            </a:pPr>
            <a:r>
              <a:rPr lang="en-GB" b="1" dirty="0" smtClean="0" bmk="">
                <a:solidFill>
                  <a:srgbClr val="000090"/>
                </a:solidFill>
                <a:cs typeface="Arial" pitchFamily="34" charset="0"/>
              </a:rPr>
              <a:t>RECO</a:t>
            </a:r>
            <a:r>
              <a:rPr lang="hr-HR" b="1" dirty="0" smtClean="0" bmk="">
                <a:solidFill>
                  <a:srgbClr val="000090"/>
                </a:solidFill>
                <a:cs typeface="Arial" pitchFamily="34" charset="0"/>
              </a:rPr>
              <a:t> + </a:t>
            </a:r>
            <a:r>
              <a:rPr lang="en-US" b="1" dirty="0" smtClean="0" bmk="">
                <a:solidFill>
                  <a:srgbClr val="000090"/>
                </a:solidFill>
                <a:cs typeface="Arial" pitchFamily="34" charset="0"/>
              </a:rPr>
              <a:t>17th RAVI Session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will be held </a:t>
            </a:r>
            <a:r>
              <a:rPr lang="hr-HR" strike="sngStrike" dirty="0" smtClean="0" bmk="">
                <a:solidFill>
                  <a:srgbClr val="000090"/>
                </a:solidFill>
                <a:cs typeface="Arial" pitchFamily="34" charset="0"/>
              </a:rPr>
              <a:t>from </a:t>
            </a:r>
            <a:r>
              <a:rPr lang="en-GB" b="1" strike="sngStrike" dirty="0" smtClean="0" bmk="">
                <a:solidFill>
                  <a:srgbClr val="000090"/>
                </a:solidFill>
                <a:cs typeface="Arial" pitchFamily="34" charset="0"/>
              </a:rPr>
              <a:t>27</a:t>
            </a:r>
            <a:r>
              <a:rPr lang="en-GB" strike="sngStrike" baseline="30000" dirty="0" smtClean="0" bmk="">
                <a:solidFill>
                  <a:srgbClr val="000090"/>
                </a:solidFill>
                <a:cs typeface="Arial" pitchFamily="34" charset="0"/>
              </a:rPr>
              <a:t>th</a:t>
            </a:r>
            <a:r>
              <a:rPr lang="en-US" strike="sngStrike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b="1" strike="sngStrike" dirty="0" smtClean="0" bmk="">
                <a:solidFill>
                  <a:srgbClr val="000090"/>
                </a:solidFill>
                <a:cs typeface="Arial" pitchFamily="34" charset="0"/>
              </a:rPr>
              <a:t>November</a:t>
            </a:r>
            <a:r>
              <a:rPr lang="hr-HR" strike="sngStrike" dirty="0" smtClean="0" bmk="">
                <a:solidFill>
                  <a:srgbClr val="000090"/>
                </a:solidFill>
                <a:cs typeface="Arial" pitchFamily="34" charset="0"/>
              </a:rPr>
              <a:t> to </a:t>
            </a:r>
            <a:r>
              <a:rPr lang="en-GB" b="1" strike="sngStrike" dirty="0" smtClean="0" bmk="">
                <a:solidFill>
                  <a:srgbClr val="000090"/>
                </a:solidFill>
                <a:cs typeface="Arial" pitchFamily="34" charset="0"/>
              </a:rPr>
              <a:t>1</a:t>
            </a:r>
            <a:r>
              <a:rPr lang="hr-HR" strike="sngStrike" baseline="30000" dirty="0" smtClean="0" bmk="">
                <a:solidFill>
                  <a:srgbClr val="000090"/>
                </a:solidFill>
                <a:cs typeface="Arial" pitchFamily="34" charset="0"/>
              </a:rPr>
              <a:t>st</a:t>
            </a:r>
            <a:r>
              <a:rPr lang="hr-HR" strike="sngStrike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b="1" strike="sngStrike" dirty="0" smtClean="0" bmk="">
                <a:solidFill>
                  <a:srgbClr val="000090"/>
                </a:solidFill>
                <a:cs typeface="Arial" pitchFamily="34" charset="0"/>
              </a:rPr>
              <a:t>December</a:t>
            </a:r>
            <a:r>
              <a:rPr lang="hr-HR" b="1" strike="sngStrike" dirty="0" smtClean="0" bmk="">
                <a:solidFill>
                  <a:srgbClr val="000090"/>
                </a:solidFill>
                <a:cs typeface="Arial" pitchFamily="34" charset="0"/>
              </a:rPr>
              <a:t> 2017</a:t>
            </a:r>
          </a:p>
          <a:p>
            <a:pPr marL="0" lvl="2" indent="266700" defTabSz="914400" eaLnBrk="0" fontAlgn="base" hangingPunct="0">
              <a:spcBef>
                <a:spcPct val="0"/>
              </a:spcBef>
              <a:spcAft>
                <a:spcPct val="0"/>
              </a:spcAft>
              <a:buSzPct val="130000"/>
            </a:pP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Venue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of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the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US" dirty="0" smtClean="0" bmk="">
                <a:solidFill>
                  <a:srgbClr val="000090"/>
                </a:solidFill>
                <a:cs typeface="Arial" pitchFamily="34" charset="0"/>
              </a:rPr>
              <a:t>Session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is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still</a:t>
            </a:r>
            <a:r>
              <a:rPr lang="hr-HR" dirty="0" smtClean="0" bmk="">
                <a:solidFill>
                  <a:srgbClr val="000090"/>
                </a:solidFill>
                <a:cs typeface="Arial" pitchFamily="34" charset="0"/>
              </a:rPr>
              <a:t> </a:t>
            </a:r>
            <a:r>
              <a:rPr lang="en-GB" dirty="0" smtClean="0" bmk="">
                <a:solidFill>
                  <a:srgbClr val="000090"/>
                </a:solidFill>
                <a:cs typeface="Arial" pitchFamily="34" charset="0"/>
              </a:rPr>
              <a:t>opened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rgbClr val="00009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52775" y="6529536"/>
            <a:ext cx="348614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5th RA VI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MG, Vilnius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Lithuania, 26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April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201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-16195"/>
            <a:ext cx="7334250" cy="748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to plan input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RAVI 17th Session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?</a:t>
            </a:r>
            <a:endParaRPr lang="en-GB" sz="2800" b="1" dirty="0">
              <a:solidFill>
                <a:srgbClr val="00009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77148"/>
            <a:ext cx="685800" cy="365125"/>
          </a:xfrm>
        </p:spPr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10</a:t>
            </a:fld>
            <a:r>
              <a:rPr lang="hr-HR" dirty="0" smtClean="0"/>
              <a:t> /</a:t>
            </a:r>
            <a:r>
              <a:rPr lang="hr-HR" sz="1000" dirty="0" smtClean="0"/>
              <a:t>26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9075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0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0" y="827773"/>
            <a:ext cx="9134371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739" y="31429"/>
            <a:ext cx="1259632" cy="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344908"/>
            <a:ext cx="9019469" cy="72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Lessons learned – filling the gaps – WAY OF DOING BUSSINES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847353"/>
            <a:ext cx="9019468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</a:p>
          <a:p>
            <a:pPr marL="0" lvl="1" indent="266700" defTabSz="914400" fontAlgn="base">
              <a:spcBef>
                <a:spcPct val="0"/>
              </a:spcBef>
              <a:buSzPct val="130000"/>
              <a:buFont typeface="Arial" pitchFamily="34" charset="0"/>
              <a:buChar char="•"/>
            </a:pPr>
            <a:r>
              <a:rPr lang="vi-VN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-17 session has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opportunity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progress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its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performance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smaller session period 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</a:pP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and  optimal effectivenes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by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avoiding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Congress st</a:t>
            </a:r>
            <a:r>
              <a:rPr lang="fr-CH" b="1" dirty="0" err="1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yl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session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not processing copy-paste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Cg-17 / RA II / RA IV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session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documents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vi-VN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ompile</a:t>
            </a:r>
            <a:r>
              <a:rPr lang="vi-VN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Cg-17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decision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relevant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for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and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present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condensed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(table )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format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more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comprehensive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documents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related to decisions -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tailor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format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that are not </a:t>
            </a:r>
          </a:p>
          <a:p>
            <a:pPr marL="266700" lvl="1" indent="276225" defTabSz="914400" fontAlgn="base">
              <a:spcBef>
                <a:spcPct val="0"/>
              </a:spcBef>
              <a:spcAft>
                <a:spcPts val="1200"/>
              </a:spcAft>
              <a:buSzPct val="80000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expected to be discussed (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except if a Mamber explicitly express wish to be done so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Tailor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optimal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structures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plans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ToRs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constituent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and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subsidiary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bodies</a:t>
            </a:r>
            <a:endParaRPr lang="vi-VN" dirty="0" smtClean="0">
              <a:solidFill>
                <a:srgbClr val="00009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1" indent="266700" defTabSz="914400" fontAlgn="base">
              <a:spcBef>
                <a:spcPct val="0"/>
              </a:spcBef>
              <a:buSzPct val="130000"/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Preliminary work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by the </a:t>
            </a:r>
            <a:r>
              <a:rPr lang="vi-VN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vi-VN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retariat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vi-VN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compile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Congress Decisions List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soon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after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600"/>
              </a:spcAft>
              <a:buSzPct val="130000"/>
            </a:pP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ending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of the Congress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session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send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it to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EC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/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TCs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for their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joint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adjustment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of their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ToRs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budget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alocation /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support</a:t>
            </a:r>
          </a:p>
          <a:p>
            <a:pPr marL="266700" lvl="1" indent="276225" defTabSz="914400" fontAlgn="base"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inclusion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the WMO Operational Plan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80000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 a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project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oriented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format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  <a:buFont typeface="Arial" pitchFamily="34" charset="0"/>
              <a:buChar char="•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Up to now there was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 request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by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anyone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exception PRA VI one month ago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52775" y="6529536"/>
            <a:ext cx="348614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5th RA VI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MG, Vilnius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Lithuania, 26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April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201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-16195"/>
            <a:ext cx="7334250" cy="748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to plan input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RAVI 17th Session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?</a:t>
            </a:r>
            <a:endParaRPr lang="en-GB" sz="2800" b="1" dirty="0">
              <a:solidFill>
                <a:srgbClr val="00009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77148"/>
            <a:ext cx="685800" cy="365125"/>
          </a:xfrm>
        </p:spPr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11</a:t>
            </a:fld>
            <a:r>
              <a:rPr lang="hr-HR" dirty="0" smtClean="0"/>
              <a:t> /</a:t>
            </a:r>
            <a:r>
              <a:rPr lang="hr-HR" sz="1000" dirty="0" smtClean="0"/>
              <a:t>26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6493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0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20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49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0" y="827773"/>
            <a:ext cx="9134371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RA 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739" y="31429"/>
            <a:ext cx="1259632" cy="74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6200" y="344908"/>
            <a:ext cx="9019469" cy="721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Lessons learned – filling the gaps </a:t>
            </a:r>
            <a:r>
              <a:rPr lang="hr-HR" sz="2000" b="1" dirty="0" smtClean="0">
                <a:solidFill>
                  <a:srgbClr val="00009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WAY OF DOING BUSSINES</a:t>
            </a:r>
            <a:endParaRPr lang="hr-HR" sz="2000" b="1" dirty="0" smtClean="0">
              <a:solidFill>
                <a:srgbClr val="00009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199" y="1259415"/>
            <a:ext cx="9019469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1" indent="266700" defTabSz="914400" fontAlgn="base">
              <a:spcBef>
                <a:spcPct val="0"/>
              </a:spcBef>
              <a:spcAft>
                <a:spcPts val="600"/>
              </a:spcAft>
              <a:buSzPct val="130000"/>
              <a:buFont typeface="Arial" pitchFamily="34" charset="0"/>
              <a:buChar char="•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Urgent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need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fill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all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communication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gaps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toward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 Members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related to the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vi-VN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Cg-17</a:t>
            </a:r>
            <a:r>
              <a:rPr lang="vi-VN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decisions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Operating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plan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WMO /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 priorities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executed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ongoing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current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needs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requirements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66700" lvl="1" indent="276225" defTabSz="914400" fontAlgn="base">
              <a:spcBef>
                <a:spcPct val="0"/>
              </a:spcBef>
              <a:buSzPct val="80000"/>
              <a:buFont typeface="Wingdings" pitchFamily="2" charset="2"/>
              <a:buChar char="ü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perception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of the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 performance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/ structure in the next PRA VI, RA VI MG mandate </a:t>
            </a:r>
          </a:p>
          <a:p>
            <a:pPr marL="266700" lvl="1" indent="276225" defTabSz="914400" fontAlgn="base">
              <a:spcBef>
                <a:spcPct val="0"/>
              </a:spcBef>
              <a:spcAft>
                <a:spcPts val="600"/>
              </a:spcAft>
              <a:buSzPct val="80000"/>
              <a:buFont typeface="Wingdings" pitchFamily="2" charset="2"/>
              <a:buChar char="ü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EC SOP working paper / draft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Plan (2020-30)</a:t>
            </a: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80000"/>
            </a:pP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higly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beneficial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articulate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by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TECO</a:t>
            </a:r>
            <a:endParaRPr lang="vi-VN" b="1" dirty="0" smtClean="0">
              <a:solidFill>
                <a:srgbClr val="00009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lvl="1" indent="266700" defTabSz="914400" fontAlgn="base">
              <a:spcBef>
                <a:spcPct val="0"/>
              </a:spcBef>
              <a:spcAft>
                <a:spcPts val="1200"/>
              </a:spcAft>
              <a:buSzPct val="130000"/>
              <a:buFont typeface="Arial" pitchFamily="34" charset="0"/>
              <a:buChar char="•"/>
            </a:pP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Request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Secretariat for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 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document with </a:t>
            </a:r>
            <a:r>
              <a:rPr lang="hr-HR" i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abreviations</a:t>
            </a:r>
          </a:p>
          <a:p>
            <a:pPr marL="0" lvl="1" indent="266700" defTabSz="914400" fontAlgn="base">
              <a:spcBef>
                <a:spcPct val="0"/>
              </a:spcBef>
              <a:buSzPct val="130000"/>
              <a:buFont typeface="Arial" pitchFamily="34" charset="0"/>
              <a:buChar char="•"/>
            </a:pPr>
            <a:r>
              <a:rPr lang="hr-HR" u="sng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Urgent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request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to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define</a:t>
            </a:r>
            <a:r>
              <a:rPr lang="hr-HR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the </a:t>
            </a:r>
            <a:r>
              <a:rPr lang="hr-HR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 VI – 17 </a:t>
            </a:r>
            <a:r>
              <a:rPr lang="en-GB" b="1" dirty="0" smtClean="0">
                <a:solidFill>
                  <a:srgbClr val="00009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dates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52775" y="6529536"/>
            <a:ext cx="3486149" cy="3127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5th RA VI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MG, Vilnius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Lithuania, 26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–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27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April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201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-16195"/>
            <a:ext cx="7334250" cy="748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to plan input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the RAVI 17th Session</a:t>
            </a:r>
            <a:r>
              <a:rPr lang="hr-HR" sz="2800" b="1" dirty="0" smtClean="0">
                <a:solidFill>
                  <a:srgbClr val="00009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?</a:t>
            </a:r>
            <a:endParaRPr lang="en-GB" sz="2800" b="1" dirty="0">
              <a:solidFill>
                <a:srgbClr val="00009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477148"/>
            <a:ext cx="685800" cy="365125"/>
          </a:xfrm>
        </p:spPr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12</a:t>
            </a:fld>
            <a:r>
              <a:rPr lang="hr-HR" dirty="0" smtClean="0"/>
              <a:t> /</a:t>
            </a:r>
            <a:r>
              <a:rPr lang="hr-HR" sz="1000" dirty="0" smtClean="0"/>
              <a:t>26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433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781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95" y="0"/>
            <a:ext cx="84515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WMO CONVENTION ON REGIONAL ASSOCIATION-1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07" y="1142420"/>
            <a:ext cx="8540318" cy="5213930"/>
          </a:xfrm>
        </p:spPr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r>
              <a:rPr lang="en-US" sz="2800" b="1" dirty="0"/>
              <a:t>Regional associations </a:t>
            </a:r>
            <a:endParaRPr lang="en-US" sz="2800" dirty="0"/>
          </a:p>
          <a:p>
            <a:r>
              <a:rPr lang="en-US" sz="2800" dirty="0"/>
              <a:t>ARTICLE 18 </a:t>
            </a:r>
            <a:endParaRPr lang="en-US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Regional </a:t>
            </a:r>
            <a:r>
              <a:rPr lang="en-US" sz="2800" dirty="0"/>
              <a:t>associations shall be composed of the Members of the Organization, the networks of which lie in or extend into the Region;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Members </a:t>
            </a:r>
            <a:r>
              <a:rPr lang="en-US" sz="2800" dirty="0"/>
              <a:t>of the Organization shall be entitled to attend the </a:t>
            </a:r>
            <a:r>
              <a:rPr lang="en-US" sz="2800" dirty="0" smtClean="0"/>
              <a:t>meetings </a:t>
            </a:r>
            <a:r>
              <a:rPr lang="en-US" sz="2800" dirty="0"/>
              <a:t>of regional associations to which they do not belong, to take part in the discussions and to present their views upon questions </a:t>
            </a:r>
            <a:r>
              <a:rPr lang="en-US" sz="2800" dirty="0" smtClean="0"/>
              <a:t>affecting </a:t>
            </a:r>
            <a:r>
              <a:rPr lang="en-US" sz="2800" dirty="0"/>
              <a:t>their own Meteorological </a:t>
            </a:r>
            <a:r>
              <a:rPr lang="en-US" sz="2800" dirty="0" smtClean="0"/>
              <a:t>or </a:t>
            </a:r>
            <a:r>
              <a:rPr lang="en-US" sz="2800" dirty="0" err="1" smtClean="0"/>
              <a:t>Hydrometeorological</a:t>
            </a:r>
            <a:r>
              <a:rPr lang="en-US" sz="2800" dirty="0" smtClean="0"/>
              <a:t> </a:t>
            </a:r>
            <a:r>
              <a:rPr lang="en-US" sz="2800" dirty="0"/>
              <a:t>Services, but shall not have the right to vote;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Regional </a:t>
            </a:r>
            <a:r>
              <a:rPr lang="en-US" sz="2800" dirty="0"/>
              <a:t>associations </a:t>
            </a:r>
            <a:r>
              <a:rPr lang="en-US" sz="2800" b="1" dirty="0">
                <a:solidFill>
                  <a:srgbClr val="C00000"/>
                </a:solidFill>
              </a:rPr>
              <a:t>shall meet as often as necessary</a:t>
            </a:r>
            <a:r>
              <a:rPr lang="en-US" sz="2800" dirty="0"/>
              <a:t>. The time and place of the meeting shall be determined by the presidents of the regional associations in agreement with the President of the Organization;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06" y="-580"/>
            <a:ext cx="84515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WMO CONVENTION ON REGIONAL ASSOCIATION-2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2420"/>
            <a:ext cx="8438225" cy="4983743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/>
          </a:p>
          <a:p>
            <a:r>
              <a:rPr lang="en-US" sz="2800" b="1" dirty="0"/>
              <a:t>Regional associations </a:t>
            </a:r>
            <a:endParaRPr lang="en-US" sz="2800" dirty="0"/>
          </a:p>
          <a:p>
            <a:r>
              <a:rPr lang="en-US" sz="2800" dirty="0"/>
              <a:t>ARTICLE 18 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d) The functions of the regional associations shall be: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900" dirty="0" smtClean="0"/>
              <a:t>To </a:t>
            </a:r>
            <a:r>
              <a:rPr lang="en-US" sz="2900" dirty="0"/>
              <a:t>promote the </a:t>
            </a:r>
            <a:r>
              <a:rPr lang="en-US" sz="2900" b="1" dirty="0">
                <a:solidFill>
                  <a:srgbClr val="FF0000"/>
                </a:solidFill>
              </a:rPr>
              <a:t>execution of the resolutions of Congress and the Executive Council </a:t>
            </a:r>
            <a:r>
              <a:rPr lang="en-US" sz="2900" dirty="0"/>
              <a:t>in their respective Regions;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900" dirty="0" smtClean="0"/>
              <a:t>To </a:t>
            </a:r>
            <a:r>
              <a:rPr lang="en-US" sz="2900" dirty="0"/>
              <a:t>consider matters brought to their attention by the Executive Council;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900" dirty="0" smtClean="0"/>
              <a:t>To </a:t>
            </a:r>
            <a:r>
              <a:rPr lang="en-US" sz="2900" dirty="0"/>
              <a:t>discuss matters of general interest and to </a:t>
            </a:r>
            <a:r>
              <a:rPr lang="en-US" sz="2900" b="1" dirty="0">
                <a:solidFill>
                  <a:srgbClr val="FF0000"/>
                </a:solidFill>
              </a:rPr>
              <a:t>coordinate meteorological and related activities </a:t>
            </a:r>
            <a:r>
              <a:rPr lang="en-US" sz="2900" dirty="0"/>
              <a:t>in their respective Regions;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900" dirty="0" smtClean="0"/>
              <a:t>To </a:t>
            </a:r>
            <a:r>
              <a:rPr lang="en-US" sz="2900" b="1" dirty="0">
                <a:solidFill>
                  <a:srgbClr val="FF0000"/>
                </a:solidFill>
              </a:rPr>
              <a:t>make recommendations </a:t>
            </a:r>
            <a:r>
              <a:rPr lang="en-US" sz="2900" dirty="0"/>
              <a:t>to Congress and the Executive Council on matters within the purposes of the Organization;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sz="2900" dirty="0" smtClean="0"/>
              <a:t>To </a:t>
            </a:r>
            <a:r>
              <a:rPr lang="en-US" sz="2900" dirty="0"/>
              <a:t>perform such other functions as may be conferred on </a:t>
            </a:r>
            <a:r>
              <a:rPr lang="en-US" sz="2900" dirty="0" smtClean="0"/>
              <a:t>them </a:t>
            </a:r>
            <a:r>
              <a:rPr lang="en-US" sz="2900" dirty="0"/>
              <a:t>by Congress;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39" y="270353"/>
            <a:ext cx="84515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GENERAL REGULATIONS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General terms of </a:t>
            </a:r>
            <a:r>
              <a:rPr lang="en-US" b="1" dirty="0" smtClean="0">
                <a:solidFill>
                  <a:srgbClr val="7030A0"/>
                </a:solidFill>
              </a:rPr>
              <a:t>reference of RAs-1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1641956"/>
            <a:ext cx="8438225" cy="498374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In carrying out the functions </a:t>
            </a:r>
            <a:r>
              <a:rPr lang="en-US" sz="2800" dirty="0" smtClean="0"/>
              <a:t>specified </a:t>
            </a:r>
            <a:r>
              <a:rPr lang="en-US" sz="2800" dirty="0"/>
              <a:t>in Article 18 (d) of the Convention </a:t>
            </a:r>
            <a:r>
              <a:rPr lang="en-US" sz="2800" dirty="0" smtClean="0"/>
              <a:t>and </a:t>
            </a:r>
            <a:r>
              <a:rPr lang="en-US" sz="2800" dirty="0"/>
              <a:t>with support from the Secretariat, each regional </a:t>
            </a:r>
            <a:r>
              <a:rPr lang="en-US" sz="2800" dirty="0" smtClean="0"/>
              <a:t>association, </a:t>
            </a:r>
            <a:r>
              <a:rPr lang="en-US" sz="2800" dirty="0"/>
              <a:t>in close coordination and collaboration with other bodies concerned, shall: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Coordinate </a:t>
            </a:r>
            <a:r>
              <a:rPr lang="en-US" sz="2800" b="1" dirty="0">
                <a:solidFill>
                  <a:srgbClr val="C00000"/>
                </a:solidFill>
              </a:rPr>
              <a:t>and organize its Members’ activities related to the planning, implementation and evaluation of agreed </a:t>
            </a:r>
            <a:r>
              <a:rPr lang="en-US" sz="2800" b="1" dirty="0" err="1">
                <a:solidFill>
                  <a:srgbClr val="C00000"/>
                </a:solidFill>
              </a:rPr>
              <a:t>programmes</a:t>
            </a:r>
            <a:r>
              <a:rPr lang="en-US" sz="2800" b="1" dirty="0">
                <a:solidFill>
                  <a:srgbClr val="C00000"/>
                </a:solidFill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</a:rPr>
              <a:t>strategies </a:t>
            </a:r>
            <a:r>
              <a:rPr lang="en-US" sz="2800" b="1" dirty="0">
                <a:solidFill>
                  <a:srgbClr val="C00000"/>
                </a:solidFill>
              </a:rPr>
              <a:t>and activities, at the regional and </a:t>
            </a:r>
            <a:r>
              <a:rPr lang="en-US" sz="2800" b="1" dirty="0" err="1">
                <a:solidFill>
                  <a:srgbClr val="C00000"/>
                </a:solidFill>
              </a:rPr>
              <a:t>subregional</a:t>
            </a:r>
            <a:r>
              <a:rPr lang="en-US" sz="2800" b="1" dirty="0">
                <a:solidFill>
                  <a:srgbClr val="C00000"/>
                </a:solidFill>
              </a:rPr>
              <a:t> levels;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Study </a:t>
            </a:r>
            <a:r>
              <a:rPr lang="en-US" sz="2800" dirty="0"/>
              <a:t>the technical and institutional </a:t>
            </a:r>
            <a:r>
              <a:rPr lang="en-US" sz="2800" b="1" dirty="0">
                <a:solidFill>
                  <a:srgbClr val="C00000"/>
                </a:solidFill>
              </a:rPr>
              <a:t>capacity-building needs </a:t>
            </a:r>
            <a:r>
              <a:rPr lang="en-US" sz="2800" dirty="0"/>
              <a:t>of its Members and </a:t>
            </a:r>
            <a:r>
              <a:rPr lang="en-US" sz="2800" dirty="0" err="1"/>
              <a:t>subregions</a:t>
            </a:r>
            <a:r>
              <a:rPr lang="en-US" sz="2800" dirty="0"/>
              <a:t>, </a:t>
            </a:r>
            <a:r>
              <a:rPr lang="en-US" sz="2800" b="1" dirty="0">
                <a:solidFill>
                  <a:srgbClr val="FF0000"/>
                </a:solidFill>
              </a:rPr>
              <a:t>and identify impediments </a:t>
            </a:r>
            <a:r>
              <a:rPr lang="en-US" sz="2800" dirty="0"/>
              <a:t>to the timely implementation of planned </a:t>
            </a:r>
            <a:r>
              <a:rPr lang="en-US" sz="2800" dirty="0" err="1"/>
              <a:t>programmes</a:t>
            </a:r>
            <a:r>
              <a:rPr lang="en-US" sz="2800" dirty="0"/>
              <a:t> and activities; collaborate with Members, technical commissions and other bodies, as necessary, to address critical </a:t>
            </a:r>
            <a:r>
              <a:rPr lang="en-US" sz="2800" dirty="0" smtClean="0"/>
              <a:t>deficiencies</a:t>
            </a:r>
            <a:r>
              <a:rPr lang="en-US" sz="2800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</a:rPr>
              <a:t>Promote </a:t>
            </a:r>
            <a:r>
              <a:rPr lang="en-US" sz="2800" b="1" dirty="0">
                <a:solidFill>
                  <a:srgbClr val="C00000"/>
                </a:solidFill>
              </a:rPr>
              <a:t>cooperation and </a:t>
            </a:r>
            <a:r>
              <a:rPr lang="en-US" sz="2800" b="1" dirty="0" smtClean="0">
                <a:solidFill>
                  <a:srgbClr val="C00000"/>
                </a:solidFill>
              </a:rPr>
              <a:t>efficiency </a:t>
            </a:r>
            <a:r>
              <a:rPr lang="en-US" sz="2800" b="1" dirty="0">
                <a:solidFill>
                  <a:srgbClr val="C00000"/>
                </a:solidFill>
              </a:rPr>
              <a:t>by establishing regional networks and facilities </a:t>
            </a:r>
            <a:r>
              <a:rPr lang="en-US" sz="2800" dirty="0"/>
              <a:t>based upon </a:t>
            </a:r>
            <a:r>
              <a:rPr lang="en-US" sz="2800" dirty="0" smtClean="0"/>
              <a:t>identified </a:t>
            </a:r>
            <a:r>
              <a:rPr lang="en-US" sz="2800" dirty="0"/>
              <a:t>regional needs</a:t>
            </a:r>
            <a:r>
              <a:rPr lang="en-US" sz="2800" dirty="0" smtClean="0"/>
              <a:t>, </a:t>
            </a:r>
            <a:r>
              <a:rPr lang="en-US" sz="2800" dirty="0"/>
              <a:t>monitor the performance of regional networks and facilities and require corrective measures, as necessary;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8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239" y="270353"/>
            <a:ext cx="84515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GENERAL REGULATIONS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General terms of </a:t>
            </a:r>
            <a:r>
              <a:rPr lang="en-US" b="1" dirty="0" smtClean="0">
                <a:solidFill>
                  <a:srgbClr val="7030A0"/>
                </a:solidFill>
              </a:rPr>
              <a:t>reference of RAs-2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1641956"/>
            <a:ext cx="8438225" cy="498374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C00000"/>
                </a:solidFill>
              </a:rPr>
              <a:t>Establish </a:t>
            </a:r>
            <a:r>
              <a:rPr lang="en-US" sz="2800" b="1" dirty="0">
                <a:solidFill>
                  <a:srgbClr val="C00000"/>
                </a:solidFill>
              </a:rPr>
              <a:t>regional operating plans and other </a:t>
            </a:r>
            <a:r>
              <a:rPr lang="en-US" sz="2800" b="1" dirty="0" smtClean="0">
                <a:solidFill>
                  <a:srgbClr val="C00000"/>
                </a:solidFill>
              </a:rPr>
              <a:t>implementation </a:t>
            </a:r>
            <a:r>
              <a:rPr lang="en-US" sz="2800" b="1" dirty="0">
                <a:solidFill>
                  <a:srgbClr val="C00000"/>
                </a:solidFill>
              </a:rPr>
              <a:t>plans</a:t>
            </a:r>
            <a:r>
              <a:rPr lang="en-US" sz="2800" dirty="0"/>
              <a:t>, </a:t>
            </a:r>
            <a:r>
              <a:rPr lang="en-US" sz="2800" dirty="0" smtClean="0"/>
              <a:t>which </a:t>
            </a:r>
            <a:r>
              <a:rPr lang="en-US" sz="2800" dirty="0"/>
              <a:t>address agreed strategic priorities from </a:t>
            </a:r>
            <a:r>
              <a:rPr lang="en-US" sz="2800" b="1" dirty="0">
                <a:solidFill>
                  <a:schemeClr val="accent2"/>
                </a:solidFill>
              </a:rPr>
              <a:t>a </a:t>
            </a:r>
            <a:r>
              <a:rPr lang="en-US" sz="2800" b="1" dirty="0" smtClean="0">
                <a:solidFill>
                  <a:schemeClr val="accent2"/>
                </a:solidFill>
              </a:rPr>
              <a:t>regional </a:t>
            </a:r>
            <a:r>
              <a:rPr lang="en-US" sz="2800" b="1" dirty="0">
                <a:solidFill>
                  <a:schemeClr val="accent2"/>
                </a:solidFill>
              </a:rPr>
              <a:t>perspective</a:t>
            </a:r>
            <a:r>
              <a:rPr lang="en-US" sz="2800" dirty="0"/>
              <a:t> and ensure the engagement of </a:t>
            </a:r>
            <a:r>
              <a:rPr lang="en-US" sz="2800" dirty="0" smtClean="0"/>
              <a:t>Members; </a:t>
            </a:r>
            <a:endParaRPr lang="en-US" sz="28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C00000"/>
                </a:solidFill>
              </a:rPr>
              <a:t>Structure </a:t>
            </a:r>
            <a:r>
              <a:rPr lang="en-US" sz="2800" b="1" dirty="0">
                <a:solidFill>
                  <a:srgbClr val="C00000"/>
                </a:solidFill>
              </a:rPr>
              <a:t>its work to address regional priorities </a:t>
            </a:r>
            <a:r>
              <a:rPr lang="en-US" sz="2800" dirty="0"/>
              <a:t>and make the best use of the expertise of its Members to provide guidance and assistance, in accordance with the needs of the Region;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C00000"/>
                </a:solidFill>
              </a:rPr>
              <a:t>Build </a:t>
            </a:r>
            <a:r>
              <a:rPr lang="en-US" sz="2800" b="1" dirty="0">
                <a:solidFill>
                  <a:srgbClr val="C00000"/>
                </a:solidFill>
              </a:rPr>
              <a:t>and promote cooperation and partnerships with relevant regional organizations</a:t>
            </a:r>
            <a:r>
              <a:rPr lang="en-US" sz="2800" dirty="0"/>
              <a:t>, including the United Nations Regional Economic Commissions, other United Nations bodies, </a:t>
            </a:r>
            <a:r>
              <a:rPr lang="en-US" sz="2800" dirty="0" err="1"/>
              <a:t>subregional</a:t>
            </a:r>
            <a:r>
              <a:rPr lang="en-US" sz="2800" dirty="0"/>
              <a:t> organizations, development partners, non-governmental organizations and professional associations;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>
                <a:solidFill>
                  <a:srgbClr val="C00000"/>
                </a:solidFill>
              </a:rPr>
              <a:t>Ensure </a:t>
            </a:r>
            <a:r>
              <a:rPr lang="en-US" sz="2800" b="1" dirty="0">
                <a:solidFill>
                  <a:srgbClr val="C00000"/>
                </a:solidFill>
              </a:rPr>
              <a:t>that WMO is </a:t>
            </a:r>
            <a:r>
              <a:rPr lang="en-US" sz="2800" b="1" dirty="0" smtClean="0">
                <a:solidFill>
                  <a:srgbClr val="C00000"/>
                </a:solidFill>
              </a:rPr>
              <a:t>visible </a:t>
            </a:r>
            <a:r>
              <a:rPr lang="en-US" sz="2800" b="1" dirty="0">
                <a:solidFill>
                  <a:srgbClr val="C00000"/>
                </a:solidFill>
              </a:rPr>
              <a:t>and recognized in its Region</a:t>
            </a:r>
            <a:r>
              <a:rPr lang="en-US" sz="2800" dirty="0"/>
              <a:t>, and engage stakeholders in regional initiatives and projects related to the </a:t>
            </a:r>
            <a:r>
              <a:rPr lang="en-US" sz="2800" dirty="0" smtClean="0"/>
              <a:t>strategic </a:t>
            </a:r>
            <a:r>
              <a:rPr lang="en-US" sz="2800" dirty="0"/>
              <a:t>priorities of the Organization. </a:t>
            </a:r>
          </a:p>
          <a:p>
            <a:pPr marL="514350" marR="0" lvl="0" indent="-51435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9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35" y="260684"/>
            <a:ext cx="8451542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EC-68 GOVERNANCE REVIEW-3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2039"/>
            <a:ext cx="8438225" cy="5459761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US" dirty="0"/>
              <a:t> Regional associations</a:t>
            </a:r>
            <a:r>
              <a:rPr lang="en-US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(f)	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roles, capacities and terms of references of Regional Offices</a:t>
            </a:r>
            <a:r>
              <a:rPr lang="en-US" dirty="0"/>
              <a:t>, and the sequencing of constituent body meetings and operational planning processes should be improved; 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(g)	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TCs</a:t>
            </a:r>
            <a:r>
              <a:rPr lang="en-US" b="1" dirty="0">
                <a:solidFill>
                  <a:srgbClr val="7030A0"/>
                </a:solidFill>
              </a:rPr>
              <a:t>, as well as related </a:t>
            </a:r>
            <a:r>
              <a:rPr lang="en-US" b="1" dirty="0" err="1">
                <a:solidFill>
                  <a:srgbClr val="7030A0"/>
                </a:solidFill>
              </a:rPr>
              <a:t>programmes</a:t>
            </a:r>
            <a:r>
              <a:rPr lang="en-US" b="1" dirty="0">
                <a:solidFill>
                  <a:srgbClr val="7030A0"/>
                </a:solidFill>
              </a:rPr>
              <a:t>, should be invited to </a:t>
            </a:r>
            <a:r>
              <a:rPr lang="en-US" b="1" dirty="0" smtClean="0">
                <a:solidFill>
                  <a:srgbClr val="7030A0"/>
                </a:solidFill>
              </a:rPr>
              <a:t>RA meetings </a:t>
            </a:r>
            <a:r>
              <a:rPr lang="en-US" dirty="0"/>
              <a:t>on identified priorities to enhance support and coordination among RAs, TCs and </a:t>
            </a:r>
            <a:r>
              <a:rPr lang="en-US" dirty="0" err="1"/>
              <a:t>Programmes</a:t>
            </a:r>
            <a:r>
              <a:rPr lang="en-US" dirty="0"/>
              <a:t>;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829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00FF"/>
                </a:solidFill>
              </a:rPr>
              <a:t>RA </a:t>
            </a:r>
            <a:r>
              <a:rPr lang="en-US" b="1" smtClean="0">
                <a:solidFill>
                  <a:srgbClr val="0000FF"/>
                </a:solidFill>
              </a:rPr>
              <a:t>session documentations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71043"/>
            <a:ext cx="4040188" cy="639762"/>
          </a:xfrm>
        </p:spPr>
        <p:txBody>
          <a:bodyPr/>
          <a:lstStyle/>
          <a:p>
            <a:r>
              <a:rPr lang="en-US" dirty="0"/>
              <a:t>Current status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95478"/>
            <a:ext cx="4040188" cy="471698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Most of the documents developed by secretariat staff (DRA + technical departments)</a:t>
            </a:r>
          </a:p>
          <a:p>
            <a:r>
              <a:rPr lang="en-GB" dirty="0" smtClean="0"/>
              <a:t>The topics and the contents of the documents are largely based upon latest EC session documents, down scaling to RA session format (with limited linkage with specific Regions)</a:t>
            </a:r>
          </a:p>
          <a:p>
            <a:r>
              <a:rPr lang="en-GB" dirty="0"/>
              <a:t>Regional Members do not feel strong ownership (not easy to buy-in) to these documents, and the revision of these documents during session may not be able to reflect the real regional priorities and issues (session time limit)</a:t>
            </a:r>
          </a:p>
          <a:p>
            <a:r>
              <a:rPr lang="en-GB" dirty="0" smtClean="0"/>
              <a:t>Two many documents negative impact RA sessions (less time for RA session strategic discussions, cost more for translations and interpretations, </a:t>
            </a:r>
            <a:r>
              <a:rPr lang="en-GB" dirty="0" err="1" smtClean="0"/>
              <a:t>etc</a:t>
            </a:r>
            <a:r>
              <a:rPr lang="en-GB" dirty="0" smtClean="0"/>
              <a:t>) 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45646"/>
            <a:ext cx="4041775" cy="639762"/>
          </a:xfrm>
        </p:spPr>
        <p:txBody>
          <a:bodyPr/>
          <a:lstStyle/>
          <a:p>
            <a:r>
              <a:rPr lang="en-US" dirty="0" smtClean="0"/>
              <a:t>Considerations: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895471"/>
            <a:ext cx="4041775" cy="471699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Ownership: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Secretariat staff working together with RA WGs staff responsible for develop the initial drafts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Improve efficiency: </a:t>
            </a:r>
            <a:r>
              <a:rPr lang="en-US" dirty="0" smtClean="0"/>
              <a:t>Only draft limited number of documents around RA priorities (shorter session, more strategic discussions and decisions, cost saving for WG meetings,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Strengthen governance: </a:t>
            </a:r>
            <a:r>
              <a:rPr lang="en-US" dirty="0" smtClean="0"/>
              <a:t>RA MG pre-review of these documents and give strategic guidance and preparation for a efficient RA session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Ensuring Informed decisions: </a:t>
            </a:r>
            <a:r>
              <a:rPr lang="en-US" dirty="0" smtClean="0"/>
              <a:t>All RA documents can reference the latest EC documents (as RA session INF documents), facilitate RA Members to understand global issues and make informed decisions.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7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67" y="24077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00FF"/>
                </a:solidFill>
              </a:rPr>
              <a:t>RA </a:t>
            </a:r>
            <a:r>
              <a:rPr lang="en-US" b="1" smtClean="0">
                <a:solidFill>
                  <a:srgbClr val="0000FF"/>
                </a:solidFill>
              </a:rPr>
              <a:t>inter-sessional activities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71043"/>
            <a:ext cx="4040188" cy="639762"/>
          </a:xfrm>
        </p:spPr>
        <p:txBody>
          <a:bodyPr/>
          <a:lstStyle/>
          <a:p>
            <a:r>
              <a:rPr lang="en-US" dirty="0"/>
              <a:t>Current status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19275"/>
            <a:ext cx="4040188" cy="4716989"/>
          </a:xfrm>
        </p:spPr>
        <p:txBody>
          <a:bodyPr>
            <a:normAutofit fontScale="92500" lnSpcReduction="10000"/>
          </a:bodyPr>
          <a:lstStyle/>
          <a:p>
            <a:r>
              <a:rPr lang="en-GB" sz="1900" dirty="0" smtClean="0"/>
              <a:t>No overall planning of technical meetings at Regions during inter-sessional period, and most of these meetings were arranged in ad-hoc basis, and RA has limited impact to the topics and major issues of these meetings.</a:t>
            </a:r>
          </a:p>
          <a:p>
            <a:r>
              <a:rPr lang="en-GB" sz="1900" dirty="0"/>
              <a:t>Due to limited budget of DRA department, basically each WG will not have more than one meeting (some WG even have no meeting at all during inter-sessional period)</a:t>
            </a:r>
          </a:p>
          <a:p>
            <a:r>
              <a:rPr lang="en-GB" sz="1900" dirty="0" smtClean="0"/>
              <a:t>Technical implementation of WMO standards lag behind the Cg and EC requests, and prevent Members from benefits with these technical advancements</a:t>
            </a:r>
            <a:endParaRPr lang="en-GB" sz="19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45646"/>
            <a:ext cx="4041775" cy="639762"/>
          </a:xfrm>
        </p:spPr>
        <p:txBody>
          <a:bodyPr/>
          <a:lstStyle/>
          <a:p>
            <a:r>
              <a:rPr lang="en-US" dirty="0" smtClean="0"/>
              <a:t>Considerations: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895471"/>
            <a:ext cx="4278842" cy="4826004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Overall Planning</a:t>
            </a:r>
            <a:r>
              <a:rPr lang="en-US" sz="1600" b="1" dirty="0"/>
              <a:t>: Regional office develop and consolidate all proposed major meetings (from both DRA and technical </a:t>
            </a:r>
            <a:r>
              <a:rPr lang="en-US" sz="1600" b="1" dirty="0" err="1"/>
              <a:t>depts</a:t>
            </a:r>
            <a:r>
              <a:rPr lang="en-US" sz="1600" b="1" dirty="0"/>
              <a:t>) for the whole inter-sessional period;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RA priorities driven</a:t>
            </a:r>
            <a:r>
              <a:rPr lang="en-US" sz="1600" b="1" dirty="0"/>
              <a:t>: </a:t>
            </a:r>
            <a:r>
              <a:rPr lang="en-US" sz="1600" b="1" dirty="0" smtClean="0"/>
              <a:t>At </a:t>
            </a:r>
            <a:r>
              <a:rPr lang="en-US" sz="1600" b="1" dirty="0"/>
              <a:t>RA session Members decide major priorities (WHAT) during the inter-sessional period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Objective- oriented plan</a:t>
            </a:r>
            <a:r>
              <a:rPr lang="en-US" sz="1600" b="1" dirty="0"/>
              <a:t>: with the decision on priorities, RA session also make decisions on HOW, WHEN and WHO </a:t>
            </a:r>
            <a:r>
              <a:rPr lang="en-US" sz="1600" b="1" dirty="0" smtClean="0"/>
              <a:t>(i.e., to </a:t>
            </a:r>
            <a:r>
              <a:rPr lang="en-US" sz="1600" b="1" dirty="0"/>
              <a:t>decide major meetings, and </a:t>
            </a:r>
            <a:r>
              <a:rPr lang="en-US" sz="1600" b="1" dirty="0" smtClean="0"/>
              <a:t>identify </a:t>
            </a:r>
            <a:r>
              <a:rPr lang="en-US" sz="1600" b="1" dirty="0"/>
              <a:t>Members </a:t>
            </a:r>
            <a:r>
              <a:rPr lang="en-US" sz="1600" b="1" dirty="0" smtClean="0"/>
              <a:t>to </a:t>
            </a:r>
            <a:r>
              <a:rPr lang="en-US" sz="1600" b="1" dirty="0"/>
              <a:t>lead </a:t>
            </a:r>
            <a:r>
              <a:rPr lang="en-US" sz="1600" b="1" dirty="0" smtClean="0"/>
              <a:t>these major </a:t>
            </a:r>
            <a:r>
              <a:rPr lang="en-US" sz="1600" b="1" dirty="0"/>
              <a:t>activities with in-kind </a:t>
            </a:r>
            <a:r>
              <a:rPr lang="en-US" sz="1600" b="1" dirty="0" smtClean="0"/>
              <a:t>contributions and/or funding proposals)</a:t>
            </a:r>
            <a:endParaRPr lang="en-US" sz="1600" b="1" dirty="0"/>
          </a:p>
          <a:p>
            <a:r>
              <a:rPr lang="en-US" sz="1600" b="1" dirty="0">
                <a:solidFill>
                  <a:srgbClr val="FF0000"/>
                </a:solidFill>
              </a:rPr>
              <a:t>Joint force for RAs</a:t>
            </a:r>
            <a:r>
              <a:rPr lang="en-US" sz="1600" b="1" dirty="0"/>
              <a:t>: Above approach will ensure WMO has joint forces for RA issues, including decision-making, comprehensive expertise (TCs, RA WGs and SEC staff) and </a:t>
            </a:r>
            <a:r>
              <a:rPr lang="en-US" sz="1600" b="1" dirty="0" smtClean="0"/>
              <a:t>joint </a:t>
            </a:r>
            <a:r>
              <a:rPr lang="en-US" sz="1600" b="1" dirty="0"/>
              <a:t>resources (DRA, Technical </a:t>
            </a:r>
            <a:r>
              <a:rPr lang="en-US" sz="1600" b="1" dirty="0" err="1"/>
              <a:t>depts</a:t>
            </a:r>
            <a:r>
              <a:rPr lang="en-US" sz="1600" b="1" dirty="0"/>
              <a:t> and Members’ kind contributions, </a:t>
            </a:r>
            <a:r>
              <a:rPr lang="en-US" sz="1600" b="1" dirty="0" err="1"/>
              <a:t>etc</a:t>
            </a:r>
            <a:r>
              <a:rPr lang="en-US" sz="1600" b="1" dirty="0"/>
              <a:t>)</a:t>
            </a:r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1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36979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EC, Cg &amp; RA- TC structure, proposal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0001"/>
            <a:ext cx="85648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300" dirty="0"/>
              <a:t>  </a:t>
            </a:r>
            <a:endParaRPr lang="en-US" sz="1300" dirty="0"/>
          </a:p>
          <a:p>
            <a:pPr marL="0" lvl="0" indent="0">
              <a:buNone/>
            </a:pPr>
            <a:r>
              <a:rPr lang="en-GB" sz="1800" b="1" dirty="0" smtClean="0"/>
              <a:t>CEB MEETING PRACTICES (proposed by SG)</a:t>
            </a:r>
          </a:p>
          <a:p>
            <a:pPr marL="0" lvl="0" indent="0">
              <a:buNone/>
            </a:pPr>
            <a:r>
              <a:rPr lang="en-GB" sz="1800" dirty="0" smtClean="0"/>
              <a:t> </a:t>
            </a:r>
          </a:p>
          <a:p>
            <a:pPr lvl="0">
              <a:buFont typeface="Arial" charset="0"/>
              <a:buChar char="•"/>
            </a:pPr>
            <a:r>
              <a:rPr lang="en-GB" sz="1800" dirty="0" smtClean="0"/>
              <a:t>Congress every two years with 3-5 days of common issues</a:t>
            </a:r>
          </a:p>
          <a:p>
            <a:pPr lvl="0">
              <a:buFont typeface="Arial" charset="0"/>
              <a:buChar char="•"/>
            </a:pPr>
            <a:endParaRPr lang="en-GB" sz="1800" dirty="0"/>
          </a:p>
          <a:p>
            <a:pPr lvl="0">
              <a:buFont typeface="Arial" charset="0"/>
              <a:buChar char="•"/>
            </a:pPr>
            <a:r>
              <a:rPr lang="en-GB" sz="1800" b="1" dirty="0" smtClean="0">
                <a:solidFill>
                  <a:srgbClr val="FF0000"/>
                </a:solidFill>
              </a:rPr>
              <a:t>Regional </a:t>
            </a:r>
            <a:r>
              <a:rPr lang="en-GB" sz="1800" b="1" dirty="0">
                <a:solidFill>
                  <a:srgbClr val="FF0000"/>
                </a:solidFill>
              </a:rPr>
              <a:t>Association </a:t>
            </a:r>
            <a:r>
              <a:rPr lang="en-GB" sz="1800" dirty="0"/>
              <a:t>and Technical Commission meetings held at the same time as Congress for 3-5 days </a:t>
            </a:r>
            <a:endParaRPr lang="en-US" sz="1800" dirty="0"/>
          </a:p>
          <a:p>
            <a:pPr lvl="0">
              <a:buFont typeface="Arial" charset="0"/>
              <a:buChar char="•"/>
            </a:pP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GB" sz="1800" dirty="0" smtClean="0"/>
              <a:t>Also </a:t>
            </a:r>
            <a:r>
              <a:rPr lang="en-GB" sz="1800" dirty="0"/>
              <a:t>a</a:t>
            </a:r>
            <a:r>
              <a:rPr lang="en-GB" sz="1800" b="1" dirty="0"/>
              <a:t> possibility to organize natural interest grouping meetings</a:t>
            </a:r>
            <a:r>
              <a:rPr lang="en-GB" sz="1800" dirty="0"/>
              <a:t>, like Iberoamerican, Arab League, SIDS, Russian Speaking or Members with global models etc. meetings attached to a </a:t>
            </a:r>
            <a:r>
              <a:rPr lang="en-GB" sz="1800" dirty="0" smtClean="0"/>
              <a:t>Congress</a:t>
            </a:r>
            <a:endParaRPr lang="en-US" sz="1800" dirty="0"/>
          </a:p>
          <a:p>
            <a:pPr lvl="0">
              <a:buFont typeface="Arial" charset="0"/>
              <a:buChar char="•"/>
            </a:pP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GB" sz="1800" dirty="0" smtClean="0"/>
              <a:t>Annual </a:t>
            </a:r>
            <a:r>
              <a:rPr lang="en-GB" sz="1800" dirty="0"/>
              <a:t>EC </a:t>
            </a:r>
            <a:r>
              <a:rPr lang="en-GB" sz="1800" dirty="0" smtClean="0"/>
              <a:t>meeting, Annual </a:t>
            </a:r>
            <a:r>
              <a:rPr lang="en-GB" sz="1800" dirty="0"/>
              <a:t>TC </a:t>
            </a:r>
            <a:r>
              <a:rPr lang="en-GB" sz="1800" dirty="0" smtClean="0"/>
              <a:t>meetings</a:t>
            </a:r>
            <a:endParaRPr lang="en-US" sz="1800" dirty="0"/>
          </a:p>
          <a:p>
            <a:pPr lvl="0">
              <a:buFont typeface="Arial" charset="0"/>
              <a:buChar char="•"/>
            </a:pP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GB" sz="1800" dirty="0" smtClean="0"/>
              <a:t>Thematic conferences</a:t>
            </a:r>
            <a:endParaRPr lang="en-US" sz="1800" dirty="0"/>
          </a:p>
          <a:p>
            <a:pPr lvl="0">
              <a:buFont typeface="Arial" charset="0"/>
              <a:buChar char="•"/>
            </a:pPr>
            <a:endParaRPr lang="en-US" sz="1800" dirty="0"/>
          </a:p>
          <a:p>
            <a:pPr lvl="0">
              <a:buFont typeface="Arial" charset="0"/>
              <a:buChar char="•"/>
            </a:pPr>
            <a:r>
              <a:rPr lang="en-GB" sz="1800" dirty="0" smtClean="0"/>
              <a:t>Time-limited </a:t>
            </a:r>
            <a:r>
              <a:rPr lang="en-GB" sz="1800" dirty="0"/>
              <a:t>task forces in addition the </a:t>
            </a:r>
            <a:r>
              <a:rPr lang="en-GB" sz="1800" dirty="0" smtClean="0"/>
              <a:t>TC</a:t>
            </a:r>
          </a:p>
          <a:p>
            <a:pPr marL="0" lvl="0" indent="0">
              <a:buNone/>
            </a:pPr>
            <a:endParaRPr lang="en-GB" sz="1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042988" y="6453188"/>
            <a:ext cx="4465637" cy="312737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867400" y="6478588"/>
            <a:ext cx="1152525" cy="312737"/>
          </a:xfrm>
          <a:prstGeom prst="rect">
            <a:avLst/>
          </a:prstGeom>
        </p:spPr>
        <p:txBody>
          <a:bodyPr/>
          <a:lstStyle/>
          <a:p>
            <a:fld id="{C06B6142-C4AC-42D9-AC05-600A5363049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6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1437</TotalTime>
  <Words>1528</Words>
  <Application>Microsoft Office PowerPoint</Application>
  <PresentationFormat>On-screen Show (4:3)</PresentationFormat>
  <Paragraphs>153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WMO_WHITE_Powerpoint_en_fr</vt:lpstr>
      <vt:lpstr>PowerPoint Presentation</vt:lpstr>
      <vt:lpstr>WMO CONVENTION ON REGIONAL ASSOCIATION-1</vt:lpstr>
      <vt:lpstr>WMO CONVENTION ON REGIONAL ASSOCIATION-2</vt:lpstr>
      <vt:lpstr>GENERAL REGULATIONS General terms of reference of RAs-1</vt:lpstr>
      <vt:lpstr>GENERAL REGULATIONS General terms of reference of RAs-2</vt:lpstr>
      <vt:lpstr>EC-68 GOVERNANCE REVIEW-3</vt:lpstr>
      <vt:lpstr>RA session documentations</vt:lpstr>
      <vt:lpstr>RA inter-sessional activities</vt:lpstr>
      <vt:lpstr>EC, Cg &amp; RA- TC structure, proposal 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Belfiore</dc:creator>
  <cp:lastModifiedBy>Natalia Berghi</cp:lastModifiedBy>
  <cp:revision>123</cp:revision>
  <cp:lastPrinted>2017-01-08T10:24:28Z</cp:lastPrinted>
  <dcterms:created xsi:type="dcterms:W3CDTF">2016-11-16T08:59:13Z</dcterms:created>
  <dcterms:modified xsi:type="dcterms:W3CDTF">2017-05-10T08:19:17Z</dcterms:modified>
</cp:coreProperties>
</file>