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67" r:id="rId3"/>
    <p:sldId id="274" r:id="rId4"/>
    <p:sldId id="287" r:id="rId5"/>
    <p:sldId id="288" r:id="rId6"/>
    <p:sldId id="289" r:id="rId7"/>
    <p:sldId id="290" r:id="rId8"/>
    <p:sldId id="291" r:id="rId9"/>
    <p:sldId id="292" r:id="rId10"/>
    <p:sldId id="293" r:id="rId11"/>
    <p:sldId id="294" r:id="rId12"/>
    <p:sldId id="281" r:id="rId13"/>
    <p:sldId id="295" r:id="rId14"/>
    <p:sldId id="296" r:id="rId15"/>
    <p:sldId id="297" r:id="rId16"/>
    <p:sldId id="298" r:id="rId17"/>
    <p:sldId id="299" r:id="rId18"/>
    <p:sldId id="300" r:id="rId19"/>
    <p:sldId id="320" r:id="rId20"/>
    <p:sldId id="301" r:id="rId21"/>
    <p:sldId id="282" r:id="rId22"/>
    <p:sldId id="283" r:id="rId23"/>
    <p:sldId id="302" r:id="rId24"/>
    <p:sldId id="303" r:id="rId25"/>
    <p:sldId id="304" r:id="rId26"/>
    <p:sldId id="305" r:id="rId27"/>
    <p:sldId id="306" r:id="rId28"/>
    <p:sldId id="307" r:id="rId29"/>
    <p:sldId id="284" r:id="rId30"/>
    <p:sldId id="312" r:id="rId31"/>
    <p:sldId id="313" r:id="rId32"/>
    <p:sldId id="314" r:id="rId33"/>
    <p:sldId id="315" r:id="rId34"/>
    <p:sldId id="319" r:id="rId35"/>
    <p:sldId id="318" r:id="rId36"/>
    <p:sldId id="28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p:scale>
          <a:sx n="134" d="100"/>
          <a:sy n="134" d="100"/>
        </p:scale>
        <p:origin x="-512" y="90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468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583655-6633-0E4C-B31C-8900BBB1E382}" type="datetimeFigureOut">
              <a:rPr lang="en-US" smtClean="0"/>
              <a:t>4/26/17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905B47-1452-2B4F-9260-DC2FF0A8CD20}" type="slidenum">
              <a:rPr lang="en-US" smtClean="0"/>
              <a:t>‹#›</a:t>
            </a:fld>
            <a:endParaRPr lang="en-US"/>
          </a:p>
        </p:txBody>
      </p:sp>
    </p:spTree>
    <p:extLst>
      <p:ext uri="{BB962C8B-B14F-4D97-AF65-F5344CB8AC3E}">
        <p14:creationId xmlns:p14="http://schemas.microsoft.com/office/powerpoint/2010/main" val="37281479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5" Type="http://schemas.openxmlformats.org/officeDocument/2006/relationships/image" Target="../media/image19.tiff"/><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lappi@wmo.int" TargetMode="External"/><Relationship Id="rId4" Type="http://schemas.openxmlformats.org/officeDocument/2006/relationships/hyperlink" Target="mailto:divanov@wmo.int" TargetMode="External"/><Relationship Id="rId5" Type="http://schemas.openxmlformats.org/officeDocument/2006/relationships/hyperlink" Target="mailto:see-mhews-a@wmo.int" TargetMode="External"/><Relationship Id="rId6" Type="http://schemas.openxmlformats.org/officeDocument/2006/relationships/hyperlink" Target="http://public.wmo.int/en/projects/see-mhews-a" TargetMode="External"/><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milandacic/Documents/MG-5%20PREPARATIONS/First%20meeting%20WMO-Roshydromet-EUMETNET_Mission%20Report.doc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gif"/><Relationship Id="rId5" Type="http://schemas.openxmlformats.org/officeDocument/2006/relationships/image" Target="../media/image24.png"/><Relationship Id="rId6" Type="http://schemas.openxmlformats.org/officeDocument/2006/relationships/image" Target="../media/image25.gif"/><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gif"/><Relationship Id="rId5" Type="http://schemas.openxmlformats.org/officeDocument/2006/relationships/image" Target="../media/image24.png"/><Relationship Id="rId6" Type="http://schemas.openxmlformats.org/officeDocument/2006/relationships/image" Target="../media/image25.gif"/><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gif"/><Relationship Id="rId5" Type="http://schemas.openxmlformats.org/officeDocument/2006/relationships/image" Target="../media/image24.png"/><Relationship Id="rId6" Type="http://schemas.openxmlformats.org/officeDocument/2006/relationships/image" Target="../media/image25.gif"/><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gif"/><Relationship Id="rId5" Type="http://schemas.openxmlformats.org/officeDocument/2006/relationships/image" Target="../media/image24.png"/><Relationship Id="rId6" Type="http://schemas.openxmlformats.org/officeDocument/2006/relationships/image" Target="../media/image25.gif"/><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gif"/><Relationship Id="rId5" Type="http://schemas.openxmlformats.org/officeDocument/2006/relationships/image" Target="../media/image24.png"/><Relationship Id="rId6" Type="http://schemas.openxmlformats.org/officeDocument/2006/relationships/image" Target="../media/image25.gif"/><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gif"/><Relationship Id="rId5" Type="http://schemas.openxmlformats.org/officeDocument/2006/relationships/image" Target="../media/image24.png"/><Relationship Id="rId6" Type="http://schemas.openxmlformats.org/officeDocument/2006/relationships/image" Target="../media/image25.gif"/><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milandacic/Documents/MG-5%20PREPARATIONS/Cg-17-Action%20list%20%20for%20Members,%20RA%20and%20EC_inputs_IC_Minsk.xlsx" TargetMode="External"/><Relationship Id="rId3" Type="http://schemas.openxmlformats.org/officeDocument/2006/relationships/hyperlink" Target="file://localhost/Users/milandacic/Documents/MG-5%20PREPARATIONS/Activities%20of%20PRA%20and%20WR-EUR_IC.doc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7123"/>
          </a:xfrm>
          <a:prstGeom prst="rect">
            <a:avLst/>
          </a:prstGeom>
        </p:spPr>
      </p:pic>
      <p:sp>
        <p:nvSpPr>
          <p:cNvPr id="6" name="Title 1"/>
          <p:cNvSpPr txBox="1">
            <a:spLocks/>
          </p:cNvSpPr>
          <p:nvPr/>
        </p:nvSpPr>
        <p:spPr>
          <a:xfrm>
            <a:off x="457200" y="351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Report to the RA VI MG-5 </a:t>
            </a:r>
          </a:p>
        </p:txBody>
      </p:sp>
      <p:sp>
        <p:nvSpPr>
          <p:cNvPr id="5" name="Subtitle 2"/>
          <p:cNvSpPr>
            <a:spLocks noGrp="1"/>
          </p:cNvSpPr>
          <p:nvPr>
            <p:ph type="subTitle" idx="1"/>
          </p:nvPr>
        </p:nvSpPr>
        <p:spPr>
          <a:xfrm>
            <a:off x="1087991" y="2816929"/>
            <a:ext cx="5768559" cy="903205"/>
          </a:xfrm>
        </p:spPr>
        <p:txBody>
          <a:bodyPr>
            <a:noAutofit/>
            <a:scene3d>
              <a:camera prst="orthographicFront"/>
              <a:lightRig rig="soft" dir="t">
                <a:rot lat="0" lon="0" rev="10800000"/>
              </a:lightRig>
            </a:scene3d>
            <a:sp3d>
              <a:bevelT w="27940" h="12700"/>
              <a:contourClr>
                <a:srgbClr val="DDDDDD"/>
              </a:contourClr>
            </a:sp3d>
          </a:bodyPr>
          <a:lstStyle/>
          <a:p>
            <a:r>
              <a:rPr lang="sr-Latn-CS" sz="2800" b="1" spc="150" dirty="0" smtClean="0">
                <a:ln w="11430"/>
                <a:solidFill>
                  <a:srgbClr val="F8F8F8"/>
                </a:solidFill>
                <a:effectLst>
                  <a:outerShdw blurRad="25400" algn="tl" rotWithShape="0">
                    <a:srgbClr val="000000">
                      <a:alpha val="43000"/>
                    </a:srgbClr>
                  </a:outerShdw>
                </a:effectLst>
                <a:latin typeface="+mj-lt"/>
              </a:rPr>
              <a:t>Regional Office for Europe</a:t>
            </a:r>
            <a:br>
              <a:rPr lang="sr-Latn-CS" sz="2800" b="1" spc="150" dirty="0" smtClean="0">
                <a:ln w="11430"/>
                <a:solidFill>
                  <a:srgbClr val="F8F8F8"/>
                </a:solidFill>
                <a:effectLst>
                  <a:outerShdw blurRad="25400" algn="tl" rotWithShape="0">
                    <a:srgbClr val="000000">
                      <a:alpha val="43000"/>
                    </a:srgbClr>
                  </a:outerShdw>
                </a:effectLst>
                <a:latin typeface="+mj-lt"/>
              </a:rPr>
            </a:br>
            <a:r>
              <a:rPr lang="sr-Latn-CS" sz="2800" b="1" spc="150" dirty="0" smtClean="0">
                <a:ln w="11430"/>
                <a:solidFill>
                  <a:srgbClr val="F8F8F8"/>
                </a:solidFill>
                <a:effectLst>
                  <a:outerShdw blurRad="25400" algn="tl" rotWithShape="0">
                    <a:srgbClr val="000000">
                      <a:alpha val="43000"/>
                    </a:srgbClr>
                  </a:outerShdw>
                </a:effectLst>
                <a:latin typeface="+mj-lt"/>
              </a:rPr>
              <a:t>WMO DRA Department</a:t>
            </a:r>
          </a:p>
          <a:p>
            <a:endParaRPr lang="en-GB" sz="2400" b="1" i="1" spc="150" dirty="0" smtClean="0">
              <a:ln w="11430"/>
              <a:solidFill>
                <a:srgbClr val="F8F8F8"/>
              </a:solidFill>
              <a:effectLst>
                <a:outerShdw blurRad="25400" algn="tl" rotWithShape="0">
                  <a:srgbClr val="000000">
                    <a:alpha val="43000"/>
                  </a:srgbClr>
                </a:outerShdw>
              </a:effectLst>
              <a:latin typeface="+mj-lt"/>
            </a:endParaRPr>
          </a:p>
        </p:txBody>
      </p:sp>
    </p:spTree>
    <p:extLst>
      <p:ext uri="{BB962C8B-B14F-4D97-AF65-F5344CB8AC3E}">
        <p14:creationId xmlns:p14="http://schemas.microsoft.com/office/powerpoint/2010/main" val="23892606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821"/>
            <a:ext cx="9144000" cy="1025882"/>
            <a:chOff x="0" y="152400"/>
            <a:chExt cx="9144000" cy="1025882"/>
          </a:xfrm>
        </p:grpSpPr>
        <p:sp>
          <p:nvSpPr>
            <p:cNvPr id="5" name="Rectangle 3"/>
            <p:cNvSpPr txBox="1">
              <a:spLocks noChangeArrowheads="1"/>
            </p:cNvSpPr>
            <p:nvPr/>
          </p:nvSpPr>
          <p:spPr bwMode="auto">
            <a:xfrm>
              <a:off x="0" y="152400"/>
              <a:ext cx="9144000" cy="99059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spcBef>
                  <a:spcPct val="0"/>
                </a:spcBef>
                <a:defRPr/>
              </a:pPr>
              <a:r>
                <a:rPr lang="en-US" altLang="fi-FI" sz="2800" b="1" kern="0" dirty="0" smtClean="0">
                  <a:latin typeface="Calibri" pitchFamily="34" charset="0"/>
                  <a:ea typeface="+mj-ea"/>
                  <a:cs typeface="+mj-cs"/>
                </a:rPr>
                <a:t>COMMUNICATION: ZAMG DEVELOPING A PLATFORM FOR QUICK EXCHANGE OF SUB-REGIONAL INFO</a:t>
              </a:r>
            </a:p>
          </p:txBody>
        </p:sp>
        <p:sp>
          <p:nvSpPr>
            <p:cNvPr id="6" name="Line 2"/>
            <p:cNvSpPr>
              <a:spLocks noChangeShapeType="1"/>
            </p:cNvSpPr>
            <p:nvPr/>
          </p:nvSpPr>
          <p:spPr bwMode="auto">
            <a:xfrm>
              <a:off x="0" y="1178282"/>
              <a:ext cx="9144000" cy="0"/>
            </a:xfrm>
            <a:prstGeom prst="line">
              <a:avLst/>
            </a:prstGeom>
            <a:noFill/>
            <a:ln w="76200">
              <a:solidFill>
                <a:srgbClr val="FFCC00"/>
              </a:solidFill>
              <a:round/>
              <a:headEnd/>
              <a:tailEnd/>
            </a:ln>
            <a:effectLst/>
          </p:spPr>
          <p:txBody>
            <a:bodyPr wrap="none"/>
            <a:lstStyle/>
            <a:p>
              <a:endParaRPr lang="hr-HR"/>
            </a:p>
          </p:txBody>
        </p:sp>
      </p:grpSp>
      <p:pic>
        <p:nvPicPr>
          <p:cNvPr id="2" name="Picture 1" descr="zamg-mhews-platform 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4" y="1023061"/>
            <a:ext cx="5425003" cy="3810796"/>
          </a:xfrm>
          <a:prstGeom prst="rect">
            <a:avLst/>
          </a:prstGeom>
        </p:spPr>
      </p:pic>
      <p:pic>
        <p:nvPicPr>
          <p:cNvPr id="3" name="Picture 2" descr="zamg-mhews-platform B.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887" y="1023061"/>
            <a:ext cx="8331047" cy="3810796"/>
          </a:xfrm>
          <a:prstGeom prst="rect">
            <a:avLst/>
          </a:prstGeom>
        </p:spPr>
      </p:pic>
      <p:grpSp>
        <p:nvGrpSpPr>
          <p:cNvPr id="9" name="Group 8"/>
          <p:cNvGrpSpPr/>
          <p:nvPr/>
        </p:nvGrpSpPr>
        <p:grpSpPr>
          <a:xfrm>
            <a:off x="0" y="4833869"/>
            <a:ext cx="9144000" cy="2024143"/>
            <a:chOff x="0" y="4833857"/>
            <a:chExt cx="9144000" cy="2024143"/>
          </a:xfrm>
        </p:grpSpPr>
        <p:pic>
          <p:nvPicPr>
            <p:cNvPr id="7" name="Picture 6" descr="zamg-mhews-platform C.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33857"/>
              <a:ext cx="9144000" cy="2024143"/>
            </a:xfrm>
            <a:prstGeom prst="rect">
              <a:avLst/>
            </a:prstGeom>
          </p:spPr>
        </p:pic>
        <p:pic>
          <p:nvPicPr>
            <p:cNvPr id="8" name="Picture 7" descr="zamg-mhews-platform 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07738"/>
              <a:ext cx="9144000" cy="1150262"/>
            </a:xfrm>
            <a:prstGeom prst="rect">
              <a:avLst/>
            </a:prstGeom>
          </p:spPr>
        </p:pic>
      </p:grpSp>
    </p:spTree>
    <p:extLst>
      <p:ext uri="{BB962C8B-B14F-4D97-AF65-F5344CB8AC3E}">
        <p14:creationId xmlns:p14="http://schemas.microsoft.com/office/powerpoint/2010/main" val="3306723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195" y="1624726"/>
            <a:ext cx="7997903" cy="4031873"/>
          </a:xfrm>
          <a:prstGeom prst="rect">
            <a:avLst/>
          </a:prstGeom>
        </p:spPr>
        <p:txBody>
          <a:bodyPr wrap="square">
            <a:spAutoFit/>
          </a:bodyPr>
          <a:lstStyle/>
          <a:p>
            <a:r>
              <a:rPr lang="en-US" sz="2400" dirty="0" smtClean="0"/>
              <a:t>MET support to UNHCR activity </a:t>
            </a:r>
            <a:r>
              <a:rPr lang="en-US" sz="2400" dirty="0"/>
              <a:t>thought us a lesson on which we should capitalize. Namely, if this kind of situation appears again - not necessarily in this part of the world - WMO should have in place a ready procedure on how we respond. </a:t>
            </a:r>
            <a:endParaRPr lang="en-US" sz="2400" dirty="0" smtClean="0"/>
          </a:p>
          <a:p>
            <a:pPr marL="285750" indent="-285750">
              <a:buFont typeface="Wingdings" charset="2"/>
              <a:buChar char=""/>
            </a:pPr>
            <a:endParaRPr lang="en-US" sz="2000" dirty="0"/>
          </a:p>
          <a:p>
            <a:pPr marL="285750" indent="-285750">
              <a:buFont typeface="Wingdings" charset="2"/>
              <a:buChar char=""/>
            </a:pPr>
            <a:r>
              <a:rPr lang="en-US" sz="2000" dirty="0" smtClean="0"/>
              <a:t>Which </a:t>
            </a:r>
            <a:r>
              <a:rPr lang="en-US" sz="2000" dirty="0"/>
              <a:t>entities are responsible on different </a:t>
            </a:r>
            <a:r>
              <a:rPr lang="en-US" sz="2000" dirty="0" smtClean="0"/>
              <a:t>levels?</a:t>
            </a:r>
            <a:br>
              <a:rPr lang="en-US" sz="2000" dirty="0" smtClean="0"/>
            </a:br>
            <a:r>
              <a:rPr lang="en-US" sz="2000" dirty="0"/>
              <a:t>(</a:t>
            </a:r>
            <a:r>
              <a:rPr lang="en-US" sz="2000" dirty="0" smtClean="0"/>
              <a:t>Global</a:t>
            </a:r>
            <a:r>
              <a:rPr lang="en-US" sz="2000" dirty="0"/>
              <a:t>, Regional, and Sub-</a:t>
            </a:r>
            <a:r>
              <a:rPr lang="en-US" sz="2000" dirty="0" smtClean="0"/>
              <a:t>regional) </a:t>
            </a:r>
          </a:p>
          <a:p>
            <a:pPr marL="285750" indent="-285750">
              <a:buFont typeface="Wingdings" charset="2"/>
              <a:buChar char=""/>
            </a:pPr>
            <a:endParaRPr lang="en-US" sz="2000" dirty="0"/>
          </a:p>
          <a:p>
            <a:pPr marL="285750" indent="-285750">
              <a:buFont typeface="Wingdings" charset="2"/>
              <a:buChar char=""/>
            </a:pPr>
            <a:r>
              <a:rPr lang="en-US" sz="2000" dirty="0" smtClean="0"/>
              <a:t>Which </a:t>
            </a:r>
            <a:r>
              <a:rPr lang="en-US" sz="2000" dirty="0"/>
              <a:t>existing or new </a:t>
            </a:r>
            <a:r>
              <a:rPr lang="en-US" sz="2000" dirty="0" smtClean="0"/>
              <a:t>cooperation mechanisms </a:t>
            </a:r>
            <a:r>
              <a:rPr lang="en-US" sz="2000" dirty="0"/>
              <a:t>should be engaged without </a:t>
            </a:r>
            <a:r>
              <a:rPr lang="en-US" sz="2000" dirty="0" smtClean="0"/>
              <a:t>delay?</a:t>
            </a:r>
          </a:p>
          <a:p>
            <a:pPr marL="285750" indent="-285750">
              <a:buFont typeface="Wingdings" charset="2"/>
              <a:buChar char=""/>
            </a:pPr>
            <a:endParaRPr lang="en-US" sz="2000" dirty="0"/>
          </a:p>
          <a:p>
            <a:r>
              <a:rPr lang="en-US" sz="2000" b="1" dirty="0" smtClean="0"/>
              <a:t>WMO should play </a:t>
            </a:r>
            <a:r>
              <a:rPr lang="en-US" sz="2000" b="1" dirty="0"/>
              <a:t>proactive role in any future situation of this </a:t>
            </a:r>
            <a:r>
              <a:rPr lang="en-US" sz="2000" b="1" dirty="0" smtClean="0"/>
              <a:t>kind.</a:t>
            </a:r>
            <a:endParaRPr lang="en-US" sz="2000" b="1" dirty="0"/>
          </a:p>
        </p:txBody>
      </p:sp>
      <p:grpSp>
        <p:nvGrpSpPr>
          <p:cNvPr id="3" name="Group 2"/>
          <p:cNvGrpSpPr/>
          <p:nvPr/>
        </p:nvGrpSpPr>
        <p:grpSpPr>
          <a:xfrm>
            <a:off x="0" y="-2821"/>
            <a:ext cx="9144000" cy="1025882"/>
            <a:chOff x="0" y="152400"/>
            <a:chExt cx="9144000" cy="1025882"/>
          </a:xfrm>
        </p:grpSpPr>
        <p:sp>
          <p:nvSpPr>
            <p:cNvPr id="4" name="Rectangle 3"/>
            <p:cNvSpPr txBox="1">
              <a:spLocks noChangeArrowheads="1"/>
            </p:cNvSpPr>
            <p:nvPr/>
          </p:nvSpPr>
          <p:spPr bwMode="auto">
            <a:xfrm>
              <a:off x="0" y="152400"/>
              <a:ext cx="9144000" cy="99059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spcBef>
                  <a:spcPct val="0"/>
                </a:spcBef>
                <a:defRPr/>
              </a:pPr>
              <a:r>
                <a:rPr lang="en-US" altLang="fi-FI" sz="3200" b="1" kern="0" dirty="0" smtClean="0">
                  <a:latin typeface="Calibri" pitchFamily="34" charset="0"/>
                  <a:ea typeface="+mj-ea"/>
                  <a:cs typeface="+mj-cs"/>
                </a:rPr>
                <a:t>LESSONS LEARNET</a:t>
              </a:r>
            </a:p>
          </p:txBody>
        </p:sp>
        <p:sp>
          <p:nvSpPr>
            <p:cNvPr id="5" name="Line 2"/>
            <p:cNvSpPr>
              <a:spLocks noChangeShapeType="1"/>
            </p:cNvSpPr>
            <p:nvPr/>
          </p:nvSpPr>
          <p:spPr bwMode="auto">
            <a:xfrm>
              <a:off x="0" y="1178282"/>
              <a:ext cx="9144000" cy="0"/>
            </a:xfrm>
            <a:prstGeom prst="line">
              <a:avLst/>
            </a:prstGeom>
            <a:noFill/>
            <a:ln w="76200">
              <a:solidFill>
                <a:srgbClr val="FFCC00"/>
              </a:solidFill>
              <a:round/>
              <a:headEnd/>
              <a:tailEnd/>
            </a:ln>
            <a:effectLst/>
          </p:spPr>
          <p:txBody>
            <a:bodyPr wrap="none"/>
            <a:lstStyle/>
            <a:p>
              <a:endParaRPr lang="hr-HR"/>
            </a:p>
          </p:txBody>
        </p:sp>
      </p:grpSp>
    </p:spTree>
    <p:extLst>
      <p:ext uri="{BB962C8B-B14F-4D97-AF65-F5344CB8AC3E}">
        <p14:creationId xmlns:p14="http://schemas.microsoft.com/office/powerpoint/2010/main" val="17406630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USAID </a:t>
            </a:r>
            <a:r>
              <a:rPr lang="en-US" dirty="0" smtClean="0"/>
              <a:t>project (South-East Europe)</a:t>
            </a:r>
            <a:endParaRPr lang="en-US" dirty="0"/>
          </a:p>
        </p:txBody>
      </p:sp>
    </p:spTree>
    <p:extLst>
      <p:ext uri="{BB962C8B-B14F-4D97-AF65-F5344CB8AC3E}">
        <p14:creationId xmlns:p14="http://schemas.microsoft.com/office/powerpoint/2010/main" val="15903611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825" r="40738"/>
          <a:stretch/>
        </p:blipFill>
        <p:spPr>
          <a:xfrm>
            <a:off x="6649781" y="17418"/>
            <a:ext cx="2494220" cy="6858000"/>
          </a:xfrm>
        </p:spPr>
      </p:pic>
      <p:sp>
        <p:nvSpPr>
          <p:cNvPr id="5" name="Content Placeholder 2"/>
          <p:cNvSpPr txBox="1">
            <a:spLocks/>
          </p:cNvSpPr>
          <p:nvPr/>
        </p:nvSpPr>
        <p:spPr bwMode="auto">
          <a:xfrm>
            <a:off x="394171" y="1124164"/>
            <a:ext cx="6089007" cy="5102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Clr>
                <a:srgbClr val="333399"/>
              </a:buClr>
              <a:buNone/>
            </a:pPr>
            <a:r>
              <a:rPr lang="en-US" altLang="fi-FI" sz="2000" b="1" dirty="0" smtClean="0">
                <a:solidFill>
                  <a:srgbClr val="000000"/>
                </a:solidFill>
                <a:latin typeface="Calibri" panose="020F0502020204030204" pitchFamily="34" charset="0"/>
              </a:rPr>
              <a:t>- Overall Objective:</a:t>
            </a:r>
            <a:r>
              <a:rPr lang="en-US" altLang="fi-FI" sz="2000" dirty="0" smtClean="0">
                <a:solidFill>
                  <a:srgbClr val="000000"/>
                </a:solidFill>
                <a:latin typeface="Calibri" panose="020F0502020204030204" pitchFamily="34" charset="0"/>
              </a:rPr>
              <a:t> Achieved better collaboration between the NMHS, which will contribute to improved protection of life and property in South-East Europe.</a:t>
            </a:r>
          </a:p>
          <a:p>
            <a:pPr marL="0" indent="0">
              <a:buClr>
                <a:srgbClr val="333399"/>
              </a:buClr>
              <a:buNone/>
            </a:pPr>
            <a:r>
              <a:rPr lang="fi-FI" altLang="fi-FI" sz="2000" b="1" dirty="0" smtClean="0">
                <a:solidFill>
                  <a:srgbClr val="000000"/>
                </a:solidFill>
                <a:latin typeface="Calibri" panose="020F0502020204030204" pitchFamily="34" charset="0"/>
              </a:rPr>
              <a:t>- Main </a:t>
            </a:r>
            <a:r>
              <a:rPr lang="fi-FI" altLang="fi-FI" sz="2000" b="1" dirty="0" err="1" smtClean="0">
                <a:solidFill>
                  <a:srgbClr val="000000"/>
                </a:solidFill>
                <a:latin typeface="Calibri" panose="020F0502020204030204" pitchFamily="34" charset="0"/>
              </a:rPr>
              <a:t>outputs</a:t>
            </a:r>
            <a:r>
              <a:rPr lang="fi-FI" altLang="fi-FI" sz="2000" b="1" dirty="0" smtClean="0">
                <a:solidFill>
                  <a:srgbClr val="000000"/>
                </a:solidFill>
                <a:latin typeface="Calibri" panose="020F0502020204030204" pitchFamily="34" charset="0"/>
              </a:rPr>
              <a:t>: </a:t>
            </a:r>
          </a:p>
          <a:p>
            <a:pPr>
              <a:spcBef>
                <a:spcPts val="600"/>
              </a:spcBef>
              <a:spcAft>
                <a:spcPts val="600"/>
              </a:spcAft>
              <a:buClr>
                <a:srgbClr val="333399"/>
              </a:buClr>
            </a:pPr>
            <a:r>
              <a:rPr lang="en-US" altLang="fi-FI" sz="1800" dirty="0" smtClean="0">
                <a:solidFill>
                  <a:srgbClr val="000000"/>
                </a:solidFill>
                <a:latin typeface="Calibri" panose="020F0502020204030204" pitchFamily="34" charset="0"/>
              </a:rPr>
              <a:t>Detailed implementation plan for a regionally owned Multi-Hazard Early Warning Advisory System (SEE-MHEWS-A) prepared and adopted by NMHS directors</a:t>
            </a:r>
            <a:r>
              <a:rPr lang="en-US" altLang="fi-FI" sz="1800" dirty="0">
                <a:solidFill>
                  <a:srgbClr val="000000"/>
                </a:solidFill>
                <a:latin typeface="Calibri" panose="020F0502020204030204" pitchFamily="34" charset="0"/>
              </a:rPr>
              <a:t>. </a:t>
            </a:r>
            <a:endParaRPr lang="en-US" altLang="fi-FI" sz="1800" dirty="0" smtClean="0">
              <a:solidFill>
                <a:srgbClr val="000000"/>
              </a:solidFill>
              <a:latin typeface="Calibri" panose="020F0502020204030204" pitchFamily="34" charset="0"/>
            </a:endParaRPr>
          </a:p>
          <a:p>
            <a:pPr>
              <a:spcBef>
                <a:spcPts val="600"/>
              </a:spcBef>
              <a:spcAft>
                <a:spcPts val="600"/>
              </a:spcAft>
              <a:buClr>
                <a:srgbClr val="333399"/>
              </a:buClr>
            </a:pPr>
            <a:r>
              <a:rPr lang="en-US" altLang="fi-FI" sz="1800" dirty="0" smtClean="0">
                <a:solidFill>
                  <a:srgbClr val="000000"/>
                </a:solidFill>
                <a:latin typeface="Calibri" panose="020F0502020204030204" pitchFamily="34" charset="0"/>
              </a:rPr>
              <a:t>Consensus </a:t>
            </a:r>
            <a:r>
              <a:rPr lang="en-US" altLang="fi-FI" sz="1800" dirty="0">
                <a:solidFill>
                  <a:srgbClr val="000000"/>
                </a:solidFill>
                <a:latin typeface="Calibri" panose="020F0502020204030204" pitchFamily="34" charset="0"/>
              </a:rPr>
              <a:t>of Directors of participating NMHS on the scope and technical content of the </a:t>
            </a:r>
            <a:r>
              <a:rPr lang="en-US" altLang="fi-FI" sz="1800" dirty="0" smtClean="0">
                <a:solidFill>
                  <a:srgbClr val="000000"/>
                </a:solidFill>
                <a:latin typeface="Calibri" panose="020F0502020204030204" pitchFamily="34" charset="0"/>
              </a:rPr>
              <a:t>SEE-MHEWS-A</a:t>
            </a:r>
            <a:r>
              <a:rPr lang="en-US" altLang="fi-FI" sz="1800" dirty="0">
                <a:solidFill>
                  <a:srgbClr val="000000"/>
                </a:solidFill>
                <a:latin typeface="Calibri" panose="020F0502020204030204" pitchFamily="34" charset="0"/>
              </a:rPr>
              <a:t>; </a:t>
            </a:r>
            <a:endParaRPr lang="en-US" altLang="fi-FI" sz="1800" dirty="0" smtClean="0">
              <a:solidFill>
                <a:srgbClr val="000000"/>
              </a:solidFill>
              <a:latin typeface="Calibri" panose="020F0502020204030204" pitchFamily="34" charset="0"/>
            </a:endParaRPr>
          </a:p>
          <a:p>
            <a:pPr marL="0" indent="0">
              <a:spcAft>
                <a:spcPts val="1200"/>
              </a:spcAft>
              <a:buClr>
                <a:srgbClr val="333399"/>
              </a:buClr>
              <a:buNone/>
            </a:pPr>
            <a:r>
              <a:rPr lang="en-US" altLang="fi-FI" sz="2000" b="1" dirty="0" smtClean="0">
                <a:solidFill>
                  <a:srgbClr val="000000"/>
                </a:solidFill>
                <a:latin typeface="Calibri" panose="020F0502020204030204" pitchFamily="34" charset="0"/>
              </a:rPr>
              <a:t>- Implementing organization: </a:t>
            </a:r>
            <a:r>
              <a:rPr lang="en-US" altLang="fi-FI" sz="2000" dirty="0" smtClean="0">
                <a:solidFill>
                  <a:srgbClr val="000000"/>
                </a:solidFill>
                <a:latin typeface="Calibri" panose="020F0502020204030204" pitchFamily="34" charset="0"/>
              </a:rPr>
              <a:t>WMO, project coordination by FMI</a:t>
            </a:r>
          </a:p>
          <a:p>
            <a:pPr marL="0" indent="0">
              <a:spcAft>
                <a:spcPts val="1200"/>
              </a:spcAft>
              <a:buClr>
                <a:srgbClr val="333399"/>
              </a:buClr>
              <a:buNone/>
            </a:pPr>
            <a:r>
              <a:rPr lang="en-US" altLang="fi-FI" sz="2000" b="1" dirty="0" smtClean="0">
                <a:solidFill>
                  <a:srgbClr val="000000"/>
                </a:solidFill>
                <a:latin typeface="Calibri" panose="020F0502020204030204" pitchFamily="34" charset="0"/>
              </a:rPr>
              <a:t>- Funding: </a:t>
            </a:r>
            <a:r>
              <a:rPr lang="en-US" altLang="fi-FI" sz="2000" dirty="0" smtClean="0">
                <a:solidFill>
                  <a:srgbClr val="000000"/>
                </a:solidFill>
                <a:latin typeface="Calibri" panose="020F0502020204030204" pitchFamily="34" charset="0"/>
              </a:rPr>
              <a:t>USAID, 580 000 USD</a:t>
            </a:r>
          </a:p>
          <a:p>
            <a:pPr marL="0" indent="0">
              <a:spcAft>
                <a:spcPts val="1200"/>
              </a:spcAft>
              <a:buClr>
                <a:srgbClr val="333399"/>
              </a:buClr>
              <a:buNone/>
            </a:pPr>
            <a:r>
              <a:rPr lang="en-US" altLang="fi-FI" sz="2000" b="1" dirty="0" smtClean="0">
                <a:solidFill>
                  <a:srgbClr val="000000"/>
                </a:solidFill>
                <a:latin typeface="Calibri" panose="020F0502020204030204" pitchFamily="34" charset="0"/>
              </a:rPr>
              <a:t>- Implementation period: </a:t>
            </a:r>
            <a:r>
              <a:rPr lang="en-US" altLang="fi-FI" sz="2000" dirty="0" smtClean="0">
                <a:solidFill>
                  <a:srgbClr val="000000"/>
                </a:solidFill>
                <a:latin typeface="Calibri" panose="020F0502020204030204" pitchFamily="34" charset="0"/>
              </a:rPr>
              <a:t>12 months, September 2016 – August 2017</a:t>
            </a:r>
          </a:p>
          <a:p>
            <a:endParaRPr lang="fi-FI" altLang="fi-FI" sz="3600" dirty="0" smtClean="0"/>
          </a:p>
        </p:txBody>
      </p:sp>
      <p:sp>
        <p:nvSpPr>
          <p:cNvPr id="6" name="TextBox 1"/>
          <p:cNvSpPr txBox="1">
            <a:spLocks noChangeArrowheads="1"/>
          </p:cNvSpPr>
          <p:nvPr/>
        </p:nvSpPr>
        <p:spPr bwMode="auto">
          <a:xfrm>
            <a:off x="308660" y="287766"/>
            <a:ext cx="38382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r>
              <a:rPr lang="fi-FI" altLang="en-US" sz="3200" b="1" cap="all" dirty="0">
                <a:solidFill>
                  <a:schemeClr val="accent1">
                    <a:lumMod val="50000"/>
                  </a:schemeClr>
                </a:solidFill>
                <a:latin typeface="Calibri" panose="020F0502020204030204" pitchFamily="34" charset="0"/>
              </a:rPr>
              <a:t>Project </a:t>
            </a:r>
            <a:r>
              <a:rPr lang="fi-FI" altLang="en-US" sz="3200" b="1" cap="all" dirty="0" err="1">
                <a:solidFill>
                  <a:schemeClr val="accent1">
                    <a:lumMod val="50000"/>
                  </a:schemeClr>
                </a:solidFill>
                <a:latin typeface="Calibri" panose="020F0502020204030204" pitchFamily="34" charset="0"/>
              </a:rPr>
              <a:t>highlights</a:t>
            </a:r>
            <a:endParaRPr lang="en-US" altLang="en-US" sz="3200" b="1" cap="all"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28105628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825" r="40738"/>
          <a:stretch/>
        </p:blipFill>
        <p:spPr>
          <a:xfrm>
            <a:off x="6649781" y="0"/>
            <a:ext cx="2494220" cy="6858000"/>
          </a:xfrm>
        </p:spPr>
      </p:pic>
      <p:sp>
        <p:nvSpPr>
          <p:cNvPr id="7" name="Content Placeholder 2"/>
          <p:cNvSpPr txBox="1">
            <a:spLocks/>
          </p:cNvSpPr>
          <p:nvPr/>
        </p:nvSpPr>
        <p:spPr bwMode="auto">
          <a:xfrm>
            <a:off x="492539" y="1025160"/>
            <a:ext cx="5228992" cy="3058954"/>
          </a:xfrm>
          <a:prstGeom prst="rect">
            <a:avLst/>
          </a:prstGeom>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endParaRPr lang="fr-FR" altLang="fi-FI" sz="1050" b="1" dirty="0" smtClean="0">
              <a:solidFill>
                <a:srgbClr val="002060"/>
              </a:solidFill>
              <a:latin typeface="Calibri" pitchFamily="34" charset="0"/>
            </a:endParaRPr>
          </a:p>
          <a:p>
            <a:pPr marL="0" indent="0">
              <a:spcAft>
                <a:spcPts val="1200"/>
              </a:spcAft>
              <a:buClr>
                <a:srgbClr val="333399"/>
              </a:buClr>
              <a:buNone/>
              <a:defRPr/>
            </a:pPr>
            <a:r>
              <a:rPr lang="en-US" altLang="fi-FI" sz="2200" b="1" dirty="0" smtClean="0">
                <a:solidFill>
                  <a:schemeClr val="accent1">
                    <a:lumMod val="50000"/>
                  </a:schemeClr>
                </a:solidFill>
                <a:latin typeface="Calibri" pitchFamily="34" charset="0"/>
              </a:rPr>
              <a:t>Participating NMHSs:</a:t>
            </a:r>
          </a:p>
          <a:p>
            <a:pPr marL="0" indent="0">
              <a:spcAft>
                <a:spcPts val="1200"/>
              </a:spcAft>
              <a:buClr>
                <a:srgbClr val="333399"/>
              </a:buClr>
              <a:buNone/>
              <a:defRPr/>
            </a:pPr>
            <a:r>
              <a:rPr lang="en-US" altLang="fi-FI" sz="2200" dirty="0" smtClean="0">
                <a:solidFill>
                  <a:srgbClr val="000000"/>
                </a:solidFill>
                <a:latin typeface="Calibri" pitchFamily="34" charset="0"/>
              </a:rPr>
              <a:t>Albania, Bosnia and Herzegovina, Croatia, Montenegro, Serbia, </a:t>
            </a:r>
            <a:r>
              <a:rPr lang="en-US" sz="2200" dirty="0" smtClean="0">
                <a:latin typeface="Calibri" panose="020F0502020204030204" pitchFamily="34" charset="0"/>
              </a:rPr>
              <a:t>Kosovo (UNSCR 1244/99)</a:t>
            </a:r>
            <a:r>
              <a:rPr lang="en-US" altLang="fi-FI" sz="2200" dirty="0" smtClean="0">
                <a:solidFill>
                  <a:srgbClr val="000000"/>
                </a:solidFill>
                <a:latin typeface="Calibri" pitchFamily="34" charset="0"/>
              </a:rPr>
              <a:t>, the former Yugoslav Republic of Macedonia, Turkey, Slovenia, Bulgaria, Greece, Cyprus, Hungary, Romania, Moldova, </a:t>
            </a:r>
            <a:r>
              <a:rPr lang="en-US" altLang="fi-FI" sz="2200" dirty="0" smtClean="0">
                <a:latin typeface="Calibri" pitchFamily="34" charset="0"/>
              </a:rPr>
              <a:t>Ukraine, Israel</a:t>
            </a:r>
            <a:r>
              <a:rPr lang="en-US" altLang="fi-FI" sz="2200" dirty="0" smtClean="0">
                <a:solidFill>
                  <a:srgbClr val="000000"/>
                </a:solidFill>
                <a:latin typeface="Calibri" pitchFamily="34" charset="0"/>
              </a:rPr>
              <a:t>, Jordan and Lebanon.</a:t>
            </a:r>
          </a:p>
          <a:p>
            <a:pPr marL="0" indent="0">
              <a:buFontTx/>
              <a:buNone/>
              <a:defRPr/>
            </a:pPr>
            <a:endParaRPr lang="fi-FI" altLang="fi-FI" sz="3600" dirty="0" smtClean="0"/>
          </a:p>
        </p:txBody>
      </p:sp>
      <p:sp>
        <p:nvSpPr>
          <p:cNvPr id="8" name="TextBox 3"/>
          <p:cNvSpPr txBox="1">
            <a:spLocks noChangeArrowheads="1"/>
          </p:cNvSpPr>
          <p:nvPr/>
        </p:nvSpPr>
        <p:spPr bwMode="auto">
          <a:xfrm>
            <a:off x="492539" y="410278"/>
            <a:ext cx="3510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r>
              <a:rPr lang="fi-FI" altLang="en-US" sz="3200" b="1" cap="all" dirty="0">
                <a:solidFill>
                  <a:schemeClr val="accent1">
                    <a:lumMod val="50000"/>
                  </a:schemeClr>
                </a:solidFill>
                <a:latin typeface="Calibri" panose="020F0502020204030204" pitchFamily="34" charset="0"/>
              </a:rPr>
              <a:t>Project </a:t>
            </a:r>
            <a:r>
              <a:rPr lang="fi-FI" altLang="en-US" sz="3200" b="1" cap="all" dirty="0" err="1" smtClean="0">
                <a:solidFill>
                  <a:schemeClr val="accent1">
                    <a:lumMod val="50000"/>
                  </a:schemeClr>
                </a:solidFill>
                <a:latin typeface="Calibri" panose="020F0502020204030204" pitchFamily="34" charset="0"/>
              </a:rPr>
              <a:t>partners</a:t>
            </a:r>
            <a:endParaRPr lang="en-US" altLang="en-US" sz="3200" b="1" cap="all" dirty="0">
              <a:solidFill>
                <a:schemeClr val="accent1">
                  <a:lumMod val="50000"/>
                </a:schemeClr>
              </a:solidFill>
              <a:latin typeface="Calibri" panose="020F0502020204030204" pitchFamily="34" charset="0"/>
            </a:endParaRPr>
          </a:p>
        </p:txBody>
      </p:sp>
      <p:sp>
        <p:nvSpPr>
          <p:cNvPr id="9" name="Content Placeholder 2"/>
          <p:cNvSpPr txBox="1">
            <a:spLocks/>
          </p:cNvSpPr>
          <p:nvPr/>
        </p:nvSpPr>
        <p:spPr bwMode="auto">
          <a:xfrm>
            <a:off x="492539" y="3459093"/>
            <a:ext cx="5350912" cy="4525962"/>
          </a:xfrm>
          <a:prstGeom prst="rect">
            <a:avLst/>
          </a:prstGeom>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defRPr/>
            </a:pPr>
            <a:endParaRPr lang="fr-FR" altLang="fi-FI" sz="2200" b="1" kern="0" dirty="0" smtClean="0">
              <a:solidFill>
                <a:srgbClr val="002060"/>
              </a:solidFill>
              <a:latin typeface="Calibri" pitchFamily="34" charset="0"/>
            </a:endParaRPr>
          </a:p>
          <a:p>
            <a:pPr marL="0" indent="0">
              <a:spcAft>
                <a:spcPts val="1200"/>
              </a:spcAft>
              <a:buClr>
                <a:srgbClr val="333399"/>
              </a:buClr>
              <a:buNone/>
              <a:defRPr/>
            </a:pPr>
            <a:r>
              <a:rPr lang="en-US" altLang="fi-FI" sz="2200" b="1" kern="0" dirty="0">
                <a:solidFill>
                  <a:schemeClr val="accent1">
                    <a:lumMod val="50000"/>
                  </a:schemeClr>
                </a:solidFill>
                <a:latin typeface="Calibri" pitchFamily="34" charset="0"/>
              </a:rPr>
              <a:t>C</a:t>
            </a:r>
            <a:r>
              <a:rPr lang="en-US" altLang="fi-FI" sz="2200" b="1" kern="0" dirty="0" smtClean="0">
                <a:solidFill>
                  <a:schemeClr val="accent1">
                    <a:lumMod val="50000"/>
                  </a:schemeClr>
                </a:solidFill>
                <a:latin typeface="Calibri" pitchFamily="34" charset="0"/>
              </a:rPr>
              <a:t>ollaborators: </a:t>
            </a:r>
          </a:p>
          <a:p>
            <a:pPr marL="0" indent="0">
              <a:spcAft>
                <a:spcPts val="1200"/>
              </a:spcAft>
              <a:buClr>
                <a:srgbClr val="333399"/>
              </a:buClr>
              <a:buNone/>
              <a:defRPr/>
            </a:pPr>
            <a:r>
              <a:rPr lang="en-US" altLang="fi-FI" sz="2200" kern="0" dirty="0" smtClean="0">
                <a:solidFill>
                  <a:srgbClr val="000000"/>
                </a:solidFill>
                <a:latin typeface="Calibri" pitchFamily="34" charset="0"/>
              </a:rPr>
              <a:t>ECMWF, EUMETSAT, EUMETNET,  ESSL, JRC, ISRBC, SEE-DMC, SEE-VCCCC, </a:t>
            </a:r>
            <a:r>
              <a:rPr lang="it-IT" sz="2200" dirty="0" smtClean="0"/>
              <a:t>Euro-Mediterranean </a:t>
            </a:r>
            <a:r>
              <a:rPr lang="it-IT" sz="2200" dirty="0"/>
              <a:t>Center on Climate </a:t>
            </a:r>
            <a:r>
              <a:rPr lang="it-IT" sz="2200" dirty="0" smtClean="0"/>
              <a:t>Change, NWP consortiums, </a:t>
            </a:r>
            <a:r>
              <a:rPr lang="en-US" sz="2200" kern="0" dirty="0" smtClean="0">
                <a:solidFill>
                  <a:srgbClr val="000000"/>
                </a:solidFill>
                <a:latin typeface="Calibri" pitchFamily="34" charset="0"/>
              </a:rPr>
              <a:t>European and global</a:t>
            </a:r>
            <a:r>
              <a:rPr lang="en-US" altLang="fi-FI" sz="2200" kern="0" dirty="0" smtClean="0">
                <a:solidFill>
                  <a:srgbClr val="000000"/>
                </a:solidFill>
                <a:latin typeface="Calibri" pitchFamily="34" charset="0"/>
              </a:rPr>
              <a:t> NMHSs etc. </a:t>
            </a:r>
          </a:p>
        </p:txBody>
      </p:sp>
    </p:spTree>
    <p:extLst>
      <p:ext uri="{BB962C8B-B14F-4D97-AF65-F5344CB8AC3E}">
        <p14:creationId xmlns:p14="http://schemas.microsoft.com/office/powerpoint/2010/main" val="33623679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825" r="40738"/>
          <a:stretch/>
        </p:blipFill>
        <p:spPr>
          <a:xfrm>
            <a:off x="6649781" y="0"/>
            <a:ext cx="2494220" cy="6858000"/>
          </a:xfrm>
        </p:spPr>
      </p:pic>
      <p:sp>
        <p:nvSpPr>
          <p:cNvPr id="5" name="Content Placeholder 2"/>
          <p:cNvSpPr txBox="1">
            <a:spLocks/>
          </p:cNvSpPr>
          <p:nvPr/>
        </p:nvSpPr>
        <p:spPr bwMode="auto">
          <a:xfrm>
            <a:off x="942310" y="1029730"/>
            <a:ext cx="5219593" cy="54040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buFontTx/>
              <a:buNone/>
              <a:defRPr/>
            </a:pPr>
            <a:endParaRPr lang="fr-FR" altLang="fi-FI" sz="1000" b="1" dirty="0" smtClean="0">
              <a:solidFill>
                <a:srgbClr val="002060"/>
              </a:solidFill>
              <a:latin typeface="Calibri" panose="020F0502020204030204" pitchFamily="34" charset="0"/>
            </a:endParaRPr>
          </a:p>
          <a:p>
            <a:pPr marL="0" indent="0" algn="ctr">
              <a:spcBef>
                <a:spcPts val="300"/>
              </a:spcBef>
              <a:spcAft>
                <a:spcPts val="1200"/>
              </a:spcAft>
              <a:buClr>
                <a:srgbClr val="333399"/>
              </a:buClr>
              <a:buNone/>
              <a:defRPr/>
            </a:pPr>
            <a:r>
              <a:rPr lang="en-US" altLang="fi-FI" sz="2400" b="1" dirty="0">
                <a:solidFill>
                  <a:schemeClr val="accent1">
                    <a:lumMod val="50000"/>
                  </a:schemeClr>
                </a:solidFill>
                <a:latin typeface="Calibri" panose="020F0502020204030204" pitchFamily="34" charset="0"/>
              </a:rPr>
              <a:t>Regional Conference on South-East European Multi-Hazard Early Warning </a:t>
            </a:r>
            <a:r>
              <a:rPr lang="en-US" altLang="fi-FI" sz="2400" b="1" dirty="0" smtClean="0">
                <a:solidFill>
                  <a:schemeClr val="accent1">
                    <a:lumMod val="50000"/>
                  </a:schemeClr>
                </a:solidFill>
                <a:latin typeface="Calibri" panose="020F0502020204030204" pitchFamily="34" charset="0"/>
              </a:rPr>
              <a:t>Systems</a:t>
            </a:r>
            <a:endParaRPr lang="en-US" sz="2400" dirty="0" smtClean="0"/>
          </a:p>
          <a:p>
            <a:pPr>
              <a:spcBef>
                <a:spcPts val="600"/>
              </a:spcBef>
              <a:spcAft>
                <a:spcPts val="600"/>
              </a:spcAft>
              <a:defRPr/>
            </a:pPr>
            <a:r>
              <a:rPr lang="en-US" sz="3000" dirty="0" smtClean="0"/>
              <a:t>Introduction to the vision of SEE-MHEWS-A and the Phase 1 on the project implementation;</a:t>
            </a:r>
          </a:p>
          <a:p>
            <a:pPr>
              <a:spcBef>
                <a:spcPts val="600"/>
              </a:spcBef>
              <a:spcAft>
                <a:spcPts val="600"/>
              </a:spcAft>
              <a:defRPr/>
            </a:pPr>
            <a:r>
              <a:rPr lang="en-US" dirty="0"/>
              <a:t>Discuss of the willingness and interest of the </a:t>
            </a:r>
            <a:r>
              <a:rPr lang="en-US" dirty="0" smtClean="0"/>
              <a:t>NMHSs </a:t>
            </a:r>
            <a:r>
              <a:rPr lang="en-US" dirty="0"/>
              <a:t>to participate in the SEE-MHEWS-A project and actively cooperate with other project partners and stakeholders; </a:t>
            </a:r>
          </a:p>
          <a:p>
            <a:pPr>
              <a:spcBef>
                <a:spcPts val="600"/>
              </a:spcBef>
              <a:spcAft>
                <a:spcPts val="600"/>
              </a:spcAft>
              <a:defRPr/>
            </a:pPr>
            <a:r>
              <a:rPr lang="en-US" sz="3000" dirty="0" smtClean="0"/>
              <a:t>Preliminary </a:t>
            </a:r>
            <a:r>
              <a:rPr lang="en-US" sz="3000" dirty="0"/>
              <a:t>agreement of the scope of the project, geographical coverage and roles of different </a:t>
            </a:r>
            <a:r>
              <a:rPr lang="en-US" sz="3000" dirty="0" smtClean="0"/>
              <a:t>stakeholders;</a:t>
            </a:r>
            <a:endParaRPr lang="en-US" sz="3000" dirty="0"/>
          </a:p>
          <a:p>
            <a:pPr>
              <a:spcBef>
                <a:spcPts val="600"/>
              </a:spcBef>
              <a:spcAft>
                <a:spcPts val="600"/>
              </a:spcAft>
            </a:pPr>
            <a:r>
              <a:rPr lang="en-US" sz="3000" dirty="0" smtClean="0"/>
              <a:t>Establishment of </a:t>
            </a:r>
            <a:r>
              <a:rPr lang="en-US" sz="3000" dirty="0"/>
              <a:t>the cooperative foundation for project </a:t>
            </a:r>
            <a:r>
              <a:rPr lang="en-US" sz="3000" dirty="0" smtClean="0"/>
              <a:t>implementation;</a:t>
            </a:r>
          </a:p>
          <a:p>
            <a:pPr>
              <a:spcBef>
                <a:spcPts val="600"/>
              </a:spcBef>
              <a:spcAft>
                <a:spcPts val="600"/>
              </a:spcAft>
            </a:pPr>
            <a:r>
              <a:rPr lang="en-US" sz="3000" dirty="0" smtClean="0"/>
              <a:t>Provision of </a:t>
            </a:r>
            <a:r>
              <a:rPr lang="en-US" sz="3000" dirty="0"/>
              <a:t>training on CAP </a:t>
            </a:r>
            <a:r>
              <a:rPr lang="en-US" sz="3000" dirty="0" smtClean="0"/>
              <a:t>implementation.</a:t>
            </a:r>
            <a:endParaRPr lang="fi-FI" altLang="fi-FI" sz="3000" dirty="0" smtClean="0"/>
          </a:p>
        </p:txBody>
      </p:sp>
      <p:sp>
        <p:nvSpPr>
          <p:cNvPr id="2" name="TextBox 1"/>
          <p:cNvSpPr txBox="1"/>
          <p:nvPr/>
        </p:nvSpPr>
        <p:spPr>
          <a:xfrm rot="16200000">
            <a:off x="-893642" y="3105835"/>
            <a:ext cx="3025572" cy="646331"/>
          </a:xfrm>
          <a:prstGeom prst="rect">
            <a:avLst/>
          </a:prstGeom>
          <a:noFill/>
        </p:spPr>
        <p:txBody>
          <a:bodyPr wrap="none" rtlCol="0">
            <a:spAutoFit/>
          </a:bodyPr>
          <a:lstStyle/>
          <a:p>
            <a:r>
              <a:rPr lang="fi-FI" sz="3600" dirty="0" smtClean="0">
                <a:solidFill>
                  <a:schemeClr val="accent1"/>
                </a:solidFill>
              </a:rPr>
              <a:t>OCTOBER 2016</a:t>
            </a:r>
            <a:endParaRPr lang="en-US" sz="3600" dirty="0">
              <a:solidFill>
                <a:schemeClr val="accent1"/>
              </a:solidFill>
            </a:endParaRPr>
          </a:p>
        </p:txBody>
      </p:sp>
      <p:sp>
        <p:nvSpPr>
          <p:cNvPr id="3" name="Rectangle 2"/>
          <p:cNvSpPr/>
          <p:nvPr/>
        </p:nvSpPr>
        <p:spPr>
          <a:xfrm>
            <a:off x="222747" y="294101"/>
            <a:ext cx="3673058" cy="584775"/>
          </a:xfrm>
          <a:prstGeom prst="rect">
            <a:avLst/>
          </a:prstGeom>
        </p:spPr>
        <p:txBody>
          <a:bodyPr wrap="none">
            <a:spAutoFit/>
          </a:bodyPr>
          <a:lstStyle/>
          <a:p>
            <a:pPr algn="ctr">
              <a:buFontTx/>
              <a:buNone/>
              <a:defRPr/>
            </a:pPr>
            <a:r>
              <a:rPr lang="fi-FI" altLang="fi-FI" sz="3200" b="1" dirty="0">
                <a:solidFill>
                  <a:srgbClr val="002060"/>
                </a:solidFill>
                <a:latin typeface="Calibri" panose="020F0502020204030204" pitchFamily="34" charset="0"/>
              </a:rPr>
              <a:t>PROJECT ACTIVITIES </a:t>
            </a:r>
            <a:endParaRPr lang="fr-FR" altLang="fi-FI"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2525860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825" r="40738"/>
          <a:stretch/>
        </p:blipFill>
        <p:spPr>
          <a:xfrm>
            <a:off x="6649781" y="0"/>
            <a:ext cx="2494220" cy="6858000"/>
          </a:xfrm>
        </p:spPr>
      </p:pic>
      <p:sp>
        <p:nvSpPr>
          <p:cNvPr id="5" name="Content Placeholder 2"/>
          <p:cNvSpPr txBox="1">
            <a:spLocks/>
          </p:cNvSpPr>
          <p:nvPr/>
        </p:nvSpPr>
        <p:spPr bwMode="auto">
          <a:xfrm>
            <a:off x="950552" y="1032437"/>
            <a:ext cx="5615710" cy="54029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600"/>
              </a:spcAft>
              <a:buClr>
                <a:srgbClr val="333399"/>
              </a:buClr>
              <a:buNone/>
              <a:defRPr/>
            </a:pPr>
            <a:r>
              <a:rPr lang="en-US" altLang="fi-FI" sz="1800" b="1" dirty="0" smtClean="0">
                <a:solidFill>
                  <a:schemeClr val="accent1">
                    <a:lumMod val="50000"/>
                  </a:schemeClr>
                </a:solidFill>
                <a:latin typeface="Calibri" panose="020F0502020204030204" pitchFamily="34" charset="0"/>
              </a:rPr>
              <a:t>Development of the implementation plan </a:t>
            </a:r>
          </a:p>
          <a:p>
            <a:pPr>
              <a:spcBef>
                <a:spcPts val="300"/>
              </a:spcBef>
              <a:buClr>
                <a:srgbClr val="333399"/>
              </a:buClr>
              <a:defRPr/>
            </a:pPr>
            <a:r>
              <a:rPr lang="en-US" altLang="fi-FI" sz="2000" dirty="0" smtClean="0"/>
              <a:t>Global</a:t>
            </a:r>
            <a:r>
              <a:rPr lang="en-US" altLang="fi-FI" sz="2000" dirty="0"/>
              <a:t>, regional and sub-regional modelling and observing capabilities that could be leveraged for the </a:t>
            </a:r>
            <a:r>
              <a:rPr lang="en-US" altLang="fi-FI" sz="2000" dirty="0" smtClean="0"/>
              <a:t>region.</a:t>
            </a:r>
          </a:p>
          <a:p>
            <a:pPr>
              <a:spcBef>
                <a:spcPts val="300"/>
              </a:spcBef>
              <a:buClr>
                <a:srgbClr val="333399"/>
              </a:buClr>
              <a:defRPr/>
            </a:pPr>
            <a:r>
              <a:rPr lang="en-US" altLang="fi-FI" sz="2000" dirty="0" smtClean="0"/>
              <a:t>Observation </a:t>
            </a:r>
            <a:r>
              <a:rPr lang="en-US" altLang="fi-FI" sz="2000" dirty="0"/>
              <a:t>network enhancements that would strengthen meteorological and hydrological modeling </a:t>
            </a:r>
            <a:r>
              <a:rPr lang="en-US" altLang="fi-FI" sz="2000" dirty="0" smtClean="0"/>
              <a:t>outputs.</a:t>
            </a:r>
          </a:p>
          <a:p>
            <a:pPr>
              <a:spcBef>
                <a:spcPts val="300"/>
              </a:spcBef>
              <a:buClr>
                <a:srgbClr val="333399"/>
              </a:buClr>
              <a:defRPr/>
            </a:pPr>
            <a:r>
              <a:rPr lang="en-US" altLang="fi-FI" sz="2000" dirty="0" smtClean="0"/>
              <a:t>Communications </a:t>
            </a:r>
            <a:r>
              <a:rPr lang="en-US" altLang="fi-FI" sz="2000" dirty="0"/>
              <a:t>and collaboration framework that facilitates exchange of data and information and harmonization of forecasts among the participating </a:t>
            </a:r>
            <a:r>
              <a:rPr lang="en-US" altLang="fi-FI" sz="2000" dirty="0" smtClean="0"/>
              <a:t>parties.</a:t>
            </a:r>
          </a:p>
          <a:p>
            <a:pPr>
              <a:spcBef>
                <a:spcPts val="300"/>
              </a:spcBef>
              <a:buClr>
                <a:srgbClr val="333399"/>
              </a:buClr>
              <a:defRPr/>
            </a:pPr>
            <a:r>
              <a:rPr lang="en-US" altLang="fi-FI" sz="2000" dirty="0" smtClean="0"/>
              <a:t>NMHS </a:t>
            </a:r>
            <a:r>
              <a:rPr lang="en-US" altLang="fi-FI" sz="2000" dirty="0"/>
              <a:t>requirements for training and capacity development to maximize their utilization of the new sub-regional </a:t>
            </a:r>
            <a:r>
              <a:rPr lang="en-US" altLang="fi-FI" sz="2000" dirty="0" smtClean="0"/>
              <a:t>tools.</a:t>
            </a:r>
          </a:p>
          <a:p>
            <a:pPr>
              <a:spcBef>
                <a:spcPts val="300"/>
              </a:spcBef>
              <a:buClr>
                <a:srgbClr val="333399"/>
              </a:buClr>
              <a:defRPr/>
            </a:pPr>
            <a:r>
              <a:rPr lang="en-US" altLang="fi-FI" sz="2000" dirty="0" smtClean="0"/>
              <a:t>NMHS </a:t>
            </a:r>
            <a:r>
              <a:rPr lang="en-US" altLang="fi-FI" sz="2000" dirty="0"/>
              <a:t>partnerships to be strengthened at the sub-regional, regional and global levels</a:t>
            </a:r>
            <a:r>
              <a:rPr lang="en-US" altLang="fi-FI" sz="2000" dirty="0" smtClean="0"/>
              <a:t>.</a:t>
            </a:r>
          </a:p>
          <a:p>
            <a:pPr>
              <a:spcBef>
                <a:spcPts val="300"/>
              </a:spcBef>
              <a:buClr>
                <a:srgbClr val="333399"/>
              </a:buClr>
              <a:defRPr/>
            </a:pPr>
            <a:r>
              <a:rPr lang="fi-FI" altLang="fi-FI" sz="2000" dirty="0" smtClean="0"/>
              <a:t>Technical </a:t>
            </a:r>
            <a:r>
              <a:rPr lang="fi-FI" altLang="fi-FI" sz="2000" dirty="0" err="1" smtClean="0"/>
              <a:t>specifications</a:t>
            </a:r>
            <a:r>
              <a:rPr lang="fi-FI" altLang="fi-FI" sz="2000" dirty="0" smtClean="0"/>
              <a:t> for </a:t>
            </a:r>
            <a:r>
              <a:rPr lang="fi-FI" altLang="fi-FI" sz="2000" dirty="0" err="1" smtClean="0"/>
              <a:t>the</a:t>
            </a:r>
            <a:r>
              <a:rPr lang="fi-FI" altLang="fi-FI" sz="2000" dirty="0" smtClean="0"/>
              <a:t> </a:t>
            </a:r>
            <a:r>
              <a:rPr lang="fi-FI" altLang="fi-FI" sz="2000" dirty="0" err="1" smtClean="0"/>
              <a:t>needed</a:t>
            </a:r>
            <a:r>
              <a:rPr lang="fi-FI" altLang="fi-FI" sz="2000" dirty="0" smtClean="0"/>
              <a:t> </a:t>
            </a:r>
            <a:r>
              <a:rPr lang="fi-FI" altLang="fi-FI" sz="2000" dirty="0" err="1" smtClean="0"/>
              <a:t>solutions</a:t>
            </a:r>
            <a:r>
              <a:rPr lang="fi-FI" altLang="fi-FI" sz="2000" dirty="0" smtClean="0"/>
              <a:t>.</a:t>
            </a:r>
          </a:p>
        </p:txBody>
      </p:sp>
      <p:sp>
        <p:nvSpPr>
          <p:cNvPr id="6" name="TextBox 5"/>
          <p:cNvSpPr txBox="1"/>
          <p:nvPr/>
        </p:nvSpPr>
        <p:spPr>
          <a:xfrm rot="16200000">
            <a:off x="-2012311" y="3208942"/>
            <a:ext cx="5279394" cy="646331"/>
          </a:xfrm>
          <a:prstGeom prst="rect">
            <a:avLst/>
          </a:prstGeom>
          <a:noFill/>
        </p:spPr>
        <p:txBody>
          <a:bodyPr wrap="none" rtlCol="0">
            <a:spAutoFit/>
          </a:bodyPr>
          <a:lstStyle/>
          <a:p>
            <a:r>
              <a:rPr lang="fi-FI" sz="3600" dirty="0" smtClean="0">
                <a:solidFill>
                  <a:schemeClr val="accent1"/>
                </a:solidFill>
              </a:rPr>
              <a:t>OCTOBER 2016- JUNE 2017</a:t>
            </a:r>
            <a:endParaRPr lang="en-US" sz="3600" dirty="0">
              <a:solidFill>
                <a:schemeClr val="accent1"/>
              </a:solidFill>
            </a:endParaRPr>
          </a:p>
        </p:txBody>
      </p:sp>
      <p:sp>
        <p:nvSpPr>
          <p:cNvPr id="7" name="Rectangle 6"/>
          <p:cNvSpPr/>
          <p:nvPr/>
        </p:nvSpPr>
        <p:spPr>
          <a:xfrm>
            <a:off x="222747" y="294101"/>
            <a:ext cx="3673058" cy="584775"/>
          </a:xfrm>
          <a:prstGeom prst="rect">
            <a:avLst/>
          </a:prstGeom>
        </p:spPr>
        <p:txBody>
          <a:bodyPr wrap="none">
            <a:spAutoFit/>
          </a:bodyPr>
          <a:lstStyle/>
          <a:p>
            <a:pPr algn="ctr">
              <a:buFontTx/>
              <a:buNone/>
              <a:defRPr/>
            </a:pPr>
            <a:r>
              <a:rPr lang="fi-FI" altLang="fi-FI" sz="3200" b="1" dirty="0">
                <a:solidFill>
                  <a:srgbClr val="002060"/>
                </a:solidFill>
                <a:latin typeface="Calibri" panose="020F0502020204030204" pitchFamily="34" charset="0"/>
              </a:rPr>
              <a:t>PROJECT ACTIVITIES </a:t>
            </a:r>
            <a:endParaRPr lang="fr-FR" altLang="fi-FI"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8991924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825" r="40738"/>
          <a:stretch/>
        </p:blipFill>
        <p:spPr>
          <a:xfrm>
            <a:off x="6649781" y="0"/>
            <a:ext cx="2494220" cy="6858000"/>
          </a:xfrm>
        </p:spPr>
      </p:pic>
      <p:sp>
        <p:nvSpPr>
          <p:cNvPr id="5" name="Content Placeholder 2"/>
          <p:cNvSpPr txBox="1">
            <a:spLocks/>
          </p:cNvSpPr>
          <p:nvPr/>
        </p:nvSpPr>
        <p:spPr bwMode="auto">
          <a:xfrm>
            <a:off x="1128920" y="1146183"/>
            <a:ext cx="4901514" cy="48603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defRPr/>
            </a:pPr>
            <a:r>
              <a:rPr lang="fi-FI" altLang="fi-FI" sz="2200" b="1" dirty="0" err="1" smtClean="0">
                <a:solidFill>
                  <a:schemeClr val="accent1">
                    <a:lumMod val="50000"/>
                  </a:schemeClr>
                </a:solidFill>
                <a:latin typeface="Calibri" panose="020F0502020204030204" pitchFamily="34" charset="0"/>
              </a:rPr>
              <a:t>Thematic</a:t>
            </a:r>
            <a:r>
              <a:rPr lang="fi-FI" altLang="fi-FI" sz="2200" b="1" dirty="0" smtClean="0">
                <a:solidFill>
                  <a:schemeClr val="accent1">
                    <a:lumMod val="50000"/>
                  </a:schemeClr>
                </a:solidFill>
                <a:latin typeface="Calibri" panose="020F0502020204030204" pitchFamily="34" charset="0"/>
              </a:rPr>
              <a:t> </a:t>
            </a:r>
            <a:r>
              <a:rPr lang="fi-FI" altLang="fi-FI" sz="2200" b="1" dirty="0" err="1" smtClean="0">
                <a:solidFill>
                  <a:schemeClr val="accent1">
                    <a:lumMod val="50000"/>
                  </a:schemeClr>
                </a:solidFill>
                <a:latin typeface="Calibri" panose="020F0502020204030204" pitchFamily="34" charset="0"/>
              </a:rPr>
              <a:t>workshops</a:t>
            </a:r>
            <a:endParaRPr lang="fi-FI" altLang="fi-FI" sz="2200" b="1" dirty="0" smtClean="0">
              <a:solidFill>
                <a:schemeClr val="accent1">
                  <a:lumMod val="50000"/>
                </a:schemeClr>
              </a:solidFill>
              <a:latin typeface="Calibri" panose="020F0502020204030204" pitchFamily="34" charset="0"/>
            </a:endParaRPr>
          </a:p>
          <a:p>
            <a:pPr marL="0">
              <a:buFontTx/>
              <a:buNone/>
              <a:defRPr/>
            </a:pPr>
            <a:r>
              <a:rPr lang="fi-FI" altLang="fi-FI" sz="2200" dirty="0" smtClean="0">
                <a:latin typeface="Calibri" panose="020F0502020204030204" pitchFamily="34" charset="0"/>
              </a:rPr>
              <a:t>Three </a:t>
            </a:r>
            <a:r>
              <a:rPr lang="fi-FI" altLang="fi-FI" sz="2200" dirty="0" err="1" smtClean="0">
                <a:latin typeface="Calibri" panose="020F0502020204030204" pitchFamily="34" charset="0"/>
              </a:rPr>
              <a:t>workshops</a:t>
            </a:r>
            <a:r>
              <a:rPr lang="fi-FI" altLang="fi-FI" sz="2200" dirty="0" smtClean="0">
                <a:latin typeface="Calibri" panose="020F0502020204030204" pitchFamily="34" charset="0"/>
              </a:rPr>
              <a:t> </a:t>
            </a:r>
            <a:r>
              <a:rPr lang="fi-FI" altLang="fi-FI" sz="2200" dirty="0" err="1" smtClean="0">
                <a:latin typeface="Calibri" panose="020F0502020204030204" pitchFamily="34" charset="0"/>
              </a:rPr>
              <a:t>will</a:t>
            </a:r>
            <a:r>
              <a:rPr lang="fi-FI" altLang="fi-FI" sz="2200" dirty="0" smtClean="0">
                <a:latin typeface="Calibri" panose="020F0502020204030204" pitchFamily="34" charset="0"/>
              </a:rPr>
              <a:t> </a:t>
            </a:r>
            <a:r>
              <a:rPr lang="fi-FI" altLang="fi-FI" sz="2200" dirty="0" err="1" smtClean="0">
                <a:latin typeface="Calibri" panose="020F0502020204030204" pitchFamily="34" charset="0"/>
              </a:rPr>
              <a:t>organized</a:t>
            </a:r>
            <a:r>
              <a:rPr lang="fi-FI" altLang="fi-FI" sz="2200" dirty="0" smtClean="0">
                <a:latin typeface="Calibri" panose="020F0502020204030204" pitchFamily="34" charset="0"/>
              </a:rPr>
              <a:t> </a:t>
            </a:r>
            <a:r>
              <a:rPr lang="fi-FI" altLang="fi-FI" sz="2200" dirty="0" err="1" smtClean="0">
                <a:latin typeface="Calibri" panose="020F0502020204030204" pitchFamily="34" charset="0"/>
              </a:rPr>
              <a:t>with</a:t>
            </a:r>
            <a:r>
              <a:rPr lang="fi-FI" altLang="fi-FI" sz="2200" dirty="0" smtClean="0">
                <a:latin typeface="Calibri" panose="020F0502020204030204" pitchFamily="34" charset="0"/>
              </a:rPr>
              <a:t> </a:t>
            </a:r>
            <a:r>
              <a:rPr lang="fi-FI" altLang="fi-FI" sz="2200" dirty="0" err="1" smtClean="0">
                <a:latin typeface="Calibri" panose="020F0502020204030204" pitchFamily="34" charset="0"/>
              </a:rPr>
              <a:t>the</a:t>
            </a:r>
            <a:r>
              <a:rPr lang="fi-FI" altLang="fi-FI" sz="2200" dirty="0" smtClean="0">
                <a:latin typeface="Calibri" panose="020F0502020204030204" pitchFamily="34" charset="0"/>
              </a:rPr>
              <a:t> </a:t>
            </a:r>
            <a:r>
              <a:rPr lang="fi-FI" altLang="fi-FI" sz="2200" dirty="0" err="1" smtClean="0">
                <a:latin typeface="Calibri" panose="020F0502020204030204" pitchFamily="34" charset="0"/>
              </a:rPr>
              <a:t>aim</a:t>
            </a:r>
            <a:r>
              <a:rPr lang="fi-FI" altLang="fi-FI" sz="2200" dirty="0" smtClean="0">
                <a:latin typeface="Calibri" panose="020F0502020204030204" pitchFamily="34" charset="0"/>
              </a:rPr>
              <a:t> on </a:t>
            </a:r>
            <a:r>
              <a:rPr lang="fi-FI" altLang="fi-FI" sz="2200" dirty="0" err="1" smtClean="0">
                <a:latin typeface="Calibri" panose="020F0502020204030204" pitchFamily="34" charset="0"/>
              </a:rPr>
              <a:t>identification</a:t>
            </a:r>
            <a:r>
              <a:rPr lang="fi-FI" altLang="fi-FI" sz="2200" dirty="0" smtClean="0">
                <a:latin typeface="Calibri" panose="020F0502020204030204" pitchFamily="34" charset="0"/>
              </a:rPr>
              <a:t> of </a:t>
            </a:r>
            <a:r>
              <a:rPr lang="fi-FI" altLang="fi-FI" sz="2200" dirty="0" err="1" smtClean="0">
                <a:latin typeface="Calibri" panose="020F0502020204030204" pitchFamily="34" charset="0"/>
              </a:rPr>
              <a:t>the</a:t>
            </a:r>
            <a:r>
              <a:rPr lang="fi-FI" altLang="fi-FI" sz="2200" dirty="0" smtClean="0">
                <a:latin typeface="Calibri" panose="020F0502020204030204" pitchFamily="34" charset="0"/>
              </a:rPr>
              <a:t> </a:t>
            </a:r>
            <a:r>
              <a:rPr lang="fi-FI" altLang="fi-FI" sz="2200" dirty="0" err="1" smtClean="0">
                <a:latin typeface="Calibri" panose="020F0502020204030204" pitchFamily="34" charset="0"/>
              </a:rPr>
              <a:t>needs</a:t>
            </a:r>
            <a:r>
              <a:rPr lang="fi-FI" altLang="fi-FI" sz="2200" dirty="0" smtClean="0">
                <a:latin typeface="Calibri" panose="020F0502020204030204" pitchFamily="34" charset="0"/>
              </a:rPr>
              <a:t> and </a:t>
            </a:r>
            <a:r>
              <a:rPr lang="fi-FI" altLang="fi-FI" sz="2200" dirty="0" err="1" smtClean="0">
                <a:latin typeface="Calibri" panose="020F0502020204030204" pitchFamily="34" charset="0"/>
              </a:rPr>
              <a:t>potential</a:t>
            </a:r>
            <a:r>
              <a:rPr lang="fi-FI" altLang="fi-FI" sz="2200" dirty="0" smtClean="0">
                <a:latin typeface="Calibri" panose="020F0502020204030204" pitchFamily="34" charset="0"/>
              </a:rPr>
              <a:t> </a:t>
            </a:r>
            <a:r>
              <a:rPr lang="fi-FI" altLang="fi-FI" sz="2200" dirty="0" err="1" smtClean="0">
                <a:latin typeface="Calibri" panose="020F0502020204030204" pitchFamily="34" charset="0"/>
              </a:rPr>
              <a:t>solutions</a:t>
            </a:r>
            <a:r>
              <a:rPr lang="fi-FI" altLang="fi-FI" sz="2200" dirty="0" smtClean="0">
                <a:latin typeface="Calibri" panose="020F0502020204030204" pitchFamily="34" charset="0"/>
              </a:rPr>
              <a:t> </a:t>
            </a:r>
            <a:r>
              <a:rPr lang="fi-FI" altLang="fi-FI" sz="2200" dirty="0" err="1" smtClean="0">
                <a:latin typeface="Calibri" panose="020F0502020204030204" pitchFamily="34" charset="0"/>
              </a:rPr>
              <a:t>relevant</a:t>
            </a:r>
            <a:r>
              <a:rPr lang="fi-FI" altLang="fi-FI" sz="2200" dirty="0" smtClean="0">
                <a:latin typeface="Calibri" panose="020F0502020204030204" pitchFamily="34" charset="0"/>
              </a:rPr>
              <a:t> to </a:t>
            </a:r>
            <a:r>
              <a:rPr lang="fi-FI" altLang="fi-FI" sz="2200" dirty="0" err="1" smtClean="0">
                <a:latin typeface="Calibri" panose="020F0502020204030204" pitchFamily="34" charset="0"/>
              </a:rPr>
              <a:t>the</a:t>
            </a:r>
            <a:r>
              <a:rPr lang="fi-FI" altLang="fi-FI" sz="2200" dirty="0" smtClean="0">
                <a:latin typeface="Calibri" panose="020F0502020204030204" pitchFamily="34" charset="0"/>
              </a:rPr>
              <a:t> </a:t>
            </a:r>
            <a:r>
              <a:rPr lang="fi-FI" altLang="fi-FI" sz="2200" dirty="0" err="1" smtClean="0">
                <a:latin typeface="Calibri" panose="020F0502020204030204" pitchFamily="34" charset="0"/>
              </a:rPr>
              <a:t>development</a:t>
            </a:r>
            <a:r>
              <a:rPr lang="fi-FI" altLang="fi-FI" sz="2200" dirty="0" smtClean="0">
                <a:latin typeface="Calibri" panose="020F0502020204030204" pitchFamily="34" charset="0"/>
              </a:rPr>
              <a:t>  of </a:t>
            </a:r>
            <a:r>
              <a:rPr lang="fi-FI" altLang="fi-FI" sz="2200" dirty="0" err="1" smtClean="0">
                <a:latin typeface="Calibri" panose="020F0502020204030204" pitchFamily="34" charset="0"/>
              </a:rPr>
              <a:t>the</a:t>
            </a:r>
            <a:r>
              <a:rPr lang="fi-FI" altLang="fi-FI" sz="2200" dirty="0" smtClean="0">
                <a:latin typeface="Calibri" panose="020F0502020204030204" pitchFamily="34" charset="0"/>
              </a:rPr>
              <a:t> SEE-MHEWS-A </a:t>
            </a:r>
            <a:r>
              <a:rPr lang="fi-FI" altLang="fi-FI" sz="2200" dirty="0" err="1" smtClean="0">
                <a:latin typeface="Calibri" panose="020F0502020204030204" pitchFamily="34" charset="0"/>
              </a:rPr>
              <a:t>including</a:t>
            </a:r>
            <a:r>
              <a:rPr lang="fi-FI" altLang="fi-FI" sz="2200" dirty="0" smtClean="0">
                <a:latin typeface="Calibri" panose="020F0502020204030204" pitchFamily="34" charset="0"/>
              </a:rPr>
              <a:t> </a:t>
            </a:r>
            <a:r>
              <a:rPr lang="fi-FI" altLang="fi-FI" sz="2200" dirty="0" err="1" smtClean="0">
                <a:latin typeface="Calibri" panose="020F0502020204030204" pitchFamily="34" charset="0"/>
              </a:rPr>
              <a:t>topics</a:t>
            </a:r>
            <a:r>
              <a:rPr lang="fi-FI" altLang="fi-FI" sz="2200" dirty="0" smtClean="0">
                <a:latin typeface="Calibri" panose="020F0502020204030204" pitchFamily="34" charset="0"/>
              </a:rPr>
              <a:t> on: </a:t>
            </a:r>
          </a:p>
          <a:p>
            <a:pPr>
              <a:defRPr/>
            </a:pPr>
            <a:r>
              <a:rPr lang="en-US" altLang="fi-FI" sz="2200" dirty="0" smtClean="0">
                <a:latin typeface="Calibri" panose="020F0502020204030204" pitchFamily="34" charset="0"/>
              </a:rPr>
              <a:t>Workshop </a:t>
            </a:r>
            <a:r>
              <a:rPr lang="en-US" altLang="fi-FI" sz="2200" dirty="0">
                <a:latin typeface="Calibri" panose="020F0502020204030204" pitchFamily="34" charset="0"/>
              </a:rPr>
              <a:t>on Forecasting requirements (7-9 February 2017, Skopje</a:t>
            </a:r>
            <a:r>
              <a:rPr lang="en-US" altLang="fi-FI" sz="2200" dirty="0" smtClean="0">
                <a:latin typeface="Calibri" panose="020F0502020204030204" pitchFamily="34" charset="0"/>
              </a:rPr>
              <a:t>). </a:t>
            </a:r>
            <a:endParaRPr lang="en-US" altLang="fi-FI" sz="2200" dirty="0">
              <a:latin typeface="Calibri" panose="020F0502020204030204" pitchFamily="34" charset="0"/>
            </a:endParaRPr>
          </a:p>
          <a:p>
            <a:pPr>
              <a:defRPr/>
            </a:pPr>
            <a:r>
              <a:rPr lang="en-US" altLang="fi-FI" sz="2200" dirty="0" smtClean="0">
                <a:latin typeface="Calibri" panose="020F0502020204030204" pitchFamily="34" charset="0"/>
              </a:rPr>
              <a:t>Workshop </a:t>
            </a:r>
            <a:r>
              <a:rPr lang="en-US" altLang="fi-FI" sz="2200" dirty="0">
                <a:latin typeface="Calibri" panose="020F0502020204030204" pitchFamily="34" charset="0"/>
              </a:rPr>
              <a:t>on Numerical modelling (8-9 March 2017, Budapest</a:t>
            </a:r>
            <a:r>
              <a:rPr lang="en-US" altLang="fi-FI" sz="2200" dirty="0" smtClean="0">
                <a:latin typeface="Calibri" panose="020F0502020204030204" pitchFamily="34" charset="0"/>
              </a:rPr>
              <a:t>).</a:t>
            </a:r>
            <a:endParaRPr lang="en-US" altLang="fi-FI" sz="2200" dirty="0">
              <a:latin typeface="Calibri" panose="020F0502020204030204" pitchFamily="34" charset="0"/>
            </a:endParaRPr>
          </a:p>
          <a:p>
            <a:pPr>
              <a:defRPr/>
            </a:pPr>
            <a:r>
              <a:rPr lang="en-US" altLang="fi-FI" sz="2200" dirty="0" smtClean="0">
                <a:latin typeface="Calibri" panose="020F0502020204030204" pitchFamily="34" charset="0"/>
              </a:rPr>
              <a:t>Workshop </a:t>
            </a:r>
            <a:r>
              <a:rPr lang="en-US" altLang="fi-FI" sz="2200" dirty="0">
                <a:latin typeface="Calibri" panose="020F0502020204030204" pitchFamily="34" charset="0"/>
              </a:rPr>
              <a:t>on ICT technologies and Observational requirements for Advisory system (4-6 April 2017, Athens</a:t>
            </a:r>
            <a:r>
              <a:rPr lang="en-US" altLang="fi-FI" sz="2200" dirty="0" smtClean="0">
                <a:latin typeface="Calibri" panose="020F0502020204030204" pitchFamily="34" charset="0"/>
              </a:rPr>
              <a:t>).</a:t>
            </a:r>
            <a:endParaRPr lang="en-US" altLang="fi-FI" sz="2200" dirty="0">
              <a:latin typeface="Calibri" panose="020F0502020204030204" pitchFamily="34" charset="0"/>
            </a:endParaRPr>
          </a:p>
        </p:txBody>
      </p:sp>
      <p:sp>
        <p:nvSpPr>
          <p:cNvPr id="6" name="TextBox 5"/>
          <p:cNvSpPr txBox="1"/>
          <p:nvPr/>
        </p:nvSpPr>
        <p:spPr>
          <a:xfrm rot="16200000">
            <a:off x="-1665899" y="2986090"/>
            <a:ext cx="4685212" cy="646331"/>
          </a:xfrm>
          <a:prstGeom prst="rect">
            <a:avLst/>
          </a:prstGeom>
          <a:noFill/>
        </p:spPr>
        <p:txBody>
          <a:bodyPr wrap="square" rtlCol="0">
            <a:spAutoFit/>
          </a:bodyPr>
          <a:lstStyle/>
          <a:p>
            <a:r>
              <a:rPr lang="fi-FI" sz="3600" dirty="0" smtClean="0">
                <a:solidFill>
                  <a:schemeClr val="accent1"/>
                </a:solidFill>
              </a:rPr>
              <a:t>FEBRUARY-APRIL 2017</a:t>
            </a:r>
            <a:endParaRPr lang="en-US" sz="3600" dirty="0">
              <a:solidFill>
                <a:schemeClr val="accent1"/>
              </a:solidFill>
            </a:endParaRPr>
          </a:p>
        </p:txBody>
      </p:sp>
      <p:sp>
        <p:nvSpPr>
          <p:cNvPr id="7" name="Rectangle 6"/>
          <p:cNvSpPr/>
          <p:nvPr/>
        </p:nvSpPr>
        <p:spPr>
          <a:xfrm>
            <a:off x="222747" y="294101"/>
            <a:ext cx="3673058" cy="584775"/>
          </a:xfrm>
          <a:prstGeom prst="rect">
            <a:avLst/>
          </a:prstGeom>
        </p:spPr>
        <p:txBody>
          <a:bodyPr wrap="none">
            <a:spAutoFit/>
          </a:bodyPr>
          <a:lstStyle/>
          <a:p>
            <a:pPr algn="ctr">
              <a:buFontTx/>
              <a:buNone/>
              <a:defRPr/>
            </a:pPr>
            <a:r>
              <a:rPr lang="fi-FI" altLang="fi-FI" sz="3200" b="1" dirty="0">
                <a:solidFill>
                  <a:srgbClr val="002060"/>
                </a:solidFill>
                <a:latin typeface="Calibri" panose="020F0502020204030204" pitchFamily="34" charset="0"/>
              </a:rPr>
              <a:t>PROJECT ACTIVITIES </a:t>
            </a:r>
            <a:endParaRPr lang="fr-FR" altLang="fi-FI"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1145546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825" r="40738"/>
          <a:stretch/>
        </p:blipFill>
        <p:spPr>
          <a:xfrm>
            <a:off x="6649781" y="0"/>
            <a:ext cx="2494220" cy="6858000"/>
          </a:xfrm>
        </p:spPr>
      </p:pic>
      <p:sp>
        <p:nvSpPr>
          <p:cNvPr id="5" name="Content Placeholder 2"/>
          <p:cNvSpPr txBox="1">
            <a:spLocks/>
          </p:cNvSpPr>
          <p:nvPr/>
        </p:nvSpPr>
        <p:spPr bwMode="auto">
          <a:xfrm>
            <a:off x="998190" y="1175419"/>
            <a:ext cx="4880096" cy="48603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defRPr/>
            </a:pPr>
            <a:r>
              <a:rPr lang="fi-FI" altLang="fi-FI" sz="2200" b="1" dirty="0" err="1" smtClean="0">
                <a:solidFill>
                  <a:schemeClr val="accent1">
                    <a:lumMod val="50000"/>
                  </a:schemeClr>
                </a:solidFill>
                <a:latin typeface="Calibri" panose="020F0502020204030204" pitchFamily="34" charset="0"/>
              </a:rPr>
              <a:t>Final</a:t>
            </a:r>
            <a:r>
              <a:rPr lang="fi-FI" altLang="fi-FI" sz="2200" b="1" dirty="0" smtClean="0">
                <a:solidFill>
                  <a:schemeClr val="accent1">
                    <a:lumMod val="50000"/>
                  </a:schemeClr>
                </a:solidFill>
                <a:latin typeface="Calibri" panose="020F0502020204030204" pitchFamily="34" charset="0"/>
              </a:rPr>
              <a:t> </a:t>
            </a:r>
            <a:r>
              <a:rPr lang="fi-FI" altLang="fi-FI" sz="2200" b="1" dirty="0" err="1">
                <a:solidFill>
                  <a:schemeClr val="accent1">
                    <a:lumMod val="50000"/>
                  </a:schemeClr>
                </a:solidFill>
                <a:latin typeface="Calibri" panose="020F0502020204030204" pitchFamily="34" charset="0"/>
              </a:rPr>
              <a:t>R</a:t>
            </a:r>
            <a:r>
              <a:rPr lang="fi-FI" altLang="fi-FI" sz="2200" b="1" dirty="0" err="1" smtClean="0">
                <a:solidFill>
                  <a:schemeClr val="accent1">
                    <a:lumMod val="50000"/>
                  </a:schemeClr>
                </a:solidFill>
                <a:latin typeface="Calibri" panose="020F0502020204030204" pitchFamily="34" charset="0"/>
              </a:rPr>
              <a:t>egional</a:t>
            </a:r>
            <a:r>
              <a:rPr lang="fi-FI" altLang="fi-FI" sz="2200" b="1" dirty="0" smtClean="0">
                <a:solidFill>
                  <a:schemeClr val="accent1">
                    <a:lumMod val="50000"/>
                  </a:schemeClr>
                </a:solidFill>
                <a:latin typeface="Calibri" panose="020F0502020204030204" pitchFamily="34" charset="0"/>
              </a:rPr>
              <a:t> </a:t>
            </a:r>
            <a:r>
              <a:rPr lang="fi-FI" altLang="fi-FI" sz="2200" b="1" dirty="0">
                <a:solidFill>
                  <a:schemeClr val="accent1">
                    <a:lumMod val="50000"/>
                  </a:schemeClr>
                </a:solidFill>
                <a:latin typeface="Calibri" panose="020F0502020204030204" pitchFamily="34" charset="0"/>
              </a:rPr>
              <a:t>C</a:t>
            </a:r>
            <a:r>
              <a:rPr lang="fi-FI" altLang="fi-FI" sz="2200" b="1" dirty="0" smtClean="0">
                <a:solidFill>
                  <a:schemeClr val="accent1">
                    <a:lumMod val="50000"/>
                  </a:schemeClr>
                </a:solidFill>
                <a:latin typeface="Calibri" panose="020F0502020204030204" pitchFamily="34" charset="0"/>
              </a:rPr>
              <a:t>onference</a:t>
            </a:r>
          </a:p>
          <a:p>
            <a:pPr lvl="0"/>
            <a:r>
              <a:rPr lang="en-US" sz="2400" dirty="0" smtClean="0"/>
              <a:t>Acceptance </a:t>
            </a:r>
            <a:r>
              <a:rPr lang="en-US" sz="2400" dirty="0"/>
              <a:t>of Implementation </a:t>
            </a:r>
            <a:r>
              <a:rPr lang="en-US" sz="2400" dirty="0" smtClean="0"/>
              <a:t>Plan and the technical specifications. </a:t>
            </a:r>
            <a:endParaRPr lang="en-US" sz="2400" dirty="0"/>
          </a:p>
          <a:p>
            <a:pPr lvl="0"/>
            <a:r>
              <a:rPr lang="en-US" sz="2400" dirty="0"/>
              <a:t>Memorandum of </a:t>
            </a:r>
            <a:r>
              <a:rPr lang="en-US" sz="2400" dirty="0" smtClean="0"/>
              <a:t>Understanding </a:t>
            </a:r>
            <a:r>
              <a:rPr lang="en-US" sz="2400" dirty="0"/>
              <a:t>on collaborative work towards the regionally owned MHEWS-A approved by </a:t>
            </a:r>
            <a:r>
              <a:rPr lang="en-US" sz="2400" dirty="0" smtClean="0"/>
              <a:t>Directors </a:t>
            </a:r>
            <a:r>
              <a:rPr lang="en-US" sz="2400" dirty="0"/>
              <a:t>of the NMHS. </a:t>
            </a:r>
            <a:endParaRPr lang="en-US" sz="2400" dirty="0" smtClean="0"/>
          </a:p>
          <a:p>
            <a:pPr lvl="0"/>
            <a:r>
              <a:rPr lang="fi-FI" sz="2400" dirty="0" err="1" smtClean="0"/>
              <a:t>Discussions</a:t>
            </a:r>
            <a:r>
              <a:rPr lang="fi-FI" sz="2400" dirty="0" smtClean="0"/>
              <a:t> </a:t>
            </a:r>
            <a:r>
              <a:rPr lang="fi-FI" sz="2400" dirty="0" err="1" smtClean="0"/>
              <a:t>with</a:t>
            </a:r>
            <a:r>
              <a:rPr lang="fi-FI" sz="2400" dirty="0" smtClean="0"/>
              <a:t> </a:t>
            </a:r>
            <a:r>
              <a:rPr lang="fi-FI" sz="2400" dirty="0" err="1" smtClean="0"/>
              <a:t>potential</a:t>
            </a:r>
            <a:r>
              <a:rPr lang="fi-FI" sz="2400" dirty="0" smtClean="0"/>
              <a:t> </a:t>
            </a:r>
            <a:r>
              <a:rPr lang="fi-FI" sz="2400" dirty="0" err="1" smtClean="0"/>
              <a:t>donors</a:t>
            </a:r>
            <a:r>
              <a:rPr lang="fi-FI" sz="2400" dirty="0" smtClean="0"/>
              <a:t> (WB, USAID, EU, GCF, JICA </a:t>
            </a:r>
            <a:r>
              <a:rPr lang="fi-FI" sz="2400" dirty="0" err="1" smtClean="0"/>
              <a:t>etc</a:t>
            </a:r>
            <a:r>
              <a:rPr lang="fi-FI" sz="2400" dirty="0" smtClean="0"/>
              <a:t>).</a:t>
            </a:r>
            <a:endParaRPr lang="en-US" sz="2400" dirty="0"/>
          </a:p>
          <a:p>
            <a:r>
              <a:rPr lang="en-US" sz="2400" dirty="0"/>
              <a:t>D</a:t>
            </a:r>
            <a:r>
              <a:rPr lang="en-US" sz="2400" dirty="0" smtClean="0"/>
              <a:t>ates 14-15 </a:t>
            </a:r>
            <a:r>
              <a:rPr lang="en-US" sz="2400" dirty="0"/>
              <a:t>June </a:t>
            </a:r>
            <a:r>
              <a:rPr lang="en-US" sz="2400" dirty="0" smtClean="0"/>
              <a:t>2017, Ljubljana, Slovenia.</a:t>
            </a:r>
            <a:endParaRPr lang="en-US" sz="2400" dirty="0"/>
          </a:p>
          <a:p>
            <a:endParaRPr lang="fr-FR" altLang="fi-FI" sz="2200" b="1" dirty="0" smtClean="0">
              <a:solidFill>
                <a:srgbClr val="002060"/>
              </a:solidFill>
              <a:latin typeface="Calibri" panose="020F0502020204030204" pitchFamily="34" charset="0"/>
            </a:endParaRPr>
          </a:p>
          <a:p>
            <a:pPr>
              <a:spcBef>
                <a:spcPts val="300"/>
              </a:spcBef>
              <a:buFontTx/>
              <a:buNone/>
              <a:defRPr/>
            </a:pPr>
            <a:endParaRPr lang="fr-FR" altLang="fi-FI" sz="2200" b="1" dirty="0" smtClean="0">
              <a:solidFill>
                <a:srgbClr val="002060"/>
              </a:solidFill>
              <a:latin typeface="Calibri" panose="020F0502020204030204" pitchFamily="34" charset="0"/>
            </a:endParaRPr>
          </a:p>
          <a:p>
            <a:pPr marL="0" indent="0">
              <a:spcAft>
                <a:spcPts val="1200"/>
              </a:spcAft>
              <a:buClr>
                <a:srgbClr val="333399"/>
              </a:buClr>
              <a:buFontTx/>
              <a:buNone/>
              <a:defRPr/>
            </a:pPr>
            <a:endParaRPr lang="fi-FI" altLang="fi-FI" sz="2200" dirty="0" smtClean="0"/>
          </a:p>
        </p:txBody>
      </p:sp>
      <p:sp>
        <p:nvSpPr>
          <p:cNvPr id="6" name="TextBox 5"/>
          <p:cNvSpPr txBox="1"/>
          <p:nvPr/>
        </p:nvSpPr>
        <p:spPr>
          <a:xfrm rot="16200000">
            <a:off x="-786416" y="2679267"/>
            <a:ext cx="2788812" cy="646331"/>
          </a:xfrm>
          <a:prstGeom prst="rect">
            <a:avLst/>
          </a:prstGeom>
          <a:noFill/>
        </p:spPr>
        <p:txBody>
          <a:bodyPr wrap="square" rtlCol="0">
            <a:spAutoFit/>
          </a:bodyPr>
          <a:lstStyle/>
          <a:p>
            <a:r>
              <a:rPr lang="fi-FI" sz="3600" dirty="0" smtClean="0">
                <a:solidFill>
                  <a:schemeClr val="accent1"/>
                </a:solidFill>
              </a:rPr>
              <a:t>JUNE 2016</a:t>
            </a:r>
            <a:endParaRPr lang="en-US" sz="3600" dirty="0">
              <a:solidFill>
                <a:schemeClr val="accent1"/>
              </a:solidFill>
            </a:endParaRPr>
          </a:p>
        </p:txBody>
      </p:sp>
      <p:sp>
        <p:nvSpPr>
          <p:cNvPr id="7" name="Rectangle 6"/>
          <p:cNvSpPr/>
          <p:nvPr/>
        </p:nvSpPr>
        <p:spPr>
          <a:xfrm>
            <a:off x="222747" y="294101"/>
            <a:ext cx="3673058" cy="584775"/>
          </a:xfrm>
          <a:prstGeom prst="rect">
            <a:avLst/>
          </a:prstGeom>
        </p:spPr>
        <p:txBody>
          <a:bodyPr wrap="none">
            <a:spAutoFit/>
          </a:bodyPr>
          <a:lstStyle/>
          <a:p>
            <a:pPr algn="ctr">
              <a:buFontTx/>
              <a:buNone/>
              <a:defRPr/>
            </a:pPr>
            <a:r>
              <a:rPr lang="fi-FI" altLang="fi-FI" sz="3200" b="1" dirty="0">
                <a:solidFill>
                  <a:srgbClr val="002060"/>
                </a:solidFill>
                <a:latin typeface="Calibri" panose="020F0502020204030204" pitchFamily="34" charset="0"/>
              </a:rPr>
              <a:t>PROJECT ACTIVITIES </a:t>
            </a:r>
            <a:endParaRPr lang="fr-FR" altLang="fi-FI"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7087391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192581" cy="4525963"/>
          </a:xfrm>
        </p:spPr>
        <p:txBody>
          <a:bodyPr>
            <a:normAutofit fontScale="70000" lnSpcReduction="20000"/>
          </a:bodyPr>
          <a:lstStyle/>
          <a:p>
            <a:r>
              <a:rPr lang="en-US" dirty="0" smtClean="0"/>
              <a:t>JICA </a:t>
            </a:r>
          </a:p>
          <a:p>
            <a:r>
              <a:rPr lang="en-US" dirty="0" smtClean="0"/>
              <a:t>Green </a:t>
            </a:r>
            <a:r>
              <a:rPr lang="en-US" dirty="0"/>
              <a:t>Climate </a:t>
            </a:r>
            <a:r>
              <a:rPr lang="en-US" dirty="0" smtClean="0"/>
              <a:t>Fund (GCF) </a:t>
            </a:r>
          </a:p>
          <a:p>
            <a:r>
              <a:rPr lang="en-US" dirty="0" smtClean="0"/>
              <a:t>GTZ</a:t>
            </a:r>
          </a:p>
          <a:p>
            <a:r>
              <a:rPr lang="en-US" dirty="0" smtClean="0"/>
              <a:t>Austrian </a:t>
            </a:r>
            <a:r>
              <a:rPr lang="en-US" dirty="0"/>
              <a:t>Aid </a:t>
            </a:r>
            <a:r>
              <a:rPr lang="en-US" dirty="0" smtClean="0"/>
              <a:t>Agency</a:t>
            </a:r>
          </a:p>
          <a:p>
            <a:r>
              <a:rPr lang="en-US" dirty="0" smtClean="0"/>
              <a:t>Swiss </a:t>
            </a:r>
            <a:r>
              <a:rPr lang="en-US" dirty="0"/>
              <a:t>Aid Agency</a:t>
            </a:r>
            <a:r>
              <a:rPr lang="en-US" dirty="0" smtClean="0"/>
              <a:t>,</a:t>
            </a:r>
          </a:p>
          <a:p>
            <a:r>
              <a:rPr lang="en-US" dirty="0" smtClean="0"/>
              <a:t>USAID</a:t>
            </a:r>
            <a:endParaRPr lang="en-US" dirty="0"/>
          </a:p>
          <a:p>
            <a:r>
              <a:rPr lang="en-US" dirty="0" smtClean="0"/>
              <a:t>World Bank</a:t>
            </a:r>
            <a:endParaRPr lang="en-US" dirty="0"/>
          </a:p>
          <a:p>
            <a:r>
              <a:rPr lang="en-US" dirty="0"/>
              <a:t>European </a:t>
            </a:r>
            <a:r>
              <a:rPr lang="en-US" dirty="0" smtClean="0"/>
              <a:t>Commission</a:t>
            </a:r>
            <a:endParaRPr lang="en-US" dirty="0"/>
          </a:p>
          <a:p>
            <a:endParaRPr lang="en-US" dirty="0"/>
          </a:p>
          <a:p>
            <a:r>
              <a:rPr lang="en-US" dirty="0"/>
              <a:t>GCF and EU for the major </a:t>
            </a:r>
            <a:r>
              <a:rPr lang="en-US" dirty="0" smtClean="0"/>
              <a:t>implementation of </a:t>
            </a:r>
            <a:r>
              <a:rPr lang="en-US" dirty="0" smtClean="0"/>
              <a:t/>
            </a:r>
            <a:br>
              <a:rPr lang="en-US" dirty="0" smtClean="0"/>
            </a:br>
            <a:r>
              <a:rPr lang="en-US" dirty="0" smtClean="0"/>
              <a:t>SEE</a:t>
            </a:r>
            <a:r>
              <a:rPr lang="en-US" dirty="0" smtClean="0"/>
              <a:t>-MHEWS</a:t>
            </a:r>
          </a:p>
          <a:p>
            <a:r>
              <a:rPr lang="en-US" dirty="0" smtClean="0"/>
              <a:t>Other components of the SEE-MHEWS Implementation Plan supported by WB</a:t>
            </a:r>
            <a:r>
              <a:rPr lang="en-US" dirty="0"/>
              <a:t>, USAID, </a:t>
            </a:r>
            <a:r>
              <a:rPr lang="en-US" dirty="0" smtClean="0"/>
              <a:t>bilateral assistance through ODA</a:t>
            </a:r>
            <a:endParaRPr lang="en-US" dirty="0"/>
          </a:p>
          <a:p>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20825" r="40738"/>
          <a:stretch/>
        </p:blipFill>
        <p:spPr>
          <a:xfrm>
            <a:off x="6649781" y="0"/>
            <a:ext cx="2494220" cy="6858000"/>
          </a:xfrm>
          <a:prstGeom prst="rect">
            <a:avLst/>
          </a:prstGeom>
        </p:spPr>
      </p:pic>
      <p:sp>
        <p:nvSpPr>
          <p:cNvPr id="2" name="Title 1"/>
          <p:cNvSpPr>
            <a:spLocks noGrp="1"/>
          </p:cNvSpPr>
          <p:nvPr>
            <p:ph type="title"/>
          </p:nvPr>
        </p:nvSpPr>
        <p:spPr>
          <a:xfrm>
            <a:off x="189562" y="274638"/>
            <a:ext cx="7118056" cy="1143000"/>
          </a:xfrm>
        </p:spPr>
        <p:txBody>
          <a:bodyPr>
            <a:normAutofit fontScale="90000"/>
          </a:bodyPr>
          <a:lstStyle/>
          <a:p>
            <a:r>
              <a:rPr lang="en-US" dirty="0"/>
              <a:t>Preliminary plan for fund raising</a:t>
            </a:r>
          </a:p>
        </p:txBody>
      </p:sp>
    </p:spTree>
    <p:extLst>
      <p:ext uri="{BB962C8B-B14F-4D97-AF65-F5344CB8AC3E}">
        <p14:creationId xmlns:p14="http://schemas.microsoft.com/office/powerpoint/2010/main" val="28145428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160"/>
            <a:ext cx="8229600" cy="5098003"/>
          </a:xfrm>
        </p:spPr>
        <p:txBody>
          <a:bodyPr>
            <a:normAutofit fontScale="92500" lnSpcReduction="10000"/>
          </a:bodyPr>
          <a:lstStyle/>
          <a:p>
            <a:r>
              <a:rPr lang="en-US" dirty="0" smtClean="0"/>
              <a:t>UNHCR work</a:t>
            </a:r>
          </a:p>
          <a:p>
            <a:r>
              <a:rPr lang="en-US" dirty="0"/>
              <a:t>USAID project (South-East Europe)</a:t>
            </a:r>
            <a:endParaRPr lang="en-US" dirty="0" smtClean="0"/>
          </a:p>
          <a:p>
            <a:r>
              <a:rPr lang="en-US" dirty="0" smtClean="0"/>
              <a:t>Activity re: connecting EUMETNET </a:t>
            </a:r>
            <a:r>
              <a:rPr lang="en-US" dirty="0" err="1" smtClean="0"/>
              <a:t>Roshydromet</a:t>
            </a:r>
            <a:r>
              <a:rPr lang="en-US" dirty="0" smtClean="0"/>
              <a:t>, under the RA VI umbrella </a:t>
            </a:r>
          </a:p>
          <a:p>
            <a:r>
              <a:rPr lang="en-US" dirty="0" smtClean="0"/>
              <a:t>PRO </a:t>
            </a:r>
            <a:r>
              <a:rPr lang="en-US" dirty="0"/>
              <a:t>NEWS Project </a:t>
            </a:r>
            <a:r>
              <a:rPr lang="en-US" dirty="0" smtClean="0"/>
              <a:t>“</a:t>
            </a:r>
            <a:r>
              <a:rPr lang="en-US" dirty="0" err="1"/>
              <a:t>Programme</a:t>
            </a:r>
            <a:r>
              <a:rPr lang="en-US" dirty="0"/>
              <a:t> for Improving National Early warning System and flood prevention in Albania</a:t>
            </a:r>
            <a:r>
              <a:rPr lang="en-US" dirty="0" smtClean="0"/>
              <a:t>”</a:t>
            </a:r>
          </a:p>
          <a:p>
            <a:r>
              <a:rPr lang="en-US" dirty="0"/>
              <a:t>WMO Eurasian Office in </a:t>
            </a:r>
            <a:r>
              <a:rPr lang="en-US" dirty="0" smtClean="0"/>
              <a:t>Minsk</a:t>
            </a:r>
          </a:p>
          <a:p>
            <a:r>
              <a:rPr lang="en-US" dirty="0" smtClean="0"/>
              <a:t>Preliminary plan for fund raising</a:t>
            </a:r>
          </a:p>
          <a:p>
            <a:r>
              <a:rPr lang="en-US" dirty="0" smtClean="0"/>
              <a:t>Preparations for the RA VI Session</a:t>
            </a:r>
          </a:p>
        </p:txBody>
      </p:sp>
    </p:spTree>
    <p:extLst>
      <p:ext uri="{BB962C8B-B14F-4D97-AF65-F5344CB8AC3E}">
        <p14:creationId xmlns:p14="http://schemas.microsoft.com/office/powerpoint/2010/main" val="16880889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825" r="40738"/>
          <a:stretch/>
        </p:blipFill>
        <p:spPr>
          <a:xfrm>
            <a:off x="6649781" y="0"/>
            <a:ext cx="2494220" cy="6858000"/>
          </a:xfrm>
        </p:spPr>
      </p:pic>
      <p:sp>
        <p:nvSpPr>
          <p:cNvPr id="6" name="Content Placeholder 2"/>
          <p:cNvSpPr txBox="1">
            <a:spLocks/>
          </p:cNvSpPr>
          <p:nvPr/>
        </p:nvSpPr>
        <p:spPr bwMode="auto">
          <a:xfrm>
            <a:off x="774357" y="1166018"/>
            <a:ext cx="48768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buFontTx/>
              <a:buNone/>
            </a:pPr>
            <a:r>
              <a:rPr lang="en-US" altLang="fi-FI" sz="2400" dirty="0" smtClean="0">
                <a:latin typeface="Calibri" panose="020F0502020204030204" pitchFamily="34" charset="0"/>
              </a:rPr>
              <a:t>WMO/FMI Project Office, Skopje</a:t>
            </a:r>
          </a:p>
          <a:p>
            <a:pPr algn="ctr">
              <a:lnSpc>
                <a:spcPct val="100000"/>
              </a:lnSpc>
              <a:spcBef>
                <a:spcPts val="0"/>
              </a:spcBef>
              <a:buFontTx/>
              <a:buNone/>
            </a:pPr>
            <a:r>
              <a:rPr lang="en-US" altLang="fi-FI" sz="2400" dirty="0" smtClean="0">
                <a:latin typeface="Calibri" panose="020F0502020204030204" pitchFamily="34" charset="0"/>
              </a:rPr>
              <a:t>Sari Lappi</a:t>
            </a:r>
          </a:p>
          <a:p>
            <a:pPr algn="ctr">
              <a:lnSpc>
                <a:spcPct val="100000"/>
              </a:lnSpc>
              <a:spcBef>
                <a:spcPts val="0"/>
              </a:spcBef>
              <a:buFontTx/>
              <a:buNone/>
            </a:pPr>
            <a:r>
              <a:rPr lang="en-US" altLang="fi-FI" sz="2400" dirty="0" smtClean="0">
                <a:solidFill>
                  <a:schemeClr val="accent2"/>
                </a:solidFill>
                <a:latin typeface="Calibri" panose="020F0502020204030204" pitchFamily="34" charset="0"/>
                <a:hlinkClick r:id="rId3"/>
              </a:rPr>
              <a:t>slappi@wmo.int</a:t>
            </a:r>
            <a:endParaRPr lang="en-US" altLang="fi-FI" sz="2400" dirty="0" smtClean="0">
              <a:solidFill>
                <a:schemeClr val="accent2"/>
              </a:solidFill>
              <a:latin typeface="Calibri" panose="020F0502020204030204" pitchFamily="34" charset="0"/>
            </a:endParaRPr>
          </a:p>
          <a:p>
            <a:pPr algn="ctr">
              <a:buFontTx/>
              <a:buNone/>
            </a:pPr>
            <a:endParaRPr lang="en-US" altLang="fi-FI" sz="2400" dirty="0" smtClean="0">
              <a:latin typeface="Calibri" panose="020F0502020204030204" pitchFamily="34" charset="0"/>
            </a:endParaRPr>
          </a:p>
          <a:p>
            <a:pPr algn="ctr">
              <a:spcBef>
                <a:spcPts val="0"/>
              </a:spcBef>
              <a:buFontTx/>
              <a:buNone/>
            </a:pPr>
            <a:r>
              <a:rPr lang="en-US" altLang="fi-FI" sz="2400" dirty="0" smtClean="0">
                <a:latin typeface="Calibri" panose="020F0502020204030204" pitchFamily="34" charset="0"/>
              </a:rPr>
              <a:t>WMO Regional Office for Europe</a:t>
            </a:r>
          </a:p>
          <a:p>
            <a:pPr algn="ctr">
              <a:spcBef>
                <a:spcPts val="0"/>
              </a:spcBef>
              <a:buFontTx/>
              <a:buNone/>
            </a:pPr>
            <a:r>
              <a:rPr lang="en-US" altLang="fi-FI" sz="2400" dirty="0" smtClean="0">
                <a:latin typeface="Calibri" panose="020F0502020204030204" pitchFamily="34" charset="0"/>
              </a:rPr>
              <a:t>Milan </a:t>
            </a:r>
            <a:r>
              <a:rPr lang="en-US" altLang="fi-FI" sz="2400" dirty="0" err="1" smtClean="0">
                <a:latin typeface="Calibri" panose="020F0502020204030204" pitchFamily="34" charset="0"/>
              </a:rPr>
              <a:t>Dacic</a:t>
            </a:r>
            <a:endParaRPr lang="en-US" altLang="fi-FI" sz="2400" dirty="0" smtClean="0">
              <a:latin typeface="Calibri" panose="020F0502020204030204" pitchFamily="34" charset="0"/>
            </a:endParaRPr>
          </a:p>
          <a:p>
            <a:pPr algn="ctr">
              <a:spcBef>
                <a:spcPts val="0"/>
              </a:spcBef>
              <a:buFontTx/>
              <a:buNone/>
            </a:pPr>
            <a:r>
              <a:rPr lang="en-US" altLang="fi-FI" sz="2400" dirty="0" smtClean="0">
                <a:latin typeface="Calibri" panose="020F0502020204030204" pitchFamily="34" charset="0"/>
                <a:hlinkClick r:id="rId4"/>
              </a:rPr>
              <a:t>mdacic@wmo.int</a:t>
            </a:r>
            <a:endParaRPr lang="en-US" altLang="fi-FI" sz="2400" dirty="0" smtClean="0">
              <a:latin typeface="Calibri" panose="020F0502020204030204" pitchFamily="34" charset="0"/>
            </a:endParaRPr>
          </a:p>
          <a:p>
            <a:pPr algn="ctr">
              <a:buFontTx/>
              <a:buNone/>
            </a:pPr>
            <a:endParaRPr lang="fi-FI" altLang="fi-FI" sz="2400" dirty="0" smtClean="0"/>
          </a:p>
          <a:p>
            <a:pPr algn="ctr">
              <a:spcBef>
                <a:spcPts val="0"/>
              </a:spcBef>
              <a:buFontTx/>
              <a:buNone/>
            </a:pPr>
            <a:r>
              <a:rPr lang="fi-FI" altLang="fi-FI" sz="2400" dirty="0" smtClean="0"/>
              <a:t>Project </a:t>
            </a:r>
            <a:r>
              <a:rPr lang="fi-FI" altLang="fi-FI" sz="2400" dirty="0" err="1" smtClean="0"/>
              <a:t>email</a:t>
            </a:r>
            <a:r>
              <a:rPr lang="fi-FI" altLang="fi-FI" sz="2400" dirty="0" smtClean="0"/>
              <a:t> </a:t>
            </a:r>
            <a:r>
              <a:rPr lang="fi-FI" altLang="fi-FI" sz="2400" dirty="0" err="1" smtClean="0"/>
              <a:t>address</a:t>
            </a:r>
            <a:r>
              <a:rPr lang="fi-FI" altLang="fi-FI" sz="2400" dirty="0" smtClean="0"/>
              <a:t>:</a:t>
            </a:r>
          </a:p>
          <a:p>
            <a:pPr algn="ctr">
              <a:spcBef>
                <a:spcPts val="0"/>
              </a:spcBef>
              <a:buFontTx/>
              <a:buNone/>
            </a:pPr>
            <a:r>
              <a:rPr lang="fi-FI" altLang="fi-FI" sz="2400" dirty="0" smtClean="0">
                <a:solidFill>
                  <a:srgbClr val="FF0000"/>
                </a:solidFill>
                <a:hlinkClick r:id="rId5"/>
              </a:rPr>
              <a:t>see-mhews-a@wmo.int</a:t>
            </a:r>
            <a:endParaRPr lang="fi-FI" altLang="fi-FI" sz="2400" dirty="0" smtClean="0">
              <a:solidFill>
                <a:srgbClr val="FF0000"/>
              </a:solidFill>
            </a:endParaRPr>
          </a:p>
          <a:p>
            <a:pPr algn="ctr">
              <a:spcBef>
                <a:spcPts val="0"/>
              </a:spcBef>
              <a:buFontTx/>
              <a:buNone/>
            </a:pPr>
            <a:endParaRPr lang="fi-FI" altLang="fi-FI" sz="2400" dirty="0" smtClean="0">
              <a:solidFill>
                <a:srgbClr val="FF0000"/>
              </a:solidFill>
            </a:endParaRPr>
          </a:p>
          <a:p>
            <a:pPr algn="ctr">
              <a:spcBef>
                <a:spcPts val="0"/>
              </a:spcBef>
              <a:buFontTx/>
              <a:buNone/>
            </a:pPr>
            <a:r>
              <a:rPr lang="fi-FI" altLang="fi-FI" sz="2400" dirty="0" smtClean="0"/>
              <a:t>Project </a:t>
            </a:r>
            <a:r>
              <a:rPr lang="fi-FI" altLang="fi-FI" sz="2400" dirty="0" err="1" smtClean="0"/>
              <a:t>Website</a:t>
            </a:r>
            <a:r>
              <a:rPr lang="fi-FI" altLang="fi-FI" sz="2400" dirty="0" smtClean="0"/>
              <a:t>:</a:t>
            </a:r>
            <a:endParaRPr lang="fi-FI" altLang="fi-FI" sz="2400" dirty="0"/>
          </a:p>
          <a:p>
            <a:pPr algn="ctr">
              <a:spcBef>
                <a:spcPts val="0"/>
              </a:spcBef>
              <a:buFontTx/>
              <a:buNone/>
            </a:pPr>
            <a:r>
              <a:rPr lang="fi-FI" altLang="fi-FI" sz="2400" dirty="0">
                <a:solidFill>
                  <a:srgbClr val="FF0000"/>
                </a:solidFill>
                <a:hlinkClick r:id="rId6"/>
              </a:rPr>
              <a:t>http://</a:t>
            </a:r>
            <a:r>
              <a:rPr lang="fi-FI" altLang="fi-FI" sz="2400" dirty="0" smtClean="0">
                <a:solidFill>
                  <a:srgbClr val="FF0000"/>
                </a:solidFill>
                <a:hlinkClick r:id="rId6"/>
              </a:rPr>
              <a:t>public.wmo.int/en/projects/see-mhews-a</a:t>
            </a:r>
            <a:r>
              <a:rPr lang="fi-FI" altLang="fi-FI" sz="2400" dirty="0" smtClean="0">
                <a:solidFill>
                  <a:srgbClr val="FF0000"/>
                </a:solidFill>
              </a:rPr>
              <a:t> </a:t>
            </a:r>
          </a:p>
          <a:p>
            <a:pPr algn="ctr">
              <a:buFontTx/>
              <a:buNone/>
            </a:pPr>
            <a:r>
              <a:rPr lang="fi-FI" altLang="fi-FI" sz="2400" dirty="0" smtClean="0">
                <a:solidFill>
                  <a:srgbClr val="FF0000"/>
                </a:solidFill>
              </a:rPr>
              <a:t> </a:t>
            </a:r>
            <a:endParaRPr lang="en-US" altLang="fi-FI" sz="2400" dirty="0" smtClean="0">
              <a:solidFill>
                <a:srgbClr val="FF0000"/>
              </a:solidFill>
            </a:endParaRPr>
          </a:p>
          <a:p>
            <a:pPr>
              <a:buFontTx/>
              <a:buNone/>
            </a:pPr>
            <a:endParaRPr lang="en-US" altLang="fi-FI" sz="2400" dirty="0" smtClean="0"/>
          </a:p>
        </p:txBody>
      </p:sp>
      <p:sp>
        <p:nvSpPr>
          <p:cNvPr id="7" name="Rectangle 6"/>
          <p:cNvSpPr/>
          <p:nvPr/>
        </p:nvSpPr>
        <p:spPr>
          <a:xfrm>
            <a:off x="240956" y="294101"/>
            <a:ext cx="3636638" cy="584775"/>
          </a:xfrm>
          <a:prstGeom prst="rect">
            <a:avLst/>
          </a:prstGeom>
        </p:spPr>
        <p:txBody>
          <a:bodyPr wrap="none">
            <a:spAutoFit/>
          </a:bodyPr>
          <a:lstStyle/>
          <a:p>
            <a:pPr algn="ctr">
              <a:buFontTx/>
              <a:buNone/>
              <a:defRPr/>
            </a:pPr>
            <a:r>
              <a:rPr lang="fi-FI" altLang="fi-FI" sz="3200" b="1" dirty="0">
                <a:solidFill>
                  <a:srgbClr val="002060"/>
                </a:solidFill>
                <a:latin typeface="Calibri" panose="020F0502020204030204" pitchFamily="34" charset="0"/>
              </a:rPr>
              <a:t>PROJECT </a:t>
            </a:r>
            <a:r>
              <a:rPr lang="fi-FI" altLang="fi-FI" sz="3200" b="1" dirty="0" smtClean="0">
                <a:solidFill>
                  <a:srgbClr val="002060"/>
                </a:solidFill>
                <a:latin typeface="Calibri" panose="020F0502020204030204" pitchFamily="34" charset="0"/>
              </a:rPr>
              <a:t>CONTACTS </a:t>
            </a:r>
            <a:endParaRPr lang="fr-FR" altLang="fi-FI"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6870894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Connecting </a:t>
            </a:r>
            <a:r>
              <a:rPr lang="en-US" dirty="0"/>
              <a:t>EUMETNET, </a:t>
            </a:r>
            <a:r>
              <a:rPr lang="en-US" dirty="0" err="1"/>
              <a:t>Roshydromet</a:t>
            </a:r>
            <a:r>
              <a:rPr lang="en-US" dirty="0"/>
              <a:t>, under the RA VI umbrella </a:t>
            </a:r>
          </a:p>
        </p:txBody>
      </p:sp>
      <p:sp>
        <p:nvSpPr>
          <p:cNvPr id="4" name="TextBox 3"/>
          <p:cNvSpPr txBox="1"/>
          <p:nvPr/>
        </p:nvSpPr>
        <p:spPr>
          <a:xfrm>
            <a:off x="635033" y="2186201"/>
            <a:ext cx="8132212" cy="3416320"/>
          </a:xfrm>
          <a:prstGeom prst="rect">
            <a:avLst/>
          </a:prstGeom>
          <a:noFill/>
        </p:spPr>
        <p:txBody>
          <a:bodyPr wrap="square" rtlCol="0">
            <a:spAutoFit/>
          </a:bodyPr>
          <a:lstStyle/>
          <a:p>
            <a:r>
              <a:rPr lang="en-US" sz="2400" b="1" dirty="0" smtClean="0"/>
              <a:t>Visit of President RA VI, EUMETNET ED, EMMA/</a:t>
            </a:r>
            <a:r>
              <a:rPr lang="en-US" sz="2400" b="1" dirty="0" err="1" smtClean="0"/>
              <a:t>Meteoalarm</a:t>
            </a:r>
            <a:r>
              <a:rPr lang="en-US" sz="2400" b="1" dirty="0" smtClean="0"/>
              <a:t> Project Director, and WMO Rep EUR </a:t>
            </a:r>
            <a:br>
              <a:rPr lang="en-US" sz="2400" b="1" dirty="0" smtClean="0"/>
            </a:br>
            <a:r>
              <a:rPr lang="en-US" sz="2400" b="1" dirty="0" smtClean="0"/>
              <a:t>to </a:t>
            </a:r>
            <a:r>
              <a:rPr lang="en-US" sz="2400" b="1" dirty="0" err="1" smtClean="0"/>
              <a:t>Roshydromet</a:t>
            </a:r>
            <a:r>
              <a:rPr lang="en-US" sz="2400" b="1" dirty="0" smtClean="0"/>
              <a:t> and PR of Russian Federation</a:t>
            </a:r>
          </a:p>
          <a:p>
            <a:endParaRPr lang="en-US" sz="2400" dirty="0" smtClean="0">
              <a:hlinkClick r:id="rId2" action="ppaction://hlinkfile"/>
            </a:endParaRPr>
          </a:p>
          <a:p>
            <a:r>
              <a:rPr lang="en-US" sz="2400" b="1" dirty="0" smtClean="0"/>
              <a:t>Title: </a:t>
            </a:r>
            <a:r>
              <a:rPr lang="en-US" sz="2400" dirty="0" smtClean="0"/>
              <a:t>Preliminary   </a:t>
            </a:r>
            <a:r>
              <a:rPr lang="en-US" sz="2400" dirty="0"/>
              <a:t>discussions   </a:t>
            </a:r>
            <a:r>
              <a:rPr lang="en-US" sz="2400" dirty="0" smtClean="0"/>
              <a:t>on establishment   </a:t>
            </a:r>
            <a:r>
              <a:rPr lang="en-US" sz="2400" dirty="0"/>
              <a:t>of   cooperation   between   the   WMO-</a:t>
            </a:r>
            <a:r>
              <a:rPr lang="en-US" sz="2400" dirty="0" err="1"/>
              <a:t>Roshydromet</a:t>
            </a:r>
            <a:r>
              <a:rPr lang="en-US" sz="2400" dirty="0"/>
              <a:t>-</a:t>
            </a:r>
            <a:r>
              <a:rPr lang="en-US" sz="2400" dirty="0" smtClean="0"/>
              <a:t>EUMETNET</a:t>
            </a:r>
            <a:endParaRPr lang="en-US" sz="2400" dirty="0">
              <a:hlinkClick r:id="rId2" action="ppaction://hlinkfile"/>
            </a:endParaRPr>
          </a:p>
          <a:p>
            <a:endParaRPr lang="en-US" sz="2400" dirty="0" smtClean="0">
              <a:hlinkClick r:id="rId2" action="ppaction://hlinkfile"/>
            </a:endParaRPr>
          </a:p>
          <a:p>
            <a:r>
              <a:rPr lang="en-US" sz="2400" dirty="0" smtClean="0">
                <a:hlinkClick r:id="rId2" action="ppaction://hlinkfile"/>
              </a:rPr>
              <a:t>Report to SG from the visit to Roshydromet</a:t>
            </a:r>
            <a:endParaRPr lang="en-US" sz="2400" dirty="0" smtClean="0"/>
          </a:p>
          <a:p>
            <a:endParaRPr lang="en-US" sz="2400" dirty="0"/>
          </a:p>
        </p:txBody>
      </p:sp>
    </p:spTree>
    <p:extLst>
      <p:ext uri="{BB962C8B-B14F-4D97-AF65-F5344CB8AC3E}">
        <p14:creationId xmlns:p14="http://schemas.microsoft.com/office/powerpoint/2010/main" val="15903611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36354"/>
          </a:xfrm>
        </p:spPr>
        <p:txBody>
          <a:bodyPr>
            <a:normAutofit fontScale="90000"/>
          </a:bodyPr>
          <a:lstStyle/>
          <a:p>
            <a:r>
              <a:rPr lang="en-US" dirty="0"/>
              <a:t>PRO NEWS Project </a:t>
            </a:r>
            <a:r>
              <a:rPr lang="en-US" b="1" dirty="0"/>
              <a:t>“</a:t>
            </a:r>
            <a:r>
              <a:rPr lang="en-US" b="1" dirty="0" err="1"/>
              <a:t>Programme</a:t>
            </a:r>
            <a:r>
              <a:rPr lang="en-US" b="1" dirty="0"/>
              <a:t> for Improving National Early warning System and flood prevention in Albania” – PRO NEWS</a:t>
            </a:r>
          </a:p>
        </p:txBody>
      </p:sp>
      <p:sp>
        <p:nvSpPr>
          <p:cNvPr id="4" name="TextBox 3"/>
          <p:cNvSpPr txBox="1"/>
          <p:nvPr/>
        </p:nvSpPr>
        <p:spPr>
          <a:xfrm>
            <a:off x="472688" y="2571266"/>
            <a:ext cx="8408008" cy="3785652"/>
          </a:xfrm>
          <a:prstGeom prst="rect">
            <a:avLst/>
          </a:prstGeom>
          <a:noFill/>
        </p:spPr>
        <p:txBody>
          <a:bodyPr wrap="square" rtlCol="0">
            <a:spAutoFit/>
          </a:bodyPr>
          <a:lstStyle/>
          <a:p>
            <a:pPr marL="285750" indent="-285750">
              <a:buFont typeface="Arial"/>
              <a:buChar char="•"/>
            </a:pPr>
            <a:r>
              <a:rPr lang="en-US" sz="2000" b="1" dirty="0"/>
              <a:t>Grant Contract</a:t>
            </a:r>
            <a:r>
              <a:rPr lang="en-US" sz="2000" dirty="0"/>
              <a:t>: </a:t>
            </a:r>
            <a:r>
              <a:rPr lang="en-US" sz="2000" dirty="0" err="1"/>
              <a:t>EuropeAid</a:t>
            </a:r>
            <a:r>
              <a:rPr lang="en-US" sz="2000" dirty="0"/>
              <a:t>/151-248/DD/ACT/</a:t>
            </a:r>
            <a:r>
              <a:rPr lang="en-US" sz="2000" dirty="0" smtClean="0"/>
              <a:t>AL</a:t>
            </a:r>
            <a:endParaRPr lang="en-US" sz="2000" dirty="0"/>
          </a:p>
          <a:p>
            <a:pPr marL="285750" indent="-285750">
              <a:buFont typeface="Arial"/>
              <a:buChar char="•"/>
            </a:pPr>
            <a:r>
              <a:rPr lang="en-US" sz="2000" dirty="0"/>
              <a:t>Contract number: 2016/382-</a:t>
            </a:r>
            <a:r>
              <a:rPr lang="en-US" sz="2000" dirty="0" smtClean="0"/>
              <a:t>775</a:t>
            </a:r>
          </a:p>
          <a:p>
            <a:pPr marL="285750" indent="-285750">
              <a:buFont typeface="Arial"/>
              <a:buChar char="•"/>
            </a:pPr>
            <a:endParaRPr lang="en-US" sz="2000" dirty="0"/>
          </a:p>
          <a:p>
            <a:pPr marL="285750" indent="-285750">
              <a:buFont typeface="Arial"/>
              <a:buChar char="•"/>
            </a:pPr>
            <a:r>
              <a:rPr lang="en-US" sz="2000" b="1" dirty="0" smtClean="0"/>
              <a:t>Coordinator</a:t>
            </a:r>
            <a:r>
              <a:rPr lang="en-US" sz="2000" dirty="0" smtClean="0"/>
              <a:t>: </a:t>
            </a:r>
            <a:r>
              <a:rPr lang="en-US" sz="2000" dirty="0" err="1" smtClean="0"/>
              <a:t>Presidenza</a:t>
            </a:r>
            <a:r>
              <a:rPr lang="en-US" sz="2000" dirty="0" smtClean="0"/>
              <a:t> </a:t>
            </a:r>
            <a:r>
              <a:rPr lang="en-US" sz="2000" dirty="0"/>
              <a:t>del </a:t>
            </a:r>
            <a:r>
              <a:rPr lang="en-US" sz="2000" dirty="0" err="1"/>
              <a:t>Consiglio</a:t>
            </a:r>
            <a:r>
              <a:rPr lang="en-US" sz="2000" dirty="0"/>
              <a:t> </a:t>
            </a:r>
            <a:r>
              <a:rPr lang="en-US" sz="2000" dirty="0" err="1"/>
              <a:t>dei</a:t>
            </a:r>
            <a:r>
              <a:rPr lang="en-US" sz="2000" dirty="0"/>
              <a:t> </a:t>
            </a:r>
            <a:r>
              <a:rPr lang="en-US" sz="2000" dirty="0" err="1"/>
              <a:t>Ministri</a:t>
            </a:r>
            <a:r>
              <a:rPr lang="en-US" sz="2000" dirty="0"/>
              <a:t>, </a:t>
            </a:r>
            <a:r>
              <a:rPr lang="en-US" sz="2000" dirty="0" err="1"/>
              <a:t>Dipartamento</a:t>
            </a:r>
            <a:r>
              <a:rPr lang="en-US" sz="2000" dirty="0"/>
              <a:t> </a:t>
            </a:r>
            <a:r>
              <a:rPr lang="en-US" sz="2000" dirty="0" err="1"/>
              <a:t>della</a:t>
            </a:r>
            <a:r>
              <a:rPr lang="en-US" sz="2000" dirty="0"/>
              <a:t> </a:t>
            </a:r>
            <a:r>
              <a:rPr lang="en-US" sz="2000" dirty="0" err="1"/>
              <a:t>Protezione</a:t>
            </a:r>
            <a:r>
              <a:rPr lang="en-US" sz="2000" dirty="0"/>
              <a:t> </a:t>
            </a:r>
            <a:r>
              <a:rPr lang="en-US" sz="2000" dirty="0" err="1"/>
              <a:t>Civile</a:t>
            </a:r>
            <a:r>
              <a:rPr lang="en-US" sz="2000" dirty="0"/>
              <a:t>”</a:t>
            </a:r>
            <a:r>
              <a:rPr lang="en-US" sz="2000" dirty="0" smtClean="0"/>
              <a:t>- Italian </a:t>
            </a:r>
            <a:r>
              <a:rPr lang="en-US" sz="2000" dirty="0"/>
              <a:t>Presidency of the Council of Ministers, National Civil Protection </a:t>
            </a:r>
            <a:r>
              <a:rPr lang="en-US" sz="2000" dirty="0" smtClean="0"/>
              <a:t>Department</a:t>
            </a:r>
          </a:p>
          <a:p>
            <a:pPr marL="285750" indent="-285750">
              <a:buFont typeface="Arial"/>
              <a:buChar char="•"/>
            </a:pPr>
            <a:endParaRPr lang="en-US" sz="2000" b="1" dirty="0" smtClean="0"/>
          </a:p>
          <a:p>
            <a:pPr marL="285750" indent="-285750">
              <a:buFont typeface="Arial"/>
              <a:buChar char="•"/>
            </a:pPr>
            <a:r>
              <a:rPr lang="en-US" sz="2000" b="1" dirty="0" smtClean="0"/>
              <a:t>Partners</a:t>
            </a:r>
            <a:r>
              <a:rPr lang="en-US" sz="2000" dirty="0" smtClean="0"/>
              <a:t>: </a:t>
            </a:r>
            <a:r>
              <a:rPr lang="en-US" sz="2000" dirty="0" err="1" smtClean="0"/>
              <a:t>Fondazione</a:t>
            </a:r>
            <a:r>
              <a:rPr lang="en-US" sz="2000" dirty="0" smtClean="0"/>
              <a:t> </a:t>
            </a:r>
            <a:r>
              <a:rPr lang="en-US" sz="2000" dirty="0"/>
              <a:t>CIMA - </a:t>
            </a:r>
            <a:r>
              <a:rPr lang="en-US" sz="2000" dirty="0" smtClean="0"/>
              <a:t>Savona </a:t>
            </a:r>
            <a:r>
              <a:rPr lang="en-US" sz="2000" dirty="0"/>
              <a:t>Italy  </a:t>
            </a:r>
            <a:r>
              <a:rPr lang="en-US" sz="2000" dirty="0" smtClean="0"/>
              <a:t>- CIMA </a:t>
            </a:r>
            <a:r>
              <a:rPr lang="en-US" sz="2000" dirty="0"/>
              <a:t>Foundation</a:t>
            </a:r>
            <a:r>
              <a:rPr lang="en-US" sz="2000" dirty="0" smtClean="0"/>
              <a:t>,</a:t>
            </a:r>
            <a:endParaRPr lang="en-US" sz="2000" dirty="0"/>
          </a:p>
          <a:p>
            <a:pPr marL="285750" indent="-285750">
              <a:buFont typeface="Arial"/>
              <a:buChar char="•"/>
            </a:pPr>
            <a:r>
              <a:rPr lang="en-US" sz="2000" dirty="0" smtClean="0"/>
              <a:t>Croatian </a:t>
            </a:r>
            <a:r>
              <a:rPr lang="en-US" sz="2000" dirty="0"/>
              <a:t>Meteorological and Hydrological Service (DHMZ)</a:t>
            </a:r>
          </a:p>
          <a:p>
            <a:pPr marL="285750" indent="-285750">
              <a:buFont typeface="Arial"/>
              <a:buChar char="•"/>
            </a:pPr>
            <a:r>
              <a:rPr lang="en-US" sz="2000" dirty="0" smtClean="0"/>
              <a:t>European </a:t>
            </a:r>
            <a:r>
              <a:rPr lang="en-US" sz="2000" dirty="0"/>
              <a:t>Centre for Medium-range Weather Forecasts (ECMWF</a:t>
            </a:r>
            <a:r>
              <a:rPr lang="en-US" sz="2000" dirty="0" smtClean="0"/>
              <a:t>)</a:t>
            </a:r>
            <a:endParaRPr lang="en-US" sz="2000" dirty="0"/>
          </a:p>
          <a:p>
            <a:pPr marL="285750" indent="-285750">
              <a:buFont typeface="Arial"/>
              <a:buChar char="•"/>
            </a:pPr>
            <a:r>
              <a:rPr lang="en-US" sz="2000" dirty="0" smtClean="0"/>
              <a:t>Regional </a:t>
            </a:r>
            <a:r>
              <a:rPr lang="en-US" sz="2000" dirty="0"/>
              <a:t>Environmental Center (REC</a:t>
            </a:r>
            <a:r>
              <a:rPr lang="en-US" sz="2000" dirty="0" smtClean="0"/>
              <a:t>), Country Office Albania</a:t>
            </a:r>
            <a:endParaRPr lang="en-US" sz="2000" dirty="0"/>
          </a:p>
          <a:p>
            <a:pPr marL="285750" indent="-285750">
              <a:buFont typeface="Arial"/>
              <a:buChar char="•"/>
            </a:pPr>
            <a:r>
              <a:rPr lang="en-US" sz="2000" dirty="0" smtClean="0"/>
              <a:t>World </a:t>
            </a:r>
            <a:r>
              <a:rPr lang="en-US" sz="2000" dirty="0"/>
              <a:t>Meteorological </a:t>
            </a:r>
            <a:r>
              <a:rPr lang="en-US" sz="2000" dirty="0" smtClean="0"/>
              <a:t>Organization </a:t>
            </a:r>
            <a:r>
              <a:rPr lang="en-US" sz="2000" dirty="0"/>
              <a:t>(</a:t>
            </a:r>
            <a:r>
              <a:rPr lang="en-US" sz="2000" dirty="0" smtClean="0"/>
              <a:t>WMO – DRA/ROE)</a:t>
            </a:r>
          </a:p>
        </p:txBody>
      </p:sp>
    </p:spTree>
    <p:extLst>
      <p:ext uri="{BB962C8B-B14F-4D97-AF65-F5344CB8AC3E}">
        <p14:creationId xmlns:p14="http://schemas.microsoft.com/office/powerpoint/2010/main" val="15903611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252" y="1854573"/>
            <a:ext cx="8229600" cy="1143000"/>
          </a:xfrm>
        </p:spPr>
        <p:txBody>
          <a:bodyPr>
            <a:normAutofit fontScale="90000"/>
          </a:bodyPr>
          <a:lstStyle/>
          <a:p>
            <a:r>
              <a:rPr lang="fi-FI" dirty="0" err="1"/>
              <a:t>Steering</a:t>
            </a:r>
            <a:r>
              <a:rPr lang="fi-FI" dirty="0"/>
              <a:t> </a:t>
            </a:r>
            <a:r>
              <a:rPr lang="fi-FI" dirty="0" err="1"/>
              <a:t>Committee</a:t>
            </a:r>
            <a:r>
              <a:rPr lang="fi-FI" dirty="0"/>
              <a:t> </a:t>
            </a:r>
            <a:r>
              <a:rPr lang="fi-FI" dirty="0" err="1"/>
              <a:t>Meeting</a:t>
            </a:r>
            <a:r>
              <a:rPr lang="fi-FI" dirty="0"/>
              <a:t> </a:t>
            </a:r>
            <a:br>
              <a:rPr lang="fi-FI" dirty="0"/>
            </a:br>
            <a:r>
              <a:rPr lang="fi-FI" dirty="0"/>
              <a:t>10-11 </a:t>
            </a:r>
            <a:r>
              <a:rPr lang="fi-FI" dirty="0" err="1"/>
              <a:t>April</a:t>
            </a:r>
            <a:r>
              <a:rPr lang="fi-FI" dirty="0"/>
              <a:t> 2017</a:t>
            </a:r>
            <a:endParaRPr lang="en-US" dirty="0"/>
          </a:p>
        </p:txBody>
      </p:sp>
      <p:grpSp>
        <p:nvGrpSpPr>
          <p:cNvPr id="4" name="Group 3"/>
          <p:cNvGrpSpPr/>
          <p:nvPr/>
        </p:nvGrpSpPr>
        <p:grpSpPr>
          <a:xfrm>
            <a:off x="0" y="6246974"/>
            <a:ext cx="9144000" cy="611026"/>
            <a:chOff x="0" y="6082207"/>
            <a:chExt cx="12192000" cy="775793"/>
          </a:xfrm>
        </p:grpSpPr>
        <p:sp>
          <p:nvSpPr>
            <p:cNvPr id="5" name="Rectangle 4"/>
            <p:cNvSpPr/>
            <p:nvPr userDrawn="1"/>
          </p:nvSpPr>
          <p:spPr>
            <a:xfrm>
              <a:off x="0" y="6082207"/>
              <a:ext cx="12192000" cy="775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58" y="6177098"/>
              <a:ext cx="480942" cy="5752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5834" y="6191166"/>
              <a:ext cx="446693" cy="52943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6636" y="6191166"/>
              <a:ext cx="729776" cy="57099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20825" y="6350084"/>
              <a:ext cx="1442372" cy="32985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77128" y="6246974"/>
              <a:ext cx="1076272" cy="518470"/>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52628" y="6099452"/>
              <a:ext cx="1855497" cy="682792"/>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95948" y="6165754"/>
              <a:ext cx="1367959" cy="603911"/>
            </a:xfrm>
            <a:prstGeom prst="rect">
              <a:avLst/>
            </a:prstGeom>
          </p:spPr>
        </p:pic>
      </p:grpSp>
      <p:grpSp>
        <p:nvGrpSpPr>
          <p:cNvPr id="15" name="Group 14"/>
          <p:cNvGrpSpPr/>
          <p:nvPr/>
        </p:nvGrpSpPr>
        <p:grpSpPr>
          <a:xfrm>
            <a:off x="7124700" y="262126"/>
            <a:ext cx="2019300" cy="926070"/>
            <a:chOff x="10172700" y="354090"/>
            <a:chExt cx="2019300" cy="926070"/>
          </a:xfrm>
        </p:grpSpPr>
        <p:cxnSp>
          <p:nvCxnSpPr>
            <p:cNvPr id="13" name="Straight Connector 12"/>
            <p:cNvCxnSpPr/>
            <p:nvPr/>
          </p:nvCxnSpPr>
          <p:spPr>
            <a:xfrm>
              <a:off x="10172700" y="1280160"/>
              <a:ext cx="20193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72700" y="354090"/>
              <a:ext cx="1605152" cy="834106"/>
            </a:xfrm>
            <a:prstGeom prst="rect">
              <a:avLst/>
            </a:prstGeom>
          </p:spPr>
        </p:pic>
      </p:grpSp>
      <p:sp>
        <p:nvSpPr>
          <p:cNvPr id="16" name="Subtitle 2"/>
          <p:cNvSpPr txBox="1">
            <a:spLocks/>
          </p:cNvSpPr>
          <p:nvPr/>
        </p:nvSpPr>
        <p:spPr>
          <a:xfrm>
            <a:off x="0" y="4031447"/>
            <a:ext cx="9144000" cy="9742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t>Milan </a:t>
            </a:r>
            <a:r>
              <a:rPr lang="en-US" sz="2400" dirty="0" err="1" smtClean="0"/>
              <a:t>Dacić</a:t>
            </a:r>
            <a:r>
              <a:rPr lang="en-US" sz="2400" dirty="0" smtClean="0"/>
              <a:t>   </a:t>
            </a:r>
          </a:p>
          <a:p>
            <a:pPr marL="0" indent="0" algn="ctr">
              <a:buNone/>
            </a:pPr>
            <a:r>
              <a:rPr lang="en-US" sz="2400" dirty="0" smtClean="0"/>
              <a:t>WMO Representative for Europe</a:t>
            </a:r>
            <a:endParaRPr lang="en-US" sz="2400" dirty="0"/>
          </a:p>
        </p:txBody>
      </p:sp>
    </p:spTree>
    <p:extLst>
      <p:ext uri="{BB962C8B-B14F-4D97-AF65-F5344CB8AC3E}">
        <p14:creationId xmlns:p14="http://schemas.microsoft.com/office/powerpoint/2010/main" val="33865887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246974"/>
            <a:ext cx="9144000" cy="611026"/>
            <a:chOff x="0" y="6082207"/>
            <a:chExt cx="12192000" cy="775793"/>
          </a:xfrm>
        </p:grpSpPr>
        <p:sp>
          <p:nvSpPr>
            <p:cNvPr id="5" name="Rectangle 4"/>
            <p:cNvSpPr/>
            <p:nvPr userDrawn="1"/>
          </p:nvSpPr>
          <p:spPr>
            <a:xfrm>
              <a:off x="0" y="6082207"/>
              <a:ext cx="12192000" cy="775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58" y="6177098"/>
              <a:ext cx="480942" cy="5752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5834" y="6191166"/>
              <a:ext cx="446693" cy="52943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6636" y="6191166"/>
              <a:ext cx="729776" cy="57099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20825" y="6350084"/>
              <a:ext cx="1442372" cy="32985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77128" y="6246974"/>
              <a:ext cx="1076272" cy="518470"/>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52628" y="6099452"/>
              <a:ext cx="1855497" cy="682792"/>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95948" y="6165754"/>
              <a:ext cx="1367959" cy="603911"/>
            </a:xfrm>
            <a:prstGeom prst="rect">
              <a:avLst/>
            </a:prstGeom>
          </p:spPr>
        </p:pic>
      </p:grpSp>
      <p:grpSp>
        <p:nvGrpSpPr>
          <p:cNvPr id="15" name="Group 14"/>
          <p:cNvGrpSpPr/>
          <p:nvPr/>
        </p:nvGrpSpPr>
        <p:grpSpPr>
          <a:xfrm>
            <a:off x="7124700" y="262126"/>
            <a:ext cx="2019300" cy="926070"/>
            <a:chOff x="10172700" y="354090"/>
            <a:chExt cx="2019300" cy="926070"/>
          </a:xfrm>
        </p:grpSpPr>
        <p:cxnSp>
          <p:nvCxnSpPr>
            <p:cNvPr id="13" name="Straight Connector 12"/>
            <p:cNvCxnSpPr/>
            <p:nvPr/>
          </p:nvCxnSpPr>
          <p:spPr>
            <a:xfrm>
              <a:off x="10172700" y="1280160"/>
              <a:ext cx="20193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72700" y="354090"/>
              <a:ext cx="1605152" cy="834106"/>
            </a:xfrm>
            <a:prstGeom prst="rect">
              <a:avLst/>
            </a:prstGeom>
          </p:spPr>
        </p:pic>
      </p:grpSp>
      <p:sp>
        <p:nvSpPr>
          <p:cNvPr id="16" name="Title 1"/>
          <p:cNvSpPr>
            <a:spLocks noGrp="1"/>
          </p:cNvSpPr>
          <p:nvPr>
            <p:ph type="title"/>
          </p:nvPr>
        </p:nvSpPr>
        <p:spPr>
          <a:xfrm>
            <a:off x="838201" y="365125"/>
            <a:ext cx="6414528" cy="1325563"/>
          </a:xfrm>
        </p:spPr>
        <p:txBody>
          <a:bodyPr/>
          <a:lstStyle/>
          <a:p>
            <a:r>
              <a:rPr lang="en-US" dirty="0" smtClean="0"/>
              <a:t>WMO activities</a:t>
            </a:r>
            <a:endParaRPr lang="en-US" dirty="0"/>
          </a:p>
        </p:txBody>
      </p:sp>
      <p:sp>
        <p:nvSpPr>
          <p:cNvPr id="17" name="Content Placeholder 2"/>
          <p:cNvSpPr>
            <a:spLocks noGrp="1"/>
          </p:cNvSpPr>
          <p:nvPr>
            <p:ph idx="1"/>
          </p:nvPr>
        </p:nvSpPr>
        <p:spPr>
          <a:xfrm>
            <a:off x="665206" y="1594965"/>
            <a:ext cx="8064646" cy="4121645"/>
          </a:xfrm>
        </p:spPr>
        <p:txBody>
          <a:bodyPr>
            <a:normAutofit fontScale="85000" lnSpcReduction="20000"/>
          </a:bodyPr>
          <a:lstStyle/>
          <a:p>
            <a:pPr marL="0" indent="0">
              <a:buNone/>
            </a:pPr>
            <a:r>
              <a:rPr lang="en-US" b="1" dirty="0" smtClean="0">
                <a:solidFill>
                  <a:schemeClr val="tx2">
                    <a:lumMod val="60000"/>
                    <a:lumOff val="40000"/>
                  </a:schemeClr>
                </a:solidFill>
              </a:rPr>
              <a:t>B.1</a:t>
            </a:r>
            <a:r>
              <a:rPr lang="en-US" b="1" dirty="0">
                <a:solidFill>
                  <a:schemeClr val="tx2">
                    <a:lumMod val="60000"/>
                    <a:lumOff val="40000"/>
                  </a:schemeClr>
                </a:solidFill>
              </a:rPr>
              <a:t>: Assessment of EWS regulatory framework and protocols currently in </a:t>
            </a:r>
            <a:r>
              <a:rPr lang="en-US" b="1" dirty="0" smtClean="0">
                <a:solidFill>
                  <a:schemeClr val="tx2">
                    <a:lumMod val="60000"/>
                    <a:lumOff val="40000"/>
                  </a:schemeClr>
                </a:solidFill>
              </a:rPr>
              <a:t>force (part relevant to the activities of IGEWE)</a:t>
            </a:r>
          </a:p>
          <a:p>
            <a:pPr lvl="1"/>
            <a:r>
              <a:rPr lang="fi-FI" dirty="0" smtClean="0"/>
              <a:t>Fact </a:t>
            </a:r>
            <a:r>
              <a:rPr lang="fi-FI" dirty="0" err="1" smtClean="0"/>
              <a:t>finding</a:t>
            </a:r>
            <a:r>
              <a:rPr lang="fi-FI" dirty="0" smtClean="0"/>
              <a:t> mission(s)</a:t>
            </a:r>
            <a:endParaRPr lang="en-US" dirty="0" smtClean="0"/>
          </a:p>
          <a:p>
            <a:pPr lvl="1"/>
            <a:r>
              <a:rPr lang="fi-FI" dirty="0" smtClean="0"/>
              <a:t>Update of </a:t>
            </a:r>
            <a:r>
              <a:rPr lang="fi-FI" dirty="0" err="1" smtClean="0"/>
              <a:t>previous</a:t>
            </a:r>
            <a:r>
              <a:rPr lang="fi-FI" dirty="0" smtClean="0"/>
              <a:t> </a:t>
            </a:r>
            <a:r>
              <a:rPr lang="fi-FI" dirty="0" err="1" smtClean="0"/>
              <a:t>assessments</a:t>
            </a:r>
            <a:endParaRPr lang="en-US" dirty="0" smtClean="0"/>
          </a:p>
          <a:p>
            <a:pPr lvl="1"/>
            <a:r>
              <a:rPr lang="en-US" dirty="0" smtClean="0"/>
              <a:t>Assessment </a:t>
            </a:r>
            <a:r>
              <a:rPr lang="en-US" dirty="0"/>
              <a:t>report on the EWS in Albania comprising of: legal and institutional framework, existence of SOPs, communication protocols, data management, regional and International agreements, </a:t>
            </a:r>
            <a:r>
              <a:rPr lang="en-US" dirty="0" smtClean="0"/>
              <a:t>list </a:t>
            </a:r>
            <a:r>
              <a:rPr lang="en-US" dirty="0"/>
              <a:t>of needed legal acts </a:t>
            </a:r>
          </a:p>
          <a:p>
            <a:pPr lvl="1"/>
            <a:r>
              <a:rPr lang="en-US" dirty="0"/>
              <a:t>Stakeholders workshop </a:t>
            </a:r>
            <a:endParaRPr lang="en-US" dirty="0" smtClean="0"/>
          </a:p>
          <a:p>
            <a:pPr lvl="1"/>
            <a:r>
              <a:rPr lang="fi-FI" dirty="0" smtClean="0"/>
              <a:t>WMO, DHMZ</a:t>
            </a:r>
            <a:r>
              <a:rPr lang="fi-FI" dirty="0"/>
              <a:t>, </a:t>
            </a:r>
            <a:r>
              <a:rPr lang="fi-FI" dirty="0" smtClean="0"/>
              <a:t>CIMA, DPC (and GIZ)</a:t>
            </a:r>
            <a:endParaRPr lang="en-US" dirty="0"/>
          </a:p>
          <a:p>
            <a:pPr marL="0" indent="0">
              <a:buNone/>
            </a:pPr>
            <a:endParaRPr lang="en-US" dirty="0"/>
          </a:p>
        </p:txBody>
      </p:sp>
    </p:spTree>
    <p:extLst>
      <p:ext uri="{BB962C8B-B14F-4D97-AF65-F5344CB8AC3E}">
        <p14:creationId xmlns:p14="http://schemas.microsoft.com/office/powerpoint/2010/main" val="33533186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246974"/>
            <a:ext cx="9144000" cy="611026"/>
            <a:chOff x="0" y="6082207"/>
            <a:chExt cx="12192000" cy="775793"/>
          </a:xfrm>
        </p:grpSpPr>
        <p:sp>
          <p:nvSpPr>
            <p:cNvPr id="5" name="Rectangle 4"/>
            <p:cNvSpPr/>
            <p:nvPr userDrawn="1"/>
          </p:nvSpPr>
          <p:spPr>
            <a:xfrm>
              <a:off x="0" y="6082207"/>
              <a:ext cx="12192000" cy="775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58" y="6177098"/>
              <a:ext cx="480942" cy="5752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5834" y="6191166"/>
              <a:ext cx="446693" cy="52943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6636" y="6191166"/>
              <a:ext cx="729776" cy="57099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20825" y="6350084"/>
              <a:ext cx="1442372" cy="32985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77128" y="6246974"/>
              <a:ext cx="1076272" cy="518470"/>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52628" y="6099452"/>
              <a:ext cx="1855497" cy="682792"/>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95948" y="6165754"/>
              <a:ext cx="1367959" cy="603911"/>
            </a:xfrm>
            <a:prstGeom prst="rect">
              <a:avLst/>
            </a:prstGeom>
          </p:spPr>
        </p:pic>
      </p:grpSp>
      <p:grpSp>
        <p:nvGrpSpPr>
          <p:cNvPr id="15" name="Group 14"/>
          <p:cNvGrpSpPr/>
          <p:nvPr/>
        </p:nvGrpSpPr>
        <p:grpSpPr>
          <a:xfrm>
            <a:off x="7124700" y="262126"/>
            <a:ext cx="2019300" cy="926070"/>
            <a:chOff x="10172700" y="354090"/>
            <a:chExt cx="2019300" cy="926070"/>
          </a:xfrm>
        </p:grpSpPr>
        <p:cxnSp>
          <p:nvCxnSpPr>
            <p:cNvPr id="13" name="Straight Connector 12"/>
            <p:cNvCxnSpPr/>
            <p:nvPr/>
          </p:nvCxnSpPr>
          <p:spPr>
            <a:xfrm>
              <a:off x="10172700" y="1280160"/>
              <a:ext cx="20193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72700" y="354090"/>
              <a:ext cx="1605152" cy="834106"/>
            </a:xfrm>
            <a:prstGeom prst="rect">
              <a:avLst/>
            </a:prstGeom>
          </p:spPr>
        </p:pic>
      </p:grpSp>
      <p:sp>
        <p:nvSpPr>
          <p:cNvPr id="16" name="Title 1"/>
          <p:cNvSpPr>
            <a:spLocks noGrp="1"/>
          </p:cNvSpPr>
          <p:nvPr>
            <p:ph type="title"/>
          </p:nvPr>
        </p:nvSpPr>
        <p:spPr>
          <a:xfrm>
            <a:off x="838201" y="365125"/>
            <a:ext cx="6414528" cy="1325563"/>
          </a:xfrm>
        </p:spPr>
        <p:txBody>
          <a:bodyPr/>
          <a:lstStyle/>
          <a:p>
            <a:r>
              <a:rPr lang="en-US" dirty="0" smtClean="0"/>
              <a:t>WMO activities</a:t>
            </a:r>
            <a:endParaRPr lang="en-US" dirty="0"/>
          </a:p>
        </p:txBody>
      </p:sp>
      <p:sp>
        <p:nvSpPr>
          <p:cNvPr id="17" name="Content Placeholder 2"/>
          <p:cNvSpPr>
            <a:spLocks noGrp="1"/>
          </p:cNvSpPr>
          <p:nvPr>
            <p:ph idx="1"/>
          </p:nvPr>
        </p:nvSpPr>
        <p:spPr>
          <a:xfrm>
            <a:off x="665206" y="1594965"/>
            <a:ext cx="8064646" cy="4121645"/>
          </a:xfrm>
        </p:spPr>
        <p:txBody>
          <a:bodyPr>
            <a:normAutofit fontScale="92500" lnSpcReduction="20000"/>
          </a:bodyPr>
          <a:lstStyle/>
          <a:p>
            <a:pPr marL="0" indent="0">
              <a:buNone/>
            </a:pPr>
            <a:r>
              <a:rPr lang="en-US" b="1" dirty="0" smtClean="0">
                <a:solidFill>
                  <a:srgbClr val="558ED5"/>
                </a:solidFill>
              </a:rPr>
              <a:t>D.1</a:t>
            </a:r>
            <a:r>
              <a:rPr lang="en-US" b="1" dirty="0">
                <a:solidFill>
                  <a:srgbClr val="558ED5"/>
                </a:solidFill>
              </a:rPr>
              <a:t>: Assessment of EWS Capacities, identification of needs, prioritization based on </a:t>
            </a:r>
            <a:r>
              <a:rPr lang="en-US" b="1" dirty="0" smtClean="0">
                <a:solidFill>
                  <a:srgbClr val="558ED5"/>
                </a:solidFill>
              </a:rPr>
              <a:t>Cost-Benefit </a:t>
            </a:r>
            <a:r>
              <a:rPr lang="en-US" b="1" dirty="0">
                <a:solidFill>
                  <a:srgbClr val="558ED5"/>
                </a:solidFill>
              </a:rPr>
              <a:t>analysis and preparation of procurement </a:t>
            </a:r>
            <a:r>
              <a:rPr lang="en-US" b="1" dirty="0" smtClean="0">
                <a:solidFill>
                  <a:srgbClr val="558ED5"/>
                </a:solidFill>
              </a:rPr>
              <a:t>files</a:t>
            </a:r>
          </a:p>
          <a:p>
            <a:pPr lvl="1"/>
            <a:r>
              <a:rPr lang="en-US" dirty="0"/>
              <a:t>Fact finding </a:t>
            </a:r>
            <a:r>
              <a:rPr lang="en-US" dirty="0" smtClean="0"/>
              <a:t>mission(s)</a:t>
            </a:r>
          </a:p>
          <a:p>
            <a:pPr lvl="1"/>
            <a:r>
              <a:rPr lang="en-US" dirty="0" smtClean="0"/>
              <a:t>Analysis and recommendations focusing </a:t>
            </a:r>
            <a:r>
              <a:rPr lang="en-US" dirty="0"/>
              <a:t>on recognized urgent needs and priorities </a:t>
            </a:r>
            <a:r>
              <a:rPr lang="en-US" dirty="0" smtClean="0"/>
              <a:t>relevant to observations, forecasting, data management, ICT and telecommunications </a:t>
            </a:r>
          </a:p>
          <a:p>
            <a:pPr lvl="1"/>
            <a:r>
              <a:rPr lang="fi-FI" dirty="0" smtClean="0"/>
              <a:t>Update of </a:t>
            </a:r>
            <a:r>
              <a:rPr lang="fi-FI" dirty="0" err="1" smtClean="0"/>
              <a:t>previous</a:t>
            </a:r>
            <a:r>
              <a:rPr lang="fi-FI" dirty="0" smtClean="0"/>
              <a:t> </a:t>
            </a:r>
            <a:r>
              <a:rPr lang="fi-FI" dirty="0" err="1" smtClean="0"/>
              <a:t>assessments</a:t>
            </a:r>
            <a:endParaRPr lang="en-US" dirty="0" smtClean="0"/>
          </a:p>
          <a:p>
            <a:pPr lvl="1"/>
            <a:r>
              <a:rPr lang="en-US" dirty="0"/>
              <a:t>P</a:t>
            </a:r>
            <a:r>
              <a:rPr lang="en-US" dirty="0" smtClean="0"/>
              <a:t>reparation </a:t>
            </a:r>
            <a:r>
              <a:rPr lang="en-US" dirty="0"/>
              <a:t>of procurement </a:t>
            </a:r>
            <a:r>
              <a:rPr lang="en-US" dirty="0" smtClean="0"/>
              <a:t>files </a:t>
            </a:r>
          </a:p>
          <a:p>
            <a:pPr lvl="1"/>
            <a:r>
              <a:rPr lang="fi-FI" dirty="0" smtClean="0"/>
              <a:t>WMO and DHMZ</a:t>
            </a:r>
            <a:endParaRPr lang="en-US" dirty="0"/>
          </a:p>
        </p:txBody>
      </p:sp>
    </p:spTree>
    <p:extLst>
      <p:ext uri="{BB962C8B-B14F-4D97-AF65-F5344CB8AC3E}">
        <p14:creationId xmlns:p14="http://schemas.microsoft.com/office/powerpoint/2010/main" val="33533186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246974"/>
            <a:ext cx="9144000" cy="611026"/>
            <a:chOff x="0" y="6082207"/>
            <a:chExt cx="12192000" cy="775793"/>
          </a:xfrm>
        </p:grpSpPr>
        <p:sp>
          <p:nvSpPr>
            <p:cNvPr id="5" name="Rectangle 4"/>
            <p:cNvSpPr/>
            <p:nvPr userDrawn="1"/>
          </p:nvSpPr>
          <p:spPr>
            <a:xfrm>
              <a:off x="0" y="6082207"/>
              <a:ext cx="12192000" cy="775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58" y="6177098"/>
              <a:ext cx="480942" cy="5752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5834" y="6191166"/>
              <a:ext cx="446693" cy="52943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6636" y="6191166"/>
              <a:ext cx="729776" cy="57099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20825" y="6350084"/>
              <a:ext cx="1442372" cy="32985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77128" y="6246974"/>
              <a:ext cx="1076272" cy="518470"/>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52628" y="6099452"/>
              <a:ext cx="1855497" cy="682792"/>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95948" y="6165754"/>
              <a:ext cx="1367959" cy="603911"/>
            </a:xfrm>
            <a:prstGeom prst="rect">
              <a:avLst/>
            </a:prstGeom>
          </p:spPr>
        </p:pic>
      </p:grpSp>
      <p:grpSp>
        <p:nvGrpSpPr>
          <p:cNvPr id="15" name="Group 14"/>
          <p:cNvGrpSpPr/>
          <p:nvPr/>
        </p:nvGrpSpPr>
        <p:grpSpPr>
          <a:xfrm>
            <a:off x="7124700" y="262126"/>
            <a:ext cx="2019300" cy="926070"/>
            <a:chOff x="10172700" y="354090"/>
            <a:chExt cx="2019300" cy="926070"/>
          </a:xfrm>
        </p:grpSpPr>
        <p:cxnSp>
          <p:nvCxnSpPr>
            <p:cNvPr id="13" name="Straight Connector 12"/>
            <p:cNvCxnSpPr/>
            <p:nvPr/>
          </p:nvCxnSpPr>
          <p:spPr>
            <a:xfrm>
              <a:off x="10172700" y="1280160"/>
              <a:ext cx="20193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72700" y="354090"/>
              <a:ext cx="1605152" cy="834106"/>
            </a:xfrm>
            <a:prstGeom prst="rect">
              <a:avLst/>
            </a:prstGeom>
          </p:spPr>
        </p:pic>
      </p:grpSp>
      <p:sp>
        <p:nvSpPr>
          <p:cNvPr id="16" name="Title 1"/>
          <p:cNvSpPr>
            <a:spLocks noGrp="1"/>
          </p:cNvSpPr>
          <p:nvPr>
            <p:ph type="title"/>
          </p:nvPr>
        </p:nvSpPr>
        <p:spPr>
          <a:xfrm>
            <a:off x="838201" y="365125"/>
            <a:ext cx="6414528" cy="1404958"/>
          </a:xfrm>
        </p:spPr>
        <p:txBody>
          <a:bodyPr/>
          <a:lstStyle/>
          <a:p>
            <a:r>
              <a:rPr lang="en-US" dirty="0" smtClean="0"/>
              <a:t>WMO activities</a:t>
            </a:r>
            <a:endParaRPr lang="en-US" dirty="0"/>
          </a:p>
        </p:txBody>
      </p:sp>
      <p:sp>
        <p:nvSpPr>
          <p:cNvPr id="17" name="Content Placeholder 2"/>
          <p:cNvSpPr>
            <a:spLocks noGrp="1"/>
          </p:cNvSpPr>
          <p:nvPr>
            <p:ph idx="1"/>
          </p:nvPr>
        </p:nvSpPr>
        <p:spPr>
          <a:xfrm>
            <a:off x="665206" y="1594965"/>
            <a:ext cx="8064646" cy="4368513"/>
          </a:xfrm>
        </p:spPr>
        <p:txBody>
          <a:bodyPr>
            <a:normAutofit fontScale="62500" lnSpcReduction="20000"/>
          </a:bodyPr>
          <a:lstStyle/>
          <a:p>
            <a:pPr marL="0" indent="0">
              <a:buNone/>
            </a:pPr>
            <a:r>
              <a:rPr lang="en-US" sz="4800" b="1" dirty="0" smtClean="0">
                <a:solidFill>
                  <a:srgbClr val="558ED5"/>
                </a:solidFill>
              </a:rPr>
              <a:t>D.2</a:t>
            </a:r>
            <a:r>
              <a:rPr lang="en-US" sz="4800" b="1" dirty="0">
                <a:solidFill>
                  <a:srgbClr val="558ED5"/>
                </a:solidFill>
              </a:rPr>
              <a:t>: Improve the National meteorological forecasting system in a Regional </a:t>
            </a:r>
            <a:r>
              <a:rPr lang="en-US" sz="4800" b="1" dirty="0" smtClean="0">
                <a:solidFill>
                  <a:srgbClr val="558ED5"/>
                </a:solidFill>
              </a:rPr>
              <a:t>context</a:t>
            </a:r>
          </a:p>
          <a:p>
            <a:pPr lvl="1"/>
            <a:r>
              <a:rPr lang="en-US" dirty="0"/>
              <a:t>Evaluation of which existing limited area NWP models, operated by different national meteorological and hydrological  services in the South-Eastern Europe (DHMZ, RHMSS, IHSM, HNMS), can be available and suitable to support forecasting of extreme weather events in Albania. </a:t>
            </a:r>
          </a:p>
          <a:p>
            <a:pPr lvl="1"/>
            <a:r>
              <a:rPr lang="en-US" dirty="0" smtClean="0"/>
              <a:t>Evaluation </a:t>
            </a:r>
            <a:r>
              <a:rPr lang="en-US" dirty="0"/>
              <a:t>of availability of suitable and affordable software </a:t>
            </a:r>
            <a:r>
              <a:rPr lang="en-US" dirty="0" smtClean="0"/>
              <a:t>tools </a:t>
            </a:r>
            <a:r>
              <a:rPr lang="en-US" dirty="0"/>
              <a:t>to improve utilization of available data and products for meteorological  </a:t>
            </a:r>
            <a:r>
              <a:rPr lang="en-US" dirty="0" smtClean="0"/>
              <a:t>forecasting</a:t>
            </a:r>
          </a:p>
          <a:p>
            <a:pPr lvl="1"/>
            <a:r>
              <a:rPr lang="en-US" dirty="0" smtClean="0"/>
              <a:t>Improved </a:t>
            </a:r>
            <a:r>
              <a:rPr lang="en-US" dirty="0"/>
              <a:t>utilization of other data and products (such as satellite </a:t>
            </a:r>
            <a:r>
              <a:rPr lang="en-US" dirty="0" smtClean="0"/>
              <a:t>data) </a:t>
            </a:r>
            <a:r>
              <a:rPr lang="en-US" dirty="0"/>
              <a:t>for weather forecasting </a:t>
            </a:r>
          </a:p>
          <a:p>
            <a:pPr lvl="1"/>
            <a:r>
              <a:rPr lang="fi-FI" dirty="0" smtClean="0"/>
              <a:t>Training of </a:t>
            </a:r>
            <a:r>
              <a:rPr lang="fi-FI" dirty="0" err="1" smtClean="0"/>
              <a:t>staff</a:t>
            </a:r>
            <a:endParaRPr lang="en-US" dirty="0" smtClean="0"/>
          </a:p>
          <a:p>
            <a:pPr lvl="1"/>
            <a:r>
              <a:rPr lang="fi-FI" dirty="0" err="1" smtClean="0"/>
              <a:t>Detailed</a:t>
            </a:r>
            <a:r>
              <a:rPr lang="fi-FI" dirty="0" smtClean="0"/>
              <a:t> </a:t>
            </a:r>
            <a:r>
              <a:rPr lang="fi-FI" dirty="0" err="1" smtClean="0"/>
              <a:t>planning</a:t>
            </a:r>
            <a:r>
              <a:rPr lang="fi-FI" dirty="0" smtClean="0"/>
              <a:t> </a:t>
            </a:r>
            <a:r>
              <a:rPr lang="fi-FI" dirty="0" err="1" smtClean="0"/>
              <a:t>during</a:t>
            </a:r>
            <a:r>
              <a:rPr lang="fi-FI" dirty="0" smtClean="0"/>
              <a:t> </a:t>
            </a:r>
            <a:r>
              <a:rPr lang="fi-FI" dirty="0" err="1" smtClean="0"/>
              <a:t>the</a:t>
            </a:r>
            <a:r>
              <a:rPr lang="fi-FI" dirty="0" smtClean="0"/>
              <a:t> </a:t>
            </a:r>
            <a:r>
              <a:rPr lang="fi-FI" dirty="0" err="1" smtClean="0"/>
              <a:t>first</a:t>
            </a:r>
            <a:r>
              <a:rPr lang="fi-FI" dirty="0" smtClean="0"/>
              <a:t> </a:t>
            </a:r>
            <a:r>
              <a:rPr lang="fi-FI" dirty="0" err="1" smtClean="0"/>
              <a:t>reporting</a:t>
            </a:r>
            <a:r>
              <a:rPr lang="fi-FI" dirty="0" smtClean="0"/>
              <a:t> </a:t>
            </a:r>
            <a:r>
              <a:rPr lang="fi-FI" dirty="0" err="1" smtClean="0"/>
              <a:t>period</a:t>
            </a:r>
            <a:r>
              <a:rPr lang="fi-FI" dirty="0" smtClean="0"/>
              <a:t> </a:t>
            </a:r>
            <a:r>
              <a:rPr lang="fi-FI" dirty="0" err="1" smtClean="0"/>
              <a:t>together</a:t>
            </a:r>
            <a:r>
              <a:rPr lang="fi-FI" dirty="0" smtClean="0"/>
              <a:t> </a:t>
            </a:r>
            <a:r>
              <a:rPr lang="fi-FI" dirty="0" err="1" smtClean="0"/>
              <a:t>with</a:t>
            </a:r>
            <a:r>
              <a:rPr lang="fi-FI" dirty="0" smtClean="0"/>
              <a:t> IGEWE</a:t>
            </a:r>
            <a:endParaRPr lang="en-US" dirty="0" smtClean="0"/>
          </a:p>
          <a:p>
            <a:pPr lvl="1"/>
            <a:r>
              <a:rPr lang="fi-FI" dirty="0" smtClean="0"/>
              <a:t>WMO and DHMZ</a:t>
            </a:r>
            <a:endParaRPr lang="en-US" dirty="0"/>
          </a:p>
        </p:txBody>
      </p:sp>
    </p:spTree>
    <p:extLst>
      <p:ext uri="{BB962C8B-B14F-4D97-AF65-F5344CB8AC3E}">
        <p14:creationId xmlns:p14="http://schemas.microsoft.com/office/powerpoint/2010/main" val="33533186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246974"/>
            <a:ext cx="9144000" cy="611026"/>
            <a:chOff x="0" y="6082207"/>
            <a:chExt cx="12192000" cy="775793"/>
          </a:xfrm>
        </p:grpSpPr>
        <p:sp>
          <p:nvSpPr>
            <p:cNvPr id="5" name="Rectangle 4"/>
            <p:cNvSpPr/>
            <p:nvPr userDrawn="1"/>
          </p:nvSpPr>
          <p:spPr>
            <a:xfrm>
              <a:off x="0" y="6082207"/>
              <a:ext cx="12192000" cy="775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58" y="6177098"/>
              <a:ext cx="480942" cy="5752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5834" y="6191166"/>
              <a:ext cx="446693" cy="52943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6636" y="6191166"/>
              <a:ext cx="729776" cy="57099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20825" y="6350084"/>
              <a:ext cx="1442372" cy="32985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77128" y="6246974"/>
              <a:ext cx="1076272" cy="518470"/>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52628" y="6099452"/>
              <a:ext cx="1855497" cy="682792"/>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95948" y="6165754"/>
              <a:ext cx="1367959" cy="603911"/>
            </a:xfrm>
            <a:prstGeom prst="rect">
              <a:avLst/>
            </a:prstGeom>
          </p:spPr>
        </p:pic>
      </p:grpSp>
      <p:grpSp>
        <p:nvGrpSpPr>
          <p:cNvPr id="15" name="Group 14"/>
          <p:cNvGrpSpPr/>
          <p:nvPr/>
        </p:nvGrpSpPr>
        <p:grpSpPr>
          <a:xfrm>
            <a:off x="7124700" y="262126"/>
            <a:ext cx="2019300" cy="926070"/>
            <a:chOff x="10172700" y="354090"/>
            <a:chExt cx="2019300" cy="926070"/>
          </a:xfrm>
        </p:grpSpPr>
        <p:cxnSp>
          <p:nvCxnSpPr>
            <p:cNvPr id="13" name="Straight Connector 12"/>
            <p:cNvCxnSpPr/>
            <p:nvPr/>
          </p:nvCxnSpPr>
          <p:spPr>
            <a:xfrm>
              <a:off x="10172700" y="1280160"/>
              <a:ext cx="20193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72700" y="354090"/>
              <a:ext cx="1605152" cy="834106"/>
            </a:xfrm>
            <a:prstGeom prst="rect">
              <a:avLst/>
            </a:prstGeom>
          </p:spPr>
        </p:pic>
      </p:grpSp>
      <p:sp>
        <p:nvSpPr>
          <p:cNvPr id="16" name="Title 1"/>
          <p:cNvSpPr>
            <a:spLocks noGrp="1"/>
          </p:cNvSpPr>
          <p:nvPr>
            <p:ph type="title"/>
          </p:nvPr>
        </p:nvSpPr>
        <p:spPr>
          <a:xfrm>
            <a:off x="838200" y="365125"/>
            <a:ext cx="8363989" cy="1325563"/>
          </a:xfrm>
        </p:spPr>
        <p:txBody>
          <a:bodyPr/>
          <a:lstStyle/>
          <a:p>
            <a:r>
              <a:rPr lang="en-US" dirty="0"/>
              <a:t>Action plan</a:t>
            </a:r>
          </a:p>
        </p:txBody>
      </p:sp>
      <p:graphicFrame>
        <p:nvGraphicFramePr>
          <p:cNvPr id="17" name="Table 16"/>
          <p:cNvGraphicFramePr>
            <a:graphicFrameLocks noGrp="1"/>
          </p:cNvGraphicFramePr>
          <p:nvPr>
            <p:extLst>
              <p:ext uri="{D42A27DB-BD31-4B8C-83A1-F6EECF244321}">
                <p14:modId xmlns:p14="http://schemas.microsoft.com/office/powerpoint/2010/main" val="3611868840"/>
              </p:ext>
            </p:extLst>
          </p:nvPr>
        </p:nvGraphicFramePr>
        <p:xfrm>
          <a:off x="-1" y="2267836"/>
          <a:ext cx="9144000" cy="3185159"/>
        </p:xfrm>
        <a:graphic>
          <a:graphicData uri="http://schemas.openxmlformats.org/drawingml/2006/table">
            <a:tbl>
              <a:tblPr>
                <a:tableStyleId>{FABFCF23-3B69-468F-B69F-88F6DE6A72F2}</a:tableStyleId>
              </a:tblPr>
              <a:tblGrid>
                <a:gridCol w="1696477">
                  <a:extLst>
                    <a:ext uri="{9D8B030D-6E8A-4147-A177-3AD203B41FA5}">
                      <a16:colId xmlns:a16="http://schemas.microsoft.com/office/drawing/2014/main" xmlns="" val="3937282895"/>
                    </a:ext>
                  </a:extLst>
                </a:gridCol>
                <a:gridCol w="2438943">
                  <a:extLst>
                    <a:ext uri="{9D8B030D-6E8A-4147-A177-3AD203B41FA5}">
                      <a16:colId xmlns:a16="http://schemas.microsoft.com/office/drawing/2014/main" xmlns="" val="2350279917"/>
                    </a:ext>
                  </a:extLst>
                </a:gridCol>
                <a:gridCol w="1006750">
                  <a:extLst>
                    <a:ext uri="{9D8B030D-6E8A-4147-A177-3AD203B41FA5}">
                      <a16:colId xmlns:a16="http://schemas.microsoft.com/office/drawing/2014/main" xmlns="" val="2004962191"/>
                    </a:ext>
                  </a:extLst>
                </a:gridCol>
                <a:gridCol w="1037727">
                  <a:extLst>
                    <a:ext uri="{9D8B030D-6E8A-4147-A177-3AD203B41FA5}">
                      <a16:colId xmlns:a16="http://schemas.microsoft.com/office/drawing/2014/main" xmlns="" val="2880160582"/>
                    </a:ext>
                  </a:extLst>
                </a:gridCol>
                <a:gridCol w="975773">
                  <a:extLst>
                    <a:ext uri="{9D8B030D-6E8A-4147-A177-3AD203B41FA5}">
                      <a16:colId xmlns:a16="http://schemas.microsoft.com/office/drawing/2014/main" xmlns="" val="867577104"/>
                    </a:ext>
                  </a:extLst>
                </a:gridCol>
                <a:gridCol w="1007440">
                  <a:extLst>
                    <a:ext uri="{9D8B030D-6E8A-4147-A177-3AD203B41FA5}">
                      <a16:colId xmlns:a16="http://schemas.microsoft.com/office/drawing/2014/main" xmlns="" val="2687349796"/>
                    </a:ext>
                  </a:extLst>
                </a:gridCol>
                <a:gridCol w="980890">
                  <a:extLst>
                    <a:ext uri="{9D8B030D-6E8A-4147-A177-3AD203B41FA5}">
                      <a16:colId xmlns:a16="http://schemas.microsoft.com/office/drawing/2014/main" xmlns="" val="4105142324"/>
                    </a:ext>
                  </a:extLst>
                </a:gridCol>
              </a:tblGrid>
              <a:tr h="823434">
                <a:tc>
                  <a:txBody>
                    <a:bodyPr/>
                    <a:lstStyle/>
                    <a:p>
                      <a:pPr marL="0" marR="0">
                        <a:spcBef>
                          <a:spcPts val="0"/>
                        </a:spcBef>
                        <a:spcAft>
                          <a:spcPts val="0"/>
                        </a:spcAft>
                      </a:pPr>
                      <a:r>
                        <a:rPr lang="en-GB" sz="1600" dirty="0">
                          <a:effectLst/>
                          <a:highlight>
                            <a:srgbClr val="C0C0C0"/>
                          </a:highlight>
                        </a:rPr>
                        <a:t>Output </a:t>
                      </a:r>
                      <a:endParaRPr lang="en-US" sz="16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600" dirty="0">
                          <a:effectLst/>
                          <a:highlight>
                            <a:srgbClr val="C0C0C0"/>
                          </a:highlight>
                        </a:rPr>
                        <a:t>Activity</a:t>
                      </a:r>
                      <a:endParaRPr lang="en-US" sz="16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lgn="just">
                        <a:spcBef>
                          <a:spcPts val="0"/>
                        </a:spcBef>
                        <a:spcAft>
                          <a:spcPts val="0"/>
                        </a:spcAft>
                      </a:pPr>
                      <a:r>
                        <a:rPr lang="en-GB" sz="1100" dirty="0">
                          <a:effectLst/>
                        </a:rPr>
                        <a:t>Inception phase (month 1-3) </a:t>
                      </a:r>
                      <a:endParaRPr lang="en-US" sz="11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lgn="just">
                        <a:spcBef>
                          <a:spcPts val="0"/>
                        </a:spcBef>
                        <a:spcAft>
                          <a:spcPts val="0"/>
                        </a:spcAft>
                      </a:pPr>
                      <a:r>
                        <a:rPr lang="en-GB" sz="1100" dirty="0">
                          <a:effectLst/>
                        </a:rPr>
                        <a:t>First Reporting Period (month 3-9)</a:t>
                      </a:r>
                      <a:endParaRPr lang="en-US" sz="11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lgn="just">
                        <a:spcBef>
                          <a:spcPts val="0"/>
                        </a:spcBef>
                        <a:spcAft>
                          <a:spcPts val="0"/>
                        </a:spcAft>
                      </a:pPr>
                      <a:r>
                        <a:rPr lang="en-GB" sz="1100" dirty="0">
                          <a:effectLst/>
                        </a:rPr>
                        <a:t>Second Reporting Period (month 9-15)</a:t>
                      </a:r>
                      <a:endParaRPr lang="en-US" sz="11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lgn="just">
                        <a:spcBef>
                          <a:spcPts val="0"/>
                        </a:spcBef>
                        <a:spcAft>
                          <a:spcPts val="0"/>
                        </a:spcAft>
                      </a:pPr>
                      <a:r>
                        <a:rPr lang="en-GB" sz="1100" dirty="0">
                          <a:effectLst/>
                        </a:rPr>
                        <a:t>Third Reporting Period (month 15-21)</a:t>
                      </a:r>
                      <a:endParaRPr lang="en-US" sz="11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lgn="just">
                        <a:spcBef>
                          <a:spcPts val="0"/>
                        </a:spcBef>
                        <a:spcAft>
                          <a:spcPts val="0"/>
                        </a:spcAft>
                      </a:pPr>
                      <a:r>
                        <a:rPr lang="en-GB" sz="1100" dirty="0">
                          <a:effectLst/>
                          <a:highlight>
                            <a:srgbClr val="C0C0C0"/>
                          </a:highlight>
                        </a:rPr>
                        <a:t>Role of Consortium Partners and Beneficiary Partners</a:t>
                      </a:r>
                      <a:endParaRPr lang="en-US" sz="1100" b="1" dirty="0">
                        <a:effectLst/>
                        <a:latin typeface="Times New Roman" panose="02020603050405020304" pitchFamily="18" charset="0"/>
                        <a:ea typeface="Times New Roman" panose="02020603050405020304" pitchFamily="18" charset="0"/>
                      </a:endParaRPr>
                    </a:p>
                  </a:txBody>
                  <a:tcPr marL="128270" marR="219710" marT="0" marB="0" anchor="ctr"/>
                </a:tc>
                <a:extLst>
                  <a:ext uri="{0D108BD9-81ED-4DB2-BD59-A6C34878D82A}">
                    <a16:rowId xmlns:a16="http://schemas.microsoft.com/office/drawing/2014/main" xmlns="" val="41217935"/>
                  </a:ext>
                </a:extLst>
              </a:tr>
              <a:tr h="494060">
                <a:tc rowSpan="2">
                  <a:txBody>
                    <a:bodyPr/>
                    <a:lstStyle/>
                    <a:p>
                      <a:pPr marL="0" marR="82550">
                        <a:spcBef>
                          <a:spcPts val="0"/>
                        </a:spcBef>
                        <a:spcAft>
                          <a:spcPts val="0"/>
                        </a:spcAft>
                      </a:pPr>
                      <a:r>
                        <a:rPr lang="en-US" sz="1100" smtClean="0">
                          <a:effectLst/>
                        </a:rPr>
                        <a:t>Op B.1 </a:t>
                      </a:r>
                      <a:r>
                        <a:rPr lang="en-US" sz="1100" dirty="0" smtClean="0">
                          <a:effectLst/>
                        </a:rPr>
                        <a:t>assessment report on National EWS in Albania comprising Legal and institutional framework, communication protocols, regional and international agreements</a:t>
                      </a:r>
                      <a:endParaRPr lang="en-US" sz="1100" dirty="0">
                        <a:effectLst/>
                        <a:latin typeface="Times New Roman" panose="02020603050405020304" pitchFamily="18" charset="0"/>
                        <a:ea typeface="Times New Roman" panose="02020603050405020304" pitchFamily="18" charset="0"/>
                      </a:endParaRPr>
                    </a:p>
                  </a:txBody>
                  <a:tcPr marL="128270" marR="219710" marT="0" marB="0"/>
                </a:tc>
                <a:tc>
                  <a:txBody>
                    <a:bodyPr/>
                    <a:lstStyle/>
                    <a:p>
                      <a:pPr marL="0" marR="0" algn="just">
                        <a:spcBef>
                          <a:spcPts val="0"/>
                        </a:spcBef>
                        <a:spcAft>
                          <a:spcPts val="0"/>
                        </a:spcAft>
                      </a:pPr>
                      <a:r>
                        <a:rPr lang="en-US" sz="1100" dirty="0" smtClean="0">
                          <a:effectLst/>
                        </a:rPr>
                        <a:t>Activity B.2.1 elaboration of recommendations for improving Early Warning System and hydro-meteorological emergency management in Albania based on initial assessment mission and desktop analysis of current existing assessments </a:t>
                      </a:r>
                    </a:p>
                  </a:txBody>
                  <a:tcPr marL="128270" marR="219710" marT="0" marB="0" anchor="ct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bg1"/>
                    </a:solidFill>
                  </a:tcPr>
                </a:tc>
                <a:tc rowSpan="2">
                  <a:txBody>
                    <a:bodyPr/>
                    <a:lstStyle/>
                    <a:p>
                      <a:pPr marL="0" marR="0" algn="just">
                        <a:spcBef>
                          <a:spcPts val="0"/>
                        </a:spcBef>
                        <a:spcAft>
                          <a:spcPts val="0"/>
                        </a:spcAft>
                      </a:pPr>
                      <a:r>
                        <a:rPr lang="it-IT" sz="1100" dirty="0">
                          <a:effectLst/>
                        </a:rPr>
                        <a:t>CoPs: </a:t>
                      </a:r>
                      <a:r>
                        <a:rPr lang="en-US" sz="1100" dirty="0" smtClean="0">
                          <a:effectLst/>
                        </a:rPr>
                        <a:t>WMO DHMZ, CIMA, DPC </a:t>
                      </a:r>
                      <a:r>
                        <a:rPr lang="it-IT" sz="1100" dirty="0" smtClean="0">
                          <a:effectLst/>
                        </a:rPr>
                        <a:t>BP: IGEWE</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extLst>
                  <a:ext uri="{0D108BD9-81ED-4DB2-BD59-A6C34878D82A}">
                    <a16:rowId xmlns:a16="http://schemas.microsoft.com/office/drawing/2014/main" xmlns="" val="1971799102"/>
                  </a:ext>
                </a:extLst>
              </a:tr>
              <a:tr h="49406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rPr>
                        <a:t>Activity B.2.2 organization of Stakeholders workshop for the presentation of the assessment to Albanian authorities</a:t>
                      </a:r>
                    </a:p>
                    <a:p>
                      <a:endParaRPr lang="en-US" sz="1100" dirty="0"/>
                    </a:p>
                  </a:txBody>
                  <a:tcPr marL="128270" marR="219710" marT="0" marB="0" anchor="ctr"/>
                </a:tc>
                <a:tc>
                  <a:txBody>
                    <a:bodyPr/>
                    <a:lstStyle/>
                    <a:p>
                      <a:endParaRPr lang="en-US"/>
                    </a:p>
                  </a:txBody>
                  <a:tcPr marL="128270" marR="219710" marT="0" marB="0" anchor="ctr"/>
                </a:tc>
                <a:tc>
                  <a:txBody>
                    <a:bodyPr/>
                    <a:lstStyle/>
                    <a:p>
                      <a:endParaRPr lang="en-US"/>
                    </a:p>
                  </a:txBody>
                  <a:tcPr marL="128270" marR="219710" marT="0" marB="0" anchor="ctr">
                    <a:solidFill>
                      <a:schemeClr val="accent1">
                        <a:lumMod val="60000"/>
                        <a:lumOff val="40000"/>
                      </a:schemeClr>
                    </a:solidFill>
                  </a:tcPr>
                </a:tc>
                <a:tc>
                  <a:txBody>
                    <a:bodyPr/>
                    <a:lstStyle/>
                    <a:p>
                      <a:endParaRPr lang="en-US" dirty="0"/>
                    </a:p>
                  </a:txBody>
                  <a:tcPr marL="128270" marR="219710" marT="0" marB="0" anchor="ctr">
                    <a:solidFill>
                      <a:schemeClr val="accent1">
                        <a:lumMod val="60000"/>
                        <a:lumOff val="40000"/>
                      </a:schemeClr>
                    </a:solidFill>
                  </a:tcPr>
                </a:tc>
                <a:tc>
                  <a:txBody>
                    <a:bodyPr/>
                    <a:lstStyle/>
                    <a:p>
                      <a:endParaRPr lang="en-US" dirty="0"/>
                    </a:p>
                  </a:txBody>
                  <a:tcPr marL="128270" marR="219710" marT="0" marB="0" anchor="ctr">
                    <a:solidFill>
                      <a:schemeClr val="bg1"/>
                    </a:solidFill>
                  </a:tcPr>
                </a:tc>
                <a:tc vMerge="1">
                  <a:txBody>
                    <a:bodyPr/>
                    <a:lstStyle/>
                    <a:p>
                      <a:endParaRPr lang="en-US" dirty="0"/>
                    </a:p>
                  </a:txBody>
                  <a:tcPr marL="128270" marR="219710" marT="0" marB="0" anchor="ctr">
                    <a:solidFill>
                      <a:schemeClr val="bg1"/>
                    </a:solidFill>
                  </a:tcPr>
                </a:tc>
                <a:extLst>
                  <a:ext uri="{0D108BD9-81ED-4DB2-BD59-A6C34878D82A}">
                    <a16:rowId xmlns:a16="http://schemas.microsoft.com/office/drawing/2014/main" xmlns="" val="214147819"/>
                  </a:ext>
                </a:extLst>
              </a:tr>
            </a:tbl>
          </a:graphicData>
        </a:graphic>
      </p:graphicFrame>
    </p:spTree>
    <p:extLst>
      <p:ext uri="{BB962C8B-B14F-4D97-AF65-F5344CB8AC3E}">
        <p14:creationId xmlns:p14="http://schemas.microsoft.com/office/powerpoint/2010/main" val="33533186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246974"/>
            <a:ext cx="9144000" cy="611026"/>
            <a:chOff x="0" y="6082207"/>
            <a:chExt cx="12192000" cy="775793"/>
          </a:xfrm>
        </p:grpSpPr>
        <p:sp>
          <p:nvSpPr>
            <p:cNvPr id="5" name="Rectangle 4"/>
            <p:cNvSpPr/>
            <p:nvPr userDrawn="1"/>
          </p:nvSpPr>
          <p:spPr>
            <a:xfrm>
              <a:off x="0" y="6082207"/>
              <a:ext cx="12192000" cy="775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58" y="6177098"/>
              <a:ext cx="480942" cy="5752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5834" y="6191166"/>
              <a:ext cx="446693" cy="52943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6636" y="6191166"/>
              <a:ext cx="729776" cy="57099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20825" y="6350084"/>
              <a:ext cx="1442372" cy="32985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77128" y="6246974"/>
              <a:ext cx="1076272" cy="518470"/>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52628" y="6099452"/>
              <a:ext cx="1855497" cy="682792"/>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95948" y="6165754"/>
              <a:ext cx="1367959" cy="603911"/>
            </a:xfrm>
            <a:prstGeom prst="rect">
              <a:avLst/>
            </a:prstGeom>
          </p:spPr>
        </p:pic>
      </p:grpSp>
      <p:grpSp>
        <p:nvGrpSpPr>
          <p:cNvPr id="15" name="Group 14"/>
          <p:cNvGrpSpPr/>
          <p:nvPr/>
        </p:nvGrpSpPr>
        <p:grpSpPr>
          <a:xfrm>
            <a:off x="7124700" y="262126"/>
            <a:ext cx="2019300" cy="926070"/>
            <a:chOff x="10172700" y="354090"/>
            <a:chExt cx="2019300" cy="926070"/>
          </a:xfrm>
        </p:grpSpPr>
        <p:cxnSp>
          <p:nvCxnSpPr>
            <p:cNvPr id="13" name="Straight Connector 12"/>
            <p:cNvCxnSpPr/>
            <p:nvPr/>
          </p:nvCxnSpPr>
          <p:spPr>
            <a:xfrm>
              <a:off x="10172700" y="1280160"/>
              <a:ext cx="20193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72700" y="354090"/>
              <a:ext cx="1605152" cy="834106"/>
            </a:xfrm>
            <a:prstGeom prst="rect">
              <a:avLst/>
            </a:prstGeom>
          </p:spPr>
        </p:pic>
      </p:grpSp>
      <p:sp>
        <p:nvSpPr>
          <p:cNvPr id="16" name="Title 1"/>
          <p:cNvSpPr>
            <a:spLocks noGrp="1"/>
          </p:cNvSpPr>
          <p:nvPr>
            <p:ph type="title"/>
          </p:nvPr>
        </p:nvSpPr>
        <p:spPr>
          <a:xfrm>
            <a:off x="540003" y="346994"/>
            <a:ext cx="8363989" cy="1325563"/>
          </a:xfrm>
        </p:spPr>
        <p:txBody>
          <a:bodyPr/>
          <a:lstStyle/>
          <a:p>
            <a:r>
              <a:rPr lang="en-US" dirty="0"/>
              <a:t>Action plan</a:t>
            </a:r>
          </a:p>
        </p:txBody>
      </p:sp>
      <p:graphicFrame>
        <p:nvGraphicFramePr>
          <p:cNvPr id="17" name="Table 16"/>
          <p:cNvGraphicFramePr>
            <a:graphicFrameLocks noGrp="1"/>
          </p:cNvGraphicFramePr>
          <p:nvPr>
            <p:extLst>
              <p:ext uri="{D42A27DB-BD31-4B8C-83A1-F6EECF244321}">
                <p14:modId xmlns:p14="http://schemas.microsoft.com/office/powerpoint/2010/main" val="3084255409"/>
              </p:ext>
            </p:extLst>
          </p:nvPr>
        </p:nvGraphicFramePr>
        <p:xfrm>
          <a:off x="0" y="1428759"/>
          <a:ext cx="9144000" cy="7040879"/>
        </p:xfrm>
        <a:graphic>
          <a:graphicData uri="http://schemas.openxmlformats.org/drawingml/2006/table">
            <a:tbl>
              <a:tblPr>
                <a:tableStyleId>{FABFCF23-3B69-468F-B69F-88F6DE6A72F2}</a:tableStyleId>
              </a:tblPr>
              <a:tblGrid>
                <a:gridCol w="1696477">
                  <a:extLst>
                    <a:ext uri="{9D8B030D-6E8A-4147-A177-3AD203B41FA5}">
                      <a16:colId xmlns:a16="http://schemas.microsoft.com/office/drawing/2014/main" xmlns="" val="3937282895"/>
                    </a:ext>
                  </a:extLst>
                </a:gridCol>
                <a:gridCol w="3733789">
                  <a:extLst>
                    <a:ext uri="{9D8B030D-6E8A-4147-A177-3AD203B41FA5}">
                      <a16:colId xmlns:a16="http://schemas.microsoft.com/office/drawing/2014/main" xmlns="" val="2350279917"/>
                    </a:ext>
                  </a:extLst>
                </a:gridCol>
                <a:gridCol w="620355">
                  <a:extLst>
                    <a:ext uri="{9D8B030D-6E8A-4147-A177-3AD203B41FA5}">
                      <a16:colId xmlns:a16="http://schemas.microsoft.com/office/drawing/2014/main" xmlns="" val="2004962191"/>
                    </a:ext>
                  </a:extLst>
                </a:gridCol>
                <a:gridCol w="704163">
                  <a:extLst>
                    <a:ext uri="{9D8B030D-6E8A-4147-A177-3AD203B41FA5}">
                      <a16:colId xmlns:a16="http://schemas.microsoft.com/office/drawing/2014/main" xmlns="" val="2880160582"/>
                    </a:ext>
                  </a:extLst>
                </a:gridCol>
                <a:gridCol w="704163">
                  <a:extLst>
                    <a:ext uri="{9D8B030D-6E8A-4147-A177-3AD203B41FA5}">
                      <a16:colId xmlns:a16="http://schemas.microsoft.com/office/drawing/2014/main" xmlns="" val="867577104"/>
                    </a:ext>
                  </a:extLst>
                </a:gridCol>
                <a:gridCol w="704163">
                  <a:extLst>
                    <a:ext uri="{9D8B030D-6E8A-4147-A177-3AD203B41FA5}">
                      <a16:colId xmlns:a16="http://schemas.microsoft.com/office/drawing/2014/main" xmlns="" val="2687349796"/>
                    </a:ext>
                  </a:extLst>
                </a:gridCol>
                <a:gridCol w="980890">
                  <a:extLst>
                    <a:ext uri="{9D8B030D-6E8A-4147-A177-3AD203B41FA5}">
                      <a16:colId xmlns:a16="http://schemas.microsoft.com/office/drawing/2014/main" xmlns="" val="4105142324"/>
                    </a:ext>
                  </a:extLst>
                </a:gridCol>
              </a:tblGrid>
              <a:tr h="823434">
                <a:tc>
                  <a:txBody>
                    <a:bodyPr/>
                    <a:lstStyle/>
                    <a:p>
                      <a:pPr marL="0" marR="0">
                        <a:spcBef>
                          <a:spcPts val="0"/>
                        </a:spcBef>
                        <a:spcAft>
                          <a:spcPts val="0"/>
                        </a:spcAft>
                      </a:pPr>
                      <a:r>
                        <a:rPr lang="en-GB" sz="1600" dirty="0">
                          <a:effectLst/>
                          <a:highlight>
                            <a:srgbClr val="C0C0C0"/>
                          </a:highlight>
                        </a:rPr>
                        <a:t>Output </a:t>
                      </a:r>
                      <a:endParaRPr lang="en-US" sz="16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600" dirty="0">
                          <a:effectLst/>
                          <a:highlight>
                            <a:srgbClr val="C0C0C0"/>
                          </a:highlight>
                        </a:rPr>
                        <a:t>Activity</a:t>
                      </a:r>
                      <a:endParaRPr lang="en-US" sz="16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lgn="just">
                        <a:spcBef>
                          <a:spcPts val="0"/>
                        </a:spcBef>
                        <a:spcAft>
                          <a:spcPts val="0"/>
                        </a:spcAft>
                      </a:pPr>
                      <a:r>
                        <a:rPr lang="en-GB" sz="1100" dirty="0">
                          <a:effectLst/>
                        </a:rPr>
                        <a:t>Inception phase (month 1-3) </a:t>
                      </a:r>
                      <a:endParaRPr lang="en-US" sz="11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lgn="just">
                        <a:spcBef>
                          <a:spcPts val="0"/>
                        </a:spcBef>
                        <a:spcAft>
                          <a:spcPts val="0"/>
                        </a:spcAft>
                      </a:pPr>
                      <a:r>
                        <a:rPr lang="en-GB" sz="1100" dirty="0">
                          <a:effectLst/>
                        </a:rPr>
                        <a:t>First Reporting Period (month 3-9)</a:t>
                      </a:r>
                      <a:endParaRPr lang="en-US" sz="11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lgn="just">
                        <a:spcBef>
                          <a:spcPts val="0"/>
                        </a:spcBef>
                        <a:spcAft>
                          <a:spcPts val="0"/>
                        </a:spcAft>
                      </a:pPr>
                      <a:r>
                        <a:rPr lang="en-GB" sz="1100" dirty="0">
                          <a:effectLst/>
                        </a:rPr>
                        <a:t>Second Reporting Period (month 9-15)</a:t>
                      </a:r>
                      <a:endParaRPr lang="en-US" sz="11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lgn="just">
                        <a:spcBef>
                          <a:spcPts val="0"/>
                        </a:spcBef>
                        <a:spcAft>
                          <a:spcPts val="0"/>
                        </a:spcAft>
                      </a:pPr>
                      <a:r>
                        <a:rPr lang="en-GB" sz="1100" dirty="0">
                          <a:effectLst/>
                        </a:rPr>
                        <a:t>Third Reporting Period (month 15-21)</a:t>
                      </a:r>
                      <a:endParaRPr lang="en-US" sz="1100" b="1"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lgn="just">
                        <a:spcBef>
                          <a:spcPts val="0"/>
                        </a:spcBef>
                        <a:spcAft>
                          <a:spcPts val="0"/>
                        </a:spcAft>
                      </a:pPr>
                      <a:r>
                        <a:rPr lang="en-GB" sz="1100" dirty="0">
                          <a:effectLst/>
                          <a:highlight>
                            <a:srgbClr val="C0C0C0"/>
                          </a:highlight>
                        </a:rPr>
                        <a:t>Role of Consortium Partners and Beneficiary Partners</a:t>
                      </a:r>
                      <a:endParaRPr lang="en-US" sz="1100" b="1" dirty="0">
                        <a:effectLst/>
                        <a:latin typeface="Times New Roman" panose="02020603050405020304" pitchFamily="18" charset="0"/>
                        <a:ea typeface="Times New Roman" panose="02020603050405020304" pitchFamily="18" charset="0"/>
                      </a:endParaRPr>
                    </a:p>
                  </a:txBody>
                  <a:tcPr marL="128270" marR="219710" marT="0" marB="0" anchor="ctr"/>
                </a:tc>
                <a:extLst>
                  <a:ext uri="{0D108BD9-81ED-4DB2-BD59-A6C34878D82A}">
                    <a16:rowId xmlns:a16="http://schemas.microsoft.com/office/drawing/2014/main" xmlns="" val="41217935"/>
                  </a:ext>
                </a:extLst>
              </a:tr>
              <a:tr h="494060">
                <a:tc rowSpan="2">
                  <a:txBody>
                    <a:bodyPr/>
                    <a:lstStyle/>
                    <a:p>
                      <a:pPr marL="0" marR="82550">
                        <a:spcBef>
                          <a:spcPts val="0"/>
                        </a:spcBef>
                        <a:spcAft>
                          <a:spcPts val="0"/>
                        </a:spcAft>
                      </a:pPr>
                      <a:r>
                        <a:rPr lang="en-US" sz="1100" dirty="0" smtClean="0">
                          <a:effectLst/>
                        </a:rPr>
                        <a:t>Op D.1 Assessment and recommendations for improvement of EWS capacities and preparation of procurement files</a:t>
                      </a:r>
                      <a:endParaRPr lang="en-US" sz="1100" dirty="0">
                        <a:effectLst/>
                        <a:latin typeface="Times New Roman" panose="02020603050405020304" pitchFamily="18" charset="0"/>
                        <a:ea typeface="Times New Roman" panose="02020603050405020304" pitchFamily="18" charset="0"/>
                      </a:endParaRPr>
                    </a:p>
                  </a:txBody>
                  <a:tcPr marL="128270" marR="219710" marT="0" marB="0"/>
                </a:tc>
                <a:tc>
                  <a:txBody>
                    <a:bodyPr/>
                    <a:lstStyle/>
                    <a:p>
                      <a:pPr marL="0" marR="0" algn="just">
                        <a:spcBef>
                          <a:spcPts val="0"/>
                        </a:spcBef>
                        <a:spcAft>
                          <a:spcPts val="0"/>
                        </a:spcAft>
                      </a:pPr>
                      <a:r>
                        <a:rPr lang="en-US" sz="1100" dirty="0" smtClean="0">
                          <a:effectLst/>
                        </a:rPr>
                        <a:t>Activity D.1.1 – Assessment of the functioning of the existing observation network, forecasting system, telecommunications, ICT system and data management,  relevant for development of EWS in Albania, including recommendations for improvement</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bg1"/>
                    </a:solidFill>
                  </a:tcP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bg1"/>
                    </a:solidFill>
                  </a:tcPr>
                </a:tc>
                <a:tc>
                  <a:txBody>
                    <a:bodyPr/>
                    <a:lstStyle/>
                    <a:p>
                      <a:pPr marL="0" marR="0" algn="just">
                        <a:spcBef>
                          <a:spcPts val="0"/>
                        </a:spcBef>
                        <a:spcAft>
                          <a:spcPts val="0"/>
                        </a:spcAft>
                      </a:pPr>
                      <a:r>
                        <a:rPr lang="it-IT" sz="1100" dirty="0">
                          <a:effectLst/>
                        </a:rPr>
                        <a:t>CoPs: </a:t>
                      </a:r>
                      <a:r>
                        <a:rPr lang="en-US" sz="1100" dirty="0" smtClean="0">
                          <a:effectLst/>
                        </a:rPr>
                        <a:t>WMO DHMZ</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extLst>
                  <a:ext uri="{0D108BD9-81ED-4DB2-BD59-A6C34878D82A}">
                    <a16:rowId xmlns:a16="http://schemas.microsoft.com/office/drawing/2014/main" xmlns="" val="1971799102"/>
                  </a:ext>
                </a:extLst>
              </a:tr>
              <a:tr h="494060">
                <a:tc vMerge="1">
                  <a:txBody>
                    <a:bodyPr/>
                    <a:lstStyle/>
                    <a:p>
                      <a:endParaRPr lang="en-US"/>
                    </a:p>
                  </a:txBody>
                  <a:tcPr/>
                </a:tc>
                <a:tc>
                  <a:txBody>
                    <a:bodyPr/>
                    <a:lstStyle/>
                    <a:p>
                      <a:pPr marL="0" marR="0" algn="just">
                        <a:spcBef>
                          <a:spcPts val="0"/>
                        </a:spcBef>
                        <a:spcAft>
                          <a:spcPts val="0"/>
                        </a:spcAft>
                      </a:pPr>
                      <a:r>
                        <a:rPr lang="en-US" sz="1100" dirty="0" smtClean="0">
                          <a:effectLst/>
                        </a:rPr>
                        <a:t>Activity D.1.2 - Rehabilitation and maintenance plan for existing stations and radar, including cost-benefit analysis and prioritization of interventions for  EWS flood management both for non-structural intervention and for investments; </a:t>
                      </a:r>
                    </a:p>
                    <a:p>
                      <a:pPr marL="0" marR="0" algn="just">
                        <a:spcBef>
                          <a:spcPts val="0"/>
                        </a:spcBef>
                        <a:spcAft>
                          <a:spcPts val="0"/>
                        </a:spcAft>
                      </a:pPr>
                      <a:r>
                        <a:rPr lang="en-US" sz="1100" dirty="0" smtClean="0">
                          <a:effectLst/>
                          <a:latin typeface="+mn-lt"/>
                          <a:ea typeface="Times New Roman" panose="02020603050405020304" pitchFamily="18" charset="0"/>
                        </a:rPr>
                        <a:t>Activity D.1.3 -</a:t>
                      </a:r>
                      <a:r>
                        <a:rPr lang="en-US" sz="1100" baseline="0" dirty="0" smtClean="0">
                          <a:effectLst/>
                          <a:latin typeface="+mn-lt"/>
                          <a:ea typeface="Times New Roman" panose="02020603050405020304" pitchFamily="18" charset="0"/>
                        </a:rPr>
                        <a:t> </a:t>
                      </a:r>
                      <a:r>
                        <a:rPr lang="en-US" sz="1100" dirty="0" smtClean="0">
                          <a:effectLst/>
                          <a:latin typeface="+mn-lt"/>
                          <a:ea typeface="Times New Roman" panose="02020603050405020304" pitchFamily="18" charset="0"/>
                        </a:rPr>
                        <a:t>Development of plan for improvement of current observations system, procurement files for at least 4 priorities</a:t>
                      </a:r>
                      <a:endParaRPr lang="en-US" sz="1100" dirty="0">
                        <a:effectLst/>
                        <a:latin typeface="+mn-lt"/>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lgn="just">
                        <a:spcBef>
                          <a:spcPts val="0"/>
                        </a:spcBef>
                        <a:spcAft>
                          <a:spcPts val="0"/>
                        </a:spcAft>
                      </a:pPr>
                      <a:r>
                        <a:rPr lang="it-IT" sz="1100" dirty="0">
                          <a:effectLst/>
                        </a:rPr>
                        <a:t>CoPs: </a:t>
                      </a:r>
                      <a:r>
                        <a:rPr lang="it-IT" sz="1100" dirty="0" smtClean="0">
                          <a:effectLst/>
                        </a:rPr>
                        <a:t>WMO, DHMZ</a:t>
                      </a:r>
                    </a:p>
                    <a:p>
                      <a:pPr marL="0" marR="0" algn="just">
                        <a:spcBef>
                          <a:spcPts val="0"/>
                        </a:spcBef>
                        <a:spcAft>
                          <a:spcPts val="0"/>
                        </a:spcAft>
                      </a:pPr>
                      <a:r>
                        <a:rPr lang="it-IT" sz="1100" dirty="0" smtClean="0">
                          <a:effectLst/>
                        </a:rPr>
                        <a:t>BP</a:t>
                      </a:r>
                      <a:r>
                        <a:rPr lang="it-IT" sz="1100" dirty="0">
                          <a:effectLst/>
                        </a:rPr>
                        <a:t>: </a:t>
                      </a:r>
                      <a:r>
                        <a:rPr lang="it-IT" sz="1100" dirty="0" smtClean="0">
                          <a:effectLst/>
                        </a:rPr>
                        <a:t>IGEWE</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extLst>
                  <a:ext uri="{0D108BD9-81ED-4DB2-BD59-A6C34878D82A}">
                    <a16:rowId xmlns:a16="http://schemas.microsoft.com/office/drawing/2014/main" xmlns="" val="214147819"/>
                  </a:ext>
                </a:extLst>
              </a:tr>
              <a:tr h="494060">
                <a:tc rowSpan="2">
                  <a:txBody>
                    <a:bodyPr/>
                    <a:lstStyle/>
                    <a:p>
                      <a:pPr marL="0" marR="82550">
                        <a:spcBef>
                          <a:spcPts val="0"/>
                        </a:spcBef>
                        <a:spcAft>
                          <a:spcPts val="0"/>
                        </a:spcAft>
                      </a:pPr>
                      <a:r>
                        <a:rPr lang="en-US" sz="1100" dirty="0" smtClean="0">
                          <a:effectLst/>
                        </a:rPr>
                        <a:t>OP D.2 Provision of available ready to share operational weather forecasts with a footprint on Albania and improved utilization of other data and products (such as satellite data) for weather forecasting and training of staff</a:t>
                      </a:r>
                      <a:endParaRPr lang="en-US" sz="1100" dirty="0">
                        <a:effectLst/>
                        <a:latin typeface="Times New Roman" panose="02020603050405020304" pitchFamily="18" charset="0"/>
                        <a:ea typeface="Times New Roman" panose="02020603050405020304" pitchFamily="18" charset="0"/>
                      </a:endParaRPr>
                    </a:p>
                  </a:txBody>
                  <a:tcPr marL="128270" marR="219710" marT="0" marB="0"/>
                </a:tc>
                <a:tc>
                  <a:txBody>
                    <a:bodyPr/>
                    <a:lstStyle/>
                    <a:p>
                      <a:pPr marL="0" marR="0" algn="just">
                        <a:spcBef>
                          <a:spcPts val="0"/>
                        </a:spcBef>
                        <a:spcAft>
                          <a:spcPts val="0"/>
                        </a:spcAft>
                      </a:pPr>
                      <a:r>
                        <a:rPr lang="en-US" sz="1100" dirty="0" smtClean="0">
                          <a:effectLst/>
                        </a:rPr>
                        <a:t>Activity D.2.1 Evaluation of which existing limited area NWP models, operated by different national meteorological and hydrological  services in the South-Eastern Europe (DHMZ, RHMSS, IHSM, HNMS), can be available and suitable to support forecasting of extreme weather events in Albania.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dirty="0"/>
                        <a:t> </a:t>
                      </a:r>
                      <a:endParaRPr lang="en-US" dirty="0"/>
                    </a:p>
                  </a:txBody>
                  <a:tcPr marL="128270" marR="219710" marT="0" marB="0" anchor="ctr">
                    <a:solidFill>
                      <a:schemeClr val="accent1">
                        <a:lumMod val="60000"/>
                        <a:lumOff val="40000"/>
                      </a:schemeClr>
                    </a:solidFill>
                  </a:tcP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lgn="just">
                        <a:spcBef>
                          <a:spcPts val="0"/>
                        </a:spcBef>
                        <a:spcAft>
                          <a:spcPts val="0"/>
                        </a:spcAft>
                      </a:pPr>
                      <a:r>
                        <a:rPr lang="it-IT" sz="1100" dirty="0">
                          <a:effectLst/>
                        </a:rPr>
                        <a:t>CoPs: </a:t>
                      </a:r>
                      <a:r>
                        <a:rPr lang="fi-FI" sz="1100" dirty="0" smtClean="0">
                          <a:effectLst/>
                        </a:rPr>
                        <a:t>WMO, DHMZ</a:t>
                      </a:r>
                      <a:endParaRPr lang="en-US" sz="1100" dirty="0">
                        <a:effectLst/>
                      </a:endParaRPr>
                    </a:p>
                    <a:p>
                      <a:pPr marL="0" marR="0" algn="just">
                        <a:spcBef>
                          <a:spcPts val="0"/>
                        </a:spcBef>
                        <a:spcAft>
                          <a:spcPts val="0"/>
                        </a:spcAft>
                      </a:pPr>
                      <a:r>
                        <a:rPr lang="it-IT" sz="1100" dirty="0">
                          <a:effectLst/>
                        </a:rPr>
                        <a:t>BP: </a:t>
                      </a:r>
                      <a:r>
                        <a:rPr lang="it-IT" sz="1100" dirty="0" smtClean="0">
                          <a:effectLst/>
                        </a:rPr>
                        <a:t>IGEWE</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extLst>
                  <a:ext uri="{0D108BD9-81ED-4DB2-BD59-A6C34878D82A}">
                    <a16:rowId xmlns:a16="http://schemas.microsoft.com/office/drawing/2014/main" xmlns="" val="3474031011"/>
                  </a:ext>
                </a:extLst>
              </a:tr>
              <a:tr h="658747">
                <a:tc vMerge="1">
                  <a:txBody>
                    <a:bodyPr/>
                    <a:lstStyle/>
                    <a:p>
                      <a:endParaRPr lang="en-US"/>
                    </a:p>
                  </a:txBody>
                  <a:tcPr/>
                </a:tc>
                <a:tc>
                  <a:txBody>
                    <a:bodyPr/>
                    <a:lstStyle/>
                    <a:p>
                      <a:pPr marL="0" marR="0" algn="just">
                        <a:spcBef>
                          <a:spcPts val="0"/>
                        </a:spcBef>
                        <a:spcAft>
                          <a:spcPts val="0"/>
                        </a:spcAft>
                      </a:pPr>
                      <a:r>
                        <a:rPr lang="en-US" sz="1100" dirty="0" smtClean="0">
                          <a:effectLst/>
                        </a:rPr>
                        <a:t>Activity D.2.2 Evaluation of availability of suitable and affordable software tools  to improve utilization of available data and products for meteorological  forecasting, consultation with IGEWE and development of PRO-NEWS work plan for the second and third reporting period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100">
                          <a:effectLst/>
                        </a:rPr>
                        <a:t> </a:t>
                      </a:r>
                      <a:endParaRPr lang="en-US" sz="110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lgn="just">
                        <a:spcBef>
                          <a:spcPts val="0"/>
                        </a:spcBef>
                        <a:spcAft>
                          <a:spcPts val="0"/>
                        </a:spcAft>
                      </a:pPr>
                      <a:r>
                        <a:rPr lang="it-IT" sz="1100" dirty="0">
                          <a:effectLst/>
                        </a:rPr>
                        <a:t>CoPs: </a:t>
                      </a:r>
                      <a:r>
                        <a:rPr lang="it-IT" sz="1100" dirty="0" smtClean="0">
                          <a:effectLst/>
                        </a:rPr>
                        <a:t>WMO, DHMZ</a:t>
                      </a:r>
                    </a:p>
                    <a:p>
                      <a:pPr marL="0" marR="0" algn="just">
                        <a:spcBef>
                          <a:spcPts val="0"/>
                        </a:spcBef>
                        <a:spcAft>
                          <a:spcPts val="0"/>
                        </a:spcAft>
                      </a:pPr>
                      <a:r>
                        <a:rPr lang="it-IT" sz="1100" dirty="0" smtClean="0">
                          <a:effectLst/>
                        </a:rPr>
                        <a:t>BP</a:t>
                      </a:r>
                      <a:r>
                        <a:rPr lang="it-IT" sz="1100" dirty="0">
                          <a:effectLst/>
                        </a:rPr>
                        <a:t>: </a:t>
                      </a:r>
                      <a:r>
                        <a:rPr lang="it-IT" sz="1100" dirty="0" smtClean="0">
                          <a:effectLst/>
                        </a:rPr>
                        <a:t>IGEWE</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extLst>
                  <a:ext uri="{0D108BD9-81ED-4DB2-BD59-A6C34878D82A}">
                    <a16:rowId xmlns:a16="http://schemas.microsoft.com/office/drawing/2014/main" xmlns="" val="4191658867"/>
                  </a:ext>
                </a:extLst>
              </a:tr>
              <a:tr h="494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rPr>
                        <a:t>D.3.3 Evaluation of possibility to utilize the model HYPROM for hydrological models </a:t>
                      </a:r>
                      <a:r>
                        <a:rPr lang="en-US" sz="1100" dirty="0" err="1" smtClean="0">
                          <a:effectLst/>
                        </a:rPr>
                        <a:t>intercomparison</a:t>
                      </a:r>
                      <a:r>
                        <a:rPr lang="en-US" sz="1100" dirty="0" smtClean="0">
                          <a:effectLst/>
                        </a:rPr>
                        <a:t> for selected flooding episodes.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Times New Roman" panose="02020603050405020304" pitchFamily="18" charset="0"/>
                        <a:ea typeface="Times New Roman" panose="02020603050405020304" pitchFamily="18" charset="0"/>
                      </a:endParaRPr>
                    </a:p>
                  </a:txBody>
                  <a:tcPr marL="128270" marR="219710" marT="0" marB="0"/>
                </a:tc>
                <a:tc>
                  <a:txBody>
                    <a:bodyPr/>
                    <a:lstStyle/>
                    <a:p>
                      <a:pPr marL="0" marR="0" algn="just">
                        <a:spcBef>
                          <a:spcPts val="0"/>
                        </a:spcBef>
                        <a:spcAft>
                          <a:spcPts val="0"/>
                        </a:spcAft>
                      </a:pPr>
                      <a:r>
                        <a:rPr lang="en-US" sz="1100" dirty="0" smtClean="0">
                          <a:effectLst/>
                        </a:rPr>
                        <a:t>Activity D.3.3.1 Consultation with IGEWE and development of PRO-NEWS work plan for the second and third reporting period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100">
                          <a:effectLst/>
                        </a:rPr>
                        <a:t> </a:t>
                      </a:r>
                      <a:endParaRPr lang="en-US" sz="1100">
                        <a:effectLst/>
                        <a:latin typeface="Times New Roman" panose="02020603050405020304" pitchFamily="18" charset="0"/>
                        <a:ea typeface="Times New Roman" panose="02020603050405020304" pitchFamily="18" charset="0"/>
                      </a:endParaRPr>
                    </a:p>
                  </a:txBody>
                  <a:tcPr marL="128270" marR="219710" marT="0" marB="0" anchor="ct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spcBef>
                          <a:spcPts val="0"/>
                        </a:spcBef>
                        <a:spcAft>
                          <a:spcPts val="0"/>
                        </a:spcAft>
                      </a:pPr>
                      <a:r>
                        <a:rPr lang="en-GB" sz="1100" dirty="0">
                          <a:effectLst/>
                        </a:rPr>
                        <a:t> </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solidFill>
                      <a:schemeClr val="accent1">
                        <a:lumMod val="60000"/>
                        <a:lumOff val="40000"/>
                      </a:schemeClr>
                    </a:solidFill>
                  </a:tcPr>
                </a:tc>
                <a:tc>
                  <a:txBody>
                    <a:bodyPr/>
                    <a:lstStyle/>
                    <a:p>
                      <a:pPr marL="0" marR="0" algn="just">
                        <a:spcBef>
                          <a:spcPts val="0"/>
                        </a:spcBef>
                        <a:spcAft>
                          <a:spcPts val="0"/>
                        </a:spcAft>
                      </a:pPr>
                      <a:r>
                        <a:rPr lang="it-IT" sz="1100" dirty="0">
                          <a:effectLst/>
                        </a:rPr>
                        <a:t>CoPs: </a:t>
                      </a:r>
                      <a:r>
                        <a:rPr lang="fi-FI" sz="1100" dirty="0" smtClean="0">
                          <a:effectLst/>
                        </a:rPr>
                        <a:t>WMO</a:t>
                      </a:r>
                      <a:endParaRPr lang="en-US" sz="1100" dirty="0">
                        <a:effectLst/>
                      </a:endParaRPr>
                    </a:p>
                    <a:p>
                      <a:pPr marL="0" marR="0" algn="just">
                        <a:spcBef>
                          <a:spcPts val="0"/>
                        </a:spcBef>
                        <a:spcAft>
                          <a:spcPts val="0"/>
                        </a:spcAft>
                      </a:pPr>
                      <a:r>
                        <a:rPr lang="it-IT" sz="1100" dirty="0">
                          <a:effectLst/>
                        </a:rPr>
                        <a:t>BP: </a:t>
                      </a:r>
                      <a:r>
                        <a:rPr lang="it-IT" sz="1100" dirty="0" smtClean="0">
                          <a:effectLst/>
                        </a:rPr>
                        <a:t>IGEWE</a:t>
                      </a:r>
                      <a:endParaRPr lang="en-US" sz="1100" dirty="0">
                        <a:effectLst/>
                        <a:latin typeface="Times New Roman" panose="02020603050405020304" pitchFamily="18" charset="0"/>
                        <a:ea typeface="Times New Roman" panose="02020603050405020304" pitchFamily="18" charset="0"/>
                      </a:endParaRPr>
                    </a:p>
                  </a:txBody>
                  <a:tcPr marL="128270" marR="219710" marT="0" marB="0" anchor="ctr"/>
                </a:tc>
                <a:extLst>
                  <a:ext uri="{0D108BD9-81ED-4DB2-BD59-A6C34878D82A}">
                    <a16:rowId xmlns:a16="http://schemas.microsoft.com/office/drawing/2014/main" xmlns="" val="1417599526"/>
                  </a:ext>
                </a:extLst>
              </a:tr>
            </a:tbl>
          </a:graphicData>
        </a:graphic>
      </p:graphicFrame>
    </p:spTree>
    <p:extLst>
      <p:ext uri="{BB962C8B-B14F-4D97-AF65-F5344CB8AC3E}">
        <p14:creationId xmlns:p14="http://schemas.microsoft.com/office/powerpoint/2010/main" val="33533186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WMO Eurasian Office in Minsk</a:t>
            </a:r>
          </a:p>
        </p:txBody>
      </p:sp>
    </p:spTree>
    <p:extLst>
      <p:ext uri="{BB962C8B-B14F-4D97-AF65-F5344CB8AC3E}">
        <p14:creationId xmlns:p14="http://schemas.microsoft.com/office/powerpoint/2010/main" val="15903611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UNHCR work</a:t>
            </a:r>
          </a:p>
        </p:txBody>
      </p:sp>
    </p:spTree>
    <p:extLst>
      <p:ext uri="{BB962C8B-B14F-4D97-AF65-F5344CB8AC3E}">
        <p14:creationId xmlns:p14="http://schemas.microsoft.com/office/powerpoint/2010/main" val="7472081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457200" y="2002370"/>
            <a:ext cx="8229600" cy="184081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chemeClr val="tx2">
                    <a:lumMod val="60000"/>
                    <a:lumOff val="40000"/>
                  </a:schemeClr>
                </a:solidFill>
              </a:rPr>
              <a:t>RA VI Collaboration in Eastern </a:t>
            </a:r>
            <a:r>
              <a:rPr lang="en-US" sz="4800" b="1" dirty="0" smtClean="0">
                <a:solidFill>
                  <a:schemeClr val="tx2">
                    <a:lumMod val="60000"/>
                    <a:lumOff val="40000"/>
                  </a:schemeClr>
                </a:solidFill>
              </a:rPr>
              <a:t>Europe</a:t>
            </a:r>
            <a:br>
              <a:rPr lang="en-US" sz="4800" b="1" dirty="0" smtClean="0">
                <a:solidFill>
                  <a:schemeClr val="tx2">
                    <a:lumMod val="60000"/>
                    <a:lumOff val="40000"/>
                  </a:schemeClr>
                </a:solidFill>
              </a:rPr>
            </a:br>
            <a:r>
              <a:rPr lang="en-US" sz="4100" dirty="0" smtClean="0">
                <a:solidFill>
                  <a:srgbClr val="000090"/>
                </a:solidFill>
              </a:rPr>
              <a:t>WMO Eurasian Office in Minsk, Belarus</a:t>
            </a:r>
          </a:p>
        </p:txBody>
      </p:sp>
    </p:spTree>
    <p:extLst>
      <p:ext uri="{BB962C8B-B14F-4D97-AF65-F5344CB8AC3E}">
        <p14:creationId xmlns:p14="http://schemas.microsoft.com/office/powerpoint/2010/main" val="2541238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Driving facts:</a:t>
            </a:r>
            <a:endParaRPr lang="en-US" dirty="0"/>
          </a:p>
        </p:txBody>
      </p:sp>
      <p:sp>
        <p:nvSpPr>
          <p:cNvPr id="2" name="TextBox 1"/>
          <p:cNvSpPr txBox="1"/>
          <p:nvPr/>
        </p:nvSpPr>
        <p:spPr>
          <a:xfrm>
            <a:off x="247815" y="1417638"/>
            <a:ext cx="8720003" cy="4401205"/>
          </a:xfrm>
          <a:prstGeom prst="rect">
            <a:avLst/>
          </a:prstGeom>
          <a:noFill/>
        </p:spPr>
        <p:txBody>
          <a:bodyPr wrap="square" rtlCol="0">
            <a:spAutoFit/>
          </a:bodyPr>
          <a:lstStyle/>
          <a:p>
            <a:r>
              <a:rPr lang="en-US" sz="2000" b="1" dirty="0" smtClean="0"/>
              <a:t>1- </a:t>
            </a:r>
            <a:r>
              <a:rPr lang="en-US" sz="2000" b="1" dirty="0"/>
              <a:t>Needs for collaboration in whole RA </a:t>
            </a:r>
            <a:r>
              <a:rPr lang="en-US" sz="2000" b="1" dirty="0" smtClean="0"/>
              <a:t>VI and beyond</a:t>
            </a:r>
            <a:endParaRPr lang="en-US" sz="2000" b="1" dirty="0"/>
          </a:p>
          <a:p>
            <a:r>
              <a:rPr lang="en-US" sz="2000" dirty="0"/>
              <a:t>2- EUMETNET as a driving engine of RA VI collaboration </a:t>
            </a:r>
          </a:p>
          <a:p>
            <a:r>
              <a:rPr lang="en-US" sz="2000" dirty="0"/>
              <a:t>3- Congress deliberations on Regional </a:t>
            </a:r>
            <a:r>
              <a:rPr lang="en-US" sz="2000" dirty="0" err="1"/>
              <a:t>Programm</a:t>
            </a:r>
            <a:r>
              <a:rPr lang="en-US" sz="2000" dirty="0"/>
              <a:t> (cooperation, partnership)</a:t>
            </a:r>
          </a:p>
          <a:p>
            <a:r>
              <a:rPr lang="en-US" sz="2000" dirty="0"/>
              <a:t>4- Cg-17 Decision on WMO Eurasian Office in Minsk; EC-66 Decision</a:t>
            </a:r>
          </a:p>
          <a:p>
            <a:r>
              <a:rPr lang="en-US" sz="2000" dirty="0"/>
              <a:t>5- CIS/ICH Decision </a:t>
            </a:r>
          </a:p>
          <a:p>
            <a:r>
              <a:rPr lang="en-US" sz="2000" dirty="0"/>
              <a:t>6- </a:t>
            </a:r>
            <a:r>
              <a:rPr lang="en-US" sz="2000" dirty="0" smtClean="0"/>
              <a:t>Need to think in Broader sense then </a:t>
            </a:r>
            <a:r>
              <a:rPr lang="en-US" sz="2000" dirty="0"/>
              <a:t>CIS </a:t>
            </a:r>
            <a:r>
              <a:rPr lang="en-US" sz="2000" dirty="0" smtClean="0"/>
              <a:t>domain – Russian speaking countries</a:t>
            </a:r>
            <a:endParaRPr lang="en-US" sz="2000" dirty="0"/>
          </a:p>
          <a:p>
            <a:r>
              <a:rPr lang="en-US" sz="2000" dirty="0"/>
              <a:t>7- Fundraising attempts with the World Bank Grant for Belarus, with a focus on methodological issues for Eurasia, and case study on Belarus (Combined approach). </a:t>
            </a:r>
          </a:p>
          <a:p>
            <a:r>
              <a:rPr lang="en-US" sz="2000" dirty="0"/>
              <a:t>8- Vision: </a:t>
            </a:r>
          </a:p>
          <a:p>
            <a:r>
              <a:rPr lang="en-US" sz="2000" dirty="0"/>
              <a:t>	</a:t>
            </a:r>
            <a:r>
              <a:rPr lang="en-US" sz="2000" dirty="0" smtClean="0"/>
              <a:t>a</a:t>
            </a:r>
            <a:r>
              <a:rPr lang="en-US" sz="2000" dirty="0"/>
              <a:t>) Broadened </a:t>
            </a:r>
            <a:r>
              <a:rPr lang="en-US" sz="2000" dirty="0" smtClean="0"/>
              <a:t>EUMETNET Programs </a:t>
            </a:r>
            <a:r>
              <a:rPr lang="en-US" sz="2000" dirty="0"/>
              <a:t>coverage towards the </a:t>
            </a:r>
            <a:r>
              <a:rPr lang="en-US" sz="2000" dirty="0" smtClean="0"/>
              <a:t>East; </a:t>
            </a:r>
            <a:br>
              <a:rPr lang="en-US" sz="2000" dirty="0" smtClean="0"/>
            </a:br>
            <a:r>
              <a:rPr lang="en-US" sz="2000" dirty="0" smtClean="0"/>
              <a:t>		e.g</a:t>
            </a:r>
            <a:r>
              <a:rPr lang="en-US" sz="2000" dirty="0"/>
              <a:t>. OPERA, EMMA</a:t>
            </a:r>
          </a:p>
          <a:p>
            <a:r>
              <a:rPr lang="en-US" sz="2000" dirty="0"/>
              <a:t>	b) RA VI benefit the broader data exchange, e.g. AMDAR data </a:t>
            </a:r>
          </a:p>
          <a:p>
            <a:r>
              <a:rPr lang="en-US" sz="2000" dirty="0"/>
              <a:t>	c) participation of east European countries in RA VI pilot-</a:t>
            </a:r>
            <a:r>
              <a:rPr lang="en-US" sz="2000" dirty="0" smtClean="0"/>
              <a:t>RWC implementation </a:t>
            </a:r>
            <a:endParaRPr lang="en-US" sz="2000" dirty="0"/>
          </a:p>
        </p:txBody>
      </p:sp>
    </p:spTree>
    <p:extLst>
      <p:ext uri="{BB962C8B-B14F-4D97-AF65-F5344CB8AC3E}">
        <p14:creationId xmlns:p14="http://schemas.microsoft.com/office/powerpoint/2010/main" val="4052695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b="1" dirty="0"/>
              <a:t>Executive Council Sixty-sixth session, Geneva, 18–27 June 2014: Abridged final report with resolutions, Page 20</a:t>
            </a:r>
          </a:p>
        </p:txBody>
      </p:sp>
      <p:sp>
        <p:nvSpPr>
          <p:cNvPr id="3" name="TextBox 2"/>
          <p:cNvSpPr txBox="1"/>
          <p:nvPr/>
        </p:nvSpPr>
        <p:spPr>
          <a:xfrm>
            <a:off x="457201" y="1675895"/>
            <a:ext cx="8385348" cy="4893647"/>
          </a:xfrm>
          <a:prstGeom prst="rect">
            <a:avLst/>
          </a:prstGeom>
          <a:noFill/>
        </p:spPr>
        <p:txBody>
          <a:bodyPr wrap="square" rtlCol="0">
            <a:spAutoFit/>
          </a:bodyPr>
          <a:lstStyle/>
          <a:p>
            <a:r>
              <a:rPr lang="en-US" sz="2400" b="1" dirty="0"/>
              <a:t>Paragraph 2.4.43 </a:t>
            </a:r>
            <a:r>
              <a:rPr lang="en-US" sz="2400" dirty="0"/>
              <a:t>The Council was informed of the progress on the establishment of a new office for the Commonwealth </a:t>
            </a:r>
            <a:r>
              <a:rPr lang="en-US" sz="2400" dirty="0" smtClean="0"/>
              <a:t/>
            </a:r>
            <a:br>
              <a:rPr lang="en-US" sz="2400" dirty="0" smtClean="0"/>
            </a:br>
            <a:r>
              <a:rPr lang="en-US" sz="2400" dirty="0" smtClean="0"/>
              <a:t>of </a:t>
            </a:r>
            <a:r>
              <a:rPr lang="en-US" sz="2400" dirty="0"/>
              <a:t>Independent States (CIS) region covering 10 countries in RA II (Asia) and RA VI (Europe), which was initiated by the Interstate Council on Hydrometeorology of the countries of CIS (ICH/CIS). The Council was pleased to note that the Government of the Republic of Belarus has indicated its willingness to host the office in Minsk. The Council agreed that a closer liaison among the </a:t>
            </a:r>
            <a:r>
              <a:rPr lang="en-US" sz="2400" dirty="0" smtClean="0"/>
              <a:t>ICH/CIS</a:t>
            </a:r>
            <a:r>
              <a:rPr lang="en-US" sz="2400" dirty="0"/>
              <a:t>, the Government of Republic of Belarus and WMO would be </a:t>
            </a:r>
            <a:r>
              <a:rPr lang="en-US" sz="2400" b="1" dirty="0"/>
              <a:t>mutually beneficial </a:t>
            </a:r>
            <a:r>
              <a:rPr lang="en-US" sz="2400" dirty="0"/>
              <a:t>and supported the on-going consultations that should find an appropriate format and related funding mechanism for a sustainable solution. </a:t>
            </a:r>
          </a:p>
          <a:p>
            <a:endParaRPr lang="en-US" sz="2400" dirty="0"/>
          </a:p>
        </p:txBody>
      </p:sp>
    </p:spTree>
    <p:extLst>
      <p:ext uri="{BB962C8B-B14F-4D97-AF65-F5344CB8AC3E}">
        <p14:creationId xmlns:p14="http://schemas.microsoft.com/office/powerpoint/2010/main" val="32887653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0718"/>
            <a:ext cx="8229600" cy="1143000"/>
          </a:xfrm>
        </p:spPr>
        <p:txBody>
          <a:bodyPr>
            <a:noAutofit/>
          </a:bodyPr>
          <a:lstStyle/>
          <a:p>
            <a:r>
              <a:rPr lang="en-US" sz="2800" b="1" dirty="0"/>
              <a:t>Seventeenth World Meteorological Congress, Geneva, 25 May–12 June 2015: Abridged final report with resolutions, Page 172</a:t>
            </a:r>
          </a:p>
        </p:txBody>
      </p:sp>
      <p:sp>
        <p:nvSpPr>
          <p:cNvPr id="3" name="TextBox 2"/>
          <p:cNvSpPr txBox="1"/>
          <p:nvPr/>
        </p:nvSpPr>
        <p:spPr>
          <a:xfrm>
            <a:off x="108419" y="1397075"/>
            <a:ext cx="9035581" cy="5262979"/>
          </a:xfrm>
          <a:prstGeom prst="rect">
            <a:avLst/>
          </a:prstGeom>
          <a:noFill/>
        </p:spPr>
        <p:txBody>
          <a:bodyPr wrap="square" rtlCol="0">
            <a:spAutoFit/>
          </a:bodyPr>
          <a:lstStyle/>
          <a:p>
            <a:r>
              <a:rPr lang="en-US" sz="2400" b="1" dirty="0"/>
              <a:t>Decision  5.4.16 </a:t>
            </a:r>
            <a:r>
              <a:rPr lang="en-US" sz="2400" dirty="0"/>
              <a:t>Congress noted with appreciation the ongoing process towards establishment of an Eurasian Office in Minsk, Belarus based on the initiative of the Interstate Council on Hydrometeorology of the Commonwealth of Independent States (CIS/ICH). Congress was further encouraged by RA VI and RA II consultations on the support for WMO activities that this Office could provide for Members in RA VI and RA II, noting that these consultations were supported by EC-66 (</a:t>
            </a:r>
            <a:r>
              <a:rPr lang="en-US" sz="2400" dirty="0" err="1"/>
              <a:t>para</a:t>
            </a:r>
            <a:r>
              <a:rPr lang="en-US" sz="2400" dirty="0"/>
              <a:t>. 2.4.43). Congress welcomed the readiness of Belarus to provide in-kind support for a WMO Eurasian office and </a:t>
            </a:r>
            <a:r>
              <a:rPr lang="en-US" sz="2400" b="1" dirty="0"/>
              <a:t>requested the Secretary-General to pursue with Belarus and CIS, without delay, the possible arrangements for this cooperation,</a:t>
            </a:r>
            <a:r>
              <a:rPr lang="en-US" sz="2400" dirty="0"/>
              <a:t> with the understanding that </a:t>
            </a:r>
            <a:r>
              <a:rPr lang="en-US" sz="2400" u="sng" dirty="0"/>
              <a:t>no regular budget funding would be provided during the seventeenth financial period.</a:t>
            </a:r>
          </a:p>
          <a:p>
            <a:endParaRPr lang="en-US" sz="2400" dirty="0"/>
          </a:p>
        </p:txBody>
      </p:sp>
    </p:spTree>
    <p:extLst>
      <p:ext uri="{BB962C8B-B14F-4D97-AF65-F5344CB8AC3E}">
        <p14:creationId xmlns:p14="http://schemas.microsoft.com/office/powerpoint/2010/main" val="15739966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539" y="394691"/>
            <a:ext cx="8714154" cy="5262980"/>
          </a:xfrm>
          <a:prstGeom prst="rect">
            <a:avLst/>
          </a:prstGeom>
        </p:spPr>
        <p:txBody>
          <a:bodyPr wrap="square">
            <a:spAutoFit/>
          </a:bodyPr>
          <a:lstStyle/>
          <a:p>
            <a:r>
              <a:rPr lang="en-US" sz="1600" b="1" u="sng" dirty="0" smtClean="0">
                <a:solidFill>
                  <a:srgbClr val="FF0000"/>
                </a:solidFill>
              </a:rPr>
              <a:t>Russian </a:t>
            </a:r>
            <a:r>
              <a:rPr lang="en-US" sz="1600" b="1" u="sng" dirty="0">
                <a:solidFill>
                  <a:srgbClr val="FF0000"/>
                </a:solidFill>
              </a:rPr>
              <a:t>and English versions of the DRAFT Agreement</a:t>
            </a:r>
            <a:r>
              <a:rPr lang="en-US" sz="1600" b="1" u="sng" dirty="0" smtClean="0">
                <a:solidFill>
                  <a:srgbClr val="FF0000"/>
                </a:solidFill>
              </a:rPr>
              <a:t>:</a:t>
            </a:r>
            <a:endParaRPr lang="en-US" sz="1600" b="1" dirty="0" smtClean="0"/>
          </a:p>
          <a:p>
            <a:r>
              <a:rPr lang="en-US" sz="1600" b="1" dirty="0" smtClean="0"/>
              <a:t>Agreement </a:t>
            </a:r>
            <a:r>
              <a:rPr lang="en-US" sz="1600" b="1" dirty="0"/>
              <a:t>between the government of the Republic of Belarus and the World </a:t>
            </a:r>
            <a:endParaRPr lang="en-US" sz="1600" b="1" dirty="0" smtClean="0"/>
          </a:p>
          <a:p>
            <a:r>
              <a:rPr lang="en-US" sz="1600" b="1" dirty="0" smtClean="0"/>
              <a:t>Meteorological </a:t>
            </a:r>
            <a:r>
              <a:rPr lang="en-US" sz="1600" b="1" dirty="0"/>
              <a:t>Organization on establishment in the Republic of Belarus Eurasian Office of World Meteorological Organization</a:t>
            </a:r>
            <a:r>
              <a:rPr lang="en-US" sz="1600" dirty="0"/>
              <a:t>  </a:t>
            </a:r>
          </a:p>
          <a:p>
            <a:r>
              <a:rPr lang="en-US" sz="1600" dirty="0"/>
              <a:t>and</a:t>
            </a:r>
          </a:p>
          <a:p>
            <a:r>
              <a:rPr lang="uk-UA" sz="1600" b="1" dirty="0"/>
              <a:t>СОГЛАШЕНИЕ МЕЖДУ ПРАВИТЕЛЬСТВОМ РЕСПУБЛИКИ БЕЛАРУСЬ И ВСЕМИРНОЙ МЕТЕОРОЛОГИЧЕСКОЙ ОРГАНИЗАЦИЕЙ О СОЗДАНИИ В РЕСПУБЛИКЕ БЕЛАРУСЬ ЕВРАЗИЙСКОГО ОФИСА ВСЕМИРНОЙ МЕТЕОРОЛОГИЧЕСКОЙ ОРГАНИЗАЦИИ</a:t>
            </a:r>
          </a:p>
          <a:p>
            <a:endParaRPr lang="en-US" sz="1600" b="1" i="1" u="sng" dirty="0" smtClean="0"/>
          </a:p>
          <a:p>
            <a:r>
              <a:rPr lang="en-US" sz="1600" b="1" i="1" u="sng" dirty="0" smtClean="0"/>
              <a:t>Status </a:t>
            </a:r>
            <a:r>
              <a:rPr lang="en-US" sz="1600" b="1" i="1" u="sng" dirty="0"/>
              <a:t>at present:</a:t>
            </a:r>
            <a:r>
              <a:rPr lang="en-US" sz="1600" u="sng" dirty="0"/>
              <a:t> </a:t>
            </a:r>
            <a:r>
              <a:rPr lang="en-US" sz="1600" dirty="0"/>
              <a:t>Russian version taken as a Master copy. English version </a:t>
            </a:r>
            <a:r>
              <a:rPr lang="en-US" sz="1600" dirty="0" smtClean="0"/>
              <a:t>officially checked to </a:t>
            </a:r>
            <a:r>
              <a:rPr lang="en-US" sz="1600" dirty="0"/>
              <a:t>make it identical to Russian version. English version preliminary </a:t>
            </a:r>
            <a:r>
              <a:rPr lang="en-US" sz="1600" dirty="0" smtClean="0"/>
              <a:t>looked at Belarus </a:t>
            </a:r>
            <a:r>
              <a:rPr lang="en-US" sz="1600" dirty="0"/>
              <a:t>MOFA for consistency with Russian (it is OK). English version will be officially sent to Belarus to agree on the </a:t>
            </a:r>
            <a:r>
              <a:rPr lang="en-US" sz="1600" dirty="0" smtClean="0"/>
              <a:t>English version of the text</a:t>
            </a:r>
            <a:r>
              <a:rPr lang="en-US" sz="1600" dirty="0"/>
              <a:t>.  </a:t>
            </a:r>
            <a:r>
              <a:rPr lang="en-US" sz="1600" dirty="0" smtClean="0"/>
              <a:t>Once </a:t>
            </a:r>
            <a:r>
              <a:rPr lang="en-US" sz="1600" dirty="0"/>
              <a:t>done, English version will be taken in the internal procedure of WMO </a:t>
            </a:r>
            <a:r>
              <a:rPr lang="en-US" sz="1600" dirty="0" smtClean="0"/>
              <a:t>(</a:t>
            </a:r>
            <a:r>
              <a:rPr lang="en-US" sz="1600" dirty="0"/>
              <a:t>DRA </a:t>
            </a:r>
            <a:r>
              <a:rPr lang="en-US" sz="1600" dirty="0" smtClean="0"/>
              <a:t>Department, Legal </a:t>
            </a:r>
            <a:r>
              <a:rPr lang="en-US" sz="1600" dirty="0"/>
              <a:t>Counsel, Cabinet of External </a:t>
            </a:r>
            <a:r>
              <a:rPr lang="en-US" sz="1600" dirty="0" smtClean="0"/>
              <a:t>Relations) </a:t>
            </a:r>
            <a:r>
              <a:rPr lang="en-US" sz="1600" dirty="0"/>
              <a:t>to prepare for the signature of Secretary-General. </a:t>
            </a:r>
          </a:p>
          <a:p>
            <a:r>
              <a:rPr lang="en-US" sz="1600" b="1" u="sng" dirty="0"/>
              <a:t>Signature </a:t>
            </a:r>
            <a:r>
              <a:rPr lang="en-US" sz="1600" b="1" u="sng" dirty="0" smtClean="0"/>
              <a:t>possibly before </a:t>
            </a:r>
            <a:r>
              <a:rPr lang="en-US" sz="1600" b="1" u="sng" dirty="0"/>
              <a:t>the end of the </a:t>
            </a:r>
            <a:r>
              <a:rPr lang="en-US" sz="1600" b="1" u="sng" dirty="0" smtClean="0"/>
              <a:t>year (?)</a:t>
            </a:r>
            <a:endParaRPr lang="en-US" sz="1600" u="sng" dirty="0"/>
          </a:p>
          <a:p>
            <a:endParaRPr lang="en-US" sz="1600" u="sng" dirty="0"/>
          </a:p>
          <a:p>
            <a:r>
              <a:rPr lang="en-US" sz="1600" b="1" u="sng" dirty="0">
                <a:solidFill>
                  <a:srgbClr val="FF0000"/>
                </a:solidFill>
              </a:rPr>
              <a:t>President RA VI, EUMETNET Executive Director and WMO Rep for EUR visit to Belarus </a:t>
            </a:r>
            <a:endParaRPr lang="en-US" sz="1600" u="sng" dirty="0">
              <a:solidFill>
                <a:srgbClr val="FF0000"/>
              </a:solidFill>
            </a:endParaRPr>
          </a:p>
          <a:p>
            <a:r>
              <a:rPr lang="en-US" sz="1600" b="1" u="sng" dirty="0"/>
              <a:t>Outcome</a:t>
            </a:r>
            <a:r>
              <a:rPr lang="en-US" sz="1600" u="sng" dirty="0"/>
              <a:t>: </a:t>
            </a:r>
            <a:r>
              <a:rPr lang="en-US" sz="1600" dirty="0"/>
              <a:t>Belarus committed to work towards operationalization of the future Office in </a:t>
            </a:r>
            <a:r>
              <a:rPr lang="en-US" sz="1600" dirty="0" smtClean="0"/>
              <a:t>Minsk. NMHS of Belarus dedicated </a:t>
            </a:r>
            <a:r>
              <a:rPr lang="en-US" sz="1600" dirty="0"/>
              <a:t>two staff members for this work. Office space with </a:t>
            </a:r>
            <a:r>
              <a:rPr lang="en-US" sz="1600" dirty="0" smtClean="0"/>
              <a:t>furniture secured, </a:t>
            </a:r>
            <a:r>
              <a:rPr lang="en-US" sz="1600" dirty="0"/>
              <a:t>equipment and </a:t>
            </a:r>
            <a:r>
              <a:rPr lang="en-US" sz="1600" dirty="0" smtClean="0"/>
              <a:t>telecom. Belarus </a:t>
            </a:r>
            <a:r>
              <a:rPr lang="en-US" sz="1600" dirty="0"/>
              <a:t>would like to join EUMETNET, to start with particular program e.g. EMMA/</a:t>
            </a:r>
            <a:r>
              <a:rPr lang="en-US" sz="1600" dirty="0" err="1"/>
              <a:t>Meteoalarm</a:t>
            </a:r>
            <a:r>
              <a:rPr lang="en-US" sz="1600" dirty="0"/>
              <a:t>.</a:t>
            </a:r>
          </a:p>
        </p:txBody>
      </p:sp>
      <p:sp>
        <p:nvSpPr>
          <p:cNvPr id="2" name="TextBox 1"/>
          <p:cNvSpPr txBox="1"/>
          <p:nvPr/>
        </p:nvSpPr>
        <p:spPr>
          <a:xfrm>
            <a:off x="273539" y="142159"/>
            <a:ext cx="847407" cy="369332"/>
          </a:xfrm>
          <a:prstGeom prst="rect">
            <a:avLst/>
          </a:prstGeom>
          <a:noFill/>
        </p:spPr>
        <p:txBody>
          <a:bodyPr wrap="none" rtlCol="0">
            <a:spAutoFit/>
          </a:bodyPr>
          <a:lstStyle/>
          <a:p>
            <a:r>
              <a:rPr lang="en-US" b="1" dirty="0" smtClean="0"/>
              <a:t>Status:</a:t>
            </a:r>
          </a:p>
        </p:txBody>
      </p:sp>
    </p:spTree>
    <p:extLst>
      <p:ext uri="{BB962C8B-B14F-4D97-AF65-F5344CB8AC3E}">
        <p14:creationId xmlns:p14="http://schemas.microsoft.com/office/powerpoint/2010/main" val="15856501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Preparations for the RA VI Session</a:t>
            </a:r>
          </a:p>
        </p:txBody>
      </p:sp>
      <p:sp>
        <p:nvSpPr>
          <p:cNvPr id="3" name="Content Placeholder 2"/>
          <p:cNvSpPr>
            <a:spLocks noGrp="1"/>
          </p:cNvSpPr>
          <p:nvPr>
            <p:ph idx="1"/>
          </p:nvPr>
        </p:nvSpPr>
        <p:spPr/>
        <p:txBody>
          <a:bodyPr/>
          <a:lstStyle/>
          <a:p>
            <a:r>
              <a:rPr lang="en-US" dirty="0" smtClean="0"/>
              <a:t>Discussion at the MG-5:</a:t>
            </a:r>
          </a:p>
          <a:p>
            <a:pPr lvl="1"/>
            <a:r>
              <a:rPr lang="en-US" dirty="0" smtClean="0"/>
              <a:t>Dates of the RA VI Session</a:t>
            </a:r>
          </a:p>
          <a:p>
            <a:pPr lvl="1"/>
            <a:r>
              <a:rPr lang="en-US" dirty="0" smtClean="0"/>
              <a:t>TECO Agenda</a:t>
            </a:r>
          </a:p>
          <a:p>
            <a:pPr lvl="1"/>
            <a:r>
              <a:rPr lang="en-US" dirty="0" smtClean="0"/>
              <a:t>Duration of the Session</a:t>
            </a:r>
          </a:p>
          <a:p>
            <a:pPr lvl="1"/>
            <a:r>
              <a:rPr lang="en-US" dirty="0" smtClean="0"/>
              <a:t>Future Priorities of the RA VI</a:t>
            </a:r>
          </a:p>
          <a:p>
            <a:pPr lvl="1"/>
            <a:r>
              <a:rPr lang="en-US" dirty="0" smtClean="0"/>
              <a:t>Documentation</a:t>
            </a:r>
          </a:p>
          <a:p>
            <a:pPr lvl="1"/>
            <a:r>
              <a:rPr lang="en-US" dirty="0" smtClean="0">
                <a:hlinkClick r:id="rId2" action="ppaction://hlinkfile"/>
              </a:rPr>
              <a:t>Cg-17 </a:t>
            </a:r>
            <a:r>
              <a:rPr lang="en-US" dirty="0" smtClean="0"/>
              <a:t>and EC-68 </a:t>
            </a:r>
            <a:r>
              <a:rPr lang="en-US" dirty="0" smtClean="0"/>
              <a:t>Decisions (</a:t>
            </a:r>
            <a:r>
              <a:rPr lang="en-US" dirty="0" smtClean="0">
                <a:hlinkClick r:id="rId3" action="ppaction://hlinkfile"/>
              </a:rPr>
              <a:t>Consolidated</a:t>
            </a:r>
            <a:r>
              <a:rPr lang="en-US" dirty="0" smtClean="0"/>
              <a:t>)</a:t>
            </a:r>
            <a:endParaRPr lang="en-US" dirty="0" smtClean="0"/>
          </a:p>
          <a:p>
            <a:pPr lvl="1"/>
            <a:r>
              <a:rPr lang="en-US" dirty="0" smtClean="0"/>
              <a:t>…. </a:t>
            </a:r>
            <a:endParaRPr lang="en-US" dirty="0"/>
          </a:p>
        </p:txBody>
      </p:sp>
    </p:spTree>
    <p:extLst>
      <p:ext uri="{BB962C8B-B14F-4D97-AF65-F5344CB8AC3E}">
        <p14:creationId xmlns:p14="http://schemas.microsoft.com/office/powerpoint/2010/main" val="6367572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6"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Thank you</a:t>
            </a:r>
          </a:p>
        </p:txBody>
      </p:sp>
    </p:spTree>
    <p:extLst>
      <p:ext uri="{BB962C8B-B14F-4D97-AF65-F5344CB8AC3E}">
        <p14:creationId xmlns:p14="http://schemas.microsoft.com/office/powerpoint/2010/main" val="28857772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21"/>
            <a:ext cx="9144000" cy="1025882"/>
            <a:chOff x="0" y="152400"/>
            <a:chExt cx="9144000" cy="1025882"/>
          </a:xfrm>
        </p:grpSpPr>
        <p:sp>
          <p:nvSpPr>
            <p:cNvPr id="9" name="Rectangle 3"/>
            <p:cNvSpPr txBox="1">
              <a:spLocks noChangeArrowheads="1"/>
            </p:cNvSpPr>
            <p:nvPr/>
          </p:nvSpPr>
          <p:spPr bwMode="auto">
            <a:xfrm>
              <a:off x="0" y="152400"/>
              <a:ext cx="9144000" cy="99059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spcBef>
                  <a:spcPct val="0"/>
                </a:spcBef>
                <a:defRPr/>
              </a:pPr>
              <a:r>
                <a:rPr lang="en-US" altLang="fi-FI" sz="2400" b="1" kern="0" dirty="0" smtClean="0">
                  <a:latin typeface="Calibri" pitchFamily="34" charset="0"/>
                  <a:ea typeface="+mj-ea"/>
                  <a:cs typeface="+mj-cs"/>
                </a:rPr>
                <a:t>CONTRIBUTION OF SOUTH EAST EUROPE NMHS TO </a:t>
              </a:r>
              <a:br>
                <a:rPr lang="en-US" altLang="fi-FI" sz="2400" b="1" kern="0" dirty="0" smtClean="0">
                  <a:latin typeface="Calibri" pitchFamily="34" charset="0"/>
                  <a:ea typeface="+mj-ea"/>
                  <a:cs typeface="+mj-cs"/>
                </a:rPr>
              </a:br>
              <a:r>
                <a:rPr lang="en-US" altLang="fi-FI" sz="2400" b="1" kern="0" dirty="0" smtClean="0">
                  <a:latin typeface="Calibri" pitchFamily="34" charset="0"/>
                  <a:ea typeface="+mj-ea"/>
                  <a:cs typeface="+mj-cs"/>
                </a:rPr>
                <a:t>WMO-UK MET OFFICE COORDINATION OF MET SUPPORT TO </a:t>
              </a:r>
              <a:br>
                <a:rPr lang="en-US" altLang="fi-FI" sz="2400" b="1" kern="0" dirty="0" smtClean="0">
                  <a:latin typeface="Calibri" pitchFamily="34" charset="0"/>
                  <a:ea typeface="+mj-ea"/>
                  <a:cs typeface="+mj-cs"/>
                </a:rPr>
              </a:br>
              <a:r>
                <a:rPr lang="en-US" altLang="fi-FI" sz="2400" b="1" kern="0" dirty="0" smtClean="0">
                  <a:latin typeface="Calibri" pitchFamily="34" charset="0"/>
                  <a:ea typeface="+mj-ea"/>
                  <a:cs typeface="+mj-cs"/>
                </a:rPr>
                <a:t>UNHCR DURING THE REFUGEE CRISIS IN EUROPE</a:t>
              </a:r>
            </a:p>
          </p:txBody>
        </p:sp>
        <p:sp>
          <p:nvSpPr>
            <p:cNvPr id="10" name="Line 2"/>
            <p:cNvSpPr>
              <a:spLocks noChangeShapeType="1"/>
            </p:cNvSpPr>
            <p:nvPr/>
          </p:nvSpPr>
          <p:spPr bwMode="auto">
            <a:xfrm>
              <a:off x="0" y="1178282"/>
              <a:ext cx="9144000" cy="0"/>
            </a:xfrm>
            <a:prstGeom prst="line">
              <a:avLst/>
            </a:prstGeom>
            <a:noFill/>
            <a:ln w="76200">
              <a:solidFill>
                <a:srgbClr val="FFCC00"/>
              </a:solidFill>
              <a:round/>
              <a:headEnd/>
              <a:tailEnd/>
            </a:ln>
            <a:effectLst/>
          </p:spPr>
          <p:txBody>
            <a:bodyPr wrap="none"/>
            <a:lstStyle/>
            <a:p>
              <a:endParaRPr lang="hr-HR"/>
            </a:p>
          </p:txBody>
        </p:sp>
      </p:grpSp>
      <p:sp>
        <p:nvSpPr>
          <p:cNvPr id="6" name="Rectangle 5"/>
          <p:cNvSpPr/>
          <p:nvPr/>
        </p:nvSpPr>
        <p:spPr>
          <a:xfrm>
            <a:off x="1264727" y="4074796"/>
            <a:ext cx="4572000" cy="369332"/>
          </a:xfrm>
          <a:prstGeom prst="rect">
            <a:avLst/>
          </a:prstGeom>
        </p:spPr>
        <p:txBody>
          <a:bodyPr>
            <a:spAutoFit/>
          </a:bodyPr>
          <a:lstStyle/>
          <a:p>
            <a:endParaRPr lang="en-US" dirty="0"/>
          </a:p>
        </p:txBody>
      </p:sp>
      <p:pic>
        <p:nvPicPr>
          <p:cNvPr id="12" name="Picture 11"/>
          <p:cNvPicPr>
            <a:picLocks noChangeAspect="1"/>
          </p:cNvPicPr>
          <p:nvPr/>
        </p:nvPicPr>
        <p:blipFill>
          <a:blip r:embed="rId2"/>
          <a:stretch>
            <a:fillRect/>
          </a:stretch>
        </p:blipFill>
        <p:spPr>
          <a:xfrm>
            <a:off x="-4868831" y="987778"/>
            <a:ext cx="4775200" cy="4318000"/>
          </a:xfrm>
          <a:prstGeom prst="rect">
            <a:avLst/>
          </a:prstGeom>
        </p:spPr>
      </p:pic>
      <p:pic>
        <p:nvPicPr>
          <p:cNvPr id="3" name="Picture 2" descr="stranaXXXX.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8" y="987780"/>
            <a:ext cx="4713567" cy="5870221"/>
          </a:xfrm>
          <a:prstGeom prst="rect">
            <a:avLst/>
          </a:prstGeom>
        </p:spPr>
      </p:pic>
      <p:pic>
        <p:nvPicPr>
          <p:cNvPr id="14" name="Picture 13"/>
          <p:cNvPicPr>
            <a:picLocks noChangeAspect="1"/>
          </p:cNvPicPr>
          <p:nvPr/>
        </p:nvPicPr>
        <p:blipFill>
          <a:blip r:embed="rId4"/>
          <a:stretch>
            <a:fillRect/>
          </a:stretch>
        </p:blipFill>
        <p:spPr>
          <a:xfrm>
            <a:off x="9478210" y="2292966"/>
            <a:ext cx="4751547" cy="3563660"/>
          </a:xfrm>
          <a:prstGeom prst="rect">
            <a:avLst/>
          </a:prstGeom>
        </p:spPr>
      </p:pic>
      <p:pic>
        <p:nvPicPr>
          <p:cNvPr id="15" name="Picture 14"/>
          <p:cNvPicPr>
            <a:picLocks noChangeAspect="1"/>
          </p:cNvPicPr>
          <p:nvPr/>
        </p:nvPicPr>
        <p:blipFill>
          <a:blip r:embed="rId5"/>
          <a:stretch>
            <a:fillRect/>
          </a:stretch>
        </p:blipFill>
        <p:spPr>
          <a:xfrm>
            <a:off x="-4868832" y="2647616"/>
            <a:ext cx="4762500" cy="3835400"/>
          </a:xfrm>
          <a:prstGeom prst="rect">
            <a:avLst/>
          </a:prstGeom>
        </p:spPr>
      </p:pic>
      <p:pic>
        <p:nvPicPr>
          <p:cNvPr id="16" name="Picture 15"/>
          <p:cNvPicPr>
            <a:picLocks noChangeAspect="1"/>
          </p:cNvPicPr>
          <p:nvPr/>
        </p:nvPicPr>
        <p:blipFill>
          <a:blip r:embed="rId6"/>
          <a:stretch>
            <a:fillRect/>
          </a:stretch>
        </p:blipFill>
        <p:spPr>
          <a:xfrm>
            <a:off x="4558632" y="3102685"/>
            <a:ext cx="4585368" cy="3738389"/>
          </a:xfrm>
          <a:prstGeom prst="rect">
            <a:avLst/>
          </a:prstGeom>
        </p:spPr>
      </p:pic>
      <p:pic>
        <p:nvPicPr>
          <p:cNvPr id="13" name="Picture 12"/>
          <p:cNvPicPr>
            <a:picLocks noChangeAspect="1"/>
          </p:cNvPicPr>
          <p:nvPr/>
        </p:nvPicPr>
        <p:blipFill>
          <a:blip r:embed="rId7"/>
          <a:stretch>
            <a:fillRect/>
          </a:stretch>
        </p:blipFill>
        <p:spPr>
          <a:xfrm>
            <a:off x="4050632" y="1023061"/>
            <a:ext cx="5093368" cy="2903696"/>
          </a:xfrm>
          <a:prstGeom prst="rect">
            <a:avLst/>
          </a:prstGeom>
        </p:spPr>
      </p:pic>
      <p:sp>
        <p:nvSpPr>
          <p:cNvPr id="17" name="TextBox 16"/>
          <p:cNvSpPr txBox="1"/>
          <p:nvPr/>
        </p:nvSpPr>
        <p:spPr>
          <a:xfrm>
            <a:off x="2155302" y="1023061"/>
            <a:ext cx="4023895" cy="1754327"/>
          </a:xfrm>
          <a:prstGeom prst="rect">
            <a:avLst/>
          </a:prstGeom>
          <a:solidFill>
            <a:schemeClr val="accent6">
              <a:lumMod val="60000"/>
              <a:lumOff val="40000"/>
            </a:schemeClr>
          </a:solidFill>
        </p:spPr>
        <p:txBody>
          <a:bodyPr wrap="square" rtlCol="0">
            <a:spAutoFit/>
          </a:bodyPr>
          <a:lstStyle/>
          <a:p>
            <a:r>
              <a:rPr lang="en-AU" i="1" dirty="0"/>
              <a:t>In 2015 more </a:t>
            </a:r>
            <a:r>
              <a:rPr lang="en-AU" b="1" i="1" dirty="0">
                <a:solidFill>
                  <a:srgbClr val="FF0000"/>
                </a:solidFill>
              </a:rPr>
              <a:t>than 3,400 people lost their lives </a:t>
            </a:r>
            <a:r>
              <a:rPr lang="en-AU" i="1" dirty="0"/>
              <a:t>or had been reported missing as they were seeking to reach Europe.</a:t>
            </a:r>
            <a:r>
              <a:rPr lang="en-AU" b="1" i="1" dirty="0">
                <a:solidFill>
                  <a:srgbClr val="FF0000"/>
                </a:solidFill>
              </a:rPr>
              <a:t> At least 200 have died </a:t>
            </a:r>
            <a:r>
              <a:rPr lang="en-AU" i="1" dirty="0"/>
              <a:t>making the hazardous sea crossing to Greece </a:t>
            </a:r>
            <a:r>
              <a:rPr lang="en-AU" i="1" dirty="0" smtClean="0"/>
              <a:t>from </a:t>
            </a:r>
            <a:r>
              <a:rPr lang="en-AU" i="1" dirty="0"/>
              <a:t>Turkey</a:t>
            </a:r>
            <a:r>
              <a:rPr lang="en-AU" i="1" dirty="0" smtClean="0"/>
              <a:t>.</a:t>
            </a:r>
            <a:endParaRPr lang="en-AU" i="1" dirty="0"/>
          </a:p>
        </p:txBody>
      </p:sp>
      <p:sp>
        <p:nvSpPr>
          <p:cNvPr id="18" name="TextBox 17"/>
          <p:cNvSpPr txBox="1"/>
          <p:nvPr/>
        </p:nvSpPr>
        <p:spPr>
          <a:xfrm>
            <a:off x="1577474" y="4255751"/>
            <a:ext cx="5481052" cy="2585323"/>
          </a:xfrm>
          <a:prstGeom prst="rect">
            <a:avLst/>
          </a:prstGeom>
          <a:solidFill>
            <a:schemeClr val="accent5">
              <a:lumMod val="60000"/>
              <a:lumOff val="40000"/>
            </a:schemeClr>
          </a:solidFill>
        </p:spPr>
        <p:txBody>
          <a:bodyPr wrap="square" rtlCol="0">
            <a:spAutoFit/>
          </a:bodyPr>
          <a:lstStyle/>
          <a:p>
            <a:r>
              <a:rPr lang="en-US" b="1" dirty="0" smtClean="0">
                <a:solidFill>
                  <a:srgbClr val="FF0000"/>
                </a:solidFill>
              </a:rPr>
              <a:t>UNHCR </a:t>
            </a:r>
            <a:r>
              <a:rPr lang="en-US" b="1" dirty="0">
                <a:solidFill>
                  <a:srgbClr val="FF0000"/>
                </a:solidFill>
              </a:rPr>
              <a:t>approached </a:t>
            </a:r>
            <a:r>
              <a:rPr lang="en-US" b="1" dirty="0" smtClean="0">
                <a:solidFill>
                  <a:srgbClr val="FF0000"/>
                </a:solidFill>
              </a:rPr>
              <a:t>WMO for MET support.</a:t>
            </a:r>
            <a:r>
              <a:rPr lang="en-US" dirty="0" smtClean="0">
                <a:solidFill>
                  <a:srgbClr val="FF0000"/>
                </a:solidFill>
              </a:rPr>
              <a:t> </a:t>
            </a:r>
            <a:r>
              <a:rPr lang="en-US" dirty="0" smtClean="0"/>
              <a:t>Jointly with UK, WMO </a:t>
            </a:r>
            <a:r>
              <a:rPr lang="en-US" dirty="0"/>
              <a:t>responded </a:t>
            </a:r>
            <a:r>
              <a:rPr lang="en-US" dirty="0" smtClean="0"/>
              <a:t>and organized the MET support to UNHCR ‘Winter Cell’ </a:t>
            </a:r>
            <a:r>
              <a:rPr lang="en-US" dirty="0"/>
              <a:t>for their planning of field operations and logistics in humanitarian activities on route of </a:t>
            </a:r>
            <a:r>
              <a:rPr lang="en-US" dirty="0" smtClean="0"/>
              <a:t>refugees.  WDS/DRR </a:t>
            </a:r>
            <a:r>
              <a:rPr lang="en-US" dirty="0"/>
              <a:t>and </a:t>
            </a:r>
            <a:r>
              <a:rPr lang="en-US" dirty="0" smtClean="0"/>
              <a:t>DRA/ROE </a:t>
            </a:r>
            <a:r>
              <a:rPr lang="en-US" dirty="0"/>
              <a:t>offices took lead in</a:t>
            </a:r>
            <a:r>
              <a:rPr lang="en-US" b="1" dirty="0"/>
              <a:t> </a:t>
            </a:r>
            <a:r>
              <a:rPr lang="en-US" b="1" dirty="0">
                <a:solidFill>
                  <a:srgbClr val="FF0000"/>
                </a:solidFill>
              </a:rPr>
              <a:t>WMO Secretariat </a:t>
            </a:r>
            <a:r>
              <a:rPr lang="en-US" b="1" dirty="0" smtClean="0">
                <a:solidFill>
                  <a:srgbClr val="FF0000"/>
                </a:solidFill>
              </a:rPr>
              <a:t>to coordinate </a:t>
            </a:r>
            <a:r>
              <a:rPr lang="en-US" b="1" dirty="0">
                <a:solidFill>
                  <a:srgbClr val="FF0000"/>
                </a:solidFill>
              </a:rPr>
              <a:t>the action </a:t>
            </a:r>
            <a:r>
              <a:rPr lang="en-US" b="1" dirty="0" smtClean="0">
                <a:solidFill>
                  <a:srgbClr val="FF0000"/>
                </a:solidFill>
              </a:rPr>
              <a:t>amongst the South </a:t>
            </a:r>
            <a:r>
              <a:rPr lang="en-US" b="1" dirty="0">
                <a:solidFill>
                  <a:srgbClr val="FF0000"/>
                </a:solidFill>
              </a:rPr>
              <a:t>East </a:t>
            </a:r>
            <a:r>
              <a:rPr lang="en-US" b="1" dirty="0" smtClean="0">
                <a:solidFill>
                  <a:srgbClr val="FF0000"/>
                </a:solidFill>
              </a:rPr>
              <a:t>European NMHSs </a:t>
            </a:r>
            <a:r>
              <a:rPr lang="en-US" dirty="0"/>
              <a:t>with the</a:t>
            </a:r>
            <a:r>
              <a:rPr lang="en-US" b="1" dirty="0"/>
              <a:t> </a:t>
            </a:r>
            <a:r>
              <a:rPr lang="en-US" b="1" dirty="0" smtClean="0"/>
              <a:t/>
            </a:r>
            <a:br>
              <a:rPr lang="en-US" b="1" dirty="0" smtClean="0"/>
            </a:br>
            <a:r>
              <a:rPr lang="en-US" b="1" dirty="0" smtClean="0">
                <a:solidFill>
                  <a:srgbClr val="FF0000"/>
                </a:solidFill>
              </a:rPr>
              <a:t>UK </a:t>
            </a:r>
            <a:r>
              <a:rPr lang="en-US" b="1" dirty="0">
                <a:solidFill>
                  <a:srgbClr val="FF0000"/>
                </a:solidFill>
              </a:rPr>
              <a:t>Met </a:t>
            </a:r>
            <a:r>
              <a:rPr lang="en-US" b="1" dirty="0" smtClean="0">
                <a:solidFill>
                  <a:srgbClr val="FF0000"/>
                </a:solidFill>
              </a:rPr>
              <a:t>Office operational forecasters embedded in Winter Cell in Geneva</a:t>
            </a:r>
            <a:r>
              <a:rPr lang="en-US" dirty="0" smtClean="0">
                <a:solidFill>
                  <a:srgbClr val="FF0000"/>
                </a:solidFill>
              </a:rPr>
              <a:t>. </a:t>
            </a:r>
            <a:endParaRPr lang="en-US" dirty="0">
              <a:solidFill>
                <a:srgbClr val="FF0000"/>
              </a:solidFill>
            </a:endParaRPr>
          </a:p>
        </p:txBody>
      </p:sp>
      <p:sp>
        <p:nvSpPr>
          <p:cNvPr id="19" name="TextBox 18"/>
          <p:cNvSpPr txBox="1"/>
          <p:nvPr/>
        </p:nvSpPr>
        <p:spPr>
          <a:xfrm>
            <a:off x="2765977" y="3642053"/>
            <a:ext cx="4421979" cy="246221"/>
          </a:xfrm>
          <a:prstGeom prst="rect">
            <a:avLst/>
          </a:prstGeom>
          <a:noFill/>
        </p:spPr>
        <p:txBody>
          <a:bodyPr wrap="none" rtlCol="0">
            <a:spAutoFit/>
          </a:bodyPr>
          <a:lstStyle/>
          <a:p>
            <a:r>
              <a:rPr lang="en-US" sz="1000" b="1" dirty="0">
                <a:solidFill>
                  <a:srgbClr val="FF0000"/>
                </a:solidFill>
              </a:rPr>
              <a:t>http://</a:t>
            </a:r>
            <a:r>
              <a:rPr lang="en-US" sz="1000" b="1" dirty="0" err="1">
                <a:solidFill>
                  <a:srgbClr val="FF0000"/>
                </a:solidFill>
              </a:rPr>
              <a:t>www.politika.rs</a:t>
            </a:r>
            <a:r>
              <a:rPr lang="en-US" sz="1000" b="1" dirty="0">
                <a:solidFill>
                  <a:srgbClr val="FF0000"/>
                </a:solidFill>
              </a:rPr>
              <a:t>/</a:t>
            </a:r>
            <a:r>
              <a:rPr lang="en-US" sz="1000" b="1" dirty="0" err="1">
                <a:solidFill>
                  <a:srgbClr val="FF0000"/>
                </a:solidFill>
              </a:rPr>
              <a:t>scc</a:t>
            </a:r>
            <a:r>
              <a:rPr lang="en-US" sz="1000" b="1" dirty="0">
                <a:solidFill>
                  <a:srgbClr val="FF0000"/>
                </a:solidFill>
              </a:rPr>
              <a:t>/</a:t>
            </a:r>
            <a:r>
              <a:rPr lang="en-US" sz="1000" b="1" dirty="0" err="1">
                <a:solidFill>
                  <a:srgbClr val="FF0000"/>
                </a:solidFill>
              </a:rPr>
              <a:t>clanak</a:t>
            </a:r>
            <a:r>
              <a:rPr lang="en-US" sz="1000" b="1" dirty="0">
                <a:solidFill>
                  <a:srgbClr val="FF0000"/>
                </a:solidFill>
              </a:rPr>
              <a:t>/351110/</a:t>
            </a:r>
            <a:r>
              <a:rPr lang="en-US" sz="1000" b="1" dirty="0" err="1">
                <a:solidFill>
                  <a:srgbClr val="FF0000"/>
                </a:solidFill>
              </a:rPr>
              <a:t>Hiljade-migranata-napusta-Idomeni</a:t>
            </a:r>
            <a:endParaRPr lang="en-US" sz="1000" b="1" dirty="0">
              <a:solidFill>
                <a:srgbClr val="FF0000"/>
              </a:solidFill>
            </a:endParaRPr>
          </a:p>
        </p:txBody>
      </p:sp>
      <p:pic>
        <p:nvPicPr>
          <p:cNvPr id="20" name="Picture 19" descr="UNHCR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5302" y="1723956"/>
            <a:ext cx="6798197" cy="4778443"/>
          </a:xfrm>
          <a:prstGeom prst="rect">
            <a:avLst/>
          </a:prstGeom>
        </p:spPr>
      </p:pic>
      <p:pic>
        <p:nvPicPr>
          <p:cNvPr id="21" name="Picture 20" descr="UNHCR2.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4727" y="633621"/>
            <a:ext cx="7376026" cy="5270117"/>
          </a:xfrm>
          <a:prstGeom prst="rect">
            <a:avLst/>
          </a:prstGeom>
        </p:spPr>
      </p:pic>
      <p:pic>
        <p:nvPicPr>
          <p:cNvPr id="22" name="Picture 21" descr="UNHCR3.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5165" y="587703"/>
            <a:ext cx="8763000" cy="6108700"/>
          </a:xfrm>
          <a:prstGeom prst="rect">
            <a:avLst/>
          </a:prstGeom>
        </p:spPr>
      </p:pic>
    </p:spTree>
    <p:extLst>
      <p:ext uri="{BB962C8B-B14F-4D97-AF65-F5344CB8AC3E}">
        <p14:creationId xmlns:p14="http://schemas.microsoft.com/office/powerpoint/2010/main" val="2583953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p:tgtEl>
                                          <p:spTgt spid="19"/>
                                        </p:tgtEl>
                                        <p:attrNameLst>
                                          <p:attrName>ppt_y</p:attrName>
                                        </p:attrNameLst>
                                      </p:cBhvr>
                                      <p:tavLst>
                                        <p:tav tm="0">
                                          <p:val>
                                            <p:strVal val="#ppt_y+#ppt_h*1.125000"/>
                                          </p:val>
                                        </p:tav>
                                        <p:tav tm="100000">
                                          <p:val>
                                            <p:strVal val="#ppt_y"/>
                                          </p:val>
                                        </p:tav>
                                      </p:tavLst>
                                    </p:anim>
                                    <p:animEffect transition="in" filter="wipe(up)">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p:tgtEl>
                                          <p:spTgt spid="22"/>
                                        </p:tgtEl>
                                        <p:attrNameLst>
                                          <p:attrName>ppt_y</p:attrName>
                                        </p:attrNameLst>
                                      </p:cBhvr>
                                      <p:tavLst>
                                        <p:tav tm="0">
                                          <p:val>
                                            <p:strVal val="#ppt_y+#ppt_h*1.125000"/>
                                          </p:val>
                                        </p:tav>
                                        <p:tav tm="100000">
                                          <p:val>
                                            <p:strVal val="#ppt_y"/>
                                          </p:val>
                                        </p:tav>
                                      </p:tavLst>
                                    </p:anim>
                                    <p:animEffect transition="in" filter="wipe(up)">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2"/>
          <p:cNvSpPr>
            <a:spLocks noChangeShapeType="1"/>
          </p:cNvSpPr>
          <p:nvPr/>
        </p:nvSpPr>
        <p:spPr bwMode="auto">
          <a:xfrm>
            <a:off x="0" y="1023061"/>
            <a:ext cx="9144000" cy="0"/>
          </a:xfrm>
          <a:prstGeom prst="line">
            <a:avLst/>
          </a:prstGeom>
          <a:noFill/>
          <a:ln w="76200">
            <a:solidFill>
              <a:srgbClr val="FFCC00"/>
            </a:solidFill>
            <a:round/>
            <a:headEnd/>
            <a:tailEnd/>
          </a:ln>
          <a:effectLst/>
        </p:spPr>
        <p:txBody>
          <a:bodyPr wrap="none"/>
          <a:lstStyle/>
          <a:p>
            <a:endParaRPr lang="hr-HR"/>
          </a:p>
        </p:txBody>
      </p:sp>
      <p:sp>
        <p:nvSpPr>
          <p:cNvPr id="2" name="TextBox 1"/>
          <p:cNvSpPr txBox="1"/>
          <p:nvPr/>
        </p:nvSpPr>
        <p:spPr>
          <a:xfrm>
            <a:off x="104746" y="1545094"/>
            <a:ext cx="8890318" cy="4924424"/>
          </a:xfrm>
          <a:prstGeom prst="rect">
            <a:avLst/>
          </a:prstGeom>
          <a:noFill/>
        </p:spPr>
        <p:txBody>
          <a:bodyPr wrap="square" rtlCol="0">
            <a:spAutoFit/>
          </a:bodyPr>
          <a:lstStyle/>
          <a:p>
            <a:pPr marL="285750" indent="-285750">
              <a:spcAft>
                <a:spcPts val="1200"/>
              </a:spcAft>
              <a:buFont typeface="Arial"/>
              <a:buChar char="•"/>
            </a:pPr>
            <a:r>
              <a:rPr lang="en-US" sz="2200" b="1" dirty="0" smtClean="0"/>
              <a:t>NMHS 24/7 Offices</a:t>
            </a:r>
            <a:r>
              <a:rPr lang="en-US" sz="2200" dirty="0" smtClean="0"/>
              <a:t>: Turkey, Greece, former Yugoslav Republic of Macedonia, Serbia, Croatia, Slovenia</a:t>
            </a:r>
          </a:p>
          <a:p>
            <a:pPr marL="285750" indent="-285750">
              <a:spcAft>
                <a:spcPts val="1200"/>
              </a:spcAft>
              <a:buFont typeface="Arial"/>
              <a:buChar char="•"/>
            </a:pPr>
            <a:r>
              <a:rPr lang="en-US" sz="2200" b="1" dirty="0" smtClean="0"/>
              <a:t>Coordination:</a:t>
            </a:r>
            <a:r>
              <a:rPr lang="en-US" sz="2200" dirty="0" smtClean="0"/>
              <a:t> WMO Secretariat and UK Met Office </a:t>
            </a:r>
          </a:p>
          <a:p>
            <a:pPr marL="285750" indent="-285750">
              <a:spcAft>
                <a:spcPts val="1200"/>
              </a:spcAft>
              <a:buFont typeface="Arial"/>
              <a:buChar char="•"/>
            </a:pPr>
            <a:r>
              <a:rPr lang="en-US" sz="2200" b="1" dirty="0" smtClean="0"/>
              <a:t>UNHCR Winter Cell: </a:t>
            </a:r>
            <a:r>
              <a:rPr lang="en-US" sz="2200" dirty="0" smtClean="0"/>
              <a:t>UK Met Office forecasters preparing jointly with 24/7 forecasters from SEE the daily reports for identified spots on route of refugees of particular concern of UNHCR</a:t>
            </a:r>
          </a:p>
          <a:p>
            <a:pPr marL="285750" indent="-285750">
              <a:spcAft>
                <a:spcPts val="1200"/>
              </a:spcAft>
              <a:buFont typeface="Arial"/>
              <a:buChar char="•"/>
            </a:pPr>
            <a:r>
              <a:rPr lang="en-US" sz="2200" b="1" dirty="0" smtClean="0"/>
              <a:t>Video Conferencing: </a:t>
            </a:r>
            <a:r>
              <a:rPr lang="en-US" sz="2200" dirty="0" smtClean="0"/>
              <a:t>Blue Jeans – e.g. 18 and more participants becoming regular activity</a:t>
            </a:r>
          </a:p>
          <a:p>
            <a:pPr marL="285750" indent="-285750">
              <a:spcAft>
                <a:spcPts val="1200"/>
              </a:spcAft>
              <a:buFont typeface="Arial"/>
              <a:buChar char="•"/>
            </a:pPr>
            <a:r>
              <a:rPr lang="en-US" sz="2200" b="1" dirty="0" smtClean="0"/>
              <a:t>ZAMG Involvement:</a:t>
            </a:r>
            <a:r>
              <a:rPr lang="en-US" sz="2200" dirty="0" smtClean="0"/>
              <a:t> Developing collaboration platform to ease(speed-up) the work of the shift forecasters in contributing to the UNHCR MET Report</a:t>
            </a:r>
          </a:p>
          <a:p>
            <a:pPr>
              <a:spcAft>
                <a:spcPts val="1200"/>
              </a:spcAft>
            </a:pPr>
            <a:endParaRPr lang="en-US" sz="2200" dirty="0" smtClean="0"/>
          </a:p>
        </p:txBody>
      </p:sp>
      <p:sp>
        <p:nvSpPr>
          <p:cNvPr id="6" name="Rectangle 5"/>
          <p:cNvSpPr/>
          <p:nvPr/>
        </p:nvSpPr>
        <p:spPr>
          <a:xfrm>
            <a:off x="1264727" y="4074796"/>
            <a:ext cx="4572000" cy="369332"/>
          </a:xfrm>
          <a:prstGeom prst="rect">
            <a:avLst/>
          </a:prstGeom>
        </p:spPr>
        <p:txBody>
          <a:bodyPr>
            <a:spAutoFit/>
          </a:bodyPr>
          <a:lstStyle/>
          <a:p>
            <a:endParaRPr lang="en-US" dirty="0"/>
          </a:p>
        </p:txBody>
      </p:sp>
      <p:sp>
        <p:nvSpPr>
          <p:cNvPr id="7" name="Rectangle 3"/>
          <p:cNvSpPr txBox="1">
            <a:spLocks noChangeArrowheads="1"/>
          </p:cNvSpPr>
          <p:nvPr/>
        </p:nvSpPr>
        <p:spPr bwMode="auto">
          <a:xfrm>
            <a:off x="0" y="-2821"/>
            <a:ext cx="9144000" cy="99059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spcBef>
                <a:spcPct val="0"/>
              </a:spcBef>
              <a:defRPr/>
            </a:pPr>
            <a:r>
              <a:rPr lang="en-US" altLang="fi-FI" sz="2400" b="1" kern="0" dirty="0" smtClean="0">
                <a:latin typeface="Calibri" pitchFamily="34" charset="0"/>
                <a:ea typeface="+mj-ea"/>
                <a:cs typeface="+mj-cs"/>
              </a:rPr>
              <a:t>CONTRIBUTION OF SOUTH EAST EUROPE NMHS TO </a:t>
            </a:r>
            <a:br>
              <a:rPr lang="en-US" altLang="fi-FI" sz="2400" b="1" kern="0" dirty="0" smtClean="0">
                <a:latin typeface="Calibri" pitchFamily="34" charset="0"/>
                <a:ea typeface="+mj-ea"/>
                <a:cs typeface="+mj-cs"/>
              </a:rPr>
            </a:br>
            <a:r>
              <a:rPr lang="en-US" altLang="fi-FI" sz="2400" b="1" kern="0" dirty="0" smtClean="0">
                <a:latin typeface="Calibri" pitchFamily="34" charset="0"/>
                <a:ea typeface="+mj-ea"/>
                <a:cs typeface="+mj-cs"/>
              </a:rPr>
              <a:t>WMO-UK MET OFFICE COORDINATION OF MET SUPPORT TO </a:t>
            </a:r>
            <a:br>
              <a:rPr lang="en-US" altLang="fi-FI" sz="2400" b="1" kern="0" dirty="0" smtClean="0">
                <a:latin typeface="Calibri" pitchFamily="34" charset="0"/>
                <a:ea typeface="+mj-ea"/>
                <a:cs typeface="+mj-cs"/>
              </a:rPr>
            </a:br>
            <a:r>
              <a:rPr lang="en-US" altLang="fi-FI" sz="2400" b="1" kern="0" dirty="0" smtClean="0">
                <a:latin typeface="Calibri" pitchFamily="34" charset="0"/>
                <a:ea typeface="+mj-ea"/>
                <a:cs typeface="+mj-cs"/>
              </a:rPr>
              <a:t>UNHCR DURING THE REFUGEE CRISIS IN EUROPE</a:t>
            </a:r>
          </a:p>
        </p:txBody>
      </p:sp>
    </p:spTree>
    <p:extLst>
      <p:ext uri="{BB962C8B-B14F-4D97-AF65-F5344CB8AC3E}">
        <p14:creationId xmlns:p14="http://schemas.microsoft.com/office/powerpoint/2010/main" val="10120154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2"/>
          <p:cNvSpPr>
            <a:spLocks noChangeShapeType="1"/>
          </p:cNvSpPr>
          <p:nvPr/>
        </p:nvSpPr>
        <p:spPr bwMode="auto">
          <a:xfrm>
            <a:off x="0" y="1023061"/>
            <a:ext cx="9144000" cy="0"/>
          </a:xfrm>
          <a:prstGeom prst="line">
            <a:avLst/>
          </a:prstGeom>
          <a:noFill/>
          <a:ln w="76200">
            <a:solidFill>
              <a:srgbClr val="FFCC00"/>
            </a:solidFill>
            <a:round/>
            <a:headEnd/>
            <a:tailEnd/>
          </a:ln>
          <a:effectLst/>
        </p:spPr>
        <p:txBody>
          <a:bodyPr wrap="none"/>
          <a:lstStyle/>
          <a:p>
            <a:endParaRPr lang="hr-HR"/>
          </a:p>
        </p:txBody>
      </p:sp>
      <p:sp>
        <p:nvSpPr>
          <p:cNvPr id="6" name="Rectangle 5"/>
          <p:cNvSpPr/>
          <p:nvPr/>
        </p:nvSpPr>
        <p:spPr>
          <a:xfrm>
            <a:off x="1264727" y="4074796"/>
            <a:ext cx="4572000" cy="369332"/>
          </a:xfrm>
          <a:prstGeom prst="rect">
            <a:avLst/>
          </a:prstGeom>
        </p:spPr>
        <p:txBody>
          <a:bodyPr>
            <a:spAutoFit/>
          </a:bodyPr>
          <a:lstStyle/>
          <a:p>
            <a:endParaRPr lang="en-US" dirty="0"/>
          </a:p>
        </p:txBody>
      </p:sp>
      <p:sp>
        <p:nvSpPr>
          <p:cNvPr id="7" name="Rectangle 3"/>
          <p:cNvSpPr txBox="1">
            <a:spLocks noChangeArrowheads="1"/>
          </p:cNvSpPr>
          <p:nvPr/>
        </p:nvSpPr>
        <p:spPr bwMode="auto">
          <a:xfrm>
            <a:off x="0" y="-2821"/>
            <a:ext cx="9144000" cy="99059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spcBef>
                <a:spcPct val="0"/>
              </a:spcBef>
              <a:defRPr/>
            </a:pPr>
            <a:r>
              <a:rPr lang="en-US" altLang="fi-FI" sz="2400" b="1" kern="0" dirty="0" smtClean="0">
                <a:latin typeface="Calibri" pitchFamily="34" charset="0"/>
                <a:ea typeface="+mj-ea"/>
                <a:cs typeface="+mj-cs"/>
              </a:rPr>
              <a:t>CONTRIBUTION OF SOUTH EAST EUROPE NMHS TO </a:t>
            </a:r>
            <a:br>
              <a:rPr lang="en-US" altLang="fi-FI" sz="2400" b="1" kern="0" dirty="0" smtClean="0">
                <a:latin typeface="Calibri" pitchFamily="34" charset="0"/>
                <a:ea typeface="+mj-ea"/>
                <a:cs typeface="+mj-cs"/>
              </a:rPr>
            </a:br>
            <a:r>
              <a:rPr lang="en-US" altLang="fi-FI" sz="2400" b="1" kern="0" dirty="0" smtClean="0">
                <a:latin typeface="Calibri" pitchFamily="34" charset="0"/>
                <a:ea typeface="+mj-ea"/>
                <a:cs typeface="+mj-cs"/>
              </a:rPr>
              <a:t>WMO-UK MET OFFICE COORDINATION OF MET SUPPORT TO </a:t>
            </a:r>
            <a:br>
              <a:rPr lang="en-US" altLang="fi-FI" sz="2400" b="1" kern="0" dirty="0" smtClean="0">
                <a:latin typeface="Calibri" pitchFamily="34" charset="0"/>
                <a:ea typeface="+mj-ea"/>
                <a:cs typeface="+mj-cs"/>
              </a:rPr>
            </a:br>
            <a:r>
              <a:rPr lang="en-US" altLang="fi-FI" sz="2400" b="1" kern="0" dirty="0" smtClean="0">
                <a:latin typeface="Calibri" pitchFamily="34" charset="0"/>
                <a:ea typeface="+mj-ea"/>
                <a:cs typeface="+mj-cs"/>
              </a:rPr>
              <a:t>UNHCR DURING THE REFUGEE CRISIS IN EUROPE</a:t>
            </a:r>
          </a:p>
        </p:txBody>
      </p:sp>
      <p:pic>
        <p:nvPicPr>
          <p:cNvPr id="8" name="Content Placeholder 3" descr="IMG_7359.JPG"/>
          <p:cNvPicPr>
            <a:picLocks noChangeAspect="1"/>
          </p:cNvPicPr>
          <p:nvPr/>
        </p:nvPicPr>
        <p:blipFill>
          <a:blip r:embed="rId2">
            <a:extLst>
              <a:ext uri="{28A0092B-C50C-407E-A947-70E740481C1C}">
                <a14:useLocalDpi xmlns:a14="http://schemas.microsoft.com/office/drawing/2010/main" val="0"/>
              </a:ext>
            </a:extLst>
          </a:blip>
          <a:srcRect t="13336" b="13336"/>
          <a:stretch>
            <a:fillRect/>
          </a:stretch>
        </p:blipFill>
        <p:spPr>
          <a:xfrm>
            <a:off x="-63163" y="1064742"/>
            <a:ext cx="9507387" cy="5793258"/>
          </a:xfrm>
          <a:prstGeom prst="rect">
            <a:avLst/>
          </a:prstGeom>
        </p:spPr>
      </p:pic>
    </p:spTree>
    <p:extLst>
      <p:ext uri="{BB962C8B-B14F-4D97-AF65-F5344CB8AC3E}">
        <p14:creationId xmlns:p14="http://schemas.microsoft.com/office/powerpoint/2010/main" val="9963840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2"/>
          <p:cNvSpPr>
            <a:spLocks noChangeShapeType="1"/>
          </p:cNvSpPr>
          <p:nvPr/>
        </p:nvSpPr>
        <p:spPr bwMode="auto">
          <a:xfrm>
            <a:off x="0" y="1023061"/>
            <a:ext cx="9144000" cy="0"/>
          </a:xfrm>
          <a:prstGeom prst="line">
            <a:avLst/>
          </a:prstGeom>
          <a:noFill/>
          <a:ln w="76200">
            <a:solidFill>
              <a:srgbClr val="FFCC00"/>
            </a:solidFill>
            <a:round/>
            <a:headEnd/>
            <a:tailEnd/>
          </a:ln>
          <a:effectLst/>
        </p:spPr>
        <p:txBody>
          <a:bodyPr wrap="none"/>
          <a:lstStyle/>
          <a:p>
            <a:endParaRPr lang="hr-HR"/>
          </a:p>
        </p:txBody>
      </p:sp>
      <p:sp>
        <p:nvSpPr>
          <p:cNvPr id="6" name="Rectangle 5"/>
          <p:cNvSpPr/>
          <p:nvPr/>
        </p:nvSpPr>
        <p:spPr>
          <a:xfrm>
            <a:off x="1264727" y="4074796"/>
            <a:ext cx="4572000" cy="369332"/>
          </a:xfrm>
          <a:prstGeom prst="rect">
            <a:avLst/>
          </a:prstGeom>
        </p:spPr>
        <p:txBody>
          <a:bodyPr>
            <a:spAutoFit/>
          </a:bodyPr>
          <a:lstStyle/>
          <a:p>
            <a:endParaRPr lang="en-US" dirty="0"/>
          </a:p>
        </p:txBody>
      </p:sp>
      <p:sp>
        <p:nvSpPr>
          <p:cNvPr id="7" name="Rectangle 3"/>
          <p:cNvSpPr txBox="1">
            <a:spLocks noChangeArrowheads="1"/>
          </p:cNvSpPr>
          <p:nvPr/>
        </p:nvSpPr>
        <p:spPr bwMode="auto">
          <a:xfrm>
            <a:off x="0" y="-2821"/>
            <a:ext cx="9144000" cy="99059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spcBef>
                <a:spcPct val="0"/>
              </a:spcBef>
              <a:defRPr/>
            </a:pPr>
            <a:r>
              <a:rPr lang="en-US" altLang="fi-FI" sz="2400" b="1" kern="0" dirty="0" smtClean="0">
                <a:latin typeface="Calibri" pitchFamily="34" charset="0"/>
                <a:ea typeface="+mj-ea"/>
                <a:cs typeface="+mj-cs"/>
              </a:rPr>
              <a:t>CONTRIBUTION OF SOUTH EAST EUROPE NMHS TO </a:t>
            </a:r>
            <a:br>
              <a:rPr lang="en-US" altLang="fi-FI" sz="2400" b="1" kern="0" dirty="0" smtClean="0">
                <a:latin typeface="Calibri" pitchFamily="34" charset="0"/>
                <a:ea typeface="+mj-ea"/>
                <a:cs typeface="+mj-cs"/>
              </a:rPr>
            </a:br>
            <a:r>
              <a:rPr lang="en-US" altLang="fi-FI" sz="2400" b="1" kern="0" dirty="0" smtClean="0">
                <a:latin typeface="Calibri" pitchFamily="34" charset="0"/>
                <a:ea typeface="+mj-ea"/>
                <a:cs typeface="+mj-cs"/>
              </a:rPr>
              <a:t>WMO-UK MET OFFICE COORDINATION OF MET SUPPORT TO </a:t>
            </a:r>
            <a:br>
              <a:rPr lang="en-US" altLang="fi-FI" sz="2400" b="1" kern="0" dirty="0" smtClean="0">
                <a:latin typeface="Calibri" pitchFamily="34" charset="0"/>
                <a:ea typeface="+mj-ea"/>
                <a:cs typeface="+mj-cs"/>
              </a:rPr>
            </a:br>
            <a:r>
              <a:rPr lang="en-US" altLang="fi-FI" sz="2400" b="1" kern="0" dirty="0" smtClean="0">
                <a:latin typeface="Calibri" pitchFamily="34" charset="0"/>
                <a:ea typeface="+mj-ea"/>
                <a:cs typeface="+mj-cs"/>
              </a:rPr>
              <a:t>UNHCR DURING THE REFUGEE CRISIS IN EUROPE</a:t>
            </a:r>
          </a:p>
        </p:txBody>
      </p:sp>
      <p:pic>
        <p:nvPicPr>
          <p:cNvPr id="9" name="Content Placeholder 3" descr="vlcsnap-2015-12-02-17h04m55s323.pn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810343" y="1054432"/>
            <a:ext cx="10243164" cy="5803568"/>
          </a:xfrm>
          <a:prstGeom prst="rect">
            <a:avLst/>
          </a:prstGeom>
        </p:spPr>
      </p:pic>
      <p:cxnSp>
        <p:nvCxnSpPr>
          <p:cNvPr id="11" name="Straight Arrow Connector 10"/>
          <p:cNvCxnSpPr/>
          <p:nvPr/>
        </p:nvCxnSpPr>
        <p:spPr>
          <a:xfrm flipH="1" flipV="1">
            <a:off x="7450668" y="1627578"/>
            <a:ext cx="508000" cy="242146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057268" y="4031371"/>
            <a:ext cx="2086737" cy="461665"/>
          </a:xfrm>
          <a:prstGeom prst="rect">
            <a:avLst/>
          </a:prstGeom>
          <a:noFill/>
        </p:spPr>
        <p:txBody>
          <a:bodyPr wrap="square" rtlCol="0">
            <a:spAutoFit/>
          </a:bodyPr>
          <a:lstStyle/>
          <a:p>
            <a:r>
              <a:rPr lang="en-US" sz="2400" b="1" dirty="0" smtClean="0">
                <a:solidFill>
                  <a:srgbClr val="FF0000"/>
                </a:solidFill>
              </a:rPr>
              <a:t>18 participants</a:t>
            </a:r>
            <a:endParaRPr lang="en-US" sz="2400" b="1" dirty="0">
              <a:solidFill>
                <a:srgbClr val="FF0000"/>
              </a:solidFill>
            </a:endParaRPr>
          </a:p>
        </p:txBody>
      </p:sp>
    </p:spTree>
    <p:extLst>
      <p:ext uri="{BB962C8B-B14F-4D97-AF65-F5344CB8AC3E}">
        <p14:creationId xmlns:p14="http://schemas.microsoft.com/office/powerpoint/2010/main" val="2636310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2"/>
          <p:cNvSpPr>
            <a:spLocks noChangeShapeType="1"/>
          </p:cNvSpPr>
          <p:nvPr/>
        </p:nvSpPr>
        <p:spPr bwMode="auto">
          <a:xfrm>
            <a:off x="0" y="1023061"/>
            <a:ext cx="9144000" cy="0"/>
          </a:xfrm>
          <a:prstGeom prst="line">
            <a:avLst/>
          </a:prstGeom>
          <a:noFill/>
          <a:ln w="76200">
            <a:solidFill>
              <a:srgbClr val="FFCC00"/>
            </a:solidFill>
            <a:round/>
            <a:headEnd/>
            <a:tailEnd/>
          </a:ln>
          <a:effectLst/>
        </p:spPr>
        <p:txBody>
          <a:bodyPr wrap="none"/>
          <a:lstStyle/>
          <a:p>
            <a:endParaRPr lang="hr-HR"/>
          </a:p>
        </p:txBody>
      </p:sp>
      <p:sp>
        <p:nvSpPr>
          <p:cNvPr id="6" name="Rectangle 5"/>
          <p:cNvSpPr/>
          <p:nvPr/>
        </p:nvSpPr>
        <p:spPr>
          <a:xfrm>
            <a:off x="1264727" y="4074796"/>
            <a:ext cx="4572000" cy="369332"/>
          </a:xfrm>
          <a:prstGeom prst="rect">
            <a:avLst/>
          </a:prstGeom>
        </p:spPr>
        <p:txBody>
          <a:bodyPr>
            <a:spAutoFit/>
          </a:bodyPr>
          <a:lstStyle/>
          <a:p>
            <a:endParaRPr lang="en-US" dirty="0"/>
          </a:p>
        </p:txBody>
      </p:sp>
      <p:sp>
        <p:nvSpPr>
          <p:cNvPr id="7" name="Rectangle 3"/>
          <p:cNvSpPr txBox="1">
            <a:spLocks noChangeArrowheads="1"/>
          </p:cNvSpPr>
          <p:nvPr/>
        </p:nvSpPr>
        <p:spPr bwMode="auto">
          <a:xfrm>
            <a:off x="0" y="-2821"/>
            <a:ext cx="9144000" cy="99059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spcBef>
                <a:spcPct val="0"/>
              </a:spcBef>
              <a:defRPr/>
            </a:pPr>
            <a:r>
              <a:rPr lang="en-US" altLang="fi-FI" sz="2400" b="1" kern="0" dirty="0" smtClean="0">
                <a:latin typeface="Calibri" pitchFamily="34" charset="0"/>
                <a:ea typeface="+mj-ea"/>
                <a:cs typeface="+mj-cs"/>
              </a:rPr>
              <a:t>CONTRIBUTION OF SOUTH EAST EUROPE NMHS TO </a:t>
            </a:r>
            <a:br>
              <a:rPr lang="en-US" altLang="fi-FI" sz="2400" b="1" kern="0" dirty="0" smtClean="0">
                <a:latin typeface="Calibri" pitchFamily="34" charset="0"/>
                <a:ea typeface="+mj-ea"/>
                <a:cs typeface="+mj-cs"/>
              </a:rPr>
            </a:br>
            <a:r>
              <a:rPr lang="en-US" altLang="fi-FI" sz="2400" b="1" kern="0" dirty="0" smtClean="0">
                <a:latin typeface="Calibri" pitchFamily="34" charset="0"/>
                <a:ea typeface="+mj-ea"/>
                <a:cs typeface="+mj-cs"/>
              </a:rPr>
              <a:t>WMO-UK MET OFFICE COORDINATION OF MET SUPPORT TO </a:t>
            </a:r>
            <a:br>
              <a:rPr lang="en-US" altLang="fi-FI" sz="2400" b="1" kern="0" dirty="0" smtClean="0">
                <a:latin typeface="Calibri" pitchFamily="34" charset="0"/>
                <a:ea typeface="+mj-ea"/>
                <a:cs typeface="+mj-cs"/>
              </a:rPr>
            </a:br>
            <a:r>
              <a:rPr lang="en-US" altLang="fi-FI" sz="2400" b="1" kern="0" dirty="0" smtClean="0">
                <a:latin typeface="Calibri" pitchFamily="34" charset="0"/>
                <a:ea typeface="+mj-ea"/>
                <a:cs typeface="+mj-cs"/>
              </a:rPr>
              <a:t>UNHCR DURING THE REFUGEE CRISIS IN EUROPE</a:t>
            </a:r>
          </a:p>
        </p:txBody>
      </p:sp>
      <p:pic>
        <p:nvPicPr>
          <p:cNvPr id="8" name="Content Placeholder 3" descr="vlcsnap-2015-12-02-17h16m54s673.pn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946851" y="1059524"/>
            <a:ext cx="10307927" cy="5798476"/>
          </a:xfrm>
          <a:prstGeom prst="rect">
            <a:avLst/>
          </a:prstGeom>
        </p:spPr>
      </p:pic>
      <p:sp>
        <p:nvSpPr>
          <p:cNvPr id="2" name="Rectangle 1"/>
          <p:cNvSpPr/>
          <p:nvPr/>
        </p:nvSpPr>
        <p:spPr>
          <a:xfrm rot="16200000">
            <a:off x="-669130" y="3123629"/>
            <a:ext cx="3647599" cy="830997"/>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accent6">
                    <a:lumMod val="75000"/>
                  </a:schemeClr>
                </a:solidFill>
                <a:effectLst>
                  <a:glow rad="139700">
                    <a:schemeClr val="accent1">
                      <a:satMod val="175000"/>
                      <a:alpha val="40000"/>
                    </a:schemeClr>
                  </a:glow>
                  <a:outerShdw blurRad="41275" dist="20320" dir="1800000" algn="tl" rotWithShape="0">
                    <a:srgbClr val="000000">
                      <a:alpha val="40000"/>
                    </a:srgbClr>
                  </a:outerShdw>
                </a:effectLst>
              </a:rPr>
              <a:t>Coordination</a:t>
            </a:r>
          </a:p>
        </p:txBody>
      </p:sp>
    </p:spTree>
    <p:extLst>
      <p:ext uri="{BB962C8B-B14F-4D97-AF65-F5344CB8AC3E}">
        <p14:creationId xmlns:p14="http://schemas.microsoft.com/office/powerpoint/2010/main" val="2771511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821"/>
            <a:ext cx="9144000" cy="1025882"/>
            <a:chOff x="0" y="152400"/>
            <a:chExt cx="9144000" cy="1025882"/>
          </a:xfrm>
        </p:grpSpPr>
        <p:sp>
          <p:nvSpPr>
            <p:cNvPr id="5" name="Rectangle 3"/>
            <p:cNvSpPr txBox="1">
              <a:spLocks noChangeArrowheads="1"/>
            </p:cNvSpPr>
            <p:nvPr/>
          </p:nvSpPr>
          <p:spPr bwMode="auto">
            <a:xfrm>
              <a:off x="0" y="152400"/>
              <a:ext cx="9144000" cy="99059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spcBef>
                  <a:spcPct val="0"/>
                </a:spcBef>
                <a:defRPr/>
              </a:pPr>
              <a:r>
                <a:rPr lang="en-US" altLang="fi-FI" sz="2800" b="1" kern="0" dirty="0" smtClean="0">
                  <a:latin typeface="Calibri" pitchFamily="34" charset="0"/>
                  <a:ea typeface="+mj-ea"/>
                  <a:cs typeface="+mj-cs"/>
                </a:rPr>
                <a:t>Communication: </a:t>
              </a:r>
              <a:r>
                <a:rPr lang="en-US" altLang="fi-FI" sz="2800" b="1" kern="0" dirty="0">
                  <a:latin typeface="Calibri" pitchFamily="34" charset="0"/>
                  <a:ea typeface="+mj-ea"/>
                  <a:cs typeface="+mj-cs"/>
                </a:rPr>
                <a:t>Blue Jeans http://</a:t>
              </a:r>
              <a:r>
                <a:rPr lang="en-US" altLang="fi-FI" sz="2800" b="1" kern="0" dirty="0" err="1">
                  <a:latin typeface="Calibri" pitchFamily="34" charset="0"/>
                  <a:ea typeface="+mj-ea"/>
                  <a:cs typeface="+mj-cs"/>
                </a:rPr>
                <a:t>bluejeans.com</a:t>
              </a:r>
              <a:r>
                <a:rPr lang="en-US" altLang="fi-FI" sz="2800" b="1" kern="0" dirty="0">
                  <a:latin typeface="Calibri" pitchFamily="34" charset="0"/>
                  <a:ea typeface="+mj-ea"/>
                  <a:cs typeface="+mj-cs"/>
                </a:rPr>
                <a:t>/   </a:t>
              </a:r>
              <a:endParaRPr lang="en-US" altLang="fi-FI" sz="2800" b="1" kern="0" dirty="0" smtClean="0">
                <a:latin typeface="Calibri" pitchFamily="34" charset="0"/>
                <a:ea typeface="+mj-ea"/>
                <a:cs typeface="+mj-cs"/>
              </a:endParaRPr>
            </a:p>
          </p:txBody>
        </p:sp>
        <p:sp>
          <p:nvSpPr>
            <p:cNvPr id="6" name="Line 2"/>
            <p:cNvSpPr>
              <a:spLocks noChangeShapeType="1"/>
            </p:cNvSpPr>
            <p:nvPr/>
          </p:nvSpPr>
          <p:spPr bwMode="auto">
            <a:xfrm>
              <a:off x="0" y="1178282"/>
              <a:ext cx="9144000" cy="0"/>
            </a:xfrm>
            <a:prstGeom prst="line">
              <a:avLst/>
            </a:prstGeom>
            <a:noFill/>
            <a:ln w="76200">
              <a:solidFill>
                <a:srgbClr val="FFCC00"/>
              </a:solidFill>
              <a:round/>
              <a:headEnd/>
              <a:tailEnd/>
            </a:ln>
            <a:effectLst/>
          </p:spPr>
          <p:txBody>
            <a:bodyPr wrap="none"/>
            <a:lstStyle/>
            <a:p>
              <a:endParaRPr lang="hr-HR"/>
            </a:p>
          </p:txBody>
        </p:sp>
      </p:grpSp>
      <p:pic>
        <p:nvPicPr>
          <p:cNvPr id="10" name="Picture 9" descr="Blue Jeans - imag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2200"/>
            <a:ext cx="9144000" cy="5765800"/>
          </a:xfrm>
          <a:prstGeom prst="rect">
            <a:avLst/>
          </a:prstGeom>
        </p:spPr>
      </p:pic>
    </p:spTree>
    <p:extLst>
      <p:ext uri="{BB962C8B-B14F-4D97-AF65-F5344CB8AC3E}">
        <p14:creationId xmlns:p14="http://schemas.microsoft.com/office/powerpoint/2010/main" val="41972123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WMO_BLUE_Powerpoint_en_fr</Template>
  <TotalTime>609</TotalTime>
  <Words>2597</Words>
  <Application>Microsoft Macintosh PowerPoint</Application>
  <PresentationFormat>On-screen Show (4:3)</PresentationFormat>
  <Paragraphs>255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WMO_BLUE_Powerpoint_en_fr</vt:lpstr>
      <vt:lpstr>PowerPoint Presentation</vt:lpstr>
      <vt:lpstr>PowerPoint Presentation</vt:lpstr>
      <vt:lpstr>UNHCR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USAID project (South-East Europe)</vt:lpstr>
      <vt:lpstr>PowerPoint Presentation</vt:lpstr>
      <vt:lpstr>PowerPoint Presentation</vt:lpstr>
      <vt:lpstr>PowerPoint Presentation</vt:lpstr>
      <vt:lpstr>PowerPoint Presentation</vt:lpstr>
      <vt:lpstr>PowerPoint Presentation</vt:lpstr>
      <vt:lpstr>PowerPoint Presentation</vt:lpstr>
      <vt:lpstr>Preliminary plan for fund raising</vt:lpstr>
      <vt:lpstr>PowerPoint Presentation</vt:lpstr>
      <vt:lpstr>Connecting EUMETNET, Roshydromet, under the RA VI umbrella </vt:lpstr>
      <vt:lpstr>PRO NEWS Project “Programme for Improving National Early warning System and flood prevention in Albania” – PRO NEWS</vt:lpstr>
      <vt:lpstr>Steering Committee Meeting  10-11 April 2017</vt:lpstr>
      <vt:lpstr>WMO activities</vt:lpstr>
      <vt:lpstr>WMO activities</vt:lpstr>
      <vt:lpstr>WMO activities</vt:lpstr>
      <vt:lpstr>Action plan</vt:lpstr>
      <vt:lpstr>Action plan</vt:lpstr>
      <vt:lpstr>WMO Eurasian Office in Minsk</vt:lpstr>
      <vt:lpstr>PowerPoint Presentation</vt:lpstr>
      <vt:lpstr>Driving facts:</vt:lpstr>
      <vt:lpstr>Executive Council Sixty-sixth session, Geneva, 18–27 June 2014: Abridged final report with resolutions, Page 20</vt:lpstr>
      <vt:lpstr>Seventeenth World Meteorological Congress, Geneva, 25 May–12 June 2015: Abridged final report with resolutions, Page 172</vt:lpstr>
      <vt:lpstr>PowerPoint Presentation</vt:lpstr>
      <vt:lpstr>Preparations for the RA VI Session</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Milan Dacic</dc:creator>
  <cp:lastModifiedBy>Milan Dacic</cp:lastModifiedBy>
  <cp:revision>78</cp:revision>
  <dcterms:created xsi:type="dcterms:W3CDTF">2016-04-05T16:38:37Z</dcterms:created>
  <dcterms:modified xsi:type="dcterms:W3CDTF">2017-04-26T10:53:05Z</dcterms:modified>
</cp:coreProperties>
</file>