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7" r:id="rId2"/>
    <p:sldId id="318" r:id="rId3"/>
    <p:sldId id="319" r:id="rId4"/>
    <p:sldId id="322" r:id="rId5"/>
    <p:sldId id="298" r:id="rId6"/>
    <p:sldId id="299" r:id="rId7"/>
    <p:sldId id="300" r:id="rId8"/>
    <p:sldId id="312" r:id="rId9"/>
    <p:sldId id="315" r:id="rId10"/>
    <p:sldId id="283" r:id="rId11"/>
    <p:sldId id="295" r:id="rId12"/>
    <p:sldId id="296" r:id="rId13"/>
    <p:sldId id="301" r:id="rId14"/>
    <p:sldId id="308" r:id="rId15"/>
    <p:sldId id="309" r:id="rId16"/>
    <p:sldId id="302" r:id="rId17"/>
    <p:sldId id="303" r:id="rId18"/>
    <p:sldId id="304" r:id="rId19"/>
    <p:sldId id="305" r:id="rId20"/>
    <p:sldId id="306" r:id="rId21"/>
    <p:sldId id="307" r:id="rId22"/>
    <p:sldId id="297" r:id="rId23"/>
    <p:sldId id="310" r:id="rId24"/>
    <p:sldId id="311" r:id="rId25"/>
    <p:sldId id="324" r:id="rId26"/>
    <p:sldId id="325" r:id="rId27"/>
    <p:sldId id="258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0504D"/>
    <a:srgbClr val="000090"/>
    <a:srgbClr val="00487E"/>
    <a:srgbClr val="004D86"/>
    <a:srgbClr val="005A9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0614" autoAdjust="0"/>
  </p:normalViewPr>
  <p:slideViewPr>
    <p:cSldViewPr snapToGrid="0" snapToObjects="1">
      <p:cViewPr>
        <p:scale>
          <a:sx n="100" d="100"/>
          <a:sy n="100" d="100"/>
        </p:scale>
        <p:origin x="-4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526A0-F30A-4D78-810D-E00777EBA2DE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0970F-AC6C-4F33-BC3D-8F4EEA3B06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6408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86D36-3FCD-40CE-8A8B-351EB04A1311}" type="datetimeFigureOut">
              <a:rPr lang="sr-Latn-CS" smtClean="0"/>
              <a:pPr/>
              <a:t>26.4.2017.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68910-A4E8-4E13-940B-AC6E6544289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6199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26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3 questions:</a:t>
            </a:r>
          </a:p>
          <a:p>
            <a:r>
              <a:rPr lang="fr-CH" dirty="0" smtClean="0"/>
              <a:t>1.</a:t>
            </a:r>
          </a:p>
          <a:p>
            <a:r>
              <a:rPr lang="fr-CH" dirty="0" smtClean="0"/>
              <a:t>2.</a:t>
            </a:r>
          </a:p>
          <a:p>
            <a:r>
              <a:rPr lang="fr-CH" dirty="0" smtClean="0"/>
              <a:t>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8910-A4E8-4E13-940B-AC6E6544289C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31283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470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5025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379C-FF96-584F-9966-3CE410D994F1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379C-FF96-584F-9966-3CE410D994F1}" type="datetimeFigureOut">
              <a:rPr lang="en-US" smtClean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800100"/>
            <a:ext cx="8610600" cy="3209925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</a:t>
            </a:r>
            <a:r>
              <a:rPr lang="en-GB" sz="36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</a:t>
            </a:r>
            <a:r>
              <a:rPr lang="hr-HR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Group 5</a:t>
            </a:r>
            <a:r>
              <a:rPr lang="hr-HR" sz="3600" b="1" baseline="300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hr-HR" sz="36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Meeting</a:t>
            </a:r>
            <a:r>
              <a:rPr lang="en-GB" sz="36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1800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Vilnius, Lithuania, 26 – 27 April 2017</a:t>
            </a:r>
            <a:r>
              <a:rPr lang="en-GB" sz="1800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hr-HR" sz="1800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1800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800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1800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800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1800" i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1800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1800" i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of </a:t>
            </a:r>
            <a:r>
              <a:rPr lang="hr-HR" sz="36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 </a:t>
            </a:r>
            <a:r>
              <a:rPr lang="hr-HR" sz="36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</a:t>
            </a:r>
            <a:r>
              <a:rPr lang="hr-HR" sz="36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</a:t>
            </a:r>
            <a:br>
              <a:rPr lang="hr-HR" sz="36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00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487363" y="4486276"/>
            <a:ext cx="7921625" cy="457200"/>
          </a:xfrm>
        </p:spPr>
        <p:txBody>
          <a:bodyPr/>
          <a:lstStyle/>
          <a:p>
            <a:r>
              <a:rPr lang="hr-HR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Ivan Čačić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1" y="3181975"/>
            <a:ext cx="50577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>
                <a:solidFill>
                  <a:srgbClr val="00009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Achievements, Challenges</a:t>
            </a:r>
            <a:r>
              <a:rPr lang="hr-HR" sz="2200" dirty="0" smtClean="0">
                <a:solidFill>
                  <a:srgbClr val="00009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200" dirty="0" smtClean="0">
                <a:solidFill>
                  <a:srgbClr val="00009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Perspectives</a:t>
            </a:r>
          </a:p>
          <a:p>
            <a:pPr algn="ctr"/>
            <a:r>
              <a:rPr lang="en-GB" sz="2200" i="1" dirty="0" smtClean="0">
                <a:solidFill>
                  <a:srgbClr val="00009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Towards 17</a:t>
            </a:r>
            <a:r>
              <a:rPr lang="en-GB" sz="2200" i="1" baseline="30000" dirty="0" smtClean="0">
                <a:solidFill>
                  <a:srgbClr val="00009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2200" i="1" dirty="0" smtClean="0">
                <a:solidFill>
                  <a:srgbClr val="00009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RA VI Session</a:t>
            </a:r>
          </a:p>
        </p:txBody>
      </p:sp>
    </p:spTree>
    <p:extLst>
      <p:ext uri="{BB962C8B-B14F-4D97-AF65-F5344CB8AC3E}">
        <p14:creationId xmlns=""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74" y="1364699"/>
            <a:ext cx="8186876" cy="5340901"/>
          </a:xfrm>
        </p:spPr>
        <p:txBody>
          <a:bodyPr>
            <a:normAutofit fontScale="70000" lnSpcReduction="20000"/>
          </a:bodyPr>
          <a:lstStyle/>
          <a:p>
            <a:pPr>
              <a:buSzPct val="130000"/>
            </a:pPr>
            <a:r>
              <a:rPr lang="en-GB" sz="2600" b="1" dirty="0" smtClean="0">
                <a:solidFill>
                  <a:srgbClr val="000090"/>
                </a:solidFill>
              </a:rPr>
              <a:t>Various</a:t>
            </a:r>
            <a:r>
              <a:rPr lang="en-US" sz="2600" b="1" dirty="0" smtClean="0">
                <a:solidFill>
                  <a:srgbClr val="000090"/>
                </a:solidFill>
              </a:rPr>
              <a:t> views</a:t>
            </a:r>
            <a:r>
              <a:rPr lang="hr-HR" sz="2600" b="1" dirty="0" smtClean="0">
                <a:solidFill>
                  <a:srgbClr val="000090"/>
                </a:solidFill>
              </a:rPr>
              <a:t> </a:t>
            </a:r>
            <a:r>
              <a:rPr lang="en-GB" sz="2600" dirty="0" smtClean="0">
                <a:solidFill>
                  <a:srgbClr val="000090"/>
                </a:solidFill>
              </a:rPr>
              <a:t>was</a:t>
            </a:r>
            <a:r>
              <a:rPr lang="en-US" sz="2600" dirty="0" smtClean="0">
                <a:solidFill>
                  <a:srgbClr val="000090"/>
                </a:solidFill>
              </a:rPr>
              <a:t> expressed about the </a:t>
            </a:r>
            <a:endParaRPr lang="hr-HR" sz="2600" dirty="0" smtClean="0">
              <a:solidFill>
                <a:srgbClr val="000090"/>
              </a:solidFill>
            </a:endParaRPr>
          </a:p>
          <a:p>
            <a:pPr marL="714375">
              <a:buSzPct val="80000"/>
              <a:buFont typeface="Wingdings" pitchFamily="2" charset="2"/>
              <a:buChar char="ü"/>
            </a:pPr>
            <a:r>
              <a:rPr lang="en-US" sz="2600" b="1" dirty="0" smtClean="0">
                <a:solidFill>
                  <a:srgbClr val="000090"/>
                </a:solidFill>
              </a:rPr>
              <a:t>challenges</a:t>
            </a:r>
            <a:r>
              <a:rPr lang="en-US" sz="2600" dirty="0" smtClean="0">
                <a:solidFill>
                  <a:srgbClr val="000090"/>
                </a:solidFill>
              </a:rPr>
              <a:t> and </a:t>
            </a:r>
            <a:r>
              <a:rPr lang="en-US" sz="2600" b="1" dirty="0" smtClean="0">
                <a:solidFill>
                  <a:srgbClr val="000090"/>
                </a:solidFill>
              </a:rPr>
              <a:t>needs</a:t>
            </a:r>
            <a:r>
              <a:rPr lang="en-US" sz="2600" dirty="0" smtClean="0">
                <a:solidFill>
                  <a:srgbClr val="000090"/>
                </a:solidFill>
              </a:rPr>
              <a:t> in the </a:t>
            </a:r>
            <a:r>
              <a:rPr lang="en-US" sz="2600" u="sng" dirty="0" smtClean="0">
                <a:solidFill>
                  <a:srgbClr val="000090"/>
                </a:solidFill>
              </a:rPr>
              <a:t>region</a:t>
            </a:r>
            <a:endParaRPr lang="hr-HR" sz="2600" u="sng" dirty="0" smtClean="0">
              <a:solidFill>
                <a:srgbClr val="000090"/>
              </a:solidFill>
            </a:endParaRPr>
          </a:p>
          <a:p>
            <a:pPr marL="714375">
              <a:buSzPct val="80000"/>
              <a:buFont typeface="Wingdings" pitchFamily="2" charset="2"/>
              <a:buChar char="ü"/>
            </a:pPr>
            <a:r>
              <a:rPr lang="en-US" sz="2600" b="1" dirty="0" smtClean="0">
                <a:solidFill>
                  <a:srgbClr val="000090"/>
                </a:solidFill>
              </a:rPr>
              <a:t>importance</a:t>
            </a:r>
            <a:r>
              <a:rPr lang="en-US" sz="2600" dirty="0" smtClean="0">
                <a:solidFill>
                  <a:srgbClr val="000090"/>
                </a:solidFill>
              </a:rPr>
              <a:t> of </a:t>
            </a:r>
            <a:r>
              <a:rPr lang="hr-HR" sz="2600" dirty="0" smtClean="0">
                <a:solidFill>
                  <a:srgbClr val="000090"/>
                </a:solidFill>
              </a:rPr>
              <a:t>the </a:t>
            </a:r>
            <a:r>
              <a:rPr lang="en-GB" sz="2600" b="1" dirty="0" smtClean="0">
                <a:solidFill>
                  <a:srgbClr val="000090"/>
                </a:solidFill>
              </a:rPr>
              <a:t>Regional</a:t>
            </a:r>
            <a:r>
              <a:rPr lang="hr-HR" sz="2600" b="1" dirty="0" smtClean="0">
                <a:solidFill>
                  <a:srgbClr val="000090"/>
                </a:solidFill>
              </a:rPr>
              <a:t> </a:t>
            </a:r>
            <a:r>
              <a:rPr lang="en-US" sz="2600" b="1" dirty="0" smtClean="0">
                <a:solidFill>
                  <a:srgbClr val="000090"/>
                </a:solidFill>
              </a:rPr>
              <a:t>A</a:t>
            </a:r>
            <a:r>
              <a:rPr lang="hr-HR" sz="2600" b="1" dirty="0" smtClean="0">
                <a:solidFill>
                  <a:srgbClr val="000090"/>
                </a:solidFill>
              </a:rPr>
              <a:t>ssociation </a:t>
            </a:r>
            <a:r>
              <a:rPr lang="en-US" sz="2600" b="1" dirty="0" smtClean="0">
                <a:solidFill>
                  <a:srgbClr val="000090"/>
                </a:solidFill>
              </a:rPr>
              <a:t>VI</a:t>
            </a:r>
            <a:r>
              <a:rPr lang="hr-HR" sz="2600" b="1" dirty="0" smtClean="0">
                <a:solidFill>
                  <a:srgbClr val="000090"/>
                </a:solidFill>
              </a:rPr>
              <a:t> </a:t>
            </a:r>
            <a:r>
              <a:rPr lang="en-GB" sz="2600" dirty="0" smtClean="0">
                <a:solidFill>
                  <a:srgbClr val="000090"/>
                </a:solidFill>
              </a:rPr>
              <a:t>for the RA VI Members</a:t>
            </a:r>
          </a:p>
          <a:p>
            <a:pPr marL="714375">
              <a:buSzPct val="80000"/>
              <a:buNone/>
            </a:pPr>
            <a:endParaRPr lang="hr-HR" sz="2900" dirty="0" smtClean="0">
              <a:solidFill>
                <a:srgbClr val="000090"/>
              </a:solidFill>
            </a:endParaRPr>
          </a:p>
          <a:p>
            <a:pPr marL="361950" indent="-361950">
              <a:buSzPct val="130000"/>
              <a:buFont typeface="Arial" pitchFamily="34" charset="0"/>
              <a:buChar char="•"/>
            </a:pPr>
            <a:r>
              <a:rPr lang="en-GB" sz="2600" b="1" dirty="0" smtClean="0">
                <a:solidFill>
                  <a:srgbClr val="000090"/>
                </a:solidFill>
              </a:rPr>
              <a:t>Draft priorities </a:t>
            </a:r>
            <a:endParaRPr lang="hr-HR" sz="2600" b="1" dirty="0" smtClean="0">
              <a:solidFill>
                <a:srgbClr val="000090"/>
              </a:solidFill>
            </a:endParaRPr>
          </a:p>
          <a:p>
            <a:pPr marL="361950" indent="-361950">
              <a:buSzPct val="130000"/>
              <a:buNone/>
            </a:pPr>
            <a:endParaRPr lang="en-GB" sz="1100" b="1" dirty="0" smtClean="0">
              <a:solidFill>
                <a:srgbClr val="000090"/>
              </a:solidFill>
            </a:endParaRPr>
          </a:p>
          <a:p>
            <a:pPr marL="714375" indent="-352425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2600" u="sng" dirty="0" smtClean="0">
                <a:solidFill>
                  <a:srgbClr val="000090"/>
                </a:solidFill>
              </a:rPr>
              <a:t>Enhancing</a:t>
            </a:r>
            <a:r>
              <a:rPr lang="en-US" sz="2600" dirty="0" smtClean="0">
                <a:solidFill>
                  <a:srgbClr val="000090"/>
                </a:solidFill>
              </a:rPr>
              <a:t> the</a:t>
            </a:r>
            <a:r>
              <a:rPr lang="hr-HR" sz="2600" dirty="0" smtClean="0">
                <a:solidFill>
                  <a:srgbClr val="000090"/>
                </a:solidFill>
              </a:rPr>
              <a:t> </a:t>
            </a:r>
            <a:r>
              <a:rPr lang="hr-HR" sz="2600" b="1" dirty="0" smtClean="0">
                <a:solidFill>
                  <a:srgbClr val="000090"/>
                </a:solidFill>
              </a:rPr>
              <a:t>NMHSs</a:t>
            </a:r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600" b="1" dirty="0" smtClean="0">
                <a:solidFill>
                  <a:srgbClr val="000090"/>
                </a:solidFill>
              </a:rPr>
              <a:t>visibility</a:t>
            </a:r>
            <a:endParaRPr lang="hr-HR" sz="2600" b="1" dirty="0" smtClean="0">
              <a:solidFill>
                <a:srgbClr val="000090"/>
              </a:solidFill>
            </a:endParaRPr>
          </a:p>
          <a:p>
            <a:pPr marL="714375" indent="-352425">
              <a:spcBef>
                <a:spcPts val="600"/>
              </a:spcBef>
              <a:buSzPct val="80000"/>
              <a:buNone/>
            </a:pPr>
            <a:endParaRPr lang="hr-HR" sz="700" dirty="0" smtClean="0">
              <a:solidFill>
                <a:srgbClr val="000090"/>
              </a:solidFill>
            </a:endParaRPr>
          </a:p>
          <a:p>
            <a:pPr marL="714375" indent="-352425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2600" u="sng" dirty="0" smtClean="0">
                <a:solidFill>
                  <a:srgbClr val="000090"/>
                </a:solidFill>
              </a:rPr>
              <a:t>Ensuring</a:t>
            </a:r>
            <a:r>
              <a:rPr lang="en-US" sz="2600" dirty="0" smtClean="0">
                <a:solidFill>
                  <a:srgbClr val="000090"/>
                </a:solidFill>
              </a:rPr>
              <a:t> the </a:t>
            </a:r>
            <a:r>
              <a:rPr lang="en-US" sz="2600" b="1" dirty="0" smtClean="0">
                <a:solidFill>
                  <a:srgbClr val="000090"/>
                </a:solidFill>
              </a:rPr>
              <a:t>relevance</a:t>
            </a:r>
            <a:r>
              <a:rPr lang="en-US" sz="2600" dirty="0" smtClean="0">
                <a:solidFill>
                  <a:srgbClr val="000090"/>
                </a:solidFill>
              </a:rPr>
              <a:t> and </a:t>
            </a:r>
            <a:r>
              <a:rPr lang="en-US" sz="2600" b="1" dirty="0" smtClean="0">
                <a:solidFill>
                  <a:srgbClr val="000090"/>
                </a:solidFill>
              </a:rPr>
              <a:t>value</a:t>
            </a:r>
            <a:r>
              <a:rPr lang="en-US" sz="2600" dirty="0" smtClean="0">
                <a:solidFill>
                  <a:srgbClr val="000090"/>
                </a:solidFill>
              </a:rPr>
              <a:t> of the </a:t>
            </a:r>
            <a:r>
              <a:rPr lang="hr-HR" sz="2600" b="1" dirty="0" smtClean="0">
                <a:solidFill>
                  <a:srgbClr val="000090"/>
                </a:solidFill>
              </a:rPr>
              <a:t>NMHS</a:t>
            </a:r>
            <a:r>
              <a:rPr lang="en-US" sz="2600" b="1" dirty="0" smtClean="0">
                <a:solidFill>
                  <a:srgbClr val="000090"/>
                </a:solidFill>
              </a:rPr>
              <a:t> services </a:t>
            </a:r>
            <a:r>
              <a:rPr lang="en-US" sz="2600" dirty="0" smtClean="0">
                <a:solidFill>
                  <a:srgbClr val="000090"/>
                </a:solidFill>
              </a:rPr>
              <a:t>for </a:t>
            </a:r>
            <a:r>
              <a:rPr lang="en-US" sz="2600" b="1" dirty="0" smtClean="0">
                <a:solidFill>
                  <a:srgbClr val="000090"/>
                </a:solidFill>
              </a:rPr>
              <a:t>society</a:t>
            </a:r>
            <a:r>
              <a:rPr lang="en-US" sz="2600" dirty="0" smtClean="0">
                <a:solidFill>
                  <a:srgbClr val="000090"/>
                </a:solidFill>
              </a:rPr>
              <a:t>, </a:t>
            </a:r>
            <a:endParaRPr lang="hr-HR" sz="2600" dirty="0" smtClean="0">
              <a:solidFill>
                <a:srgbClr val="000090"/>
              </a:solidFill>
            </a:endParaRPr>
          </a:p>
          <a:p>
            <a:pPr marL="714375" indent="-352425">
              <a:spcBef>
                <a:spcPts val="0"/>
              </a:spcBef>
              <a:buSzPct val="80000"/>
              <a:buNone/>
            </a:pPr>
            <a:r>
              <a:rPr lang="hr-HR" sz="2600" dirty="0" smtClean="0">
                <a:solidFill>
                  <a:srgbClr val="000090"/>
                </a:solidFill>
              </a:rPr>
              <a:t>       </a:t>
            </a:r>
            <a:r>
              <a:rPr lang="en-US" sz="2600" dirty="0" smtClean="0">
                <a:solidFill>
                  <a:srgbClr val="000090"/>
                </a:solidFill>
              </a:rPr>
              <a:t>including also </a:t>
            </a:r>
            <a:r>
              <a:rPr lang="en-US" sz="2600" u="sng" dirty="0" smtClean="0">
                <a:solidFill>
                  <a:srgbClr val="000090"/>
                </a:solidFill>
              </a:rPr>
              <a:t>ocean</a:t>
            </a:r>
            <a:r>
              <a:rPr lang="en-US" sz="2600" dirty="0" smtClean="0">
                <a:solidFill>
                  <a:srgbClr val="000090"/>
                </a:solidFill>
              </a:rPr>
              <a:t> and </a:t>
            </a:r>
            <a:r>
              <a:rPr lang="en-US" sz="2600" u="sng" dirty="0" smtClean="0">
                <a:solidFill>
                  <a:srgbClr val="000090"/>
                </a:solidFill>
              </a:rPr>
              <a:t>climate</a:t>
            </a:r>
            <a:r>
              <a:rPr lang="en-US" sz="2600" dirty="0" smtClean="0">
                <a:solidFill>
                  <a:srgbClr val="000090"/>
                </a:solidFill>
              </a:rPr>
              <a:t> services</a:t>
            </a:r>
            <a:endParaRPr lang="hr-HR" sz="2600" dirty="0" smtClean="0">
              <a:solidFill>
                <a:srgbClr val="000090"/>
              </a:solidFill>
            </a:endParaRPr>
          </a:p>
          <a:p>
            <a:pPr marL="714375" indent="-352425">
              <a:spcBef>
                <a:spcPts val="0"/>
              </a:spcBef>
              <a:buSzPct val="80000"/>
              <a:buNone/>
            </a:pPr>
            <a:endParaRPr lang="hr-HR" sz="400" dirty="0" smtClean="0">
              <a:solidFill>
                <a:srgbClr val="000090"/>
              </a:solidFill>
            </a:endParaRPr>
          </a:p>
          <a:p>
            <a:pPr marL="1114425" lvl="1" indent="-352425">
              <a:spcBef>
                <a:spcPts val="600"/>
              </a:spcBef>
              <a:buSzPct val="80000"/>
              <a:buFont typeface="Courier New" pitchFamily="49" charset="0"/>
              <a:buChar char="o"/>
            </a:pPr>
            <a:r>
              <a:rPr lang="hr-HR" sz="2600" dirty="0" smtClean="0">
                <a:solidFill>
                  <a:srgbClr val="000090"/>
                </a:solidFill>
              </a:rPr>
              <a:t>This is </a:t>
            </a:r>
            <a:r>
              <a:rPr lang="en-US" sz="2600" b="1" dirty="0" smtClean="0">
                <a:solidFill>
                  <a:srgbClr val="000090"/>
                </a:solidFill>
              </a:rPr>
              <a:t>important</a:t>
            </a:r>
            <a:r>
              <a:rPr lang="en-US" sz="2600" dirty="0" smtClean="0">
                <a:solidFill>
                  <a:srgbClr val="000090"/>
                </a:solidFill>
              </a:rPr>
              <a:t> due to the </a:t>
            </a:r>
            <a:r>
              <a:rPr lang="en-US" sz="2600" b="1" dirty="0" smtClean="0">
                <a:solidFill>
                  <a:srgbClr val="000090"/>
                </a:solidFill>
              </a:rPr>
              <a:t>budget cuts </a:t>
            </a:r>
            <a:r>
              <a:rPr lang="hr-HR" sz="2600" b="1" dirty="0" smtClean="0">
                <a:solidFill>
                  <a:srgbClr val="000090"/>
                </a:solidFill>
              </a:rPr>
              <a:t>- </a:t>
            </a:r>
            <a:r>
              <a:rPr lang="en-US" sz="2600" dirty="0" smtClean="0">
                <a:solidFill>
                  <a:srgbClr val="000090"/>
                </a:solidFill>
              </a:rPr>
              <a:t>many of the </a:t>
            </a:r>
            <a:r>
              <a:rPr lang="en-US" sz="2600" u="sng" dirty="0" smtClean="0">
                <a:solidFill>
                  <a:srgbClr val="000090"/>
                </a:solidFill>
              </a:rPr>
              <a:t>NMHSs</a:t>
            </a:r>
            <a:r>
              <a:rPr lang="en-US" sz="2600" dirty="0" smtClean="0">
                <a:solidFill>
                  <a:srgbClr val="000090"/>
                </a:solidFill>
              </a:rPr>
              <a:t> are </a:t>
            </a:r>
            <a:r>
              <a:rPr lang="en-US" sz="2600" u="sng" dirty="0" smtClean="0">
                <a:solidFill>
                  <a:srgbClr val="000090"/>
                </a:solidFill>
              </a:rPr>
              <a:t>facing</a:t>
            </a:r>
            <a:r>
              <a:rPr lang="en-US" sz="2600" dirty="0" smtClean="0">
                <a:solidFill>
                  <a:srgbClr val="000090"/>
                </a:solidFill>
              </a:rPr>
              <a:t> </a:t>
            </a:r>
            <a:endParaRPr lang="hr-HR" sz="2600" dirty="0" smtClean="0">
              <a:solidFill>
                <a:srgbClr val="000090"/>
              </a:solidFill>
            </a:endParaRPr>
          </a:p>
          <a:p>
            <a:pPr marL="1114425" lvl="1" indent="-352425">
              <a:spcBef>
                <a:spcPts val="600"/>
              </a:spcBef>
              <a:buSzPct val="80000"/>
              <a:buNone/>
            </a:pPr>
            <a:r>
              <a:rPr lang="hr-HR" sz="2600" dirty="0" smtClean="0">
                <a:solidFill>
                  <a:srgbClr val="000090"/>
                </a:solidFill>
              </a:rPr>
              <a:t>       </a:t>
            </a:r>
            <a:r>
              <a:rPr lang="en-US" sz="2600" i="1" dirty="0" smtClean="0">
                <a:solidFill>
                  <a:srgbClr val="000090"/>
                </a:solidFill>
              </a:rPr>
              <a:t>while</a:t>
            </a:r>
            <a:r>
              <a:rPr lang="hr-HR" sz="2600" dirty="0" smtClean="0">
                <a:solidFill>
                  <a:srgbClr val="000090"/>
                </a:solidFill>
              </a:rPr>
              <a:t> </a:t>
            </a:r>
            <a:r>
              <a:rPr lang="en-US" sz="2600" dirty="0" smtClean="0">
                <a:solidFill>
                  <a:srgbClr val="000090"/>
                </a:solidFill>
              </a:rPr>
              <a:t>at the </a:t>
            </a:r>
            <a:r>
              <a:rPr lang="en-US" sz="2600" i="1" dirty="0" smtClean="0">
                <a:solidFill>
                  <a:srgbClr val="000090"/>
                </a:solidFill>
              </a:rPr>
              <a:t>same time </a:t>
            </a:r>
            <a:endParaRPr lang="hr-HR" sz="2600" i="1" dirty="0" smtClean="0">
              <a:solidFill>
                <a:srgbClr val="000090"/>
              </a:solidFill>
            </a:endParaRPr>
          </a:p>
          <a:p>
            <a:pPr marL="1114425" lvl="1" indent="-352425">
              <a:spcBef>
                <a:spcPts val="600"/>
              </a:spcBef>
              <a:buSzPct val="80000"/>
              <a:buFont typeface="Courier New" pitchFamily="49" charset="0"/>
              <a:buChar char="o"/>
            </a:pPr>
            <a:r>
              <a:rPr lang="en-US" sz="2600" dirty="0" smtClean="0">
                <a:solidFill>
                  <a:srgbClr val="000090"/>
                </a:solidFill>
              </a:rPr>
              <a:t>the </a:t>
            </a:r>
            <a:r>
              <a:rPr lang="en-US" sz="2600" b="1" dirty="0" smtClean="0">
                <a:solidFill>
                  <a:srgbClr val="000090"/>
                </a:solidFill>
              </a:rPr>
              <a:t>complexity</a:t>
            </a:r>
            <a:r>
              <a:rPr lang="en-US" sz="2600" dirty="0" smtClean="0">
                <a:solidFill>
                  <a:srgbClr val="000090"/>
                </a:solidFill>
              </a:rPr>
              <a:t> of the </a:t>
            </a:r>
            <a:r>
              <a:rPr lang="en-US" sz="2600" u="sng" dirty="0" smtClean="0">
                <a:solidFill>
                  <a:srgbClr val="000090"/>
                </a:solidFill>
              </a:rPr>
              <a:t>required</a:t>
            </a:r>
            <a:r>
              <a:rPr lang="en-US" sz="2600" dirty="0" smtClean="0">
                <a:solidFill>
                  <a:srgbClr val="000090"/>
                </a:solidFill>
              </a:rPr>
              <a:t> </a:t>
            </a:r>
            <a:r>
              <a:rPr lang="en-US" sz="2600" b="1" dirty="0" smtClean="0">
                <a:solidFill>
                  <a:srgbClr val="000090"/>
                </a:solidFill>
              </a:rPr>
              <a:t>services</a:t>
            </a:r>
            <a:r>
              <a:rPr lang="en-US" sz="2600" dirty="0" smtClean="0">
                <a:solidFill>
                  <a:srgbClr val="000090"/>
                </a:solidFill>
              </a:rPr>
              <a:t> are </a:t>
            </a:r>
            <a:r>
              <a:rPr lang="en-US" sz="2600" b="1" dirty="0" smtClean="0">
                <a:solidFill>
                  <a:srgbClr val="000090"/>
                </a:solidFill>
              </a:rPr>
              <a:t>growing</a:t>
            </a:r>
            <a:r>
              <a:rPr lang="en-US" sz="2600" dirty="0" smtClean="0">
                <a:solidFill>
                  <a:srgbClr val="000090"/>
                </a:solidFill>
              </a:rPr>
              <a:t> and there are many </a:t>
            </a:r>
            <a:r>
              <a:rPr lang="en-US" sz="2600" b="1" dirty="0" smtClean="0">
                <a:solidFill>
                  <a:srgbClr val="000090"/>
                </a:solidFill>
              </a:rPr>
              <a:t>new service providers </a:t>
            </a:r>
            <a:r>
              <a:rPr lang="en-US" sz="2600" dirty="0" smtClean="0">
                <a:solidFill>
                  <a:srgbClr val="000090"/>
                </a:solidFill>
              </a:rPr>
              <a:t>from the </a:t>
            </a:r>
            <a:r>
              <a:rPr lang="en-US" sz="2600" b="1" dirty="0" smtClean="0">
                <a:solidFill>
                  <a:srgbClr val="000090"/>
                </a:solidFill>
              </a:rPr>
              <a:t>private sector</a:t>
            </a:r>
            <a:endParaRPr lang="hr-HR" sz="2600" b="1" dirty="0" smtClean="0">
              <a:solidFill>
                <a:srgbClr val="000090"/>
              </a:solidFill>
            </a:endParaRPr>
          </a:p>
          <a:p>
            <a:pPr marL="1114425" lvl="1" indent="-352425">
              <a:spcBef>
                <a:spcPts val="600"/>
              </a:spcBef>
              <a:buSzPct val="80000"/>
              <a:buNone/>
            </a:pPr>
            <a:endParaRPr lang="en-US" sz="700" dirty="0" smtClean="0">
              <a:solidFill>
                <a:srgbClr val="000090"/>
              </a:solidFill>
            </a:endParaRPr>
          </a:p>
          <a:p>
            <a:pPr marL="714375" indent="-352425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2600" b="1" dirty="0" smtClean="0">
                <a:solidFill>
                  <a:srgbClr val="000090"/>
                </a:solidFill>
              </a:rPr>
              <a:t>Sub</a:t>
            </a:r>
            <a:r>
              <a:rPr lang="hr-HR" sz="2600" b="1" dirty="0" smtClean="0">
                <a:solidFill>
                  <a:srgbClr val="000090"/>
                </a:solidFill>
              </a:rPr>
              <a:t>-</a:t>
            </a:r>
            <a:r>
              <a:rPr lang="en-US" sz="2600" b="1" dirty="0" smtClean="0">
                <a:solidFill>
                  <a:srgbClr val="000090"/>
                </a:solidFill>
              </a:rPr>
              <a:t>regional approach </a:t>
            </a:r>
            <a:r>
              <a:rPr lang="en-US" sz="2600" dirty="0" smtClean="0">
                <a:solidFill>
                  <a:srgbClr val="000090"/>
                </a:solidFill>
              </a:rPr>
              <a:t>in the </a:t>
            </a:r>
            <a:r>
              <a:rPr lang="en-US" sz="2600" b="1" dirty="0" smtClean="0">
                <a:solidFill>
                  <a:srgbClr val="000090"/>
                </a:solidFill>
              </a:rPr>
              <a:t>implementation</a:t>
            </a:r>
            <a:r>
              <a:rPr lang="en-US" sz="2600" dirty="0" smtClean="0">
                <a:solidFill>
                  <a:srgbClr val="000090"/>
                </a:solidFill>
              </a:rPr>
              <a:t> of </a:t>
            </a:r>
            <a:r>
              <a:rPr lang="en-US" sz="2600" b="1" dirty="0" smtClean="0">
                <a:solidFill>
                  <a:srgbClr val="000090"/>
                </a:solidFill>
              </a:rPr>
              <a:t>WIGOS</a:t>
            </a:r>
            <a:r>
              <a:rPr lang="en-US" sz="2600" dirty="0" smtClean="0">
                <a:solidFill>
                  <a:srgbClr val="000090"/>
                </a:solidFill>
              </a:rPr>
              <a:t> taking into account the </a:t>
            </a:r>
            <a:r>
              <a:rPr lang="en-US" sz="2600" b="1" dirty="0" smtClean="0">
                <a:solidFill>
                  <a:srgbClr val="000090"/>
                </a:solidFill>
              </a:rPr>
              <a:t>vision</a:t>
            </a:r>
            <a:r>
              <a:rPr lang="en-US" sz="2600" dirty="0" smtClean="0">
                <a:solidFill>
                  <a:srgbClr val="000090"/>
                </a:solidFill>
              </a:rPr>
              <a:t> of </a:t>
            </a:r>
            <a:r>
              <a:rPr lang="en-US" sz="2600" b="1" dirty="0" smtClean="0">
                <a:solidFill>
                  <a:srgbClr val="000090"/>
                </a:solidFill>
              </a:rPr>
              <a:t>WIGOS 2040 </a:t>
            </a:r>
            <a:r>
              <a:rPr lang="en-US" sz="2600" dirty="0" smtClean="0">
                <a:solidFill>
                  <a:srgbClr val="000090"/>
                </a:solidFill>
              </a:rPr>
              <a:t>including also the </a:t>
            </a:r>
            <a:r>
              <a:rPr lang="en-US" sz="2600" b="1" dirty="0" smtClean="0">
                <a:solidFill>
                  <a:srgbClr val="000090"/>
                </a:solidFill>
              </a:rPr>
              <a:t>fast development </a:t>
            </a:r>
            <a:r>
              <a:rPr lang="en-US" sz="2600" dirty="0" smtClean="0">
                <a:solidFill>
                  <a:srgbClr val="000090"/>
                </a:solidFill>
              </a:rPr>
              <a:t>on </a:t>
            </a:r>
            <a:endParaRPr lang="hr-HR" sz="2600" dirty="0" smtClean="0">
              <a:solidFill>
                <a:srgbClr val="000090"/>
              </a:solidFill>
            </a:endParaRPr>
          </a:p>
          <a:p>
            <a:pPr marL="1114425" lvl="1" indent="-352425">
              <a:spcBef>
                <a:spcPts val="600"/>
              </a:spcBef>
              <a:buSzPct val="80000"/>
              <a:buFont typeface="Courier New" pitchFamily="49" charset="0"/>
              <a:buChar char="o"/>
            </a:pPr>
            <a:r>
              <a:rPr lang="en-US" sz="2600" dirty="0" smtClean="0">
                <a:solidFill>
                  <a:srgbClr val="000090"/>
                </a:solidFill>
              </a:rPr>
              <a:t>crowd sourcing</a:t>
            </a:r>
            <a:endParaRPr lang="hr-HR" sz="2600" dirty="0" smtClean="0">
              <a:solidFill>
                <a:srgbClr val="000090"/>
              </a:solidFill>
            </a:endParaRPr>
          </a:p>
          <a:p>
            <a:pPr marL="1114425" lvl="1" indent="-352425">
              <a:spcBef>
                <a:spcPts val="600"/>
              </a:spcBef>
              <a:buSzPct val="80000"/>
              <a:buFont typeface="Courier New" pitchFamily="49" charset="0"/>
              <a:buChar char="o"/>
            </a:pPr>
            <a:r>
              <a:rPr lang="en-US" sz="2600" dirty="0" smtClean="0">
                <a:solidFill>
                  <a:srgbClr val="000090"/>
                </a:solidFill>
              </a:rPr>
              <a:t>the internet of things</a:t>
            </a:r>
            <a:endParaRPr lang="hr-HR" sz="2600" dirty="0" smtClean="0">
              <a:solidFill>
                <a:srgbClr val="000090"/>
              </a:solidFill>
            </a:endParaRPr>
          </a:p>
          <a:p>
            <a:pPr marL="1114425" lvl="1" indent="-352425">
              <a:spcBef>
                <a:spcPts val="600"/>
              </a:spcBef>
              <a:buSzPct val="80000"/>
              <a:buFont typeface="Courier New" pitchFamily="49" charset="0"/>
              <a:buChar char="o"/>
            </a:pPr>
            <a:r>
              <a:rPr lang="en-US" sz="2600" dirty="0" smtClean="0">
                <a:solidFill>
                  <a:srgbClr val="000090"/>
                </a:solidFill>
              </a:rPr>
              <a:t>new commercial data providers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372181" y="706858"/>
            <a:ext cx="8647288" cy="72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r-HR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Outcomes from the </a:t>
            </a:r>
            <a:r>
              <a:rPr lang="en-US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Management Group teleconference on 4</a:t>
            </a:r>
            <a:r>
              <a:rPr lang="en-US" sz="2000" b="1" baseline="30000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November 2016</a:t>
            </a:r>
            <a:endParaRPr lang="hr-HR" sz="2000" b="1" dirty="0" smtClean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38326" y="105881"/>
            <a:ext cx="526732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Benefits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-</a:t>
            </a:r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Priorities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7725" y="6477148"/>
            <a:ext cx="676275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10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74" y="1409700"/>
            <a:ext cx="8167826" cy="4467225"/>
          </a:xfrm>
        </p:spPr>
        <p:txBody>
          <a:bodyPr>
            <a:normAutofit lnSpcReduction="10000"/>
          </a:bodyPr>
          <a:lstStyle/>
          <a:p>
            <a:pPr marL="361950" indent="-361950">
              <a:spcBef>
                <a:spcPts val="600"/>
              </a:spcBef>
              <a:buSzPct val="130000"/>
            </a:pPr>
            <a:r>
              <a:rPr lang="en-GB" sz="1800" b="1" dirty="0" smtClean="0">
                <a:solidFill>
                  <a:srgbClr val="000090"/>
                </a:solidFill>
              </a:rPr>
              <a:t>Draft priorities </a:t>
            </a:r>
            <a:endParaRPr lang="hr-HR" sz="1800" b="1" dirty="0" smtClean="0">
              <a:solidFill>
                <a:srgbClr val="000090"/>
              </a:solidFill>
            </a:endParaRPr>
          </a:p>
          <a:p>
            <a:pPr marL="714375" indent="-352425">
              <a:spcBef>
                <a:spcPts val="600"/>
              </a:spcBef>
              <a:buSzPct val="80000"/>
              <a:buNone/>
            </a:pPr>
            <a:endParaRPr lang="hr-HR" sz="800" b="1" dirty="0" smtClean="0">
              <a:solidFill>
                <a:srgbClr val="000090"/>
              </a:solidFill>
            </a:endParaRPr>
          </a:p>
          <a:p>
            <a:pPr marL="714375" indent="-352425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0"/>
                </a:solidFill>
              </a:rPr>
              <a:t>Integration</a:t>
            </a:r>
            <a:r>
              <a:rPr lang="en-US" sz="1800" dirty="0" smtClean="0">
                <a:solidFill>
                  <a:srgbClr val="000090"/>
                </a:solidFill>
              </a:rPr>
              <a:t> of the </a:t>
            </a:r>
            <a:r>
              <a:rPr lang="en-US" sz="1800" u="sng" dirty="0" smtClean="0">
                <a:solidFill>
                  <a:srgbClr val="000090"/>
                </a:solidFill>
              </a:rPr>
              <a:t>meteorological</a:t>
            </a:r>
            <a:r>
              <a:rPr lang="en-US" sz="1800" dirty="0" smtClean="0">
                <a:solidFill>
                  <a:srgbClr val="000090"/>
                </a:solidFill>
              </a:rPr>
              <a:t>, </a:t>
            </a:r>
            <a:r>
              <a:rPr lang="en-US" sz="1800" u="sng" dirty="0" smtClean="0">
                <a:solidFill>
                  <a:srgbClr val="000090"/>
                </a:solidFill>
              </a:rPr>
              <a:t>oceanographic</a:t>
            </a:r>
            <a:r>
              <a:rPr lang="en-US" sz="1800" dirty="0" smtClean="0">
                <a:solidFill>
                  <a:srgbClr val="000090"/>
                </a:solidFill>
              </a:rPr>
              <a:t> and </a:t>
            </a:r>
            <a:r>
              <a:rPr lang="en-US" sz="1800" u="sng" dirty="0" smtClean="0">
                <a:solidFill>
                  <a:srgbClr val="000090"/>
                </a:solidFill>
              </a:rPr>
              <a:t>climate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</a:rPr>
              <a:t>communities</a:t>
            </a:r>
            <a:r>
              <a:rPr lang="en-US" sz="1800" dirty="0" smtClean="0">
                <a:solidFill>
                  <a:srgbClr val="000090"/>
                </a:solidFill>
              </a:rPr>
              <a:t> in </a:t>
            </a:r>
            <a:r>
              <a:rPr lang="en-US" sz="1800" b="1" dirty="0" smtClean="0">
                <a:solidFill>
                  <a:srgbClr val="000090"/>
                </a:solidFill>
              </a:rPr>
              <a:t>Multihazard Early Warning Systems </a:t>
            </a:r>
            <a:r>
              <a:rPr lang="en-US" sz="1800" dirty="0" smtClean="0">
                <a:solidFill>
                  <a:srgbClr val="000090"/>
                </a:solidFill>
              </a:rPr>
              <a:t>and the </a:t>
            </a:r>
            <a:r>
              <a:rPr lang="en-US" sz="1800" b="1" dirty="0" smtClean="0">
                <a:solidFill>
                  <a:srgbClr val="000090"/>
                </a:solidFill>
              </a:rPr>
              <a:t>role</a:t>
            </a:r>
            <a:r>
              <a:rPr lang="en-US" sz="1800" dirty="0" smtClean="0">
                <a:solidFill>
                  <a:srgbClr val="000090"/>
                </a:solidFill>
              </a:rPr>
              <a:t> of the </a:t>
            </a:r>
            <a:r>
              <a:rPr lang="en-US" sz="1800" b="1" dirty="0" smtClean="0">
                <a:solidFill>
                  <a:srgbClr val="000090"/>
                </a:solidFill>
              </a:rPr>
              <a:t>NMHS</a:t>
            </a:r>
            <a:r>
              <a:rPr lang="hr-HR" sz="1800" dirty="0" smtClean="0">
                <a:solidFill>
                  <a:srgbClr val="000090"/>
                </a:solidFill>
              </a:rPr>
              <a:t>s</a:t>
            </a:r>
          </a:p>
          <a:p>
            <a:pPr marL="714375" indent="-352425">
              <a:spcBef>
                <a:spcPts val="600"/>
              </a:spcBef>
              <a:buSzPct val="80000"/>
              <a:buNone/>
            </a:pPr>
            <a:r>
              <a:rPr lang="hr-HR" sz="1800" dirty="0" smtClean="0">
                <a:solidFill>
                  <a:srgbClr val="000090"/>
                </a:solidFill>
              </a:rPr>
              <a:t>      </a:t>
            </a:r>
            <a:r>
              <a:rPr lang="en-US" sz="1800" i="1" dirty="0" smtClean="0">
                <a:solidFill>
                  <a:srgbClr val="000090"/>
                </a:solidFill>
              </a:rPr>
              <a:t>The </a:t>
            </a:r>
            <a:r>
              <a:rPr lang="en-US" sz="1800" i="1" u="sng" dirty="0" smtClean="0">
                <a:solidFill>
                  <a:srgbClr val="000090"/>
                </a:solidFill>
              </a:rPr>
              <a:t>weather rooms </a:t>
            </a:r>
            <a:r>
              <a:rPr lang="en-US" sz="1800" i="1" dirty="0" smtClean="0">
                <a:solidFill>
                  <a:srgbClr val="000090"/>
                </a:solidFill>
              </a:rPr>
              <a:t>are transformed into </a:t>
            </a:r>
            <a:r>
              <a:rPr lang="en-US" sz="1800" i="1" u="sng" dirty="0" smtClean="0">
                <a:solidFill>
                  <a:srgbClr val="000090"/>
                </a:solidFill>
              </a:rPr>
              <a:t>multi-hazard early warning centers</a:t>
            </a:r>
            <a:endParaRPr lang="hr-HR" sz="1800" i="1" u="sng" dirty="0" smtClean="0">
              <a:solidFill>
                <a:srgbClr val="000090"/>
              </a:solidFill>
            </a:endParaRPr>
          </a:p>
          <a:p>
            <a:pPr marL="714375" indent="-352425">
              <a:spcBef>
                <a:spcPts val="0"/>
              </a:spcBef>
              <a:buSzPct val="80000"/>
              <a:buNone/>
            </a:pPr>
            <a:endParaRPr lang="en-US" sz="500" i="1" u="sng" dirty="0" smtClean="0">
              <a:solidFill>
                <a:srgbClr val="000090"/>
              </a:solidFill>
            </a:endParaRPr>
          </a:p>
          <a:p>
            <a:pPr marL="714375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1800" u="sng" dirty="0" smtClean="0">
                <a:solidFill>
                  <a:srgbClr val="000090"/>
                </a:solidFill>
              </a:rPr>
              <a:t>Important</a:t>
            </a:r>
            <a:r>
              <a:rPr lang="en-US" sz="1800" dirty="0" smtClean="0">
                <a:solidFill>
                  <a:srgbClr val="000090"/>
                </a:solidFill>
              </a:rPr>
              <a:t> to have a </a:t>
            </a:r>
            <a:r>
              <a:rPr lang="en-US" sz="1800" u="sng" dirty="0" smtClean="0">
                <a:solidFill>
                  <a:srgbClr val="000090"/>
                </a:solidFill>
              </a:rPr>
              <a:t>clear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u="sng" dirty="0" smtClean="0">
                <a:solidFill>
                  <a:srgbClr val="000090"/>
                </a:solidFill>
              </a:rPr>
              <a:t>focus</a:t>
            </a:r>
            <a:r>
              <a:rPr lang="en-US" sz="1800" dirty="0" smtClean="0">
                <a:solidFill>
                  <a:srgbClr val="000090"/>
                </a:solidFill>
              </a:rPr>
              <a:t> on </a:t>
            </a:r>
            <a:endParaRPr lang="hr-HR" sz="1800" dirty="0" smtClean="0">
              <a:solidFill>
                <a:srgbClr val="000090"/>
              </a:solidFill>
            </a:endParaRPr>
          </a:p>
          <a:p>
            <a:pPr marL="1114425" lvl="1">
              <a:spcBef>
                <a:spcPts val="600"/>
              </a:spcBef>
              <a:buSzPct val="80000"/>
              <a:buFont typeface="Courier New" pitchFamily="49" charset="0"/>
              <a:buChar char="o"/>
            </a:pPr>
            <a:r>
              <a:rPr lang="en-US" sz="1800" u="sng" dirty="0" smtClean="0">
                <a:solidFill>
                  <a:srgbClr val="000090"/>
                </a:solidFill>
              </a:rPr>
              <a:t>what</a:t>
            </a:r>
            <a:r>
              <a:rPr lang="en-US" sz="1800" dirty="0" smtClean="0">
                <a:solidFill>
                  <a:srgbClr val="000090"/>
                </a:solidFill>
              </a:rPr>
              <a:t> are of </a:t>
            </a:r>
            <a:r>
              <a:rPr lang="en-US" sz="1800" b="1" dirty="0" smtClean="0">
                <a:solidFill>
                  <a:srgbClr val="000090"/>
                </a:solidFill>
              </a:rPr>
              <a:t>most relevance </a:t>
            </a:r>
            <a:r>
              <a:rPr lang="en-US" sz="1800" dirty="0" smtClean="0">
                <a:solidFill>
                  <a:srgbClr val="000090"/>
                </a:solidFill>
              </a:rPr>
              <a:t>to the </a:t>
            </a:r>
            <a:r>
              <a:rPr lang="en-US" sz="1800" u="sng" dirty="0" smtClean="0">
                <a:solidFill>
                  <a:srgbClr val="000090"/>
                </a:solidFill>
              </a:rPr>
              <a:t>various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</a:rPr>
              <a:t>sub-regional areas </a:t>
            </a:r>
            <a:r>
              <a:rPr lang="en-US" sz="1800" dirty="0" smtClean="0">
                <a:solidFill>
                  <a:srgbClr val="000090"/>
                </a:solidFill>
              </a:rPr>
              <a:t>of RAVI</a:t>
            </a:r>
            <a:endParaRPr lang="hr-HR" sz="1800" dirty="0" smtClean="0">
              <a:solidFill>
                <a:srgbClr val="000090"/>
              </a:solidFill>
            </a:endParaRPr>
          </a:p>
          <a:p>
            <a:pPr marL="1114425" lvl="1">
              <a:spcBef>
                <a:spcPts val="600"/>
              </a:spcBef>
              <a:buSzPct val="80000"/>
              <a:buFont typeface="Courier New" pitchFamily="49" charset="0"/>
              <a:buChar char="o"/>
            </a:pPr>
            <a:r>
              <a:rPr lang="en-US" sz="1800" u="sng" dirty="0" smtClean="0">
                <a:solidFill>
                  <a:srgbClr val="000090"/>
                </a:solidFill>
              </a:rPr>
              <a:t>how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</a:rPr>
              <a:t>knowledge</a:t>
            </a:r>
            <a:r>
              <a:rPr lang="en-US" sz="1800" dirty="0" smtClean="0">
                <a:solidFill>
                  <a:srgbClr val="000090"/>
                </a:solidFill>
              </a:rPr>
              <a:t> could be </a:t>
            </a:r>
            <a:r>
              <a:rPr lang="en-US" sz="1800" b="1" dirty="0" smtClean="0">
                <a:solidFill>
                  <a:srgbClr val="000090"/>
                </a:solidFill>
              </a:rPr>
              <a:t>shared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u="sng" dirty="0" smtClean="0">
                <a:solidFill>
                  <a:srgbClr val="000090"/>
                </a:solidFill>
              </a:rPr>
              <a:t>between</a:t>
            </a:r>
            <a:r>
              <a:rPr lang="en-US" sz="1800" dirty="0" smtClean="0">
                <a:solidFill>
                  <a:srgbClr val="000090"/>
                </a:solidFill>
              </a:rPr>
              <a:t> the </a:t>
            </a:r>
            <a:r>
              <a:rPr lang="hr-HR" sz="1800" u="sng" dirty="0" smtClean="0">
                <a:solidFill>
                  <a:srgbClr val="000090"/>
                </a:solidFill>
              </a:rPr>
              <a:t>sub-</a:t>
            </a:r>
            <a:r>
              <a:rPr lang="en-US" sz="1800" u="sng" dirty="0" smtClean="0">
                <a:solidFill>
                  <a:srgbClr val="000090"/>
                </a:solidFill>
              </a:rPr>
              <a:t>regions</a:t>
            </a:r>
            <a:r>
              <a:rPr lang="hr-HR" sz="1800" dirty="0" smtClean="0">
                <a:solidFill>
                  <a:srgbClr val="000090"/>
                </a:solidFill>
              </a:rPr>
              <a:t> / </a:t>
            </a:r>
            <a:r>
              <a:rPr lang="hr-HR" sz="1800" u="sng" dirty="0" smtClean="0">
                <a:solidFill>
                  <a:srgbClr val="000090"/>
                </a:solidFill>
              </a:rPr>
              <a:t>regions</a:t>
            </a:r>
          </a:p>
          <a:p>
            <a:pPr marL="1114425" lvl="1">
              <a:spcBef>
                <a:spcPts val="600"/>
              </a:spcBef>
              <a:buSzPct val="80000"/>
              <a:buNone/>
            </a:pPr>
            <a:endParaRPr lang="hr-HR" sz="500" u="sng" dirty="0" smtClean="0">
              <a:solidFill>
                <a:srgbClr val="000090"/>
              </a:solidFill>
            </a:endParaRPr>
          </a:p>
          <a:p>
            <a:pPr marL="714375" lvl="1" indent="-352425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0"/>
                </a:solidFill>
              </a:rPr>
              <a:t>Advancing</a:t>
            </a:r>
            <a:r>
              <a:rPr lang="en-US" sz="1800" dirty="0" smtClean="0">
                <a:solidFill>
                  <a:srgbClr val="000090"/>
                </a:solidFill>
              </a:rPr>
              <a:t> the</a:t>
            </a:r>
            <a:r>
              <a:rPr lang="en-US" sz="1800" b="1" dirty="0" smtClean="0">
                <a:solidFill>
                  <a:srgbClr val="000090"/>
                </a:solidFill>
              </a:rPr>
              <a:t> </a:t>
            </a:r>
            <a:r>
              <a:rPr lang="en-GB" sz="1800" b="1" dirty="0" smtClean="0">
                <a:solidFill>
                  <a:srgbClr val="000090"/>
                </a:solidFill>
              </a:rPr>
              <a:t>European</a:t>
            </a:r>
            <a:r>
              <a:rPr lang="hr-HR" sz="1800" b="1" dirty="0" smtClean="0">
                <a:solidFill>
                  <a:srgbClr val="000090"/>
                </a:solidFill>
              </a:rPr>
              <a:t> </a:t>
            </a:r>
            <a:r>
              <a:rPr lang="en-GB" sz="1800" b="1" dirty="0" smtClean="0">
                <a:solidFill>
                  <a:srgbClr val="000090"/>
                </a:solidFill>
              </a:rPr>
              <a:t>Meteorological  Infrastructure </a:t>
            </a:r>
            <a:r>
              <a:rPr lang="hr-HR" sz="1800" dirty="0" smtClean="0">
                <a:solidFill>
                  <a:srgbClr val="000090"/>
                </a:solidFill>
              </a:rPr>
              <a:t>(</a:t>
            </a:r>
            <a:r>
              <a:rPr lang="en-US" sz="1800" dirty="0" smtClean="0">
                <a:solidFill>
                  <a:srgbClr val="000090"/>
                </a:solidFill>
              </a:rPr>
              <a:t>EMI</a:t>
            </a:r>
            <a:r>
              <a:rPr lang="hr-HR" sz="1800" dirty="0" smtClean="0">
                <a:solidFill>
                  <a:srgbClr val="000090"/>
                </a:solidFill>
              </a:rPr>
              <a:t>)</a:t>
            </a:r>
            <a:r>
              <a:rPr lang="en-US" sz="1800" dirty="0" smtClean="0">
                <a:solidFill>
                  <a:srgbClr val="000090"/>
                </a:solidFill>
              </a:rPr>
              <a:t> in RAVI through the</a:t>
            </a:r>
            <a:r>
              <a:rPr lang="hr-HR" sz="1800" dirty="0" smtClean="0">
                <a:solidFill>
                  <a:srgbClr val="000090"/>
                </a:solidFill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</a:rPr>
              <a:t>2016 – 2025 Strategy </a:t>
            </a:r>
            <a:r>
              <a:rPr lang="en-US" sz="1800" dirty="0" smtClean="0">
                <a:solidFill>
                  <a:srgbClr val="000090"/>
                </a:solidFill>
              </a:rPr>
              <a:t>for the </a:t>
            </a:r>
            <a:r>
              <a:rPr lang="en-US" sz="1800" b="1" dirty="0" smtClean="0">
                <a:solidFill>
                  <a:srgbClr val="000090"/>
                </a:solidFill>
              </a:rPr>
              <a:t>European NMHSs</a:t>
            </a:r>
            <a:endParaRPr lang="hr-HR" sz="1800" b="1" dirty="0" smtClean="0">
              <a:solidFill>
                <a:srgbClr val="000090"/>
              </a:solidFill>
            </a:endParaRPr>
          </a:p>
          <a:p>
            <a:pPr marL="714375" lvl="1" indent="-352425">
              <a:spcBef>
                <a:spcPts val="600"/>
              </a:spcBef>
              <a:buSzPct val="80000"/>
              <a:buNone/>
            </a:pPr>
            <a:endParaRPr lang="hr-HR" sz="500" b="1" dirty="0" smtClean="0">
              <a:solidFill>
                <a:srgbClr val="000090"/>
              </a:solidFill>
            </a:endParaRPr>
          </a:p>
          <a:p>
            <a:pPr marL="714375" lvl="1" indent="-352425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0"/>
                </a:solidFill>
              </a:rPr>
              <a:t>Aviation</a:t>
            </a:r>
            <a:endParaRPr lang="hr-HR" sz="1800" b="1" dirty="0" smtClean="0">
              <a:solidFill>
                <a:srgbClr val="000090"/>
              </a:solidFill>
            </a:endParaRPr>
          </a:p>
          <a:p>
            <a:pPr marL="714375" lvl="1" indent="-352425">
              <a:spcBef>
                <a:spcPts val="600"/>
              </a:spcBef>
              <a:buSzPct val="80000"/>
              <a:buNone/>
            </a:pPr>
            <a:endParaRPr lang="en-US" sz="500" b="1" u="sng" dirty="0" smtClean="0">
              <a:solidFill>
                <a:srgbClr val="000090"/>
              </a:solidFill>
            </a:endParaRPr>
          </a:p>
          <a:p>
            <a:pPr marL="714375" indent="-352425">
              <a:spcBef>
                <a:spcPts val="600"/>
              </a:spcBef>
              <a:buSzPct val="80000"/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0"/>
                </a:solidFill>
              </a:rPr>
              <a:t>Improvement</a:t>
            </a:r>
            <a:r>
              <a:rPr lang="en-US" sz="1800" dirty="0" smtClean="0">
                <a:solidFill>
                  <a:srgbClr val="000090"/>
                </a:solidFill>
              </a:rPr>
              <a:t> of </a:t>
            </a:r>
            <a:r>
              <a:rPr lang="en-US" sz="1800" u="sng" dirty="0" smtClean="0">
                <a:solidFill>
                  <a:srgbClr val="000090"/>
                </a:solidFill>
              </a:rPr>
              <a:t>monitoring</a:t>
            </a:r>
            <a:r>
              <a:rPr lang="en-US" sz="1800" dirty="0" smtClean="0">
                <a:solidFill>
                  <a:srgbClr val="000090"/>
                </a:solidFill>
              </a:rPr>
              <a:t>, </a:t>
            </a:r>
            <a:r>
              <a:rPr lang="en-US" sz="1800" u="sng" dirty="0" smtClean="0">
                <a:solidFill>
                  <a:srgbClr val="000090"/>
                </a:solidFill>
              </a:rPr>
              <a:t>prediction</a:t>
            </a:r>
            <a:r>
              <a:rPr lang="en-US" sz="1800" dirty="0" smtClean="0">
                <a:solidFill>
                  <a:srgbClr val="000090"/>
                </a:solidFill>
              </a:rPr>
              <a:t> and </a:t>
            </a:r>
            <a:r>
              <a:rPr lang="en-US" sz="1800" u="sng" dirty="0" smtClean="0">
                <a:solidFill>
                  <a:srgbClr val="000090"/>
                </a:solidFill>
              </a:rPr>
              <a:t>services</a:t>
            </a:r>
            <a:r>
              <a:rPr lang="en-US" sz="1800" dirty="0" smtClean="0">
                <a:solidFill>
                  <a:srgbClr val="000090"/>
                </a:solidFill>
              </a:rPr>
              <a:t> in the </a:t>
            </a:r>
            <a:r>
              <a:rPr lang="en-US" sz="1800" b="1" dirty="0" smtClean="0">
                <a:solidFill>
                  <a:srgbClr val="000090"/>
                </a:solidFill>
              </a:rPr>
              <a:t>Arctic</a:t>
            </a:r>
            <a:r>
              <a:rPr lang="en-US" sz="1800" dirty="0" smtClean="0">
                <a:solidFill>
                  <a:srgbClr val="000090"/>
                </a:solidFill>
              </a:rPr>
              <a:t> and </a:t>
            </a:r>
            <a:r>
              <a:rPr lang="en-US" sz="1800" b="1" dirty="0" smtClean="0">
                <a:solidFill>
                  <a:srgbClr val="000090"/>
                </a:solidFill>
              </a:rPr>
              <a:t>high mountain areas</a:t>
            </a:r>
            <a:r>
              <a:rPr lang="en-GB" sz="1800" dirty="0" smtClean="0">
                <a:solidFill>
                  <a:srgbClr val="000090"/>
                </a:solidFill>
              </a:rPr>
              <a:t>   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838326" y="105881"/>
            <a:ext cx="526732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Benefits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-</a:t>
            </a:r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Priorities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181" y="706858"/>
            <a:ext cx="8647288" cy="72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r-HR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Outcomes from the </a:t>
            </a:r>
            <a:r>
              <a:rPr lang="en-US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Management Group teleconference on 4</a:t>
            </a:r>
            <a:r>
              <a:rPr lang="en-US" sz="2000" b="1" baseline="30000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November 2016</a:t>
            </a:r>
            <a:endParaRPr lang="hr-HR" sz="2000" b="1" dirty="0" smtClean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77250" y="6477148"/>
            <a:ext cx="66675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11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33" y="590551"/>
            <a:ext cx="8926786" cy="620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38326" y="105881"/>
            <a:ext cx="526732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Challenges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Benefits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-</a:t>
            </a:r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Priorities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RA 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3581" y="773533"/>
            <a:ext cx="8647288" cy="72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i="1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Gerhard Adrians diagram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77148"/>
            <a:ext cx="68580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12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074" y="1409700"/>
            <a:ext cx="8167826" cy="5448300"/>
          </a:xfrm>
        </p:spPr>
        <p:txBody>
          <a:bodyPr>
            <a:normAutofit lnSpcReduction="10000"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SzPct val="130000"/>
            </a:pPr>
            <a:r>
              <a:rPr lang="en-US" sz="1800" u="sng" dirty="0" smtClean="0">
                <a:solidFill>
                  <a:srgbClr val="000090"/>
                </a:solidFill>
              </a:rPr>
              <a:t>Problem</a:t>
            </a:r>
            <a:r>
              <a:rPr lang="en-US" sz="1800" dirty="0" smtClean="0">
                <a:solidFill>
                  <a:srgbClr val="000090"/>
                </a:solidFill>
              </a:rPr>
              <a:t> to be addressed is </a:t>
            </a:r>
            <a:r>
              <a:rPr lang="en-US" sz="1800" b="1" dirty="0" smtClean="0">
                <a:solidFill>
                  <a:srgbClr val="000090"/>
                </a:solidFill>
              </a:rPr>
              <a:t>how</a:t>
            </a:r>
            <a:r>
              <a:rPr lang="en-US" sz="1800" dirty="0" smtClean="0">
                <a:solidFill>
                  <a:srgbClr val="000090"/>
                </a:solidFill>
              </a:rPr>
              <a:t> to </a:t>
            </a:r>
            <a:r>
              <a:rPr lang="en-US" sz="1800" b="1" dirty="0" smtClean="0">
                <a:solidFill>
                  <a:srgbClr val="000090"/>
                </a:solidFill>
              </a:rPr>
              <a:t>direct</a:t>
            </a:r>
            <a:r>
              <a:rPr lang="en-US" sz="1800" dirty="0" smtClean="0">
                <a:solidFill>
                  <a:srgbClr val="000090"/>
                </a:solidFill>
              </a:rPr>
              <a:t> the </a:t>
            </a:r>
            <a:r>
              <a:rPr lang="en-US" sz="1800" b="1" dirty="0" smtClean="0">
                <a:solidFill>
                  <a:srgbClr val="000090"/>
                </a:solidFill>
              </a:rPr>
              <a:t>prioritization</a:t>
            </a:r>
            <a:r>
              <a:rPr lang="en-US" sz="1800" dirty="0" smtClean="0">
                <a:solidFill>
                  <a:srgbClr val="000090"/>
                </a:solidFill>
              </a:rPr>
              <a:t> of </a:t>
            </a:r>
            <a:r>
              <a:rPr lang="en-US" sz="1800" b="1" dirty="0" smtClean="0">
                <a:solidFill>
                  <a:srgbClr val="000090"/>
                </a:solidFill>
              </a:rPr>
              <a:t>limited resources</a:t>
            </a:r>
            <a:r>
              <a:rPr lang="en-GB" sz="1800" b="1" dirty="0" smtClean="0">
                <a:solidFill>
                  <a:srgbClr val="000090"/>
                </a:solidFill>
              </a:rPr>
              <a:t> </a:t>
            </a:r>
            <a:endParaRPr lang="hr-HR" sz="1800" b="1" dirty="0" smtClean="0">
              <a:solidFill>
                <a:srgbClr val="000090"/>
              </a:solidFill>
            </a:endParaRPr>
          </a:p>
          <a:p>
            <a:pPr marL="361950" indent="-361950">
              <a:spcBef>
                <a:spcPts val="600"/>
              </a:spcBef>
              <a:buSzPct val="130000"/>
            </a:pPr>
            <a:r>
              <a:rPr lang="en-US" sz="1800" dirty="0" smtClean="0">
                <a:solidFill>
                  <a:srgbClr val="000090"/>
                </a:solidFill>
              </a:rPr>
              <a:t>The </a:t>
            </a:r>
            <a:r>
              <a:rPr lang="en-US" sz="1800" b="1" dirty="0" smtClean="0">
                <a:solidFill>
                  <a:srgbClr val="000090"/>
                </a:solidFill>
              </a:rPr>
              <a:t>diverse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</a:rPr>
              <a:t>nature</a:t>
            </a:r>
            <a:r>
              <a:rPr lang="en-US" sz="1800" dirty="0" smtClean="0">
                <a:solidFill>
                  <a:srgbClr val="000090"/>
                </a:solidFill>
              </a:rPr>
              <a:t> of </a:t>
            </a:r>
            <a:r>
              <a:rPr lang="en-US" sz="1800" b="1" dirty="0" smtClean="0">
                <a:solidFill>
                  <a:srgbClr val="000090"/>
                </a:solidFill>
              </a:rPr>
              <a:t>NMHSs</a:t>
            </a:r>
            <a:r>
              <a:rPr lang="en-US" sz="1800" dirty="0" smtClean="0">
                <a:solidFill>
                  <a:srgbClr val="000090"/>
                </a:solidFill>
              </a:rPr>
              <a:t> means there are </a:t>
            </a:r>
            <a:r>
              <a:rPr lang="en-US" sz="1800" b="1" dirty="0" smtClean="0">
                <a:solidFill>
                  <a:srgbClr val="000090"/>
                </a:solidFill>
              </a:rPr>
              <a:t>divergent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</a:rPr>
              <a:t>views</a:t>
            </a:r>
            <a:r>
              <a:rPr lang="en-US" sz="1800" dirty="0" smtClean="0">
                <a:solidFill>
                  <a:srgbClr val="000090"/>
                </a:solidFill>
              </a:rPr>
              <a:t> on </a:t>
            </a:r>
            <a:r>
              <a:rPr lang="en-US" sz="1800" b="1" dirty="0" smtClean="0">
                <a:solidFill>
                  <a:srgbClr val="000090"/>
                </a:solidFill>
              </a:rPr>
              <a:t>how to prioritize</a:t>
            </a:r>
            <a:r>
              <a:rPr lang="en-US" sz="1800" dirty="0" smtClean="0">
                <a:solidFill>
                  <a:srgbClr val="000090"/>
                </a:solidFill>
              </a:rPr>
              <a:t>, which tends to </a:t>
            </a:r>
            <a:r>
              <a:rPr lang="en-US" sz="1800" b="1" dirty="0" smtClean="0">
                <a:solidFill>
                  <a:srgbClr val="000090"/>
                </a:solidFill>
              </a:rPr>
              <a:t>result</a:t>
            </a:r>
            <a:r>
              <a:rPr lang="en-US" sz="1800" dirty="0" smtClean="0">
                <a:solidFill>
                  <a:srgbClr val="000090"/>
                </a:solidFill>
              </a:rPr>
              <a:t> in</a:t>
            </a:r>
            <a:endParaRPr lang="hr-HR" sz="800" b="1" dirty="0" smtClean="0">
              <a:solidFill>
                <a:srgbClr val="000090"/>
              </a:solidFill>
            </a:endParaRPr>
          </a:p>
          <a:p>
            <a:pPr marL="714375" indent="-352425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0"/>
                </a:solidFill>
              </a:rPr>
              <a:t>long list</a:t>
            </a:r>
            <a:r>
              <a:rPr lang="en-US" sz="1800" dirty="0" smtClean="0">
                <a:solidFill>
                  <a:srgbClr val="000090"/>
                </a:solidFill>
              </a:rPr>
              <a:t> of priorities</a:t>
            </a:r>
            <a:endParaRPr lang="hr-HR" sz="1800" dirty="0" smtClean="0">
              <a:solidFill>
                <a:srgbClr val="000090"/>
              </a:solidFill>
            </a:endParaRPr>
          </a:p>
          <a:p>
            <a:pPr marL="714375" indent="-352425">
              <a:spcBef>
                <a:spcPts val="0"/>
              </a:spcBef>
              <a:spcAft>
                <a:spcPts val="600"/>
              </a:spcAft>
              <a:buSzPct val="80000"/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0"/>
                </a:solidFill>
              </a:rPr>
              <a:t>lack</a:t>
            </a:r>
            <a:r>
              <a:rPr lang="en-US" sz="1800" dirty="0" smtClean="0">
                <a:solidFill>
                  <a:srgbClr val="000090"/>
                </a:solidFill>
              </a:rPr>
              <a:t> of </a:t>
            </a:r>
            <a:r>
              <a:rPr lang="en-US" sz="1800" b="1" dirty="0" smtClean="0">
                <a:solidFill>
                  <a:srgbClr val="000090"/>
                </a:solidFill>
              </a:rPr>
              <a:t>clear focus </a:t>
            </a:r>
            <a:r>
              <a:rPr lang="en-US" sz="1800" i="1" dirty="0" smtClean="0">
                <a:solidFill>
                  <a:srgbClr val="000090"/>
                </a:solidFill>
              </a:rPr>
              <a:t>within</a:t>
            </a:r>
            <a:r>
              <a:rPr lang="en-US" sz="1800" dirty="0" smtClean="0">
                <a:solidFill>
                  <a:srgbClr val="000090"/>
                </a:solidFill>
              </a:rPr>
              <a:t> the </a:t>
            </a:r>
            <a:r>
              <a:rPr lang="en-US" sz="1800" u="sng" dirty="0" smtClean="0">
                <a:solidFill>
                  <a:srgbClr val="000090"/>
                </a:solidFill>
              </a:rPr>
              <a:t>strategy</a:t>
            </a:r>
            <a:endParaRPr lang="hr-HR" sz="1800" u="sng" dirty="0" smtClean="0">
              <a:solidFill>
                <a:srgbClr val="000090"/>
              </a:solidFill>
            </a:endParaRP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hr-HR" sz="1800" u="sng" dirty="0" smtClean="0">
                <a:solidFill>
                  <a:srgbClr val="000090"/>
                </a:solidFill>
              </a:rPr>
              <a:t> </a:t>
            </a:r>
            <a:r>
              <a:rPr lang="en-GB" sz="1800" u="sng" dirty="0" smtClean="0">
                <a:solidFill>
                  <a:srgbClr val="000090"/>
                </a:solidFill>
              </a:rPr>
              <a:t>Why to prioritise?</a:t>
            </a:r>
          </a:p>
          <a:p>
            <a:pPr marL="762000" lvl="1" indent="-361950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en-US" sz="1800" u="sng" dirty="0" smtClean="0">
                <a:solidFill>
                  <a:srgbClr val="000090"/>
                </a:solidFill>
              </a:rPr>
              <a:t>reference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hr-HR" sz="1800" dirty="0" smtClean="0">
                <a:solidFill>
                  <a:srgbClr val="000090"/>
                </a:solidFill>
              </a:rPr>
              <a:t>to </a:t>
            </a:r>
            <a:r>
              <a:rPr lang="en-US" sz="1800" dirty="0" smtClean="0">
                <a:solidFill>
                  <a:srgbClr val="000090"/>
                </a:solidFill>
              </a:rPr>
              <a:t>the </a:t>
            </a:r>
            <a:r>
              <a:rPr lang="en-US" sz="1800" b="1" dirty="0" smtClean="0">
                <a:solidFill>
                  <a:srgbClr val="000090"/>
                </a:solidFill>
              </a:rPr>
              <a:t>priorities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</a:rPr>
              <a:t>set by</a:t>
            </a:r>
            <a:r>
              <a:rPr lang="hr-HR" sz="1800" b="1" dirty="0" smtClean="0">
                <a:solidFill>
                  <a:srgbClr val="000090"/>
                </a:solidFill>
              </a:rPr>
              <a:t> </a:t>
            </a:r>
            <a:r>
              <a:rPr lang="hr-HR" sz="1800" dirty="0" smtClean="0">
                <a:solidFill>
                  <a:srgbClr val="000090"/>
                </a:solidFill>
              </a:rPr>
              <a:t>the WMO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</a:rPr>
              <a:t>Congress</a:t>
            </a:r>
            <a:endParaRPr lang="hr-HR" sz="1800" b="1" dirty="0" smtClean="0">
              <a:solidFill>
                <a:srgbClr val="000090"/>
              </a:solidFill>
            </a:endParaRPr>
          </a:p>
          <a:p>
            <a:pPr marL="762000" lvl="1" indent="-361950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0090"/>
                </a:solidFill>
              </a:rPr>
              <a:t>within the </a:t>
            </a:r>
            <a:r>
              <a:rPr lang="en-US" sz="1800" b="1" dirty="0" smtClean="0">
                <a:solidFill>
                  <a:srgbClr val="000090"/>
                </a:solidFill>
              </a:rPr>
              <a:t>Purpose</a:t>
            </a:r>
            <a:r>
              <a:rPr lang="en-US" sz="1800" dirty="0" smtClean="0">
                <a:solidFill>
                  <a:srgbClr val="000090"/>
                </a:solidFill>
              </a:rPr>
              <a:t> of </a:t>
            </a:r>
            <a:r>
              <a:rPr lang="en-US" sz="1800" b="1" dirty="0" smtClean="0">
                <a:solidFill>
                  <a:srgbClr val="000090"/>
                </a:solidFill>
              </a:rPr>
              <a:t>WMO</a:t>
            </a:r>
            <a:r>
              <a:rPr lang="en-US" sz="1800" dirty="0" smtClean="0">
                <a:solidFill>
                  <a:srgbClr val="000090"/>
                </a:solidFill>
              </a:rPr>
              <a:t> as defined in the WMO </a:t>
            </a:r>
            <a:r>
              <a:rPr lang="en-US" sz="1800" b="1" dirty="0" smtClean="0">
                <a:solidFill>
                  <a:srgbClr val="000090"/>
                </a:solidFill>
              </a:rPr>
              <a:t>Convention</a:t>
            </a:r>
            <a:endParaRPr lang="hr-HR" sz="1800" b="1" dirty="0" smtClean="0">
              <a:solidFill>
                <a:srgbClr val="000090"/>
              </a:solidFill>
            </a:endParaRPr>
          </a:p>
          <a:p>
            <a:pPr marL="762000" lvl="1" indent="-361950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en-US" sz="1800" u="sng" dirty="0" smtClean="0">
                <a:solidFill>
                  <a:srgbClr val="000090"/>
                </a:solidFill>
              </a:rPr>
              <a:t>allocate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</a:rPr>
              <a:t>budget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hr-HR" sz="1800" dirty="0" smtClean="0">
                <a:solidFill>
                  <a:srgbClr val="000090"/>
                </a:solidFill>
              </a:rPr>
              <a:t>and</a:t>
            </a:r>
            <a:r>
              <a:rPr lang="en-US" sz="1800" dirty="0" smtClean="0">
                <a:solidFill>
                  <a:srgbClr val="000090"/>
                </a:solidFill>
              </a:rPr>
              <a:t> greater </a:t>
            </a:r>
            <a:r>
              <a:rPr lang="en-US" sz="1800" b="1" dirty="0" smtClean="0">
                <a:solidFill>
                  <a:srgbClr val="000090"/>
                </a:solidFill>
              </a:rPr>
              <a:t>Secretariat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</a:rPr>
              <a:t>resources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hr-HR" sz="1800" dirty="0" smtClean="0">
                <a:solidFill>
                  <a:srgbClr val="000090"/>
                </a:solidFill>
              </a:rPr>
              <a:t> for </a:t>
            </a:r>
            <a:r>
              <a:rPr lang="en-US" sz="1800" u="sng" dirty="0" smtClean="0">
                <a:solidFill>
                  <a:srgbClr val="000090"/>
                </a:solidFill>
              </a:rPr>
              <a:t>planning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hr-HR" sz="1800" dirty="0" smtClean="0">
                <a:solidFill>
                  <a:srgbClr val="000090"/>
                </a:solidFill>
              </a:rPr>
              <a:t>and </a:t>
            </a:r>
            <a:r>
              <a:rPr lang="hr-HR" sz="1800" u="sng" dirty="0" smtClean="0">
                <a:solidFill>
                  <a:srgbClr val="000090"/>
                </a:solidFill>
              </a:rPr>
              <a:t>enagbling</a:t>
            </a:r>
            <a:r>
              <a:rPr lang="hr-HR" sz="1800" dirty="0" smtClean="0">
                <a:solidFill>
                  <a:srgbClr val="000090"/>
                </a:solidFill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</a:rPr>
              <a:t>RAs</a:t>
            </a:r>
            <a:r>
              <a:rPr lang="en-US" sz="1800" dirty="0" smtClean="0">
                <a:solidFill>
                  <a:srgbClr val="000090"/>
                </a:solidFill>
              </a:rPr>
              <a:t> and </a:t>
            </a:r>
            <a:r>
              <a:rPr lang="en-US" sz="1800" b="1" dirty="0" smtClean="0">
                <a:solidFill>
                  <a:srgbClr val="000090"/>
                </a:solidFill>
              </a:rPr>
              <a:t>TCs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</a:rPr>
              <a:t>activities</a:t>
            </a:r>
            <a:endParaRPr lang="hr-HR" sz="1800" b="1" dirty="0" smtClean="0">
              <a:solidFill>
                <a:srgbClr val="000090"/>
              </a:solidFill>
            </a:endParaRPr>
          </a:p>
          <a:p>
            <a:pPr marL="361950" lvl="1" indent="-361950">
              <a:spcBef>
                <a:spcPts val="0"/>
              </a:spcBef>
              <a:buSzPct val="80000"/>
              <a:buNone/>
            </a:pPr>
            <a:endParaRPr lang="en-US" sz="1200" b="1" dirty="0" smtClean="0">
              <a:solidFill>
                <a:srgbClr val="000090"/>
              </a:solidFill>
            </a:endParaRPr>
          </a:p>
          <a:p>
            <a:pPr marL="361950" lvl="1" indent="-361950">
              <a:spcBef>
                <a:spcPts val="0"/>
              </a:spcBef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90"/>
                </a:solidFill>
              </a:rPr>
              <a:t>There are a </a:t>
            </a:r>
            <a:r>
              <a:rPr lang="en-US" sz="1800" b="1" dirty="0" smtClean="0">
                <a:solidFill>
                  <a:srgbClr val="000090"/>
                </a:solidFill>
              </a:rPr>
              <a:t>number</a:t>
            </a:r>
            <a:r>
              <a:rPr lang="en-US" sz="1800" dirty="0" smtClean="0">
                <a:solidFill>
                  <a:srgbClr val="000090"/>
                </a:solidFill>
              </a:rPr>
              <a:t> of “</a:t>
            </a:r>
            <a:r>
              <a:rPr lang="en-US" sz="1800" b="1" dirty="0" smtClean="0">
                <a:solidFill>
                  <a:srgbClr val="000090"/>
                </a:solidFill>
              </a:rPr>
              <a:t>lenses</a:t>
            </a:r>
            <a:r>
              <a:rPr lang="en-US" sz="1800" dirty="0" smtClean="0">
                <a:solidFill>
                  <a:srgbClr val="000090"/>
                </a:solidFill>
              </a:rPr>
              <a:t>” through which one can consider the </a:t>
            </a:r>
            <a:r>
              <a:rPr lang="en-US" sz="1800" u="sng" dirty="0" smtClean="0">
                <a:solidFill>
                  <a:srgbClr val="000090"/>
                </a:solidFill>
              </a:rPr>
              <a:t>question</a:t>
            </a:r>
            <a:r>
              <a:rPr lang="en-US" sz="1800" dirty="0" smtClean="0">
                <a:solidFill>
                  <a:srgbClr val="000090"/>
                </a:solidFill>
              </a:rPr>
              <a:t> of prioritization</a:t>
            </a:r>
            <a:r>
              <a:rPr lang="hr-HR" sz="1800" dirty="0" smtClean="0">
                <a:solidFill>
                  <a:srgbClr val="000090"/>
                </a:solidFill>
              </a:rPr>
              <a:t> (e.g.)</a:t>
            </a:r>
            <a:r>
              <a:rPr lang="en-US" sz="1800" dirty="0" smtClean="0">
                <a:solidFill>
                  <a:srgbClr val="000090"/>
                </a:solidFill>
              </a:rPr>
              <a:t>:</a:t>
            </a:r>
          </a:p>
          <a:p>
            <a:pPr marL="762000" lvl="2" indent="-361950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0"/>
                </a:solidFill>
              </a:rPr>
              <a:t>Geographical</a:t>
            </a:r>
            <a:r>
              <a:rPr lang="en-US" sz="1800" dirty="0" smtClean="0">
                <a:solidFill>
                  <a:srgbClr val="000090"/>
                </a:solidFill>
              </a:rPr>
              <a:t> – polar, mountain, Small Island States</a:t>
            </a:r>
          </a:p>
          <a:p>
            <a:pPr marL="762000" lvl="2" indent="-361950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0"/>
                </a:solidFill>
              </a:rPr>
              <a:t>User-based </a:t>
            </a:r>
            <a:r>
              <a:rPr lang="en-US" sz="1800" dirty="0" smtClean="0">
                <a:solidFill>
                  <a:srgbClr val="000090"/>
                </a:solidFill>
              </a:rPr>
              <a:t>– aviation, public weather services, health, energy, DRR</a:t>
            </a:r>
          </a:p>
          <a:p>
            <a:pPr marL="762000" lvl="2" indent="-361950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0"/>
                </a:solidFill>
              </a:rPr>
              <a:t>Input-based </a:t>
            </a:r>
            <a:r>
              <a:rPr lang="en-US" sz="1800" dirty="0" smtClean="0">
                <a:solidFill>
                  <a:srgbClr val="000090"/>
                </a:solidFill>
              </a:rPr>
              <a:t>– WIGOS, training, capacity building, science</a:t>
            </a:r>
          </a:p>
          <a:p>
            <a:pPr marL="762000" lvl="2" indent="-361950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0"/>
                </a:solidFill>
              </a:rPr>
              <a:t>Internally-focused</a:t>
            </a:r>
            <a:r>
              <a:rPr lang="en-US" sz="1800" dirty="0" smtClean="0">
                <a:solidFill>
                  <a:srgbClr val="000090"/>
                </a:solidFill>
              </a:rPr>
              <a:t> – governance, efficiency, organizational transformation</a:t>
            </a:r>
          </a:p>
          <a:p>
            <a:pPr marL="762000" lvl="2" indent="-361950">
              <a:spcBef>
                <a:spcPts val="0"/>
              </a:spcBef>
              <a:buSzPct val="80000"/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000090"/>
                </a:solidFill>
              </a:rPr>
              <a:t>Externally focused </a:t>
            </a:r>
            <a:r>
              <a:rPr lang="en-US" sz="1800" dirty="0" smtClean="0">
                <a:solidFill>
                  <a:srgbClr val="000090"/>
                </a:solidFill>
              </a:rPr>
              <a:t>– relationship with the private sector, other UN Agencies, development banks</a:t>
            </a:r>
          </a:p>
          <a:p>
            <a:pPr marL="361950" lvl="1" indent="-361950">
              <a:spcBef>
                <a:spcPts val="0"/>
              </a:spcBef>
              <a:buSzPct val="80000"/>
              <a:buNone/>
            </a:pPr>
            <a:endParaRPr lang="hr-HR" sz="1800" b="1" dirty="0" smtClean="0">
              <a:solidFill>
                <a:srgbClr val="00009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838326" y="105881"/>
            <a:ext cx="526732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cope with Priorities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2181" y="706858"/>
            <a:ext cx="8647288" cy="72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Setting priorities for WMO strategy 2020-2023 by Rob Varley</a:t>
            </a:r>
          </a:p>
        </p:txBody>
      </p:sp>
      <p:pic>
        <p:nvPicPr>
          <p:cNvPr id="8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77148"/>
            <a:ext cx="68580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13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581150" y="105881"/>
            <a:ext cx="55245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WMO Strategic Priorities 2017-2023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33424" y="1371600"/>
            <a:ext cx="808672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smtClean="0">
                <a:solidFill>
                  <a:srgbClr val="000090"/>
                </a:solidFill>
              </a:rPr>
              <a:t>WMO strategic priorities for 2017-23 Member / regional level</a:t>
            </a:r>
          </a:p>
          <a:p>
            <a:r>
              <a:rPr lang="en-US" sz="2200" b="1" dirty="0" smtClean="0">
                <a:solidFill>
                  <a:srgbClr val="000090"/>
                </a:solidFill>
              </a:rPr>
              <a:t> 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hr-HR" sz="2200" dirty="0" smtClean="0">
                <a:solidFill>
                  <a:srgbClr val="000090"/>
                </a:solidFill>
              </a:rPr>
              <a:t>  </a:t>
            </a:r>
            <a:r>
              <a:rPr lang="en-GB" sz="2200" u="sng" dirty="0" smtClean="0">
                <a:solidFill>
                  <a:srgbClr val="000090"/>
                </a:solidFill>
              </a:rPr>
              <a:t>Enhanced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en-GB" sz="2200" b="1" dirty="0" smtClean="0">
                <a:solidFill>
                  <a:srgbClr val="000090"/>
                </a:solidFill>
              </a:rPr>
              <a:t>service</a:t>
            </a:r>
            <a:r>
              <a:rPr lang="en-GB" sz="2200" dirty="0" smtClean="0">
                <a:solidFill>
                  <a:srgbClr val="000090"/>
                </a:solidFill>
              </a:rPr>
              <a:t> capability</a:t>
            </a:r>
            <a:r>
              <a:rPr lang="hr-HR" sz="2200" dirty="0" smtClean="0">
                <a:solidFill>
                  <a:srgbClr val="000090"/>
                </a:solidFill>
              </a:rPr>
              <a:t> </a:t>
            </a:r>
          </a:p>
          <a:p>
            <a:pPr>
              <a:buSzPct val="130000"/>
            </a:pPr>
            <a:endParaRPr lang="hr-HR" sz="2200" dirty="0" smtClean="0">
              <a:solidFill>
                <a:srgbClr val="000090"/>
              </a:solidFill>
            </a:endParaRPr>
          </a:p>
          <a:p>
            <a:pPr>
              <a:buSzPct val="130000"/>
              <a:buFont typeface="Arial" pitchFamily="34" charset="0"/>
              <a:buChar char="•"/>
            </a:pPr>
            <a:r>
              <a:rPr lang="hr-HR" sz="2200" dirty="0" smtClean="0">
                <a:solidFill>
                  <a:srgbClr val="000090"/>
                </a:solidFill>
              </a:rPr>
              <a:t>  </a:t>
            </a:r>
            <a:r>
              <a:rPr lang="en-US" sz="2200" u="sng" dirty="0" smtClean="0">
                <a:solidFill>
                  <a:srgbClr val="000090"/>
                </a:solidFill>
              </a:rPr>
              <a:t>High quality </a:t>
            </a:r>
            <a:r>
              <a:rPr lang="en-US" sz="2200" dirty="0" smtClean="0">
                <a:solidFill>
                  <a:srgbClr val="000090"/>
                </a:solidFill>
              </a:rPr>
              <a:t>of </a:t>
            </a:r>
            <a:r>
              <a:rPr lang="en-US" sz="2200" b="1" dirty="0" smtClean="0">
                <a:solidFill>
                  <a:srgbClr val="000090"/>
                </a:solidFill>
              </a:rPr>
              <a:t>observation/operational</a:t>
            </a:r>
            <a:r>
              <a:rPr lang="en-US" sz="2200" dirty="0" smtClean="0">
                <a:solidFill>
                  <a:srgbClr val="000090"/>
                </a:solidFill>
              </a:rPr>
              <a:t> systems </a:t>
            </a:r>
            <a:endParaRPr lang="hr-HR" sz="2200" dirty="0" smtClean="0">
              <a:solidFill>
                <a:srgbClr val="000090"/>
              </a:solidFill>
            </a:endParaRPr>
          </a:p>
          <a:p>
            <a:pPr>
              <a:buSzPct val="130000"/>
            </a:pPr>
            <a:endParaRPr lang="en-US" sz="2200" dirty="0" smtClean="0">
              <a:solidFill>
                <a:srgbClr val="000090"/>
              </a:solidFill>
            </a:endParaRPr>
          </a:p>
          <a:p>
            <a:pPr>
              <a:buSzPct val="130000"/>
              <a:buFont typeface="Arial" pitchFamily="34" charset="0"/>
              <a:buChar char="•"/>
            </a:pPr>
            <a:r>
              <a:rPr lang="hr-HR" sz="2200" dirty="0" smtClean="0">
                <a:solidFill>
                  <a:srgbClr val="000090"/>
                </a:solidFill>
              </a:rPr>
              <a:t>  </a:t>
            </a:r>
            <a:r>
              <a:rPr lang="en-GB" sz="2200" u="sng" dirty="0" smtClean="0">
                <a:solidFill>
                  <a:srgbClr val="000090"/>
                </a:solidFill>
              </a:rPr>
              <a:t>Enhanced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en-GB" sz="2200" b="1" dirty="0" smtClean="0">
                <a:solidFill>
                  <a:srgbClr val="000090"/>
                </a:solidFill>
              </a:rPr>
              <a:t>cooperation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en-GB" sz="2200" b="1" dirty="0" smtClean="0">
                <a:solidFill>
                  <a:srgbClr val="000090"/>
                </a:solidFill>
              </a:rPr>
              <a:t>between</a:t>
            </a:r>
            <a:r>
              <a:rPr lang="en-GB" sz="2200" dirty="0" smtClean="0">
                <a:solidFill>
                  <a:srgbClr val="000090"/>
                </a:solidFill>
              </a:rPr>
              <a:t> countries</a:t>
            </a:r>
            <a:r>
              <a:rPr lang="hr-HR" sz="2200" dirty="0" smtClean="0">
                <a:solidFill>
                  <a:srgbClr val="000090"/>
                </a:solidFill>
              </a:rPr>
              <a:t> </a:t>
            </a:r>
          </a:p>
          <a:p>
            <a:pPr>
              <a:buSzPct val="130000"/>
            </a:pPr>
            <a:endParaRPr lang="hr-HR" sz="2200" dirty="0" smtClean="0">
              <a:solidFill>
                <a:srgbClr val="000090"/>
              </a:solidFill>
            </a:endParaRPr>
          </a:p>
          <a:p>
            <a:pPr>
              <a:buSzPct val="130000"/>
              <a:buFont typeface="Arial" pitchFamily="34" charset="0"/>
              <a:buChar char="•"/>
            </a:pPr>
            <a:r>
              <a:rPr lang="hr-HR" sz="2200" dirty="0" smtClean="0">
                <a:solidFill>
                  <a:srgbClr val="000090"/>
                </a:solidFill>
              </a:rPr>
              <a:t>  </a:t>
            </a:r>
            <a:r>
              <a:rPr lang="en-GB" sz="2200" u="sng" dirty="0" smtClean="0">
                <a:solidFill>
                  <a:srgbClr val="000090"/>
                </a:solidFill>
              </a:rPr>
              <a:t>Enhanced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en-GB" sz="2200" b="1" dirty="0" smtClean="0">
                <a:solidFill>
                  <a:srgbClr val="000090"/>
                </a:solidFill>
              </a:rPr>
              <a:t>cooperation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en-GB" sz="2200" b="1" dirty="0" smtClean="0">
                <a:solidFill>
                  <a:srgbClr val="000090"/>
                </a:solidFill>
              </a:rPr>
              <a:t>within</a:t>
            </a:r>
            <a:r>
              <a:rPr lang="en-GB" sz="2200" dirty="0" smtClean="0">
                <a:solidFill>
                  <a:srgbClr val="000090"/>
                </a:solidFill>
              </a:rPr>
              <a:t> countries: </a:t>
            </a:r>
            <a:r>
              <a:rPr lang="en-GB" sz="2200" b="1" dirty="0" smtClean="0">
                <a:solidFill>
                  <a:srgbClr val="000090"/>
                </a:solidFill>
              </a:rPr>
              <a:t>met-hydro-marine-R&amp;D</a:t>
            </a:r>
          </a:p>
          <a:p>
            <a:pPr>
              <a:buSzPct val="130000"/>
            </a:pPr>
            <a:r>
              <a:rPr lang="en-US" sz="2200" dirty="0" smtClean="0">
                <a:solidFill>
                  <a:srgbClr val="000090"/>
                </a:solidFill>
              </a:rPr>
              <a:t> 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hr-HR" sz="2200" dirty="0" smtClean="0">
                <a:solidFill>
                  <a:srgbClr val="000090"/>
                </a:solidFill>
              </a:rPr>
              <a:t>  </a:t>
            </a:r>
            <a:r>
              <a:rPr lang="en-GB" sz="2200" u="sng" dirty="0" smtClean="0">
                <a:solidFill>
                  <a:srgbClr val="000090"/>
                </a:solidFill>
              </a:rPr>
              <a:t>Optimization</a:t>
            </a:r>
            <a:r>
              <a:rPr lang="en-GB" sz="2200" dirty="0" smtClean="0">
                <a:solidFill>
                  <a:srgbClr val="000090"/>
                </a:solidFill>
              </a:rPr>
              <a:t> of WMO </a:t>
            </a:r>
            <a:r>
              <a:rPr lang="en-GB" sz="2200" b="1" dirty="0" smtClean="0">
                <a:solidFill>
                  <a:srgbClr val="000090"/>
                </a:solidFill>
              </a:rPr>
              <a:t>constituent body </a:t>
            </a:r>
            <a:r>
              <a:rPr lang="en-GB" sz="2200" i="1" dirty="0" smtClean="0">
                <a:solidFill>
                  <a:srgbClr val="000090"/>
                </a:solidFill>
              </a:rPr>
              <a:t>activities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endParaRPr lang="hr-HR" sz="2200" dirty="0" smtClean="0">
              <a:solidFill>
                <a:srgbClr val="000090"/>
              </a:solidFill>
            </a:endParaRPr>
          </a:p>
          <a:p>
            <a:pPr>
              <a:buSzPct val="130000"/>
            </a:pPr>
            <a:endParaRPr lang="en-US" sz="2200" dirty="0" smtClean="0">
              <a:solidFill>
                <a:srgbClr val="000090"/>
              </a:solidFill>
            </a:endParaRPr>
          </a:p>
          <a:p>
            <a:pPr>
              <a:buSzPct val="130000"/>
              <a:buFont typeface="Arial" pitchFamily="34" charset="0"/>
              <a:buChar char="•"/>
            </a:pPr>
            <a:r>
              <a:rPr lang="hr-HR" sz="2200" dirty="0" smtClean="0">
                <a:solidFill>
                  <a:srgbClr val="000090"/>
                </a:solidFill>
              </a:rPr>
              <a:t>  </a:t>
            </a:r>
            <a:r>
              <a:rPr lang="en-GB" sz="2200" u="sng" dirty="0" smtClean="0">
                <a:solidFill>
                  <a:srgbClr val="000090"/>
                </a:solidFill>
              </a:rPr>
              <a:t>Interaction</a:t>
            </a:r>
            <a:r>
              <a:rPr lang="en-GB" sz="2200" dirty="0" smtClean="0">
                <a:solidFill>
                  <a:srgbClr val="000090"/>
                </a:solidFill>
              </a:rPr>
              <a:t> with the </a:t>
            </a:r>
            <a:r>
              <a:rPr lang="en-GB" sz="2200" b="1" dirty="0" smtClean="0">
                <a:solidFill>
                  <a:srgbClr val="000090"/>
                </a:solidFill>
              </a:rPr>
              <a:t>private sector</a:t>
            </a:r>
            <a:r>
              <a:rPr lang="en-US" sz="2200" b="1" dirty="0" smtClean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-5116" y="512848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>
                <a:solidFill>
                  <a:srgbClr val="000090"/>
                </a:solidFill>
              </a:rPr>
              <a:t>WMO SG - slide</a:t>
            </a:r>
            <a:endParaRPr lang="hr-HR" i="1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77148"/>
            <a:ext cx="68580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14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 bldLvl="5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838326" y="105881"/>
            <a:ext cx="526732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WMO Priorities 2016-19 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2875" y="971550"/>
            <a:ext cx="8820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b="1" dirty="0" smtClean="0">
                <a:solidFill>
                  <a:srgbClr val="000090"/>
                </a:solidFill>
              </a:rPr>
              <a:t>WMO Priorities 2016-19 (Target examples) 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hr-HR" sz="2000" dirty="0" smtClean="0">
                <a:solidFill>
                  <a:srgbClr val="000090"/>
                </a:solidFill>
              </a:rPr>
              <a:t>  </a:t>
            </a:r>
            <a:r>
              <a:rPr lang="en-US" sz="2000" b="1" dirty="0" smtClean="0">
                <a:solidFill>
                  <a:srgbClr val="000090"/>
                </a:solidFill>
              </a:rPr>
              <a:t>Disaster Risk Reduction Indicators </a:t>
            </a:r>
            <a:endParaRPr lang="hr-HR" sz="2000" b="1" dirty="0" smtClean="0">
              <a:solidFill>
                <a:srgbClr val="000090"/>
              </a:solidFill>
            </a:endParaRPr>
          </a:p>
          <a:p>
            <a:pPr marL="457200" indent="-457200">
              <a:spcAft>
                <a:spcPts val="600"/>
              </a:spcAft>
              <a:buSzPct val="100000"/>
            </a:pPr>
            <a:r>
              <a:rPr lang="hr-HR" sz="2000" dirty="0" smtClean="0">
                <a:solidFill>
                  <a:srgbClr val="000090"/>
                </a:solidFill>
              </a:rPr>
              <a:t>          </a:t>
            </a:r>
            <a:r>
              <a:rPr lang="en-US" sz="2000" dirty="0" smtClean="0">
                <a:solidFill>
                  <a:srgbClr val="000090"/>
                </a:solidFill>
              </a:rPr>
              <a:t>e.g. </a:t>
            </a:r>
            <a:r>
              <a:rPr lang="en-US" sz="2000" i="1" dirty="0" smtClean="0">
                <a:solidFill>
                  <a:srgbClr val="C00000"/>
                </a:solidFill>
              </a:rPr>
              <a:t># of countries with MHEWS, range of services at NMHSs </a:t>
            </a:r>
          </a:p>
          <a:p>
            <a:pPr marL="457200" indent="-457200">
              <a:buSzPct val="100000"/>
              <a:buFont typeface="+mj-lt"/>
              <a:buAutoNum type="arabicPeriod" startAt="2"/>
            </a:pPr>
            <a:r>
              <a:rPr lang="hr-HR" sz="2000" dirty="0" smtClean="0">
                <a:solidFill>
                  <a:srgbClr val="000090"/>
                </a:solidFill>
              </a:rPr>
              <a:t>  </a:t>
            </a:r>
            <a:r>
              <a:rPr lang="en-US" sz="2000" b="1" dirty="0" smtClean="0">
                <a:solidFill>
                  <a:srgbClr val="000090"/>
                </a:solidFill>
              </a:rPr>
              <a:t>Global Framework for Climate Services </a:t>
            </a:r>
            <a:endParaRPr lang="hr-HR" sz="2000" b="1" dirty="0" smtClean="0">
              <a:solidFill>
                <a:srgbClr val="000090"/>
              </a:solidFill>
            </a:endParaRPr>
          </a:p>
          <a:p>
            <a:pPr marL="457200" indent="-457200">
              <a:spcAft>
                <a:spcPts val="600"/>
              </a:spcAft>
              <a:buSzPct val="100000"/>
            </a:pPr>
            <a:r>
              <a:rPr lang="hr-HR" sz="2000" dirty="0" smtClean="0">
                <a:solidFill>
                  <a:srgbClr val="000090"/>
                </a:solidFill>
              </a:rPr>
              <a:t>          </a:t>
            </a:r>
            <a:r>
              <a:rPr lang="en-US" sz="2000" i="1" dirty="0" smtClean="0">
                <a:solidFill>
                  <a:srgbClr val="C00000"/>
                </a:solidFill>
              </a:rPr>
              <a:t># of countries with climate services </a:t>
            </a:r>
          </a:p>
          <a:p>
            <a:pPr marL="457200" indent="-457200">
              <a:buSzPct val="100000"/>
              <a:buFont typeface="+mj-lt"/>
              <a:buAutoNum type="arabicPeriod" startAt="3"/>
            </a:pPr>
            <a:r>
              <a:rPr lang="hr-HR" sz="2000" dirty="0" smtClean="0">
                <a:solidFill>
                  <a:srgbClr val="000090"/>
                </a:solidFill>
              </a:rPr>
              <a:t>  </a:t>
            </a:r>
            <a:r>
              <a:rPr lang="en-US" sz="2000" b="1" dirty="0" smtClean="0">
                <a:solidFill>
                  <a:srgbClr val="000090"/>
                </a:solidFill>
              </a:rPr>
              <a:t>WMO Integrated Global Observing System </a:t>
            </a:r>
            <a:endParaRPr lang="hr-HR" sz="2000" b="1" dirty="0" smtClean="0">
              <a:solidFill>
                <a:srgbClr val="000090"/>
              </a:solidFill>
            </a:endParaRPr>
          </a:p>
          <a:p>
            <a:pPr marL="457200" indent="-457200">
              <a:spcAft>
                <a:spcPts val="600"/>
              </a:spcAft>
              <a:buSzPct val="100000"/>
            </a:pPr>
            <a:r>
              <a:rPr lang="hr-HR" sz="2000" dirty="0" smtClean="0">
                <a:solidFill>
                  <a:srgbClr val="000090"/>
                </a:solidFill>
              </a:rPr>
              <a:t>          </a:t>
            </a:r>
            <a:r>
              <a:rPr lang="en-US" sz="2000" i="1" dirty="0" smtClean="0">
                <a:solidFill>
                  <a:srgbClr val="C00000"/>
                </a:solidFill>
              </a:rPr>
              <a:t># of WIGOS compliant countries </a:t>
            </a:r>
          </a:p>
          <a:p>
            <a:pPr marL="457200" indent="-457200">
              <a:buSzPct val="100000"/>
              <a:buFont typeface="+mj-lt"/>
              <a:buAutoNum type="arabicPeriod" startAt="4"/>
            </a:pPr>
            <a:r>
              <a:rPr lang="hr-HR" sz="2000" dirty="0" smtClean="0">
                <a:solidFill>
                  <a:srgbClr val="000090"/>
                </a:solidFill>
              </a:rPr>
              <a:t>  </a:t>
            </a:r>
            <a:r>
              <a:rPr lang="en-US" sz="2000" b="1" dirty="0" smtClean="0">
                <a:solidFill>
                  <a:srgbClr val="000090"/>
                </a:solidFill>
              </a:rPr>
              <a:t>Aviation meteorological services </a:t>
            </a:r>
            <a:endParaRPr lang="hr-HR" sz="2000" b="1" dirty="0" smtClean="0">
              <a:solidFill>
                <a:srgbClr val="000090"/>
              </a:solidFill>
            </a:endParaRPr>
          </a:p>
          <a:p>
            <a:pPr marL="457200" indent="-457200">
              <a:spcAft>
                <a:spcPts val="600"/>
              </a:spcAft>
              <a:buSzPct val="100000"/>
            </a:pPr>
            <a:r>
              <a:rPr lang="hr-HR" sz="2000" b="1" dirty="0" smtClean="0">
                <a:solidFill>
                  <a:srgbClr val="000090"/>
                </a:solidFill>
              </a:rPr>
              <a:t>          </a:t>
            </a:r>
            <a:r>
              <a:rPr lang="en-US" sz="2000" i="1" dirty="0" smtClean="0">
                <a:solidFill>
                  <a:srgbClr val="C00000"/>
                </a:solidFill>
              </a:rPr>
              <a:t># of countries with QMS </a:t>
            </a:r>
          </a:p>
          <a:p>
            <a:pPr marL="457200" indent="-457200">
              <a:buSzPct val="100000"/>
              <a:buFont typeface="+mj-lt"/>
              <a:buAutoNum type="arabicPeriod" startAt="5"/>
            </a:pPr>
            <a:r>
              <a:rPr lang="hr-HR" sz="2000" dirty="0" smtClean="0">
                <a:solidFill>
                  <a:srgbClr val="000090"/>
                </a:solidFill>
              </a:rPr>
              <a:t>  </a:t>
            </a:r>
            <a:r>
              <a:rPr lang="en-US" sz="2000" b="1" dirty="0" smtClean="0">
                <a:solidFill>
                  <a:srgbClr val="000090"/>
                </a:solidFill>
              </a:rPr>
              <a:t>Polar and high mountains regions </a:t>
            </a:r>
            <a:endParaRPr lang="hr-HR" sz="2000" b="1" dirty="0" smtClean="0">
              <a:solidFill>
                <a:srgbClr val="000090"/>
              </a:solidFill>
            </a:endParaRPr>
          </a:p>
          <a:p>
            <a:pPr marL="457200" indent="-457200">
              <a:spcAft>
                <a:spcPts val="600"/>
              </a:spcAft>
              <a:buSzPct val="100000"/>
            </a:pPr>
            <a:r>
              <a:rPr lang="hr-HR" sz="2000" dirty="0" smtClean="0">
                <a:solidFill>
                  <a:srgbClr val="000090"/>
                </a:solidFill>
              </a:rPr>
              <a:t>          </a:t>
            </a:r>
            <a:r>
              <a:rPr lang="en-US" sz="2000" i="1" dirty="0" smtClean="0">
                <a:solidFill>
                  <a:srgbClr val="C00000"/>
                </a:solidFill>
              </a:rPr>
              <a:t>Implementation of </a:t>
            </a:r>
            <a:r>
              <a:rPr lang="hr-HR" sz="2000" i="1" dirty="0" smtClean="0">
                <a:solidFill>
                  <a:srgbClr val="C00000"/>
                </a:solidFill>
              </a:rPr>
              <a:t>YOPP (</a:t>
            </a:r>
            <a:r>
              <a:rPr lang="en-US" sz="2000" i="1" dirty="0" smtClean="0">
                <a:solidFill>
                  <a:srgbClr val="C00000"/>
                </a:solidFill>
              </a:rPr>
              <a:t>Y</a:t>
            </a:r>
            <a:r>
              <a:rPr lang="hr-HR" sz="1600" i="1" dirty="0" smtClean="0">
                <a:solidFill>
                  <a:srgbClr val="C00000"/>
                </a:solidFill>
              </a:rPr>
              <a:t>ear</a:t>
            </a:r>
            <a:r>
              <a:rPr lang="en-US" sz="2000" i="1" dirty="0" smtClean="0">
                <a:solidFill>
                  <a:srgbClr val="C00000"/>
                </a:solidFill>
              </a:rPr>
              <a:t>O</a:t>
            </a:r>
            <a:r>
              <a:rPr lang="hr-HR" sz="1600" i="1" dirty="0" smtClean="0">
                <a:solidFill>
                  <a:srgbClr val="C00000"/>
                </a:solidFill>
              </a:rPr>
              <a:t>f</a:t>
            </a:r>
            <a:r>
              <a:rPr lang="en-US" sz="2000" i="1" dirty="0" smtClean="0">
                <a:solidFill>
                  <a:srgbClr val="C00000"/>
                </a:solidFill>
              </a:rPr>
              <a:t>P</a:t>
            </a:r>
            <a:r>
              <a:rPr lang="hr-HR" sz="1600" i="1" dirty="0" smtClean="0">
                <a:solidFill>
                  <a:srgbClr val="C00000"/>
                </a:solidFill>
              </a:rPr>
              <a:t>olar</a:t>
            </a:r>
            <a:r>
              <a:rPr lang="en-US" sz="2000" i="1" dirty="0" smtClean="0">
                <a:solidFill>
                  <a:srgbClr val="C00000"/>
                </a:solidFill>
              </a:rPr>
              <a:t>P</a:t>
            </a:r>
            <a:r>
              <a:rPr lang="hr-HR" sz="1600" i="1" dirty="0" smtClean="0">
                <a:solidFill>
                  <a:srgbClr val="C00000"/>
                </a:solidFill>
              </a:rPr>
              <a:t>rediction)</a:t>
            </a:r>
            <a:r>
              <a:rPr lang="en-US" sz="2000" i="1" dirty="0" smtClean="0">
                <a:solidFill>
                  <a:srgbClr val="C00000"/>
                </a:solidFill>
              </a:rPr>
              <a:t>, </a:t>
            </a:r>
            <a:r>
              <a:rPr lang="en-US" sz="2000" i="1" dirty="0" smtClean="0">
                <a:solidFill>
                  <a:srgbClr val="C00000"/>
                </a:solidFill>
              </a:rPr>
              <a:t>improved observing systems </a:t>
            </a:r>
          </a:p>
          <a:p>
            <a:pPr marL="457200" indent="-457200">
              <a:buSzPct val="100000"/>
              <a:buFont typeface="+mj-lt"/>
              <a:buAutoNum type="arabicPeriod" startAt="6"/>
            </a:pPr>
            <a:r>
              <a:rPr lang="hr-HR" sz="2000" b="1" dirty="0" smtClean="0">
                <a:solidFill>
                  <a:srgbClr val="000090"/>
                </a:solidFill>
              </a:rPr>
              <a:t>  </a:t>
            </a:r>
            <a:r>
              <a:rPr lang="en-US" sz="2000" b="1" dirty="0" smtClean="0">
                <a:solidFill>
                  <a:srgbClr val="000090"/>
                </a:solidFill>
              </a:rPr>
              <a:t>Capacity Development </a:t>
            </a:r>
            <a:endParaRPr lang="hr-HR" sz="2000" b="1" dirty="0" smtClean="0">
              <a:solidFill>
                <a:srgbClr val="000090"/>
              </a:solidFill>
            </a:endParaRPr>
          </a:p>
          <a:p>
            <a:pPr marL="457200" indent="-457200">
              <a:spcAft>
                <a:spcPts val="600"/>
              </a:spcAft>
              <a:buSzPct val="100000"/>
            </a:pPr>
            <a:r>
              <a:rPr lang="hr-HR" sz="2000" dirty="0" smtClean="0">
                <a:solidFill>
                  <a:srgbClr val="000090"/>
                </a:solidFill>
              </a:rPr>
              <a:t>          </a:t>
            </a:r>
            <a:r>
              <a:rPr lang="en-US" sz="2000" i="1" dirty="0" smtClean="0">
                <a:solidFill>
                  <a:srgbClr val="C00000"/>
                </a:solidFill>
              </a:rPr>
              <a:t># of projects &amp; their volume, improved service capacity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</a:p>
          <a:p>
            <a:pPr marL="457200" indent="-457200">
              <a:buSzPct val="100000"/>
              <a:buFont typeface="+mj-lt"/>
              <a:buAutoNum type="arabicPeriod" startAt="7"/>
            </a:pPr>
            <a:r>
              <a:rPr lang="hr-HR" sz="2000" dirty="0" smtClean="0">
                <a:solidFill>
                  <a:srgbClr val="000090"/>
                </a:solidFill>
              </a:rPr>
              <a:t>  </a:t>
            </a:r>
            <a:r>
              <a:rPr lang="en-US" sz="2000" b="1" dirty="0" smtClean="0">
                <a:solidFill>
                  <a:srgbClr val="000090"/>
                </a:solidFill>
              </a:rPr>
              <a:t>Governance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endParaRPr lang="hr-HR" sz="2000" dirty="0" smtClean="0">
              <a:solidFill>
                <a:srgbClr val="000090"/>
              </a:solidFill>
            </a:endParaRPr>
          </a:p>
          <a:p>
            <a:pPr marL="457200" indent="-457200">
              <a:buSzPct val="100000"/>
            </a:pPr>
            <a:r>
              <a:rPr lang="hr-HR" sz="2000" dirty="0" smtClean="0">
                <a:solidFill>
                  <a:srgbClr val="000090"/>
                </a:solidFill>
              </a:rPr>
              <a:t>          </a:t>
            </a:r>
            <a:r>
              <a:rPr lang="en-US" sz="2000" i="1" dirty="0" smtClean="0">
                <a:solidFill>
                  <a:srgbClr val="C00000"/>
                </a:solidFill>
              </a:rPr>
              <a:t>Efficiency and validity of constituent body structure, administrative </a:t>
            </a:r>
            <a:r>
              <a:rPr lang="hr-HR" sz="2000" i="1" dirty="0" smtClean="0">
                <a:solidFill>
                  <a:srgbClr val="C00000"/>
                </a:solidFill>
              </a:rPr>
              <a:t> </a:t>
            </a:r>
          </a:p>
          <a:p>
            <a:pPr marL="457200" indent="-457200">
              <a:buSzPct val="100000"/>
            </a:pPr>
            <a:r>
              <a:rPr lang="hr-HR" sz="2000" i="1" dirty="0" smtClean="0">
                <a:solidFill>
                  <a:srgbClr val="C00000"/>
                </a:solidFill>
              </a:rPr>
              <a:t>          </a:t>
            </a:r>
            <a:r>
              <a:rPr lang="en-US" sz="2000" i="1" dirty="0" smtClean="0">
                <a:solidFill>
                  <a:srgbClr val="C00000"/>
                </a:solidFill>
              </a:rPr>
              <a:t>processes, efficiency of meetings, working practices 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116" y="512848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>
                <a:solidFill>
                  <a:srgbClr val="000090"/>
                </a:solidFill>
              </a:rPr>
              <a:t>WMO SG - slide</a:t>
            </a:r>
            <a:endParaRPr lang="hr-HR" i="1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77148"/>
            <a:ext cx="68580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15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019175" y="-6670"/>
            <a:ext cx="6524625" cy="74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cope with WMO complexity ?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907285" y="-116211"/>
            <a:ext cx="5588986" cy="792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5116" y="512848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>
                <a:solidFill>
                  <a:srgbClr val="000090"/>
                </a:solidFill>
              </a:rPr>
              <a:t>WMO SG - slide</a:t>
            </a:r>
            <a:endParaRPr lang="hr-HR" i="1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77148"/>
            <a:ext cx="68580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16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784989" y="-125451"/>
            <a:ext cx="5599126" cy="794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19175" y="-6670"/>
            <a:ext cx="6524625" cy="74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cope with WMO complexity ?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116" y="512848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>
                <a:solidFill>
                  <a:srgbClr val="000090"/>
                </a:solidFill>
              </a:rPr>
              <a:t>WMO SG - slide</a:t>
            </a:r>
            <a:endParaRPr lang="hr-HR" i="1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77148"/>
            <a:ext cx="68580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17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721923" y="-155880"/>
            <a:ext cx="5701219" cy="805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19175" y="-6670"/>
            <a:ext cx="6524625" cy="74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cope with WMO complexity ?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116" y="512848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>
                <a:solidFill>
                  <a:srgbClr val="000090"/>
                </a:solidFill>
              </a:rPr>
              <a:t>WMO SG - slide</a:t>
            </a:r>
            <a:endParaRPr lang="hr-HR" i="1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77148"/>
            <a:ext cx="68580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18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713668" y="-157121"/>
            <a:ext cx="5687796" cy="80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19175" y="-6670"/>
            <a:ext cx="6524625" cy="74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cope with WMO complexity ?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116" y="512848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>
                <a:solidFill>
                  <a:srgbClr val="000090"/>
                </a:solidFill>
              </a:rPr>
              <a:t>WMO SG - slide</a:t>
            </a:r>
            <a:endParaRPr lang="hr-HR" i="1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77148"/>
            <a:ext cx="68580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19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sp>
        <p:nvSpPr>
          <p:cNvPr id="537604" name="Text Box 4"/>
          <p:cNvSpPr txBox="1">
            <a:spLocks noChangeArrowheads="1"/>
          </p:cNvSpPr>
          <p:nvPr/>
        </p:nvSpPr>
        <p:spPr bwMode="auto">
          <a:xfrm>
            <a:off x="813097" y="933450"/>
            <a:ext cx="8207078" cy="555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68288" indent="-268288" algn="just">
              <a:spcAft>
                <a:spcPts val="400"/>
              </a:spcAft>
              <a:buClr>
                <a:srgbClr val="F4C600"/>
              </a:buClr>
              <a:buFontTx/>
              <a:buChar char="•"/>
            </a:pPr>
            <a: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Follow ups of the MG-4</a:t>
            </a:r>
            <a:endParaRPr lang="hr-HR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268288" indent="-268288" algn="just">
              <a:spcAft>
                <a:spcPts val="400"/>
              </a:spcAft>
              <a:buClr>
                <a:srgbClr val="F4C600"/>
              </a:buClr>
              <a:buFontTx/>
              <a:buChar char="•"/>
            </a:pPr>
            <a: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Some of the Major Achievements</a:t>
            </a:r>
          </a:p>
          <a:p>
            <a:pPr marL="268288" indent="-268288" algn="just">
              <a:spcAft>
                <a:spcPts val="800"/>
              </a:spcAft>
              <a:buClr>
                <a:srgbClr val="F4C600"/>
              </a:buClr>
              <a:buFontTx/>
              <a:buChar char="•"/>
            </a:pPr>
            <a:r>
              <a:rPr lang="en-GB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Challenges – Benefits – Priorities</a:t>
            </a:r>
            <a:endParaRPr lang="hr-HR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268288" indent="-268288" algn="just">
              <a:spcAft>
                <a:spcPts val="400"/>
              </a:spcAft>
              <a:buClr>
                <a:srgbClr val="F4C600"/>
              </a:buClr>
            </a:pPr>
            <a:r>
              <a:rPr lang="hr-H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----</a:t>
            </a:r>
            <a:endParaRPr lang="en-GB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268288" indent="-268288" algn="just">
              <a:spcAft>
                <a:spcPts val="400"/>
              </a:spcAft>
              <a:buClr>
                <a:srgbClr val="F4C600"/>
              </a:buClr>
              <a:buFontTx/>
              <a:buChar char="•"/>
            </a:pPr>
            <a:r>
              <a:rPr lang="en-US" sz="2400" b="1" i="1" dirty="0" smtClean="0">
                <a:solidFill>
                  <a:srgbClr val="000066"/>
                </a:solidFill>
                <a:latin typeface="Calibri" pitchFamily="34" charset="0"/>
              </a:rPr>
              <a:t>How to cope with Priorities ?</a:t>
            </a:r>
            <a:r>
              <a:rPr lang="hr-HR" sz="2400" dirty="0" smtClean="0">
                <a:solidFill>
                  <a:srgbClr val="000066"/>
                </a:solidFill>
                <a:latin typeface="Calibri" pitchFamily="34" charset="0"/>
              </a:rPr>
              <a:t>                        – </a:t>
            </a:r>
            <a:r>
              <a:rPr lang="hr-HR" sz="2400" i="1" dirty="0" smtClean="0">
                <a:solidFill>
                  <a:srgbClr val="000066"/>
                </a:solidFill>
                <a:latin typeface="Calibri" pitchFamily="34" charset="0"/>
              </a:rPr>
              <a:t>Rob Varley slide</a:t>
            </a:r>
            <a:endParaRPr lang="hr-HR" sz="24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268288" indent="-268288" algn="just">
              <a:buClr>
                <a:srgbClr val="F4C600"/>
              </a:buClr>
            </a:pPr>
            <a:r>
              <a:rPr lang="hr-H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----</a:t>
            </a:r>
            <a:endParaRPr lang="en-US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268288" indent="-268288" algn="just">
              <a:buClr>
                <a:srgbClr val="F4C600"/>
              </a:buClr>
              <a:buFontTx/>
              <a:buChar char="•"/>
            </a:pPr>
            <a:r>
              <a:rPr lang="en-US" sz="2400" b="1" i="1" dirty="0" smtClean="0">
                <a:solidFill>
                  <a:srgbClr val="000066"/>
                </a:solidFill>
                <a:latin typeface="Calibri" pitchFamily="34" charset="0"/>
              </a:rPr>
              <a:t>WMO Strategic Priorities</a:t>
            </a:r>
            <a:r>
              <a:rPr lang="hr-HR" sz="2400" b="1" i="1" dirty="0" smtClean="0">
                <a:solidFill>
                  <a:srgbClr val="000066"/>
                </a:solidFill>
                <a:latin typeface="Calibri" pitchFamily="34" charset="0"/>
              </a:rPr>
              <a:t> 2017-2023           </a:t>
            </a:r>
            <a:r>
              <a:rPr lang="hr-HR" sz="2400" dirty="0" smtClean="0">
                <a:solidFill>
                  <a:srgbClr val="000066"/>
                </a:solidFill>
                <a:latin typeface="Calibri" pitchFamily="34" charset="0"/>
              </a:rPr>
              <a:t>– </a:t>
            </a:r>
            <a:r>
              <a:rPr lang="hr-HR" sz="2400" i="1" dirty="0" smtClean="0">
                <a:solidFill>
                  <a:srgbClr val="000066"/>
                </a:solidFill>
                <a:latin typeface="Calibri" pitchFamily="34" charset="0"/>
              </a:rPr>
              <a:t>SG slides</a:t>
            </a:r>
            <a:endParaRPr lang="hr-HR" sz="24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268288" indent="-268288" algn="just">
              <a:buClr>
                <a:srgbClr val="F4C600"/>
              </a:buClr>
              <a:buFontTx/>
              <a:buChar char="•"/>
            </a:pPr>
            <a:r>
              <a:rPr lang="en-US" sz="2400" b="1" i="1" dirty="0" smtClean="0">
                <a:solidFill>
                  <a:srgbClr val="000066"/>
                </a:solidFill>
                <a:latin typeface="Calibri" pitchFamily="34" charset="0"/>
              </a:rPr>
              <a:t>WMO Priorities 2016-19</a:t>
            </a:r>
            <a:r>
              <a:rPr lang="hr-HR" sz="2400" b="1" i="1" dirty="0" smtClean="0">
                <a:solidFill>
                  <a:srgbClr val="000066"/>
                </a:solidFill>
                <a:latin typeface="Calibri" pitchFamily="34" charset="0"/>
              </a:rPr>
              <a:t>                                         </a:t>
            </a:r>
          </a:p>
          <a:p>
            <a:pPr marL="268288" indent="-268288" algn="just">
              <a:buClr>
                <a:srgbClr val="F4C600"/>
              </a:buClr>
              <a:buFontTx/>
              <a:buChar char="•"/>
            </a:pPr>
            <a:r>
              <a:rPr lang="en-US" sz="2400" b="1" i="1" dirty="0" smtClean="0">
                <a:solidFill>
                  <a:srgbClr val="000066"/>
                </a:solidFill>
                <a:latin typeface="Calibri" pitchFamily="34" charset="0"/>
              </a:rPr>
              <a:t>How to cope with WMO complexity ?</a:t>
            </a:r>
            <a:r>
              <a:rPr lang="hr-HR" sz="2400" b="1" i="1" dirty="0" smtClean="0">
                <a:solidFill>
                  <a:srgbClr val="000066"/>
                </a:solidFill>
                <a:latin typeface="Calibri" pitchFamily="34" charset="0"/>
              </a:rPr>
              <a:t>                 </a:t>
            </a:r>
            <a:endParaRPr lang="hr-HR" sz="2400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268288" indent="-268288" algn="just">
              <a:buClr>
                <a:srgbClr val="F4C600"/>
              </a:buClr>
              <a:buFontTx/>
              <a:buChar char="•"/>
            </a:pPr>
            <a:r>
              <a:rPr lang="en-US" sz="2400" b="1" i="1" dirty="0" smtClean="0">
                <a:solidFill>
                  <a:srgbClr val="000066"/>
                </a:solidFill>
                <a:latin typeface="Calibri" pitchFamily="34" charset="0"/>
              </a:rPr>
              <a:t>How to cope with more and more meetings ?</a:t>
            </a:r>
            <a:r>
              <a:rPr lang="hr-HR" sz="2400" b="1" i="1" dirty="0" smtClean="0">
                <a:solidFill>
                  <a:srgbClr val="000066"/>
                </a:solidFill>
                <a:latin typeface="Calibri" pitchFamily="34" charset="0"/>
              </a:rPr>
              <a:t>   </a:t>
            </a:r>
            <a:endParaRPr lang="hr-HR" sz="2400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268288" indent="-268288" algn="just">
              <a:spcAft>
                <a:spcPts val="800"/>
              </a:spcAft>
              <a:buClr>
                <a:srgbClr val="F4C600"/>
              </a:buClr>
            </a:pPr>
            <a:r>
              <a:rPr lang="hr-HR" sz="2400" b="1" i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----</a:t>
            </a:r>
            <a:endParaRPr lang="en-US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268288" indent="-268288" algn="just">
              <a:buClr>
                <a:srgbClr val="F4C600"/>
              </a:buClr>
              <a:buFontTx/>
              <a:buChar char="•"/>
            </a:pPr>
            <a:r>
              <a:rPr lang="en-US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How to plan inputs for the RAVI 17th Session ?</a:t>
            </a:r>
            <a:endParaRPr lang="hr-HR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542925" indent="-276225" algn="just" defTabSz="542925">
              <a:buClr>
                <a:srgbClr val="F4C600"/>
              </a:buClr>
              <a:buSzPct val="80000"/>
              <a:buFont typeface="Wingdings" pitchFamily="2" charset="2"/>
              <a:buChar char="ü"/>
            </a:pPr>
            <a:r>
              <a:rPr lang="hr-HR" sz="2000" i="1" dirty="0" smtClean="0">
                <a:solidFill>
                  <a:srgbClr val="000066"/>
                </a:solidFill>
                <a:latin typeface="Calibri" pitchFamily="34" charset="0"/>
              </a:rPr>
              <a:t>Results of Meeting of ROP TT, Geneva, 3 March 2017</a:t>
            </a:r>
          </a:p>
          <a:p>
            <a:pPr marL="542925" indent="-276225" algn="just" defTabSz="542925">
              <a:buClr>
                <a:srgbClr val="F4C600"/>
              </a:buClr>
              <a:buSzPct val="80000"/>
              <a:buFont typeface="Wingdings" pitchFamily="2" charset="2"/>
              <a:buChar char="ü"/>
            </a:pPr>
            <a:r>
              <a:rPr lang="en-US" sz="2000" i="1" dirty="0" smtClean="0">
                <a:solidFill>
                  <a:srgbClr val="000066"/>
                </a:solidFill>
                <a:latin typeface="Calibri" pitchFamily="34" charset="0"/>
              </a:rPr>
              <a:t>Lessons learned – filling the gaps</a:t>
            </a:r>
            <a:endParaRPr lang="en-US" sz="2400" b="1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i-FI" sz="2800" b="1" i="0" u="none" strike="noStrike" kern="0" cap="none" spc="0" normalizeH="0" baseline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CONTENTS</a:t>
            </a:r>
            <a:endParaRPr kumimoji="0" lang="en-GB" altLang="fi-FI" sz="2800" b="0" i="0" u="none" strike="noStrike" kern="0" cap="none" spc="0" normalizeH="0" baseline="0" dirty="0" smtClean="0">
              <a:ln>
                <a:noFill/>
              </a:ln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1550" y="6477148"/>
            <a:ext cx="55245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2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Picture 7" descr="RA 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37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7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37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37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37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37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37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37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37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37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37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37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37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3760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4" grpId="0" uiExpand="1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712953" y="-153262"/>
            <a:ext cx="5672311" cy="804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 rot="1618587">
            <a:off x="2076450" y="4289941"/>
            <a:ext cx="4924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/ interactions - too complex</a:t>
            </a:r>
            <a:endParaRPr lang="en-GB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19175" y="-6670"/>
            <a:ext cx="6524625" cy="74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cope with WMO complexity ?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116" y="512848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smtClean="0">
                <a:solidFill>
                  <a:srgbClr val="000090"/>
                </a:solidFill>
              </a:rPr>
              <a:t>WMO SG - slide</a:t>
            </a:r>
            <a:endParaRPr lang="hr-HR" i="1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77148"/>
            <a:ext cx="68580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20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733425" y="48731"/>
            <a:ext cx="7150838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cope with more and more meetings ?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791526" y="-146309"/>
            <a:ext cx="5650182" cy="801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-5116" y="512848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000090"/>
                </a:solidFill>
              </a:rPr>
              <a:t>WMO SG - slide</a:t>
            </a:r>
            <a:endParaRPr lang="en-GB" i="1" dirty="0"/>
          </a:p>
        </p:txBody>
      </p:sp>
      <p:sp>
        <p:nvSpPr>
          <p:cNvPr id="9" name="Rectangle 8"/>
          <p:cNvSpPr/>
          <p:nvPr/>
        </p:nvSpPr>
        <p:spPr>
          <a:xfrm rot="20120314">
            <a:off x="1834336" y="3127920"/>
            <a:ext cx="5378804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600" b="1" smtClean="0">
                <a:solidFill>
                  <a:srgbClr val="000090"/>
                </a:solidFill>
              </a:rPr>
              <a:t>WMO</a:t>
            </a:r>
            <a:r>
              <a:rPr lang="en-GB" sz="2600" smtClean="0">
                <a:solidFill>
                  <a:srgbClr val="000090"/>
                </a:solidFill>
              </a:rPr>
              <a:t> – </a:t>
            </a:r>
            <a:r>
              <a:rPr lang="en-GB" sz="2600" b="1" smtClean="0">
                <a:solidFill>
                  <a:srgbClr val="000090"/>
                </a:solidFill>
              </a:rPr>
              <a:t>W</a:t>
            </a:r>
            <a:r>
              <a:rPr lang="en-GB" sz="2600" smtClean="0">
                <a:solidFill>
                  <a:srgbClr val="000090"/>
                </a:solidFill>
              </a:rPr>
              <a:t>orld </a:t>
            </a:r>
            <a:r>
              <a:rPr lang="en-GB" sz="2600" b="1" smtClean="0">
                <a:solidFill>
                  <a:srgbClr val="000090"/>
                </a:solidFill>
              </a:rPr>
              <a:t>M</a:t>
            </a:r>
            <a:r>
              <a:rPr lang="en-GB" sz="2600" smtClean="0">
                <a:solidFill>
                  <a:srgbClr val="000090"/>
                </a:solidFill>
              </a:rPr>
              <a:t>eeting </a:t>
            </a:r>
            <a:r>
              <a:rPr lang="en-GB" sz="2600" b="1" smtClean="0">
                <a:solidFill>
                  <a:srgbClr val="000090"/>
                </a:solidFill>
              </a:rPr>
              <a:t>O</a:t>
            </a:r>
            <a:r>
              <a:rPr lang="en-GB" sz="2600" smtClean="0">
                <a:solidFill>
                  <a:srgbClr val="000090"/>
                </a:solidFill>
              </a:rPr>
              <a:t>rganization</a:t>
            </a:r>
            <a:endParaRPr lang="en-GB" sz="260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77148"/>
            <a:ext cx="68580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21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355" y="5238748"/>
            <a:ext cx="8886015" cy="1562102"/>
          </a:xfrm>
        </p:spPr>
        <p:txBody>
          <a:bodyPr>
            <a:normAutofit fontScale="85000" lnSpcReduction="20000"/>
          </a:bodyPr>
          <a:lstStyle/>
          <a:p>
            <a:pPr>
              <a:buSzPct val="130000"/>
            </a:pPr>
            <a:r>
              <a:rPr lang="en-GB" sz="2600" b="1" dirty="0" smtClean="0">
                <a:solidFill>
                  <a:srgbClr val="000090"/>
                </a:solidFill>
              </a:rPr>
              <a:t>RA VI Activities are based o</a:t>
            </a:r>
          </a:p>
          <a:p>
            <a:pPr lvl="1">
              <a:buSzPct val="80000"/>
              <a:buFont typeface="Wingdings" pitchFamily="2" charset="2"/>
              <a:buChar char="ü"/>
            </a:pPr>
            <a:r>
              <a:rPr lang="en-GB" sz="2200" b="1" dirty="0" smtClean="0">
                <a:solidFill>
                  <a:srgbClr val="000090"/>
                </a:solidFill>
              </a:rPr>
              <a:t>Operational plan 2016 – 2017</a:t>
            </a:r>
          </a:p>
          <a:p>
            <a:pPr lvl="1">
              <a:buSzPct val="80000"/>
              <a:buFont typeface="Wingdings" pitchFamily="2" charset="2"/>
              <a:buChar char="ü"/>
            </a:pPr>
            <a:r>
              <a:rPr lang="en-GB" sz="2200" b="1" dirty="0" smtClean="0">
                <a:solidFill>
                  <a:srgbClr val="000090"/>
                </a:solidFill>
              </a:rPr>
              <a:t>Management Group decisions that are followed up by the appropriate actions</a:t>
            </a:r>
          </a:p>
          <a:p>
            <a:pPr lvl="1">
              <a:buSzPct val="80000"/>
              <a:buFont typeface="Wingdings" pitchFamily="2" charset="2"/>
              <a:buChar char="ü"/>
            </a:pPr>
            <a:r>
              <a:rPr lang="en-GB" sz="2200" b="1" dirty="0" smtClean="0">
                <a:solidFill>
                  <a:srgbClr val="000090"/>
                </a:solidFill>
              </a:rPr>
              <a:t>RA VI Working Groups / Task Teams activities</a:t>
            </a:r>
          </a:p>
          <a:p>
            <a:pPr lvl="1">
              <a:buSzPct val="80000"/>
              <a:buFont typeface="Wingdings" pitchFamily="2" charset="2"/>
              <a:buChar char="ü"/>
            </a:pPr>
            <a:r>
              <a:rPr lang="en-GB" sz="2200" b="1" dirty="0" smtClean="0">
                <a:solidFill>
                  <a:srgbClr val="000090"/>
                </a:solidFill>
              </a:rPr>
              <a:t>RA VI President activities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514475" y="364235"/>
            <a:ext cx="5233653" cy="72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Mechanism of RA VI Activities</a:t>
            </a:r>
            <a:r>
              <a:rPr lang="hr-HR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(2013 – 2017)</a:t>
            </a:r>
            <a:endParaRPr lang="en-GB" sz="2000" b="1" dirty="0" smtClean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 descr="H:\DHMZ\4. Međunarodni poslovi\1. Organizacije\1. WMO\1. Constituent Bodyes\2. EC\Meetings\EC 2016\RA VI\Radni materijal\4th RA VI 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65874"/>
            <a:ext cx="3500924" cy="196927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2465038"/>
            <a:ext cx="2790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 </a:t>
            </a:r>
            <a:r>
              <a:rPr lang="hr-HR" b="1" dirty="0" smtClean="0">
                <a:solidFill>
                  <a:schemeClr val="bg1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Management Group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8574" y="1114702"/>
            <a:ext cx="5057070" cy="168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Horizontal Scroll 7"/>
          <p:cNvSpPr/>
          <p:nvPr/>
        </p:nvSpPr>
        <p:spPr>
          <a:xfrm>
            <a:off x="3533774" y="849557"/>
            <a:ext cx="5361870" cy="2222150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106" y="3296957"/>
            <a:ext cx="4389985" cy="184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RA-6 Structure-new_16_ra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493" y="2804029"/>
            <a:ext cx="3934762" cy="271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33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-16195"/>
            <a:ext cx="7334250" cy="74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plan Input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the RAVI 17th Session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12" descr="RA V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77148"/>
            <a:ext cx="68580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22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706858"/>
            <a:ext cx="9019469" cy="72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Meeting of RAVI TT on Regional and Operational Planning</a:t>
            </a:r>
            <a:r>
              <a:rPr lang="hr-HR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Geneva,</a:t>
            </a:r>
            <a:r>
              <a:rPr lang="en-US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3 March 2017</a:t>
            </a:r>
            <a:endParaRPr lang="hr-HR" sz="2000" b="1" dirty="0" smtClean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239025"/>
            <a:ext cx="9144000" cy="531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130000"/>
              <a:buFont typeface="Arial" pitchFamily="34" charset="0"/>
              <a:buChar char="•"/>
              <a:tabLst/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Outcomes from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Regional Conference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RECO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should be 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vital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input</a:t>
            </a:r>
            <a:r>
              <a:rPr kumimoji="0" lang="hr-HR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for the 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 VI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session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rgbClr val="00009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1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30000"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 following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questions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were suggested as setting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for possible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themes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for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RECO</a:t>
            </a:r>
            <a:endParaRPr kumimoji="0" lang="hr-HR" b="1" i="0" u="none" strike="noStrike" cap="none" normalizeH="0" baseline="0" dirty="0" smtClean="0">
              <a:ln>
                <a:noFill/>
              </a:ln>
              <a:solidFill>
                <a:srgbClr val="00009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66700" marR="0" lvl="2" indent="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0000"/>
              <a:buFont typeface="Wingdings" pitchFamily="2" charset="2"/>
              <a:buChar char="ü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 current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of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RAVI serve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its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Members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in the best way? 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rgbClr val="00009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28650" lvl="3" indent="285750" defTabSz="9144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What is the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future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role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RAVI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 light of the </a:t>
            </a:r>
            <a:r>
              <a:rPr lang="en-US" i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WMO governance reform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lang="hr-HR" dirty="0" smtClean="0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28650" lvl="3" indent="285750" defTabSz="9144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 typeface="Courier New" pitchFamily="49" charset="0"/>
              <a:buChar char="o"/>
            </a:pP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What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benefit(s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 and </a:t>
            </a:r>
            <a:r>
              <a:rPr lang="en-US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where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RA VI </a:t>
            </a:r>
            <a:r>
              <a:rPr lang="en-US" i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provided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to their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Members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during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the RA VI </a:t>
            </a:r>
            <a:r>
              <a:rPr lang="en-US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MG </a:t>
            </a:r>
            <a:endParaRPr lang="hr-HR" u="sng" dirty="0" smtClean="0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28650" lvl="3" indent="285750" defTabSz="914400" eaLnBrk="0" fontAlgn="base" hangingPunct="0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en-US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mandat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</a:t>
            </a:r>
            <a:endParaRPr lang="hr-HR" dirty="0" smtClean="0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28650" lvl="3" indent="285750" defTabSz="9144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 typeface="Courier New" pitchFamily="49" charset="0"/>
              <a:buChar char="o"/>
            </a:pP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What are the</a:t>
            </a:r>
            <a:r>
              <a:rPr lang="hr-HR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lacking</a:t>
            </a:r>
            <a:r>
              <a:rPr lang="hr-HR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areas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 </a:t>
            </a:r>
            <a:r>
              <a:rPr lang="en-US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supporting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Members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as </a:t>
            </a:r>
            <a:r>
              <a:rPr lang="en-US" i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needed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lang="en-US" i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percept by the </a:t>
            </a:r>
            <a:endParaRPr lang="hr-HR" i="1" dirty="0" smtClean="0" bmk="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28650" lvl="3" indent="285750" defTabSz="914400" eaLnBrk="0" fontAlgn="base" hangingPunct="0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en-US" i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Members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hr-HR" dirty="0" smtClean="0" bmk="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28650" lvl="3" indent="285750" defTabSz="9144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 typeface="Courier New" pitchFamily="49" charset="0"/>
              <a:buChar char="o"/>
            </a:pP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What are the </a:t>
            </a:r>
            <a:r>
              <a:rPr lang="en-US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key activities 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which will </a:t>
            </a:r>
            <a:r>
              <a:rPr lang="en-US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need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to be </a:t>
            </a:r>
            <a:r>
              <a:rPr lang="en-US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implement</a:t>
            </a:r>
            <a:r>
              <a:rPr lang="hr-HR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over the </a:t>
            </a:r>
            <a:r>
              <a:rPr lang="en-US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next 6 years</a:t>
            </a:r>
            <a:endParaRPr lang="hr-HR" b="1" dirty="0" smtClean="0" bmk="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28650" lvl="3" indent="285750" defTabSz="914400" eaLnBrk="0" fontAlgn="base" hangingPunct="0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i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2018-2019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i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2020-2023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)?</a:t>
            </a:r>
            <a:endParaRPr lang="hr-HR" dirty="0" smtClean="0" bmk="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28650" lvl="3" indent="285750" defTabSz="9144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 typeface="Courier New" pitchFamily="49" charset="0"/>
              <a:buChar char="o"/>
            </a:pP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How should </a:t>
            </a:r>
            <a:r>
              <a:rPr lang="en-US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Members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i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best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plan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en-US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structure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itself to </a:t>
            </a:r>
            <a:r>
              <a:rPr lang="en-US" i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effectively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u="sng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deliver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these </a:t>
            </a:r>
            <a:endParaRPr lang="hr-HR" dirty="0" smtClean="0" bmk="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28650" lvl="3" indent="285750" defTabSz="914400" eaLnBrk="0" fontAlgn="base" hangingPunct="0">
              <a:spcBef>
                <a:spcPct val="0"/>
              </a:spcBef>
              <a:spcAft>
                <a:spcPct val="0"/>
              </a:spcAft>
              <a:buSzPct val="70000"/>
            </a:pP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i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e.g. regrouping based on language, hazards, other organizations etc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)?</a:t>
            </a:r>
            <a:endParaRPr lang="hr-HR" dirty="0" smtClean="0" bmk="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28650" lvl="3" indent="285750" defTabSz="914400" eaLnBrk="0" fontAlgn="base" hangingPunct="0">
              <a:spcBef>
                <a:spcPct val="0"/>
              </a:spcBef>
              <a:buSzPct val="70000"/>
              <a:buFont typeface="Courier New" pitchFamily="49" charset="0"/>
              <a:buChar char="o"/>
            </a:pP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How can the region </a:t>
            </a:r>
            <a:r>
              <a:rPr lang="en-US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increase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lang="en-US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efficiency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en-US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effectiveness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en-US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delivering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its </a:t>
            </a:r>
            <a:endParaRPr lang="hr-HR" dirty="0" smtClean="0" bmk="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28650" lvl="3" indent="285750" defTabSz="914400" eaLnBrk="0" fontAlgn="base" hangingPunct="0">
              <a:spcBef>
                <a:spcPct val="0"/>
              </a:spcBef>
              <a:buSzPct val="70000"/>
            </a:pP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WMO/RA VI </a:t>
            </a:r>
            <a:r>
              <a:rPr lang="en-US" b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priorities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through </a:t>
            </a:r>
            <a:r>
              <a:rPr lang="en-US" u="sng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aligning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work </a:t>
            </a:r>
            <a:r>
              <a:rPr lang="en-US" u="sng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plans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with </a:t>
            </a:r>
            <a:r>
              <a:rPr lang="en-US" u="sng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other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established </a:t>
            </a:r>
            <a:r>
              <a:rPr lang="en-US" i="1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regional</a:t>
            </a:r>
            <a:r>
              <a:rPr lang="en-US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hr-HR" dirty="0" smtClean="0" bmk="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628650" lvl="3" indent="285750" defTabSz="914400" eaLnBrk="0" fontAlgn="base" hangingPunct="0">
              <a:spcBef>
                <a:spcPct val="0"/>
              </a:spcBef>
              <a:spcAft>
                <a:spcPts val="1000"/>
              </a:spcAft>
              <a:buSzPct val="70000"/>
            </a:pPr>
            <a:r>
              <a:rPr lang="en-US" u="sng" dirty="0" smtClean="0" bmk="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entities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associations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hr-HR" dirty="0" smtClean="0">
              <a:solidFill>
                <a:srgbClr val="000090"/>
              </a:solidFill>
              <a:latin typeface="Arial" pitchFamily="34" charset="0"/>
              <a:cs typeface="Arial" pitchFamily="34" charset="0"/>
            </a:endParaRPr>
          </a:p>
          <a:p>
            <a:pPr marL="266700" lvl="2" indent="361950" defTabSz="914400" eaLnBrk="0" fontAlgn="base" hangingPunct="0">
              <a:spcBef>
                <a:spcPct val="0"/>
              </a:spcBef>
              <a:spcAft>
                <a:spcPts val="600"/>
              </a:spcAft>
              <a:buSzPct val="80000"/>
              <a:buFont typeface="Wingdings" pitchFamily="2" charset="2"/>
              <a:buChar char="ü"/>
            </a:pP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The </a:t>
            </a: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future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working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structure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 of RAVI</a:t>
            </a:r>
          </a:p>
          <a:p>
            <a:pPr marL="628650" lvl="3" indent="285750" defTabSz="9144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 typeface="Courier New" pitchFamily="49" charset="0"/>
              <a:buChar char="o"/>
            </a:pP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Should there be a </a:t>
            </a: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sub-regional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 working </a:t>
            </a: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structure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?</a:t>
            </a:r>
            <a:endParaRPr kumimoji="0" lang="hr-HR" b="0" i="0" u="none" strike="noStrike" cap="none" normalizeH="0" baseline="0" dirty="0" smtClean="0">
              <a:ln>
                <a:noFill/>
              </a:ln>
              <a:solidFill>
                <a:srgbClr val="00009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-16195"/>
            <a:ext cx="7334250" cy="74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plan input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the RAVI 17th Session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77148"/>
            <a:ext cx="68580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23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49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706858"/>
            <a:ext cx="9019469" cy="72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Meeting of RAVI TT on Regional and Operational Planning</a:t>
            </a:r>
            <a:r>
              <a:rPr lang="hr-HR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, Geneva,</a:t>
            </a:r>
            <a:r>
              <a:rPr lang="en-US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3 March 2017</a:t>
            </a:r>
            <a:endParaRPr lang="hr-HR" sz="2000" b="1" dirty="0" smtClean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9549" y="1419226"/>
            <a:ext cx="8886119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indent="266700" defTabSz="914400" fontAlgn="base">
              <a:spcBef>
                <a:spcPct val="0"/>
              </a:spcBef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Private Public Partnership</a:t>
            </a:r>
          </a:p>
          <a:p>
            <a:pPr marL="266700" lvl="2" indent="276225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</a:pP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Should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Members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aim to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coordinate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RA VI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activities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with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non-NMHS organizations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to </a:t>
            </a:r>
            <a:endParaRPr lang="hr-HR" dirty="0" smtClean="0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266700" lvl="2" indent="276225" defTabSz="914400" fontAlgn="base">
              <a:spcBef>
                <a:spcPct val="0"/>
              </a:spcBef>
              <a:spcAft>
                <a:spcPct val="0"/>
              </a:spcAft>
              <a:buSzPct val="80000"/>
            </a:pPr>
            <a:r>
              <a:rPr lang="en-US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ensure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they’re </a:t>
            </a:r>
            <a:r>
              <a:rPr lang="en-US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aligned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where possible. If so, </a:t>
            </a:r>
            <a:r>
              <a:rPr lang="en-US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how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</a:p>
          <a:p>
            <a:pPr marL="0" lvl="1" indent="266700" defTabSz="914400" fontAlgn="base">
              <a:spcBef>
                <a:spcPct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</a:pPr>
            <a:endParaRPr lang="en-US" dirty="0" smtClean="0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1" indent="266700" defTabSz="914400" fontAlgn="base">
              <a:spcBef>
                <a:spcPct val="0"/>
              </a:spcBef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Which are the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main priorities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emerging issues 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for RAVI </a:t>
            </a:r>
          </a:p>
          <a:p>
            <a:pPr marL="266700" lvl="2" indent="276225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</a:pP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for </a:t>
            </a:r>
            <a:r>
              <a:rPr lang="en-US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focusing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its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resources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on during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2018 – 2019 </a:t>
            </a:r>
          </a:p>
          <a:p>
            <a:pPr marL="266700" lvl="2" indent="276225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</a:pP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for </a:t>
            </a:r>
            <a:r>
              <a:rPr lang="en-US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input</a:t>
            </a: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to the </a:t>
            </a:r>
            <a:r>
              <a:rPr lang="en-US" i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new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WMO SP 2020 – 2023</a:t>
            </a:r>
          </a:p>
          <a:p>
            <a:pPr marL="266700" lvl="2" indent="276225" defTabSz="914400" fontAlgn="base">
              <a:spcBef>
                <a:spcPct val="0"/>
              </a:spcBef>
              <a:spcAft>
                <a:spcPct val="0"/>
              </a:spcAft>
              <a:buSzPct val="80000"/>
              <a:buFont typeface="Wingdings" pitchFamily="2" charset="2"/>
              <a:buChar char="ü"/>
            </a:pPr>
            <a:r>
              <a:rPr lang="en-US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indicated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differences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 the </a:t>
            </a:r>
            <a:r>
              <a:rPr lang="en-US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sub-regions</a:t>
            </a:r>
            <a:r>
              <a:rPr lang="en-US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628650" lvl="3" indent="285750" defTabSz="914400" eaLnBrk="0" fontAlgn="base" hangingPunct="0">
              <a:spcBef>
                <a:spcPct val="0"/>
              </a:spcBef>
              <a:spcAft>
                <a:spcPct val="0"/>
              </a:spcAft>
              <a:buSzPct val="70000"/>
              <a:buFont typeface="Courier New" pitchFamily="49" charset="0"/>
              <a:buChar char="o"/>
            </a:pPr>
            <a:endParaRPr lang="en-US" dirty="0" smtClean="0" bmk="">
              <a:solidFill>
                <a:srgbClr val="000090"/>
              </a:solidFill>
              <a:cs typeface="Arial" pitchFamily="34" charset="0"/>
            </a:endParaRPr>
          </a:p>
          <a:p>
            <a:pPr marL="0" lvl="2" indent="266700"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</a:pP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It is important to </a:t>
            </a:r>
            <a:r>
              <a:rPr lang="en-US" u="sng" dirty="0" smtClean="0" bmk="">
                <a:solidFill>
                  <a:srgbClr val="000090"/>
                </a:solidFill>
                <a:cs typeface="Arial" pitchFamily="34" charset="0"/>
              </a:rPr>
              <a:t>find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speakers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 for the </a:t>
            </a: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RECO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triggering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 a real/productive </a:t>
            </a: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discussion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 on </a:t>
            </a:r>
            <a:endParaRPr lang="hr-HR" dirty="0" smtClean="0" bmk="">
              <a:solidFill>
                <a:srgbClr val="000090"/>
              </a:solidFill>
              <a:cs typeface="Arial" pitchFamily="34" charset="0"/>
            </a:endParaRPr>
          </a:p>
          <a:p>
            <a:pPr marL="0" lvl="2" indent="266700"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issues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 of </a:t>
            </a: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importance</a:t>
            </a:r>
            <a:r>
              <a:rPr lang="hr-HR" b="1" dirty="0" smtClean="0" bmk="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hr-HR" dirty="0" smtClean="0" bmk="">
                <a:solidFill>
                  <a:srgbClr val="000090"/>
                </a:solidFill>
                <a:cs typeface="Arial" pitchFamily="34" charset="0"/>
              </a:rPr>
              <a:t>(</a:t>
            </a:r>
            <a:r>
              <a:rPr lang="en-GB" i="1" dirty="0" smtClean="0" bmk="">
                <a:solidFill>
                  <a:srgbClr val="000090"/>
                </a:solidFill>
                <a:cs typeface="Arial" pitchFamily="34" charset="0"/>
              </a:rPr>
              <a:t>e.g. WMO Strategic and Operational Plan</a:t>
            </a:r>
            <a:r>
              <a:rPr lang="hr-HR" dirty="0" smtClean="0" bmk="">
                <a:solidFill>
                  <a:srgbClr val="000090"/>
                </a:solidFill>
                <a:cs typeface="Arial" pitchFamily="34" charset="0"/>
              </a:rPr>
              <a:t>)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  </a:t>
            </a:r>
            <a:endParaRPr lang="hr-HR" dirty="0" smtClean="0" bmk="">
              <a:solidFill>
                <a:srgbClr val="000090"/>
              </a:solidFill>
              <a:cs typeface="Arial" pitchFamily="34" charset="0"/>
            </a:endParaRPr>
          </a:p>
          <a:p>
            <a:pPr marL="0" lvl="2" indent="266700"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endParaRPr lang="hr-HR" dirty="0" smtClean="0" bmk="">
              <a:solidFill>
                <a:srgbClr val="000090"/>
              </a:solidFill>
              <a:cs typeface="Arial" pitchFamily="34" charset="0"/>
            </a:endParaRPr>
          </a:p>
          <a:p>
            <a:pPr marL="0" lvl="2" indent="266700"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</a:pP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RAVI </a:t>
            </a:r>
            <a:r>
              <a:rPr lang="en-GB" dirty="0" smtClean="0" bmk="">
                <a:solidFill>
                  <a:srgbClr val="000090"/>
                </a:solidFill>
                <a:cs typeface="Arial" pitchFamily="34" charset="0"/>
              </a:rPr>
              <a:t>session</a:t>
            </a:r>
            <a:r>
              <a:rPr lang="hr-HR" dirty="0" smtClean="0" bmk="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including RECO could be carried out as </a:t>
            </a: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two days 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of</a:t>
            </a: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 RECO 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and </a:t>
            </a:r>
            <a:endParaRPr lang="hr-HR" dirty="0" smtClean="0" bmk="">
              <a:solidFill>
                <a:srgbClr val="000090"/>
              </a:solidFill>
              <a:cs typeface="Arial" pitchFamily="34" charset="0"/>
            </a:endParaRPr>
          </a:p>
          <a:p>
            <a:pPr marL="0" lvl="2" indent="266700"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two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 or </a:t>
            </a: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three days</a:t>
            </a:r>
            <a:r>
              <a:rPr lang="hr-HR" b="1" dirty="0" smtClean="0" bmk="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of the </a:t>
            </a: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RAVI session</a:t>
            </a:r>
            <a:endParaRPr lang="hr-HR" b="1" dirty="0" smtClean="0" bmk="">
              <a:solidFill>
                <a:srgbClr val="000090"/>
              </a:solidFill>
              <a:cs typeface="Arial" pitchFamily="34" charset="0"/>
            </a:endParaRPr>
          </a:p>
          <a:p>
            <a:pPr marL="0" lvl="2" indent="266700"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endParaRPr lang="hr-HR" dirty="0" smtClean="0" bmk="">
              <a:solidFill>
                <a:srgbClr val="000090"/>
              </a:solidFill>
              <a:cs typeface="Arial" pitchFamily="34" charset="0"/>
            </a:endParaRPr>
          </a:p>
          <a:p>
            <a:pPr marL="0" lvl="2" indent="266700"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  <a:buFont typeface="Arial" pitchFamily="34" charset="0"/>
              <a:buChar char="•"/>
            </a:pPr>
            <a:r>
              <a:rPr lang="en-GB" b="1" dirty="0" smtClean="0" bmk="">
                <a:solidFill>
                  <a:srgbClr val="000090"/>
                </a:solidFill>
                <a:cs typeface="Arial" pitchFamily="34" charset="0"/>
              </a:rPr>
              <a:t>RECO</a:t>
            </a:r>
            <a:r>
              <a:rPr lang="hr-HR" b="1" dirty="0" smtClean="0" bmk="">
                <a:solidFill>
                  <a:srgbClr val="000090"/>
                </a:solidFill>
                <a:cs typeface="Arial" pitchFamily="34" charset="0"/>
              </a:rPr>
              <a:t> + </a:t>
            </a:r>
            <a:r>
              <a:rPr lang="en-US" b="1" dirty="0" smtClean="0" bmk="">
                <a:solidFill>
                  <a:srgbClr val="000090"/>
                </a:solidFill>
                <a:cs typeface="Arial" pitchFamily="34" charset="0"/>
              </a:rPr>
              <a:t>17th RAVI Session 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will be held </a:t>
            </a:r>
            <a:r>
              <a:rPr lang="hr-HR" strike="sngStrike" dirty="0" smtClean="0" bmk="">
                <a:solidFill>
                  <a:srgbClr val="000090"/>
                </a:solidFill>
                <a:cs typeface="Arial" pitchFamily="34" charset="0"/>
              </a:rPr>
              <a:t>from </a:t>
            </a:r>
            <a:r>
              <a:rPr lang="en-GB" b="1" strike="sngStrike" dirty="0" smtClean="0" bmk="">
                <a:solidFill>
                  <a:srgbClr val="000090"/>
                </a:solidFill>
                <a:cs typeface="Arial" pitchFamily="34" charset="0"/>
              </a:rPr>
              <a:t>27</a:t>
            </a:r>
            <a:r>
              <a:rPr lang="en-GB" strike="sngStrike" baseline="30000" dirty="0" smtClean="0" bmk="">
                <a:solidFill>
                  <a:srgbClr val="000090"/>
                </a:solidFill>
                <a:cs typeface="Arial" pitchFamily="34" charset="0"/>
              </a:rPr>
              <a:t>th</a:t>
            </a:r>
            <a:r>
              <a:rPr lang="en-US" strike="sngStrike" dirty="0" smtClean="0" bmk="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GB" b="1" strike="sngStrike" dirty="0" smtClean="0" bmk="">
                <a:solidFill>
                  <a:srgbClr val="000090"/>
                </a:solidFill>
                <a:cs typeface="Arial" pitchFamily="34" charset="0"/>
              </a:rPr>
              <a:t>November</a:t>
            </a:r>
            <a:r>
              <a:rPr lang="hr-HR" strike="sngStrike" dirty="0" smtClean="0" bmk="">
                <a:solidFill>
                  <a:srgbClr val="000090"/>
                </a:solidFill>
                <a:cs typeface="Arial" pitchFamily="34" charset="0"/>
              </a:rPr>
              <a:t> to </a:t>
            </a:r>
            <a:r>
              <a:rPr lang="en-GB" b="1" strike="sngStrike" dirty="0" smtClean="0" bmk="">
                <a:solidFill>
                  <a:srgbClr val="000090"/>
                </a:solidFill>
                <a:cs typeface="Arial" pitchFamily="34" charset="0"/>
              </a:rPr>
              <a:t>1</a:t>
            </a:r>
            <a:r>
              <a:rPr lang="hr-HR" strike="sngStrike" baseline="30000" dirty="0" smtClean="0" bmk="">
                <a:solidFill>
                  <a:srgbClr val="000090"/>
                </a:solidFill>
                <a:cs typeface="Arial" pitchFamily="34" charset="0"/>
              </a:rPr>
              <a:t>st</a:t>
            </a:r>
            <a:r>
              <a:rPr lang="hr-HR" strike="sngStrike" dirty="0" smtClean="0" bmk="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GB" b="1" strike="sngStrike" dirty="0" smtClean="0" bmk="">
                <a:solidFill>
                  <a:srgbClr val="000090"/>
                </a:solidFill>
                <a:cs typeface="Arial" pitchFamily="34" charset="0"/>
              </a:rPr>
              <a:t>December</a:t>
            </a:r>
            <a:r>
              <a:rPr lang="hr-HR" b="1" strike="sngStrike" dirty="0" smtClean="0" bmk="">
                <a:solidFill>
                  <a:srgbClr val="000090"/>
                </a:solidFill>
                <a:cs typeface="Arial" pitchFamily="34" charset="0"/>
              </a:rPr>
              <a:t> 2017</a:t>
            </a:r>
          </a:p>
          <a:p>
            <a:pPr marL="0" lvl="2" indent="266700" defTabSz="914400" eaLnBrk="0" fontAlgn="base" hangingPunct="0">
              <a:spcBef>
                <a:spcPct val="0"/>
              </a:spcBef>
              <a:spcAft>
                <a:spcPct val="0"/>
              </a:spcAft>
              <a:buSzPct val="130000"/>
            </a:pPr>
            <a:r>
              <a:rPr lang="en-GB" dirty="0" smtClean="0" bmk="">
                <a:solidFill>
                  <a:srgbClr val="000090"/>
                </a:solidFill>
                <a:cs typeface="Arial" pitchFamily="34" charset="0"/>
              </a:rPr>
              <a:t>Venue</a:t>
            </a:r>
            <a:r>
              <a:rPr lang="hr-HR" dirty="0" smtClean="0" bmk="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GB" dirty="0" smtClean="0" bmk="">
                <a:solidFill>
                  <a:srgbClr val="000090"/>
                </a:solidFill>
                <a:cs typeface="Arial" pitchFamily="34" charset="0"/>
              </a:rPr>
              <a:t>of</a:t>
            </a:r>
            <a:r>
              <a:rPr lang="hr-HR" dirty="0" smtClean="0" bmk="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GB" dirty="0" smtClean="0" bmk="">
                <a:solidFill>
                  <a:srgbClr val="000090"/>
                </a:solidFill>
                <a:cs typeface="Arial" pitchFamily="34" charset="0"/>
              </a:rPr>
              <a:t>the</a:t>
            </a:r>
            <a:r>
              <a:rPr lang="hr-HR" dirty="0" smtClean="0" bmk="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dirty="0" smtClean="0" bmk="">
                <a:solidFill>
                  <a:srgbClr val="000090"/>
                </a:solidFill>
                <a:cs typeface="Arial" pitchFamily="34" charset="0"/>
              </a:rPr>
              <a:t>Session </a:t>
            </a:r>
            <a:r>
              <a:rPr lang="en-GB" dirty="0" smtClean="0" bmk="">
                <a:solidFill>
                  <a:srgbClr val="000090"/>
                </a:solidFill>
                <a:cs typeface="Arial" pitchFamily="34" charset="0"/>
              </a:rPr>
              <a:t>is</a:t>
            </a:r>
            <a:r>
              <a:rPr lang="hr-HR" dirty="0" smtClean="0" bmk="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GB" dirty="0" smtClean="0" bmk="">
                <a:solidFill>
                  <a:srgbClr val="000090"/>
                </a:solidFill>
                <a:cs typeface="Arial" pitchFamily="34" charset="0"/>
              </a:rPr>
              <a:t>still</a:t>
            </a:r>
            <a:r>
              <a:rPr lang="hr-HR" dirty="0" smtClean="0" bmk="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GB" dirty="0" smtClean="0" bmk="">
                <a:solidFill>
                  <a:srgbClr val="000090"/>
                </a:solidFill>
                <a:cs typeface="Arial" pitchFamily="34" charset="0"/>
              </a:rPr>
              <a:t>opened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00009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-16195"/>
            <a:ext cx="7334250" cy="74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plan input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the RAVI 17th Session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77148"/>
            <a:ext cx="68580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24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4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344908"/>
            <a:ext cx="9019469" cy="72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Lessons learned – filling the </a:t>
            </a:r>
            <a:r>
              <a:rPr lang="hr-HR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gaps – WAY OF DOING BUSSINES</a:t>
            </a:r>
            <a:endParaRPr lang="hr-HR" sz="2000" b="1" dirty="0" smtClean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" y="847353"/>
            <a:ext cx="9019468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indent="266700" defTabSz="914400" fontAlgn="base">
              <a:spcBef>
                <a:spcPct val="0"/>
              </a:spcBef>
              <a:spcAft>
                <a:spcPts val="1200"/>
              </a:spcAft>
              <a:buSzPct val="130000"/>
            </a:pP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WHAT</a:t>
            </a:r>
          </a:p>
          <a:p>
            <a:pPr marL="0" lvl="1" indent="266700" defTabSz="914400" fontAlgn="base">
              <a:spcBef>
                <a:spcPct val="0"/>
              </a:spcBef>
              <a:buSzPct val="130000"/>
              <a:buFont typeface="Arial" pitchFamily="34" charset="0"/>
              <a:buChar char="•"/>
            </a:pPr>
            <a:r>
              <a:rPr lang="vi-VN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RA </a:t>
            </a:r>
            <a:r>
              <a:rPr lang="vi-VN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VI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-17 session has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opportunity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to </a:t>
            </a: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progress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 its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performance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hr-HR" i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smaller session period </a:t>
            </a:r>
          </a:p>
          <a:p>
            <a:pPr marL="0" lvl="1" indent="266700" defTabSz="914400" fontAlgn="base">
              <a:spcBef>
                <a:spcPct val="0"/>
              </a:spcBef>
              <a:spcAft>
                <a:spcPts val="1200"/>
              </a:spcAft>
              <a:buSzPct val="130000"/>
            </a:pPr>
            <a:r>
              <a:rPr lang="hr-HR" i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and  optimal effectivenes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 by </a:t>
            </a: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avoiding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Congress stile 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session</a:t>
            </a:r>
          </a:p>
          <a:p>
            <a:pPr marL="0" lvl="1" indent="266700" defTabSz="914400" fontAlgn="base">
              <a:spcBef>
                <a:spcPct val="0"/>
              </a:spcBef>
              <a:spcAft>
                <a:spcPts val="1200"/>
              </a:spcAft>
              <a:buSzPct val="130000"/>
            </a:pP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HOW</a:t>
            </a:r>
          </a:p>
          <a:p>
            <a:pPr marL="266700" lvl="1" indent="276225" defTabSz="914400" fontAlgn="base">
              <a:spcBef>
                <a:spcPct val="0"/>
              </a:spcBef>
              <a:buSzPct val="80000"/>
              <a:buFont typeface="Wingdings" pitchFamily="2" charset="2"/>
              <a:buChar char="ü"/>
            </a:pP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not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processing copy-paste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Cg-17 / RA II / RA IV </a:t>
            </a:r>
            <a:r>
              <a:rPr lang="hr-HR" i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session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documents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266700" lvl="1" indent="276225" defTabSz="914400" fontAlgn="base">
              <a:spcBef>
                <a:spcPct val="0"/>
              </a:spcBef>
              <a:buSzPct val="80000"/>
              <a:buFont typeface="Wingdings" pitchFamily="2" charset="2"/>
              <a:buChar char="ü"/>
            </a:pP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vi-VN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ompile</a:t>
            </a:r>
            <a:r>
              <a:rPr lang="vi-VN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Cg-17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decision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relevant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for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RA VI 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and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present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condensed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(table )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format</a:t>
            </a:r>
          </a:p>
          <a:p>
            <a:pPr marL="266700" lvl="1" indent="276225" defTabSz="914400" fontAlgn="base">
              <a:spcBef>
                <a:spcPct val="0"/>
              </a:spcBef>
              <a:buSzPct val="80000"/>
              <a:buFont typeface="Wingdings" pitchFamily="2" charset="2"/>
              <a:buChar char="ü"/>
            </a:pP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more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comprehensive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documents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related to decisions -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tailor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in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Inf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format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that are not </a:t>
            </a:r>
          </a:p>
          <a:p>
            <a:pPr marL="266700" lvl="1" indent="276225" defTabSz="914400" fontAlgn="base">
              <a:spcBef>
                <a:spcPct val="0"/>
              </a:spcBef>
              <a:spcAft>
                <a:spcPts val="1200"/>
              </a:spcAft>
              <a:buSzPct val="80000"/>
            </a:pP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expected to be discussed (</a:t>
            </a:r>
            <a:r>
              <a:rPr lang="hr-HR" i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except if a Mamber explicitly express wish to be done so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lvl="1" indent="266700" defTabSz="914400" fontAlgn="base">
              <a:spcBef>
                <a:spcPct val="0"/>
              </a:spcBef>
              <a:spcAft>
                <a:spcPts val="1200"/>
              </a:spcAft>
              <a:buSzPct val="130000"/>
              <a:buFont typeface="Arial" pitchFamily="34" charset="0"/>
              <a:buChar char="•"/>
            </a:pP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Tailor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optimal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structures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activities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plans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ToRs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of </a:t>
            </a: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constituent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subsidiary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bodies</a:t>
            </a:r>
            <a:endParaRPr lang="vi-VN" dirty="0" smtClean="0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1" indent="266700" defTabSz="914400" fontAlgn="base">
              <a:spcBef>
                <a:spcPct val="0"/>
              </a:spcBef>
              <a:buSzPct val="130000"/>
              <a:buFont typeface="Arial" pitchFamily="34" charset="0"/>
              <a:buChar char="•"/>
            </a:pP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Preliminary work 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by the </a:t>
            </a:r>
            <a:r>
              <a:rPr lang="vi-VN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vi-VN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retariat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vi-VN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compile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Congress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Decisions List 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soon </a:t>
            </a:r>
            <a:r>
              <a:rPr lang="hr-HR" i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after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hr-HR" dirty="0" smtClean="0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1" indent="266700" defTabSz="914400" fontAlgn="base">
              <a:spcBef>
                <a:spcPct val="0"/>
              </a:spcBef>
              <a:spcAft>
                <a:spcPts val="600"/>
              </a:spcAft>
              <a:buSzPct val="130000"/>
            </a:pPr>
            <a:r>
              <a:rPr lang="hr-HR" i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ending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of 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Congress </a:t>
            </a:r>
            <a:r>
              <a:rPr lang="hr-HR" i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session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send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it to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EC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RAs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/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TCs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for their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joint</a:t>
            </a:r>
          </a:p>
          <a:p>
            <a:pPr marL="266700" lvl="1" indent="276225" defTabSz="914400" fontAlgn="base">
              <a:spcBef>
                <a:spcPct val="0"/>
              </a:spcBef>
              <a:buSzPct val="80000"/>
              <a:buFont typeface="Wingdings" pitchFamily="2" charset="2"/>
              <a:buChar char="ü"/>
            </a:pP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adjustment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of their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ToRs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activities</a:t>
            </a:r>
          </a:p>
          <a:p>
            <a:pPr marL="266700" lvl="1" indent="276225" defTabSz="914400" fontAlgn="base">
              <a:spcBef>
                <a:spcPct val="0"/>
              </a:spcBef>
              <a:buSzPct val="80000"/>
              <a:buFont typeface="Wingdings" pitchFamily="2" charset="2"/>
              <a:buChar char="ü"/>
            </a:pP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budget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alocation / </a:t>
            </a: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support</a:t>
            </a:r>
          </a:p>
          <a:p>
            <a:pPr marL="266700" lvl="1" indent="276225" defTabSz="914400" fontAlgn="base">
              <a:spcBef>
                <a:spcPct val="0"/>
              </a:spcBef>
              <a:spcAft>
                <a:spcPts val="600"/>
              </a:spcAft>
              <a:buSzPct val="80000"/>
              <a:buFont typeface="Wingdings" pitchFamily="2" charset="2"/>
              <a:buChar char="ü"/>
            </a:pP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inclusion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to the WMO Operational Plan</a:t>
            </a:r>
          </a:p>
          <a:p>
            <a:pPr marL="0" lvl="1" indent="266700" defTabSz="914400" fontAlgn="base">
              <a:spcBef>
                <a:spcPct val="0"/>
              </a:spcBef>
              <a:spcAft>
                <a:spcPts val="1200"/>
              </a:spcAft>
              <a:buSzPct val="80000"/>
            </a:pP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 a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project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oriented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format</a:t>
            </a:r>
          </a:p>
          <a:p>
            <a:pPr marL="0" lvl="1" indent="266700" defTabSz="914400" fontAlgn="base">
              <a:spcBef>
                <a:spcPct val="0"/>
              </a:spcBef>
              <a:spcAft>
                <a:spcPts val="1200"/>
              </a:spcAft>
              <a:buSzPct val="130000"/>
              <a:buFont typeface="Arial" pitchFamily="34" charset="0"/>
              <a:buChar char="•"/>
            </a:pP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Up to now there was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 request 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by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anyone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hr-HR" i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exception PRA VI one month ago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-16195"/>
            <a:ext cx="7334250" cy="74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plan input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the RAVI 17th Session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77148"/>
            <a:ext cx="68580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25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4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04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04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4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4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49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0" y="827773"/>
            <a:ext cx="913437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344908"/>
            <a:ext cx="9019469" cy="721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Lessons learned – filling the </a:t>
            </a:r>
            <a:r>
              <a:rPr lang="hr-HR" sz="20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gaps </a:t>
            </a:r>
            <a:r>
              <a:rPr lang="hr-HR" sz="2000" b="1" dirty="0" smtClean="0">
                <a:solidFill>
                  <a:srgbClr val="00009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– WAY OF DOING BUSSINES</a:t>
            </a:r>
            <a:endParaRPr lang="hr-HR" sz="2000" b="1" dirty="0" smtClean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199" y="1259415"/>
            <a:ext cx="9019469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indent="266700" defTabSz="914400" fontAlgn="base">
              <a:spcBef>
                <a:spcPct val="0"/>
              </a:spcBef>
              <a:spcAft>
                <a:spcPts val="600"/>
              </a:spcAft>
              <a:buSzPct val="130000"/>
              <a:buFont typeface="Arial" pitchFamily="34" charset="0"/>
              <a:buChar char="•"/>
            </a:pP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Urgent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need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to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fill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all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communication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gaps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i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toward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RA VI Members 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related to the </a:t>
            </a:r>
          </a:p>
          <a:p>
            <a:pPr marL="266700" lvl="1" indent="276225" defTabSz="914400" fontAlgn="base">
              <a:spcBef>
                <a:spcPct val="0"/>
              </a:spcBef>
              <a:buSzPct val="80000"/>
              <a:buFont typeface="Wingdings" pitchFamily="2" charset="2"/>
              <a:buChar char="ü"/>
            </a:pPr>
            <a:r>
              <a:rPr lang="vi-VN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Cg-17</a:t>
            </a:r>
            <a:r>
              <a:rPr lang="vi-VN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decisions</a:t>
            </a:r>
          </a:p>
          <a:p>
            <a:pPr marL="266700" lvl="1" indent="276225" defTabSz="914400" fontAlgn="base">
              <a:spcBef>
                <a:spcPct val="0"/>
              </a:spcBef>
              <a:buSzPct val="80000"/>
              <a:buFont typeface="Wingdings" pitchFamily="2" charset="2"/>
              <a:buChar char="ü"/>
            </a:pP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Operating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plan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266700" lvl="1" indent="276225" defTabSz="914400" fontAlgn="base">
              <a:spcBef>
                <a:spcPct val="0"/>
              </a:spcBef>
              <a:buSzPct val="80000"/>
              <a:buFont typeface="Wingdings" pitchFamily="2" charset="2"/>
              <a:buChar char="ü"/>
            </a:pP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WMO /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RA VI priorities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266700" lvl="1" indent="276225" defTabSz="914400" fontAlgn="base">
              <a:spcBef>
                <a:spcPct val="0"/>
              </a:spcBef>
              <a:buSzPct val="80000"/>
              <a:buFont typeface="Wingdings" pitchFamily="2" charset="2"/>
              <a:buChar char="ü"/>
            </a:pP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executed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ongoing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activities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266700" lvl="1" indent="276225" defTabSz="914400" fontAlgn="base">
              <a:spcBef>
                <a:spcPct val="0"/>
              </a:spcBef>
              <a:buSzPct val="80000"/>
              <a:buFont typeface="Wingdings" pitchFamily="2" charset="2"/>
              <a:buChar char="ü"/>
            </a:pP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current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needs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requirements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266700" lvl="1" indent="276225" defTabSz="914400" fontAlgn="base">
              <a:spcBef>
                <a:spcPct val="0"/>
              </a:spcBef>
              <a:buSzPct val="80000"/>
              <a:buFont typeface="Wingdings" pitchFamily="2" charset="2"/>
              <a:buChar char="ü"/>
            </a:pP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perception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of the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RA VI performance 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 structure in the next PRA VI, RA VI MG mandate </a:t>
            </a:r>
          </a:p>
          <a:p>
            <a:pPr marL="266700" lvl="1" indent="276225" defTabSz="914400" fontAlgn="base">
              <a:spcBef>
                <a:spcPct val="0"/>
              </a:spcBef>
              <a:spcAft>
                <a:spcPts val="600"/>
              </a:spcAft>
              <a:buSzPct val="80000"/>
              <a:buFont typeface="Wingdings" pitchFamily="2" charset="2"/>
              <a:buChar char="ü"/>
            </a:pP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EC SOP working paper / draft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Strategic Plan (2020-30)</a:t>
            </a:r>
          </a:p>
          <a:p>
            <a:pPr marL="0" lvl="1" indent="266700" defTabSz="914400" fontAlgn="base">
              <a:spcBef>
                <a:spcPct val="0"/>
              </a:spcBef>
              <a:spcAft>
                <a:spcPts val="1200"/>
              </a:spcAft>
              <a:buSzPct val="80000"/>
            </a:pP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Is </a:t>
            </a:r>
            <a:r>
              <a:rPr lang="hr-HR" i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higly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beneficial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to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articulate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by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TECO</a:t>
            </a:r>
            <a:endParaRPr lang="vi-VN" b="1" dirty="0" smtClean="0">
              <a:solidFill>
                <a:srgbClr val="00009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1" indent="266700" defTabSz="914400" fontAlgn="base">
              <a:spcBef>
                <a:spcPct val="0"/>
              </a:spcBef>
              <a:spcAft>
                <a:spcPts val="1200"/>
              </a:spcAft>
              <a:buSzPct val="130000"/>
              <a:buFont typeface="Arial" pitchFamily="34" charset="0"/>
              <a:buChar char="•"/>
            </a:pP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Request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Secretariat for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Inf 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document with </a:t>
            </a:r>
            <a:r>
              <a:rPr lang="hr-HR" i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all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abreviations</a:t>
            </a:r>
          </a:p>
          <a:p>
            <a:pPr marL="0" lvl="1" indent="266700" defTabSz="914400" fontAlgn="base">
              <a:spcBef>
                <a:spcPct val="0"/>
              </a:spcBef>
              <a:buSzPct val="130000"/>
              <a:buFont typeface="Arial" pitchFamily="34" charset="0"/>
              <a:buChar char="•"/>
            </a:pPr>
            <a:r>
              <a:rPr lang="hr-HR" u="sng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Urgent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request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to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define</a:t>
            </a:r>
            <a:r>
              <a:rPr lang="hr-HR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lang="hr-HR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RA VI – 17 </a:t>
            </a:r>
            <a:r>
              <a:rPr lang="en-GB" b="1" dirty="0" smtClean="0">
                <a:solidFill>
                  <a:srgbClr val="00009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dates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-16195"/>
            <a:ext cx="7334250" cy="748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to plan input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the RAVI 17th Session</a:t>
            </a:r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?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58200" y="6477148"/>
            <a:ext cx="68580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26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="" xmlns:p14="http://schemas.microsoft.com/office/powerpoint/2010/main" val="8638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uiExpand="1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189785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122238"/>
            <a:ext cx="8229600" cy="553135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Follow ups of the MG-4</a:t>
            </a:r>
            <a:endParaRPr lang="en-US" sz="2800" b="1" dirty="0" smtClean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pitchFamily="34" charset="-128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8125" y="1076325"/>
            <a:ext cx="7772400" cy="323850"/>
          </a:xfrm>
        </p:spPr>
        <p:txBody>
          <a:bodyPr/>
          <a:lstStyle/>
          <a:p>
            <a:pPr>
              <a:lnSpc>
                <a:spcPct val="80000"/>
              </a:lnSpc>
              <a:buSzPct val="130000"/>
            </a:pPr>
            <a:r>
              <a:rPr lang="hr-HR" sz="1800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</a:rPr>
              <a:t>Status on implementation – </a:t>
            </a:r>
            <a:r>
              <a:rPr lang="hr-HR" sz="18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34" charset="-128"/>
              </a:rPr>
              <a:t>on going</a:t>
            </a:r>
          </a:p>
        </p:txBody>
      </p:sp>
      <p:graphicFrame>
        <p:nvGraphicFramePr>
          <p:cNvPr id="55952" name="Group 656"/>
          <p:cNvGraphicFramePr>
            <a:graphicFrameLocks noGrp="1"/>
          </p:cNvGraphicFramePr>
          <p:nvPr/>
        </p:nvGraphicFramePr>
        <p:xfrm>
          <a:off x="371475" y="2051050"/>
          <a:ext cx="8086725" cy="3732530"/>
        </p:xfrm>
        <a:graphic>
          <a:graphicData uri="http://schemas.openxmlformats.org/drawingml/2006/table">
            <a:tbl>
              <a:tblPr/>
              <a:tblGrid>
                <a:gridCol w="568325"/>
                <a:gridCol w="3405188"/>
                <a:gridCol w="1133475"/>
                <a:gridCol w="993775"/>
                <a:gridCol w="1985962"/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MG 4/12</a:t>
                      </a:r>
                      <a:endParaRPr kumimoji="0" lang="en-GB" altLang="ja-JP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Request the </a:t>
                      </a:r>
                      <a:r>
                        <a:rPr kumimoji="0" lang="en-GB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guidance</a:t>
                      </a:r>
                      <a:r>
                        <a:rPr kumimoji="0" lang="en-GB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 from the </a:t>
                      </a:r>
                      <a:r>
                        <a:rPr kumimoji="0" lang="en-GB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SG</a:t>
                      </a:r>
                      <a:r>
                        <a:rPr kumimoji="0" lang="en-GB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 on relation to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the </a:t>
                      </a:r>
                      <a:r>
                        <a:rPr kumimoji="0" lang="en-GB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Copernicus</a:t>
                      </a:r>
                      <a:endParaRPr kumimoji="0" lang="en-GB" altLang="ja-JP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</a:pPr>
                      <a:r>
                        <a:rPr kumimoji="0" lang="en-GB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RA</a:t>
                      </a:r>
                      <a:r>
                        <a:rPr kumimoji="0" lang="en-GB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 </a:t>
                      </a:r>
                      <a:r>
                        <a:rPr kumimoji="0" lang="en-GB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VI</a:t>
                      </a:r>
                      <a:r>
                        <a:rPr kumimoji="0" lang="en-GB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 </a:t>
                      </a:r>
                      <a:r>
                        <a:rPr kumimoji="0" lang="en-GB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President</a:t>
                      </a:r>
                      <a:endParaRPr kumimoji="0" lang="en-GB" altLang="ja-JP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May 2016 </a:t>
                      </a:r>
                      <a:endParaRPr kumimoji="0" lang="en-GB" altLang="ja-JP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Continuous</a:t>
                      </a:r>
                      <a:r>
                        <a:rPr kumimoji="0" lang="en-GB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 </a:t>
                      </a:r>
                      <a:r>
                        <a:rPr kumimoji="0" lang="en-GB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verbal consultations</a:t>
                      </a:r>
                      <a:endParaRPr kumimoji="0" lang="en-GB" altLang="ja-JP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MG 4/14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MG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endorses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the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decision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of </a:t>
                      </a: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EC WG DRR 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to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establish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a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WMO Inter-Programme </a:t>
                      </a: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TT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on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Cataloguing Extreme 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Weather, Water and Climate Events (IPTT</a:t>
                      </a:r>
                      <a:r>
                        <a:rPr kumimoji="0" lang="hr-HR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  <a:r>
                        <a:rPr kumimoji="0" lang="hr-HR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CWWCE) as an organization-wide coordination mechanism for the implementation of Cg-17 Resolution 9. </a:t>
                      </a:r>
                      <a:endParaRPr kumimoji="0" lang="hr-HR" altLang="ja-JP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MG further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tasks RA VI </a:t>
                      </a: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WGs 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and their relevant </a:t>
                      </a:r>
                      <a:r>
                        <a:rPr kumimoji="0" lang="hr-HR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TTa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to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actively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contribute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to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the work of the above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IPTT</a:t>
                      </a: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CWWCE</a:t>
                      </a:r>
                      <a:endParaRPr kumimoji="0" lang="en-GB" altLang="ja-JP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  <a:defRPr/>
                      </a:pP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RA VI</a:t>
                      </a: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President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</a:pPr>
                      <a:endParaRPr kumimoji="0" lang="hr-HR" altLang="ja-JP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</a:pPr>
                      <a:endParaRPr kumimoji="0" lang="hr-HR" altLang="ja-JP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All WG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Chairs/Co-chairs</a:t>
                      </a:r>
                      <a:endParaRPr kumimoji="0" lang="en-GB" altLang="ja-JP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On-going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Established</a:t>
                      </a:r>
                      <a:r>
                        <a:rPr kumimoji="0" lang="hr-HR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1st Phase of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SEE MHEWS-A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altLang="ja-JP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GMAS initiative </a:t>
                      </a:r>
                      <a:r>
                        <a:rPr kumimoji="0" lang="hr-HR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 charing of the </a:t>
                      </a: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GMAS Advisory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MG 4/16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MG has considered the </a:t>
                      </a: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Cg-17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Decision 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0" lang="en-US" altLang="ja-JP" sz="10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paragraph 5.4.16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) on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establishment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of the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WMO Eurasian Office 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in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Minsk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and welcomes the kind offer of Belarus to host the future WMO Eurasian Office in Minsk and support it with two staff members, which could be regarded as a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secondment to the Regional Office for Europe. MG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requests the WMO Secretary-General to inform on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the  progress on implementation of Decision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5.4.16. MG invites the PR of Belarus to participate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at the next MG-5 meeting and present the plan and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work progress of the Office, including the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coordination with the RA II</a:t>
                      </a:r>
                      <a:endParaRPr kumimoji="0" lang="en-GB" altLang="ja-JP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  <a:defRPr/>
                      </a:pPr>
                      <a:r>
                        <a:rPr kumimoji="0" lang="en-GB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RA VI</a:t>
                      </a: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GB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President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</a:pPr>
                      <a:endParaRPr kumimoji="0" lang="hr-HR" altLang="ja-JP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</a:pPr>
                      <a:endParaRPr kumimoji="0" lang="hr-HR" altLang="ja-JP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</a:pPr>
                      <a:endParaRPr kumimoji="0" lang="hr-HR" altLang="ja-JP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</a:pPr>
                      <a:r>
                        <a:rPr kumimoji="0" lang="en-GB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WMO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</a:pPr>
                      <a:r>
                        <a:rPr kumimoji="0" lang="en-GB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Secretariat /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</a:pPr>
                      <a:r>
                        <a:rPr kumimoji="0" lang="en-GB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ROE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Before EC-68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PR of Belarus</a:t>
                      </a:r>
                      <a:r>
                        <a:rPr kumimoji="0" lang="hr-HR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,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endParaRPr kumimoji="0" lang="hr-HR" altLang="ja-JP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Maria</a:t>
                      </a:r>
                      <a:r>
                        <a:rPr kumimoji="0" lang="hr-HR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Germenchuk</a:t>
                      </a:r>
                      <a:r>
                        <a:rPr kumimoji="0" lang="hr-HR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acted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as the </a:t>
                      </a:r>
                      <a:endParaRPr kumimoji="0" lang="hr-HR" altLang="ja-JP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PRA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VI</a:t>
                      </a: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Advisor 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at the </a:t>
                      </a: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EC-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68</a:t>
                      </a:r>
                      <a:endParaRPr kumimoji="0" lang="en-GB" altLang="ja-JP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954" name="Group 658"/>
          <p:cNvGraphicFramePr>
            <a:graphicFrameLocks noGrp="1"/>
          </p:cNvGraphicFramePr>
          <p:nvPr/>
        </p:nvGraphicFramePr>
        <p:xfrm>
          <a:off x="371475" y="1676400"/>
          <a:ext cx="8086725" cy="274320"/>
        </p:xfrm>
        <a:graphic>
          <a:graphicData uri="http://schemas.openxmlformats.org/drawingml/2006/table">
            <a:tbl>
              <a:tblPr/>
              <a:tblGrid>
                <a:gridCol w="566738"/>
                <a:gridCol w="3405187"/>
                <a:gridCol w="1135063"/>
                <a:gridCol w="993775"/>
                <a:gridCol w="1985962"/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Decision/Action</a:t>
                      </a:r>
                      <a:endParaRPr kumimoji="0" lang="en-GB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Responsible</a:t>
                      </a:r>
                      <a:endParaRPr kumimoji="0" lang="en-GB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Deadline</a:t>
                      </a:r>
                      <a:endParaRPr kumimoji="0" lang="en-GB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Notes/Remarks</a:t>
                      </a:r>
                      <a:endParaRPr kumimoji="0" lang="en-GB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1550" y="6477148"/>
            <a:ext cx="55245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3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  <p:pic>
        <p:nvPicPr>
          <p:cNvPr id="9" name="Picture 7" descr="RA 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30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122238"/>
            <a:ext cx="8229600" cy="553135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itchFamily="34" charset="-128"/>
              </a:rPr>
              <a:t>Follow ups of the MG-4</a:t>
            </a:r>
            <a:endParaRPr lang="en-US" sz="2800" b="1" dirty="0" smtClean="0">
              <a:solidFill>
                <a:srgbClr val="00009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ＭＳ Ｐゴシック" pitchFamily="34" charset="-128"/>
            </a:endParaRPr>
          </a:p>
        </p:txBody>
      </p:sp>
      <p:graphicFrame>
        <p:nvGraphicFramePr>
          <p:cNvPr id="55952" name="Group 656"/>
          <p:cNvGraphicFramePr>
            <a:graphicFrameLocks noGrp="1"/>
          </p:cNvGraphicFramePr>
          <p:nvPr/>
        </p:nvGraphicFramePr>
        <p:xfrm>
          <a:off x="371475" y="1660525"/>
          <a:ext cx="8086725" cy="1463040"/>
        </p:xfrm>
        <a:graphic>
          <a:graphicData uri="http://schemas.openxmlformats.org/drawingml/2006/table">
            <a:tbl>
              <a:tblPr/>
              <a:tblGrid>
                <a:gridCol w="568325"/>
                <a:gridCol w="3405188"/>
                <a:gridCol w="1133475"/>
                <a:gridCol w="993775"/>
                <a:gridCol w="1985962"/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r-HR" sz="1000" b="1" dirty="0" smtClean="0">
                          <a:latin typeface="Arial" pitchFamily="34" charset="0"/>
                          <a:cs typeface="Arial" pitchFamily="34" charset="0"/>
                        </a:rPr>
                        <a:t>MG 4/17</a:t>
                      </a:r>
                      <a:endParaRPr kumimoji="0" lang="en-GB" altLang="ja-JP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MG supported the efforts of SEE through President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and ROE to create the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MHEWS Advisory system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for South East Europe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. </a:t>
                      </a:r>
                      <a:endParaRPr kumimoji="0" lang="hr-HR" altLang="ja-JP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MG recommended to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explore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the use of WMO Regional Specialized Meteorological </a:t>
                      </a:r>
                      <a:r>
                        <a:rPr kumimoji="0" lang="en-US" altLang="ja-JP" sz="1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Centres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(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RSMC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) in this endeavor.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MG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requested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President RA VI  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to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report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on its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implementation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at the next MG meeting. </a:t>
                      </a:r>
                      <a:endParaRPr kumimoji="0" lang="en-GB" altLang="ja-JP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</a:pP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RA VI </a:t>
                      </a:r>
                      <a:r>
                        <a:rPr kumimoji="0" lang="en-GB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President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</a:pPr>
                      <a:endParaRPr kumimoji="0" lang="en-GB" altLang="ja-JP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By MG-5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Regional Conference on SEE </a:t>
                      </a: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MHEWS project</a:t>
                      </a:r>
                      <a:endParaRPr kumimoji="0" lang="hr-HR" altLang="ja-JP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  <a:p>
                      <a:pPr marL="180975" marR="0" lvl="0" indent="-9525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Project kick-off meeting</a:t>
                      </a:r>
                    </a:p>
                    <a:p>
                      <a:pPr marL="180975" marR="0" lvl="0" indent="-9525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Workshop on CAP</a:t>
                      </a:r>
                    </a:p>
                    <a:p>
                      <a:pPr marL="180975" marR="0" lvl="0" indent="-9525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2016 </a:t>
                      </a:r>
                      <a:r>
                        <a:rPr kumimoji="0" lang="en-US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ICSEED</a:t>
                      </a:r>
                      <a:r>
                        <a:rPr kumimoji="0" lang="en-US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endParaRPr kumimoji="0" lang="hr-HR" altLang="ja-JP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1st Phase </a:t>
                      </a:r>
                      <a:r>
                        <a:rPr kumimoji="0" lang="hr-HR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of the Project ends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hr-HR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  in </a:t>
                      </a: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June 2017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Project </a:t>
                      </a: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funding</a:t>
                      </a:r>
                      <a:r>
                        <a:rPr kumimoji="0" lang="hr-HR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: USAID, WB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hr-HR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</a:t>
                      </a: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Presentation</a:t>
                      </a:r>
                      <a:r>
                        <a:rPr kumimoji="0" lang="hr-HR" altLang="ja-JP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 at </a:t>
                      </a: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MG-5</a:t>
                      </a:r>
                      <a:endParaRPr kumimoji="0" lang="en-GB" altLang="ja-JP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954" name="Group 658"/>
          <p:cNvGraphicFramePr>
            <a:graphicFrameLocks noGrp="1"/>
          </p:cNvGraphicFramePr>
          <p:nvPr/>
        </p:nvGraphicFramePr>
        <p:xfrm>
          <a:off x="371475" y="1381125"/>
          <a:ext cx="8086725" cy="274320"/>
        </p:xfrm>
        <a:graphic>
          <a:graphicData uri="http://schemas.openxmlformats.org/drawingml/2006/table">
            <a:tbl>
              <a:tblPr/>
              <a:tblGrid>
                <a:gridCol w="566738"/>
                <a:gridCol w="3405187"/>
                <a:gridCol w="1135063"/>
                <a:gridCol w="993775"/>
                <a:gridCol w="1985962"/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Decision/Action</a:t>
                      </a:r>
                      <a:endParaRPr kumimoji="0" lang="en-GB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Responsible</a:t>
                      </a:r>
                      <a:endParaRPr kumimoji="0" lang="en-GB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Deadline</a:t>
                      </a:r>
                      <a:endParaRPr kumimoji="0" lang="en-GB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Notes/Remarks</a:t>
                      </a:r>
                      <a:endParaRPr kumimoji="0" lang="en-GB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38125" y="1076325"/>
            <a:ext cx="7772400" cy="32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Status on implementation – 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on going</a:t>
            </a:r>
          </a:p>
        </p:txBody>
      </p:sp>
      <p:graphicFrame>
        <p:nvGraphicFramePr>
          <p:cNvPr id="9" name="Group 159"/>
          <p:cNvGraphicFramePr>
            <a:graphicFrameLocks noGrp="1"/>
          </p:cNvGraphicFramePr>
          <p:nvPr/>
        </p:nvGraphicFramePr>
        <p:xfrm>
          <a:off x="371475" y="4392930"/>
          <a:ext cx="8086725" cy="853440"/>
        </p:xfrm>
        <a:graphic>
          <a:graphicData uri="http://schemas.openxmlformats.org/drawingml/2006/table">
            <a:tbl>
              <a:tblPr/>
              <a:tblGrid>
                <a:gridCol w="566738"/>
                <a:gridCol w="3405187"/>
                <a:gridCol w="1135063"/>
                <a:gridCol w="993775"/>
                <a:gridCol w="1985962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MG 4/19</a:t>
                      </a:r>
                      <a:endParaRPr kumimoji="0" lang="en-GB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The MG  endorsed the proposal to </a:t>
                      </a: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replace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the outgoing </a:t>
                      </a: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co-chair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of the </a:t>
                      </a: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WG CH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, and </a:t>
                      </a: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Hydrological Adviser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to the </a:t>
                      </a: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President RA VI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, </a:t>
                      </a: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Dr Dominique</a:t>
                      </a:r>
                      <a:r>
                        <a:rPr kumimoji="0" lang="hr-HR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Berod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with </a:t>
                      </a: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Mrs Cristina Alionte Eklund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for both functions. Letter will be sent to the WMO Secretary-General with this regard.</a:t>
                      </a:r>
                      <a:endParaRPr kumimoji="0" lang="en-GB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4338" algn="l"/>
                        </a:tabLst>
                        <a:defRPr/>
                      </a:pPr>
                      <a:r>
                        <a:rPr kumimoji="0" lang="hr-HR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RA VI </a:t>
                      </a:r>
                      <a:r>
                        <a:rPr kumimoji="0" lang="en-GB" altLang="ja-JP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President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 smtClean="0">
                          <a:latin typeface="Arial" pitchFamily="34" charset="0"/>
                          <a:cs typeface="Arial" pitchFamily="34" charset="0"/>
                        </a:rPr>
                        <a:t>ASAP</a:t>
                      </a:r>
                      <a:endParaRPr kumimoji="0" lang="en-GB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Mrs Cristina Alionte Eklund </a:t>
                      </a:r>
                      <a:r>
                        <a:rPr kumimoji="0" lang="hr-HR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has been </a:t>
                      </a:r>
                      <a:r>
                        <a:rPr kumimoji="0" lang="hr-HR" altLang="ja-JP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appointed</a:t>
                      </a:r>
                      <a:r>
                        <a:rPr kumimoji="0" lang="hr-HR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as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r-HR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co-chair of the WG CH, and </a:t>
                      </a:r>
                      <a:endParaRPr kumimoji="0" lang="hr-HR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hr-HR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Hydrological Adviser to the </a:t>
                      </a:r>
                      <a:endParaRPr kumimoji="0" lang="hr-HR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P</a:t>
                      </a:r>
                      <a:r>
                        <a:rPr kumimoji="0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RA V</a:t>
                      </a:r>
                      <a:r>
                        <a:rPr kumimoji="0" lang="hr-HR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I</a:t>
                      </a:r>
                      <a:endParaRPr kumimoji="0" lang="en-GB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66700" y="3743325"/>
            <a:ext cx="7772400" cy="32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130000"/>
              <a:buFont typeface="Arial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Status on implementation – </a:t>
            </a:r>
            <a:r>
              <a:rPr kumimoji="0" lang="hr-H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completed</a:t>
            </a:r>
          </a:p>
        </p:txBody>
      </p:sp>
      <p:graphicFrame>
        <p:nvGraphicFramePr>
          <p:cNvPr id="11" name="Group 19"/>
          <p:cNvGraphicFramePr>
            <a:graphicFrameLocks noGrp="1"/>
          </p:cNvGraphicFramePr>
          <p:nvPr/>
        </p:nvGraphicFramePr>
        <p:xfrm>
          <a:off x="352425" y="4089400"/>
          <a:ext cx="8086725" cy="274320"/>
        </p:xfrm>
        <a:graphic>
          <a:graphicData uri="http://schemas.openxmlformats.org/drawingml/2006/table">
            <a:tbl>
              <a:tblPr/>
              <a:tblGrid>
                <a:gridCol w="566738"/>
                <a:gridCol w="3405187"/>
                <a:gridCol w="1135063"/>
                <a:gridCol w="993775"/>
                <a:gridCol w="1985962"/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Decision/Action</a:t>
                      </a:r>
                      <a:endParaRPr kumimoji="0" lang="en-GB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Responsible</a:t>
                      </a:r>
                      <a:endParaRPr kumimoji="0" lang="en-GB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Deadline</a:t>
                      </a:r>
                      <a:endParaRPr kumimoji="0" lang="en-GB" altLang="ja-JP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明朝" pitchFamily="49" charset="-128"/>
                          <a:cs typeface="Arial" charset="0"/>
                        </a:rPr>
                        <a:t>Notes/Remarks</a:t>
                      </a:r>
                      <a:endParaRPr kumimoji="0" lang="en-GB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1550" y="6477148"/>
            <a:ext cx="55245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4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  <p:pic>
        <p:nvPicPr>
          <p:cNvPr id="14" name="Picture 7" descr="RA 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838326" y="105881"/>
            <a:ext cx="526732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Some of the Major Achievements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7" descr="RA 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3561025"/>
            <a:ext cx="9134371" cy="30162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 algn="just">
              <a:buSzPct val="130000"/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 of the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4th RA 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 Meeting, Lisbon,  Portugal, 21 – 22 April 2016</a:t>
            </a:r>
          </a:p>
          <a:p>
            <a:pPr marL="269875" indent="-269875" algn="just">
              <a:buSzPct val="130000"/>
            </a:pPr>
            <a:endParaRPr lang="hr-HR" sz="12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 VI Regional WIGOS Centers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(RWC) should be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established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a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contributing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NMHSs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center structure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endParaRPr lang="en-US" sz="3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1075" indent="-981075" algn="just">
              <a:buSzPct val="6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-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Draft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 document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RWC-Network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including the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Terms of Reference </a:t>
            </a:r>
            <a:endParaRPr lang="hr-HR" sz="2000" i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1075" indent="-981075" algn="just">
              <a:buSzPct val="6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modules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RWC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1075" indent="-981075" algn="just">
              <a:buSzPct val="60000"/>
            </a:pPr>
            <a:endParaRPr lang="en-US" sz="12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  <a:buFont typeface="Wingdings" pitchFamily="2" charset="2"/>
              <a:buChar char="ü"/>
            </a:pP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“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proof of concept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phase in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setting-up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RWC-Network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endParaRPr lang="en-US" sz="3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9875" indent="-269875" algn="just">
              <a:buSzPct val="130000"/>
            </a:pP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-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assign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roles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RWC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will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to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as a “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 shell RWC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marL="269875" indent="-269875" algn="just">
              <a:buSzPct val="130000"/>
            </a:pP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- </a:t>
            </a:r>
            <a:r>
              <a:rPr lang="hr-HR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initiate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assignment process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the RA VI Session in 2017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35" y="949876"/>
            <a:ext cx="5478048" cy="230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Callout 2 15"/>
          <p:cNvSpPr/>
          <p:nvPr/>
        </p:nvSpPr>
        <p:spPr>
          <a:xfrm flipH="1">
            <a:off x="356135" y="1241659"/>
            <a:ext cx="3456384" cy="792088"/>
          </a:xfrm>
          <a:prstGeom prst="borderCallout2">
            <a:avLst>
              <a:gd name="adj1" fmla="val 100571"/>
              <a:gd name="adj2" fmla="val 52600"/>
              <a:gd name="adj3" fmla="val 96803"/>
              <a:gd name="adj4" fmla="val 54209"/>
              <a:gd name="adj5" fmla="val 94763"/>
              <a:gd name="adj6" fmla="val 54093"/>
            </a:avLst>
          </a:prstGeom>
          <a:solidFill>
            <a:srgbClr val="FFFF99">
              <a:alpha val="7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rgbClr val="C00000"/>
                </a:solidFill>
                <a:latin typeface="Calibri" pitchFamily="34" charset="0"/>
              </a:rPr>
              <a:t>Support WIGOS Implementation Plan</a:t>
            </a:r>
            <a:endParaRPr lang="hr-HR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04759" y="2982686"/>
            <a:ext cx="362389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5468909" y="2981086"/>
            <a:ext cx="362389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3554" name="Picture 2" descr="H:\DHMZ\4. Međunarodni poslovi\1. Organizacije\1. WMO\1. Constituent Bodyes\2. EC\Meetings\EC 2016\RA VI\Radni materijal\4th RA VI 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8216" y="1267139"/>
            <a:ext cx="3080883" cy="1732997"/>
          </a:xfrm>
          <a:prstGeom prst="rect">
            <a:avLst/>
          </a:prstGeom>
          <a:noFill/>
        </p:spPr>
      </p:pic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1550" y="6477148"/>
            <a:ext cx="55245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5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9604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uiExpand="1" build="p" bldLvl="5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7" descr="RA 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3561025"/>
            <a:ext cx="9134371" cy="32316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 algn="just">
              <a:buSzPct val="130000"/>
              <a:buFont typeface="Arial" pitchFamily="34" charset="0"/>
              <a:buChar char="•"/>
            </a:pP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RA VI WIGOS / Marine - Ocean workshop recommendations </a:t>
            </a:r>
          </a:p>
          <a:p>
            <a:pPr marL="269875" indent="-269875" algn="just">
              <a:buSzPct val="130000"/>
            </a:pPr>
            <a:endParaRPr lang="hr-HR" sz="8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 a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RWC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the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Adriatic Sea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 as a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centre and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refine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functionalities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this centre. The proposed RWC will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 DCPC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Adriatic Sea area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Croatia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will be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leading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this regard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81075" indent="-981075" algn="just">
              <a:buSzPct val="60000"/>
            </a:pPr>
            <a:endParaRPr lang="en-US" sz="8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  <a:buFont typeface="Wingdings" pitchFamily="2" charset="2"/>
              <a:buChar char="ü"/>
            </a:pP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possibilities to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WMO-IOC Regional Marine Instrument Centre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(RMIC) for the Adriatic Sea as a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distributed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centre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where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instruments and measurements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would provide</a:t>
            </a:r>
          </a:p>
          <a:p>
            <a:pPr marL="892175" indent="-350838" algn="just">
              <a:buSzPct val="80000"/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oceanographic institute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(s)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ocean</a:t>
            </a:r>
            <a:r>
              <a:rPr lang="hr-HR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ografic 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</a:t>
            </a:r>
          </a:p>
          <a:p>
            <a:pPr marL="892175" indent="-350838" algn="just">
              <a:buSzPct val="80000"/>
              <a:buFont typeface="Courier New" pitchFamily="49" charset="0"/>
              <a:buChar char="o"/>
            </a:pP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NMHS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(s)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for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marine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meteorological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35" y="949876"/>
            <a:ext cx="5478048" cy="230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Callout 2 15"/>
          <p:cNvSpPr/>
          <p:nvPr/>
        </p:nvSpPr>
        <p:spPr>
          <a:xfrm flipH="1">
            <a:off x="356135" y="1241659"/>
            <a:ext cx="3456384" cy="792088"/>
          </a:xfrm>
          <a:prstGeom prst="borderCallout2">
            <a:avLst>
              <a:gd name="adj1" fmla="val 100571"/>
              <a:gd name="adj2" fmla="val 52600"/>
              <a:gd name="adj3" fmla="val 96803"/>
              <a:gd name="adj4" fmla="val 54209"/>
              <a:gd name="adj5" fmla="val 94763"/>
              <a:gd name="adj6" fmla="val 54093"/>
            </a:avLst>
          </a:prstGeom>
          <a:solidFill>
            <a:srgbClr val="FFFF99">
              <a:alpha val="7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rgbClr val="C00000"/>
                </a:solidFill>
                <a:latin typeface="Calibri" pitchFamily="34" charset="0"/>
              </a:rPr>
              <a:t>Support WIGOS Implementation Plan</a:t>
            </a:r>
            <a:endParaRPr lang="hr-HR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04759" y="2982686"/>
            <a:ext cx="362389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5468909" y="2981086"/>
            <a:ext cx="362389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9"/>
          <p:cNvSpPr/>
          <p:nvPr/>
        </p:nvSpPr>
        <p:spPr>
          <a:xfrm>
            <a:off x="2433530" y="2049484"/>
            <a:ext cx="2588281" cy="1077218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“WMO RA VI WIGOS Workshop</a:t>
            </a:r>
            <a:r>
              <a:rPr lang="hr-HR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with focus on marine observations”</a:t>
            </a:r>
            <a:r>
              <a:rPr lang="hr-HR" sz="16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</a:rPr>
              <a:t>Split, Croatia, 5-7 Sept</a:t>
            </a:r>
            <a:r>
              <a:rPr lang="hr-HR" sz="1600" dirty="0" smtClean="0">
                <a:solidFill>
                  <a:srgbClr val="000066"/>
                </a:solidFill>
                <a:latin typeface="Calibri" pitchFamily="34" charset="0"/>
              </a:rPr>
              <a:t>ember</a:t>
            </a:r>
            <a:r>
              <a:rPr lang="en-US" sz="1600" dirty="0" smtClean="0">
                <a:solidFill>
                  <a:srgbClr val="000066"/>
                </a:solidFill>
                <a:latin typeface="Calibri" pitchFamily="34" charset="0"/>
              </a:rPr>
              <a:t> 2016</a:t>
            </a:r>
            <a:endParaRPr lang="hr-HR" sz="1600" dirty="0">
              <a:solidFill>
                <a:srgbClr val="000066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Sancta Domenica\Desktop\Clipboard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4759" y="1635411"/>
            <a:ext cx="3314085" cy="1910777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838326" y="105881"/>
            <a:ext cx="526732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r-HR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Some of the Major Achievements</a:t>
            </a:r>
            <a:endParaRPr lang="en-US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9592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1550" y="6153298"/>
            <a:ext cx="55245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6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9604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5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5876" y="812552"/>
            <a:ext cx="8970745" cy="59400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 algn="just">
              <a:buSzPct val="13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 WG DRR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new projects such as a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South-East European Multi-Hazard Early Warning Advisory System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a perspective to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other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projects</a:t>
            </a:r>
          </a:p>
          <a:p>
            <a:pPr marL="269875" indent="-269875" algn="just">
              <a:buSzPct val="130000"/>
            </a:pPr>
            <a:endParaRPr lang="en-US" sz="800" i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perspective to build up 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endParaRPr lang="hr-HR" sz="8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  <a:buFont typeface="Wingdings" pitchFamily="2" charset="2"/>
              <a:buChar char="ü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 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platform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</a:t>
            </a:r>
            <a:endParaRPr lang="hr-HR" sz="20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WIGOS Center 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and products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availability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MHEWS 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line </a:t>
            </a:r>
          </a:p>
          <a:p>
            <a:pPr marL="539750" indent="-269875" algn="just">
              <a:buSzPct val="8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the DRM requirements</a:t>
            </a: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r">
              <a:buSzPct val="8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539750" indent="-269875" algn="r">
              <a:buSzPct val="80000"/>
              <a:buFont typeface="Wingdings" pitchFamily="2" charset="2"/>
              <a:buChar char="ü"/>
            </a:pPr>
            <a:endParaRPr lang="hr-HR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21150" indent="-260350" algn="l">
              <a:buSzPct val="80000"/>
              <a:buFont typeface="Wingdings" pitchFamily="2" charset="2"/>
              <a:buChar char="ü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organizational platform</a:t>
            </a:r>
          </a:p>
          <a:p>
            <a:pPr marL="4391025" indent="-360363" algn="l">
              <a:buSzPct val="8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to </a:t>
            </a:r>
            <a:r>
              <a:rPr lang="en-US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</a:t>
            </a:r>
            <a:r>
              <a:rPr lang="hr-HR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cros-boarder  collaboration  / SOP</a:t>
            </a:r>
          </a:p>
          <a:p>
            <a:pPr marL="4391025" indent="-360363" algn="l">
              <a:buSzPct val="8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trough </a:t>
            </a:r>
            <a:r>
              <a:rPr lang="hr-HR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distributed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391025" indent="-269875" algn="l">
              <a:buSzPct val="80000"/>
              <a:buFont typeface="Courier New" pitchFamily="49" charset="0"/>
              <a:buChar char="o"/>
            </a:pP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 Consortium of Collaboration</a:t>
            </a:r>
          </a:p>
          <a:p>
            <a:pPr marL="4391025" indent="-269875" algn="l">
              <a:buSzPct val="80000"/>
              <a:buFont typeface="Courier New" pitchFamily="49" charset="0"/>
              <a:buChar char="o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Clusters of Collaboration</a:t>
            </a:r>
          </a:p>
          <a:p>
            <a:pPr marL="4391025" indent="-269875" algn="l">
              <a:buSzPct val="80000"/>
              <a:buFont typeface="Courier New" pitchFamily="49" charset="0"/>
              <a:buChar char="o"/>
            </a:pPr>
            <a:r>
              <a:rPr lang="hr-HR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Ad-Hoc Claster / Clusters of Collaboration</a:t>
            </a:r>
          </a:p>
          <a:p>
            <a:pPr marL="4391025" indent="-360363" algn="l">
              <a:buSzPct val="80000"/>
            </a:pPr>
            <a:endParaRPr lang="hr-HR" sz="8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9750" indent="-269875" algn="just">
              <a:buSzPct val="80000"/>
            </a:pPr>
            <a:endParaRPr lang="hr-HR" sz="8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94088" indent="-3222625" algn="just">
              <a:buSzPct val="80000"/>
            </a:pP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could serve as a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template</a:t>
            </a:r>
            <a:endParaRPr lang="en-US" sz="2000" b="1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 descr="see_mhews_new (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08" y="1845413"/>
            <a:ext cx="3208254" cy="1918387"/>
          </a:xfrm>
          <a:prstGeom prst="rect">
            <a:avLst/>
          </a:prstGeom>
        </p:spPr>
      </p:pic>
      <p:pic>
        <p:nvPicPr>
          <p:cNvPr id="20" name="Picture 19" descr="H:\DHMZ\4. Međunarodni poslovi\1. Organizacije\1. WMO\1. Constituent Bodyes\1. RA VI\1. President Activities\3. Missions\DRR Consortium\Wilton Park Conference\Speech about Lessons learned  SEE Flodings\MHEWS Consortium of Cooperations in SE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554" y="3917239"/>
            <a:ext cx="2913495" cy="218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84694" y="4075285"/>
            <a:ext cx="3107690" cy="2096843"/>
            <a:chOff x="3168" y="10165"/>
            <a:chExt cx="5844" cy="5110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3168" y="10165"/>
              <a:ext cx="2016" cy="3293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902" y="10481"/>
              <a:ext cx="4425" cy="417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5356" y="10806"/>
              <a:ext cx="3656" cy="446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1838326" y="105881"/>
            <a:ext cx="526732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Some of the Major Achievements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 rot="2746963">
            <a:off x="-13333" y="3215437"/>
            <a:ext cx="8882886" cy="548640"/>
          </a:xfrm>
          <a:prstGeom prst="rect">
            <a:avLst/>
          </a:prstGeom>
          <a:solidFill>
            <a:srgbClr val="00009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36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SEE-MHEWS – </a:t>
            </a:r>
            <a:r>
              <a:rPr lang="en-GB" sz="3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topic</a:t>
            </a:r>
            <a:r>
              <a:rPr lang="hr-HR" sz="3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under next presentation</a:t>
            </a:r>
            <a:endParaRPr lang="en-GB" sz="36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1550" y="6477148"/>
            <a:ext cx="55245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7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9604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5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835516"/>
            <a:ext cx="8970745" cy="56323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indent="-269875" algn="just">
              <a:spcAft>
                <a:spcPts val="1200"/>
              </a:spcAft>
              <a:buSzPct val="130000"/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 on the </a:t>
            </a:r>
            <a:r>
              <a:rPr lang="en-GB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initiative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during Cg-17 and EC-68 an </a:t>
            </a:r>
            <a:r>
              <a:rPr lang="en-GB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exploratory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mission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WMO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EUMETNET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Roshydromet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was organized to explore the ways of potential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collaboration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related to</a:t>
            </a:r>
          </a:p>
          <a:p>
            <a:pPr marL="542925" indent="-276225" algn="just">
              <a:buSzPct val="80000"/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hydrometeorological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warning systems </a:t>
            </a:r>
          </a:p>
          <a:p>
            <a:pPr marL="542925" indent="-276225" algn="just">
              <a:buSzPct val="80000"/>
            </a:pP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</a:t>
            </a:r>
            <a:r>
              <a:rPr lang="en-GB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framework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wider </a:t>
            </a:r>
          </a:p>
          <a:p>
            <a:pPr marL="542925" indent="-276225" algn="just">
              <a:spcAft>
                <a:spcPts val="800"/>
              </a:spcAft>
              <a:buSzPct val="80000"/>
            </a:pP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GB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DRR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 </a:t>
            </a:r>
            <a:r>
              <a:rPr lang="en-GB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WMO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priorities</a:t>
            </a:r>
          </a:p>
          <a:p>
            <a:pPr marL="542925" indent="-276225" algn="just">
              <a:buSzPct val="80000"/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Roshydromet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Meteo-Alert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</a:t>
            </a:r>
          </a:p>
          <a:p>
            <a:pPr marL="542925" indent="-276225" algn="just">
              <a:spcAft>
                <a:spcPts val="1200"/>
              </a:spcAft>
              <a:buSzPct val="80000"/>
            </a:pP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EUMETNET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MeteoAlarm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systems </a:t>
            </a:r>
          </a:p>
          <a:p>
            <a:pPr marL="266700" indent="-266700" algn="just">
              <a:spcAft>
                <a:spcPts val="1200"/>
              </a:spcAft>
              <a:buSzPct val="130000"/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was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agreed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</a:t>
            </a:r>
          </a:p>
          <a:p>
            <a:pPr marL="542925" indent="-276225" algn="just">
              <a:spcAft>
                <a:spcPts val="600"/>
              </a:spcAft>
              <a:buSzPct val="80000"/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facilitate </a:t>
            </a:r>
            <a:r>
              <a:rPr lang="en-GB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cooperation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between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EUMETNET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Roshydromet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under the </a:t>
            </a:r>
            <a:r>
              <a:rPr lang="en-GB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WMO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umbrella</a:t>
            </a:r>
          </a:p>
          <a:p>
            <a:pPr marL="542925" indent="-276225" algn="just">
              <a:spcAft>
                <a:spcPts val="1200"/>
              </a:spcAft>
              <a:buSzPct val="80000"/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 </a:t>
            </a:r>
            <a:r>
              <a:rPr lang="en-GB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draft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Annex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existing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WMO-EUMETNET MoU</a:t>
            </a:r>
          </a:p>
          <a:p>
            <a:pPr marL="266700" indent="-266700" algn="just">
              <a:spcAft>
                <a:spcPts val="1200"/>
              </a:spcAft>
              <a:buSzPct val="130000"/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was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envisaged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that the above collaboration may have </a:t>
            </a:r>
            <a:r>
              <a:rPr lang="en-GB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implications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setting-up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a WMO driven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cross-regional meteo-alerting 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</a:t>
            </a:r>
          </a:p>
          <a:p>
            <a:pPr marL="266700" indent="-266700" algn="just">
              <a:buSzPct val="130000"/>
              <a:buFont typeface="Arial" pitchFamily="34" charset="0"/>
              <a:buChar char="•"/>
            </a:pP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acted as an </a:t>
            </a:r>
            <a:r>
              <a:rPr lang="en-GB" sz="2000" u="sng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initial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towards</a:t>
            </a:r>
            <a:r>
              <a:rPr lang="en-GB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lobal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eteo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larm</a:t>
            </a:r>
            <a:r>
              <a:rPr lang="hr-HR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b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hr-HR" sz="2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ystem</a:t>
            </a:r>
            <a:endParaRPr lang="en-GB" sz="2000" dirty="0" smtClean="0">
              <a:solidFill>
                <a:srgbClr val="000090"/>
              </a:solidFill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38326" y="105881"/>
            <a:ext cx="526732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Some of the Major Achievements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C:\Users\Ivan Čačić\Desktop\Moska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2608" y="1759197"/>
            <a:ext cx="3578137" cy="201270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330388" y="3762374"/>
            <a:ext cx="3687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en-GB" sz="1400" i="1" baseline="30000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GB" sz="14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October 2016</a:t>
            </a:r>
            <a:r>
              <a:rPr lang="hr-HR" sz="14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4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Moscow, </a:t>
            </a:r>
            <a:r>
              <a:rPr lang="hr-HR" sz="1400" i="1" dirty="0" smtClean="0">
                <a:solidFill>
                  <a:srgbClr val="00009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Russian Federarion</a:t>
            </a:r>
            <a:endParaRPr lang="hr-HR" sz="1400" i="1" dirty="0"/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1550" y="6477148"/>
            <a:ext cx="55245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8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9604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5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7" name="Text Box 3"/>
          <p:cNvSpPr txBox="1">
            <a:spLocks noChangeArrowheads="1"/>
          </p:cNvSpPr>
          <p:nvPr/>
        </p:nvSpPr>
        <p:spPr bwMode="auto">
          <a:xfrm>
            <a:off x="1816100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18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779646"/>
            <a:ext cx="9144000" cy="481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7" descr="RA 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739" y="31429"/>
            <a:ext cx="1259632" cy="74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838326" y="105881"/>
            <a:ext cx="5267324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800" b="1" dirty="0" smtClean="0">
                <a:solidFill>
                  <a:srgbClr val="00009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Some of the Major Achievements</a:t>
            </a:r>
            <a:endParaRPr lang="en-GB" sz="2800" b="1" dirty="0">
              <a:solidFill>
                <a:srgbClr val="000090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52775" y="6529536"/>
            <a:ext cx="3486149" cy="31273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5th RA VI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MG, Vilnius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Lithuania, 26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–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27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April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201</a:t>
            </a:r>
            <a:r>
              <a:rPr lang="hr-HR" b="1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865873"/>
            <a:ext cx="9144000" cy="578623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SzPct val="130000"/>
              <a:buFont typeface="Arial"/>
              <a:buChar char="•"/>
            </a:pPr>
            <a:r>
              <a:rPr lang="en-GB" sz="2200" b="1" dirty="0" smtClean="0">
                <a:solidFill>
                  <a:srgbClr val="000090"/>
                </a:solidFill>
              </a:rPr>
              <a:t>Moscow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en-GB" sz="2200" b="1" dirty="0" smtClean="0">
                <a:solidFill>
                  <a:srgbClr val="000090"/>
                </a:solidFill>
              </a:rPr>
              <a:t>meeting</a:t>
            </a:r>
            <a:r>
              <a:rPr lang="en-GB" sz="2200" dirty="0" smtClean="0">
                <a:solidFill>
                  <a:srgbClr val="000090"/>
                </a:solidFill>
              </a:rPr>
              <a:t> was </a:t>
            </a:r>
            <a:r>
              <a:rPr lang="en-GB" sz="2200" i="1" dirty="0" smtClean="0">
                <a:solidFill>
                  <a:srgbClr val="000090"/>
                </a:solidFill>
              </a:rPr>
              <a:t>strongly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en-GB" sz="2200" u="sng" dirty="0" smtClean="0">
                <a:solidFill>
                  <a:srgbClr val="000090"/>
                </a:solidFill>
              </a:rPr>
              <a:t>supported</a:t>
            </a:r>
            <a:r>
              <a:rPr lang="en-GB" sz="2200" dirty="0" smtClean="0">
                <a:solidFill>
                  <a:srgbClr val="000090"/>
                </a:solidFill>
              </a:rPr>
              <a:t> by the </a:t>
            </a:r>
            <a:r>
              <a:rPr lang="en-GB" sz="2200" b="1" dirty="0" smtClean="0">
                <a:solidFill>
                  <a:srgbClr val="000090"/>
                </a:solidFill>
              </a:rPr>
              <a:t>WMO SG </a:t>
            </a:r>
            <a:r>
              <a:rPr lang="en-GB" sz="2200" dirty="0" smtClean="0">
                <a:solidFill>
                  <a:srgbClr val="000090"/>
                </a:solidFill>
              </a:rPr>
              <a:t>who </a:t>
            </a:r>
            <a:r>
              <a:rPr lang="en-GB" sz="2200" u="sng" dirty="0" smtClean="0">
                <a:solidFill>
                  <a:srgbClr val="000090"/>
                </a:solidFill>
              </a:rPr>
              <a:t>launched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en-GB" sz="2200" b="1" dirty="0" smtClean="0">
                <a:solidFill>
                  <a:srgbClr val="000090"/>
                </a:solidFill>
              </a:rPr>
              <a:t>initiative</a:t>
            </a:r>
            <a:r>
              <a:rPr lang="en-GB" sz="2200" dirty="0" smtClean="0">
                <a:solidFill>
                  <a:srgbClr val="000090"/>
                </a:solidFill>
              </a:rPr>
              <a:t> on </a:t>
            </a:r>
            <a:r>
              <a:rPr lang="en-GB" sz="2200" b="1" dirty="0" smtClean="0">
                <a:solidFill>
                  <a:srgbClr val="000090"/>
                </a:solidFill>
              </a:rPr>
              <a:t>GMAS</a:t>
            </a:r>
          </a:p>
          <a:p>
            <a:pPr marL="342900" lvl="0" indent="-342900">
              <a:spcAft>
                <a:spcPts val="600"/>
              </a:spcAft>
              <a:buSzPct val="130000"/>
              <a:buFont typeface="Arial"/>
              <a:buChar char="•"/>
            </a:pPr>
            <a:r>
              <a:rPr lang="en-GB" sz="2200" b="1" dirty="0" smtClean="0">
                <a:solidFill>
                  <a:srgbClr val="000090"/>
                </a:solidFill>
              </a:rPr>
              <a:t>SG initiative </a:t>
            </a:r>
            <a:r>
              <a:rPr lang="en-GB" sz="2200" dirty="0" smtClean="0">
                <a:solidFill>
                  <a:srgbClr val="000090"/>
                </a:solidFill>
              </a:rPr>
              <a:t>was </a:t>
            </a:r>
            <a:r>
              <a:rPr lang="en-GB" sz="2200" i="1" dirty="0" smtClean="0">
                <a:solidFill>
                  <a:srgbClr val="000090"/>
                </a:solidFill>
              </a:rPr>
              <a:t>strongly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en-GB" sz="2200" u="sng" dirty="0" smtClean="0">
                <a:solidFill>
                  <a:srgbClr val="000090"/>
                </a:solidFill>
              </a:rPr>
              <a:t>supported</a:t>
            </a:r>
            <a:r>
              <a:rPr lang="en-GB" sz="2200" dirty="0" smtClean="0">
                <a:solidFill>
                  <a:srgbClr val="000090"/>
                </a:solidFill>
              </a:rPr>
              <a:t> by the</a:t>
            </a:r>
          </a:p>
          <a:p>
            <a:pPr marL="800100" lvl="1" indent="-342900">
              <a:spcAft>
                <a:spcPts val="300"/>
              </a:spcAft>
              <a:buSzPct val="80000"/>
              <a:buFont typeface="Wingdings" pitchFamily="2" charset="2"/>
              <a:buChar char="ü"/>
            </a:pPr>
            <a:r>
              <a:rPr lang="en-GB" sz="2200" b="1" dirty="0" smtClean="0">
                <a:solidFill>
                  <a:srgbClr val="000090"/>
                </a:solidFill>
              </a:rPr>
              <a:t>CBS-16</a:t>
            </a:r>
            <a:r>
              <a:rPr lang="en-GB" sz="2200" dirty="0" smtClean="0">
                <a:solidFill>
                  <a:srgbClr val="000090"/>
                </a:solidFill>
              </a:rPr>
              <a:t> and its </a:t>
            </a:r>
            <a:r>
              <a:rPr lang="en-GB" sz="2200" b="1" dirty="0" smtClean="0">
                <a:solidFill>
                  <a:srgbClr val="000090"/>
                </a:solidFill>
              </a:rPr>
              <a:t>MG </a:t>
            </a:r>
            <a:r>
              <a:rPr lang="en-GB" sz="2200" i="1" dirty="0" smtClean="0">
                <a:solidFill>
                  <a:srgbClr val="000090"/>
                </a:solidFill>
              </a:rPr>
              <a:t>meeting</a:t>
            </a:r>
            <a:r>
              <a:rPr lang="en-GB" sz="2200" dirty="0" smtClean="0">
                <a:solidFill>
                  <a:srgbClr val="000090"/>
                </a:solidFill>
              </a:rPr>
              <a:t>, Guangzhou, China, November 2016</a:t>
            </a:r>
          </a:p>
          <a:p>
            <a:pPr marL="800100" lvl="1" indent="-342900">
              <a:spcAft>
                <a:spcPts val="300"/>
              </a:spcAft>
              <a:buSzPct val="80000"/>
              <a:buFont typeface="Wingdings" pitchFamily="2" charset="2"/>
              <a:buChar char="ü"/>
            </a:pPr>
            <a:r>
              <a:rPr lang="en-GB" sz="2200" i="1" dirty="0" smtClean="0">
                <a:solidFill>
                  <a:srgbClr val="000090"/>
                </a:solidFill>
              </a:rPr>
              <a:t>Joint meeting </a:t>
            </a:r>
            <a:r>
              <a:rPr lang="en-GB" sz="2200" b="1" dirty="0" smtClean="0">
                <a:solidFill>
                  <a:srgbClr val="000090"/>
                </a:solidFill>
              </a:rPr>
              <a:t>PRAs and PTCs</a:t>
            </a:r>
            <a:r>
              <a:rPr lang="en-GB" sz="2200" dirty="0" smtClean="0">
                <a:solidFill>
                  <a:srgbClr val="000090"/>
                </a:solidFill>
              </a:rPr>
              <a:t>, Geneva, Switzerland, January 2017</a:t>
            </a:r>
          </a:p>
          <a:p>
            <a:pPr marL="800100" lvl="1" indent="-342900">
              <a:spcAft>
                <a:spcPts val="300"/>
              </a:spcAft>
              <a:buSzPct val="80000"/>
              <a:buFont typeface="Wingdings" pitchFamily="2" charset="2"/>
              <a:buChar char="ü"/>
            </a:pPr>
            <a:r>
              <a:rPr lang="en-GB" sz="2200" b="1" dirty="0" smtClean="0">
                <a:solidFill>
                  <a:srgbClr val="000090"/>
                </a:solidFill>
              </a:rPr>
              <a:t>RA II-16 </a:t>
            </a:r>
            <a:r>
              <a:rPr lang="en-GB" sz="2200" i="1" dirty="0" smtClean="0">
                <a:solidFill>
                  <a:srgbClr val="000090"/>
                </a:solidFill>
              </a:rPr>
              <a:t>session</a:t>
            </a:r>
            <a:r>
              <a:rPr lang="en-GB" sz="2200" dirty="0" smtClean="0">
                <a:solidFill>
                  <a:srgbClr val="000090"/>
                </a:solidFill>
              </a:rPr>
              <a:t>, Abu Dhabi, United Arab Emirates, February 2017</a:t>
            </a:r>
          </a:p>
          <a:p>
            <a:pPr marL="800100" lvl="1" indent="-342900">
              <a:spcAft>
                <a:spcPts val="1200"/>
              </a:spcAft>
              <a:buSzPct val="80000"/>
              <a:buFont typeface="Wingdings" pitchFamily="2" charset="2"/>
              <a:buChar char="ü"/>
            </a:pPr>
            <a:r>
              <a:rPr lang="en-GB" sz="2200" b="1" dirty="0" smtClean="0">
                <a:solidFill>
                  <a:srgbClr val="000090"/>
                </a:solidFill>
              </a:rPr>
              <a:t>RA IV-16 </a:t>
            </a:r>
            <a:r>
              <a:rPr lang="en-GB" sz="2200" i="1" dirty="0" smtClean="0">
                <a:solidFill>
                  <a:srgbClr val="000090"/>
                </a:solidFill>
              </a:rPr>
              <a:t>session</a:t>
            </a:r>
            <a:r>
              <a:rPr lang="en-GB" sz="2200" dirty="0" smtClean="0">
                <a:solidFill>
                  <a:srgbClr val="000090"/>
                </a:solidFill>
              </a:rPr>
              <a:t>, San Jose, Costa Rica, March 2017</a:t>
            </a:r>
          </a:p>
          <a:p>
            <a:pPr marL="342900" lvl="0" indent="-342900">
              <a:buSzPct val="130000"/>
              <a:buFont typeface="Arial" pitchFamily="34" charset="0"/>
              <a:buChar char="•"/>
              <a:defRPr/>
            </a:pPr>
            <a:r>
              <a:rPr lang="en-GB" sz="2200" b="1" dirty="0" smtClean="0">
                <a:solidFill>
                  <a:srgbClr val="000090"/>
                </a:solidFill>
              </a:rPr>
              <a:t>SG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hr-HR" sz="2200" u="sng" dirty="0" smtClean="0">
                <a:solidFill>
                  <a:srgbClr val="000090"/>
                </a:solidFill>
              </a:rPr>
              <a:t>established</a:t>
            </a:r>
            <a:r>
              <a:rPr lang="en-GB" sz="2200" dirty="0" smtClean="0">
                <a:solidFill>
                  <a:srgbClr val="000090"/>
                </a:solidFill>
              </a:rPr>
              <a:t> </a:t>
            </a:r>
            <a:r>
              <a:rPr lang="hr-HR" sz="2200" b="1" dirty="0" smtClean="0">
                <a:solidFill>
                  <a:srgbClr val="000090"/>
                </a:solidFill>
              </a:rPr>
              <a:t>GMAS </a:t>
            </a:r>
            <a:r>
              <a:rPr lang="en-GB" sz="2200" b="1" dirty="0" smtClean="0">
                <a:solidFill>
                  <a:srgbClr val="000090"/>
                </a:solidFill>
              </a:rPr>
              <a:t>Advisory Team </a:t>
            </a:r>
            <a:r>
              <a:rPr lang="en-GB" sz="2200" dirty="0" smtClean="0">
                <a:solidFill>
                  <a:srgbClr val="000090"/>
                </a:solidFill>
              </a:rPr>
              <a:t>to </a:t>
            </a:r>
            <a:r>
              <a:rPr lang="en-GB" sz="2200" u="sng" dirty="0" smtClean="0">
                <a:solidFill>
                  <a:srgbClr val="000090"/>
                </a:solidFill>
              </a:rPr>
              <a:t>assist</a:t>
            </a:r>
            <a:r>
              <a:rPr lang="en-GB" sz="2200" dirty="0" smtClean="0">
                <a:solidFill>
                  <a:srgbClr val="000090"/>
                </a:solidFill>
              </a:rPr>
              <a:t> in the </a:t>
            </a:r>
            <a:endParaRPr lang="hr-HR" sz="2200" dirty="0" smtClean="0">
              <a:solidFill>
                <a:srgbClr val="000090"/>
              </a:solidFill>
            </a:endParaRPr>
          </a:p>
          <a:p>
            <a:pPr marL="342900" lvl="0" indent="-342900">
              <a:buSzPct val="130000"/>
              <a:defRPr/>
            </a:pPr>
            <a:r>
              <a:rPr lang="hr-HR" sz="2200" dirty="0" smtClean="0">
                <a:solidFill>
                  <a:srgbClr val="000090"/>
                </a:solidFill>
              </a:rPr>
              <a:t>      </a:t>
            </a:r>
            <a:r>
              <a:rPr lang="en-GB" sz="2200" b="1" dirty="0" smtClean="0">
                <a:solidFill>
                  <a:srgbClr val="000090"/>
                </a:solidFill>
              </a:rPr>
              <a:t>development</a:t>
            </a:r>
            <a:r>
              <a:rPr lang="en-GB" sz="2200" dirty="0" smtClean="0">
                <a:solidFill>
                  <a:srgbClr val="000090"/>
                </a:solidFill>
              </a:rPr>
              <a:t> of the </a:t>
            </a:r>
            <a:r>
              <a:rPr lang="en-GB" sz="2200" b="1" dirty="0" smtClean="0">
                <a:solidFill>
                  <a:srgbClr val="000090"/>
                </a:solidFill>
              </a:rPr>
              <a:t>initiative</a:t>
            </a:r>
            <a:r>
              <a:rPr lang="hr-HR" sz="2200" b="1" dirty="0" smtClean="0">
                <a:solidFill>
                  <a:srgbClr val="000090"/>
                </a:solidFill>
              </a:rPr>
              <a:t> </a:t>
            </a:r>
            <a:r>
              <a:rPr lang="hr-HR" sz="2200" dirty="0" smtClean="0">
                <a:solidFill>
                  <a:srgbClr val="000090"/>
                </a:solidFill>
              </a:rPr>
              <a:t>and </a:t>
            </a:r>
            <a:r>
              <a:rPr lang="hr-HR" sz="2200" u="sng" dirty="0" smtClean="0">
                <a:solidFill>
                  <a:srgbClr val="000090"/>
                </a:solidFill>
              </a:rPr>
              <a:t>provide</a:t>
            </a:r>
            <a:r>
              <a:rPr lang="hr-HR" sz="2200" dirty="0" smtClean="0">
                <a:solidFill>
                  <a:srgbClr val="000090"/>
                </a:solidFill>
              </a:rPr>
              <a:t> </a:t>
            </a:r>
            <a:r>
              <a:rPr lang="hr-HR" sz="2200" b="1" dirty="0" smtClean="0">
                <a:solidFill>
                  <a:srgbClr val="000090"/>
                </a:solidFill>
              </a:rPr>
              <a:t>guidance</a:t>
            </a:r>
          </a:p>
          <a:p>
            <a:pPr marL="342900" indent="-342900">
              <a:spcBef>
                <a:spcPct val="20000"/>
              </a:spcBef>
              <a:buSzPct val="130000"/>
            </a:pPr>
            <a:endParaRPr lang="en-GB" sz="2200" b="1" dirty="0" smtClean="0">
              <a:solidFill>
                <a:srgbClr val="000090"/>
              </a:solidFill>
            </a:endParaRPr>
          </a:p>
          <a:p>
            <a:pPr marL="800100" lvl="1" indent="-342900">
              <a:spcBef>
                <a:spcPct val="20000"/>
              </a:spcBef>
              <a:buSzPct val="80000"/>
            </a:pPr>
            <a:endParaRPr lang="en-GB" sz="2200" dirty="0" smtClean="0">
              <a:solidFill>
                <a:srgbClr val="00009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86" y="4486275"/>
            <a:ext cx="5701639" cy="2034714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an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EC-69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      </a:t>
            </a:r>
            <a:endParaRPr kumimoji="0" lang="en-GB" sz="2000" b="0" i="1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 arrangements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how to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concept note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 plan </a:t>
            </a:r>
            <a:endParaRPr kumimoji="0" lang="hr-H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itchFamily="49" charset="0"/>
              <a:buChar char="o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implementation plan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3" descr="C:\Users\Sancta Domenica\Desktop\Clipboard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86524" y="3619953"/>
            <a:ext cx="2495447" cy="255715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577562" y="5405110"/>
            <a:ext cx="2908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hr-HR" sz="1400" i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1400" i="1" u="sng" dirty="0" smtClean="0">
                <a:solidFill>
                  <a:srgbClr val="000090"/>
                </a:solidFill>
                <a:latin typeface="+mn-lt"/>
              </a:rPr>
              <a:t>First</a:t>
            </a:r>
            <a:r>
              <a:rPr lang="en-US" sz="1400" i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1400" i="1" u="sng" dirty="0" smtClean="0">
                <a:solidFill>
                  <a:srgbClr val="000090"/>
                </a:solidFill>
                <a:latin typeface="+mn-lt"/>
              </a:rPr>
              <a:t>Meeting</a:t>
            </a:r>
            <a:r>
              <a:rPr lang="en-US" sz="1400" i="1" dirty="0" smtClean="0">
                <a:solidFill>
                  <a:srgbClr val="000090"/>
                </a:solidFill>
                <a:latin typeface="+mn-lt"/>
              </a:rPr>
              <a:t> of the </a:t>
            </a:r>
            <a:r>
              <a:rPr lang="en-US" sz="1400" b="1" i="1" dirty="0" smtClean="0">
                <a:solidFill>
                  <a:srgbClr val="000090"/>
                </a:solidFill>
                <a:latin typeface="+mn-lt"/>
              </a:rPr>
              <a:t>Advisory Group </a:t>
            </a:r>
            <a:endParaRPr lang="hr-HR" sz="1400" b="1" i="1" dirty="0" smtClean="0">
              <a:solidFill>
                <a:srgbClr val="000090"/>
              </a:solidFill>
              <a:latin typeface="+mn-lt"/>
            </a:endParaRPr>
          </a:p>
          <a:p>
            <a:pPr lvl="1" indent="-457200">
              <a:spcBef>
                <a:spcPts val="0"/>
              </a:spcBef>
            </a:pPr>
            <a:r>
              <a:rPr lang="hr-HR" sz="1400" i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en-US" sz="1400" i="1" dirty="0" smtClean="0">
                <a:solidFill>
                  <a:srgbClr val="000090"/>
                </a:solidFill>
                <a:latin typeface="+mn-lt"/>
              </a:rPr>
              <a:t>and </a:t>
            </a:r>
            <a:r>
              <a:rPr lang="en-US" sz="1400" b="1" i="1" dirty="0" smtClean="0">
                <a:solidFill>
                  <a:srgbClr val="000090"/>
                </a:solidFill>
                <a:latin typeface="+mn-lt"/>
              </a:rPr>
              <a:t>Technical Team </a:t>
            </a:r>
            <a:r>
              <a:rPr lang="en-US" sz="1400" i="1" dirty="0" smtClean="0">
                <a:solidFill>
                  <a:srgbClr val="000090"/>
                </a:solidFill>
                <a:latin typeface="+mn-lt"/>
              </a:rPr>
              <a:t>on WMO</a:t>
            </a:r>
            <a:r>
              <a:rPr lang="hr-HR" sz="1400" i="1" dirty="0" smtClean="0">
                <a:solidFill>
                  <a:srgbClr val="000090"/>
                </a:solidFill>
                <a:latin typeface="+mn-lt"/>
              </a:rPr>
              <a:t> </a:t>
            </a:r>
            <a:r>
              <a:rPr lang="hr-HR" sz="1400" b="1" i="1" dirty="0" smtClean="0">
                <a:solidFill>
                  <a:srgbClr val="000090"/>
                </a:solidFill>
                <a:latin typeface="+mn-lt"/>
              </a:rPr>
              <a:t>GM</a:t>
            </a:r>
            <a:r>
              <a:rPr lang="en-US" sz="1400" b="1" i="1" dirty="0" smtClean="0">
                <a:solidFill>
                  <a:srgbClr val="000090"/>
                </a:solidFill>
                <a:latin typeface="+mn-lt"/>
              </a:rPr>
              <a:t>A</a:t>
            </a:r>
            <a:r>
              <a:rPr lang="hr-HR" sz="1400" b="1" i="1" dirty="0" smtClean="0">
                <a:solidFill>
                  <a:srgbClr val="000090"/>
                </a:solidFill>
                <a:latin typeface="+mn-lt"/>
              </a:rPr>
              <a:t>S </a:t>
            </a:r>
            <a:endParaRPr lang="hr-HR" sz="1400" i="1" dirty="0" smtClean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73538" y="5743664"/>
            <a:ext cx="2622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/>
            <a:r>
              <a:rPr lang="en-US" sz="1600" b="1" dirty="0" smtClean="0">
                <a:solidFill>
                  <a:schemeClr val="bg1"/>
                </a:solidFill>
                <a:latin typeface="+mn-lt"/>
              </a:rPr>
              <a:t>Geneva, 13-15 March 2017</a:t>
            </a:r>
            <a:endParaRPr lang="hr-H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91550" y="6477148"/>
            <a:ext cx="552450" cy="365125"/>
          </a:xfrm>
        </p:spPr>
        <p:txBody>
          <a:bodyPr/>
          <a:lstStyle/>
          <a:p>
            <a:pPr>
              <a:defRPr/>
            </a:pPr>
            <a:fld id="{F8EE8346-F372-49B5-81A5-D1270ABA9D59}" type="slidenum">
              <a:rPr lang="en-US" smtClean="0"/>
              <a:pPr>
                <a:defRPr/>
              </a:pPr>
              <a:t>9</a:t>
            </a:fld>
            <a:r>
              <a:rPr lang="hr-HR" dirty="0" smtClean="0"/>
              <a:t> /</a:t>
            </a:r>
            <a:r>
              <a:rPr lang="hr-HR" sz="1000" dirty="0" smtClean="0"/>
              <a:t>26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9604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3" grpId="0" uiExpand="1" build="p"/>
      <p:bldP spid="16" grpId="0"/>
      <p:bldP spid="18" grpId="0"/>
    </p:bldLst>
  </p:timing>
</p:sld>
</file>

<file path=ppt/theme/theme1.xml><?xml version="1.0" encoding="utf-8"?>
<a:theme xmlns:a="http://schemas.openxmlformats.org/drawingml/2006/main" name="WMO presentation template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 presentation template_en</Template>
  <TotalTime>3350</TotalTime>
  <Words>3203</Words>
  <Application>Microsoft Office PowerPoint</Application>
  <PresentationFormat>On-screen Show (4:3)</PresentationFormat>
  <Paragraphs>494</Paragraphs>
  <Slides>27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WMO presentation template_en</vt:lpstr>
      <vt:lpstr>RA VI Management Group 5th Meeting (Vilnius, Lithuania, 26 – 27 April 2017)    Report of the RA VI President  </vt:lpstr>
      <vt:lpstr>Slide 2</vt:lpstr>
      <vt:lpstr>Follow ups of the MG-4</vt:lpstr>
      <vt:lpstr>Follow ups of the MG-4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WMO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Kuniyuki Shida</dc:creator>
  <cp:lastModifiedBy>Korisnik</cp:lastModifiedBy>
  <cp:revision>435</cp:revision>
  <cp:lastPrinted>2016-03-08T14:53:19Z</cp:lastPrinted>
  <dcterms:created xsi:type="dcterms:W3CDTF">2016-03-08T13:23:15Z</dcterms:created>
  <dcterms:modified xsi:type="dcterms:W3CDTF">2017-04-26T08:23:21Z</dcterms:modified>
</cp:coreProperties>
</file>