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6" r:id="rId6"/>
    <p:sldId id="267" r:id="rId7"/>
    <p:sldId id="261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54" y="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03E13-B264-4D16-AC60-28D7713E8CC6}" type="datetimeFigureOut">
              <a:rPr lang="en-IN" smtClean="0"/>
              <a:t>07-09-2016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94472-5999-42C0-B7AB-A1C11026E08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025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7350" y="685800"/>
            <a:ext cx="6069013" cy="3414713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NGFS is our legacy system and also present operational system;   and  working on developing NCUM as a seamless system; responsible for NGFS analysis for India</a:t>
            </a: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DejaVu Sans"/>
                <a:cs typeface="DejaVu Sans"/>
              </a:defRPr>
            </a:lvl9pPr>
          </a:lstStyle>
          <a:p>
            <a:fld id="{320C95BB-A0DC-41FC-AD89-82AF9B901C2F}" type="slidenum"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590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54537" cy="3414713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Apart from developments in model and assimilation systems; the augmentation of  data handling system in recent times  helped NCMRWF to increase reliability of its forecasts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fld id="{DFE7475D-3226-42D0-8D2C-E13F1734BE24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54537" cy="3414713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fld id="{B615A578-4CF7-44B6-B1D7-B1964DFF4E0E}" type="slidenum">
              <a:rPr lang="en-IN" altLang="en-US">
                <a:solidFill>
                  <a:srgbClr val="000000"/>
                </a:solidFill>
                <a:latin typeface="Times New Roman" pitchFamily="18" charset="0"/>
              </a:rPr>
              <a:pPr/>
              <a:t>4</a:t>
            </a:fld>
            <a:endParaRPr lang="en-IN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8192"/>
          <p:cNvSpPr txBox="1">
            <a:spLocks noGrp="1" noRot="1" noChangeAspec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4" name="Text Placeholder 8193"/>
          <p:cNvSpPr txBox="1">
            <a:spLocks noGrp="1"/>
          </p:cNvSpPr>
          <p:nvPr>
            <p:ph type="body" idx="1"/>
          </p:nvPr>
        </p:nvSpPr>
        <p:spPr>
          <a:xfrm>
            <a:off x="777875" y="4776788"/>
            <a:ext cx="6216650" cy="452596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none" anchor="ctr"/>
          <a:lstStyle/>
          <a:p>
            <a:pPr lvl="0"/>
            <a:endParaRPr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pPr lvl="0" algn="r" defTabSz="0" eaLnBrk="1">
              <a:lnSpc>
                <a:spcPct val="93000"/>
              </a:lnSpc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A0DB2DC-4C9A-4742-B13C-FB6460FD3503}" type="slidenum">
              <a:rPr lang="en-US" altLang="x-none" sz="1400" dirty="0" err="1">
                <a:solidFill>
                  <a:srgbClr val="000000"/>
                </a:solidFill>
                <a:latin typeface="Times New Roman" pitchFamily="16" charset="0"/>
              </a:rPr>
              <a:t>6</a:t>
            </a:fld>
            <a:endParaRPr lang="en-US" altLang="x-none" sz="1400" dirty="0" err="1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09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838CA530-3B26-4E33-9084-5EB888C56EE9}" type="slidenum">
              <a:rPr lang="en-US" altLang="en-US" sz="1200">
                <a:latin typeface="Calibri" pitchFamily="34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8</a:t>
            </a:fld>
            <a:endParaRPr lang="en-US" altLang="en-US" sz="1200">
              <a:latin typeface="Calibri" pitchFamily="34" charset="0"/>
            </a:endParaRPr>
          </a:p>
        </p:txBody>
      </p:sp>
      <p:sp>
        <p:nvSpPr>
          <p:cNvPr id="7987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1E5A0C25-8EEB-47A1-92A8-581BD3802281}" type="slidenum">
              <a:rPr lang="en-US" altLang="en-US" sz="1200">
                <a:latin typeface="Calibri" pitchFamily="34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8</a:t>
            </a:fld>
            <a:endParaRPr lang="en-US" altLang="en-US" sz="1200">
              <a:latin typeface="Calibri" pitchFamily="34" charset="0"/>
            </a:endParaRPr>
          </a:p>
        </p:txBody>
      </p:sp>
      <p:sp>
        <p:nvSpPr>
          <p:cNvPr id="7987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fld id="{5CC8E08D-FE6D-4815-BDAF-8DA48F1BF0F3}" type="slidenum">
              <a:rPr lang="en-US" altLang="en-US" sz="1200">
                <a:latin typeface="Calibri" pitchFamily="34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t>8</a:t>
            </a:fld>
            <a:endParaRPr lang="en-US" altLang="en-US" sz="1200">
              <a:latin typeface="Calibri" pitchFamily="34" charset="0"/>
            </a:endParaRPr>
          </a:p>
        </p:txBody>
      </p:sp>
      <p:sp>
        <p:nvSpPr>
          <p:cNvPr id="798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54537" cy="3414713"/>
          </a:xfrm>
          <a:ln/>
        </p:spPr>
      </p:sp>
      <p:sp>
        <p:nvSpPr>
          <p:cNvPr id="798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altLang="en-US" smtClean="0">
                <a:latin typeface="Arial" pitchFamily="34" charset="0"/>
                <a:cs typeface="Arial" pitchFamily="34" charset="0"/>
              </a:rPr>
              <a:t>Plan for seamless weather prediction system at NCMRWF ;    red ones are under development ; black ones are in place ; new HPC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4D1-04F7-465B-A0A5-3500014E5189}" type="datetimeFigureOut">
              <a:rPr lang="en-IN" smtClean="0"/>
              <a:t>07-09-2016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4E0F-4191-498D-BCBF-8908193AD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29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4D1-04F7-465B-A0A5-3500014E5189}" type="datetimeFigureOut">
              <a:rPr lang="en-IN" smtClean="0"/>
              <a:t>07-09-2016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4E0F-4191-498D-BCBF-8908193AD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490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4D1-04F7-465B-A0A5-3500014E5189}" type="datetimeFigureOut">
              <a:rPr lang="en-IN" smtClean="0"/>
              <a:t>07-09-2016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4E0F-4191-498D-BCBF-8908193AD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286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4D1-04F7-465B-A0A5-3500014E5189}" type="datetimeFigureOut">
              <a:rPr lang="en-IN" smtClean="0"/>
              <a:t>07-09-2016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4E0F-4191-498D-BCBF-8908193AD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139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4D1-04F7-465B-A0A5-3500014E5189}" type="datetimeFigureOut">
              <a:rPr lang="en-IN" smtClean="0"/>
              <a:t>07-09-2016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4E0F-4191-498D-BCBF-8908193AD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15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4D1-04F7-465B-A0A5-3500014E5189}" type="datetimeFigureOut">
              <a:rPr lang="en-IN" smtClean="0"/>
              <a:t>07-09-2016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4E0F-4191-498D-BCBF-8908193AD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991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4D1-04F7-465B-A0A5-3500014E5189}" type="datetimeFigureOut">
              <a:rPr lang="en-IN" smtClean="0"/>
              <a:t>07-09-2016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4E0F-4191-498D-BCBF-8908193AD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685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4D1-04F7-465B-A0A5-3500014E5189}" type="datetimeFigureOut">
              <a:rPr lang="en-IN" smtClean="0"/>
              <a:t>07-09-2016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4E0F-4191-498D-BCBF-8908193AD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521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4D1-04F7-465B-A0A5-3500014E5189}" type="datetimeFigureOut">
              <a:rPr lang="en-IN" smtClean="0"/>
              <a:t>07-09-2016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4E0F-4191-498D-BCBF-8908193AD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011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4D1-04F7-465B-A0A5-3500014E5189}" type="datetimeFigureOut">
              <a:rPr lang="en-IN" smtClean="0"/>
              <a:t>07-09-2016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4E0F-4191-498D-BCBF-8908193AD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479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2B4D1-04F7-465B-A0A5-3500014E5189}" type="datetimeFigureOut">
              <a:rPr lang="en-IN" smtClean="0"/>
              <a:t>07-09-2016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84E0F-4191-498D-BCBF-8908193AD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721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2B4D1-04F7-465B-A0A5-3500014E5189}" type="datetimeFigureOut">
              <a:rPr lang="en-IN" smtClean="0"/>
              <a:t>07-09-2016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84E0F-4191-498D-BCBF-8908193AD52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7421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N" sz="2800" dirty="0" smtClean="0"/>
              <a:t>NWP Modelling systems at </a:t>
            </a:r>
            <a:br>
              <a:rPr lang="en-IN" sz="2800" dirty="0" smtClean="0"/>
            </a:br>
            <a:r>
              <a:rPr lang="en-IN" sz="2800" dirty="0" smtClean="0"/>
              <a:t>NCMRWF</a:t>
            </a:r>
            <a:br>
              <a:rPr lang="en-IN" sz="2800" dirty="0" smtClean="0"/>
            </a:b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/>
              <a:t>V.S. Prasad</a:t>
            </a:r>
          </a:p>
          <a:p>
            <a:r>
              <a:rPr lang="en-IN" sz="2400" dirty="0" smtClean="0"/>
              <a:t>vsprasad@ncmrwf.gov.in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37965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/>
          </p:cNvSpPr>
          <p:nvPr>
            <p:ph type="title" idx="4294967295"/>
          </p:nvPr>
        </p:nvSpPr>
        <p:spPr>
          <a:xfrm>
            <a:off x="1943100" y="0"/>
            <a:ext cx="53721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/>
              <a:t>Models &amp; Data Assimilation Systems at NCMRWF</a:t>
            </a:r>
          </a:p>
        </p:txBody>
      </p:sp>
      <p:sp>
        <p:nvSpPr>
          <p:cNvPr id="61443" name="Rectangle 5"/>
          <p:cNvSpPr>
            <a:spLocks noGrp="1"/>
          </p:cNvSpPr>
          <p:nvPr>
            <p:ph type="body" sz="half" idx="4294967295"/>
          </p:nvPr>
        </p:nvSpPr>
        <p:spPr>
          <a:xfrm>
            <a:off x="1428750" y="1600202"/>
            <a:ext cx="3028950" cy="4525963"/>
          </a:xfrm>
          <a:ln>
            <a:solidFill>
              <a:schemeClr val="tx1"/>
            </a:solidFill>
            <a:round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rgbClr val="0000FF"/>
                </a:solidFill>
              </a:rPr>
              <a:t>T1534L64 GSI - T574 ENKF hybrid Global Data Assimilation system.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3D- </a:t>
            </a:r>
            <a:r>
              <a:rPr lang="en-US" altLang="en-US" sz="2400" b="1" dirty="0" err="1"/>
              <a:t>Var</a:t>
            </a:r>
            <a:r>
              <a:rPr lang="en-US" altLang="en-US" sz="2400" b="1" dirty="0"/>
              <a:t> (GSI) </a:t>
            </a:r>
            <a:r>
              <a:rPr lang="en-US" altLang="en-US" sz="2400" b="1" dirty="0" smtClean="0"/>
              <a:t>DA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rgbClr val="0000FF"/>
                </a:solidFill>
              </a:rPr>
              <a:t>80 ensemble member ENKF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 smtClean="0">
                <a:solidFill>
                  <a:srgbClr val="0000FF"/>
                </a:solidFill>
              </a:rPr>
              <a:t>T1534-L64 (SL) GFS model 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b="1" dirty="0" smtClean="0">
                <a:solidFill>
                  <a:srgbClr val="FF0000"/>
                </a:solidFill>
              </a:rPr>
              <a:t>Operational from 1 June 2016</a:t>
            </a:r>
            <a:endParaRPr lang="en-US" altLang="en-U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b="1" dirty="0">
              <a:solidFill>
                <a:srgbClr val="CC0099"/>
              </a:solidFill>
            </a:endParaRPr>
          </a:p>
        </p:txBody>
      </p:sp>
      <p:sp>
        <p:nvSpPr>
          <p:cNvPr id="61444" name="Rectangle 6"/>
          <p:cNvSpPr>
            <a:spLocks noGrp="1"/>
          </p:cNvSpPr>
          <p:nvPr>
            <p:ph type="body" sz="half" idx="4294967295"/>
          </p:nvPr>
        </p:nvSpPr>
        <p:spPr>
          <a:xfrm>
            <a:off x="4686300" y="1600200"/>
            <a:ext cx="3086100" cy="4495800"/>
          </a:xfrm>
          <a:ln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</a:rPr>
              <a:t>Unified Model for seamless prediction at 17 km (Global)</a:t>
            </a:r>
          </a:p>
          <a:p>
            <a:pPr eaLnBrk="1" hangingPunct="1"/>
            <a:r>
              <a:rPr lang="en-US" altLang="en-US" sz="2400" b="1" dirty="0"/>
              <a:t>4D –</a:t>
            </a:r>
            <a:r>
              <a:rPr lang="en-US" altLang="en-US" sz="2400" b="1" dirty="0" err="1"/>
              <a:t>Var</a:t>
            </a:r>
            <a:r>
              <a:rPr lang="en-US" altLang="en-US" sz="2400" b="1" dirty="0"/>
              <a:t> DA</a:t>
            </a:r>
          </a:p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</a:rPr>
              <a:t>Nested 1.5 km regional model</a:t>
            </a:r>
          </a:p>
          <a:p>
            <a:pPr eaLnBrk="1" hangingPunct="1"/>
            <a:r>
              <a:rPr lang="en-US" altLang="en-US" sz="2400" b="1" dirty="0"/>
              <a:t>Probabilistic Forecast at 33 km with 44 </a:t>
            </a:r>
            <a:r>
              <a:rPr lang="en-US" altLang="en-US" sz="2400" b="1" dirty="0" smtClean="0"/>
              <a:t>members</a:t>
            </a:r>
          </a:p>
          <a:p>
            <a:pPr marL="0" indent="0" eaLnBrk="1" hangingPunct="1">
              <a:buNone/>
            </a:pPr>
            <a:r>
              <a:rPr lang="en-US" altLang="en-US" sz="2400" b="1" dirty="0" smtClean="0">
                <a:solidFill>
                  <a:srgbClr val="FF0000"/>
                </a:solidFill>
              </a:rPr>
              <a:t>4D-Var hybrid system is getting ready</a:t>
            </a:r>
            <a:endParaRPr lang="en-US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6144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96851"/>
            <a:ext cx="9906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47796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oceansat-2_im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55" b="17241"/>
          <a:stretch>
            <a:fillRect/>
          </a:stretch>
        </p:blipFill>
        <p:spPr bwMode="auto">
          <a:xfrm>
            <a:off x="6096000" y="3962400"/>
            <a:ext cx="16922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 descr="megha-tropiqu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244792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17351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dirty="0" err="1">
                <a:solidFill>
                  <a:schemeClr val="accent6"/>
                </a:solidFill>
                <a:latin typeface="Calibri" pitchFamily="34" charset="0"/>
              </a:rPr>
              <a:t>Meghatropiques</a:t>
            </a:r>
            <a:endParaRPr lang="en-US" altLang="en-US" dirty="0">
              <a:solidFill>
                <a:schemeClr val="accent6"/>
              </a:solidFill>
              <a:latin typeface="Calibri" pitchFamily="34" charset="0"/>
            </a:endParaRP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dirty="0">
                <a:solidFill>
                  <a:schemeClr val="accent6"/>
                </a:solidFill>
                <a:latin typeface="Calibri" pitchFamily="34" charset="0"/>
              </a:rPr>
              <a:t>Circular orbiting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172200" y="5410200"/>
            <a:ext cx="1454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dirty="0" err="1">
                <a:solidFill>
                  <a:schemeClr val="accent6"/>
                </a:solidFill>
                <a:latin typeface="Calibri" pitchFamily="34" charset="0"/>
              </a:rPr>
              <a:t>Oceansat</a:t>
            </a:r>
            <a:r>
              <a:rPr lang="en-US" altLang="en-US" dirty="0">
                <a:solidFill>
                  <a:schemeClr val="accent6"/>
                </a:solidFill>
                <a:latin typeface="Calibri" pitchFamily="34" charset="0"/>
              </a:rPr>
              <a:t> -2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dirty="0">
                <a:solidFill>
                  <a:schemeClr val="accent6"/>
                </a:solidFill>
                <a:latin typeface="Calibri" pitchFamily="34" charset="0"/>
              </a:rPr>
              <a:t>Polar orbiting</a:t>
            </a:r>
          </a:p>
        </p:txBody>
      </p:sp>
      <p:pic>
        <p:nvPicPr>
          <p:cNvPr id="9222" name="Picture 6" descr="insat3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5052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295400" y="6211888"/>
            <a:ext cx="3810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dirty="0">
                <a:solidFill>
                  <a:schemeClr val="accent6"/>
                </a:solidFill>
                <a:latin typeface="Calibri" pitchFamily="34" charset="0"/>
              </a:rPr>
              <a:t>INSAT- 3D  Geostationary</a:t>
            </a:r>
          </a:p>
        </p:txBody>
      </p:sp>
      <p:pic>
        <p:nvPicPr>
          <p:cNvPr id="9224" name="Picture 109" descr="satellite_data_sourc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99" t="26666" r="17500" b="11067"/>
          <a:stretch>
            <a:fillRect/>
          </a:stretch>
        </p:blipFill>
        <p:spPr bwMode="auto">
          <a:xfrm>
            <a:off x="3581400" y="639763"/>
            <a:ext cx="3962400" cy="286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3208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057400" y="152400"/>
            <a:ext cx="5227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 sz="2400" b="1">
                <a:solidFill>
                  <a:schemeClr val="accent2"/>
                </a:solidFill>
                <a:latin typeface="Calibri" pitchFamily="34" charset="0"/>
              </a:rPr>
              <a:t>Robust Satellite Data  Handling system  </a:t>
            </a:r>
          </a:p>
        </p:txBody>
      </p:sp>
    </p:spTree>
    <p:extLst>
      <p:ext uri="{BB962C8B-B14F-4D97-AF65-F5344CB8AC3E}">
        <p14:creationId xmlns:p14="http://schemas.microsoft.com/office/powerpoint/2010/main" val="330826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76400" y="4648200"/>
            <a:ext cx="4114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algn="ctr" defTabSz="914400" eaLnBrk="1" hangingPunct="1">
              <a:lnSpc>
                <a:spcPct val="80000"/>
              </a:lnSpc>
              <a:spcAft>
                <a:spcPts val="1000"/>
              </a:spcAft>
            </a:pPr>
            <a:r>
              <a:rPr lang="en-IN" altLang="en-US" sz="2000" b="1">
                <a:solidFill>
                  <a:srgbClr val="0033CC"/>
                </a:solidFill>
                <a:latin typeface="Arial Narrow" pitchFamily="34" charset="0"/>
                <a:cs typeface="Arial" pitchFamily="34" charset="0"/>
              </a:rPr>
              <a:t>Volume of data reception (Gb/day)</a:t>
            </a:r>
            <a:r>
              <a:rPr lang="en-IN" altLang="en-US" sz="2000">
                <a:solidFill>
                  <a:srgbClr val="0033CC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IN" altLang="en-US" sz="2000" b="1">
                <a:solidFill>
                  <a:srgbClr val="0033CC"/>
                </a:solidFill>
                <a:latin typeface="Arial Narrow" pitchFamily="34" charset="0"/>
                <a:cs typeface="Arial" pitchFamily="34" charset="0"/>
              </a:rPr>
              <a:t>at NCMRWF via GTS &amp; IDS</a:t>
            </a:r>
            <a:endParaRPr lang="en-IN" altLang="en-US" sz="2000">
              <a:solidFill>
                <a:srgbClr val="0033CC"/>
              </a:solidFill>
              <a:latin typeface="Arial Narrow" pitchFamily="34" charset="0"/>
              <a:cs typeface="Arial" pitchFamily="34" charset="0"/>
            </a:endParaRPr>
          </a:p>
          <a:p>
            <a:pPr defTabSz="914400" eaLnBrk="1" hangingPunct="1"/>
            <a:endParaRPr lang="en-US" altLang="en-US" sz="200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126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5461000" cy="325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7162800" y="2590800"/>
            <a:ext cx="1981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IN" altLang="en-US" sz="2000" b="1">
                <a:solidFill>
                  <a:srgbClr val="FF0066"/>
                </a:solidFill>
              </a:rPr>
              <a:t>Mainly satellite observations are downloaded through FTP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943600" y="2514600"/>
            <a:ext cx="1295400" cy="609600"/>
          </a:xfrm>
          <a:prstGeom prst="straightConnector1">
            <a:avLst/>
          </a:prstGeom>
          <a:ln>
            <a:solidFill>
              <a:srgbClr val="FF006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228600" y="5499100"/>
            <a:ext cx="83820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1pPr>
            <a:lvl2pPr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2pPr>
            <a:lvl3pPr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3pPr>
            <a:lvl4pPr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4pPr>
            <a:lvl5pPr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  <a:ea typeface="DejaVu Sans"/>
                <a:cs typeface="DejaVu Sans"/>
              </a:defRPr>
            </a:lvl9pPr>
          </a:lstStyle>
          <a:p>
            <a:pPr algn="just" defTabSz="914400" eaLnBrk="1" hangingPunct="1">
              <a:spcAft>
                <a:spcPts val="1000"/>
              </a:spcAft>
            </a:pPr>
            <a:r>
              <a:rPr lang="en-IN" altLang="en-US" b="1">
                <a:solidFill>
                  <a:schemeClr val="tx1"/>
                </a:solidFill>
                <a:cs typeface="Arial" pitchFamily="34" charset="0"/>
              </a:rPr>
              <a:t>Receives satellite observations from various geostationary and polar orbiting satellites from different national and international sources viz. GTS, NOAA/NESDIS, EUMETCAST via MOSDAC, NRSC, ISSDC, IMD, etc. in real time.</a:t>
            </a:r>
          </a:p>
          <a:p>
            <a:pPr algn="just" defTabSz="914400" eaLnBrk="1" hangingPunct="1">
              <a:spcAft>
                <a:spcPts val="1000"/>
              </a:spcAft>
            </a:pPr>
            <a:endParaRPr lang="en-IN" altLang="en-US" sz="1000">
              <a:solidFill>
                <a:srgbClr val="0000CC"/>
              </a:solidFill>
              <a:latin typeface="Arial Rounded MT Bold" pitchFamily="34" charset="0"/>
              <a:cs typeface="Arial" pitchFamily="34" charset="0"/>
            </a:endParaRPr>
          </a:p>
          <a:p>
            <a:pPr algn="just" defTabSz="914400" eaLnBrk="1" hangingPunct="1">
              <a:spcAft>
                <a:spcPts val="1000"/>
              </a:spcAft>
            </a:pPr>
            <a:endParaRPr lang="en-IN" altLang="en-US" sz="1000">
              <a:solidFill>
                <a:srgbClr val="0000CC"/>
              </a:solidFill>
              <a:latin typeface="Arial Rounded MT Bold" pitchFamily="34" charset="0"/>
              <a:cs typeface="Arial" pitchFamily="34" charset="0"/>
            </a:endParaRPr>
          </a:p>
          <a:p>
            <a:pPr algn="just" defTabSz="914400" eaLnBrk="1" hangingPunct="1">
              <a:spcAft>
                <a:spcPts val="1000"/>
              </a:spcAft>
            </a:pPr>
            <a:endParaRPr lang="en-IN" altLang="en-US" sz="1000">
              <a:solidFill>
                <a:schemeClr val="tx1"/>
              </a:solidFill>
              <a:latin typeface="Arial Rounded MT Bold" pitchFamily="34" charset="0"/>
              <a:cs typeface="Arial" pitchFamily="34" charset="0"/>
            </a:endParaRPr>
          </a:p>
          <a:p>
            <a:pPr algn="just" defTabSz="914400" eaLnBrk="1" hangingPunct="1">
              <a:spcAft>
                <a:spcPts val="1000"/>
              </a:spcAft>
            </a:pPr>
            <a:endParaRPr lang="en-IN" altLang="en-US" sz="1000">
              <a:solidFill>
                <a:schemeClr val="tx1"/>
              </a:solidFill>
              <a:latin typeface="Arial Rounded MT Bold" pitchFamily="34" charset="0"/>
              <a:cs typeface="Arial" pitchFamily="34" charset="0"/>
            </a:endParaRPr>
          </a:p>
          <a:p>
            <a:pPr defTabSz="914400" eaLnBrk="1" hangingPunct="1"/>
            <a:endParaRPr lang="en-US" altLang="en-US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13208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Box 3"/>
          <p:cNvSpPr txBox="1">
            <a:spLocks noChangeArrowheads="1"/>
          </p:cNvSpPr>
          <p:nvPr/>
        </p:nvSpPr>
        <p:spPr bwMode="auto">
          <a:xfrm>
            <a:off x="914400" y="165100"/>
            <a:ext cx="723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IN" altLang="en-US"/>
              <a:t> </a:t>
            </a:r>
            <a:r>
              <a:rPr lang="en-IN" altLang="en-US" sz="3200" b="1">
                <a:solidFill>
                  <a:srgbClr val="000099"/>
                </a:solidFill>
              </a:rPr>
              <a:t>Utilisation of  Satellite Observations</a:t>
            </a:r>
          </a:p>
        </p:txBody>
      </p:sp>
    </p:spTree>
    <p:extLst>
      <p:ext uri="{BB962C8B-B14F-4D97-AF65-F5344CB8AC3E}">
        <p14:creationId xmlns:p14="http://schemas.microsoft.com/office/powerpoint/2010/main" val="74860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507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586503"/>
              </p:ext>
            </p:extLst>
          </p:nvPr>
        </p:nvGraphicFramePr>
        <p:xfrm>
          <a:off x="1314450" y="369888"/>
          <a:ext cx="6400800" cy="7679658"/>
        </p:xfrm>
        <a:graphic>
          <a:graphicData uri="http://schemas.openxmlformats.org/drawingml/2006/table">
            <a:tbl>
              <a:tblPr/>
              <a:tblGrid>
                <a:gridCol w="2277666"/>
                <a:gridCol w="4123134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Observation category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Name of Observation.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Surface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Surface, Mobile, Ship, Buoy  (SYNOPs)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Upper air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TEMP (land and marine), PILOT (land and marine),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Dropsonde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, Wind profiler, 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VAD winds from IMD DWR network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Aircraft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AIREP, AMDAR, ACARS, KAMDAR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Atmospheric Motion Vectors from Geo-Stationary Satellites 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AMV from Meteosat-7, Meteosat-9, GOES-11, GOES-13, MTSAT-1R, MODIS (TERRA and AQUA), POLAR WINDS (NOAA, MODIS, METOP), 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INSAT 3D 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Scatterometer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winds &amp;Soil Moisture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ASCAT winds from METOP-A &amp;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Metop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-B satellite, 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NESDIS / POES ATOVS  radiance data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1bamua, 1bmhs,1bhirs3, 1bhirs4,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CrIS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and ATMS 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Satellite derived Ozone data 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NESDIS/POES, METOP-2 and AURA orbital ozone data 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Precipitation Rates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GPM and SSM/I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precip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. rates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Bending angles from GPSRO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Atmospheric profiles from radio occultation data using GPS satellites (COSMIC series, GRACE 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etc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MT-ROSA</a:t>
                      </a: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MeghaTropique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SAPHIR radiance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AQUA AIRS &amp; METOP/ IASI brightness temperature 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IASI,AIRS brightness temperatures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GPSIPW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GNSS IPW (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including INCOIS GNSS network 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Geostat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. Satellite Radiances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GOES, </a:t>
                      </a:r>
                      <a:r>
                        <a:rPr kumimoji="0" lang="en-US" alt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Meteosat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 , 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INSAT-3D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18" marB="4571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68" name="Rectangle 40"/>
          <p:cNvSpPr>
            <a:spLocks noChangeArrowheads="1"/>
          </p:cNvSpPr>
          <p:nvPr/>
        </p:nvSpPr>
        <p:spPr bwMode="auto">
          <a:xfrm>
            <a:off x="2228851" y="-1309"/>
            <a:ext cx="51141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  <a:cs typeface="Arial" pitchFamily="34" charset="0"/>
              </a:rPr>
              <a:t>       Types of  observations Assimilated at NCMRWF </a:t>
            </a:r>
          </a:p>
        </p:txBody>
      </p:sp>
    </p:spTree>
    <p:extLst>
      <p:ext uri="{BB962C8B-B14F-4D97-AF65-F5344CB8AC3E}">
        <p14:creationId xmlns:p14="http://schemas.microsoft.com/office/powerpoint/2010/main" val="256916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30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8062" y="747440"/>
            <a:ext cx="5744043" cy="5681396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074" name="Title 3073"/>
          <p:cNvSpPr>
            <a:spLocks noGrp="1"/>
          </p:cNvSpPr>
          <p:nvPr>
            <p:ph type="title"/>
          </p:nvPr>
        </p:nvSpPr>
        <p:spPr>
          <a:xfrm>
            <a:off x="1427791" y="181459"/>
            <a:ext cx="6171768" cy="600544"/>
          </a:xfrm>
          <a:ln/>
        </p:spPr>
        <p:txBody>
          <a:bodyPr vert="horz" wrap="square" lIns="0" tIns="35271" rIns="0" bIns="0" rtlCol="0" anchor="ctr">
            <a:normAutofit fontScale="90000"/>
          </a:bodyPr>
          <a:lstStyle/>
          <a:p>
            <a:pPr defTabSz="0">
              <a:buSzPct val="100000"/>
              <a:tabLst>
                <a:tab pos="0" algn="l"/>
                <a:tab pos="414772" algn="l"/>
                <a:tab pos="829544" algn="l"/>
                <a:tab pos="1244316" algn="l"/>
                <a:tab pos="1659087" algn="l"/>
                <a:tab pos="2073859" algn="l"/>
                <a:tab pos="2488631" algn="l"/>
                <a:tab pos="2903403" algn="l"/>
                <a:tab pos="3318175" algn="l"/>
                <a:tab pos="3732947" algn="l"/>
                <a:tab pos="4147718" algn="l"/>
                <a:tab pos="4562490" algn="l"/>
                <a:tab pos="4977262" algn="l"/>
                <a:tab pos="5392034" algn="l"/>
                <a:tab pos="5806806" algn="l"/>
                <a:tab pos="6221578" algn="l"/>
                <a:tab pos="6636349" algn="l"/>
                <a:tab pos="7051121" algn="l"/>
                <a:tab pos="7465893" algn="l"/>
                <a:tab pos="7880665" algn="l"/>
                <a:tab pos="8295437" algn="l"/>
              </a:tabLst>
            </a:pPr>
            <a:r>
              <a:rPr lang="en-US" altLang="x-none" dirty="0" err="1"/>
              <a:t>Flow chart</a:t>
            </a:r>
          </a:p>
        </p:txBody>
      </p:sp>
    </p:spTree>
    <p:extLst>
      <p:ext uri="{BB962C8B-B14F-4D97-AF65-F5344CB8AC3E}">
        <p14:creationId xmlns:p14="http://schemas.microsoft.com/office/powerpoint/2010/main" val="42441905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381703" y="2354318"/>
            <a:ext cx="1781504" cy="14714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/>
                </a:solidFill>
              </a:rPr>
              <a:t>T1534 (SL) ICs</a:t>
            </a:r>
            <a:endParaRPr lang="en-US" b="1" dirty="0">
              <a:solidFill>
                <a:schemeClr val="accent4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029200" y="1765739"/>
            <a:ext cx="1087821" cy="987972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164316" y="1240220"/>
            <a:ext cx="140313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IITM-GEFS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</a:rPr>
              <a:t>INCOIS- LEKF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8" name="Straight Arrow Connector 7"/>
          <p:cNvCxnSpPr>
            <a:stCxn id="2" idx="4"/>
          </p:cNvCxnSpPr>
          <p:nvPr/>
        </p:nvCxnSpPr>
        <p:spPr>
          <a:xfrm>
            <a:off x="4272456" y="3825766"/>
            <a:ext cx="31531" cy="15240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3436883" y="5290898"/>
            <a:ext cx="1734207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IMD-extended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</a:rPr>
              <a:t>IITM-seasonal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12" name="Straight Arrow Connector 11"/>
          <p:cNvCxnSpPr>
            <a:endCxn id="13" idx="3"/>
          </p:cNvCxnSpPr>
          <p:nvPr/>
        </p:nvCxnSpPr>
        <p:spPr>
          <a:xfrm flipH="1" flipV="1">
            <a:off x="2041635" y="1786758"/>
            <a:ext cx="1316421" cy="1166649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75442" y="1261241"/>
            <a:ext cx="1466194" cy="10510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IMD-GFS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08028" y="1187669"/>
            <a:ext cx="1278235" cy="20313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1800000" lon="18000000" rev="0"/>
              </a:camera>
              <a:lightRig rig="threePt" dir="t"/>
            </a:scene3d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b="1" dirty="0" smtClean="0">
                <a:solidFill>
                  <a:srgbClr val="00B050"/>
                </a:solidFill>
              </a:rPr>
              <a:t>T574 Ensembles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72455" y="3899338"/>
            <a:ext cx="2659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T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 3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 8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 2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flipH="1">
            <a:off x="2033752" y="1807780"/>
            <a:ext cx="197857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20700000" lon="18000000" rev="0"/>
              </a:camera>
              <a:lightRig rig="threePt" dir="t"/>
            </a:scene3d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T574 (EL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742276" y="283778"/>
            <a:ext cx="50318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Utilisation</a:t>
            </a:r>
            <a:r>
              <a:rPr lang="en-US" sz="2800" dirty="0" smtClean="0"/>
              <a:t> of Hybrid-GSI  Analysis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497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5867400" y="1066800"/>
            <a:ext cx="2735263" cy="6365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10800" rIns="18000" bIns="10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2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4 km/1.5 km grid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2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up to 48 hr forecast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6470650" y="5029200"/>
            <a:ext cx="2673350" cy="641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10800" rIns="18000" bIns="10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2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25 km global grid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2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up to 10 Days </a:t>
            </a:r>
            <a:r>
              <a:rPr lang="en-GB" altLang="en-US" sz="2000" b="1">
                <a:latin typeface="Calibri" pitchFamily="34" charset="0"/>
                <a:ea typeface="MS PGothic" pitchFamily="34" charset="-128"/>
              </a:rPr>
              <a:t>hr forecast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1219200" y="0"/>
            <a:ext cx="6705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2000">
                <a:solidFill>
                  <a:srgbClr val="0070C0"/>
                </a:solidFill>
                <a:latin typeface="Calibri" pitchFamily="34" charset="0"/>
              </a:rPr>
              <a:t>Unified Model at NCMRWF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2000">
                <a:solidFill>
                  <a:srgbClr val="0070C0"/>
                </a:solidFill>
                <a:latin typeface="Calibri" pitchFamily="34" charset="0"/>
              </a:rPr>
              <a:t>Same Model for Global/Regional/Mesoscale  – seamless model  </a:t>
            </a:r>
            <a:endParaRPr lang="en-US" altLang="en-US" sz="200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78853" name="Text Box 6"/>
          <p:cNvSpPr txBox="1">
            <a:spLocks noChangeArrowheads="1"/>
          </p:cNvSpPr>
          <p:nvPr/>
        </p:nvSpPr>
        <p:spPr bwMode="auto">
          <a:xfrm>
            <a:off x="6629400" y="2971800"/>
            <a:ext cx="2411413" cy="946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8000" tIns="10800" rIns="18000" bIns="10800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2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12 km grid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2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up to 72 hr forecast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2000" b="1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t> </a:t>
            </a:r>
          </a:p>
        </p:txBody>
      </p:sp>
      <p:pic>
        <p:nvPicPr>
          <p:cNvPr id="788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3925"/>
            <a:ext cx="5591175" cy="593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5" name="Line 7"/>
          <p:cNvSpPr>
            <a:spLocks noChangeShapeType="1"/>
          </p:cNvSpPr>
          <p:nvPr/>
        </p:nvSpPr>
        <p:spPr bwMode="auto">
          <a:xfrm flipV="1">
            <a:off x="2667000" y="1524000"/>
            <a:ext cx="3200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3810000" y="3124200"/>
            <a:ext cx="2819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5105400" y="50292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78858" name="Rectangle 9"/>
          <p:cNvSpPr>
            <a:spLocks noChangeArrowheads="1"/>
          </p:cNvSpPr>
          <p:nvPr/>
        </p:nvSpPr>
        <p:spPr bwMode="auto">
          <a:xfrm>
            <a:off x="4953000" y="59436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>
                <a:solidFill>
                  <a:srgbClr val="FF0000"/>
                </a:solidFill>
                <a:latin typeface="Calibri" pitchFamily="34" charset="0"/>
              </a:rPr>
              <a:t>Ensemble Prediction System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>
                <a:solidFill>
                  <a:schemeClr val="accent2"/>
                </a:solidFill>
                <a:latin typeface="Calibri" pitchFamily="34" charset="0"/>
              </a:rPr>
              <a:t>N400L70(33 km) 44 members</a:t>
            </a:r>
          </a:p>
        </p:txBody>
      </p:sp>
      <p:sp>
        <p:nvSpPr>
          <p:cNvPr id="78859" name="Rectangle 13"/>
          <p:cNvSpPr>
            <a:spLocks noChangeArrowheads="1"/>
          </p:cNvSpPr>
          <p:nvPr/>
        </p:nvSpPr>
        <p:spPr bwMode="auto">
          <a:xfrm>
            <a:off x="533400" y="6488113"/>
            <a:ext cx="3471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en-US">
                <a:solidFill>
                  <a:srgbClr val="FF0000"/>
                </a:solidFill>
                <a:latin typeface="Calibri" pitchFamily="34" charset="0"/>
              </a:rPr>
              <a:t>Coupled ocean atmosphere system</a:t>
            </a:r>
          </a:p>
        </p:txBody>
      </p:sp>
      <p:pic>
        <p:nvPicPr>
          <p:cNvPr id="78860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13208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834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 smtClean="0"/>
              <a:t>BIMSTEC </a:t>
            </a:r>
          </a:p>
          <a:p>
            <a:endParaRPr lang="en-IN" sz="2800" dirty="0"/>
          </a:p>
          <a:p>
            <a:r>
              <a:rPr lang="en-IN" sz="2800" dirty="0" smtClean="0"/>
              <a:t>RIMES</a:t>
            </a:r>
          </a:p>
          <a:p>
            <a:endParaRPr lang="en-IN" sz="2800" dirty="0"/>
          </a:p>
          <a:p>
            <a:r>
              <a:rPr lang="en-IN" sz="2800" dirty="0" smtClean="0"/>
              <a:t>Regional Specific forecasts  </a:t>
            </a:r>
          </a:p>
          <a:p>
            <a:pPr marL="0" indent="0">
              <a:buNone/>
            </a:pPr>
            <a:r>
              <a:rPr lang="en-IN" sz="2800" dirty="0" smtClean="0"/>
              <a:t>(EPS, </a:t>
            </a:r>
            <a:r>
              <a:rPr lang="en-IN" sz="2800" dirty="0" err="1" smtClean="0"/>
              <a:t>Meteograms</a:t>
            </a:r>
            <a:r>
              <a:rPr lang="en-IN" sz="2800" dirty="0" smtClean="0"/>
              <a:t>, forecast charts)</a:t>
            </a:r>
            <a:endParaRPr lang="en-IN" sz="2800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99728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523</Words>
  <Application>Microsoft Office PowerPoint</Application>
  <PresentationFormat>On-screen Show (4:3)</PresentationFormat>
  <Paragraphs>112</Paragraphs>
  <Slides>9</Slides>
  <Notes>5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NWP Modelling systems at  NCMRWF  </vt:lpstr>
      <vt:lpstr>Models &amp; Data Assimilation Systems at NCMRWF</vt:lpstr>
      <vt:lpstr>PowerPoint Presentation</vt:lpstr>
      <vt:lpstr>PowerPoint Presentation</vt:lpstr>
      <vt:lpstr>PowerPoint Presentation</vt:lpstr>
      <vt:lpstr>Flow chart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NWP Modelling systems at  NCMRWF</dc:title>
  <dc:creator>akuda</dc:creator>
  <cp:lastModifiedBy>akuda</cp:lastModifiedBy>
  <cp:revision>2</cp:revision>
  <dcterms:created xsi:type="dcterms:W3CDTF">2016-09-07T04:50:59Z</dcterms:created>
  <dcterms:modified xsi:type="dcterms:W3CDTF">2016-09-07T05:03:39Z</dcterms:modified>
</cp:coreProperties>
</file>