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6" r:id="rId3"/>
    <p:sldId id="258" r:id="rId4"/>
    <p:sldId id="290" r:id="rId5"/>
    <p:sldId id="307" r:id="rId6"/>
    <p:sldId id="316" r:id="rId7"/>
    <p:sldId id="310" r:id="rId8"/>
    <p:sldId id="317" r:id="rId9"/>
    <p:sldId id="309" r:id="rId10"/>
    <p:sldId id="319" r:id="rId11"/>
    <p:sldId id="311" r:id="rId12"/>
    <p:sldId id="318" r:id="rId13"/>
    <p:sldId id="312" r:id="rId14"/>
    <p:sldId id="313" r:id="rId15"/>
    <p:sldId id="289" r:id="rId16"/>
    <p:sldId id="315" r:id="rId17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10" autoAdjust="0"/>
  </p:normalViewPr>
  <p:slideViewPr>
    <p:cSldViewPr>
      <p:cViewPr varScale="1">
        <p:scale>
          <a:sx n="62" d="100"/>
          <a:sy n="62" d="100"/>
        </p:scale>
        <p:origin x="-1312" y="-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08B4FB-A8BA-429D-AC50-8FC88558FA01}" type="doc">
      <dgm:prSet loTypeId="urn:microsoft.com/office/officeart/2005/8/layout/hierarchy4" loCatId="hierarchy" qsTypeId="urn:microsoft.com/office/officeart/2005/8/quickstyle/simple1" qsCatId="simple" csTypeId="urn:microsoft.com/office/officeart/2005/8/colors/accent0_3" csCatId="mainScheme" phldr="1"/>
      <dgm:spPr/>
    </dgm:pt>
    <dgm:pt modelId="{C8C00E76-968C-4A60-94C8-21EC85E80AAA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b="0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RHMS</a:t>
          </a:r>
          <a:r>
            <a:rPr kumimoji="0" lang="en-GB" b="0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 </a:t>
          </a:r>
          <a:r>
            <a:rPr kumimoji="0" lang="sr-Latn-CS" b="0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RS </a:t>
          </a:r>
          <a:endParaRPr kumimoji="0" lang="sr-Latn-CS" b="0" i="0" u="none" strike="noStrike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b="0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Special bulletins with announcement and warning are distribute to</a:t>
          </a:r>
          <a:endParaRPr kumimoji="0" lang="sr-Latn-CS" b="0" i="0" u="none" strike="noStrike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BE23BC4B-A58F-4BA6-A901-A95903D73D78}" type="parTrans" cxnId="{B65B9BC6-8247-43A4-BB7D-A9846454D717}">
      <dgm:prSet/>
      <dgm:spPr/>
      <dgm:t>
        <a:bodyPr/>
        <a:lstStyle/>
        <a:p>
          <a:endParaRPr lang="sr-Latn-CS"/>
        </a:p>
      </dgm:t>
    </dgm:pt>
    <dgm:pt modelId="{F7197380-2738-4678-A0C2-C854AB4BBFEF}" type="sibTrans" cxnId="{B65B9BC6-8247-43A4-BB7D-A9846454D717}">
      <dgm:prSet/>
      <dgm:spPr/>
      <dgm:t>
        <a:bodyPr/>
        <a:lstStyle/>
        <a:p>
          <a:endParaRPr lang="sr-Latn-CS"/>
        </a:p>
      </dgm:t>
    </dgm:pt>
    <dgm:pt modelId="{CC6F4ADA-1AC8-49D5-B82F-BC0FA219514E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b="0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Ministry of Internal Affairs</a:t>
          </a:r>
          <a:endParaRPr kumimoji="0" lang="sr-Latn-CS" b="0" i="0" u="none" strike="noStrike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b="0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-</a:t>
          </a:r>
          <a:endParaRPr kumimoji="0" lang="sr-Latn-CS" b="0" i="0" u="none" strike="noStrike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b="0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Goverment</a:t>
          </a:r>
          <a:endParaRPr kumimoji="0" lang="sr-Latn-CS" b="0" i="0" u="none" strike="noStrike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8F9C4074-363F-4F7A-8B40-6DA57428ED56}" type="parTrans" cxnId="{F9319828-4587-41A1-8210-63B253AF2D65}">
      <dgm:prSet/>
      <dgm:spPr/>
      <dgm:t>
        <a:bodyPr/>
        <a:lstStyle/>
        <a:p>
          <a:endParaRPr lang="sr-Latn-CS"/>
        </a:p>
      </dgm:t>
    </dgm:pt>
    <dgm:pt modelId="{8B9B6D68-1BF7-4EF9-B874-B7DD420F29E7}" type="sibTrans" cxnId="{F9319828-4587-41A1-8210-63B253AF2D65}">
      <dgm:prSet/>
      <dgm:spPr/>
      <dgm:t>
        <a:bodyPr/>
        <a:lstStyle/>
        <a:p>
          <a:endParaRPr lang="sr-Latn-CS"/>
        </a:p>
      </dgm:t>
    </dgm:pt>
    <dgm:pt modelId="{E9F6E5CA-1FEC-4D82-A3E1-F9A73F90CFCB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b="0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Republic administration for Civil Protection –</a:t>
          </a:r>
          <a:endParaRPr kumimoji="0" lang="sr-Latn-CS" b="0" i="0" u="none" strike="noStrike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0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Municipal Civil Protection Headquarters</a:t>
          </a:r>
          <a:endParaRPr kumimoji="0" lang="sr-Latn-CS" b="0" i="0" u="none" strike="noStrike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r-Latn-CS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3379ADC6-B0EF-4928-88A9-C7FA590D48EB}" type="parTrans" cxnId="{21F5E127-4188-44A3-80C7-71ED58CAEA83}">
      <dgm:prSet/>
      <dgm:spPr/>
      <dgm:t>
        <a:bodyPr/>
        <a:lstStyle/>
        <a:p>
          <a:endParaRPr lang="sr-Latn-CS"/>
        </a:p>
      </dgm:t>
    </dgm:pt>
    <dgm:pt modelId="{4C133A23-25D1-4F8C-B4D0-E9FF4DD4F531}" type="sibTrans" cxnId="{21F5E127-4188-44A3-80C7-71ED58CAEA83}">
      <dgm:prSet/>
      <dgm:spPr/>
      <dgm:t>
        <a:bodyPr/>
        <a:lstStyle/>
        <a:p>
          <a:endParaRPr lang="sr-Latn-CS"/>
        </a:p>
      </dgm:t>
    </dgm:pt>
    <dgm:pt modelId="{9CD4FE14-E355-4E5A-A19C-051F0381CB9D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b="0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Operating center 121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b="0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112</a:t>
          </a:r>
          <a:endParaRPr kumimoji="0" lang="sr-Latn-CS" b="0" i="0" u="none" strike="noStrike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r-Latn-CS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316E8085-E347-40B3-8D1E-556A3405BC77}" type="parTrans" cxnId="{41E057C0-EC0F-448F-9584-EEF8455A5170}">
      <dgm:prSet/>
      <dgm:spPr/>
      <dgm:t>
        <a:bodyPr/>
        <a:lstStyle/>
        <a:p>
          <a:endParaRPr lang="sr-Latn-CS"/>
        </a:p>
      </dgm:t>
    </dgm:pt>
    <dgm:pt modelId="{45D8B203-151E-43C8-9EA2-C9D4DCDAB44D}" type="sibTrans" cxnId="{41E057C0-EC0F-448F-9584-EEF8455A5170}">
      <dgm:prSet/>
      <dgm:spPr/>
      <dgm:t>
        <a:bodyPr/>
        <a:lstStyle/>
        <a:p>
          <a:endParaRPr lang="sr-Latn-CS"/>
        </a:p>
      </dgm:t>
    </dgm:pt>
    <dgm:pt modelId="{8245E59E-2492-48F4-85B7-B4929192786B}" type="pres">
      <dgm:prSet presAssocID="{0A08B4FB-A8BA-429D-AC50-8FC88558FA0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A622630-79BC-4B4A-9EB1-38A4682012A6}" type="pres">
      <dgm:prSet presAssocID="{C8C00E76-968C-4A60-94C8-21EC85E80AAA}" presName="vertOne" presStyleCnt="0"/>
      <dgm:spPr/>
    </dgm:pt>
    <dgm:pt modelId="{3E2AD3FB-3ED3-45EC-A471-983E9267754F}" type="pres">
      <dgm:prSet presAssocID="{C8C00E76-968C-4A60-94C8-21EC85E80AAA}" presName="txOne" presStyleLbl="node0" presStyleIdx="0" presStyleCnt="1" custLinFactY="-18217" custLinFactNeighborX="506" custLinFactNeighborY="-100000">
        <dgm:presLayoutVars>
          <dgm:chPref val="3"/>
        </dgm:presLayoutVars>
      </dgm:prSet>
      <dgm:spPr/>
      <dgm:t>
        <a:bodyPr/>
        <a:lstStyle/>
        <a:p>
          <a:endParaRPr lang="sr-Latn-CS"/>
        </a:p>
      </dgm:t>
    </dgm:pt>
    <dgm:pt modelId="{0E6847A4-B140-4108-B90A-729FF5E71E83}" type="pres">
      <dgm:prSet presAssocID="{C8C00E76-968C-4A60-94C8-21EC85E80AAA}" presName="parTransOne" presStyleCnt="0"/>
      <dgm:spPr/>
    </dgm:pt>
    <dgm:pt modelId="{05670F54-FC39-47E6-B681-AAFB1F91E9AB}" type="pres">
      <dgm:prSet presAssocID="{C8C00E76-968C-4A60-94C8-21EC85E80AAA}" presName="horzOne" presStyleCnt="0"/>
      <dgm:spPr/>
    </dgm:pt>
    <dgm:pt modelId="{B73B1946-8E17-4FCE-86BA-64E34E90ACD2}" type="pres">
      <dgm:prSet presAssocID="{CC6F4ADA-1AC8-49D5-B82F-BC0FA219514E}" presName="vertTwo" presStyleCnt="0"/>
      <dgm:spPr/>
    </dgm:pt>
    <dgm:pt modelId="{47F55C39-ACBC-4C5C-AC4F-8707A9615AC8}" type="pres">
      <dgm:prSet presAssocID="{CC6F4ADA-1AC8-49D5-B82F-BC0FA219514E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sr-Latn-CS"/>
        </a:p>
      </dgm:t>
    </dgm:pt>
    <dgm:pt modelId="{DF562074-F00B-48BC-ABBC-37A142BC0279}" type="pres">
      <dgm:prSet presAssocID="{CC6F4ADA-1AC8-49D5-B82F-BC0FA219514E}" presName="horzTwo" presStyleCnt="0"/>
      <dgm:spPr/>
    </dgm:pt>
    <dgm:pt modelId="{68F9EE83-30D1-4DD2-9219-50DCB25CB5F2}" type="pres">
      <dgm:prSet presAssocID="{8B9B6D68-1BF7-4EF9-B874-B7DD420F29E7}" presName="sibSpaceTwo" presStyleCnt="0"/>
      <dgm:spPr/>
    </dgm:pt>
    <dgm:pt modelId="{AA8C9A50-C158-4A69-8210-A1D89EB813EE}" type="pres">
      <dgm:prSet presAssocID="{E9F6E5CA-1FEC-4D82-A3E1-F9A73F90CFCB}" presName="vertTwo" presStyleCnt="0"/>
      <dgm:spPr/>
    </dgm:pt>
    <dgm:pt modelId="{852CE157-1AB0-4A5D-BA36-2E8345961FAD}" type="pres">
      <dgm:prSet presAssocID="{E9F6E5CA-1FEC-4D82-A3E1-F9A73F90CFCB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sr-Latn-CS"/>
        </a:p>
      </dgm:t>
    </dgm:pt>
    <dgm:pt modelId="{A773F3C6-6DFC-4024-9307-A56B10C289BF}" type="pres">
      <dgm:prSet presAssocID="{E9F6E5CA-1FEC-4D82-A3E1-F9A73F90CFCB}" presName="horzTwo" presStyleCnt="0"/>
      <dgm:spPr/>
    </dgm:pt>
    <dgm:pt modelId="{951C205E-7EFF-4220-AFD1-903F03BD38DB}" type="pres">
      <dgm:prSet presAssocID="{4C133A23-25D1-4F8C-B4D0-E9FF4DD4F531}" presName="sibSpaceTwo" presStyleCnt="0"/>
      <dgm:spPr/>
    </dgm:pt>
    <dgm:pt modelId="{61256244-1186-4E28-8518-6D328F2D924D}" type="pres">
      <dgm:prSet presAssocID="{9CD4FE14-E355-4E5A-A19C-051F0381CB9D}" presName="vertTwo" presStyleCnt="0"/>
      <dgm:spPr/>
    </dgm:pt>
    <dgm:pt modelId="{7A13E08A-0B85-4265-B43C-0A14A73704AA}" type="pres">
      <dgm:prSet presAssocID="{9CD4FE14-E355-4E5A-A19C-051F0381CB9D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sr-Latn-CS"/>
        </a:p>
      </dgm:t>
    </dgm:pt>
    <dgm:pt modelId="{EA1711C9-17D3-4ED1-9489-07A7AE1DE228}" type="pres">
      <dgm:prSet presAssocID="{9CD4FE14-E355-4E5A-A19C-051F0381CB9D}" presName="horzTwo" presStyleCnt="0"/>
      <dgm:spPr/>
    </dgm:pt>
  </dgm:ptLst>
  <dgm:cxnLst>
    <dgm:cxn modelId="{07156A0C-EEE6-4CC9-8634-76B214093599}" type="presOf" srcId="{E9F6E5CA-1FEC-4D82-A3E1-F9A73F90CFCB}" destId="{852CE157-1AB0-4A5D-BA36-2E8345961FAD}" srcOrd="0" destOrd="0" presId="urn:microsoft.com/office/officeart/2005/8/layout/hierarchy4"/>
    <dgm:cxn modelId="{B65B9BC6-8247-43A4-BB7D-A9846454D717}" srcId="{0A08B4FB-A8BA-429D-AC50-8FC88558FA01}" destId="{C8C00E76-968C-4A60-94C8-21EC85E80AAA}" srcOrd="0" destOrd="0" parTransId="{BE23BC4B-A58F-4BA6-A901-A95903D73D78}" sibTransId="{F7197380-2738-4678-A0C2-C854AB4BBFEF}"/>
    <dgm:cxn modelId="{F9319828-4587-41A1-8210-63B253AF2D65}" srcId="{C8C00E76-968C-4A60-94C8-21EC85E80AAA}" destId="{CC6F4ADA-1AC8-49D5-B82F-BC0FA219514E}" srcOrd="0" destOrd="0" parTransId="{8F9C4074-363F-4F7A-8B40-6DA57428ED56}" sibTransId="{8B9B6D68-1BF7-4EF9-B874-B7DD420F29E7}"/>
    <dgm:cxn modelId="{21F5E127-4188-44A3-80C7-71ED58CAEA83}" srcId="{C8C00E76-968C-4A60-94C8-21EC85E80AAA}" destId="{E9F6E5CA-1FEC-4D82-A3E1-F9A73F90CFCB}" srcOrd="1" destOrd="0" parTransId="{3379ADC6-B0EF-4928-88A9-C7FA590D48EB}" sibTransId="{4C133A23-25D1-4F8C-B4D0-E9FF4DD4F531}"/>
    <dgm:cxn modelId="{41E057C0-EC0F-448F-9584-EEF8455A5170}" srcId="{C8C00E76-968C-4A60-94C8-21EC85E80AAA}" destId="{9CD4FE14-E355-4E5A-A19C-051F0381CB9D}" srcOrd="2" destOrd="0" parTransId="{316E8085-E347-40B3-8D1E-556A3405BC77}" sibTransId="{45D8B203-151E-43C8-9EA2-C9D4DCDAB44D}"/>
    <dgm:cxn modelId="{644DAA9E-C503-4AA2-B32E-E7E892446156}" type="presOf" srcId="{CC6F4ADA-1AC8-49D5-B82F-BC0FA219514E}" destId="{47F55C39-ACBC-4C5C-AC4F-8707A9615AC8}" srcOrd="0" destOrd="0" presId="urn:microsoft.com/office/officeart/2005/8/layout/hierarchy4"/>
    <dgm:cxn modelId="{136AF4EA-0109-48C8-B0BB-D5DC84D53D85}" type="presOf" srcId="{9CD4FE14-E355-4E5A-A19C-051F0381CB9D}" destId="{7A13E08A-0B85-4265-B43C-0A14A73704AA}" srcOrd="0" destOrd="0" presId="urn:microsoft.com/office/officeart/2005/8/layout/hierarchy4"/>
    <dgm:cxn modelId="{193402C0-9D6A-4D72-81B2-634C10A6E028}" type="presOf" srcId="{0A08B4FB-A8BA-429D-AC50-8FC88558FA01}" destId="{8245E59E-2492-48F4-85B7-B4929192786B}" srcOrd="0" destOrd="0" presId="urn:microsoft.com/office/officeart/2005/8/layout/hierarchy4"/>
    <dgm:cxn modelId="{395A9EBE-C105-4D6B-A1AF-98C75BF4B327}" type="presOf" srcId="{C8C00E76-968C-4A60-94C8-21EC85E80AAA}" destId="{3E2AD3FB-3ED3-45EC-A471-983E9267754F}" srcOrd="0" destOrd="0" presId="urn:microsoft.com/office/officeart/2005/8/layout/hierarchy4"/>
    <dgm:cxn modelId="{93B4C1E1-28D5-468A-934E-B89343098034}" type="presParOf" srcId="{8245E59E-2492-48F4-85B7-B4929192786B}" destId="{CA622630-79BC-4B4A-9EB1-38A4682012A6}" srcOrd="0" destOrd="0" presId="urn:microsoft.com/office/officeart/2005/8/layout/hierarchy4"/>
    <dgm:cxn modelId="{F3DC9531-5BDC-4999-BE58-E3B48E9F109F}" type="presParOf" srcId="{CA622630-79BC-4B4A-9EB1-38A4682012A6}" destId="{3E2AD3FB-3ED3-45EC-A471-983E9267754F}" srcOrd="0" destOrd="0" presId="urn:microsoft.com/office/officeart/2005/8/layout/hierarchy4"/>
    <dgm:cxn modelId="{5B1B6EE1-D502-4115-9459-C6C9577A72FA}" type="presParOf" srcId="{CA622630-79BC-4B4A-9EB1-38A4682012A6}" destId="{0E6847A4-B140-4108-B90A-729FF5E71E83}" srcOrd="1" destOrd="0" presId="urn:microsoft.com/office/officeart/2005/8/layout/hierarchy4"/>
    <dgm:cxn modelId="{71A44015-452F-4B00-A8B7-E8826229163A}" type="presParOf" srcId="{CA622630-79BC-4B4A-9EB1-38A4682012A6}" destId="{05670F54-FC39-47E6-B681-AAFB1F91E9AB}" srcOrd="2" destOrd="0" presId="urn:microsoft.com/office/officeart/2005/8/layout/hierarchy4"/>
    <dgm:cxn modelId="{B0B72A05-6BD9-45D2-9651-047BB02F188F}" type="presParOf" srcId="{05670F54-FC39-47E6-B681-AAFB1F91E9AB}" destId="{B73B1946-8E17-4FCE-86BA-64E34E90ACD2}" srcOrd="0" destOrd="0" presId="urn:microsoft.com/office/officeart/2005/8/layout/hierarchy4"/>
    <dgm:cxn modelId="{21A1B537-9D0C-4A71-8649-ECF658684F4B}" type="presParOf" srcId="{B73B1946-8E17-4FCE-86BA-64E34E90ACD2}" destId="{47F55C39-ACBC-4C5C-AC4F-8707A9615AC8}" srcOrd="0" destOrd="0" presId="urn:microsoft.com/office/officeart/2005/8/layout/hierarchy4"/>
    <dgm:cxn modelId="{85BC9D74-65BB-426F-9FE7-426910232284}" type="presParOf" srcId="{B73B1946-8E17-4FCE-86BA-64E34E90ACD2}" destId="{DF562074-F00B-48BC-ABBC-37A142BC0279}" srcOrd="1" destOrd="0" presId="urn:microsoft.com/office/officeart/2005/8/layout/hierarchy4"/>
    <dgm:cxn modelId="{E4FA5295-404B-4A44-B22B-DDD400A62C99}" type="presParOf" srcId="{05670F54-FC39-47E6-B681-AAFB1F91E9AB}" destId="{68F9EE83-30D1-4DD2-9219-50DCB25CB5F2}" srcOrd="1" destOrd="0" presId="urn:microsoft.com/office/officeart/2005/8/layout/hierarchy4"/>
    <dgm:cxn modelId="{33C58021-C3F9-48C4-A2A4-45C1182A0AAD}" type="presParOf" srcId="{05670F54-FC39-47E6-B681-AAFB1F91E9AB}" destId="{AA8C9A50-C158-4A69-8210-A1D89EB813EE}" srcOrd="2" destOrd="0" presId="urn:microsoft.com/office/officeart/2005/8/layout/hierarchy4"/>
    <dgm:cxn modelId="{952574AC-5243-4AC3-B0AB-3C63B890534D}" type="presParOf" srcId="{AA8C9A50-C158-4A69-8210-A1D89EB813EE}" destId="{852CE157-1AB0-4A5D-BA36-2E8345961FAD}" srcOrd="0" destOrd="0" presId="urn:microsoft.com/office/officeart/2005/8/layout/hierarchy4"/>
    <dgm:cxn modelId="{BD43FF91-DBCA-4EE3-8681-07E085CC9ADC}" type="presParOf" srcId="{AA8C9A50-C158-4A69-8210-A1D89EB813EE}" destId="{A773F3C6-6DFC-4024-9307-A56B10C289BF}" srcOrd="1" destOrd="0" presId="urn:microsoft.com/office/officeart/2005/8/layout/hierarchy4"/>
    <dgm:cxn modelId="{1CEC436E-8412-42A5-9C15-68766D566B19}" type="presParOf" srcId="{05670F54-FC39-47E6-B681-AAFB1F91E9AB}" destId="{951C205E-7EFF-4220-AFD1-903F03BD38DB}" srcOrd="3" destOrd="0" presId="urn:microsoft.com/office/officeart/2005/8/layout/hierarchy4"/>
    <dgm:cxn modelId="{1B506947-9571-4441-8258-02BD6EA620F9}" type="presParOf" srcId="{05670F54-FC39-47E6-B681-AAFB1F91E9AB}" destId="{61256244-1186-4E28-8518-6D328F2D924D}" srcOrd="4" destOrd="0" presId="urn:microsoft.com/office/officeart/2005/8/layout/hierarchy4"/>
    <dgm:cxn modelId="{3B2C9249-FDB7-496A-905A-FA3E8FAF2060}" type="presParOf" srcId="{61256244-1186-4E28-8518-6D328F2D924D}" destId="{7A13E08A-0B85-4265-B43C-0A14A73704AA}" srcOrd="0" destOrd="0" presId="urn:microsoft.com/office/officeart/2005/8/layout/hierarchy4"/>
    <dgm:cxn modelId="{5948DCFF-D458-4CF8-88B6-2AFB5B9E4B97}" type="presParOf" srcId="{61256244-1186-4E28-8518-6D328F2D924D}" destId="{EA1711C9-17D3-4ED1-9489-07A7AE1DE22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AD3FB-3ED3-45EC-A471-983E9267754F}">
      <dsp:nvSpPr>
        <dsp:cNvPr id="0" name=""/>
        <dsp:cNvSpPr/>
      </dsp:nvSpPr>
      <dsp:spPr>
        <a:xfrm>
          <a:off x="5545" y="0"/>
          <a:ext cx="7709758" cy="22538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sz="3500" b="0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RHMS</a:t>
          </a:r>
          <a:r>
            <a:rPr kumimoji="0" lang="en-GB" sz="3500" b="0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 </a:t>
          </a:r>
          <a:r>
            <a:rPr kumimoji="0" lang="sr-Latn-CS" sz="3500" b="0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RS </a:t>
          </a:r>
          <a:endParaRPr kumimoji="0" lang="sr-Latn-CS" sz="3500" b="0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sz="3500" b="0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Special bulletins with announcement and warning are distribute to</a:t>
          </a:r>
          <a:endParaRPr kumimoji="0" lang="sr-Latn-CS" sz="3500" b="0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71558" y="66013"/>
        <a:ext cx="7577732" cy="2121828"/>
      </dsp:txXfrm>
    </dsp:sp>
    <dsp:sp modelId="{47F55C39-ACBC-4C5C-AC4F-8707A9615AC8}">
      <dsp:nvSpPr>
        <dsp:cNvPr id="0" name=""/>
        <dsp:cNvSpPr/>
      </dsp:nvSpPr>
      <dsp:spPr>
        <a:xfrm>
          <a:off x="2772" y="2460721"/>
          <a:ext cx="2433635" cy="22538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sz="1900" b="0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Ministry of Internal Affairs</a:t>
          </a:r>
          <a:endParaRPr kumimoji="0" lang="sr-Latn-CS" sz="1900" b="0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sz="1900" b="0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-</a:t>
          </a:r>
          <a:endParaRPr kumimoji="0" lang="sr-Latn-CS" sz="1900" b="0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sz="1900" b="0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Goverment</a:t>
          </a:r>
          <a:endParaRPr kumimoji="0" lang="sr-Latn-CS" sz="1900" b="0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68785" y="2526734"/>
        <a:ext cx="2301609" cy="2121828"/>
      </dsp:txXfrm>
    </dsp:sp>
    <dsp:sp modelId="{852CE157-1AB0-4A5D-BA36-2E8345961FAD}">
      <dsp:nvSpPr>
        <dsp:cNvPr id="0" name=""/>
        <dsp:cNvSpPr/>
      </dsp:nvSpPr>
      <dsp:spPr>
        <a:xfrm>
          <a:off x="2640834" y="2460721"/>
          <a:ext cx="2433635" cy="22538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sz="1900" b="0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Republic administration for Civil Protection –</a:t>
          </a:r>
          <a:endParaRPr kumimoji="0" lang="sr-Latn-CS" sz="1900" b="0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900" b="0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Municipal Civil Protection Headquarters</a:t>
          </a:r>
          <a:endParaRPr kumimoji="0" lang="sr-Latn-CS" sz="1900" b="0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r-Latn-CS" sz="19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2706847" y="2526734"/>
        <a:ext cx="2301609" cy="2121828"/>
      </dsp:txXfrm>
    </dsp:sp>
    <dsp:sp modelId="{7A13E08A-0B85-4265-B43C-0A14A73704AA}">
      <dsp:nvSpPr>
        <dsp:cNvPr id="0" name=""/>
        <dsp:cNvSpPr/>
      </dsp:nvSpPr>
      <dsp:spPr>
        <a:xfrm>
          <a:off x="5278895" y="2460721"/>
          <a:ext cx="2433635" cy="225385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sz="1900" b="0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Operating center 121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sz="1900" b="0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rPr>
            <a:t>112</a:t>
          </a:r>
          <a:endParaRPr kumimoji="0" lang="sr-Latn-CS" sz="1900" b="0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r-Latn-CS" sz="19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5344908" y="2526734"/>
        <a:ext cx="2301609" cy="2121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49EB4-5420-4285-BBB7-0B2ABA4DBE93}" type="datetimeFigureOut">
              <a:rPr lang="sr-Latn-BA" smtClean="0"/>
              <a:t>18.10.2016.</a:t>
            </a:fld>
            <a:endParaRPr lang="sr-Latn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5255B-A668-4AEB-AC9B-C97245D8C52F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474974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396ACD-769F-4D04-BD89-E0ABC2F348A0}" type="datetimeFigureOut">
              <a:rPr lang="sr-Latn-BA" smtClean="0"/>
              <a:t>18.10.2016.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45BF16-B4F0-423E-892B-02EDD07936A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035558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9006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396ACD-769F-4D04-BD89-E0ABC2F348A0}" type="datetimeFigureOut">
              <a:rPr lang="sr-Latn-BA" smtClean="0"/>
              <a:t>18.10.2016.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45BF16-B4F0-423E-892B-02EDD07936A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34783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396ACD-769F-4D04-BD89-E0ABC2F348A0}" type="datetimeFigureOut">
              <a:rPr lang="sr-Latn-BA" smtClean="0"/>
              <a:t>18.10.2016.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45BF16-B4F0-423E-892B-02EDD07936A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779153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9006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396ACD-769F-4D04-BD89-E0ABC2F348A0}" type="datetimeFigureOut">
              <a:rPr lang="sr-Latn-BA" smtClean="0"/>
              <a:t>18.10.2016.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45BF16-B4F0-423E-892B-02EDD07936A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23161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396ACD-769F-4D04-BD89-E0ABC2F348A0}" type="datetimeFigureOut">
              <a:rPr lang="sr-Latn-BA" smtClean="0"/>
              <a:t>18.10.2016.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45BF16-B4F0-423E-892B-02EDD07936A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901969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9006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396ACD-769F-4D04-BD89-E0ABC2F348A0}" type="datetimeFigureOut">
              <a:rPr lang="sr-Latn-BA" smtClean="0"/>
              <a:t>18.10.2016.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45BF16-B4F0-423E-892B-02EDD07936A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62050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90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396ACD-769F-4D04-BD89-E0ABC2F348A0}" type="datetimeFigureOut">
              <a:rPr lang="sr-Latn-BA" smtClean="0"/>
              <a:t>18.10.2016.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r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45BF16-B4F0-423E-892B-02EDD07936A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09872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9006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396ACD-769F-4D04-BD89-E0ABC2F348A0}" type="datetimeFigureOut">
              <a:rPr lang="sr-Latn-BA" smtClean="0"/>
              <a:t>18.10.2016.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45BF16-B4F0-423E-892B-02EDD07936A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353083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396ACD-769F-4D04-BD89-E0ABC2F348A0}" type="datetimeFigureOut">
              <a:rPr lang="sr-Latn-BA" smtClean="0"/>
              <a:t>18.10.2016.</a:t>
            </a:fld>
            <a:endParaRPr lang="sr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r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45BF16-B4F0-423E-892B-02EDD07936A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96605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396ACD-769F-4D04-BD89-E0ABC2F348A0}" type="datetimeFigureOut">
              <a:rPr lang="sr-Latn-BA" smtClean="0"/>
              <a:t>18.10.2016.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45BF16-B4F0-423E-892B-02EDD07936A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4243905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396ACD-769F-4D04-BD89-E0ABC2F348A0}" type="datetimeFigureOut">
              <a:rPr lang="sr-Latn-BA" smtClean="0"/>
              <a:t>18.10.2016.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45BF16-B4F0-423E-892B-02EDD07936A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53632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84"/>
            <a:ext cx="9144000" cy="622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  <p:sp>
        <p:nvSpPr>
          <p:cNvPr id="9" name="Rectangle 8"/>
          <p:cNvSpPr/>
          <p:nvPr userDrawn="1"/>
        </p:nvSpPr>
        <p:spPr>
          <a:xfrm>
            <a:off x="8585212" y="0"/>
            <a:ext cx="504056" cy="4766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371" y="18467"/>
            <a:ext cx="43973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91440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1259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Latn-BA" dirty="0" smtClean="0"/>
              <a:t>18-19/04/2013</a:t>
            </a:r>
            <a:endParaRPr lang="sr-Latn-B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32" y="6486524"/>
            <a:ext cx="7325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Latn-BA" dirty="0" smtClean="0"/>
              <a:t>rhmz@teol.net       </a:t>
            </a:r>
            <a:r>
              <a:rPr lang="sr-Latn-BA" b="1" dirty="0" smtClean="0">
                <a:solidFill>
                  <a:schemeClr val="bg1"/>
                </a:solidFill>
              </a:rPr>
              <a:t>   Republic Hydro-Meteorological Service  of Republika Srpska, B&amp;H         </a:t>
            </a:r>
            <a:r>
              <a:rPr lang="sr-Latn-BA" dirty="0" smtClean="0"/>
              <a:t>www.rhmzrs.com </a:t>
            </a:r>
            <a:endParaRPr lang="sr-Latn-BA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370" y="6492875"/>
            <a:ext cx="526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Latn-BA" dirty="0" smtClean="0"/>
              <a:t>1</a:t>
            </a:r>
            <a:endParaRPr lang="sr-Latn-BA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32440" y="1246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BA" dirty="0" smtClean="0"/>
              <a:t>ICSEED 12th Session-Sofia, 18-19 April 2013, BULGARIA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316612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idrometeo.ba/rs/bluka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1522310"/>
            <a:ext cx="5184576" cy="4104456"/>
          </a:xfrm>
        </p:spPr>
        <p:txBody>
          <a:bodyPr>
            <a:normAutofit fontScale="90000"/>
          </a:bodyPr>
          <a:lstStyle/>
          <a:p>
            <a:pPr algn="ctr"/>
            <a:r>
              <a:rPr lang="sr-Latn-BA" sz="3200" dirty="0" smtClean="0">
                <a:solidFill>
                  <a:srgbClr val="002060"/>
                </a:solidFill>
              </a:rPr>
              <a:t>MANDATE  AND ACTIVITIES OF RHMS RS </a:t>
            </a:r>
            <a:br>
              <a:rPr lang="sr-Latn-BA" sz="3200" dirty="0" smtClean="0">
                <a:solidFill>
                  <a:srgbClr val="002060"/>
                </a:solidFill>
              </a:rPr>
            </a:br>
            <a:r>
              <a:rPr lang="sr-Latn-BA" sz="3200" dirty="0" smtClean="0">
                <a:solidFill>
                  <a:srgbClr val="002060"/>
                </a:solidFill>
              </a:rPr>
              <a:t>in providing information in</a:t>
            </a:r>
            <a:br>
              <a:rPr lang="sr-Latn-BA" sz="3200" dirty="0" smtClean="0">
                <a:solidFill>
                  <a:srgbClr val="002060"/>
                </a:solidFill>
              </a:rPr>
            </a:br>
            <a:r>
              <a:rPr lang="sr-Latn-BA" sz="3200" dirty="0" smtClean="0">
                <a:solidFill>
                  <a:srgbClr val="002060"/>
                </a:solidFill>
              </a:rPr>
              <a:t>regular and </a:t>
            </a:r>
            <a:br>
              <a:rPr lang="sr-Latn-BA" sz="3200" dirty="0" smtClean="0">
                <a:solidFill>
                  <a:srgbClr val="002060"/>
                </a:solidFill>
              </a:rPr>
            </a:br>
            <a:r>
              <a:rPr lang="sr-Latn-BA" sz="3200" dirty="0" smtClean="0">
                <a:solidFill>
                  <a:srgbClr val="002060"/>
                </a:solidFill>
              </a:rPr>
              <a:t>hazardous situation</a:t>
            </a:r>
            <a:br>
              <a:rPr lang="sr-Latn-BA" sz="3200" dirty="0" smtClean="0">
                <a:solidFill>
                  <a:srgbClr val="002060"/>
                </a:solidFill>
              </a:rPr>
            </a:br>
            <a:r>
              <a:rPr lang="sr-Latn-BA" sz="3200" dirty="0" smtClean="0">
                <a:solidFill>
                  <a:srgbClr val="002060"/>
                </a:solidFill>
              </a:rPr>
              <a:t> </a:t>
            </a:r>
            <a:br>
              <a:rPr lang="sr-Latn-BA" sz="3200" dirty="0" smtClean="0">
                <a:solidFill>
                  <a:srgbClr val="002060"/>
                </a:solidFill>
              </a:rPr>
            </a:br>
            <a:r>
              <a:rPr lang="sr-Latn-BA" sz="3200" dirty="0" smtClean="0">
                <a:solidFill>
                  <a:srgbClr val="002060"/>
                </a:solidFill>
              </a:rPr>
              <a:t/>
            </a:r>
            <a:br>
              <a:rPr lang="sr-Latn-BA" sz="3200" dirty="0" smtClean="0">
                <a:solidFill>
                  <a:srgbClr val="002060"/>
                </a:solidFill>
              </a:rPr>
            </a:br>
            <a:r>
              <a:rPr lang="sr-Latn-BA" sz="3200" dirty="0">
                <a:solidFill>
                  <a:srgbClr val="002060"/>
                </a:solidFill>
              </a:rPr>
              <a:t/>
            </a:r>
            <a:br>
              <a:rPr lang="sr-Latn-BA" sz="3200" dirty="0">
                <a:solidFill>
                  <a:srgbClr val="002060"/>
                </a:solidFill>
              </a:rPr>
            </a:br>
            <a:r>
              <a:rPr lang="sr-Latn-BA" sz="2800" dirty="0" smtClean="0">
                <a:solidFill>
                  <a:srgbClr val="002060"/>
                </a:solidFill>
              </a:rPr>
              <a:t>Republic Hydro-Meteorological Service of Republika Srpska</a:t>
            </a:r>
            <a:br>
              <a:rPr lang="sr-Latn-BA" sz="2800" dirty="0" smtClean="0">
                <a:solidFill>
                  <a:srgbClr val="002060"/>
                </a:solidFill>
              </a:rPr>
            </a:br>
            <a:r>
              <a:rPr lang="sr-Latn-BA" sz="2000" dirty="0" smtClean="0">
                <a:solidFill>
                  <a:srgbClr val="002060"/>
                </a:solidFill>
              </a:rPr>
              <a:t>(one of two entity hidrometeorological services in Bosnia and Herzegovina)</a:t>
            </a:r>
            <a:r>
              <a:rPr lang="sr-Latn-BA" sz="3200" dirty="0">
                <a:solidFill>
                  <a:srgbClr val="002060"/>
                </a:solidFill>
              </a:rPr>
              <a:t/>
            </a:r>
            <a:br>
              <a:rPr lang="sr-Latn-BA" sz="3200" dirty="0">
                <a:solidFill>
                  <a:srgbClr val="002060"/>
                </a:solidFill>
              </a:rPr>
            </a:br>
            <a:r>
              <a:rPr lang="en-GB" sz="3200" dirty="0" smtClean="0">
                <a:solidFill>
                  <a:srgbClr val="002060"/>
                </a:solidFill>
              </a:rPr>
              <a:t> </a:t>
            </a:r>
            <a:endParaRPr lang="sr-Latn-BA" sz="32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426"/>
            <a:ext cx="2590822" cy="5862909"/>
          </a:xfrm>
        </p:spPr>
        <p:txBody>
          <a:bodyPr/>
          <a:lstStyle/>
          <a:p>
            <a:endParaRPr lang="sr-Latn-BA" dirty="0"/>
          </a:p>
        </p:txBody>
      </p:sp>
      <p:sp>
        <p:nvSpPr>
          <p:cNvPr id="4" name="TextBox 3"/>
          <p:cNvSpPr txBox="1"/>
          <p:nvPr/>
        </p:nvSpPr>
        <p:spPr>
          <a:xfrm>
            <a:off x="97673" y="0"/>
            <a:ext cx="8362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sz="1600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SOUTH-EAST </a:t>
            </a:r>
            <a:r>
              <a:rPr lang="en-US" sz="1600" b="1" dirty="0">
                <a:solidFill>
                  <a:schemeClr val="bg1"/>
                </a:solidFill>
              </a:rPr>
              <a:t>EUROPE</a:t>
            </a:r>
            <a:endParaRPr lang="sr-Latn-BA" sz="1600" dirty="0">
              <a:solidFill>
                <a:schemeClr val="bg1"/>
              </a:solidFill>
            </a:endParaRPr>
          </a:p>
        </p:txBody>
      </p:sp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0" y="590427"/>
            <a:ext cx="3203848" cy="5862909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REGIONAL STAKEHOLDERS </a:t>
            </a:r>
            <a:endParaRPr lang="sr-Latn-BA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WORKSHOP TO IMPLEMENT</a:t>
            </a:r>
            <a:endParaRPr lang="sr-Latn-BA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 THE WMO STRATEGY FOR</a:t>
            </a:r>
            <a:endParaRPr lang="sr-Latn-BA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 SERVICE DELIVERY </a:t>
            </a:r>
            <a:endParaRPr lang="sr-Latn-BA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FOR NMHSs IN </a:t>
            </a:r>
            <a:endParaRPr lang="sr-Latn-BA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SOUTH-EAST EUROPE</a:t>
            </a:r>
            <a:endParaRPr lang="sr-Latn-BA" sz="2000" dirty="0" smtClean="0">
              <a:solidFill>
                <a:schemeClr val="bg1"/>
              </a:solidFill>
            </a:endParaRPr>
          </a:p>
          <a:p>
            <a:pPr algn="ctr">
              <a:defRPr/>
            </a:pPr>
            <a:endParaRPr lang="sr-Latn-BA" sz="2400" dirty="0" smtClean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World Bank Group</a:t>
            </a:r>
            <a:r>
              <a:rPr lang="sr-Latn-BA" sz="1600" dirty="0" smtClean="0">
                <a:solidFill>
                  <a:schemeClr val="bg1"/>
                </a:solidFill>
                <a:latin typeface="Arial" charset="0"/>
              </a:rPr>
              <a:t> (WBG)</a:t>
            </a:r>
            <a:endParaRPr lang="en-GB" sz="1600" dirty="0" smtClean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Global </a:t>
            </a:r>
            <a:r>
              <a:rPr lang="en-GB" sz="1600" dirty="0" err="1" smtClean="0">
                <a:solidFill>
                  <a:schemeClr val="bg1"/>
                </a:solidFill>
                <a:latin typeface="Arial" charset="0"/>
              </a:rPr>
              <a:t>Facilit</a:t>
            </a:r>
            <a:r>
              <a:rPr lang="sr-Latn-BA" sz="1600" dirty="0" smtClean="0">
                <a:solidFill>
                  <a:schemeClr val="bg1"/>
                </a:solidFill>
                <a:latin typeface="Arial" charset="0"/>
              </a:rPr>
              <a:t>y for Disaster</a:t>
            </a:r>
          </a:p>
          <a:p>
            <a:pPr algn="ctr">
              <a:defRPr/>
            </a:pPr>
            <a:r>
              <a:rPr lang="sr-Latn-BA" sz="1600" dirty="0" smtClean="0">
                <a:solidFill>
                  <a:schemeClr val="bg1"/>
                </a:solidFill>
                <a:latin typeface="Arial" charset="0"/>
              </a:rPr>
              <a:t>Reduction and Recovery</a:t>
            </a:r>
          </a:p>
          <a:p>
            <a:pPr algn="ctr">
              <a:defRPr/>
            </a:pPr>
            <a:r>
              <a:rPr lang="sr-Latn-BA" sz="1600" dirty="0" smtClean="0">
                <a:solidFill>
                  <a:schemeClr val="bg1"/>
                </a:solidFill>
                <a:latin typeface="Arial" charset="0"/>
              </a:rPr>
              <a:t>(GFDRR)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5589240"/>
            <a:ext cx="774683" cy="774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33" y="883114"/>
            <a:ext cx="742038" cy="82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673" y="5589240"/>
            <a:ext cx="2962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TIRANA, ALBANIA,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17-21 </a:t>
            </a:r>
            <a:r>
              <a:rPr lang="en-US" b="1" dirty="0">
                <a:solidFill>
                  <a:schemeClr val="bg1"/>
                </a:solidFill>
              </a:rPr>
              <a:t>OCTOBER 2016</a:t>
            </a:r>
            <a:endParaRPr lang="sr-Latn-B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6802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SOUTH-EAST EUROPE</a:t>
            </a:r>
            <a:endParaRPr lang="sr-Latn-BA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6180" y="1170210"/>
            <a:ext cx="8442325" cy="4635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r-Latn-B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SECTOR OF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B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HYDROLOGY AND ECOLOGY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SERVICE DELIVERY 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360919" y="1633760"/>
            <a:ext cx="8417586" cy="55206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D</a:t>
            </a:r>
            <a:r>
              <a:rPr lang="sr-Latn-BA" dirty="0"/>
              <a:t>epartment of  </a:t>
            </a:r>
            <a:r>
              <a:rPr lang="en-GB" dirty="0" smtClean="0"/>
              <a:t>H</a:t>
            </a:r>
            <a:r>
              <a:rPr lang="sr-Latn-BA" dirty="0" smtClean="0"/>
              <a:t>y</a:t>
            </a:r>
            <a:r>
              <a:rPr lang="en-GB" dirty="0" err="1" smtClean="0"/>
              <a:t>drolog</a:t>
            </a:r>
            <a:r>
              <a:rPr lang="sr-Latn-BA" dirty="0" smtClean="0"/>
              <a:t>y</a:t>
            </a:r>
            <a:endParaRPr lang="sr-Latn-BA" dirty="0"/>
          </a:p>
          <a:p>
            <a:pPr algn="ctr" eaLnBrk="0" hangingPunct="0">
              <a:defRPr/>
            </a:pPr>
            <a:endParaRPr lang="sr-Latn-B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42" y="2192718"/>
            <a:ext cx="6175894" cy="432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92718"/>
            <a:ext cx="7541738" cy="424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85828"/>
            <a:ext cx="7541738" cy="426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80" y="2200778"/>
            <a:ext cx="8556300" cy="431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24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6802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SOUTH-EAST EUROPE</a:t>
            </a:r>
            <a:endParaRPr lang="sr-Latn-BA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6180" y="1170210"/>
            <a:ext cx="8442325" cy="4635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r-Latn-B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SECTOR OF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B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HYDROLOGY AND ECOLOGY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SERVICE DELIVERY 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6470" y="2348880"/>
            <a:ext cx="8777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sr-Latn-BA" sz="2000" dirty="0" smtClean="0"/>
              <a:t>Daily </a:t>
            </a:r>
            <a:r>
              <a:rPr lang="en-US" sz="2000" dirty="0" smtClean="0"/>
              <a:t>Report </a:t>
            </a:r>
            <a:r>
              <a:rPr lang="en-US" sz="2000" dirty="0"/>
              <a:t>on Air </a:t>
            </a:r>
            <a:r>
              <a:rPr lang="en-US" sz="2000" dirty="0" smtClean="0"/>
              <a:t>Quality</a:t>
            </a:r>
            <a:endParaRPr lang="sr-Latn-BA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000" dirty="0"/>
              <a:t>Common online reporting with FHMS of Federation of B&amp;H automatic station for Air Quality  </a:t>
            </a:r>
            <a:r>
              <a:rPr lang="sr-Latn-BA" sz="2000" dirty="0">
                <a:hlinkClick r:id="rId2"/>
              </a:rPr>
              <a:t>http://</a:t>
            </a:r>
            <a:r>
              <a:rPr lang="sr-Latn-BA" sz="2000" dirty="0" smtClean="0">
                <a:hlinkClick r:id="rId2"/>
              </a:rPr>
              <a:t>www.hidrometeo.ba/rs/bluka.html</a:t>
            </a:r>
            <a:endParaRPr lang="sr-Latn-BA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000" dirty="0" smtClean="0"/>
              <a:t>Monthly and annual report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/>
              <a:t>GHG Inventory  (UNFCCC)</a:t>
            </a:r>
            <a:endParaRPr lang="sr-Latn-BA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/>
              <a:t>PRTR 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In process of establishing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/>
              <a:t>Air quality Inventory (</a:t>
            </a:r>
            <a:r>
              <a:rPr lang="en-US" sz="2000" dirty="0" smtClean="0"/>
              <a:t>LRTAP)</a:t>
            </a:r>
            <a:r>
              <a:rPr lang="sr-Latn-BA" sz="2000" dirty="0" smtClean="0"/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In </a:t>
            </a:r>
            <a:r>
              <a:rPr lang="en-US" sz="2000" dirty="0">
                <a:solidFill>
                  <a:srgbClr val="0070C0"/>
                </a:solidFill>
              </a:rPr>
              <a:t>process of </a:t>
            </a:r>
            <a:r>
              <a:rPr lang="en-US" sz="2000" dirty="0" err="1" smtClean="0">
                <a:solidFill>
                  <a:srgbClr val="0070C0"/>
                </a:solidFill>
              </a:rPr>
              <a:t>establishin</a:t>
            </a:r>
            <a:r>
              <a:rPr lang="sr-Latn-BA" sz="2000" dirty="0" smtClean="0">
                <a:solidFill>
                  <a:srgbClr val="0070C0"/>
                </a:solidFill>
              </a:rPr>
              <a:t>g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000" dirty="0" smtClean="0"/>
              <a:t>Monitoring </a:t>
            </a:r>
            <a:r>
              <a:rPr lang="en-GB" sz="2000" dirty="0"/>
              <a:t>of air </a:t>
            </a:r>
            <a:r>
              <a:rPr lang="sr-Latn-BA" sz="2000" dirty="0"/>
              <a:t>and water qualit</a:t>
            </a:r>
            <a:r>
              <a:rPr lang="en-GB" sz="2000" dirty="0"/>
              <a:t>y</a:t>
            </a:r>
            <a:r>
              <a:rPr lang="sr-Latn-BA" sz="2000" dirty="0"/>
              <a:t> of the surface, ground and offshore </a:t>
            </a:r>
            <a:r>
              <a:rPr lang="sr-Latn-BA" sz="2000" dirty="0" smtClean="0"/>
              <a:t>water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sr-Latn-BA" sz="2000" dirty="0" smtClean="0"/>
              <a:t>Systematic </a:t>
            </a:r>
            <a:r>
              <a:rPr lang="sr-Latn-BA" sz="2000" dirty="0"/>
              <a:t>monitoring air and precipitation </a:t>
            </a:r>
            <a:r>
              <a:rPr lang="sr-Latn-BA" sz="2000" dirty="0" smtClean="0"/>
              <a:t>radioactivity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sr-Latn-BA" sz="2000" dirty="0" smtClean="0"/>
              <a:t>Sending </a:t>
            </a:r>
            <a:r>
              <a:rPr lang="sr-Latn-BA" sz="2000" dirty="0"/>
              <a:t>of data to EIONET</a:t>
            </a:r>
            <a:endParaRPr lang="en-US" sz="2000" dirty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sr-Latn-BA" sz="2000" dirty="0" smtClean="0"/>
          </a:p>
          <a:p>
            <a:endParaRPr lang="sr-Latn-BA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sr-Latn-BA" dirty="0" smtClean="0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336180" y="1633760"/>
            <a:ext cx="8417586" cy="55206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D</a:t>
            </a:r>
            <a:r>
              <a:rPr lang="sr-Latn-BA" dirty="0"/>
              <a:t>epartment of  </a:t>
            </a:r>
            <a:r>
              <a:rPr lang="sr-Latn-BA" dirty="0" smtClean="0"/>
              <a:t>Ecology</a:t>
            </a:r>
            <a:endParaRPr lang="sr-Latn-BA" dirty="0"/>
          </a:p>
          <a:p>
            <a:pPr algn="ctr" eaLnBrk="0" hangingPunct="0">
              <a:defRPr/>
            </a:pP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190899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6802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SOUTH-EAST EUROPE</a:t>
            </a:r>
            <a:endParaRPr lang="sr-Latn-BA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6180" y="1170210"/>
            <a:ext cx="8442325" cy="4635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r-Latn-B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SECTOR OF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B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HYDROLOGY AND ECOLOGY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SERVICE DELIVERY 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336180" y="1633760"/>
            <a:ext cx="8417586" cy="55206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D</a:t>
            </a:r>
            <a:r>
              <a:rPr lang="sr-Latn-BA" dirty="0"/>
              <a:t>epartment of  </a:t>
            </a:r>
            <a:r>
              <a:rPr lang="sr-Latn-BA" dirty="0" smtClean="0"/>
              <a:t>Ecology</a:t>
            </a:r>
            <a:endParaRPr lang="sr-Latn-BA" dirty="0"/>
          </a:p>
          <a:p>
            <a:pPr algn="ctr" eaLnBrk="0" hangingPunct="0">
              <a:defRPr/>
            </a:pPr>
            <a:endParaRPr lang="sr-Latn-B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0" y="2276872"/>
            <a:ext cx="3054536" cy="421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2324303"/>
            <a:ext cx="3456384" cy="416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51" y="2324303"/>
            <a:ext cx="36385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75479"/>
            <a:ext cx="8886581" cy="438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80" y="1633760"/>
            <a:ext cx="8801920" cy="485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6802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SOUTH-EAST EUROPE</a:t>
            </a:r>
            <a:endParaRPr lang="sr-Latn-BA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6180" y="1170210"/>
            <a:ext cx="8442325" cy="4635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end users according to their priority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SERVICE DELIVERY 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6180" y="1772816"/>
            <a:ext cx="877753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sr-Latn-BA" sz="2000" dirty="0" smtClean="0"/>
              <a:t>VIP end users: Civil Protection, Ministry, Govermnet in special situation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agricultural users, electricity authorities, hydroelectric power plants, </a:t>
            </a:r>
            <a:r>
              <a:rPr lang="en-US" sz="2000" dirty="0" smtClean="0"/>
              <a:t>heat</a:t>
            </a:r>
            <a:r>
              <a:rPr lang="sr-Latn-BA" sz="2000" dirty="0" smtClean="0"/>
              <a:t>ing plants</a:t>
            </a:r>
            <a:endParaRPr lang="sr-Latn-BA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Environment </a:t>
            </a:r>
            <a:r>
              <a:rPr lang="en-US" sz="2000" dirty="0"/>
              <a:t>Agency, </a:t>
            </a:r>
            <a:r>
              <a:rPr lang="en-US" sz="2000" dirty="0" smtClean="0"/>
              <a:t>Water</a:t>
            </a:r>
            <a:r>
              <a:rPr lang="sr-Latn-BA" sz="2000" dirty="0" smtClean="0"/>
              <a:t> Agency</a:t>
            </a:r>
            <a:endParaRPr lang="sr-Latn-BA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000" dirty="0"/>
              <a:t> </a:t>
            </a:r>
            <a:r>
              <a:rPr lang="sr-Latn-BA" sz="2000" dirty="0" smtClean="0"/>
              <a:t>media, turistic organizations, Public company, citizens...</a:t>
            </a:r>
            <a:endParaRPr lang="sr-Latn-BA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sr-Latn-BA" dirty="0" smtClean="0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348549" y="3625447"/>
            <a:ext cx="8417586" cy="55206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 dirty="0"/>
              <a:t>ways of </a:t>
            </a:r>
            <a:r>
              <a:rPr lang="sr-Latn-BA" sz="2000" b="1" dirty="0" smtClean="0"/>
              <a:t>delivery of </a:t>
            </a:r>
            <a:r>
              <a:rPr lang="en-US" sz="2000" b="1" dirty="0" smtClean="0"/>
              <a:t> </a:t>
            </a:r>
            <a:r>
              <a:rPr lang="en-US" sz="2000" b="1" dirty="0"/>
              <a:t>reports, forecasts and warnings</a:t>
            </a:r>
            <a:endParaRPr lang="sr-Latn-BA" sz="2000" b="1" dirty="0"/>
          </a:p>
          <a:p>
            <a:pPr algn="ctr" eaLnBrk="0" hangingPunct="0">
              <a:defRPr/>
            </a:pPr>
            <a:endParaRPr lang="sr-Latn-BA" dirty="0"/>
          </a:p>
        </p:txBody>
      </p:sp>
      <p:sp>
        <p:nvSpPr>
          <p:cNvPr id="11" name="Rectangle 10"/>
          <p:cNvSpPr/>
          <p:nvPr/>
        </p:nvSpPr>
        <p:spPr>
          <a:xfrm>
            <a:off x="353490" y="4365104"/>
            <a:ext cx="87775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sr-Latn-BA" sz="2000" dirty="0" smtClean="0"/>
              <a:t>E-mail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000" dirty="0" smtClean="0"/>
              <a:t>sms</a:t>
            </a:r>
            <a:endParaRPr lang="sr-Latn-BA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000" dirty="0" smtClean="0"/>
              <a:t>web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000" dirty="0" smtClean="0"/>
              <a:t>Phone aplication in testing phase</a:t>
            </a:r>
            <a:endParaRPr lang="sr-Latn-BA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sr-Latn-BA" dirty="0" smtClean="0"/>
          </a:p>
        </p:txBody>
      </p:sp>
    </p:spTree>
    <p:extLst>
      <p:ext uri="{BB962C8B-B14F-4D97-AF65-F5344CB8AC3E}">
        <p14:creationId xmlns:p14="http://schemas.microsoft.com/office/powerpoint/2010/main" val="21974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6802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SOUTH-EAST EUROPE</a:t>
            </a:r>
            <a:endParaRPr lang="sr-Latn-BA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SERVICE </a:t>
            </a:r>
            <a:r>
              <a:rPr lang="en-US" sz="2800" b="1" dirty="0" smtClean="0"/>
              <a:t>DELIVERY</a:t>
            </a:r>
            <a:r>
              <a:rPr lang="sr-Latn-BA" sz="2800" b="1" dirty="0"/>
              <a:t> in emergency situations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ounded Rectangle 4"/>
          <p:cNvSpPr/>
          <p:nvPr/>
        </p:nvSpPr>
        <p:spPr>
          <a:xfrm>
            <a:off x="783134" y="1307172"/>
            <a:ext cx="7577732" cy="21218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CS" sz="3200" b="0" i="0" u="none" strike="noStrike" kern="1200" cap="none" normalizeH="0" baseline="0" dirty="0" smtClean="0">
                <a:ln/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RHMS,RS hydrological department-monitoring results:</a:t>
            </a:r>
            <a:endParaRPr kumimoji="0" lang="sr-Latn-CS" sz="3200" b="0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CS" sz="3200" b="0" i="0" u="none" strike="noStrike" kern="1200" cap="none" normalizeH="0" baseline="0" dirty="0" smtClean="0">
                <a:ln/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Spcial bulletins with announcement and warning are distribute to</a:t>
            </a:r>
            <a:endParaRPr kumimoji="0" lang="sr-Latn-CS" sz="3200" b="0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264471819"/>
              </p:ext>
            </p:extLst>
          </p:nvPr>
        </p:nvGraphicFramePr>
        <p:xfrm>
          <a:off x="783134" y="1412776"/>
          <a:ext cx="7715304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695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761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SOUTH-EAST EUROPE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53490" y="1170210"/>
            <a:ext cx="8442325" cy="4635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r-Latn-BA" sz="2400" b="1" dirty="0" smtClean="0"/>
              <a:t>FOCUS ON DRR ACTIVITIES</a:t>
            </a:r>
            <a:endParaRPr lang="sr-Latn-BA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2800" dirty="0" smtClean="0">
                <a:solidFill>
                  <a:srgbClr val="002060"/>
                </a:solidFill>
              </a:rPr>
              <a:t>MANDATE</a:t>
            </a:r>
            <a:r>
              <a:rPr lang="sr-Latn-BA" sz="2800" b="1" dirty="0" smtClean="0">
                <a:solidFill>
                  <a:schemeClr val="accent5">
                    <a:lumMod val="50000"/>
                  </a:schemeClr>
                </a:solidFill>
              </a:rPr>
              <a:t> OF RHMZ RS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490" y="1735088"/>
            <a:ext cx="8442325" cy="46085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3490" y="1735088"/>
            <a:ext cx="84423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400" b="1" dirty="0" smtClean="0">
                <a:solidFill>
                  <a:schemeClr val="bg1"/>
                </a:solidFill>
              </a:rPr>
              <a:t>DOCUMENTS</a:t>
            </a:r>
            <a:r>
              <a:rPr lang="en-GB" sz="2400" b="1" dirty="0" smtClean="0">
                <a:solidFill>
                  <a:schemeClr val="bg1"/>
                </a:solidFill>
              </a:rPr>
              <a:t> and </a:t>
            </a:r>
            <a:r>
              <a:rPr lang="sr-Latn-BA" sz="2400" b="1" dirty="0">
                <a:solidFill>
                  <a:schemeClr val="bg1"/>
                </a:solidFill>
              </a:rPr>
              <a:t>ACTION</a:t>
            </a:r>
            <a:r>
              <a:rPr lang="sr-Latn-BA" sz="2400" b="1" dirty="0" smtClean="0">
                <a:solidFill>
                  <a:schemeClr val="bg1"/>
                </a:solidFill>
              </a:rPr>
              <a:t>:</a:t>
            </a:r>
          </a:p>
          <a:p>
            <a:endParaRPr lang="sr-Latn-BA" sz="2400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sr-Latn-BA" sz="2400" b="1" dirty="0" smtClean="0">
                <a:solidFill>
                  <a:schemeClr val="tx2">
                    <a:lumMod val="50000"/>
                  </a:schemeClr>
                </a:solidFill>
              </a:rPr>
              <a:t> Republika Srpska Strategy  (platform) for natural disaster reduction (two session made)</a:t>
            </a:r>
          </a:p>
          <a:p>
            <a:endParaRPr lang="sr-Latn-BA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sr-Latn-BA" sz="2400" b="1" dirty="0" smtClean="0">
                <a:solidFill>
                  <a:schemeClr val="tx2">
                    <a:lumMod val="50000"/>
                  </a:schemeClr>
                </a:solidFill>
              </a:rPr>
              <a:t>R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isk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assessment of natural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disasters</a:t>
            </a:r>
            <a:r>
              <a:rPr lang="sr-Latn-BA" sz="2400" b="1" dirty="0" smtClean="0">
                <a:solidFill>
                  <a:schemeClr val="tx2">
                    <a:lumMod val="50000"/>
                  </a:schemeClr>
                </a:solidFill>
              </a:rPr>
              <a:t> in Republika Srpska (adopted 2014)</a:t>
            </a:r>
            <a:endParaRPr lang="en-GB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GB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sr-Latn-BA" sz="2400" b="1" dirty="0">
                <a:solidFill>
                  <a:schemeClr val="tx2">
                    <a:lumMod val="50000"/>
                  </a:schemeClr>
                </a:solidFill>
              </a:rPr>
              <a:t>Projects (INC ,SNC, TNC): Initial, Second and Third  National Communication     (UNFCCC</a:t>
            </a:r>
            <a:r>
              <a:rPr lang="sr-Latn-BA" sz="24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endParaRPr lang="sr-Latn-BA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sr-Latn-BA" sz="2400" b="1" dirty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ew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r-Latn-BA" sz="2400" b="1" dirty="0" smtClean="0">
                <a:solidFill>
                  <a:schemeClr val="tx2">
                    <a:lumMod val="50000"/>
                  </a:schemeClr>
                </a:solidFill>
              </a:rPr>
              <a:t>and additional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legislative acts</a:t>
            </a:r>
            <a:endParaRPr lang="sr-Latn-BA" sz="2400" b="1" dirty="0"/>
          </a:p>
          <a:p>
            <a:endParaRPr lang="sr-Latn-BA" sz="2400" b="1" dirty="0" smtClean="0">
              <a:solidFill>
                <a:schemeClr val="bg1"/>
              </a:solidFill>
            </a:endParaRPr>
          </a:p>
          <a:p>
            <a:endParaRPr lang="sr-Latn-BA" sz="24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2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1522310"/>
            <a:ext cx="5184576" cy="4104456"/>
          </a:xfrm>
        </p:spPr>
        <p:txBody>
          <a:bodyPr>
            <a:normAutofit fontScale="90000"/>
          </a:bodyPr>
          <a:lstStyle/>
          <a:p>
            <a:pPr algn="ctr"/>
            <a:r>
              <a:rPr lang="sr-Latn-BA" sz="3600" dirty="0">
                <a:solidFill>
                  <a:srgbClr val="002060"/>
                </a:solidFill>
              </a:rPr>
              <a:t>THANK YOU FOR YOUR ATTENTION</a:t>
            </a:r>
            <a:br>
              <a:rPr lang="sr-Latn-BA" sz="3600" dirty="0">
                <a:solidFill>
                  <a:srgbClr val="002060"/>
                </a:solidFill>
              </a:rPr>
            </a:br>
            <a:r>
              <a:rPr lang="sr-Latn-BA" sz="3200" dirty="0">
                <a:solidFill>
                  <a:srgbClr val="002060"/>
                </a:solidFill>
              </a:rPr>
              <a:t>Republic Hydro-Meteorological Service of Republika Srpska</a:t>
            </a:r>
            <a:r>
              <a:rPr lang="sr-Latn-BA" sz="3200" dirty="0" smtClean="0">
                <a:solidFill>
                  <a:srgbClr val="002060"/>
                </a:solidFill>
              </a:rPr>
              <a:t/>
            </a:r>
            <a:br>
              <a:rPr lang="sr-Latn-BA" sz="3200" dirty="0" smtClean="0">
                <a:solidFill>
                  <a:srgbClr val="002060"/>
                </a:solidFill>
              </a:rPr>
            </a:br>
            <a:r>
              <a:rPr lang="sr-Latn-BA" sz="3200" dirty="0" smtClean="0">
                <a:solidFill>
                  <a:srgbClr val="002060"/>
                </a:solidFill>
              </a:rPr>
              <a:t> </a:t>
            </a:r>
            <a:br>
              <a:rPr lang="sr-Latn-BA" sz="3200" dirty="0" smtClean="0">
                <a:solidFill>
                  <a:srgbClr val="002060"/>
                </a:solidFill>
              </a:rPr>
            </a:br>
            <a:r>
              <a:rPr lang="sr-Latn-BA" sz="3200" dirty="0" smtClean="0">
                <a:solidFill>
                  <a:srgbClr val="002060"/>
                </a:solidFill>
              </a:rPr>
              <a:t/>
            </a:r>
            <a:br>
              <a:rPr lang="sr-Latn-BA" sz="3200" dirty="0" smtClean="0">
                <a:solidFill>
                  <a:srgbClr val="002060"/>
                </a:solidFill>
              </a:rPr>
            </a:br>
            <a:r>
              <a:rPr lang="sr-Latn-BA" sz="3200" dirty="0">
                <a:solidFill>
                  <a:srgbClr val="002060"/>
                </a:solidFill>
              </a:rPr>
              <a:t/>
            </a:r>
            <a:br>
              <a:rPr lang="sr-Latn-BA" sz="3200" dirty="0">
                <a:solidFill>
                  <a:srgbClr val="002060"/>
                </a:solidFill>
              </a:rPr>
            </a:br>
            <a:r>
              <a:rPr lang="sr-Latn-BA" sz="3200" dirty="0">
                <a:solidFill>
                  <a:srgbClr val="002060"/>
                </a:solidFill>
              </a:rPr>
              <a:t/>
            </a:r>
            <a:br>
              <a:rPr lang="sr-Latn-BA" sz="3200" dirty="0">
                <a:solidFill>
                  <a:srgbClr val="002060"/>
                </a:solidFill>
              </a:rPr>
            </a:br>
            <a:r>
              <a:rPr lang="en-GB" sz="3200" dirty="0" smtClean="0">
                <a:solidFill>
                  <a:srgbClr val="002060"/>
                </a:solidFill>
              </a:rPr>
              <a:t> </a:t>
            </a:r>
            <a:endParaRPr lang="sr-Latn-BA" sz="32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673" y="0"/>
            <a:ext cx="761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SOUTH-EAST EUROPE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53235"/>
            <a:ext cx="12160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23" y="3446092"/>
            <a:ext cx="3988002" cy="28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3192873" cy="59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05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6802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SOUTH-EAST EUROPE</a:t>
            </a:r>
            <a:endParaRPr lang="sr-Latn-BA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09730" y="1710950"/>
            <a:ext cx="1941513" cy="4635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r-Latn-BA" dirty="0"/>
              <a:t>DIRECTOR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6180" y="1170210"/>
            <a:ext cx="8442325" cy="4635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r-Latn-BA" dirty="0"/>
              <a:t>REPUBLIC HYDRO METEOROLOGICAL SERVICE OF </a:t>
            </a:r>
            <a:r>
              <a:rPr lang="sr-Latn-BA" dirty="0" smtClean="0"/>
              <a:t>REPUBLIKA  SRPSKA</a:t>
            </a:r>
            <a:endParaRPr lang="sr-Latn-BA" dirty="0"/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2800" b="1" dirty="0" smtClean="0">
                <a:solidFill>
                  <a:schemeClr val="accent5">
                    <a:lumMod val="50000"/>
                  </a:schemeClr>
                </a:solidFill>
              </a:rPr>
              <a:t>ORGANIZATION OF RHMZ RS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278999" y="2618919"/>
            <a:ext cx="1988745" cy="835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sr-Latn-BA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SECTOR OF</a:t>
            </a:r>
          </a:p>
          <a:p>
            <a:pPr algn="ctr" eaLnBrk="0" hangingPunct="0">
              <a:defRPr/>
            </a:pPr>
            <a:r>
              <a:rPr lang="sr-Latn-BA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METEOROLOGY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79400" y="3576638"/>
            <a:ext cx="1989138" cy="835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D</a:t>
            </a:r>
            <a:r>
              <a:rPr lang="sr-Latn-BA" dirty="0"/>
              <a:t>epartment of  </a:t>
            </a:r>
          </a:p>
          <a:p>
            <a:pPr algn="ctr" eaLnBrk="0" hangingPunct="0">
              <a:defRPr/>
            </a:pPr>
            <a:r>
              <a:rPr lang="sr-Latn-BA" dirty="0"/>
              <a:t>Weather Watch</a:t>
            </a: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280988" y="4564063"/>
            <a:ext cx="1989137" cy="4175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sr-Latn-BA" dirty="0"/>
              <a:t>Division for forecast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280988" y="4981575"/>
            <a:ext cx="1989137" cy="4175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sr-Latn-BA" dirty="0"/>
              <a:t>Network of  stations</a:t>
            </a: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280988" y="5497513"/>
            <a:ext cx="1989137" cy="835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D</a:t>
            </a:r>
            <a:r>
              <a:rPr lang="sr-Latn-BA" dirty="0"/>
              <a:t>epartment of  </a:t>
            </a:r>
          </a:p>
          <a:p>
            <a:pPr algn="ctr" eaLnBrk="0" hangingPunct="0">
              <a:defRPr/>
            </a:pPr>
            <a:r>
              <a:rPr lang="sr-Latn-BA" dirty="0"/>
              <a:t>Climatology and</a:t>
            </a:r>
          </a:p>
          <a:p>
            <a:pPr algn="ctr" eaLnBrk="0" hangingPunct="0">
              <a:defRPr/>
            </a:pPr>
            <a:r>
              <a:rPr lang="sr-Latn-BA" dirty="0"/>
              <a:t>Agrometeorology</a:t>
            </a: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2440380" y="2624283"/>
            <a:ext cx="1988745" cy="835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sr-Latn-BA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SECTOR OF</a:t>
            </a:r>
          </a:p>
          <a:p>
            <a:pPr algn="ctr" eaLnBrk="0" hangingPunct="0">
              <a:defRPr/>
            </a:pPr>
            <a:r>
              <a:rPr lang="sr-Latn-BA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HYDROLOGY </a:t>
            </a:r>
          </a:p>
          <a:p>
            <a:pPr algn="ctr" eaLnBrk="0" hangingPunct="0">
              <a:defRPr/>
            </a:pPr>
            <a:r>
              <a:rPr lang="sr-Latn-BA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AND ECOLOGY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2452688" y="3576638"/>
            <a:ext cx="1987550" cy="835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D</a:t>
            </a:r>
            <a:r>
              <a:rPr lang="sr-Latn-BA" dirty="0"/>
              <a:t>epartment of  </a:t>
            </a:r>
          </a:p>
          <a:p>
            <a:pPr algn="ctr" eaLnBrk="0" hangingPunct="0">
              <a:defRPr/>
            </a:pPr>
            <a:r>
              <a:rPr lang="sr-Latn-BA" dirty="0"/>
              <a:t>Hydrology</a:t>
            </a: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2420938" y="4564063"/>
            <a:ext cx="1987550" cy="835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D</a:t>
            </a:r>
            <a:r>
              <a:rPr lang="sr-Latn-BA" dirty="0"/>
              <a:t>epartment of  </a:t>
            </a:r>
          </a:p>
          <a:p>
            <a:pPr algn="ctr" eaLnBrk="0" hangingPunct="0">
              <a:defRPr/>
            </a:pPr>
            <a:r>
              <a:rPr lang="sr-Latn-BA" dirty="0"/>
              <a:t>Ecology</a:t>
            </a: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4621462" y="2618919"/>
            <a:ext cx="1988745" cy="835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sr-Latn-BA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SECTOR OF</a:t>
            </a:r>
          </a:p>
          <a:p>
            <a:pPr algn="ctr" eaLnBrk="0" hangingPunct="0">
              <a:defRPr/>
            </a:pPr>
            <a:r>
              <a:rPr lang="sr-Latn-BA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SEIZMOLOGY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4621213" y="3576638"/>
            <a:ext cx="1989137" cy="835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D</a:t>
            </a:r>
            <a:r>
              <a:rPr lang="sr-Latn-BA" dirty="0"/>
              <a:t>ivision for</a:t>
            </a:r>
          </a:p>
          <a:p>
            <a:pPr algn="ctr" eaLnBrk="0" hangingPunct="0">
              <a:defRPr/>
            </a:pPr>
            <a:r>
              <a:rPr lang="sr-Latn-BA" dirty="0"/>
              <a:t>Seismological </a:t>
            </a:r>
          </a:p>
          <a:p>
            <a:pPr algn="ctr" eaLnBrk="0" hangingPunct="0">
              <a:defRPr/>
            </a:pPr>
            <a:r>
              <a:rPr lang="sr-Latn-BA" dirty="0"/>
              <a:t>observation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645025" y="4564063"/>
            <a:ext cx="1989138" cy="835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sr-Latn-BA" dirty="0"/>
              <a:t>Division for </a:t>
            </a:r>
          </a:p>
          <a:p>
            <a:pPr algn="ctr" eaLnBrk="0" hangingPunct="0">
              <a:defRPr/>
            </a:pPr>
            <a:r>
              <a:rPr lang="sr-Latn-BA" dirty="0"/>
              <a:t>Seizmological</a:t>
            </a:r>
          </a:p>
          <a:p>
            <a:pPr algn="ctr" eaLnBrk="0" hangingPunct="0">
              <a:defRPr/>
            </a:pPr>
            <a:r>
              <a:rPr lang="sr-Latn-BA" dirty="0"/>
              <a:t>engeneering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6732240" y="2618918"/>
            <a:ext cx="1988745" cy="835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DEPARTMENT OF</a:t>
            </a:r>
            <a:endParaRPr lang="sr-Latn-B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 eaLnBrk="0" hangingPunct="0">
              <a:defRPr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FINANCIAL</a:t>
            </a:r>
            <a:r>
              <a:rPr lang="sr-Latn-BA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AND</a:t>
            </a:r>
            <a:endParaRPr lang="sr-Latn-BA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 eaLnBrk="0" hangingPunct="0">
              <a:defRPr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LEGAL AFFAIRS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15569" y="3576638"/>
            <a:ext cx="22209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this sense, identify products that are distributed to users:</a:t>
            </a:r>
          </a:p>
          <a:p>
            <a:r>
              <a:rPr lang="en-US" dirty="0"/>
              <a:t>depend on the capacity of: human and technical, where the most important meteorological, hydrological and ecological tools;</a:t>
            </a:r>
            <a:endParaRPr lang="sr-Latn-BA" dirty="0"/>
          </a:p>
        </p:txBody>
      </p:sp>
      <p:sp>
        <p:nvSpPr>
          <p:cNvPr id="3" name="Rectangle 2"/>
          <p:cNvSpPr/>
          <p:nvPr/>
        </p:nvSpPr>
        <p:spPr>
          <a:xfrm>
            <a:off x="2392782" y="5591859"/>
            <a:ext cx="4217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BA" dirty="0"/>
              <a:t>f</a:t>
            </a:r>
            <a:r>
              <a:rPr lang="en-US" dirty="0"/>
              <a:t>unction and responsibilities RHMS </a:t>
            </a:r>
            <a:r>
              <a:rPr lang="sr-Latn-BA" dirty="0"/>
              <a:t>RS</a:t>
            </a:r>
            <a:r>
              <a:rPr lang="en-US" dirty="0"/>
              <a:t> done according to the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761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SOUTH-EAST EUROPE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53490" y="1170210"/>
            <a:ext cx="8442325" cy="4635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r-Latn-BA" sz="2400" b="1" dirty="0" smtClean="0"/>
              <a:t>FOCUS ON LEGISLATION</a:t>
            </a:r>
            <a:endParaRPr lang="sr-Latn-BA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2800" dirty="0" smtClean="0">
                <a:solidFill>
                  <a:srgbClr val="002060"/>
                </a:solidFill>
              </a:rPr>
              <a:t>MANDATE</a:t>
            </a:r>
            <a:r>
              <a:rPr lang="sr-Latn-BA" sz="2800" b="1" dirty="0" smtClean="0">
                <a:solidFill>
                  <a:schemeClr val="accent5">
                    <a:lumMod val="50000"/>
                  </a:schemeClr>
                </a:solidFill>
              </a:rPr>
              <a:t> OF RHMZ RS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490" y="1735088"/>
            <a:ext cx="8442325" cy="46085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3490" y="1735088"/>
            <a:ext cx="84423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400" b="1" dirty="0" smtClean="0">
                <a:solidFill>
                  <a:schemeClr val="bg1"/>
                </a:solidFill>
              </a:rPr>
              <a:t>LEGAL FRAMEWORK:</a:t>
            </a:r>
            <a:endParaRPr lang="sr-Latn-BA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Law of hydrological and meteorological services, Official Gazette of the Republic of S</a:t>
            </a:r>
            <a:r>
              <a:rPr lang="sr-Latn-BA" sz="2400" dirty="0"/>
              <a:t>RPSKA</a:t>
            </a:r>
            <a:r>
              <a:rPr lang="en-US" sz="2400" dirty="0"/>
              <a:t>, no. 20/2000</a:t>
            </a:r>
            <a:r>
              <a:rPr lang="en-US" sz="2400" dirty="0" smtClean="0"/>
              <a:t>.</a:t>
            </a:r>
            <a:endParaRPr lang="sr-Latn-BA" sz="24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Law on s</a:t>
            </a:r>
            <a:r>
              <a:rPr lang="sr-Latn-BA" sz="2400" dirty="0"/>
              <a:t>eizmological</a:t>
            </a:r>
            <a:r>
              <a:rPr lang="en-US" sz="2400" dirty="0"/>
              <a:t> activities, Official Gazette of the Republic of S</a:t>
            </a:r>
            <a:r>
              <a:rPr lang="sr-Latn-BA" sz="2400" dirty="0"/>
              <a:t>RPSKA</a:t>
            </a:r>
            <a:r>
              <a:rPr lang="en-US" sz="2400" dirty="0"/>
              <a:t>, no. 20/1997</a:t>
            </a:r>
            <a:r>
              <a:rPr lang="en-US" sz="2400" dirty="0" smtClean="0"/>
              <a:t>.</a:t>
            </a:r>
            <a:endParaRPr lang="sr-Latn-BA" sz="24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Law on Air Protection, Official Gazette of the Republic of S</a:t>
            </a:r>
            <a:r>
              <a:rPr lang="sr-Latn-BA" sz="2400" dirty="0"/>
              <a:t>RPSKA</a:t>
            </a:r>
            <a:r>
              <a:rPr lang="en-US" sz="2400" dirty="0"/>
              <a:t>, no. </a:t>
            </a:r>
            <a:r>
              <a:rPr lang="en-US" sz="2400" dirty="0" smtClean="0"/>
              <a:t>28/2007</a:t>
            </a:r>
            <a:endParaRPr lang="sr-Latn-BA" sz="24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The Law on Environmental Protection, Official Gazette of the Republic of S</a:t>
            </a:r>
            <a:r>
              <a:rPr lang="sr-Latn-BA" sz="2400" dirty="0"/>
              <a:t>RPSKA</a:t>
            </a:r>
            <a:r>
              <a:rPr lang="en-US" sz="2400" dirty="0"/>
              <a:t>, no. 28/2007</a:t>
            </a:r>
            <a:r>
              <a:rPr lang="en-US" sz="2400" dirty="0" smtClean="0"/>
              <a:t>.</a:t>
            </a:r>
            <a:endParaRPr lang="sr-Latn-BA" sz="24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Water Law, Official Gazette of the Republic of S</a:t>
            </a:r>
            <a:r>
              <a:rPr lang="sr-Latn-BA" sz="2400" dirty="0"/>
              <a:t>RPSKA</a:t>
            </a:r>
            <a:r>
              <a:rPr lang="en-US" sz="2400" dirty="0"/>
              <a:t>, no. 53/2006</a:t>
            </a:r>
            <a:r>
              <a:rPr lang="en-US" sz="2400" dirty="0" smtClean="0"/>
              <a:t>.</a:t>
            </a:r>
            <a:endParaRPr lang="sr-Latn-BA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sr-Latn-BA" sz="24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761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SOUTH-EAST EUROPE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53490" y="1170210"/>
            <a:ext cx="8442325" cy="4635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r-Latn-BA" sz="2400" b="1" dirty="0" smtClean="0"/>
              <a:t>FOCUS ON LEGISLATION</a:t>
            </a:r>
            <a:endParaRPr lang="sr-Latn-BA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2800" dirty="0" smtClean="0">
                <a:solidFill>
                  <a:srgbClr val="002060"/>
                </a:solidFill>
              </a:rPr>
              <a:t>MANDATE</a:t>
            </a:r>
            <a:r>
              <a:rPr lang="sr-Latn-BA" sz="2800" b="1" dirty="0" smtClean="0">
                <a:solidFill>
                  <a:schemeClr val="accent5">
                    <a:lumMod val="50000"/>
                  </a:schemeClr>
                </a:solidFill>
              </a:rPr>
              <a:t> OF RHMZ RS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490" y="1735088"/>
            <a:ext cx="8442325" cy="46085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3490" y="1735088"/>
            <a:ext cx="84423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400" b="1" dirty="0">
                <a:solidFill>
                  <a:schemeClr val="bg1"/>
                </a:solidFill>
              </a:rPr>
              <a:t>LEGAL FRAMEWORK</a:t>
            </a:r>
            <a:r>
              <a:rPr lang="sr-Latn-BA" sz="2400" b="1" dirty="0" smtClean="0">
                <a:solidFill>
                  <a:schemeClr val="bg1"/>
                </a:solidFill>
              </a:rPr>
              <a:t>:</a:t>
            </a:r>
            <a:endParaRPr lang="sr-Latn-BA" sz="24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Regulations on air quality, Official Gazette of the Republic of S</a:t>
            </a:r>
            <a:r>
              <a:rPr lang="sr-Latn-BA" sz="2400" dirty="0"/>
              <a:t>RPSKA</a:t>
            </a:r>
            <a:r>
              <a:rPr lang="en-US" sz="2400" dirty="0"/>
              <a:t>, no. </a:t>
            </a:r>
            <a:r>
              <a:rPr lang="en-US" sz="2400" dirty="0" smtClean="0"/>
              <a:t>39/2005</a:t>
            </a:r>
            <a:endParaRPr lang="sr-Latn-BA" sz="24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400" dirty="0" smtClean="0"/>
              <a:t> </a:t>
            </a:r>
            <a:r>
              <a:rPr lang="sr-Latn-BA" sz="2400" dirty="0">
                <a:solidFill>
                  <a:schemeClr val="tx2">
                    <a:lumMod val="50000"/>
                  </a:schemeClr>
                </a:solidFill>
              </a:rPr>
              <a:t>Law regulation is in process of harmonization with</a:t>
            </a:r>
          </a:p>
          <a:p>
            <a:pPr>
              <a:buNone/>
            </a:pPr>
            <a:r>
              <a:rPr lang="sr-Latn-BA" sz="2400" dirty="0">
                <a:solidFill>
                  <a:schemeClr val="tx2">
                    <a:lumMod val="50000"/>
                  </a:schemeClr>
                </a:solidFill>
              </a:rPr>
              <a:t>      EU legislation: (</a:t>
            </a:r>
            <a:r>
              <a:rPr lang="sr-Latn-BA" sz="2400" dirty="0"/>
              <a:t>According to Law on Air Protection (Official Gazzete 124/11) </a:t>
            </a:r>
            <a:endParaRPr lang="sr-Latn-BA" sz="2400" dirty="0" smtClean="0"/>
          </a:p>
          <a:p>
            <a:pPr>
              <a:buNone/>
            </a:pPr>
            <a:endParaRPr lang="sr-Latn-BA" sz="2400" dirty="0" smtClean="0"/>
          </a:p>
          <a:p>
            <a:pPr>
              <a:buNone/>
            </a:pPr>
            <a:r>
              <a:rPr lang="sr-Latn-BA" sz="2400" dirty="0" smtClean="0"/>
              <a:t>  </a:t>
            </a:r>
          </a:p>
          <a:p>
            <a:endParaRPr lang="sr-Latn-BA" sz="24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2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6802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SOUTH-EAST EUROPE</a:t>
            </a:r>
            <a:endParaRPr lang="sr-Latn-BA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6180" y="1170210"/>
            <a:ext cx="8442325" cy="4635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r-Latn-BA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SECTOR </a:t>
            </a:r>
            <a:r>
              <a:rPr lang="sr-Latn-B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 METEOROLOGY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SERVICE DELIVERY 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360919" y="1633760"/>
            <a:ext cx="8417586" cy="55206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D</a:t>
            </a:r>
            <a:r>
              <a:rPr lang="sr-Latn-BA" dirty="0"/>
              <a:t>epartment of  </a:t>
            </a:r>
            <a:r>
              <a:rPr lang="sr-Latn-BA" dirty="0" smtClean="0"/>
              <a:t>Weather Watch</a:t>
            </a:r>
            <a:r>
              <a:rPr lang="sr-Latn-BA" dirty="0"/>
              <a:t>: Division for forecast</a:t>
            </a:r>
          </a:p>
          <a:p>
            <a:pPr algn="ctr" eaLnBrk="0" hangingPunct="0">
              <a:defRPr/>
            </a:pPr>
            <a:endParaRPr lang="sr-Latn-BA" dirty="0"/>
          </a:p>
        </p:txBody>
      </p:sp>
      <p:sp>
        <p:nvSpPr>
          <p:cNvPr id="2" name="Rectangle 1"/>
          <p:cNvSpPr/>
          <p:nvPr/>
        </p:nvSpPr>
        <p:spPr>
          <a:xfrm>
            <a:off x="366470" y="2348880"/>
            <a:ext cx="8777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issued </a:t>
            </a:r>
            <a:r>
              <a:rPr lang="en-US" sz="2000" dirty="0" smtClean="0"/>
              <a:t>daily three</a:t>
            </a:r>
            <a:r>
              <a:rPr lang="sr-Latn-BA" sz="2000" dirty="0" smtClean="0"/>
              <a:t> diferent </a:t>
            </a:r>
            <a:r>
              <a:rPr lang="en-US" sz="2000" dirty="0" smtClean="0"/>
              <a:t> </a:t>
            </a:r>
            <a:r>
              <a:rPr lang="en-US" sz="2000" dirty="0"/>
              <a:t>meteorological bulletins for all </a:t>
            </a:r>
            <a:r>
              <a:rPr lang="en-US" sz="2000" dirty="0" smtClean="0"/>
              <a:t>users</a:t>
            </a:r>
            <a:endParaRPr lang="sr-Latn-BA" sz="2000" dirty="0" smtClean="0"/>
          </a:p>
          <a:p>
            <a:r>
              <a:rPr lang="sr-Latn-BA" sz="2000" dirty="0"/>
              <a:t> </a:t>
            </a:r>
            <a:r>
              <a:rPr lang="sr-Latn-BA" sz="2000" dirty="0" smtClean="0"/>
              <a:t>    -weather condition in hole teritory, measured parametars and forecast for  </a:t>
            </a:r>
          </a:p>
          <a:p>
            <a:r>
              <a:rPr lang="sr-Latn-BA" sz="2000" dirty="0"/>
              <a:t> </a:t>
            </a:r>
            <a:r>
              <a:rPr lang="sr-Latn-BA" sz="2000" dirty="0" smtClean="0"/>
              <a:t>     today; second with forecast for tomorow; third with forecast for next 3 days </a:t>
            </a:r>
            <a:endParaRPr lang="sr-Latn-BA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000" dirty="0"/>
              <a:t> </a:t>
            </a:r>
            <a:r>
              <a:rPr lang="en-US" sz="2000" dirty="0"/>
              <a:t>editing forecasts for a web application and for two televisions</a:t>
            </a:r>
            <a:endParaRPr lang="sr-Latn-BA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bio prognosis</a:t>
            </a:r>
            <a:endParaRPr lang="sr-Latn-BA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forecast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for heating and organizations for maintenance of roads and highways</a:t>
            </a:r>
            <a:endParaRPr lang="sr-Latn-BA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000" dirty="0">
                <a:solidFill>
                  <a:schemeClr val="tx2">
                    <a:lumMod val="50000"/>
                  </a:schemeClr>
                </a:solidFill>
              </a:rPr>
              <a:t> Ministry for Agroculture, Forestry and Water Management  and 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Ministry Spatial Planning, Civil Engineering and Ecology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electric power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industry, hydroelectric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power plants and heating plants</a:t>
            </a:r>
            <a:endParaRPr lang="sr-Latn-BA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regular reporting to the media: radio,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television newspapers…</a:t>
            </a:r>
            <a:endParaRPr lang="sr-Latn-BA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METEOALARM</a:t>
            </a:r>
          </a:p>
          <a:p>
            <a:endParaRPr lang="sr-Latn-BA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sr-Latn-BA" dirty="0" smtClean="0"/>
          </a:p>
        </p:txBody>
      </p:sp>
    </p:spTree>
    <p:extLst>
      <p:ext uri="{BB962C8B-B14F-4D97-AF65-F5344CB8AC3E}">
        <p14:creationId xmlns:p14="http://schemas.microsoft.com/office/powerpoint/2010/main" val="15113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6802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SOUTH-EAST EUROPE</a:t>
            </a:r>
            <a:endParaRPr lang="sr-Latn-BA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6180" y="1170210"/>
            <a:ext cx="8442325" cy="4635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r-Latn-BA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SECTOR </a:t>
            </a:r>
            <a:r>
              <a:rPr lang="sr-Latn-B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 METEOROLOGY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SERVICE DELIVERY 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360919" y="1633760"/>
            <a:ext cx="8417586" cy="55206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D</a:t>
            </a:r>
            <a:r>
              <a:rPr lang="sr-Latn-BA" dirty="0"/>
              <a:t>epartment of  </a:t>
            </a:r>
            <a:r>
              <a:rPr lang="sr-Latn-BA" dirty="0" smtClean="0"/>
              <a:t>Weather Watch</a:t>
            </a:r>
            <a:r>
              <a:rPr lang="sr-Latn-BA" dirty="0"/>
              <a:t>: Division for forecast</a:t>
            </a:r>
          </a:p>
          <a:p>
            <a:pPr algn="ctr" eaLnBrk="0" hangingPunct="0">
              <a:defRPr/>
            </a:pPr>
            <a:endParaRPr lang="sr-Latn-B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34" y="1727168"/>
            <a:ext cx="6978650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34" y="1812893"/>
            <a:ext cx="6991350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34" y="1755333"/>
            <a:ext cx="695325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51" y="1815833"/>
            <a:ext cx="6953250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33" y="1653466"/>
            <a:ext cx="7023367" cy="481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641712"/>
            <a:ext cx="7347026" cy="483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637895"/>
            <a:ext cx="7347026" cy="485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09" y="1626417"/>
            <a:ext cx="7313891" cy="483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636139"/>
            <a:ext cx="7347026" cy="482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9" y="1646559"/>
            <a:ext cx="7336041" cy="479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29" y="1170210"/>
            <a:ext cx="8468176" cy="53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84" y="2210855"/>
            <a:ext cx="9166484" cy="244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42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6802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SOUTH-EAST EUROPE</a:t>
            </a:r>
            <a:endParaRPr lang="sr-Latn-BA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6180" y="1170210"/>
            <a:ext cx="8442325" cy="4635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r-Latn-BA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SECTOR </a:t>
            </a:r>
            <a:r>
              <a:rPr lang="sr-Latn-B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 METEOROLOGY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SERVICE DELIVERY 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360919" y="1633760"/>
            <a:ext cx="8417586" cy="55206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D</a:t>
            </a:r>
            <a:r>
              <a:rPr lang="sr-Latn-BA" dirty="0"/>
              <a:t>epartment of  </a:t>
            </a:r>
            <a:r>
              <a:rPr lang="sr-Latn-BA" dirty="0" smtClean="0"/>
              <a:t>Climatology and Agrometeorology</a:t>
            </a:r>
            <a:endParaRPr lang="sr-Latn-BA" dirty="0"/>
          </a:p>
          <a:p>
            <a:pPr algn="ctr" eaLnBrk="0" hangingPunct="0">
              <a:defRPr/>
            </a:pPr>
            <a:endParaRPr lang="sr-Latn-BA" dirty="0"/>
          </a:p>
        </p:txBody>
      </p:sp>
      <p:sp>
        <p:nvSpPr>
          <p:cNvPr id="2" name="Rectangle 1"/>
          <p:cNvSpPr/>
          <p:nvPr/>
        </p:nvSpPr>
        <p:spPr>
          <a:xfrm>
            <a:off x="366470" y="2348880"/>
            <a:ext cx="8777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sr-Latn-BA" sz="2000" dirty="0" smtClean="0"/>
              <a:t>Climatology </a:t>
            </a:r>
            <a:r>
              <a:rPr lang="en-US" sz="2000" dirty="0" smtClean="0"/>
              <a:t>issued </a:t>
            </a:r>
            <a:r>
              <a:rPr lang="sr-Latn-BA" sz="2000" dirty="0"/>
              <a:t>monthly and annual </a:t>
            </a:r>
            <a:r>
              <a:rPr lang="sr-Latn-BA" sz="2000" dirty="0" smtClean="0"/>
              <a:t>reports</a:t>
            </a:r>
          </a:p>
          <a:p>
            <a:r>
              <a:rPr lang="sr-Latn-BA" sz="2000" dirty="0"/>
              <a:t> </a:t>
            </a:r>
            <a:r>
              <a:rPr lang="sr-Latn-BA" sz="2000" dirty="0" smtClean="0"/>
              <a:t>     -</a:t>
            </a:r>
            <a:r>
              <a:rPr lang="en-US" sz="2000" dirty="0"/>
              <a:t>climatological analysis for different clients and purposes: spatial planning, </a:t>
            </a:r>
            <a:r>
              <a:rPr lang="sr-Latn-BA" sz="2000" dirty="0" smtClean="0"/>
              <a:t> </a:t>
            </a:r>
          </a:p>
          <a:p>
            <a:r>
              <a:rPr lang="sr-Latn-BA" sz="2000" dirty="0"/>
              <a:t> </a:t>
            </a:r>
            <a:r>
              <a:rPr lang="sr-Latn-BA" sz="2000" dirty="0" smtClean="0"/>
              <a:t>      </a:t>
            </a:r>
            <a:r>
              <a:rPr lang="en-US" sz="2000" dirty="0" smtClean="0"/>
              <a:t>construction </a:t>
            </a:r>
            <a:r>
              <a:rPr lang="en-US" sz="2000" dirty="0"/>
              <a:t>of facilities, insurance companies, healthcare organizations, </a:t>
            </a:r>
            <a:r>
              <a:rPr lang="sr-Latn-BA" sz="2000" dirty="0" smtClean="0"/>
              <a:t>    </a:t>
            </a:r>
          </a:p>
          <a:p>
            <a:r>
              <a:rPr lang="sr-Latn-BA" sz="2000" dirty="0"/>
              <a:t> </a:t>
            </a:r>
            <a:r>
              <a:rPr lang="sr-Latn-BA" sz="2000" dirty="0" smtClean="0"/>
              <a:t>      </a:t>
            </a:r>
            <a:r>
              <a:rPr lang="en-US" sz="2000" dirty="0" smtClean="0"/>
              <a:t>national </a:t>
            </a:r>
            <a:r>
              <a:rPr lang="en-US" sz="2000" dirty="0"/>
              <a:t>reports on the state of climate ...</a:t>
            </a:r>
            <a:r>
              <a:rPr lang="sr-Latn-BA" sz="2000" dirty="0" smtClean="0"/>
              <a:t> </a:t>
            </a:r>
            <a:endParaRPr lang="sr-Latn-BA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Agrometeorology issued regular weekly bulitens and forecast</a:t>
            </a:r>
          </a:p>
          <a:p>
            <a:r>
              <a:rPr lang="sr-Latn-BA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      -monthly and annual reports</a:t>
            </a:r>
          </a:p>
          <a:p>
            <a:r>
              <a:rPr lang="sr-Latn-BA" sz="2000" dirty="0">
                <a:solidFill>
                  <a:schemeClr val="tx2">
                    <a:lumMod val="50000"/>
                  </a:schemeClr>
                </a:solidFill>
              </a:rPr>
              <a:t>       - other information for users related to the soil temperature, humidity leaves </a:t>
            </a:r>
          </a:p>
          <a:p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       -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phenological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reports on current and medium dates appearances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phenophases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r-Latn-BA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</a:p>
          <a:p>
            <a:r>
              <a:rPr lang="sr-Latn-BA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       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of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the leaves and flowering and beginning of ripening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</a:p>
          <a:p>
            <a:r>
              <a:rPr lang="sr-Latn-BA" sz="2000" dirty="0">
                <a:solidFill>
                  <a:schemeClr val="tx2">
                    <a:lumMod val="50000"/>
                  </a:schemeClr>
                </a:solidFill>
              </a:rPr>
              <a:t>       -concentration of 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pollen</a:t>
            </a:r>
          </a:p>
          <a:p>
            <a:r>
              <a:rPr lang="sr-Latn-BA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      -SPI index</a:t>
            </a:r>
          </a:p>
          <a:p>
            <a:endParaRPr lang="sr-Latn-BA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sr-Latn-BA" dirty="0" smtClean="0"/>
          </a:p>
        </p:txBody>
      </p:sp>
    </p:spTree>
    <p:extLst>
      <p:ext uri="{BB962C8B-B14F-4D97-AF65-F5344CB8AC3E}">
        <p14:creationId xmlns:p14="http://schemas.microsoft.com/office/powerpoint/2010/main" val="290583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6802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SOUTH-EAST EUROPE</a:t>
            </a:r>
            <a:endParaRPr lang="sr-Latn-BA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6180" y="1170210"/>
            <a:ext cx="8442325" cy="4635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r-Latn-BA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SECTOR </a:t>
            </a:r>
            <a:r>
              <a:rPr lang="sr-Latn-B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sr-Latn-B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METEOROLOGY_Climatology and Agrometeorology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SERVICE DELIVERY 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360919" y="1633760"/>
            <a:ext cx="8417586" cy="55206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D</a:t>
            </a:r>
            <a:r>
              <a:rPr lang="sr-Latn-BA" dirty="0"/>
              <a:t>epartment of  </a:t>
            </a:r>
            <a:r>
              <a:rPr lang="sr-Latn-BA" dirty="0" smtClean="0"/>
              <a:t>Climatology and Agrometeorology</a:t>
            </a:r>
            <a:endParaRPr lang="sr-Latn-BA" dirty="0"/>
          </a:p>
          <a:p>
            <a:pPr algn="ctr" eaLnBrk="0" hangingPunct="0">
              <a:defRPr/>
            </a:pPr>
            <a:endParaRPr lang="sr-Latn-BA" dirty="0"/>
          </a:p>
        </p:txBody>
      </p:sp>
      <p:pic>
        <p:nvPicPr>
          <p:cNvPr id="2050" name="Picture 2" descr="Pad-Febru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9" y="1675291"/>
            <a:ext cx="4813377" cy="481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SrTemFEBRU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648296"/>
            <a:ext cx="4840372" cy="484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0" y="1729304"/>
            <a:ext cx="8410575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80" y="1648296"/>
            <a:ext cx="8807820" cy="482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9" y="1692451"/>
            <a:ext cx="8689974" cy="479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9" y="1692451"/>
            <a:ext cx="8639124" cy="479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01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73" y="0"/>
            <a:ext cx="6802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WMO STRATEGY FOR SERVICE DELIVERY FOR NMHSs IN </a:t>
            </a:r>
            <a:r>
              <a:rPr lang="sr-Latn-BA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SOUTH-EAST EUROPE</a:t>
            </a:r>
            <a:endParaRPr lang="sr-Latn-BA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" y="6488668"/>
            <a:ext cx="91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rhmz@teol.net</a:t>
            </a:r>
            <a:r>
              <a:rPr lang="sr-Latn-BA" dirty="0" smtClean="0"/>
              <a:t> </a:t>
            </a:r>
            <a:r>
              <a:rPr lang="sr-Latn-BA" sz="1400" b="1" dirty="0" smtClean="0">
                <a:solidFill>
                  <a:schemeClr val="bg1"/>
                </a:solidFill>
              </a:rPr>
              <a:t>Republic Hydro-Meteorological Service of Republika Srpska, B&amp;H </a:t>
            </a:r>
            <a:r>
              <a:rPr lang="sr-Latn-BA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www.rhmzrs.com</a:t>
            </a:r>
            <a:endParaRPr lang="sr-Latn-BA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6180" y="1170210"/>
            <a:ext cx="8442325" cy="4635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r-Latn-B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SECTOR OF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B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HYDROLOGY AND ECOLOGY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490" y="646990"/>
            <a:ext cx="844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SERVICE DELIVERY </a:t>
            </a:r>
            <a:endParaRPr lang="sr-Latn-B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360919" y="1633760"/>
            <a:ext cx="8417586" cy="55206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D</a:t>
            </a:r>
            <a:r>
              <a:rPr lang="sr-Latn-BA" dirty="0"/>
              <a:t>epartment of  </a:t>
            </a:r>
            <a:r>
              <a:rPr lang="en-GB" dirty="0" smtClean="0"/>
              <a:t>H</a:t>
            </a:r>
            <a:r>
              <a:rPr lang="sr-Latn-BA" dirty="0" smtClean="0"/>
              <a:t>y</a:t>
            </a:r>
            <a:r>
              <a:rPr lang="en-GB" dirty="0" err="1" smtClean="0"/>
              <a:t>drolog</a:t>
            </a:r>
            <a:r>
              <a:rPr lang="sr-Latn-BA" dirty="0" smtClean="0"/>
              <a:t>y</a:t>
            </a:r>
            <a:endParaRPr lang="sr-Latn-BA" dirty="0"/>
          </a:p>
          <a:p>
            <a:pPr algn="ctr" eaLnBrk="0" hangingPunct="0">
              <a:defRPr/>
            </a:pPr>
            <a:endParaRPr lang="sr-Latn-BA" dirty="0"/>
          </a:p>
        </p:txBody>
      </p:sp>
      <p:sp>
        <p:nvSpPr>
          <p:cNvPr id="2" name="Rectangle 1"/>
          <p:cNvSpPr/>
          <p:nvPr/>
        </p:nvSpPr>
        <p:spPr>
          <a:xfrm>
            <a:off x="366470" y="2348880"/>
            <a:ext cx="877753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issued </a:t>
            </a:r>
            <a:r>
              <a:rPr lang="en-US" sz="2000" dirty="0" smtClean="0"/>
              <a:t>daily one</a:t>
            </a:r>
            <a:r>
              <a:rPr lang="sr-Latn-BA" sz="2000" dirty="0" smtClean="0"/>
              <a:t> </a:t>
            </a:r>
            <a:r>
              <a:rPr lang="en-US" sz="2000" dirty="0" smtClean="0"/>
              <a:t> </a:t>
            </a:r>
            <a:r>
              <a:rPr lang="sr-Latn-BA" sz="2000" dirty="0" smtClean="0"/>
              <a:t>hyd</a:t>
            </a:r>
            <a:r>
              <a:rPr lang="en-US" sz="2000" dirty="0" err="1" smtClean="0"/>
              <a:t>rological</a:t>
            </a:r>
            <a:r>
              <a:rPr lang="en-US" sz="2000" dirty="0" smtClean="0"/>
              <a:t> bulletin </a:t>
            </a:r>
            <a:r>
              <a:rPr lang="en-US" sz="2000" dirty="0"/>
              <a:t>for all </a:t>
            </a:r>
            <a:r>
              <a:rPr lang="en-US" sz="2000" dirty="0" smtClean="0"/>
              <a:t>users</a:t>
            </a:r>
            <a:endParaRPr lang="sr-Latn-BA" sz="2000" dirty="0" smtClean="0"/>
          </a:p>
          <a:p>
            <a:r>
              <a:rPr lang="sr-Latn-BA" sz="2000" dirty="0"/>
              <a:t> </a:t>
            </a:r>
            <a:r>
              <a:rPr lang="sr-Latn-BA" sz="2000" dirty="0" smtClean="0"/>
              <a:t>    -</a:t>
            </a:r>
            <a:r>
              <a:rPr lang="en-US" sz="2000" dirty="0"/>
              <a:t>state watercourses: level, </a:t>
            </a:r>
            <a:r>
              <a:rPr lang="sr-Latn-BA" sz="2000" dirty="0" smtClean="0"/>
              <a:t>water flow and </a:t>
            </a:r>
            <a:r>
              <a:rPr lang="en-US" sz="2000" dirty="0" smtClean="0"/>
              <a:t>tempera</a:t>
            </a:r>
            <a:r>
              <a:rPr lang="sr-Latn-BA" sz="2000" dirty="0" smtClean="0"/>
              <a:t>ture</a:t>
            </a:r>
            <a:endParaRPr lang="sr-Latn-BA" sz="2000" dirty="0"/>
          </a:p>
          <a:p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      -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in the case of watercourses crossing height above the level of flood defense 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sr-Latn-BA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      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emergency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bulletins are issued every hour</a:t>
            </a:r>
            <a:endParaRPr lang="sr-Latn-BA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does not 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exist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a hydrological forecast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r-Latn-BA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sr-Latn-BA" sz="2000" dirty="0" smtClean="0">
                <a:solidFill>
                  <a:schemeClr val="tx2">
                    <a:lumMod val="50000"/>
                  </a:schemeClr>
                </a:solidFill>
              </a:rPr>
              <a:t>temporary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reporting to the media: radio,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television newspapers…</a:t>
            </a:r>
            <a:endParaRPr lang="sr-Latn-BA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sr-Latn-BA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sr-Latn-BA" dirty="0" smtClean="0"/>
          </a:p>
        </p:txBody>
      </p:sp>
    </p:spTree>
    <p:extLst>
      <p:ext uri="{BB962C8B-B14F-4D97-AF65-F5344CB8AC3E}">
        <p14:creationId xmlns:p14="http://schemas.microsoft.com/office/powerpoint/2010/main" val="7968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1990</TotalTime>
  <Words>1259</Words>
  <Application>Microsoft Office PowerPoint</Application>
  <PresentationFormat>On-screen Show (4:3)</PresentationFormat>
  <Paragraphs>192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MANDATE  AND ACTIVITIES OF RHMS RS  in providing information in regular and  hazardous situation     Republic Hydro-Meteorological Service of Republika Srpska (one of two entity hidrometeorological services in Bosnia and Herzegovina)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 Republic Hydro-Meteorological Service of Republika Srpska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</dc:creator>
  <cp:lastModifiedBy>Igor Kovačić</cp:lastModifiedBy>
  <cp:revision>78</cp:revision>
  <dcterms:created xsi:type="dcterms:W3CDTF">2013-04-15T21:40:59Z</dcterms:created>
  <dcterms:modified xsi:type="dcterms:W3CDTF">2016-10-18T12:53:26Z</dcterms:modified>
</cp:coreProperties>
</file>