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38"/>
  </p:notesMasterIdLst>
  <p:sldIdLst>
    <p:sldId id="256" r:id="rId8"/>
    <p:sldId id="305" r:id="rId9"/>
    <p:sldId id="296" r:id="rId10"/>
    <p:sldId id="334" r:id="rId11"/>
    <p:sldId id="348" r:id="rId12"/>
    <p:sldId id="335" r:id="rId13"/>
    <p:sldId id="336" r:id="rId14"/>
    <p:sldId id="338" r:id="rId15"/>
    <p:sldId id="340" r:id="rId16"/>
    <p:sldId id="342" r:id="rId17"/>
    <p:sldId id="344" r:id="rId18"/>
    <p:sldId id="346" r:id="rId19"/>
    <p:sldId id="297" r:id="rId20"/>
    <p:sldId id="298" r:id="rId21"/>
    <p:sldId id="299" r:id="rId22"/>
    <p:sldId id="300" r:id="rId23"/>
    <p:sldId id="307" r:id="rId24"/>
    <p:sldId id="311" r:id="rId25"/>
    <p:sldId id="322" r:id="rId26"/>
    <p:sldId id="323" r:id="rId27"/>
    <p:sldId id="324" r:id="rId28"/>
    <p:sldId id="314" r:id="rId29"/>
    <p:sldId id="316" r:id="rId30"/>
    <p:sldId id="315" r:id="rId31"/>
    <p:sldId id="330" r:id="rId32"/>
    <p:sldId id="276" r:id="rId33"/>
    <p:sldId id="332" r:id="rId34"/>
    <p:sldId id="331" r:id="rId35"/>
    <p:sldId id="274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FC369-534A-468C-BCDA-5E632C9F9C3E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B118A-A300-4D01-8539-933296E1A9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118A-A300-4D01-8539-933296E1A9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118A-A300-4D01-8539-933296E1A9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1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4A63C-08FE-494D-88E0-CB6777D104A1}" type="slidenum">
              <a:rPr lang="en-US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8</a:t>
            </a:fld>
            <a:endParaRPr lang="en-US" smtClean="0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240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118A-A300-4D01-8539-933296E1A9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9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B621-A21E-4ECA-8A82-B03E16837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A47B-2B26-423F-A95D-7876D67E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9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A907-6DAF-4A46-B72A-C25AB7080E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BF1A-14D5-45A8-99B8-DD1CAC982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8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1D88-2397-41FC-AF01-C4E4895BE6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832C-399E-4CBB-A246-3087050F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5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9055-CEF1-45D5-93ED-C63B57B605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1C60-7C27-4BCE-8185-28C6ACB89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DBC5-4C54-4AEC-B58D-545F1EB0BE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D55B-CB12-4371-BBF7-2DC899DF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4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3415-3C23-4A91-8C8B-CC1F416FAE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D41E-49D9-4A35-B6CC-246A24E33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1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2A35-09B7-4933-B08C-1551A0DE34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CCAC-34B1-4AE7-A4E4-A5265C224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9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48C4-601B-4EF5-9522-8970DD2D8F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816A-0F6C-4287-AF83-BA9D6F43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7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4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A060-9583-489D-A6A7-2F1B61E52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9EFA-C35D-4620-B974-2BECFAE6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8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B151-5E5D-47FF-B1F8-6FB9AB8EDA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DCDF-F4FC-4DD4-88E0-1A8F4BAEB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C99A-BBD9-4C53-B5EA-CFD092138B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3061-DB4C-4508-8CF6-7EBE24CF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4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B621-A21E-4ECA-8A82-B03E16837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A47B-2B26-423F-A95D-7876D67E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4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A907-6DAF-4A46-B72A-C25AB7080E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BF1A-14D5-45A8-99B8-DD1CAC982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7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1D88-2397-41FC-AF01-C4E4895BE6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832C-399E-4CBB-A246-3087050F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2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9055-CEF1-45D5-93ED-C63B57B605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1C60-7C27-4BCE-8185-28C6ACB89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51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DBC5-4C54-4AEC-B58D-545F1EB0BE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D55B-CB12-4371-BBF7-2DC899DF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95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3415-3C23-4A91-8C8B-CC1F416FAE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D41E-49D9-4A35-B6CC-246A24E33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97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2A35-09B7-4933-B08C-1551A0DE34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CCAC-34B1-4AE7-A4E4-A5265C224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4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48C4-601B-4EF5-9522-8970DD2D8F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816A-0F6C-4287-AF83-BA9D6F43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20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A060-9583-489D-A6A7-2F1B61E52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9EFA-C35D-4620-B974-2BECFAE6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38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B151-5E5D-47FF-B1F8-6FB9AB8EDA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DCDF-F4FC-4DD4-88E0-1A8F4BAEB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54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C99A-BBD9-4C53-B5EA-CFD092138B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3061-DB4C-4508-8CF6-7EBE24CF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7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B621-A21E-4ECA-8A82-B03E16837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A47B-2B26-423F-A95D-7876D67E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9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A907-6DAF-4A46-B72A-C25AB7080E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BF1A-14D5-45A8-99B8-DD1CAC982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4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1D88-2397-41FC-AF01-C4E4895BE6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832C-399E-4CBB-A246-3087050F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3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9055-CEF1-45D5-93ED-C63B57B605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1C60-7C27-4BCE-8185-28C6ACB89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47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DBC5-4C54-4AEC-B58D-545F1EB0BE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D55B-CB12-4371-BBF7-2DC899DF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3415-3C23-4A91-8C8B-CC1F416FAE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D41E-49D9-4A35-B6CC-246A24E33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1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2A35-09B7-4933-B08C-1551A0DE34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CCAC-34B1-4AE7-A4E4-A5265C224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2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48C4-601B-4EF5-9522-8970DD2D8F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816A-0F6C-4287-AF83-BA9D6F43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3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A060-9583-489D-A6A7-2F1B61E52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9EFA-C35D-4620-B974-2BECFAE6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3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B151-5E5D-47FF-B1F8-6FB9AB8EDA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DCDF-F4FC-4DD4-88E0-1A8F4BAEB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05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C99A-BBD9-4C53-B5EA-CFD092138B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3061-DB4C-4508-8CF6-7EBE24CF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1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B621-A21E-4ECA-8A82-B03E16837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A47B-2B26-423F-A95D-7876D67E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4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A907-6DAF-4A46-B72A-C25AB7080E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BF1A-14D5-45A8-99B8-DD1CAC982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5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1D88-2397-41FC-AF01-C4E4895BE6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832C-399E-4CBB-A246-3087050F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1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9055-CEF1-45D5-93ED-C63B57B605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1C60-7C27-4BCE-8185-28C6ACB89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57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DBC5-4C54-4AEC-B58D-545F1EB0BE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D55B-CB12-4371-BBF7-2DC899DF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0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93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3415-3C23-4A91-8C8B-CC1F416FAE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D41E-49D9-4A35-B6CC-246A24E33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719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2A35-09B7-4933-B08C-1551A0DE34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CCAC-34B1-4AE7-A4E4-A5265C224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83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48C4-601B-4EF5-9522-8970DD2D8F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816A-0F6C-4287-AF83-BA9D6F43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85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A060-9583-489D-A6A7-2F1B61E52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9EFA-C35D-4620-B974-2BECFAE6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52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B151-5E5D-47FF-B1F8-6FB9AB8EDA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DCDF-F4FC-4DD4-88E0-1A8F4BAEB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20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C99A-BBD9-4C53-B5EA-CFD092138B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3061-DB4C-4508-8CF6-7EBE24CF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6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B621-A21E-4ECA-8A82-B03E16837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A47B-2B26-423F-A95D-7876D67E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878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A907-6DAF-4A46-B72A-C25AB7080E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BF1A-14D5-45A8-99B8-DD1CAC982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19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1D88-2397-41FC-AF01-C4E4895BE6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832C-399E-4CBB-A246-3087050F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6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9055-CEF1-45D5-93ED-C63B57B605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1C60-7C27-4BCE-8185-28C6ACB89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582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DBC5-4C54-4AEC-B58D-545F1EB0BE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D55B-CB12-4371-BBF7-2DC899DF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58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3415-3C23-4A91-8C8B-CC1F416FAE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D41E-49D9-4A35-B6CC-246A24E33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914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2A35-09B7-4933-B08C-1551A0DE34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CCAC-34B1-4AE7-A4E4-A5265C224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88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48C4-601B-4EF5-9522-8970DD2D8F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816A-0F6C-4287-AF83-BA9D6F43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99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A060-9583-489D-A6A7-2F1B61E52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9EFA-C35D-4620-B974-2BECFAE6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4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B151-5E5D-47FF-B1F8-6FB9AB8EDA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DCDF-F4FC-4DD4-88E0-1A8F4BAEB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0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C99A-BBD9-4C53-B5EA-CFD092138B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3061-DB4C-4508-8CF6-7EBE24CF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46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C66D-B015-45F0-A0C9-CB0D71D8274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C66D-B015-45F0-A0C9-CB0D71D8274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96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C66D-B015-45F0-A0C9-CB0D71D8274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57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C66D-B015-45F0-A0C9-CB0D71D8274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07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C66D-B015-45F0-A0C9-CB0D71D8274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52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C66D-B015-45F0-A0C9-CB0D71D8274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46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C66D-B015-45F0-A0C9-CB0D71D8274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59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C66D-B015-45F0-A0C9-CB0D71D8274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53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02C66D-B015-45F0-A0C9-CB0D71D8274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22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C66D-B015-45F0-A0C9-CB0D71D8274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060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3A04-1F0E-4AAC-9750-1BAB340C63C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C66D-B015-45F0-A0C9-CB0D71D8274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8407-023A-4493-BCB6-8A3A943A399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8121-2182-484A-9542-2B71CEBE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ACF1B-603C-45ED-A6CD-5544C7995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859F4-467F-46F5-B99C-626FA4468892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ACF1B-603C-45ED-A6CD-5544C7995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859F4-467F-46F5-B99C-626FA4468892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ACF1B-603C-45ED-A6CD-5544C7995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859F4-467F-46F5-B99C-626FA4468892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0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ACF1B-603C-45ED-A6CD-5544C7995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859F4-467F-46F5-B99C-626FA4468892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2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ACF1B-603C-45ED-A6CD-5544C7995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859F4-467F-46F5-B99C-626FA4468892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0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3E3A04-1F0E-4AAC-9750-1BAB340C63C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02C66D-B015-45F0-A0C9-CB0D71D8274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71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9362" y="228600"/>
            <a:ext cx="7332238" cy="1393825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Regional Training on Severe Weather Forecasting and Warning Services: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Workshop on Public Weather Services 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25 Feb - 01 March 2019. Vientiane capital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48200"/>
            <a:ext cx="6858000" cy="14732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Ms. </a:t>
            </a:r>
            <a:r>
              <a:rPr lang="en-US" b="1" dirty="0" err="1" smtClean="0">
                <a:solidFill>
                  <a:schemeClr val="tx1"/>
                </a:solidFill>
              </a:rPr>
              <a:t>Sinthaly</a:t>
            </a:r>
            <a:r>
              <a:rPr lang="en-US" b="1" dirty="0" smtClean="0">
                <a:solidFill>
                  <a:schemeClr val="tx1"/>
                </a:solidFill>
              </a:rPr>
              <a:t> CHANTHANA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Deputy heat of Weather Forecasting Division and </a:t>
            </a:r>
            <a:r>
              <a:rPr lang="en-US" b="1" dirty="0">
                <a:solidFill>
                  <a:schemeClr val="tx1"/>
                </a:solidFill>
              </a:rPr>
              <a:t>Early warning </a:t>
            </a:r>
            <a:r>
              <a:rPr lang="en-US" b="1" dirty="0" smtClean="0">
                <a:solidFill>
                  <a:schemeClr val="tx1"/>
                </a:solidFill>
              </a:rPr>
              <a:t>Division.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Department of Meteorology and Hydrology (DMH)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Ministry of Natural resources and Environment (MONRE)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57400"/>
            <a:ext cx="9144000" cy="1470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Country Report on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Services Weather and impact Based Forecasting and Warning Services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Lao PDR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52400"/>
            <a:ext cx="1354562" cy="1740932"/>
            <a:chOff x="304800" y="152400"/>
            <a:chExt cx="1354562" cy="17409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354562" cy="1371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6016" y="1524000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WMO</a:t>
              </a:r>
              <a:endParaRPr lang="en-US" b="1" dirty="0"/>
            </a:p>
          </p:txBody>
        </p:sp>
      </p:grp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860" y="4572000"/>
            <a:ext cx="1806340" cy="1755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6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en-US" sz="1800" b="1" smtClean="0">
                <a:solidFill>
                  <a:srgbClr val="002060"/>
                </a:solidFill>
              </a:rPr>
              <a:t>Natural Disaster in Lao PDR  o</a:t>
            </a:r>
            <a:r>
              <a:rPr lang="en-US" sz="220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2018</a:t>
            </a:r>
            <a:br>
              <a:rPr lang="en-US" sz="220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smtClean="0">
                <a:solidFill>
                  <a:srgbClr val="000000"/>
                </a:solidFill>
              </a:rPr>
              <a:t/>
            </a:r>
            <a:br>
              <a:rPr lang="en-US" sz="2200" smtClean="0">
                <a:solidFill>
                  <a:srgbClr val="000000"/>
                </a:solidFill>
              </a:rPr>
            </a:br>
            <a:r>
              <a:rPr lang="en-US" sz="32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588125" y="3121025"/>
            <a:ext cx="2776538" cy="14938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pic>
        <p:nvPicPr>
          <p:cNvPr id="43012" name="Picture 9" descr="E:\Pictures\Facebook\FB_IMG_1501399382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2975"/>
            <a:ext cx="333533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" descr="E:\Pictures\Facebook\FB_IMG_1500509054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914400"/>
            <a:ext cx="28860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942975"/>
            <a:ext cx="24066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48910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65138" y="1951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63600"/>
            <a:ext cx="29718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863600"/>
            <a:ext cx="28860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863600"/>
            <a:ext cx="3051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044825"/>
            <a:ext cx="453072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67050"/>
            <a:ext cx="4343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2400300" y="193675"/>
            <a:ext cx="4572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2060"/>
                </a:solidFill>
                <a:cs typeface="Arial" panose="020B0604020202020204" pitchFamily="34" charset="0"/>
              </a:rPr>
              <a:t>Natural Disaster in Lao PDR  o</a:t>
            </a:r>
            <a:r>
              <a:rPr lang="en-US" sz="200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2018</a:t>
            </a:r>
            <a:br>
              <a:rPr lang="en-US" sz="200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-US" sz="2000" smtClean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US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990600"/>
            <a:ext cx="55864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9906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2590800" y="79375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002060"/>
                </a:solidFill>
                <a:cs typeface="Arial" panose="020B0604020202020204" pitchFamily="34" charset="0"/>
              </a:rPr>
              <a:t>Natural Disaster in Lao PDR  o</a:t>
            </a:r>
            <a:r>
              <a:rPr lang="en-US" sz="240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2018</a:t>
            </a:r>
            <a:br>
              <a:rPr lang="en-US" sz="240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sz="240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/>
          </p:cNvSpPr>
          <p:nvPr/>
        </p:nvSpPr>
        <p:spPr bwMode="auto">
          <a:xfrm>
            <a:off x="990600" y="762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Natural Disaster in Lao PDR</a:t>
            </a:r>
            <a:r>
              <a:rPr lang="th-TH" sz="3200" dirty="0">
                <a:solidFill>
                  <a:srgbClr val="0000FF"/>
                </a:solidFill>
                <a:latin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th-TH" sz="3200" dirty="0">
                <a:solidFill>
                  <a:srgbClr val="0000FF"/>
                </a:solidFill>
                <a:latin typeface="Times New Roman" panose="02020603050405020304" pitchFamily="18" charset="0"/>
                <a:cs typeface="Cordia New" panose="020B0304020202020204" pitchFamily="34" charset="-34"/>
              </a:rPr>
            </a:b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3" name="Picture 6" descr="C:\Users\Forecasting1\Documents\New folder\20150218_11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7244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3429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sz="4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Local storms (whirlwind)</a:t>
            </a:r>
            <a:endParaRPr lang="en-US" altLang="en-US" sz="40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altLang="en-US" sz="4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Drought</a:t>
            </a:r>
            <a:endParaRPr lang="en-US" altLang="en-US" sz="40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65" name="Picture 6" descr="C:\Users\Forecasting1\Documents\New folder (2)\10426877_931647683533571_778113620999108683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352800"/>
            <a:ext cx="44021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 descr="Severe Storm Hits Homes, Firms, Scho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44950"/>
            <a:ext cx="48387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708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100" smtClean="0">
                <a:latin typeface="Alice4 Lao" panose="020B0504020207020204" pitchFamily="34" charset="0"/>
                <a:cs typeface="Cordia New" panose="020B0304020202020204" pitchFamily="34" charset="-34"/>
              </a:rPr>
              <a:t> </a:t>
            </a:r>
            <a:endParaRPr lang="en-US" sz="3800" b="1" smtClean="0">
              <a:solidFill>
                <a:srgbClr val="0000FF"/>
              </a:solidFill>
              <a:latin typeface="Alice4 Lao" panose="020B0504020207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58" y="821887"/>
            <a:ext cx="3124199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338"/>
            <a:ext cx="30480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9338"/>
            <a:ext cx="31242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104776" y="800982"/>
            <a:ext cx="20522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endParaRPr lang="en-US" sz="3600" b="1" dirty="0">
              <a:solidFill>
                <a:srgbClr val="FF00FF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Rain</a:t>
            </a:r>
            <a:endParaRPr lang="en-US" sz="3600" b="1" dirty="0">
              <a:solidFill>
                <a:srgbClr val="FF00FF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Typhoon  </a:t>
            </a:r>
          </a:p>
          <a:p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Hail </a:t>
            </a:r>
          </a:p>
        </p:txBody>
      </p:sp>
      <p:pic>
        <p:nvPicPr>
          <p:cNvPr id="4199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-7938"/>
            <a:ext cx="67183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6907901l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2" y="3589339"/>
            <a:ext cx="287866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evere Storm Hits Homes, Firms, Schools In Vientian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89" y="879913"/>
            <a:ext cx="3714609" cy="273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695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IMG_36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03275"/>
            <a:ext cx="3184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1" descr="P1031958"/>
          <p:cNvSpPr>
            <a:spLocks noChangeArrowheads="1"/>
          </p:cNvSpPr>
          <p:nvPr/>
        </p:nvSpPr>
        <p:spPr bwMode="auto">
          <a:xfrm>
            <a:off x="6156325" y="638175"/>
            <a:ext cx="2913063" cy="2641600"/>
          </a:xfrm>
          <a:prstGeom prst="rect">
            <a:avLst/>
          </a:prstGeom>
          <a:blipFill dpi="0" rotWithShape="1">
            <a:blip r:embed="rId3">
              <a:lum bright="18000" contrast="3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58738" y="638175"/>
            <a:ext cx="35433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algn="just" eaLnBrk="1" hangingPunct="1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Torrential Rains(flash flood)</a:t>
            </a:r>
            <a:endParaRPr lang="en-US" altLang="en-US" sz="3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Landslide</a:t>
            </a:r>
            <a:endParaRPr lang="en-US" altLang="en-US" sz="3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  </a:t>
            </a:r>
            <a:endParaRPr lang="en-US" sz="3600" dirty="0">
              <a:solidFill>
                <a:srgbClr val="FF00FF"/>
              </a:solidFill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43013" name="Picture 5" descr="D:\ໄພພິບັດ\10702088_845257665505907_202849565656989676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676650"/>
            <a:ext cx="422433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46463"/>
            <a:ext cx="4649788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0"/>
            <a:ext cx="67183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2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4104456" cy="53610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130BB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Warning Heavy rainfall </a:t>
            </a:r>
            <a:endParaRPr lang="en-US" sz="2800" b="1" dirty="0">
              <a:solidFill>
                <a:srgbClr val="130BB5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50" y="764704"/>
            <a:ext cx="3541594" cy="93610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Saysettha OT" panose="020B0504020207020204" pitchFamily="34" charset="-34"/>
                <a:cs typeface="Saysettha OT" panose="020B0504020207020204" pitchFamily="34" charset="-34"/>
              </a:rPr>
              <a:t>Heavy rain 24 hours  &gt; 100 mm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37" y="2276872"/>
            <a:ext cx="2962675" cy="4535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19" y="3200400"/>
            <a:ext cx="3028950" cy="3612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" y="2276872"/>
            <a:ext cx="2971800" cy="457654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46" y="19378"/>
            <a:ext cx="3025423" cy="317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4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599" cy="70968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II. The </a:t>
            </a:r>
            <a:r>
              <a:rPr lang="en-US" sz="3200" dirty="0"/>
              <a:t>role of the Department of Meteorology and Hydrology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444094" y="732877"/>
            <a:ext cx="6912768" cy="8575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Department of Meteorology and Hydrology: "</a:t>
            </a:r>
            <a:r>
              <a:rPr lang="en-US" dirty="0" err="1"/>
              <a:t>Hattha</a:t>
            </a:r>
            <a:r>
              <a:rPr lang="en-US" dirty="0"/>
              <a:t>" is a science department that is incorporated into the structure of the organization.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2057400"/>
            <a:ext cx="2819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 member of the World Meteorological Organization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3" y="1633074"/>
            <a:ext cx="2667000" cy="1119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Creating and expanding the meteorological station - hydrology; Collect meteorological and hydrological data across the whole range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2920620"/>
            <a:ext cx="2900047" cy="21085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Provides meteorological and hydrological information to air forecasting, water forecasting and socio-economic development across the country.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0755" y="3184376"/>
            <a:ext cx="2356048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Manage and provide disaster information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6113" y="5138963"/>
            <a:ext cx="2489993" cy="9507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Forecasting meteorological and hydrological precautions</a:t>
            </a:r>
          </a:p>
        </p:txBody>
      </p:sp>
      <p:cxnSp>
        <p:nvCxnSpPr>
          <p:cNvPr id="16" name="Straight Arrow Connector 15"/>
          <p:cNvCxnSpPr>
            <a:stCxn id="21" idx="0"/>
          </p:cNvCxnSpPr>
          <p:nvPr/>
        </p:nvCxnSpPr>
        <p:spPr>
          <a:xfrm flipV="1">
            <a:off x="4537702" y="1626233"/>
            <a:ext cx="75011" cy="67669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1"/>
          </p:cNvCxnSpPr>
          <p:nvPr/>
        </p:nvCxnSpPr>
        <p:spPr>
          <a:xfrm flipV="1">
            <a:off x="5505730" y="2400300"/>
            <a:ext cx="437870" cy="33831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76990" y="3429000"/>
            <a:ext cx="61376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H="1" flipV="1">
            <a:off x="2700973" y="2192687"/>
            <a:ext cx="612494" cy="4394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987824" y="3861049"/>
            <a:ext cx="298366" cy="912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30897" y="4578012"/>
            <a:ext cx="1114564" cy="7115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4772" y="940255"/>
            <a:ext cx="8915400" cy="571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224585" y="5715000"/>
            <a:ext cx="6045957" cy="990600"/>
          </a:xfrm>
          <a:prstGeom prst="round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prevent and reduce the damage to life and property of the nation and parents from natural disasters Nationality</a:t>
            </a:r>
            <a:endParaRPr lang="en-US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59228" y="4182988"/>
            <a:ext cx="946592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Train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661476" y="3938777"/>
            <a:ext cx="1658558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90" y="2302932"/>
            <a:ext cx="2503023" cy="238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5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dirty="0">
                <a:solidFill>
                  <a:srgbClr val="0070C0"/>
                </a:solidFill>
              </a:rPr>
              <a:t>Current Weather Warning Dissemination System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415407" cy="256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4951"/>
            <a:ext cx="3960440" cy="326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4755314"/>
            <a:ext cx="7086600" cy="20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1494951"/>
            <a:ext cx="2904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B0F0"/>
                </a:solidFill>
              </a:rPr>
              <a:t>Warning Criteria </a:t>
            </a:r>
            <a:endParaRPr lang="th-TH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574017"/>
              </p:ext>
            </p:extLst>
          </p:nvPr>
        </p:nvGraphicFramePr>
        <p:xfrm>
          <a:off x="228600" y="381000"/>
          <a:ext cx="8763000" cy="624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639"/>
                <a:gridCol w="2839861"/>
                <a:gridCol w="2515306"/>
                <a:gridCol w="1866194"/>
              </a:tblGrid>
              <a:tr h="4018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Hazard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Warning 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693655">
                <a:tc>
                  <a:txBody>
                    <a:bodyPr/>
                    <a:lstStyle/>
                    <a:p>
                      <a:r>
                        <a:rPr lang="en-US" dirty="0" smtClean="0"/>
                        <a:t>Drought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During Dry Season (From Nov-Feb)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no 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public</a:t>
                      </a:r>
                      <a:endParaRPr lang="en-US" dirty="0"/>
                    </a:p>
                  </a:txBody>
                  <a:tcPr/>
                </a:tc>
              </a:tr>
              <a:tr h="1288216">
                <a:tc>
                  <a:txBody>
                    <a:bodyPr/>
                    <a:lstStyle/>
                    <a:p>
                      <a:r>
                        <a:rPr lang="en-US" dirty="0" smtClean="0"/>
                        <a:t>Drought-Dry Spell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 spell often occurs for about two weeks from the end of June to the beginning of 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rain during two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public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7836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Local Storm (Strong Wind)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From March to April is a hottest of the year, local storm always occurs at late afternoon to evening, caused strong wind, hail and lightning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13 - 15 m/s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9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Heavy rain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During the summer monsoon, especially from July to September, the southwest monsoon is more active, resulted, heavy rainfall occurs over the Lao PDR 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80 – 90 mm/day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0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Outline</a:t>
            </a:r>
            <a:endParaRPr lang="en-US" sz="3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0070C0"/>
                </a:solidFill>
              </a:rPr>
              <a:t>Background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0070C0"/>
                </a:solidFill>
              </a:rPr>
              <a:t>DMH`s role and </a:t>
            </a:r>
            <a:r>
              <a:rPr lang="en-US" sz="2800" dirty="0" err="1" smtClean="0">
                <a:solidFill>
                  <a:srgbClr val="0070C0"/>
                </a:solidFill>
              </a:rPr>
              <a:t>responsibity</a:t>
            </a:r>
            <a:r>
              <a:rPr lang="en-US" sz="2800" dirty="0" smtClean="0">
                <a:solidFill>
                  <a:srgbClr val="0070C0"/>
                </a:solidFill>
              </a:rPr>
              <a:t> disaster Management.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0070C0"/>
                </a:solidFill>
              </a:rPr>
              <a:t>Current weather Warning Dissemination Systems.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-  Warning criteria.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</a:rPr>
              <a:t>Dissemination.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</a:rPr>
              <a:t>Challenges.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</a:rPr>
              <a:t>Concerns.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IV. Gape in Warning </a:t>
            </a:r>
            <a:r>
              <a:rPr lang="en-US" sz="2800" dirty="0" smtClean="0">
                <a:solidFill>
                  <a:srgbClr val="0070C0"/>
                </a:solidFill>
              </a:rPr>
              <a:t>Production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- Gaps in dissemination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- Gaps </a:t>
            </a:r>
            <a:r>
              <a:rPr lang="en-US" sz="2800" dirty="0">
                <a:solidFill>
                  <a:srgbClr val="0070C0"/>
                </a:solidFill>
              </a:rPr>
              <a:t>in collaboration with main SWFDP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560978"/>
              </p:ext>
            </p:extLst>
          </p:nvPr>
        </p:nvGraphicFramePr>
        <p:xfrm>
          <a:off x="228600" y="228599"/>
          <a:ext cx="8908473" cy="4756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31"/>
                <a:gridCol w="2887005"/>
                <a:gridCol w="2557062"/>
                <a:gridCol w="1897175"/>
              </a:tblGrid>
              <a:tr h="367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Hazard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Warning 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5434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Flash Flood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Heavy rainfall in the hills and mountainous areas  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100 mm/day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2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Landslide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Heavy rainfall occurs during 2 or 3 days in the hills and mountainous areas.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100 mm/day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68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Tropical Storm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On the average, there are 2 or 3 tropical storms per year passed over Lao PDR after making landfall in Vietnam.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Far warning: TS is located between 115 to 120 deg. East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Near warning: TS is located  110 to 115 deg. East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800">
                          <a:effectLst/>
                          <a:latin typeface="Arial"/>
                          <a:ea typeface="MS Mincho"/>
                          <a:cs typeface="Times New Roman"/>
                        </a:rPr>
                        <a:t>Urgent warning: TS is located west of 110 deg. East </a:t>
                      </a:r>
                      <a:endParaRPr lang="en-US" sz="18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7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907015"/>
              </p:ext>
            </p:extLst>
          </p:nvPr>
        </p:nvGraphicFramePr>
        <p:xfrm>
          <a:off x="228600" y="228599"/>
          <a:ext cx="8908473" cy="656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31"/>
                <a:gridCol w="2887005"/>
                <a:gridCol w="2557062"/>
                <a:gridCol w="1897175"/>
              </a:tblGrid>
              <a:tr h="367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Hazard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Warning 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5434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Flood 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On the average, floods occur every 1.4 years and large floods occur every 5.7 years, from August to September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Flood advisory: water level is expected to be 0.50 meters below warning level.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Flood warning: water level is expected to exceed warning level.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Flood announcement: water level is expected to be 0.50 meters below dangerous level and heavy rain is forecasted exceeding 100 mm per next 24 hours.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2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Cold weather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From December to January is coldest period of the year. In some years, the temperature drop into negative values.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Northern part: less than 10 deg. C lasted 5 days.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Central and Southern parts: 10 – 12 deg. C lasted 5 days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68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Hot weather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From March to April is a hottest period of the year. In some years, the temperature reached to 40 deg. C or greater. 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Northern part: 34 - 36 deg. C lasted more than 5 days.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Central and Southern parts: &gt;= 37 deg. C lasted more than 5 days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General public</a:t>
                      </a:r>
                      <a:endParaRPr lang="en-US" sz="1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70C0"/>
                </a:solidFill>
              </a:rPr>
              <a:t>Challenges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Communication is also cumbersome, some areas have a hard time communicating.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Sometimes  Weather Forecast are wrong because can not access the models in time because the internet has problem, a power outage.</a:t>
            </a:r>
            <a:endParaRPr lang="th-TH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pressures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Forecasting is sometime also an error in notification.</a:t>
            </a:r>
          </a:p>
          <a:p>
            <a:r>
              <a:rPr lang="en-US" dirty="0">
                <a:solidFill>
                  <a:srgbClr val="00B0F0"/>
                </a:solidFill>
              </a:rPr>
              <a:t>Sometimes  Forecasters  are wrong because can not access the models in </a:t>
            </a:r>
            <a:r>
              <a:rPr lang="en-US" dirty="0" smtClean="0">
                <a:solidFill>
                  <a:srgbClr val="00B0F0"/>
                </a:solidFill>
              </a:rPr>
              <a:t>time</a:t>
            </a:r>
            <a:r>
              <a:rPr lang="en-US" dirty="0">
                <a:solidFill>
                  <a:srgbClr val="00B0F0"/>
                </a:solidFill>
              </a:rPr>
              <a:t> because the internet has problem</a:t>
            </a:r>
            <a:endParaRPr lang="en-US" dirty="0" smtClean="0">
              <a:solidFill>
                <a:srgbClr val="00B0F0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concerns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Notifications are sometimes delayed sometimes people do not understand do not believe in forecasting alerts</a:t>
            </a:r>
            <a:r>
              <a:rPr lang="en-US" dirty="0" smtClean="0">
                <a:solidFill>
                  <a:srgbClr val="00B0F0"/>
                </a:solidFill>
              </a:rPr>
              <a:t>, so </a:t>
            </a:r>
            <a:r>
              <a:rPr lang="en-US" dirty="0">
                <a:solidFill>
                  <a:srgbClr val="00B0F0"/>
                </a:solidFill>
              </a:rPr>
              <a:t>disaster happen and can not resolved it affect the people.</a:t>
            </a:r>
            <a:endParaRPr lang="th-TH" dirty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4"/>
            </a:pPr>
            <a:r>
              <a:rPr lang="en-US" dirty="0" smtClean="0">
                <a:solidFill>
                  <a:srgbClr val="0070C0"/>
                </a:solidFill>
              </a:rPr>
              <a:t>Gape in Warning Production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B0F0"/>
                </a:solidFill>
              </a:rPr>
              <a:t>Gaps in dissemination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When the alert was issued, people did not believe in alert, caused a disaster and could not be resolved in time.</a:t>
            </a:r>
          </a:p>
        </p:txBody>
      </p:sp>
    </p:spTree>
    <p:extLst>
      <p:ext uri="{BB962C8B-B14F-4D97-AF65-F5344CB8AC3E}">
        <p14:creationId xmlns:p14="http://schemas.microsoft.com/office/powerpoint/2010/main" val="29260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Gape in </a:t>
            </a:r>
            <a:r>
              <a:rPr lang="en-US" dirty="0" err="1" smtClean="0">
                <a:solidFill>
                  <a:srgbClr val="0070C0"/>
                </a:solidFill>
              </a:rPr>
              <a:t>Collboration</a:t>
            </a:r>
            <a:r>
              <a:rPr lang="en-US" dirty="0" smtClean="0">
                <a:solidFill>
                  <a:srgbClr val="0070C0"/>
                </a:solidFill>
              </a:rPr>
              <a:t> with main SWFDP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All models are not accessible to all models.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The data in the Forecaster model is not yet certain to see Which country models are accurate.</a:t>
            </a:r>
          </a:p>
        </p:txBody>
      </p:sp>
    </p:spTree>
    <p:extLst>
      <p:ext uri="{BB962C8B-B14F-4D97-AF65-F5344CB8AC3E}">
        <p14:creationId xmlns:p14="http://schemas.microsoft.com/office/powerpoint/2010/main" val="17376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782"/>
            <a:ext cx="8229600" cy="89361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  <a:t>Inter view</a:t>
            </a:r>
            <a:endParaRPr lang="en-US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618"/>
            <a:ext cx="4191001" cy="2813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93618"/>
            <a:ext cx="4062813" cy="2834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083"/>
            <a:ext cx="4191000" cy="313592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61048"/>
            <a:ext cx="4062813" cy="29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 descr="C:\Users\Hp\Desktop\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6632"/>
            <a:ext cx="904875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 descr="C:\Users\Hp\Desktop\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439" y="-387424"/>
            <a:ext cx="9334500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  <a:t>Public Awareness</a:t>
            </a:r>
            <a:endParaRPr lang="en-US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7" descr="DSCN1426"/>
          <p:cNvPicPr preferRelativeResize="0">
            <a:picLocks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962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SCN1525"/>
          <p:cNvPicPr preferRelativeResize="0">
            <a:picLocks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4" y="1143000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23855"/>
            <a:ext cx="39624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64" y="3809999"/>
            <a:ext cx="4419600" cy="25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9629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171256"/>
            <a:ext cx="3352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rgbClr val="00B0F0"/>
                </a:solidFill>
              </a:rPr>
              <a:t>Natural Disaster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5" y="4770475"/>
            <a:ext cx="4114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Due to the cultures and lifestyles of </a:t>
            </a:r>
            <a:r>
              <a:rPr lang="en-US" dirty="0"/>
              <a:t>Lao’s people, people’s lives are affected by weather and climate almost every year: Storms, </a:t>
            </a:r>
            <a:r>
              <a:rPr lang="en-US" dirty="0" smtClean="0"/>
              <a:t>flash floods, floods</a:t>
            </a:r>
            <a:r>
              <a:rPr lang="en-US" dirty="0"/>
              <a:t>, droughts and other extreme events frequently threaten safety of life and destroy property around the </a:t>
            </a:r>
            <a:r>
              <a:rPr lang="en-US" dirty="0" smtClean="0"/>
              <a:t>country.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2971800" y="727375"/>
            <a:ext cx="3505200" cy="2396825"/>
          </a:xfrm>
          <a:prstGeom prst="cloud">
            <a:avLst/>
          </a:prstGeom>
          <a:noFill/>
          <a:ln>
            <a:solidFill>
              <a:srgbClr val="FFC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4953000" y="2838028"/>
            <a:ext cx="2286000" cy="3220957"/>
          </a:xfrm>
          <a:prstGeom prst="cloud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" y="1412776"/>
            <a:ext cx="4043618" cy="3357699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3666" y="-7244"/>
            <a:ext cx="5046856" cy="2572148"/>
          </a:xfrm>
          <a:prstGeom prst="rect">
            <a:avLst/>
          </a:prstGeom>
          <a:noFill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45" y="2572149"/>
            <a:ext cx="5004955" cy="217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91" y="4748006"/>
            <a:ext cx="4980710" cy="210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7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My Documents\My Pictures\Patux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980728"/>
            <a:ext cx="903732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6752" y="-171400"/>
            <a:ext cx="69847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800" dirty="0" smtClean="0">
              <a:solidFill>
                <a:srgbClr val="FF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eaLnBrk="1" hangingPunct="1"/>
            <a:r>
              <a:rPr lang="en-US" sz="2800" dirty="0" smtClean="0">
                <a:solidFill>
                  <a:srgbClr val="CC0099"/>
                </a:solidFill>
                <a:latin typeface="Algerian" panose="04020705040A02060702" pitchFamily="82" charset="0"/>
                <a:cs typeface="Saysettha OT" panose="020B0504020207020204" pitchFamily="34" charset="-34"/>
              </a:rPr>
              <a:t>Thank </a:t>
            </a:r>
            <a:r>
              <a:rPr lang="en-US" sz="2800" dirty="0">
                <a:solidFill>
                  <a:srgbClr val="CC0099"/>
                </a:solidFill>
                <a:latin typeface="Algerian" panose="04020705040A02060702" pitchFamily="82" charset="0"/>
                <a:cs typeface="Saysettha OT" panose="020B0504020207020204" pitchFamily="34" charset="-34"/>
              </a:rPr>
              <a:t>you for your kind attention !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              </a:t>
            </a:r>
            <a:endParaRPr lang="en-US" sz="3200" dirty="0">
              <a:solidFill>
                <a:srgbClr val="FF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38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8686800" cy="1401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Weather System Influencing in Lao PDR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smtClean="0"/>
              <a:t>Heavy rainfall</a:t>
            </a:r>
          </a:p>
          <a:p>
            <a:pPr lvl="1" eaLnBrk="1" hangingPunct="1"/>
            <a:r>
              <a:rPr lang="en-US" altLang="en-US" smtClean="0"/>
              <a:t>Local Storm (Strong wind)</a:t>
            </a:r>
          </a:p>
          <a:p>
            <a:pPr lvl="1" eaLnBrk="1" hangingPunct="1"/>
            <a:r>
              <a:rPr lang="en-US" altLang="en-US" smtClean="0"/>
              <a:t>Flash Flood</a:t>
            </a:r>
          </a:p>
          <a:p>
            <a:pPr lvl="1" eaLnBrk="1" hangingPunct="1"/>
            <a:r>
              <a:rPr lang="en-US" altLang="en-US" smtClean="0"/>
              <a:t>Landslides</a:t>
            </a:r>
          </a:p>
          <a:p>
            <a:pPr lvl="1" eaLnBrk="1" hangingPunct="1"/>
            <a:r>
              <a:rPr lang="en-US" altLang="en-US" smtClean="0"/>
              <a:t>Floods</a:t>
            </a:r>
          </a:p>
          <a:p>
            <a:pPr lvl="1" eaLnBrk="1" hangingPunct="1"/>
            <a:r>
              <a:rPr lang="en-US" altLang="en-US" smtClean="0"/>
              <a:t>Typhoon</a:t>
            </a:r>
          </a:p>
          <a:p>
            <a:pPr lvl="1" eaLnBrk="1" hangingPunct="1"/>
            <a:r>
              <a:rPr lang="en-US" altLang="en-US" smtClean="0"/>
              <a:t>Cold weather</a:t>
            </a:r>
          </a:p>
          <a:p>
            <a:pPr lvl="1" eaLnBrk="1" hangingPunct="1"/>
            <a:r>
              <a:rPr lang="en-US" altLang="en-US" smtClean="0"/>
              <a:t>Hot weather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67" y="72063"/>
            <a:ext cx="8610600" cy="6965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130BB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Warning Cold Weather </a:t>
            </a:r>
            <a:endParaRPr lang="en-US" sz="3600" b="1" dirty="0">
              <a:solidFill>
                <a:srgbClr val="130BB5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20" name="Picture 6" descr="353880-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307085"/>
            <a:ext cx="4358567" cy="346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43" y="1268760"/>
            <a:ext cx="4356324" cy="5503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809632"/>
            <a:ext cx="4402667" cy="24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7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914400"/>
            <a:ext cx="4038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  <a:endParaRPr lang="en-US" altLang="en-US" sz="3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36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Heavy Rain</a:t>
            </a:r>
            <a:endParaRPr lang="en-US" altLang="en-US" sz="3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Typhoon</a:t>
            </a: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36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Hail </a:t>
            </a:r>
            <a:endParaRPr lang="en-US" sz="3600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28600" y="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/>
          </a:p>
        </p:txBody>
      </p:sp>
      <p:pic>
        <p:nvPicPr>
          <p:cNvPr id="39940" name="Picture 7" descr="IMG_3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42950"/>
            <a:ext cx="4648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67100"/>
            <a:ext cx="48006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19138"/>
            <a:ext cx="415766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 descr="Description: https://4.bp.blogspot.com/-ba0JXoSeagg/WMuXWEsX8yI/AAAAAAAAZcY/gv-AtzdZZ9YnWoyTKD-Zdyoo1SnQWTdGACLcB/s640/2017-03-17_1454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662363"/>
            <a:ext cx="415766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1"/>
          <p:cNvSpPr>
            <a:spLocks noChangeArrowheads="1"/>
          </p:cNvSpPr>
          <p:nvPr/>
        </p:nvSpPr>
        <p:spPr bwMode="auto">
          <a:xfrm>
            <a:off x="2514600" y="-15875"/>
            <a:ext cx="4572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</a:rPr>
              <a:t>Natural Disaster in Lao PDR  o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2018</a:t>
            </a:r>
            <a:b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/>
              <a:t/>
            </a:r>
            <a:br>
              <a:rPr lang="en-US" sz="2000"/>
            </a:b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021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-31750" y="280988"/>
            <a:ext cx="9067800" cy="404812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Socio-Economic Assessment in 2018</a:t>
            </a:r>
          </a:p>
        </p:txBody>
      </p:sp>
      <p:pic>
        <p:nvPicPr>
          <p:cNvPr id="4198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3292475"/>
            <a:ext cx="7645400" cy="1141413"/>
          </a:xfrm>
        </p:spPr>
      </p:pic>
      <p:sp>
        <p:nvSpPr>
          <p:cNvPr id="41988" name="Title 1"/>
          <p:cNvSpPr txBox="1">
            <a:spLocks/>
          </p:cNvSpPr>
          <p:nvPr/>
        </p:nvSpPr>
        <p:spPr bwMode="auto">
          <a:xfrm>
            <a:off x="455613" y="188913"/>
            <a:ext cx="76438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smtClean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pic>
        <p:nvPicPr>
          <p:cNvPr id="4198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8363"/>
            <a:ext cx="8763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506597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938</Words>
  <Application>Microsoft Office PowerPoint</Application>
  <PresentationFormat>On-screen Show (4:3)</PresentationFormat>
  <Paragraphs>153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51" baseType="lpstr">
      <vt:lpstr>BatangChe</vt:lpstr>
      <vt:lpstr>MS Mincho</vt:lpstr>
      <vt:lpstr>Algerian</vt:lpstr>
      <vt:lpstr>Alice4 Lao</vt:lpstr>
      <vt:lpstr>Angsana New</vt:lpstr>
      <vt:lpstr>Arial</vt:lpstr>
      <vt:lpstr>Calibri</vt:lpstr>
      <vt:lpstr>Constantia</vt:lpstr>
      <vt:lpstr>Cordia New</vt:lpstr>
      <vt:lpstr>Phetsarath OT</vt:lpstr>
      <vt:lpstr>Saysettha OT</vt:lpstr>
      <vt:lpstr>Times New Roman</vt:lpstr>
      <vt:lpstr>Wingdings</vt:lpstr>
      <vt:lpstr>Wingdings 2</vt:lpstr>
      <vt:lpstr>Office Theme</vt:lpstr>
      <vt:lpstr>1_Office Theme</vt:lpstr>
      <vt:lpstr>2_Office Theme</vt:lpstr>
      <vt:lpstr>3_Office Theme</vt:lpstr>
      <vt:lpstr>4_Office Theme</vt:lpstr>
      <vt:lpstr>5_Office Theme</vt:lpstr>
      <vt:lpstr>Flow</vt:lpstr>
      <vt:lpstr>Regional Training on Severe Weather Forecasting and Warning Services: Workshop on Public Weather Services  25 Feb - 01 March 2019. Vientiane capital </vt:lpstr>
      <vt:lpstr>Outline</vt:lpstr>
      <vt:lpstr>PowerPoint Presentation</vt:lpstr>
      <vt:lpstr>Weather System Influencing in Lao PDR</vt:lpstr>
      <vt:lpstr>Warning Cold Weather </vt:lpstr>
      <vt:lpstr>PowerPoint Presentation</vt:lpstr>
      <vt:lpstr>PowerPoint Presentation</vt:lpstr>
      <vt:lpstr>PowerPoint Presentation</vt:lpstr>
      <vt:lpstr>Socio-Economic Assessment in 2018</vt:lpstr>
      <vt:lpstr>Natural Disaster in Lao PDR  on 2018   </vt:lpstr>
      <vt:lpstr>PowerPoint Presentation</vt:lpstr>
      <vt:lpstr>PowerPoint Presentation</vt:lpstr>
      <vt:lpstr>PowerPoint Presentation</vt:lpstr>
      <vt:lpstr> </vt:lpstr>
      <vt:lpstr>PowerPoint Presentation</vt:lpstr>
      <vt:lpstr>Warning Heavy rainfall </vt:lpstr>
      <vt:lpstr> II. The role of the Department of Meteorology and Hydrology </vt:lpstr>
      <vt:lpstr>Current Weather Warning Dissemination System</vt:lpstr>
      <vt:lpstr>PowerPoint Presentation</vt:lpstr>
      <vt:lpstr>PowerPoint Presentation</vt:lpstr>
      <vt:lpstr>PowerPoint Presentation</vt:lpstr>
      <vt:lpstr>Challenges</vt:lpstr>
      <vt:lpstr>pressures</vt:lpstr>
      <vt:lpstr>Gape in Warning Production</vt:lpstr>
      <vt:lpstr>Gape in Collboration with main SWFDP</vt:lpstr>
      <vt:lpstr>Inter view</vt:lpstr>
      <vt:lpstr>PowerPoint Presentation</vt:lpstr>
      <vt:lpstr>PowerPoint Presentation</vt:lpstr>
      <vt:lpstr>Public Awareness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Training on Severe Weather Forecasting and Warning Services: Workshop on Public Weather Services  9 – 13 June 2014. Manila, Philippines</dc:title>
  <dc:creator>admin</dc:creator>
  <cp:lastModifiedBy>dmh</cp:lastModifiedBy>
  <cp:revision>123</cp:revision>
  <cp:lastPrinted>2018-03-22T07:27:00Z</cp:lastPrinted>
  <dcterms:created xsi:type="dcterms:W3CDTF">2014-06-08T07:46:56Z</dcterms:created>
  <dcterms:modified xsi:type="dcterms:W3CDTF">2019-02-25T03:08:05Z</dcterms:modified>
</cp:coreProperties>
</file>