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72" r:id="rId3"/>
    <p:sldId id="256" r:id="rId4"/>
    <p:sldId id="265" r:id="rId5"/>
    <p:sldId id="267" r:id="rId6"/>
    <p:sldId id="257" r:id="rId7"/>
    <p:sldId id="259" r:id="rId8"/>
    <p:sldId id="260" r:id="rId9"/>
    <p:sldId id="261" r:id="rId10"/>
    <p:sldId id="263" r:id="rId11"/>
    <p:sldId id="266" r:id="rId12"/>
    <p:sldId id="270" r:id="rId13"/>
    <p:sldId id="271"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D89A073-D80E-4B49-9C23-DADCB238B6B3}" type="datetimeFigureOut">
              <a:rPr lang="en-US" smtClean="0"/>
              <a:t>5/4/2015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8A1B0E70-BDE2-45EB-B58B-F2DB67755A4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0450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89A073-D80E-4B49-9C23-DADCB238B6B3}" type="datetimeFigureOut">
              <a:rPr lang="en-US" smtClean="0"/>
              <a:t>5/4/2015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1B0E70-BDE2-45EB-B58B-F2DB67755A43}" type="slidenum">
              <a:rPr lang="en-US" smtClean="0"/>
              <a:t>‹#›</a:t>
            </a:fld>
            <a:endParaRPr lang="en-US"/>
          </a:p>
        </p:txBody>
      </p:sp>
    </p:spTree>
    <p:extLst>
      <p:ext uri="{BB962C8B-B14F-4D97-AF65-F5344CB8AC3E}">
        <p14:creationId xmlns:p14="http://schemas.microsoft.com/office/powerpoint/2010/main" val="1812053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89A073-D80E-4B49-9C23-DADCB238B6B3}" type="datetimeFigureOut">
              <a:rPr lang="en-US" smtClean="0"/>
              <a:t>5/4/2015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1B0E70-BDE2-45EB-B58B-F2DB67755A4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159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89A073-D80E-4B49-9C23-DADCB238B6B3}" type="datetimeFigureOut">
              <a:rPr lang="en-US" smtClean="0"/>
              <a:t>5/4/2015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1B0E70-BDE2-45EB-B58B-F2DB67755A4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2536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89A073-D80E-4B49-9C23-DADCB238B6B3}" type="datetimeFigureOut">
              <a:rPr lang="en-US" smtClean="0"/>
              <a:t>5/4/2015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1B0E70-BDE2-45EB-B58B-F2DB67755A43}" type="slidenum">
              <a:rPr lang="en-US" smtClean="0"/>
              <a:t>‹#›</a:t>
            </a:fld>
            <a:endParaRPr lang="en-US"/>
          </a:p>
        </p:txBody>
      </p:sp>
    </p:spTree>
    <p:extLst>
      <p:ext uri="{BB962C8B-B14F-4D97-AF65-F5344CB8AC3E}">
        <p14:creationId xmlns:p14="http://schemas.microsoft.com/office/powerpoint/2010/main" val="630307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89A073-D80E-4B49-9C23-DADCB238B6B3}" type="datetimeFigureOut">
              <a:rPr lang="en-US" smtClean="0"/>
              <a:t>5/4/2015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1B0E70-BDE2-45EB-B58B-F2DB67755A4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9544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89A073-D80E-4B49-9C23-DADCB238B6B3}" type="datetimeFigureOut">
              <a:rPr lang="en-US" smtClean="0"/>
              <a:t>5/4/2015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1B0E70-BDE2-45EB-B58B-F2DB67755A4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0580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89A073-D80E-4B49-9C23-DADCB238B6B3}" type="datetimeFigureOut">
              <a:rPr lang="en-US" smtClean="0"/>
              <a:t>5/4/2015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1B0E70-BDE2-45EB-B58B-F2DB67755A4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3004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89A073-D80E-4B49-9C23-DADCB238B6B3}" type="datetimeFigureOut">
              <a:rPr lang="en-US" smtClean="0"/>
              <a:t>5/4/2015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1B0E70-BDE2-45EB-B58B-F2DB67755A4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640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89A073-D80E-4B49-9C23-DADCB238B6B3}" type="datetimeFigureOut">
              <a:rPr lang="en-US" smtClean="0"/>
              <a:t>5/4/2015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1B0E70-BDE2-45EB-B58B-F2DB67755A43}" type="slidenum">
              <a:rPr lang="en-US" smtClean="0"/>
              <a:t>‹#›</a:t>
            </a:fld>
            <a:endParaRPr lang="en-US"/>
          </a:p>
        </p:txBody>
      </p:sp>
    </p:spTree>
    <p:extLst>
      <p:ext uri="{BB962C8B-B14F-4D97-AF65-F5344CB8AC3E}">
        <p14:creationId xmlns:p14="http://schemas.microsoft.com/office/powerpoint/2010/main" val="446121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89A073-D80E-4B49-9C23-DADCB238B6B3}" type="datetimeFigureOut">
              <a:rPr lang="en-US" smtClean="0"/>
              <a:t>5/4/2015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1B0E70-BDE2-45EB-B58B-F2DB67755A4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939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D89A073-D80E-4B49-9C23-DADCB238B6B3}" type="datetimeFigureOut">
              <a:rPr lang="en-US" smtClean="0"/>
              <a:t>5/4/2015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1B0E70-BDE2-45EB-B58B-F2DB67755A43}" type="slidenum">
              <a:rPr lang="en-US" smtClean="0"/>
              <a:t>‹#›</a:t>
            </a:fld>
            <a:endParaRPr lang="en-US"/>
          </a:p>
        </p:txBody>
      </p:sp>
    </p:spTree>
    <p:extLst>
      <p:ext uri="{BB962C8B-B14F-4D97-AF65-F5344CB8AC3E}">
        <p14:creationId xmlns:p14="http://schemas.microsoft.com/office/powerpoint/2010/main" val="2785785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D89A073-D80E-4B49-9C23-DADCB238B6B3}" type="datetimeFigureOut">
              <a:rPr lang="en-US" smtClean="0"/>
              <a:t>5/4/2015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1B0E70-BDE2-45EB-B58B-F2DB67755A4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0974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D89A073-D80E-4B49-9C23-DADCB238B6B3}" type="datetimeFigureOut">
              <a:rPr lang="en-US" smtClean="0"/>
              <a:t>5/4/2015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1B0E70-BDE2-45EB-B58B-F2DB67755A4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7453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89A073-D80E-4B49-9C23-DADCB238B6B3}" type="datetimeFigureOut">
              <a:rPr lang="en-US" smtClean="0"/>
              <a:t>5/4/2015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1B0E70-BDE2-45EB-B58B-F2DB67755A43}" type="slidenum">
              <a:rPr lang="en-US" smtClean="0"/>
              <a:t>‹#›</a:t>
            </a:fld>
            <a:endParaRPr lang="en-US"/>
          </a:p>
        </p:txBody>
      </p:sp>
    </p:spTree>
    <p:extLst>
      <p:ext uri="{BB962C8B-B14F-4D97-AF65-F5344CB8AC3E}">
        <p14:creationId xmlns:p14="http://schemas.microsoft.com/office/powerpoint/2010/main" val="2338247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89A073-D80E-4B49-9C23-DADCB238B6B3}" type="datetimeFigureOut">
              <a:rPr lang="en-US" smtClean="0"/>
              <a:t>5/4/2015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1B0E70-BDE2-45EB-B58B-F2DB67755A4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9101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89A073-D80E-4B49-9C23-DADCB238B6B3}" type="datetimeFigureOut">
              <a:rPr lang="en-US" smtClean="0"/>
              <a:t>5/4/2015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1B0E70-BDE2-45EB-B58B-F2DB67755A43}" type="slidenum">
              <a:rPr lang="en-US" smtClean="0"/>
              <a:t>‹#›</a:t>
            </a:fld>
            <a:endParaRPr lang="en-US"/>
          </a:p>
        </p:txBody>
      </p:sp>
    </p:spTree>
    <p:extLst>
      <p:ext uri="{BB962C8B-B14F-4D97-AF65-F5344CB8AC3E}">
        <p14:creationId xmlns:p14="http://schemas.microsoft.com/office/powerpoint/2010/main" val="3583656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D89A073-D80E-4B49-9C23-DADCB238B6B3}" type="datetimeFigureOut">
              <a:rPr lang="en-US" smtClean="0"/>
              <a:t>5/4/2015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1B0E70-BDE2-45EB-B58B-F2DB67755A43}" type="slidenum">
              <a:rPr lang="en-US" smtClean="0"/>
              <a:t>‹#›</a:t>
            </a:fld>
            <a:endParaRPr lang="en-US"/>
          </a:p>
        </p:txBody>
      </p:sp>
    </p:spTree>
    <p:extLst>
      <p:ext uri="{BB962C8B-B14F-4D97-AF65-F5344CB8AC3E}">
        <p14:creationId xmlns:p14="http://schemas.microsoft.com/office/powerpoint/2010/main" val="23213602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27563" y="1665234"/>
            <a:ext cx="7533409" cy="1631228"/>
          </a:xfrm>
        </p:spPr>
        <p:txBody>
          <a:bodyPr/>
          <a:lstStyle/>
          <a:p>
            <a:r>
              <a:rPr lang="en-US" sz="4400" dirty="0" smtClean="0"/>
              <a:t>Socio Economic  Benefits Workshop</a:t>
            </a:r>
            <a:endParaRPr lang="en-US" sz="4400" dirty="0"/>
          </a:p>
        </p:txBody>
      </p:sp>
      <p:sp>
        <p:nvSpPr>
          <p:cNvPr id="4" name="Subtitle 3"/>
          <p:cNvSpPr>
            <a:spLocks noGrp="1"/>
          </p:cNvSpPr>
          <p:nvPr>
            <p:ph type="subTitle" idx="1"/>
          </p:nvPr>
        </p:nvSpPr>
        <p:spPr>
          <a:xfrm>
            <a:off x="2327564" y="3516041"/>
            <a:ext cx="7533409" cy="1242995"/>
          </a:xfrm>
        </p:spPr>
        <p:txBody>
          <a:bodyPr>
            <a:normAutofit fontScale="70000" lnSpcReduction="20000"/>
          </a:bodyPr>
          <a:lstStyle/>
          <a:p>
            <a:r>
              <a:rPr lang="en-US" dirty="0" smtClean="0"/>
              <a:t>Edson NKONDE</a:t>
            </a:r>
          </a:p>
          <a:p>
            <a:r>
              <a:rPr lang="en-US" dirty="0" err="1" smtClean="0"/>
              <a:t>Kalisto</a:t>
            </a:r>
            <a:r>
              <a:rPr lang="en-US" dirty="0" smtClean="0"/>
              <a:t> KHUMALO</a:t>
            </a:r>
          </a:p>
          <a:p>
            <a:endParaRPr lang="en-US" dirty="0"/>
          </a:p>
          <a:p>
            <a:r>
              <a:rPr lang="en-US" dirty="0" smtClean="0"/>
              <a:t>Zambia Meteorological Department</a:t>
            </a:r>
            <a:endParaRPr lang="en-US" dirty="0"/>
          </a:p>
        </p:txBody>
      </p:sp>
      <p:pic>
        <p:nvPicPr>
          <p:cNvPr id="5" name="Picture 2" descr="http://upload.wikimedia.org/wikipedia/commons/thumb/2/28/Coat_of_arms_of_Zambia.svg/85px-Coat_of_arms_of_Zambia.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2482" y="3856252"/>
            <a:ext cx="973478" cy="11223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upload.wikimedia.org/wikipedia/commons/thumb/0/06/Flag_of_Zambia.svg/125px-Flag_of_Zambia.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6206" y="4022146"/>
            <a:ext cx="1440464" cy="956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781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Products and Services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88512631"/>
              </p:ext>
            </p:extLst>
          </p:nvPr>
        </p:nvGraphicFramePr>
        <p:xfrm>
          <a:off x="2379519" y="2494606"/>
          <a:ext cx="6850235" cy="3657600"/>
        </p:xfrm>
        <a:graphic>
          <a:graphicData uri="http://schemas.openxmlformats.org/drawingml/2006/table">
            <a:tbl>
              <a:tblPr firstRow="1" firstCol="1" bandRow="1">
                <a:tableStyleId>{5202B0CA-FC54-4496-8BCA-5EF66A818D29}</a:tableStyleId>
              </a:tblPr>
              <a:tblGrid>
                <a:gridCol w="3258921"/>
                <a:gridCol w="3591314"/>
              </a:tblGrid>
              <a:tr h="318922">
                <a:tc>
                  <a:txBody>
                    <a:bodyPr/>
                    <a:lstStyle/>
                    <a:p>
                      <a:pPr marL="0" marR="0" algn="just">
                        <a:lnSpc>
                          <a:spcPct val="150000"/>
                        </a:lnSpc>
                        <a:spcBef>
                          <a:spcPts val="0"/>
                        </a:spcBef>
                        <a:spcAft>
                          <a:spcPts val="0"/>
                        </a:spcAft>
                      </a:pPr>
                      <a:r>
                        <a:rPr lang="en-GB" sz="1600" dirty="0">
                          <a:effectLst/>
                        </a:rPr>
                        <a:t>Products and Services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GB" sz="1600">
                          <a:effectLst/>
                        </a:rPr>
                        <a:t>Frequency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8922">
                <a:tc>
                  <a:txBody>
                    <a:bodyPr/>
                    <a:lstStyle/>
                    <a:p>
                      <a:pPr marL="0" marR="0" algn="just">
                        <a:lnSpc>
                          <a:spcPct val="150000"/>
                        </a:lnSpc>
                        <a:spcBef>
                          <a:spcPts val="0"/>
                        </a:spcBef>
                        <a:spcAft>
                          <a:spcPts val="0"/>
                        </a:spcAft>
                      </a:pPr>
                      <a:r>
                        <a:rPr lang="en-GB" sz="1600" dirty="0">
                          <a:effectLst/>
                        </a:rPr>
                        <a:t>Seasonal Rainfall Forecast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GB" sz="1600">
                          <a:effectLst/>
                        </a:rPr>
                        <a:t>Issued September/October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8922">
                <a:tc>
                  <a:txBody>
                    <a:bodyPr/>
                    <a:lstStyle/>
                    <a:p>
                      <a:pPr marL="0" marR="0" algn="just">
                        <a:lnSpc>
                          <a:spcPct val="150000"/>
                        </a:lnSpc>
                        <a:spcBef>
                          <a:spcPts val="0"/>
                        </a:spcBef>
                        <a:spcAft>
                          <a:spcPts val="0"/>
                        </a:spcAft>
                      </a:pPr>
                      <a:r>
                        <a:rPr lang="en-GB" sz="1600" dirty="0">
                          <a:effectLst/>
                        </a:rPr>
                        <a:t>Seven-Day Weather Forecasts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GB" sz="1600">
                          <a:effectLst/>
                        </a:rPr>
                        <a:t>Issued on Mondays and Fridays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8922">
                <a:tc>
                  <a:txBody>
                    <a:bodyPr/>
                    <a:lstStyle/>
                    <a:p>
                      <a:pPr marL="0" marR="0" algn="just">
                        <a:lnSpc>
                          <a:spcPct val="150000"/>
                        </a:lnSpc>
                        <a:spcBef>
                          <a:spcPts val="0"/>
                        </a:spcBef>
                        <a:spcAft>
                          <a:spcPts val="0"/>
                        </a:spcAft>
                      </a:pPr>
                      <a:r>
                        <a:rPr lang="en-GB" sz="1600" dirty="0">
                          <a:effectLst/>
                        </a:rPr>
                        <a:t>Zambia Evening Weather Forecast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GB" sz="1600" dirty="0">
                          <a:effectLst/>
                        </a:rPr>
                        <a:t>Issued daily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8922">
                <a:tc>
                  <a:txBody>
                    <a:bodyPr/>
                    <a:lstStyle/>
                    <a:p>
                      <a:pPr marL="0" marR="0" algn="just">
                        <a:lnSpc>
                          <a:spcPct val="150000"/>
                        </a:lnSpc>
                        <a:spcBef>
                          <a:spcPts val="0"/>
                        </a:spcBef>
                        <a:spcAft>
                          <a:spcPts val="0"/>
                        </a:spcAft>
                      </a:pPr>
                      <a:r>
                        <a:rPr lang="en-GB" sz="1600" dirty="0">
                          <a:effectLst/>
                        </a:rPr>
                        <a:t>T.V. Weather Report and Forecast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GB" sz="1600">
                          <a:effectLst/>
                        </a:rPr>
                        <a:t>Mondays, Wednesdays &amp; Fridays (ZNBC)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8922">
                <a:tc>
                  <a:txBody>
                    <a:bodyPr/>
                    <a:lstStyle/>
                    <a:p>
                      <a:pPr marL="0" marR="0" algn="just">
                        <a:lnSpc>
                          <a:spcPct val="150000"/>
                        </a:lnSpc>
                        <a:spcBef>
                          <a:spcPts val="0"/>
                        </a:spcBef>
                        <a:spcAft>
                          <a:spcPts val="0"/>
                        </a:spcAft>
                      </a:pPr>
                      <a:r>
                        <a:rPr lang="en-GB" sz="1600" dirty="0">
                          <a:effectLst/>
                        </a:rPr>
                        <a:t>Ten-Day Crop-Weather Bulletin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GB" sz="1600">
                          <a:effectLst/>
                        </a:rPr>
                        <a:t>Every 10 days, during rainy season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8922">
                <a:tc>
                  <a:txBody>
                    <a:bodyPr/>
                    <a:lstStyle/>
                    <a:p>
                      <a:pPr marL="0" marR="0" algn="just">
                        <a:lnSpc>
                          <a:spcPct val="150000"/>
                        </a:lnSpc>
                        <a:spcBef>
                          <a:spcPts val="0"/>
                        </a:spcBef>
                        <a:spcAft>
                          <a:spcPts val="0"/>
                        </a:spcAft>
                      </a:pPr>
                      <a:r>
                        <a:rPr lang="en-GB" sz="1600" dirty="0">
                          <a:effectLst/>
                        </a:rPr>
                        <a:t>Aviation Forecasts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GB" sz="1600" dirty="0">
                          <a:effectLst/>
                        </a:rPr>
                        <a:t>Daily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8922">
                <a:tc>
                  <a:txBody>
                    <a:bodyPr/>
                    <a:lstStyle/>
                    <a:p>
                      <a:pPr marL="0" marR="0" algn="just">
                        <a:lnSpc>
                          <a:spcPct val="150000"/>
                        </a:lnSpc>
                        <a:spcBef>
                          <a:spcPts val="0"/>
                        </a:spcBef>
                        <a:spcAft>
                          <a:spcPts val="0"/>
                        </a:spcAft>
                      </a:pPr>
                      <a:r>
                        <a:rPr lang="en-GB" sz="1600" dirty="0">
                          <a:effectLst/>
                        </a:rPr>
                        <a:t>Severe Weather Warnings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GB" sz="1600" dirty="0">
                          <a:effectLst/>
                        </a:rPr>
                        <a:t>Occasional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8922">
                <a:tc>
                  <a:txBody>
                    <a:bodyPr/>
                    <a:lstStyle/>
                    <a:p>
                      <a:pPr marL="0" marR="0" algn="just">
                        <a:lnSpc>
                          <a:spcPct val="150000"/>
                        </a:lnSpc>
                        <a:spcBef>
                          <a:spcPts val="0"/>
                        </a:spcBef>
                        <a:spcAft>
                          <a:spcPts val="0"/>
                        </a:spcAft>
                      </a:pPr>
                      <a:r>
                        <a:rPr lang="en-GB" sz="1600">
                          <a:effectLst/>
                        </a:rPr>
                        <a:t>Technical Reports/Publications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GB" sz="1600" dirty="0">
                          <a:effectLst/>
                        </a:rPr>
                        <a:t>Occasional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8922">
                <a:tc>
                  <a:txBody>
                    <a:bodyPr/>
                    <a:lstStyle/>
                    <a:p>
                      <a:pPr marL="0" marR="0" algn="just">
                        <a:lnSpc>
                          <a:spcPct val="150000"/>
                        </a:lnSpc>
                        <a:spcBef>
                          <a:spcPts val="0"/>
                        </a:spcBef>
                        <a:spcAft>
                          <a:spcPts val="0"/>
                        </a:spcAft>
                      </a:pPr>
                      <a:r>
                        <a:rPr lang="en-GB" sz="1600">
                          <a:effectLst/>
                        </a:rPr>
                        <a:t>Climate Databank Service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GB" sz="1600" dirty="0">
                          <a:effectLst/>
                        </a:rPr>
                        <a:t>Data supplied on request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1026" name="Picture 2" descr="http://upload.wikimedia.org/wikipedia/commons/thumb/2/28/Coat_of_arms_of_Zambia.svg/85px-Coat_of_arms_of_Zambia.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4613" y="5735637"/>
            <a:ext cx="973478" cy="11223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thumb/0/06/Flag_of_Zambia.svg/125px-Flag_of_Zambia.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67424"/>
            <a:ext cx="1190625" cy="790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066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Sectors Benefiting from Products &amp; Services</a:t>
            </a:r>
            <a:endParaRPr lang="en-US" dirty="0"/>
          </a:p>
        </p:txBody>
      </p:sp>
      <p:sp>
        <p:nvSpPr>
          <p:cNvPr id="3" name="Content Placeholder 2"/>
          <p:cNvSpPr>
            <a:spLocks noGrp="1"/>
          </p:cNvSpPr>
          <p:nvPr>
            <p:ph idx="1"/>
          </p:nvPr>
        </p:nvSpPr>
        <p:spPr/>
        <p:txBody>
          <a:bodyPr/>
          <a:lstStyle/>
          <a:p>
            <a:r>
              <a:rPr lang="en-US" dirty="0" smtClean="0"/>
              <a:t>Aviation</a:t>
            </a:r>
          </a:p>
          <a:p>
            <a:r>
              <a:rPr lang="en-US" dirty="0" smtClean="0"/>
              <a:t>Agriculture</a:t>
            </a:r>
          </a:p>
          <a:p>
            <a:r>
              <a:rPr lang="en-US" dirty="0" smtClean="0"/>
              <a:t>Power Generation</a:t>
            </a:r>
          </a:p>
          <a:p>
            <a:r>
              <a:rPr lang="en-US" dirty="0" smtClean="0"/>
              <a:t>Construction</a:t>
            </a:r>
          </a:p>
          <a:p>
            <a:r>
              <a:rPr lang="en-US" dirty="0" smtClean="0"/>
              <a:t>Research</a:t>
            </a:r>
          </a:p>
          <a:p>
            <a:endParaRPr lang="en-US" dirty="0"/>
          </a:p>
        </p:txBody>
      </p:sp>
    </p:spTree>
    <p:extLst>
      <p:ext uri="{BB962C8B-B14F-4D97-AF65-F5344CB8AC3E}">
        <p14:creationId xmlns:p14="http://schemas.microsoft.com/office/powerpoint/2010/main" val="368120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Current Projects</a:t>
            </a:r>
            <a:endParaRPr lang="en-US" dirty="0"/>
          </a:p>
        </p:txBody>
      </p:sp>
      <p:sp>
        <p:nvSpPr>
          <p:cNvPr id="3" name="Content Placeholder 2"/>
          <p:cNvSpPr>
            <a:spLocks noGrp="1"/>
          </p:cNvSpPr>
          <p:nvPr>
            <p:ph idx="1"/>
          </p:nvPr>
        </p:nvSpPr>
        <p:spPr/>
        <p:txBody>
          <a:bodyPr/>
          <a:lstStyle/>
          <a:p>
            <a:r>
              <a:rPr lang="en-US" dirty="0" smtClean="0"/>
              <a:t>Southern Africa </a:t>
            </a:r>
            <a:r>
              <a:rPr lang="en-US" dirty="0"/>
              <a:t>Science Service Centre for Climate Change and Adaptive Land </a:t>
            </a:r>
            <a:r>
              <a:rPr lang="en-US" dirty="0"/>
              <a:t>Management- </a:t>
            </a:r>
            <a:r>
              <a:rPr lang="en-US" b="1" dirty="0" smtClean="0"/>
              <a:t>SASSCAL</a:t>
            </a:r>
            <a:endParaRPr lang="en-US" dirty="0" smtClean="0"/>
          </a:p>
          <a:p>
            <a:r>
              <a:rPr lang="en-US" dirty="0" smtClean="0"/>
              <a:t>Climate Information and Early Warning System-</a:t>
            </a:r>
            <a:r>
              <a:rPr lang="en-US" b="1" dirty="0" smtClean="0"/>
              <a:t>CIEWS</a:t>
            </a:r>
            <a:endParaRPr lang="en-US" b="1" dirty="0"/>
          </a:p>
        </p:txBody>
      </p:sp>
    </p:spTree>
    <p:extLst>
      <p:ext uri="{BB962C8B-B14F-4D97-AF65-F5344CB8AC3E}">
        <p14:creationId xmlns:p14="http://schemas.microsoft.com/office/powerpoint/2010/main" val="2495501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Expectations from SEB workshop</a:t>
            </a:r>
            <a:endParaRPr lang="en-US" dirty="0"/>
          </a:p>
        </p:txBody>
      </p:sp>
      <p:sp>
        <p:nvSpPr>
          <p:cNvPr id="3" name="Content Placeholder 2"/>
          <p:cNvSpPr>
            <a:spLocks noGrp="1"/>
          </p:cNvSpPr>
          <p:nvPr>
            <p:ph idx="1"/>
          </p:nvPr>
        </p:nvSpPr>
        <p:spPr/>
        <p:txBody>
          <a:bodyPr/>
          <a:lstStyle/>
          <a:p>
            <a:r>
              <a:rPr lang="en-US" dirty="0" smtClean="0"/>
              <a:t>We expect to:</a:t>
            </a:r>
          </a:p>
          <a:p>
            <a:r>
              <a:rPr lang="en-US" dirty="0" smtClean="0"/>
              <a:t>Design SEB study for ZMD products &amp; services</a:t>
            </a:r>
          </a:p>
          <a:p>
            <a:endParaRPr lang="en-US" b="1" dirty="0"/>
          </a:p>
        </p:txBody>
      </p:sp>
    </p:spTree>
    <p:extLst>
      <p:ext uri="{BB962C8B-B14F-4D97-AF65-F5344CB8AC3E}">
        <p14:creationId xmlns:p14="http://schemas.microsoft.com/office/powerpoint/2010/main" val="2820882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81991" y="2925763"/>
            <a:ext cx="9601200" cy="1303337"/>
          </a:xfrm>
        </p:spPr>
        <p:txBody>
          <a:bodyPr>
            <a:noAutofit/>
          </a:bodyPr>
          <a:lstStyle/>
          <a:p>
            <a:r>
              <a:rPr lang="en-US" sz="11500" dirty="0"/>
              <a:t>THANK YOU</a:t>
            </a:r>
            <a:br>
              <a:rPr lang="en-US" sz="11500" dirty="0"/>
            </a:br>
            <a:endParaRPr lang="en-US" sz="11500" dirty="0"/>
          </a:p>
        </p:txBody>
      </p:sp>
    </p:spTree>
    <p:extLst>
      <p:ext uri="{BB962C8B-B14F-4D97-AF65-F5344CB8AC3E}">
        <p14:creationId xmlns:p14="http://schemas.microsoft.com/office/powerpoint/2010/main" val="2748636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Location &amp; Map</a:t>
            </a:r>
          </a:p>
          <a:p>
            <a:r>
              <a:rPr lang="en-US" dirty="0" smtClean="0"/>
              <a:t>Climate of Zambia</a:t>
            </a:r>
          </a:p>
          <a:p>
            <a:r>
              <a:rPr lang="en-US" dirty="0" smtClean="0"/>
              <a:t>Weather Related Hazards</a:t>
            </a:r>
          </a:p>
          <a:p>
            <a:r>
              <a:rPr lang="en-US" dirty="0" smtClean="0"/>
              <a:t>Population, Land-cover &amp; GDP</a:t>
            </a:r>
          </a:p>
          <a:p>
            <a:r>
              <a:rPr lang="en-US" dirty="0" smtClean="0"/>
              <a:t>ZMD</a:t>
            </a:r>
          </a:p>
          <a:p>
            <a:r>
              <a:rPr lang="en-US" dirty="0" smtClean="0"/>
              <a:t>Product &amp; services</a:t>
            </a:r>
          </a:p>
          <a:p>
            <a:r>
              <a:rPr lang="en-US" dirty="0" smtClean="0"/>
              <a:t>Expectations</a:t>
            </a:r>
          </a:p>
          <a:p>
            <a:endParaRPr lang="en-US" dirty="0" smtClean="0"/>
          </a:p>
          <a:p>
            <a:endParaRPr lang="en-US" dirty="0"/>
          </a:p>
        </p:txBody>
      </p:sp>
    </p:spTree>
    <p:extLst>
      <p:ext uri="{BB962C8B-B14F-4D97-AF65-F5344CB8AC3E}">
        <p14:creationId xmlns:p14="http://schemas.microsoft.com/office/powerpoint/2010/main" val="3053535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Location and Map of Zambia</a:t>
            </a:r>
            <a:endParaRPr lang="en-US" dirty="0"/>
          </a:p>
        </p:txBody>
      </p:sp>
      <p:pic>
        <p:nvPicPr>
          <p:cNvPr id="9" name="Content Placeholder 8" descr="File:Zambia, administrative divisions - en - colored.sv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89256" y="2442118"/>
            <a:ext cx="4669208" cy="3625306"/>
          </a:xfrm>
          <a:prstGeom prst="rect">
            <a:avLst/>
          </a:prstGeom>
          <a:noFill/>
          <a:ln>
            <a:noFill/>
          </a:ln>
        </p:spPr>
      </p:pic>
      <p:pic>
        <p:nvPicPr>
          <p:cNvPr id="1026" name="Picture 2" descr="http://upload.wikimedia.org/wikipedia/commons/thumb/2/28/Coat_of_arms_of_Zambia.svg/85px-Coat_of_arms_of_Zambia.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4613" y="5735637"/>
            <a:ext cx="973478" cy="11223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thumb/0/06/Flag_of_Zambia.svg/125px-Flag_of_Zambia.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67424"/>
            <a:ext cx="1190625" cy="7905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www.alltravels.com/images/maps/locators/zambia-location-map.png"/>
          <p:cNvPicPr/>
          <p:nvPr/>
        </p:nvPicPr>
        <p:blipFill>
          <a:blip r:embed="rId5">
            <a:extLst>
              <a:ext uri="{28A0092B-C50C-407E-A947-70E740481C1C}">
                <a14:useLocalDpi xmlns:a14="http://schemas.microsoft.com/office/drawing/2010/main" val="0"/>
              </a:ext>
            </a:extLst>
          </a:blip>
          <a:srcRect/>
          <a:stretch>
            <a:fillRect/>
          </a:stretch>
        </p:blipFill>
        <p:spPr bwMode="auto">
          <a:xfrm>
            <a:off x="1694985" y="2442117"/>
            <a:ext cx="3438123" cy="3625307"/>
          </a:xfrm>
          <a:prstGeom prst="rect">
            <a:avLst/>
          </a:prstGeom>
          <a:noFill/>
          <a:ln>
            <a:noFill/>
          </a:ln>
        </p:spPr>
      </p:pic>
    </p:spTree>
    <p:extLst>
      <p:ext uri="{BB962C8B-B14F-4D97-AF65-F5344CB8AC3E}">
        <p14:creationId xmlns:p14="http://schemas.microsoft.com/office/powerpoint/2010/main" val="917083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of Zambia</a:t>
            </a:r>
            <a:endParaRPr lang="en-US" dirty="0"/>
          </a:p>
        </p:txBody>
      </p:sp>
      <p:sp>
        <p:nvSpPr>
          <p:cNvPr id="3" name="Content Placeholder 2"/>
          <p:cNvSpPr>
            <a:spLocks noGrp="1"/>
          </p:cNvSpPr>
          <p:nvPr>
            <p:ph idx="1"/>
          </p:nvPr>
        </p:nvSpPr>
        <p:spPr/>
        <p:txBody>
          <a:bodyPr/>
          <a:lstStyle/>
          <a:p>
            <a:pPr marL="0" indent="0">
              <a:buNone/>
            </a:pPr>
            <a:r>
              <a:rPr lang="en-US" dirty="0" smtClean="0"/>
              <a:t>Two </a:t>
            </a:r>
            <a:r>
              <a:rPr lang="en-US" dirty="0"/>
              <a:t>main seasons, </a:t>
            </a:r>
            <a:endParaRPr lang="en-US" dirty="0" smtClean="0"/>
          </a:p>
          <a:p>
            <a:r>
              <a:rPr lang="en-US" dirty="0" smtClean="0"/>
              <a:t>the</a:t>
            </a:r>
            <a:r>
              <a:rPr lang="en-US" dirty="0"/>
              <a:t> </a:t>
            </a:r>
            <a:r>
              <a:rPr lang="en-US" b="1" dirty="0">
                <a:solidFill>
                  <a:schemeClr val="tx1"/>
                </a:solidFill>
              </a:rPr>
              <a:t>rainy season</a:t>
            </a:r>
            <a:r>
              <a:rPr lang="en-US" dirty="0"/>
              <a:t> (November to April) </a:t>
            </a:r>
            <a:r>
              <a:rPr lang="en-US" dirty="0" smtClean="0"/>
              <a:t>– summer</a:t>
            </a:r>
          </a:p>
          <a:p>
            <a:r>
              <a:rPr lang="en-US" dirty="0" smtClean="0"/>
              <a:t> </a:t>
            </a:r>
            <a:r>
              <a:rPr lang="en-US" dirty="0"/>
              <a:t>the </a:t>
            </a:r>
            <a:r>
              <a:rPr lang="en-US" b="1" dirty="0"/>
              <a:t>dry season</a:t>
            </a:r>
            <a:r>
              <a:rPr lang="en-US" dirty="0"/>
              <a:t>(May to October/November</a:t>
            </a:r>
            <a:r>
              <a:rPr lang="en-US" dirty="0" smtClean="0"/>
              <a:t>) - </a:t>
            </a:r>
            <a:r>
              <a:rPr lang="en-US" dirty="0"/>
              <a:t>winter. </a:t>
            </a:r>
            <a:endParaRPr lang="en-US" dirty="0" smtClean="0"/>
          </a:p>
          <a:p>
            <a:r>
              <a:rPr lang="en-US" dirty="0" smtClean="0"/>
              <a:t>The </a:t>
            </a:r>
            <a:r>
              <a:rPr lang="en-US" dirty="0"/>
              <a:t>dry season is subdivided into the </a:t>
            </a:r>
            <a:r>
              <a:rPr lang="en-US" b="1" dirty="0"/>
              <a:t>cool dry season</a:t>
            </a:r>
            <a:r>
              <a:rPr lang="en-US" dirty="0"/>
              <a:t> (May to </a:t>
            </a:r>
            <a:r>
              <a:rPr lang="en-US" dirty="0" smtClean="0"/>
              <a:t>August) &amp; </a:t>
            </a:r>
            <a:r>
              <a:rPr lang="en-US" dirty="0"/>
              <a:t>the </a:t>
            </a:r>
            <a:r>
              <a:rPr lang="en-US" b="1" dirty="0"/>
              <a:t>hot dry season </a:t>
            </a:r>
            <a:r>
              <a:rPr lang="en-US" dirty="0"/>
              <a:t>(September to October/November). </a:t>
            </a:r>
            <a:endParaRPr lang="en-US" dirty="0"/>
          </a:p>
        </p:txBody>
      </p:sp>
    </p:spTree>
    <p:extLst>
      <p:ext uri="{BB962C8B-B14F-4D97-AF65-F5344CB8AC3E}">
        <p14:creationId xmlns:p14="http://schemas.microsoft.com/office/powerpoint/2010/main" val="694994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 Related Hazards</a:t>
            </a:r>
            <a:endParaRPr lang="en-US" dirty="0"/>
          </a:p>
        </p:txBody>
      </p:sp>
      <p:sp>
        <p:nvSpPr>
          <p:cNvPr id="3" name="Content Placeholder 2"/>
          <p:cNvSpPr>
            <a:spLocks noGrp="1"/>
          </p:cNvSpPr>
          <p:nvPr>
            <p:ph idx="1"/>
          </p:nvPr>
        </p:nvSpPr>
        <p:spPr/>
        <p:txBody>
          <a:bodyPr/>
          <a:lstStyle/>
          <a:p>
            <a:r>
              <a:rPr lang="en-US" dirty="0"/>
              <a:t>Droughts- Droughts occur every several years in Zambia</a:t>
            </a:r>
            <a:endParaRPr lang="en-US" dirty="0" smtClean="0"/>
          </a:p>
          <a:p>
            <a:r>
              <a:rPr lang="en-US" dirty="0"/>
              <a:t>Floods - Zambia experiences floods on average every other year </a:t>
            </a:r>
          </a:p>
        </p:txBody>
      </p:sp>
    </p:spTree>
    <p:extLst>
      <p:ext uri="{BB962C8B-B14F-4D97-AF65-F5344CB8AC3E}">
        <p14:creationId xmlns:p14="http://schemas.microsoft.com/office/powerpoint/2010/main" val="3205041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Population, Land cover &amp; </a:t>
            </a:r>
            <a:r>
              <a:rPr lang="en-US" dirty="0" smtClean="0"/>
              <a:t>GDP</a:t>
            </a:r>
            <a:endParaRPr lang="en-US" dirty="0"/>
          </a:p>
        </p:txBody>
      </p:sp>
      <p:sp>
        <p:nvSpPr>
          <p:cNvPr id="5" name="Content Placeholder 4"/>
          <p:cNvSpPr>
            <a:spLocks noGrp="1"/>
          </p:cNvSpPr>
          <p:nvPr>
            <p:ph idx="1"/>
          </p:nvPr>
        </p:nvSpPr>
        <p:spPr/>
        <p:txBody>
          <a:bodyPr>
            <a:normAutofit fontScale="92500" lnSpcReduction="20000"/>
          </a:bodyPr>
          <a:lstStyle/>
          <a:p>
            <a:pPr marL="0" indent="0">
              <a:buNone/>
            </a:pPr>
            <a:r>
              <a:rPr lang="en-US" b="1" dirty="0" smtClean="0"/>
              <a:t>Population</a:t>
            </a:r>
            <a:r>
              <a:rPr lang="en-US" b="1" dirty="0"/>
              <a:t>: </a:t>
            </a:r>
            <a:r>
              <a:rPr lang="en-US" dirty="0"/>
              <a:t>14.54 </a:t>
            </a:r>
            <a:r>
              <a:rPr lang="en-US" dirty="0" smtClean="0"/>
              <a:t>Million</a:t>
            </a:r>
          </a:p>
          <a:p>
            <a:pPr marL="0" indent="0">
              <a:buNone/>
            </a:pPr>
            <a:r>
              <a:rPr lang="en-US" b="1" dirty="0"/>
              <a:t>Land cover: </a:t>
            </a:r>
            <a:r>
              <a:rPr lang="en-US" dirty="0" smtClean="0"/>
              <a:t>752,618km squared</a:t>
            </a:r>
            <a:endParaRPr lang="en-US" dirty="0"/>
          </a:p>
          <a:p>
            <a:pPr marL="0" indent="0">
              <a:buNone/>
            </a:pPr>
            <a:r>
              <a:rPr lang="en-US" b="1" dirty="0"/>
              <a:t>Gross domestic product: </a:t>
            </a:r>
            <a:r>
              <a:rPr lang="en-US" dirty="0"/>
              <a:t>26.82 billion USD ‎(2013) </a:t>
            </a:r>
          </a:p>
          <a:p>
            <a:pPr marL="0" indent="0">
              <a:buNone/>
            </a:pPr>
            <a:r>
              <a:rPr lang="fr-FR" b="1" dirty="0" smtClean="0"/>
              <a:t>Break down of GDP</a:t>
            </a:r>
          </a:p>
          <a:p>
            <a:pPr>
              <a:buFont typeface="Wingdings" panose="05000000000000000000" pitchFamily="2" charset="2"/>
              <a:buChar char="Ø"/>
            </a:pPr>
            <a:r>
              <a:rPr lang="fr-FR" b="1" dirty="0"/>
              <a:t>A</a:t>
            </a:r>
            <a:r>
              <a:rPr lang="fr-FR" b="1" dirty="0" smtClean="0"/>
              <a:t>griculture: </a:t>
            </a:r>
            <a:r>
              <a:rPr lang="fr-FR" dirty="0" smtClean="0"/>
              <a:t>10.8%</a:t>
            </a:r>
          </a:p>
          <a:p>
            <a:pPr>
              <a:buFont typeface="Wingdings" panose="05000000000000000000" pitchFamily="2" charset="2"/>
              <a:buChar char="Ø"/>
            </a:pPr>
            <a:r>
              <a:rPr lang="fr-FR" b="1" dirty="0" smtClean="0"/>
              <a:t>Industries: </a:t>
            </a:r>
            <a:r>
              <a:rPr lang="fr-FR" dirty="0" smtClean="0"/>
              <a:t>32.9%</a:t>
            </a:r>
          </a:p>
          <a:p>
            <a:pPr>
              <a:buFont typeface="Wingdings" panose="05000000000000000000" pitchFamily="2" charset="2"/>
              <a:buChar char="Ø"/>
            </a:pPr>
            <a:r>
              <a:rPr lang="fr-FR" b="1" dirty="0" smtClean="0"/>
              <a:t>Services: </a:t>
            </a:r>
            <a:r>
              <a:rPr lang="fr-FR" dirty="0" smtClean="0"/>
              <a:t>56.3%</a:t>
            </a:r>
          </a:p>
          <a:p>
            <a:pPr marL="0" indent="0">
              <a:buNone/>
            </a:pPr>
            <a:r>
              <a:rPr lang="fr-FR" b="1" dirty="0" smtClean="0"/>
              <a:t>Main </a:t>
            </a:r>
            <a:r>
              <a:rPr lang="fr-FR" b="1" dirty="0"/>
              <a:t>Industries</a:t>
            </a:r>
            <a:r>
              <a:rPr lang="fr-FR" dirty="0" smtClean="0"/>
              <a:t>: </a:t>
            </a:r>
            <a:r>
              <a:rPr lang="fr-FR" dirty="0" err="1" smtClean="0"/>
              <a:t>Mining</a:t>
            </a:r>
            <a:r>
              <a:rPr lang="fr-FR" dirty="0" smtClean="0"/>
              <a:t> and Agriculture</a:t>
            </a:r>
            <a:endParaRPr lang="en-US" dirty="0"/>
          </a:p>
        </p:txBody>
      </p:sp>
      <p:pic>
        <p:nvPicPr>
          <p:cNvPr id="1026" name="Picture 2" descr="http://upload.wikimedia.org/wikipedia/commons/thumb/2/28/Coat_of_arms_of_Zambia.svg/85px-Coat_of_arms_of_Zambia.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4613" y="5735637"/>
            <a:ext cx="973478" cy="11223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thumb/0/06/Flag_of_Zambia.svg/125px-Flag_of_Zambia.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67424"/>
            <a:ext cx="1190625" cy="7905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a:spLocks noChangeArrowheads="1"/>
          </p:cNvSpPr>
          <p:nvPr/>
        </p:nvSpPr>
        <p:spPr bwMode="auto">
          <a:xfrm>
            <a:off x="0" y="0"/>
            <a:ext cx="12192000" cy="0"/>
          </a:xfrm>
          <a:prstGeom prst="rect">
            <a:avLst/>
          </a:prstGeom>
          <a:solidFill>
            <a:srgbClr val="F9F9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Arial" panose="020B0604020202020204" pitchFamily="34" charset="0"/>
              </a:rPr>
              <a:t>752,618 km</a:t>
            </a:r>
            <a:r>
              <a:rPr kumimoji="0" lang="en-US" altLang="en-US" sz="500" b="0" i="0" u="none" strike="noStrike" cap="none" normalizeH="0" baseline="30000" dirty="0" smtClean="0">
                <a:ln>
                  <a:noFill/>
                </a:ln>
                <a:solidFill>
                  <a:srgbClr val="000000"/>
                </a:solidFill>
                <a:effectLst/>
                <a:latin typeface="Arial" panose="020B0604020202020204" pitchFamily="34" charset="0"/>
                <a:cs typeface="Arial" panose="020B0604020202020204" pitchFamily="34" charset="0"/>
              </a:rPr>
              <a:t>2</a:t>
            </a:r>
            <a:r>
              <a:rPr kumimoji="0" lang="en-US" altLang="en-US" sz="900" b="0" i="0" u="none" strike="noStrike" cap="none" normalizeH="0" baseline="0" dirty="0" smtClean="0">
                <a:ln>
                  <a:noFill/>
                </a:ln>
                <a:solidFill>
                  <a:schemeClr val="tx1"/>
                </a:solidFill>
                <a:effectLst/>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58052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Zambia Meteorological Department</a:t>
            </a:r>
            <a:endParaRPr lang="en-US" dirty="0"/>
          </a:p>
        </p:txBody>
      </p:sp>
      <p:sp>
        <p:nvSpPr>
          <p:cNvPr id="5" name="Content Placeholder 4"/>
          <p:cNvSpPr>
            <a:spLocks noGrp="1"/>
          </p:cNvSpPr>
          <p:nvPr>
            <p:ph idx="1"/>
          </p:nvPr>
        </p:nvSpPr>
        <p:spPr/>
        <p:txBody>
          <a:bodyPr>
            <a:normAutofit lnSpcReduction="10000"/>
          </a:bodyPr>
          <a:lstStyle/>
          <a:p>
            <a:r>
              <a:rPr lang="en-GB" dirty="0"/>
              <a:t>The Zambia Meteorological Department (ZMD) was established on 1st January 1967 </a:t>
            </a:r>
            <a:endParaRPr lang="en-GB" dirty="0" smtClean="0"/>
          </a:p>
          <a:p>
            <a:r>
              <a:rPr lang="en-GB" dirty="0"/>
              <a:t>Prior to this Meteorological Service in Zambia were administered by the Federal Meteorological Services (Nyasaland, Northern Rhodesia and Southern Rhodesia) </a:t>
            </a:r>
            <a:r>
              <a:rPr lang="en-GB" dirty="0" smtClean="0"/>
              <a:t>in </a:t>
            </a:r>
            <a:r>
              <a:rPr lang="en-GB" dirty="0"/>
              <a:t>Salisbury, </a:t>
            </a:r>
            <a:r>
              <a:rPr lang="en-GB" dirty="0" smtClean="0"/>
              <a:t>(Harare) </a:t>
            </a:r>
            <a:r>
              <a:rPr lang="en-GB" dirty="0"/>
              <a:t>Zimbabwe</a:t>
            </a:r>
            <a:r>
              <a:rPr lang="en-GB" dirty="0" smtClean="0"/>
              <a:t>.</a:t>
            </a:r>
          </a:p>
          <a:p>
            <a:r>
              <a:rPr lang="en-GB" dirty="0" smtClean="0"/>
              <a:t>became </a:t>
            </a:r>
            <a:r>
              <a:rPr lang="en-GB" dirty="0"/>
              <a:t>a member of the World Meteorological Organisation (WMO) </a:t>
            </a:r>
            <a:r>
              <a:rPr lang="en-GB" dirty="0" smtClean="0"/>
              <a:t>in 1964.</a:t>
            </a:r>
          </a:p>
          <a:p>
            <a:r>
              <a:rPr lang="en-GB" dirty="0" smtClean="0"/>
              <a:t>Current staff levels - 207</a:t>
            </a:r>
            <a:endParaRPr lang="en-GB" dirty="0" smtClean="0"/>
          </a:p>
          <a:p>
            <a:endParaRPr lang="en-US" dirty="0"/>
          </a:p>
        </p:txBody>
      </p:sp>
      <p:pic>
        <p:nvPicPr>
          <p:cNvPr id="1026" name="Picture 2" descr="http://upload.wikimedia.org/wikipedia/commons/thumb/2/28/Coat_of_arms_of_Zambia.svg/85px-Coat_of_arms_of_Zambia.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4613" y="5735637"/>
            <a:ext cx="973478" cy="11223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thumb/0/06/Flag_of_Zambia.svg/125px-Flag_of_Zambia.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67424"/>
            <a:ext cx="1190625" cy="790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160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Our </a:t>
            </a:r>
            <a:r>
              <a:rPr lang="en-US" dirty="0" smtClean="0"/>
              <a:t>Mandate</a:t>
            </a:r>
            <a:endParaRPr lang="en-US" dirty="0"/>
          </a:p>
        </p:txBody>
      </p:sp>
      <p:sp>
        <p:nvSpPr>
          <p:cNvPr id="5" name="Content Placeholder 4"/>
          <p:cNvSpPr>
            <a:spLocks noGrp="1"/>
          </p:cNvSpPr>
          <p:nvPr>
            <p:ph idx="1"/>
          </p:nvPr>
        </p:nvSpPr>
        <p:spPr/>
        <p:txBody>
          <a:bodyPr>
            <a:normAutofit fontScale="92500" lnSpcReduction="20000"/>
          </a:bodyPr>
          <a:lstStyle/>
          <a:p>
            <a:r>
              <a:rPr lang="en-US" dirty="0" smtClean="0"/>
              <a:t>A </a:t>
            </a:r>
            <a:r>
              <a:rPr lang="en-US" dirty="0"/>
              <a:t>National Meteorological Service (NMS) anywhere in the world is a key institution charged with the responsibility of weather observation, analysis and prediction, for purposes of protecting life and property, safeguarding the environment, provision of advice and assessment for policy formulation as well as contribution to sustainable development.</a:t>
            </a:r>
            <a:endParaRPr lang="en-US" dirty="0" smtClean="0">
              <a:effectLst/>
            </a:endParaRPr>
          </a:p>
          <a:p>
            <a:r>
              <a:rPr lang="en-US" dirty="0"/>
              <a:t>In Zambia, ZMD is the National Meteorological Service and the primary provider of meteorological services. It has offices in every Province and some districts, and it is responsible for providing weather and climate information to the public and various sectors of the economy. ZMD is also the custodian of the official records of Zambian Weather and Climate.</a:t>
            </a:r>
            <a:endParaRPr lang="en-US" dirty="0" smtClean="0">
              <a:effectLst/>
            </a:endParaRPr>
          </a:p>
          <a:p>
            <a:endParaRPr lang="en-US" dirty="0"/>
          </a:p>
        </p:txBody>
      </p:sp>
      <p:pic>
        <p:nvPicPr>
          <p:cNvPr id="1026" name="Picture 2" descr="http://upload.wikimedia.org/wikipedia/commons/thumb/2/28/Coat_of_arms_of_Zambia.svg/85px-Coat_of_arms_of_Zambia.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4613" y="5735637"/>
            <a:ext cx="973478" cy="11223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thumb/0/06/Flag_of_Zambia.svg/125px-Flag_of_Zambia.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67424"/>
            <a:ext cx="1190625" cy="790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890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Our Mission </a:t>
            </a:r>
            <a:r>
              <a:rPr lang="en-US" dirty="0" smtClean="0"/>
              <a:t>Statement</a:t>
            </a:r>
            <a:endParaRPr lang="en-US" dirty="0"/>
          </a:p>
        </p:txBody>
      </p:sp>
      <p:sp>
        <p:nvSpPr>
          <p:cNvPr id="5" name="Content Placeholder 4"/>
          <p:cNvSpPr>
            <a:spLocks noGrp="1"/>
          </p:cNvSpPr>
          <p:nvPr>
            <p:ph idx="1"/>
          </p:nvPr>
        </p:nvSpPr>
        <p:spPr/>
        <p:txBody>
          <a:bodyPr>
            <a:normAutofit fontScale="92500"/>
          </a:bodyPr>
          <a:lstStyle/>
          <a:p>
            <a:r>
              <a:rPr lang="en-US" dirty="0" smtClean="0"/>
              <a:t>The </a:t>
            </a:r>
            <a:r>
              <a:rPr lang="en-US" dirty="0"/>
              <a:t>Mission Statement of ZMD is:</a:t>
            </a:r>
            <a:endParaRPr lang="en-US" dirty="0" smtClean="0">
              <a:effectLst/>
            </a:endParaRPr>
          </a:p>
          <a:p>
            <a:r>
              <a:rPr lang="en-US" dirty="0"/>
              <a:t>To monitor, predict and provide reliable, timely accurate and user-friendly weather and climate products and services for sustainable socio-economic development through collaboration with other stakeholders.</a:t>
            </a:r>
            <a:endParaRPr lang="en-US" dirty="0" smtClean="0">
              <a:effectLst/>
            </a:endParaRPr>
          </a:p>
          <a:p>
            <a:r>
              <a:rPr lang="en-US" dirty="0"/>
              <a:t>In support of this mission statement, the goal of ZMD is “to improve its products and services to its clients by restoring its human resource base, observation network, communications infrastructure, data analysis and dissemination as well as its linkages with reputable regional and international climate </a:t>
            </a:r>
            <a:r>
              <a:rPr lang="en-US" dirty="0" err="1"/>
              <a:t>centres</a:t>
            </a:r>
            <a:r>
              <a:rPr lang="en-US" dirty="0"/>
              <a:t>.</a:t>
            </a:r>
            <a:endParaRPr lang="en-US" dirty="0" smtClean="0">
              <a:effectLst/>
            </a:endParaRPr>
          </a:p>
          <a:p>
            <a:endParaRPr lang="en-US" dirty="0"/>
          </a:p>
        </p:txBody>
      </p:sp>
      <p:pic>
        <p:nvPicPr>
          <p:cNvPr id="1026" name="Picture 2" descr="http://upload.wikimedia.org/wikipedia/commons/thumb/2/28/Coat_of_arms_of_Zambia.svg/85px-Coat_of_arms_of_Zambia.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4613" y="5735637"/>
            <a:ext cx="973478" cy="11223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thumb/0/06/Flag_of_Zambia.svg/125px-Flag_of_Zambia.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67424"/>
            <a:ext cx="1190625" cy="790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38826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125</TotalTime>
  <Words>507</Words>
  <Application>Microsoft Office PowerPoint</Application>
  <PresentationFormat>Widescreen</PresentationFormat>
  <Paragraphs>78</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Garamond</vt:lpstr>
      <vt:lpstr>Times New Roman</vt:lpstr>
      <vt:lpstr>Wingdings</vt:lpstr>
      <vt:lpstr>Organic</vt:lpstr>
      <vt:lpstr>Socio Economic  Benefits Workshop</vt:lpstr>
      <vt:lpstr>Contents</vt:lpstr>
      <vt:lpstr>Location and Map of Zambia</vt:lpstr>
      <vt:lpstr>Climate of Zambia</vt:lpstr>
      <vt:lpstr>Weather Related Hazards</vt:lpstr>
      <vt:lpstr>Population, Land cover &amp; GDP</vt:lpstr>
      <vt:lpstr>Zambia Meteorological Department</vt:lpstr>
      <vt:lpstr>Our Mandate</vt:lpstr>
      <vt:lpstr>Our Mission Statement</vt:lpstr>
      <vt:lpstr>Products and Services</vt:lpstr>
      <vt:lpstr>Sectors Benefiting from Products &amp; Services</vt:lpstr>
      <vt:lpstr>Current Projects</vt:lpstr>
      <vt:lpstr>Expectations from SEB workshop</vt:lpstr>
      <vt:lpstr>THANK YOU </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Developer202</dc:creator>
  <cp:lastModifiedBy>Developer202</cp:lastModifiedBy>
  <cp:revision>34</cp:revision>
  <dcterms:created xsi:type="dcterms:W3CDTF">2015-05-04T04:19:41Z</dcterms:created>
  <dcterms:modified xsi:type="dcterms:W3CDTF">2015-05-04T07:11:39Z</dcterms:modified>
</cp:coreProperties>
</file>