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61" r:id="rId2"/>
    <p:sldId id="289" r:id="rId3"/>
    <p:sldId id="313" r:id="rId4"/>
    <p:sldId id="314" r:id="rId5"/>
    <p:sldId id="334" r:id="rId6"/>
    <p:sldId id="335" r:id="rId7"/>
    <p:sldId id="310" r:id="rId8"/>
    <p:sldId id="311" r:id="rId9"/>
    <p:sldId id="312" r:id="rId10"/>
    <p:sldId id="315" r:id="rId11"/>
    <p:sldId id="317" r:id="rId12"/>
    <p:sldId id="316" r:id="rId13"/>
    <p:sldId id="324" r:id="rId14"/>
    <p:sldId id="326" r:id="rId15"/>
    <p:sldId id="327" r:id="rId16"/>
    <p:sldId id="328" r:id="rId17"/>
    <p:sldId id="329" r:id="rId18"/>
    <p:sldId id="330" r:id="rId19"/>
    <p:sldId id="338" r:id="rId20"/>
    <p:sldId id="331" r:id="rId21"/>
    <p:sldId id="333" r:id="rId22"/>
    <p:sldId id="336" r:id="rId23"/>
    <p:sldId id="337" r:id="rId24"/>
    <p:sldId id="291" r:id="rId25"/>
    <p:sldId id="292" r:id="rId26"/>
    <p:sldId id="293" r:id="rId27"/>
    <p:sldId id="294" r:id="rId28"/>
    <p:sldId id="295" r:id="rId29"/>
    <p:sldId id="339" r:id="rId30"/>
    <p:sldId id="340" r:id="rId31"/>
    <p:sldId id="296" r:id="rId32"/>
    <p:sldId id="297" r:id="rId33"/>
    <p:sldId id="298" r:id="rId34"/>
    <p:sldId id="299" r:id="rId35"/>
    <p:sldId id="300" r:id="rId36"/>
    <p:sldId id="301" r:id="rId37"/>
    <p:sldId id="302" r:id="rId38"/>
    <p:sldId id="309" r:id="rId39"/>
    <p:sldId id="303" r:id="rId40"/>
    <p:sldId id="304" r:id="rId41"/>
    <p:sldId id="305" r:id="rId42"/>
    <p:sldId id="306" r:id="rId43"/>
    <p:sldId id="308" r:id="rId44"/>
    <p:sldId id="307" r:id="rId45"/>
    <p:sldId id="341" r:id="rId46"/>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FFFFFF"/>
    <a:srgbClr val="3C3C3C"/>
    <a:srgbClr val="3C3C00"/>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01" autoAdjust="0"/>
  </p:normalViewPr>
  <p:slideViewPr>
    <p:cSldViewPr>
      <p:cViewPr varScale="1">
        <p:scale>
          <a:sx n="89" d="100"/>
          <a:sy n="89" d="100"/>
        </p:scale>
        <p:origin x="130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2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E4E2676-280D-4B3D-B4CD-06167E81A7C6}" type="datetimeFigureOut">
              <a:rPr lang="de-DE" smtClean="0"/>
              <a:t>17.10.2016</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DDEB751-E264-4C26-BE63-9CBACF7E5C2E}" type="slidenum">
              <a:rPr lang="de-DE" smtClean="0"/>
              <a:t>‹Nr.›</a:t>
            </a:fld>
            <a:endParaRPr lang="de-DE"/>
          </a:p>
        </p:txBody>
      </p:sp>
    </p:spTree>
    <p:extLst>
      <p:ext uri="{BB962C8B-B14F-4D97-AF65-F5344CB8AC3E}">
        <p14:creationId xmlns:p14="http://schemas.microsoft.com/office/powerpoint/2010/main" val="419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248400" y="2548800"/>
            <a:ext cx="6656400" cy="522000"/>
          </a:xfrm>
        </p:spPr>
        <p:txBody>
          <a:bodyPr>
            <a:normAutofit/>
          </a:bodyPr>
          <a:lstStyle>
            <a:lvl1pPr>
              <a:defRPr sz="2800">
                <a:latin typeface="+mj-lt"/>
              </a:defRPr>
            </a:lvl1pPr>
          </a:lstStyle>
          <a:p>
            <a:r>
              <a:rPr lang="de-DE" dirty="0" smtClean="0"/>
              <a:t>Titelmasterformat durch Klicken bearbeiten</a:t>
            </a:r>
            <a:endParaRPr lang="de-DE" dirty="0"/>
          </a:p>
        </p:txBody>
      </p:sp>
      <p:sp>
        <p:nvSpPr>
          <p:cNvPr id="11" name="Textplatzhalter 10"/>
          <p:cNvSpPr>
            <a:spLocks noGrp="1"/>
          </p:cNvSpPr>
          <p:nvPr>
            <p:ph type="body" sz="quarter" idx="10" hasCustomPrompt="1"/>
          </p:nvPr>
        </p:nvSpPr>
        <p:spPr>
          <a:xfrm>
            <a:off x="248400" y="3362400"/>
            <a:ext cx="6656400" cy="460800"/>
          </a:xfrm>
        </p:spPr>
        <p:txBody>
          <a:bodyPr>
            <a:normAutofit/>
          </a:bodyPr>
          <a:lstStyle>
            <a:lvl1pPr marL="0" indent="0">
              <a:buNone/>
              <a:defRPr sz="2400" i="1">
                <a:solidFill>
                  <a:srgbClr val="3C3C3C"/>
                </a:solidFill>
                <a:latin typeface="+mj-lt"/>
              </a:defRPr>
            </a:lvl1pPr>
          </a:lstStyle>
          <a:p>
            <a:pPr lvl="0"/>
            <a:r>
              <a:rPr lang="de-DE" dirty="0" smtClean="0"/>
              <a:t>Untertitel durch Klicken bearbeiten</a:t>
            </a:r>
          </a:p>
        </p:txBody>
      </p:sp>
    </p:spTree>
    <p:extLst>
      <p:ext uri="{BB962C8B-B14F-4D97-AF65-F5344CB8AC3E}">
        <p14:creationId xmlns:p14="http://schemas.microsoft.com/office/powerpoint/2010/main" val="3515388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17.10.2016</a:t>
            </a:fld>
            <a:endParaRPr lang="de-DE" dirty="0"/>
          </a:p>
        </p:txBody>
      </p:sp>
      <p:sp>
        <p:nvSpPr>
          <p:cNvPr id="5" name="Fußzeilenplatzhalter 4"/>
          <p:cNvSpPr>
            <a:spLocks noGrp="1"/>
          </p:cNvSpPr>
          <p:nvPr>
            <p:ph type="ftr" sz="quarter" idx="11"/>
          </p:nvPr>
        </p:nvSpPr>
        <p:spPr/>
        <p:txBody>
          <a:bodyPr/>
          <a:lstStyle>
            <a:lvl1pPr>
              <a:defRPr>
                <a:latin typeface="+mn-lt"/>
                <a:ea typeface="Unit Offc Light" pitchFamily="34" charset="0"/>
                <a:cs typeface="Calibri" pitchFamily="34" charset="0"/>
              </a:defRPr>
            </a:lvl1pPr>
          </a:lstStyle>
          <a:p>
            <a:endParaRPr lang="de-DE" dirty="0"/>
          </a:p>
        </p:txBody>
      </p:sp>
      <p:sp>
        <p:nvSpPr>
          <p:cNvPr id="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10" name="Textplatzhalter 9"/>
          <p:cNvSpPr>
            <a:spLocks noGrp="1"/>
          </p:cNvSpPr>
          <p:nvPr>
            <p:ph type="body" sz="quarter" idx="14" hasCustomPrompt="1"/>
          </p:nvPr>
        </p:nvSpPr>
        <p:spPr>
          <a:xfrm>
            <a:off x="190800" y="507600"/>
            <a:ext cx="6958800" cy="432000"/>
          </a:xfrm>
        </p:spPr>
        <p:txBody>
          <a:bodyPr>
            <a:normAutofit/>
          </a:bodyPr>
          <a:lstStyle>
            <a:lvl1pPr marL="0" indent="0">
              <a:buNone/>
              <a:defRPr sz="2200">
                <a:solidFill>
                  <a:srgbClr val="FFFFFF"/>
                </a:solidFill>
                <a:latin typeface="+mj-lt"/>
              </a:defRPr>
            </a:lvl1pPr>
          </a:lstStyle>
          <a:p>
            <a:pPr lvl="0"/>
            <a:r>
              <a:rPr lang="de-DE" dirty="0" smtClean="0"/>
              <a:t>Titel durch Klicken hinzufügen</a:t>
            </a:r>
          </a:p>
        </p:txBody>
      </p:sp>
      <p:sp>
        <p:nvSpPr>
          <p:cNvPr id="7" name="Inhaltsplatzhalter 7"/>
          <p:cNvSpPr>
            <a:spLocks noGrp="1"/>
          </p:cNvSpPr>
          <p:nvPr>
            <p:ph sz="quarter" idx="15"/>
          </p:nvPr>
        </p:nvSpPr>
        <p:spPr>
          <a:xfrm>
            <a:off x="190800" y="1191600"/>
            <a:ext cx="7772400" cy="45252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850713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17.10.2016</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5" name="Textplatzhalter 4"/>
          <p:cNvSpPr>
            <a:spLocks noGrp="1"/>
          </p:cNvSpPr>
          <p:nvPr>
            <p:ph type="body" sz="quarter" idx="13" hasCustomPrompt="1"/>
          </p:nvPr>
        </p:nvSpPr>
        <p:spPr>
          <a:xfrm>
            <a:off x="190800" y="1173600"/>
            <a:ext cx="6958800" cy="370800"/>
          </a:xfrm>
        </p:spPr>
        <p:txBody>
          <a:bodyPr/>
          <a:lstStyle>
            <a:lvl1pPr marL="0" indent="0">
              <a:buNone/>
              <a:defRPr baseline="0">
                <a:solidFill>
                  <a:srgbClr val="3C3C3C"/>
                </a:solidFill>
              </a:defRPr>
            </a:lvl1pPr>
          </a:lstStyle>
          <a:p>
            <a:pPr lvl="0"/>
            <a:r>
              <a:rPr lang="de-DE" dirty="0" smtClean="0"/>
              <a:t>Untertitel durch Klicken hinzufügen</a:t>
            </a:r>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624975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p>
            <a:r>
              <a:rPr lang="de-DE" dirty="0" smtClean="0"/>
              <a:t>Titel durch Klicken hinzufügen</a:t>
            </a:r>
            <a:endParaRPr lang="de-DE" dirty="0"/>
          </a:p>
        </p:txBody>
      </p:sp>
      <p:sp>
        <p:nvSpPr>
          <p:cNvPr id="3" name="Textplatzhalter 2"/>
          <p:cNvSpPr>
            <a:spLocks noGrp="1"/>
          </p:cNvSpPr>
          <p:nvPr>
            <p:ph type="body" idx="1"/>
          </p:nvPr>
        </p:nvSpPr>
        <p:spPr>
          <a:xfrm>
            <a:off x="190800" y="1191600"/>
            <a:ext cx="77724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marL="2057400" lvl="4" indent="-228600" algn="l" defTabSz="914400" rtl="0" eaLnBrk="1" latinLnBrk="0" hangingPunct="1">
              <a:spcBef>
                <a:spcPct val="20000"/>
              </a:spcBef>
              <a:buFont typeface="Arial" pitchFamily="34" charset="0"/>
              <a:buChar char="»"/>
            </a:pPr>
            <a:r>
              <a:rPr lang="de-DE" dirty="0" smtClean="0"/>
              <a:t>Fünfte Ebene</a:t>
            </a:r>
            <a:endParaRPr lang="de-DE" dirty="0"/>
          </a:p>
        </p:txBody>
      </p:sp>
      <p:sp>
        <p:nvSpPr>
          <p:cNvPr id="4" name="Datumsplatzhalter 3"/>
          <p:cNvSpPr>
            <a:spLocks noGrp="1"/>
          </p:cNvSpPr>
          <p:nvPr>
            <p:ph type="dt" sz="half" idx="2"/>
          </p:nvPr>
        </p:nvSpPr>
        <p:spPr>
          <a:xfrm>
            <a:off x="7416000" y="1267200"/>
            <a:ext cx="1512000" cy="237600"/>
          </a:xfrm>
          <a:prstGeom prst="rect">
            <a:avLst/>
          </a:prstGeom>
        </p:spPr>
        <p:txBody>
          <a:bodyPr vert="horz" lIns="91440" tIns="45720" rIns="91440" bIns="45720" rtlCol="0" anchor="ctr"/>
          <a:lstStyle>
            <a:lvl1pPr algn="r">
              <a:defRPr lang="de-DE" sz="1000" kern="1200" smtClean="0">
                <a:solidFill>
                  <a:schemeClr val="tx1">
                    <a:tint val="75000"/>
                  </a:schemeClr>
                </a:solidFill>
                <a:latin typeface="+mn-lt"/>
                <a:ea typeface="+mn-ea"/>
                <a:cs typeface="Calibri" pitchFamily="34" charset="0"/>
              </a:defRPr>
            </a:lvl1pPr>
          </a:lstStyle>
          <a:p>
            <a:fld id="{B8BD3DE2-38B1-4853-B31F-A8803CD6DF91}" type="datetime1">
              <a:rPr lang="de-DE" smtClean="0"/>
              <a:pPr/>
              <a:t>17.10.2016</a:t>
            </a:fld>
            <a:endParaRPr lang="de-DE" dirty="0"/>
          </a:p>
        </p:txBody>
      </p:sp>
      <p:sp>
        <p:nvSpPr>
          <p:cNvPr id="5" name="Fußzeilenplatzhalter 4"/>
          <p:cNvSpPr>
            <a:spLocks noGrp="1"/>
          </p:cNvSpPr>
          <p:nvPr>
            <p:ph type="ftr" sz="quarter" idx="3"/>
          </p:nvPr>
        </p:nvSpPr>
        <p:spPr>
          <a:xfrm>
            <a:off x="7416000" y="1090800"/>
            <a:ext cx="1512000" cy="237600"/>
          </a:xfrm>
          <a:prstGeom prst="rect">
            <a:avLst/>
          </a:prstGeom>
        </p:spPr>
        <p:txBody>
          <a:bodyPr vert="horz" lIns="91440" tIns="45720" rIns="91440" bIns="45720" rtlCol="0" anchor="ctr"/>
          <a:lstStyle>
            <a:lvl1pPr algn="r">
              <a:defRPr sz="1000">
                <a:solidFill>
                  <a:schemeClr val="tx1">
                    <a:tint val="75000"/>
                  </a:schemeClr>
                </a:solidFill>
                <a:latin typeface="+mn-lt"/>
                <a:cs typeface="Calibri" pitchFamily="34" charset="0"/>
              </a:defRPr>
            </a:lvl1pPr>
          </a:lstStyle>
          <a:p>
            <a:endParaRPr lang="de-DE" dirty="0"/>
          </a:p>
        </p:txBody>
      </p:sp>
      <p:sp>
        <p:nvSpPr>
          <p:cNvPr id="6" name="Foliennummernplatzhalter 5"/>
          <p:cNvSpPr>
            <a:spLocks noGrp="1"/>
          </p:cNvSpPr>
          <p:nvPr>
            <p:ph type="sldNum" sz="quarter" idx="4"/>
          </p:nvPr>
        </p:nvSpPr>
        <p:spPr>
          <a:xfrm>
            <a:off x="7416000" y="1411200"/>
            <a:ext cx="1512000" cy="237600"/>
          </a:xfrm>
          <a:prstGeom prst="rect">
            <a:avLst/>
          </a:prstGeom>
        </p:spPr>
        <p:txBody>
          <a:bodyPr vert="horz" lIns="91440" tIns="45720" rIns="91440" bIns="45720" rtlCol="0" anchor="ctr"/>
          <a:lstStyle>
            <a:lvl1pPr algn="r">
              <a:defRPr lang="de-DE" sz="1000" kern="1200" smtClean="0">
                <a:solidFill>
                  <a:schemeClr val="tx1">
                    <a:tint val="75000"/>
                  </a:schemeClr>
                </a:solidFill>
                <a:latin typeface="+mn-lt"/>
                <a:ea typeface="+mn-ea"/>
                <a:cs typeface="Calibri" pitchFamily="34" charset="0"/>
              </a:defRPr>
            </a:lvl1pPr>
          </a:lstStyle>
          <a:p>
            <a:r>
              <a:rPr lang="de-DE" dirty="0" smtClean="0"/>
              <a:t>Folie </a:t>
            </a:r>
            <a:fld id="{926B1129-68A9-45EB-A8FC-F0EB4D55ADFA}" type="slidenum">
              <a:rPr lang="de-DE" smtClean="0"/>
              <a:pPr/>
              <a:t>‹Nr.›</a:t>
            </a:fld>
            <a:endParaRPr lang="de-DE" dirty="0"/>
          </a:p>
        </p:txBody>
      </p:sp>
    </p:spTree>
    <p:extLst>
      <p:ext uri="{BB962C8B-B14F-4D97-AF65-F5344CB8AC3E}">
        <p14:creationId xmlns:p14="http://schemas.microsoft.com/office/powerpoint/2010/main" val="62852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p:txStyles>
    <p:titleStyle>
      <a:lvl1pPr algn="l" defTabSz="914400" rtl="0" eaLnBrk="1" latinLnBrk="0" hangingPunct="1">
        <a:spcBef>
          <a:spcPct val="0"/>
        </a:spcBef>
        <a:buNone/>
        <a:defRPr sz="2200" kern="1200">
          <a:solidFill>
            <a:schemeClr val="bg1"/>
          </a:solidFill>
          <a:latin typeface="Calibri" pitchFamily="34" charset="0"/>
          <a:ea typeface="Unit Offc Light" pitchFamily="34" charset="0"/>
          <a:cs typeface="Calibri" pitchFamily="34" charset="0"/>
        </a:defRPr>
      </a:lvl1pPr>
    </p:titleStyle>
    <p:body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de-DE" sz="1800" kern="1200" baseline="0" dirty="0" smtClean="0">
          <a:solidFill>
            <a:srgbClr val="3C3C3C"/>
          </a:solidFill>
          <a:latin typeface="+mn-lt"/>
          <a:ea typeface="Unit Offc Light" pitchFamily="34" charset="0"/>
          <a:cs typeface="Calibri" pitchFamily="34" charset="0"/>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de-DE" sz="14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Recall of the 2015 Service Delivery </a:t>
            </a:r>
            <a:r>
              <a:rPr lang="en-US" dirty="0" smtClean="0"/>
              <a:t>Project</a:t>
            </a:r>
            <a:br>
              <a:rPr lang="en-US" dirty="0" smtClean="0"/>
            </a:br>
            <a:r>
              <a:rPr lang="en-US" dirty="0" smtClean="0"/>
              <a:t>in </a:t>
            </a:r>
            <a:r>
              <a:rPr lang="en-US" dirty="0"/>
              <a:t>Albania </a:t>
            </a:r>
            <a:endParaRPr lang="de-DE" dirty="0"/>
          </a:p>
        </p:txBody>
      </p:sp>
      <p:sp>
        <p:nvSpPr>
          <p:cNvPr id="3" name="Textplatzhalter 2"/>
          <p:cNvSpPr>
            <a:spLocks noGrp="1"/>
          </p:cNvSpPr>
          <p:nvPr>
            <p:ph type="body" sz="quarter" idx="10"/>
          </p:nvPr>
        </p:nvSpPr>
        <p:spPr/>
        <p:txBody>
          <a:bodyPr/>
          <a:lstStyle/>
          <a:p>
            <a:r>
              <a:rPr lang="de-DE" dirty="0" smtClean="0"/>
              <a:t>Andreas Schaffhauser, Georg Pistotnik, ZAMG</a:t>
            </a:r>
            <a:endParaRPr lang="de-DE" dirty="0"/>
          </a:p>
        </p:txBody>
      </p:sp>
    </p:spTree>
    <p:extLst>
      <p:ext uri="{BB962C8B-B14F-4D97-AF65-F5344CB8AC3E}">
        <p14:creationId xmlns:p14="http://schemas.microsoft.com/office/powerpoint/2010/main" val="67749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Description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10</a:t>
            </a:fld>
            <a:endParaRPr lang="de-DE" dirty="0"/>
          </a:p>
        </p:txBody>
      </p:sp>
      <p:sp>
        <p:nvSpPr>
          <p:cNvPr id="5" name="Textplatzhalter 4"/>
          <p:cNvSpPr>
            <a:spLocks noGrp="1"/>
          </p:cNvSpPr>
          <p:nvPr>
            <p:ph type="body" sz="quarter" idx="14"/>
          </p:nvPr>
        </p:nvSpPr>
        <p:spPr/>
        <p:txBody>
          <a:bodyPr>
            <a:normAutofit fontScale="92500"/>
          </a:bodyPr>
          <a:lstStyle/>
          <a:p>
            <a:r>
              <a:rPr lang="de-DE" dirty="0" smtClean="0"/>
              <a:t>Implementation </a:t>
            </a:r>
            <a:r>
              <a:rPr lang="de-DE" dirty="0" err="1" smtClean="0"/>
              <a:t>of</a:t>
            </a:r>
            <a:r>
              <a:rPr lang="de-DE" dirty="0" smtClean="0"/>
              <a:t> </a:t>
            </a:r>
            <a:r>
              <a:rPr lang="de-DE" dirty="0" err="1" smtClean="0"/>
              <a:t>the</a:t>
            </a:r>
            <a:r>
              <a:rPr lang="de-DE" dirty="0" smtClean="0"/>
              <a:t> WMO </a:t>
            </a:r>
            <a:r>
              <a:rPr lang="de-DE" dirty="0" err="1" smtClean="0"/>
              <a:t>Delivery</a:t>
            </a:r>
            <a:r>
              <a:rPr lang="de-DE" dirty="0" smtClean="0"/>
              <a:t> Progress Model (SDPM)</a:t>
            </a:r>
          </a:p>
        </p:txBody>
      </p:sp>
      <p:sp>
        <p:nvSpPr>
          <p:cNvPr id="6" name="Inhaltsplatzhalter 5"/>
          <p:cNvSpPr>
            <a:spLocks noGrp="1"/>
          </p:cNvSpPr>
          <p:nvPr>
            <p:ph sz="quarter" idx="15"/>
          </p:nvPr>
        </p:nvSpPr>
        <p:spPr>
          <a:xfrm>
            <a:off x="323528" y="1280064"/>
            <a:ext cx="7772400" cy="3085040"/>
          </a:xfrm>
        </p:spPr>
        <p:txBody>
          <a:bodyPr>
            <a:normAutofit/>
          </a:bodyPr>
          <a:lstStyle/>
          <a:p>
            <a:pPr marL="0" indent="0">
              <a:lnSpc>
                <a:spcPct val="114000"/>
              </a:lnSpc>
              <a:spcAft>
                <a:spcPts val="600"/>
              </a:spcAft>
              <a:buNone/>
            </a:pPr>
            <a:r>
              <a:rPr lang="en-US" sz="2000" dirty="0"/>
              <a:t>WMO proposed a </a:t>
            </a:r>
            <a:r>
              <a:rPr lang="en-US" sz="2000" b="1" dirty="0"/>
              <a:t>three-step process </a:t>
            </a:r>
            <a:r>
              <a:rPr lang="en-US" sz="2000" dirty="0"/>
              <a:t>for the implementation </a:t>
            </a:r>
            <a:endParaRPr lang="en-US" sz="2000" dirty="0" smtClean="0"/>
          </a:p>
          <a:p>
            <a:pPr marL="0" indent="0">
              <a:lnSpc>
                <a:spcPct val="114000"/>
              </a:lnSpc>
              <a:spcAft>
                <a:spcPts val="600"/>
              </a:spcAft>
              <a:buNone/>
            </a:pPr>
            <a:r>
              <a:rPr lang="en-US" sz="2000" dirty="0" smtClean="0"/>
              <a:t>of </a:t>
            </a:r>
            <a:r>
              <a:rPr lang="en-US" sz="2000" dirty="0"/>
              <a:t>the </a:t>
            </a:r>
            <a:r>
              <a:rPr lang="en-US" sz="2000" dirty="0" smtClean="0"/>
              <a:t>SDPM</a:t>
            </a:r>
          </a:p>
          <a:p>
            <a:pPr>
              <a:lnSpc>
                <a:spcPct val="114000"/>
              </a:lnSpc>
              <a:spcAft>
                <a:spcPts val="600"/>
              </a:spcAft>
              <a:buFont typeface="Wingdings" panose="05000000000000000000" pitchFamily="2" charset="2"/>
              <a:buChar char="Ø"/>
            </a:pPr>
            <a:r>
              <a:rPr lang="en-US" sz="2000" dirty="0" smtClean="0"/>
              <a:t>the </a:t>
            </a:r>
            <a:r>
              <a:rPr lang="en-US" sz="2000" dirty="0"/>
              <a:t>determination of the current service delivery level of </a:t>
            </a:r>
            <a:r>
              <a:rPr lang="en-US" sz="2000" dirty="0" smtClean="0"/>
              <a:t>IGEWE </a:t>
            </a:r>
            <a:endParaRPr lang="en-US" sz="2000" dirty="0"/>
          </a:p>
          <a:p>
            <a:pPr>
              <a:lnSpc>
                <a:spcPct val="114000"/>
              </a:lnSpc>
              <a:spcAft>
                <a:spcPts val="600"/>
              </a:spcAft>
              <a:buFont typeface="Wingdings" panose="05000000000000000000" pitchFamily="2" charset="2"/>
              <a:buChar char="Ø"/>
            </a:pPr>
            <a:r>
              <a:rPr lang="en-US" sz="2000" dirty="0" smtClean="0"/>
              <a:t>the </a:t>
            </a:r>
            <a:r>
              <a:rPr lang="en-US" sz="2000" dirty="0"/>
              <a:t>definition where IGEWE should be in the future </a:t>
            </a:r>
            <a:endParaRPr lang="en-US" sz="2000" dirty="0" smtClean="0"/>
          </a:p>
          <a:p>
            <a:pPr>
              <a:buFont typeface="Wingdings" panose="05000000000000000000" pitchFamily="2" charset="2"/>
              <a:buChar char="Ø"/>
            </a:pPr>
            <a:r>
              <a:rPr lang="en-US" sz="2000" dirty="0" smtClean="0"/>
              <a:t>the </a:t>
            </a:r>
            <a:r>
              <a:rPr lang="en-US" sz="2000" dirty="0"/>
              <a:t>development of a strategic plan to get </a:t>
            </a:r>
            <a:r>
              <a:rPr lang="en-US" sz="2000" dirty="0" smtClean="0"/>
              <a:t>there</a:t>
            </a:r>
            <a:endParaRPr lang="de-DE"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45024"/>
            <a:ext cx="6834535" cy="286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220072" y="3861048"/>
            <a:ext cx="2016224" cy="26483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183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Assessment</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11</a:t>
            </a:fld>
            <a:endParaRPr lang="de-DE" dirty="0"/>
          </a:p>
        </p:txBody>
      </p:sp>
      <p:sp>
        <p:nvSpPr>
          <p:cNvPr id="5" name="Textplatzhalter 4"/>
          <p:cNvSpPr>
            <a:spLocks noGrp="1"/>
          </p:cNvSpPr>
          <p:nvPr>
            <p:ph type="body" sz="quarter" idx="14"/>
          </p:nvPr>
        </p:nvSpPr>
        <p:spPr/>
        <p:txBody>
          <a:bodyPr/>
          <a:lstStyle/>
          <a:p>
            <a:r>
              <a:rPr lang="de-DE" dirty="0" smtClean="0"/>
              <a:t>Assessment </a:t>
            </a:r>
            <a:r>
              <a:rPr lang="de-DE" dirty="0" err="1" smtClean="0"/>
              <a:t>of</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level</a:t>
            </a:r>
            <a:r>
              <a:rPr lang="de-DE" dirty="0" smtClean="0"/>
              <a:t> in </a:t>
            </a:r>
            <a:r>
              <a:rPr lang="de-DE" dirty="0" err="1" smtClean="0"/>
              <a:t>the</a:t>
            </a:r>
            <a:r>
              <a:rPr lang="de-DE" dirty="0" smtClean="0"/>
              <a:t> SDPM</a:t>
            </a:r>
            <a:endParaRPr lang="de-DE" dirty="0"/>
          </a:p>
        </p:txBody>
      </p:sp>
      <p:sp>
        <p:nvSpPr>
          <p:cNvPr id="6" name="Inhaltsplatzhalter 5"/>
          <p:cNvSpPr>
            <a:spLocks noGrp="1"/>
          </p:cNvSpPr>
          <p:nvPr>
            <p:ph sz="quarter" idx="15"/>
          </p:nvPr>
        </p:nvSpPr>
        <p:spPr>
          <a:xfrm>
            <a:off x="179512" y="1196752"/>
            <a:ext cx="7772400" cy="5317288"/>
          </a:xfrm>
        </p:spPr>
        <p:txBody>
          <a:bodyPr>
            <a:noAutofit/>
          </a:bodyPr>
          <a:lstStyle/>
          <a:p>
            <a:pPr>
              <a:lnSpc>
                <a:spcPct val="114000"/>
              </a:lnSpc>
              <a:spcAft>
                <a:spcPts val="600"/>
              </a:spcAft>
              <a:buFont typeface="Wingdings" panose="05000000000000000000" pitchFamily="2" charset="2"/>
              <a:buChar char="Ø"/>
            </a:pPr>
            <a:r>
              <a:rPr lang="en-US" sz="2000" dirty="0" smtClean="0"/>
              <a:t>The </a:t>
            </a:r>
            <a:r>
              <a:rPr lang="en-US" sz="2000" dirty="0"/>
              <a:t>SDPM </a:t>
            </a:r>
            <a:r>
              <a:rPr lang="en-US" sz="2000" dirty="0" smtClean="0"/>
              <a:t>model serves </a:t>
            </a:r>
            <a:r>
              <a:rPr lang="en-US" sz="2000" dirty="0"/>
              <a:t>as a tool for the </a:t>
            </a:r>
            <a:r>
              <a:rPr lang="en-US" sz="2000" b="1" dirty="0"/>
              <a:t>assessment of the current </a:t>
            </a:r>
            <a:r>
              <a:rPr lang="en-US" sz="2000" b="1" dirty="0" smtClean="0"/>
              <a:t>development level.</a:t>
            </a:r>
            <a:r>
              <a:rPr lang="en-US" sz="2000" dirty="0" smtClean="0"/>
              <a:t> </a:t>
            </a:r>
            <a:r>
              <a:rPr lang="en-US" sz="2000" dirty="0"/>
              <a:t>The assessment </a:t>
            </a:r>
            <a:r>
              <a:rPr lang="en-US" sz="2000" dirty="0" smtClean="0"/>
              <a:t>can carried </a:t>
            </a:r>
            <a:r>
              <a:rPr lang="en-US" sz="2000" dirty="0"/>
              <a:t>out </a:t>
            </a:r>
            <a:r>
              <a:rPr lang="en-US" sz="2000" dirty="0" smtClean="0"/>
              <a:t>in </a:t>
            </a:r>
            <a:r>
              <a:rPr lang="en-US" sz="2000" dirty="0"/>
              <a:t>two </a:t>
            </a:r>
            <a:r>
              <a:rPr lang="en-US" sz="2000" dirty="0" smtClean="0"/>
              <a:t>subsequent </a:t>
            </a:r>
            <a:r>
              <a:rPr lang="en-US" sz="2000" dirty="0"/>
              <a:t>steps, namely </a:t>
            </a:r>
            <a:r>
              <a:rPr lang="en-US" sz="2000" dirty="0" smtClean="0"/>
              <a:t>by a </a:t>
            </a:r>
            <a:r>
              <a:rPr lang="en-US" sz="2000" b="1" dirty="0" smtClean="0"/>
              <a:t>self assessment </a:t>
            </a:r>
            <a:r>
              <a:rPr lang="en-US" sz="2000" dirty="0" smtClean="0"/>
              <a:t>followed </a:t>
            </a:r>
            <a:r>
              <a:rPr lang="en-US" sz="2000" dirty="0"/>
              <a:t>by the discussion and revision of the results together with </a:t>
            </a:r>
            <a:r>
              <a:rPr lang="en-US" sz="2000" dirty="0" smtClean="0"/>
              <a:t>the management of NHMS and </a:t>
            </a:r>
            <a:r>
              <a:rPr lang="en-US" sz="2000" dirty="0"/>
              <a:t>the responsible staff members. </a:t>
            </a:r>
            <a:endParaRPr lang="en-US" sz="1400" dirty="0"/>
          </a:p>
          <a:p>
            <a:pPr>
              <a:lnSpc>
                <a:spcPct val="114000"/>
              </a:lnSpc>
              <a:spcAft>
                <a:spcPts val="600"/>
              </a:spcAft>
              <a:buFont typeface="Wingdings" panose="05000000000000000000" pitchFamily="2" charset="2"/>
              <a:buChar char="Ø"/>
            </a:pPr>
            <a:r>
              <a:rPr lang="en-US" sz="2000" dirty="0"/>
              <a:t>All </a:t>
            </a:r>
            <a:r>
              <a:rPr lang="en-US" sz="2000" b="1" dirty="0"/>
              <a:t>current practices</a:t>
            </a:r>
            <a:r>
              <a:rPr lang="en-US" sz="2000" dirty="0"/>
              <a:t> are systematically </a:t>
            </a:r>
            <a:r>
              <a:rPr lang="en-US" sz="2000" b="1" dirty="0"/>
              <a:t>reviewed against </a:t>
            </a:r>
            <a:r>
              <a:rPr lang="en-US" sz="2000" dirty="0"/>
              <a:t>the definitions provided in </a:t>
            </a:r>
            <a:r>
              <a:rPr lang="en-US" sz="2000" b="1" dirty="0"/>
              <a:t>the SDPM</a:t>
            </a:r>
            <a:r>
              <a:rPr lang="en-US" sz="2000" dirty="0"/>
              <a:t>. The answers to the questions of each of the six strategic elements justify the current status of the service delivery processes </a:t>
            </a:r>
            <a:r>
              <a:rPr lang="en-US" sz="2000" dirty="0" smtClean="0"/>
              <a:t>in </a:t>
            </a:r>
            <a:r>
              <a:rPr lang="en-US" sz="2000" dirty="0"/>
              <a:t>an objective way. </a:t>
            </a:r>
            <a:endParaRPr lang="en-US" sz="1400" dirty="0"/>
          </a:p>
          <a:p>
            <a:pPr>
              <a:lnSpc>
                <a:spcPct val="114000"/>
              </a:lnSpc>
              <a:spcAft>
                <a:spcPts val="600"/>
              </a:spcAft>
              <a:buFont typeface="Wingdings" panose="05000000000000000000" pitchFamily="2" charset="2"/>
              <a:buChar char="Ø"/>
            </a:pPr>
            <a:r>
              <a:rPr lang="en-US" sz="2000" dirty="0"/>
              <a:t>The assessment </a:t>
            </a:r>
            <a:r>
              <a:rPr lang="en-US" sz="2000" dirty="0" smtClean="0"/>
              <a:t>was documented </a:t>
            </a:r>
            <a:r>
              <a:rPr lang="en-US" sz="2000" dirty="0"/>
              <a:t>in a </a:t>
            </a:r>
            <a:r>
              <a:rPr lang="en-US" sz="2000" b="1" dirty="0"/>
              <a:t>report</a:t>
            </a:r>
            <a:r>
              <a:rPr lang="en-US" sz="2000" dirty="0"/>
              <a:t> that describes the state of development of </a:t>
            </a:r>
            <a:r>
              <a:rPr lang="en-US" sz="2000" dirty="0" smtClean="0"/>
              <a:t>the Met Services for </a:t>
            </a:r>
            <a:r>
              <a:rPr lang="en-US" sz="2000" dirty="0"/>
              <a:t>each element, including a detailed answer to </a:t>
            </a:r>
            <a:r>
              <a:rPr lang="en-US" sz="2000" dirty="0" smtClean="0"/>
              <a:t>each </a:t>
            </a:r>
            <a:r>
              <a:rPr lang="en-US" sz="2000" dirty="0"/>
              <a:t>question posed in the SDPM, with specific evidence provided wherever possible. </a:t>
            </a:r>
            <a:endParaRPr lang="de-DE" sz="2000" dirty="0"/>
          </a:p>
        </p:txBody>
      </p:sp>
    </p:spTree>
    <p:extLst>
      <p:ext uri="{BB962C8B-B14F-4D97-AF65-F5344CB8AC3E}">
        <p14:creationId xmlns:p14="http://schemas.microsoft.com/office/powerpoint/2010/main" val="429005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a:t>
            </a:r>
            <a:r>
              <a:rPr lang="de-DE" dirty="0" err="1" smtClean="0"/>
              <a:t>Descriptio</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12</a:t>
            </a:fld>
            <a:endParaRPr lang="de-DE" dirty="0"/>
          </a:p>
        </p:txBody>
      </p:sp>
      <p:sp>
        <p:nvSpPr>
          <p:cNvPr id="5" name="Textplatzhalter 4"/>
          <p:cNvSpPr>
            <a:spLocks noGrp="1"/>
          </p:cNvSpPr>
          <p:nvPr>
            <p:ph type="body" sz="quarter" idx="14"/>
          </p:nvPr>
        </p:nvSpPr>
        <p:spPr/>
        <p:txBody>
          <a:bodyPr/>
          <a:lstStyle/>
          <a:p>
            <a:r>
              <a:rPr lang="de-DE" dirty="0" smtClean="0"/>
              <a:t>WMO Service </a:t>
            </a:r>
            <a:r>
              <a:rPr lang="de-DE" dirty="0" err="1" smtClean="0"/>
              <a:t>Delivery</a:t>
            </a:r>
            <a:r>
              <a:rPr lang="de-DE" dirty="0" smtClean="0"/>
              <a:t> Progress Model (SDPM)</a:t>
            </a:r>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88" t="29657" r="14632" b="15487"/>
          <a:stretch/>
        </p:blipFill>
        <p:spPr bwMode="auto">
          <a:xfrm>
            <a:off x="229288" y="1556792"/>
            <a:ext cx="8902141"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203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SDPM Assessment</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13</a:t>
            </a:fld>
            <a:endParaRPr lang="de-DE" dirty="0"/>
          </a:p>
        </p:txBody>
      </p:sp>
      <p:sp>
        <p:nvSpPr>
          <p:cNvPr id="5" name="Textplatzhalter 4"/>
          <p:cNvSpPr>
            <a:spLocks noGrp="1"/>
          </p:cNvSpPr>
          <p:nvPr>
            <p:ph type="body" sz="quarter" idx="14"/>
          </p:nvPr>
        </p:nvSpPr>
        <p:spPr/>
        <p:txBody>
          <a:bodyPr/>
          <a:lstStyle/>
          <a:p>
            <a:r>
              <a:rPr lang="de-DE" dirty="0" smtClean="0"/>
              <a:t>SDPM Assessment </a:t>
            </a:r>
            <a:r>
              <a:rPr lang="de-DE" dirty="0" err="1" smtClean="0"/>
              <a:t>of</a:t>
            </a:r>
            <a:r>
              <a:rPr lang="de-DE" dirty="0" smtClean="0"/>
              <a:t> </a:t>
            </a:r>
            <a:r>
              <a:rPr lang="de-DE" dirty="0" err="1" smtClean="0"/>
              <a:t>the</a:t>
            </a:r>
            <a:r>
              <a:rPr lang="de-DE" dirty="0" smtClean="0"/>
              <a:t> Met Services </a:t>
            </a:r>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3949182923"/>
              </p:ext>
            </p:extLst>
          </p:nvPr>
        </p:nvGraphicFramePr>
        <p:xfrm>
          <a:off x="323528" y="1196752"/>
          <a:ext cx="7920880" cy="4583037"/>
        </p:xfrm>
        <a:graphic>
          <a:graphicData uri="http://schemas.openxmlformats.org/drawingml/2006/table">
            <a:tbl>
              <a:tblPr firstRow="1" firstCol="1" bandRow="1">
                <a:tableStyleId>{5C22544A-7EE6-4342-B048-85BDC9FD1C3A}</a:tableStyleId>
              </a:tblPr>
              <a:tblGrid>
                <a:gridCol w="2742076"/>
                <a:gridCol w="1252340"/>
                <a:gridCol w="1365876"/>
                <a:gridCol w="1365876"/>
                <a:gridCol w="1194712"/>
              </a:tblGrid>
              <a:tr h="275744">
                <a:tc>
                  <a:txBody>
                    <a:bodyPr/>
                    <a:lstStyle/>
                    <a:p>
                      <a:pPr algn="ctr">
                        <a:lnSpc>
                          <a:spcPct val="114000"/>
                        </a:lnSpc>
                        <a:spcBef>
                          <a:spcPts val="600"/>
                        </a:spcBef>
                        <a:spcAft>
                          <a:spcPts val="600"/>
                        </a:spcAft>
                      </a:pPr>
                      <a:r>
                        <a:rPr lang="en-US" sz="1400" dirty="0">
                          <a:effectLst/>
                        </a:rPr>
                        <a:t>Strategy Element</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Question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IGEWE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err="1">
                          <a:effectLst/>
                        </a:rPr>
                        <a:t>Albcontrol</a:t>
                      </a:r>
                      <a:r>
                        <a:rPr lang="en-US" sz="1400" dirty="0">
                          <a:effectLst/>
                        </a:rPr>
                        <a:t> Met</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MMS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rowSpan="4">
                  <a:txBody>
                    <a:bodyPr/>
                    <a:lstStyle/>
                    <a:p>
                      <a:pPr algn="l">
                        <a:lnSpc>
                          <a:spcPct val="114000"/>
                        </a:lnSpc>
                        <a:spcBef>
                          <a:spcPts val="600"/>
                        </a:spcBef>
                        <a:spcAft>
                          <a:spcPts val="0"/>
                        </a:spcAft>
                      </a:pPr>
                      <a:r>
                        <a:rPr lang="en-US" sz="1400" dirty="0">
                          <a:effectLst/>
                        </a:rPr>
                        <a:t>Element </a:t>
                      </a:r>
                      <a:r>
                        <a:rPr lang="en-US" sz="1400" dirty="0" smtClean="0">
                          <a:effectLst/>
                        </a:rPr>
                        <a:t>1</a:t>
                      </a:r>
                      <a:endParaRPr lang="de-DE" sz="1400" dirty="0" smtClean="0">
                        <a:effectLst/>
                      </a:endParaRPr>
                    </a:p>
                    <a:p>
                      <a:pPr algn="l">
                        <a:lnSpc>
                          <a:spcPct val="114000"/>
                        </a:lnSpc>
                        <a:spcBef>
                          <a:spcPts val="600"/>
                        </a:spcBef>
                        <a:spcAft>
                          <a:spcPts val="1200"/>
                        </a:spcAft>
                      </a:pPr>
                      <a:r>
                        <a:rPr lang="en-US" sz="1400" dirty="0" smtClean="0">
                          <a:effectLst/>
                        </a:rPr>
                        <a:t>Evaluate </a:t>
                      </a:r>
                      <a:r>
                        <a:rPr lang="en-US" sz="1400" dirty="0">
                          <a:effectLst/>
                        </a:rPr>
                        <a:t>user needs and decisions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4000"/>
                        </a:lnSpc>
                        <a:spcBef>
                          <a:spcPts val="600"/>
                        </a:spcBef>
                        <a:spcAft>
                          <a:spcPts val="600"/>
                        </a:spcAft>
                      </a:pPr>
                      <a:r>
                        <a:rPr lang="en-US" sz="1400" dirty="0">
                          <a:effectLst/>
                        </a:rPr>
                        <a:t>1a</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smtClean="0">
                          <a:effectLst/>
                          <a:latin typeface="+mn-lt"/>
                          <a:ea typeface="+mn-ea"/>
                          <a:cs typeface="+mn-cs"/>
                        </a:rPr>
                        <a:t>3/4</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1b</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1c</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1d</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9361">
                <a:tc rowSpan="2">
                  <a:txBody>
                    <a:bodyPr/>
                    <a:lstStyle/>
                    <a:p>
                      <a:pPr algn="l">
                        <a:lnSpc>
                          <a:spcPct val="114000"/>
                        </a:lnSpc>
                        <a:spcBef>
                          <a:spcPts val="600"/>
                        </a:spcBef>
                        <a:spcAft>
                          <a:spcPts val="600"/>
                        </a:spcAft>
                      </a:pPr>
                      <a:r>
                        <a:rPr lang="en-US" sz="1400" dirty="0">
                          <a:effectLst/>
                        </a:rPr>
                        <a:t>Element 2</a:t>
                      </a:r>
                      <a:br>
                        <a:rPr lang="en-US" sz="1400" dirty="0">
                          <a:effectLst/>
                        </a:rPr>
                      </a:br>
                      <a:r>
                        <a:rPr lang="en-US" sz="1400" dirty="0">
                          <a:effectLst/>
                        </a:rPr>
                        <a:t>Link service development and delivery to user needs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4000"/>
                        </a:lnSpc>
                        <a:spcBef>
                          <a:spcPts val="600"/>
                        </a:spcBef>
                        <a:spcAft>
                          <a:spcPts val="600"/>
                        </a:spcAft>
                      </a:pPr>
                      <a:r>
                        <a:rPr lang="en-US" sz="1400">
                          <a:effectLst/>
                        </a:rPr>
                        <a:t>2a</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97194">
                <a:tc vMerge="1">
                  <a:txBody>
                    <a:bodyPr/>
                    <a:lstStyle/>
                    <a:p>
                      <a:endParaRPr lang="de-DE"/>
                    </a:p>
                  </a:txBody>
                  <a:tcPr/>
                </a:tc>
                <a:tc>
                  <a:txBody>
                    <a:bodyPr/>
                    <a:lstStyle/>
                    <a:p>
                      <a:pPr algn="ctr">
                        <a:lnSpc>
                          <a:spcPct val="114000"/>
                        </a:lnSpc>
                        <a:spcBef>
                          <a:spcPts val="600"/>
                        </a:spcBef>
                        <a:spcAft>
                          <a:spcPts val="600"/>
                        </a:spcAft>
                      </a:pPr>
                      <a:r>
                        <a:rPr lang="en-US" sz="1400">
                          <a:effectLst/>
                        </a:rPr>
                        <a:t>2b</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38045">
                <a:tc rowSpan="2">
                  <a:txBody>
                    <a:bodyPr/>
                    <a:lstStyle/>
                    <a:p>
                      <a:pPr algn="l">
                        <a:lnSpc>
                          <a:spcPct val="114000"/>
                        </a:lnSpc>
                        <a:spcBef>
                          <a:spcPts val="600"/>
                        </a:spcBef>
                        <a:spcAft>
                          <a:spcPts val="600"/>
                        </a:spcAft>
                      </a:pPr>
                      <a:r>
                        <a:rPr lang="en-US" sz="1400" dirty="0">
                          <a:effectLst/>
                        </a:rPr>
                        <a:t>Element 3</a:t>
                      </a:r>
                      <a:br>
                        <a:rPr lang="en-US" sz="1400" dirty="0">
                          <a:effectLst/>
                        </a:rPr>
                      </a:br>
                      <a:r>
                        <a:rPr lang="en-US" sz="1400" dirty="0">
                          <a:effectLst/>
                        </a:rPr>
                        <a:t>Evaluate and monitor services performance and outcomes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4000"/>
                        </a:lnSpc>
                        <a:spcBef>
                          <a:spcPts val="600"/>
                        </a:spcBef>
                        <a:spcAft>
                          <a:spcPts val="600"/>
                        </a:spcAft>
                      </a:pPr>
                      <a:r>
                        <a:rPr lang="en-US" sz="1400">
                          <a:effectLst/>
                        </a:rPr>
                        <a:t>3a</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3</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48510">
                <a:tc vMerge="1">
                  <a:txBody>
                    <a:bodyPr/>
                    <a:lstStyle/>
                    <a:p>
                      <a:endParaRPr lang="de-DE"/>
                    </a:p>
                  </a:txBody>
                  <a:tcPr/>
                </a:tc>
                <a:tc>
                  <a:txBody>
                    <a:bodyPr/>
                    <a:lstStyle/>
                    <a:p>
                      <a:pPr algn="ctr">
                        <a:lnSpc>
                          <a:spcPct val="114000"/>
                        </a:lnSpc>
                        <a:spcBef>
                          <a:spcPts val="600"/>
                        </a:spcBef>
                        <a:spcAft>
                          <a:spcPts val="600"/>
                        </a:spcAft>
                      </a:pPr>
                      <a:r>
                        <a:rPr lang="en-US" sz="1400">
                          <a:effectLst/>
                        </a:rPr>
                        <a:t>3b</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rowSpan="3">
                  <a:txBody>
                    <a:bodyPr/>
                    <a:lstStyle/>
                    <a:p>
                      <a:pPr algn="l">
                        <a:lnSpc>
                          <a:spcPct val="114000"/>
                        </a:lnSpc>
                        <a:spcBef>
                          <a:spcPts val="600"/>
                        </a:spcBef>
                        <a:spcAft>
                          <a:spcPts val="600"/>
                        </a:spcAft>
                      </a:pPr>
                      <a:r>
                        <a:rPr lang="en-US" sz="1400" dirty="0">
                          <a:effectLst/>
                        </a:rPr>
                        <a:t>Element 4</a:t>
                      </a:r>
                      <a:br>
                        <a:rPr lang="en-US" sz="1400" dirty="0">
                          <a:effectLst/>
                        </a:rPr>
                      </a:br>
                      <a:r>
                        <a:rPr lang="en-US" sz="1400" dirty="0">
                          <a:effectLst/>
                        </a:rPr>
                        <a:t>Sustain improved service delivery</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4000"/>
                        </a:lnSpc>
                        <a:spcBef>
                          <a:spcPts val="600"/>
                        </a:spcBef>
                        <a:spcAft>
                          <a:spcPts val="600"/>
                        </a:spcAft>
                      </a:pPr>
                      <a:r>
                        <a:rPr lang="en-US" sz="1400">
                          <a:effectLst/>
                        </a:rPr>
                        <a:t>4a</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4b</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3</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9577">
                <a:tc vMerge="1">
                  <a:txBody>
                    <a:bodyPr/>
                    <a:lstStyle/>
                    <a:p>
                      <a:endParaRPr lang="de-DE"/>
                    </a:p>
                  </a:txBody>
                  <a:tcPr/>
                </a:tc>
                <a:tc>
                  <a:txBody>
                    <a:bodyPr/>
                    <a:lstStyle/>
                    <a:p>
                      <a:pPr algn="ctr">
                        <a:lnSpc>
                          <a:spcPct val="114000"/>
                        </a:lnSpc>
                        <a:spcBef>
                          <a:spcPts val="600"/>
                        </a:spcBef>
                        <a:spcAft>
                          <a:spcPts val="600"/>
                        </a:spcAft>
                      </a:pPr>
                      <a:r>
                        <a:rPr lang="en-US" sz="1400">
                          <a:effectLst/>
                        </a:rPr>
                        <a:t>4c</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rowSpan="4">
                  <a:txBody>
                    <a:bodyPr/>
                    <a:lstStyle/>
                    <a:p>
                      <a:pPr algn="l">
                        <a:lnSpc>
                          <a:spcPct val="114000"/>
                        </a:lnSpc>
                        <a:spcBef>
                          <a:spcPts val="600"/>
                        </a:spcBef>
                        <a:spcAft>
                          <a:spcPts val="600"/>
                        </a:spcAft>
                      </a:pPr>
                      <a:r>
                        <a:rPr lang="en-US" sz="1400" dirty="0">
                          <a:effectLst/>
                        </a:rPr>
                        <a:t>Element 5</a:t>
                      </a:r>
                      <a:br>
                        <a:rPr lang="en-US" sz="1400" dirty="0">
                          <a:effectLst/>
                        </a:rPr>
                      </a:br>
                      <a:r>
                        <a:rPr lang="en-US" sz="1400" dirty="0">
                          <a:effectLst/>
                        </a:rPr>
                        <a:t>Development skills needed to sustain service </a:t>
                      </a:r>
                      <a:r>
                        <a:rPr lang="en-US" sz="1400" dirty="0" smtClean="0">
                          <a:effectLst/>
                        </a:rPr>
                        <a:t>delivery</a:t>
                      </a:r>
                    </a:p>
                  </a:txBody>
                  <a:tcPr marL="68580" marR="68580" marT="0" marB="0"/>
                </a:tc>
                <a:tc>
                  <a:txBody>
                    <a:bodyPr/>
                    <a:lstStyle/>
                    <a:p>
                      <a:pPr algn="ctr">
                        <a:lnSpc>
                          <a:spcPct val="114000"/>
                        </a:lnSpc>
                        <a:spcBef>
                          <a:spcPts val="600"/>
                        </a:spcBef>
                        <a:spcAft>
                          <a:spcPts val="600"/>
                        </a:spcAft>
                      </a:pPr>
                      <a:r>
                        <a:rPr lang="en-US" sz="1400">
                          <a:effectLst/>
                        </a:rPr>
                        <a:t>5a</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5b</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43489">
                <a:tc vMerge="1">
                  <a:txBody>
                    <a:bodyPr/>
                    <a:lstStyle/>
                    <a:p>
                      <a:endParaRPr lang="de-DE"/>
                    </a:p>
                  </a:txBody>
                  <a:tcPr/>
                </a:tc>
                <a:tc>
                  <a:txBody>
                    <a:bodyPr/>
                    <a:lstStyle/>
                    <a:p>
                      <a:pPr algn="ctr">
                        <a:lnSpc>
                          <a:spcPct val="114000"/>
                        </a:lnSpc>
                        <a:spcBef>
                          <a:spcPts val="600"/>
                        </a:spcBef>
                        <a:spcAft>
                          <a:spcPts val="600"/>
                        </a:spcAft>
                      </a:pPr>
                      <a:r>
                        <a:rPr lang="en-US" sz="1400">
                          <a:effectLst/>
                        </a:rPr>
                        <a:t>5c</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a:effectLst/>
                        </a:rPr>
                        <a:t>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33135">
                <a:tc vMerge="1">
                  <a:txBody>
                    <a:bodyPr/>
                    <a:lstStyle/>
                    <a:p>
                      <a:endParaRPr lang="de-DE"/>
                    </a:p>
                  </a:txBody>
                  <a:tcPr/>
                </a:tc>
                <a:tc>
                  <a:txBody>
                    <a:bodyPr/>
                    <a:lstStyle/>
                    <a:p>
                      <a:pPr algn="ctr">
                        <a:lnSpc>
                          <a:spcPct val="114000"/>
                        </a:lnSpc>
                        <a:spcBef>
                          <a:spcPts val="600"/>
                        </a:spcBef>
                        <a:spcAft>
                          <a:spcPts val="600"/>
                        </a:spcAft>
                      </a:pPr>
                      <a:r>
                        <a:rPr lang="en-US" sz="1400" dirty="0">
                          <a:effectLst/>
                        </a:rPr>
                        <a:t>5d</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2/3</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a:effectLst/>
                        </a:rPr>
                        <a:t>2</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4000"/>
                        </a:lnSpc>
                        <a:spcBef>
                          <a:spcPts val="600"/>
                        </a:spcBef>
                        <a:spcAft>
                          <a:spcPts val="600"/>
                        </a:spcAft>
                      </a:pPr>
                      <a:r>
                        <a:rPr lang="en-US" sz="1400" dirty="0" smtClean="0">
                          <a:effectLst/>
                        </a:rPr>
                        <a:t>3/4</a:t>
                      </a:r>
                    </a:p>
                  </a:txBody>
                  <a:tcPr marL="68580" marR="68580" marT="0" marB="0" anchor="ctr"/>
                </a:tc>
              </a:tr>
            </a:tbl>
          </a:graphicData>
        </a:graphic>
      </p:graphicFrame>
      <p:sp>
        <p:nvSpPr>
          <p:cNvPr id="8" name="Rectangle 1"/>
          <p:cNvSpPr>
            <a:spLocks noChangeArrowheads="1"/>
          </p:cNvSpPr>
          <p:nvPr/>
        </p:nvSpPr>
        <p:spPr bwMode="auto">
          <a:xfrm>
            <a:off x="345379" y="6237312"/>
            <a:ext cx="73949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smtClean="0">
                <a:ln>
                  <a:noFill/>
                </a:ln>
                <a:solidFill>
                  <a:schemeClr val="tx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level 1: undeveloped, </a:t>
            </a:r>
            <a:r>
              <a:rPr kumimoji="0" lang="en-US" altLang="de-DE" sz="1600" b="0"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level 2: development initiated, level</a:t>
            </a:r>
            <a:r>
              <a:rPr kumimoji="0" lang="en-US" altLang="de-DE"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3: development in progress,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smtClean="0">
                <a:ln>
                  <a:noFill/>
                </a:ln>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level 4: developed,</a:t>
            </a:r>
            <a:r>
              <a:rPr kumimoji="0" lang="en-US" altLang="de-DE" sz="1600" b="0" i="0" u="none" strike="noStrike" cap="none" normalizeH="0" dirty="0" smtClean="0">
                <a:ln>
                  <a:noFill/>
                </a:ln>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de-DE" sz="1600" b="0" i="0" u="none" strike="noStrike" cap="none" normalizeH="0" baseline="0" dirty="0" smtClean="0">
                <a:ln>
                  <a:noFill/>
                </a:ln>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level 5: advanced</a:t>
            </a:r>
            <a:endParaRPr kumimoji="0" lang="en-US" altLang="de-DE" sz="1600" b="0" i="0" u="none" strike="noStrike" cap="none" normalizeH="0" baseline="0" dirty="0" smtClean="0">
              <a:ln>
                <a:noFill/>
              </a:ln>
              <a:solidFill>
                <a:schemeClr val="bg1">
                  <a:lumMod val="65000"/>
                </a:schemeClr>
              </a:solidFill>
              <a:effectLst/>
              <a:latin typeface="Arial" panose="020B060402020202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453677108"/>
              </p:ext>
            </p:extLst>
          </p:nvPr>
        </p:nvGraphicFramePr>
        <p:xfrm>
          <a:off x="345377" y="5820919"/>
          <a:ext cx="7899030" cy="304800"/>
        </p:xfrm>
        <a:graphic>
          <a:graphicData uri="http://schemas.openxmlformats.org/drawingml/2006/table">
            <a:tbl>
              <a:tblPr firstRow="1" bandRow="1">
                <a:tableStyleId>{5C22544A-7EE6-4342-B048-85BDC9FD1C3A}</a:tableStyleId>
              </a:tblPr>
              <a:tblGrid>
                <a:gridCol w="2714455"/>
                <a:gridCol w="1224136"/>
                <a:gridCol w="1440160"/>
                <a:gridCol w="1296144"/>
                <a:gridCol w="1224135"/>
              </a:tblGrid>
              <a:tr h="203193">
                <a:tc>
                  <a:txBody>
                    <a:bodyPr/>
                    <a:lstStyle/>
                    <a:p>
                      <a:r>
                        <a:rPr lang="de-DE" sz="1400" dirty="0" smtClean="0"/>
                        <a:t>Summary</a:t>
                      </a:r>
                      <a:endParaRPr lang="de-DE" sz="1400" dirty="0"/>
                    </a:p>
                  </a:txBody>
                  <a:tcPr/>
                </a:tc>
                <a:tc>
                  <a:txBody>
                    <a:bodyPr/>
                    <a:lstStyle/>
                    <a:p>
                      <a:endParaRPr lang="de-DE" sz="1400" dirty="0"/>
                    </a:p>
                  </a:txBody>
                  <a:tcPr>
                    <a:solidFill>
                      <a:srgbClr val="E9EDF4"/>
                    </a:solidFill>
                  </a:tcPr>
                </a:tc>
                <a:tc>
                  <a:txBody>
                    <a:bodyPr/>
                    <a:lstStyle/>
                    <a:p>
                      <a:pPr algn="ctr"/>
                      <a:r>
                        <a:rPr lang="de-DE" sz="1400" dirty="0" smtClean="0">
                          <a:solidFill>
                            <a:schemeClr val="tx1"/>
                          </a:solidFill>
                        </a:rPr>
                        <a:t>2</a:t>
                      </a:r>
                      <a:endParaRPr lang="de-DE" sz="1400" dirty="0">
                        <a:solidFill>
                          <a:schemeClr val="tx1"/>
                        </a:solidFill>
                      </a:endParaRPr>
                    </a:p>
                  </a:txBody>
                  <a:tcPr>
                    <a:solidFill>
                      <a:srgbClr val="E9EDF4"/>
                    </a:solidFill>
                  </a:tcPr>
                </a:tc>
                <a:tc>
                  <a:txBody>
                    <a:bodyPr/>
                    <a:lstStyle/>
                    <a:p>
                      <a:pPr algn="ctr"/>
                      <a:r>
                        <a:rPr lang="de-DE" sz="1400" dirty="0" smtClean="0">
                          <a:solidFill>
                            <a:schemeClr val="tx1"/>
                          </a:solidFill>
                        </a:rPr>
                        <a:t>3</a:t>
                      </a:r>
                      <a:endParaRPr lang="de-DE" sz="1400" dirty="0">
                        <a:solidFill>
                          <a:schemeClr val="tx1"/>
                        </a:solidFill>
                      </a:endParaRPr>
                    </a:p>
                  </a:txBody>
                  <a:tcPr>
                    <a:solidFill>
                      <a:srgbClr val="E9EDF4"/>
                    </a:solidFill>
                  </a:tcPr>
                </a:tc>
                <a:tc>
                  <a:txBody>
                    <a:bodyPr/>
                    <a:lstStyle/>
                    <a:p>
                      <a:pPr algn="ctr"/>
                      <a:r>
                        <a:rPr lang="de-DE" sz="1400" dirty="0" smtClean="0">
                          <a:solidFill>
                            <a:schemeClr val="tx1"/>
                          </a:solidFill>
                        </a:rPr>
                        <a:t>3</a:t>
                      </a:r>
                      <a:endParaRPr lang="de-DE" sz="1400" dirty="0">
                        <a:solidFill>
                          <a:schemeClr val="tx1"/>
                        </a:solidFill>
                      </a:endParaRPr>
                    </a:p>
                  </a:txBody>
                  <a:tcPr>
                    <a:solidFill>
                      <a:srgbClr val="E9EDF4"/>
                    </a:solidFill>
                  </a:tcPr>
                </a:tc>
              </a:tr>
            </a:tbl>
          </a:graphicData>
        </a:graphic>
      </p:graphicFrame>
    </p:spTree>
    <p:extLst>
      <p:ext uri="{BB962C8B-B14F-4D97-AF65-F5344CB8AC3E}">
        <p14:creationId xmlns:p14="http://schemas.microsoft.com/office/powerpoint/2010/main" val="3799963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SDPM</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14</a:t>
            </a:fld>
            <a:endParaRPr lang="de-DE" dirty="0"/>
          </a:p>
        </p:txBody>
      </p:sp>
      <p:sp>
        <p:nvSpPr>
          <p:cNvPr id="5" name="Textplatzhalter 4"/>
          <p:cNvSpPr>
            <a:spLocks noGrp="1"/>
          </p:cNvSpPr>
          <p:nvPr>
            <p:ph type="body" sz="quarter" idx="14"/>
          </p:nvPr>
        </p:nvSpPr>
        <p:spPr/>
        <p:txBody>
          <a:bodyPr/>
          <a:lstStyle/>
          <a:p>
            <a:r>
              <a:rPr lang="en-US" dirty="0" smtClean="0">
                <a:latin typeface="Calibri" panose="020F0502020204030204" pitchFamily="34" charset="0"/>
                <a:ea typeface="Times New Roman" panose="02020603050405020304" pitchFamily="18" charset="0"/>
                <a:cs typeface="Times New Roman" panose="02020603050405020304" pitchFamily="18" charset="0"/>
              </a:rPr>
              <a:t>Element </a:t>
            </a:r>
            <a:r>
              <a:rPr lang="en-US" dirty="0">
                <a:latin typeface="Calibri" panose="020F0502020204030204" pitchFamily="34" charset="0"/>
                <a:ea typeface="Times New Roman" panose="02020603050405020304" pitchFamily="18" charset="0"/>
                <a:cs typeface="Times New Roman" panose="02020603050405020304" pitchFamily="18" charset="0"/>
              </a:rPr>
              <a:t>1 - Evaluate user needs and decisions</a:t>
            </a:r>
            <a:endParaRPr lang="de-DE" sz="2800" dirty="0">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3619409173"/>
              </p:ext>
            </p:extLst>
          </p:nvPr>
        </p:nvGraphicFramePr>
        <p:xfrm>
          <a:off x="467544" y="1628801"/>
          <a:ext cx="7344816" cy="3371418"/>
        </p:xfrm>
        <a:graphic>
          <a:graphicData uri="http://schemas.openxmlformats.org/drawingml/2006/table">
            <a:tbl>
              <a:tblPr firstRow="1" firstCol="1" bandRow="1">
                <a:tableStyleId>{5C22544A-7EE6-4342-B048-85BDC9FD1C3A}</a:tableStyleId>
              </a:tblPr>
              <a:tblGrid>
                <a:gridCol w="3498041"/>
                <a:gridCol w="3846775"/>
              </a:tblGrid>
              <a:tr h="313245">
                <a:tc>
                  <a:txBody>
                    <a:bodyPr/>
                    <a:lstStyle/>
                    <a:p>
                      <a:pPr>
                        <a:lnSpc>
                          <a:spcPct val="115000"/>
                        </a:lnSpc>
                        <a:spcAft>
                          <a:spcPts val="0"/>
                        </a:spcAft>
                      </a:pPr>
                      <a:r>
                        <a:rPr lang="en-US" sz="1800" dirty="0">
                          <a:effectLst/>
                        </a:rPr>
                        <a:t>Development initiated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Development in progress</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4908">
                <a:tc>
                  <a:txBody>
                    <a:bodyPr/>
                    <a:lstStyle/>
                    <a:p>
                      <a:pPr algn="l">
                        <a:lnSpc>
                          <a:spcPct val="115000"/>
                        </a:lnSpc>
                        <a:spcAft>
                          <a:spcPts val="0"/>
                        </a:spcAft>
                      </a:pPr>
                      <a:r>
                        <a:rPr lang="en-US" sz="1800" b="0" dirty="0">
                          <a:solidFill>
                            <a:schemeClr val="tx1"/>
                          </a:solidFill>
                          <a:effectLst/>
                        </a:rPr>
                        <a:t>Users are able to contact NHMSs and their feedback is recorded</a:t>
                      </a:r>
                      <a:endParaRPr lang="de-DE" sz="1800" b="0" dirty="0">
                        <a:solidFill>
                          <a:schemeClr val="tx1"/>
                        </a:solidFill>
                        <a:effectLst/>
                      </a:endParaRPr>
                    </a:p>
                    <a:p>
                      <a:pPr algn="l">
                        <a:lnSpc>
                          <a:spcPct val="115000"/>
                        </a:lnSpc>
                        <a:spcAft>
                          <a:spcPts val="0"/>
                        </a:spcAft>
                      </a:pPr>
                      <a:r>
                        <a:rPr lang="en-US" sz="1800" b="0" dirty="0">
                          <a:solidFill>
                            <a:schemeClr val="tx1"/>
                          </a:solidFill>
                          <a:effectLst/>
                        </a:rPr>
                        <a:t>There are some formal processes for integrating the feedback received into the development of the services</a:t>
                      </a:r>
                      <a:endParaRPr lang="de-DE" sz="1800" b="0" dirty="0">
                        <a:solidFill>
                          <a:schemeClr val="tx1"/>
                        </a:solidFill>
                        <a:effectLst/>
                      </a:endParaRPr>
                    </a:p>
                    <a:p>
                      <a:pPr algn="l">
                        <a:lnSpc>
                          <a:spcPct val="115000"/>
                        </a:lnSpc>
                        <a:spcAft>
                          <a:spcPts val="0"/>
                        </a:spcAft>
                      </a:pPr>
                      <a:r>
                        <a:rPr lang="en-US" sz="1800" b="0" dirty="0">
                          <a:solidFill>
                            <a:schemeClr val="tx1"/>
                          </a:solidFill>
                          <a:effectLst/>
                        </a:rPr>
                        <a:t>User requirements are defined with limited documentation</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l">
                        <a:lnSpc>
                          <a:spcPct val="115000"/>
                        </a:lnSpc>
                        <a:spcAft>
                          <a:spcPts val="0"/>
                        </a:spcAft>
                      </a:pPr>
                      <a:r>
                        <a:rPr lang="en-US" sz="1800" dirty="0">
                          <a:effectLst/>
                        </a:rPr>
                        <a:t>NHMSs seek input on an ad hoc basis from users to facilitate the development of services.</a:t>
                      </a:r>
                      <a:endParaRPr lang="de-DE" sz="1800" dirty="0">
                        <a:effectLst/>
                      </a:endParaRPr>
                    </a:p>
                    <a:p>
                      <a:pPr algn="l">
                        <a:lnSpc>
                          <a:spcPct val="115000"/>
                        </a:lnSpc>
                        <a:spcAft>
                          <a:spcPts val="0"/>
                        </a:spcAft>
                      </a:pPr>
                      <a:r>
                        <a:rPr lang="en-US" sz="1800" dirty="0">
                          <a:effectLst/>
                        </a:rPr>
                        <a:t>Requirements are defined in documents agreed upon with the customer, but are not routinely updated.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2206">
                <a:tc>
                  <a:txBody>
                    <a:bodyPr/>
                    <a:lstStyle/>
                    <a:p>
                      <a:pPr algn="l">
                        <a:lnSpc>
                          <a:spcPct val="115000"/>
                        </a:lnSpc>
                        <a:spcAft>
                          <a:spcPts val="0"/>
                        </a:spcAft>
                      </a:pPr>
                      <a:r>
                        <a:rPr lang="en-US" sz="1800" b="0" dirty="0">
                          <a:solidFill>
                            <a:schemeClr val="tx1"/>
                          </a:solidFill>
                          <a:effectLst/>
                        </a:rPr>
                        <a:t>IGEWE</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l">
                        <a:lnSpc>
                          <a:spcPct val="115000"/>
                        </a:lnSpc>
                        <a:spcAft>
                          <a:spcPts val="0"/>
                        </a:spcAft>
                      </a:pPr>
                      <a:r>
                        <a:rPr lang="en-US" sz="1800" dirty="0" err="1">
                          <a:effectLst/>
                        </a:rPr>
                        <a:t>Albcontrol</a:t>
                      </a:r>
                      <a:r>
                        <a:rPr lang="en-US" sz="1800" dirty="0">
                          <a:effectLst/>
                        </a:rPr>
                        <a:t> Met, MMS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1"/>
          <p:cNvSpPr>
            <a:spLocks noChangeArrowheads="1"/>
          </p:cNvSpPr>
          <p:nvPr/>
        </p:nvSpPr>
        <p:spPr bwMode="auto">
          <a:xfrm>
            <a:off x="-773881" y="-11740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answers of the questions allow the determination where the current service delivery processes of the Albanian Met Services lie in the SDPM for each strategy element. Results see tables 10-15.</a:t>
            </a:r>
            <a:endParaRPr kumimoji="0" lang="en-US" altLang="de-D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7264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SDPM</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15</a:t>
            </a:fld>
            <a:endParaRPr lang="de-DE" dirty="0"/>
          </a:p>
        </p:txBody>
      </p:sp>
      <p:graphicFrame>
        <p:nvGraphicFramePr>
          <p:cNvPr id="7" name="Inhaltsplatzhalter 6"/>
          <p:cNvGraphicFramePr>
            <a:graphicFrameLocks noGrp="1"/>
          </p:cNvGraphicFramePr>
          <p:nvPr>
            <p:ph sz="quarter" idx="15"/>
          </p:nvPr>
        </p:nvGraphicFramePr>
        <p:xfrm>
          <a:off x="1089977" y="2490470"/>
          <a:ext cx="5973445" cy="1927860"/>
        </p:xfrm>
        <a:graphic>
          <a:graphicData uri="http://schemas.openxmlformats.org/drawingml/2006/table">
            <a:tbl>
              <a:tblPr firstRow="1" firstCol="1" bandRow="1">
                <a:tableStyleId>{5C22544A-7EE6-4342-B048-85BDC9FD1C3A}</a:tableStyleId>
              </a:tblPr>
              <a:tblGrid>
                <a:gridCol w="2009140"/>
                <a:gridCol w="2009775"/>
                <a:gridCol w="1954530"/>
              </a:tblGrid>
              <a:tr h="0">
                <a:tc>
                  <a:txBody>
                    <a:bodyPr/>
                    <a:lstStyle/>
                    <a:p>
                      <a:pPr algn="just">
                        <a:lnSpc>
                          <a:spcPct val="115000"/>
                        </a:lnSpc>
                        <a:spcBef>
                          <a:spcPts val="600"/>
                        </a:spcBef>
                        <a:spcAft>
                          <a:spcPts val="0"/>
                        </a:spcAft>
                      </a:pPr>
                      <a:r>
                        <a:rPr lang="en-US" sz="1100">
                          <a:effectLst/>
                        </a:rPr>
                        <a:t>Development initiated</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100">
                          <a:effectLst/>
                        </a:rPr>
                        <a:t>Development in progress</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100">
                          <a:effectLst/>
                        </a:rPr>
                        <a:t>Developed</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100">
                          <a:effectLst/>
                        </a:rPr>
                        <a:t>Services do not adapt to changing user needs and new technology.</a:t>
                      </a:r>
                      <a:endParaRPr lang="de-DE" sz="1100">
                        <a:effectLst/>
                      </a:endParaRPr>
                    </a:p>
                    <a:p>
                      <a:pPr algn="l">
                        <a:lnSpc>
                          <a:spcPct val="115000"/>
                        </a:lnSpc>
                        <a:spcAft>
                          <a:spcPts val="0"/>
                        </a:spcAft>
                      </a:pPr>
                      <a:r>
                        <a:rPr lang="en-US" sz="1100">
                          <a:effectLst/>
                        </a:rPr>
                        <a:t>Products are documented with limited descriptive information</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effectLst/>
                        </a:rPr>
                        <a:t>Services are developed and changed as technology allows, but engagement with users is ad hoc.</a:t>
                      </a:r>
                      <a:endParaRPr lang="de-DE" sz="1100">
                        <a:effectLst/>
                      </a:endParaRPr>
                    </a:p>
                    <a:p>
                      <a:pPr algn="l">
                        <a:lnSpc>
                          <a:spcPct val="115000"/>
                        </a:lnSpc>
                        <a:spcAft>
                          <a:spcPts val="0"/>
                        </a:spcAft>
                      </a:pPr>
                      <a:r>
                        <a:rPr lang="en-US" sz="1100">
                          <a:effectLst/>
                        </a:rPr>
                        <a:t>Products and services are documented and the information is used to inform management of changes.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effectLst/>
                        </a:rPr>
                        <a:t>User feedback is used to inform management of changes and developments to services. </a:t>
                      </a:r>
                      <a:endParaRPr lang="de-DE" sz="1100">
                        <a:effectLst/>
                      </a:endParaRPr>
                    </a:p>
                    <a:p>
                      <a:pPr algn="l">
                        <a:lnSpc>
                          <a:spcPct val="115000"/>
                        </a:lnSpc>
                        <a:spcAft>
                          <a:spcPts val="0"/>
                        </a:spcAft>
                      </a:pPr>
                      <a:r>
                        <a:rPr lang="en-US" sz="1100">
                          <a:effectLst/>
                        </a:rPr>
                        <a:t>Products and services are consistently documented. SLAs are defined.</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100">
                          <a:effectLst/>
                        </a:rPr>
                        <a:t>IGEWE</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effectLst/>
                        </a:rPr>
                        <a:t>IGEWE, MMS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effectLst/>
                        </a:rPr>
                        <a:t>Albcontrol</a:t>
                      </a:r>
                      <a:r>
                        <a:rPr lang="en-US" sz="1100" dirty="0">
                          <a:effectLst/>
                        </a:rPr>
                        <a:t> Met</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4205123236"/>
              </p:ext>
            </p:extLst>
          </p:nvPr>
        </p:nvGraphicFramePr>
        <p:xfrm>
          <a:off x="539552" y="1480156"/>
          <a:ext cx="7514472" cy="3785616"/>
        </p:xfrm>
        <a:graphic>
          <a:graphicData uri="http://schemas.openxmlformats.org/drawingml/2006/table">
            <a:tbl>
              <a:tblPr firstRow="1" firstCol="1" bandRow="1">
                <a:tableStyleId>{5C22544A-7EE6-4342-B048-85BDC9FD1C3A}</a:tableStyleId>
              </a:tblPr>
              <a:tblGrid>
                <a:gridCol w="2527457"/>
                <a:gridCol w="2528256"/>
                <a:gridCol w="2458759"/>
              </a:tblGrid>
              <a:tr h="0">
                <a:tc>
                  <a:txBody>
                    <a:bodyPr/>
                    <a:lstStyle/>
                    <a:p>
                      <a:pPr algn="just">
                        <a:lnSpc>
                          <a:spcPct val="115000"/>
                        </a:lnSpc>
                        <a:spcBef>
                          <a:spcPts val="600"/>
                        </a:spcBef>
                        <a:spcAft>
                          <a:spcPts val="0"/>
                        </a:spcAft>
                      </a:pPr>
                      <a:r>
                        <a:rPr lang="en-US" sz="1800" dirty="0">
                          <a:effectLst/>
                        </a:rPr>
                        <a:t>Development initiated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800">
                          <a:effectLst/>
                        </a:rPr>
                        <a:t>Development in progress</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800">
                          <a:effectLst/>
                        </a:rPr>
                        <a:t>Developed</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800" b="0" dirty="0">
                          <a:solidFill>
                            <a:schemeClr val="tx1"/>
                          </a:solidFill>
                          <a:effectLst/>
                        </a:rPr>
                        <a:t>Services do not adapt to changing user needs and new technology.</a:t>
                      </a:r>
                      <a:endParaRPr lang="de-DE" sz="1800" b="0" dirty="0">
                        <a:solidFill>
                          <a:schemeClr val="tx1"/>
                        </a:solidFill>
                        <a:effectLst/>
                      </a:endParaRPr>
                    </a:p>
                    <a:p>
                      <a:pPr algn="l">
                        <a:lnSpc>
                          <a:spcPct val="115000"/>
                        </a:lnSpc>
                        <a:spcAft>
                          <a:spcPts val="0"/>
                        </a:spcAft>
                      </a:pPr>
                      <a:r>
                        <a:rPr lang="en-US" sz="1800" b="0" dirty="0">
                          <a:solidFill>
                            <a:schemeClr val="tx1"/>
                          </a:solidFill>
                          <a:effectLst/>
                        </a:rPr>
                        <a:t>Products are documented with limited descriptive information</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D8E8"/>
                    </a:solidFill>
                  </a:tcPr>
                </a:tc>
                <a:tc>
                  <a:txBody>
                    <a:bodyPr/>
                    <a:lstStyle/>
                    <a:p>
                      <a:pPr algn="l">
                        <a:lnSpc>
                          <a:spcPct val="115000"/>
                        </a:lnSpc>
                        <a:spcAft>
                          <a:spcPts val="0"/>
                        </a:spcAft>
                      </a:pPr>
                      <a:r>
                        <a:rPr lang="en-US" sz="1800" dirty="0">
                          <a:effectLst/>
                        </a:rPr>
                        <a:t>Services are developed and changed as technology allows, but engagement with users is ad hoc.</a:t>
                      </a:r>
                      <a:endParaRPr lang="de-DE" sz="1800" dirty="0">
                        <a:effectLst/>
                      </a:endParaRPr>
                    </a:p>
                    <a:p>
                      <a:pPr algn="l">
                        <a:lnSpc>
                          <a:spcPct val="115000"/>
                        </a:lnSpc>
                        <a:spcAft>
                          <a:spcPts val="0"/>
                        </a:spcAft>
                      </a:pPr>
                      <a:r>
                        <a:rPr lang="en-US" sz="1800" dirty="0">
                          <a:effectLst/>
                        </a:rPr>
                        <a:t>Products and services are documented and the information is used to inform management of changes.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dirty="0">
                          <a:effectLst/>
                        </a:rPr>
                        <a:t>User feedback is used to inform management of changes and developments to services. </a:t>
                      </a:r>
                      <a:endParaRPr lang="de-DE" sz="1800" dirty="0">
                        <a:effectLst/>
                      </a:endParaRPr>
                    </a:p>
                    <a:p>
                      <a:pPr algn="l">
                        <a:lnSpc>
                          <a:spcPct val="115000"/>
                        </a:lnSpc>
                        <a:spcAft>
                          <a:spcPts val="0"/>
                        </a:spcAft>
                      </a:pPr>
                      <a:r>
                        <a:rPr lang="en-US" sz="1800" dirty="0">
                          <a:effectLst/>
                        </a:rPr>
                        <a:t>Products and services are consistently documented. SLAs are defined.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800" b="0" dirty="0">
                          <a:solidFill>
                            <a:schemeClr val="tx1"/>
                          </a:solidFill>
                          <a:effectLst/>
                        </a:rPr>
                        <a:t>IGEWE</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DF4"/>
                    </a:solidFill>
                  </a:tcPr>
                </a:tc>
                <a:tc>
                  <a:txBody>
                    <a:bodyPr/>
                    <a:lstStyle/>
                    <a:p>
                      <a:pPr algn="l">
                        <a:lnSpc>
                          <a:spcPct val="115000"/>
                        </a:lnSpc>
                        <a:spcAft>
                          <a:spcPts val="0"/>
                        </a:spcAft>
                      </a:pPr>
                      <a:r>
                        <a:rPr lang="en-US" sz="1800">
                          <a:effectLst/>
                        </a:rPr>
                        <a:t>IGEWE, MMS</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dirty="0" err="1">
                          <a:effectLst/>
                        </a:rPr>
                        <a:t>Albcontrol</a:t>
                      </a:r>
                      <a:r>
                        <a:rPr lang="en-US" sz="1800" dirty="0">
                          <a:effectLst/>
                        </a:rPr>
                        <a:t> Met</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0" name="Rectangle 2"/>
          <p:cNvSpPr>
            <a:spLocks noGrp="1" noChangeArrowheads="1"/>
          </p:cNvSpPr>
          <p:nvPr>
            <p:ph type="body" sz="quarter" idx="14"/>
          </p:nvPr>
        </p:nvSpPr>
        <p:spPr bwMode="auto">
          <a:xfrm>
            <a:off x="47153" y="508157"/>
            <a:ext cx="75491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b="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Element 2 - Link service development and delivery to user needs</a:t>
            </a:r>
            <a:endParaRPr kumimoji="0" lang="en-US" altLang="de-DE"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78004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SDPM</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16</a:t>
            </a:fld>
            <a:endParaRPr lang="de-DE" dirty="0"/>
          </a:p>
        </p:txBody>
      </p:sp>
      <p:sp>
        <p:nvSpPr>
          <p:cNvPr id="5" name="Textplatzhalter 4"/>
          <p:cNvSpPr>
            <a:spLocks noGrp="1"/>
          </p:cNvSpPr>
          <p:nvPr>
            <p:ph type="body" sz="quarter" idx="14"/>
          </p:nvPr>
        </p:nvSpPr>
        <p:spPr>
          <a:xfrm>
            <a:off x="190800" y="404664"/>
            <a:ext cx="6958800" cy="792088"/>
          </a:xfrm>
        </p:spPr>
        <p:txBody>
          <a:bodyPr>
            <a:normAutofit/>
          </a:bodyPr>
          <a:lstStyle/>
          <a:p>
            <a:r>
              <a:rPr lang="en-US" dirty="0"/>
              <a:t>Element 3 - Evaluate and monitor services performance </a:t>
            </a:r>
            <a:r>
              <a:rPr lang="en-US" dirty="0" smtClean="0"/>
              <a:t/>
            </a:r>
            <a:br>
              <a:rPr lang="en-US" dirty="0" smtClean="0"/>
            </a:br>
            <a:r>
              <a:rPr lang="en-US" dirty="0" smtClean="0"/>
              <a:t>and </a:t>
            </a:r>
            <a:r>
              <a:rPr lang="en-US" dirty="0"/>
              <a:t>outcomes</a:t>
            </a:r>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2294647316"/>
              </p:ext>
            </p:extLst>
          </p:nvPr>
        </p:nvGraphicFramePr>
        <p:xfrm>
          <a:off x="395536" y="1759052"/>
          <a:ext cx="7802503" cy="3470148"/>
        </p:xfrm>
        <a:graphic>
          <a:graphicData uri="http://schemas.openxmlformats.org/drawingml/2006/table">
            <a:tbl>
              <a:tblPr firstRow="1" firstCol="1" bandRow="1">
                <a:tableStyleId>{5C22544A-7EE6-4342-B048-85BDC9FD1C3A}</a:tableStyleId>
              </a:tblPr>
              <a:tblGrid>
                <a:gridCol w="2624335"/>
                <a:gridCol w="2625165"/>
                <a:gridCol w="2553003"/>
              </a:tblGrid>
              <a:tr h="315468">
                <a:tc>
                  <a:txBody>
                    <a:bodyPr/>
                    <a:lstStyle/>
                    <a:p>
                      <a:pPr algn="just">
                        <a:lnSpc>
                          <a:spcPct val="115000"/>
                        </a:lnSpc>
                        <a:spcBef>
                          <a:spcPts val="600"/>
                        </a:spcBef>
                        <a:spcAft>
                          <a:spcPts val="0"/>
                        </a:spcAft>
                      </a:pPr>
                      <a:r>
                        <a:rPr lang="en-US" sz="1800" dirty="0">
                          <a:effectLst/>
                        </a:rPr>
                        <a:t>Undeveloped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800">
                          <a:effectLst/>
                        </a:rPr>
                        <a:t>Development initiated</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800">
                          <a:effectLst/>
                        </a:rPr>
                        <a:t>Development in progress</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603711">
                <a:tc>
                  <a:txBody>
                    <a:bodyPr/>
                    <a:lstStyle/>
                    <a:p>
                      <a:pPr algn="l">
                        <a:lnSpc>
                          <a:spcPct val="115000"/>
                        </a:lnSpc>
                        <a:spcAft>
                          <a:spcPts val="0"/>
                        </a:spcAft>
                      </a:pPr>
                      <a:r>
                        <a:rPr lang="en-US" sz="1800" b="0" dirty="0">
                          <a:solidFill>
                            <a:schemeClr val="tx1"/>
                          </a:solidFill>
                          <a:effectLst/>
                        </a:rPr>
                        <a:t>No measures are in place for assessing performance, either in terms of accuracy or service delivery.</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D8E8"/>
                    </a:solidFill>
                  </a:tcPr>
                </a:tc>
                <a:tc>
                  <a:txBody>
                    <a:bodyPr/>
                    <a:lstStyle/>
                    <a:p>
                      <a:pPr algn="l">
                        <a:lnSpc>
                          <a:spcPct val="115000"/>
                        </a:lnSpc>
                        <a:spcAft>
                          <a:spcPts val="0"/>
                        </a:spcAft>
                      </a:pPr>
                      <a:r>
                        <a:rPr lang="en-US" sz="1800" dirty="0">
                          <a:effectLst/>
                        </a:rPr>
                        <a:t>Some measures of development are in place.</a:t>
                      </a:r>
                      <a:endParaRPr lang="de-DE" sz="1800" dirty="0">
                        <a:effectLst/>
                      </a:endParaRPr>
                    </a:p>
                    <a:p>
                      <a:pPr algn="l">
                        <a:lnSpc>
                          <a:spcPct val="115000"/>
                        </a:lnSpc>
                        <a:spcAft>
                          <a:spcPts val="0"/>
                        </a:spcAft>
                      </a:pPr>
                      <a:r>
                        <a:rPr lang="en-US" sz="1800" dirty="0">
                          <a:effectLst/>
                        </a:rPr>
                        <a:t>The verification of accuracy and/or service delivery takes place, but no systematic process exists to use this information to improve the service.</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Bef>
                          <a:spcPts val="600"/>
                        </a:spcBef>
                        <a:spcAft>
                          <a:spcPts val="0"/>
                        </a:spcAft>
                      </a:pPr>
                      <a:r>
                        <a:rPr lang="en-US" sz="1800" dirty="0">
                          <a:effectLst/>
                        </a:rPr>
                        <a:t>Measures of verification and service delivery are in place but are not informed by user requirements.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67285">
                <a:tc>
                  <a:txBody>
                    <a:bodyPr/>
                    <a:lstStyle/>
                    <a:p>
                      <a:pPr algn="l">
                        <a:lnSpc>
                          <a:spcPct val="115000"/>
                        </a:lnSpc>
                        <a:spcAft>
                          <a:spcPts val="0"/>
                        </a:spcAft>
                      </a:pPr>
                      <a:r>
                        <a:rPr lang="en-US" sz="1800" b="0" dirty="0">
                          <a:solidFill>
                            <a:schemeClr val="tx1"/>
                          </a:solidFill>
                          <a:effectLst/>
                        </a:rPr>
                        <a:t>IGEWE</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DF4"/>
                    </a:solidFill>
                  </a:tcPr>
                </a:tc>
                <a:tc>
                  <a:txBody>
                    <a:bodyPr/>
                    <a:lstStyle/>
                    <a:p>
                      <a:pPr algn="l">
                        <a:lnSpc>
                          <a:spcPct val="115000"/>
                        </a:lnSpc>
                        <a:spcAft>
                          <a:spcPts val="0"/>
                        </a:spcAft>
                      </a:pPr>
                      <a:r>
                        <a:rPr lang="en-US" sz="1800">
                          <a:effectLst/>
                        </a:rPr>
                        <a:t>IGEWE, Albcontrol Met </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Bef>
                          <a:spcPts val="600"/>
                        </a:spcBef>
                        <a:spcAft>
                          <a:spcPts val="0"/>
                        </a:spcAft>
                      </a:pPr>
                      <a:r>
                        <a:rPr lang="en-US" sz="1800" dirty="0">
                          <a:effectLst/>
                        </a:rPr>
                        <a:t>MMS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08436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SDPM</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17</a:t>
            </a:fld>
            <a:endParaRPr lang="de-DE" dirty="0"/>
          </a:p>
        </p:txBody>
      </p:sp>
      <p:sp>
        <p:nvSpPr>
          <p:cNvPr id="5" name="Textplatzhalter 4"/>
          <p:cNvSpPr>
            <a:spLocks noGrp="1"/>
          </p:cNvSpPr>
          <p:nvPr>
            <p:ph type="body" sz="quarter" idx="14"/>
          </p:nvPr>
        </p:nvSpPr>
        <p:spPr/>
        <p:txBody>
          <a:bodyPr/>
          <a:lstStyle/>
          <a:p>
            <a:r>
              <a:rPr lang="en-US" dirty="0"/>
              <a:t>Element 4 - Sustain improved service delivery</a:t>
            </a:r>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2040981529"/>
              </p:ext>
            </p:extLst>
          </p:nvPr>
        </p:nvGraphicFramePr>
        <p:xfrm>
          <a:off x="683568" y="2328280"/>
          <a:ext cx="7010415" cy="1892808"/>
        </p:xfrm>
        <a:graphic>
          <a:graphicData uri="http://schemas.openxmlformats.org/drawingml/2006/table">
            <a:tbl>
              <a:tblPr firstRow="1" firstCol="1" bandRow="1">
                <a:tableStyleId>{5C22544A-7EE6-4342-B048-85BDC9FD1C3A}</a:tableStyleId>
              </a:tblPr>
              <a:tblGrid>
                <a:gridCol w="3537625"/>
                <a:gridCol w="3472790"/>
              </a:tblGrid>
              <a:tr h="215900">
                <a:tc>
                  <a:txBody>
                    <a:bodyPr/>
                    <a:lstStyle/>
                    <a:p>
                      <a:pPr algn="just">
                        <a:lnSpc>
                          <a:spcPct val="115000"/>
                        </a:lnSpc>
                        <a:spcBef>
                          <a:spcPts val="600"/>
                        </a:spcBef>
                        <a:spcAft>
                          <a:spcPts val="0"/>
                        </a:spcAft>
                      </a:pPr>
                      <a:r>
                        <a:rPr lang="en-US" sz="1800" dirty="0">
                          <a:effectLst/>
                        </a:rPr>
                        <a:t>Development initiated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0"/>
                        </a:spcAft>
                      </a:pPr>
                      <a:r>
                        <a:rPr lang="en-US" sz="1800">
                          <a:effectLst/>
                        </a:rPr>
                        <a:t>Development in progress</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800" b="0" dirty="0">
                          <a:solidFill>
                            <a:schemeClr val="tx1"/>
                          </a:solidFill>
                          <a:effectLst/>
                        </a:rPr>
                        <a:t>The concept of service delivery has been introduced and an assessment of current status has been undertaken</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Bef>
                          <a:spcPts val="600"/>
                        </a:spcBef>
                        <a:spcAft>
                          <a:spcPts val="0"/>
                        </a:spcAft>
                      </a:pPr>
                      <a:r>
                        <a:rPr lang="en-US" sz="1800" dirty="0">
                          <a:effectLst/>
                        </a:rPr>
                        <a:t>An action plan has been created to improve the current level of service delivery and resources have been identified to implement it.</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15000"/>
                        </a:lnSpc>
                        <a:spcAft>
                          <a:spcPts val="0"/>
                        </a:spcAft>
                      </a:pPr>
                      <a:r>
                        <a:rPr lang="en-US" sz="1800" b="0" dirty="0" smtClean="0">
                          <a:solidFill>
                            <a:schemeClr val="tx1"/>
                          </a:solidFill>
                          <a:effectLst/>
                        </a:rPr>
                        <a:t>IGEWE</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DF4"/>
                    </a:solidFill>
                  </a:tcPr>
                </a:tc>
                <a:tc>
                  <a:txBody>
                    <a:bodyPr/>
                    <a:lstStyle/>
                    <a:p>
                      <a:pPr algn="just">
                        <a:lnSpc>
                          <a:spcPct val="115000"/>
                        </a:lnSpc>
                        <a:spcBef>
                          <a:spcPts val="600"/>
                        </a:spcBef>
                        <a:spcAft>
                          <a:spcPts val="0"/>
                        </a:spcAft>
                      </a:pPr>
                      <a:r>
                        <a:rPr lang="en-US" sz="1800" dirty="0" err="1">
                          <a:effectLst/>
                        </a:rPr>
                        <a:t>Albcontrol</a:t>
                      </a:r>
                      <a:r>
                        <a:rPr lang="en-US" sz="1800" dirty="0">
                          <a:effectLst/>
                        </a:rPr>
                        <a:t> Met, MMS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270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SDMP</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18</a:t>
            </a:fld>
            <a:endParaRPr lang="de-DE" dirty="0"/>
          </a:p>
        </p:txBody>
      </p:sp>
      <p:sp>
        <p:nvSpPr>
          <p:cNvPr id="5" name="Textplatzhalter 4"/>
          <p:cNvSpPr>
            <a:spLocks noGrp="1"/>
          </p:cNvSpPr>
          <p:nvPr>
            <p:ph type="body" sz="quarter" idx="14"/>
          </p:nvPr>
        </p:nvSpPr>
        <p:spPr/>
        <p:txBody>
          <a:bodyPr>
            <a:normAutofit fontScale="92500"/>
          </a:bodyPr>
          <a:lstStyle/>
          <a:p>
            <a:r>
              <a:rPr lang="en-US" dirty="0" smtClean="0"/>
              <a:t>Element </a:t>
            </a:r>
            <a:r>
              <a:rPr lang="en-US" dirty="0"/>
              <a:t>5 - Development skills needed to sustain service </a:t>
            </a:r>
            <a:r>
              <a:rPr lang="en-US" dirty="0" smtClean="0"/>
              <a:t>delivery</a:t>
            </a:r>
            <a:endParaRPr lang="de-DE" dirty="0"/>
          </a:p>
          <a:p>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779497352"/>
              </p:ext>
            </p:extLst>
          </p:nvPr>
        </p:nvGraphicFramePr>
        <p:xfrm>
          <a:off x="611560" y="1772816"/>
          <a:ext cx="7632848" cy="3384376"/>
        </p:xfrm>
        <a:graphic>
          <a:graphicData uri="http://schemas.openxmlformats.org/drawingml/2006/table">
            <a:tbl>
              <a:tblPr firstRow="1" firstCol="1" bandRow="1">
                <a:tableStyleId>{5C22544A-7EE6-4342-B048-85BDC9FD1C3A}</a:tableStyleId>
              </a:tblPr>
              <a:tblGrid>
                <a:gridCol w="2567272"/>
                <a:gridCol w="2568084"/>
                <a:gridCol w="2497492"/>
              </a:tblGrid>
              <a:tr h="421004">
                <a:tc>
                  <a:txBody>
                    <a:bodyPr/>
                    <a:lstStyle/>
                    <a:p>
                      <a:pPr algn="just">
                        <a:lnSpc>
                          <a:spcPct val="115000"/>
                        </a:lnSpc>
                        <a:spcBef>
                          <a:spcPts val="600"/>
                        </a:spcBef>
                        <a:spcAft>
                          <a:spcPts val="0"/>
                        </a:spcAft>
                      </a:pPr>
                      <a:r>
                        <a:rPr lang="en-US" sz="1800" dirty="0">
                          <a:effectLst/>
                        </a:rPr>
                        <a:t>Development initiated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dirty="0">
                          <a:effectLst/>
                        </a:rPr>
                        <a:t>Development in progress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dirty="0">
                          <a:effectLst/>
                        </a:rPr>
                        <a:t>Developed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609481">
                <a:tc>
                  <a:txBody>
                    <a:bodyPr/>
                    <a:lstStyle/>
                    <a:p>
                      <a:pPr algn="l">
                        <a:lnSpc>
                          <a:spcPct val="115000"/>
                        </a:lnSpc>
                        <a:spcAft>
                          <a:spcPts val="0"/>
                        </a:spcAft>
                      </a:pPr>
                      <a:r>
                        <a:rPr lang="en-US" sz="1800" b="0" dirty="0">
                          <a:solidFill>
                            <a:schemeClr val="tx1"/>
                          </a:solidFill>
                          <a:effectLst/>
                        </a:rPr>
                        <a:t>No formal training in service delivery is provided, though service delivery principles are informally communicated.</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D0D8E8"/>
                    </a:solidFill>
                  </a:tcPr>
                </a:tc>
                <a:tc>
                  <a:txBody>
                    <a:bodyPr/>
                    <a:lstStyle/>
                    <a:p>
                      <a:pPr algn="l">
                        <a:lnSpc>
                          <a:spcPct val="115000"/>
                        </a:lnSpc>
                        <a:spcAft>
                          <a:spcPts val="0"/>
                        </a:spcAft>
                      </a:pPr>
                      <a:r>
                        <a:rPr lang="en-US" sz="1800" dirty="0">
                          <a:effectLst/>
                        </a:rPr>
                        <a:t>Most members of NMHSs are aware of the importance of service delivery.</a:t>
                      </a:r>
                      <a:endParaRPr lang="de-DE" sz="1800" dirty="0">
                        <a:effectLst/>
                      </a:endParaRPr>
                    </a:p>
                    <a:p>
                      <a:pPr algn="l">
                        <a:lnSpc>
                          <a:spcPct val="115000"/>
                        </a:lnSpc>
                        <a:spcAft>
                          <a:spcPts val="0"/>
                        </a:spcAft>
                      </a:pPr>
                      <a:r>
                        <a:rPr lang="en-US" sz="1800" dirty="0">
                          <a:effectLst/>
                        </a:rPr>
                        <a:t>Some formal training is provided.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dirty="0">
                          <a:effectLst/>
                        </a:rPr>
                        <a:t>All members of staff are fully aware.</a:t>
                      </a:r>
                      <a:endParaRPr lang="de-DE" sz="1800" dirty="0">
                        <a:effectLst/>
                      </a:endParaRPr>
                    </a:p>
                    <a:p>
                      <a:pPr algn="l">
                        <a:lnSpc>
                          <a:spcPct val="115000"/>
                        </a:lnSpc>
                        <a:spcAft>
                          <a:spcPts val="0"/>
                        </a:spcAft>
                      </a:pPr>
                      <a:r>
                        <a:rPr lang="en-US" sz="1800" dirty="0">
                          <a:effectLst/>
                        </a:rPr>
                        <a:t>Formal training is provided. </a:t>
                      </a:r>
                      <a:endParaRPr lang="de-DE" sz="1800" dirty="0">
                        <a:effectLst/>
                      </a:endParaRPr>
                    </a:p>
                    <a:p>
                      <a:pPr algn="l">
                        <a:lnSpc>
                          <a:spcPct val="115000"/>
                        </a:lnSpc>
                        <a:spcAft>
                          <a:spcPts val="0"/>
                        </a:spcAft>
                      </a:pPr>
                      <a:r>
                        <a:rPr lang="en-US" sz="1800" dirty="0">
                          <a:effectLst/>
                        </a:rPr>
                        <a:t>There is an ad hoc process for staff to offer ideas for improvements to service delivery.</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3891">
                <a:tc>
                  <a:txBody>
                    <a:bodyPr/>
                    <a:lstStyle/>
                    <a:p>
                      <a:pPr algn="l">
                        <a:lnSpc>
                          <a:spcPct val="115000"/>
                        </a:lnSpc>
                        <a:spcAft>
                          <a:spcPts val="0"/>
                        </a:spcAft>
                      </a:pPr>
                      <a:r>
                        <a:rPr lang="en-US" sz="1800" b="0" dirty="0">
                          <a:solidFill>
                            <a:schemeClr val="tx1"/>
                          </a:solidFill>
                          <a:effectLst/>
                        </a:rPr>
                        <a:t>IGEWE</a:t>
                      </a:r>
                      <a:endParaRPr lang="de-DE"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DF4"/>
                    </a:solidFill>
                  </a:tcPr>
                </a:tc>
                <a:tc>
                  <a:txBody>
                    <a:bodyPr/>
                    <a:lstStyle/>
                    <a:p>
                      <a:pPr algn="l">
                        <a:lnSpc>
                          <a:spcPct val="115000"/>
                        </a:lnSpc>
                        <a:spcAft>
                          <a:spcPts val="0"/>
                        </a:spcAft>
                      </a:pPr>
                      <a:r>
                        <a:rPr lang="en-US" sz="1800">
                          <a:effectLst/>
                        </a:rPr>
                        <a:t>IGEWE, Albcontrol Met</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dirty="0">
                          <a:effectLst/>
                        </a:rPr>
                        <a:t>MMS</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2460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19</a:t>
            </a:fld>
            <a:endParaRPr lang="de-DE" dirty="0"/>
          </a:p>
        </p:txBody>
      </p:sp>
      <p:sp>
        <p:nvSpPr>
          <p:cNvPr id="5" name="Textplatzhalter 4"/>
          <p:cNvSpPr>
            <a:spLocks noGrp="1"/>
          </p:cNvSpPr>
          <p:nvPr>
            <p:ph type="body" sz="quarter" idx="14"/>
          </p:nvPr>
        </p:nvSpPr>
        <p:spPr/>
        <p:txBody>
          <a:bodyPr/>
          <a:lstStyle/>
          <a:p>
            <a:r>
              <a:rPr lang="de-DE" dirty="0" smtClean="0"/>
              <a:t>Action Plan </a:t>
            </a:r>
            <a:endParaRPr lang="de-DE" dirty="0"/>
          </a:p>
        </p:txBody>
      </p:sp>
      <p:sp>
        <p:nvSpPr>
          <p:cNvPr id="6" name="Inhaltsplatzhalter 5"/>
          <p:cNvSpPr>
            <a:spLocks noGrp="1"/>
          </p:cNvSpPr>
          <p:nvPr>
            <p:ph sz="quarter" idx="15"/>
          </p:nvPr>
        </p:nvSpPr>
        <p:spPr>
          <a:xfrm>
            <a:off x="190800" y="1208056"/>
            <a:ext cx="8197624" cy="5173272"/>
          </a:xfrm>
        </p:spPr>
        <p:txBody>
          <a:bodyPr>
            <a:noAutofit/>
          </a:bodyPr>
          <a:lstStyle/>
          <a:p>
            <a:pPr>
              <a:buFont typeface="Wingdings" panose="05000000000000000000" pitchFamily="2" charset="2"/>
              <a:buChar char="Ø"/>
            </a:pPr>
            <a:r>
              <a:rPr lang="en-US" sz="2000" b="1" dirty="0"/>
              <a:t>Step 1: </a:t>
            </a:r>
            <a:r>
              <a:rPr lang="en-US" sz="2000" dirty="0"/>
              <a:t>Definition of the </a:t>
            </a:r>
            <a:r>
              <a:rPr lang="en-US" sz="2000" b="1" dirty="0"/>
              <a:t>user needs and requirements </a:t>
            </a:r>
            <a:r>
              <a:rPr lang="en-US" sz="2000" dirty="0"/>
              <a:t>together with IGEWE and key users (e.g. civil protection). Discussion in thematic focus groups (e.g. observations, data management and exchange, operational forecasting, warning systems, product development, sales). Interaction with users is achieved through user </a:t>
            </a:r>
            <a:r>
              <a:rPr lang="en-US" sz="2000" dirty="0" smtClean="0"/>
              <a:t>workshops/meetings. </a:t>
            </a:r>
          </a:p>
          <a:p>
            <a:pPr marL="0" indent="0">
              <a:buNone/>
            </a:pPr>
            <a:endParaRPr lang="en-US" sz="1400" dirty="0"/>
          </a:p>
          <a:p>
            <a:pPr>
              <a:buFont typeface="Wingdings" panose="05000000000000000000" pitchFamily="2" charset="2"/>
              <a:buChar char="Ø"/>
            </a:pPr>
            <a:r>
              <a:rPr lang="en-US" sz="2000" b="1" dirty="0"/>
              <a:t>Step 2: </a:t>
            </a:r>
            <a:r>
              <a:rPr lang="en-US" sz="2000" dirty="0"/>
              <a:t>Gap </a:t>
            </a:r>
            <a:r>
              <a:rPr lang="en-US" sz="2000" dirty="0" smtClean="0"/>
              <a:t>Analysis: </a:t>
            </a:r>
            <a:r>
              <a:rPr lang="en-US" sz="2000" b="1" dirty="0"/>
              <a:t>Identification of the gaps </a:t>
            </a:r>
            <a:r>
              <a:rPr lang="en-US" sz="2000" dirty="0"/>
              <a:t>between the current service delivery level of IGEWE and the user needs and requirements in coordination with IGEWE. </a:t>
            </a:r>
            <a:endParaRPr lang="en-US" sz="2000" dirty="0" smtClean="0"/>
          </a:p>
          <a:p>
            <a:pPr marL="0" indent="0">
              <a:buNone/>
            </a:pPr>
            <a:endParaRPr lang="en-US" sz="1400" dirty="0"/>
          </a:p>
          <a:p>
            <a:pPr>
              <a:buFont typeface="Wingdings" panose="05000000000000000000" pitchFamily="2" charset="2"/>
              <a:buChar char="Ø"/>
            </a:pPr>
            <a:r>
              <a:rPr lang="en-US" sz="2000" b="1" dirty="0"/>
              <a:t>Step 3: </a:t>
            </a:r>
            <a:r>
              <a:rPr lang="en-US" sz="2000" dirty="0"/>
              <a:t>Development of the action plan for improved service delivery together with IGEWE. For each of the six elements of the SDPM actions to improve the level of service delivery are deduced based on the gap analysis. These actions enable IGEWE to advance through the levels of the SDPM. The action plan comprises </a:t>
            </a:r>
            <a:r>
              <a:rPr lang="en-US" sz="2000" dirty="0" smtClean="0"/>
              <a:t>IGEWE in coordination with the </a:t>
            </a:r>
            <a:r>
              <a:rPr lang="en-US" sz="2000" dirty="0"/>
              <a:t>Military Meteorological Service as well </a:t>
            </a:r>
            <a:r>
              <a:rPr lang="en-US" sz="2000" dirty="0" smtClean="0"/>
              <a:t>as </a:t>
            </a:r>
            <a:r>
              <a:rPr lang="en-US" sz="2000" dirty="0" err="1" smtClean="0"/>
              <a:t>Albcontrol</a:t>
            </a:r>
            <a:r>
              <a:rPr lang="en-US" sz="2000" dirty="0" smtClean="0"/>
              <a:t>.</a:t>
            </a:r>
            <a:endParaRPr lang="de-DE" sz="2000" dirty="0"/>
          </a:p>
        </p:txBody>
      </p:sp>
    </p:spTree>
    <p:extLst>
      <p:ext uri="{BB962C8B-B14F-4D97-AF65-F5344CB8AC3E}">
        <p14:creationId xmlns:p14="http://schemas.microsoft.com/office/powerpoint/2010/main" val="277475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Content</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a:t>
            </a:fld>
            <a:endParaRPr lang="de-DE" dirty="0"/>
          </a:p>
        </p:txBody>
      </p:sp>
      <p:sp>
        <p:nvSpPr>
          <p:cNvPr id="5" name="Textplatzhalter 4"/>
          <p:cNvSpPr>
            <a:spLocks noGrp="1"/>
          </p:cNvSpPr>
          <p:nvPr>
            <p:ph type="body" sz="quarter" idx="14"/>
          </p:nvPr>
        </p:nvSpPr>
        <p:spPr/>
        <p:txBody>
          <a:bodyPr/>
          <a:lstStyle/>
          <a:p>
            <a:r>
              <a:rPr lang="de-DE" dirty="0" smtClean="0"/>
              <a:t>Content </a:t>
            </a:r>
            <a:endParaRPr lang="de-DE" dirty="0"/>
          </a:p>
        </p:txBody>
      </p:sp>
      <p:sp>
        <p:nvSpPr>
          <p:cNvPr id="6" name="Inhaltsplatzhalter 5"/>
          <p:cNvSpPr>
            <a:spLocks noGrp="1"/>
          </p:cNvSpPr>
          <p:nvPr>
            <p:ph sz="quarter" idx="15"/>
          </p:nvPr>
        </p:nvSpPr>
        <p:spPr>
          <a:xfrm>
            <a:off x="190800" y="1191600"/>
            <a:ext cx="8413648" cy="5405752"/>
          </a:xfrm>
        </p:spPr>
        <p:txBody>
          <a:bodyPr>
            <a:normAutofit/>
          </a:bodyPr>
          <a:lstStyle/>
          <a:p>
            <a:pPr>
              <a:lnSpc>
                <a:spcPct val="114000"/>
              </a:lnSpc>
            </a:pPr>
            <a:r>
              <a:rPr lang="en-US" dirty="0" smtClean="0"/>
              <a:t>Project Description</a:t>
            </a:r>
          </a:p>
          <a:p>
            <a:pPr>
              <a:lnSpc>
                <a:spcPct val="114000"/>
              </a:lnSpc>
            </a:pPr>
            <a:r>
              <a:rPr lang="en-US" dirty="0" smtClean="0"/>
              <a:t>Service Delivery</a:t>
            </a:r>
          </a:p>
          <a:p>
            <a:pPr>
              <a:lnSpc>
                <a:spcPct val="114000"/>
              </a:lnSpc>
            </a:pPr>
            <a:r>
              <a:rPr lang="en-US" dirty="0" smtClean="0"/>
              <a:t>Assessment according the Service Delivery </a:t>
            </a:r>
            <a:br>
              <a:rPr lang="en-US" dirty="0" smtClean="0"/>
            </a:br>
            <a:r>
              <a:rPr lang="en-US" dirty="0" smtClean="0"/>
              <a:t>Progress Model (SDPM)</a:t>
            </a:r>
          </a:p>
          <a:p>
            <a:pPr>
              <a:lnSpc>
                <a:spcPct val="114000"/>
              </a:lnSpc>
            </a:pPr>
            <a:r>
              <a:rPr lang="en-US" dirty="0" smtClean="0"/>
              <a:t>Stakeholder Workshop and Gap Analysis </a:t>
            </a:r>
          </a:p>
          <a:p>
            <a:pPr>
              <a:lnSpc>
                <a:spcPct val="114000"/>
              </a:lnSpc>
            </a:pPr>
            <a:r>
              <a:rPr lang="en-US" dirty="0" smtClean="0"/>
              <a:t>Action plan including capacity development</a:t>
            </a:r>
            <a:br>
              <a:rPr lang="en-US" dirty="0" smtClean="0"/>
            </a:br>
            <a:r>
              <a:rPr lang="en-US" dirty="0" smtClean="0"/>
              <a:t>and investment plan</a:t>
            </a:r>
          </a:p>
          <a:p>
            <a:pPr>
              <a:lnSpc>
                <a:spcPct val="114000"/>
              </a:lnSpc>
            </a:pPr>
            <a:r>
              <a:rPr lang="en-US" dirty="0" smtClean="0"/>
              <a:t>Summary and recommendations</a:t>
            </a:r>
            <a:endParaRPr lang="en-US" dirty="0"/>
          </a:p>
          <a:p>
            <a:pPr marL="0" indent="0">
              <a:buNone/>
            </a:pPr>
            <a:endParaRPr lang="de-DE"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68759"/>
            <a:ext cx="3312368" cy="468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084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20</a:t>
            </a:fld>
            <a:endParaRPr lang="de-DE" dirty="0"/>
          </a:p>
        </p:txBody>
      </p:sp>
      <p:sp>
        <p:nvSpPr>
          <p:cNvPr id="5" name="Textplatzhalter 4"/>
          <p:cNvSpPr>
            <a:spLocks noGrp="1"/>
          </p:cNvSpPr>
          <p:nvPr>
            <p:ph type="body" sz="quarter" idx="14"/>
          </p:nvPr>
        </p:nvSpPr>
        <p:spPr/>
        <p:txBody>
          <a:bodyPr/>
          <a:lstStyle/>
          <a:p>
            <a:r>
              <a:rPr lang="de-DE" dirty="0" smtClean="0"/>
              <a:t>User Workshop</a:t>
            </a:r>
            <a:endParaRPr lang="de-DE" dirty="0"/>
          </a:p>
        </p:txBody>
      </p:sp>
      <p:sp>
        <p:nvSpPr>
          <p:cNvPr id="6" name="Inhaltsplatzhalter 5"/>
          <p:cNvSpPr>
            <a:spLocks noGrp="1"/>
          </p:cNvSpPr>
          <p:nvPr>
            <p:ph sz="quarter" idx="15"/>
          </p:nvPr>
        </p:nvSpPr>
        <p:spPr>
          <a:xfrm>
            <a:off x="190800" y="1191600"/>
            <a:ext cx="8269632" cy="2770216"/>
          </a:xfrm>
        </p:spPr>
        <p:txBody>
          <a:bodyPr>
            <a:normAutofit/>
          </a:bodyPr>
          <a:lstStyle/>
          <a:p>
            <a:pPr>
              <a:lnSpc>
                <a:spcPct val="114000"/>
              </a:lnSpc>
              <a:spcAft>
                <a:spcPts val="600"/>
              </a:spcAft>
              <a:buFont typeface="Wingdings" panose="05000000000000000000" pitchFamily="2" charset="2"/>
              <a:buChar char="Ø"/>
            </a:pPr>
            <a:r>
              <a:rPr lang="en-US" sz="2000" dirty="0"/>
              <a:t>Definition of the </a:t>
            </a:r>
            <a:r>
              <a:rPr lang="en-US" sz="2000" b="1" dirty="0"/>
              <a:t>user needs and requirements </a:t>
            </a:r>
            <a:r>
              <a:rPr lang="en-US" sz="2000" dirty="0"/>
              <a:t>together with IGEWE and key users, summarized in a technical </a:t>
            </a:r>
            <a:r>
              <a:rPr lang="en-US" sz="2000" dirty="0" smtClean="0"/>
              <a:t>note.</a:t>
            </a:r>
            <a:endParaRPr lang="en-US" sz="2000" dirty="0"/>
          </a:p>
          <a:p>
            <a:pPr>
              <a:lnSpc>
                <a:spcPct val="114000"/>
              </a:lnSpc>
              <a:spcAft>
                <a:spcPts val="600"/>
              </a:spcAft>
              <a:buFont typeface="Wingdings" panose="05000000000000000000" pitchFamily="2" charset="2"/>
              <a:buChar char="Ø"/>
            </a:pPr>
            <a:r>
              <a:rPr lang="en-US" sz="2000" dirty="0" smtClean="0"/>
              <a:t>The </a:t>
            </a:r>
            <a:r>
              <a:rPr lang="en-US" sz="2000" dirty="0"/>
              <a:t>information for the assessment was collected during a user workshop at </a:t>
            </a:r>
            <a:r>
              <a:rPr lang="en-US" sz="2000" dirty="0" smtClean="0"/>
              <a:t>IGEWE in November 2015, organized by IGEWE and ZAMG</a:t>
            </a:r>
          </a:p>
          <a:p>
            <a:pPr>
              <a:lnSpc>
                <a:spcPct val="114000"/>
              </a:lnSpc>
              <a:spcAft>
                <a:spcPts val="600"/>
              </a:spcAft>
              <a:buFont typeface="Wingdings" panose="05000000000000000000" pitchFamily="2" charset="2"/>
              <a:buChar char="Ø"/>
            </a:pPr>
            <a:r>
              <a:rPr lang="en-US" sz="2000" b="1" dirty="0" smtClean="0"/>
              <a:t>Interaction </a:t>
            </a:r>
            <a:r>
              <a:rPr lang="en-US" sz="2000" b="1" dirty="0"/>
              <a:t>and discussion </a:t>
            </a:r>
            <a:r>
              <a:rPr lang="en-US" sz="2000" dirty="0"/>
              <a:t>was established as well as the impulse for further engagement with </a:t>
            </a:r>
            <a:r>
              <a:rPr lang="en-US" sz="2000" dirty="0" smtClean="0"/>
              <a:t>users (group work)</a:t>
            </a:r>
            <a:endParaRPr lang="en-US" sz="2000" b="1" dirty="0" smtClean="0"/>
          </a:p>
          <a:p>
            <a:pPr marL="0" indent="0">
              <a:buNone/>
            </a:pPr>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t="20291"/>
          <a:stretch/>
        </p:blipFill>
        <p:spPr bwMode="auto">
          <a:xfrm>
            <a:off x="216128" y="3789040"/>
            <a:ext cx="5508000" cy="2700000"/>
          </a:xfrm>
          <a:prstGeom prst="rect">
            <a:avLst/>
          </a:prstGeom>
          <a:ln>
            <a:noFill/>
          </a:ln>
          <a:extLst>
            <a:ext uri="{53640926-AAD7-44D8-BBD7-CCE9431645EC}">
              <a14:shadowObscured xmlns:a14="http://schemas.microsoft.com/office/drawing/2010/main"/>
            </a:ext>
          </a:extLst>
        </p:spPr>
      </p:pic>
      <p:pic>
        <p:nvPicPr>
          <p:cNvPr id="9" name="Grafik 8"/>
          <p:cNvPicPr>
            <a:picLocks noChangeAspect="1"/>
          </p:cNvPicPr>
          <p:nvPr/>
        </p:nvPicPr>
        <p:blipFill rotWithShape="1">
          <a:blip r:embed="rId3"/>
          <a:srcRect l="5686" t="2223" r="6288" b="-1535"/>
          <a:stretch/>
        </p:blipFill>
        <p:spPr>
          <a:xfrm>
            <a:off x="5796136" y="3501008"/>
            <a:ext cx="3024336" cy="3218097"/>
          </a:xfrm>
          <a:prstGeom prst="rect">
            <a:avLst/>
          </a:prstGeom>
        </p:spPr>
      </p:pic>
    </p:spTree>
    <p:extLst>
      <p:ext uri="{BB962C8B-B14F-4D97-AF65-F5344CB8AC3E}">
        <p14:creationId xmlns:p14="http://schemas.microsoft.com/office/powerpoint/2010/main" val="244097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21</a:t>
            </a:fld>
            <a:endParaRPr lang="de-DE" dirty="0"/>
          </a:p>
        </p:txBody>
      </p:sp>
      <p:sp>
        <p:nvSpPr>
          <p:cNvPr id="5" name="Textplatzhalter 4"/>
          <p:cNvSpPr>
            <a:spLocks noGrp="1"/>
          </p:cNvSpPr>
          <p:nvPr>
            <p:ph type="body" sz="quarter" idx="14"/>
          </p:nvPr>
        </p:nvSpPr>
        <p:spPr/>
        <p:txBody>
          <a:bodyPr/>
          <a:lstStyle/>
          <a:p>
            <a:r>
              <a:rPr lang="de-DE" dirty="0" smtClean="0"/>
              <a:t>User Workshop – Gap Analysis</a:t>
            </a:r>
            <a:endParaRPr lang="de-DE" dirty="0"/>
          </a:p>
        </p:txBody>
      </p:sp>
      <p:sp>
        <p:nvSpPr>
          <p:cNvPr id="6" name="Inhaltsplatzhalter 5"/>
          <p:cNvSpPr>
            <a:spLocks noGrp="1"/>
          </p:cNvSpPr>
          <p:nvPr>
            <p:ph sz="quarter" idx="15"/>
          </p:nvPr>
        </p:nvSpPr>
        <p:spPr>
          <a:xfrm>
            <a:off x="190800" y="1209600"/>
            <a:ext cx="7772400" cy="4525200"/>
          </a:xfrm>
        </p:spPr>
        <p:txBody>
          <a:bodyPr/>
          <a:lstStyle/>
          <a:p>
            <a:pPr>
              <a:lnSpc>
                <a:spcPct val="114000"/>
              </a:lnSpc>
              <a:spcAft>
                <a:spcPts val="600"/>
              </a:spcAft>
              <a:buFont typeface="Wingdings" panose="05000000000000000000" pitchFamily="2" charset="2"/>
              <a:buChar char="Ø"/>
            </a:pPr>
            <a:r>
              <a:rPr lang="en-GB" sz="2000" dirty="0" smtClean="0"/>
              <a:t>Discussion </a:t>
            </a:r>
            <a:r>
              <a:rPr lang="en-GB" sz="2000" dirty="0"/>
              <a:t>and </a:t>
            </a:r>
            <a:r>
              <a:rPr lang="en-GB" sz="2000" dirty="0" smtClean="0"/>
              <a:t>clear statement </a:t>
            </a:r>
            <a:r>
              <a:rPr lang="en-GB" sz="2000" dirty="0"/>
              <a:t>of </a:t>
            </a:r>
            <a:r>
              <a:rPr lang="en-GB" sz="2000" dirty="0" smtClean="0"/>
              <a:t>user </a:t>
            </a:r>
            <a:r>
              <a:rPr lang="en-GB" sz="2000" b="1" dirty="0" smtClean="0"/>
              <a:t>needs </a:t>
            </a:r>
            <a:r>
              <a:rPr lang="en-GB" sz="2000" b="1" dirty="0"/>
              <a:t>and </a:t>
            </a:r>
            <a:r>
              <a:rPr lang="en-GB" sz="2000" b="1" dirty="0" smtClean="0"/>
              <a:t>requirements </a:t>
            </a:r>
            <a:r>
              <a:rPr lang="en-GB" sz="2000" dirty="0" smtClean="0"/>
              <a:t>(sector specific) </a:t>
            </a:r>
          </a:p>
          <a:p>
            <a:pPr>
              <a:lnSpc>
                <a:spcPct val="114000"/>
              </a:lnSpc>
              <a:spcAft>
                <a:spcPts val="600"/>
              </a:spcAft>
              <a:buFont typeface="Wingdings" panose="05000000000000000000" pitchFamily="2" charset="2"/>
              <a:buChar char="Ø"/>
            </a:pPr>
            <a:r>
              <a:rPr lang="en-GB" sz="2000" b="1" dirty="0"/>
              <a:t>Identification of gaps </a:t>
            </a:r>
            <a:r>
              <a:rPr lang="en-GB" sz="2000" dirty="0"/>
              <a:t>between available products and </a:t>
            </a:r>
            <a:r>
              <a:rPr lang="en-GB" sz="2000" b="1" dirty="0" smtClean="0"/>
              <a:t>actual service </a:t>
            </a:r>
            <a:r>
              <a:rPr lang="en-GB" sz="2000" b="1" dirty="0"/>
              <a:t>delivery</a:t>
            </a:r>
            <a:r>
              <a:rPr lang="en-GB" sz="2000" dirty="0"/>
              <a:t> (what is received and used now) and </a:t>
            </a:r>
            <a:r>
              <a:rPr lang="en-GB" sz="2000" b="1" dirty="0"/>
              <a:t>user needs including wishes</a:t>
            </a:r>
            <a:r>
              <a:rPr lang="en-GB" sz="2000" dirty="0"/>
              <a:t> (what is needed and wanted in future)</a:t>
            </a:r>
          </a:p>
          <a:p>
            <a:pPr>
              <a:buFont typeface="Wingdings" panose="05000000000000000000" pitchFamily="2" charset="2"/>
              <a:buChar char="Ø"/>
            </a:pPr>
            <a:endParaRPr lang="en-GB" sz="2000" dirty="0" smtClean="0"/>
          </a:p>
          <a:p>
            <a:pPr lvl="1"/>
            <a:endParaRPr lang="en-GB" sz="1800" dirty="0"/>
          </a:p>
          <a:p>
            <a:pPr lvl="1"/>
            <a:endParaRPr lang="en-GB" sz="1800" dirty="0" smtClean="0"/>
          </a:p>
          <a:p>
            <a:pPr lvl="1"/>
            <a:endParaRPr lang="en-GB" sz="1800" dirty="0" smtClean="0"/>
          </a:p>
          <a:p>
            <a:pPr lvl="1"/>
            <a:endParaRPr lang="en-GB" sz="1800" dirty="0" smtClean="0"/>
          </a:p>
          <a:p>
            <a:pPr lvl="1"/>
            <a:endParaRPr lang="en-GB" sz="1800" dirty="0"/>
          </a:p>
          <a:p>
            <a:pPr lvl="1"/>
            <a:endParaRPr lang="en-GB" sz="1800" dirty="0" smtClean="0"/>
          </a:p>
          <a:p>
            <a:pPr lvl="1"/>
            <a:endParaRPr lang="de-DE" sz="1800" dirty="0"/>
          </a:p>
          <a:p>
            <a:endParaRPr lang="de-DE" sz="2000" dirty="0"/>
          </a:p>
          <a:p>
            <a:endParaRPr lang="de-DE" dirty="0"/>
          </a:p>
        </p:txBody>
      </p:sp>
      <p:pic>
        <p:nvPicPr>
          <p:cNvPr id="7" name="Grafik 6"/>
          <p:cNvPicPr/>
          <p:nvPr/>
        </p:nvPicPr>
        <p:blipFill rotWithShape="1">
          <a:blip r:embed="rId2">
            <a:extLst>
              <a:ext uri="{28A0092B-C50C-407E-A947-70E740481C1C}">
                <a14:useLocalDpi xmlns:a14="http://schemas.microsoft.com/office/drawing/2010/main" val="0"/>
              </a:ext>
            </a:extLst>
          </a:blip>
          <a:srcRect l="702" t="835" r="35294" b="66225"/>
          <a:stretch/>
        </p:blipFill>
        <p:spPr bwMode="auto">
          <a:xfrm>
            <a:off x="656620" y="3472200"/>
            <a:ext cx="6840760"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5833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22</a:t>
            </a:fld>
            <a:endParaRPr lang="de-DE" dirty="0"/>
          </a:p>
        </p:txBody>
      </p:sp>
      <p:sp>
        <p:nvSpPr>
          <p:cNvPr id="5" name="Textplatzhalter 4"/>
          <p:cNvSpPr>
            <a:spLocks noGrp="1"/>
          </p:cNvSpPr>
          <p:nvPr>
            <p:ph type="body" sz="quarter" idx="14"/>
          </p:nvPr>
        </p:nvSpPr>
        <p:spPr>
          <a:xfrm>
            <a:off x="179512" y="548680"/>
            <a:ext cx="6958800" cy="432000"/>
          </a:xfrm>
        </p:spPr>
        <p:txBody>
          <a:bodyPr/>
          <a:lstStyle/>
          <a:p>
            <a:r>
              <a:rPr lang="de-DE" dirty="0" smtClean="0"/>
              <a:t>Development </a:t>
            </a:r>
            <a:r>
              <a:rPr lang="de-DE" dirty="0" err="1" smtClean="0"/>
              <a:t>of</a:t>
            </a:r>
            <a:r>
              <a:rPr lang="de-DE" dirty="0" smtClean="0"/>
              <a:t> </a:t>
            </a:r>
            <a:r>
              <a:rPr lang="de-DE" dirty="0" err="1" smtClean="0"/>
              <a:t>the</a:t>
            </a:r>
            <a:r>
              <a:rPr lang="de-DE" dirty="0" smtClean="0"/>
              <a:t> Action Plan</a:t>
            </a:r>
            <a:endParaRPr lang="de-DE" dirty="0"/>
          </a:p>
        </p:txBody>
      </p:sp>
      <p:sp>
        <p:nvSpPr>
          <p:cNvPr id="7" name="Rechteck 6"/>
          <p:cNvSpPr/>
          <p:nvPr/>
        </p:nvSpPr>
        <p:spPr>
          <a:xfrm>
            <a:off x="467544" y="1268760"/>
            <a:ext cx="7632848" cy="4864409"/>
          </a:xfrm>
          <a:prstGeom prst="rect">
            <a:avLst/>
          </a:prstGeom>
        </p:spPr>
        <p:txBody>
          <a:bodyPr wrap="square">
            <a:spAutoFit/>
          </a:bodyPr>
          <a:lstStyle/>
          <a:p>
            <a:pPr marL="285750" indent="-285750">
              <a:lnSpc>
                <a:spcPct val="114000"/>
              </a:lnSpc>
              <a:spcAft>
                <a:spcPts val="600"/>
              </a:spcAft>
              <a:buFont typeface="Wingdings" panose="05000000000000000000" pitchFamily="2" charset="2"/>
              <a:buChar char="Ø"/>
            </a:pPr>
            <a:r>
              <a:rPr lang="en-US" sz="2000" dirty="0" smtClean="0"/>
              <a:t>The </a:t>
            </a:r>
            <a:r>
              <a:rPr lang="en-US" sz="2000" b="1" dirty="0"/>
              <a:t>identification of the gaps </a:t>
            </a:r>
            <a:r>
              <a:rPr lang="en-US" sz="2000" dirty="0"/>
              <a:t>between the current level of service delivery </a:t>
            </a:r>
            <a:r>
              <a:rPr lang="en-US" sz="2000" dirty="0" smtClean="0"/>
              <a:t>and </a:t>
            </a:r>
            <a:r>
              <a:rPr lang="en-US" sz="2000" dirty="0"/>
              <a:t>the </a:t>
            </a:r>
            <a:r>
              <a:rPr lang="en-US" sz="2000" b="1" dirty="0"/>
              <a:t>user needs and requirements </a:t>
            </a:r>
            <a:r>
              <a:rPr lang="en-US" sz="2000" dirty="0" smtClean="0"/>
              <a:t>one </a:t>
            </a:r>
            <a:r>
              <a:rPr lang="en-US" sz="2000" dirty="0"/>
              <a:t>serves as the basis for the development of the action plan</a:t>
            </a:r>
            <a:r>
              <a:rPr lang="en-US" sz="2000" dirty="0" smtClean="0"/>
              <a:t>.</a:t>
            </a:r>
          </a:p>
          <a:p>
            <a:pPr marL="285750" indent="-285750">
              <a:lnSpc>
                <a:spcPct val="114000"/>
              </a:lnSpc>
              <a:spcAft>
                <a:spcPts val="600"/>
              </a:spcAft>
              <a:buFont typeface="Wingdings" panose="05000000000000000000" pitchFamily="2" charset="2"/>
              <a:buChar char="Ø"/>
            </a:pPr>
            <a:r>
              <a:rPr lang="en-US" sz="2000" dirty="0" smtClean="0"/>
              <a:t>The </a:t>
            </a:r>
            <a:r>
              <a:rPr lang="en-US" sz="2000" dirty="0"/>
              <a:t>plan comprises actions required for the </a:t>
            </a:r>
            <a:r>
              <a:rPr lang="en-US" sz="2000" b="1" dirty="0"/>
              <a:t>improvement</a:t>
            </a:r>
            <a:r>
              <a:rPr lang="en-US" sz="2000" dirty="0"/>
              <a:t> of service delivery and moreover essential actions for the </a:t>
            </a:r>
            <a:r>
              <a:rPr lang="en-US" sz="2000" b="1" dirty="0"/>
              <a:t>enhancement</a:t>
            </a:r>
            <a:r>
              <a:rPr lang="en-US" sz="2000" dirty="0"/>
              <a:t> of the capabilities of the Met services </a:t>
            </a:r>
          </a:p>
          <a:p>
            <a:pPr marL="285750" indent="-285750">
              <a:lnSpc>
                <a:spcPct val="114000"/>
              </a:lnSpc>
              <a:spcAft>
                <a:spcPts val="600"/>
              </a:spcAft>
              <a:buFont typeface="Wingdings" panose="05000000000000000000" pitchFamily="2" charset="2"/>
              <a:buChar char="Ø"/>
            </a:pPr>
            <a:r>
              <a:rPr lang="en-US" sz="2000" dirty="0" smtClean="0"/>
              <a:t>The </a:t>
            </a:r>
            <a:r>
              <a:rPr lang="en-US" sz="2000" dirty="0"/>
              <a:t>plan contains well defined objectives, milestones, estimates of the resources, cost estimates for the related </a:t>
            </a:r>
            <a:r>
              <a:rPr lang="en-US" sz="2000" b="1" dirty="0"/>
              <a:t>investments</a:t>
            </a:r>
            <a:r>
              <a:rPr lang="en-US" sz="2000" dirty="0"/>
              <a:t> and measures for </a:t>
            </a:r>
            <a:r>
              <a:rPr lang="en-US" sz="2000" b="1" dirty="0"/>
              <a:t>capacity building </a:t>
            </a:r>
            <a:r>
              <a:rPr lang="en-US" sz="2000" dirty="0"/>
              <a:t>in order to achieve higher levels of service delivery. </a:t>
            </a:r>
          </a:p>
          <a:p>
            <a:pPr marL="285750" indent="-285750">
              <a:lnSpc>
                <a:spcPct val="114000"/>
              </a:lnSpc>
              <a:spcAft>
                <a:spcPts val="600"/>
              </a:spcAft>
              <a:buFont typeface="Wingdings" panose="05000000000000000000" pitchFamily="2" charset="2"/>
              <a:buChar char="Ø"/>
            </a:pPr>
            <a:r>
              <a:rPr lang="en-US" sz="2000" dirty="0" smtClean="0"/>
              <a:t>Proposed </a:t>
            </a:r>
            <a:r>
              <a:rPr lang="en-US" sz="2000" dirty="0"/>
              <a:t>actions and activities are separated into projects and programs. The expected impact on the internal processes, products, services and users will be described in detail in the action plan. </a:t>
            </a:r>
            <a:endParaRPr lang="en-US" sz="2000" dirty="0" smtClean="0"/>
          </a:p>
        </p:txBody>
      </p:sp>
    </p:spTree>
    <p:extLst>
      <p:ext uri="{BB962C8B-B14F-4D97-AF65-F5344CB8AC3E}">
        <p14:creationId xmlns:p14="http://schemas.microsoft.com/office/powerpoint/2010/main" val="308028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23</a:t>
            </a:fld>
            <a:endParaRPr lang="de-DE" dirty="0"/>
          </a:p>
        </p:txBody>
      </p:sp>
      <p:sp>
        <p:nvSpPr>
          <p:cNvPr id="5" name="Textplatzhalter 4"/>
          <p:cNvSpPr>
            <a:spLocks noGrp="1"/>
          </p:cNvSpPr>
          <p:nvPr>
            <p:ph type="body" sz="quarter" idx="14"/>
          </p:nvPr>
        </p:nvSpPr>
        <p:spPr/>
        <p:txBody>
          <a:bodyPr>
            <a:normAutofit/>
          </a:bodyPr>
          <a:lstStyle/>
          <a:p>
            <a:r>
              <a:rPr lang="de-DE" dirty="0" smtClean="0"/>
              <a:t>Action Plan </a:t>
            </a:r>
          </a:p>
        </p:txBody>
      </p:sp>
      <p:sp>
        <p:nvSpPr>
          <p:cNvPr id="6" name="Inhaltsplatzhalter 5"/>
          <p:cNvSpPr>
            <a:spLocks noGrp="1"/>
          </p:cNvSpPr>
          <p:nvPr>
            <p:ph sz="quarter" idx="15"/>
          </p:nvPr>
        </p:nvSpPr>
        <p:spPr>
          <a:xfrm>
            <a:off x="190800" y="1208056"/>
            <a:ext cx="7772400" cy="4525200"/>
          </a:xfrm>
        </p:spPr>
        <p:txBody>
          <a:bodyPr>
            <a:normAutofit lnSpcReduction="10000"/>
          </a:bodyPr>
          <a:lstStyle/>
          <a:p>
            <a:endParaRPr lang="en-US" dirty="0"/>
          </a:p>
          <a:p>
            <a:pPr>
              <a:buFont typeface="Wingdings" panose="05000000000000000000" pitchFamily="2" charset="2"/>
              <a:buChar char="Ø"/>
            </a:pPr>
            <a:r>
              <a:rPr lang="en-US" sz="2000" b="1" dirty="0" smtClean="0"/>
              <a:t>Short </a:t>
            </a:r>
            <a:r>
              <a:rPr lang="en-US" sz="2000" b="1" dirty="0"/>
              <a:t>term: </a:t>
            </a:r>
            <a:r>
              <a:rPr lang="en-US" sz="2000" dirty="0"/>
              <a:t>actions and activities starting immediately to improve the service delivery level. </a:t>
            </a:r>
            <a:r>
              <a:rPr lang="en-US" sz="1400" dirty="0"/>
              <a:t/>
            </a:r>
            <a:br>
              <a:rPr lang="en-US" sz="1400" dirty="0"/>
            </a:br>
            <a:endParaRPr lang="en-US" sz="2000" dirty="0"/>
          </a:p>
          <a:p>
            <a:pPr>
              <a:buFont typeface="Wingdings" panose="05000000000000000000" pitchFamily="2" charset="2"/>
              <a:buChar char="Ø"/>
            </a:pPr>
            <a:r>
              <a:rPr lang="en-US" sz="2000" b="1" dirty="0"/>
              <a:t>Medium term: </a:t>
            </a:r>
            <a:r>
              <a:rPr lang="en-US" sz="2000" dirty="0"/>
              <a:t>actions will aim IGEWE to gain at least one level in its service delivery development, to document the process and share lessons learned with other NMHSs, to participate in international programs (EUMETNET) and to contribute to the European Meteorological Infrastructure. </a:t>
            </a:r>
            <a:r>
              <a:rPr lang="en-US" sz="1400" dirty="0" smtClean="0"/>
              <a:t/>
            </a:r>
            <a:br>
              <a:rPr lang="en-US" sz="1400" dirty="0" smtClean="0"/>
            </a:br>
            <a:endParaRPr lang="en-US" sz="2000" dirty="0"/>
          </a:p>
          <a:p>
            <a:pPr>
              <a:buFont typeface="Wingdings" panose="05000000000000000000" pitchFamily="2" charset="2"/>
              <a:buChar char="Ø"/>
            </a:pPr>
            <a:r>
              <a:rPr lang="en-US" sz="2000" b="1" dirty="0"/>
              <a:t>Long term</a:t>
            </a:r>
            <a:r>
              <a:rPr lang="en-US" sz="2000" dirty="0"/>
              <a:t>: the action plan should aim to develop or strengthen a service culture and facilitate the mainstreaming of service delivery in the programs and activities of </a:t>
            </a:r>
            <a:r>
              <a:rPr lang="en-US" sz="2000" dirty="0" smtClean="0"/>
              <a:t>IGEWE</a:t>
            </a:r>
            <a:r>
              <a:rPr lang="en-US" sz="2000" dirty="0"/>
              <a:t> </a:t>
            </a:r>
            <a:r>
              <a:rPr lang="en-US" sz="2000" dirty="0" smtClean="0"/>
              <a:t>in coordination with </a:t>
            </a:r>
            <a:r>
              <a:rPr lang="en-US" sz="2000" dirty="0"/>
              <a:t>the Military Meteorological Service and the National Air Traffic Agency, resulting in a tangible improvement in the user’s perception of </a:t>
            </a:r>
            <a:r>
              <a:rPr lang="en-US" sz="2000" dirty="0" smtClean="0"/>
              <a:t>the services</a:t>
            </a:r>
            <a:r>
              <a:rPr lang="en-US" sz="2000" dirty="0"/>
              <a:t>. </a:t>
            </a:r>
            <a:endParaRPr lang="de-DE" sz="2000" dirty="0"/>
          </a:p>
        </p:txBody>
      </p:sp>
    </p:spTree>
    <p:extLst>
      <p:ext uri="{BB962C8B-B14F-4D97-AF65-F5344CB8AC3E}">
        <p14:creationId xmlns:p14="http://schemas.microsoft.com/office/powerpoint/2010/main" val="250132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24</a:t>
            </a:fld>
            <a:endParaRPr lang="de-DE" dirty="0"/>
          </a:p>
        </p:txBody>
      </p:sp>
      <p:sp>
        <p:nvSpPr>
          <p:cNvPr id="5" name="Textplatzhalter 4"/>
          <p:cNvSpPr>
            <a:spLocks noGrp="1"/>
          </p:cNvSpPr>
          <p:nvPr>
            <p:ph type="body" sz="quarter" idx="14"/>
          </p:nvPr>
        </p:nvSpPr>
        <p:spPr/>
        <p:txBody>
          <a:bodyPr/>
          <a:lstStyle/>
          <a:p>
            <a:r>
              <a:rPr lang="de-DE" dirty="0" smtClean="0"/>
              <a:t>Action Plan - </a:t>
            </a:r>
            <a:r>
              <a:rPr lang="de-DE" dirty="0" err="1" smtClean="0"/>
              <a:t>Overview</a:t>
            </a:r>
            <a:endParaRPr lang="de-DE" dirty="0"/>
          </a:p>
        </p:txBody>
      </p:sp>
      <p:sp>
        <p:nvSpPr>
          <p:cNvPr id="10" name="Inhaltsplatzhalter 9"/>
          <p:cNvSpPr>
            <a:spLocks noGrp="1"/>
          </p:cNvSpPr>
          <p:nvPr>
            <p:ph sz="quarter" idx="15"/>
          </p:nvPr>
        </p:nvSpPr>
        <p:spPr>
          <a:xfrm>
            <a:off x="195702" y="1217549"/>
            <a:ext cx="7772400" cy="4525200"/>
          </a:xfrm>
        </p:spPr>
        <p:txBody>
          <a:bodyPr/>
          <a:lstStyle/>
          <a:p>
            <a:pPr marL="0" indent="0">
              <a:buNone/>
            </a:pPr>
            <a:endParaRPr lang="en-US" dirty="0"/>
          </a:p>
          <a:p>
            <a:pPr marL="0" indent="0">
              <a:buNone/>
            </a:pP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937830994"/>
              </p:ext>
            </p:extLst>
          </p:nvPr>
        </p:nvGraphicFramePr>
        <p:xfrm>
          <a:off x="382022" y="1628217"/>
          <a:ext cx="7399760" cy="4392481"/>
        </p:xfrm>
        <a:graphic>
          <a:graphicData uri="http://schemas.openxmlformats.org/drawingml/2006/table">
            <a:tbl>
              <a:tblPr firstRow="1" firstCol="1" bandRow="1">
                <a:tableStyleId>{5C22544A-7EE6-4342-B048-85BDC9FD1C3A}</a:tableStyleId>
              </a:tblPr>
              <a:tblGrid>
                <a:gridCol w="900734"/>
                <a:gridCol w="5104975"/>
                <a:gridCol w="1394051"/>
              </a:tblGrid>
              <a:tr h="237347">
                <a:tc gridSpan="2">
                  <a:txBody>
                    <a:bodyPr/>
                    <a:lstStyle/>
                    <a:p>
                      <a:pPr algn="ctr">
                        <a:spcAft>
                          <a:spcPts val="0"/>
                        </a:spcAft>
                      </a:pPr>
                      <a:r>
                        <a:rPr lang="en-US" sz="1400" dirty="0">
                          <a:effectLst/>
                        </a:rPr>
                        <a:t>Actions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de-DE"/>
                    </a:p>
                  </a:txBody>
                  <a:tcPr/>
                </a:tc>
                <a:tc>
                  <a:txBody>
                    <a:bodyPr/>
                    <a:lstStyle/>
                    <a:p>
                      <a:pPr algn="just">
                        <a:spcAft>
                          <a:spcPts val="0"/>
                        </a:spcAft>
                      </a:pPr>
                      <a:r>
                        <a:rPr lang="en-US" sz="1400">
                          <a:effectLst/>
                        </a:rPr>
                        <a:t>Time frame</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7347">
                <a:tc>
                  <a:txBody>
                    <a:bodyPr/>
                    <a:lstStyle/>
                    <a:p>
                      <a:pPr algn="ctr">
                        <a:spcAft>
                          <a:spcPts val="0"/>
                        </a:spcAft>
                      </a:pPr>
                      <a:r>
                        <a:rPr lang="en-US" sz="1400">
                          <a:effectLst/>
                        </a:rPr>
                        <a:t>Number</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Title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Coordination between IGEWE, MMS and </a:t>
                      </a:r>
                      <a:r>
                        <a:rPr lang="en-US" sz="1400" b="1" dirty="0" err="1">
                          <a:effectLst/>
                        </a:rPr>
                        <a:t>Albcontrol</a:t>
                      </a:r>
                      <a:r>
                        <a:rPr lang="en-US" sz="1400" b="1" dirty="0">
                          <a:effectLst/>
                        </a:rPr>
                        <a:t> MET</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1.1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Responsibilities and resources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1.2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Product harmonization</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1.3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Data exchange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60917">
                <a:tc>
                  <a:txBody>
                    <a:bodyPr/>
                    <a:lstStyle/>
                    <a:p>
                      <a:pPr algn="just">
                        <a:spcAft>
                          <a:spcPts val="0"/>
                        </a:spcAft>
                      </a:pPr>
                      <a:r>
                        <a:rPr lang="en-US" sz="1400">
                          <a:effectLst/>
                        </a:rPr>
                        <a:t>A 1.4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Regular update of the MoU, product list and agreement on data exchange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Optimization of the meteorological and hydrological network</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Assessment of available resources for network maintenance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Prerequisites for data storage</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Prerequisites for quality control</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Preconditions of station sites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Network design</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2.6</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Review of station locations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2.7</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Installation and procurement</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2.8</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Infrastructure and protection measures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medium/long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0458">
                <a:tc>
                  <a:txBody>
                    <a:bodyPr/>
                    <a:lstStyle/>
                    <a:p>
                      <a:pPr algn="just">
                        <a:spcAft>
                          <a:spcPts val="0"/>
                        </a:spcAft>
                      </a:pPr>
                      <a:r>
                        <a:rPr lang="en-US" sz="1400">
                          <a:effectLst/>
                        </a:rPr>
                        <a:t>A 2.9</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Interfaces for applications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Grafik 5"/>
          <p:cNvPicPr>
            <a:picLocks noChangeAspect="1"/>
          </p:cNvPicPr>
          <p:nvPr/>
        </p:nvPicPr>
        <p:blipFill>
          <a:blip r:embed="rId2"/>
          <a:stretch>
            <a:fillRect/>
          </a:stretch>
        </p:blipFill>
        <p:spPr>
          <a:xfrm>
            <a:off x="107504" y="1584767"/>
            <a:ext cx="8985146" cy="2688337"/>
          </a:xfrm>
          <a:prstGeom prst="rect">
            <a:avLst/>
          </a:prstGeom>
        </p:spPr>
      </p:pic>
    </p:spTree>
    <p:extLst>
      <p:ext uri="{BB962C8B-B14F-4D97-AF65-F5344CB8AC3E}">
        <p14:creationId xmlns:p14="http://schemas.microsoft.com/office/powerpoint/2010/main" val="144957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25</a:t>
            </a:fld>
            <a:endParaRPr lang="de-DE" dirty="0"/>
          </a:p>
        </p:txBody>
      </p:sp>
      <p:sp>
        <p:nvSpPr>
          <p:cNvPr id="5" name="Textplatzhalter 4"/>
          <p:cNvSpPr>
            <a:spLocks noGrp="1"/>
          </p:cNvSpPr>
          <p:nvPr>
            <p:ph type="body" sz="quarter" idx="14"/>
          </p:nvPr>
        </p:nvSpPr>
        <p:spPr/>
        <p:txBody>
          <a:bodyPr/>
          <a:lstStyle/>
          <a:p>
            <a:r>
              <a:rPr lang="de-DE" dirty="0" smtClean="0"/>
              <a:t>Action Plan - </a:t>
            </a:r>
            <a:r>
              <a:rPr lang="de-DE" dirty="0" err="1" smtClean="0"/>
              <a:t>Overview</a:t>
            </a:r>
            <a:endParaRPr lang="de-DE" dirty="0"/>
          </a:p>
        </p:txBody>
      </p:sp>
      <p:graphicFrame>
        <p:nvGraphicFramePr>
          <p:cNvPr id="9" name="Inhaltsplatzhalter 8"/>
          <p:cNvGraphicFramePr>
            <a:graphicFrameLocks noGrp="1"/>
          </p:cNvGraphicFramePr>
          <p:nvPr>
            <p:ph sz="quarter" idx="15"/>
            <p:extLst>
              <p:ext uri="{D42A27DB-BD31-4B8C-83A1-F6EECF244321}">
                <p14:modId xmlns:p14="http://schemas.microsoft.com/office/powerpoint/2010/main" val="3573779538"/>
              </p:ext>
            </p:extLst>
          </p:nvPr>
        </p:nvGraphicFramePr>
        <p:xfrm>
          <a:off x="395523" y="1268760"/>
          <a:ext cx="7416837" cy="5256576"/>
        </p:xfrm>
        <a:graphic>
          <a:graphicData uri="http://schemas.openxmlformats.org/drawingml/2006/table">
            <a:tbl>
              <a:tblPr firstRow="1" firstCol="1" bandRow="1">
                <a:tableStyleId>{5C22544A-7EE6-4342-B048-85BDC9FD1C3A}</a:tableStyleId>
              </a:tblPr>
              <a:tblGrid>
                <a:gridCol w="902812"/>
                <a:gridCol w="5116757"/>
                <a:gridCol w="1397268"/>
              </a:tblGrid>
              <a:tr h="292032">
                <a:tc>
                  <a:txBody>
                    <a:bodyPr/>
                    <a:lstStyle/>
                    <a:p>
                      <a:pPr algn="just">
                        <a:spcAft>
                          <a:spcPts val="0"/>
                        </a:spcAft>
                      </a:pPr>
                      <a:r>
                        <a:rPr lang="en-US" sz="1400" dirty="0">
                          <a:effectLst/>
                        </a:rPr>
                        <a:t> </a:t>
                      </a:r>
                      <a:r>
                        <a:rPr lang="en-US" sz="1400" dirty="0" smtClean="0">
                          <a:effectLst/>
                        </a:rPr>
                        <a:t>Number</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 </a:t>
                      </a:r>
                      <a:r>
                        <a:rPr lang="en-US" sz="1400" dirty="0" smtClean="0">
                          <a:effectLst/>
                        </a:rPr>
                        <a:t>Action</a:t>
                      </a:r>
                      <a:r>
                        <a:rPr lang="en-US" sz="1400" baseline="0" dirty="0" smtClean="0">
                          <a:effectLst/>
                        </a:rPr>
                        <a:t> title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 </a:t>
                      </a:r>
                      <a:r>
                        <a:rPr lang="en-US" sz="1400" dirty="0" smtClean="0">
                          <a:effectLst/>
                        </a:rPr>
                        <a:t>Time</a:t>
                      </a:r>
                      <a:r>
                        <a:rPr lang="en-US" sz="1400" baseline="0" dirty="0" smtClean="0">
                          <a:effectLst/>
                        </a:rPr>
                        <a:t> frame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3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b="1" dirty="0">
                          <a:effectLst/>
                        </a:rPr>
                        <a:t>Operational service</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3.1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Maintenance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3.2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Calibration of rating curves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3.3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Data quality control</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3.4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Data services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b="1" dirty="0">
                          <a:effectLst/>
                        </a:rPr>
                        <a:t>Network extension</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4.1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Weather radar</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4.2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Lightning detection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4.3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Special instrumentation for </a:t>
                      </a:r>
                      <a:r>
                        <a:rPr lang="en-US" sz="1400" dirty="0" err="1">
                          <a:effectLst/>
                        </a:rPr>
                        <a:t>Rinas</a:t>
                      </a:r>
                      <a:r>
                        <a:rPr lang="en-US" sz="1400" dirty="0">
                          <a:effectLst/>
                        </a:rPr>
                        <a:t> International Airport</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b="1" dirty="0">
                          <a:effectLst/>
                        </a:rPr>
                        <a:t>Forecasting tools</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Exploitation of DEWETRA platform</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short/medium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Numerical modeling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err="1">
                          <a:effectLst/>
                        </a:rPr>
                        <a:t>Nowcasting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Implementation of a meteorological visualization platform</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a:effectLst/>
                        </a:rPr>
                        <a:t>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2032">
                <a:tc>
                  <a:txBody>
                    <a:bodyPr/>
                    <a:lstStyle/>
                    <a:p>
                      <a:pPr algn="just">
                        <a:spcAft>
                          <a:spcPts val="0"/>
                        </a:spcAft>
                      </a:pPr>
                      <a:r>
                        <a:rPr lang="en-US" sz="1400">
                          <a:effectLst/>
                        </a:rPr>
                        <a:t>A 5.5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Enhanced flood forecasting system for the major rivers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400" dirty="0">
                          <a:effectLst/>
                        </a:rPr>
                        <a:t>medium/long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7" name="Grafik 6"/>
          <p:cNvPicPr>
            <a:picLocks noChangeAspect="1"/>
          </p:cNvPicPr>
          <p:nvPr/>
        </p:nvPicPr>
        <p:blipFill>
          <a:blip r:embed="rId2"/>
          <a:stretch>
            <a:fillRect/>
          </a:stretch>
        </p:blipFill>
        <p:spPr>
          <a:xfrm>
            <a:off x="1475656" y="116632"/>
            <a:ext cx="6840760" cy="6492416"/>
          </a:xfrm>
          <a:prstGeom prst="rect">
            <a:avLst/>
          </a:prstGeom>
        </p:spPr>
      </p:pic>
    </p:spTree>
    <p:extLst>
      <p:ext uri="{BB962C8B-B14F-4D97-AF65-F5344CB8AC3E}">
        <p14:creationId xmlns:p14="http://schemas.microsoft.com/office/powerpoint/2010/main" val="41380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26</a:t>
            </a:fld>
            <a:endParaRPr lang="de-DE" dirty="0"/>
          </a:p>
        </p:txBody>
      </p:sp>
      <p:sp>
        <p:nvSpPr>
          <p:cNvPr id="5" name="Textplatzhalter 4"/>
          <p:cNvSpPr>
            <a:spLocks noGrp="1"/>
          </p:cNvSpPr>
          <p:nvPr>
            <p:ph type="body" sz="quarter" idx="14"/>
          </p:nvPr>
        </p:nvSpPr>
        <p:spPr/>
        <p:txBody>
          <a:bodyPr/>
          <a:lstStyle/>
          <a:p>
            <a:r>
              <a:rPr lang="de-DE" dirty="0" smtClean="0"/>
              <a:t>Action Plan - </a:t>
            </a:r>
            <a:r>
              <a:rPr lang="de-DE" dirty="0" err="1"/>
              <a:t>O</a:t>
            </a:r>
            <a:r>
              <a:rPr lang="de-DE" dirty="0" err="1" smtClean="0"/>
              <a:t>verview</a:t>
            </a:r>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984244554"/>
              </p:ext>
            </p:extLst>
          </p:nvPr>
        </p:nvGraphicFramePr>
        <p:xfrm>
          <a:off x="755576" y="1268760"/>
          <a:ext cx="7056784" cy="5248880"/>
        </p:xfrm>
        <a:graphic>
          <a:graphicData uri="http://schemas.openxmlformats.org/drawingml/2006/table">
            <a:tbl>
              <a:tblPr firstRow="1" firstCol="1" bandRow="1">
                <a:tableStyleId>{5C22544A-7EE6-4342-B048-85BDC9FD1C3A}</a:tableStyleId>
              </a:tblPr>
              <a:tblGrid>
                <a:gridCol w="858985"/>
                <a:gridCol w="4868362"/>
                <a:gridCol w="1329437"/>
              </a:tblGrid>
              <a:tr h="341600">
                <a:tc>
                  <a:txBody>
                    <a:bodyPr/>
                    <a:lstStyle/>
                    <a:p>
                      <a:pPr algn="just">
                        <a:spcAft>
                          <a:spcPts val="0"/>
                        </a:spcAft>
                      </a:pPr>
                      <a:r>
                        <a:rPr lang="en-US" sz="1400" dirty="0">
                          <a:effectLst/>
                        </a:rPr>
                        <a:t>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User engagement</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User surveys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User workshops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Disposition of a service point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Documentation of user needs and requirements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6.5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Customer relationship management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User-oriented service development</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Work instructions documents</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Service-level agreements with users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User survey on communication of product/service changes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Communication of product/service changes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7.5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Development of a formal user information system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Monitoring of service performance</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Basic training on verification methods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Qualitative evaluation of products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Encouragement of user feedback</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Establishment of a framework for quantitative verification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Advanced training on verification methods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8.6</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Quantitative verification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8.7</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Quarterly verification reports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n-US" sz="1400">
                          <a:effectLst/>
                        </a:rPr>
                        <a:t>A 8.8</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Towards impact-based verification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Grafik 5"/>
          <p:cNvPicPr>
            <a:picLocks noChangeAspect="1"/>
          </p:cNvPicPr>
          <p:nvPr/>
        </p:nvPicPr>
        <p:blipFill>
          <a:blip r:embed="rId2"/>
          <a:stretch>
            <a:fillRect/>
          </a:stretch>
        </p:blipFill>
        <p:spPr>
          <a:xfrm>
            <a:off x="1979712" y="260648"/>
            <a:ext cx="6846389" cy="6256992"/>
          </a:xfrm>
          <a:prstGeom prst="rect">
            <a:avLst/>
          </a:prstGeom>
        </p:spPr>
      </p:pic>
    </p:spTree>
    <p:extLst>
      <p:ext uri="{BB962C8B-B14F-4D97-AF65-F5344CB8AC3E}">
        <p14:creationId xmlns:p14="http://schemas.microsoft.com/office/powerpoint/2010/main" val="13686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Action Plan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27</a:t>
            </a:fld>
            <a:endParaRPr lang="de-DE" dirty="0"/>
          </a:p>
        </p:txBody>
      </p:sp>
      <p:sp>
        <p:nvSpPr>
          <p:cNvPr id="5" name="Textplatzhalter 4"/>
          <p:cNvSpPr>
            <a:spLocks noGrp="1"/>
          </p:cNvSpPr>
          <p:nvPr>
            <p:ph type="body" sz="quarter" idx="14"/>
          </p:nvPr>
        </p:nvSpPr>
        <p:spPr/>
        <p:txBody>
          <a:bodyPr/>
          <a:lstStyle/>
          <a:p>
            <a:r>
              <a:rPr lang="de-DE" dirty="0" smtClean="0"/>
              <a:t>Action Plan - </a:t>
            </a:r>
            <a:r>
              <a:rPr lang="de-DE" dirty="0" err="1" smtClean="0"/>
              <a:t>Overview</a:t>
            </a:r>
            <a:endParaRPr lang="de-DE" dirty="0"/>
          </a:p>
        </p:txBody>
      </p:sp>
      <p:graphicFrame>
        <p:nvGraphicFramePr>
          <p:cNvPr id="7" name="Inhaltsplatzhalter 6"/>
          <p:cNvGraphicFramePr>
            <a:graphicFrameLocks noGrp="1"/>
          </p:cNvGraphicFramePr>
          <p:nvPr>
            <p:ph sz="quarter" idx="15"/>
            <p:extLst>
              <p:ext uri="{D42A27DB-BD31-4B8C-83A1-F6EECF244321}">
                <p14:modId xmlns:p14="http://schemas.microsoft.com/office/powerpoint/2010/main" val="466969077"/>
              </p:ext>
            </p:extLst>
          </p:nvPr>
        </p:nvGraphicFramePr>
        <p:xfrm>
          <a:off x="611560" y="1412776"/>
          <a:ext cx="7200800" cy="4693920"/>
        </p:xfrm>
        <a:graphic>
          <a:graphicData uri="http://schemas.openxmlformats.org/drawingml/2006/table">
            <a:tbl>
              <a:tblPr firstRow="1" firstCol="1" bandRow="1">
                <a:tableStyleId>{5C22544A-7EE6-4342-B048-85BDC9FD1C3A}</a:tableStyleId>
              </a:tblPr>
              <a:tblGrid>
                <a:gridCol w="876515"/>
                <a:gridCol w="4967716"/>
                <a:gridCol w="1356569"/>
              </a:tblGrid>
              <a:tr h="212595">
                <a:tc>
                  <a:txBody>
                    <a:bodyPr/>
                    <a:lstStyle/>
                    <a:p>
                      <a:pPr algn="just">
                        <a:spcAft>
                          <a:spcPts val="0"/>
                        </a:spcAft>
                      </a:pPr>
                      <a:r>
                        <a:rPr lang="en-US" sz="1400" dirty="0">
                          <a:effectLst/>
                        </a:rPr>
                        <a:t>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9</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Quality</a:t>
                      </a:r>
                      <a:r>
                        <a:rPr lang="en-US" sz="1400" dirty="0">
                          <a:effectLst/>
                        </a:rPr>
                        <a:t> </a:t>
                      </a:r>
                      <a:r>
                        <a:rPr lang="en-US" sz="1400" b="1" dirty="0">
                          <a:effectLst/>
                        </a:rPr>
                        <a:t>management</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9.1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Documentation of service delivery process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9.2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Design of a quality management system (QMS)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9.3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Implementation of the QMS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long</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10</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smtClean="0">
                          <a:effectLst/>
                        </a:rPr>
                        <a:t>Training and networking</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10.1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Visits to other National Hydro-meteorological Services (NHMS)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10.2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Participation in training courses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10.3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EUMETNET membership</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10.4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ECMWF membership</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b="1" dirty="0">
                          <a:effectLst/>
                        </a:rPr>
                        <a:t>Strategy and capacity building</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11.1</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Strategy for the development of the National Hazard Center</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11.2</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Funding acquisition</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11.3</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Update of the IGEWE Web Site</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short/medium</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CA" sz="1400">
                          <a:effectLst/>
                        </a:rPr>
                        <a:t>Structured development of commercial products </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medium/long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Individual training plans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medium/long</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11.6</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Job descriptions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short</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11.7</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Appraisal interviews and regular team meetings</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a:effectLst/>
                        </a:rPr>
                        <a:t>All</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2595">
                <a:tc>
                  <a:txBody>
                    <a:bodyPr/>
                    <a:lstStyle/>
                    <a:p>
                      <a:pPr algn="just">
                        <a:spcAft>
                          <a:spcPts val="0"/>
                        </a:spcAft>
                      </a:pPr>
                      <a:r>
                        <a:rPr lang="en-US" sz="1400">
                          <a:effectLst/>
                        </a:rPr>
                        <a:t>A 11.8</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a:effectLst/>
                        </a:rPr>
                        <a:t>Implementation of formal process for suggestions for improvement</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rPr>
                        <a:t>medium</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Grafik 5"/>
          <p:cNvPicPr>
            <a:picLocks noChangeAspect="1"/>
          </p:cNvPicPr>
          <p:nvPr/>
        </p:nvPicPr>
        <p:blipFill>
          <a:blip r:embed="rId2"/>
          <a:stretch>
            <a:fillRect/>
          </a:stretch>
        </p:blipFill>
        <p:spPr>
          <a:xfrm>
            <a:off x="1403648" y="1506360"/>
            <a:ext cx="7277621" cy="4263593"/>
          </a:xfrm>
          <a:prstGeom prst="rect">
            <a:avLst/>
          </a:prstGeom>
        </p:spPr>
      </p:pic>
    </p:spTree>
    <p:extLst>
      <p:ext uri="{BB962C8B-B14F-4D97-AF65-F5344CB8AC3E}">
        <p14:creationId xmlns:p14="http://schemas.microsoft.com/office/powerpoint/2010/main" val="10560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28</a:t>
            </a:fld>
            <a:endParaRPr lang="de-DE" dirty="0"/>
          </a:p>
        </p:txBody>
      </p:sp>
      <p:sp>
        <p:nvSpPr>
          <p:cNvPr id="5" name="Textplatzhalter 4"/>
          <p:cNvSpPr>
            <a:spLocks noGrp="1"/>
          </p:cNvSpPr>
          <p:nvPr>
            <p:ph type="body" sz="quarter" idx="14"/>
          </p:nvPr>
        </p:nvSpPr>
        <p:spPr/>
        <p:txBody>
          <a:bodyPr/>
          <a:lstStyle/>
          <a:p>
            <a:r>
              <a:rPr lang="de-DE" dirty="0" smtClean="0"/>
              <a:t>Summary </a:t>
            </a:r>
            <a:r>
              <a:rPr lang="de-DE" dirty="0" err="1" smtClean="0"/>
              <a:t>and</a:t>
            </a:r>
            <a:r>
              <a:rPr lang="de-DE" dirty="0" smtClean="0"/>
              <a:t> </a:t>
            </a:r>
            <a:r>
              <a:rPr lang="de-DE" dirty="0" err="1" smtClean="0"/>
              <a:t>Recomendations</a:t>
            </a:r>
            <a:r>
              <a:rPr lang="de-DE" dirty="0" smtClean="0"/>
              <a:t> </a:t>
            </a:r>
            <a:endParaRPr lang="de-DE" dirty="0"/>
          </a:p>
        </p:txBody>
      </p:sp>
      <p:sp>
        <p:nvSpPr>
          <p:cNvPr id="6" name="Inhaltsplatzhalter 5"/>
          <p:cNvSpPr>
            <a:spLocks noGrp="1"/>
          </p:cNvSpPr>
          <p:nvPr>
            <p:ph sz="quarter" idx="15"/>
          </p:nvPr>
        </p:nvSpPr>
        <p:spPr>
          <a:xfrm>
            <a:off x="190800" y="1335616"/>
            <a:ext cx="8053608" cy="4397640"/>
          </a:xfrm>
        </p:spPr>
        <p:txBody>
          <a:bodyPr>
            <a:noAutofit/>
          </a:bodyPr>
          <a:lstStyle/>
          <a:p>
            <a:pPr>
              <a:lnSpc>
                <a:spcPct val="114000"/>
              </a:lnSpc>
              <a:spcAft>
                <a:spcPts val="600"/>
              </a:spcAft>
              <a:buFont typeface="Wingdings" panose="05000000000000000000" pitchFamily="2" charset="2"/>
              <a:buChar char="Ø"/>
            </a:pPr>
            <a:r>
              <a:rPr lang="en-US" dirty="0"/>
              <a:t>Hydro-meteorological services in Albania are </a:t>
            </a:r>
            <a:r>
              <a:rPr lang="en-US" b="1" dirty="0"/>
              <a:t>traditionally shared </a:t>
            </a:r>
            <a:r>
              <a:rPr lang="en-US" dirty="0"/>
              <a:t>between </a:t>
            </a:r>
            <a:r>
              <a:rPr lang="en-US" b="1" dirty="0"/>
              <a:t>IGEWE, MMS and </a:t>
            </a:r>
            <a:r>
              <a:rPr lang="en-US" b="1" dirty="0" err="1"/>
              <a:t>Albcontrol</a:t>
            </a:r>
            <a:r>
              <a:rPr lang="en-US" b="1" dirty="0"/>
              <a:t> Met</a:t>
            </a:r>
            <a:r>
              <a:rPr lang="en-US" dirty="0"/>
              <a:t>. IGEWE is officially recognized as the national lead, represents Albania in the WMO and has MoUs with the other agencies</a:t>
            </a:r>
            <a:r>
              <a:rPr lang="en-US" dirty="0" smtClean="0"/>
              <a:t>.</a:t>
            </a:r>
          </a:p>
          <a:p>
            <a:pPr>
              <a:lnSpc>
                <a:spcPct val="114000"/>
              </a:lnSpc>
              <a:spcAft>
                <a:spcPts val="600"/>
              </a:spcAft>
              <a:buFont typeface="Wingdings" panose="05000000000000000000" pitchFamily="2" charset="2"/>
              <a:buChar char="Ø"/>
            </a:pPr>
            <a:r>
              <a:rPr lang="en-US" dirty="0"/>
              <a:t>Rather </a:t>
            </a:r>
            <a:r>
              <a:rPr lang="en-US" b="1" dirty="0"/>
              <a:t>unusual</a:t>
            </a:r>
            <a:r>
              <a:rPr lang="en-US" dirty="0"/>
              <a:t> for a European </a:t>
            </a:r>
            <a:r>
              <a:rPr lang="en-US" dirty="0" smtClean="0"/>
              <a:t>NMHSs</a:t>
            </a:r>
            <a:r>
              <a:rPr lang="en-US" dirty="0"/>
              <a:t>, IGEWE is organized as a research unit of a university, namely the Polytechnic University of Tirana</a:t>
            </a:r>
            <a:r>
              <a:rPr lang="en-US" dirty="0" smtClean="0"/>
              <a:t>.</a:t>
            </a:r>
          </a:p>
          <a:p>
            <a:pPr>
              <a:lnSpc>
                <a:spcPct val="114000"/>
              </a:lnSpc>
              <a:spcAft>
                <a:spcPts val="600"/>
              </a:spcAft>
              <a:buFont typeface="Wingdings" panose="05000000000000000000" pitchFamily="2" charset="2"/>
              <a:buChar char="Ø"/>
            </a:pPr>
            <a:r>
              <a:rPr lang="en-US" dirty="0" smtClean="0"/>
              <a:t>It </a:t>
            </a:r>
            <a:r>
              <a:rPr lang="en-US" dirty="0"/>
              <a:t>is caught in a cycle common to many NMHSs in developing countries: </a:t>
            </a:r>
            <a:r>
              <a:rPr lang="en-US" b="1" dirty="0" smtClean="0"/>
              <a:t>lack of awareness </a:t>
            </a:r>
            <a:r>
              <a:rPr lang="en-US" b="1" dirty="0"/>
              <a:t>of service delivery leads to a lack of recognition</a:t>
            </a:r>
            <a:r>
              <a:rPr lang="en-US" dirty="0"/>
              <a:t> by the government and the public, inadequate basic funding, an insufficient accomplishment of the official duties, and consequently an inability to improve service delivery</a:t>
            </a:r>
            <a:r>
              <a:rPr lang="en-US" dirty="0" smtClean="0"/>
              <a:t>.</a:t>
            </a:r>
          </a:p>
          <a:p>
            <a:pPr>
              <a:lnSpc>
                <a:spcPct val="114000"/>
              </a:lnSpc>
              <a:spcAft>
                <a:spcPts val="600"/>
              </a:spcAft>
              <a:buFont typeface="Wingdings" panose="05000000000000000000" pitchFamily="2" charset="2"/>
              <a:buChar char="Ø"/>
            </a:pPr>
            <a:r>
              <a:rPr lang="en-US" dirty="0"/>
              <a:t>Academic staff is only about </a:t>
            </a:r>
            <a:r>
              <a:rPr lang="en-US" b="1" dirty="0"/>
              <a:t>70 percent </a:t>
            </a:r>
            <a:r>
              <a:rPr lang="en-US" dirty="0"/>
              <a:t>of their work time available for the institution (operational work, project work, proposals), about </a:t>
            </a:r>
            <a:r>
              <a:rPr lang="en-US" b="1" dirty="0"/>
              <a:t>30 percent </a:t>
            </a:r>
            <a:r>
              <a:rPr lang="en-US" dirty="0"/>
              <a:t>of the working time is reserved for activities prescribed by the university (teaching, etc</a:t>
            </a:r>
            <a:r>
              <a:rPr lang="en-US" dirty="0" smtClean="0"/>
              <a:t>.)</a:t>
            </a:r>
          </a:p>
        </p:txBody>
      </p:sp>
    </p:spTree>
    <p:extLst>
      <p:ext uri="{BB962C8B-B14F-4D97-AF65-F5344CB8AC3E}">
        <p14:creationId xmlns:p14="http://schemas.microsoft.com/office/powerpoint/2010/main" val="46940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29</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p:txBody>
          <a:bodyPr/>
          <a:lstStyle/>
          <a:p>
            <a:endParaRPr lang="de-DE" dirty="0"/>
          </a:p>
          <a:p>
            <a:pPr>
              <a:lnSpc>
                <a:spcPct val="114000"/>
              </a:lnSpc>
              <a:spcAft>
                <a:spcPts val="600"/>
              </a:spcAft>
              <a:buFont typeface="Wingdings" panose="05000000000000000000" pitchFamily="2" charset="2"/>
              <a:buChar char="Ø"/>
            </a:pPr>
            <a:r>
              <a:rPr lang="en-US" dirty="0"/>
              <a:t>T</a:t>
            </a:r>
            <a:r>
              <a:rPr lang="en-US" dirty="0" smtClean="0"/>
              <a:t>his </a:t>
            </a:r>
            <a:r>
              <a:rPr lang="en-US" dirty="0"/>
              <a:t>assessment revealed an urgent necessity </a:t>
            </a:r>
            <a:r>
              <a:rPr lang="en-US" b="1" dirty="0"/>
              <a:t>to improve the basic tasks and operational processe</a:t>
            </a:r>
            <a:r>
              <a:rPr lang="en-US" dirty="0"/>
              <a:t>s like the continuous and reliable operation of the hydro-meteorological station network</a:t>
            </a:r>
            <a:r>
              <a:rPr lang="en-US" dirty="0" smtClean="0"/>
              <a:t>.</a:t>
            </a:r>
          </a:p>
          <a:p>
            <a:pPr>
              <a:lnSpc>
                <a:spcPct val="114000"/>
              </a:lnSpc>
              <a:spcAft>
                <a:spcPts val="600"/>
              </a:spcAft>
              <a:buFont typeface="Wingdings" panose="05000000000000000000" pitchFamily="2" charset="2"/>
              <a:buChar char="Ø"/>
            </a:pPr>
            <a:r>
              <a:rPr lang="en-US" dirty="0" smtClean="0"/>
              <a:t>Despite </a:t>
            </a:r>
            <a:r>
              <a:rPr lang="en-US" dirty="0"/>
              <a:t>the completed procurement of modern equipment and technology under AL‐DRMAP, IGEWE currently does </a:t>
            </a:r>
            <a:r>
              <a:rPr lang="en-US" b="1" dirty="0"/>
              <a:t>only partly </a:t>
            </a:r>
            <a:r>
              <a:rPr lang="en-US" dirty="0"/>
              <a:t>have a realistic and comprehensive strategic plan for their activities, future developments, the accompanying technical design, and specifications for a modern weather, climate and hydrological forecasting delivery </a:t>
            </a:r>
            <a:r>
              <a:rPr lang="en-US" dirty="0" smtClean="0"/>
              <a:t>system</a:t>
            </a:r>
          </a:p>
          <a:p>
            <a:pPr>
              <a:lnSpc>
                <a:spcPct val="114000"/>
              </a:lnSpc>
              <a:spcAft>
                <a:spcPts val="600"/>
              </a:spcAft>
              <a:buFont typeface="Wingdings" panose="05000000000000000000" pitchFamily="2" charset="2"/>
              <a:buChar char="Ø"/>
            </a:pPr>
            <a:r>
              <a:rPr lang="en-US" dirty="0"/>
              <a:t>Concurrently the government </a:t>
            </a:r>
            <a:r>
              <a:rPr lang="en-US" b="1" dirty="0"/>
              <a:t>shall provide skilled staff and adequate financial resources</a:t>
            </a:r>
            <a:r>
              <a:rPr lang="en-US" dirty="0"/>
              <a:t> for the core funding of IGEWE. Otherwise it is impossible to fulfill the requirements of the users and costumers. </a:t>
            </a:r>
            <a:endParaRPr lang="de-DE" dirty="0"/>
          </a:p>
          <a:p>
            <a:endParaRPr lang="de-DE" dirty="0"/>
          </a:p>
        </p:txBody>
      </p:sp>
    </p:spTree>
    <p:extLst>
      <p:ext uri="{BB962C8B-B14F-4D97-AF65-F5344CB8AC3E}">
        <p14:creationId xmlns:p14="http://schemas.microsoft.com/office/powerpoint/2010/main" val="306007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Team</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a:t>
            </a:fld>
            <a:endParaRPr lang="de-DE" dirty="0"/>
          </a:p>
        </p:txBody>
      </p:sp>
      <p:sp>
        <p:nvSpPr>
          <p:cNvPr id="5" name="Textplatzhalter 4"/>
          <p:cNvSpPr>
            <a:spLocks noGrp="1"/>
          </p:cNvSpPr>
          <p:nvPr>
            <p:ph type="body" sz="quarter" idx="14"/>
          </p:nvPr>
        </p:nvSpPr>
        <p:spPr/>
        <p:txBody>
          <a:bodyPr/>
          <a:lstStyle/>
          <a:p>
            <a:r>
              <a:rPr lang="de-DE" dirty="0" smtClean="0"/>
              <a:t>ZAMG </a:t>
            </a:r>
            <a:r>
              <a:rPr lang="de-DE" dirty="0" err="1" smtClean="0"/>
              <a:t>project</a:t>
            </a:r>
            <a:r>
              <a:rPr lang="de-DE" dirty="0" smtClean="0"/>
              <a:t> </a:t>
            </a:r>
            <a:r>
              <a:rPr lang="de-DE" dirty="0" err="1" smtClean="0"/>
              <a:t>team</a:t>
            </a:r>
            <a:endParaRPr lang="de-DE" dirty="0"/>
          </a:p>
        </p:txBody>
      </p:sp>
      <p:sp>
        <p:nvSpPr>
          <p:cNvPr id="7" name="AutoShape 2" descr="michael.stauding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michael.stauding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6" descr="michael.staudinger.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8" descr="https://zaacnc2/Web/public/telreg/telreg_fotos/michael.staudinger.jpg,CVPNHost=info4.zamg.ac.at,CVPNProtocol=http,CVPNOrg=rel,CVPNExtension=.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11" descr="https://zaacnc2/Web/public/telreg/telreg_fotos/andreas.schaffhauser.jpg,CVPNHost=info4.zamg.ac.at,CVPNProtocol=http,CVPNOrg=rel,CVPNExtension=.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AutoShape 13" descr="https://zaacnc2/Web/public/telreg/telreg_fotos/andreas.schaffhauser.jpg,CVPNHost=info4.zamg.ac.at,CVPNProtocol=http,CVPNOrg=rel,CVPNExtension=.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349" y="3878247"/>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09789"/>
            <a:ext cx="14287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8" descr="https://zaacnc2/Web/public/telreg/telreg_fotos/georg.pistotnik.jpg,CVPNHost=info4.zamg.ac.at,CVPNProtocol=http,CVPNOrg=rel,CVPNExtension=.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724" y="1412776"/>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484784"/>
            <a:ext cx="156664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23528" y="3429000"/>
            <a:ext cx="2220288" cy="369332"/>
          </a:xfrm>
          <a:prstGeom prst="rect">
            <a:avLst/>
          </a:prstGeom>
          <a:noFill/>
        </p:spPr>
        <p:txBody>
          <a:bodyPr wrap="none" rtlCol="0">
            <a:spAutoFit/>
          </a:bodyPr>
          <a:lstStyle/>
          <a:p>
            <a:r>
              <a:rPr lang="de-DE" dirty="0" smtClean="0"/>
              <a:t>Andreas Schaffhauser</a:t>
            </a:r>
            <a:endParaRPr lang="de-DE" dirty="0"/>
          </a:p>
        </p:txBody>
      </p:sp>
      <p:sp>
        <p:nvSpPr>
          <p:cNvPr id="20" name="Textfeld 19"/>
          <p:cNvSpPr txBox="1"/>
          <p:nvPr/>
        </p:nvSpPr>
        <p:spPr>
          <a:xfrm>
            <a:off x="1627251" y="5918400"/>
            <a:ext cx="1622945" cy="369332"/>
          </a:xfrm>
          <a:prstGeom prst="rect">
            <a:avLst/>
          </a:prstGeom>
          <a:noFill/>
        </p:spPr>
        <p:txBody>
          <a:bodyPr wrap="none" rtlCol="0">
            <a:spAutoFit/>
          </a:bodyPr>
          <a:lstStyle/>
          <a:p>
            <a:r>
              <a:rPr lang="de-DE" dirty="0" smtClean="0"/>
              <a:t>Alexander Beck</a:t>
            </a:r>
            <a:endParaRPr lang="de-DE" dirty="0"/>
          </a:p>
        </p:txBody>
      </p:sp>
      <p:sp>
        <p:nvSpPr>
          <p:cNvPr id="21" name="Textfeld 20"/>
          <p:cNvSpPr txBox="1"/>
          <p:nvPr/>
        </p:nvSpPr>
        <p:spPr>
          <a:xfrm>
            <a:off x="4572000" y="5939988"/>
            <a:ext cx="1791773" cy="369332"/>
          </a:xfrm>
          <a:prstGeom prst="rect">
            <a:avLst/>
          </a:prstGeom>
          <a:noFill/>
        </p:spPr>
        <p:txBody>
          <a:bodyPr wrap="none" rtlCol="0">
            <a:spAutoFit/>
          </a:bodyPr>
          <a:lstStyle/>
          <a:p>
            <a:r>
              <a:rPr lang="de-DE" dirty="0" smtClean="0"/>
              <a:t>Kathrin Götzfried</a:t>
            </a:r>
            <a:endParaRPr lang="de-DE" dirty="0"/>
          </a:p>
        </p:txBody>
      </p:sp>
      <p:sp>
        <p:nvSpPr>
          <p:cNvPr id="22" name="Textfeld 21"/>
          <p:cNvSpPr txBox="1"/>
          <p:nvPr/>
        </p:nvSpPr>
        <p:spPr>
          <a:xfrm>
            <a:off x="3308191" y="3429000"/>
            <a:ext cx="1617815" cy="369332"/>
          </a:xfrm>
          <a:prstGeom prst="rect">
            <a:avLst/>
          </a:prstGeom>
          <a:noFill/>
        </p:spPr>
        <p:txBody>
          <a:bodyPr wrap="none" rtlCol="0">
            <a:spAutoFit/>
          </a:bodyPr>
          <a:lstStyle/>
          <a:p>
            <a:r>
              <a:rPr lang="de-DE" dirty="0" smtClean="0"/>
              <a:t>Georg </a:t>
            </a:r>
            <a:r>
              <a:rPr lang="de-DE" dirty="0" err="1" smtClean="0"/>
              <a:t>Pistotnik</a:t>
            </a:r>
            <a:endParaRPr lang="de-DE" dirty="0"/>
          </a:p>
        </p:txBody>
      </p:sp>
      <p:pic>
        <p:nvPicPr>
          <p:cNvPr id="2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466" y="1456423"/>
            <a:ext cx="13811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a:off x="5886642" y="3429000"/>
            <a:ext cx="1997726" cy="369332"/>
          </a:xfrm>
          <a:prstGeom prst="rect">
            <a:avLst/>
          </a:prstGeom>
          <a:noFill/>
        </p:spPr>
        <p:txBody>
          <a:bodyPr wrap="none" rtlCol="0">
            <a:spAutoFit/>
          </a:bodyPr>
          <a:lstStyle/>
          <a:p>
            <a:r>
              <a:rPr lang="de-DE" dirty="0" smtClean="0"/>
              <a:t>Michael Staudinger</a:t>
            </a:r>
            <a:endParaRPr lang="de-DE" dirty="0"/>
          </a:p>
        </p:txBody>
      </p:sp>
    </p:spTree>
    <p:extLst>
      <p:ext uri="{BB962C8B-B14F-4D97-AF65-F5344CB8AC3E}">
        <p14:creationId xmlns:p14="http://schemas.microsoft.com/office/powerpoint/2010/main" val="3266268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Development Scenario</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30</a:t>
            </a:fld>
            <a:endParaRPr lang="de-DE" dirty="0"/>
          </a:p>
        </p:txBody>
      </p:sp>
      <p:sp>
        <p:nvSpPr>
          <p:cNvPr id="5" name="Textplatzhalter 4"/>
          <p:cNvSpPr>
            <a:spLocks noGrp="1"/>
          </p:cNvSpPr>
          <p:nvPr>
            <p:ph type="body" sz="quarter" idx="14"/>
          </p:nvPr>
        </p:nvSpPr>
        <p:spPr/>
        <p:txBody>
          <a:bodyPr/>
          <a:lstStyle/>
          <a:p>
            <a:r>
              <a:rPr lang="de-DE" dirty="0" smtClean="0"/>
              <a:t>Development Scenarios – Met Services</a:t>
            </a:r>
            <a:endParaRPr lang="de-DE" dirty="0"/>
          </a:p>
        </p:txBody>
      </p:sp>
      <p:sp>
        <p:nvSpPr>
          <p:cNvPr id="6" name="Inhaltsplatzhalter 5"/>
          <p:cNvSpPr>
            <a:spLocks noGrp="1"/>
          </p:cNvSpPr>
          <p:nvPr>
            <p:ph sz="quarter" idx="15"/>
          </p:nvPr>
        </p:nvSpPr>
        <p:spPr>
          <a:xfrm>
            <a:off x="190800" y="1191600"/>
            <a:ext cx="7772400" cy="5117720"/>
          </a:xfrm>
        </p:spPr>
        <p:txBody>
          <a:bodyPr>
            <a:normAutofit/>
          </a:bodyPr>
          <a:lstStyle/>
          <a:p>
            <a:pPr>
              <a:buFont typeface="Wingdings" panose="05000000000000000000" pitchFamily="2" charset="2"/>
              <a:buChar char="Ø"/>
            </a:pPr>
            <a:r>
              <a:rPr lang="en-US" dirty="0"/>
              <a:t>The </a:t>
            </a:r>
            <a:r>
              <a:rPr lang="en-US" dirty="0" smtClean="0"/>
              <a:t>presented strategies </a:t>
            </a:r>
            <a:r>
              <a:rPr lang="en-US" dirty="0"/>
              <a:t>of IGEWE envisages a </a:t>
            </a:r>
            <a:r>
              <a:rPr lang="en-US" b="1" dirty="0"/>
              <a:t>major expansion </a:t>
            </a:r>
            <a:r>
              <a:rPr lang="en-US" dirty="0"/>
              <a:t>of the institute in the field of meteorology and hydrology</a:t>
            </a:r>
            <a:r>
              <a:rPr lang="en-US" dirty="0" smtClean="0"/>
              <a:t>.</a:t>
            </a:r>
          </a:p>
          <a:p>
            <a:pPr>
              <a:buFont typeface="Wingdings" panose="05000000000000000000" pitchFamily="2" charset="2"/>
              <a:buChar char="Ø"/>
            </a:pPr>
            <a:r>
              <a:rPr lang="en-US" dirty="0" smtClean="0"/>
              <a:t>The </a:t>
            </a:r>
            <a:r>
              <a:rPr lang="en-US" dirty="0"/>
              <a:t>foreseen enhancement of the forecasting capabilities at IGEWE aims at the operation of a national weather, climate and hydrological forecast system and the development of a </a:t>
            </a:r>
            <a:r>
              <a:rPr lang="en-US" b="1" dirty="0"/>
              <a:t>national institute </a:t>
            </a:r>
            <a:r>
              <a:rPr lang="en-US" dirty="0"/>
              <a:t>providing all required information, products and services</a:t>
            </a:r>
            <a:r>
              <a:rPr lang="en-US" dirty="0" smtClean="0"/>
              <a:t>.</a:t>
            </a:r>
          </a:p>
          <a:p>
            <a:pPr>
              <a:buFont typeface="Wingdings" panose="05000000000000000000" pitchFamily="2" charset="2"/>
              <a:buChar char="Ø"/>
            </a:pPr>
            <a:r>
              <a:rPr lang="en-US" dirty="0"/>
              <a:t>However, the proposed approach does not sufficiently take into account the </a:t>
            </a:r>
            <a:r>
              <a:rPr lang="en-US" b="1" dirty="0"/>
              <a:t>obvious synergies </a:t>
            </a:r>
            <a:r>
              <a:rPr lang="en-US" dirty="0"/>
              <a:t>between the activities of the existing institutions and ignores the urgent need of their </a:t>
            </a:r>
            <a:r>
              <a:rPr lang="en-US" b="1" dirty="0"/>
              <a:t>intensified cooperation </a:t>
            </a:r>
            <a:r>
              <a:rPr lang="en-US" dirty="0"/>
              <a:t>for an integrated and coordinated approach. </a:t>
            </a:r>
            <a:endParaRPr lang="en-US" dirty="0" smtClean="0"/>
          </a:p>
          <a:p>
            <a:pPr>
              <a:buFont typeface="Wingdings" panose="05000000000000000000" pitchFamily="2" charset="2"/>
              <a:buChar char="Ø"/>
            </a:pPr>
            <a:r>
              <a:rPr lang="en-US" dirty="0" smtClean="0"/>
              <a:t>The </a:t>
            </a:r>
            <a:r>
              <a:rPr lang="en-US" dirty="0"/>
              <a:t>plan is also associated with </a:t>
            </a:r>
            <a:r>
              <a:rPr lang="en-US" b="1" dirty="0"/>
              <a:t>enormous costs </a:t>
            </a:r>
            <a:r>
              <a:rPr lang="en-US" dirty="0"/>
              <a:t>and includes a large increase in the number of staff members, while it remains unclear how the necessary </a:t>
            </a:r>
            <a:r>
              <a:rPr lang="en-US" dirty="0" smtClean="0"/>
              <a:t>funding </a:t>
            </a:r>
            <a:r>
              <a:rPr lang="en-US" dirty="0"/>
              <a:t>can be achieved. Problems to mitigate the current lack of forecasting capacities at IGEWE are not sufficiently addressed, </a:t>
            </a:r>
            <a:r>
              <a:rPr lang="en-US" dirty="0" smtClean="0"/>
              <a:t>either.</a:t>
            </a:r>
          </a:p>
          <a:p>
            <a:pPr>
              <a:buFont typeface="Wingdings" panose="05000000000000000000" pitchFamily="2" charset="2"/>
              <a:buChar char="Ø"/>
            </a:pPr>
            <a:r>
              <a:rPr lang="en-US" dirty="0" smtClean="0"/>
              <a:t>It </a:t>
            </a:r>
            <a:r>
              <a:rPr lang="en-US" dirty="0"/>
              <a:t>is </a:t>
            </a:r>
            <a:r>
              <a:rPr lang="en-US" b="1" dirty="0" smtClean="0"/>
              <a:t>unlikely</a:t>
            </a:r>
            <a:r>
              <a:rPr lang="en-US" dirty="0" smtClean="0"/>
              <a:t> </a:t>
            </a:r>
            <a:r>
              <a:rPr lang="en-US" dirty="0"/>
              <a:t>that the existing strategy of IGEWE can be implemented under the current and future economic and financial conditions of Albania. </a:t>
            </a:r>
            <a:r>
              <a:rPr lang="en-US" dirty="0" smtClean="0"/>
              <a:t>An alternative </a:t>
            </a:r>
            <a:r>
              <a:rPr lang="en-US" dirty="0"/>
              <a:t>financial scenario </a:t>
            </a:r>
            <a:r>
              <a:rPr lang="en-US" dirty="0" smtClean="0"/>
              <a:t>should be selected</a:t>
            </a:r>
            <a:r>
              <a:rPr lang="en-US" b="1" dirty="0"/>
              <a:t>. </a:t>
            </a:r>
          </a:p>
          <a:p>
            <a:pPr marL="0" indent="0">
              <a:buNone/>
            </a:pPr>
            <a:endParaRPr lang="en-US"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411813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Development </a:t>
            </a:r>
            <a:r>
              <a:rPr lang="de-DE" dirty="0" err="1" smtClean="0"/>
              <a:t>Scenariio</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31</a:t>
            </a:fld>
            <a:endParaRPr lang="de-DE" dirty="0"/>
          </a:p>
        </p:txBody>
      </p:sp>
      <p:sp>
        <p:nvSpPr>
          <p:cNvPr id="5" name="Textplatzhalter 4"/>
          <p:cNvSpPr>
            <a:spLocks noGrp="1"/>
          </p:cNvSpPr>
          <p:nvPr>
            <p:ph type="body" sz="quarter" idx="14"/>
          </p:nvPr>
        </p:nvSpPr>
        <p:spPr/>
        <p:txBody>
          <a:bodyPr/>
          <a:lstStyle/>
          <a:p>
            <a:r>
              <a:rPr lang="de-DE" dirty="0" smtClean="0"/>
              <a:t>Development Scenario – IGEWE</a:t>
            </a:r>
            <a:endParaRPr lang="de-DE" dirty="0"/>
          </a:p>
        </p:txBody>
      </p:sp>
      <p:sp>
        <p:nvSpPr>
          <p:cNvPr id="6" name="Inhaltsplatzhalter 5"/>
          <p:cNvSpPr>
            <a:spLocks noGrp="1"/>
          </p:cNvSpPr>
          <p:nvPr>
            <p:ph sz="quarter" idx="15"/>
          </p:nvPr>
        </p:nvSpPr>
        <p:spPr>
          <a:xfrm>
            <a:off x="190800" y="1191600"/>
            <a:ext cx="8413648" cy="4901696"/>
          </a:xfrm>
        </p:spPr>
        <p:txBody>
          <a:bodyPr>
            <a:normAutofit/>
          </a:bodyPr>
          <a:lstStyle/>
          <a:p>
            <a:pPr marL="0" indent="0">
              <a:lnSpc>
                <a:spcPct val="114000"/>
              </a:lnSpc>
              <a:spcAft>
                <a:spcPts val="600"/>
              </a:spcAft>
              <a:buNone/>
            </a:pPr>
            <a:r>
              <a:rPr lang="en-US" dirty="0" smtClean="0"/>
              <a:t>The </a:t>
            </a:r>
            <a:r>
              <a:rPr lang="en-US" b="1" dirty="0" smtClean="0"/>
              <a:t>alternative scenario </a:t>
            </a:r>
            <a:r>
              <a:rPr lang="en-US" dirty="0"/>
              <a:t>includes the recruitment of new staff members listed below over the short and medium term. Additionally there is an urgent need for the replacement of the </a:t>
            </a:r>
            <a:r>
              <a:rPr lang="en-US" dirty="0" smtClean="0"/>
              <a:t>retirements.</a:t>
            </a:r>
            <a:endParaRPr lang="en-US" dirty="0"/>
          </a:p>
          <a:p>
            <a:pPr>
              <a:buFont typeface="Wingdings" panose="05000000000000000000" pitchFamily="2" charset="2"/>
              <a:buChar char="Ø"/>
            </a:pPr>
            <a:r>
              <a:rPr lang="en-US" dirty="0" smtClean="0"/>
              <a:t>2 </a:t>
            </a:r>
            <a:r>
              <a:rPr lang="en-US" dirty="0"/>
              <a:t>skilled technicians (also on disposal for hydrological measurements) </a:t>
            </a:r>
          </a:p>
          <a:p>
            <a:pPr>
              <a:buFont typeface="Wingdings" panose="05000000000000000000" pitchFamily="2" charset="2"/>
              <a:buChar char="Ø"/>
            </a:pPr>
            <a:r>
              <a:rPr lang="de-DE" dirty="0" smtClean="0"/>
              <a:t>1 </a:t>
            </a:r>
            <a:r>
              <a:rPr lang="de-DE" dirty="0" err="1"/>
              <a:t>meteorologist</a:t>
            </a:r>
            <a:r>
              <a:rPr lang="de-DE" dirty="0"/>
              <a:t> </a:t>
            </a:r>
            <a:r>
              <a:rPr lang="de-DE" dirty="0" err="1"/>
              <a:t>and</a:t>
            </a:r>
            <a:r>
              <a:rPr lang="de-DE" dirty="0"/>
              <a:t> </a:t>
            </a:r>
            <a:r>
              <a:rPr lang="de-DE" dirty="0" err="1"/>
              <a:t>climatologist</a:t>
            </a:r>
            <a:r>
              <a:rPr lang="de-DE" dirty="0"/>
              <a:t> </a:t>
            </a:r>
          </a:p>
          <a:p>
            <a:pPr>
              <a:buFont typeface="Wingdings" panose="05000000000000000000" pitchFamily="2" charset="2"/>
              <a:buChar char="Ø"/>
            </a:pPr>
            <a:r>
              <a:rPr lang="de-DE" dirty="0" smtClean="0"/>
              <a:t>2 </a:t>
            </a:r>
            <a:r>
              <a:rPr lang="de-DE" dirty="0" err="1"/>
              <a:t>hydrologists</a:t>
            </a:r>
            <a:r>
              <a:rPr lang="de-DE" dirty="0"/>
              <a:t> </a:t>
            </a:r>
          </a:p>
          <a:p>
            <a:pPr>
              <a:buFont typeface="Wingdings" panose="05000000000000000000" pitchFamily="2" charset="2"/>
              <a:buChar char="Ø"/>
            </a:pPr>
            <a:r>
              <a:rPr lang="en-US" dirty="0" smtClean="0"/>
              <a:t>1 </a:t>
            </a:r>
            <a:r>
              <a:rPr lang="en-US" dirty="0"/>
              <a:t>IT specialist (Data Management and Exchange, Data Services) </a:t>
            </a:r>
          </a:p>
          <a:p>
            <a:pPr>
              <a:buFont typeface="Wingdings" panose="05000000000000000000" pitchFamily="2" charset="2"/>
              <a:buChar char="Ø"/>
            </a:pPr>
            <a:r>
              <a:rPr lang="en-US" dirty="0" smtClean="0"/>
              <a:t>1 </a:t>
            </a:r>
            <a:r>
              <a:rPr lang="en-US" dirty="0"/>
              <a:t>or 2 specialists (financed by commercial activities, depending on commercial success) </a:t>
            </a:r>
          </a:p>
          <a:p>
            <a:pPr>
              <a:buFont typeface="Wingdings" panose="05000000000000000000" pitchFamily="2" charset="2"/>
              <a:buChar char="Ø"/>
            </a:pPr>
            <a:r>
              <a:rPr lang="en-US" dirty="0" smtClean="0"/>
              <a:t>5 </a:t>
            </a:r>
            <a:r>
              <a:rPr lang="en-US" dirty="0"/>
              <a:t>staff members, replacement of the retirement </a:t>
            </a:r>
            <a:endParaRPr lang="de-DE" dirty="0"/>
          </a:p>
          <a:p>
            <a:pPr marL="0" indent="0">
              <a:lnSpc>
                <a:spcPct val="114000"/>
              </a:lnSpc>
              <a:spcAft>
                <a:spcPts val="600"/>
              </a:spcAft>
              <a:buNone/>
            </a:pPr>
            <a:r>
              <a:rPr lang="en-US" dirty="0"/>
              <a:t>The recruitment for the new staff members is gradually </a:t>
            </a:r>
            <a:r>
              <a:rPr lang="en-US" dirty="0" smtClean="0"/>
              <a:t>foreseen </a:t>
            </a:r>
            <a:r>
              <a:rPr lang="en-US" dirty="0"/>
              <a:t>for the period </a:t>
            </a:r>
            <a:r>
              <a:rPr lang="en-US" dirty="0" smtClean="0"/>
              <a:t>between 2016 </a:t>
            </a:r>
            <a:r>
              <a:rPr lang="en-US" dirty="0"/>
              <a:t>to 2018. </a:t>
            </a:r>
          </a:p>
          <a:p>
            <a:pPr marL="0" indent="0">
              <a:lnSpc>
                <a:spcPct val="114000"/>
              </a:lnSpc>
              <a:spcAft>
                <a:spcPts val="600"/>
              </a:spcAft>
              <a:buNone/>
            </a:pPr>
            <a:r>
              <a:rPr lang="en-US" b="1" dirty="0" smtClean="0"/>
              <a:t>All </a:t>
            </a:r>
            <a:r>
              <a:rPr lang="en-US" b="1" dirty="0"/>
              <a:t>staff members </a:t>
            </a:r>
            <a:r>
              <a:rPr lang="en-US" dirty="0"/>
              <a:t>must be principally involved in the realization </a:t>
            </a:r>
            <a:r>
              <a:rPr lang="en-US" dirty="0" smtClean="0"/>
              <a:t>and implementation </a:t>
            </a:r>
            <a:r>
              <a:rPr lang="en-US" dirty="0"/>
              <a:t>of the action plan and have to be </a:t>
            </a:r>
            <a:r>
              <a:rPr lang="en-US" b="1" dirty="0" smtClean="0"/>
              <a:t>mostly available </a:t>
            </a:r>
            <a:r>
              <a:rPr lang="en-US" dirty="0"/>
              <a:t>for operational duties. </a:t>
            </a:r>
            <a:endParaRPr lang="de-DE" dirty="0"/>
          </a:p>
          <a:p>
            <a:endParaRPr lang="de-DE" dirty="0"/>
          </a:p>
          <a:p>
            <a:endParaRPr lang="de-DE" dirty="0"/>
          </a:p>
        </p:txBody>
      </p:sp>
    </p:spTree>
    <p:extLst>
      <p:ext uri="{BB962C8B-B14F-4D97-AF65-F5344CB8AC3E}">
        <p14:creationId xmlns:p14="http://schemas.microsoft.com/office/powerpoint/2010/main" val="57165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32</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p:txBody>
          <a:bodyPr/>
          <a:lstStyle/>
          <a:p>
            <a:pPr marL="0" lvl="0" indent="0">
              <a:lnSpc>
                <a:spcPct val="114000"/>
              </a:lnSpc>
              <a:spcAft>
                <a:spcPts val="600"/>
              </a:spcAft>
              <a:buNone/>
            </a:pPr>
            <a:r>
              <a:rPr lang="en-US" sz="2200" b="1" dirty="0" smtClean="0"/>
              <a:t>1. Sharing </a:t>
            </a:r>
            <a:r>
              <a:rPr lang="en-US" sz="2200" b="1" dirty="0"/>
              <a:t>of the work between existing services</a:t>
            </a:r>
            <a:endParaRPr lang="de-DE" sz="2200" dirty="0"/>
          </a:p>
          <a:p>
            <a:pPr>
              <a:lnSpc>
                <a:spcPct val="114000"/>
              </a:lnSpc>
              <a:spcAft>
                <a:spcPts val="600"/>
              </a:spcAft>
              <a:buFont typeface="Wingdings" panose="05000000000000000000" pitchFamily="2" charset="2"/>
              <a:buChar char="Ø"/>
            </a:pPr>
            <a:r>
              <a:rPr lang="en-US" dirty="0"/>
              <a:t>U</a:t>
            </a:r>
            <a:r>
              <a:rPr lang="en-US" dirty="0" smtClean="0"/>
              <a:t>se </a:t>
            </a:r>
            <a:r>
              <a:rPr lang="en-US" dirty="0"/>
              <a:t>the available resources in an </a:t>
            </a:r>
            <a:r>
              <a:rPr lang="en-US" b="1" dirty="0"/>
              <a:t>optimal</a:t>
            </a:r>
            <a:r>
              <a:rPr lang="en-US" dirty="0"/>
              <a:t> way, </a:t>
            </a:r>
            <a:r>
              <a:rPr lang="en-US" b="1" dirty="0" smtClean="0"/>
              <a:t>harmonize</a:t>
            </a:r>
            <a:r>
              <a:rPr lang="en-US" dirty="0" smtClean="0"/>
              <a:t> products </a:t>
            </a:r>
            <a:r>
              <a:rPr lang="en-US" dirty="0"/>
              <a:t>and services, and to </a:t>
            </a:r>
            <a:r>
              <a:rPr lang="en-US" b="1" dirty="0"/>
              <a:t>eliminate</a:t>
            </a:r>
            <a:r>
              <a:rPr lang="en-US" dirty="0"/>
              <a:t> the parallel activities currently in place.</a:t>
            </a:r>
            <a:endParaRPr lang="de-DE" dirty="0"/>
          </a:p>
          <a:p>
            <a:pPr>
              <a:lnSpc>
                <a:spcPct val="114000"/>
              </a:lnSpc>
              <a:spcAft>
                <a:spcPts val="600"/>
              </a:spcAft>
              <a:buFont typeface="Wingdings" panose="05000000000000000000" pitchFamily="2" charset="2"/>
              <a:buChar char="Ø"/>
            </a:pPr>
            <a:r>
              <a:rPr lang="en-US" dirty="0"/>
              <a:t>The quality and efficiency of services and products, and therefore their reception by users and customers, political decision makers and the general public, will benefit from </a:t>
            </a:r>
            <a:r>
              <a:rPr lang="en-US" b="1" dirty="0"/>
              <a:t>improved coordination and collaboration </a:t>
            </a:r>
            <a:r>
              <a:rPr lang="en-US" dirty="0"/>
              <a:t>between the agencies. </a:t>
            </a:r>
            <a:endParaRPr lang="en-US" dirty="0" smtClean="0"/>
          </a:p>
          <a:p>
            <a:pPr>
              <a:lnSpc>
                <a:spcPct val="114000"/>
              </a:lnSpc>
              <a:spcAft>
                <a:spcPts val="600"/>
              </a:spcAft>
              <a:buFont typeface="Wingdings" panose="05000000000000000000" pitchFamily="2" charset="2"/>
              <a:buChar char="Ø"/>
            </a:pPr>
            <a:r>
              <a:rPr lang="en-US" dirty="0" smtClean="0"/>
              <a:t>Each </a:t>
            </a:r>
            <a:r>
              <a:rPr lang="en-US" dirty="0"/>
              <a:t>institution can better introduce its own </a:t>
            </a:r>
            <a:r>
              <a:rPr lang="en-US" b="1" dirty="0"/>
              <a:t>strengths</a:t>
            </a:r>
            <a:r>
              <a:rPr lang="en-US" dirty="0"/>
              <a:t> and </a:t>
            </a:r>
            <a:r>
              <a:rPr lang="en-US" b="1" dirty="0"/>
              <a:t>key competencies </a:t>
            </a:r>
            <a:r>
              <a:rPr lang="en-US" dirty="0"/>
              <a:t>under such an integrated approach. Its implementation is therefore also essential for the fulfillment of the official duties of IGEWE according to WMO standards.</a:t>
            </a:r>
            <a:endParaRPr lang="de-DE" dirty="0"/>
          </a:p>
          <a:p>
            <a:endParaRPr lang="de-DE" dirty="0"/>
          </a:p>
        </p:txBody>
      </p:sp>
    </p:spTree>
    <p:extLst>
      <p:ext uri="{BB962C8B-B14F-4D97-AF65-F5344CB8AC3E}">
        <p14:creationId xmlns:p14="http://schemas.microsoft.com/office/powerpoint/2010/main" val="353275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33</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a:xfrm>
            <a:off x="190800" y="1191600"/>
            <a:ext cx="7772400" cy="5117720"/>
          </a:xfrm>
        </p:spPr>
        <p:txBody>
          <a:bodyPr>
            <a:normAutofit/>
          </a:bodyPr>
          <a:lstStyle/>
          <a:p>
            <a:pPr marL="0" lvl="0" indent="0">
              <a:lnSpc>
                <a:spcPct val="114000"/>
              </a:lnSpc>
              <a:spcAft>
                <a:spcPts val="600"/>
              </a:spcAft>
              <a:buNone/>
            </a:pPr>
            <a:r>
              <a:rPr lang="en-US" sz="2200" b="1" dirty="0" smtClean="0"/>
              <a:t>2. Increase </a:t>
            </a:r>
            <a:r>
              <a:rPr lang="en-US" sz="2200" b="1" dirty="0"/>
              <a:t>of the annual budget of IGEWE</a:t>
            </a:r>
            <a:endParaRPr lang="de-DE" sz="2200" dirty="0"/>
          </a:p>
          <a:p>
            <a:pPr>
              <a:lnSpc>
                <a:spcPct val="114000"/>
              </a:lnSpc>
              <a:spcAft>
                <a:spcPts val="600"/>
              </a:spcAft>
              <a:buFont typeface="Wingdings" panose="05000000000000000000" pitchFamily="2" charset="2"/>
              <a:buChar char="Ø"/>
            </a:pPr>
            <a:r>
              <a:rPr lang="en-US" dirty="0" smtClean="0"/>
              <a:t>An </a:t>
            </a:r>
            <a:r>
              <a:rPr lang="en-US" b="1" dirty="0"/>
              <a:t>i</a:t>
            </a:r>
            <a:r>
              <a:rPr lang="en-US" b="1" dirty="0" smtClean="0"/>
              <a:t>ncrease</a:t>
            </a:r>
            <a:r>
              <a:rPr lang="en-US" dirty="0" smtClean="0"/>
              <a:t> </a:t>
            </a:r>
            <a:r>
              <a:rPr lang="en-US" dirty="0"/>
              <a:t>of the annual </a:t>
            </a:r>
            <a:r>
              <a:rPr lang="en-US" dirty="0" smtClean="0"/>
              <a:t>budget is </a:t>
            </a:r>
            <a:r>
              <a:rPr lang="en-US" dirty="0"/>
              <a:t>required for a sustainable fulfillment of the official </a:t>
            </a:r>
            <a:r>
              <a:rPr lang="en-US" dirty="0" smtClean="0"/>
              <a:t>duties. The </a:t>
            </a:r>
            <a:r>
              <a:rPr lang="en-US" dirty="0"/>
              <a:t>annual budget is provided by the Polytechnic University of Tirana. </a:t>
            </a:r>
          </a:p>
          <a:p>
            <a:pPr>
              <a:lnSpc>
                <a:spcPct val="114000"/>
              </a:lnSpc>
              <a:spcAft>
                <a:spcPts val="600"/>
              </a:spcAft>
              <a:buFont typeface="Wingdings" panose="05000000000000000000" pitchFamily="2" charset="2"/>
              <a:buChar char="Ø"/>
            </a:pPr>
            <a:r>
              <a:rPr lang="en-US" dirty="0" smtClean="0"/>
              <a:t>Budget </a:t>
            </a:r>
            <a:r>
              <a:rPr lang="en-US" dirty="0"/>
              <a:t>comprises staff salary, operational duties, maintenance of the manual station network, infrastructure and telecommunication, and the WMO fee and administration. </a:t>
            </a:r>
            <a:endParaRPr lang="en-US" dirty="0" smtClean="0"/>
          </a:p>
          <a:p>
            <a:pPr>
              <a:lnSpc>
                <a:spcPct val="114000"/>
              </a:lnSpc>
              <a:spcAft>
                <a:spcPts val="600"/>
              </a:spcAft>
              <a:buFont typeface="Wingdings" panose="05000000000000000000" pitchFamily="2" charset="2"/>
              <a:buChar char="Ø"/>
            </a:pPr>
            <a:r>
              <a:rPr lang="en-US" b="1" dirty="0" smtClean="0"/>
              <a:t>No </a:t>
            </a:r>
            <a:r>
              <a:rPr lang="en-US" b="1" dirty="0"/>
              <a:t>funds </a:t>
            </a:r>
            <a:r>
              <a:rPr lang="en-US" dirty="0"/>
              <a:t>are assigned yet to the maintenance of the automatic station network, investments in additional equipment and technology, and the membership to international organizations like EUMETNET or ECMWF.</a:t>
            </a:r>
            <a:endParaRPr lang="de-DE" dirty="0"/>
          </a:p>
          <a:p>
            <a:pPr>
              <a:lnSpc>
                <a:spcPct val="114000"/>
              </a:lnSpc>
              <a:spcAft>
                <a:spcPts val="600"/>
              </a:spcAft>
              <a:buFont typeface="Wingdings" panose="05000000000000000000" pitchFamily="2" charset="2"/>
              <a:buChar char="Ø"/>
            </a:pPr>
            <a:r>
              <a:rPr lang="en-US" dirty="0"/>
              <a:t>Efforts shall be undertaken to reel in </a:t>
            </a:r>
            <a:r>
              <a:rPr lang="en-GB" b="1" dirty="0"/>
              <a:t>funding</a:t>
            </a:r>
            <a:r>
              <a:rPr lang="en-GB" dirty="0"/>
              <a:t> bodies who agree to cover parts of the operational costs, </a:t>
            </a:r>
            <a:r>
              <a:rPr lang="en-US" dirty="0"/>
              <a:t>for example special budgets from the university, civil protection or other ministries, or international development programs, at least for some years during the adaptation phase of the network. </a:t>
            </a:r>
            <a:endParaRPr lang="en-US" dirty="0" smtClean="0"/>
          </a:p>
        </p:txBody>
      </p:sp>
    </p:spTree>
    <p:extLst>
      <p:ext uri="{BB962C8B-B14F-4D97-AF65-F5344CB8AC3E}">
        <p14:creationId xmlns:p14="http://schemas.microsoft.com/office/powerpoint/2010/main" val="903042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34</a:t>
            </a:fld>
            <a:endParaRPr lang="de-DE" dirty="0"/>
          </a:p>
        </p:txBody>
      </p:sp>
      <p:sp>
        <p:nvSpPr>
          <p:cNvPr id="5" name="Textplatzhalter 4"/>
          <p:cNvSpPr>
            <a:spLocks noGrp="1"/>
          </p:cNvSpPr>
          <p:nvPr>
            <p:ph type="body" sz="quarter" idx="14"/>
          </p:nvPr>
        </p:nvSpPr>
        <p:spPr>
          <a:xfrm>
            <a:off x="190800" y="476672"/>
            <a:ext cx="6958800" cy="432000"/>
          </a:xfrm>
        </p:spPr>
        <p:txBody>
          <a:bodyPr/>
          <a:lstStyle/>
          <a:p>
            <a:r>
              <a:rPr lang="de-DE" dirty="0" err="1" smtClean="0"/>
              <a:t>Recommendations</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483582542"/>
              </p:ext>
            </p:extLst>
          </p:nvPr>
        </p:nvGraphicFramePr>
        <p:xfrm>
          <a:off x="323806" y="4139699"/>
          <a:ext cx="7882787" cy="1911144"/>
        </p:xfrm>
        <a:graphic>
          <a:graphicData uri="http://schemas.openxmlformats.org/drawingml/2006/table">
            <a:tbl>
              <a:tblPr firstRow="1" firstCol="1" bandRow="1">
                <a:tableStyleId>{5C22544A-7EE6-4342-B048-85BDC9FD1C3A}</a:tableStyleId>
              </a:tblPr>
              <a:tblGrid>
                <a:gridCol w="2952095"/>
                <a:gridCol w="1492904"/>
                <a:gridCol w="1795278"/>
                <a:gridCol w="1642510"/>
              </a:tblGrid>
              <a:tr h="0">
                <a:tc>
                  <a:txBody>
                    <a:bodyPr/>
                    <a:lstStyle/>
                    <a:p>
                      <a:pPr algn="l">
                        <a:spcAft>
                          <a:spcPts val="0"/>
                        </a:spcAft>
                      </a:pPr>
                      <a:r>
                        <a:rPr lang="en-GB" sz="1800" dirty="0">
                          <a:effectLst/>
                        </a:rPr>
                        <a:t>annual budget (USD)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short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medium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long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545608">
                <a:tc>
                  <a:txBody>
                    <a:bodyPr/>
                    <a:lstStyle/>
                    <a:p>
                      <a:pPr algn="l">
                        <a:spcAft>
                          <a:spcPts val="0"/>
                        </a:spcAft>
                      </a:pPr>
                      <a:r>
                        <a:rPr lang="de-DE" sz="1800" dirty="0" smtClean="0">
                          <a:effectLst/>
                          <a:latin typeface="Calibri" panose="020F0502020204030204" pitchFamily="34" charset="0"/>
                          <a:ea typeface="Times New Roman" panose="02020603050405020304" pitchFamily="18" charset="0"/>
                          <a:cs typeface="Times New Roman" panose="02020603050405020304" pitchFamily="18" charset="0"/>
                        </a:rPr>
                        <a:t>Annual</a:t>
                      </a:r>
                      <a:r>
                        <a:rPr lang="de-DE" sz="18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budget</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925.000.-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2.500.000.-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3.550.000.-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545608">
                <a:tc>
                  <a:txBody>
                    <a:bodyPr/>
                    <a:lstStyle/>
                    <a:p>
                      <a:pPr algn="l">
                        <a:spcAft>
                          <a:spcPts val="0"/>
                        </a:spcAft>
                      </a:pPr>
                      <a:r>
                        <a:rPr lang="en-GB" sz="1800">
                          <a:effectLst/>
                        </a:rPr>
                        <a:t>external funding</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a:effectLst/>
                        </a:rPr>
                        <a:t>645.000.-</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a:effectLst/>
                        </a:rPr>
                        <a:t>1.200.000.-</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350.000.-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545608">
                <a:tc>
                  <a:txBody>
                    <a:bodyPr/>
                    <a:lstStyle/>
                    <a:p>
                      <a:pPr algn="l">
                        <a:spcAft>
                          <a:spcPts val="0"/>
                        </a:spcAft>
                      </a:pPr>
                      <a:r>
                        <a:rPr lang="en-GB" sz="1800">
                          <a:effectLst/>
                        </a:rPr>
                        <a:t>required annual budget</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1.570.000.-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a:effectLst/>
                        </a:rPr>
                        <a:t>3.700.000.-</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3.900.000.-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0" name="Rectangle 2"/>
          <p:cNvSpPr>
            <a:spLocks noChangeArrowheads="1"/>
          </p:cNvSpPr>
          <p:nvPr/>
        </p:nvSpPr>
        <p:spPr bwMode="auto">
          <a:xfrm>
            <a:off x="281335" y="1484784"/>
            <a:ext cx="8128572" cy="243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lnSpc>
                <a:spcPct val="114000"/>
              </a:lnSpc>
              <a:spcBef>
                <a:spcPts val="432"/>
              </a:spcBef>
              <a:spcAft>
                <a:spcPts val="600"/>
              </a:spcAft>
              <a:buFont typeface="Wingdings" panose="05000000000000000000" pitchFamily="2" charset="2"/>
              <a:buChar char="Ø"/>
            </a:pPr>
            <a:r>
              <a:rPr lang="en-GB" dirty="0" smtClean="0"/>
              <a:t>However</a:t>
            </a:r>
            <a:r>
              <a:rPr lang="en-GB" dirty="0"/>
              <a:t>, it is </a:t>
            </a:r>
            <a:r>
              <a:rPr lang="en-GB" b="1" dirty="0"/>
              <a:t>critical </a:t>
            </a:r>
            <a:r>
              <a:rPr lang="en-GB" dirty="0"/>
              <a:t>that the </a:t>
            </a:r>
            <a:r>
              <a:rPr lang="en-GB" b="1" dirty="0"/>
              <a:t>basic national funding </a:t>
            </a:r>
            <a:r>
              <a:rPr lang="en-GB" b="1" dirty="0" smtClean="0"/>
              <a:t>is </a:t>
            </a:r>
            <a:r>
              <a:rPr lang="en-GB" b="1" dirty="0"/>
              <a:t>increased</a:t>
            </a:r>
            <a:r>
              <a:rPr lang="en-GB" dirty="0"/>
              <a:t> to sustain </a:t>
            </a:r>
            <a:r>
              <a:rPr lang="en-GB" dirty="0" smtClean="0"/>
              <a:t>the </a:t>
            </a:r>
            <a:br>
              <a:rPr lang="en-GB" dirty="0" smtClean="0"/>
            </a:br>
            <a:r>
              <a:rPr lang="en-GB" dirty="0" smtClean="0"/>
              <a:t>development </a:t>
            </a:r>
            <a:r>
              <a:rPr lang="en-GB" dirty="0"/>
              <a:t>of </a:t>
            </a:r>
            <a:r>
              <a:rPr lang="en-GB" dirty="0" smtClean="0"/>
              <a:t>IGEWE </a:t>
            </a:r>
            <a:r>
              <a:rPr lang="en-GB" dirty="0"/>
              <a:t>achieved by the recent investments and expected </a:t>
            </a:r>
            <a:br>
              <a:rPr lang="en-GB" dirty="0"/>
            </a:br>
            <a:r>
              <a:rPr lang="en-GB" dirty="0"/>
              <a:t>i</a:t>
            </a:r>
            <a:r>
              <a:rPr lang="en-GB" dirty="0" smtClean="0"/>
              <a:t>mprovements due </a:t>
            </a:r>
            <a:r>
              <a:rPr lang="en-GB" dirty="0"/>
              <a:t>to the implementation </a:t>
            </a:r>
            <a:r>
              <a:rPr lang="en-GB" dirty="0" smtClean="0"/>
              <a:t>of </a:t>
            </a:r>
            <a:r>
              <a:rPr lang="en-GB" dirty="0"/>
              <a:t>the action plan</a:t>
            </a:r>
            <a:r>
              <a:rPr lang="en-GB" dirty="0" smtClean="0"/>
              <a:t>.</a:t>
            </a:r>
          </a:p>
          <a:p>
            <a:pPr marL="285750" indent="-285750">
              <a:lnSpc>
                <a:spcPct val="114000"/>
              </a:lnSpc>
              <a:spcBef>
                <a:spcPts val="432"/>
              </a:spcBef>
              <a:spcAft>
                <a:spcPts val="600"/>
              </a:spcAft>
              <a:buFont typeface="Wingdings" panose="05000000000000000000" pitchFamily="2" charset="2"/>
              <a:buChar char="Ø"/>
            </a:pPr>
            <a:r>
              <a:rPr lang="en-US" dirty="0"/>
              <a:t>The budget projections were developed under the </a:t>
            </a:r>
            <a:r>
              <a:rPr lang="en-US" b="1" dirty="0"/>
              <a:t>assumption</a:t>
            </a:r>
            <a:r>
              <a:rPr lang="en-US" dirty="0"/>
              <a:t> that an </a:t>
            </a:r>
            <a:r>
              <a:rPr lang="en-US" dirty="0" smtClean="0"/>
              <a:t>increase</a:t>
            </a:r>
            <a:br>
              <a:rPr lang="en-US" dirty="0" smtClean="0"/>
            </a:br>
            <a:r>
              <a:rPr lang="en-US" dirty="0" smtClean="0"/>
              <a:t> </a:t>
            </a:r>
            <a:r>
              <a:rPr lang="en-US" dirty="0"/>
              <a:t>of the core budget provided by the Polytechnic University of Tirana to about </a:t>
            </a:r>
            <a:r>
              <a:rPr lang="en-US" dirty="0" smtClean="0"/>
              <a:t>ten</a:t>
            </a:r>
            <a:br>
              <a:rPr lang="en-US" dirty="0" smtClean="0"/>
            </a:br>
            <a:r>
              <a:rPr lang="en-US" dirty="0" smtClean="0"/>
              <a:t>percent </a:t>
            </a:r>
            <a:r>
              <a:rPr lang="en-US" dirty="0"/>
              <a:t>per year is feasible. Even under </a:t>
            </a:r>
            <a:r>
              <a:rPr lang="en-US" dirty="0" smtClean="0"/>
              <a:t>this consideration subsidies </a:t>
            </a:r>
            <a:r>
              <a:rPr lang="en-US" dirty="0"/>
              <a:t>from </a:t>
            </a:r>
            <a:r>
              <a:rPr lang="en-US" dirty="0" smtClean="0"/>
              <a:t>external</a:t>
            </a:r>
            <a:br>
              <a:rPr lang="en-US" dirty="0" smtClean="0"/>
            </a:br>
            <a:r>
              <a:rPr lang="en-US" dirty="0" smtClean="0"/>
              <a:t>funding bodies </a:t>
            </a:r>
            <a:r>
              <a:rPr lang="en-US" dirty="0"/>
              <a:t>are required for the financing </a:t>
            </a:r>
            <a:r>
              <a:rPr lang="en-US" dirty="0" smtClean="0"/>
              <a:t>of </a:t>
            </a:r>
            <a:r>
              <a:rPr lang="en-US" dirty="0"/>
              <a:t>the running costs. </a:t>
            </a:r>
          </a:p>
        </p:txBody>
      </p:sp>
      <p:sp>
        <p:nvSpPr>
          <p:cNvPr id="7" name="Rechteck 6"/>
          <p:cNvSpPr/>
          <p:nvPr/>
        </p:nvSpPr>
        <p:spPr>
          <a:xfrm>
            <a:off x="539552" y="6155573"/>
            <a:ext cx="6984572" cy="408125"/>
          </a:xfrm>
          <a:prstGeom prst="rect">
            <a:avLst/>
          </a:prstGeom>
        </p:spPr>
        <p:txBody>
          <a:bodyPr wrap="square">
            <a:spAutoFit/>
          </a:bodyPr>
          <a:lstStyle/>
          <a:p>
            <a:pPr lvl="0" algn="just" eaLnBrk="0" fontAlgn="base" hangingPunct="0">
              <a:lnSpc>
                <a:spcPct val="114000"/>
              </a:lnSpc>
              <a:spcBef>
                <a:spcPts val="432"/>
              </a:spcBef>
              <a:spcAft>
                <a:spcPts val="600"/>
              </a:spcAft>
            </a:pPr>
            <a:r>
              <a:rPr lang="en-US" altLang="de-DE" dirty="0">
                <a:ea typeface="Calibri" panose="020F0502020204030204" pitchFamily="34" charset="0"/>
                <a:cs typeface="Calibri" panose="020F0502020204030204" pitchFamily="34" charset="0"/>
              </a:rPr>
              <a:t>Projection of the annual budget of IGEWE for the period 2016 to 2025. </a:t>
            </a:r>
            <a:endParaRPr lang="en-US" altLang="de-DE" dirty="0"/>
          </a:p>
        </p:txBody>
      </p:sp>
    </p:spTree>
    <p:extLst>
      <p:ext uri="{BB962C8B-B14F-4D97-AF65-F5344CB8AC3E}">
        <p14:creationId xmlns:p14="http://schemas.microsoft.com/office/powerpoint/2010/main" val="169059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35</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a:xfrm>
            <a:off x="190800" y="1191600"/>
            <a:ext cx="7772400" cy="2318714"/>
          </a:xfrm>
        </p:spPr>
        <p:txBody>
          <a:bodyPr>
            <a:normAutofit lnSpcReduction="10000"/>
          </a:bodyPr>
          <a:lstStyle/>
          <a:p>
            <a:pPr marL="0" lvl="0" indent="0">
              <a:lnSpc>
                <a:spcPct val="124000"/>
              </a:lnSpc>
              <a:spcAft>
                <a:spcPts val="600"/>
              </a:spcAft>
              <a:buNone/>
            </a:pPr>
            <a:r>
              <a:rPr lang="en-US" sz="2200" b="1" dirty="0" smtClean="0"/>
              <a:t>3. </a:t>
            </a:r>
            <a:r>
              <a:rPr lang="en-US" sz="2200" b="1" dirty="0"/>
              <a:t>Additional funding for investments </a:t>
            </a:r>
            <a:endParaRPr lang="de-DE" sz="2200" dirty="0"/>
          </a:p>
          <a:p>
            <a:pPr>
              <a:lnSpc>
                <a:spcPct val="124000"/>
              </a:lnSpc>
              <a:spcAft>
                <a:spcPts val="600"/>
              </a:spcAft>
              <a:buFont typeface="Wingdings" panose="05000000000000000000" pitchFamily="2" charset="2"/>
              <a:buChar char="Ø"/>
            </a:pPr>
            <a:r>
              <a:rPr lang="en-US" b="1" dirty="0"/>
              <a:t>Additional funding is required for essential investments </a:t>
            </a:r>
            <a:r>
              <a:rPr lang="en-US" dirty="0"/>
              <a:t>like the further automatization and adaptation of the observational network, the network extension (radar, lightning detection and instrumentation of </a:t>
            </a:r>
            <a:r>
              <a:rPr lang="en-US" dirty="0" err="1"/>
              <a:t>Rinas</a:t>
            </a:r>
            <a:r>
              <a:rPr lang="en-US" dirty="0"/>
              <a:t> airport), the implementation of </a:t>
            </a:r>
            <a:r>
              <a:rPr lang="en-US" dirty="0" err="1"/>
              <a:t>nowcasting</a:t>
            </a:r>
            <a:r>
              <a:rPr lang="en-US" dirty="0"/>
              <a:t> systems and advanced flood forecasting systems.</a:t>
            </a:r>
          </a:p>
          <a:p>
            <a:pPr marL="0" indent="0">
              <a:lnSpc>
                <a:spcPct val="124000"/>
              </a:lnSpc>
              <a:spcAft>
                <a:spcPts val="600"/>
              </a:spcAft>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964779715"/>
              </p:ext>
            </p:extLst>
          </p:nvPr>
        </p:nvGraphicFramePr>
        <p:xfrm>
          <a:off x="268116" y="3573016"/>
          <a:ext cx="7760269" cy="1512166"/>
        </p:xfrm>
        <a:graphic>
          <a:graphicData uri="http://schemas.openxmlformats.org/drawingml/2006/table">
            <a:tbl>
              <a:tblPr firstRow="1" firstCol="1" bandRow="1">
                <a:tableStyleId>{5C22544A-7EE6-4342-B048-85BDC9FD1C3A}</a:tableStyleId>
              </a:tblPr>
              <a:tblGrid>
                <a:gridCol w="2906211"/>
                <a:gridCol w="1469701"/>
                <a:gridCol w="1767375"/>
                <a:gridCol w="1616982"/>
              </a:tblGrid>
              <a:tr h="630152">
                <a:tc>
                  <a:txBody>
                    <a:bodyPr/>
                    <a:lstStyle/>
                    <a:p>
                      <a:pPr algn="l">
                        <a:spcAft>
                          <a:spcPts val="0"/>
                        </a:spcAft>
                      </a:pPr>
                      <a:r>
                        <a:rPr lang="en-GB" sz="1800" dirty="0">
                          <a:effectLst/>
                        </a:rPr>
                        <a:t>investments (USD)</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short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medium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long term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41007">
                <a:tc>
                  <a:txBody>
                    <a:bodyPr/>
                    <a:lstStyle/>
                    <a:p>
                      <a:pPr algn="l">
                        <a:spcAft>
                          <a:spcPts val="0"/>
                        </a:spcAft>
                      </a:pPr>
                      <a:r>
                        <a:rPr lang="en-GB" sz="1800">
                          <a:effectLst/>
                        </a:rPr>
                        <a:t>minimum</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100.000.-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2.000.000.-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a:effectLst/>
                        </a:rPr>
                        <a:t>1.350.000.-</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41007">
                <a:tc>
                  <a:txBody>
                    <a:bodyPr/>
                    <a:lstStyle/>
                    <a:p>
                      <a:pPr algn="l">
                        <a:spcAft>
                          <a:spcPts val="0"/>
                        </a:spcAft>
                      </a:pPr>
                      <a:r>
                        <a:rPr lang="en-GB" sz="1800">
                          <a:effectLst/>
                        </a:rPr>
                        <a:t>optimal</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a:effectLst/>
                        </a:rPr>
                        <a:t>250.000.-</a:t>
                      </a:r>
                      <a:endParaRPr lang="de-D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3.350.000.-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n-GB" sz="1800" dirty="0">
                          <a:effectLst/>
                        </a:rPr>
                        <a:t>2.000.000.-</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8" name="Rechteck 7"/>
          <p:cNvSpPr/>
          <p:nvPr/>
        </p:nvSpPr>
        <p:spPr>
          <a:xfrm>
            <a:off x="323528" y="5301208"/>
            <a:ext cx="7423647" cy="435825"/>
          </a:xfrm>
          <a:prstGeom prst="rect">
            <a:avLst/>
          </a:prstGeom>
        </p:spPr>
        <p:txBody>
          <a:bodyPr wrap="square">
            <a:spAutoFit/>
          </a:bodyPr>
          <a:lstStyle/>
          <a:p>
            <a:pPr>
              <a:lnSpc>
                <a:spcPct val="124000"/>
              </a:lnSpc>
              <a:spcAft>
                <a:spcPts val="600"/>
              </a:spcAft>
            </a:pPr>
            <a:r>
              <a:rPr lang="en-US" altLang="de-DE" dirty="0" smtClean="0">
                <a:ea typeface="Calibri" panose="020F0502020204030204" pitchFamily="34" charset="0"/>
              </a:rPr>
              <a:t>Investments </a:t>
            </a:r>
            <a:r>
              <a:rPr lang="en-US" altLang="de-DE" dirty="0">
                <a:ea typeface="Calibri" panose="020F0502020204030204" pitchFamily="34" charset="0"/>
              </a:rPr>
              <a:t>for the period 2016 to 2025 (minimum and optimum version).</a:t>
            </a:r>
            <a:endParaRPr lang="de-DE" dirty="0"/>
          </a:p>
        </p:txBody>
      </p:sp>
    </p:spTree>
    <p:extLst>
      <p:ext uri="{BB962C8B-B14F-4D97-AF65-F5344CB8AC3E}">
        <p14:creationId xmlns:p14="http://schemas.microsoft.com/office/powerpoint/2010/main" val="159138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36</a:t>
            </a:fld>
            <a:endParaRPr lang="de-DE" dirty="0"/>
          </a:p>
        </p:txBody>
      </p:sp>
      <p:sp>
        <p:nvSpPr>
          <p:cNvPr id="5" name="Textplatzhalter 4"/>
          <p:cNvSpPr>
            <a:spLocks noGrp="1"/>
          </p:cNvSpPr>
          <p:nvPr>
            <p:ph type="body" sz="quarter" idx="14"/>
          </p:nvPr>
        </p:nvSpPr>
        <p:spPr/>
        <p:txBody>
          <a:bodyPr/>
          <a:lstStyle/>
          <a:p>
            <a:r>
              <a:rPr lang="de-DE" dirty="0" err="1" smtClean="0"/>
              <a:t>Recommendations</a:t>
            </a:r>
            <a:endParaRPr lang="de-DE" dirty="0"/>
          </a:p>
        </p:txBody>
      </p:sp>
      <p:sp>
        <p:nvSpPr>
          <p:cNvPr id="6" name="Inhaltsplatzhalter 5"/>
          <p:cNvSpPr>
            <a:spLocks noGrp="1"/>
          </p:cNvSpPr>
          <p:nvPr>
            <p:ph sz="quarter" idx="15"/>
          </p:nvPr>
        </p:nvSpPr>
        <p:spPr>
          <a:xfrm>
            <a:off x="190800" y="1191600"/>
            <a:ext cx="8168196" cy="5765792"/>
          </a:xfrm>
        </p:spPr>
        <p:txBody>
          <a:bodyPr>
            <a:normAutofit/>
          </a:bodyPr>
          <a:lstStyle/>
          <a:p>
            <a:pPr marL="0" lvl="0" indent="0">
              <a:lnSpc>
                <a:spcPct val="114000"/>
              </a:lnSpc>
              <a:spcAft>
                <a:spcPts val="600"/>
              </a:spcAft>
              <a:buNone/>
            </a:pPr>
            <a:r>
              <a:rPr lang="en-US" sz="2200" b="1" dirty="0" smtClean="0"/>
              <a:t>4. Network </a:t>
            </a:r>
            <a:r>
              <a:rPr lang="en-US" sz="2200" b="1" dirty="0"/>
              <a:t>design and operation</a:t>
            </a:r>
            <a:endParaRPr lang="de-DE" sz="2200" dirty="0"/>
          </a:p>
          <a:p>
            <a:pPr>
              <a:lnSpc>
                <a:spcPct val="114000"/>
              </a:lnSpc>
              <a:spcAft>
                <a:spcPts val="600"/>
              </a:spcAft>
              <a:buFont typeface="Wingdings" panose="05000000000000000000" pitchFamily="2" charset="2"/>
              <a:buChar char="Ø"/>
            </a:pPr>
            <a:r>
              <a:rPr lang="en-US" dirty="0"/>
              <a:t>The design and operation of the observational </a:t>
            </a:r>
            <a:r>
              <a:rPr lang="en-US" b="1" dirty="0"/>
              <a:t>network</a:t>
            </a:r>
            <a:r>
              <a:rPr lang="en-US" dirty="0"/>
              <a:t> according to user needs and requirements are of great importance. </a:t>
            </a:r>
            <a:endParaRPr lang="en-US" dirty="0" smtClean="0"/>
          </a:p>
          <a:p>
            <a:pPr>
              <a:lnSpc>
                <a:spcPct val="114000"/>
              </a:lnSpc>
              <a:spcAft>
                <a:spcPts val="600"/>
              </a:spcAft>
              <a:buFont typeface="Wingdings" panose="05000000000000000000" pitchFamily="2" charset="2"/>
              <a:buChar char="Ø"/>
            </a:pPr>
            <a:r>
              <a:rPr lang="en-US" dirty="0" smtClean="0"/>
              <a:t>Central </a:t>
            </a:r>
            <a:r>
              <a:rPr lang="en-US" dirty="0"/>
              <a:t>point is a further </a:t>
            </a:r>
            <a:r>
              <a:rPr lang="en-US" b="1" dirty="0"/>
              <a:t>automatization</a:t>
            </a:r>
            <a:r>
              <a:rPr lang="en-US" dirty="0"/>
              <a:t> of the hydrological and meteorological stations, which makes data available in real-time and allows reducing the number and costs of observers. This </a:t>
            </a:r>
            <a:r>
              <a:rPr lang="en-US" dirty="0" smtClean="0"/>
              <a:t>budget position can </a:t>
            </a:r>
            <a:r>
              <a:rPr lang="en-US" dirty="0"/>
              <a:t>then be shifted to the maintenance of the automatic station network, which shall be shared with the technicians of MMS and </a:t>
            </a:r>
            <a:r>
              <a:rPr lang="en-US" dirty="0" err="1"/>
              <a:t>Albcontrol</a:t>
            </a:r>
            <a:r>
              <a:rPr lang="en-US" dirty="0"/>
              <a:t> Met</a:t>
            </a:r>
            <a:r>
              <a:rPr lang="en-US" dirty="0" smtClean="0"/>
              <a:t>.</a:t>
            </a:r>
          </a:p>
          <a:p>
            <a:pPr>
              <a:lnSpc>
                <a:spcPct val="114000"/>
              </a:lnSpc>
              <a:spcAft>
                <a:spcPts val="600"/>
              </a:spcAft>
              <a:buFont typeface="Wingdings" panose="05000000000000000000" pitchFamily="2" charset="2"/>
              <a:buChar char="Ø"/>
            </a:pPr>
            <a:r>
              <a:rPr lang="en-US" b="1" dirty="0" smtClean="0"/>
              <a:t>Outsourcing</a:t>
            </a:r>
            <a:r>
              <a:rPr lang="en-US" dirty="0" smtClean="0"/>
              <a:t> </a:t>
            </a:r>
            <a:r>
              <a:rPr lang="en-US" dirty="0"/>
              <a:t>of </a:t>
            </a:r>
            <a:r>
              <a:rPr lang="en-US" dirty="0" smtClean="0"/>
              <a:t>parts </a:t>
            </a:r>
            <a:r>
              <a:rPr lang="en-US" dirty="0"/>
              <a:t>of the maintenance work to private companies is proposed in addition, but skilled technicians are still needed at IGEWE for the preparation of </a:t>
            </a:r>
            <a:r>
              <a:rPr lang="en-US" dirty="0" smtClean="0"/>
              <a:t>tenders, support </a:t>
            </a:r>
            <a:r>
              <a:rPr lang="en-US" dirty="0"/>
              <a:t>and the acceptance of the maintenance </a:t>
            </a:r>
            <a:r>
              <a:rPr lang="en-US" dirty="0" smtClean="0"/>
              <a:t>work.</a:t>
            </a:r>
          </a:p>
          <a:p>
            <a:pPr>
              <a:lnSpc>
                <a:spcPct val="114000"/>
              </a:lnSpc>
              <a:spcAft>
                <a:spcPts val="600"/>
              </a:spcAft>
              <a:buFont typeface="Wingdings" panose="05000000000000000000" pitchFamily="2" charset="2"/>
              <a:buChar char="Ø"/>
            </a:pPr>
            <a:r>
              <a:rPr lang="en-US" dirty="0"/>
              <a:t>It is essential for the </a:t>
            </a:r>
            <a:r>
              <a:rPr lang="en-US" b="1" dirty="0"/>
              <a:t>quality of the observations </a:t>
            </a:r>
            <a:r>
              <a:rPr lang="en-US" dirty="0"/>
              <a:t>that the functionality of the existing automatic network is ensured before the </a:t>
            </a:r>
            <a:r>
              <a:rPr lang="en-US" dirty="0" smtClean="0"/>
              <a:t>observers </a:t>
            </a:r>
            <a:r>
              <a:rPr lang="en-US" dirty="0"/>
              <a:t>are reduced. The preservation of long time series, which are important for the documentation of climate chance, must be given top priority.</a:t>
            </a:r>
            <a:endParaRPr lang="de-DE" dirty="0"/>
          </a:p>
          <a:p>
            <a:pPr marL="0" indent="0">
              <a:buNone/>
            </a:pPr>
            <a:endParaRPr lang="de-DE" dirty="0"/>
          </a:p>
        </p:txBody>
      </p:sp>
    </p:spTree>
    <p:extLst>
      <p:ext uri="{BB962C8B-B14F-4D97-AF65-F5344CB8AC3E}">
        <p14:creationId xmlns:p14="http://schemas.microsoft.com/office/powerpoint/2010/main" val="4168549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Reccomendations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37</a:t>
            </a:fld>
            <a:endParaRPr lang="de-DE" dirty="0"/>
          </a:p>
        </p:txBody>
      </p:sp>
      <p:sp>
        <p:nvSpPr>
          <p:cNvPr id="5" name="Textplatzhalter 4"/>
          <p:cNvSpPr>
            <a:spLocks noGrp="1"/>
          </p:cNvSpPr>
          <p:nvPr>
            <p:ph type="body" sz="quarter" idx="14"/>
          </p:nvPr>
        </p:nvSpPr>
        <p:spPr/>
        <p:txBody>
          <a:bodyPr/>
          <a:lstStyle/>
          <a:p>
            <a:r>
              <a:rPr lang="de-DE" dirty="0" err="1" smtClean="0"/>
              <a:t>Reccomendations</a:t>
            </a:r>
            <a:r>
              <a:rPr lang="de-DE" dirty="0" smtClean="0"/>
              <a:t> </a:t>
            </a:r>
            <a:endParaRPr lang="de-DE" dirty="0"/>
          </a:p>
        </p:txBody>
      </p:sp>
      <p:sp>
        <p:nvSpPr>
          <p:cNvPr id="6" name="Inhaltsplatzhalter 5"/>
          <p:cNvSpPr>
            <a:spLocks noGrp="1"/>
          </p:cNvSpPr>
          <p:nvPr>
            <p:ph sz="quarter" idx="15"/>
          </p:nvPr>
        </p:nvSpPr>
        <p:spPr>
          <a:xfrm>
            <a:off x="190800" y="1191600"/>
            <a:ext cx="7772400" cy="4757680"/>
          </a:xfrm>
        </p:spPr>
        <p:txBody>
          <a:bodyPr>
            <a:normAutofit/>
          </a:bodyPr>
          <a:lstStyle/>
          <a:p>
            <a:pPr marL="0" lvl="0" indent="0">
              <a:lnSpc>
                <a:spcPct val="114000"/>
              </a:lnSpc>
              <a:spcAft>
                <a:spcPts val="600"/>
              </a:spcAft>
              <a:buNone/>
            </a:pPr>
            <a:r>
              <a:rPr lang="en-GB" sz="2200" b="1" dirty="0" smtClean="0"/>
              <a:t>5</a:t>
            </a:r>
            <a:r>
              <a:rPr lang="en-GB" sz="2200" b="1" dirty="0"/>
              <a:t>.</a:t>
            </a:r>
            <a:r>
              <a:rPr lang="en-GB" sz="2200" b="1" dirty="0" smtClean="0"/>
              <a:t> </a:t>
            </a:r>
            <a:r>
              <a:rPr lang="en-GB" sz="2200" b="1" dirty="0"/>
              <a:t>Extension of the National Hazard </a:t>
            </a:r>
            <a:r>
              <a:rPr lang="en-GB" sz="2200" b="1" dirty="0" err="1" smtClean="0"/>
              <a:t>Center</a:t>
            </a:r>
            <a:r>
              <a:rPr lang="en-GB" sz="2200" b="1" dirty="0" smtClean="0"/>
              <a:t> (1/2)</a:t>
            </a:r>
            <a:endParaRPr lang="de-DE" sz="2200" dirty="0"/>
          </a:p>
          <a:p>
            <a:pPr>
              <a:lnSpc>
                <a:spcPct val="114000"/>
              </a:lnSpc>
              <a:spcAft>
                <a:spcPts val="600"/>
              </a:spcAft>
              <a:buFont typeface="Wingdings" panose="05000000000000000000" pitchFamily="2" charset="2"/>
              <a:buChar char="Ø"/>
            </a:pPr>
            <a:r>
              <a:rPr lang="en-US" dirty="0"/>
              <a:t>A</a:t>
            </a:r>
            <a:r>
              <a:rPr lang="en-US" b="1" dirty="0"/>
              <a:t> joint extension </a:t>
            </a:r>
            <a:r>
              <a:rPr lang="en-US" dirty="0"/>
              <a:t>of the National Hazard Center together with civil protection, other contributors and key users is recommended. </a:t>
            </a:r>
            <a:endParaRPr lang="en-US" dirty="0" smtClean="0"/>
          </a:p>
          <a:p>
            <a:pPr>
              <a:lnSpc>
                <a:spcPct val="114000"/>
              </a:lnSpc>
              <a:spcAft>
                <a:spcPts val="600"/>
              </a:spcAft>
              <a:buFont typeface="Wingdings" panose="05000000000000000000" pitchFamily="2" charset="2"/>
              <a:buChar char="Ø"/>
            </a:pPr>
            <a:r>
              <a:rPr lang="en-US" b="1" dirty="0" smtClean="0"/>
              <a:t>Responsibilities</a:t>
            </a:r>
            <a:r>
              <a:rPr lang="en-US" dirty="0" smtClean="0"/>
              <a:t> </a:t>
            </a:r>
            <a:r>
              <a:rPr lang="en-US" dirty="0"/>
              <a:t>for different risks need to be clarified between the contributing partners. </a:t>
            </a:r>
            <a:endParaRPr lang="en-US" dirty="0" smtClean="0"/>
          </a:p>
          <a:p>
            <a:pPr>
              <a:lnSpc>
                <a:spcPct val="114000"/>
              </a:lnSpc>
              <a:spcAft>
                <a:spcPts val="600"/>
              </a:spcAft>
              <a:buFont typeface="Wingdings" panose="05000000000000000000" pitchFamily="2" charset="2"/>
              <a:buChar char="Ø"/>
            </a:pPr>
            <a:r>
              <a:rPr lang="en-US" dirty="0" smtClean="0"/>
              <a:t>The </a:t>
            </a:r>
            <a:r>
              <a:rPr lang="en-US" dirty="0"/>
              <a:t>center shall cover </a:t>
            </a:r>
            <a:r>
              <a:rPr lang="en-US" b="1" dirty="0"/>
              <a:t>meteorological and geophysical hazards </a:t>
            </a:r>
            <a:r>
              <a:rPr lang="en-US" dirty="0"/>
              <a:t>like floods, landslides, drought, forest fires, heat waves or cold waves, thunderstorms, hail, windstorms, snow, ice, high waves, and earthquakes by collecting, displaying and distributing the warnings from different official sources of information</a:t>
            </a:r>
            <a:r>
              <a:rPr lang="en-US" dirty="0" smtClean="0"/>
              <a:t>.</a:t>
            </a:r>
          </a:p>
          <a:p>
            <a:pPr>
              <a:lnSpc>
                <a:spcPct val="114000"/>
              </a:lnSpc>
              <a:spcAft>
                <a:spcPts val="600"/>
              </a:spcAft>
              <a:buFont typeface="Wingdings" panose="05000000000000000000" pitchFamily="2" charset="2"/>
              <a:buChar char="Ø"/>
            </a:pPr>
            <a:r>
              <a:rPr lang="en-US" dirty="0" smtClean="0"/>
              <a:t>The </a:t>
            </a:r>
            <a:r>
              <a:rPr lang="en-US" dirty="0"/>
              <a:t>center </a:t>
            </a:r>
            <a:r>
              <a:rPr lang="en-US" dirty="0" smtClean="0"/>
              <a:t>shall be </a:t>
            </a:r>
            <a:r>
              <a:rPr lang="en-US" b="1" dirty="0"/>
              <a:t>responsible</a:t>
            </a:r>
            <a:r>
              <a:rPr lang="en-US" dirty="0"/>
              <a:t> for the communication of warnings and alerts to civil protection and via different channels to the general </a:t>
            </a:r>
            <a:r>
              <a:rPr lang="en-US" dirty="0" smtClean="0"/>
              <a:t>public</a:t>
            </a:r>
            <a:endParaRPr lang="de-DE" dirty="0"/>
          </a:p>
        </p:txBody>
      </p:sp>
    </p:spTree>
    <p:extLst>
      <p:ext uri="{BB962C8B-B14F-4D97-AF65-F5344CB8AC3E}">
        <p14:creationId xmlns:p14="http://schemas.microsoft.com/office/powerpoint/2010/main" val="4161607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38</a:t>
            </a:fld>
            <a:endParaRPr lang="de-DE" dirty="0"/>
          </a:p>
        </p:txBody>
      </p:sp>
      <p:sp>
        <p:nvSpPr>
          <p:cNvPr id="5" name="Textplatzhalter 4"/>
          <p:cNvSpPr>
            <a:spLocks noGrp="1"/>
          </p:cNvSpPr>
          <p:nvPr>
            <p:ph type="body" sz="quarter" idx="14"/>
          </p:nvPr>
        </p:nvSpPr>
        <p:spPr/>
        <p:txBody>
          <a:bodyPr/>
          <a:lstStyle/>
          <a:p>
            <a:r>
              <a:rPr lang="de-DE" dirty="0" err="1" smtClean="0"/>
              <a:t>Reccomendations</a:t>
            </a:r>
            <a:r>
              <a:rPr lang="de-DE" dirty="0" smtClean="0"/>
              <a:t> </a:t>
            </a:r>
            <a:endParaRPr lang="de-DE" dirty="0"/>
          </a:p>
        </p:txBody>
      </p:sp>
      <p:sp>
        <p:nvSpPr>
          <p:cNvPr id="6" name="Inhaltsplatzhalter 5"/>
          <p:cNvSpPr>
            <a:spLocks noGrp="1"/>
          </p:cNvSpPr>
          <p:nvPr>
            <p:ph sz="quarter" idx="15"/>
          </p:nvPr>
        </p:nvSpPr>
        <p:spPr>
          <a:xfrm>
            <a:off x="190800" y="1191600"/>
            <a:ext cx="7772400" cy="4325632"/>
          </a:xfrm>
        </p:spPr>
        <p:txBody>
          <a:bodyPr>
            <a:normAutofit/>
          </a:bodyPr>
          <a:lstStyle/>
          <a:p>
            <a:pPr marL="0" indent="0">
              <a:lnSpc>
                <a:spcPct val="124000"/>
              </a:lnSpc>
              <a:spcAft>
                <a:spcPts val="600"/>
              </a:spcAft>
              <a:buNone/>
            </a:pPr>
            <a:r>
              <a:rPr lang="en-GB" sz="2200" b="1" dirty="0"/>
              <a:t>5. Extension of the National Hazard </a:t>
            </a:r>
            <a:r>
              <a:rPr lang="en-GB" sz="2200" b="1" dirty="0" err="1"/>
              <a:t>Center</a:t>
            </a:r>
            <a:r>
              <a:rPr lang="en-GB" sz="2200" b="1" dirty="0"/>
              <a:t> </a:t>
            </a:r>
            <a:r>
              <a:rPr lang="en-GB" sz="2200" b="1" dirty="0" smtClean="0"/>
              <a:t>(2/2</a:t>
            </a:r>
            <a:r>
              <a:rPr lang="en-GB" sz="2200" b="1" dirty="0"/>
              <a:t>)</a:t>
            </a:r>
            <a:endParaRPr lang="de-DE" sz="2200" dirty="0"/>
          </a:p>
          <a:p>
            <a:pPr>
              <a:lnSpc>
                <a:spcPct val="124000"/>
              </a:lnSpc>
              <a:spcAft>
                <a:spcPts val="600"/>
              </a:spcAft>
              <a:buFont typeface="Wingdings" panose="05000000000000000000" pitchFamily="2" charset="2"/>
              <a:buChar char="Ø"/>
            </a:pPr>
            <a:r>
              <a:rPr lang="en-US" dirty="0" smtClean="0"/>
              <a:t>A </a:t>
            </a:r>
            <a:r>
              <a:rPr lang="en-US" dirty="0"/>
              <a:t>national </a:t>
            </a:r>
            <a:r>
              <a:rPr lang="en-US" b="1" dirty="0"/>
              <a:t>multi-hazard early warning system </a:t>
            </a:r>
            <a:r>
              <a:rPr lang="en-US" dirty="0"/>
              <a:t>shall emerge from these activities in the future. </a:t>
            </a:r>
            <a:endParaRPr lang="en-US" dirty="0" smtClean="0"/>
          </a:p>
          <a:p>
            <a:pPr>
              <a:lnSpc>
                <a:spcPct val="124000"/>
              </a:lnSpc>
              <a:spcAft>
                <a:spcPts val="600"/>
              </a:spcAft>
              <a:buFont typeface="Wingdings" panose="05000000000000000000" pitchFamily="2" charset="2"/>
              <a:buChar char="Ø"/>
            </a:pPr>
            <a:r>
              <a:rPr lang="en-US" dirty="0" smtClean="0"/>
              <a:t>Its </a:t>
            </a:r>
            <a:r>
              <a:rPr lang="en-US" dirty="0"/>
              <a:t>implementation shall use existing structures in Europe, benefit from “best practices”, and follow the recommendations of WMO and UN-ISDR</a:t>
            </a:r>
            <a:r>
              <a:rPr lang="en-US" dirty="0" smtClean="0"/>
              <a:t>.</a:t>
            </a:r>
          </a:p>
          <a:p>
            <a:pPr>
              <a:lnSpc>
                <a:spcPct val="124000"/>
              </a:lnSpc>
              <a:spcAft>
                <a:spcPts val="600"/>
              </a:spcAft>
              <a:buFont typeface="Wingdings" panose="05000000000000000000" pitchFamily="2" charset="2"/>
              <a:buChar char="Ø"/>
            </a:pPr>
            <a:r>
              <a:rPr lang="en-US" dirty="0" smtClean="0"/>
              <a:t> </a:t>
            </a:r>
            <a:r>
              <a:rPr lang="en-US" dirty="0"/>
              <a:t>A close </a:t>
            </a:r>
            <a:r>
              <a:rPr lang="en-US" b="1" dirty="0"/>
              <a:t>cooperation</a:t>
            </a:r>
            <a:r>
              <a:rPr lang="en-US" dirty="0"/>
              <a:t> and </a:t>
            </a:r>
            <a:r>
              <a:rPr lang="en-US" b="1" dirty="0"/>
              <a:t>coordination</a:t>
            </a:r>
            <a:r>
              <a:rPr lang="en-US" dirty="0"/>
              <a:t> with </a:t>
            </a:r>
            <a:r>
              <a:rPr lang="en-US" b="1" dirty="0"/>
              <a:t>neighboring countries </a:t>
            </a:r>
            <a:r>
              <a:rPr lang="en-US" dirty="0"/>
              <a:t>and a development of partnerships at a national level are recommended. </a:t>
            </a:r>
            <a:endParaRPr lang="en-US" dirty="0" smtClean="0"/>
          </a:p>
          <a:p>
            <a:pPr>
              <a:lnSpc>
                <a:spcPct val="124000"/>
              </a:lnSpc>
              <a:spcAft>
                <a:spcPts val="600"/>
              </a:spcAft>
              <a:buFont typeface="Wingdings" panose="05000000000000000000" pitchFamily="2" charset="2"/>
              <a:buChar char="Ø"/>
            </a:pPr>
            <a:r>
              <a:rPr lang="en-US" dirty="0" smtClean="0"/>
              <a:t>The </a:t>
            </a:r>
            <a:r>
              <a:rPr lang="en-US" b="1" dirty="0"/>
              <a:t>membership</a:t>
            </a:r>
            <a:r>
              <a:rPr lang="en-US" dirty="0"/>
              <a:t> to EUMETNET will eventually integrate the warnings into the </a:t>
            </a:r>
            <a:r>
              <a:rPr lang="en-US" dirty="0" smtClean="0"/>
              <a:t>pan-European </a:t>
            </a:r>
            <a:r>
              <a:rPr lang="en-US" dirty="0"/>
              <a:t>METEOALARM platform.</a:t>
            </a:r>
            <a:endParaRPr lang="de-DE" dirty="0"/>
          </a:p>
        </p:txBody>
      </p:sp>
    </p:spTree>
    <p:extLst>
      <p:ext uri="{BB962C8B-B14F-4D97-AF65-F5344CB8AC3E}">
        <p14:creationId xmlns:p14="http://schemas.microsoft.com/office/powerpoint/2010/main" val="1531278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Reccomendations</a:t>
            </a:r>
            <a:r>
              <a:rPr lang="de-DE" dirty="0" smtClean="0"/>
              <a:t> </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39</a:t>
            </a:fld>
            <a:endParaRPr lang="de-DE" dirty="0"/>
          </a:p>
        </p:txBody>
      </p:sp>
      <p:sp>
        <p:nvSpPr>
          <p:cNvPr id="5" name="Textplatzhalter 4"/>
          <p:cNvSpPr>
            <a:spLocks noGrp="1"/>
          </p:cNvSpPr>
          <p:nvPr>
            <p:ph type="body" sz="quarter" idx="14"/>
          </p:nvPr>
        </p:nvSpPr>
        <p:spPr/>
        <p:txBody>
          <a:bodyPr/>
          <a:lstStyle/>
          <a:p>
            <a:r>
              <a:rPr lang="de-DE" dirty="0" err="1" smtClean="0"/>
              <a:t>Recommendations</a:t>
            </a:r>
            <a:endParaRPr lang="de-DE" dirty="0"/>
          </a:p>
        </p:txBody>
      </p:sp>
      <p:sp>
        <p:nvSpPr>
          <p:cNvPr id="6" name="Inhaltsplatzhalter 5"/>
          <p:cNvSpPr>
            <a:spLocks noGrp="1"/>
          </p:cNvSpPr>
          <p:nvPr>
            <p:ph sz="quarter" idx="15"/>
          </p:nvPr>
        </p:nvSpPr>
        <p:spPr/>
        <p:txBody>
          <a:bodyPr/>
          <a:lstStyle/>
          <a:p>
            <a:pPr marL="0" lvl="0" indent="0">
              <a:lnSpc>
                <a:spcPct val="114000"/>
              </a:lnSpc>
              <a:spcAft>
                <a:spcPts val="600"/>
              </a:spcAft>
              <a:buNone/>
            </a:pPr>
            <a:r>
              <a:rPr lang="en-CA" sz="2200" b="1" dirty="0" smtClean="0"/>
              <a:t>6. Update </a:t>
            </a:r>
            <a:r>
              <a:rPr lang="en-CA" sz="2200" b="1" dirty="0"/>
              <a:t>of the IGEWE Website</a:t>
            </a:r>
            <a:endParaRPr lang="de-DE" sz="2200" dirty="0"/>
          </a:p>
          <a:p>
            <a:pPr>
              <a:lnSpc>
                <a:spcPct val="114000"/>
              </a:lnSpc>
              <a:spcAft>
                <a:spcPts val="600"/>
              </a:spcAft>
              <a:buFont typeface="Wingdings" panose="05000000000000000000" pitchFamily="2" charset="2"/>
              <a:buChar char="Ø"/>
            </a:pPr>
            <a:r>
              <a:rPr lang="en-CA" dirty="0"/>
              <a:t>The update of the IGEWE website aims at </a:t>
            </a:r>
            <a:r>
              <a:rPr lang="en-CA" b="1" dirty="0"/>
              <a:t>strengthening the capacities</a:t>
            </a:r>
            <a:r>
              <a:rPr lang="en-CA" dirty="0"/>
              <a:t> for the development of IGEWE. </a:t>
            </a:r>
            <a:endParaRPr lang="en-CA" dirty="0" smtClean="0"/>
          </a:p>
          <a:p>
            <a:pPr>
              <a:lnSpc>
                <a:spcPct val="114000"/>
              </a:lnSpc>
              <a:spcAft>
                <a:spcPts val="600"/>
              </a:spcAft>
              <a:buFont typeface="Wingdings" panose="05000000000000000000" pitchFamily="2" charset="2"/>
              <a:buChar char="Ø"/>
            </a:pPr>
            <a:r>
              <a:rPr lang="en-CA" dirty="0" smtClean="0"/>
              <a:t>A </a:t>
            </a:r>
            <a:r>
              <a:rPr lang="en-CA" b="1" dirty="0"/>
              <a:t>modernization</a:t>
            </a:r>
            <a:r>
              <a:rPr lang="en-CA" dirty="0"/>
              <a:t> of the website </a:t>
            </a:r>
            <a:r>
              <a:rPr lang="en-CA" dirty="0" smtClean="0"/>
              <a:t>based </a:t>
            </a:r>
            <a:r>
              <a:rPr lang="en-CA" dirty="0"/>
              <a:t>on responsive design will improve the quality and availability of station data for the general public and specific groups of users. </a:t>
            </a:r>
            <a:endParaRPr lang="en-CA" dirty="0" smtClean="0"/>
          </a:p>
          <a:p>
            <a:pPr>
              <a:lnSpc>
                <a:spcPct val="114000"/>
              </a:lnSpc>
              <a:spcAft>
                <a:spcPts val="600"/>
              </a:spcAft>
              <a:buFont typeface="Wingdings" panose="05000000000000000000" pitchFamily="2" charset="2"/>
              <a:buChar char="Ø"/>
            </a:pPr>
            <a:r>
              <a:rPr lang="en-CA" b="1" dirty="0" smtClean="0"/>
              <a:t>Additional </a:t>
            </a:r>
            <a:r>
              <a:rPr lang="en-CA" b="1" dirty="0"/>
              <a:t>observational data </a:t>
            </a:r>
            <a:r>
              <a:rPr lang="en-CA" dirty="0"/>
              <a:t>like satellite, radar and lightning images shall be included</a:t>
            </a:r>
            <a:r>
              <a:rPr lang="en-CA" dirty="0" smtClean="0"/>
              <a:t>.</a:t>
            </a:r>
          </a:p>
          <a:p>
            <a:pPr>
              <a:lnSpc>
                <a:spcPct val="114000"/>
              </a:lnSpc>
              <a:spcAft>
                <a:spcPts val="600"/>
              </a:spcAft>
              <a:buFont typeface="Wingdings" panose="05000000000000000000" pitchFamily="2" charset="2"/>
              <a:buChar char="Ø"/>
            </a:pPr>
            <a:r>
              <a:rPr lang="en-CA" dirty="0" smtClean="0"/>
              <a:t>Existing </a:t>
            </a:r>
            <a:r>
              <a:rPr lang="en-CA" b="1" dirty="0"/>
              <a:t>data services and climate services</a:t>
            </a:r>
            <a:r>
              <a:rPr lang="en-CA" dirty="0"/>
              <a:t> would become more user-friendly.</a:t>
            </a:r>
            <a:endParaRPr lang="de-DE" dirty="0"/>
          </a:p>
          <a:p>
            <a:pPr marL="0" indent="0">
              <a:buNone/>
            </a:pPr>
            <a:endParaRPr lang="de-DE" dirty="0"/>
          </a:p>
        </p:txBody>
      </p:sp>
    </p:spTree>
    <p:extLst>
      <p:ext uri="{BB962C8B-B14F-4D97-AF65-F5344CB8AC3E}">
        <p14:creationId xmlns:p14="http://schemas.microsoft.com/office/powerpoint/2010/main" val="88492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a:t>
            </a:r>
            <a:r>
              <a:rPr lang="de-DE" dirty="0" err="1" smtClean="0"/>
              <a:t>Presentation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a:t>
            </a:fld>
            <a:endParaRPr lang="de-DE" dirty="0"/>
          </a:p>
        </p:txBody>
      </p:sp>
      <p:sp>
        <p:nvSpPr>
          <p:cNvPr id="5" name="Textplatzhalter 4"/>
          <p:cNvSpPr>
            <a:spLocks noGrp="1"/>
          </p:cNvSpPr>
          <p:nvPr>
            <p:ph type="body" sz="quarter" idx="14"/>
          </p:nvPr>
        </p:nvSpPr>
        <p:spPr/>
        <p:txBody>
          <a:bodyPr/>
          <a:lstStyle/>
          <a:p>
            <a:r>
              <a:rPr lang="de-DE" dirty="0" smtClean="0"/>
              <a:t>Project </a:t>
            </a:r>
            <a:r>
              <a:rPr lang="de-DE" dirty="0" err="1" smtClean="0"/>
              <a:t>Objectives</a:t>
            </a:r>
            <a:endParaRPr lang="de-DE" dirty="0"/>
          </a:p>
        </p:txBody>
      </p:sp>
      <p:sp>
        <p:nvSpPr>
          <p:cNvPr id="6" name="Inhaltsplatzhalter 5"/>
          <p:cNvSpPr>
            <a:spLocks noGrp="1"/>
          </p:cNvSpPr>
          <p:nvPr>
            <p:ph sz="quarter" idx="15"/>
          </p:nvPr>
        </p:nvSpPr>
        <p:spPr>
          <a:xfrm>
            <a:off x="611560" y="1268760"/>
            <a:ext cx="7340352" cy="5416614"/>
          </a:xfrm>
        </p:spPr>
        <p:txBody>
          <a:bodyPr>
            <a:normAutofit fontScale="85000" lnSpcReduction="10000"/>
          </a:bodyPr>
          <a:lstStyle/>
          <a:p>
            <a:pPr>
              <a:lnSpc>
                <a:spcPct val="134000"/>
              </a:lnSpc>
              <a:spcAft>
                <a:spcPts val="600"/>
              </a:spcAft>
              <a:buFont typeface="Wingdings" panose="05000000000000000000" pitchFamily="2" charset="2"/>
              <a:buChar char="Ø"/>
            </a:pPr>
            <a:r>
              <a:rPr lang="en-US" sz="2000" b="1" dirty="0" smtClean="0"/>
              <a:t>Support </a:t>
            </a:r>
            <a:r>
              <a:rPr lang="en-US" sz="2000" b="1" dirty="0"/>
              <a:t>development of a service delivery strategy and investment plan for the Albania Institute of Geosciences, Energy, Water and Environment</a:t>
            </a:r>
            <a:r>
              <a:rPr lang="en-US" sz="2000" dirty="0"/>
              <a:t> </a:t>
            </a:r>
            <a:r>
              <a:rPr lang="en-US" sz="2000" dirty="0" smtClean="0"/>
              <a:t>(IGEWE) under </a:t>
            </a:r>
            <a:r>
              <a:rPr lang="en-US" sz="2000" dirty="0"/>
              <a:t>the Technical Assistance on Reducing Risk and Building </a:t>
            </a:r>
            <a:r>
              <a:rPr lang="en-US" sz="2000" dirty="0" smtClean="0"/>
              <a:t>Resilience (World Bank)</a:t>
            </a:r>
            <a:endParaRPr lang="en-US" sz="2000" dirty="0"/>
          </a:p>
          <a:p>
            <a:pPr>
              <a:lnSpc>
                <a:spcPct val="134000"/>
              </a:lnSpc>
              <a:spcAft>
                <a:spcPts val="600"/>
              </a:spcAft>
              <a:buFont typeface="Wingdings" panose="05000000000000000000" pitchFamily="2" charset="2"/>
              <a:buChar char="Ø"/>
            </a:pPr>
            <a:r>
              <a:rPr lang="en-US" sz="2000" dirty="0" smtClean="0"/>
              <a:t>To </a:t>
            </a:r>
            <a:r>
              <a:rPr lang="en-US" sz="2000" dirty="0"/>
              <a:t>support development of a</a:t>
            </a:r>
            <a:r>
              <a:rPr lang="en-US" sz="2000" b="1" dirty="0"/>
              <a:t> service delivery strategy </a:t>
            </a:r>
            <a:r>
              <a:rPr lang="en-US" sz="2000" dirty="0"/>
              <a:t>and investment plan </a:t>
            </a:r>
            <a:r>
              <a:rPr lang="en-US" sz="2000" dirty="0" smtClean="0"/>
              <a:t>for IGEWE</a:t>
            </a:r>
          </a:p>
          <a:p>
            <a:pPr>
              <a:lnSpc>
                <a:spcPct val="134000"/>
              </a:lnSpc>
              <a:spcAft>
                <a:spcPts val="600"/>
              </a:spcAft>
              <a:buFont typeface="Wingdings" panose="05000000000000000000" pitchFamily="2" charset="2"/>
              <a:buChar char="Ø"/>
            </a:pPr>
            <a:r>
              <a:rPr lang="en-US" sz="2000" dirty="0"/>
              <a:t>Support development of the IGEWE service delivery strategy and investment plan </a:t>
            </a:r>
            <a:r>
              <a:rPr lang="en-US" sz="2000" b="1" dirty="0"/>
              <a:t>through close coordination </a:t>
            </a:r>
            <a:r>
              <a:rPr lang="en-US" sz="2000" dirty="0"/>
              <a:t>with the Director </a:t>
            </a:r>
            <a:r>
              <a:rPr lang="de-DE" sz="2000" dirty="0" err="1"/>
              <a:t>of</a:t>
            </a:r>
            <a:r>
              <a:rPr lang="de-DE" sz="2000" dirty="0"/>
              <a:t> </a:t>
            </a:r>
            <a:r>
              <a:rPr lang="de-DE" sz="2000" dirty="0" err="1"/>
              <a:t>the</a:t>
            </a:r>
            <a:r>
              <a:rPr lang="de-DE" sz="2000" dirty="0"/>
              <a:t> IGEWE</a:t>
            </a:r>
            <a:r>
              <a:rPr lang="de-DE" sz="2000" dirty="0" smtClean="0"/>
              <a:t>.</a:t>
            </a:r>
            <a:endParaRPr lang="en-US" sz="2000" dirty="0"/>
          </a:p>
          <a:p>
            <a:pPr>
              <a:lnSpc>
                <a:spcPct val="134000"/>
              </a:lnSpc>
              <a:spcAft>
                <a:spcPts val="600"/>
              </a:spcAft>
              <a:buFont typeface="Wingdings" panose="05000000000000000000" pitchFamily="2" charset="2"/>
              <a:buChar char="Ø"/>
            </a:pPr>
            <a:r>
              <a:rPr lang="en-US" sz="2000" dirty="0"/>
              <a:t>S</a:t>
            </a:r>
            <a:r>
              <a:rPr lang="en-US" sz="2000" dirty="0" smtClean="0"/>
              <a:t>ervice </a:t>
            </a:r>
            <a:r>
              <a:rPr lang="en-US" sz="2000" dirty="0"/>
              <a:t>delivery strategy </a:t>
            </a:r>
            <a:r>
              <a:rPr lang="en-US" sz="2000" dirty="0" smtClean="0"/>
              <a:t>includes </a:t>
            </a:r>
            <a:r>
              <a:rPr lang="en-US" sz="2000" b="1" dirty="0"/>
              <a:t>capacity development</a:t>
            </a:r>
            <a:r>
              <a:rPr lang="en-US" sz="2000" dirty="0"/>
              <a:t> and </a:t>
            </a:r>
            <a:r>
              <a:rPr lang="en-US" sz="2000" b="1" dirty="0"/>
              <a:t>investment </a:t>
            </a:r>
            <a:r>
              <a:rPr lang="en-US" sz="2000" b="1" dirty="0" smtClean="0"/>
              <a:t>plan</a:t>
            </a:r>
            <a:r>
              <a:rPr lang="en-US" sz="2000" dirty="0" smtClean="0"/>
              <a:t> </a:t>
            </a:r>
            <a:r>
              <a:rPr lang="en-US" sz="2000" dirty="0"/>
              <a:t>to achieve modernization to a </a:t>
            </a:r>
            <a:r>
              <a:rPr lang="en-US" sz="2000" b="1" dirty="0" smtClean="0"/>
              <a:t>service‐focused</a:t>
            </a:r>
            <a:r>
              <a:rPr lang="en-US" sz="2000" dirty="0" smtClean="0"/>
              <a:t> national </a:t>
            </a:r>
            <a:r>
              <a:rPr lang="en-US" sz="2000" dirty="0"/>
              <a:t>meteorological and hydrological </a:t>
            </a:r>
            <a:r>
              <a:rPr lang="en-US" sz="2000" dirty="0" smtClean="0"/>
              <a:t>service.</a:t>
            </a:r>
            <a:endParaRPr lang="en-US" sz="2000" dirty="0"/>
          </a:p>
          <a:p>
            <a:pPr>
              <a:lnSpc>
                <a:spcPct val="134000"/>
              </a:lnSpc>
              <a:spcAft>
                <a:spcPts val="600"/>
              </a:spcAft>
              <a:buFont typeface="Wingdings" panose="05000000000000000000" pitchFamily="2" charset="2"/>
              <a:buChar char="Ø"/>
            </a:pPr>
            <a:r>
              <a:rPr lang="en-US" sz="2000" b="1" dirty="0" smtClean="0"/>
              <a:t>Hydro-meteorological </a:t>
            </a:r>
            <a:r>
              <a:rPr lang="en-US" sz="2000" b="1" dirty="0"/>
              <a:t>services in Albania are shared </a:t>
            </a:r>
            <a:r>
              <a:rPr lang="en-US" sz="2000" dirty="0"/>
              <a:t>between IGEWE, the Military Meteorological Service (MMS) and </a:t>
            </a:r>
            <a:r>
              <a:rPr lang="en-US" sz="2000" dirty="0" err="1"/>
              <a:t>Albcontrol</a:t>
            </a:r>
            <a:r>
              <a:rPr lang="en-US" sz="2000" dirty="0"/>
              <a:t> </a:t>
            </a:r>
            <a:r>
              <a:rPr lang="en-US" sz="2000" dirty="0" smtClean="0"/>
              <a:t>(National </a:t>
            </a:r>
            <a:r>
              <a:rPr lang="en-US" sz="2000" dirty="0"/>
              <a:t>Air Traffic Agency, NAT) Met Service. </a:t>
            </a:r>
            <a:endParaRPr lang="de-DE" sz="2000" dirty="0"/>
          </a:p>
        </p:txBody>
      </p:sp>
    </p:spTree>
    <p:extLst>
      <p:ext uri="{BB962C8B-B14F-4D97-AF65-F5344CB8AC3E}">
        <p14:creationId xmlns:p14="http://schemas.microsoft.com/office/powerpoint/2010/main" val="150944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40</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a:xfrm>
            <a:off x="190800" y="1191600"/>
            <a:ext cx="7772400" cy="5405752"/>
          </a:xfrm>
        </p:spPr>
        <p:txBody>
          <a:bodyPr>
            <a:normAutofit lnSpcReduction="10000"/>
          </a:bodyPr>
          <a:lstStyle/>
          <a:p>
            <a:pPr marL="0" lvl="0" indent="0">
              <a:lnSpc>
                <a:spcPct val="114000"/>
              </a:lnSpc>
              <a:spcAft>
                <a:spcPts val="600"/>
              </a:spcAft>
              <a:buNone/>
            </a:pPr>
            <a:r>
              <a:rPr lang="en-CA" sz="2200" b="1" dirty="0" smtClean="0"/>
              <a:t>7. Capacity </a:t>
            </a:r>
            <a:r>
              <a:rPr lang="en-CA" sz="2200" b="1" dirty="0"/>
              <a:t>building</a:t>
            </a:r>
            <a:endParaRPr lang="de-DE" sz="2200" dirty="0"/>
          </a:p>
          <a:p>
            <a:pPr>
              <a:lnSpc>
                <a:spcPct val="114000"/>
              </a:lnSpc>
              <a:spcAft>
                <a:spcPts val="600"/>
              </a:spcAft>
              <a:buFont typeface="Wingdings" panose="05000000000000000000" pitchFamily="2" charset="2"/>
              <a:buChar char="Ø"/>
            </a:pPr>
            <a:r>
              <a:rPr lang="en-US" dirty="0"/>
              <a:t>A </a:t>
            </a:r>
            <a:r>
              <a:rPr lang="en-US" b="1" dirty="0"/>
              <a:t>gap analysis </a:t>
            </a:r>
            <a:r>
              <a:rPr lang="en-US" dirty="0"/>
              <a:t>based on existing competencies shall identify areas requiring training and allow the compilation of individual training plans. </a:t>
            </a:r>
            <a:endParaRPr lang="en-US" dirty="0" smtClean="0"/>
          </a:p>
          <a:p>
            <a:pPr>
              <a:lnSpc>
                <a:spcPct val="114000"/>
              </a:lnSpc>
              <a:spcAft>
                <a:spcPts val="600"/>
              </a:spcAft>
              <a:buFont typeface="Wingdings" panose="05000000000000000000" pitchFamily="2" charset="2"/>
              <a:buChar char="Ø"/>
            </a:pPr>
            <a:r>
              <a:rPr lang="en-US" dirty="0" smtClean="0"/>
              <a:t>The </a:t>
            </a:r>
            <a:r>
              <a:rPr lang="en-US" dirty="0"/>
              <a:t>development of </a:t>
            </a:r>
            <a:r>
              <a:rPr lang="en-US" b="1" dirty="0"/>
              <a:t>national training modules </a:t>
            </a:r>
            <a:r>
              <a:rPr lang="en-US" dirty="0"/>
              <a:t>ensures that all staff members have the opportunity to learn and develop their skills. </a:t>
            </a:r>
            <a:r>
              <a:rPr lang="en-GB" dirty="0"/>
              <a:t>It is proposed that the individual training plans follow the recommendations for </a:t>
            </a:r>
            <a:r>
              <a:rPr lang="en-US" dirty="0"/>
              <a:t>competence development provided by the WMO Technical Commissions. The learning success shall be evaluated according to the WMO competency assessment. </a:t>
            </a:r>
            <a:endParaRPr lang="en-US" dirty="0" smtClean="0"/>
          </a:p>
          <a:p>
            <a:pPr>
              <a:lnSpc>
                <a:spcPct val="114000"/>
              </a:lnSpc>
              <a:spcAft>
                <a:spcPts val="600"/>
              </a:spcAft>
              <a:buFont typeface="Wingdings" panose="05000000000000000000" pitchFamily="2" charset="2"/>
              <a:buChar char="Ø"/>
            </a:pPr>
            <a:r>
              <a:rPr lang="en-US" b="1" dirty="0" smtClean="0"/>
              <a:t>Attend training </a:t>
            </a:r>
            <a:r>
              <a:rPr lang="en-US" b="1" dirty="0"/>
              <a:t>courses</a:t>
            </a:r>
            <a:r>
              <a:rPr lang="en-US" dirty="0"/>
              <a:t>, e.g. those provided by ECMWF, EUMETSAT or EUMETCAL, are an ideal opportunity to enhance personal and institutional knowledge. </a:t>
            </a:r>
            <a:r>
              <a:rPr lang="en-GB" dirty="0"/>
              <a:t>Some of the courses can be undertaken online, others require personal presence. Blended courses are a combination of both; they consist of an online and a classroom </a:t>
            </a:r>
            <a:r>
              <a:rPr lang="en-GB" dirty="0" smtClean="0"/>
              <a:t>phase</a:t>
            </a:r>
          </a:p>
          <a:p>
            <a:pPr>
              <a:lnSpc>
                <a:spcPct val="114000"/>
              </a:lnSpc>
              <a:spcAft>
                <a:spcPts val="600"/>
              </a:spcAft>
              <a:buFont typeface="Wingdings" panose="05000000000000000000" pitchFamily="2" charset="2"/>
              <a:buChar char="Ø"/>
            </a:pPr>
            <a:r>
              <a:rPr lang="en-US" dirty="0" smtClean="0"/>
              <a:t>The </a:t>
            </a:r>
            <a:r>
              <a:rPr lang="en-US" b="1" dirty="0"/>
              <a:t>great practical experiences </a:t>
            </a:r>
            <a:r>
              <a:rPr lang="en-US" dirty="0"/>
              <a:t>of senior forecasters and observers have to be taken into account for the assessment of the competencies.</a:t>
            </a:r>
            <a:endParaRPr lang="de-DE" dirty="0"/>
          </a:p>
          <a:p>
            <a:endParaRPr lang="de-DE" dirty="0"/>
          </a:p>
        </p:txBody>
      </p:sp>
    </p:spTree>
    <p:extLst>
      <p:ext uri="{BB962C8B-B14F-4D97-AF65-F5344CB8AC3E}">
        <p14:creationId xmlns:p14="http://schemas.microsoft.com/office/powerpoint/2010/main" val="46621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r>
              <a:rPr lang="de-DE" dirty="0" smtClean="0"/>
              <a:t> </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41</a:t>
            </a:fld>
            <a:endParaRPr lang="de-DE" dirty="0"/>
          </a:p>
        </p:txBody>
      </p:sp>
      <p:sp>
        <p:nvSpPr>
          <p:cNvPr id="5" name="Textplatzhalter 4"/>
          <p:cNvSpPr>
            <a:spLocks noGrp="1"/>
          </p:cNvSpPr>
          <p:nvPr>
            <p:ph type="body" sz="quarter" idx="14"/>
          </p:nvPr>
        </p:nvSpPr>
        <p:spPr/>
        <p:txBody>
          <a:bodyPr/>
          <a:lstStyle/>
          <a:p>
            <a:r>
              <a:rPr lang="de-DE" dirty="0" err="1" smtClean="0"/>
              <a:t>Recommendations</a:t>
            </a:r>
            <a:endParaRPr lang="de-DE" dirty="0"/>
          </a:p>
        </p:txBody>
      </p:sp>
      <p:sp>
        <p:nvSpPr>
          <p:cNvPr id="6" name="Inhaltsplatzhalter 5"/>
          <p:cNvSpPr>
            <a:spLocks noGrp="1"/>
          </p:cNvSpPr>
          <p:nvPr>
            <p:ph sz="quarter" idx="15"/>
          </p:nvPr>
        </p:nvSpPr>
        <p:spPr/>
        <p:txBody>
          <a:bodyPr/>
          <a:lstStyle/>
          <a:p>
            <a:pPr marL="0" lvl="0" indent="0">
              <a:lnSpc>
                <a:spcPct val="114000"/>
              </a:lnSpc>
              <a:spcAft>
                <a:spcPts val="600"/>
              </a:spcAft>
              <a:buNone/>
            </a:pPr>
            <a:r>
              <a:rPr lang="en-US" sz="2200" b="1" dirty="0" smtClean="0"/>
              <a:t>8. Numerical </a:t>
            </a:r>
            <a:r>
              <a:rPr lang="en-US" sz="2200" b="1" dirty="0"/>
              <a:t>Weather Prediction, enhance regional cooperation</a:t>
            </a:r>
            <a:endParaRPr lang="de-DE" sz="2200" dirty="0"/>
          </a:p>
          <a:p>
            <a:pPr>
              <a:lnSpc>
                <a:spcPct val="114000"/>
              </a:lnSpc>
              <a:spcAft>
                <a:spcPts val="600"/>
              </a:spcAft>
              <a:buFont typeface="Wingdings" panose="05000000000000000000" pitchFamily="2" charset="2"/>
              <a:buChar char="Ø"/>
            </a:pPr>
            <a:r>
              <a:rPr lang="en-US" dirty="0"/>
              <a:t>A stronger collaboration within the </a:t>
            </a:r>
            <a:r>
              <a:rPr lang="en-US" b="1" dirty="0"/>
              <a:t>South-East European Consortium for Operational weather Prediction </a:t>
            </a:r>
            <a:r>
              <a:rPr lang="en-US" dirty="0"/>
              <a:t>(SEECOP) is </a:t>
            </a:r>
            <a:r>
              <a:rPr lang="en-US" dirty="0" smtClean="0"/>
              <a:t>encouraged. </a:t>
            </a:r>
            <a:endParaRPr lang="en-US" dirty="0"/>
          </a:p>
          <a:p>
            <a:pPr>
              <a:lnSpc>
                <a:spcPct val="114000"/>
              </a:lnSpc>
              <a:spcAft>
                <a:spcPts val="600"/>
              </a:spcAft>
              <a:buFont typeface="Wingdings" panose="05000000000000000000" pitchFamily="2" charset="2"/>
              <a:buChar char="Ø"/>
            </a:pPr>
            <a:r>
              <a:rPr lang="en-US" b="1" dirty="0"/>
              <a:t>J</a:t>
            </a:r>
            <a:r>
              <a:rPr lang="en-US" b="1" dirty="0" smtClean="0"/>
              <a:t>ointly </a:t>
            </a:r>
            <a:r>
              <a:rPr lang="en-US" b="1" dirty="0"/>
              <a:t>run and develop </a:t>
            </a:r>
            <a:r>
              <a:rPr lang="en-US" dirty="0"/>
              <a:t>a numerical weather prediction model together with neighboring states, an effort which would otherwise exceed the possibilities for a small weather service with limited resources like IGEWE. </a:t>
            </a:r>
            <a:endParaRPr lang="en-US" dirty="0" smtClean="0"/>
          </a:p>
          <a:p>
            <a:pPr>
              <a:lnSpc>
                <a:spcPct val="114000"/>
              </a:lnSpc>
              <a:spcAft>
                <a:spcPts val="600"/>
              </a:spcAft>
              <a:buFont typeface="Wingdings" panose="05000000000000000000" pitchFamily="2" charset="2"/>
              <a:buChar char="Ø"/>
            </a:pPr>
            <a:r>
              <a:rPr lang="en-US" dirty="0" smtClean="0"/>
              <a:t>Furthermore</a:t>
            </a:r>
            <a:r>
              <a:rPr lang="en-US" dirty="0"/>
              <a:t>, a </a:t>
            </a:r>
            <a:r>
              <a:rPr lang="en-US" b="1" dirty="0"/>
              <a:t>full exploitation </a:t>
            </a:r>
            <a:r>
              <a:rPr lang="en-US" dirty="0"/>
              <a:t>of the WMO access to ECMWF products and application to a regular membership at ECMWF with access to further data including ensemble information are strongly </a:t>
            </a:r>
            <a:r>
              <a:rPr lang="en-US" dirty="0" smtClean="0"/>
              <a:t>recommended.</a:t>
            </a:r>
            <a:endParaRPr lang="de-DE" dirty="0"/>
          </a:p>
        </p:txBody>
      </p:sp>
    </p:spTree>
    <p:extLst>
      <p:ext uri="{BB962C8B-B14F-4D97-AF65-F5344CB8AC3E}">
        <p14:creationId xmlns:p14="http://schemas.microsoft.com/office/powerpoint/2010/main" val="1065461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42</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p:txBody>
          <a:bodyPr>
            <a:normAutofit/>
          </a:bodyPr>
          <a:lstStyle/>
          <a:p>
            <a:pPr marL="0" lvl="0" indent="0">
              <a:lnSpc>
                <a:spcPct val="114000"/>
              </a:lnSpc>
              <a:spcAft>
                <a:spcPts val="600"/>
              </a:spcAft>
              <a:buNone/>
            </a:pPr>
            <a:r>
              <a:rPr lang="en-US" sz="2200" b="1" dirty="0" smtClean="0"/>
              <a:t>9</a:t>
            </a:r>
            <a:r>
              <a:rPr lang="en-US" sz="2200" b="1" dirty="0"/>
              <a:t>.</a:t>
            </a:r>
            <a:r>
              <a:rPr lang="en-US" sz="2200" b="1" dirty="0" smtClean="0"/>
              <a:t> </a:t>
            </a:r>
            <a:r>
              <a:rPr lang="en-US" sz="2200" b="1" dirty="0"/>
              <a:t>Implementation of </a:t>
            </a:r>
            <a:r>
              <a:rPr lang="en-US" sz="2200" b="1" dirty="0" err="1"/>
              <a:t>Nowcasting</a:t>
            </a:r>
            <a:r>
              <a:rPr lang="en-US" sz="2200" b="1" dirty="0"/>
              <a:t> </a:t>
            </a:r>
            <a:r>
              <a:rPr lang="en-US" sz="2200" b="1" dirty="0" smtClean="0"/>
              <a:t>systems (1/2)</a:t>
            </a:r>
            <a:endParaRPr lang="de-DE" sz="2200" dirty="0"/>
          </a:p>
          <a:p>
            <a:pPr>
              <a:lnSpc>
                <a:spcPct val="114000"/>
              </a:lnSpc>
              <a:spcAft>
                <a:spcPts val="600"/>
              </a:spcAft>
              <a:buFont typeface="Wingdings" panose="05000000000000000000" pitchFamily="2" charset="2"/>
              <a:buChar char="Ø"/>
            </a:pPr>
            <a:r>
              <a:rPr lang="en-US" dirty="0" err="1"/>
              <a:t>Nowcasting</a:t>
            </a:r>
            <a:r>
              <a:rPr lang="en-US" dirty="0"/>
              <a:t> techniques are superior to NWP output for </a:t>
            </a:r>
            <a:r>
              <a:rPr lang="en-US" b="1" dirty="0"/>
              <a:t>very short lead times </a:t>
            </a:r>
            <a:r>
              <a:rPr lang="en-US" dirty="0"/>
              <a:t>of minutes to a few hours, and are crucial for severe weather warnings</a:t>
            </a:r>
            <a:r>
              <a:rPr lang="en-US" dirty="0" smtClean="0"/>
              <a:t>.</a:t>
            </a:r>
          </a:p>
          <a:p>
            <a:pPr>
              <a:lnSpc>
                <a:spcPct val="114000"/>
              </a:lnSpc>
              <a:spcAft>
                <a:spcPts val="600"/>
              </a:spcAft>
              <a:buFont typeface="Wingdings" panose="05000000000000000000" pitchFamily="2" charset="2"/>
              <a:buChar char="Ø"/>
            </a:pPr>
            <a:r>
              <a:rPr lang="en-US" dirty="0" smtClean="0"/>
              <a:t>They </a:t>
            </a:r>
            <a:r>
              <a:rPr lang="en-US" dirty="0"/>
              <a:t>critically depend on a </a:t>
            </a:r>
            <a:r>
              <a:rPr lang="en-US" b="1" dirty="0"/>
              <a:t>real-time availability of observational data</a:t>
            </a:r>
            <a:r>
              <a:rPr lang="en-US" dirty="0"/>
              <a:t>, which is therefore of immense importance for the forecasters on duty. </a:t>
            </a:r>
            <a:endParaRPr lang="en-US" dirty="0" smtClean="0"/>
          </a:p>
          <a:p>
            <a:pPr>
              <a:lnSpc>
                <a:spcPct val="114000"/>
              </a:lnSpc>
              <a:spcAft>
                <a:spcPts val="600"/>
              </a:spcAft>
              <a:buFont typeface="Wingdings" panose="05000000000000000000" pitchFamily="2" charset="2"/>
              <a:buChar char="Ø"/>
            </a:pPr>
            <a:r>
              <a:rPr lang="en-US" dirty="0" smtClean="0"/>
              <a:t>In </a:t>
            </a:r>
            <a:r>
              <a:rPr lang="en-US" dirty="0"/>
              <a:t>addition, these observational data may also be merged into an </a:t>
            </a:r>
            <a:r>
              <a:rPr lang="en-US" b="1" dirty="0"/>
              <a:t>integrated automatic </a:t>
            </a:r>
            <a:r>
              <a:rPr lang="en-US" b="1" dirty="0" err="1"/>
              <a:t>nowcasting</a:t>
            </a:r>
            <a:r>
              <a:rPr lang="en-US" b="1" dirty="0"/>
              <a:t> system </a:t>
            </a:r>
            <a:r>
              <a:rPr lang="en-US" dirty="0"/>
              <a:t>with a high spatial and temporal resolution and a very high update rate</a:t>
            </a:r>
            <a:r>
              <a:rPr lang="en-US" dirty="0" smtClean="0"/>
              <a:t>.</a:t>
            </a:r>
          </a:p>
          <a:p>
            <a:pPr>
              <a:lnSpc>
                <a:spcPct val="114000"/>
              </a:lnSpc>
              <a:spcAft>
                <a:spcPts val="600"/>
              </a:spcAft>
              <a:buFont typeface="Wingdings" panose="05000000000000000000" pitchFamily="2" charset="2"/>
              <a:buChar char="Ø"/>
            </a:pPr>
            <a:r>
              <a:rPr lang="en-US" dirty="0" smtClean="0"/>
              <a:t>Such </a:t>
            </a:r>
            <a:r>
              <a:rPr lang="en-US" dirty="0"/>
              <a:t>a system is very important for </a:t>
            </a:r>
            <a:r>
              <a:rPr lang="en-US" b="1" dirty="0"/>
              <a:t>warnings</a:t>
            </a:r>
            <a:r>
              <a:rPr lang="en-US" dirty="0"/>
              <a:t> and interesting for various customers to optimize their </a:t>
            </a:r>
            <a:r>
              <a:rPr lang="en-US" dirty="0" smtClean="0"/>
              <a:t>activities</a:t>
            </a:r>
            <a:r>
              <a:rPr lang="en-US" dirty="0"/>
              <a:t> </a:t>
            </a:r>
            <a:r>
              <a:rPr lang="en-US" dirty="0" smtClean="0"/>
              <a:t>(e.g. hail and thunderstorm warnings, extreme rainfall, flash floods).</a:t>
            </a:r>
            <a:endParaRPr lang="de-DE" dirty="0"/>
          </a:p>
        </p:txBody>
      </p:sp>
    </p:spTree>
    <p:extLst>
      <p:ext uri="{BB962C8B-B14F-4D97-AF65-F5344CB8AC3E}">
        <p14:creationId xmlns:p14="http://schemas.microsoft.com/office/powerpoint/2010/main" val="1739769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43</a:t>
            </a:fld>
            <a:endParaRPr lang="de-DE" dirty="0"/>
          </a:p>
        </p:txBody>
      </p:sp>
      <p:sp>
        <p:nvSpPr>
          <p:cNvPr id="5" name="Textplatzhalter 4"/>
          <p:cNvSpPr>
            <a:spLocks noGrp="1"/>
          </p:cNvSpPr>
          <p:nvPr>
            <p:ph type="body" sz="quarter" idx="14"/>
          </p:nvPr>
        </p:nvSpPr>
        <p:spPr/>
        <p:txBody>
          <a:bodyPr/>
          <a:lstStyle/>
          <a:p>
            <a:r>
              <a:rPr lang="de-DE" dirty="0" err="1" smtClean="0"/>
              <a:t>Recommendations</a:t>
            </a:r>
            <a:r>
              <a:rPr lang="de-DE" dirty="0" smtClean="0"/>
              <a:t> </a:t>
            </a:r>
            <a:endParaRPr lang="de-DE" dirty="0"/>
          </a:p>
        </p:txBody>
      </p:sp>
      <p:sp>
        <p:nvSpPr>
          <p:cNvPr id="6" name="Inhaltsplatzhalter 5"/>
          <p:cNvSpPr>
            <a:spLocks noGrp="1"/>
          </p:cNvSpPr>
          <p:nvPr>
            <p:ph sz="quarter" idx="15"/>
          </p:nvPr>
        </p:nvSpPr>
        <p:spPr>
          <a:xfrm>
            <a:off x="190800" y="1191600"/>
            <a:ext cx="7772400" cy="5333744"/>
          </a:xfrm>
        </p:spPr>
        <p:txBody>
          <a:bodyPr>
            <a:normAutofit/>
          </a:bodyPr>
          <a:lstStyle/>
          <a:p>
            <a:pPr marL="0" indent="0">
              <a:lnSpc>
                <a:spcPct val="114000"/>
              </a:lnSpc>
              <a:spcAft>
                <a:spcPts val="600"/>
              </a:spcAft>
              <a:buNone/>
            </a:pPr>
            <a:r>
              <a:rPr lang="en-US" sz="2200" b="1" dirty="0"/>
              <a:t>9. Implementation of </a:t>
            </a:r>
            <a:r>
              <a:rPr lang="en-US" sz="2200" b="1" dirty="0" err="1"/>
              <a:t>Nowcasting</a:t>
            </a:r>
            <a:r>
              <a:rPr lang="en-US" sz="2200" b="1" dirty="0"/>
              <a:t> systems </a:t>
            </a:r>
            <a:r>
              <a:rPr lang="en-US" sz="2200" b="1" dirty="0" smtClean="0"/>
              <a:t>(2/2</a:t>
            </a:r>
            <a:r>
              <a:rPr lang="en-US" sz="2200" b="1" dirty="0"/>
              <a:t>)</a:t>
            </a:r>
            <a:endParaRPr lang="de-DE" sz="2200" dirty="0"/>
          </a:p>
          <a:p>
            <a:pPr>
              <a:lnSpc>
                <a:spcPct val="114000"/>
              </a:lnSpc>
              <a:spcAft>
                <a:spcPts val="600"/>
              </a:spcAft>
              <a:buFont typeface="Wingdings" panose="05000000000000000000" pitchFamily="2" charset="2"/>
              <a:buChar char="Ø"/>
            </a:pPr>
            <a:r>
              <a:rPr lang="en-US" dirty="0" smtClean="0"/>
              <a:t>Flash </a:t>
            </a:r>
            <a:r>
              <a:rPr lang="en-US" dirty="0"/>
              <a:t>floods and river flooding are the </a:t>
            </a:r>
            <a:r>
              <a:rPr lang="en-US" b="1" dirty="0"/>
              <a:t>primary weather-related hazards </a:t>
            </a:r>
            <a:r>
              <a:rPr lang="en-US" dirty="0"/>
              <a:t>in </a:t>
            </a:r>
            <a:r>
              <a:rPr lang="en-US" dirty="0" smtClean="0"/>
              <a:t>Albania.</a:t>
            </a:r>
          </a:p>
          <a:p>
            <a:pPr>
              <a:lnSpc>
                <a:spcPct val="114000"/>
              </a:lnSpc>
              <a:spcAft>
                <a:spcPts val="600"/>
              </a:spcAft>
              <a:buFont typeface="Wingdings" panose="05000000000000000000" pitchFamily="2" charset="2"/>
              <a:buChar char="Ø"/>
            </a:pPr>
            <a:r>
              <a:rPr lang="en-US" dirty="0"/>
              <a:t>I</a:t>
            </a:r>
            <a:r>
              <a:rPr lang="en-US" dirty="0" smtClean="0"/>
              <a:t>n </a:t>
            </a:r>
            <a:r>
              <a:rPr lang="en-US" dirty="0"/>
              <a:t>particular </a:t>
            </a:r>
            <a:r>
              <a:rPr lang="en-US" b="1" dirty="0"/>
              <a:t>coupled rainfall-runoff models </a:t>
            </a:r>
            <a:r>
              <a:rPr lang="en-US" dirty="0"/>
              <a:t>for major rivers would be greatly helpful for civil protection, operators of hydropower plants, urban and infrastructure planners, risk managers and disaster response or emergency services. </a:t>
            </a:r>
            <a:endParaRPr lang="en-US" dirty="0" smtClean="0"/>
          </a:p>
          <a:p>
            <a:pPr>
              <a:lnSpc>
                <a:spcPct val="114000"/>
              </a:lnSpc>
              <a:spcAft>
                <a:spcPts val="600"/>
              </a:spcAft>
              <a:buFont typeface="Wingdings" panose="05000000000000000000" pitchFamily="2" charset="2"/>
              <a:buChar char="Ø"/>
            </a:pPr>
            <a:r>
              <a:rPr lang="en-US" dirty="0" smtClean="0"/>
              <a:t>It </a:t>
            </a:r>
            <a:r>
              <a:rPr lang="en-US" dirty="0"/>
              <a:t>is very likely that the development of such an automatic </a:t>
            </a:r>
            <a:r>
              <a:rPr lang="en-US" dirty="0" err="1"/>
              <a:t>nowcasting</a:t>
            </a:r>
            <a:r>
              <a:rPr lang="en-US" dirty="0"/>
              <a:t> system will </a:t>
            </a:r>
            <a:r>
              <a:rPr lang="en-US" b="1" dirty="0"/>
              <a:t>attract new customers </a:t>
            </a:r>
            <a:r>
              <a:rPr lang="en-US" dirty="0"/>
              <a:t>whose funding will multiply reward the investment. </a:t>
            </a:r>
            <a:endParaRPr lang="de-DE" dirty="0"/>
          </a:p>
          <a:p>
            <a:pPr>
              <a:lnSpc>
                <a:spcPct val="114000"/>
              </a:lnSpc>
              <a:spcAft>
                <a:spcPts val="600"/>
              </a:spcAft>
              <a:buFont typeface="Wingdings" panose="05000000000000000000" pitchFamily="2" charset="2"/>
              <a:buChar char="Ø"/>
            </a:pPr>
            <a:r>
              <a:rPr lang="en-US" dirty="0" smtClean="0"/>
              <a:t>Various </a:t>
            </a:r>
            <a:r>
              <a:rPr lang="en-US" dirty="0"/>
              <a:t>NMHSs in Europe have </a:t>
            </a:r>
            <a:r>
              <a:rPr lang="en-US" b="1" dirty="0"/>
              <a:t>substantial expertise </a:t>
            </a:r>
            <a:r>
              <a:rPr lang="en-US" dirty="0"/>
              <a:t>in the development of automatic </a:t>
            </a:r>
            <a:r>
              <a:rPr lang="en-US" dirty="0" err="1"/>
              <a:t>nowcasting</a:t>
            </a:r>
            <a:r>
              <a:rPr lang="en-US" dirty="0"/>
              <a:t> tools and, in particular, coupled rainfall-runoff models. It is strongly recommended to benefit from their expertise and sound the possibilities for collaborations.</a:t>
            </a:r>
            <a:endParaRPr lang="de-DE" dirty="0"/>
          </a:p>
          <a:p>
            <a:pPr marL="0" indent="0">
              <a:buNone/>
            </a:pPr>
            <a:endParaRPr lang="de-DE" dirty="0"/>
          </a:p>
        </p:txBody>
      </p:sp>
    </p:spTree>
    <p:extLst>
      <p:ext uri="{BB962C8B-B14F-4D97-AF65-F5344CB8AC3E}">
        <p14:creationId xmlns:p14="http://schemas.microsoft.com/office/powerpoint/2010/main" val="2723403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err="1" smtClean="0"/>
              <a:t>Recommendations</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44</a:t>
            </a:fld>
            <a:endParaRPr lang="de-DE" dirty="0"/>
          </a:p>
        </p:txBody>
      </p:sp>
      <p:sp>
        <p:nvSpPr>
          <p:cNvPr id="5" name="Textplatzhalter 4"/>
          <p:cNvSpPr>
            <a:spLocks noGrp="1"/>
          </p:cNvSpPr>
          <p:nvPr>
            <p:ph type="body" sz="quarter" idx="14"/>
          </p:nvPr>
        </p:nvSpPr>
        <p:spPr/>
        <p:txBody>
          <a:bodyPr/>
          <a:lstStyle/>
          <a:p>
            <a:r>
              <a:rPr lang="de-DE" dirty="0" err="1" smtClean="0"/>
              <a:t>Recommendations</a:t>
            </a:r>
            <a:endParaRPr lang="de-DE" dirty="0"/>
          </a:p>
        </p:txBody>
      </p:sp>
      <p:sp>
        <p:nvSpPr>
          <p:cNvPr id="6" name="Inhaltsplatzhalter 5"/>
          <p:cNvSpPr>
            <a:spLocks noGrp="1"/>
          </p:cNvSpPr>
          <p:nvPr>
            <p:ph sz="quarter" idx="15"/>
          </p:nvPr>
        </p:nvSpPr>
        <p:spPr>
          <a:xfrm>
            <a:off x="190800" y="1191600"/>
            <a:ext cx="7772400" cy="3533544"/>
          </a:xfrm>
        </p:spPr>
        <p:txBody>
          <a:bodyPr>
            <a:normAutofit lnSpcReduction="10000"/>
          </a:bodyPr>
          <a:lstStyle/>
          <a:p>
            <a:pPr marL="0" lvl="0" indent="0">
              <a:lnSpc>
                <a:spcPct val="114000"/>
              </a:lnSpc>
              <a:spcAft>
                <a:spcPts val="600"/>
              </a:spcAft>
              <a:buNone/>
            </a:pPr>
            <a:r>
              <a:rPr lang="en-US" sz="2200" b="1" dirty="0" smtClean="0"/>
              <a:t>10</a:t>
            </a:r>
            <a:r>
              <a:rPr lang="en-US" sz="2200" b="1" dirty="0"/>
              <a:t>.</a:t>
            </a:r>
            <a:r>
              <a:rPr lang="en-US" sz="2200" b="1" dirty="0" smtClean="0"/>
              <a:t> </a:t>
            </a:r>
            <a:r>
              <a:rPr lang="en-US" sz="2200" b="1" dirty="0"/>
              <a:t>Commercial activities</a:t>
            </a:r>
            <a:endParaRPr lang="de-DE" sz="2200" dirty="0"/>
          </a:p>
          <a:p>
            <a:pPr>
              <a:lnSpc>
                <a:spcPct val="114000"/>
              </a:lnSpc>
              <a:spcAft>
                <a:spcPts val="600"/>
              </a:spcAft>
              <a:buFont typeface="Wingdings" panose="05000000000000000000" pitchFamily="2" charset="2"/>
              <a:buChar char="Ø"/>
            </a:pPr>
            <a:r>
              <a:rPr lang="en-CA" dirty="0"/>
              <a:t>Start with the structured development of </a:t>
            </a:r>
            <a:r>
              <a:rPr lang="en-CA" b="1" dirty="0"/>
              <a:t>commercial products</a:t>
            </a:r>
            <a:r>
              <a:rPr lang="en-US" dirty="0"/>
              <a:t>. </a:t>
            </a:r>
            <a:endParaRPr lang="en-US" dirty="0" smtClean="0"/>
          </a:p>
          <a:p>
            <a:pPr>
              <a:lnSpc>
                <a:spcPct val="114000"/>
              </a:lnSpc>
              <a:spcAft>
                <a:spcPts val="600"/>
              </a:spcAft>
              <a:buFont typeface="Wingdings" panose="05000000000000000000" pitchFamily="2" charset="2"/>
              <a:buChar char="Ø"/>
            </a:pPr>
            <a:r>
              <a:rPr lang="en-US" b="1" dirty="0" smtClean="0"/>
              <a:t>Prerequisites</a:t>
            </a:r>
            <a:r>
              <a:rPr lang="en-US" dirty="0" smtClean="0"/>
              <a:t> </a:t>
            </a:r>
            <a:r>
              <a:rPr lang="en-US" dirty="0"/>
              <a:t>are the successful enhancement of the forecasting capacities, identification of user needs, and training of staff regarding development of new products and services, sales and marketing. </a:t>
            </a:r>
            <a:endParaRPr lang="en-US" dirty="0" smtClean="0"/>
          </a:p>
          <a:p>
            <a:pPr>
              <a:lnSpc>
                <a:spcPct val="114000"/>
              </a:lnSpc>
              <a:spcAft>
                <a:spcPts val="600"/>
              </a:spcAft>
              <a:buFont typeface="Wingdings" panose="05000000000000000000" pitchFamily="2" charset="2"/>
              <a:buChar char="Ø"/>
            </a:pPr>
            <a:r>
              <a:rPr lang="en-US" dirty="0" smtClean="0"/>
              <a:t>A </a:t>
            </a:r>
            <a:r>
              <a:rPr lang="en-US" dirty="0"/>
              <a:t>thorough market analysis, economic and non-economic viability analysis, an accurate preparation of business plans, and appropriate marketing activities are a key to </a:t>
            </a:r>
            <a:r>
              <a:rPr lang="en-US" b="1" dirty="0"/>
              <a:t>commercial success</a:t>
            </a:r>
            <a:r>
              <a:rPr lang="en-US" dirty="0"/>
              <a:t>. </a:t>
            </a:r>
            <a:endParaRPr lang="en-US" dirty="0" smtClean="0"/>
          </a:p>
          <a:p>
            <a:pPr>
              <a:lnSpc>
                <a:spcPct val="114000"/>
              </a:lnSpc>
              <a:spcAft>
                <a:spcPts val="600"/>
              </a:spcAft>
              <a:buFont typeface="Wingdings" panose="05000000000000000000" pitchFamily="2" charset="2"/>
              <a:buChar char="Ø"/>
            </a:pPr>
            <a:r>
              <a:rPr lang="en-US" dirty="0" smtClean="0"/>
              <a:t>The </a:t>
            </a:r>
            <a:r>
              <a:rPr lang="en-US" dirty="0"/>
              <a:t>revenues can then be used for the recruitment of </a:t>
            </a:r>
            <a:r>
              <a:rPr lang="en-US" b="1" dirty="0"/>
              <a:t>new staff members</a:t>
            </a:r>
            <a:r>
              <a:rPr lang="en-US" dirty="0"/>
              <a:t>.</a:t>
            </a:r>
            <a:endParaRPr lang="de-DE" dirty="0"/>
          </a:p>
          <a:p>
            <a:pPr marL="0" indent="0">
              <a:buNone/>
            </a:pPr>
            <a:endParaRPr lang="de-DE" dirty="0"/>
          </a:p>
        </p:txBody>
      </p:sp>
    </p:spTree>
    <p:extLst>
      <p:ext uri="{BB962C8B-B14F-4D97-AF65-F5344CB8AC3E}">
        <p14:creationId xmlns:p14="http://schemas.microsoft.com/office/powerpoint/2010/main" val="2715088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45</a:t>
            </a:fld>
            <a:endParaRPr lang="de-DE" dirty="0"/>
          </a:p>
        </p:txBody>
      </p:sp>
      <p:sp>
        <p:nvSpPr>
          <p:cNvPr id="5" name="Textplatzhalter 4"/>
          <p:cNvSpPr>
            <a:spLocks noGrp="1"/>
          </p:cNvSpPr>
          <p:nvPr>
            <p:ph type="body" sz="quarter" idx="14"/>
          </p:nvPr>
        </p:nvSpPr>
        <p:spPr/>
        <p:txBody>
          <a:bodyPr/>
          <a:lstStyle/>
          <a:p>
            <a:r>
              <a:rPr lang="de-DE" dirty="0" err="1" smtClean="0"/>
              <a:t>Thank</a:t>
            </a:r>
            <a:r>
              <a:rPr lang="de-DE" dirty="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 !!</a:t>
            </a:r>
            <a:endParaRPr lang="de-DE" dirty="0"/>
          </a:p>
        </p:txBody>
      </p:sp>
      <p:sp>
        <p:nvSpPr>
          <p:cNvPr id="6" name="Inhaltsplatzhalter 5"/>
          <p:cNvSpPr>
            <a:spLocks noGrp="1"/>
          </p:cNvSpPr>
          <p:nvPr>
            <p:ph sz="quarter" idx="15"/>
          </p:nvPr>
        </p:nvSpPr>
        <p:spPr/>
        <p:txBody>
          <a:bodyPr>
            <a:normAutofit/>
          </a:bodyPr>
          <a:lstStyle/>
          <a:p>
            <a:pPr marL="0" indent="0" algn="ctr">
              <a:buNone/>
            </a:pPr>
            <a:endParaRPr lang="de-DE" sz="2400" dirty="0" smtClean="0"/>
          </a:p>
          <a:p>
            <a:pPr marL="0" indent="0" algn="ctr">
              <a:buNone/>
            </a:pPr>
            <a:endParaRPr lang="de-DE" sz="2400" dirty="0"/>
          </a:p>
          <a:p>
            <a:pPr marL="0" indent="0" algn="ctr">
              <a:lnSpc>
                <a:spcPct val="150000"/>
              </a:lnSpc>
              <a:buNone/>
            </a:pPr>
            <a:r>
              <a:rPr lang="de-DE" sz="2400" dirty="0" err="1" smtClean="0"/>
              <a:t>We</a:t>
            </a:r>
            <a:r>
              <a:rPr lang="de-DE" sz="2400" dirty="0" smtClean="0"/>
              <a:t> </a:t>
            </a:r>
            <a:r>
              <a:rPr lang="de-DE" sz="2400" dirty="0" err="1" smtClean="0"/>
              <a:t>are</a:t>
            </a:r>
            <a:r>
              <a:rPr lang="de-DE" sz="2400" dirty="0" smtClean="0"/>
              <a:t> happy </a:t>
            </a:r>
            <a:r>
              <a:rPr lang="de-DE" sz="2400" dirty="0" err="1" smtClean="0"/>
              <a:t>to</a:t>
            </a:r>
            <a:r>
              <a:rPr lang="de-DE" sz="2400" dirty="0" smtClean="0"/>
              <a:t> </a:t>
            </a:r>
            <a:r>
              <a:rPr lang="de-DE" sz="2400" dirty="0" err="1" smtClean="0"/>
              <a:t>accompany</a:t>
            </a:r>
            <a:r>
              <a:rPr lang="de-DE" sz="2400" dirty="0" smtClean="0"/>
              <a:t> </a:t>
            </a:r>
            <a:r>
              <a:rPr lang="de-DE" sz="2400" dirty="0" err="1" smtClean="0"/>
              <a:t>the</a:t>
            </a:r>
            <a:r>
              <a:rPr lang="de-DE" sz="2400" dirty="0" smtClean="0"/>
              <a:t> </a:t>
            </a:r>
            <a:r>
              <a:rPr lang="de-DE" sz="2400" dirty="0" err="1" smtClean="0"/>
              <a:t>change</a:t>
            </a:r>
            <a:r>
              <a:rPr lang="de-DE" sz="2400" dirty="0" smtClean="0"/>
              <a:t> </a:t>
            </a:r>
            <a:r>
              <a:rPr lang="de-DE" sz="2400" dirty="0" err="1" smtClean="0"/>
              <a:t>process</a:t>
            </a:r>
            <a:r>
              <a:rPr lang="de-DE" sz="2400" dirty="0" smtClean="0"/>
              <a:t> </a:t>
            </a:r>
            <a:r>
              <a:rPr lang="de-DE" sz="2400" dirty="0" err="1" smtClean="0"/>
              <a:t>and</a:t>
            </a:r>
            <a:r>
              <a:rPr lang="de-DE" sz="2400" dirty="0" smtClean="0"/>
              <a:t> </a:t>
            </a:r>
            <a:r>
              <a:rPr lang="de-DE" sz="2400" dirty="0" err="1" smtClean="0"/>
              <a:t>hope</a:t>
            </a:r>
            <a:r>
              <a:rPr lang="de-DE" sz="2400" dirty="0" smtClean="0"/>
              <a:t> </a:t>
            </a:r>
            <a:r>
              <a:rPr lang="de-DE" sz="2400" dirty="0" err="1" smtClean="0"/>
              <a:t>that</a:t>
            </a:r>
            <a:r>
              <a:rPr lang="de-DE" sz="2400" dirty="0" smtClean="0"/>
              <a:t> </a:t>
            </a:r>
            <a:r>
              <a:rPr lang="de-DE" sz="2400" dirty="0" err="1" smtClean="0"/>
              <a:t>many</a:t>
            </a:r>
            <a:r>
              <a:rPr lang="de-DE" sz="2400" dirty="0" smtClean="0"/>
              <a:t> </a:t>
            </a:r>
            <a:r>
              <a:rPr lang="de-DE" sz="2400" dirty="0" err="1" smtClean="0"/>
              <a:t>other</a:t>
            </a:r>
            <a:r>
              <a:rPr lang="de-DE" sz="2400" dirty="0" smtClean="0"/>
              <a:t> NHSMs </a:t>
            </a:r>
            <a:r>
              <a:rPr lang="de-DE" sz="2400" dirty="0" err="1" smtClean="0"/>
              <a:t>can</a:t>
            </a:r>
            <a:r>
              <a:rPr lang="de-DE" sz="2400" dirty="0" smtClean="0"/>
              <a:t> </a:t>
            </a:r>
            <a:r>
              <a:rPr lang="de-DE" sz="2400" dirty="0" err="1" smtClean="0"/>
              <a:t>benefit</a:t>
            </a:r>
            <a:r>
              <a:rPr lang="de-DE" sz="2400" dirty="0" smtClean="0"/>
              <a:t> </a:t>
            </a:r>
            <a:r>
              <a:rPr lang="de-DE" sz="2400" dirty="0" err="1" smtClean="0"/>
              <a:t>from</a:t>
            </a:r>
            <a:r>
              <a:rPr lang="de-DE" sz="2400" dirty="0" smtClean="0"/>
              <a:t> </a:t>
            </a:r>
            <a:r>
              <a:rPr lang="de-DE" sz="2400" dirty="0" err="1" smtClean="0"/>
              <a:t>our</a:t>
            </a:r>
            <a:r>
              <a:rPr lang="de-DE" sz="2400" dirty="0" smtClean="0"/>
              <a:t> </a:t>
            </a:r>
            <a:r>
              <a:rPr lang="de-DE" sz="2400" dirty="0" err="1" smtClean="0"/>
              <a:t>common</a:t>
            </a:r>
            <a:r>
              <a:rPr lang="de-DE" sz="2400" dirty="0" smtClean="0"/>
              <a:t> </a:t>
            </a:r>
            <a:r>
              <a:rPr lang="de-DE" sz="2400" dirty="0" err="1" smtClean="0"/>
              <a:t>work</a:t>
            </a:r>
            <a:r>
              <a:rPr lang="de-DE" sz="2400" dirty="0" smtClean="0"/>
              <a:t> </a:t>
            </a:r>
            <a:r>
              <a:rPr lang="de-DE" sz="2400" dirty="0" err="1" smtClean="0"/>
              <a:t>and</a:t>
            </a:r>
            <a:r>
              <a:rPr lang="de-DE" sz="2400" dirty="0" smtClean="0"/>
              <a:t> </a:t>
            </a:r>
            <a:r>
              <a:rPr lang="de-DE" sz="2400" dirty="0" err="1" smtClean="0"/>
              <a:t>our</a:t>
            </a:r>
            <a:r>
              <a:rPr lang="de-DE" sz="2400" dirty="0" smtClean="0"/>
              <a:t> </a:t>
            </a:r>
            <a:r>
              <a:rPr lang="de-DE" sz="2400" dirty="0" err="1" smtClean="0"/>
              <a:t>experiences</a:t>
            </a:r>
            <a:r>
              <a:rPr lang="de-DE" sz="2400" dirty="0" smtClean="0"/>
              <a:t> !</a:t>
            </a:r>
            <a:endParaRPr lang="de-DE" sz="2400" dirty="0"/>
          </a:p>
        </p:txBody>
      </p:sp>
    </p:spTree>
    <p:extLst>
      <p:ext uri="{BB962C8B-B14F-4D97-AF65-F5344CB8AC3E}">
        <p14:creationId xmlns:p14="http://schemas.microsoft.com/office/powerpoint/2010/main" val="393305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Description</a:t>
            </a:r>
            <a:endParaRPr lang="de-DE" dirty="0"/>
          </a:p>
        </p:txBody>
      </p:sp>
      <p:sp>
        <p:nvSpPr>
          <p:cNvPr id="4" name="Foliennummernplatzhalter 3"/>
          <p:cNvSpPr>
            <a:spLocks noGrp="1"/>
          </p:cNvSpPr>
          <p:nvPr>
            <p:ph type="sldNum" sz="quarter" idx="12"/>
          </p:nvPr>
        </p:nvSpPr>
        <p:spPr/>
        <p:txBody>
          <a:bodyPr/>
          <a:lstStyle/>
          <a:p>
            <a:r>
              <a:rPr lang="de-DE" dirty="0" smtClean="0"/>
              <a:t>Folie </a:t>
            </a:r>
            <a:fld id="{926B1129-68A9-45EB-A8FC-F0EB4D55ADFA}" type="slidenum">
              <a:rPr lang="de-DE" smtClean="0"/>
              <a:pPr/>
              <a:t>5</a:t>
            </a:fld>
            <a:endParaRPr lang="de-DE" dirty="0"/>
          </a:p>
        </p:txBody>
      </p:sp>
      <p:sp>
        <p:nvSpPr>
          <p:cNvPr id="5" name="Textplatzhalter 4"/>
          <p:cNvSpPr>
            <a:spLocks noGrp="1"/>
          </p:cNvSpPr>
          <p:nvPr>
            <p:ph type="body" sz="quarter" idx="14"/>
          </p:nvPr>
        </p:nvSpPr>
        <p:spPr/>
        <p:txBody>
          <a:bodyPr/>
          <a:lstStyle/>
          <a:p>
            <a:r>
              <a:rPr lang="de-DE" dirty="0" smtClean="0"/>
              <a:t>Work Packages</a:t>
            </a:r>
            <a:endParaRPr lang="de-DE" dirty="0"/>
          </a:p>
        </p:txBody>
      </p:sp>
      <p:sp>
        <p:nvSpPr>
          <p:cNvPr id="6" name="Inhaltsplatzhalter 5"/>
          <p:cNvSpPr>
            <a:spLocks noGrp="1"/>
          </p:cNvSpPr>
          <p:nvPr>
            <p:ph sz="quarter" idx="15"/>
          </p:nvPr>
        </p:nvSpPr>
        <p:spPr>
          <a:xfrm>
            <a:off x="190800" y="1335616"/>
            <a:ext cx="7772400" cy="5333744"/>
          </a:xfrm>
        </p:spPr>
        <p:txBody>
          <a:bodyPr>
            <a:normAutofit/>
          </a:bodyPr>
          <a:lstStyle/>
          <a:p>
            <a:pPr>
              <a:buFont typeface="Wingdings" panose="05000000000000000000" pitchFamily="2" charset="2"/>
              <a:buChar char="Ø"/>
            </a:pPr>
            <a:r>
              <a:rPr lang="en-US" sz="2000" b="1" dirty="0" smtClean="0"/>
              <a:t>WP </a:t>
            </a:r>
            <a:r>
              <a:rPr lang="en-US" sz="2000" b="1" dirty="0"/>
              <a:t>1:</a:t>
            </a:r>
            <a:r>
              <a:rPr lang="en-US" sz="2000" dirty="0"/>
              <a:t> Inception Report: </a:t>
            </a:r>
            <a:r>
              <a:rPr lang="en-US" sz="2000" dirty="0" smtClean="0"/>
              <a:t>Preparation of </a:t>
            </a:r>
            <a:r>
              <a:rPr lang="en-US" sz="2000" dirty="0"/>
              <a:t>the </a:t>
            </a:r>
            <a:r>
              <a:rPr lang="en-US" sz="2000" b="1" dirty="0"/>
              <a:t>detailed working plan </a:t>
            </a:r>
            <a:r>
              <a:rPr lang="en-US" sz="2000" dirty="0"/>
              <a:t>including milestones and </a:t>
            </a:r>
            <a:r>
              <a:rPr lang="en-US" sz="2000" dirty="0" smtClean="0"/>
              <a:t>deliverables. </a:t>
            </a:r>
            <a:r>
              <a:rPr lang="en-US" sz="2000" dirty="0"/>
              <a:t>The definitions of aims, objectives and methodology of the contract are refined. Identification of the </a:t>
            </a:r>
            <a:r>
              <a:rPr lang="en-US" sz="2000" b="1" dirty="0"/>
              <a:t>local personnel required </a:t>
            </a:r>
            <a:r>
              <a:rPr lang="en-US" sz="2000" dirty="0"/>
              <a:t>and any possible commitments required from the beneficiary </a:t>
            </a:r>
            <a:r>
              <a:rPr lang="en-US" sz="2000" dirty="0" smtClean="0">
                <a:solidFill>
                  <a:srgbClr val="0070C0"/>
                </a:solidFill>
              </a:rPr>
              <a:t/>
            </a:r>
            <a:br>
              <a:rPr lang="en-US" sz="2000" dirty="0" smtClean="0">
                <a:solidFill>
                  <a:srgbClr val="0070C0"/>
                </a:solidFill>
              </a:rPr>
            </a:br>
            <a:r>
              <a:rPr lang="en-US" sz="2000" u="sng" dirty="0" smtClean="0"/>
              <a:t>Deliverable</a:t>
            </a:r>
            <a:r>
              <a:rPr lang="en-US" sz="2000" u="sng" dirty="0"/>
              <a:t>:</a:t>
            </a:r>
            <a:r>
              <a:rPr lang="en-US" sz="2000" dirty="0"/>
              <a:t> Inception </a:t>
            </a:r>
            <a:r>
              <a:rPr lang="en-US" sz="2000" dirty="0" smtClean="0"/>
              <a:t>report</a:t>
            </a:r>
            <a:br>
              <a:rPr lang="en-US" sz="2000" dirty="0" smtClean="0"/>
            </a:br>
            <a:endParaRPr lang="en-US" sz="1400" dirty="0"/>
          </a:p>
          <a:p>
            <a:pPr>
              <a:buFont typeface="Wingdings" panose="05000000000000000000" pitchFamily="2" charset="2"/>
              <a:buChar char="Ø"/>
            </a:pPr>
            <a:r>
              <a:rPr lang="en-US" sz="2000" b="1" dirty="0"/>
              <a:t>WP 2:</a:t>
            </a:r>
            <a:r>
              <a:rPr lang="en-US" sz="2000" dirty="0"/>
              <a:t> Assessment of the </a:t>
            </a:r>
            <a:r>
              <a:rPr lang="en-US" sz="2000" b="1" dirty="0"/>
              <a:t>current level of service delivery</a:t>
            </a:r>
            <a:r>
              <a:rPr lang="en-US" sz="2000" dirty="0"/>
              <a:t> of IGEWE using the SDPM. </a:t>
            </a:r>
            <a:br>
              <a:rPr lang="en-US" sz="2000" dirty="0"/>
            </a:br>
            <a:r>
              <a:rPr lang="en-US" sz="2000" u="sng" dirty="0" smtClean="0"/>
              <a:t>Deliverable</a:t>
            </a:r>
            <a:r>
              <a:rPr lang="en-US" sz="2000" u="sng" dirty="0"/>
              <a:t>:</a:t>
            </a:r>
            <a:r>
              <a:rPr lang="en-US" sz="2000" dirty="0"/>
              <a:t> Report on the IGEWE’s current level in the SDPM. </a:t>
            </a:r>
            <a:r>
              <a:rPr lang="en-US" sz="2000" dirty="0" smtClean="0"/>
              <a:t/>
            </a:r>
            <a:br>
              <a:rPr lang="en-US" sz="2000" dirty="0" smtClean="0"/>
            </a:br>
            <a:endParaRPr lang="en-US" sz="2000" dirty="0" smtClean="0"/>
          </a:p>
          <a:p>
            <a:pPr>
              <a:buFont typeface="Wingdings" panose="05000000000000000000" pitchFamily="2" charset="2"/>
              <a:buChar char="Ø"/>
            </a:pPr>
            <a:r>
              <a:rPr lang="en-US" sz="2000" b="1" dirty="0"/>
              <a:t>WP 3: </a:t>
            </a:r>
            <a:r>
              <a:rPr lang="en-US" sz="2000" dirty="0"/>
              <a:t>Definition of the </a:t>
            </a:r>
            <a:r>
              <a:rPr lang="en-US" sz="2000" b="1" dirty="0"/>
              <a:t>user requirements </a:t>
            </a:r>
            <a:r>
              <a:rPr lang="en-US" sz="2000" dirty="0"/>
              <a:t>together with IGEWE</a:t>
            </a:r>
            <a:br>
              <a:rPr lang="en-US" sz="2000" dirty="0"/>
            </a:br>
            <a:r>
              <a:rPr lang="en-US" sz="2000" dirty="0"/>
              <a:t>and key users. </a:t>
            </a:r>
            <a:endParaRPr lang="en-US" sz="2000" dirty="0">
              <a:solidFill>
                <a:srgbClr val="0070C0"/>
              </a:solidFill>
            </a:endParaRPr>
          </a:p>
        </p:txBody>
      </p:sp>
    </p:spTree>
    <p:extLst>
      <p:ext uri="{BB962C8B-B14F-4D97-AF65-F5344CB8AC3E}">
        <p14:creationId xmlns:p14="http://schemas.microsoft.com/office/powerpoint/2010/main" val="51810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Project Description</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6</a:t>
            </a:fld>
            <a:endParaRPr lang="de-DE" dirty="0"/>
          </a:p>
        </p:txBody>
      </p:sp>
      <p:sp>
        <p:nvSpPr>
          <p:cNvPr id="5" name="Textplatzhalter 4"/>
          <p:cNvSpPr>
            <a:spLocks noGrp="1"/>
          </p:cNvSpPr>
          <p:nvPr>
            <p:ph type="body" sz="quarter" idx="14"/>
          </p:nvPr>
        </p:nvSpPr>
        <p:spPr/>
        <p:txBody>
          <a:bodyPr/>
          <a:lstStyle/>
          <a:p>
            <a:r>
              <a:rPr lang="de-DE" dirty="0" smtClean="0"/>
              <a:t>Work Packages</a:t>
            </a:r>
            <a:endParaRPr lang="de-DE" dirty="0"/>
          </a:p>
        </p:txBody>
      </p:sp>
      <p:sp>
        <p:nvSpPr>
          <p:cNvPr id="6" name="Inhaltsplatzhalter 5"/>
          <p:cNvSpPr>
            <a:spLocks noGrp="1"/>
          </p:cNvSpPr>
          <p:nvPr>
            <p:ph sz="quarter" idx="15"/>
          </p:nvPr>
        </p:nvSpPr>
        <p:spPr>
          <a:xfrm>
            <a:off x="190800" y="1191600"/>
            <a:ext cx="7909592" cy="5117720"/>
          </a:xfrm>
        </p:spPr>
        <p:txBody>
          <a:bodyPr>
            <a:noAutofit/>
          </a:bodyPr>
          <a:lstStyle/>
          <a:p>
            <a:pPr marL="0" indent="0">
              <a:lnSpc>
                <a:spcPct val="110000"/>
              </a:lnSpc>
              <a:buNone/>
            </a:pPr>
            <a:endParaRPr lang="en-US" sz="1000" dirty="0"/>
          </a:p>
          <a:p>
            <a:pPr>
              <a:buFont typeface="Wingdings" panose="05000000000000000000" pitchFamily="2" charset="2"/>
              <a:buChar char="Ø"/>
            </a:pPr>
            <a:r>
              <a:rPr lang="en-US" sz="2000" b="1" dirty="0"/>
              <a:t>WP 4: Gap Analysis: </a:t>
            </a:r>
            <a:r>
              <a:rPr lang="en-US" sz="2000" dirty="0"/>
              <a:t>Identification of gaps between the current service delivery level of IGEWE and the user needs and requirements. </a:t>
            </a:r>
            <a:br>
              <a:rPr lang="en-US" sz="2000" dirty="0"/>
            </a:br>
            <a:r>
              <a:rPr lang="en-US" sz="2000" u="sng" dirty="0" smtClean="0"/>
              <a:t>Deliverable: </a:t>
            </a:r>
            <a:r>
              <a:rPr lang="en-US" sz="2000" dirty="0" smtClean="0"/>
              <a:t>Identification </a:t>
            </a:r>
            <a:r>
              <a:rPr lang="en-US" sz="2000" dirty="0"/>
              <a:t>of gaps between the current service delivery level of IGEWE and the user needs and requirements </a:t>
            </a:r>
            <a:r>
              <a:rPr lang="en-US" sz="2000" dirty="0" smtClean="0"/>
              <a:t>(technical note)</a:t>
            </a:r>
            <a:endParaRPr lang="en-US" sz="2000" dirty="0"/>
          </a:p>
          <a:p>
            <a:pPr>
              <a:lnSpc>
                <a:spcPct val="110000"/>
              </a:lnSpc>
              <a:buFont typeface="Wingdings" panose="05000000000000000000" pitchFamily="2" charset="2"/>
              <a:buChar char="Ø"/>
            </a:pPr>
            <a:endParaRPr lang="en-US" sz="2000" dirty="0" smtClean="0">
              <a:solidFill>
                <a:srgbClr val="0070C0"/>
              </a:solidFill>
            </a:endParaRPr>
          </a:p>
          <a:p>
            <a:pPr>
              <a:lnSpc>
                <a:spcPct val="110000"/>
              </a:lnSpc>
              <a:buFont typeface="Wingdings" panose="05000000000000000000" pitchFamily="2" charset="2"/>
              <a:buChar char="Ø"/>
            </a:pPr>
            <a:r>
              <a:rPr lang="en-US" sz="2000" b="1" dirty="0" smtClean="0"/>
              <a:t>WP </a:t>
            </a:r>
            <a:r>
              <a:rPr lang="en-US" sz="2000" b="1" dirty="0"/>
              <a:t>5</a:t>
            </a:r>
            <a:r>
              <a:rPr lang="en-US" sz="2000" b="1" dirty="0" smtClean="0"/>
              <a:t>: </a:t>
            </a:r>
            <a:r>
              <a:rPr lang="en-US" sz="2000" dirty="0" smtClean="0"/>
              <a:t>Development </a:t>
            </a:r>
            <a:r>
              <a:rPr lang="en-US" sz="2000" dirty="0"/>
              <a:t>of the </a:t>
            </a:r>
            <a:r>
              <a:rPr lang="en-US" sz="2000" b="1" dirty="0"/>
              <a:t>action plan for improved service delivery </a:t>
            </a:r>
            <a:r>
              <a:rPr lang="en-US" sz="2000" dirty="0"/>
              <a:t>and </a:t>
            </a:r>
            <a:r>
              <a:rPr lang="en-US" sz="2000" b="1" dirty="0"/>
              <a:t>required investments</a:t>
            </a:r>
            <a:r>
              <a:rPr lang="en-US" sz="2000" dirty="0"/>
              <a:t>. </a:t>
            </a:r>
            <a:r>
              <a:rPr lang="en-US" sz="2000" dirty="0" smtClean="0"/>
              <a:t/>
            </a:r>
            <a:br>
              <a:rPr lang="en-US" sz="2000" dirty="0" smtClean="0"/>
            </a:br>
            <a:r>
              <a:rPr lang="en-US" sz="2000" u="sng" dirty="0" smtClean="0"/>
              <a:t>Deliverable</a:t>
            </a:r>
            <a:r>
              <a:rPr lang="en-US" sz="2000" dirty="0"/>
              <a:t>: </a:t>
            </a:r>
            <a:r>
              <a:rPr lang="en-US" sz="2000" dirty="0" smtClean="0"/>
              <a:t>Action </a:t>
            </a:r>
            <a:r>
              <a:rPr lang="en-US" sz="2000" dirty="0"/>
              <a:t>plan with short-, medium- and long-term goals and </a:t>
            </a:r>
            <a:r>
              <a:rPr lang="en-US" sz="2000" dirty="0" smtClean="0"/>
              <a:t>investments (Draft)</a:t>
            </a:r>
            <a:br>
              <a:rPr lang="en-US" sz="2000" dirty="0" smtClean="0"/>
            </a:br>
            <a:endParaRPr lang="en-US" sz="1000" dirty="0" smtClean="0"/>
          </a:p>
          <a:p>
            <a:pPr>
              <a:lnSpc>
                <a:spcPct val="110000"/>
              </a:lnSpc>
              <a:buFont typeface="Wingdings" panose="05000000000000000000" pitchFamily="2" charset="2"/>
              <a:buChar char="Ø"/>
            </a:pPr>
            <a:r>
              <a:rPr lang="en-US" sz="2000" b="1" dirty="0" smtClean="0"/>
              <a:t>WP </a:t>
            </a:r>
            <a:r>
              <a:rPr lang="en-US" sz="2000" b="1" dirty="0"/>
              <a:t>6</a:t>
            </a:r>
            <a:r>
              <a:rPr lang="en-US" sz="2000" b="1" dirty="0" smtClean="0"/>
              <a:t>: </a:t>
            </a:r>
            <a:r>
              <a:rPr lang="en-US" sz="2000" dirty="0" smtClean="0"/>
              <a:t>Completion report </a:t>
            </a:r>
            <a:r>
              <a:rPr lang="en-US" sz="2000" dirty="0" smtClean="0">
                <a:solidFill>
                  <a:srgbClr val="0070C0"/>
                </a:solidFill>
              </a:rPr>
              <a:t/>
            </a:r>
            <a:br>
              <a:rPr lang="en-US" sz="2000" dirty="0" smtClean="0">
                <a:solidFill>
                  <a:srgbClr val="0070C0"/>
                </a:solidFill>
              </a:rPr>
            </a:br>
            <a:r>
              <a:rPr lang="en-US" sz="2000" u="sng" dirty="0" smtClean="0"/>
              <a:t>Deliverable</a:t>
            </a:r>
            <a:r>
              <a:rPr lang="en-US" sz="2000" u="sng" dirty="0"/>
              <a:t>:</a:t>
            </a:r>
            <a:r>
              <a:rPr lang="en-US" sz="2000" dirty="0"/>
              <a:t> Completion </a:t>
            </a:r>
            <a:r>
              <a:rPr lang="en-US" sz="2000" dirty="0" smtClean="0"/>
              <a:t>report</a:t>
            </a:r>
            <a:endParaRPr lang="de-DE" sz="2000" dirty="0"/>
          </a:p>
        </p:txBody>
      </p:sp>
    </p:spTree>
    <p:extLst>
      <p:ext uri="{BB962C8B-B14F-4D97-AF65-F5344CB8AC3E}">
        <p14:creationId xmlns:p14="http://schemas.microsoft.com/office/powerpoint/2010/main" val="218492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Service </a:t>
            </a:r>
            <a:r>
              <a:rPr lang="de-DE" dirty="0" err="1" smtClean="0"/>
              <a:t>Delivery</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7</a:t>
            </a:fld>
            <a:endParaRPr lang="de-DE" dirty="0"/>
          </a:p>
        </p:txBody>
      </p:sp>
      <p:sp>
        <p:nvSpPr>
          <p:cNvPr id="5" name="Textplatzhalter 4"/>
          <p:cNvSpPr>
            <a:spLocks noGrp="1"/>
          </p:cNvSpPr>
          <p:nvPr>
            <p:ph type="body" sz="quarter" idx="14"/>
          </p:nvPr>
        </p:nvSpPr>
        <p:spPr/>
        <p:txBody>
          <a:bodyPr/>
          <a:lstStyle/>
          <a:p>
            <a:r>
              <a:rPr lang="de-DE" dirty="0" smtClean="0"/>
              <a:t>Service </a:t>
            </a:r>
            <a:r>
              <a:rPr lang="de-DE" dirty="0" err="1" smtClean="0"/>
              <a:t>Delivery</a:t>
            </a:r>
            <a:endParaRPr lang="de-DE"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96752"/>
            <a:ext cx="7638053"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251520" y="1268760"/>
            <a:ext cx="7494036"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243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Service </a:t>
            </a:r>
            <a:r>
              <a:rPr lang="de-DE" dirty="0" err="1" smtClean="0"/>
              <a:t>Delivery</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8</a:t>
            </a:fld>
            <a:endParaRPr lang="de-DE" dirty="0"/>
          </a:p>
        </p:txBody>
      </p:sp>
      <p:sp>
        <p:nvSpPr>
          <p:cNvPr id="5" name="Textplatzhalter 4"/>
          <p:cNvSpPr>
            <a:spLocks noGrp="1"/>
          </p:cNvSpPr>
          <p:nvPr>
            <p:ph type="body" sz="quarter" idx="14"/>
          </p:nvPr>
        </p:nvSpPr>
        <p:spPr/>
        <p:txBody>
          <a:bodyPr/>
          <a:lstStyle/>
          <a:p>
            <a:r>
              <a:rPr lang="de-DE" dirty="0" smtClean="0"/>
              <a:t>Service </a:t>
            </a:r>
            <a:r>
              <a:rPr lang="de-DE" dirty="0" err="1" smtClean="0"/>
              <a:t>Delivery</a:t>
            </a:r>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0" y="1412776"/>
            <a:ext cx="836985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467544" y="2204864"/>
            <a:ext cx="273630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148064" y="2179254"/>
            <a:ext cx="273630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4293096"/>
            <a:ext cx="273630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220072" y="4221088"/>
            <a:ext cx="273630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064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57FADB-0602-4EE9-9DC4-136AD4C65B6B}" type="datetime1">
              <a:rPr lang="de-DE" smtClean="0"/>
              <a:pPr/>
              <a:t>17.10.2016</a:t>
            </a:fld>
            <a:endParaRPr lang="de-DE" dirty="0"/>
          </a:p>
        </p:txBody>
      </p:sp>
      <p:sp>
        <p:nvSpPr>
          <p:cNvPr id="3" name="Fußzeilenplatzhalter 2"/>
          <p:cNvSpPr>
            <a:spLocks noGrp="1"/>
          </p:cNvSpPr>
          <p:nvPr>
            <p:ph type="ftr" sz="quarter" idx="11"/>
          </p:nvPr>
        </p:nvSpPr>
        <p:spPr/>
        <p:txBody>
          <a:bodyPr/>
          <a:lstStyle/>
          <a:p>
            <a:r>
              <a:rPr lang="de-DE" dirty="0" smtClean="0"/>
              <a:t>Service </a:t>
            </a:r>
            <a:r>
              <a:rPr lang="de-DE" dirty="0" err="1" smtClean="0"/>
              <a:t>Delivery</a:t>
            </a:r>
            <a:endParaRPr lang="de-DE" dirty="0"/>
          </a:p>
        </p:txBody>
      </p:sp>
      <p:sp>
        <p:nvSpPr>
          <p:cNvPr id="4" name="Foliennummernplatzhalter 3"/>
          <p:cNvSpPr>
            <a:spLocks noGrp="1"/>
          </p:cNvSpPr>
          <p:nvPr>
            <p:ph type="sldNum" sz="quarter" idx="12"/>
          </p:nvPr>
        </p:nvSpPr>
        <p:spPr/>
        <p:txBody>
          <a:bodyPr/>
          <a:lstStyle/>
          <a:p>
            <a:r>
              <a:rPr lang="de-DE" smtClean="0"/>
              <a:t>Folie </a:t>
            </a:r>
            <a:fld id="{926B1129-68A9-45EB-A8FC-F0EB4D55ADFA}" type="slidenum">
              <a:rPr lang="de-DE" smtClean="0"/>
              <a:pPr/>
              <a:t>9</a:t>
            </a:fld>
            <a:endParaRPr lang="de-DE" dirty="0"/>
          </a:p>
        </p:txBody>
      </p:sp>
      <p:sp>
        <p:nvSpPr>
          <p:cNvPr id="5" name="Textplatzhalter 4"/>
          <p:cNvSpPr>
            <a:spLocks noGrp="1"/>
          </p:cNvSpPr>
          <p:nvPr>
            <p:ph type="body" sz="quarter" idx="14"/>
          </p:nvPr>
        </p:nvSpPr>
        <p:spPr/>
        <p:txBody>
          <a:bodyPr/>
          <a:lstStyle/>
          <a:p>
            <a:r>
              <a:rPr lang="de-DE" dirty="0" smtClean="0"/>
              <a:t>WMO Service </a:t>
            </a:r>
            <a:r>
              <a:rPr lang="de-DE" dirty="0" err="1" smtClean="0"/>
              <a:t>Delivery</a:t>
            </a:r>
            <a:r>
              <a:rPr lang="de-DE" dirty="0" smtClean="0"/>
              <a:t> </a:t>
            </a:r>
            <a:r>
              <a:rPr lang="de-DE" dirty="0" err="1" smtClean="0"/>
              <a:t>Strategy</a:t>
            </a:r>
            <a:endParaRPr lang="de-DE"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1700808"/>
            <a:ext cx="866496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89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ZAMG">
      <a:dk1>
        <a:srgbClr val="3C3C3C"/>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4269</Words>
  <Application>Microsoft Office PowerPoint</Application>
  <PresentationFormat>Bildschirmpräsentation (4:3)</PresentationFormat>
  <Paragraphs>728</Paragraphs>
  <Slides>45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Arial</vt:lpstr>
      <vt:lpstr>Calibri</vt:lpstr>
      <vt:lpstr>Times New Roman</vt:lpstr>
      <vt:lpstr>Unit Offc Light</vt:lpstr>
      <vt:lpstr>Wingdings</vt:lpstr>
      <vt:lpstr>Larissa</vt:lpstr>
      <vt:lpstr>Recall of the 2015 Service Delivery Project in Albania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ZAMG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Fürst</dc:creator>
  <cp:lastModifiedBy>Schaffhauser Andreas</cp:lastModifiedBy>
  <cp:revision>233</cp:revision>
  <cp:lastPrinted>2013-04-16T08:21:37Z</cp:lastPrinted>
  <dcterms:created xsi:type="dcterms:W3CDTF">2013-02-19T14:20:09Z</dcterms:created>
  <dcterms:modified xsi:type="dcterms:W3CDTF">2016-10-17T07:56:13Z</dcterms:modified>
</cp:coreProperties>
</file>