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353" r:id="rId3"/>
    <p:sldId id="345" r:id="rId4"/>
    <p:sldId id="347" r:id="rId5"/>
    <p:sldId id="372" r:id="rId6"/>
    <p:sldId id="373" r:id="rId7"/>
    <p:sldId id="354" r:id="rId8"/>
    <p:sldId id="429" r:id="rId9"/>
    <p:sldId id="430" r:id="rId10"/>
    <p:sldId id="469" r:id="rId11"/>
    <p:sldId id="470" r:id="rId12"/>
    <p:sldId id="471" r:id="rId13"/>
    <p:sldId id="472" r:id="rId14"/>
    <p:sldId id="473" r:id="rId15"/>
    <p:sldId id="474" r:id="rId16"/>
    <p:sldId id="476" r:id="rId17"/>
    <p:sldId id="475" r:id="rId18"/>
    <p:sldId id="477" r:id="rId19"/>
    <p:sldId id="478" r:id="rId20"/>
    <p:sldId id="479" r:id="rId21"/>
    <p:sldId id="365" r:id="rId22"/>
    <p:sldId id="480" r:id="rId23"/>
    <p:sldId id="410" r:id="rId24"/>
    <p:sldId id="406" r:id="rId25"/>
    <p:sldId id="401" r:id="rId26"/>
    <p:sldId id="407" r:id="rId27"/>
    <p:sldId id="409" r:id="rId28"/>
    <p:sldId id="431" r:id="rId29"/>
    <p:sldId id="424" r:id="rId30"/>
    <p:sldId id="433" r:id="rId31"/>
    <p:sldId id="384" r:id="rId32"/>
    <p:sldId id="376" r:id="rId33"/>
    <p:sldId id="428" r:id="rId34"/>
    <p:sldId id="380" r:id="rId35"/>
    <p:sldId id="435" r:id="rId36"/>
    <p:sldId id="444" r:id="rId37"/>
    <p:sldId id="415" r:id="rId38"/>
    <p:sldId id="438" r:id="rId39"/>
    <p:sldId id="417" r:id="rId40"/>
    <p:sldId id="481" r:id="rId41"/>
    <p:sldId id="467" r:id="rId42"/>
    <p:sldId id="464" r:id="rId43"/>
    <p:sldId id="466" r:id="rId44"/>
    <p:sldId id="443" r:id="rId45"/>
    <p:sldId id="348" r:id="rId46"/>
    <p:sldId id="339" r:id="rId4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7"/>
    <a:srgbClr val="FFFFCC"/>
    <a:srgbClr val="FFDDDD"/>
    <a:srgbClr val="FFF6D1"/>
    <a:srgbClr val="C5C5FF"/>
    <a:srgbClr val="F2E5FF"/>
    <a:srgbClr val="9900FF"/>
    <a:srgbClr val="E1F0FF"/>
    <a:srgbClr val="C9E4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90139" autoAdjust="0"/>
  </p:normalViewPr>
  <p:slideViewPr>
    <p:cSldViewPr>
      <p:cViewPr varScale="1">
        <p:scale>
          <a:sx n="65" d="100"/>
          <a:sy n="65" d="100"/>
        </p:scale>
        <p:origin x="151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76" d="100"/>
          <a:sy n="76" d="100"/>
        </p:scale>
        <p:origin x="145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5E551873-2998-4721-ACE2-24E5D37B4F5B}" type="datetimeFigureOut">
              <a:rPr lang="en-PH"/>
              <a:pPr>
                <a:defRPr/>
              </a:pPr>
              <a:t>25/02/2019</a:t>
            </a:fld>
            <a:endParaRPr lang="en-P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PH"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PH"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7A2C5DC1-BF73-4567-9777-EA0E1FE483C6}" type="slidenum">
              <a:rPr lang="en-PH"/>
              <a:pPr>
                <a:defRPr/>
              </a:pPr>
              <a:t>‹#›</a:t>
            </a:fld>
            <a:endParaRPr lang="en-PH"/>
          </a:p>
        </p:txBody>
      </p:sp>
    </p:spTree>
    <p:extLst>
      <p:ext uri="{BB962C8B-B14F-4D97-AF65-F5344CB8AC3E}">
        <p14:creationId xmlns:p14="http://schemas.microsoft.com/office/powerpoint/2010/main" val="41106194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1</a:t>
            </a:fld>
            <a:endParaRPr lang="en-PH"/>
          </a:p>
        </p:txBody>
      </p:sp>
    </p:spTree>
    <p:extLst>
      <p:ext uri="{BB962C8B-B14F-4D97-AF65-F5344CB8AC3E}">
        <p14:creationId xmlns:p14="http://schemas.microsoft.com/office/powerpoint/2010/main" val="2559871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10</a:t>
            </a:fld>
            <a:endParaRPr lang="en-PH"/>
          </a:p>
        </p:txBody>
      </p:sp>
    </p:spTree>
    <p:extLst>
      <p:ext uri="{BB962C8B-B14F-4D97-AF65-F5344CB8AC3E}">
        <p14:creationId xmlns:p14="http://schemas.microsoft.com/office/powerpoint/2010/main" val="775835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Text Box 1"/>
          <p:cNvSpPr txBox="1">
            <a:spLocks noChangeArrowheads="1"/>
          </p:cNvSpPr>
          <p:nvPr/>
        </p:nvSpPr>
        <p:spPr bwMode="auto">
          <a:xfrm>
            <a:off x="1172221" y="691963"/>
            <a:ext cx="4665960" cy="3464271"/>
          </a:xfrm>
          <a:prstGeom prst="rect">
            <a:avLst/>
          </a:prstGeom>
          <a:solidFill>
            <a:srgbClr val="FFFFFF"/>
          </a:solidFill>
          <a:ln w="9525">
            <a:solidFill>
              <a:srgbClr val="000000"/>
            </a:solidFill>
            <a:miter lim="800000"/>
            <a:headEnd/>
            <a:tailEnd/>
          </a:ln>
        </p:spPr>
        <p:txBody>
          <a:bodyPr wrap="none" anchor="ctr"/>
          <a:lstStyle>
            <a:lvl1pPr eaLnBrk="0" hangingPunct="0">
              <a:defRPr sz="3200" b="1">
                <a:solidFill>
                  <a:srgbClr val="000000"/>
                </a:solidFill>
                <a:latin typeface="Times New Roman" pitchFamily="18" charset="0"/>
                <a:cs typeface="Arial" pitchFamily="34" charset="0"/>
              </a:defRPr>
            </a:lvl1pPr>
            <a:lvl2pPr marL="742950" indent="-285750" eaLnBrk="0" hangingPunct="0">
              <a:defRPr sz="3200" b="1">
                <a:solidFill>
                  <a:srgbClr val="000000"/>
                </a:solidFill>
                <a:latin typeface="Times New Roman" pitchFamily="18" charset="0"/>
                <a:cs typeface="Arial" pitchFamily="34" charset="0"/>
              </a:defRPr>
            </a:lvl2pPr>
            <a:lvl3pPr marL="1143000" indent="-228600" eaLnBrk="0" hangingPunct="0">
              <a:defRPr sz="3200" b="1">
                <a:solidFill>
                  <a:srgbClr val="000000"/>
                </a:solidFill>
                <a:latin typeface="Times New Roman" pitchFamily="18" charset="0"/>
                <a:cs typeface="Arial" pitchFamily="34" charset="0"/>
              </a:defRPr>
            </a:lvl3pPr>
            <a:lvl4pPr marL="1600200" indent="-228600" eaLnBrk="0" hangingPunct="0">
              <a:defRPr sz="3200" b="1">
                <a:solidFill>
                  <a:srgbClr val="000000"/>
                </a:solidFill>
                <a:latin typeface="Times New Roman" pitchFamily="18" charset="0"/>
                <a:cs typeface="Arial" pitchFamily="34" charset="0"/>
              </a:defRPr>
            </a:lvl4pPr>
            <a:lvl5pPr marL="2057400" indent="-228600" eaLnBrk="0" hangingPunct="0">
              <a:defRPr sz="3200" b="1">
                <a:solidFill>
                  <a:srgbClr val="000000"/>
                </a:solidFill>
                <a:latin typeface="Times New Roman" pitchFamily="18" charset="0"/>
                <a:cs typeface="Arial" pitchFamily="34" charset="0"/>
              </a:defRPr>
            </a:lvl5pPr>
            <a:lvl6pPr marL="25146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6pPr>
            <a:lvl7pPr marL="29718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7pPr>
            <a:lvl8pPr marL="34290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8pPr>
            <a:lvl9pPr marL="38862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9pPr>
          </a:lstStyle>
          <a:p>
            <a:pPr eaLnBrk="1" hangingPunct="1">
              <a:spcBef>
                <a:spcPts val="1750"/>
              </a:spcBef>
              <a:buClr>
                <a:srgbClr val="000000"/>
              </a:buClr>
              <a:buSzPct val="100000"/>
              <a:buFont typeface="Times New Roman" pitchFamily="18" charset="0"/>
              <a:buChar char="•"/>
            </a:pPr>
            <a:endParaRPr lang="en-US"/>
          </a:p>
        </p:txBody>
      </p:sp>
      <p:sp>
        <p:nvSpPr>
          <p:cNvPr id="175107" name="Rectangle 2"/>
          <p:cNvSpPr>
            <a:spLocks noGrp="1" noChangeArrowheads="1"/>
          </p:cNvSpPr>
          <p:nvPr>
            <p:ph type="body"/>
          </p:nvPr>
        </p:nvSpPr>
        <p:spPr>
          <a:xfrm>
            <a:off x="545181" y="3156896"/>
            <a:ext cx="5996986" cy="43121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1568642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14</a:t>
            </a:fld>
            <a:endParaRPr lang="en-PH"/>
          </a:p>
        </p:txBody>
      </p:sp>
    </p:spTree>
    <p:extLst>
      <p:ext uri="{BB962C8B-B14F-4D97-AF65-F5344CB8AC3E}">
        <p14:creationId xmlns:p14="http://schemas.microsoft.com/office/powerpoint/2010/main" val="3959782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15</a:t>
            </a:fld>
            <a:endParaRPr lang="en-PH"/>
          </a:p>
        </p:txBody>
      </p:sp>
    </p:spTree>
    <p:extLst>
      <p:ext uri="{BB962C8B-B14F-4D97-AF65-F5344CB8AC3E}">
        <p14:creationId xmlns:p14="http://schemas.microsoft.com/office/powerpoint/2010/main" val="4056608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Tree>
    <p:extLst>
      <p:ext uri="{BB962C8B-B14F-4D97-AF65-F5344CB8AC3E}">
        <p14:creationId xmlns:p14="http://schemas.microsoft.com/office/powerpoint/2010/main" val="2510915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Times New Roman" pitchFamily="18" charset="0"/>
            </a:endParaRPr>
          </a:p>
        </p:txBody>
      </p:sp>
    </p:spTree>
    <p:extLst>
      <p:ext uri="{BB962C8B-B14F-4D97-AF65-F5344CB8AC3E}">
        <p14:creationId xmlns:p14="http://schemas.microsoft.com/office/powerpoint/2010/main" val="925642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26</a:t>
            </a:fld>
            <a:endParaRPr lang="en-PH"/>
          </a:p>
        </p:txBody>
      </p:sp>
    </p:spTree>
    <p:extLst>
      <p:ext uri="{BB962C8B-B14F-4D97-AF65-F5344CB8AC3E}">
        <p14:creationId xmlns:p14="http://schemas.microsoft.com/office/powerpoint/2010/main" val="602195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27</a:t>
            </a:fld>
            <a:endParaRPr lang="en-PH"/>
          </a:p>
        </p:txBody>
      </p:sp>
    </p:spTree>
    <p:extLst>
      <p:ext uri="{BB962C8B-B14F-4D97-AF65-F5344CB8AC3E}">
        <p14:creationId xmlns:p14="http://schemas.microsoft.com/office/powerpoint/2010/main" val="2244017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28</a:t>
            </a:fld>
            <a:endParaRPr lang="en-PH"/>
          </a:p>
        </p:txBody>
      </p:sp>
    </p:spTree>
    <p:extLst>
      <p:ext uri="{BB962C8B-B14F-4D97-AF65-F5344CB8AC3E}">
        <p14:creationId xmlns:p14="http://schemas.microsoft.com/office/powerpoint/2010/main" val="3137400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29</a:t>
            </a:fld>
            <a:endParaRPr lang="en-PH"/>
          </a:p>
        </p:txBody>
      </p:sp>
    </p:spTree>
    <p:extLst>
      <p:ext uri="{BB962C8B-B14F-4D97-AF65-F5344CB8AC3E}">
        <p14:creationId xmlns:p14="http://schemas.microsoft.com/office/powerpoint/2010/main" val="2601685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Intro</a:t>
            </a:r>
          </a:p>
          <a:p>
            <a:r>
              <a:rPr lang="en-PH" dirty="0"/>
              <a:t>End to end early warning</a:t>
            </a:r>
          </a:p>
          <a:p>
            <a:r>
              <a:rPr lang="en-PH" dirty="0"/>
              <a:t>Lessons</a:t>
            </a:r>
            <a:r>
              <a:rPr lang="en-PH" baseline="0" dirty="0"/>
              <a:t> learned from notable weather hazards</a:t>
            </a:r>
          </a:p>
          <a:p>
            <a:r>
              <a:rPr lang="en-PH" baseline="0" dirty="0"/>
              <a:t>Multi-hazard EWS</a:t>
            </a:r>
          </a:p>
          <a:p>
            <a:r>
              <a:rPr lang="en-PH" baseline="0" dirty="0"/>
              <a:t>Warning </a:t>
            </a:r>
            <a:r>
              <a:rPr lang="en-PH" baseline="0" dirty="0" err="1"/>
              <a:t>Commm</a:t>
            </a:r>
            <a:r>
              <a:rPr lang="en-PH" baseline="0" dirty="0"/>
              <a:t> and dissemination</a:t>
            </a:r>
          </a:p>
          <a:p>
            <a:r>
              <a:rPr lang="en-PH" baseline="0" dirty="0"/>
              <a:t>Gaps</a:t>
            </a:r>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2</a:t>
            </a:fld>
            <a:endParaRPr lang="en-PH"/>
          </a:p>
        </p:txBody>
      </p:sp>
    </p:spTree>
    <p:extLst>
      <p:ext uri="{BB962C8B-B14F-4D97-AF65-F5344CB8AC3E}">
        <p14:creationId xmlns:p14="http://schemas.microsoft.com/office/powerpoint/2010/main" val="2936289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30</a:t>
            </a:fld>
            <a:endParaRPr lang="en-PH"/>
          </a:p>
        </p:txBody>
      </p:sp>
    </p:spTree>
    <p:extLst>
      <p:ext uri="{BB962C8B-B14F-4D97-AF65-F5344CB8AC3E}">
        <p14:creationId xmlns:p14="http://schemas.microsoft.com/office/powerpoint/2010/main" val="1502772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Text Box 1"/>
          <p:cNvSpPr txBox="1">
            <a:spLocks noChangeArrowheads="1"/>
          </p:cNvSpPr>
          <p:nvPr/>
        </p:nvSpPr>
        <p:spPr bwMode="auto">
          <a:xfrm>
            <a:off x="1172221" y="691963"/>
            <a:ext cx="4665960" cy="3464271"/>
          </a:xfrm>
          <a:prstGeom prst="rect">
            <a:avLst/>
          </a:prstGeom>
          <a:solidFill>
            <a:srgbClr val="FFFFFF"/>
          </a:solidFill>
          <a:ln w="9525">
            <a:solidFill>
              <a:srgbClr val="000000"/>
            </a:solidFill>
            <a:miter lim="800000"/>
            <a:headEnd/>
            <a:tailEnd/>
          </a:ln>
        </p:spPr>
        <p:txBody>
          <a:bodyPr wrap="none" anchor="ctr"/>
          <a:lstStyle>
            <a:lvl1pPr eaLnBrk="0" hangingPunct="0">
              <a:defRPr sz="3200" b="1">
                <a:solidFill>
                  <a:srgbClr val="000000"/>
                </a:solidFill>
                <a:latin typeface="Times New Roman" pitchFamily="18" charset="0"/>
                <a:cs typeface="Arial" pitchFamily="34" charset="0"/>
              </a:defRPr>
            </a:lvl1pPr>
            <a:lvl2pPr marL="742950" indent="-285750" eaLnBrk="0" hangingPunct="0">
              <a:defRPr sz="3200" b="1">
                <a:solidFill>
                  <a:srgbClr val="000000"/>
                </a:solidFill>
                <a:latin typeface="Times New Roman" pitchFamily="18" charset="0"/>
                <a:cs typeface="Arial" pitchFamily="34" charset="0"/>
              </a:defRPr>
            </a:lvl2pPr>
            <a:lvl3pPr marL="1143000" indent="-228600" eaLnBrk="0" hangingPunct="0">
              <a:defRPr sz="3200" b="1">
                <a:solidFill>
                  <a:srgbClr val="000000"/>
                </a:solidFill>
                <a:latin typeface="Times New Roman" pitchFamily="18" charset="0"/>
                <a:cs typeface="Arial" pitchFamily="34" charset="0"/>
              </a:defRPr>
            </a:lvl3pPr>
            <a:lvl4pPr marL="1600200" indent="-228600" eaLnBrk="0" hangingPunct="0">
              <a:defRPr sz="3200" b="1">
                <a:solidFill>
                  <a:srgbClr val="000000"/>
                </a:solidFill>
                <a:latin typeface="Times New Roman" pitchFamily="18" charset="0"/>
                <a:cs typeface="Arial" pitchFamily="34" charset="0"/>
              </a:defRPr>
            </a:lvl4pPr>
            <a:lvl5pPr marL="2057400" indent="-228600" eaLnBrk="0" hangingPunct="0">
              <a:defRPr sz="3200" b="1">
                <a:solidFill>
                  <a:srgbClr val="000000"/>
                </a:solidFill>
                <a:latin typeface="Times New Roman" pitchFamily="18" charset="0"/>
                <a:cs typeface="Arial" pitchFamily="34" charset="0"/>
              </a:defRPr>
            </a:lvl5pPr>
            <a:lvl6pPr marL="25146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6pPr>
            <a:lvl7pPr marL="29718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7pPr>
            <a:lvl8pPr marL="34290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8pPr>
            <a:lvl9pPr marL="38862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9pPr>
          </a:lstStyle>
          <a:p>
            <a:pPr eaLnBrk="1" hangingPunct="1">
              <a:spcBef>
                <a:spcPts val="1750"/>
              </a:spcBef>
              <a:buClr>
                <a:srgbClr val="000000"/>
              </a:buClr>
              <a:buSzPct val="100000"/>
              <a:buFont typeface="Times New Roman" pitchFamily="18" charset="0"/>
              <a:buChar char="•"/>
            </a:pPr>
            <a:endParaRPr lang="en-US"/>
          </a:p>
        </p:txBody>
      </p:sp>
      <p:sp>
        <p:nvSpPr>
          <p:cNvPr id="175107" name="Rectangle 2"/>
          <p:cNvSpPr>
            <a:spLocks noGrp="1" noChangeArrowheads="1"/>
          </p:cNvSpPr>
          <p:nvPr>
            <p:ph type="body"/>
          </p:nvPr>
        </p:nvSpPr>
        <p:spPr>
          <a:xfrm>
            <a:off x="545181" y="3156896"/>
            <a:ext cx="5996986" cy="43121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1900356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Text Box 1"/>
          <p:cNvSpPr txBox="1">
            <a:spLocks noChangeArrowheads="1"/>
          </p:cNvSpPr>
          <p:nvPr/>
        </p:nvSpPr>
        <p:spPr bwMode="auto">
          <a:xfrm>
            <a:off x="1172221" y="691963"/>
            <a:ext cx="4665960" cy="3464271"/>
          </a:xfrm>
          <a:prstGeom prst="rect">
            <a:avLst/>
          </a:prstGeom>
          <a:solidFill>
            <a:srgbClr val="FFFFFF"/>
          </a:solidFill>
          <a:ln w="9525">
            <a:solidFill>
              <a:srgbClr val="000000"/>
            </a:solidFill>
            <a:miter lim="800000"/>
            <a:headEnd/>
            <a:tailEnd/>
          </a:ln>
        </p:spPr>
        <p:txBody>
          <a:bodyPr wrap="none" anchor="ctr"/>
          <a:lstStyle>
            <a:lvl1pPr eaLnBrk="0" hangingPunct="0">
              <a:defRPr sz="3200" b="1">
                <a:solidFill>
                  <a:srgbClr val="000000"/>
                </a:solidFill>
                <a:latin typeface="Times New Roman" pitchFamily="18" charset="0"/>
                <a:cs typeface="Arial" pitchFamily="34" charset="0"/>
              </a:defRPr>
            </a:lvl1pPr>
            <a:lvl2pPr marL="742950" indent="-285750" eaLnBrk="0" hangingPunct="0">
              <a:defRPr sz="3200" b="1">
                <a:solidFill>
                  <a:srgbClr val="000000"/>
                </a:solidFill>
                <a:latin typeface="Times New Roman" pitchFamily="18" charset="0"/>
                <a:cs typeface="Arial" pitchFamily="34" charset="0"/>
              </a:defRPr>
            </a:lvl2pPr>
            <a:lvl3pPr marL="1143000" indent="-228600" eaLnBrk="0" hangingPunct="0">
              <a:defRPr sz="3200" b="1">
                <a:solidFill>
                  <a:srgbClr val="000000"/>
                </a:solidFill>
                <a:latin typeface="Times New Roman" pitchFamily="18" charset="0"/>
                <a:cs typeface="Arial" pitchFamily="34" charset="0"/>
              </a:defRPr>
            </a:lvl3pPr>
            <a:lvl4pPr marL="1600200" indent="-228600" eaLnBrk="0" hangingPunct="0">
              <a:defRPr sz="3200" b="1">
                <a:solidFill>
                  <a:srgbClr val="000000"/>
                </a:solidFill>
                <a:latin typeface="Times New Roman" pitchFamily="18" charset="0"/>
                <a:cs typeface="Arial" pitchFamily="34" charset="0"/>
              </a:defRPr>
            </a:lvl4pPr>
            <a:lvl5pPr marL="2057400" indent="-228600" eaLnBrk="0" hangingPunct="0">
              <a:defRPr sz="3200" b="1">
                <a:solidFill>
                  <a:srgbClr val="000000"/>
                </a:solidFill>
                <a:latin typeface="Times New Roman" pitchFamily="18" charset="0"/>
                <a:cs typeface="Arial" pitchFamily="34" charset="0"/>
              </a:defRPr>
            </a:lvl5pPr>
            <a:lvl6pPr marL="25146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6pPr>
            <a:lvl7pPr marL="29718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7pPr>
            <a:lvl8pPr marL="34290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8pPr>
            <a:lvl9pPr marL="38862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9pPr>
          </a:lstStyle>
          <a:p>
            <a:pPr eaLnBrk="1" hangingPunct="1">
              <a:spcBef>
                <a:spcPts val="1750"/>
              </a:spcBef>
              <a:buClr>
                <a:srgbClr val="000000"/>
              </a:buClr>
              <a:buSzPct val="100000"/>
              <a:buFont typeface="Times New Roman" pitchFamily="18" charset="0"/>
              <a:buChar char="•"/>
            </a:pPr>
            <a:endParaRPr lang="en-US"/>
          </a:p>
        </p:txBody>
      </p:sp>
      <p:sp>
        <p:nvSpPr>
          <p:cNvPr id="175107" name="Rectangle 2"/>
          <p:cNvSpPr>
            <a:spLocks noGrp="1" noChangeArrowheads="1"/>
          </p:cNvSpPr>
          <p:nvPr>
            <p:ph type="body"/>
          </p:nvPr>
        </p:nvSpPr>
        <p:spPr>
          <a:xfrm>
            <a:off x="545181" y="3156896"/>
            <a:ext cx="5996986" cy="43121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1087742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40</a:t>
            </a:fld>
            <a:endParaRPr lang="en-PH"/>
          </a:p>
        </p:txBody>
      </p:sp>
    </p:spTree>
    <p:extLst>
      <p:ext uri="{BB962C8B-B14F-4D97-AF65-F5344CB8AC3E}">
        <p14:creationId xmlns:p14="http://schemas.microsoft.com/office/powerpoint/2010/main" val="1329613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44</a:t>
            </a:fld>
            <a:endParaRPr lang="en-PH"/>
          </a:p>
        </p:txBody>
      </p:sp>
    </p:spTree>
    <p:extLst>
      <p:ext uri="{BB962C8B-B14F-4D97-AF65-F5344CB8AC3E}">
        <p14:creationId xmlns:p14="http://schemas.microsoft.com/office/powerpoint/2010/main" val="2762921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45</a:t>
            </a:fld>
            <a:endParaRPr lang="en-PH"/>
          </a:p>
        </p:txBody>
      </p:sp>
    </p:spTree>
    <p:extLst>
      <p:ext uri="{BB962C8B-B14F-4D97-AF65-F5344CB8AC3E}">
        <p14:creationId xmlns:p14="http://schemas.microsoft.com/office/powerpoint/2010/main" val="1274011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b="0" i="0" kern="1200" dirty="0">
                <a:solidFill>
                  <a:schemeClr val="tx1"/>
                </a:solidFill>
                <a:effectLst/>
                <a:latin typeface="+mn-lt"/>
                <a:ea typeface="+mn-ea"/>
                <a:cs typeface="+mn-cs"/>
              </a:rPr>
              <a:t>The Philippines is one of the most natural hazard-prone countries in the world. </a:t>
            </a:r>
          </a:p>
          <a:p>
            <a:r>
              <a:rPr lang="en-PH" sz="1200" b="1" i="0" kern="1200" dirty="0">
                <a:solidFill>
                  <a:schemeClr val="tx1"/>
                </a:solidFill>
                <a:effectLst/>
                <a:latin typeface="+mn-lt"/>
                <a:ea typeface="+mn-ea"/>
                <a:cs typeface="+mn-cs"/>
              </a:rPr>
              <a:t>Reducing</a:t>
            </a:r>
            <a:r>
              <a:rPr lang="en-PH" sz="1200" b="0" i="0" kern="1200" dirty="0">
                <a:solidFill>
                  <a:schemeClr val="tx1"/>
                </a:solidFill>
                <a:effectLst/>
                <a:latin typeface="+mn-lt"/>
                <a:ea typeface="+mn-ea"/>
                <a:cs typeface="+mn-cs"/>
              </a:rPr>
              <a:t> the </a:t>
            </a:r>
            <a:r>
              <a:rPr lang="en-PH" sz="1200" b="1" i="0" kern="1200" dirty="0">
                <a:solidFill>
                  <a:schemeClr val="tx1"/>
                </a:solidFill>
                <a:effectLst/>
                <a:latin typeface="+mn-lt"/>
                <a:ea typeface="+mn-ea"/>
                <a:cs typeface="+mn-cs"/>
              </a:rPr>
              <a:t>risk of disasters </a:t>
            </a:r>
            <a:r>
              <a:rPr lang="en-PH" sz="1200" b="0" i="0" kern="1200" dirty="0">
                <a:solidFill>
                  <a:schemeClr val="tx1"/>
                </a:solidFill>
                <a:effectLst/>
                <a:latin typeface="+mn-lt"/>
                <a:ea typeface="+mn-ea"/>
                <a:cs typeface="+mn-cs"/>
              </a:rPr>
              <a:t>will be key to achieving the development goals in the Philippines. (world bank)</a:t>
            </a:r>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3</a:t>
            </a:fld>
            <a:endParaRPr lang="en-PH"/>
          </a:p>
        </p:txBody>
      </p:sp>
    </p:spTree>
    <p:extLst>
      <p:ext uri="{BB962C8B-B14F-4D97-AF65-F5344CB8AC3E}">
        <p14:creationId xmlns:p14="http://schemas.microsoft.com/office/powerpoint/2010/main" val="2728980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A2C5DC1-BF73-4567-9777-EA0E1FE483C6}" type="slidenum">
              <a:rPr lang="en-PH" smtClean="0"/>
              <a:pPr>
                <a:defRPr/>
              </a:pPr>
              <a:t>4</a:t>
            </a:fld>
            <a:endParaRPr lang="en-PH"/>
          </a:p>
        </p:txBody>
      </p:sp>
    </p:spTree>
    <p:extLst>
      <p:ext uri="{BB962C8B-B14F-4D97-AF65-F5344CB8AC3E}">
        <p14:creationId xmlns:p14="http://schemas.microsoft.com/office/powerpoint/2010/main" val="56853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 enactment of the PAGASA Modernization Act of 2015 is a </a:t>
            </a:r>
            <a:r>
              <a:rPr lang="en-US" sz="1200" kern="1200" dirty="0">
                <a:solidFill>
                  <a:schemeClr val="tx1"/>
                </a:solidFill>
                <a:effectLst/>
                <a:latin typeface="+mn-lt"/>
                <a:ea typeface="+mn-ea"/>
                <a:cs typeface="+mn-cs"/>
              </a:rPr>
              <a:t>a conscious recognition of the  Philippine government ‘s of the need to improve PAGASA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not only in the present time but also in the immediate and foreseeable future. </a:t>
            </a:r>
            <a:endParaRPr lang="en-P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PH" sz="1200" kern="1200" dirty="0">
              <a:solidFill>
                <a:schemeClr val="tx1"/>
              </a:solidFill>
              <a:effectLst/>
              <a:latin typeface="+mn-lt"/>
              <a:ea typeface="+mn-ea"/>
              <a:cs typeface="+mn-cs"/>
            </a:endParaRPr>
          </a:p>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5</a:t>
            </a:fld>
            <a:endParaRPr lang="en-PH"/>
          </a:p>
        </p:txBody>
      </p:sp>
    </p:spTree>
    <p:extLst>
      <p:ext uri="{BB962C8B-B14F-4D97-AF65-F5344CB8AC3E}">
        <p14:creationId xmlns:p14="http://schemas.microsoft.com/office/powerpoint/2010/main" val="410075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PMP has 7 components</a:t>
            </a:r>
            <a:r>
              <a:rPr lang="en-PH" baseline="0" dirty="0"/>
              <a:t> and in order to attain the specific objectives of those components</a:t>
            </a:r>
          </a:p>
          <a:p>
            <a:r>
              <a:rPr lang="en-PH" baseline="0" dirty="0"/>
              <a:t>PAGASA needs </a:t>
            </a:r>
            <a:r>
              <a:rPr lang="en-US" sz="1200" kern="1200" dirty="0">
                <a:solidFill>
                  <a:schemeClr val="tx1"/>
                </a:solidFill>
                <a:effectLst/>
                <a:latin typeface="+mn-lt"/>
                <a:ea typeface="+mn-ea"/>
                <a:cs typeface="+mn-cs"/>
              </a:rPr>
              <a:t>Organizational restructuring which will  emphasize on streamlining the PAGASA's operational capability, reinforcing the regional service divisions to account for local climatic </a:t>
            </a:r>
            <a:r>
              <a:rPr lang="en-US" sz="1200" kern="1200" dirty="0" err="1">
                <a:solidFill>
                  <a:schemeClr val="tx1"/>
                </a:solidFill>
                <a:effectLst/>
                <a:latin typeface="+mn-lt"/>
                <a:ea typeface="+mn-ea"/>
                <a:cs typeface="+mn-cs"/>
              </a:rPr>
              <a:t>variabilities</a:t>
            </a:r>
            <a:r>
              <a:rPr lang="en-US" sz="1200" kern="1200" dirty="0">
                <a:solidFill>
                  <a:schemeClr val="tx1"/>
                </a:solidFill>
                <a:effectLst/>
                <a:latin typeface="+mn-lt"/>
                <a:ea typeface="+mn-ea"/>
                <a:cs typeface="+mn-cs"/>
              </a:rPr>
              <a:t> and needs. </a:t>
            </a:r>
            <a:r>
              <a:rPr lang="en-US" sz="1200" b="1" kern="1200" dirty="0">
                <a:solidFill>
                  <a:schemeClr val="tx1"/>
                </a:solidFill>
                <a:effectLst/>
                <a:latin typeface="+mn-lt"/>
                <a:ea typeface="+mn-ea"/>
                <a:cs typeface="+mn-cs"/>
              </a:rPr>
              <a:t>This decentralized approach will enable a swifter issuance of specific forecasts over a limited area of interest.</a:t>
            </a:r>
            <a:r>
              <a:rPr lang="en-US" sz="1200" kern="1200" dirty="0">
                <a:solidFill>
                  <a:schemeClr val="tx1"/>
                </a:solidFill>
                <a:effectLst/>
                <a:latin typeface="+mn-lt"/>
                <a:ea typeface="+mn-ea"/>
                <a:cs typeface="+mn-cs"/>
              </a:rPr>
              <a:t> The special </a:t>
            </a:r>
            <a:r>
              <a:rPr lang="en-US" sz="1200" b="1" kern="1200" dirty="0">
                <a:solidFill>
                  <a:schemeClr val="tx1"/>
                </a:solidFill>
                <a:effectLst/>
                <a:latin typeface="+mn-lt"/>
                <a:ea typeface="+mn-ea"/>
                <a:cs typeface="+mn-cs"/>
              </a:rPr>
              <a:t>focus</a:t>
            </a:r>
            <a:r>
              <a:rPr lang="en-US" sz="1200" kern="1200" dirty="0">
                <a:solidFill>
                  <a:schemeClr val="tx1"/>
                </a:solidFill>
                <a:effectLst/>
                <a:latin typeface="+mn-lt"/>
                <a:ea typeface="+mn-ea"/>
                <a:cs typeface="+mn-cs"/>
              </a:rPr>
              <a:t> will also </a:t>
            </a:r>
            <a:r>
              <a:rPr lang="en-US" sz="1200" b="0" kern="1200" dirty="0">
                <a:solidFill>
                  <a:schemeClr val="tx1"/>
                </a:solidFill>
                <a:effectLst/>
                <a:latin typeface="+mn-lt"/>
                <a:ea typeface="+mn-ea"/>
                <a:cs typeface="+mn-cs"/>
              </a:rPr>
              <a:t>open up an important feedback and coordination system</a:t>
            </a:r>
            <a:r>
              <a:rPr lang="en-US" sz="1200" kern="1200" dirty="0">
                <a:solidFill>
                  <a:schemeClr val="tx1"/>
                </a:solidFill>
                <a:effectLst/>
                <a:latin typeface="+mn-lt"/>
                <a:ea typeface="+mn-ea"/>
                <a:cs typeface="+mn-cs"/>
              </a:rPr>
              <a:t> that the Agency can use to cater to its local clients, especially during times of meteorological hazards when time is of utmost importance.</a:t>
            </a:r>
            <a:endParaRPr lang="en-P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P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long run, an investment in resources, whether they be human or technical, will provide PAGASA with better knowledge of the intricacies of the atmosphere and produce the necessary warnings against weather and climate-related risks and hazards.</a:t>
            </a:r>
            <a:endParaRPr lang="en-PH" sz="1200" kern="1200" dirty="0">
              <a:solidFill>
                <a:schemeClr val="tx1"/>
              </a:solidFill>
              <a:effectLst/>
              <a:latin typeface="+mn-lt"/>
              <a:ea typeface="+mn-ea"/>
              <a:cs typeface="+mn-cs"/>
            </a:endParaRPr>
          </a:p>
          <a:p>
            <a:endParaRPr lang="en-PH" sz="1450"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6</a:t>
            </a:fld>
            <a:endParaRPr lang="en-PH"/>
          </a:p>
        </p:txBody>
      </p:sp>
    </p:spTree>
    <p:extLst>
      <p:ext uri="{BB962C8B-B14F-4D97-AF65-F5344CB8AC3E}">
        <p14:creationId xmlns:p14="http://schemas.microsoft.com/office/powerpoint/2010/main" val="212546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Text Box 1"/>
          <p:cNvSpPr txBox="1">
            <a:spLocks noChangeArrowheads="1"/>
          </p:cNvSpPr>
          <p:nvPr/>
        </p:nvSpPr>
        <p:spPr bwMode="auto">
          <a:xfrm>
            <a:off x="1172221" y="691963"/>
            <a:ext cx="4665960" cy="3464271"/>
          </a:xfrm>
          <a:prstGeom prst="rect">
            <a:avLst/>
          </a:prstGeom>
          <a:solidFill>
            <a:srgbClr val="FFFFFF"/>
          </a:solidFill>
          <a:ln w="9525">
            <a:solidFill>
              <a:srgbClr val="000000"/>
            </a:solidFill>
            <a:miter lim="800000"/>
            <a:headEnd/>
            <a:tailEnd/>
          </a:ln>
        </p:spPr>
        <p:txBody>
          <a:bodyPr wrap="none" anchor="ctr"/>
          <a:lstStyle>
            <a:lvl1pPr eaLnBrk="0" hangingPunct="0">
              <a:defRPr sz="3200" b="1">
                <a:solidFill>
                  <a:srgbClr val="000000"/>
                </a:solidFill>
                <a:latin typeface="Times New Roman" pitchFamily="18" charset="0"/>
                <a:cs typeface="Arial" pitchFamily="34" charset="0"/>
              </a:defRPr>
            </a:lvl1pPr>
            <a:lvl2pPr marL="742950" indent="-285750" eaLnBrk="0" hangingPunct="0">
              <a:defRPr sz="3200" b="1">
                <a:solidFill>
                  <a:srgbClr val="000000"/>
                </a:solidFill>
                <a:latin typeface="Times New Roman" pitchFamily="18" charset="0"/>
                <a:cs typeface="Arial" pitchFamily="34" charset="0"/>
              </a:defRPr>
            </a:lvl2pPr>
            <a:lvl3pPr marL="1143000" indent="-228600" eaLnBrk="0" hangingPunct="0">
              <a:defRPr sz="3200" b="1">
                <a:solidFill>
                  <a:srgbClr val="000000"/>
                </a:solidFill>
                <a:latin typeface="Times New Roman" pitchFamily="18" charset="0"/>
                <a:cs typeface="Arial" pitchFamily="34" charset="0"/>
              </a:defRPr>
            </a:lvl3pPr>
            <a:lvl4pPr marL="1600200" indent="-228600" eaLnBrk="0" hangingPunct="0">
              <a:defRPr sz="3200" b="1">
                <a:solidFill>
                  <a:srgbClr val="000000"/>
                </a:solidFill>
                <a:latin typeface="Times New Roman" pitchFamily="18" charset="0"/>
                <a:cs typeface="Arial" pitchFamily="34" charset="0"/>
              </a:defRPr>
            </a:lvl4pPr>
            <a:lvl5pPr marL="2057400" indent="-228600" eaLnBrk="0" hangingPunct="0">
              <a:defRPr sz="3200" b="1">
                <a:solidFill>
                  <a:srgbClr val="000000"/>
                </a:solidFill>
                <a:latin typeface="Times New Roman" pitchFamily="18" charset="0"/>
                <a:cs typeface="Arial" pitchFamily="34" charset="0"/>
              </a:defRPr>
            </a:lvl5pPr>
            <a:lvl6pPr marL="25146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6pPr>
            <a:lvl7pPr marL="29718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7pPr>
            <a:lvl8pPr marL="34290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8pPr>
            <a:lvl9pPr marL="3886200" indent="-228600" defTabSz="457200" eaLnBrk="0" fontAlgn="base" hangingPunct="0">
              <a:spcBef>
                <a:spcPct val="0"/>
              </a:spcBef>
              <a:spcAft>
                <a:spcPct val="0"/>
              </a:spcAft>
              <a:defRPr sz="3200" b="1">
                <a:solidFill>
                  <a:srgbClr val="000000"/>
                </a:solidFill>
                <a:latin typeface="Times New Roman" pitchFamily="18" charset="0"/>
                <a:cs typeface="Arial" pitchFamily="34" charset="0"/>
              </a:defRPr>
            </a:lvl9pPr>
          </a:lstStyle>
          <a:p>
            <a:pPr eaLnBrk="1" hangingPunct="1">
              <a:spcBef>
                <a:spcPts val="1750"/>
              </a:spcBef>
              <a:buClr>
                <a:srgbClr val="000000"/>
              </a:buClr>
              <a:buSzPct val="100000"/>
              <a:buFont typeface="Times New Roman" pitchFamily="18" charset="0"/>
              <a:buChar char="•"/>
            </a:pPr>
            <a:endParaRPr lang="en-US"/>
          </a:p>
        </p:txBody>
      </p:sp>
      <p:sp>
        <p:nvSpPr>
          <p:cNvPr id="175107" name="Rectangle 2"/>
          <p:cNvSpPr>
            <a:spLocks noGrp="1" noChangeArrowheads="1"/>
          </p:cNvSpPr>
          <p:nvPr>
            <p:ph type="body"/>
          </p:nvPr>
        </p:nvSpPr>
        <p:spPr>
          <a:xfrm>
            <a:off x="545181" y="3156896"/>
            <a:ext cx="5996986" cy="43121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195551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8</a:t>
            </a:fld>
            <a:endParaRPr lang="en-PH"/>
          </a:p>
        </p:txBody>
      </p:sp>
    </p:spTree>
    <p:extLst>
      <p:ext uri="{BB962C8B-B14F-4D97-AF65-F5344CB8AC3E}">
        <p14:creationId xmlns:p14="http://schemas.microsoft.com/office/powerpoint/2010/main" val="4067660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7A2C5DC1-BF73-4567-9777-EA0E1FE483C6}" type="slidenum">
              <a:rPr lang="en-PH" smtClean="0"/>
              <a:pPr>
                <a:defRPr/>
              </a:pPr>
              <a:t>9</a:t>
            </a:fld>
            <a:endParaRPr lang="en-PH"/>
          </a:p>
        </p:txBody>
      </p:sp>
    </p:spTree>
    <p:extLst>
      <p:ext uri="{BB962C8B-B14F-4D97-AF65-F5344CB8AC3E}">
        <p14:creationId xmlns:p14="http://schemas.microsoft.com/office/powerpoint/2010/main" val="1055414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FD05214-8851-4208-9C2E-756581F64621}"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CD7819-0405-4E2B-A971-D122E50C97CF}" type="slidenum">
              <a:rPr lang="en-US" altLang="en-US"/>
              <a:pPr>
                <a:defRPr/>
              </a:pPr>
              <a:t>‹#›</a:t>
            </a:fld>
            <a:endParaRPr lang="en-US" altLang="en-US"/>
          </a:p>
        </p:txBody>
      </p:sp>
    </p:spTree>
    <p:extLst>
      <p:ext uri="{BB962C8B-B14F-4D97-AF65-F5344CB8AC3E}">
        <p14:creationId xmlns:p14="http://schemas.microsoft.com/office/powerpoint/2010/main" val="1263205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6EB3C7-C4D9-4C7E-86E6-133336533839}"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834252-D7D3-4BD8-80AD-31D02A87B62D}" type="slidenum">
              <a:rPr lang="en-US" altLang="en-US"/>
              <a:pPr>
                <a:defRPr/>
              </a:pPr>
              <a:t>‹#›</a:t>
            </a:fld>
            <a:endParaRPr lang="en-US" altLang="en-US"/>
          </a:p>
        </p:txBody>
      </p:sp>
    </p:spTree>
    <p:extLst>
      <p:ext uri="{BB962C8B-B14F-4D97-AF65-F5344CB8AC3E}">
        <p14:creationId xmlns:p14="http://schemas.microsoft.com/office/powerpoint/2010/main" val="1020355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F76E6B-7335-486A-8ED7-9E309ED39BB1}"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4F860E-2569-4EE5-94F9-36D5CABE2137}" type="slidenum">
              <a:rPr lang="en-US" altLang="en-US"/>
              <a:pPr>
                <a:defRPr/>
              </a:pPr>
              <a:t>‹#›</a:t>
            </a:fld>
            <a:endParaRPr lang="en-US" altLang="en-US"/>
          </a:p>
        </p:txBody>
      </p:sp>
    </p:spTree>
    <p:extLst>
      <p:ext uri="{BB962C8B-B14F-4D97-AF65-F5344CB8AC3E}">
        <p14:creationId xmlns:p14="http://schemas.microsoft.com/office/powerpoint/2010/main" val="237782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EF2047-7D2E-4546-AC39-27149DA2A1A0}"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9269A6-EB34-4B3E-B190-467A23B7C3C6}" type="slidenum">
              <a:rPr lang="en-US" altLang="en-US"/>
              <a:pPr>
                <a:defRPr/>
              </a:pPr>
              <a:t>‹#›</a:t>
            </a:fld>
            <a:endParaRPr lang="en-US" altLang="en-US"/>
          </a:p>
        </p:txBody>
      </p:sp>
    </p:spTree>
    <p:extLst>
      <p:ext uri="{BB962C8B-B14F-4D97-AF65-F5344CB8AC3E}">
        <p14:creationId xmlns:p14="http://schemas.microsoft.com/office/powerpoint/2010/main" val="1842086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3078484-5B03-4DAC-ACD2-3CF5EAB63042}"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71EEE8-47E7-427C-8621-53E9007A5E7F}" type="slidenum">
              <a:rPr lang="en-US" altLang="en-US"/>
              <a:pPr>
                <a:defRPr/>
              </a:pPr>
              <a:t>‹#›</a:t>
            </a:fld>
            <a:endParaRPr lang="en-US" altLang="en-US"/>
          </a:p>
        </p:txBody>
      </p:sp>
    </p:spTree>
    <p:extLst>
      <p:ext uri="{BB962C8B-B14F-4D97-AF65-F5344CB8AC3E}">
        <p14:creationId xmlns:p14="http://schemas.microsoft.com/office/powerpoint/2010/main" val="2584652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778BFA-1E36-402F-935E-4428FAC6503B}" type="datetimeFigureOut">
              <a:rPr lang="en-US"/>
              <a:pPr>
                <a:defRPr/>
              </a:pPr>
              <a:t>2/25/2019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C4E7F8-A5AB-464A-A4A7-ED67F4CB557E}" type="slidenum">
              <a:rPr lang="en-US" altLang="en-US"/>
              <a:pPr>
                <a:defRPr/>
              </a:pPr>
              <a:t>‹#›</a:t>
            </a:fld>
            <a:endParaRPr lang="en-US" altLang="en-US"/>
          </a:p>
        </p:txBody>
      </p:sp>
    </p:spTree>
    <p:extLst>
      <p:ext uri="{BB962C8B-B14F-4D97-AF65-F5344CB8AC3E}">
        <p14:creationId xmlns:p14="http://schemas.microsoft.com/office/powerpoint/2010/main" val="335221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84F9CC4-3C8F-4EDF-8CCA-6C1D3E5201D3}" type="datetimeFigureOut">
              <a:rPr lang="en-US"/>
              <a:pPr>
                <a:defRPr/>
              </a:pPr>
              <a:t>2/25/2019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549BC77-200A-4835-A0B4-1F104F61FB50}" type="slidenum">
              <a:rPr lang="en-US" altLang="en-US"/>
              <a:pPr>
                <a:defRPr/>
              </a:pPr>
              <a:t>‹#›</a:t>
            </a:fld>
            <a:endParaRPr lang="en-US" altLang="en-US"/>
          </a:p>
        </p:txBody>
      </p:sp>
    </p:spTree>
    <p:extLst>
      <p:ext uri="{BB962C8B-B14F-4D97-AF65-F5344CB8AC3E}">
        <p14:creationId xmlns:p14="http://schemas.microsoft.com/office/powerpoint/2010/main" val="3240628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BECD138-AFA0-4969-8148-78CC64F6877A}" type="datetimeFigureOut">
              <a:rPr lang="en-US"/>
              <a:pPr>
                <a:defRPr/>
              </a:pPr>
              <a:t>2/25/2019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AC2198-EB6D-4C96-916A-BC78D368EA00}" type="slidenum">
              <a:rPr lang="en-US" altLang="en-US"/>
              <a:pPr>
                <a:defRPr/>
              </a:pPr>
              <a:t>‹#›</a:t>
            </a:fld>
            <a:endParaRPr lang="en-US" altLang="en-US"/>
          </a:p>
        </p:txBody>
      </p:sp>
    </p:spTree>
    <p:extLst>
      <p:ext uri="{BB962C8B-B14F-4D97-AF65-F5344CB8AC3E}">
        <p14:creationId xmlns:p14="http://schemas.microsoft.com/office/powerpoint/2010/main" val="118183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5304697-E3C7-4B3E-A58A-4B9C8492D3E7}" type="datetimeFigureOut">
              <a:rPr lang="en-US"/>
              <a:pPr>
                <a:defRPr/>
              </a:pPr>
              <a:t>2/25/2019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4B8BE68-7322-4147-ACE7-84B9DBC47C30}" type="slidenum">
              <a:rPr lang="en-US" altLang="en-US"/>
              <a:pPr>
                <a:defRPr/>
              </a:pPr>
              <a:t>‹#›</a:t>
            </a:fld>
            <a:endParaRPr lang="en-US" altLang="en-US"/>
          </a:p>
        </p:txBody>
      </p:sp>
    </p:spTree>
    <p:extLst>
      <p:ext uri="{BB962C8B-B14F-4D97-AF65-F5344CB8AC3E}">
        <p14:creationId xmlns:p14="http://schemas.microsoft.com/office/powerpoint/2010/main" val="186895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4358956-1F70-4CA5-B42A-2463EA23E07F}" type="datetimeFigureOut">
              <a:rPr lang="en-US"/>
              <a:pPr>
                <a:defRPr/>
              </a:pPr>
              <a:t>2/25/2019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519CD1-5F78-4546-8073-E1E346378170}" type="slidenum">
              <a:rPr lang="en-US" altLang="en-US"/>
              <a:pPr>
                <a:defRPr/>
              </a:pPr>
              <a:t>‹#›</a:t>
            </a:fld>
            <a:endParaRPr lang="en-US" altLang="en-US"/>
          </a:p>
        </p:txBody>
      </p:sp>
    </p:spTree>
    <p:extLst>
      <p:ext uri="{BB962C8B-B14F-4D97-AF65-F5344CB8AC3E}">
        <p14:creationId xmlns:p14="http://schemas.microsoft.com/office/powerpoint/2010/main" val="97858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F0B26CE-EC80-43F6-8BE5-EABCE73B922A}" type="datetimeFigureOut">
              <a:rPr lang="en-US"/>
              <a:pPr>
                <a:defRPr/>
              </a:pPr>
              <a:t>2/25/2019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55FB39-9545-419E-8A79-FABD78A88FA7}" type="slidenum">
              <a:rPr lang="en-US" altLang="en-US"/>
              <a:pPr>
                <a:defRPr/>
              </a:pPr>
              <a:t>‹#›</a:t>
            </a:fld>
            <a:endParaRPr lang="en-US" altLang="en-US"/>
          </a:p>
        </p:txBody>
      </p:sp>
    </p:spTree>
    <p:extLst>
      <p:ext uri="{BB962C8B-B14F-4D97-AF65-F5344CB8AC3E}">
        <p14:creationId xmlns:p14="http://schemas.microsoft.com/office/powerpoint/2010/main" val="543759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13A9858-EDD2-4580-AF90-BDEE39647981}" type="datetimeFigureOut">
              <a:rPr lang="en-US"/>
              <a:pPr>
                <a:defRPr/>
              </a:pPr>
              <a:t>2/25/2019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1EEE0058-B926-448D-8EB4-EBC4F64E303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hyperlink" Target="http://www.bagong.pagasa.dost.gov.ph/"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 Id="rId9" Type="http://schemas.openxmlformats.org/officeDocument/2006/relationships/image" Target="../media/image75.jpe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hyperlink" Target="ppt_mid%20yr%20PRA%202018.ppt" TargetMode="External"/><Relationship Id="rId5" Type="http://schemas.openxmlformats.org/officeDocument/2006/relationships/image" Target="../media/image1.w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1.wmf"/></Relationships>
</file>

<file path=ppt/slides/_rels/slide23.xml.rels><?xml version="1.0" encoding="UTF-8" standalone="yes"?>
<Relationships xmlns="http://schemas.openxmlformats.org/package/2006/relationships"><Relationship Id="rId3" Type="http://schemas.openxmlformats.org/officeDocument/2006/relationships/image" Target="../media/image84.emf"/><Relationship Id="rId7" Type="http://schemas.openxmlformats.org/officeDocument/2006/relationships/image" Target="../media/image86.png"/><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85.png"/><Relationship Id="rId5" Type="http://schemas.openxmlformats.org/officeDocument/2006/relationships/image" Target="../media/image1.wmf"/><Relationship Id="rId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1.wmf"/></Relationships>
</file>

<file path=ppt/slides/_rels/slide2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ppt_mid%20yr%20PRA%202018.ppt"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hyperlink" Target="ppt_mid%20yr%20PRA%202018.ppt" TargetMode="External"/><Relationship Id="rId5" Type="http://schemas.openxmlformats.org/officeDocument/2006/relationships/image" Target="../media/image1.wmf"/><Relationship Id="rId4" Type="http://schemas.openxmlformats.org/officeDocument/2006/relationships/oleObject" Target="../embeddings/oleObject9.bin"/></Relationships>
</file>

<file path=ppt/slides/_rels/slide29.xml.rels><?xml version="1.0" encoding="UTF-8" standalone="yes"?>
<Relationships xmlns="http://schemas.openxmlformats.org/package/2006/relationships"><Relationship Id="rId3" Type="http://schemas.openxmlformats.org/officeDocument/2006/relationships/hyperlink" Target="ppt_mid%20yr%20PRA%202018.ppt"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ppt_mid%20yr%20PRA%202018.ppt" TargetMode="External"/><Relationship Id="rId3" Type="http://schemas.openxmlformats.org/officeDocument/2006/relationships/notesSlide" Target="../notesSlides/notesSlide3.xml"/><Relationship Id="rId7"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image" Target="../media/image1.w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jpe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hyperlink" Target="ppt_mid%20yr%20PRA%202018.ppt" TargetMode="External"/><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00.png"/><Relationship Id="rId5" Type="http://schemas.openxmlformats.org/officeDocument/2006/relationships/image" Target="../media/image1.wmf"/><Relationship Id="rId4" Type="http://schemas.openxmlformats.org/officeDocument/2006/relationships/oleObject" Target="../embeddings/oleObject10.bin"/></Relationships>
</file>

<file path=ppt/slides/_rels/slide32.xml.rels><?xml version="1.0" encoding="UTF-8" standalone="yes"?>
<Relationships xmlns="http://schemas.openxmlformats.org/package/2006/relationships"><Relationship Id="rId2" Type="http://schemas.openxmlformats.org/officeDocument/2006/relationships/hyperlink" Target="ppt_mid%20yr%20PRA%202018.ppt"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hyperlink" Target="http://bagong.pagasa.dost.gov.ph/learnings/legend" TargetMode="External"/><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hyperlink" Target="ppt_mid%20yr%20PRA%202018.ppt" TargetMode="External"/><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ppt_mid%20yr%20PRA%202018.ppt" TargetMode="External"/><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hyperlink" Target="ppt_mid%20yr%20PRA%202018.ppt"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hyperlink" Target="ppt_mid%20yr%20PRA%202018.ppt" TargetMode="External"/><Relationship Id="rId5" Type="http://schemas.openxmlformats.org/officeDocument/2006/relationships/image" Target="../media/image1.wmf"/><Relationship Id="rId4"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ppt_mid%20yr%20PRA%202018.pp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wmf"/><Relationship Id="rId4" Type="http://schemas.openxmlformats.org/officeDocument/2006/relationships/oleObject" Target="../embeddings/oleObject11.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wmf"/><Relationship Id="rId4" Type="http://schemas.openxmlformats.org/officeDocument/2006/relationships/oleObject" Target="../embeddings/oleObject12.bin"/></Relationships>
</file>

<file path=ppt/slides/_rels/slide4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1.wmf"/><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ppt_mid%20yr%20PRA%202018.ppt"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hyperlink" Target="ppt_mid%20yr%20PRA%202018.ppt"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gif"/><Relationship Id="rId26" Type="http://schemas.openxmlformats.org/officeDocument/2006/relationships/image" Target="../media/image28.png"/><Relationship Id="rId39" Type="http://schemas.openxmlformats.org/officeDocument/2006/relationships/image" Target="../media/image41.png"/><Relationship Id="rId3" Type="http://schemas.openxmlformats.org/officeDocument/2006/relationships/hyperlink" Target="ppt_mid%20yr%20PRA%202018.ppt" TargetMode="External"/><Relationship Id="rId21" Type="http://schemas.openxmlformats.org/officeDocument/2006/relationships/image" Target="../media/image23.png"/><Relationship Id="rId34" Type="http://schemas.openxmlformats.org/officeDocument/2006/relationships/image" Target="../media/image36.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gif"/><Relationship Id="rId25" Type="http://schemas.openxmlformats.org/officeDocument/2006/relationships/image" Target="../media/image27.png"/><Relationship Id="rId33" Type="http://schemas.openxmlformats.org/officeDocument/2006/relationships/image" Target="../media/image35.jpeg"/><Relationship Id="rId38"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18.gif"/><Relationship Id="rId20" Type="http://schemas.openxmlformats.org/officeDocument/2006/relationships/image" Target="../media/image22.gif"/><Relationship Id="rId29"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png"/><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5.jpeg"/><Relationship Id="rId28" Type="http://schemas.openxmlformats.org/officeDocument/2006/relationships/image" Target="../media/image30.png"/><Relationship Id="rId36" Type="http://schemas.openxmlformats.org/officeDocument/2006/relationships/image" Target="../media/image38.jpeg"/><Relationship Id="rId10" Type="http://schemas.openxmlformats.org/officeDocument/2006/relationships/image" Target="../media/image12.jpeg"/><Relationship Id="rId19" Type="http://schemas.openxmlformats.org/officeDocument/2006/relationships/image" Target="../media/image21.gif"/><Relationship Id="rId31" Type="http://schemas.openxmlformats.org/officeDocument/2006/relationships/image" Target="../media/image33.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1"/>
          <p:cNvGrpSpPr>
            <a:grpSpLocks/>
          </p:cNvGrpSpPr>
          <p:nvPr/>
        </p:nvGrpSpPr>
        <p:grpSpPr bwMode="auto">
          <a:xfrm>
            <a:off x="193675" y="152400"/>
            <a:ext cx="8721725" cy="6541624"/>
            <a:chOff x="153987" y="53330"/>
            <a:chExt cx="8721725" cy="6461126"/>
          </a:xfrm>
        </p:grpSpPr>
        <p:sp>
          <p:nvSpPr>
            <p:cNvPr id="5" name="Rounded Rectangle 4"/>
            <p:cNvSpPr/>
            <p:nvPr/>
          </p:nvSpPr>
          <p:spPr bwMode="auto">
            <a:xfrm flipV="1">
              <a:off x="169862" y="58093"/>
              <a:ext cx="8696325" cy="6456363"/>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eaLnBrk="1" fontAlgn="auto" hangingPunct="1">
                <a:spcBef>
                  <a:spcPts val="0"/>
                </a:spcBef>
                <a:spcAft>
                  <a:spcPts val="0"/>
                </a:spcAft>
                <a:defRPr/>
              </a:pPr>
              <a:endParaRPr lang="en-US" b="1"/>
            </a:p>
          </p:txBody>
        </p:sp>
        <p:grpSp>
          <p:nvGrpSpPr>
            <p:cNvPr id="3080" name="Group 9"/>
            <p:cNvGrpSpPr>
              <a:grpSpLocks noChangeAspect="1"/>
            </p:cNvGrpSpPr>
            <p:nvPr/>
          </p:nvGrpSpPr>
          <p:grpSpPr bwMode="auto">
            <a:xfrm flipV="1">
              <a:off x="153987" y="53330"/>
              <a:ext cx="8721725" cy="1123950"/>
              <a:chOff x="-3905250" y="4294188"/>
              <a:chExt cx="13011150" cy="1892300"/>
            </a:xfrm>
          </p:grpSpPr>
          <p:sp>
            <p:nvSpPr>
              <p:cNvPr id="3081" name="Freeform 1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sp>
            <p:nvSpPr>
              <p:cNvPr id="3082" name="Freeform 18"/>
              <p:cNvSpPr>
                <a:spLocks/>
              </p:cNvSpPr>
              <p:nvPr/>
            </p:nvSpPr>
            <p:spPr bwMode="hidden">
              <a:xfrm>
                <a:off x="-309773" y="4318098"/>
                <a:ext cx="8279917" cy="120961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sp>
            <p:nvSpPr>
              <p:cNvPr id="3083"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nchorCtr="1"/>
              <a:lstStyle/>
              <a:p>
                <a:endParaRPr lang="en-PH"/>
              </a:p>
            </p:txBody>
          </p:sp>
          <p:sp>
            <p:nvSpPr>
              <p:cNvPr id="3084"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nchorCtr="1"/>
              <a:lstStyle/>
              <a:p>
                <a:endParaRPr lang="en-PH"/>
              </a:p>
            </p:txBody>
          </p:sp>
          <p:sp useBgFill="1">
            <p:nvSpPr>
              <p:cNvPr id="3085"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grpSp>
      </p:grpSp>
      <p:graphicFrame>
        <p:nvGraphicFramePr>
          <p:cNvPr id="3076" name="Object 1"/>
          <p:cNvGraphicFramePr>
            <a:graphicFrameLocks/>
          </p:cNvGraphicFramePr>
          <p:nvPr>
            <p:extLst>
              <p:ext uri="{D42A27DB-BD31-4B8C-83A1-F6EECF244321}">
                <p14:modId xmlns:p14="http://schemas.microsoft.com/office/powerpoint/2010/main" val="2764958180"/>
              </p:ext>
            </p:extLst>
          </p:nvPr>
        </p:nvGraphicFramePr>
        <p:xfrm>
          <a:off x="4107660" y="1223739"/>
          <a:ext cx="914400" cy="896938"/>
        </p:xfrm>
        <a:graphic>
          <a:graphicData uri="http://schemas.openxmlformats.org/presentationml/2006/ole">
            <mc:AlternateContent xmlns:mc="http://schemas.openxmlformats.org/markup-compatibility/2006">
              <mc:Choice xmlns:v="urn:schemas-microsoft-com:vml" Requires="v">
                <p:oleObj spid="_x0000_s3184" name="Picture" r:id="rId4" imgW="600978" imgH="590328" progId="Word.Picture.8">
                  <p:embed/>
                </p:oleObj>
              </mc:Choice>
              <mc:Fallback>
                <p:oleObj name="Picture" r:id="rId4" imgW="600978" imgH="590328" progId="Word.Picture.8">
                  <p:embed/>
                  <p:pic>
                    <p:nvPicPr>
                      <p:cNvPr id="0" name="Objec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7660" y="1223739"/>
                        <a:ext cx="9144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7" name="Rectangle 3"/>
          <p:cNvSpPr>
            <a:spLocks noChangeArrowheads="1"/>
          </p:cNvSpPr>
          <p:nvPr/>
        </p:nvSpPr>
        <p:spPr bwMode="auto">
          <a:xfrm>
            <a:off x="1526385" y="4588138"/>
            <a:ext cx="60769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1600" dirty="0">
                <a:solidFill>
                  <a:srgbClr val="003366"/>
                </a:solidFill>
                <a:latin typeface="Tahoma" panose="020B0604030504040204" pitchFamily="34" charset="0"/>
              </a:rPr>
              <a:t>Vientiane, Lao PDR</a:t>
            </a:r>
            <a:endParaRPr lang="en-US" altLang="en-US" sz="1600" dirty="0">
              <a:solidFill>
                <a:srgbClr val="003366"/>
              </a:solidFill>
              <a:latin typeface="Tahoma" panose="020B0604030504040204" pitchFamily="34" charset="0"/>
            </a:endParaRPr>
          </a:p>
          <a:p>
            <a:pPr algn="ctr" eaLnBrk="1" hangingPunct="1">
              <a:spcBef>
                <a:spcPct val="0"/>
              </a:spcBef>
              <a:buFontTx/>
              <a:buNone/>
            </a:pPr>
            <a:r>
              <a:rPr lang="en-US" sz="1600" dirty="0">
                <a:solidFill>
                  <a:srgbClr val="003366"/>
                </a:solidFill>
                <a:latin typeface="Tahoma" panose="020B0604030504040204" pitchFamily="34" charset="0"/>
              </a:rPr>
              <a:t>19 February-01 March 2019</a:t>
            </a:r>
            <a:endParaRPr lang="en-US" altLang="en-US" sz="1600" dirty="0">
              <a:solidFill>
                <a:srgbClr val="003366"/>
              </a:solidFill>
              <a:latin typeface="Tahoma" panose="020B0604030504040204" pitchFamily="34" charset="0"/>
            </a:endParaRPr>
          </a:p>
        </p:txBody>
      </p:sp>
      <p:sp>
        <p:nvSpPr>
          <p:cNvPr id="3078" name="Rectangle 3"/>
          <p:cNvSpPr>
            <a:spLocks noChangeArrowheads="1"/>
          </p:cNvSpPr>
          <p:nvPr/>
        </p:nvSpPr>
        <p:spPr bwMode="auto">
          <a:xfrm>
            <a:off x="1233492" y="2137809"/>
            <a:ext cx="666273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sz="2000" dirty="0">
                <a:solidFill>
                  <a:srgbClr val="003366"/>
                </a:solidFill>
                <a:latin typeface="Tahoma" panose="020B0604030504040204" pitchFamily="34" charset="0"/>
              </a:rPr>
              <a:t>Training Workshop on Severe Weather and Impact Based Forecasting and Warning Services</a:t>
            </a:r>
            <a:endParaRPr lang="en-US" altLang="en-US" sz="2000" dirty="0">
              <a:solidFill>
                <a:srgbClr val="003366"/>
              </a:solidFill>
              <a:latin typeface="Tahoma" panose="020B0604030504040204" pitchFamily="34" charset="0"/>
            </a:endParaRPr>
          </a:p>
        </p:txBody>
      </p:sp>
      <p:sp>
        <p:nvSpPr>
          <p:cNvPr id="2" name="Rectangle 1"/>
          <p:cNvSpPr/>
          <p:nvPr/>
        </p:nvSpPr>
        <p:spPr>
          <a:xfrm>
            <a:off x="1052520" y="3114449"/>
            <a:ext cx="7024680" cy="523220"/>
          </a:xfrm>
          <a:prstGeom prst="rect">
            <a:avLst/>
          </a:prstGeom>
        </p:spPr>
        <p:txBody>
          <a:bodyPr wrap="none" anchor="ctr" anchorCtr="1">
            <a:spAutoFit/>
          </a:bodyPr>
          <a:lstStyle/>
          <a:p>
            <a:r>
              <a:rPr lang="en-US" sz="2800" b="1" dirty="0">
                <a:solidFill>
                  <a:srgbClr val="000066"/>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Workshop on Public Weather Services</a:t>
            </a:r>
            <a:endParaRPr lang="en-PH" sz="2800" b="1" dirty="0">
              <a:solidFill>
                <a:srgbClr val="000066"/>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Rectangle 3"/>
          <p:cNvSpPr>
            <a:spLocks noChangeArrowheads="1"/>
          </p:cNvSpPr>
          <p:nvPr/>
        </p:nvSpPr>
        <p:spPr bwMode="auto">
          <a:xfrm>
            <a:off x="1526385" y="5321711"/>
            <a:ext cx="60769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sz="1200" dirty="0">
              <a:solidFill>
                <a:srgbClr val="003366"/>
              </a:solidFill>
              <a:latin typeface="Tahoma" panose="020B0604030504040204" pitchFamily="34" charset="0"/>
            </a:endParaRPr>
          </a:p>
          <a:p>
            <a:pPr algn="ctr" eaLnBrk="1" hangingPunct="1">
              <a:spcBef>
                <a:spcPct val="0"/>
              </a:spcBef>
              <a:buFontTx/>
              <a:buNone/>
            </a:pPr>
            <a:r>
              <a:rPr lang="en-US" sz="1000" dirty="0">
                <a:solidFill>
                  <a:srgbClr val="003366"/>
                </a:solidFill>
                <a:latin typeface="Tahoma" panose="020B0604030504040204" pitchFamily="34" charset="0"/>
              </a:rPr>
              <a:t>Presented by:</a:t>
            </a:r>
          </a:p>
          <a:p>
            <a:pPr algn="ctr" eaLnBrk="1" hangingPunct="1">
              <a:spcBef>
                <a:spcPct val="0"/>
              </a:spcBef>
              <a:buFontTx/>
              <a:buNone/>
            </a:pPr>
            <a:r>
              <a:rPr lang="en-US" sz="1200" dirty="0">
                <a:solidFill>
                  <a:srgbClr val="003366"/>
                </a:solidFill>
                <a:latin typeface="Tahoma" panose="020B0604030504040204" pitchFamily="34" charset="0"/>
              </a:rPr>
              <a:t>Ms. Angelina S. </a:t>
            </a:r>
            <a:r>
              <a:rPr lang="en-US" sz="1200" dirty="0" err="1">
                <a:solidFill>
                  <a:srgbClr val="003366"/>
                </a:solidFill>
                <a:latin typeface="Tahoma" panose="020B0604030504040204" pitchFamily="34" charset="0"/>
              </a:rPr>
              <a:t>Galang</a:t>
            </a:r>
            <a:endParaRPr lang="en-US" sz="1200" dirty="0">
              <a:solidFill>
                <a:srgbClr val="003366"/>
              </a:solidFill>
              <a:latin typeface="Tahoma" panose="020B0604030504040204" pitchFamily="34" charset="0"/>
            </a:endParaRPr>
          </a:p>
          <a:p>
            <a:pPr algn="ctr" eaLnBrk="1" hangingPunct="1">
              <a:spcBef>
                <a:spcPct val="0"/>
              </a:spcBef>
              <a:buFontTx/>
              <a:buNone/>
            </a:pPr>
            <a:r>
              <a:rPr lang="en-US" altLang="en-US" sz="1200" b="1" dirty="0">
                <a:solidFill>
                  <a:srgbClr val="003366"/>
                </a:solidFill>
                <a:latin typeface="Tahoma" panose="020B0604030504040204" pitchFamily="34" charset="0"/>
              </a:rPr>
              <a:t>PHILIPPINES</a:t>
            </a:r>
          </a:p>
        </p:txBody>
      </p:sp>
      <p:sp>
        <p:nvSpPr>
          <p:cNvPr id="3" name="Rectangle 2"/>
          <p:cNvSpPr/>
          <p:nvPr/>
        </p:nvSpPr>
        <p:spPr>
          <a:xfrm>
            <a:off x="896520" y="3586319"/>
            <a:ext cx="7392072" cy="400110"/>
          </a:xfrm>
          <a:prstGeom prst="rect">
            <a:avLst/>
          </a:prstGeom>
        </p:spPr>
        <p:txBody>
          <a:bodyPr wrap="square">
            <a:spAutoFit/>
          </a:bodyPr>
          <a:lstStyle/>
          <a:p>
            <a:pPr algn="ctr"/>
            <a:r>
              <a:rPr lang="en-US" sz="2000" b="1" dirty="0">
                <a:solidFill>
                  <a:srgbClr val="FF9900"/>
                </a:solidFill>
                <a:latin typeface="Tahoma" panose="020B0604030504040204" pitchFamily="34" charset="0"/>
                <a:ea typeface="Tahoma" panose="020B0604030504040204" pitchFamily="34" charset="0"/>
                <a:cs typeface="Tahoma" panose="020B0604030504040204" pitchFamily="34" charset="0"/>
              </a:rPr>
              <a:t>“Weather Warning Dissemination, Challenges and Gaps”</a:t>
            </a:r>
            <a:endParaRPr lang="en-PH" sz="2000" b="1" dirty="0">
              <a:solidFill>
                <a:srgbClr val="FF99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EF88625-7885-4E28-9894-B7D2D0DCABF9}"/>
              </a:ext>
            </a:extLst>
          </p:cNvPr>
          <p:cNvGrpSpPr>
            <a:grpSpLocks/>
          </p:cNvGrpSpPr>
          <p:nvPr/>
        </p:nvGrpSpPr>
        <p:grpSpPr bwMode="auto">
          <a:xfrm>
            <a:off x="0" y="0"/>
            <a:ext cx="9144001" cy="6858000"/>
            <a:chOff x="133" y="144"/>
            <a:chExt cx="5495" cy="4067"/>
          </a:xfrm>
        </p:grpSpPr>
        <p:sp>
          <p:nvSpPr>
            <p:cNvPr id="7" name="Rounded Rectangle 11">
              <a:extLst>
                <a:ext uri="{FF2B5EF4-FFF2-40B4-BE49-F238E27FC236}">
                  <a16:creationId xmlns:a16="http://schemas.microsoft.com/office/drawing/2014/main" id="{722B485D-711A-4FEA-82DE-03CBB0B4E538}"/>
                </a:ext>
              </a:extLst>
            </p:cNvPr>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8" name="Group 9">
              <a:extLst>
                <a:ext uri="{FF2B5EF4-FFF2-40B4-BE49-F238E27FC236}">
                  <a16:creationId xmlns:a16="http://schemas.microsoft.com/office/drawing/2014/main" id="{70C42CC3-A8DA-4BFF-8DDA-291DCF0C378A}"/>
                </a:ext>
              </a:extLst>
            </p:cNvPr>
            <p:cNvGrpSpPr>
              <a:grpSpLocks noChangeAspect="1"/>
            </p:cNvGrpSpPr>
            <p:nvPr/>
          </p:nvGrpSpPr>
          <p:grpSpPr bwMode="auto">
            <a:xfrm flipV="1">
              <a:off x="133" y="144"/>
              <a:ext cx="5495" cy="707"/>
              <a:chOff x="-3905250" y="4294188"/>
              <a:chExt cx="13011150" cy="1892300"/>
            </a:xfrm>
          </p:grpSpPr>
          <p:sp>
            <p:nvSpPr>
              <p:cNvPr id="9" name="Freeform 13">
                <a:extLst>
                  <a:ext uri="{FF2B5EF4-FFF2-40B4-BE49-F238E27FC236}">
                    <a16:creationId xmlns:a16="http://schemas.microsoft.com/office/drawing/2014/main" id="{639F8A99-44FA-4FE9-A905-AB5C909AFE21}"/>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0" name="Freeform 18">
                <a:extLst>
                  <a:ext uri="{FF2B5EF4-FFF2-40B4-BE49-F238E27FC236}">
                    <a16:creationId xmlns:a16="http://schemas.microsoft.com/office/drawing/2014/main" id="{6D0C1E16-670F-4B90-AFDE-DEC19E8CF159}"/>
                  </a:ext>
                </a:extLst>
              </p:cNvPr>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11" name="Freeform 10">
                <a:extLst>
                  <a:ext uri="{FF2B5EF4-FFF2-40B4-BE49-F238E27FC236}">
                    <a16:creationId xmlns:a16="http://schemas.microsoft.com/office/drawing/2014/main" id="{17DFA225-1254-4663-9681-CF983CD9E1B2}"/>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sp>
        <p:nvSpPr>
          <p:cNvPr id="28" name="Text Box 2"/>
          <p:cNvSpPr txBox="1">
            <a:spLocks noChangeArrowheads="1"/>
          </p:cNvSpPr>
          <p:nvPr/>
        </p:nvSpPr>
        <p:spPr bwMode="auto">
          <a:xfrm>
            <a:off x="488119" y="427174"/>
            <a:ext cx="6973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400" b="1" spc="-100" dirty="0">
                <a:solidFill>
                  <a:srgbClr val="000099"/>
                </a:solidFill>
                <a:latin typeface="Tahoma" panose="020B0604030504040204" pitchFamily="34" charset="0"/>
                <a:ea typeface="Tahoma" panose="020B0604030504040204" pitchFamily="34" charset="0"/>
                <a:cs typeface="Tahoma" panose="020B0604030504040204" pitchFamily="34" charset="0"/>
              </a:rPr>
              <a:t>Warning Communication and Dissemination</a:t>
            </a:r>
          </a:p>
        </p:txBody>
      </p:sp>
      <p:pic>
        <p:nvPicPr>
          <p:cNvPr id="2" name="Picture 1"/>
          <p:cNvPicPr>
            <a:picLocks noChangeAspect="1"/>
          </p:cNvPicPr>
          <p:nvPr/>
        </p:nvPicPr>
        <p:blipFill rotWithShape="1">
          <a:blip r:embed="rId3"/>
          <a:srcRect l="1294" t="3310" r="2523" b="3323"/>
          <a:stretch/>
        </p:blipFill>
        <p:spPr>
          <a:xfrm>
            <a:off x="488119" y="1371600"/>
            <a:ext cx="7901138" cy="4528457"/>
          </a:xfrm>
          <a:prstGeom prst="rect">
            <a:avLst/>
          </a:prstGeom>
        </p:spPr>
      </p:pic>
    </p:spTree>
    <p:extLst>
      <p:ext uri="{BB962C8B-B14F-4D97-AF65-F5344CB8AC3E}">
        <p14:creationId xmlns:p14="http://schemas.microsoft.com/office/powerpoint/2010/main" val="1131693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p:cNvGrpSpPr>
          <p:nvPr/>
        </p:nvGrpSpPr>
        <p:grpSpPr bwMode="auto">
          <a:xfrm>
            <a:off x="0" y="0"/>
            <a:ext cx="9144001" cy="6858000"/>
            <a:chOff x="133" y="144"/>
            <a:chExt cx="5495" cy="4067"/>
          </a:xfrm>
        </p:grpSpPr>
        <p:sp>
          <p:nvSpPr>
            <p:cNvPr id="10" name="Rounded Rectangle 9"/>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11" name="Group 9"/>
            <p:cNvGrpSpPr>
              <a:grpSpLocks noChangeAspect="1"/>
            </p:cNvGrpSpPr>
            <p:nvPr/>
          </p:nvGrpSpPr>
          <p:grpSpPr bwMode="auto">
            <a:xfrm flipV="1">
              <a:off x="133" y="144"/>
              <a:ext cx="5495" cy="707"/>
              <a:chOff x="-3905250" y="4294188"/>
              <a:chExt cx="13011150" cy="1892300"/>
            </a:xfrm>
          </p:grpSpPr>
          <p:sp>
            <p:nvSpPr>
              <p:cNvPr id="12" name="Freeform 11"/>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3"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14"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sp>
        <p:nvSpPr>
          <p:cNvPr id="2" name="TextBox 1"/>
          <p:cNvSpPr txBox="1"/>
          <p:nvPr/>
        </p:nvSpPr>
        <p:spPr>
          <a:xfrm>
            <a:off x="284471" y="5649191"/>
            <a:ext cx="8513165" cy="923330"/>
          </a:xfrm>
          <a:prstGeom prst="rect">
            <a:avLst/>
          </a:prstGeom>
          <a:noFill/>
        </p:spPr>
        <p:txBody>
          <a:bodyPr wrap="square" rtlCol="0">
            <a:spAutoFit/>
          </a:bodyPr>
          <a:lstStyle/>
          <a:p>
            <a:pPr algn="just"/>
            <a:r>
              <a:rPr lang="en-US" dirty="0">
                <a:latin typeface="Tahoma" panose="020B0604030504040204" pitchFamily="34" charset="0"/>
                <a:ea typeface="Tahoma" panose="020B0604030504040204" pitchFamily="34" charset="0"/>
                <a:cs typeface="Tahoma" panose="020B0604030504040204" pitchFamily="34" charset="0"/>
              </a:rPr>
              <a:t>assessing the possible impacts of the hazard to the community and is used to determine  the appropriate level of response/action from the national to the local government. </a:t>
            </a:r>
            <a:r>
              <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rPr>
              <a:t>HAZARD SPECIFIC, AREA FOCUS &amp; TIME BOUND</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530" y="1230420"/>
            <a:ext cx="4161106" cy="214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622" t="262" r="-3628" b="-262"/>
          <a:stretch/>
        </p:blipFill>
        <p:spPr bwMode="auto">
          <a:xfrm>
            <a:off x="304800" y="1230420"/>
            <a:ext cx="5337355" cy="427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0470"/>
          <a:stretch/>
        </p:blipFill>
        <p:spPr bwMode="auto">
          <a:xfrm>
            <a:off x="6511636" y="3376383"/>
            <a:ext cx="2286000" cy="215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105"/>
          <a:stretch/>
        </p:blipFill>
        <p:spPr bwMode="auto">
          <a:xfrm>
            <a:off x="3539836" y="3376383"/>
            <a:ext cx="2971800" cy="213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849652" y="820896"/>
            <a:ext cx="6023904" cy="400110"/>
          </a:xfrm>
          <a:prstGeom prst="rect">
            <a:avLst/>
          </a:prstGeom>
          <a:noFill/>
        </p:spPr>
        <p:txBody>
          <a:bodyPr wrap="square" rtlCol="0">
            <a:spAutoFit/>
          </a:bodyPr>
          <a:lstStyle/>
          <a:p>
            <a:pPr algn="r"/>
            <a:r>
              <a:rPr lang="en-PH" sz="2000" b="1" dirty="0">
                <a:solidFill>
                  <a:srgbClr val="FF0000"/>
                </a:solidFill>
                <a:latin typeface="Tahoma" panose="020B0604030504040204" pitchFamily="34" charset="0"/>
                <a:ea typeface="Tahoma" panose="020B0604030504040204" pitchFamily="34" charset="0"/>
                <a:cs typeface="Tahoma" panose="020B0604030504040204" pitchFamily="34" charset="0"/>
              </a:rPr>
              <a:t>Pre-Disaster Risk Assessment (PDRA)</a:t>
            </a:r>
          </a:p>
        </p:txBody>
      </p:sp>
      <p:sp>
        <p:nvSpPr>
          <p:cNvPr id="19" name="Text Box 2">
            <a:extLst>
              <a:ext uri="{FF2B5EF4-FFF2-40B4-BE49-F238E27FC236}">
                <a16:creationId xmlns:a16="http://schemas.microsoft.com/office/drawing/2014/main" id="{A3AEF96C-7727-4849-8EFE-6BC5193DD61C}"/>
              </a:ext>
            </a:extLst>
          </p:cNvPr>
          <p:cNvSpPr txBox="1">
            <a:spLocks noChangeArrowheads="1"/>
          </p:cNvSpPr>
          <p:nvPr/>
        </p:nvSpPr>
        <p:spPr bwMode="auto">
          <a:xfrm>
            <a:off x="284471" y="148813"/>
            <a:ext cx="32056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2060"/>
                </a:solidFill>
                <a:latin typeface="Tahoma" panose="020B0604030504040204" pitchFamily="34" charset="0"/>
                <a:ea typeface="Tahoma" panose="020B0604030504040204" pitchFamily="34" charset="0"/>
                <a:cs typeface="Tahoma" panose="020B0604030504040204" pitchFamily="34" charset="0"/>
              </a:rPr>
              <a:t>Warning Communication and Dissemination</a:t>
            </a:r>
          </a:p>
        </p:txBody>
      </p:sp>
    </p:spTree>
    <p:extLst>
      <p:ext uri="{BB962C8B-B14F-4D97-AF65-F5344CB8AC3E}">
        <p14:creationId xmlns:p14="http://schemas.microsoft.com/office/powerpoint/2010/main" val="1527684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2" name="Group 21"/>
          <p:cNvGrpSpPr>
            <a:grpSpLocks/>
          </p:cNvGrpSpPr>
          <p:nvPr/>
        </p:nvGrpSpPr>
        <p:grpSpPr bwMode="auto">
          <a:xfrm>
            <a:off x="0" y="0"/>
            <a:ext cx="9144001" cy="6858000"/>
            <a:chOff x="133" y="144"/>
            <a:chExt cx="5495" cy="4067"/>
          </a:xfrm>
        </p:grpSpPr>
        <p:sp>
          <p:nvSpPr>
            <p:cNvPr id="23" name="Rounded Rectangle 22"/>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24" name="Group 9"/>
            <p:cNvGrpSpPr>
              <a:grpSpLocks noChangeAspect="1"/>
            </p:cNvGrpSpPr>
            <p:nvPr/>
          </p:nvGrpSpPr>
          <p:grpSpPr bwMode="auto">
            <a:xfrm flipV="1">
              <a:off x="133" y="144"/>
              <a:ext cx="5495" cy="707"/>
              <a:chOff x="-3905250" y="4294188"/>
              <a:chExt cx="13011150" cy="1892300"/>
            </a:xfrm>
          </p:grpSpPr>
          <p:sp>
            <p:nvSpPr>
              <p:cNvPr id="25" name="Freeform 2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26"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29"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pic>
        <p:nvPicPr>
          <p:cNvPr id="18" name="Picture 2"/>
          <p:cNvPicPr>
            <a:picLocks noChangeAspect="1" noChangeArrowheads="1"/>
          </p:cNvPicPr>
          <p:nvPr/>
        </p:nvPicPr>
        <p:blipFill rotWithShape="1">
          <a:blip r:embed="rId3"/>
          <a:srcRect t="-1" b="44558"/>
          <a:stretch/>
        </p:blipFill>
        <p:spPr bwMode="auto">
          <a:xfrm>
            <a:off x="134473" y="1752600"/>
            <a:ext cx="8916519" cy="4038742"/>
          </a:xfrm>
          <a:prstGeom prst="rect">
            <a:avLst/>
          </a:prstGeom>
          <a:noFill/>
          <a:ln w="9525">
            <a:noFill/>
            <a:miter lim="800000"/>
            <a:headEnd/>
            <a:tailEnd/>
          </a:ln>
          <a:effectLst/>
        </p:spPr>
      </p:pic>
      <p:sp>
        <p:nvSpPr>
          <p:cNvPr id="13" name="Text Box 2">
            <a:extLst>
              <a:ext uri="{FF2B5EF4-FFF2-40B4-BE49-F238E27FC236}">
                <a16:creationId xmlns:a16="http://schemas.microsoft.com/office/drawing/2014/main" id="{A3AEF96C-7727-4849-8EFE-6BC5193DD61C}"/>
              </a:ext>
            </a:extLst>
          </p:cNvPr>
          <p:cNvSpPr txBox="1">
            <a:spLocks noChangeArrowheads="1"/>
          </p:cNvSpPr>
          <p:nvPr/>
        </p:nvSpPr>
        <p:spPr bwMode="auto">
          <a:xfrm>
            <a:off x="284471" y="148813"/>
            <a:ext cx="32056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2060"/>
                </a:solidFill>
                <a:latin typeface="Tahoma" panose="020B0604030504040204" pitchFamily="34" charset="0"/>
                <a:ea typeface="Tahoma" panose="020B0604030504040204" pitchFamily="34" charset="0"/>
                <a:cs typeface="Tahoma" panose="020B0604030504040204" pitchFamily="34" charset="0"/>
              </a:rPr>
              <a:t>Warning Communication and Dissemination</a:t>
            </a:r>
          </a:p>
        </p:txBody>
      </p:sp>
    </p:spTree>
    <p:extLst>
      <p:ext uri="{BB962C8B-B14F-4D97-AF65-F5344CB8AC3E}">
        <p14:creationId xmlns:p14="http://schemas.microsoft.com/office/powerpoint/2010/main" val="104308693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D03CE97-6658-43B2-8FF4-CC379D957A41}"/>
              </a:ext>
            </a:extLst>
          </p:cNvPr>
          <p:cNvGrpSpPr>
            <a:grpSpLocks/>
          </p:cNvGrpSpPr>
          <p:nvPr/>
        </p:nvGrpSpPr>
        <p:grpSpPr bwMode="auto">
          <a:xfrm>
            <a:off x="0" y="0"/>
            <a:ext cx="9144001" cy="6858000"/>
            <a:chOff x="133" y="144"/>
            <a:chExt cx="5495" cy="4067"/>
          </a:xfrm>
        </p:grpSpPr>
        <p:sp>
          <p:nvSpPr>
            <p:cNvPr id="13" name="Rounded Rectangle 22">
              <a:extLst>
                <a:ext uri="{FF2B5EF4-FFF2-40B4-BE49-F238E27FC236}">
                  <a16:creationId xmlns:a16="http://schemas.microsoft.com/office/drawing/2014/main" id="{DDA07C84-1FC0-43B1-BB93-0A98F4413A77}"/>
                </a:ext>
              </a:extLst>
            </p:cNvPr>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14" name="Group 9">
              <a:extLst>
                <a:ext uri="{FF2B5EF4-FFF2-40B4-BE49-F238E27FC236}">
                  <a16:creationId xmlns:a16="http://schemas.microsoft.com/office/drawing/2014/main" id="{6B2DC362-F5CF-4DA6-884F-AC7D76CA2391}"/>
                </a:ext>
              </a:extLst>
            </p:cNvPr>
            <p:cNvGrpSpPr>
              <a:grpSpLocks noChangeAspect="1"/>
            </p:cNvGrpSpPr>
            <p:nvPr/>
          </p:nvGrpSpPr>
          <p:grpSpPr bwMode="auto">
            <a:xfrm flipV="1">
              <a:off x="133" y="144"/>
              <a:ext cx="5495" cy="707"/>
              <a:chOff x="-3905250" y="4294188"/>
              <a:chExt cx="13011150" cy="1892300"/>
            </a:xfrm>
          </p:grpSpPr>
          <p:sp>
            <p:nvSpPr>
              <p:cNvPr id="15" name="Freeform 24">
                <a:extLst>
                  <a:ext uri="{FF2B5EF4-FFF2-40B4-BE49-F238E27FC236}">
                    <a16:creationId xmlns:a16="http://schemas.microsoft.com/office/drawing/2014/main" id="{52F1ABA6-DDFB-4887-8654-2AFDCCE69DDD}"/>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6" name="Freeform 18">
                <a:extLst>
                  <a:ext uri="{FF2B5EF4-FFF2-40B4-BE49-F238E27FC236}">
                    <a16:creationId xmlns:a16="http://schemas.microsoft.com/office/drawing/2014/main" id="{AE23538F-295E-4B37-BC16-AA86D06C8E19}"/>
                  </a:ext>
                </a:extLst>
              </p:cNvPr>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17" name="Freeform 10">
                <a:extLst>
                  <a:ext uri="{FF2B5EF4-FFF2-40B4-BE49-F238E27FC236}">
                    <a16:creationId xmlns:a16="http://schemas.microsoft.com/office/drawing/2014/main" id="{72B1C04E-9986-4F70-8765-A201C2BD2133}"/>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pic>
        <p:nvPicPr>
          <p:cNvPr id="3074" name="Picture 2" descr="F:\dodong\rak 076.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b="15296"/>
          <a:stretch/>
        </p:blipFill>
        <p:spPr bwMode="auto">
          <a:xfrm>
            <a:off x="315899" y="1307088"/>
            <a:ext cx="4027501" cy="2274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0" y="1797913"/>
            <a:ext cx="3886200" cy="646331"/>
          </a:xfrm>
          <a:prstGeom prst="rect">
            <a:avLst/>
          </a:prstGeom>
        </p:spPr>
        <p:txBody>
          <a:bodyPr wrap="square">
            <a:spAutoFit/>
          </a:bodyPr>
          <a:lstStyle/>
          <a:p>
            <a:r>
              <a:rPr lang="en-US" b="1" dirty="0">
                <a:solidFill>
                  <a:schemeClr val="tx2"/>
                </a:solidFill>
                <a:latin typeface="Tahoma" panose="020B0604030504040204" pitchFamily="34" charset="0"/>
                <a:ea typeface="Tahoma" panose="020B0604030504040204" pitchFamily="34" charset="0"/>
                <a:cs typeface="Tahoma" panose="020B0604030504040204" pitchFamily="34" charset="0"/>
              </a:rPr>
              <a:t>Conduct Press Conferences and press briefing in PAGASA</a:t>
            </a:r>
          </a:p>
        </p:txBody>
      </p:sp>
      <p:pic>
        <p:nvPicPr>
          <p:cNvPr id="10" name="Picture 2">
            <a:extLst>
              <a:ext uri="{FF2B5EF4-FFF2-40B4-BE49-F238E27FC236}">
                <a16:creationId xmlns:a16="http://schemas.microsoft.com/office/drawing/2014/main" id="{1DE3694B-9322-43DC-985B-73D031010BAB}"/>
              </a:ext>
            </a:extLst>
          </p:cNvPr>
          <p:cNvPicPr>
            <a:picLocks noChangeAspect="1" noChangeArrowheads="1"/>
          </p:cNvPicPr>
          <p:nvPr/>
        </p:nvPicPr>
        <p:blipFill rotWithShape="1">
          <a:blip r:embed="rId4"/>
          <a:srcRect l="1615" t="64355" r="1195" b="12221"/>
          <a:stretch/>
        </p:blipFill>
        <p:spPr bwMode="auto">
          <a:xfrm>
            <a:off x="234959" y="4419600"/>
            <a:ext cx="8686800" cy="1752600"/>
          </a:xfrm>
          <a:prstGeom prst="rect">
            <a:avLst/>
          </a:prstGeom>
          <a:noFill/>
          <a:ln w="9525">
            <a:noFill/>
            <a:miter lim="800000"/>
            <a:headEnd/>
            <a:tailEnd/>
          </a:ln>
          <a:effectLst/>
        </p:spPr>
      </p:pic>
      <p:sp>
        <p:nvSpPr>
          <p:cNvPr id="11" name="TextBox 10">
            <a:extLst>
              <a:ext uri="{FF2B5EF4-FFF2-40B4-BE49-F238E27FC236}">
                <a16:creationId xmlns:a16="http://schemas.microsoft.com/office/drawing/2014/main" id="{6E68CDC1-68FE-4F46-960E-4A40E735A020}"/>
              </a:ext>
            </a:extLst>
          </p:cNvPr>
          <p:cNvSpPr txBox="1"/>
          <p:nvPr/>
        </p:nvSpPr>
        <p:spPr>
          <a:xfrm>
            <a:off x="234959" y="4050268"/>
            <a:ext cx="2950407" cy="369332"/>
          </a:xfrm>
          <a:prstGeom prst="rect">
            <a:avLst/>
          </a:prstGeom>
          <a:noFill/>
        </p:spPr>
        <p:txBody>
          <a:bodyPr wrap="square" rtlCol="0">
            <a:spAutoFit/>
          </a:bodyPr>
          <a:lstStyle/>
          <a:p>
            <a:r>
              <a:rPr lang="en-PH" b="1" dirty="0">
                <a:solidFill>
                  <a:schemeClr val="tx2"/>
                </a:solidFill>
                <a:latin typeface="Tahoma" panose="020B0604030504040204" pitchFamily="34" charset="0"/>
                <a:ea typeface="Tahoma" panose="020B0604030504040204" pitchFamily="34" charset="0"/>
                <a:cs typeface="Tahoma" panose="020B0604030504040204" pitchFamily="34" charset="0"/>
              </a:rPr>
              <a:t>Media Coverage</a:t>
            </a:r>
          </a:p>
        </p:txBody>
      </p:sp>
      <p:sp>
        <p:nvSpPr>
          <p:cNvPr id="21" name="Text Box 2">
            <a:extLst>
              <a:ext uri="{FF2B5EF4-FFF2-40B4-BE49-F238E27FC236}">
                <a16:creationId xmlns:a16="http://schemas.microsoft.com/office/drawing/2014/main" id="{A3AEF96C-7727-4849-8EFE-6BC5193DD61C}"/>
              </a:ext>
            </a:extLst>
          </p:cNvPr>
          <p:cNvSpPr txBox="1">
            <a:spLocks noChangeArrowheads="1"/>
          </p:cNvSpPr>
          <p:nvPr/>
        </p:nvSpPr>
        <p:spPr bwMode="auto">
          <a:xfrm>
            <a:off x="284471" y="148813"/>
            <a:ext cx="32056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2060"/>
                </a:solidFill>
                <a:latin typeface="Tahoma" panose="020B0604030504040204" pitchFamily="34" charset="0"/>
                <a:ea typeface="Tahoma" panose="020B0604030504040204" pitchFamily="34" charset="0"/>
                <a:cs typeface="Tahoma" panose="020B0604030504040204" pitchFamily="34" charset="0"/>
              </a:rPr>
              <a:t>Warning Communication and Dissemination</a:t>
            </a:r>
          </a:p>
        </p:txBody>
      </p:sp>
    </p:spTree>
    <p:extLst>
      <p:ext uri="{BB962C8B-B14F-4D97-AF65-F5344CB8AC3E}">
        <p14:creationId xmlns:p14="http://schemas.microsoft.com/office/powerpoint/2010/main" val="1571868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FA775EC-5C52-4280-A121-66F26D9CF50B}"/>
              </a:ext>
            </a:extLst>
          </p:cNvPr>
          <p:cNvGrpSpPr>
            <a:grpSpLocks/>
          </p:cNvGrpSpPr>
          <p:nvPr/>
        </p:nvGrpSpPr>
        <p:grpSpPr bwMode="auto">
          <a:xfrm>
            <a:off x="0" y="0"/>
            <a:ext cx="9144001" cy="6858000"/>
            <a:chOff x="133" y="144"/>
            <a:chExt cx="5495" cy="4067"/>
          </a:xfrm>
        </p:grpSpPr>
        <p:sp>
          <p:nvSpPr>
            <p:cNvPr id="40" name="Rounded Rectangle 22">
              <a:extLst>
                <a:ext uri="{FF2B5EF4-FFF2-40B4-BE49-F238E27FC236}">
                  <a16:creationId xmlns:a16="http://schemas.microsoft.com/office/drawing/2014/main" id="{F8F910BF-B61B-4758-9533-CABBDFE8F81A}"/>
                </a:ext>
              </a:extLst>
            </p:cNvPr>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41" name="Group 9">
              <a:extLst>
                <a:ext uri="{FF2B5EF4-FFF2-40B4-BE49-F238E27FC236}">
                  <a16:creationId xmlns:a16="http://schemas.microsoft.com/office/drawing/2014/main" id="{BB8E4C42-6F00-42CA-B085-D01558152958}"/>
                </a:ext>
              </a:extLst>
            </p:cNvPr>
            <p:cNvGrpSpPr>
              <a:grpSpLocks noChangeAspect="1"/>
            </p:cNvGrpSpPr>
            <p:nvPr/>
          </p:nvGrpSpPr>
          <p:grpSpPr bwMode="auto">
            <a:xfrm flipV="1">
              <a:off x="133" y="144"/>
              <a:ext cx="5495" cy="707"/>
              <a:chOff x="-3905250" y="4294188"/>
              <a:chExt cx="13011150" cy="1892300"/>
            </a:xfrm>
          </p:grpSpPr>
          <p:sp>
            <p:nvSpPr>
              <p:cNvPr id="42" name="Freeform 24">
                <a:extLst>
                  <a:ext uri="{FF2B5EF4-FFF2-40B4-BE49-F238E27FC236}">
                    <a16:creationId xmlns:a16="http://schemas.microsoft.com/office/drawing/2014/main" id="{C1B61539-4F4A-40B0-8B8B-AF11219341E8}"/>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43" name="Freeform 18">
                <a:extLst>
                  <a:ext uri="{FF2B5EF4-FFF2-40B4-BE49-F238E27FC236}">
                    <a16:creationId xmlns:a16="http://schemas.microsoft.com/office/drawing/2014/main" id="{439007C8-399F-4699-BF43-13233B9B2F5E}"/>
                  </a:ext>
                </a:extLst>
              </p:cNvPr>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44" name="Freeform 10">
                <a:extLst>
                  <a:ext uri="{FF2B5EF4-FFF2-40B4-BE49-F238E27FC236}">
                    <a16:creationId xmlns:a16="http://schemas.microsoft.com/office/drawing/2014/main" id="{E3087F37-2F89-4BEA-9367-BCC15E3C8C52}"/>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grpSp>
        <p:nvGrpSpPr>
          <p:cNvPr id="20" name="Group 19"/>
          <p:cNvGrpSpPr/>
          <p:nvPr/>
        </p:nvGrpSpPr>
        <p:grpSpPr>
          <a:xfrm>
            <a:off x="306374" y="1600200"/>
            <a:ext cx="8450727" cy="4718499"/>
            <a:chOff x="386245" y="6918249"/>
            <a:chExt cx="10887344" cy="6125693"/>
          </a:xfrm>
        </p:grpSpPr>
        <p:grpSp>
          <p:nvGrpSpPr>
            <p:cNvPr id="21" name="Group 29"/>
            <p:cNvGrpSpPr/>
            <p:nvPr/>
          </p:nvGrpSpPr>
          <p:grpSpPr>
            <a:xfrm>
              <a:off x="386249" y="6989647"/>
              <a:ext cx="10768125" cy="5892828"/>
              <a:chOff x="432934" y="827548"/>
              <a:chExt cx="10768125" cy="5892828"/>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9832" y="1734731"/>
                <a:ext cx="1197797" cy="2129417"/>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303" y="4048100"/>
                <a:ext cx="1197797" cy="2129417"/>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3462" y="1734733"/>
                <a:ext cx="1197796" cy="2129416"/>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302" y="1734731"/>
                <a:ext cx="1197797" cy="2129417"/>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3475" y="4048123"/>
                <a:ext cx="1197784" cy="2129394"/>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9832" y="4048099"/>
                <a:ext cx="1197797" cy="2129417"/>
              </a:xfrm>
              <a:prstGeom prst="rect">
                <a:avLst/>
              </a:prstGeom>
            </p:spPr>
          </p:pic>
          <p:sp>
            <p:nvSpPr>
              <p:cNvPr id="33" name="Title 1"/>
              <p:cNvSpPr txBox="1">
                <a:spLocks/>
              </p:cNvSpPr>
              <p:nvPr/>
            </p:nvSpPr>
            <p:spPr>
              <a:xfrm>
                <a:off x="432934" y="827548"/>
                <a:ext cx="4877994" cy="756656"/>
              </a:xfrm>
              <a:prstGeom prst="rect">
                <a:avLst/>
              </a:prstGeom>
            </p:spPr>
            <p:txBody>
              <a:bodyPr/>
              <a:lst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PH" sz="2000" dirty="0">
                    <a:solidFill>
                      <a:srgbClr val="000099"/>
                    </a:solidFill>
                    <a:latin typeface="Tahoma" panose="020B0604030504040204" pitchFamily="34" charset="0"/>
                    <a:ea typeface="Tahoma" panose="020B0604030504040204" pitchFamily="34" charset="0"/>
                    <a:cs typeface="Tahoma" panose="020B0604030504040204" pitchFamily="34" charset="0"/>
                  </a:rPr>
                  <a:t>PAGASA Mobile Application</a:t>
                </a:r>
              </a:p>
            </p:txBody>
          </p:sp>
          <p:sp>
            <p:nvSpPr>
              <p:cNvPr id="34" name="Title 1"/>
              <p:cNvSpPr txBox="1">
                <a:spLocks/>
              </p:cNvSpPr>
              <p:nvPr/>
            </p:nvSpPr>
            <p:spPr>
              <a:xfrm>
                <a:off x="6299754" y="827548"/>
                <a:ext cx="4877994" cy="756656"/>
              </a:xfrm>
              <a:prstGeom prst="rect">
                <a:avLst/>
              </a:prstGeom>
            </p:spPr>
            <p:txBody>
              <a:bodyPr/>
              <a:lst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PH" sz="2000" dirty="0">
                    <a:solidFill>
                      <a:srgbClr val="000099"/>
                    </a:solidFill>
                    <a:latin typeface="Tahoma" panose="020B0604030504040204" pitchFamily="34" charset="0"/>
                    <a:ea typeface="Tahoma" panose="020B0604030504040204" pitchFamily="34" charset="0"/>
                    <a:cs typeface="Tahoma" panose="020B0604030504040204" pitchFamily="34" charset="0"/>
                  </a:rPr>
                  <a:t>Social Media Networks</a:t>
                </a:r>
              </a:p>
            </p:txBody>
          </p:sp>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rcRect t="1480" b="10602"/>
              <a:stretch>
                <a:fillRect/>
              </a:stretch>
            </p:blipFill>
            <p:spPr bwMode="auto">
              <a:xfrm>
                <a:off x="5624246" y="1725952"/>
                <a:ext cx="1938065" cy="2958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5" descr="L:\caravan\fb.jpg"/>
              <p:cNvPicPr>
                <a:picLocks noChangeAspect="1" noChangeArrowheads="1"/>
              </p:cNvPicPr>
              <p:nvPr/>
            </p:nvPicPr>
            <p:blipFill>
              <a:blip r:embed="rId10" cstate="print">
                <a:extLst>
                  <a:ext uri="{28A0092B-C50C-407E-A947-70E740481C1C}">
                    <a14:useLocalDpi xmlns:a14="http://schemas.microsoft.com/office/drawing/2010/main" val="0"/>
                  </a:ext>
                </a:extLst>
              </a:blip>
              <a:srcRect l="4420" t="6837" r="1570"/>
              <a:stretch>
                <a:fillRect/>
              </a:stretch>
            </p:blipFill>
            <p:spPr bwMode="auto">
              <a:xfrm>
                <a:off x="7644027" y="1725952"/>
                <a:ext cx="3557032" cy="2093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6" descr="L:\caravan\Twitte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44027" y="3855370"/>
                <a:ext cx="3557032" cy="1739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7"/>
              <p:cNvPicPr>
                <a:picLocks noChangeAspect="1"/>
              </p:cNvPicPr>
              <p:nvPr/>
            </p:nvPicPr>
            <p:blipFill>
              <a:blip r:embed="rId12" cstate="print"/>
              <a:stretch>
                <a:fillRect/>
              </a:stretch>
            </p:blipFill>
            <p:spPr>
              <a:xfrm>
                <a:off x="5624246" y="4868412"/>
                <a:ext cx="3331007" cy="1851964"/>
              </a:xfrm>
              <a:prstGeom prst="rect">
                <a:avLst/>
              </a:prstGeom>
            </p:spPr>
          </p:pic>
        </p:grpSp>
        <p:sp>
          <p:nvSpPr>
            <p:cNvPr id="22" name="Round Diagonal Corner Rectangle 21"/>
            <p:cNvSpPr/>
            <p:nvPr/>
          </p:nvSpPr>
          <p:spPr>
            <a:xfrm flipH="1">
              <a:off x="386245" y="6919574"/>
              <a:ext cx="5007845" cy="6124368"/>
            </a:xfrm>
            <a:prstGeom prst="round2Diag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Diagonal Corner Rectangle 22"/>
            <p:cNvSpPr/>
            <p:nvPr/>
          </p:nvSpPr>
          <p:spPr>
            <a:xfrm>
              <a:off x="5513306" y="6918249"/>
              <a:ext cx="5760283" cy="6125693"/>
            </a:xfrm>
            <a:prstGeom prst="round2Diag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5" name="Picture 19">
            <a:extLst>
              <a:ext uri="{FF2B5EF4-FFF2-40B4-BE49-F238E27FC236}">
                <a16:creationId xmlns:a16="http://schemas.microsoft.com/office/drawing/2014/main" id="{AC9ACE3F-5F04-419B-B441-D3B02A9861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27989" t="19809" r="26733" b="28355"/>
          <a:stretch>
            <a:fillRect/>
          </a:stretch>
        </p:blipFill>
        <p:spPr bwMode="auto">
          <a:xfrm>
            <a:off x="6991350" y="5503837"/>
            <a:ext cx="583048" cy="46373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6">
            <a:extLst>
              <a:ext uri="{FF2B5EF4-FFF2-40B4-BE49-F238E27FC236}">
                <a16:creationId xmlns:a16="http://schemas.microsoft.com/office/drawing/2014/main" id="{70851966-3191-4ECD-8828-1B0259C54338}"/>
              </a:ext>
            </a:extLst>
          </p:cNvPr>
          <p:cNvPicPr>
            <a:picLocks noChangeAspect="1" noChangeArrowheads="1"/>
          </p:cNvPicPr>
          <p:nvPr/>
        </p:nvPicPr>
        <p:blipFill>
          <a:blip r:embed="rId14"/>
          <a:srcRect/>
          <a:stretch>
            <a:fillRect/>
          </a:stretch>
        </p:blipFill>
        <p:spPr bwMode="auto">
          <a:xfrm>
            <a:off x="7604282" y="5496538"/>
            <a:ext cx="937416" cy="479957"/>
          </a:xfrm>
          <a:prstGeom prst="rect">
            <a:avLst/>
          </a:prstGeom>
          <a:noFill/>
          <a:ln w="9525">
            <a:noFill/>
            <a:miter lim="800000"/>
            <a:headEnd/>
            <a:tailEnd/>
          </a:ln>
          <a:effectLst/>
        </p:spPr>
      </p:pic>
      <p:sp>
        <p:nvSpPr>
          <p:cNvPr id="29" name="Text Box 2">
            <a:extLst>
              <a:ext uri="{FF2B5EF4-FFF2-40B4-BE49-F238E27FC236}">
                <a16:creationId xmlns:a16="http://schemas.microsoft.com/office/drawing/2014/main" id="{A3AEF96C-7727-4849-8EFE-6BC5193DD61C}"/>
              </a:ext>
            </a:extLst>
          </p:cNvPr>
          <p:cNvSpPr txBox="1">
            <a:spLocks noChangeArrowheads="1"/>
          </p:cNvSpPr>
          <p:nvPr/>
        </p:nvSpPr>
        <p:spPr bwMode="auto">
          <a:xfrm>
            <a:off x="284471" y="148813"/>
            <a:ext cx="32056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2060"/>
                </a:solidFill>
                <a:latin typeface="Tahoma" panose="020B0604030504040204" pitchFamily="34" charset="0"/>
                <a:ea typeface="Tahoma" panose="020B0604030504040204" pitchFamily="34" charset="0"/>
                <a:cs typeface="Tahoma" panose="020B0604030504040204" pitchFamily="34" charset="0"/>
              </a:rPr>
              <a:t>Warning Communication and Dissemination</a:t>
            </a:r>
          </a:p>
        </p:txBody>
      </p:sp>
    </p:spTree>
    <p:extLst>
      <p:ext uri="{BB962C8B-B14F-4D97-AF65-F5344CB8AC3E}">
        <p14:creationId xmlns:p14="http://schemas.microsoft.com/office/powerpoint/2010/main" val="2069427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2AE9FA-96FF-4969-8816-A8A1EB864981}"/>
              </a:ext>
            </a:extLst>
          </p:cNvPr>
          <p:cNvGrpSpPr>
            <a:grpSpLocks/>
          </p:cNvGrpSpPr>
          <p:nvPr/>
        </p:nvGrpSpPr>
        <p:grpSpPr bwMode="auto">
          <a:xfrm>
            <a:off x="0" y="0"/>
            <a:ext cx="9144001" cy="6858000"/>
            <a:chOff x="133" y="144"/>
            <a:chExt cx="5495" cy="4067"/>
          </a:xfrm>
        </p:grpSpPr>
        <p:sp>
          <p:nvSpPr>
            <p:cNvPr id="23" name="Rounded Rectangle 22">
              <a:extLst>
                <a:ext uri="{FF2B5EF4-FFF2-40B4-BE49-F238E27FC236}">
                  <a16:creationId xmlns:a16="http://schemas.microsoft.com/office/drawing/2014/main" id="{36CEA95D-F8DE-4235-B23D-E9BCAD14F758}"/>
                </a:ext>
              </a:extLst>
            </p:cNvPr>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24" name="Group 9">
              <a:extLst>
                <a:ext uri="{FF2B5EF4-FFF2-40B4-BE49-F238E27FC236}">
                  <a16:creationId xmlns:a16="http://schemas.microsoft.com/office/drawing/2014/main" id="{B01B2BEC-EAFF-49BD-8FA0-ADC28108699D}"/>
                </a:ext>
              </a:extLst>
            </p:cNvPr>
            <p:cNvGrpSpPr>
              <a:grpSpLocks noChangeAspect="1"/>
            </p:cNvGrpSpPr>
            <p:nvPr/>
          </p:nvGrpSpPr>
          <p:grpSpPr bwMode="auto">
            <a:xfrm flipV="1">
              <a:off x="133" y="144"/>
              <a:ext cx="5495" cy="707"/>
              <a:chOff x="-3905250" y="4294188"/>
              <a:chExt cx="13011150" cy="1892300"/>
            </a:xfrm>
          </p:grpSpPr>
          <p:sp>
            <p:nvSpPr>
              <p:cNvPr id="25" name="Freeform 24">
                <a:extLst>
                  <a:ext uri="{FF2B5EF4-FFF2-40B4-BE49-F238E27FC236}">
                    <a16:creationId xmlns:a16="http://schemas.microsoft.com/office/drawing/2014/main" id="{3036AFD4-ABAC-4210-B8F6-E66C48A36139}"/>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26" name="Freeform 18">
                <a:extLst>
                  <a:ext uri="{FF2B5EF4-FFF2-40B4-BE49-F238E27FC236}">
                    <a16:creationId xmlns:a16="http://schemas.microsoft.com/office/drawing/2014/main" id="{4B97D2A3-0093-48C5-B541-AAF89B2B1D68}"/>
                  </a:ext>
                </a:extLst>
              </p:cNvPr>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27" name="Freeform 10">
                <a:extLst>
                  <a:ext uri="{FF2B5EF4-FFF2-40B4-BE49-F238E27FC236}">
                    <a16:creationId xmlns:a16="http://schemas.microsoft.com/office/drawing/2014/main" id="{3D5C107F-2FF2-42D5-8C47-A8F19A3A8F91}"/>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pic>
        <p:nvPicPr>
          <p:cNvPr id="2" name="Picture 1">
            <a:extLst>
              <a:ext uri="{FF2B5EF4-FFF2-40B4-BE49-F238E27FC236}">
                <a16:creationId xmlns:a16="http://schemas.microsoft.com/office/drawing/2014/main" id="{9293C5C0-D4A4-4E8C-A856-B4369E6486AE}"/>
              </a:ext>
            </a:extLst>
          </p:cNvPr>
          <p:cNvPicPr>
            <a:picLocks noChangeAspect="1"/>
          </p:cNvPicPr>
          <p:nvPr/>
        </p:nvPicPr>
        <p:blipFill>
          <a:blip r:embed="rId3"/>
          <a:stretch>
            <a:fillRect/>
          </a:stretch>
        </p:blipFill>
        <p:spPr>
          <a:xfrm>
            <a:off x="1443456" y="1143000"/>
            <a:ext cx="6405144" cy="2928734"/>
          </a:xfrm>
          <a:prstGeom prst="rect">
            <a:avLst/>
          </a:prstGeom>
        </p:spPr>
      </p:pic>
      <p:sp>
        <p:nvSpPr>
          <p:cNvPr id="18" name="TextBox 9">
            <a:extLst>
              <a:ext uri="{FF2B5EF4-FFF2-40B4-BE49-F238E27FC236}">
                <a16:creationId xmlns:a16="http://schemas.microsoft.com/office/drawing/2014/main" id="{0F4AE38B-666E-49E5-85F0-E912783EC501}"/>
              </a:ext>
            </a:extLst>
          </p:cNvPr>
          <p:cNvSpPr txBox="1">
            <a:spLocks noChangeArrowheads="1"/>
          </p:cNvSpPr>
          <p:nvPr/>
        </p:nvSpPr>
        <p:spPr bwMode="auto">
          <a:xfrm>
            <a:off x="1395831" y="4230192"/>
            <a:ext cx="3083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en-US" sz="1200" dirty="0">
                <a:solidFill>
                  <a:prstClr val="black"/>
                </a:solidFill>
                <a:latin typeface="Tahoma" pitchFamily="34" charset="0"/>
                <a:cs typeface="Tahoma" pitchFamily="34" charset="0"/>
                <a:hlinkClick r:id="rId4"/>
              </a:rPr>
              <a:t>http://www.bagong.pagasa.dost.gov.ph</a:t>
            </a:r>
            <a:endParaRPr lang="en-US" altLang="en-US" sz="1200" dirty="0">
              <a:solidFill>
                <a:prstClr val="black"/>
              </a:solidFill>
              <a:latin typeface="Tahoma" pitchFamily="34" charset="0"/>
              <a:cs typeface="Tahoma" pitchFamily="34" charset="0"/>
            </a:endParaRPr>
          </a:p>
          <a:p>
            <a:pPr algn="ctr" fontAlgn="base">
              <a:spcBef>
                <a:spcPct val="0"/>
              </a:spcBef>
              <a:spcAft>
                <a:spcPct val="0"/>
              </a:spcAft>
            </a:pPr>
            <a:endParaRPr lang="en-US" altLang="en-US" sz="1200" dirty="0">
              <a:solidFill>
                <a:prstClr val="black"/>
              </a:solidFill>
              <a:latin typeface="Tahoma" pitchFamily="34" charset="0"/>
              <a:cs typeface="Tahoma" pitchFamily="34" charset="0"/>
            </a:endParaRPr>
          </a:p>
        </p:txBody>
      </p:sp>
      <p:pic>
        <p:nvPicPr>
          <p:cNvPr id="19" name="Picture 4" descr="H:\SSOP images\fax.GIF">
            <a:extLst>
              <a:ext uri="{FF2B5EF4-FFF2-40B4-BE49-F238E27FC236}">
                <a16:creationId xmlns:a16="http://schemas.microsoft.com/office/drawing/2014/main" id="{C668380B-036F-4C46-861A-668B9B248C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347" r="630" b="19749"/>
          <a:stretch/>
        </p:blipFill>
        <p:spPr bwMode="auto">
          <a:xfrm>
            <a:off x="5965209" y="4974689"/>
            <a:ext cx="1883391" cy="1143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descr="H:\SSOP images\radio.GIF">
            <a:extLst>
              <a:ext uri="{FF2B5EF4-FFF2-40B4-BE49-F238E27FC236}">
                <a16:creationId xmlns:a16="http://schemas.microsoft.com/office/drawing/2014/main" id="{991FA0D0-09F1-4D15-BF2E-062C1AFCBC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14" t="1015" r="5295" b="3513"/>
          <a:stretch/>
        </p:blipFill>
        <p:spPr bwMode="auto">
          <a:xfrm>
            <a:off x="3915900" y="4719646"/>
            <a:ext cx="1752600" cy="141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a:extLst>
              <a:ext uri="{FF2B5EF4-FFF2-40B4-BE49-F238E27FC236}">
                <a16:creationId xmlns:a16="http://schemas.microsoft.com/office/drawing/2014/main" id="{B41A25A5-483F-4D6F-B3D2-D9D404BF2D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4833" y="4850315"/>
            <a:ext cx="1797843" cy="115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2">
            <a:extLst>
              <a:ext uri="{FF2B5EF4-FFF2-40B4-BE49-F238E27FC236}">
                <a16:creationId xmlns:a16="http://schemas.microsoft.com/office/drawing/2014/main" id="{A3AEF96C-7727-4849-8EFE-6BC5193DD61C}"/>
              </a:ext>
            </a:extLst>
          </p:cNvPr>
          <p:cNvSpPr txBox="1">
            <a:spLocks noChangeArrowheads="1"/>
          </p:cNvSpPr>
          <p:nvPr/>
        </p:nvSpPr>
        <p:spPr bwMode="auto">
          <a:xfrm>
            <a:off x="284471" y="148813"/>
            <a:ext cx="32056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2060"/>
                </a:solidFill>
                <a:latin typeface="Tahoma" panose="020B0604030504040204" pitchFamily="34" charset="0"/>
                <a:ea typeface="Tahoma" panose="020B0604030504040204" pitchFamily="34" charset="0"/>
                <a:cs typeface="Tahoma" panose="020B0604030504040204" pitchFamily="34" charset="0"/>
              </a:rPr>
              <a:t>Warning Communication and Dissemination</a:t>
            </a:r>
          </a:p>
        </p:txBody>
      </p:sp>
    </p:spTree>
    <p:extLst>
      <p:ext uri="{BB962C8B-B14F-4D97-AF65-F5344CB8AC3E}">
        <p14:creationId xmlns:p14="http://schemas.microsoft.com/office/powerpoint/2010/main" val="194275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FF19665-6ED8-43D6-AD73-1DEDAFB4FAE8}"/>
              </a:ext>
            </a:extLst>
          </p:cNvPr>
          <p:cNvGrpSpPr>
            <a:grpSpLocks/>
          </p:cNvGrpSpPr>
          <p:nvPr/>
        </p:nvGrpSpPr>
        <p:grpSpPr bwMode="auto">
          <a:xfrm>
            <a:off x="0" y="0"/>
            <a:ext cx="9144001" cy="6858000"/>
            <a:chOff x="133" y="144"/>
            <a:chExt cx="5495" cy="4067"/>
          </a:xfrm>
        </p:grpSpPr>
        <p:sp>
          <p:nvSpPr>
            <p:cNvPr id="16" name="Rounded Rectangle 22">
              <a:extLst>
                <a:ext uri="{FF2B5EF4-FFF2-40B4-BE49-F238E27FC236}">
                  <a16:creationId xmlns:a16="http://schemas.microsoft.com/office/drawing/2014/main" id="{E12F80A1-70A4-46BF-A62C-104A134D486D}"/>
                </a:ext>
              </a:extLst>
            </p:cNvPr>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17" name="Group 9">
              <a:extLst>
                <a:ext uri="{FF2B5EF4-FFF2-40B4-BE49-F238E27FC236}">
                  <a16:creationId xmlns:a16="http://schemas.microsoft.com/office/drawing/2014/main" id="{BEB8A61E-75B9-47CA-92E8-611C8F4EE8C3}"/>
                </a:ext>
              </a:extLst>
            </p:cNvPr>
            <p:cNvGrpSpPr>
              <a:grpSpLocks noChangeAspect="1"/>
            </p:cNvGrpSpPr>
            <p:nvPr/>
          </p:nvGrpSpPr>
          <p:grpSpPr bwMode="auto">
            <a:xfrm flipV="1">
              <a:off x="133" y="144"/>
              <a:ext cx="5495" cy="707"/>
              <a:chOff x="-3905250" y="4294188"/>
              <a:chExt cx="13011150" cy="1892300"/>
            </a:xfrm>
          </p:grpSpPr>
          <p:sp>
            <p:nvSpPr>
              <p:cNvPr id="18" name="Freeform 24">
                <a:extLst>
                  <a:ext uri="{FF2B5EF4-FFF2-40B4-BE49-F238E27FC236}">
                    <a16:creationId xmlns:a16="http://schemas.microsoft.com/office/drawing/2014/main" id="{0F75B711-1DC1-4D08-A751-62DA6736D859}"/>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9" name="Freeform 18">
                <a:extLst>
                  <a:ext uri="{FF2B5EF4-FFF2-40B4-BE49-F238E27FC236}">
                    <a16:creationId xmlns:a16="http://schemas.microsoft.com/office/drawing/2014/main" id="{331115C9-A1FA-4CE5-BDFB-A76C1AEF5485}"/>
                  </a:ext>
                </a:extLst>
              </p:cNvPr>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20" name="Freeform 10">
                <a:extLst>
                  <a:ext uri="{FF2B5EF4-FFF2-40B4-BE49-F238E27FC236}">
                    <a16:creationId xmlns:a16="http://schemas.microsoft.com/office/drawing/2014/main" id="{AA916775-77FE-4BE9-AB27-63533D70AE0F}"/>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pic>
        <p:nvPicPr>
          <p:cNvPr id="7" name="Picture 2"/>
          <p:cNvPicPr>
            <a:picLocks noChangeAspect="1" noChangeArrowheads="1"/>
          </p:cNvPicPr>
          <p:nvPr/>
        </p:nvPicPr>
        <p:blipFill rotWithShape="1">
          <a:blip r:embed="rId2"/>
          <a:srcRect t="34790"/>
          <a:stretch/>
        </p:blipFill>
        <p:spPr bwMode="auto">
          <a:xfrm>
            <a:off x="2035911" y="1226654"/>
            <a:ext cx="5072177" cy="2192821"/>
          </a:xfrm>
          <a:prstGeom prst="rect">
            <a:avLst/>
          </a:prstGeom>
          <a:noFill/>
          <a:ln w="9525">
            <a:noFill/>
            <a:miter lim="800000"/>
            <a:headEnd/>
            <a:tailEnd/>
          </a:ln>
          <a:effectLst/>
        </p:spPr>
      </p:pic>
      <p:pic>
        <p:nvPicPr>
          <p:cNvPr id="10" name="Picture 1" descr="DCP_1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650" y="4180423"/>
            <a:ext cx="1895707" cy="2080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430417" y="4163259"/>
            <a:ext cx="1932004" cy="2666166"/>
          </a:xfrm>
          <a:prstGeom prst="rect">
            <a:avLst/>
          </a:prstGeom>
        </p:spPr>
      </p:pic>
      <p:sp>
        <p:nvSpPr>
          <p:cNvPr id="12" name="TextBox 11"/>
          <p:cNvSpPr txBox="1"/>
          <p:nvPr/>
        </p:nvSpPr>
        <p:spPr>
          <a:xfrm>
            <a:off x="3503068" y="3429000"/>
            <a:ext cx="2137861" cy="400110"/>
          </a:xfrm>
          <a:prstGeom prst="rect">
            <a:avLst/>
          </a:prstGeom>
          <a:noFill/>
        </p:spPr>
        <p:txBody>
          <a:bodyPr wrap="square" rtlCol="0">
            <a:spAutoFit/>
          </a:bodyPr>
          <a:lstStyle/>
          <a:p>
            <a:pPr algn="ctr"/>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Heavy Rainfall </a:t>
            </a:r>
          </a:p>
        </p:txBody>
      </p:sp>
      <p:sp>
        <p:nvSpPr>
          <p:cNvPr id="13" name="TextBox 12"/>
          <p:cNvSpPr txBox="1"/>
          <p:nvPr/>
        </p:nvSpPr>
        <p:spPr>
          <a:xfrm>
            <a:off x="6519978" y="3824760"/>
            <a:ext cx="2215291" cy="400110"/>
          </a:xfrm>
          <a:prstGeom prst="rect">
            <a:avLst/>
          </a:prstGeom>
          <a:noFill/>
        </p:spPr>
        <p:txBody>
          <a:bodyPr wrap="square" rtlCol="0">
            <a:spAutoFit/>
          </a:bodyPr>
          <a:lstStyle/>
          <a:p>
            <a:pPr algn="ctr"/>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Flood Signage</a:t>
            </a:r>
          </a:p>
        </p:txBody>
      </p:sp>
      <p:sp>
        <p:nvSpPr>
          <p:cNvPr id="14" name="TextBox 13"/>
          <p:cNvSpPr txBox="1"/>
          <p:nvPr/>
        </p:nvSpPr>
        <p:spPr>
          <a:xfrm>
            <a:off x="152401" y="3777411"/>
            <a:ext cx="2590800" cy="400110"/>
          </a:xfrm>
          <a:prstGeom prst="rect">
            <a:avLst/>
          </a:prstGeom>
          <a:noFill/>
        </p:spPr>
        <p:txBody>
          <a:bodyPr wrap="square" rtlCol="0">
            <a:spAutoFit/>
          </a:bodyPr>
          <a:lstStyle/>
          <a:p>
            <a:pPr algn="ctr"/>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Storm Surge Signage</a:t>
            </a:r>
          </a:p>
        </p:txBody>
      </p:sp>
      <p:pic>
        <p:nvPicPr>
          <p:cNvPr id="24" name="Picture 23">
            <a:extLst>
              <a:ext uri="{FF2B5EF4-FFF2-40B4-BE49-F238E27FC236}">
                <a16:creationId xmlns:a16="http://schemas.microsoft.com/office/drawing/2014/main" id="{45CCA60C-4CCA-44CD-AB57-F122CA2E6300}"/>
              </a:ext>
            </a:extLst>
          </p:cNvPr>
          <p:cNvPicPr>
            <a:picLocks noChangeAspect="1"/>
          </p:cNvPicPr>
          <p:nvPr/>
        </p:nvPicPr>
        <p:blipFill rotWithShape="1">
          <a:blip r:embed="rId4"/>
          <a:srcRect t="76854"/>
          <a:stretch/>
        </p:blipFill>
        <p:spPr>
          <a:xfrm>
            <a:off x="6668501" y="6233113"/>
            <a:ext cx="1932004" cy="617101"/>
          </a:xfrm>
          <a:prstGeom prst="rect">
            <a:avLst/>
          </a:prstGeom>
        </p:spPr>
      </p:pic>
      <p:sp>
        <p:nvSpPr>
          <p:cNvPr id="25" name="Text Box 2">
            <a:extLst>
              <a:ext uri="{FF2B5EF4-FFF2-40B4-BE49-F238E27FC236}">
                <a16:creationId xmlns:a16="http://schemas.microsoft.com/office/drawing/2014/main" id="{A3AEF96C-7727-4849-8EFE-6BC5193DD61C}"/>
              </a:ext>
            </a:extLst>
          </p:cNvPr>
          <p:cNvSpPr txBox="1">
            <a:spLocks noChangeArrowheads="1"/>
          </p:cNvSpPr>
          <p:nvPr/>
        </p:nvSpPr>
        <p:spPr bwMode="auto">
          <a:xfrm>
            <a:off x="284471" y="148813"/>
            <a:ext cx="32056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2060"/>
                </a:solidFill>
                <a:latin typeface="Tahoma" panose="020B0604030504040204" pitchFamily="34" charset="0"/>
                <a:ea typeface="Tahoma" panose="020B0604030504040204" pitchFamily="34" charset="0"/>
                <a:cs typeface="Tahoma" panose="020B0604030504040204" pitchFamily="34" charset="0"/>
              </a:rPr>
              <a:t>Warning Communication and Dissemination</a:t>
            </a:r>
          </a:p>
        </p:txBody>
      </p:sp>
    </p:spTree>
    <p:extLst>
      <p:ext uri="{BB962C8B-B14F-4D97-AF65-F5344CB8AC3E}">
        <p14:creationId xmlns:p14="http://schemas.microsoft.com/office/powerpoint/2010/main" val="30124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F61421A-E3B1-48F7-981A-57310B071E23}"/>
              </a:ext>
            </a:extLst>
          </p:cNvPr>
          <p:cNvGrpSpPr>
            <a:grpSpLocks/>
          </p:cNvGrpSpPr>
          <p:nvPr/>
        </p:nvGrpSpPr>
        <p:grpSpPr bwMode="auto">
          <a:xfrm>
            <a:off x="0" y="0"/>
            <a:ext cx="9144001" cy="6858000"/>
            <a:chOff x="133" y="144"/>
            <a:chExt cx="5495" cy="4067"/>
          </a:xfrm>
        </p:grpSpPr>
        <p:sp>
          <p:nvSpPr>
            <p:cNvPr id="12" name="Rounded Rectangle 22">
              <a:extLst>
                <a:ext uri="{FF2B5EF4-FFF2-40B4-BE49-F238E27FC236}">
                  <a16:creationId xmlns:a16="http://schemas.microsoft.com/office/drawing/2014/main" id="{FE36C599-3BF5-463B-B3C2-41D4446CEAA3}"/>
                </a:ext>
              </a:extLst>
            </p:cNvPr>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13" name="Group 9">
              <a:extLst>
                <a:ext uri="{FF2B5EF4-FFF2-40B4-BE49-F238E27FC236}">
                  <a16:creationId xmlns:a16="http://schemas.microsoft.com/office/drawing/2014/main" id="{0DDC59F8-118F-4C53-BE32-301B32BDEC9D}"/>
                </a:ext>
              </a:extLst>
            </p:cNvPr>
            <p:cNvGrpSpPr>
              <a:grpSpLocks noChangeAspect="1"/>
            </p:cNvGrpSpPr>
            <p:nvPr/>
          </p:nvGrpSpPr>
          <p:grpSpPr bwMode="auto">
            <a:xfrm flipV="1">
              <a:off x="133" y="144"/>
              <a:ext cx="5495" cy="707"/>
              <a:chOff x="-3905250" y="4294188"/>
              <a:chExt cx="13011150" cy="1892300"/>
            </a:xfrm>
          </p:grpSpPr>
          <p:sp>
            <p:nvSpPr>
              <p:cNvPr id="14" name="Freeform 24">
                <a:extLst>
                  <a:ext uri="{FF2B5EF4-FFF2-40B4-BE49-F238E27FC236}">
                    <a16:creationId xmlns:a16="http://schemas.microsoft.com/office/drawing/2014/main" id="{D3C2B2BE-D8F5-40DB-971D-79E4C7158008}"/>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6" name="Freeform 18">
                <a:extLst>
                  <a:ext uri="{FF2B5EF4-FFF2-40B4-BE49-F238E27FC236}">
                    <a16:creationId xmlns:a16="http://schemas.microsoft.com/office/drawing/2014/main" id="{F28197DF-E34D-4D19-B757-30FF006616CC}"/>
                  </a:ext>
                </a:extLst>
              </p:cNvPr>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17" name="Freeform 10">
                <a:extLst>
                  <a:ext uri="{FF2B5EF4-FFF2-40B4-BE49-F238E27FC236}">
                    <a16:creationId xmlns:a16="http://schemas.microsoft.com/office/drawing/2014/main" id="{4E4F561A-CAD5-40CA-826A-A6D614A98D0B}"/>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pic>
        <p:nvPicPr>
          <p:cNvPr id="7" name="Picture 6"/>
          <p:cNvPicPr>
            <a:picLocks noChangeAspect="1"/>
          </p:cNvPicPr>
          <p:nvPr/>
        </p:nvPicPr>
        <p:blipFill rotWithShape="1">
          <a:blip r:embed="rId2"/>
          <a:srcRect l="4413" t="4353" r="4065" b="6916"/>
          <a:stretch/>
        </p:blipFill>
        <p:spPr>
          <a:xfrm>
            <a:off x="152401" y="2064053"/>
            <a:ext cx="1973253" cy="1311950"/>
          </a:xfrm>
          <a:prstGeom prst="rect">
            <a:avLst/>
          </a:prstGeom>
          <a:ln>
            <a:noFill/>
          </a:ln>
          <a:effectLst/>
        </p:spPr>
      </p:pic>
      <p:pic>
        <p:nvPicPr>
          <p:cNvPr id="8" name="Picture 3"/>
          <p:cNvPicPr>
            <a:picLocks noChangeAspect="1" noChangeArrowheads="1"/>
          </p:cNvPicPr>
          <p:nvPr/>
        </p:nvPicPr>
        <p:blipFill>
          <a:blip r:embed="rId3" cstate="print"/>
          <a:srcRect/>
          <a:stretch>
            <a:fillRect/>
          </a:stretch>
        </p:blipFill>
        <p:spPr bwMode="auto">
          <a:xfrm>
            <a:off x="2314634" y="2064053"/>
            <a:ext cx="2332356" cy="1311950"/>
          </a:xfrm>
          <a:prstGeom prst="rect">
            <a:avLst/>
          </a:prstGeom>
          <a:ln w="38100">
            <a:noFill/>
          </a:ln>
          <a:effectLst>
            <a:outerShdw blurRad="50800" dist="38100" dir="2700000" algn="tl" rotWithShape="0">
              <a:prstClr val="black">
                <a:alpha val="40000"/>
              </a:prstClr>
            </a:outerShdw>
          </a:effectLst>
        </p:spPr>
      </p:pic>
      <p:pic>
        <p:nvPicPr>
          <p:cNvPr id="9" name="Picture 8" descr="IMG_6685.JPG"/>
          <p:cNvPicPr/>
          <p:nvPr/>
        </p:nvPicPr>
        <p:blipFill>
          <a:blip r:embed="rId4" cstate="print"/>
          <a:stretch>
            <a:fillRect/>
          </a:stretch>
        </p:blipFill>
        <p:spPr>
          <a:xfrm>
            <a:off x="152400" y="3436666"/>
            <a:ext cx="1973253" cy="1405107"/>
          </a:xfrm>
          <a:prstGeom prst="rect">
            <a:avLst/>
          </a:prstGeom>
          <a:ln w="38100">
            <a:noFill/>
          </a:ln>
          <a:effectLst>
            <a:outerShdw blurRad="50800" dist="38100" dir="2700000" algn="tl" rotWithShape="0">
              <a:prstClr val="black">
                <a:alpha val="40000"/>
              </a:prstClr>
            </a:outerShdw>
          </a:effectLst>
        </p:spPr>
      </p:pic>
      <p:sp>
        <p:nvSpPr>
          <p:cNvPr id="10" name="Title 1"/>
          <p:cNvSpPr txBox="1">
            <a:spLocks/>
          </p:cNvSpPr>
          <p:nvPr/>
        </p:nvSpPr>
        <p:spPr>
          <a:xfrm>
            <a:off x="152401" y="1371600"/>
            <a:ext cx="4494590" cy="607757"/>
          </a:xfrm>
          <a:prstGeom prst="rect">
            <a:avLst/>
          </a:prstGeom>
          <a:solidFill>
            <a:srgbClr val="FFFFCC"/>
          </a:solidFill>
        </p:spPr>
        <p:txBody>
          <a:bodyPr/>
          <a:lst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PH" sz="1800" dirty="0">
                <a:solidFill>
                  <a:srgbClr val="000099"/>
                </a:solidFill>
                <a:latin typeface="Tahoma" panose="020B0604030504040204" pitchFamily="34" charset="0"/>
                <a:ea typeface="Tahoma" panose="020B0604030504040204" pitchFamily="34" charset="0"/>
                <a:cs typeface="Tahoma" panose="020B0604030504040204" pitchFamily="34" charset="0"/>
              </a:rPr>
              <a:t>Information, Education and Communication Campaign</a:t>
            </a:r>
          </a:p>
        </p:txBody>
      </p:sp>
      <p:pic>
        <p:nvPicPr>
          <p:cNvPr id="18" name="Picture 17"/>
          <p:cNvPicPr>
            <a:picLocks noChangeAspect="1"/>
          </p:cNvPicPr>
          <p:nvPr/>
        </p:nvPicPr>
        <p:blipFill>
          <a:blip r:embed="rId5"/>
          <a:stretch>
            <a:fillRect/>
          </a:stretch>
        </p:blipFill>
        <p:spPr>
          <a:xfrm>
            <a:off x="2314634" y="3429000"/>
            <a:ext cx="2332356" cy="1418560"/>
          </a:xfrm>
          <a:prstGeom prst="rect">
            <a:avLst/>
          </a:prstGeom>
          <a:ln>
            <a:noFill/>
          </a:ln>
        </p:spPr>
      </p:pic>
      <p:pic>
        <p:nvPicPr>
          <p:cNvPr id="23" name="Picture 4">
            <a:extLst>
              <a:ext uri="{FF2B5EF4-FFF2-40B4-BE49-F238E27FC236}">
                <a16:creationId xmlns:a16="http://schemas.microsoft.com/office/drawing/2014/main" id="{E4569EAE-AE50-49F9-BB67-227959E98514}"/>
              </a:ext>
            </a:extLst>
          </p:cNvPr>
          <p:cNvPicPr>
            <a:picLocks noChangeAspect="1" noChangeArrowheads="1"/>
          </p:cNvPicPr>
          <p:nvPr/>
        </p:nvPicPr>
        <p:blipFill>
          <a:blip r:embed="rId6"/>
          <a:srcRect/>
          <a:stretch>
            <a:fillRect/>
          </a:stretch>
        </p:blipFill>
        <p:spPr bwMode="auto">
          <a:xfrm>
            <a:off x="4382574" y="4986008"/>
            <a:ext cx="2108136" cy="1409999"/>
          </a:xfrm>
          <a:prstGeom prst="rect">
            <a:avLst/>
          </a:prstGeom>
          <a:ln w="38100">
            <a:noFill/>
          </a:ln>
          <a:effectLst>
            <a:outerShdw blurRad="50800" dist="38100" dir="2700000" algn="tl" rotWithShape="0">
              <a:prstClr val="black">
                <a:alpha val="40000"/>
              </a:prstClr>
            </a:outerShdw>
          </a:effectLst>
        </p:spPr>
      </p:pic>
      <p:pic>
        <p:nvPicPr>
          <p:cNvPr id="24" name="Picture 5">
            <a:extLst>
              <a:ext uri="{FF2B5EF4-FFF2-40B4-BE49-F238E27FC236}">
                <a16:creationId xmlns:a16="http://schemas.microsoft.com/office/drawing/2014/main" id="{79616982-43D3-45D8-8FB6-BC9A5E240A6B}"/>
              </a:ext>
            </a:extLst>
          </p:cNvPr>
          <p:cNvPicPr>
            <a:picLocks noChangeAspect="1" noChangeArrowheads="1"/>
          </p:cNvPicPr>
          <p:nvPr/>
        </p:nvPicPr>
        <p:blipFill rotWithShape="1">
          <a:blip r:embed="rId7"/>
          <a:srcRect l="-637" t="-665" r="637" b="8739"/>
          <a:stretch/>
        </p:blipFill>
        <p:spPr bwMode="auto">
          <a:xfrm>
            <a:off x="4768941" y="3429001"/>
            <a:ext cx="2108136" cy="1295400"/>
          </a:xfrm>
          <a:prstGeom prst="rect">
            <a:avLst/>
          </a:prstGeom>
          <a:ln w="38100">
            <a:noFill/>
          </a:ln>
          <a:effectLst>
            <a:outerShdw blurRad="50800" dist="38100" dir="2700000" algn="tl" rotWithShape="0">
              <a:prstClr val="black">
                <a:alpha val="40000"/>
              </a:prstClr>
            </a:outerShdw>
          </a:effectLst>
        </p:spPr>
      </p:pic>
      <p:pic>
        <p:nvPicPr>
          <p:cNvPr id="25" name="Picture 6">
            <a:extLst>
              <a:ext uri="{FF2B5EF4-FFF2-40B4-BE49-F238E27FC236}">
                <a16:creationId xmlns:a16="http://schemas.microsoft.com/office/drawing/2014/main" id="{8908C189-D063-4D25-A9AB-FBCAB04B2D1A}"/>
              </a:ext>
            </a:extLst>
          </p:cNvPr>
          <p:cNvPicPr>
            <a:picLocks noChangeAspect="1" noChangeArrowheads="1"/>
          </p:cNvPicPr>
          <p:nvPr/>
        </p:nvPicPr>
        <p:blipFill>
          <a:blip r:embed="rId8"/>
          <a:srcRect/>
          <a:stretch>
            <a:fillRect/>
          </a:stretch>
        </p:blipFill>
        <p:spPr bwMode="auto">
          <a:xfrm>
            <a:off x="6961022" y="3609699"/>
            <a:ext cx="1837810" cy="1228488"/>
          </a:xfrm>
          <a:prstGeom prst="rect">
            <a:avLst/>
          </a:prstGeom>
          <a:ln w="38100">
            <a:noFill/>
          </a:ln>
          <a:effectLst>
            <a:outerShdw blurRad="50800" dist="38100" dir="2700000" algn="tl" rotWithShape="0">
              <a:prstClr val="black">
                <a:alpha val="40000"/>
              </a:prstClr>
            </a:outerShdw>
          </a:effectLst>
        </p:spPr>
      </p:pic>
      <p:pic>
        <p:nvPicPr>
          <p:cNvPr id="26" name="Picture 7">
            <a:extLst>
              <a:ext uri="{FF2B5EF4-FFF2-40B4-BE49-F238E27FC236}">
                <a16:creationId xmlns:a16="http://schemas.microsoft.com/office/drawing/2014/main" id="{385A139F-DEAF-49DB-BCB9-4D111FB5D36A}"/>
              </a:ext>
            </a:extLst>
          </p:cNvPr>
          <p:cNvPicPr>
            <a:picLocks noChangeAspect="1" noChangeArrowheads="1"/>
          </p:cNvPicPr>
          <p:nvPr/>
        </p:nvPicPr>
        <p:blipFill>
          <a:blip r:embed="rId9"/>
          <a:srcRect/>
          <a:stretch>
            <a:fillRect/>
          </a:stretch>
        </p:blipFill>
        <p:spPr bwMode="auto">
          <a:xfrm>
            <a:off x="6585001" y="4919495"/>
            <a:ext cx="2208852" cy="1476512"/>
          </a:xfrm>
          <a:prstGeom prst="rect">
            <a:avLst/>
          </a:prstGeom>
          <a:ln w="38100">
            <a:noFill/>
          </a:ln>
          <a:effectLst>
            <a:outerShdw blurRad="50800" dist="38100" dir="2700000" algn="tl" rotWithShape="0">
              <a:prstClr val="black">
                <a:alpha val="40000"/>
              </a:prstClr>
            </a:outerShdw>
          </a:effectLst>
        </p:spPr>
      </p:pic>
      <p:sp>
        <p:nvSpPr>
          <p:cNvPr id="29" name="Rectangle 28">
            <a:extLst>
              <a:ext uri="{FF2B5EF4-FFF2-40B4-BE49-F238E27FC236}">
                <a16:creationId xmlns:a16="http://schemas.microsoft.com/office/drawing/2014/main" id="{76BF5AAE-E2D6-4BBC-BDDF-0FACBA106078}"/>
              </a:ext>
            </a:extLst>
          </p:cNvPr>
          <p:cNvSpPr/>
          <p:nvPr/>
        </p:nvSpPr>
        <p:spPr>
          <a:xfrm>
            <a:off x="4765958" y="2826165"/>
            <a:ext cx="4027895" cy="605235"/>
          </a:xfrm>
          <a:prstGeom prst="rect">
            <a:avLst/>
          </a:prstGeom>
          <a:solidFill>
            <a:srgbClr val="C5C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510BB47E-6BBD-4147-8181-621B6DC04101}"/>
              </a:ext>
            </a:extLst>
          </p:cNvPr>
          <p:cNvSpPr txBox="1">
            <a:spLocks/>
          </p:cNvSpPr>
          <p:nvPr/>
        </p:nvSpPr>
        <p:spPr>
          <a:xfrm>
            <a:off x="5255357" y="2967008"/>
            <a:ext cx="3026663" cy="367864"/>
          </a:xfrm>
          <a:prstGeom prst="rect">
            <a:avLst/>
          </a:prstGeom>
          <a:noFill/>
        </p:spPr>
        <p:txBody>
          <a:bodyPr/>
          <a:lst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PH" sz="1800" dirty="0">
                <a:solidFill>
                  <a:srgbClr val="000099"/>
                </a:solidFill>
                <a:latin typeface="Tahoma" panose="020B0604030504040204" pitchFamily="34" charset="0"/>
                <a:ea typeface="Tahoma" panose="020B0604030504040204" pitchFamily="34" charset="0"/>
                <a:cs typeface="Tahoma" panose="020B0604030504040204" pitchFamily="34" charset="0"/>
              </a:rPr>
              <a:t>Mock Simulation/Drill</a:t>
            </a:r>
          </a:p>
        </p:txBody>
      </p:sp>
      <p:sp>
        <p:nvSpPr>
          <p:cNvPr id="22" name="Text Box 2">
            <a:extLst>
              <a:ext uri="{FF2B5EF4-FFF2-40B4-BE49-F238E27FC236}">
                <a16:creationId xmlns:a16="http://schemas.microsoft.com/office/drawing/2014/main" id="{A3AEF96C-7727-4849-8EFE-6BC5193DD61C}"/>
              </a:ext>
            </a:extLst>
          </p:cNvPr>
          <p:cNvSpPr txBox="1">
            <a:spLocks noChangeArrowheads="1"/>
          </p:cNvSpPr>
          <p:nvPr/>
        </p:nvSpPr>
        <p:spPr bwMode="auto">
          <a:xfrm>
            <a:off x="284471" y="148813"/>
            <a:ext cx="32056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2060"/>
                </a:solidFill>
                <a:latin typeface="Tahoma" panose="020B0604030504040204" pitchFamily="34" charset="0"/>
                <a:ea typeface="Tahoma" panose="020B0604030504040204" pitchFamily="34" charset="0"/>
                <a:cs typeface="Tahoma" panose="020B0604030504040204" pitchFamily="34" charset="0"/>
              </a:rPr>
              <a:t>Warning Communication and Dissemination</a:t>
            </a:r>
          </a:p>
        </p:txBody>
      </p:sp>
    </p:spTree>
    <p:extLst>
      <p:ext uri="{BB962C8B-B14F-4D97-AF65-F5344CB8AC3E}">
        <p14:creationId xmlns:p14="http://schemas.microsoft.com/office/powerpoint/2010/main" val="3133855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0477836-6386-4DEB-8DC0-E1F4149463C1}"/>
              </a:ext>
            </a:extLst>
          </p:cNvPr>
          <p:cNvGrpSpPr>
            <a:grpSpLocks/>
          </p:cNvGrpSpPr>
          <p:nvPr/>
        </p:nvGrpSpPr>
        <p:grpSpPr bwMode="auto">
          <a:xfrm>
            <a:off x="0" y="0"/>
            <a:ext cx="9144001" cy="6858000"/>
            <a:chOff x="133" y="144"/>
            <a:chExt cx="5495" cy="4067"/>
          </a:xfrm>
        </p:grpSpPr>
        <p:sp>
          <p:nvSpPr>
            <p:cNvPr id="19" name="Rounded Rectangle 22">
              <a:extLst>
                <a:ext uri="{FF2B5EF4-FFF2-40B4-BE49-F238E27FC236}">
                  <a16:creationId xmlns:a16="http://schemas.microsoft.com/office/drawing/2014/main" id="{6D0F656A-CDA8-449D-9A36-B91D7418FEA3}"/>
                </a:ext>
              </a:extLst>
            </p:cNvPr>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20" name="Group 9">
              <a:extLst>
                <a:ext uri="{FF2B5EF4-FFF2-40B4-BE49-F238E27FC236}">
                  <a16:creationId xmlns:a16="http://schemas.microsoft.com/office/drawing/2014/main" id="{F5FE7FEA-51B5-4727-8B9F-9F2730CFC0D7}"/>
                </a:ext>
              </a:extLst>
            </p:cNvPr>
            <p:cNvGrpSpPr>
              <a:grpSpLocks noChangeAspect="1"/>
            </p:cNvGrpSpPr>
            <p:nvPr/>
          </p:nvGrpSpPr>
          <p:grpSpPr bwMode="auto">
            <a:xfrm flipV="1">
              <a:off x="133" y="144"/>
              <a:ext cx="5495" cy="707"/>
              <a:chOff x="-3905250" y="4294188"/>
              <a:chExt cx="13011150" cy="1892300"/>
            </a:xfrm>
          </p:grpSpPr>
          <p:sp>
            <p:nvSpPr>
              <p:cNvPr id="21" name="Freeform 24">
                <a:extLst>
                  <a:ext uri="{FF2B5EF4-FFF2-40B4-BE49-F238E27FC236}">
                    <a16:creationId xmlns:a16="http://schemas.microsoft.com/office/drawing/2014/main" id="{6ED7BC15-B694-45EE-BC51-74CE5DFE54B9}"/>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22" name="Freeform 18">
                <a:extLst>
                  <a:ext uri="{FF2B5EF4-FFF2-40B4-BE49-F238E27FC236}">
                    <a16:creationId xmlns:a16="http://schemas.microsoft.com/office/drawing/2014/main" id="{FC304EE4-2941-4B61-84A3-AEFBB54806BB}"/>
                  </a:ext>
                </a:extLst>
              </p:cNvPr>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23" name="Freeform 10">
                <a:extLst>
                  <a:ext uri="{FF2B5EF4-FFF2-40B4-BE49-F238E27FC236}">
                    <a16:creationId xmlns:a16="http://schemas.microsoft.com/office/drawing/2014/main" id="{4A45C34A-F44C-44AA-997B-026DF92E0005}"/>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sp>
        <p:nvSpPr>
          <p:cNvPr id="28" name="Text Box 2">
            <a:extLst>
              <a:ext uri="{FF2B5EF4-FFF2-40B4-BE49-F238E27FC236}">
                <a16:creationId xmlns:a16="http://schemas.microsoft.com/office/drawing/2014/main" id="{763D76CE-2E3E-4C10-B080-1D7ABB6A26A6}"/>
              </a:ext>
            </a:extLst>
          </p:cNvPr>
          <p:cNvSpPr txBox="1">
            <a:spLocks noChangeArrowheads="1"/>
          </p:cNvSpPr>
          <p:nvPr/>
        </p:nvSpPr>
        <p:spPr bwMode="auto">
          <a:xfrm>
            <a:off x="273059" y="219938"/>
            <a:ext cx="6101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400" b="1" spc="-100" dirty="0">
                <a:solidFill>
                  <a:srgbClr val="002060"/>
                </a:solidFill>
                <a:latin typeface="Tahoma" panose="020B0604030504040204" pitchFamily="34" charset="0"/>
                <a:ea typeface="Tahoma" panose="020B0604030504040204" pitchFamily="34" charset="0"/>
                <a:cs typeface="Tahoma" panose="020B0604030504040204" pitchFamily="34" charset="0"/>
              </a:rPr>
              <a:t>Feedback Mechanism</a:t>
            </a:r>
          </a:p>
        </p:txBody>
      </p:sp>
      <p:sp>
        <p:nvSpPr>
          <p:cNvPr id="2" name="Rectangle: Diagonal Corners Rounded 1">
            <a:extLst>
              <a:ext uri="{FF2B5EF4-FFF2-40B4-BE49-F238E27FC236}">
                <a16:creationId xmlns:a16="http://schemas.microsoft.com/office/drawing/2014/main" id="{26DBD6AF-7FF4-4B0E-8A22-098E4DBC44D3}"/>
              </a:ext>
            </a:extLst>
          </p:cNvPr>
          <p:cNvSpPr/>
          <p:nvPr/>
        </p:nvSpPr>
        <p:spPr>
          <a:xfrm>
            <a:off x="234959" y="1169861"/>
            <a:ext cx="4713656" cy="5307139"/>
          </a:xfrm>
          <a:prstGeom prst="round2DiagRect">
            <a:avLst/>
          </a:prstGeom>
          <a:solidFill>
            <a:srgbClr val="FFFFCC"/>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stretch>
            <a:fillRect/>
          </a:stretch>
        </p:blipFill>
        <p:spPr>
          <a:xfrm>
            <a:off x="1696224" y="1344582"/>
            <a:ext cx="2659460" cy="2059018"/>
          </a:xfrm>
          <a:prstGeom prst="rect">
            <a:avLst/>
          </a:prstGeom>
          <a:effectLst>
            <a:outerShdw blurRad="50800" dist="38100" dir="2700000" algn="tl" rotWithShape="0">
              <a:prstClr val="black">
                <a:alpha val="40000"/>
              </a:prstClr>
            </a:outerShdw>
          </a:effectLst>
        </p:spPr>
      </p:pic>
      <p:sp>
        <p:nvSpPr>
          <p:cNvPr id="15" name="Title 1"/>
          <p:cNvSpPr txBox="1">
            <a:spLocks/>
          </p:cNvSpPr>
          <p:nvPr/>
        </p:nvSpPr>
        <p:spPr>
          <a:xfrm>
            <a:off x="122153" y="1899938"/>
            <a:ext cx="1574071" cy="948305"/>
          </a:xfrm>
          <a:prstGeom prst="rect">
            <a:avLst/>
          </a:prstGeom>
        </p:spPr>
        <p:txBody>
          <a:bodyPr/>
          <a:lst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a:lstStyle>
          <a:p>
            <a:pPr algn="r">
              <a:defRPr/>
            </a:pPr>
            <a:r>
              <a:rPr lang="en-PH" sz="1800" u="sng" dirty="0">
                <a:solidFill>
                  <a:srgbClr val="000099"/>
                </a:solidFill>
                <a:latin typeface="Tahoma" panose="020B0604030504040204" pitchFamily="34" charset="0"/>
                <a:ea typeface="Tahoma" panose="020B0604030504040204" pitchFamily="34" charset="0"/>
                <a:cs typeface="Tahoma" panose="020B0604030504040204" pitchFamily="34" charset="0"/>
              </a:rPr>
              <a:t>Customer Satisfaction Survey</a:t>
            </a:r>
          </a:p>
        </p:txBody>
      </p:sp>
      <p:sp>
        <p:nvSpPr>
          <p:cNvPr id="17" name="TextBox 16"/>
          <p:cNvSpPr txBox="1"/>
          <p:nvPr/>
        </p:nvSpPr>
        <p:spPr>
          <a:xfrm>
            <a:off x="459933" y="3799163"/>
            <a:ext cx="4340667" cy="2893100"/>
          </a:xfrm>
          <a:prstGeom prst="rect">
            <a:avLst/>
          </a:prstGeom>
          <a:noFill/>
        </p:spPr>
        <p:txBody>
          <a:bodyPr wrap="square" rtlCol="0">
            <a:spAutoFit/>
          </a:bodyPr>
          <a:lstStyle/>
          <a:p>
            <a:pPr marL="269875" indent="-269875" algn="just">
              <a:buFont typeface="Arial" pitchFamily="34" charset="0"/>
              <a:buChar char="•"/>
            </a:pPr>
            <a:r>
              <a:rPr lang="en-PH" sz="1400" dirty="0">
                <a:solidFill>
                  <a:srgbClr val="003399"/>
                </a:solidFill>
                <a:latin typeface="Tahoma" panose="020B0604030504040204" pitchFamily="34" charset="0"/>
                <a:ea typeface="Tahoma" panose="020B0604030504040204" pitchFamily="34" charset="0"/>
                <a:cs typeface="Tahoma" panose="020B0604030504040204" pitchFamily="34" charset="0"/>
              </a:rPr>
              <a:t>This study aims to </a:t>
            </a:r>
            <a:r>
              <a:rPr lang="en-PH" sz="1400" b="1" dirty="0">
                <a:solidFill>
                  <a:srgbClr val="003399"/>
                </a:solidFill>
                <a:latin typeface="Tahoma" panose="020B0604030504040204" pitchFamily="34" charset="0"/>
                <a:ea typeface="Tahoma" panose="020B0604030504040204" pitchFamily="34" charset="0"/>
                <a:cs typeface="Tahoma" panose="020B0604030504040204" pitchFamily="34" charset="0"/>
              </a:rPr>
              <a:t>ascertain ease of access, comprehension and relevance of PAGASA alerts, and warnings</a:t>
            </a:r>
            <a:r>
              <a:rPr lang="en-PH" sz="1400" dirty="0">
                <a:solidFill>
                  <a:srgbClr val="003399"/>
                </a:solidFill>
                <a:latin typeface="Tahoma" panose="020B0604030504040204" pitchFamily="34" charset="0"/>
                <a:ea typeface="Tahoma" panose="020B0604030504040204" pitchFamily="34" charset="0"/>
                <a:cs typeface="Tahoma" panose="020B0604030504040204" pitchFamily="34" charset="0"/>
              </a:rPr>
              <a:t> by end users.</a:t>
            </a:r>
          </a:p>
          <a:p>
            <a:pPr marL="269875" indent="-269875" algn="just">
              <a:buFont typeface="Arial" pitchFamily="34" charset="0"/>
              <a:buChar char="•"/>
            </a:pPr>
            <a:r>
              <a:rPr lang="en-PH" sz="1400" dirty="0">
                <a:solidFill>
                  <a:srgbClr val="003399"/>
                </a:solidFill>
                <a:latin typeface="Tahoma" panose="020B0604030504040204" pitchFamily="34" charset="0"/>
                <a:ea typeface="Tahoma" panose="020B0604030504040204" pitchFamily="34" charset="0"/>
                <a:cs typeface="Tahoma" panose="020B0604030504040204" pitchFamily="34" charset="0"/>
              </a:rPr>
              <a:t>On  the overall, </a:t>
            </a:r>
            <a:r>
              <a:rPr lang="en-PH" sz="1400" b="1" dirty="0">
                <a:solidFill>
                  <a:srgbClr val="003399"/>
                </a:solidFill>
                <a:latin typeface="Tahoma" panose="020B0604030504040204" pitchFamily="34" charset="0"/>
                <a:ea typeface="Tahoma" panose="020B0604030504040204" pitchFamily="34" charset="0"/>
                <a:cs typeface="Tahoma" panose="020B0604030504040204" pitchFamily="34" charset="0"/>
              </a:rPr>
              <a:t>awareness of PAGASA programs and services have improved over  time </a:t>
            </a:r>
            <a:r>
              <a:rPr lang="en-PH" sz="1400" dirty="0">
                <a:solidFill>
                  <a:srgbClr val="003399"/>
                </a:solidFill>
                <a:latin typeface="Tahoma" panose="020B0604030504040204" pitchFamily="34" charset="0"/>
                <a:ea typeface="Tahoma" panose="020B0604030504040204" pitchFamily="34" charset="0"/>
                <a:cs typeface="Tahoma" panose="020B0604030504040204" pitchFamily="34" charset="0"/>
              </a:rPr>
              <a:t>in both areas covered, Iloilo and Tacloban. This may mean that </a:t>
            </a:r>
            <a:r>
              <a:rPr lang="en-PH" sz="1400" b="1" dirty="0">
                <a:solidFill>
                  <a:srgbClr val="003399"/>
                </a:solidFill>
                <a:latin typeface="Tahoma" panose="020B0604030504040204" pitchFamily="34" charset="0"/>
                <a:ea typeface="Tahoma" panose="020B0604030504040204" pitchFamily="34" charset="0"/>
                <a:cs typeface="Tahoma" panose="020B0604030504040204" pitchFamily="34" charset="0"/>
              </a:rPr>
              <a:t>numerous sources and channels</a:t>
            </a:r>
            <a:r>
              <a:rPr lang="en-PH" sz="1400" dirty="0">
                <a:solidFill>
                  <a:srgbClr val="003399"/>
                </a:solidFill>
                <a:latin typeface="Tahoma" panose="020B0604030504040204" pitchFamily="34" charset="0"/>
                <a:ea typeface="Tahoma" panose="020B0604030504040204" pitchFamily="34" charset="0"/>
                <a:cs typeface="Tahoma" panose="020B0604030504040204" pitchFamily="34" charset="0"/>
              </a:rPr>
              <a:t> that PAGASA utilizes such </a:t>
            </a:r>
            <a:r>
              <a:rPr lang="en-PH" sz="1400" b="1" dirty="0">
                <a:solidFill>
                  <a:srgbClr val="003399"/>
                </a:solidFill>
                <a:latin typeface="Tahoma" panose="020B0604030504040204" pitchFamily="34" charset="0"/>
                <a:ea typeface="Tahoma" panose="020B0604030504040204" pitchFamily="34" charset="0"/>
                <a:cs typeface="Tahoma" panose="020B0604030504040204" pitchFamily="34" charset="0"/>
              </a:rPr>
              <a:t>as seminars/trainings, social media/FB, websites, etc</a:t>
            </a:r>
            <a:r>
              <a:rPr lang="en-PH" sz="1400" dirty="0">
                <a:solidFill>
                  <a:srgbClr val="003399"/>
                </a:solidFill>
                <a:latin typeface="Tahoma" panose="020B0604030504040204" pitchFamily="34" charset="0"/>
                <a:ea typeface="Tahoma" panose="020B0604030504040204" pitchFamily="34" charset="0"/>
                <a:cs typeface="Tahoma" panose="020B0604030504040204" pitchFamily="34" charset="0"/>
              </a:rPr>
              <a:t>. are working in favor of the organization. In fact, </a:t>
            </a:r>
            <a:r>
              <a:rPr lang="en-PH" sz="1400" b="1" dirty="0">
                <a:solidFill>
                  <a:srgbClr val="003399"/>
                </a:solidFill>
                <a:latin typeface="Tahoma" panose="020B0604030504040204" pitchFamily="34" charset="0"/>
                <a:ea typeface="Tahoma" panose="020B0604030504040204" pitchFamily="34" charset="0"/>
                <a:cs typeface="Tahoma" panose="020B0604030504040204" pitchFamily="34" charset="0"/>
              </a:rPr>
              <a:t>word-of-mouth</a:t>
            </a:r>
            <a:r>
              <a:rPr lang="en-PH" sz="1400" dirty="0">
                <a:solidFill>
                  <a:srgbClr val="003399"/>
                </a:solidFill>
                <a:latin typeface="Tahoma" panose="020B0604030504040204" pitchFamily="34" charset="0"/>
                <a:ea typeface="Tahoma" panose="020B0604030504040204" pitchFamily="34" charset="0"/>
                <a:cs typeface="Tahoma" panose="020B0604030504040204" pitchFamily="34" charset="0"/>
              </a:rPr>
              <a:t> has helped them more. </a:t>
            </a:r>
          </a:p>
          <a:p>
            <a:pPr marL="269875" indent="-269875" algn="just">
              <a:buFont typeface="Arial" pitchFamily="34" charset="0"/>
              <a:buChar char="•"/>
            </a:pPr>
            <a:endParaRPr lang="en-PH" sz="1400"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Diagonal Corners Rounded 28">
            <a:extLst>
              <a:ext uri="{FF2B5EF4-FFF2-40B4-BE49-F238E27FC236}">
                <a16:creationId xmlns:a16="http://schemas.microsoft.com/office/drawing/2014/main" id="{E66AA6B1-FBB6-44BB-8B3F-886B0054B3C2}"/>
              </a:ext>
            </a:extLst>
          </p:cNvPr>
          <p:cNvSpPr/>
          <p:nvPr/>
        </p:nvSpPr>
        <p:spPr>
          <a:xfrm>
            <a:off x="5061421" y="1199182"/>
            <a:ext cx="3660398" cy="5307139"/>
          </a:xfrm>
          <a:prstGeom prst="round2DiagRect">
            <a:avLst/>
          </a:prstGeom>
          <a:solidFill>
            <a:srgbClr val="FFFFCC"/>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p:nvPr/>
        </p:nvPicPr>
        <p:blipFill>
          <a:blip r:embed="rId4"/>
          <a:stretch>
            <a:fillRect/>
          </a:stretch>
        </p:blipFill>
        <p:spPr>
          <a:xfrm>
            <a:off x="5436642" y="3383935"/>
            <a:ext cx="1784490" cy="2967883"/>
          </a:xfrm>
          <a:prstGeom prst="rect">
            <a:avLst/>
          </a:prstGeom>
          <a:ln>
            <a:noFill/>
          </a:ln>
          <a:effectLst>
            <a:outerShdw blurRad="50800" dist="38100" dir="2700000" algn="tl" rotWithShape="0">
              <a:prstClr val="black">
                <a:alpha val="40000"/>
              </a:prstClr>
            </a:outerShdw>
          </a:effectLst>
        </p:spPr>
      </p:pic>
      <p:pic>
        <p:nvPicPr>
          <p:cNvPr id="12" name="Picture 11"/>
          <p:cNvPicPr/>
          <p:nvPr/>
        </p:nvPicPr>
        <p:blipFill>
          <a:blip r:embed="rId5"/>
          <a:stretch>
            <a:fillRect/>
          </a:stretch>
        </p:blipFill>
        <p:spPr>
          <a:xfrm>
            <a:off x="6698171" y="1484226"/>
            <a:ext cx="1796363" cy="2288003"/>
          </a:xfrm>
          <a:prstGeom prst="rect">
            <a:avLst/>
          </a:prstGeom>
          <a:ln>
            <a:noFill/>
          </a:ln>
          <a:effectLst>
            <a:outerShdw blurRad="50800" dist="38100" dir="2700000" algn="tl" rotWithShape="0">
              <a:prstClr val="black">
                <a:alpha val="40000"/>
              </a:prstClr>
            </a:outerShdw>
          </a:effectLst>
        </p:spPr>
      </p:pic>
      <p:sp>
        <p:nvSpPr>
          <p:cNvPr id="16" name="Title 1"/>
          <p:cNvSpPr txBox="1">
            <a:spLocks/>
          </p:cNvSpPr>
          <p:nvPr/>
        </p:nvSpPr>
        <p:spPr>
          <a:xfrm>
            <a:off x="4948615" y="1899938"/>
            <a:ext cx="1329909" cy="448839"/>
          </a:xfrm>
          <a:prstGeom prst="rect">
            <a:avLst/>
          </a:prstGeom>
        </p:spPr>
        <p:txBody>
          <a:bodyPr/>
          <a:lst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a:lstStyle>
          <a:p>
            <a:pPr algn="r">
              <a:defRPr/>
            </a:pPr>
            <a:r>
              <a:rPr lang="en-PH" sz="1800" u="sng" dirty="0">
                <a:solidFill>
                  <a:srgbClr val="000099"/>
                </a:solidFill>
                <a:latin typeface="Tahoma" panose="020B0604030504040204" pitchFamily="34" charset="0"/>
                <a:ea typeface="Tahoma" panose="020B0604030504040204" pitchFamily="34" charset="0"/>
                <a:cs typeface="Tahoma" panose="020B0604030504040204" pitchFamily="34" charset="0"/>
              </a:rPr>
              <a:t>Social Media Responses</a:t>
            </a:r>
          </a:p>
        </p:txBody>
      </p:sp>
    </p:spTree>
    <p:extLst>
      <p:ext uri="{BB962C8B-B14F-4D97-AF65-F5344CB8AC3E}">
        <p14:creationId xmlns:p14="http://schemas.microsoft.com/office/powerpoint/2010/main" val="276352016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D322AB7-22D8-4687-B22B-831A713061F9}"/>
              </a:ext>
            </a:extLst>
          </p:cNvPr>
          <p:cNvGrpSpPr>
            <a:grpSpLocks/>
          </p:cNvGrpSpPr>
          <p:nvPr/>
        </p:nvGrpSpPr>
        <p:grpSpPr bwMode="auto">
          <a:xfrm>
            <a:off x="0" y="0"/>
            <a:ext cx="9144001" cy="6858000"/>
            <a:chOff x="133" y="144"/>
            <a:chExt cx="5495" cy="4067"/>
          </a:xfrm>
        </p:grpSpPr>
        <p:sp>
          <p:nvSpPr>
            <p:cNvPr id="19" name="Rounded Rectangle 22">
              <a:extLst>
                <a:ext uri="{FF2B5EF4-FFF2-40B4-BE49-F238E27FC236}">
                  <a16:creationId xmlns:a16="http://schemas.microsoft.com/office/drawing/2014/main" id="{72A6C9E6-A52B-4464-8D68-3DC63C83AB44}"/>
                </a:ext>
              </a:extLst>
            </p:cNvPr>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21" name="Group 9">
              <a:extLst>
                <a:ext uri="{FF2B5EF4-FFF2-40B4-BE49-F238E27FC236}">
                  <a16:creationId xmlns:a16="http://schemas.microsoft.com/office/drawing/2014/main" id="{CC5D1EB3-3B74-4B37-AD00-CF592106C5E7}"/>
                </a:ext>
              </a:extLst>
            </p:cNvPr>
            <p:cNvGrpSpPr>
              <a:grpSpLocks noChangeAspect="1"/>
            </p:cNvGrpSpPr>
            <p:nvPr/>
          </p:nvGrpSpPr>
          <p:grpSpPr bwMode="auto">
            <a:xfrm flipV="1">
              <a:off x="133" y="144"/>
              <a:ext cx="5495" cy="707"/>
              <a:chOff x="-3905250" y="4294188"/>
              <a:chExt cx="13011150" cy="1892300"/>
            </a:xfrm>
          </p:grpSpPr>
          <p:sp>
            <p:nvSpPr>
              <p:cNvPr id="22" name="Freeform 24">
                <a:extLst>
                  <a:ext uri="{FF2B5EF4-FFF2-40B4-BE49-F238E27FC236}">
                    <a16:creationId xmlns:a16="http://schemas.microsoft.com/office/drawing/2014/main" id="{61A9B196-FD68-423F-9299-BE9B6E7C5097}"/>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23" name="Freeform 18">
                <a:extLst>
                  <a:ext uri="{FF2B5EF4-FFF2-40B4-BE49-F238E27FC236}">
                    <a16:creationId xmlns:a16="http://schemas.microsoft.com/office/drawing/2014/main" id="{EE488284-1DE2-481B-8754-5BF46113F0B9}"/>
                  </a:ext>
                </a:extLst>
              </p:cNvPr>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24" name="Freeform 10">
                <a:extLst>
                  <a:ext uri="{FF2B5EF4-FFF2-40B4-BE49-F238E27FC236}">
                    <a16:creationId xmlns:a16="http://schemas.microsoft.com/office/drawing/2014/main" id="{B8D4C997-99BC-4586-9A38-D139E15C7DCF}"/>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9599" y="1132496"/>
            <a:ext cx="3918373" cy="2252189"/>
          </a:xfrm>
          <a:prstGeom prst="rect">
            <a:avLst/>
          </a:prstGeom>
        </p:spPr>
      </p:pic>
      <p:pic>
        <p:nvPicPr>
          <p:cNvPr id="6" name="Picture 5" descr="s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7799" y="3680345"/>
            <a:ext cx="5315438" cy="2974423"/>
          </a:xfrm>
          <a:prstGeom prst="rect">
            <a:avLst/>
          </a:prstGeom>
        </p:spPr>
      </p:pic>
      <p:sp>
        <p:nvSpPr>
          <p:cNvPr id="8" name="TextBox 7"/>
          <p:cNvSpPr txBox="1"/>
          <p:nvPr/>
        </p:nvSpPr>
        <p:spPr>
          <a:xfrm>
            <a:off x="6544055" y="4045204"/>
            <a:ext cx="184731" cy="369332"/>
          </a:xfrm>
          <a:prstGeom prst="rect">
            <a:avLst/>
          </a:prstGeom>
          <a:noFill/>
        </p:spPr>
        <p:txBody>
          <a:bodyPr wrap="none" rtlCol="0">
            <a:spAutoFit/>
          </a:bodyPr>
          <a:lstStyle/>
          <a:p>
            <a:endParaRPr lang="en-US" dirty="0"/>
          </a:p>
        </p:txBody>
      </p:sp>
      <p:sp>
        <p:nvSpPr>
          <p:cNvPr id="11" name="TextBox 10"/>
          <p:cNvSpPr txBox="1"/>
          <p:nvPr/>
        </p:nvSpPr>
        <p:spPr>
          <a:xfrm>
            <a:off x="4223477" y="6331603"/>
            <a:ext cx="3095625" cy="323165"/>
          </a:xfrm>
          <a:prstGeom prst="rect">
            <a:avLst/>
          </a:prstGeom>
          <a:noFill/>
        </p:spPr>
        <p:txBody>
          <a:bodyPr wrap="square" rtlCol="0">
            <a:spAutoFit/>
          </a:bodyPr>
          <a:lstStyle/>
          <a:p>
            <a:pPr algn="ctr"/>
            <a:r>
              <a:rPr lang="en-US" sz="1500" b="1" dirty="0"/>
              <a:t>Typhoon Alert on Google Search </a:t>
            </a:r>
          </a:p>
        </p:txBody>
      </p:sp>
      <p:sp>
        <p:nvSpPr>
          <p:cNvPr id="15" name="Text Box 2">
            <a:extLst>
              <a:ext uri="{FF2B5EF4-FFF2-40B4-BE49-F238E27FC236}">
                <a16:creationId xmlns:a16="http://schemas.microsoft.com/office/drawing/2014/main" id="{57BE5EDE-7F4B-42EB-98E5-00586B64F618}"/>
              </a:ext>
            </a:extLst>
          </p:cNvPr>
          <p:cNvSpPr txBox="1">
            <a:spLocks noChangeArrowheads="1"/>
          </p:cNvSpPr>
          <p:nvPr/>
        </p:nvSpPr>
        <p:spPr bwMode="auto">
          <a:xfrm>
            <a:off x="228600" y="222009"/>
            <a:ext cx="61012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FF0000"/>
                </a:solidFill>
                <a:latin typeface="Tahoma" panose="020B0604030504040204" pitchFamily="34" charset="0"/>
                <a:ea typeface="Tahoma" panose="020B0604030504040204" pitchFamily="34" charset="0"/>
                <a:cs typeface="Tahoma" panose="020B0604030504040204" pitchFamily="34" charset="0"/>
              </a:rPr>
              <a:t>Alerting the Public</a:t>
            </a:r>
          </a:p>
        </p:txBody>
      </p:sp>
      <p:pic>
        <p:nvPicPr>
          <p:cNvPr id="16" name="Picture 15">
            <a:extLst>
              <a:ext uri="{FF2B5EF4-FFF2-40B4-BE49-F238E27FC236}">
                <a16:creationId xmlns:a16="http://schemas.microsoft.com/office/drawing/2014/main" id="{12510404-3706-4A37-B3C8-45EC156168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132496"/>
            <a:ext cx="3918373" cy="2252189"/>
          </a:xfrm>
          <a:prstGeom prst="rect">
            <a:avLst/>
          </a:prstGeom>
        </p:spPr>
      </p:pic>
      <p:sp>
        <p:nvSpPr>
          <p:cNvPr id="7" name="Rectangle 6">
            <a:extLst>
              <a:ext uri="{FF2B5EF4-FFF2-40B4-BE49-F238E27FC236}">
                <a16:creationId xmlns:a16="http://schemas.microsoft.com/office/drawing/2014/main" id="{16819252-7ED8-429C-97C0-7D370940A3CB}"/>
              </a:ext>
            </a:extLst>
          </p:cNvPr>
          <p:cNvSpPr/>
          <p:nvPr/>
        </p:nvSpPr>
        <p:spPr>
          <a:xfrm>
            <a:off x="491005" y="1377753"/>
            <a:ext cx="3810001" cy="187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4" descr="g.jpg"/>
          <p:cNvPicPr>
            <a:picLocks noChangeAspect="1"/>
          </p:cNvPicPr>
          <p:nvPr/>
        </p:nvPicPr>
        <p:blipFill rotWithShape="1">
          <a:blip r:embed="rId4" cstate="print">
            <a:extLst>
              <a:ext uri="{28A0092B-C50C-407E-A947-70E740481C1C}">
                <a14:useLocalDpi xmlns:a14="http://schemas.microsoft.com/office/drawing/2010/main" val="0"/>
              </a:ext>
            </a:extLst>
          </a:blip>
          <a:srcRect l="-60" r="-58"/>
          <a:stretch/>
        </p:blipFill>
        <p:spPr>
          <a:xfrm>
            <a:off x="685798" y="1449858"/>
            <a:ext cx="3567583" cy="1756866"/>
          </a:xfrm>
          <a:prstGeom prst="rect">
            <a:avLst/>
          </a:prstGeom>
        </p:spPr>
      </p:pic>
      <p:sp>
        <p:nvSpPr>
          <p:cNvPr id="17" name="Title 1">
            <a:extLst>
              <a:ext uri="{FF2B5EF4-FFF2-40B4-BE49-F238E27FC236}">
                <a16:creationId xmlns:a16="http://schemas.microsoft.com/office/drawing/2014/main" id="{13DA416E-7C03-4D98-B47B-9371A382FEA9}"/>
              </a:ext>
            </a:extLst>
          </p:cNvPr>
          <p:cNvSpPr txBox="1">
            <a:spLocks/>
          </p:cNvSpPr>
          <p:nvPr/>
        </p:nvSpPr>
        <p:spPr>
          <a:xfrm>
            <a:off x="457927" y="1143599"/>
            <a:ext cx="2699745" cy="234154"/>
          </a:xfrm>
          <a:prstGeom prst="rect">
            <a:avLst/>
          </a:prstGeom>
          <a:solidFill>
            <a:schemeClr val="tx1">
              <a:lumMod val="50000"/>
              <a:lumOff val="50000"/>
            </a:schemeClr>
          </a:solidFill>
        </p:spPr>
        <p:txBody>
          <a:bodyPr/>
          <a:lst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a:lstStyle>
          <a:p>
            <a:pPr>
              <a:defRPr/>
            </a:pPr>
            <a:r>
              <a:rPr lang="en-PH" sz="1400" dirty="0">
                <a:solidFill>
                  <a:schemeClr val="bg1"/>
                </a:solidFill>
                <a:latin typeface="Tahoma" panose="020B0604030504040204" pitchFamily="34" charset="0"/>
                <a:ea typeface="Tahoma" panose="020B0604030504040204" pitchFamily="34" charset="0"/>
                <a:cs typeface="Tahoma" panose="020B0604030504040204" pitchFamily="34" charset="0"/>
              </a:rPr>
              <a:t>Google Public Alerts</a:t>
            </a:r>
          </a:p>
        </p:txBody>
      </p:sp>
    </p:spTree>
    <p:extLst>
      <p:ext uri="{BB962C8B-B14F-4D97-AF65-F5344CB8AC3E}">
        <p14:creationId xmlns:p14="http://schemas.microsoft.com/office/powerpoint/2010/main" val="2326199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1"/>
          <p:cNvGrpSpPr>
            <a:grpSpLocks/>
          </p:cNvGrpSpPr>
          <p:nvPr/>
        </p:nvGrpSpPr>
        <p:grpSpPr bwMode="auto">
          <a:xfrm>
            <a:off x="19050" y="12700"/>
            <a:ext cx="9144000" cy="6858000"/>
            <a:chOff x="133" y="144"/>
            <a:chExt cx="5495" cy="4067"/>
          </a:xfrm>
        </p:grpSpPr>
        <p:sp>
          <p:nvSpPr>
            <p:cNvPr id="34" name="Rounded Rectangle 33"/>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4122" name="Group 9"/>
            <p:cNvGrpSpPr>
              <a:grpSpLocks noChangeAspect="1"/>
            </p:cNvGrpSpPr>
            <p:nvPr/>
          </p:nvGrpSpPr>
          <p:grpSpPr bwMode="auto">
            <a:xfrm flipV="1">
              <a:off x="133" y="144"/>
              <a:ext cx="5495" cy="707"/>
              <a:chOff x="-3905250" y="4294188"/>
              <a:chExt cx="13011150" cy="1892300"/>
            </a:xfrm>
          </p:grpSpPr>
          <p:sp>
            <p:nvSpPr>
              <p:cNvPr id="4123" name="Freeform 1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sp>
            <p:nvSpPr>
              <p:cNvPr id="4124"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sp>
            <p:nvSpPr>
              <p:cNvPr id="4125"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PH"/>
              </a:p>
            </p:txBody>
          </p:sp>
          <p:sp>
            <p:nvSpPr>
              <p:cNvPr id="4126"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PH"/>
              </a:p>
            </p:txBody>
          </p:sp>
          <p:sp useBgFill="1">
            <p:nvSpPr>
              <p:cNvPr id="4127"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grpSp>
      </p:grpSp>
      <p:sp>
        <p:nvSpPr>
          <p:cNvPr id="13" name="Rectangle 12"/>
          <p:cNvSpPr/>
          <p:nvPr/>
        </p:nvSpPr>
        <p:spPr>
          <a:xfrm>
            <a:off x="169367" y="228816"/>
            <a:ext cx="2039341" cy="646331"/>
          </a:xfrm>
          <a:prstGeom prst="rect">
            <a:avLst/>
          </a:prstGeom>
          <a:noFill/>
        </p:spPr>
        <p:txBody>
          <a:bodyPr wrap="none">
            <a:spAutoFit/>
          </a:bodyPr>
          <a:lstStyle/>
          <a:p>
            <a:pPr algn="ctr">
              <a:defRPr/>
            </a:pPr>
            <a:r>
              <a:rPr lang="en-US" sz="3600" b="1" dirty="0">
                <a:ln w="22225">
                  <a:noFill/>
                  <a:prstDash val="solid"/>
                </a:ln>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Outline</a:t>
            </a:r>
            <a:r>
              <a:rPr lang="en-US" sz="3600" dirty="0">
                <a:ln w="22225">
                  <a:noFill/>
                  <a:prstDash val="solid"/>
                </a:ln>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a:t>
            </a:r>
          </a:p>
        </p:txBody>
      </p:sp>
      <p:grpSp>
        <p:nvGrpSpPr>
          <p:cNvPr id="4100" name="Group 14"/>
          <p:cNvGrpSpPr>
            <a:grpSpLocks/>
          </p:cNvGrpSpPr>
          <p:nvPr/>
        </p:nvGrpSpPr>
        <p:grpSpPr bwMode="auto">
          <a:xfrm flipH="1">
            <a:off x="-1447800" y="1557337"/>
            <a:ext cx="6342063" cy="4767263"/>
            <a:chOff x="-1371224" y="1512084"/>
            <a:chExt cx="6342809" cy="4767668"/>
          </a:xfrm>
        </p:grpSpPr>
        <p:grpSp>
          <p:nvGrpSpPr>
            <p:cNvPr id="4107" name="Group 2"/>
            <p:cNvGrpSpPr>
              <a:grpSpLocks/>
            </p:cNvGrpSpPr>
            <p:nvPr/>
          </p:nvGrpSpPr>
          <p:grpSpPr bwMode="auto">
            <a:xfrm>
              <a:off x="-1371224" y="1512084"/>
              <a:ext cx="6342809" cy="4767668"/>
              <a:chOff x="-10797" y="882481"/>
              <a:chExt cx="6643820" cy="5199370"/>
            </a:xfrm>
          </p:grpSpPr>
          <p:sp>
            <p:nvSpPr>
              <p:cNvPr id="6" name="Block Arc 5"/>
              <p:cNvSpPr/>
              <p:nvPr/>
            </p:nvSpPr>
            <p:spPr>
              <a:xfrm>
                <a:off x="-10797" y="1194132"/>
                <a:ext cx="4481875" cy="4673027"/>
              </a:xfrm>
              <a:prstGeom prst="blockArc">
                <a:avLst>
                  <a:gd name="adj1" fmla="val 17527788"/>
                  <a:gd name="adj2" fmla="val 4119114"/>
                  <a:gd name="adj3" fmla="val 575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Oval 6"/>
              <p:cNvSpPr/>
              <p:nvPr/>
            </p:nvSpPr>
            <p:spPr>
              <a:xfrm>
                <a:off x="3538117" y="1673728"/>
                <a:ext cx="942940" cy="981699"/>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9" name="Oval 8"/>
              <p:cNvSpPr/>
              <p:nvPr/>
            </p:nvSpPr>
            <p:spPr>
              <a:xfrm>
                <a:off x="3898995" y="2963614"/>
                <a:ext cx="942941" cy="98170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5038173" y="2961883"/>
                <a:ext cx="1594850" cy="1153107"/>
              </a:xfrm>
              <a:custGeom>
                <a:avLst/>
                <a:gdLst>
                  <a:gd name="connsiteX0" fmla="*/ 0 w 1594611"/>
                  <a:gd name="connsiteY0" fmla="*/ 0 h 1153321"/>
                  <a:gd name="connsiteX1" fmla="*/ 1594611 w 1594611"/>
                  <a:gd name="connsiteY1" fmla="*/ 0 h 1153321"/>
                  <a:gd name="connsiteX2" fmla="*/ 1594611 w 1594611"/>
                  <a:gd name="connsiteY2" fmla="*/ 1153321 h 1153321"/>
                  <a:gd name="connsiteX3" fmla="*/ 0 w 1594611"/>
                  <a:gd name="connsiteY3" fmla="*/ 1153321 h 1153321"/>
                  <a:gd name="connsiteX4" fmla="*/ 0 w 1594611"/>
                  <a:gd name="connsiteY4" fmla="*/ 0 h 115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611" h="1153321">
                    <a:moveTo>
                      <a:pt x="0" y="0"/>
                    </a:moveTo>
                    <a:lnTo>
                      <a:pt x="1594611" y="0"/>
                    </a:lnTo>
                    <a:lnTo>
                      <a:pt x="1594611" y="1153321"/>
                    </a:lnTo>
                    <a:lnTo>
                      <a:pt x="0" y="11533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3500" tIns="63500" rIns="63500" bIns="63500" spcCol="1270" anchor="ctr"/>
              <a:lstStyle/>
              <a:p>
                <a:pPr defTabSz="2222500">
                  <a:lnSpc>
                    <a:spcPct val="90000"/>
                  </a:lnSpc>
                  <a:spcAft>
                    <a:spcPct val="10000"/>
                  </a:spcAft>
                  <a:defRPr/>
                </a:pPr>
                <a:endParaRPr lang="en-US" sz="4800"/>
              </a:p>
            </p:txBody>
          </p:sp>
          <p:sp>
            <p:nvSpPr>
              <p:cNvPr id="11" name="Oval 10"/>
              <p:cNvSpPr/>
              <p:nvPr/>
            </p:nvSpPr>
            <p:spPr>
              <a:xfrm>
                <a:off x="3531465" y="4310637"/>
                <a:ext cx="942940" cy="98170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4570860" y="4343534"/>
                <a:ext cx="1594850" cy="1153107"/>
              </a:xfrm>
              <a:custGeom>
                <a:avLst/>
                <a:gdLst>
                  <a:gd name="connsiteX0" fmla="*/ 0 w 1594611"/>
                  <a:gd name="connsiteY0" fmla="*/ 0 h 1153321"/>
                  <a:gd name="connsiteX1" fmla="*/ 1594611 w 1594611"/>
                  <a:gd name="connsiteY1" fmla="*/ 0 h 1153321"/>
                  <a:gd name="connsiteX2" fmla="*/ 1594611 w 1594611"/>
                  <a:gd name="connsiteY2" fmla="*/ 1153321 h 1153321"/>
                  <a:gd name="connsiteX3" fmla="*/ 0 w 1594611"/>
                  <a:gd name="connsiteY3" fmla="*/ 1153321 h 1153321"/>
                  <a:gd name="connsiteX4" fmla="*/ 0 w 1594611"/>
                  <a:gd name="connsiteY4" fmla="*/ 0 h 115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611" h="1153321">
                    <a:moveTo>
                      <a:pt x="0" y="0"/>
                    </a:moveTo>
                    <a:lnTo>
                      <a:pt x="1594611" y="0"/>
                    </a:lnTo>
                    <a:lnTo>
                      <a:pt x="1594611" y="1153321"/>
                    </a:lnTo>
                    <a:lnTo>
                      <a:pt x="0" y="11533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3500" tIns="63500" rIns="63500" bIns="63500" spcCol="1270" anchor="ctr"/>
              <a:lstStyle/>
              <a:p>
                <a:pPr defTabSz="2222500">
                  <a:lnSpc>
                    <a:spcPct val="90000"/>
                  </a:lnSpc>
                  <a:spcAft>
                    <a:spcPct val="10000"/>
                  </a:spcAft>
                  <a:defRPr/>
                </a:pPr>
                <a:endParaRPr lang="en-US" sz="4800"/>
              </a:p>
            </p:txBody>
          </p:sp>
          <p:sp>
            <p:nvSpPr>
              <p:cNvPr id="24" name="Oval 23"/>
              <p:cNvSpPr/>
              <p:nvPr/>
            </p:nvSpPr>
            <p:spPr>
              <a:xfrm>
                <a:off x="2500384" y="5100151"/>
                <a:ext cx="942940" cy="98170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5" name="Oval 24"/>
              <p:cNvSpPr/>
              <p:nvPr/>
            </p:nvSpPr>
            <p:spPr>
              <a:xfrm>
                <a:off x="2457145" y="882481"/>
                <a:ext cx="942940" cy="98170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grpSp>
        <p:sp>
          <p:nvSpPr>
            <p:cNvPr id="14" name="Rectangle 13"/>
            <p:cNvSpPr/>
            <p:nvPr/>
          </p:nvSpPr>
          <p:spPr>
            <a:xfrm>
              <a:off x="1186539" y="1547012"/>
              <a:ext cx="496946" cy="830334"/>
            </a:xfrm>
            <a:prstGeom prst="rect">
              <a:avLst/>
            </a:prstGeom>
            <a:noFill/>
          </p:spPr>
          <p:txBody>
            <a:bodyPr wrap="none">
              <a:spAutoFit/>
            </a:bodyPr>
            <a:lstStyle/>
            <a:p>
              <a:pPr algn="ctr">
                <a:defRPr/>
              </a:pPr>
              <a:r>
                <a:rPr lang="en-US" sz="4800" b="1" dirty="0">
                  <a:ln w="22225">
                    <a:noFill/>
                    <a:prstDash val="solid"/>
                  </a:ln>
                  <a:solidFill>
                    <a:schemeClr val="accent6">
                      <a:lumMod val="75000"/>
                    </a:schemeClr>
                  </a:solidFill>
                </a:rPr>
                <a:t>1</a:t>
              </a:r>
            </a:p>
          </p:txBody>
        </p:sp>
        <p:sp>
          <p:nvSpPr>
            <p:cNvPr id="27" name="Rectangle 26"/>
            <p:cNvSpPr/>
            <p:nvPr/>
          </p:nvSpPr>
          <p:spPr>
            <a:xfrm>
              <a:off x="2218535" y="2272562"/>
              <a:ext cx="496946" cy="831921"/>
            </a:xfrm>
            <a:prstGeom prst="rect">
              <a:avLst/>
            </a:prstGeom>
            <a:noFill/>
          </p:spPr>
          <p:txBody>
            <a:bodyPr wrap="none">
              <a:spAutoFit/>
            </a:bodyPr>
            <a:lstStyle/>
            <a:p>
              <a:pPr algn="ctr">
                <a:defRPr/>
              </a:pPr>
              <a:r>
                <a:rPr lang="en-US" sz="4800" b="1" dirty="0">
                  <a:ln w="22225">
                    <a:noFill/>
                    <a:prstDash val="solid"/>
                  </a:ln>
                  <a:solidFill>
                    <a:schemeClr val="accent6">
                      <a:lumMod val="75000"/>
                    </a:schemeClr>
                  </a:solidFill>
                </a:rPr>
                <a:t>2</a:t>
              </a:r>
            </a:p>
          </p:txBody>
        </p:sp>
        <p:sp>
          <p:nvSpPr>
            <p:cNvPr id="28" name="Rectangle 27"/>
            <p:cNvSpPr/>
            <p:nvPr/>
          </p:nvSpPr>
          <p:spPr>
            <a:xfrm>
              <a:off x="2563064" y="3455349"/>
              <a:ext cx="496945" cy="830334"/>
            </a:xfrm>
            <a:prstGeom prst="rect">
              <a:avLst/>
            </a:prstGeom>
            <a:noFill/>
          </p:spPr>
          <p:txBody>
            <a:bodyPr wrap="none">
              <a:spAutoFit/>
            </a:bodyPr>
            <a:lstStyle/>
            <a:p>
              <a:pPr algn="ctr">
                <a:defRPr/>
              </a:pPr>
              <a:r>
                <a:rPr lang="en-US" sz="4800" b="1" dirty="0">
                  <a:ln w="22225">
                    <a:noFill/>
                    <a:prstDash val="solid"/>
                  </a:ln>
                  <a:solidFill>
                    <a:schemeClr val="accent6">
                      <a:lumMod val="75000"/>
                    </a:schemeClr>
                  </a:solidFill>
                </a:rPr>
                <a:t>3</a:t>
              </a:r>
            </a:p>
          </p:txBody>
        </p:sp>
        <p:sp>
          <p:nvSpPr>
            <p:cNvPr id="29" name="Rectangle 28"/>
            <p:cNvSpPr/>
            <p:nvPr/>
          </p:nvSpPr>
          <p:spPr>
            <a:xfrm>
              <a:off x="2226474" y="4677828"/>
              <a:ext cx="498534" cy="831921"/>
            </a:xfrm>
            <a:prstGeom prst="rect">
              <a:avLst/>
            </a:prstGeom>
            <a:noFill/>
          </p:spPr>
          <p:txBody>
            <a:bodyPr wrap="none">
              <a:spAutoFit/>
            </a:bodyPr>
            <a:lstStyle/>
            <a:p>
              <a:pPr algn="ctr">
                <a:defRPr/>
              </a:pPr>
              <a:r>
                <a:rPr lang="en-US" sz="4800" b="1" dirty="0">
                  <a:ln w="22225">
                    <a:noFill/>
                    <a:prstDash val="solid"/>
                  </a:ln>
                  <a:solidFill>
                    <a:schemeClr val="accent6">
                      <a:lumMod val="75000"/>
                    </a:schemeClr>
                  </a:solidFill>
                </a:rPr>
                <a:t>4</a:t>
              </a:r>
            </a:p>
          </p:txBody>
        </p:sp>
        <p:sp>
          <p:nvSpPr>
            <p:cNvPr id="30" name="Rectangle 29"/>
            <p:cNvSpPr/>
            <p:nvPr/>
          </p:nvSpPr>
          <p:spPr>
            <a:xfrm>
              <a:off x="1227819" y="5414490"/>
              <a:ext cx="496946" cy="830334"/>
            </a:xfrm>
            <a:prstGeom prst="rect">
              <a:avLst/>
            </a:prstGeom>
            <a:noFill/>
          </p:spPr>
          <p:txBody>
            <a:bodyPr wrap="none">
              <a:spAutoFit/>
            </a:bodyPr>
            <a:lstStyle/>
            <a:p>
              <a:pPr algn="ctr">
                <a:defRPr/>
              </a:pPr>
              <a:r>
                <a:rPr lang="en-US" sz="4800" b="1" dirty="0">
                  <a:ln w="22225">
                    <a:noFill/>
                    <a:prstDash val="solid"/>
                  </a:ln>
                  <a:solidFill>
                    <a:schemeClr val="accent6">
                      <a:lumMod val="75000"/>
                    </a:schemeClr>
                  </a:solidFill>
                </a:rPr>
                <a:t>5</a:t>
              </a:r>
            </a:p>
          </p:txBody>
        </p:sp>
      </p:grpSp>
      <p:sp>
        <p:nvSpPr>
          <p:cNvPr id="31" name="Text Box 2"/>
          <p:cNvSpPr txBox="1">
            <a:spLocks noChangeArrowheads="1"/>
          </p:cNvSpPr>
          <p:nvPr/>
        </p:nvSpPr>
        <p:spPr bwMode="auto">
          <a:xfrm>
            <a:off x="1547605" y="2785525"/>
            <a:ext cx="64214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400" spc="-100" dirty="0">
                <a:solidFill>
                  <a:srgbClr val="003366"/>
                </a:solidFill>
                <a:latin typeface="Tahoma" panose="020B0604030504040204" pitchFamily="34" charset="0"/>
                <a:ea typeface="Tahoma" panose="020B0604030504040204" pitchFamily="34" charset="0"/>
                <a:cs typeface="Tahoma" panose="020B0604030504040204" pitchFamily="34" charset="0"/>
              </a:rPr>
              <a:t>End-to-end Early Warning System</a:t>
            </a:r>
          </a:p>
        </p:txBody>
      </p:sp>
      <p:graphicFrame>
        <p:nvGraphicFramePr>
          <p:cNvPr id="4105" name="Object 1"/>
          <p:cNvGraphicFramePr>
            <a:graphicFrameLocks noChangeAspect="1"/>
          </p:cNvGraphicFramePr>
          <p:nvPr>
            <p:extLst>
              <p:ext uri="{D42A27DB-BD31-4B8C-83A1-F6EECF244321}">
                <p14:modId xmlns:p14="http://schemas.microsoft.com/office/powerpoint/2010/main" val="3409170639"/>
              </p:ext>
            </p:extLst>
          </p:nvPr>
        </p:nvGraphicFramePr>
        <p:xfrm>
          <a:off x="6477000" y="296209"/>
          <a:ext cx="647700" cy="636587"/>
        </p:xfrm>
        <a:graphic>
          <a:graphicData uri="http://schemas.openxmlformats.org/presentationml/2006/ole">
            <mc:AlternateContent xmlns:mc="http://schemas.openxmlformats.org/markup-compatibility/2006">
              <mc:Choice xmlns:v="urn:schemas-microsoft-com:vml" Requires="v">
                <p:oleObj spid="_x0000_s13392" name="Picture" r:id="rId4" imgW="600978" imgH="590328" progId="Word.Picture.8">
                  <p:embed/>
                </p:oleObj>
              </mc:Choice>
              <mc:Fallback>
                <p:oleObj name="Picture" r:id="rId4" imgW="600978" imgH="590328" progId="Word.Picture.8">
                  <p:embed/>
                  <p:pic>
                    <p:nvPicPr>
                      <p:cNvPr id="4105" name="Object 1"/>
                      <p:cNvPicPr>
                        <a:picLocks noChangeAspect="1" noChangeArrowheads="1"/>
                      </p:cNvPicPr>
                      <p:nvPr/>
                    </p:nvPicPr>
                    <p:blipFill>
                      <a:blip r:embed="rId5">
                        <a:lum contrast="4000"/>
                        <a:extLst>
                          <a:ext uri="{28A0092B-C50C-407E-A947-70E740481C1C}">
                            <a14:useLocalDpi xmlns:a14="http://schemas.microsoft.com/office/drawing/2010/main" val="0"/>
                          </a:ext>
                        </a:extLst>
                      </a:blip>
                      <a:srcRect/>
                      <a:stretch>
                        <a:fillRect/>
                      </a:stretch>
                    </p:blipFill>
                    <p:spPr bwMode="auto">
                      <a:xfrm>
                        <a:off x="6477000" y="296209"/>
                        <a:ext cx="6477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06" name="Text Box 2">
            <a:hlinkClick r:id="rId6" action="ppaction://hlinkpres?slideindex=1&amp;slidetitle="/>
          </p:cNvPr>
          <p:cNvSpPr txBox="1">
            <a:spLocks noChangeArrowheads="1"/>
          </p:cNvSpPr>
          <p:nvPr/>
        </p:nvSpPr>
        <p:spPr bwMode="auto">
          <a:xfrm>
            <a:off x="2539255" y="1398557"/>
            <a:ext cx="474662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Aft>
                <a:spcPct val="10000"/>
              </a:spcAft>
              <a:buFont typeface="Arial" panose="020B0604020202020204" pitchFamily="34" charset="0"/>
              <a:buNone/>
            </a:pPr>
            <a:r>
              <a:rPr lang="en-US" altLang="ja-JP" sz="2400" spc="-100" dirty="0">
                <a:solidFill>
                  <a:srgbClr val="003366"/>
                </a:solidFill>
                <a:latin typeface="Tahoma" panose="020B0604030504040204" pitchFamily="34" charset="0"/>
                <a:ea typeface="Tahoma" panose="020B0604030504040204" pitchFamily="34" charset="0"/>
                <a:cs typeface="Tahoma" panose="020B0604030504040204" pitchFamily="34" charset="0"/>
              </a:rPr>
              <a:t>Introduction</a:t>
            </a:r>
            <a:endParaRPr lang="en-US" altLang="en-US" sz="2400" spc="-100" dirty="0">
              <a:solidFill>
                <a:srgbClr val="003366"/>
              </a:solidFill>
              <a:latin typeface="Tahoma" panose="020B0604030504040204" pitchFamily="34" charset="0"/>
              <a:ea typeface="Tahoma" panose="020B0604030504040204" pitchFamily="34" charset="0"/>
              <a:cs typeface="Tahoma" panose="020B0604030504040204" pitchFamily="34" charset="0"/>
            </a:endParaRPr>
          </a:p>
        </p:txBody>
      </p:sp>
      <p:sp>
        <p:nvSpPr>
          <p:cNvPr id="37" name="Text Box 2"/>
          <p:cNvSpPr txBox="1">
            <a:spLocks noChangeArrowheads="1"/>
          </p:cNvSpPr>
          <p:nvPr/>
        </p:nvSpPr>
        <p:spPr bwMode="auto">
          <a:xfrm>
            <a:off x="2713037" y="5562600"/>
            <a:ext cx="6420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400" spc="-100" dirty="0">
                <a:solidFill>
                  <a:srgbClr val="003366"/>
                </a:solidFill>
                <a:latin typeface="Tahoma" panose="020B0604030504040204" pitchFamily="34" charset="0"/>
                <a:ea typeface="Tahoma" panose="020B0604030504040204" pitchFamily="34" charset="0"/>
                <a:cs typeface="Tahoma" panose="020B0604030504040204" pitchFamily="34" charset="0"/>
              </a:rPr>
              <a:t>Current Initiatives and Way Forward</a:t>
            </a:r>
          </a:p>
        </p:txBody>
      </p:sp>
      <p:sp>
        <p:nvSpPr>
          <p:cNvPr id="32" name="Text Box 2">
            <a:hlinkClick r:id="rId6" action="ppaction://hlinkpres?slideindex=1&amp;slidetitle="/>
          </p:cNvPr>
          <p:cNvSpPr txBox="1">
            <a:spLocks noChangeArrowheads="1"/>
          </p:cNvSpPr>
          <p:nvPr/>
        </p:nvSpPr>
        <p:spPr bwMode="auto">
          <a:xfrm>
            <a:off x="2743200" y="1826663"/>
            <a:ext cx="5105400" cy="85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31775" indent="-231775">
              <a:lnSpc>
                <a:spcPct val="90000"/>
              </a:lnSpc>
              <a:spcBef>
                <a:spcPts val="100"/>
              </a:spcBef>
              <a:spcAft>
                <a:spcPts val="100"/>
              </a:spcAft>
              <a:buFont typeface="Tahoma" panose="020B0604030504040204" pitchFamily="34" charset="0"/>
              <a:buChar char="-"/>
              <a:tabLst>
                <a:tab pos="287338" algn="l"/>
              </a:tabLst>
            </a:pPr>
            <a:r>
              <a:rPr lang="en-US" altLang="ja-JP" sz="1600" i="1" dirty="0">
                <a:solidFill>
                  <a:srgbClr val="003366"/>
                </a:solidFill>
                <a:latin typeface="Tahoma" panose="020B0604030504040204" pitchFamily="34" charset="0"/>
                <a:ea typeface="Tahoma" panose="020B0604030504040204" pitchFamily="34" charset="0"/>
                <a:cs typeface="Tahoma" panose="020B0604030504040204" pitchFamily="34" charset="0"/>
              </a:rPr>
              <a:t>The Philippines, its geographical circumstances</a:t>
            </a:r>
          </a:p>
          <a:p>
            <a:pPr marL="231775" indent="-231775">
              <a:lnSpc>
                <a:spcPct val="90000"/>
              </a:lnSpc>
              <a:spcBef>
                <a:spcPts val="200"/>
              </a:spcBef>
              <a:spcAft>
                <a:spcPts val="200"/>
              </a:spcAft>
              <a:buFont typeface="Tahoma" panose="020B0604030504040204" pitchFamily="34" charset="0"/>
              <a:buChar char="-"/>
              <a:tabLst>
                <a:tab pos="287338" algn="l"/>
              </a:tabLst>
            </a:pPr>
            <a:r>
              <a:rPr lang="en-US" altLang="en-US" sz="1600" i="1" dirty="0">
                <a:solidFill>
                  <a:srgbClr val="003366"/>
                </a:solidFill>
                <a:latin typeface="Tahoma" panose="020B0604030504040204" pitchFamily="34" charset="0"/>
                <a:ea typeface="Tahoma" panose="020B0604030504040204" pitchFamily="34" charset="0"/>
                <a:cs typeface="Tahoma" panose="020B0604030504040204" pitchFamily="34" charset="0"/>
              </a:rPr>
              <a:t>The NMHS of the Philippines-PAGASA</a:t>
            </a:r>
          </a:p>
          <a:p>
            <a:pPr marL="231775" indent="-231775">
              <a:lnSpc>
                <a:spcPct val="90000"/>
              </a:lnSpc>
              <a:spcBef>
                <a:spcPts val="200"/>
              </a:spcBef>
              <a:spcAft>
                <a:spcPts val="200"/>
              </a:spcAft>
              <a:buFont typeface="Tahoma" panose="020B0604030504040204" pitchFamily="34" charset="0"/>
              <a:buChar char="-"/>
              <a:tabLst>
                <a:tab pos="287338" algn="l"/>
              </a:tabLst>
            </a:pPr>
            <a:r>
              <a:rPr lang="en-US" altLang="en-US" sz="1600" i="1" dirty="0">
                <a:solidFill>
                  <a:srgbClr val="003366"/>
                </a:solidFill>
                <a:latin typeface="Tahoma" panose="020B0604030504040204" pitchFamily="34" charset="0"/>
                <a:ea typeface="Tahoma" panose="020B0604030504040204" pitchFamily="34" charset="0"/>
                <a:cs typeface="Tahoma" panose="020B0604030504040204" pitchFamily="34" charset="0"/>
              </a:rPr>
              <a:t>Products and Services</a:t>
            </a:r>
          </a:p>
        </p:txBody>
      </p:sp>
      <p:sp>
        <p:nvSpPr>
          <p:cNvPr id="33" name="Text Box 2"/>
          <p:cNvSpPr txBox="1">
            <a:spLocks noChangeArrowheads="1"/>
          </p:cNvSpPr>
          <p:nvPr/>
        </p:nvSpPr>
        <p:spPr bwMode="auto">
          <a:xfrm>
            <a:off x="1363664" y="3715144"/>
            <a:ext cx="66643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400" spc="-100" dirty="0">
                <a:solidFill>
                  <a:srgbClr val="003366"/>
                </a:solidFill>
                <a:latin typeface="Tahoma" panose="020B0604030504040204" pitchFamily="34" charset="0"/>
                <a:ea typeface="Tahoma" panose="020B0604030504040204" pitchFamily="34" charset="0"/>
                <a:cs typeface="Tahoma" panose="020B0604030504040204" pitchFamily="34" charset="0"/>
              </a:rPr>
              <a:t>Multi-Hazard Early Warning System</a:t>
            </a:r>
          </a:p>
        </p:txBody>
      </p:sp>
      <p:sp>
        <p:nvSpPr>
          <p:cNvPr id="36" name="Text Box 2"/>
          <p:cNvSpPr txBox="1">
            <a:spLocks noChangeArrowheads="1"/>
          </p:cNvSpPr>
          <p:nvPr/>
        </p:nvSpPr>
        <p:spPr bwMode="auto">
          <a:xfrm>
            <a:off x="1695450" y="4723615"/>
            <a:ext cx="6420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400" spc="-100" dirty="0">
                <a:solidFill>
                  <a:srgbClr val="003366"/>
                </a:solidFill>
                <a:latin typeface="Tahoma" panose="020B0604030504040204" pitchFamily="34" charset="0"/>
                <a:ea typeface="Tahoma" panose="020B0604030504040204" pitchFamily="34" charset="0"/>
                <a:cs typeface="Tahoma" panose="020B0604030504040204" pitchFamily="34" charset="0"/>
              </a:rPr>
              <a:t>Gaps/Challenges</a:t>
            </a:r>
          </a:p>
        </p:txBody>
      </p:sp>
    </p:spTree>
    <p:extLst>
      <p:ext uri="{BB962C8B-B14F-4D97-AF65-F5344CB8AC3E}">
        <p14:creationId xmlns:p14="http://schemas.microsoft.com/office/powerpoint/2010/main" val="1002789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3D49302-8E36-4300-BE46-844C0709FA6D}"/>
              </a:ext>
            </a:extLst>
          </p:cNvPr>
          <p:cNvGrpSpPr>
            <a:grpSpLocks/>
          </p:cNvGrpSpPr>
          <p:nvPr/>
        </p:nvGrpSpPr>
        <p:grpSpPr bwMode="auto">
          <a:xfrm>
            <a:off x="0" y="0"/>
            <a:ext cx="9144001" cy="6858000"/>
            <a:chOff x="133" y="144"/>
            <a:chExt cx="5495" cy="4067"/>
          </a:xfrm>
        </p:grpSpPr>
        <p:sp>
          <p:nvSpPr>
            <p:cNvPr id="9" name="Rounded Rectangle 22">
              <a:extLst>
                <a:ext uri="{FF2B5EF4-FFF2-40B4-BE49-F238E27FC236}">
                  <a16:creationId xmlns:a16="http://schemas.microsoft.com/office/drawing/2014/main" id="{2A46C6B1-F58E-46AD-96EA-4C0CFFB63221}"/>
                </a:ext>
              </a:extLst>
            </p:cNvPr>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10" name="Group 9">
              <a:extLst>
                <a:ext uri="{FF2B5EF4-FFF2-40B4-BE49-F238E27FC236}">
                  <a16:creationId xmlns:a16="http://schemas.microsoft.com/office/drawing/2014/main" id="{7F87A031-3AB7-4AFA-A1CD-16C57C68CD29}"/>
                </a:ext>
              </a:extLst>
            </p:cNvPr>
            <p:cNvGrpSpPr>
              <a:grpSpLocks noChangeAspect="1"/>
            </p:cNvGrpSpPr>
            <p:nvPr/>
          </p:nvGrpSpPr>
          <p:grpSpPr bwMode="auto">
            <a:xfrm flipV="1">
              <a:off x="133" y="144"/>
              <a:ext cx="5495" cy="707"/>
              <a:chOff x="-3905250" y="4294188"/>
              <a:chExt cx="13011150" cy="1892300"/>
            </a:xfrm>
          </p:grpSpPr>
          <p:sp>
            <p:nvSpPr>
              <p:cNvPr id="11" name="Freeform 24">
                <a:extLst>
                  <a:ext uri="{FF2B5EF4-FFF2-40B4-BE49-F238E27FC236}">
                    <a16:creationId xmlns:a16="http://schemas.microsoft.com/office/drawing/2014/main" id="{9263B3C7-C845-4E0E-8342-DA1EB8E67523}"/>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2" name="Freeform 18">
                <a:extLst>
                  <a:ext uri="{FF2B5EF4-FFF2-40B4-BE49-F238E27FC236}">
                    <a16:creationId xmlns:a16="http://schemas.microsoft.com/office/drawing/2014/main" id="{551729A2-0403-4FDA-A033-1A2563638179}"/>
                  </a:ext>
                </a:extLst>
              </p:cNvPr>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13" name="Freeform 10">
                <a:extLst>
                  <a:ext uri="{FF2B5EF4-FFF2-40B4-BE49-F238E27FC236}">
                    <a16:creationId xmlns:a16="http://schemas.microsoft.com/office/drawing/2014/main" id="{770F9F59-4FB0-4AD8-97BA-634799BDE002}"/>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sp>
        <p:nvSpPr>
          <p:cNvPr id="2" name="Rectangle 1"/>
          <p:cNvSpPr/>
          <p:nvPr/>
        </p:nvSpPr>
        <p:spPr>
          <a:xfrm>
            <a:off x="4381500" y="381000"/>
            <a:ext cx="4495800" cy="3404778"/>
          </a:xfrm>
          <a:prstGeom prst="rect">
            <a:avLst/>
          </a:prstGeom>
          <a:solidFill>
            <a:schemeClr val="bg1"/>
          </a:solidFill>
          <a:ln>
            <a:solidFill>
              <a:schemeClr val="tx1"/>
            </a:solidFill>
          </a:ln>
        </p:spPr>
        <p:txBody>
          <a:bodyPr wrap="square">
            <a:spAutoFit/>
          </a:bodyPr>
          <a:lstStyle/>
          <a:p>
            <a:pPr algn="just"/>
            <a:r>
              <a:rPr lang="en-US" sz="1200" b="1" dirty="0"/>
              <a:t>OUTPUT OF THE EMERGENCY ALERT AND WARNING MESSAGES </a:t>
            </a:r>
          </a:p>
          <a:p>
            <a:pPr algn="just"/>
            <a:r>
              <a:rPr lang="en-US" sz="1200" b="1" dirty="0"/>
              <a:t>(EAWM) </a:t>
            </a:r>
            <a:endParaRPr lang="en-US" sz="1200" dirty="0"/>
          </a:p>
          <a:p>
            <a:pPr algn="just"/>
            <a:r>
              <a:rPr lang="en-US" sz="1200" b="1" dirty="0"/>
              <a:t> </a:t>
            </a:r>
            <a:r>
              <a:rPr lang="en-US" sz="1200" dirty="0"/>
              <a:t> </a:t>
            </a:r>
          </a:p>
          <a:p>
            <a:pPr lvl="0" algn="just"/>
            <a:r>
              <a:rPr lang="en-US" sz="1500" b="1" dirty="0"/>
              <a:t>                                  Templates</a:t>
            </a:r>
          </a:p>
          <a:p>
            <a:pPr lvl="0" algn="just"/>
            <a:r>
              <a:rPr lang="en-US" sz="1050" b="1" dirty="0"/>
              <a:t>TC LANDFALL:</a:t>
            </a:r>
          </a:p>
          <a:p>
            <a:pPr algn="just"/>
            <a:r>
              <a:rPr lang="en-US" sz="675" dirty="0"/>
              <a:t> </a:t>
            </a:r>
          </a:p>
          <a:p>
            <a:pPr lvl="0" algn="just"/>
            <a:r>
              <a:rPr lang="en-US" sz="675" dirty="0"/>
              <a:t>“</a:t>
            </a:r>
            <a:r>
              <a:rPr lang="en-US" sz="825" dirty="0"/>
              <a:t>TY NINA will make landfall over </a:t>
            </a:r>
            <a:r>
              <a:rPr lang="en-US" sz="825" dirty="0" err="1"/>
              <a:t>Tingloy</a:t>
            </a:r>
            <a:r>
              <a:rPr lang="en-US" sz="825" dirty="0"/>
              <a:t>, </a:t>
            </a:r>
            <a:r>
              <a:rPr lang="en-US" sz="825" dirty="0" err="1"/>
              <a:t>Batangas</a:t>
            </a:r>
            <a:r>
              <a:rPr lang="en-US" sz="825" dirty="0"/>
              <a:t> this afternoon. Evacuate to safer area.”</a:t>
            </a:r>
          </a:p>
          <a:p>
            <a:pPr algn="just"/>
            <a:r>
              <a:rPr lang="en-US" sz="825" dirty="0"/>
              <a:t> </a:t>
            </a:r>
          </a:p>
          <a:p>
            <a:pPr lvl="0" algn="just"/>
            <a:r>
              <a:rPr lang="en-US" sz="825" dirty="0"/>
              <a:t>“TY NINA (1 of 2): TY NINA made landfall over </a:t>
            </a:r>
            <a:r>
              <a:rPr lang="en-US" sz="825" dirty="0" err="1"/>
              <a:t>Tingloy</a:t>
            </a:r>
            <a:r>
              <a:rPr lang="en-US" sz="825" dirty="0"/>
              <a:t>, </a:t>
            </a:r>
            <a:r>
              <a:rPr lang="en-US" sz="825" dirty="0" err="1"/>
              <a:t>Batangas</a:t>
            </a:r>
            <a:r>
              <a:rPr lang="en-US" sz="825" dirty="0"/>
              <a:t> at 10 AM.”</a:t>
            </a:r>
          </a:p>
          <a:p>
            <a:pPr algn="just"/>
            <a:r>
              <a:rPr lang="en-US" sz="825" dirty="0"/>
              <a:t> </a:t>
            </a:r>
          </a:p>
          <a:p>
            <a:pPr algn="just"/>
            <a:r>
              <a:rPr lang="en-US" sz="825" dirty="0"/>
              <a:t>“TY NINA (2 of 2): The next possible landfall over </a:t>
            </a:r>
            <a:r>
              <a:rPr lang="en-US" sz="825" dirty="0" err="1"/>
              <a:t>Calatagan</a:t>
            </a:r>
            <a:r>
              <a:rPr lang="en-US" sz="825" dirty="0"/>
              <a:t>, </a:t>
            </a:r>
            <a:r>
              <a:rPr lang="en-US" sz="825" dirty="0" err="1"/>
              <a:t>Batangas</a:t>
            </a:r>
            <a:r>
              <a:rPr lang="en-US" sz="825" dirty="0"/>
              <a:t> before 12NN today. Evacuate.”</a:t>
            </a:r>
          </a:p>
          <a:p>
            <a:pPr algn="just"/>
            <a:r>
              <a:rPr lang="en-US" sz="825" b="1" dirty="0"/>
              <a:t> </a:t>
            </a:r>
          </a:p>
          <a:p>
            <a:pPr lvl="0" algn="just"/>
            <a:r>
              <a:rPr lang="en-US" sz="825" b="1" dirty="0"/>
              <a:t>TCWS:</a:t>
            </a:r>
          </a:p>
          <a:p>
            <a:pPr algn="just"/>
            <a:r>
              <a:rPr lang="en-US" sz="825" dirty="0"/>
              <a:t> </a:t>
            </a:r>
          </a:p>
          <a:p>
            <a:pPr lvl="0" algn="just"/>
            <a:r>
              <a:rPr lang="en-US" sz="825" dirty="0"/>
              <a:t>“TCWS 5: TY NINA catastrophic danger over Leyte in 12 hours. Very heavy to widespread damage. Evacuate </a:t>
            </a:r>
          </a:p>
          <a:p>
            <a:pPr lvl="0" algn="just"/>
            <a:r>
              <a:rPr lang="en-US" sz="825" dirty="0"/>
              <a:t>to safer area.”</a:t>
            </a:r>
          </a:p>
          <a:p>
            <a:pPr algn="just"/>
            <a:r>
              <a:rPr lang="en-US" sz="825" dirty="0"/>
              <a:t> </a:t>
            </a:r>
          </a:p>
          <a:p>
            <a:pPr lvl="0" algn="just"/>
            <a:r>
              <a:rPr lang="en-US" sz="825" dirty="0"/>
              <a:t>“TCWS 4: TY NINA extreme danger over Leyte in 12 hours. Heavy to very heavy damage. Evacuate to safer area.”</a:t>
            </a:r>
          </a:p>
          <a:p>
            <a:pPr algn="just"/>
            <a:r>
              <a:rPr lang="en-US" sz="825" dirty="0"/>
              <a:t> </a:t>
            </a:r>
          </a:p>
          <a:p>
            <a:pPr lvl="0" algn="just"/>
            <a:r>
              <a:rPr lang="en-US" sz="825" dirty="0"/>
              <a:t>“TCWS 3: TY NINA severe danger over Leyte in 18 hours. Heavy damage. Evacuate to safer area.”</a:t>
            </a:r>
          </a:p>
          <a:p>
            <a:pPr algn="just"/>
            <a:endParaRPr lang="en-US" sz="675" dirty="0"/>
          </a:p>
        </p:txBody>
      </p:sp>
      <p:sp>
        <p:nvSpPr>
          <p:cNvPr id="7" name="Rectangle 6"/>
          <p:cNvSpPr/>
          <p:nvPr/>
        </p:nvSpPr>
        <p:spPr>
          <a:xfrm>
            <a:off x="4381500" y="3831195"/>
            <a:ext cx="4495800" cy="2896947"/>
          </a:xfrm>
          <a:prstGeom prst="rect">
            <a:avLst/>
          </a:prstGeom>
          <a:solidFill>
            <a:schemeClr val="bg1"/>
          </a:solidFill>
          <a:ln>
            <a:solidFill>
              <a:schemeClr val="tx1"/>
            </a:solidFill>
          </a:ln>
        </p:spPr>
        <p:txBody>
          <a:bodyPr wrap="square">
            <a:spAutoFit/>
          </a:bodyPr>
          <a:lstStyle/>
          <a:p>
            <a:r>
              <a:rPr lang="en-US" sz="1200" b="1" dirty="0"/>
              <a:t>HEAVY RAINFALL WARNING (Severe Thunderstorm, TECF, LPA):</a:t>
            </a:r>
          </a:p>
          <a:p>
            <a:endParaRPr lang="en-US" sz="675" b="1" dirty="0"/>
          </a:p>
          <a:p>
            <a:endParaRPr lang="en-US" sz="675" b="1" dirty="0"/>
          </a:p>
          <a:p>
            <a:r>
              <a:rPr lang="en-US" sz="675" b="1" dirty="0"/>
              <a:t>For RED: </a:t>
            </a:r>
            <a:endParaRPr lang="en-US" sz="675" dirty="0"/>
          </a:p>
          <a:p>
            <a:pPr lvl="0"/>
            <a:r>
              <a:rPr lang="en-US" sz="750" dirty="0"/>
              <a:t>OPTION 1: “RED RAINFALL (1 of 2): Serious flooding in low lying areas and near river. Evacuate.”</a:t>
            </a:r>
          </a:p>
          <a:p>
            <a:r>
              <a:rPr lang="en-US" sz="750" dirty="0"/>
              <a:t> </a:t>
            </a:r>
          </a:p>
          <a:p>
            <a:r>
              <a:rPr lang="en-US" sz="750" dirty="0"/>
              <a:t>“RED RAINFALL (2 of 2): possible landslides in mountainous areas. Evacuate.”</a:t>
            </a:r>
          </a:p>
          <a:p>
            <a:r>
              <a:rPr lang="en-US" sz="750" dirty="0"/>
              <a:t> </a:t>
            </a:r>
          </a:p>
          <a:p>
            <a:pPr lvl="0"/>
            <a:r>
              <a:rPr lang="en-US" sz="750" dirty="0"/>
              <a:t>OPTION 2: “RED RAINFALL IN QUEZON: FLOODING IS SERIOUS. LANDSLIDE IS POSSIBLE. EVACUATE ASAP.”</a:t>
            </a:r>
          </a:p>
          <a:p>
            <a:r>
              <a:rPr lang="en-US" sz="750" dirty="0"/>
              <a:t> </a:t>
            </a:r>
          </a:p>
          <a:p>
            <a:r>
              <a:rPr lang="en-US" sz="750" b="1" dirty="0"/>
              <a:t>For ORANGE: </a:t>
            </a:r>
            <a:endParaRPr lang="en-US" sz="750" dirty="0"/>
          </a:p>
          <a:p>
            <a:pPr lvl="0"/>
            <a:r>
              <a:rPr lang="en-US" sz="750" dirty="0"/>
              <a:t>OPTION 1: “ORANGE RAINFALL (1 of 2): Flood is alarming in low lying areas and near river. Prepare to evacuate.”</a:t>
            </a:r>
          </a:p>
          <a:p>
            <a:r>
              <a:rPr lang="en-US" sz="750" dirty="0"/>
              <a:t> </a:t>
            </a:r>
          </a:p>
          <a:p>
            <a:pPr lvl="0"/>
            <a:r>
              <a:rPr lang="en-US" sz="750" dirty="0"/>
              <a:t>“ORANGE RAINFALL (2 of 2): Possible landslides in mountainous areas. Prepare to evacuate.”</a:t>
            </a:r>
          </a:p>
          <a:p>
            <a:r>
              <a:rPr lang="en-US" sz="750" dirty="0"/>
              <a:t>	</a:t>
            </a:r>
          </a:p>
          <a:p>
            <a:r>
              <a:rPr lang="en-US" sz="750" dirty="0"/>
              <a:t> </a:t>
            </a:r>
          </a:p>
          <a:p>
            <a:r>
              <a:rPr lang="en-US" sz="750" dirty="0"/>
              <a:t>OPTION 2: “ORANGE RAINFALL IN QUEZON: FLOOD IS ALARMING. LANDSLIDE IS POSSIBLE. PREPARE TO EVACUATE.”</a:t>
            </a:r>
          </a:p>
          <a:p>
            <a:r>
              <a:rPr lang="en-US" sz="750" dirty="0"/>
              <a:t> </a:t>
            </a:r>
          </a:p>
          <a:p>
            <a:pPr lvl="0"/>
            <a:r>
              <a:rPr lang="en-US" sz="750" b="1" dirty="0"/>
              <a:t>FLOOD BULLETIN: (for Rivers/Dams)</a:t>
            </a:r>
            <a:endParaRPr lang="en-US" sz="750" dirty="0"/>
          </a:p>
          <a:p>
            <a:pPr lvl="0"/>
            <a:r>
              <a:rPr lang="en-US" sz="750" dirty="0"/>
              <a:t> “CRITICAL LEVEL: Upper Pampanga River, Serious flooding. Evacuate.”</a:t>
            </a:r>
          </a:p>
          <a:p>
            <a:r>
              <a:rPr lang="en-US" sz="750" dirty="0"/>
              <a:t> </a:t>
            </a:r>
          </a:p>
          <a:p>
            <a:pPr lvl="0"/>
            <a:r>
              <a:rPr lang="en-US" sz="750" dirty="0"/>
              <a:t>“ALARM LEVEL: Upper Pampanga River, Flood is alarming. Prepare to Evacuate.”</a:t>
            </a:r>
          </a:p>
        </p:txBody>
      </p:sp>
      <p:sp>
        <p:nvSpPr>
          <p:cNvPr id="20" name="Rectangle: Rounded Corners 19">
            <a:extLst>
              <a:ext uri="{FF2B5EF4-FFF2-40B4-BE49-F238E27FC236}">
                <a16:creationId xmlns:a16="http://schemas.microsoft.com/office/drawing/2014/main" id="{9FB6D04A-2A47-4C0E-9ACB-1D2CC939F5E8}"/>
              </a:ext>
            </a:extLst>
          </p:cNvPr>
          <p:cNvSpPr/>
          <p:nvPr/>
        </p:nvSpPr>
        <p:spPr>
          <a:xfrm>
            <a:off x="152400" y="1676400"/>
            <a:ext cx="4114800" cy="3935539"/>
          </a:xfrm>
          <a:prstGeom prst="roundRect">
            <a:avLst/>
          </a:prstGeom>
          <a:solidFill>
            <a:srgbClr val="FFFFC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04800" y="1938003"/>
            <a:ext cx="3810000" cy="3293209"/>
          </a:xfrm>
          <a:prstGeom prst="rect">
            <a:avLst/>
          </a:prstGeom>
        </p:spPr>
        <p:txBody>
          <a:bodyPr wrap="square">
            <a:spAutoFit/>
          </a:bodyPr>
          <a:lstStyle/>
          <a:p>
            <a:pPr algn="just"/>
            <a:r>
              <a:rPr lang="en-US" sz="16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Republic Act (RA) No. 10639 or the Free Mobile Disaster Alerts Act</a:t>
            </a:r>
          </a:p>
          <a:p>
            <a:pPr algn="just"/>
            <a:endParaRPr lang="en-US" sz="1600" dirty="0">
              <a:latin typeface="Tahoma" panose="020B0604030504040204" pitchFamily="34" charset="0"/>
              <a:ea typeface="Tahoma" panose="020B0604030504040204" pitchFamily="34" charset="0"/>
              <a:cs typeface="Tahoma" panose="020B0604030504040204" pitchFamily="34" charset="0"/>
            </a:endParaRPr>
          </a:p>
          <a:p>
            <a:pPr algn="just"/>
            <a:r>
              <a:rPr lang="en-US" sz="1600" u="sng" dirty="0">
                <a:latin typeface="Tahoma" panose="020B0604030504040204" pitchFamily="34" charset="0"/>
                <a:ea typeface="Tahoma" panose="020B0604030504040204" pitchFamily="34" charset="0"/>
                <a:cs typeface="Tahoma" panose="020B0604030504040204" pitchFamily="34" charset="0"/>
              </a:rPr>
              <a:t>Telephone Companies </a:t>
            </a:r>
            <a:r>
              <a:rPr lang="en-US" sz="1600" dirty="0">
                <a:latin typeface="Tahoma" panose="020B0604030504040204" pitchFamily="34" charset="0"/>
                <a:ea typeface="Tahoma" panose="020B0604030504040204" pitchFamily="34" charset="0"/>
                <a:cs typeface="Tahoma" panose="020B0604030504040204" pitchFamily="34" charset="0"/>
              </a:rPr>
              <a:t>(</a:t>
            </a:r>
            <a:r>
              <a:rPr lang="en-US" sz="1600" dirty="0" err="1">
                <a:latin typeface="Tahoma" panose="020B0604030504040204" pitchFamily="34" charset="0"/>
                <a:ea typeface="Tahoma" panose="020B0604030504040204" pitchFamily="34" charset="0"/>
                <a:cs typeface="Tahoma" panose="020B0604030504040204" pitchFamily="34" charset="0"/>
              </a:rPr>
              <a:t>Telcos</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u="sng" dirty="0">
                <a:latin typeface="Tahoma" panose="020B0604030504040204" pitchFamily="34" charset="0"/>
                <a:ea typeface="Tahoma" panose="020B0604030504040204" pitchFamily="34" charset="0"/>
                <a:cs typeface="Tahoma" panose="020B0604030504040204" pitchFamily="34" charset="0"/>
              </a:rPr>
              <a:t>are required to send out advisories, alerts, and other vital information during typhoons or other disasters</a:t>
            </a:r>
            <a:r>
              <a:rPr lang="en-US" sz="1600" dirty="0">
                <a:latin typeface="Tahoma" panose="020B0604030504040204" pitchFamily="34" charset="0"/>
                <a:ea typeface="Tahoma" panose="020B0604030504040204" pitchFamily="34" charset="0"/>
                <a:cs typeface="Tahoma" panose="020B0604030504040204" pitchFamily="34" charset="0"/>
              </a:rPr>
              <a:t>. Failure to do so may merit legal action and fines.</a:t>
            </a:r>
          </a:p>
          <a:p>
            <a:pPr algn="just"/>
            <a:endParaRPr lang="en-US" sz="1600" dirty="0">
              <a:latin typeface="Tahoma" panose="020B0604030504040204" pitchFamily="34" charset="0"/>
              <a:ea typeface="Tahoma" panose="020B0604030504040204" pitchFamily="34" charset="0"/>
              <a:cs typeface="Tahoma" panose="020B0604030504040204" pitchFamily="34" charset="0"/>
            </a:endParaRPr>
          </a:p>
          <a:p>
            <a:pPr algn="just"/>
            <a:r>
              <a:rPr lang="en-US" sz="1600" dirty="0">
                <a:latin typeface="Tahoma" panose="020B0604030504040204" pitchFamily="34" charset="0"/>
                <a:ea typeface="Tahoma" panose="020B0604030504040204" pitchFamily="34" charset="0"/>
                <a:cs typeface="Tahoma" panose="020B0604030504040204" pitchFamily="34" charset="0"/>
              </a:rPr>
              <a:t>Parameters:</a:t>
            </a:r>
          </a:p>
          <a:p>
            <a:pPr lvl="0"/>
            <a:r>
              <a:rPr lang="en-US" sz="1200" dirty="0">
                <a:latin typeface="Tahoma" panose="020B0604030504040204" pitchFamily="34" charset="0"/>
                <a:ea typeface="Tahoma" panose="020B0604030504040204" pitchFamily="34" charset="0"/>
                <a:cs typeface="Tahoma" panose="020B0604030504040204" pitchFamily="34" charset="0"/>
              </a:rPr>
              <a:t>Heavy Rainfall Warnings: ORANGE or RED</a:t>
            </a:r>
          </a:p>
          <a:p>
            <a:pPr lvl="0"/>
            <a:r>
              <a:rPr lang="en-US" sz="1200" dirty="0">
                <a:latin typeface="Tahoma" panose="020B0604030504040204" pitchFamily="34" charset="0"/>
                <a:ea typeface="Tahoma" panose="020B0604030504040204" pitchFamily="34" charset="0"/>
                <a:cs typeface="Tahoma" panose="020B0604030504040204" pitchFamily="34" charset="0"/>
              </a:rPr>
              <a:t>Tropical Cyclone: Tropical Cyclone Warning Signal No.   </a:t>
            </a:r>
          </a:p>
          <a:p>
            <a:pPr lvl="0"/>
            <a:r>
              <a:rPr lang="en-US" sz="1200" dirty="0">
                <a:latin typeface="Tahoma" panose="020B0604030504040204" pitchFamily="34" charset="0"/>
                <a:ea typeface="Tahoma" panose="020B0604030504040204" pitchFamily="34" charset="0"/>
                <a:cs typeface="Tahoma" panose="020B0604030504040204" pitchFamily="34" charset="0"/>
              </a:rPr>
              <a:t>            4 and 5, and expected LANDFALL</a:t>
            </a:r>
          </a:p>
          <a:p>
            <a:pPr lvl="0"/>
            <a:r>
              <a:rPr lang="en-US" sz="1200" dirty="0">
                <a:latin typeface="Tahoma" panose="020B0604030504040204" pitchFamily="34" charset="0"/>
                <a:ea typeface="Tahoma" panose="020B0604030504040204" pitchFamily="34" charset="0"/>
                <a:cs typeface="Tahoma" panose="020B0604030504040204" pitchFamily="34" charset="0"/>
              </a:rPr>
              <a:t>Monsoon Rains / LPA: forecasted more than 100 mm</a:t>
            </a:r>
          </a:p>
        </p:txBody>
      </p:sp>
      <p:sp>
        <p:nvSpPr>
          <p:cNvPr id="22" name="Text Box 2">
            <a:extLst>
              <a:ext uri="{FF2B5EF4-FFF2-40B4-BE49-F238E27FC236}">
                <a16:creationId xmlns:a16="http://schemas.microsoft.com/office/drawing/2014/main" id="{57BE5EDE-7F4B-42EB-98E5-00586B64F618}"/>
              </a:ext>
            </a:extLst>
          </p:cNvPr>
          <p:cNvSpPr txBox="1">
            <a:spLocks noChangeArrowheads="1"/>
          </p:cNvSpPr>
          <p:nvPr/>
        </p:nvSpPr>
        <p:spPr bwMode="auto">
          <a:xfrm>
            <a:off x="201076" y="222009"/>
            <a:ext cx="61012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FF0000"/>
                </a:solidFill>
                <a:latin typeface="Tahoma" panose="020B0604030504040204" pitchFamily="34" charset="0"/>
                <a:ea typeface="Tahoma" panose="020B0604030504040204" pitchFamily="34" charset="0"/>
                <a:cs typeface="Tahoma" panose="020B0604030504040204" pitchFamily="34" charset="0"/>
              </a:rPr>
              <a:t>Alerting the Public</a:t>
            </a:r>
          </a:p>
        </p:txBody>
      </p:sp>
    </p:spTree>
    <p:extLst>
      <p:ext uri="{BB962C8B-B14F-4D97-AF65-F5344CB8AC3E}">
        <p14:creationId xmlns:p14="http://schemas.microsoft.com/office/powerpoint/2010/main" val="4146557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a:extLst>
              <a:ext uri="{FF2B5EF4-FFF2-40B4-BE49-F238E27FC236}">
                <a16:creationId xmlns:a16="http://schemas.microsoft.com/office/drawing/2014/main" id="{6B02BCAB-04B2-4CC8-A875-3AB3C2AB4C9D}"/>
              </a:ext>
            </a:extLst>
          </p:cNvPr>
          <p:cNvGrpSpPr>
            <a:grpSpLocks/>
          </p:cNvGrpSpPr>
          <p:nvPr/>
        </p:nvGrpSpPr>
        <p:grpSpPr bwMode="auto">
          <a:xfrm>
            <a:off x="76201" y="-43530"/>
            <a:ext cx="8991599" cy="6704886"/>
            <a:chOff x="153987" y="53330"/>
            <a:chExt cx="8721725" cy="6461126"/>
          </a:xfrm>
        </p:grpSpPr>
        <p:sp>
          <p:nvSpPr>
            <p:cNvPr id="6" name="Rounded Rectangle 86">
              <a:extLst>
                <a:ext uri="{FF2B5EF4-FFF2-40B4-BE49-F238E27FC236}">
                  <a16:creationId xmlns:a16="http://schemas.microsoft.com/office/drawing/2014/main" id="{F9065F84-14C4-4746-BBDA-AC8939F245D9}"/>
                </a:ext>
              </a:extLst>
            </p:cNvPr>
            <p:cNvSpPr/>
            <p:nvPr/>
          </p:nvSpPr>
          <p:spPr bwMode="auto">
            <a:xfrm flipV="1">
              <a:off x="169862" y="58093"/>
              <a:ext cx="8696325" cy="6456363"/>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eaLnBrk="1" fontAlgn="auto" hangingPunct="1">
                <a:spcBef>
                  <a:spcPts val="0"/>
                </a:spcBef>
                <a:spcAft>
                  <a:spcPts val="0"/>
                </a:spcAft>
                <a:defRPr/>
              </a:pPr>
              <a:endParaRPr lang="en-US" b="1"/>
            </a:p>
          </p:txBody>
        </p:sp>
        <p:grpSp>
          <p:nvGrpSpPr>
            <p:cNvPr id="7" name="Group 9">
              <a:extLst>
                <a:ext uri="{FF2B5EF4-FFF2-40B4-BE49-F238E27FC236}">
                  <a16:creationId xmlns:a16="http://schemas.microsoft.com/office/drawing/2014/main" id="{AA840DFE-CC80-4FB7-BFCF-5E33296839A9}"/>
                </a:ext>
              </a:extLst>
            </p:cNvPr>
            <p:cNvGrpSpPr>
              <a:grpSpLocks noChangeAspect="1"/>
            </p:cNvGrpSpPr>
            <p:nvPr/>
          </p:nvGrpSpPr>
          <p:grpSpPr bwMode="auto">
            <a:xfrm flipV="1">
              <a:off x="153987" y="53330"/>
              <a:ext cx="8721725" cy="1123950"/>
              <a:chOff x="-3905250" y="4294188"/>
              <a:chExt cx="13011150" cy="1892300"/>
            </a:xfrm>
          </p:grpSpPr>
          <p:sp>
            <p:nvSpPr>
              <p:cNvPr id="8" name="Freeform 14">
                <a:extLst>
                  <a:ext uri="{FF2B5EF4-FFF2-40B4-BE49-F238E27FC236}">
                    <a16:creationId xmlns:a16="http://schemas.microsoft.com/office/drawing/2014/main" id="{ADAC7CD2-044D-4FD4-8B41-1121BC7C7E01}"/>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sp>
            <p:nvSpPr>
              <p:cNvPr id="9" name="Freeform 18">
                <a:extLst>
                  <a:ext uri="{FF2B5EF4-FFF2-40B4-BE49-F238E27FC236}">
                    <a16:creationId xmlns:a16="http://schemas.microsoft.com/office/drawing/2014/main" id="{16DB9411-F302-4167-AD61-6970DF8C1205}"/>
                  </a:ext>
                </a:extLst>
              </p:cNvPr>
              <p:cNvSpPr>
                <a:spLocks/>
              </p:cNvSpPr>
              <p:nvPr/>
            </p:nvSpPr>
            <p:spPr bwMode="hidden">
              <a:xfrm>
                <a:off x="-309773" y="4318098"/>
                <a:ext cx="8279917" cy="120961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sp>
            <p:nvSpPr>
              <p:cNvPr id="10" name="Freeform 22">
                <a:extLst>
                  <a:ext uri="{FF2B5EF4-FFF2-40B4-BE49-F238E27FC236}">
                    <a16:creationId xmlns:a16="http://schemas.microsoft.com/office/drawing/2014/main" id="{20BC4EBB-19E5-4292-B862-DB0BB51C423B}"/>
                  </a:ext>
                </a:extLst>
              </p:cNvPr>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nchorCtr="1"/>
              <a:lstStyle/>
              <a:p>
                <a:endParaRPr lang="en-PH"/>
              </a:p>
            </p:txBody>
          </p:sp>
          <p:sp>
            <p:nvSpPr>
              <p:cNvPr id="11" name="Freeform 26">
                <a:extLst>
                  <a:ext uri="{FF2B5EF4-FFF2-40B4-BE49-F238E27FC236}">
                    <a16:creationId xmlns:a16="http://schemas.microsoft.com/office/drawing/2014/main" id="{1714C15C-E814-4058-8F11-6044F93926C8}"/>
                  </a:ext>
                </a:extLst>
              </p:cNvPr>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nchorCtr="1"/>
              <a:lstStyle/>
              <a:p>
                <a:endParaRPr lang="en-PH"/>
              </a:p>
            </p:txBody>
          </p:sp>
          <p:sp useBgFill="1">
            <p:nvSpPr>
              <p:cNvPr id="12" name="Freeform 10">
                <a:extLst>
                  <a:ext uri="{FF2B5EF4-FFF2-40B4-BE49-F238E27FC236}">
                    <a16:creationId xmlns:a16="http://schemas.microsoft.com/office/drawing/2014/main" id="{F9652478-DF3C-4DD6-AAAC-85442E341631}"/>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grpSp>
      </p:grpSp>
      <p:sp>
        <p:nvSpPr>
          <p:cNvPr id="18434" name="Rectangle 2"/>
          <p:cNvSpPr>
            <a:spLocks noGrp="1" noChangeArrowheads="1"/>
          </p:cNvSpPr>
          <p:nvPr>
            <p:ph type="title" idx="4294967295"/>
          </p:nvPr>
        </p:nvSpPr>
        <p:spPr>
          <a:xfrm>
            <a:off x="533400" y="1209675"/>
            <a:ext cx="8305800" cy="457200"/>
          </a:xfrm>
        </p:spPr>
        <p:txBody>
          <a:bodyPr lIns="91440" rIns="91440" bIns="45720" anchor="t">
            <a:noAutofit/>
          </a:bodyPr>
          <a:lstStyle/>
          <a:p>
            <a:pPr algn="l" eaLnBrk="1" hangingPunct="1"/>
            <a:r>
              <a:rPr lang="en-US" altLang="ja-JP" sz="2000" spc="-100" dirty="0">
                <a:latin typeface="Tahoma" panose="020B0604030504040204" pitchFamily="34" charset="0"/>
                <a:ea typeface="Tahoma" panose="020B0604030504040204" pitchFamily="34" charset="0"/>
                <a:cs typeface="Tahoma" panose="020B0604030504040204" pitchFamily="34" charset="0"/>
              </a:rPr>
              <a:t>For any early warning system to succeed, several components are necessary:</a:t>
            </a:r>
            <a:endParaRPr lang="en-US" sz="2000" spc="-100" dirty="0">
              <a:latin typeface="Tahoma" panose="020B0604030504040204" pitchFamily="34" charset="0"/>
              <a:ea typeface="Tahoma" panose="020B0604030504040204" pitchFamily="34" charset="0"/>
              <a:cs typeface="Tahoma" panose="020B0604030504040204" pitchFamily="34" charset="0"/>
            </a:endParaRPr>
          </a:p>
        </p:txBody>
      </p:sp>
      <p:sp>
        <p:nvSpPr>
          <p:cNvPr id="58371" name="Rectangle 3"/>
          <p:cNvSpPr>
            <a:spLocks noGrp="1" noChangeArrowheads="1"/>
          </p:cNvSpPr>
          <p:nvPr>
            <p:ph type="body" idx="4294967295"/>
          </p:nvPr>
        </p:nvSpPr>
        <p:spPr>
          <a:xfrm>
            <a:off x="1143000" y="1676400"/>
            <a:ext cx="7391400" cy="2514600"/>
          </a:xfrm>
        </p:spPr>
        <p:txBody>
          <a:bodyPr>
            <a:noAutofit/>
          </a:bodyPr>
          <a:lstStyle/>
          <a:p>
            <a:pPr eaLnBrk="1" hangingPunct="1">
              <a:spcBef>
                <a:spcPts val="0"/>
              </a:spcBef>
              <a:spcAft>
                <a:spcPts val="0"/>
              </a:spcAft>
              <a:buFont typeface="Tahoma" panose="020B0604030504040204" pitchFamily="34" charset="0"/>
              <a:buChar char="-"/>
              <a:defRPr/>
            </a:pPr>
            <a:r>
              <a:rPr lang="en-US" altLang="ja-JP" sz="2000" b="1" spc="-1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Technology</a:t>
            </a:r>
            <a:r>
              <a:rPr lang="en-US" altLang="ja-JP" sz="2000" spc="-100" dirty="0">
                <a:latin typeface="Tahoma" panose="020B0604030504040204" pitchFamily="34" charset="0"/>
                <a:ea typeface="Tahoma" panose="020B0604030504040204" pitchFamily="34" charset="0"/>
                <a:cs typeface="Tahoma" panose="020B0604030504040204" pitchFamily="34" charset="0"/>
              </a:rPr>
              <a:t> to detect and monitor the hazard; </a:t>
            </a:r>
          </a:p>
          <a:p>
            <a:pPr eaLnBrk="1" hangingPunct="1">
              <a:spcAft>
                <a:spcPts val="600"/>
              </a:spcAft>
              <a:buFont typeface="Tahoma" panose="020B0604030504040204" pitchFamily="34" charset="0"/>
              <a:buChar char="-"/>
              <a:defRPr/>
            </a:pPr>
            <a:r>
              <a:rPr lang="en-US" altLang="ja-JP" sz="2000" b="1" spc="-1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Communication systems </a:t>
            </a:r>
            <a:r>
              <a:rPr lang="en-US" altLang="ja-JP" sz="2000" spc="-100" dirty="0">
                <a:latin typeface="Tahoma" panose="020B0604030504040204" pitchFamily="34" charset="0"/>
                <a:ea typeface="Tahoma" panose="020B0604030504040204" pitchFamily="34" charset="0"/>
                <a:cs typeface="Tahoma" panose="020B0604030504040204" pitchFamily="34" charset="0"/>
              </a:rPr>
              <a:t>to alert the public; </a:t>
            </a:r>
          </a:p>
          <a:p>
            <a:pPr eaLnBrk="1" hangingPunct="1">
              <a:spcAft>
                <a:spcPts val="600"/>
              </a:spcAft>
              <a:buFont typeface="Tahoma" panose="020B0604030504040204" pitchFamily="34" charset="0"/>
              <a:buChar char="-"/>
              <a:defRPr/>
            </a:pPr>
            <a:r>
              <a:rPr lang="en-US" altLang="ja-JP" sz="2000" b="1" spc="-1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Local leaders </a:t>
            </a:r>
            <a:r>
              <a:rPr lang="en-US" altLang="ja-JP" sz="2000" spc="-100" dirty="0">
                <a:latin typeface="Tahoma" panose="020B0604030504040204" pitchFamily="34" charset="0"/>
                <a:ea typeface="Tahoma" panose="020B0604030504040204" pitchFamily="34" charset="0"/>
                <a:cs typeface="Tahoma" panose="020B0604030504040204" pitchFamily="34" charset="0"/>
              </a:rPr>
              <a:t>trained to make the right decisions; </a:t>
            </a:r>
          </a:p>
          <a:p>
            <a:pPr eaLnBrk="1" hangingPunct="1">
              <a:spcAft>
                <a:spcPts val="600"/>
              </a:spcAft>
              <a:buFont typeface="Tahoma" panose="020B0604030504040204" pitchFamily="34" charset="0"/>
              <a:buChar char="-"/>
              <a:defRPr/>
            </a:pPr>
            <a:r>
              <a:rPr lang="en-US" altLang="ja-JP" sz="2000" b="1" spc="-1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 public </a:t>
            </a:r>
            <a:r>
              <a:rPr lang="en-US" altLang="ja-JP" sz="2000" spc="-100" dirty="0">
                <a:latin typeface="Tahoma" panose="020B0604030504040204" pitchFamily="34" charset="0"/>
                <a:ea typeface="Tahoma" panose="020B0604030504040204" pitchFamily="34" charset="0"/>
                <a:cs typeface="Tahoma" panose="020B0604030504040204" pitchFamily="34" charset="0"/>
              </a:rPr>
              <a:t>that is educated to react appropriately to warnings; and </a:t>
            </a:r>
          </a:p>
          <a:p>
            <a:pPr eaLnBrk="1" hangingPunct="1">
              <a:spcAft>
                <a:spcPts val="600"/>
              </a:spcAft>
              <a:buFont typeface="Tahoma" panose="020B0604030504040204" pitchFamily="34" charset="0"/>
              <a:buChar char="-"/>
              <a:defRPr/>
            </a:pPr>
            <a:r>
              <a:rPr lang="en-US" altLang="ja-JP" sz="2000" b="1" spc="-1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Response protocols </a:t>
            </a:r>
            <a:r>
              <a:rPr lang="en-US" altLang="ja-JP" sz="2000" spc="-100" dirty="0">
                <a:latin typeface="Tahoma" panose="020B0604030504040204" pitchFamily="34" charset="0"/>
                <a:ea typeface="Tahoma" panose="020B0604030504040204" pitchFamily="34" charset="0"/>
                <a:cs typeface="Tahoma" panose="020B0604030504040204" pitchFamily="34" charset="0"/>
              </a:rPr>
              <a:t>- such as evacuation plans, prepared and rehearsed well in advance of the threat. </a:t>
            </a:r>
          </a:p>
        </p:txBody>
      </p:sp>
      <p:sp>
        <p:nvSpPr>
          <p:cNvPr id="4" name="Rectangle 3"/>
          <p:cNvSpPr txBox="1">
            <a:spLocks noChangeArrowheads="1"/>
          </p:cNvSpPr>
          <p:nvPr/>
        </p:nvSpPr>
        <p:spPr bwMode="auto">
          <a:xfrm>
            <a:off x="729456" y="4800600"/>
            <a:ext cx="780494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hangingPunct="1">
              <a:lnSpc>
                <a:spcPct val="80000"/>
              </a:lnSpc>
              <a:buFontTx/>
              <a:buNone/>
              <a:defRPr/>
            </a:pPr>
            <a:r>
              <a:rPr lang="en-US" altLang="ja-JP" sz="2000" spc="-1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All these elements must work well, both individually and in harmony.</a:t>
            </a:r>
            <a:endParaRPr lang="en-US" sz="2000" spc="-1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indent="0" algn="ctr" eaLnBrk="1" hangingPunct="1">
              <a:lnSpc>
                <a:spcPct val="80000"/>
              </a:lnSpc>
              <a:buFontTx/>
              <a:buNone/>
              <a:defRPr/>
            </a:pPr>
            <a:endParaRPr lang="en-US" sz="2000" spc="-1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indent="0" algn="ctr" eaLnBrk="1" hangingPunct="1">
              <a:lnSpc>
                <a:spcPct val="80000"/>
              </a:lnSpc>
              <a:buFontTx/>
              <a:buNone/>
              <a:defRPr/>
            </a:pPr>
            <a:r>
              <a:rPr lang="en-US" sz="2000" spc="-1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Failure in any one of these elements can mean failure of the whole early warning system.</a:t>
            </a:r>
          </a:p>
          <a:p>
            <a:pPr algn="ctr" eaLnBrk="1" hangingPunct="1">
              <a:lnSpc>
                <a:spcPct val="80000"/>
              </a:lnSpc>
              <a:defRPr/>
            </a:pPr>
            <a:endParaRPr lang="en-US" sz="2400" spc="-1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26905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a:grpSpLocks/>
          </p:cNvGrpSpPr>
          <p:nvPr/>
        </p:nvGrpSpPr>
        <p:grpSpPr bwMode="auto">
          <a:xfrm>
            <a:off x="0" y="304800"/>
            <a:ext cx="9144001" cy="6400800"/>
            <a:chOff x="133" y="144"/>
            <a:chExt cx="5495" cy="4067"/>
          </a:xfrm>
        </p:grpSpPr>
        <p:sp>
          <p:nvSpPr>
            <p:cNvPr id="21" name="Rounded Rectangle 20"/>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22" name="Group 9"/>
            <p:cNvGrpSpPr>
              <a:grpSpLocks noChangeAspect="1"/>
            </p:cNvGrpSpPr>
            <p:nvPr/>
          </p:nvGrpSpPr>
          <p:grpSpPr bwMode="auto">
            <a:xfrm flipV="1">
              <a:off x="133" y="144"/>
              <a:ext cx="5495" cy="707"/>
              <a:chOff x="-3905250" y="4294188"/>
              <a:chExt cx="13011150" cy="1892300"/>
            </a:xfrm>
          </p:grpSpPr>
          <p:sp>
            <p:nvSpPr>
              <p:cNvPr id="23" name="Freeform 22"/>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24"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25"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just"/>
                <a:endParaRPr lang="en-PH"/>
              </a:p>
            </p:txBody>
          </p:sp>
          <p:sp>
            <p:nvSpPr>
              <p:cNvPr id="26"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just"/>
                <a:endParaRPr lang="en-PH"/>
              </a:p>
            </p:txBody>
          </p:sp>
          <p:sp useBgFill="1">
            <p:nvSpPr>
              <p:cNvPr id="27"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graphicFrame>
        <p:nvGraphicFramePr>
          <p:cNvPr id="20" name="Object 1"/>
          <p:cNvGraphicFramePr>
            <a:graphicFrameLocks noChangeAspect="1"/>
          </p:cNvGraphicFramePr>
          <p:nvPr>
            <p:extLst/>
          </p:nvPr>
        </p:nvGraphicFramePr>
        <p:xfrm>
          <a:off x="277661" y="304800"/>
          <a:ext cx="678936" cy="631110"/>
        </p:xfrm>
        <a:graphic>
          <a:graphicData uri="http://schemas.openxmlformats.org/presentationml/2006/ole">
            <mc:AlternateContent xmlns:mc="http://schemas.openxmlformats.org/markup-compatibility/2006">
              <mc:Choice xmlns:v="urn:schemas-microsoft-com:vml" Requires="v">
                <p:oleObj spid="_x0000_s48147" name="Picture" r:id="rId3" imgW="600978" imgH="590328" progId="Word.Picture.8">
                  <p:embed/>
                </p:oleObj>
              </mc:Choice>
              <mc:Fallback>
                <p:oleObj name="Picture" r:id="rId3" imgW="600978" imgH="590328" progId="Word.Picture.8">
                  <p:embed/>
                  <p:pic>
                    <p:nvPicPr>
                      <p:cNvPr id="0" name=""/>
                      <p:cNvPicPr>
                        <a:picLocks noChangeAspect="1" noChangeArrowheads="1"/>
                      </p:cNvPicPr>
                      <p:nvPr/>
                    </p:nvPicPr>
                    <p:blipFill>
                      <a:blip r:embed="rId4">
                        <a:lum contrast="4000"/>
                        <a:extLst>
                          <a:ext uri="{28A0092B-C50C-407E-A947-70E740481C1C}">
                            <a14:useLocalDpi xmlns:a14="http://schemas.microsoft.com/office/drawing/2010/main" val="0"/>
                          </a:ext>
                        </a:extLst>
                      </a:blip>
                      <a:srcRect/>
                      <a:stretch>
                        <a:fillRect/>
                      </a:stretch>
                    </p:blipFill>
                    <p:spPr bwMode="auto">
                      <a:xfrm>
                        <a:off x="277661" y="304800"/>
                        <a:ext cx="678936" cy="63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92" name="Picture 4" descr="http://1.bp.blogspot.com/-8clDTT6EtBQ/UnxlV_WXViI/AAAAAAAAXmE/G7raFwm0eeU/s1600/Typhoon+Yolan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67200"/>
            <a:ext cx="4715169"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https://tse1.mm.bing.net/th?id=OIP.FJnMo0gn7wkFl_Z41w4CQQHaEK&amp;pid=15.1&amp;P=0&amp;w=332&amp;h=18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1283" y="4267199"/>
            <a:ext cx="4732718" cy="2590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85314" y="190084"/>
            <a:ext cx="6172200" cy="830997"/>
          </a:xfrm>
          <a:prstGeom prst="rect">
            <a:avLst/>
          </a:prstGeom>
        </p:spPr>
        <p:txBody>
          <a:bodyPr wrap="square">
            <a:spAutoFit/>
          </a:bodyPr>
          <a:lstStyle/>
          <a:p>
            <a:pPr eaLnBrk="1" hangingPunct="1">
              <a:spcBef>
                <a:spcPts val="0"/>
              </a:spcBef>
            </a:pPr>
            <a:r>
              <a:rPr lang="en-US" alt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Typhoon “YOLANDA” (Haiyan)</a:t>
            </a:r>
          </a:p>
          <a:p>
            <a:pPr indent="-177800">
              <a:spcBef>
                <a:spcPct val="20000"/>
              </a:spcBef>
            </a:pPr>
            <a:r>
              <a:rPr lang="en-US" sz="2000" dirty="0">
                <a:solidFill>
                  <a:srgbClr val="000099"/>
                </a:solidFill>
                <a:latin typeface="Tahoma" panose="020B0604030504040204" pitchFamily="34" charset="0"/>
                <a:ea typeface="Tahoma" panose="020B0604030504040204" pitchFamily="34" charset="0"/>
                <a:cs typeface="Tahoma" panose="020B0604030504040204" pitchFamily="34" charset="0"/>
              </a:rPr>
              <a:t>06-09 November 2013</a:t>
            </a:r>
          </a:p>
        </p:txBody>
      </p:sp>
      <p:cxnSp>
        <p:nvCxnSpPr>
          <p:cNvPr id="6" name="Straight Connector 5"/>
          <p:cNvCxnSpPr/>
          <p:nvPr/>
        </p:nvCxnSpPr>
        <p:spPr>
          <a:xfrm>
            <a:off x="0" y="4239904"/>
            <a:ext cx="914400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81200" y="2129135"/>
            <a:ext cx="6172200" cy="461665"/>
          </a:xfrm>
          <a:prstGeom prst="rect">
            <a:avLst/>
          </a:prstGeom>
        </p:spPr>
        <p:txBody>
          <a:bodyPr wrap="square">
            <a:spAutoFit/>
          </a:bodyPr>
          <a:lstStyle/>
          <a:p>
            <a:pPr indent="-177800">
              <a:spcBef>
                <a:spcPct val="20000"/>
              </a:spcBef>
            </a:pPr>
            <a:r>
              <a:rPr lang="en-US" sz="2400" dirty="0">
                <a:latin typeface="Tahoma" panose="020B0604030504040204" pitchFamily="34" charset="0"/>
                <a:ea typeface="Tahoma" panose="020B0604030504040204" pitchFamily="34" charset="0"/>
                <a:cs typeface="Tahoma" panose="020B0604030504040204" pitchFamily="34" charset="0"/>
              </a:rPr>
              <a:t>Gustiness	:	275 </a:t>
            </a:r>
            <a:r>
              <a:rPr lang="en-US" sz="2400" dirty="0" err="1">
                <a:latin typeface="Tahoma" panose="020B0604030504040204" pitchFamily="34" charset="0"/>
                <a:ea typeface="Tahoma" panose="020B0604030504040204" pitchFamily="34" charset="0"/>
                <a:cs typeface="Tahoma" panose="020B0604030504040204" pitchFamily="34" charset="0"/>
              </a:rPr>
              <a:t>kph</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41715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p:cNvGrpSpPr>
          <p:nvPr/>
        </p:nvGrpSpPr>
        <p:grpSpPr bwMode="auto">
          <a:xfrm>
            <a:off x="114300" y="17692"/>
            <a:ext cx="8915400" cy="6687908"/>
            <a:chOff x="133" y="144"/>
            <a:chExt cx="5495" cy="4067"/>
          </a:xfrm>
        </p:grpSpPr>
        <p:sp>
          <p:nvSpPr>
            <p:cNvPr id="8" name="Rounded Rectangle 7"/>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9" name="Group 9"/>
            <p:cNvGrpSpPr>
              <a:grpSpLocks noChangeAspect="1"/>
            </p:cNvGrpSpPr>
            <p:nvPr/>
          </p:nvGrpSpPr>
          <p:grpSpPr bwMode="auto">
            <a:xfrm flipV="1">
              <a:off x="133" y="144"/>
              <a:ext cx="5495" cy="707"/>
              <a:chOff x="-3905250" y="4294188"/>
              <a:chExt cx="13011150" cy="1892300"/>
            </a:xfrm>
          </p:grpSpPr>
          <p:sp>
            <p:nvSpPr>
              <p:cNvPr id="10" name="Freeform 9"/>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1"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2"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just"/>
                <a:endParaRPr lang="en-PH"/>
              </a:p>
            </p:txBody>
          </p:sp>
          <p:sp>
            <p:nvSpPr>
              <p:cNvPr id="13"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just"/>
                <a:endParaRPr lang="en-PH"/>
              </a:p>
            </p:txBody>
          </p:sp>
          <p:sp useBgFill="1">
            <p:nvSpPr>
              <p:cNvPr id="14"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pic>
        <p:nvPicPr>
          <p:cNvPr id="3" name="Picture 2"/>
          <p:cNvPicPr>
            <a:picLocks noChangeAspect="1"/>
          </p:cNvPicPr>
          <p:nvPr/>
        </p:nvPicPr>
        <p:blipFill>
          <a:blip r:embed="rId3"/>
          <a:stretch>
            <a:fillRect/>
          </a:stretch>
        </p:blipFill>
        <p:spPr>
          <a:xfrm>
            <a:off x="4294797" y="97886"/>
            <a:ext cx="4733700" cy="3956334"/>
          </a:xfrm>
          <a:prstGeom prst="rect">
            <a:avLst/>
          </a:prstGeom>
        </p:spPr>
      </p:pic>
      <p:graphicFrame>
        <p:nvGraphicFramePr>
          <p:cNvPr id="16" name="Object 1"/>
          <p:cNvGraphicFramePr>
            <a:graphicFrameLocks noChangeAspect="1"/>
          </p:cNvGraphicFramePr>
          <p:nvPr>
            <p:extLst>
              <p:ext uri="{D42A27DB-BD31-4B8C-83A1-F6EECF244321}">
                <p14:modId xmlns:p14="http://schemas.microsoft.com/office/powerpoint/2010/main" val="2958693832"/>
              </p:ext>
            </p:extLst>
          </p:nvPr>
        </p:nvGraphicFramePr>
        <p:xfrm>
          <a:off x="277661" y="304800"/>
          <a:ext cx="678936" cy="631110"/>
        </p:xfrm>
        <a:graphic>
          <a:graphicData uri="http://schemas.openxmlformats.org/presentationml/2006/ole">
            <mc:AlternateContent xmlns:mc="http://schemas.openxmlformats.org/markup-compatibility/2006">
              <mc:Choice xmlns:v="urn:schemas-microsoft-com:vml" Requires="v">
                <p:oleObj spid="_x0000_s43050" name="Picture" r:id="rId4" imgW="600978" imgH="590328" progId="Word.Picture.8">
                  <p:embed/>
                </p:oleObj>
              </mc:Choice>
              <mc:Fallback>
                <p:oleObj name="Picture" r:id="rId4" imgW="600978" imgH="590328" progId="Word.Picture.8">
                  <p:embed/>
                  <p:pic>
                    <p:nvPicPr>
                      <p:cNvPr id="20" name="Object 1"/>
                      <p:cNvPicPr>
                        <a:picLocks noChangeAspect="1" noChangeArrowheads="1"/>
                      </p:cNvPicPr>
                      <p:nvPr/>
                    </p:nvPicPr>
                    <p:blipFill>
                      <a:blip r:embed="rId5">
                        <a:lum contrast="4000"/>
                        <a:extLst>
                          <a:ext uri="{28A0092B-C50C-407E-A947-70E740481C1C}">
                            <a14:useLocalDpi xmlns:a14="http://schemas.microsoft.com/office/drawing/2010/main" val="0"/>
                          </a:ext>
                        </a:extLst>
                      </a:blip>
                      <a:srcRect/>
                      <a:stretch>
                        <a:fillRect/>
                      </a:stretch>
                    </p:blipFill>
                    <p:spPr bwMode="auto">
                      <a:xfrm>
                        <a:off x="277661" y="304800"/>
                        <a:ext cx="678936" cy="631110"/>
                      </a:xfrm>
                      <a:prstGeom prst="rect">
                        <a:avLst/>
                      </a:prstGeom>
                      <a:noFill/>
                      <a:ln>
                        <a:noFill/>
                      </a:ln>
                      <a:extLst/>
                    </p:spPr>
                  </p:pic>
                </p:oleObj>
              </mc:Fallback>
            </mc:AlternateContent>
          </a:graphicData>
        </a:graphic>
      </p:graphicFrame>
      <p:sp>
        <p:nvSpPr>
          <p:cNvPr id="17" name="Rectangle 16"/>
          <p:cNvSpPr/>
          <p:nvPr/>
        </p:nvSpPr>
        <p:spPr>
          <a:xfrm>
            <a:off x="228600" y="1352485"/>
            <a:ext cx="3733800" cy="1040285"/>
          </a:xfrm>
          <a:prstGeom prst="rect">
            <a:avLst/>
          </a:prstGeom>
        </p:spPr>
        <p:txBody>
          <a:bodyPr wrap="square">
            <a:spAutoFit/>
          </a:bodyPr>
          <a:lstStyle/>
          <a:p>
            <a:pPr eaLnBrk="1" hangingPunct="1">
              <a:spcBef>
                <a:spcPts val="0"/>
              </a:spcBef>
            </a:pPr>
            <a:r>
              <a:rPr lang="en-US" alt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Typhoon “YOLANDA” (Haiyan)</a:t>
            </a:r>
          </a:p>
          <a:p>
            <a:pPr indent="-177800">
              <a:spcBef>
                <a:spcPct val="20000"/>
              </a:spcBef>
            </a:pPr>
            <a:r>
              <a:rPr lang="en-US" dirty="0">
                <a:solidFill>
                  <a:srgbClr val="000099"/>
                </a:solidFill>
                <a:latin typeface="Tahoma" panose="020B0604030504040204" pitchFamily="34" charset="0"/>
                <a:ea typeface="Tahoma" panose="020B0604030504040204" pitchFamily="34" charset="0"/>
                <a:cs typeface="Tahoma" panose="020B0604030504040204" pitchFamily="34" charset="0"/>
              </a:rPr>
              <a:t>06-09 November 2013</a:t>
            </a:r>
          </a:p>
        </p:txBody>
      </p:sp>
      <p:pic>
        <p:nvPicPr>
          <p:cNvPr id="19" name="Picture 18">
            <a:extLst>
              <a:ext uri="{FF2B5EF4-FFF2-40B4-BE49-F238E27FC236}">
                <a16:creationId xmlns:a16="http://schemas.microsoft.com/office/drawing/2014/main" id="{9BA576A0-8B69-48A6-B859-6B96EAD9ABEC}"/>
              </a:ext>
            </a:extLst>
          </p:cNvPr>
          <p:cNvPicPr>
            <a:picLocks noChangeAspect="1"/>
          </p:cNvPicPr>
          <p:nvPr/>
        </p:nvPicPr>
        <p:blipFill rotWithShape="1">
          <a:blip r:embed="rId6"/>
          <a:srcRect l="1600" t="17675" r="1600" b="318"/>
          <a:stretch/>
        </p:blipFill>
        <p:spPr>
          <a:xfrm>
            <a:off x="160512" y="3101843"/>
            <a:ext cx="4545512" cy="3108456"/>
          </a:xfrm>
          <a:prstGeom prst="rect">
            <a:avLst/>
          </a:prstGeom>
        </p:spPr>
      </p:pic>
      <p:pic>
        <p:nvPicPr>
          <p:cNvPr id="20" name="Picture 19">
            <a:extLst>
              <a:ext uri="{FF2B5EF4-FFF2-40B4-BE49-F238E27FC236}">
                <a16:creationId xmlns:a16="http://schemas.microsoft.com/office/drawing/2014/main" id="{2497C9D0-92DB-403C-8FAB-B071ECE8C90F}"/>
              </a:ext>
            </a:extLst>
          </p:cNvPr>
          <p:cNvPicPr>
            <a:picLocks noChangeAspect="1"/>
          </p:cNvPicPr>
          <p:nvPr/>
        </p:nvPicPr>
        <p:blipFill rotWithShape="1">
          <a:blip r:embed="rId7"/>
          <a:srcRect l="967" t="2986" r="1307" b="5472"/>
          <a:stretch/>
        </p:blipFill>
        <p:spPr>
          <a:xfrm>
            <a:off x="160512" y="5751387"/>
            <a:ext cx="4545512" cy="963738"/>
          </a:xfrm>
          <a:prstGeom prst="rect">
            <a:avLst/>
          </a:prstGeom>
        </p:spPr>
      </p:pic>
      <p:sp>
        <p:nvSpPr>
          <p:cNvPr id="21" name="Oval 20">
            <a:extLst>
              <a:ext uri="{FF2B5EF4-FFF2-40B4-BE49-F238E27FC236}">
                <a16:creationId xmlns:a16="http://schemas.microsoft.com/office/drawing/2014/main" id="{8EE94270-554A-4AFE-85CE-CBA9253A6BA8}"/>
              </a:ext>
            </a:extLst>
          </p:cNvPr>
          <p:cNvSpPr/>
          <p:nvPr/>
        </p:nvSpPr>
        <p:spPr>
          <a:xfrm>
            <a:off x="2578109" y="6261651"/>
            <a:ext cx="1524000" cy="289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TextBox 3">
            <a:extLst>
              <a:ext uri="{FF2B5EF4-FFF2-40B4-BE49-F238E27FC236}">
                <a16:creationId xmlns:a16="http://schemas.microsoft.com/office/drawing/2014/main" id="{6226E91C-39D1-490C-80A7-A2048101424D}"/>
              </a:ext>
            </a:extLst>
          </p:cNvPr>
          <p:cNvSpPr txBox="1"/>
          <p:nvPr/>
        </p:nvSpPr>
        <p:spPr>
          <a:xfrm>
            <a:off x="4931528" y="4646546"/>
            <a:ext cx="2514600"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7 meter wave height</a:t>
            </a:r>
          </a:p>
        </p:txBody>
      </p:sp>
      <p:cxnSp>
        <p:nvCxnSpPr>
          <p:cNvPr id="7" name="Straight Arrow Connector 6">
            <a:extLst>
              <a:ext uri="{FF2B5EF4-FFF2-40B4-BE49-F238E27FC236}">
                <a16:creationId xmlns:a16="http://schemas.microsoft.com/office/drawing/2014/main" id="{00E1841C-CBE1-4099-8068-5FCA082B4AD7}"/>
              </a:ext>
            </a:extLst>
          </p:cNvPr>
          <p:cNvCxnSpPr/>
          <p:nvPr/>
        </p:nvCxnSpPr>
        <p:spPr>
          <a:xfrm flipV="1">
            <a:off x="4086225" y="5024231"/>
            <a:ext cx="2011680" cy="13628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299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4300" y="17692"/>
            <a:ext cx="8915400" cy="6687908"/>
            <a:chOff x="211138" y="228600"/>
            <a:chExt cx="8723312" cy="6456363"/>
          </a:xfrm>
        </p:grpSpPr>
        <p:grpSp>
          <p:nvGrpSpPr>
            <p:cNvPr id="6" name="Group 5"/>
            <p:cNvGrpSpPr>
              <a:grpSpLocks/>
            </p:cNvGrpSpPr>
            <p:nvPr/>
          </p:nvGrpSpPr>
          <p:grpSpPr bwMode="auto">
            <a:xfrm>
              <a:off x="211138" y="228600"/>
              <a:ext cx="8723312" cy="6456363"/>
              <a:chOff x="133" y="144"/>
              <a:chExt cx="5495" cy="4067"/>
            </a:xfrm>
          </p:grpSpPr>
          <p:sp>
            <p:nvSpPr>
              <p:cNvPr id="8" name="Rounded Rectangle 7"/>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9" name="Group 9"/>
              <p:cNvGrpSpPr>
                <a:grpSpLocks noChangeAspect="1"/>
              </p:cNvGrpSpPr>
              <p:nvPr/>
            </p:nvGrpSpPr>
            <p:grpSpPr bwMode="auto">
              <a:xfrm flipV="1">
                <a:off x="133" y="144"/>
                <a:ext cx="5495" cy="707"/>
                <a:chOff x="-3905250" y="4294188"/>
                <a:chExt cx="13011150" cy="1892300"/>
              </a:xfrm>
            </p:grpSpPr>
            <p:sp>
              <p:nvSpPr>
                <p:cNvPr id="10" name="Freeform 9"/>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1"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2"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just"/>
                  <a:endParaRPr lang="en-PH"/>
                </a:p>
              </p:txBody>
            </p:sp>
            <p:sp>
              <p:nvSpPr>
                <p:cNvPr id="13"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just"/>
                  <a:endParaRPr lang="en-PH"/>
                </a:p>
              </p:txBody>
            </p:sp>
            <p:sp useBgFill="1">
              <p:nvSpPr>
                <p:cNvPr id="14"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graphicFrame>
          <p:nvGraphicFramePr>
            <p:cNvPr id="7" name="Object 1"/>
            <p:cNvGraphicFramePr>
              <a:graphicFrameLocks noChangeAspect="1"/>
            </p:cNvGraphicFramePr>
            <p:nvPr>
              <p:extLst>
                <p:ext uri="{D42A27DB-BD31-4B8C-83A1-F6EECF244321}">
                  <p14:modId xmlns:p14="http://schemas.microsoft.com/office/powerpoint/2010/main" val="2917953918"/>
                </p:ext>
              </p:extLst>
            </p:nvPr>
          </p:nvGraphicFramePr>
          <p:xfrm>
            <a:off x="476025" y="412168"/>
            <a:ext cx="647700" cy="636588"/>
          </p:xfrm>
          <a:graphic>
            <a:graphicData uri="http://schemas.openxmlformats.org/presentationml/2006/ole">
              <mc:AlternateContent xmlns:mc="http://schemas.openxmlformats.org/markup-compatibility/2006">
                <mc:Choice xmlns:v="urn:schemas-microsoft-com:vml" Requires="v">
                  <p:oleObj spid="_x0000_s41018" name="Picture" r:id="rId3" imgW="600978" imgH="590328" progId="Word.Picture.8">
                    <p:embed/>
                  </p:oleObj>
                </mc:Choice>
                <mc:Fallback>
                  <p:oleObj name="Picture" r:id="rId3" imgW="600978" imgH="590328" progId="Word.Picture.8">
                    <p:embed/>
                    <p:pic>
                      <p:nvPicPr>
                        <p:cNvPr id="7" name="Object 1"/>
                        <p:cNvPicPr>
                          <a:picLocks noChangeAspect="1" noChangeArrowheads="1"/>
                        </p:cNvPicPr>
                        <p:nvPr/>
                      </p:nvPicPr>
                      <p:blipFill>
                        <a:blip r:embed="rId4">
                          <a:lum contrast="4000"/>
                          <a:extLst>
                            <a:ext uri="{28A0092B-C50C-407E-A947-70E740481C1C}">
                              <a14:useLocalDpi xmlns:a14="http://schemas.microsoft.com/office/drawing/2010/main" val="0"/>
                            </a:ext>
                          </a:extLst>
                        </a:blip>
                        <a:srcRect/>
                        <a:stretch>
                          <a:fillRect/>
                        </a:stretch>
                      </p:blipFill>
                      <p:spPr bwMode="auto">
                        <a:xfrm>
                          <a:off x="476025" y="412168"/>
                          <a:ext cx="6477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6" name="Rectangle 15"/>
          <p:cNvSpPr/>
          <p:nvPr/>
        </p:nvSpPr>
        <p:spPr>
          <a:xfrm>
            <a:off x="557748" y="3276600"/>
            <a:ext cx="8305800" cy="2031325"/>
          </a:xfrm>
          <a:prstGeom prst="rect">
            <a:avLst/>
          </a:prstGeom>
        </p:spPr>
        <p:txBody>
          <a:bodyPr wrap="square">
            <a:spAutoFit/>
          </a:bodyPr>
          <a:lstStyle/>
          <a:p>
            <a:pPr algn="just"/>
            <a:r>
              <a:rPr lang="en-PH" dirty="0">
                <a:solidFill>
                  <a:srgbClr val="000000"/>
                </a:solidFill>
                <a:latin typeface="Tahoma" panose="020B0604030504040204" pitchFamily="34" charset="0"/>
                <a:ea typeface="Tahoma" panose="020B0604030504040204" pitchFamily="34" charset="0"/>
                <a:cs typeface="Tahoma" panose="020B0604030504040204" pitchFamily="34" charset="0"/>
              </a:rPr>
              <a:t>It was one of the strongest typhoons in this country’s history, if not the world’s. We thank the experts from </a:t>
            </a:r>
            <a:r>
              <a:rPr lang="en-PH" b="1" dirty="0">
                <a:solidFill>
                  <a:srgbClr val="FF99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PAGASA</a:t>
            </a:r>
            <a:r>
              <a:rPr lang="en-PH" dirty="0">
                <a:solidFill>
                  <a:srgbClr val="000000"/>
                </a:solidFill>
                <a:latin typeface="Tahoma" panose="020B0604030504040204" pitchFamily="34" charset="0"/>
                <a:ea typeface="Tahoma" panose="020B0604030504040204" pitchFamily="34" charset="0"/>
                <a:cs typeface="Tahoma" panose="020B0604030504040204" pitchFamily="34" charset="0"/>
              </a:rPr>
              <a:t>, the Mines and Geosciences Bureau, </a:t>
            </a:r>
            <a:r>
              <a:rPr lang="en-PH" dirty="0" err="1">
                <a:solidFill>
                  <a:srgbClr val="000000"/>
                </a:solidFill>
                <a:latin typeface="Tahoma" panose="020B0604030504040204" pitchFamily="34" charset="0"/>
                <a:ea typeface="Tahoma" panose="020B0604030504040204" pitchFamily="34" charset="0"/>
                <a:cs typeface="Tahoma" panose="020B0604030504040204" pitchFamily="34" charset="0"/>
              </a:rPr>
              <a:t>Phivolcs</a:t>
            </a:r>
            <a:r>
              <a:rPr lang="en-PH" dirty="0">
                <a:solidFill>
                  <a:srgbClr val="000000"/>
                </a:solidFill>
                <a:latin typeface="Tahoma" panose="020B0604030504040204" pitchFamily="34" charset="0"/>
                <a:ea typeface="Tahoma" panose="020B0604030504040204" pitchFamily="34" charset="0"/>
                <a:cs typeface="Tahoma" panose="020B0604030504040204" pitchFamily="34" charset="0"/>
              </a:rPr>
              <a:t>, and DOST, who gathered together and </a:t>
            </a:r>
            <a:r>
              <a:rPr lang="en-PH" b="1" dirty="0">
                <a:solidFill>
                  <a:srgbClr val="FF99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gave us the right, detailed information,</a:t>
            </a:r>
            <a:r>
              <a:rPr lang="en-PH" b="1" dirty="0">
                <a:solidFill>
                  <a:srgbClr val="0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PH" dirty="0">
                <a:solidFill>
                  <a:srgbClr val="000000"/>
                </a:solidFill>
                <a:latin typeface="Tahoma" panose="020B0604030504040204" pitchFamily="34" charset="0"/>
                <a:ea typeface="Tahoma" panose="020B0604030504040204" pitchFamily="34" charset="0"/>
                <a:cs typeface="Tahoma" panose="020B0604030504040204" pitchFamily="34" charset="0"/>
              </a:rPr>
              <a:t>which allowed our countrymen to prepare for the coming storm.</a:t>
            </a:r>
          </a:p>
          <a:p>
            <a:pPr algn="just"/>
            <a:endParaRPr lang="en-PH"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r>
              <a:rPr lang="en-PH" b="1" dirty="0">
                <a:solidFill>
                  <a:srgbClr val="FF99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 spite of all this</a:t>
            </a:r>
            <a:r>
              <a:rPr lang="en-PH" dirty="0">
                <a:solidFill>
                  <a:srgbClr val="000000"/>
                </a:solidFill>
                <a:latin typeface="Tahoma" panose="020B0604030504040204" pitchFamily="34" charset="0"/>
                <a:ea typeface="Tahoma" panose="020B0604030504040204" pitchFamily="34" charset="0"/>
                <a:cs typeface="Tahoma" panose="020B0604030504040204" pitchFamily="34" charset="0"/>
              </a:rPr>
              <a:t>, we all witnessed the </a:t>
            </a:r>
            <a:r>
              <a:rPr lang="en-PH" b="1" dirty="0">
                <a:solidFill>
                  <a:srgbClr val="FF99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vast destruction</a:t>
            </a:r>
            <a:r>
              <a:rPr lang="en-PH" dirty="0">
                <a:solidFill>
                  <a:srgbClr val="000000"/>
                </a:solidFill>
                <a:latin typeface="Tahoma" panose="020B0604030504040204" pitchFamily="34" charset="0"/>
                <a:ea typeface="Tahoma" panose="020B0604030504040204" pitchFamily="34" charset="0"/>
                <a:cs typeface="Tahoma" panose="020B0604030504040204" pitchFamily="34" charset="0"/>
              </a:rPr>
              <a:t> that this typhoon wrought in Leyte and Samar.</a:t>
            </a:r>
            <a:endParaRPr lang="en-PH"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3339048" y="5307925"/>
            <a:ext cx="5791200" cy="584775"/>
          </a:xfrm>
          <a:prstGeom prst="rect">
            <a:avLst/>
          </a:prstGeom>
        </p:spPr>
        <p:txBody>
          <a:bodyPr wrap="square">
            <a:spAutoFit/>
          </a:bodyPr>
          <a:lstStyle/>
          <a:p>
            <a:pPr marL="231775" indent="-231775" algn="just">
              <a:buFontTx/>
              <a:buChar char="-"/>
              <a:tabLst>
                <a:tab pos="231775" algn="l"/>
              </a:tabLst>
            </a:pPr>
            <a:r>
              <a:rPr lang="en-PH" sz="1600" i="1" dirty="0">
                <a:latin typeface="Tahoma" panose="020B0604030504040204" pitchFamily="34" charset="0"/>
                <a:ea typeface="Tahoma" panose="020B0604030504040204" pitchFamily="34" charset="0"/>
                <a:cs typeface="Tahoma" panose="020B0604030504040204" pitchFamily="34" charset="0"/>
              </a:rPr>
              <a:t>Statement of His Excellency </a:t>
            </a:r>
            <a:r>
              <a:rPr lang="en-PH" sz="1600" i="1" dirty="0" err="1">
                <a:latin typeface="Tahoma" panose="020B0604030504040204" pitchFamily="34" charset="0"/>
                <a:ea typeface="Tahoma" panose="020B0604030504040204" pitchFamily="34" charset="0"/>
                <a:cs typeface="Tahoma" panose="020B0604030504040204" pitchFamily="34" charset="0"/>
              </a:rPr>
              <a:t>Benigno</a:t>
            </a:r>
            <a:r>
              <a:rPr lang="en-PH" sz="1600" i="1" dirty="0">
                <a:latin typeface="Tahoma" panose="020B0604030504040204" pitchFamily="34" charset="0"/>
                <a:ea typeface="Tahoma" panose="020B0604030504040204" pitchFamily="34" charset="0"/>
                <a:cs typeface="Tahoma" panose="020B0604030504040204" pitchFamily="34" charset="0"/>
              </a:rPr>
              <a:t> S. Aquino III </a:t>
            </a:r>
          </a:p>
          <a:p>
            <a:pPr marL="231775" indent="-231775" algn="just">
              <a:tabLst>
                <a:tab pos="231775" algn="l"/>
              </a:tabLst>
            </a:pPr>
            <a:r>
              <a:rPr lang="en-PH" sz="1600" i="1" dirty="0">
                <a:latin typeface="Tahoma" panose="020B0604030504040204" pitchFamily="34" charset="0"/>
                <a:ea typeface="Tahoma" panose="020B0604030504040204" pitchFamily="34" charset="0"/>
                <a:cs typeface="Tahoma" panose="020B0604030504040204" pitchFamily="34" charset="0"/>
              </a:rPr>
              <a:t>	Former President of the Philippines on Typhoon Yolanda </a:t>
            </a:r>
            <a:endParaRPr lang="en-PH"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519648" y="1371600"/>
            <a:ext cx="8305800" cy="1107996"/>
          </a:xfrm>
          <a:prstGeom prst="rect">
            <a:avLst/>
          </a:prstGeom>
        </p:spPr>
        <p:txBody>
          <a:bodyPr wrap="square">
            <a:spAutoFit/>
          </a:bodyPr>
          <a:lstStyle/>
          <a:p>
            <a:pPr algn="just"/>
            <a:endParaRPr lang="en-PH" sz="1200" dirty="0">
              <a:solidFill>
                <a:srgbClr val="000000"/>
              </a:solidFill>
              <a:latin typeface="Arial" panose="020B0604020202020204" pitchFamily="34" charset="0"/>
            </a:endParaRPr>
          </a:p>
          <a:p>
            <a:pPr algn="just"/>
            <a:r>
              <a:rPr lang="en-PH" dirty="0">
                <a:solidFill>
                  <a:srgbClr val="000000"/>
                </a:solidFill>
                <a:latin typeface="Tahoma" panose="020B0604030504040204" pitchFamily="34" charset="0"/>
                <a:ea typeface="Tahoma" panose="020B0604030504040204" pitchFamily="34" charset="0"/>
                <a:cs typeface="Tahoma" panose="020B0604030504040204" pitchFamily="34" charset="0"/>
              </a:rPr>
              <a:t>When Typhoon Yolanda/Haiyan hit the Philippines, over 6,300 </a:t>
            </a:r>
            <a:r>
              <a:rPr lang="en-PH" b="1" dirty="0">
                <a:solidFill>
                  <a:srgbClr val="000000"/>
                </a:solidFill>
                <a:latin typeface="Tahoma" panose="020B0604030504040204" pitchFamily="34" charset="0"/>
                <a:ea typeface="Tahoma" panose="020B0604030504040204" pitchFamily="34" charset="0"/>
                <a:cs typeface="Tahoma" panose="020B0604030504040204" pitchFamily="34" charset="0"/>
              </a:rPr>
              <a:t>people were killed</a:t>
            </a:r>
            <a:r>
              <a:rPr lang="en-PH"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PH" b="1" dirty="0">
                <a:solidFill>
                  <a:srgbClr val="FF99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despite</a:t>
            </a:r>
            <a:r>
              <a:rPr lang="en-PH"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PH" b="1" dirty="0">
                <a:solidFill>
                  <a:srgbClr val="FF99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consistent forecasts </a:t>
            </a:r>
            <a:r>
              <a:rPr lang="en-PH" dirty="0">
                <a:solidFill>
                  <a:srgbClr val="000000"/>
                </a:solidFill>
                <a:latin typeface="Tahoma" panose="020B0604030504040204" pitchFamily="34" charset="0"/>
                <a:ea typeface="Tahoma" panose="020B0604030504040204" pitchFamily="34" charset="0"/>
                <a:cs typeface="Tahoma" panose="020B0604030504040204" pitchFamily="34" charset="0"/>
              </a:rPr>
              <a:t>of a severe threat to the region for </a:t>
            </a:r>
            <a:r>
              <a:rPr lang="en-PH" b="1" dirty="0">
                <a:solidFill>
                  <a:srgbClr val="FF99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several days before the event</a:t>
            </a:r>
            <a:r>
              <a:rPr lang="en-PH" dirty="0">
                <a:solidFill>
                  <a:srgbClr val="000000"/>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p:cNvSpPr/>
          <p:nvPr/>
        </p:nvSpPr>
        <p:spPr>
          <a:xfrm>
            <a:off x="3339048" y="2556291"/>
            <a:ext cx="3595152" cy="338554"/>
          </a:xfrm>
          <a:prstGeom prst="rect">
            <a:avLst/>
          </a:prstGeom>
        </p:spPr>
        <p:txBody>
          <a:bodyPr wrap="square">
            <a:spAutoFit/>
          </a:bodyPr>
          <a:lstStyle/>
          <a:p>
            <a:pPr marL="231775" indent="-231775" algn="just">
              <a:buFontTx/>
              <a:buChar char="-"/>
              <a:tabLst>
                <a:tab pos="231775" algn="l"/>
              </a:tabLst>
            </a:pPr>
            <a:r>
              <a:rPr lang="en-PH" sz="1600" i="1" dirty="0">
                <a:latin typeface="Tahoma" panose="020B0604030504040204" pitchFamily="34" charset="0"/>
                <a:ea typeface="Tahoma" panose="020B0604030504040204" pitchFamily="34" charset="0"/>
                <a:cs typeface="Tahoma" panose="020B0604030504040204" pitchFamily="34" charset="0"/>
              </a:rPr>
              <a:t>Otto, et. Al, 2016 </a:t>
            </a:r>
            <a:endParaRPr lang="en-PH"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2193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a:grpSpLocks/>
          </p:cNvGrpSpPr>
          <p:nvPr/>
        </p:nvGrpSpPr>
        <p:grpSpPr bwMode="auto">
          <a:xfrm>
            <a:off x="0" y="0"/>
            <a:ext cx="9145330" cy="6858000"/>
            <a:chOff x="133" y="144"/>
            <a:chExt cx="5495" cy="4067"/>
          </a:xfrm>
        </p:grpSpPr>
        <p:sp>
          <p:nvSpPr>
            <p:cNvPr id="23" name="Rounded Rectangle 22"/>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24" name="Group 9"/>
            <p:cNvGrpSpPr>
              <a:grpSpLocks noChangeAspect="1"/>
            </p:cNvGrpSpPr>
            <p:nvPr/>
          </p:nvGrpSpPr>
          <p:grpSpPr bwMode="auto">
            <a:xfrm flipV="1">
              <a:off x="133" y="144"/>
              <a:ext cx="5495" cy="707"/>
              <a:chOff x="-3905250" y="4294188"/>
              <a:chExt cx="13011150" cy="1892300"/>
            </a:xfrm>
          </p:grpSpPr>
          <p:sp>
            <p:nvSpPr>
              <p:cNvPr id="25" name="Freeform 2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26"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27"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just"/>
                <a:endParaRPr lang="en-PH"/>
              </a:p>
            </p:txBody>
          </p:sp>
          <p:sp>
            <p:nvSpPr>
              <p:cNvPr id="28"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just"/>
                <a:endParaRPr lang="en-PH"/>
              </a:p>
            </p:txBody>
          </p:sp>
          <p:sp useBgFill="1">
            <p:nvSpPr>
              <p:cNvPr id="29"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sp>
        <p:nvSpPr>
          <p:cNvPr id="20" name="Rounded Rectangle 19"/>
          <p:cNvSpPr/>
          <p:nvPr/>
        </p:nvSpPr>
        <p:spPr>
          <a:xfrm>
            <a:off x="228718" y="228600"/>
            <a:ext cx="4343282" cy="6519730"/>
          </a:xfrm>
          <a:prstGeom prst="roundRect">
            <a:avLst/>
          </a:prstGeom>
          <a:solidFill>
            <a:srgbClr val="FFFFE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1" name="Rounded Rectangle 20"/>
          <p:cNvSpPr/>
          <p:nvPr/>
        </p:nvSpPr>
        <p:spPr>
          <a:xfrm>
            <a:off x="4682136" y="251586"/>
            <a:ext cx="4343282" cy="6519730"/>
          </a:xfrm>
          <a:prstGeom prst="roundRect">
            <a:avLst/>
          </a:prstGeom>
          <a:solidFill>
            <a:schemeClr val="accent6">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제목 1"/>
          <p:cNvSpPr txBox="1">
            <a:spLocks/>
          </p:cNvSpPr>
          <p:nvPr/>
        </p:nvSpPr>
        <p:spPr bwMode="auto">
          <a:xfrm>
            <a:off x="507486" y="1774381"/>
            <a:ext cx="3896229" cy="652096"/>
          </a:xfrm>
          <a:prstGeom prst="rect">
            <a:avLst/>
          </a:prstGeom>
          <a:noFill/>
          <a:ln w="9525">
            <a:noFill/>
            <a:miter lim="800000"/>
            <a:headEnd/>
            <a:tailEnd/>
          </a:ln>
        </p:spPr>
        <p:txBody>
          <a:bodyPr anchor="ctr"/>
          <a:lstStyle>
            <a:lvl1pPr algn="l" rtl="0" eaLnBrk="0" fontAlgn="base" latinLnBrk="1" hangingPunct="0">
              <a:spcBef>
                <a:spcPct val="0"/>
              </a:spcBef>
              <a:spcAft>
                <a:spcPct val="0"/>
              </a:spcAft>
              <a:defRPr kumimoji="1" sz="3000" b="1">
                <a:solidFill>
                  <a:schemeClr val="bg1"/>
                </a:solidFill>
                <a:latin typeface="+mj-lt"/>
                <a:ea typeface="+mj-ea"/>
                <a:cs typeface="+mj-cs"/>
              </a:defRPr>
            </a:lvl1pPr>
            <a:lvl2pPr algn="l" rtl="0" eaLnBrk="0" fontAlgn="base" latinLnBrk="1" hangingPunct="0">
              <a:spcBef>
                <a:spcPct val="0"/>
              </a:spcBef>
              <a:spcAft>
                <a:spcPct val="0"/>
              </a:spcAft>
              <a:defRPr kumimoji="1" sz="3000" b="1">
                <a:solidFill>
                  <a:schemeClr val="bg1"/>
                </a:solidFill>
                <a:latin typeface="Arial" pitchFamily="34" charset="0"/>
                <a:ea typeface="맑은 고딕" pitchFamily="50" charset="-127"/>
              </a:defRPr>
            </a:lvl2pPr>
            <a:lvl3pPr algn="l" rtl="0" eaLnBrk="0" fontAlgn="base" latinLnBrk="1" hangingPunct="0">
              <a:spcBef>
                <a:spcPct val="0"/>
              </a:spcBef>
              <a:spcAft>
                <a:spcPct val="0"/>
              </a:spcAft>
              <a:defRPr kumimoji="1" sz="3000" b="1">
                <a:solidFill>
                  <a:schemeClr val="bg1"/>
                </a:solidFill>
                <a:latin typeface="Arial" pitchFamily="34" charset="0"/>
                <a:ea typeface="맑은 고딕" pitchFamily="50" charset="-127"/>
              </a:defRPr>
            </a:lvl3pPr>
            <a:lvl4pPr algn="l" rtl="0" eaLnBrk="0" fontAlgn="base" latinLnBrk="1" hangingPunct="0">
              <a:spcBef>
                <a:spcPct val="0"/>
              </a:spcBef>
              <a:spcAft>
                <a:spcPct val="0"/>
              </a:spcAft>
              <a:defRPr kumimoji="1" sz="3000" b="1">
                <a:solidFill>
                  <a:schemeClr val="bg1"/>
                </a:solidFill>
                <a:latin typeface="Arial" pitchFamily="34" charset="0"/>
                <a:ea typeface="맑은 고딕" pitchFamily="50" charset="-127"/>
              </a:defRPr>
            </a:lvl4pPr>
            <a:lvl5pPr algn="l" rtl="0" eaLnBrk="0" fontAlgn="base" latinLnBrk="1" hangingPunct="0">
              <a:spcBef>
                <a:spcPct val="0"/>
              </a:spcBef>
              <a:spcAft>
                <a:spcPct val="0"/>
              </a:spcAft>
              <a:defRPr kumimoji="1" sz="3000" b="1">
                <a:solidFill>
                  <a:schemeClr val="bg1"/>
                </a:solidFill>
                <a:latin typeface="Arial" pitchFamily="34" charset="0"/>
                <a:ea typeface="맑은 고딕" pitchFamily="50" charset="-127"/>
              </a:defRPr>
            </a:lvl5pPr>
            <a:lvl6pPr marL="457200" algn="l" rtl="0" fontAlgn="base" latinLnBrk="1">
              <a:spcBef>
                <a:spcPct val="0"/>
              </a:spcBef>
              <a:spcAft>
                <a:spcPct val="0"/>
              </a:spcAft>
              <a:defRPr kumimoji="1" sz="3000" b="1">
                <a:solidFill>
                  <a:schemeClr val="bg1"/>
                </a:solidFill>
                <a:latin typeface="Arial" pitchFamily="34" charset="0"/>
                <a:ea typeface="맑은 고딕" pitchFamily="50" charset="-127"/>
              </a:defRPr>
            </a:lvl6pPr>
            <a:lvl7pPr marL="914400" algn="l" rtl="0" fontAlgn="base" latinLnBrk="1">
              <a:spcBef>
                <a:spcPct val="0"/>
              </a:spcBef>
              <a:spcAft>
                <a:spcPct val="0"/>
              </a:spcAft>
              <a:defRPr kumimoji="1" sz="3000" b="1">
                <a:solidFill>
                  <a:schemeClr val="bg1"/>
                </a:solidFill>
                <a:latin typeface="Arial" pitchFamily="34" charset="0"/>
                <a:ea typeface="맑은 고딕" pitchFamily="50" charset="-127"/>
              </a:defRPr>
            </a:lvl7pPr>
            <a:lvl8pPr marL="1371600" algn="l" rtl="0" fontAlgn="base" latinLnBrk="1">
              <a:spcBef>
                <a:spcPct val="0"/>
              </a:spcBef>
              <a:spcAft>
                <a:spcPct val="0"/>
              </a:spcAft>
              <a:defRPr kumimoji="1" sz="3000" b="1">
                <a:solidFill>
                  <a:schemeClr val="bg1"/>
                </a:solidFill>
                <a:latin typeface="Arial" pitchFamily="34" charset="0"/>
                <a:ea typeface="맑은 고딕" pitchFamily="50" charset="-127"/>
              </a:defRPr>
            </a:lvl8pPr>
            <a:lvl9pPr marL="1828800" algn="l" rtl="0" fontAlgn="base" latinLnBrk="1">
              <a:spcBef>
                <a:spcPct val="0"/>
              </a:spcBef>
              <a:spcAft>
                <a:spcPct val="0"/>
              </a:spcAft>
              <a:defRPr kumimoji="1" sz="3000" b="1">
                <a:solidFill>
                  <a:schemeClr val="bg1"/>
                </a:solidFill>
                <a:latin typeface="Arial" pitchFamily="34" charset="0"/>
                <a:ea typeface="맑은 고딕" pitchFamily="50" charset="-127"/>
              </a:defRPr>
            </a:lvl9pPr>
          </a:lstStyle>
          <a:p>
            <a:pPr marL="231775" indent="-231775">
              <a:buFont typeface="Arial" pitchFamily="34" charset="0"/>
              <a:buChar char="•"/>
              <a:tabLst>
                <a:tab pos="177800" algn="l"/>
              </a:tabLst>
              <a:defRPr/>
            </a:pPr>
            <a:r>
              <a:rPr lang="en-US" altLang="ko-KR" sz="2000" b="0" dirty="0">
                <a:solidFill>
                  <a:schemeClr val="tx1"/>
                </a:solidFill>
                <a:latin typeface="Tahoma" panose="020B0604030504040204" pitchFamily="34" charset="0"/>
                <a:ea typeface="Tahoma" panose="020B0604030504040204" pitchFamily="34" charset="0"/>
                <a:cs typeface="Tahoma" panose="020B0604030504040204" pitchFamily="34" charset="0"/>
              </a:rPr>
              <a:t>Accurate</a:t>
            </a:r>
            <a:r>
              <a:rPr lang="en-US" altLang="ko-KR" sz="2000" b="0" dirty="0">
                <a:solidFill>
                  <a:srgbClr val="384C6A"/>
                </a:solidFill>
                <a:latin typeface="Tahoma" panose="020B0604030504040204" pitchFamily="34" charset="0"/>
                <a:ea typeface="Tahoma" panose="020B0604030504040204" pitchFamily="34" charset="0"/>
                <a:cs typeface="Tahoma" panose="020B0604030504040204" pitchFamily="34" charset="0"/>
              </a:rPr>
              <a:t> </a:t>
            </a:r>
            <a:r>
              <a:rPr lang="en-US" altLang="ko-KR" sz="2000" b="0" dirty="0">
                <a:solidFill>
                  <a:schemeClr val="tx1"/>
                </a:solidFill>
                <a:latin typeface="Tahoma" panose="020B0604030504040204" pitchFamily="34" charset="0"/>
                <a:ea typeface="Tahoma" panose="020B0604030504040204" pitchFamily="34" charset="0"/>
                <a:cs typeface="Tahoma" panose="020B0604030504040204" pitchFamily="34" charset="0"/>
              </a:rPr>
              <a:t>warnings were issued in advance</a:t>
            </a:r>
          </a:p>
        </p:txBody>
      </p:sp>
      <p:sp>
        <p:nvSpPr>
          <p:cNvPr id="2" name="Rectangle 1"/>
          <p:cNvSpPr/>
          <p:nvPr/>
        </p:nvSpPr>
        <p:spPr>
          <a:xfrm>
            <a:off x="481902" y="2487300"/>
            <a:ext cx="3885382" cy="1631216"/>
          </a:xfrm>
          <a:prstGeom prst="rect">
            <a:avLst/>
          </a:prstGeom>
        </p:spPr>
        <p:txBody>
          <a:bodyPr wrap="square">
            <a:spAutoFit/>
          </a:bodyPr>
          <a:lstStyle/>
          <a:p>
            <a:pPr marL="231775" indent="-231775" latinLnBrk="1">
              <a:buFont typeface="Arial" pitchFamily="34" charset="0"/>
              <a:buChar char="•"/>
              <a:tabLst>
                <a:tab pos="177800" algn="l"/>
              </a:tabLst>
              <a:defRPr/>
            </a:pPr>
            <a:r>
              <a:rPr kumimoji="1" lang="en-US" altLang="ko-KR" sz="2000" dirty="0">
                <a:latin typeface="Tahoma" panose="020B0604030504040204" pitchFamily="34" charset="0"/>
                <a:ea typeface="Tahoma" panose="020B0604030504040204" pitchFamily="34" charset="0"/>
                <a:cs typeface="Tahoma" panose="020B0604030504040204" pitchFamily="34" charset="0"/>
              </a:rPr>
              <a:t>The potentials for associated hazards (heavy rainfall, severe wind and storm surges) were explicitly stated in the warnings.</a:t>
            </a:r>
          </a:p>
        </p:txBody>
      </p:sp>
      <p:sp>
        <p:nvSpPr>
          <p:cNvPr id="9" name="직사각형 1"/>
          <p:cNvSpPr/>
          <p:nvPr/>
        </p:nvSpPr>
        <p:spPr>
          <a:xfrm>
            <a:off x="4984160" y="2543160"/>
            <a:ext cx="3778840" cy="1631216"/>
          </a:xfrm>
          <a:prstGeom prst="rect">
            <a:avLst/>
          </a:prstGeom>
        </p:spPr>
        <p:txBody>
          <a:bodyPr wrap="square">
            <a:spAutoFit/>
          </a:bodyPr>
          <a:lstStyle/>
          <a:p>
            <a:pPr marL="231775" indent="-231775" latinLnBrk="1">
              <a:buFont typeface="Arial" pitchFamily="34" charset="0"/>
              <a:buChar char="•"/>
              <a:tabLst>
                <a:tab pos="177800" algn="l"/>
              </a:tabLst>
              <a:defRPr/>
            </a:pPr>
            <a:r>
              <a:rPr kumimoji="1" lang="en-US" altLang="ko-KR" sz="2000" dirty="0">
                <a:latin typeface="Tahoma" panose="020B0604030504040204" pitchFamily="34" charset="0"/>
                <a:ea typeface="Tahoma" panose="020B0604030504040204" pitchFamily="34" charset="0"/>
                <a:cs typeface="Tahoma" panose="020B0604030504040204" pitchFamily="34" charset="0"/>
              </a:rPr>
              <a:t>More than 16M people were affected and more than US$827 million estimated damage to infrastructure and agriculture</a:t>
            </a:r>
            <a:endParaRPr kumimoji="1" lang="ko-KR" alt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4976200" y="1738952"/>
            <a:ext cx="3563330" cy="707886"/>
          </a:xfrm>
          <a:prstGeom prst="rect">
            <a:avLst/>
          </a:prstGeom>
        </p:spPr>
        <p:txBody>
          <a:bodyPr wrap="square">
            <a:spAutoFit/>
          </a:bodyPr>
          <a:lstStyle/>
          <a:p>
            <a:pPr marL="231775" indent="-231775" latinLnBrk="1">
              <a:buFont typeface="Arial" pitchFamily="34" charset="0"/>
              <a:buChar char="•"/>
              <a:tabLst>
                <a:tab pos="177800" algn="l"/>
              </a:tabLst>
              <a:defRPr/>
            </a:pPr>
            <a:r>
              <a:rPr kumimoji="1" lang="en-US" altLang="ko-KR" sz="2000" dirty="0">
                <a:latin typeface="Tahoma" panose="020B0604030504040204" pitchFamily="34" charset="0"/>
                <a:ea typeface="Tahoma" panose="020B0604030504040204" pitchFamily="34" charset="0"/>
                <a:cs typeface="Tahoma" panose="020B0604030504040204" pitchFamily="34" charset="0"/>
              </a:rPr>
              <a:t>6,201 dead; 28,626 injured and 1,785 missing.</a:t>
            </a:r>
          </a:p>
        </p:txBody>
      </p:sp>
      <p:sp>
        <p:nvSpPr>
          <p:cNvPr id="14" name="Rectangle 13"/>
          <p:cNvSpPr/>
          <p:nvPr/>
        </p:nvSpPr>
        <p:spPr>
          <a:xfrm>
            <a:off x="4953000" y="1206328"/>
            <a:ext cx="3277075" cy="461665"/>
          </a:xfrm>
          <a:prstGeom prst="rect">
            <a:avLst/>
          </a:prstGeom>
        </p:spPr>
        <p:txBody>
          <a:bodyPr wrap="square">
            <a:spAutoFit/>
          </a:bodyPr>
          <a:lstStyle/>
          <a:p>
            <a:pPr>
              <a:defRPr/>
            </a:pPr>
            <a:r>
              <a:rPr lang="en-US" altLang="ko-KR" sz="2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RESULT:</a:t>
            </a:r>
          </a:p>
        </p:txBody>
      </p:sp>
      <p:sp>
        <p:nvSpPr>
          <p:cNvPr id="31" name="Rectangle 30"/>
          <p:cNvSpPr/>
          <p:nvPr/>
        </p:nvSpPr>
        <p:spPr>
          <a:xfrm>
            <a:off x="457200" y="1115704"/>
            <a:ext cx="3277075" cy="584775"/>
          </a:xfrm>
          <a:prstGeom prst="rect">
            <a:avLst/>
          </a:prstGeom>
        </p:spPr>
        <p:txBody>
          <a:bodyPr wrap="square">
            <a:spAutoFit/>
          </a:bodyPr>
          <a:lstStyle/>
          <a:p>
            <a:pPr>
              <a:defRPr/>
            </a:pPr>
            <a:r>
              <a:rPr lang="en-US" altLang="ko-KR" sz="2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FACTS</a:t>
            </a:r>
            <a:r>
              <a:rPr kumimoji="1" lang="en-US" altLang="ko-KR" sz="3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a:t>
            </a:r>
          </a:p>
        </p:txBody>
      </p:sp>
      <p:pic>
        <p:nvPicPr>
          <p:cNvPr id="19" name="Picture 15" descr="http://www.clipartbest.com/cliparts/xig/Kok/xigKokxjT.jpeg">
            <a:extLst>
              <a:ext uri="{FF2B5EF4-FFF2-40B4-BE49-F238E27FC236}">
                <a16:creationId xmlns:a16="http://schemas.microsoft.com/office/drawing/2014/main" id="{49534614-D70B-42CB-9F6C-EAA2F86B02F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93155" y="4321523"/>
            <a:ext cx="1941640" cy="2551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52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out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9" grpId="0"/>
      <p:bldP spid="13" grpId="0"/>
      <p:bldP spid="14"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a:grpSpLocks/>
          </p:cNvGrpSpPr>
          <p:nvPr/>
        </p:nvGrpSpPr>
        <p:grpSpPr bwMode="auto">
          <a:xfrm>
            <a:off x="0" y="0"/>
            <a:ext cx="9145330" cy="6858000"/>
            <a:chOff x="133" y="144"/>
            <a:chExt cx="5495" cy="4067"/>
          </a:xfrm>
        </p:grpSpPr>
        <p:sp>
          <p:nvSpPr>
            <p:cNvPr id="45" name="Rounded Rectangle 44"/>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46" name="Group 9"/>
            <p:cNvGrpSpPr>
              <a:grpSpLocks noChangeAspect="1"/>
            </p:cNvGrpSpPr>
            <p:nvPr/>
          </p:nvGrpSpPr>
          <p:grpSpPr bwMode="auto">
            <a:xfrm flipV="1">
              <a:off x="133" y="144"/>
              <a:ext cx="5495" cy="707"/>
              <a:chOff x="-3905250" y="4294188"/>
              <a:chExt cx="13011150" cy="1892300"/>
            </a:xfrm>
          </p:grpSpPr>
          <p:sp>
            <p:nvSpPr>
              <p:cNvPr id="47" name="Freeform 46"/>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48"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49"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just"/>
                <a:endParaRPr lang="en-PH"/>
              </a:p>
            </p:txBody>
          </p:sp>
          <p:sp>
            <p:nvSpPr>
              <p:cNvPr id="50"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just"/>
                <a:endParaRPr lang="en-PH"/>
              </a:p>
            </p:txBody>
          </p:sp>
          <p:sp useBgFill="1">
            <p:nvSpPr>
              <p:cNvPr id="51"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sp>
        <p:nvSpPr>
          <p:cNvPr id="20" name="Rounded Rectangle 19"/>
          <p:cNvSpPr/>
          <p:nvPr/>
        </p:nvSpPr>
        <p:spPr>
          <a:xfrm>
            <a:off x="133468" y="228600"/>
            <a:ext cx="4343282" cy="6519730"/>
          </a:xfrm>
          <a:prstGeom prst="roundRect">
            <a:avLst/>
          </a:prstGeom>
          <a:solidFill>
            <a:srgbClr val="FFFFE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1" name="Rounded Rectangle 20"/>
          <p:cNvSpPr/>
          <p:nvPr/>
        </p:nvSpPr>
        <p:spPr>
          <a:xfrm>
            <a:off x="4634081" y="256100"/>
            <a:ext cx="4343282" cy="6519730"/>
          </a:xfrm>
          <a:prstGeom prst="roundRect">
            <a:avLst/>
          </a:prstGeom>
          <a:solidFill>
            <a:schemeClr val="accent4">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Rectangle 13"/>
          <p:cNvSpPr/>
          <p:nvPr/>
        </p:nvSpPr>
        <p:spPr>
          <a:xfrm>
            <a:off x="4936471" y="452735"/>
            <a:ext cx="3277075" cy="461665"/>
          </a:xfrm>
          <a:prstGeom prst="rect">
            <a:avLst/>
          </a:prstGeom>
        </p:spPr>
        <p:txBody>
          <a:bodyPr wrap="square">
            <a:spAutoFit/>
          </a:bodyPr>
          <a:lstStyle/>
          <a:p>
            <a:pPr>
              <a:defRPr/>
            </a:pPr>
            <a:r>
              <a:rPr lang="en-US" altLang="ko-KR" sz="2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Weakness:</a:t>
            </a:r>
          </a:p>
        </p:txBody>
      </p:sp>
      <p:sp>
        <p:nvSpPr>
          <p:cNvPr id="31" name="Rectangle 30"/>
          <p:cNvSpPr/>
          <p:nvPr/>
        </p:nvSpPr>
        <p:spPr>
          <a:xfrm>
            <a:off x="440671" y="381000"/>
            <a:ext cx="3277075" cy="461665"/>
          </a:xfrm>
          <a:prstGeom prst="rect">
            <a:avLst/>
          </a:prstGeom>
        </p:spPr>
        <p:txBody>
          <a:bodyPr wrap="square">
            <a:spAutoFit/>
          </a:bodyPr>
          <a:lstStyle/>
          <a:p>
            <a:pPr>
              <a:defRPr/>
            </a:pPr>
            <a:r>
              <a:rPr lang="en-US" altLang="ko-KR" sz="2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Strength:</a:t>
            </a:r>
            <a:endParaRPr kumimoji="1" lang="en-US" altLang="ko-KR" sz="3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410884" y="990600"/>
            <a:ext cx="3763476" cy="3693319"/>
          </a:xfrm>
          <a:prstGeom prst="rect">
            <a:avLst/>
          </a:prstGeom>
        </p:spPr>
        <p:txBody>
          <a:bodyPr wrap="square">
            <a:spAutoFit/>
          </a:bodyPr>
          <a:lstStyle/>
          <a:p>
            <a:pPr marL="342900" indent="-342900">
              <a:buFont typeface="Arial" panose="020B0604020202020204" pitchFamily="34" charset="0"/>
              <a:buChar char="•"/>
              <a:defRPr/>
            </a:pPr>
            <a:r>
              <a:rPr lang="en-US" altLang="ko-KR" dirty="0">
                <a:solidFill>
                  <a:srgbClr val="384C6A"/>
                </a:solidFill>
                <a:latin typeface="Tahoma" panose="020B0604030504040204" pitchFamily="34" charset="0"/>
                <a:ea typeface="Tahoma" panose="020B0604030504040204" pitchFamily="34" charset="0"/>
                <a:cs typeface="Tahoma" panose="020B0604030504040204" pitchFamily="34" charset="0"/>
              </a:rPr>
              <a:t>Accurate track and intensity forecasts </a:t>
            </a:r>
          </a:p>
          <a:p>
            <a:pPr marL="342900" indent="-342900">
              <a:buFont typeface="Arial" panose="020B0604020202020204" pitchFamily="34" charset="0"/>
              <a:buChar char="•"/>
              <a:defRPr/>
            </a:pPr>
            <a:r>
              <a:rPr lang="en-US" altLang="ko-KR" dirty="0">
                <a:solidFill>
                  <a:srgbClr val="384C6A"/>
                </a:solidFill>
                <a:latin typeface="Tahoma" panose="020B0604030504040204" pitchFamily="34" charset="0"/>
                <a:ea typeface="Tahoma" panose="020B0604030504040204" pitchFamily="34" charset="0"/>
                <a:cs typeface="Tahoma" panose="020B0604030504040204" pitchFamily="34" charset="0"/>
              </a:rPr>
              <a:t>Warnings issued in advance and at the provincial level </a:t>
            </a:r>
          </a:p>
          <a:p>
            <a:pPr marL="342900" indent="-342900">
              <a:buFont typeface="Arial" panose="020B0604020202020204" pitchFamily="34" charset="0"/>
              <a:buChar char="•"/>
              <a:defRPr/>
            </a:pPr>
            <a:r>
              <a:rPr lang="en-US" altLang="ko-KR" dirty="0">
                <a:solidFill>
                  <a:srgbClr val="384C6A"/>
                </a:solidFill>
                <a:latin typeface="Tahoma" panose="020B0604030504040204" pitchFamily="34" charset="0"/>
                <a:ea typeface="Tahoma" panose="020B0604030504040204" pitchFamily="34" charset="0"/>
                <a:cs typeface="Tahoma" panose="020B0604030504040204" pitchFamily="34" charset="0"/>
              </a:rPr>
              <a:t>Close coordination (national and local government)</a:t>
            </a:r>
          </a:p>
          <a:p>
            <a:pPr marL="342900" indent="-342900">
              <a:buFont typeface="Arial" panose="020B0604020202020204" pitchFamily="34" charset="0"/>
              <a:buChar char="•"/>
              <a:defRPr/>
            </a:pPr>
            <a:r>
              <a:rPr lang="en-US" altLang="ko-KR" dirty="0">
                <a:solidFill>
                  <a:srgbClr val="384C6A"/>
                </a:solidFill>
                <a:latin typeface="Tahoma" panose="020B0604030504040204" pitchFamily="34" charset="0"/>
                <a:ea typeface="Tahoma" panose="020B0604030504040204" pitchFamily="34" charset="0"/>
                <a:cs typeface="Tahoma" panose="020B0604030504040204" pitchFamily="34" charset="0"/>
              </a:rPr>
              <a:t>Policies and guiding laws in placed </a:t>
            </a:r>
          </a:p>
          <a:p>
            <a:pPr>
              <a:defRPr/>
            </a:pPr>
            <a:endParaRPr lang="en-US" altLang="ko-KR" dirty="0">
              <a:solidFill>
                <a:srgbClr val="384C6A"/>
              </a:solidFill>
              <a:latin typeface="Tahoma" panose="020B0604030504040204" pitchFamily="34" charset="0"/>
              <a:ea typeface="Tahoma" panose="020B0604030504040204" pitchFamily="34" charset="0"/>
              <a:cs typeface="Tahoma" panose="020B0604030504040204" pitchFamily="34" charset="0"/>
            </a:endParaRPr>
          </a:p>
          <a:p>
            <a:pPr>
              <a:defRPr/>
            </a:pPr>
            <a:endParaRPr lang="en-US" altLang="ko-KR" dirty="0">
              <a:solidFill>
                <a:srgbClr val="384C6A"/>
              </a:solidFill>
              <a:latin typeface="Tahoma" panose="020B0604030504040204" pitchFamily="34" charset="0"/>
              <a:ea typeface="Tahoma" panose="020B0604030504040204" pitchFamily="34" charset="0"/>
              <a:cs typeface="Tahoma" panose="020B0604030504040204" pitchFamily="34" charset="0"/>
            </a:endParaRPr>
          </a:p>
          <a:p>
            <a:pPr>
              <a:defRPr/>
            </a:pPr>
            <a:endParaRPr lang="en-US" altLang="ko-KR" dirty="0">
              <a:solidFill>
                <a:srgbClr val="384C6A"/>
              </a:solidFill>
              <a:latin typeface="Tahoma" panose="020B0604030504040204" pitchFamily="34" charset="0"/>
              <a:ea typeface="Tahoma" panose="020B0604030504040204" pitchFamily="34" charset="0"/>
              <a:cs typeface="Tahoma" panose="020B0604030504040204" pitchFamily="34" charset="0"/>
            </a:endParaRPr>
          </a:p>
          <a:p>
            <a:pPr marL="212487" indent="-212487">
              <a:buFontTx/>
              <a:buAutoNum type="arabicPeriod"/>
              <a:defRPr/>
            </a:pPr>
            <a:endParaRPr lang="en-US" altLang="ko-KR" dirty="0">
              <a:solidFill>
                <a:srgbClr val="384C6A"/>
              </a:solidFill>
              <a:latin typeface="Tahoma" panose="020B0604030504040204" pitchFamily="34" charset="0"/>
              <a:ea typeface="Tahoma" panose="020B0604030504040204" pitchFamily="34" charset="0"/>
              <a:cs typeface="Tahoma" panose="020B0604030504040204" pitchFamily="34" charset="0"/>
            </a:endParaRPr>
          </a:p>
          <a:p>
            <a:pPr marL="212487" indent="-212487">
              <a:buAutoNum type="arabicPeriod"/>
              <a:defRPr/>
            </a:pPr>
            <a:endParaRPr lang="en-US" altLang="ko-KR" dirty="0">
              <a:solidFill>
                <a:srgbClr val="384C6A"/>
              </a:solidFill>
              <a:latin typeface="Tahoma" panose="020B0604030504040204" pitchFamily="34" charset="0"/>
              <a:ea typeface="Tahoma" panose="020B0604030504040204" pitchFamily="34" charset="0"/>
              <a:cs typeface="Tahoma" panose="020B0604030504040204" pitchFamily="34" charset="0"/>
            </a:endParaRPr>
          </a:p>
        </p:txBody>
      </p:sp>
      <p:sp>
        <p:nvSpPr>
          <p:cNvPr id="42" name="Rectangle 41"/>
          <p:cNvSpPr/>
          <p:nvPr/>
        </p:nvSpPr>
        <p:spPr>
          <a:xfrm>
            <a:off x="4826813" y="914400"/>
            <a:ext cx="3957817" cy="877163"/>
          </a:xfrm>
          <a:prstGeom prst="rect">
            <a:avLst/>
          </a:prstGeom>
        </p:spPr>
        <p:txBody>
          <a:bodyPr wrap="square">
            <a:spAutoFit/>
          </a:bodyPr>
          <a:lstStyle/>
          <a:p>
            <a:pPr marL="342900" indent="-342900">
              <a:buFont typeface="Arial" panose="020B0604020202020204" pitchFamily="34" charset="0"/>
              <a:buChar char="•"/>
              <a:defRPr/>
            </a:pPr>
            <a:r>
              <a:rPr lang="en-US" altLang="ko-KR" sz="1700" b="1" dirty="0">
                <a:solidFill>
                  <a:srgbClr val="384C6A"/>
                </a:solidFill>
                <a:latin typeface="Tahoma" panose="020B0604030504040204" pitchFamily="34" charset="0"/>
                <a:ea typeface="Tahoma" panose="020B0604030504040204" pitchFamily="34" charset="0"/>
                <a:cs typeface="Tahoma" panose="020B0604030504040204" pitchFamily="34" charset="0"/>
              </a:rPr>
              <a:t>Warnings not fully understood </a:t>
            </a:r>
            <a:r>
              <a:rPr lang="en-US" altLang="ko-KR" sz="1700" dirty="0">
                <a:solidFill>
                  <a:srgbClr val="384C6A"/>
                </a:solidFill>
                <a:latin typeface="Tahoma" panose="020B0604030504040204" pitchFamily="34" charset="0"/>
                <a:ea typeface="Tahoma" panose="020B0604030504040204" pitchFamily="34" charset="0"/>
                <a:cs typeface="Tahoma" panose="020B0604030504040204" pitchFamily="34" charset="0"/>
              </a:rPr>
              <a:t>hence, did not trigger life-saving actions (evacuation).</a:t>
            </a:r>
          </a:p>
        </p:txBody>
      </p:sp>
      <p:sp>
        <p:nvSpPr>
          <p:cNvPr id="17" name="Rectangle 16"/>
          <p:cNvSpPr/>
          <p:nvPr/>
        </p:nvSpPr>
        <p:spPr>
          <a:xfrm>
            <a:off x="4826813" y="1850638"/>
            <a:ext cx="3957817" cy="353943"/>
          </a:xfrm>
          <a:prstGeom prst="rect">
            <a:avLst/>
          </a:prstGeom>
        </p:spPr>
        <p:txBody>
          <a:bodyPr wrap="square">
            <a:spAutoFit/>
          </a:bodyPr>
          <a:lstStyle/>
          <a:p>
            <a:pPr marL="342900" indent="-342900">
              <a:buFont typeface="Arial" panose="020B0604020202020204" pitchFamily="34" charset="0"/>
              <a:buChar char="•"/>
              <a:defRPr/>
            </a:pPr>
            <a:r>
              <a:rPr lang="en-US" altLang="ko-KR" sz="1700" b="1" dirty="0">
                <a:solidFill>
                  <a:srgbClr val="384C6A"/>
                </a:solidFill>
                <a:latin typeface="Tahoma" panose="020B0604030504040204" pitchFamily="34" charset="0"/>
                <a:ea typeface="Tahoma" panose="020B0604030504040204" pitchFamily="34" charset="0"/>
                <a:cs typeface="Tahoma" panose="020B0604030504040204" pitchFamily="34" charset="0"/>
              </a:rPr>
              <a:t>Risk not fully understood</a:t>
            </a:r>
          </a:p>
        </p:txBody>
      </p:sp>
      <p:sp>
        <p:nvSpPr>
          <p:cNvPr id="18" name="Rectangle 17"/>
          <p:cNvSpPr/>
          <p:nvPr/>
        </p:nvSpPr>
        <p:spPr>
          <a:xfrm>
            <a:off x="4826813" y="5333978"/>
            <a:ext cx="3957817" cy="1400383"/>
          </a:xfrm>
          <a:prstGeom prst="rect">
            <a:avLst/>
          </a:prstGeom>
        </p:spPr>
        <p:txBody>
          <a:bodyPr wrap="square">
            <a:spAutoFit/>
          </a:bodyPr>
          <a:lstStyle/>
          <a:p>
            <a:pPr marL="342900" indent="-342900">
              <a:buFont typeface="Arial" panose="020B0604020202020204" pitchFamily="34" charset="0"/>
              <a:buChar char="•"/>
              <a:defRPr/>
            </a:pPr>
            <a:r>
              <a:rPr lang="en-US" altLang="ko-KR" sz="1700" dirty="0">
                <a:solidFill>
                  <a:srgbClr val="384C6A"/>
                </a:solidFill>
                <a:latin typeface="Tahoma" panose="020B0604030504040204" pitchFamily="34" charset="0"/>
                <a:ea typeface="Tahoma" panose="020B0604030504040204" pitchFamily="34" charset="0"/>
                <a:cs typeface="Tahoma" panose="020B0604030504040204" pitchFamily="34" charset="0"/>
              </a:rPr>
              <a:t>Inconsistency in interpretation of </a:t>
            </a:r>
            <a:r>
              <a:rPr lang="en-US" altLang="ko-KR" sz="1700" b="1" dirty="0">
                <a:solidFill>
                  <a:srgbClr val="384C6A"/>
                </a:solidFill>
                <a:latin typeface="Tahoma" panose="020B0604030504040204" pitchFamily="34" charset="0"/>
                <a:ea typeface="Tahoma" panose="020B0604030504040204" pitchFamily="34" charset="0"/>
                <a:cs typeface="Tahoma" panose="020B0604030504040204" pitchFamily="34" charset="0"/>
              </a:rPr>
              <a:t>information from different sources </a:t>
            </a:r>
            <a:r>
              <a:rPr lang="en-US" altLang="ko-KR" sz="1700" dirty="0">
                <a:solidFill>
                  <a:srgbClr val="384C6A"/>
                </a:solidFill>
                <a:latin typeface="Tahoma" panose="020B0604030504040204" pitchFamily="34" charset="0"/>
                <a:ea typeface="Tahoma" panose="020B0604030504040204" pitchFamily="34" charset="0"/>
                <a:cs typeface="Tahoma" panose="020B0604030504040204" pitchFamily="34" charset="0"/>
              </a:rPr>
              <a:t>delivered through multiple channels contributed to public and responder </a:t>
            </a:r>
            <a:r>
              <a:rPr lang="en-US" altLang="ko-KR" sz="1700" b="1" dirty="0">
                <a:solidFill>
                  <a:srgbClr val="384C6A"/>
                </a:solidFill>
                <a:latin typeface="Tahoma" panose="020B0604030504040204" pitchFamily="34" charset="0"/>
                <a:ea typeface="Tahoma" panose="020B0604030504040204" pitchFamily="34" charset="0"/>
                <a:cs typeface="Tahoma" panose="020B0604030504040204" pitchFamily="34" charset="0"/>
              </a:rPr>
              <a:t>confusion</a:t>
            </a:r>
            <a:r>
              <a:rPr lang="en-US" altLang="ko-KR" sz="1700" dirty="0">
                <a:solidFill>
                  <a:srgbClr val="384C6A"/>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p:cNvSpPr/>
          <p:nvPr/>
        </p:nvSpPr>
        <p:spPr>
          <a:xfrm>
            <a:off x="4826813" y="3199894"/>
            <a:ext cx="3957817" cy="1138773"/>
          </a:xfrm>
          <a:prstGeom prst="rect">
            <a:avLst/>
          </a:prstGeom>
        </p:spPr>
        <p:txBody>
          <a:bodyPr wrap="square">
            <a:spAutoFit/>
          </a:bodyPr>
          <a:lstStyle/>
          <a:p>
            <a:pPr marL="342900" indent="-342900">
              <a:buFont typeface="Arial" panose="020B0604020202020204" pitchFamily="34" charset="0"/>
              <a:buChar char="•"/>
              <a:defRPr/>
            </a:pPr>
            <a:r>
              <a:rPr lang="en-US" altLang="ko-KR" sz="1700" dirty="0">
                <a:solidFill>
                  <a:srgbClr val="384C6A"/>
                </a:solidFill>
                <a:latin typeface="Tahoma" panose="020B0604030504040204" pitchFamily="34" charset="0"/>
                <a:ea typeface="Tahoma" panose="020B0604030504040204" pitchFamily="34" charset="0"/>
                <a:cs typeface="Tahoma" panose="020B0604030504040204" pitchFamily="34" charset="0"/>
              </a:rPr>
              <a:t>Lack of scientific and technical capacity </a:t>
            </a:r>
            <a:r>
              <a:rPr lang="en-US" altLang="ko-KR" sz="1700" b="1" dirty="0">
                <a:solidFill>
                  <a:srgbClr val="384C6A"/>
                </a:solidFill>
                <a:latin typeface="Tahoma" panose="020B0604030504040204" pitchFamily="34" charset="0"/>
                <a:ea typeface="Tahoma" panose="020B0604030504040204" pitchFamily="34" charset="0"/>
                <a:cs typeface="Tahoma" panose="020B0604030504040204" pitchFamily="34" charset="0"/>
              </a:rPr>
              <a:t>to translate hazard information into impacts </a:t>
            </a:r>
            <a:r>
              <a:rPr lang="en-US" altLang="ko-KR" sz="1700" dirty="0">
                <a:solidFill>
                  <a:srgbClr val="384C6A"/>
                </a:solidFill>
                <a:latin typeface="Tahoma" panose="020B0604030504040204" pitchFamily="34" charset="0"/>
                <a:ea typeface="Tahoma" panose="020B0604030504040204" pitchFamily="34" charset="0"/>
                <a:cs typeface="Tahoma" panose="020B0604030504040204" pitchFamily="34" charset="0"/>
              </a:rPr>
              <a:t>– therefore, impacts underestimated.</a:t>
            </a:r>
          </a:p>
        </p:txBody>
      </p:sp>
      <p:sp>
        <p:nvSpPr>
          <p:cNvPr id="30" name="Rectangle 29"/>
          <p:cNvSpPr/>
          <p:nvPr/>
        </p:nvSpPr>
        <p:spPr>
          <a:xfrm>
            <a:off x="4826813" y="4397742"/>
            <a:ext cx="3957817" cy="877163"/>
          </a:xfrm>
          <a:prstGeom prst="rect">
            <a:avLst/>
          </a:prstGeom>
        </p:spPr>
        <p:txBody>
          <a:bodyPr wrap="square">
            <a:spAutoFit/>
          </a:bodyPr>
          <a:lstStyle/>
          <a:p>
            <a:pPr marL="342900" indent="-342900">
              <a:buFont typeface="Arial" panose="020B0604020202020204" pitchFamily="34" charset="0"/>
              <a:buChar char="•"/>
              <a:defRPr/>
            </a:pPr>
            <a:r>
              <a:rPr lang="en-US" altLang="ko-KR" sz="1700" dirty="0">
                <a:solidFill>
                  <a:srgbClr val="384C6A"/>
                </a:solidFill>
                <a:latin typeface="Tahoma" panose="020B0604030504040204" pitchFamily="34" charset="0"/>
                <a:ea typeface="Tahoma" panose="020B0604030504040204" pitchFamily="34" charset="0"/>
                <a:cs typeface="Tahoma" panose="020B0604030504040204" pitchFamily="34" charset="0"/>
              </a:rPr>
              <a:t>Lack of appreciation and </a:t>
            </a:r>
            <a:r>
              <a:rPr lang="en-US" altLang="ko-KR" sz="1700" b="1" dirty="0">
                <a:solidFill>
                  <a:srgbClr val="384C6A"/>
                </a:solidFill>
                <a:latin typeface="Tahoma" panose="020B0604030504040204" pitchFamily="34" charset="0"/>
                <a:ea typeface="Tahoma" panose="020B0604030504040204" pitchFamily="34" charset="0"/>
                <a:cs typeface="Tahoma" panose="020B0604030504040204" pitchFamily="34" charset="0"/>
              </a:rPr>
              <a:t>utilization of available hazard maps </a:t>
            </a:r>
          </a:p>
        </p:txBody>
      </p:sp>
      <p:sp>
        <p:nvSpPr>
          <p:cNvPr id="34" name="Rectangle 33"/>
          <p:cNvSpPr/>
          <p:nvPr/>
        </p:nvSpPr>
        <p:spPr>
          <a:xfrm>
            <a:off x="4826813" y="2263656"/>
            <a:ext cx="3957817" cy="877163"/>
          </a:xfrm>
          <a:prstGeom prst="rect">
            <a:avLst/>
          </a:prstGeom>
        </p:spPr>
        <p:txBody>
          <a:bodyPr wrap="square">
            <a:spAutoFit/>
          </a:bodyPr>
          <a:lstStyle/>
          <a:p>
            <a:pPr marL="342900" indent="-342900">
              <a:buFont typeface="Arial" panose="020B0604020202020204" pitchFamily="34" charset="0"/>
              <a:buChar char="•"/>
              <a:defRPr/>
            </a:pPr>
            <a:r>
              <a:rPr lang="en-US" altLang="ko-KR" sz="1700" dirty="0">
                <a:solidFill>
                  <a:srgbClr val="384C6A"/>
                </a:solidFill>
                <a:latin typeface="Tahoma" panose="020B0604030504040204" pitchFamily="34" charset="0"/>
                <a:ea typeface="Tahoma" panose="020B0604030504040204" pitchFamily="34" charset="0"/>
                <a:cs typeface="Tahoma" panose="020B0604030504040204" pitchFamily="34" charset="0"/>
              </a:rPr>
              <a:t>Local Government Units </a:t>
            </a:r>
            <a:r>
              <a:rPr lang="en-US" altLang="ko-KR" sz="1700" b="1" dirty="0">
                <a:solidFill>
                  <a:srgbClr val="384C6A"/>
                </a:solidFill>
                <a:latin typeface="Tahoma" panose="020B0604030504040204" pitchFamily="34" charset="0"/>
                <a:ea typeface="Tahoma" panose="020B0604030504040204" pitchFamily="34" charset="0"/>
                <a:cs typeface="Tahoma" panose="020B0604030504040204" pitchFamily="34" charset="0"/>
              </a:rPr>
              <a:t>received same information but act differently.</a:t>
            </a:r>
          </a:p>
        </p:txBody>
      </p:sp>
    </p:spTree>
    <p:extLst>
      <p:ext uri="{BB962C8B-B14F-4D97-AF65-F5344CB8AC3E}">
        <p14:creationId xmlns:p14="http://schemas.microsoft.com/office/powerpoint/2010/main" val="284759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p:bldP spid="42" grpId="0"/>
      <p:bldP spid="17" grpId="0"/>
      <p:bldP spid="18" grpId="0"/>
      <p:bldP spid="19" grpId="0"/>
      <p:bldP spid="30"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 name="Group 1"/>
          <p:cNvGrpSpPr>
            <a:grpSpLocks/>
          </p:cNvGrpSpPr>
          <p:nvPr/>
        </p:nvGrpSpPr>
        <p:grpSpPr bwMode="auto">
          <a:xfrm>
            <a:off x="76201" y="715"/>
            <a:ext cx="8991599" cy="6704886"/>
            <a:chOff x="153987" y="53330"/>
            <a:chExt cx="8721725" cy="6461126"/>
          </a:xfrm>
        </p:grpSpPr>
        <p:sp>
          <p:nvSpPr>
            <p:cNvPr id="87" name="Rounded Rectangle 86"/>
            <p:cNvSpPr/>
            <p:nvPr/>
          </p:nvSpPr>
          <p:spPr bwMode="auto">
            <a:xfrm flipV="1">
              <a:off x="169862" y="58093"/>
              <a:ext cx="8696325" cy="6456363"/>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eaLnBrk="1" fontAlgn="auto" hangingPunct="1">
                <a:spcBef>
                  <a:spcPts val="0"/>
                </a:spcBef>
                <a:spcAft>
                  <a:spcPts val="0"/>
                </a:spcAft>
                <a:defRPr/>
              </a:pPr>
              <a:endParaRPr lang="en-US" b="1"/>
            </a:p>
          </p:txBody>
        </p:sp>
        <p:grpSp>
          <p:nvGrpSpPr>
            <p:cNvPr id="88" name="Group 9"/>
            <p:cNvGrpSpPr>
              <a:grpSpLocks noChangeAspect="1"/>
            </p:cNvGrpSpPr>
            <p:nvPr/>
          </p:nvGrpSpPr>
          <p:grpSpPr bwMode="auto">
            <a:xfrm flipV="1">
              <a:off x="153987" y="53330"/>
              <a:ext cx="8721725" cy="1123950"/>
              <a:chOff x="-3905250" y="4294188"/>
              <a:chExt cx="13011150" cy="1892300"/>
            </a:xfrm>
          </p:grpSpPr>
          <p:sp>
            <p:nvSpPr>
              <p:cNvPr id="89" name="Freeform 1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sp>
            <p:nvSpPr>
              <p:cNvPr id="90" name="Freeform 18"/>
              <p:cNvSpPr>
                <a:spLocks/>
              </p:cNvSpPr>
              <p:nvPr/>
            </p:nvSpPr>
            <p:spPr bwMode="hidden">
              <a:xfrm>
                <a:off x="-309773" y="4318098"/>
                <a:ext cx="8279917" cy="120961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sp>
            <p:nvSpPr>
              <p:cNvPr id="91"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nchorCtr="1"/>
              <a:lstStyle/>
              <a:p>
                <a:endParaRPr lang="en-PH"/>
              </a:p>
            </p:txBody>
          </p:sp>
          <p:sp>
            <p:nvSpPr>
              <p:cNvPr id="92"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nchorCtr="1"/>
              <a:lstStyle/>
              <a:p>
                <a:endParaRPr lang="en-PH"/>
              </a:p>
            </p:txBody>
          </p:sp>
          <p:sp useBgFill="1">
            <p:nvSpPr>
              <p:cNvPr id="93"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grpSp>
      </p:grpSp>
      <p:sp>
        <p:nvSpPr>
          <p:cNvPr id="18" name="Rounded Rectangle 17"/>
          <p:cNvSpPr/>
          <p:nvPr/>
        </p:nvSpPr>
        <p:spPr>
          <a:xfrm>
            <a:off x="581452" y="1219200"/>
            <a:ext cx="7848600" cy="2952900"/>
          </a:xfrm>
          <a:prstGeom prst="round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ight Arrow 3"/>
          <p:cNvSpPr/>
          <p:nvPr/>
        </p:nvSpPr>
        <p:spPr>
          <a:xfrm>
            <a:off x="962452" y="1475304"/>
            <a:ext cx="6629400" cy="2302160"/>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Freeform 5"/>
          <p:cNvSpPr>
            <a:spLocks noChangeAspect="1"/>
          </p:cNvSpPr>
          <p:nvPr/>
        </p:nvSpPr>
        <p:spPr>
          <a:xfrm>
            <a:off x="1067227" y="2130382"/>
            <a:ext cx="1191566" cy="1005529"/>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lvl="0" algn="ctr" defTabSz="933450">
              <a:lnSpc>
                <a:spcPct val="90000"/>
              </a:lnSpc>
              <a:spcBef>
                <a:spcPct val="0"/>
              </a:spcBef>
              <a:spcAft>
                <a:spcPct val="35000"/>
              </a:spcAft>
            </a:pPr>
            <a:r>
              <a:rPr lang="en-US" sz="1250" kern="1200" dirty="0"/>
              <a:t>24/7  Observations Data Collection/ Transmission</a:t>
            </a:r>
          </a:p>
        </p:txBody>
      </p:sp>
      <p:sp>
        <p:nvSpPr>
          <p:cNvPr id="7" name="Freeform 6"/>
          <p:cNvSpPr>
            <a:spLocks/>
          </p:cNvSpPr>
          <p:nvPr/>
        </p:nvSpPr>
        <p:spPr>
          <a:xfrm>
            <a:off x="2305477" y="2131583"/>
            <a:ext cx="1188720" cy="1003126"/>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algn="ctr" defTabSz="933450">
              <a:lnSpc>
                <a:spcPct val="90000"/>
              </a:lnSpc>
              <a:spcAft>
                <a:spcPct val="35000"/>
              </a:spcAft>
            </a:pPr>
            <a:r>
              <a:rPr lang="en-US" sz="1250" dirty="0"/>
              <a:t>Reception/ Integration/ Processing/ Analyses</a:t>
            </a:r>
          </a:p>
        </p:txBody>
      </p:sp>
      <p:sp>
        <p:nvSpPr>
          <p:cNvPr id="9" name="Freeform 8"/>
          <p:cNvSpPr>
            <a:spLocks/>
          </p:cNvSpPr>
          <p:nvPr/>
        </p:nvSpPr>
        <p:spPr>
          <a:xfrm>
            <a:off x="3543727" y="2130226"/>
            <a:ext cx="1280160" cy="1005840"/>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algn="ctr" defTabSz="933450">
              <a:lnSpc>
                <a:spcPct val="90000"/>
              </a:lnSpc>
              <a:spcAft>
                <a:spcPct val="35000"/>
              </a:spcAft>
            </a:pPr>
            <a:r>
              <a:rPr lang="en-US" sz="1250" dirty="0"/>
              <a:t>Customization/Tailor-fitting of Warnings, Advisories, Info</a:t>
            </a:r>
          </a:p>
        </p:txBody>
      </p:sp>
      <p:sp>
        <p:nvSpPr>
          <p:cNvPr id="10" name="Freeform 9"/>
          <p:cNvSpPr>
            <a:spLocks/>
          </p:cNvSpPr>
          <p:nvPr/>
        </p:nvSpPr>
        <p:spPr>
          <a:xfrm>
            <a:off x="4871290" y="2130226"/>
            <a:ext cx="1234440" cy="1005840"/>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lvl="0" algn="ctr" defTabSz="933450">
              <a:lnSpc>
                <a:spcPct val="90000"/>
              </a:lnSpc>
              <a:spcBef>
                <a:spcPct val="0"/>
              </a:spcBef>
              <a:spcAft>
                <a:spcPct val="35000"/>
              </a:spcAft>
            </a:pPr>
            <a:r>
              <a:rPr lang="en-US" sz="1250" kern="1200" dirty="0"/>
              <a:t>Dissemination/Utilization</a:t>
            </a:r>
          </a:p>
        </p:txBody>
      </p:sp>
      <p:sp>
        <p:nvSpPr>
          <p:cNvPr id="21" name="Freeform 20"/>
          <p:cNvSpPr>
            <a:spLocks/>
          </p:cNvSpPr>
          <p:nvPr/>
        </p:nvSpPr>
        <p:spPr>
          <a:xfrm>
            <a:off x="6923092" y="2146372"/>
            <a:ext cx="1188720" cy="1005840"/>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a:solidFill>
            <a:srgbClr val="FF99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lvl="0" algn="ctr" defTabSz="933450">
              <a:lnSpc>
                <a:spcPct val="90000"/>
              </a:lnSpc>
              <a:spcBef>
                <a:spcPct val="0"/>
              </a:spcBef>
              <a:spcAft>
                <a:spcPct val="35000"/>
              </a:spcAft>
            </a:pPr>
            <a:r>
              <a:rPr lang="en-US" sz="1600" b="1" kern="1200" dirty="0"/>
              <a:t>RESPONSE</a:t>
            </a:r>
          </a:p>
        </p:txBody>
      </p:sp>
      <p:sp>
        <p:nvSpPr>
          <p:cNvPr id="67" name="Text Box 2">
            <a:hlinkClick r:id="rId3" action="ppaction://hlinkpres?slideindex=1&amp;slidetitle="/>
          </p:cNvPr>
          <p:cNvSpPr txBox="1">
            <a:spLocks noChangeArrowheads="1"/>
          </p:cNvSpPr>
          <p:nvPr/>
        </p:nvSpPr>
        <p:spPr bwMode="auto">
          <a:xfrm>
            <a:off x="870436" y="332917"/>
            <a:ext cx="53779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3366"/>
                </a:solidFill>
                <a:latin typeface="Tahoma" panose="020B0604030504040204" pitchFamily="34" charset="0"/>
                <a:ea typeface="Tahoma" panose="020B0604030504040204" pitchFamily="34" charset="0"/>
                <a:cs typeface="Tahoma" panose="020B0604030504040204" pitchFamily="34" charset="0"/>
              </a:rPr>
              <a:t>End-to-end Early Warning System</a:t>
            </a:r>
          </a:p>
        </p:txBody>
      </p:sp>
      <p:sp>
        <p:nvSpPr>
          <p:cNvPr id="20" name="TextBox 19"/>
          <p:cNvSpPr txBox="1"/>
          <p:nvPr/>
        </p:nvSpPr>
        <p:spPr>
          <a:xfrm>
            <a:off x="1392700" y="3199985"/>
            <a:ext cx="685800" cy="584775"/>
          </a:xfrm>
          <a:prstGeom prst="rect">
            <a:avLst/>
          </a:prstGeom>
          <a:noFill/>
        </p:spPr>
        <p:txBody>
          <a:bodyPr wrap="square" rtlCol="0">
            <a:spAutoFit/>
          </a:bodyPr>
          <a:lstStyle/>
          <a:p>
            <a:r>
              <a:rPr lang="en-PH" sz="3200" b="1" dirty="0">
                <a:solidFill>
                  <a:srgbClr val="4F81BD"/>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endParaRPr lang="en-PH" sz="3200" b="1" dirty="0">
              <a:solidFill>
                <a:srgbClr val="4F81BD"/>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685374" y="3233604"/>
            <a:ext cx="685800" cy="584775"/>
          </a:xfrm>
          <a:prstGeom prst="rect">
            <a:avLst/>
          </a:prstGeom>
          <a:noFill/>
        </p:spPr>
        <p:txBody>
          <a:bodyPr wrap="square" rtlCol="0">
            <a:spAutoFit/>
          </a:bodyPr>
          <a:lstStyle/>
          <a:p>
            <a:r>
              <a:rPr lang="en-PH" sz="3200" b="1" dirty="0">
                <a:solidFill>
                  <a:srgbClr val="4F81BD"/>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endParaRPr lang="en-PH" sz="3200" b="1" dirty="0">
              <a:solidFill>
                <a:srgbClr val="4F81BD"/>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3978048" y="3199985"/>
            <a:ext cx="685800" cy="584775"/>
          </a:xfrm>
          <a:prstGeom prst="rect">
            <a:avLst/>
          </a:prstGeom>
          <a:noFill/>
        </p:spPr>
        <p:txBody>
          <a:bodyPr wrap="square" rtlCol="0">
            <a:spAutoFit/>
          </a:bodyPr>
          <a:lstStyle/>
          <a:p>
            <a:r>
              <a:rPr lang="en-PH" sz="3200" b="1" dirty="0">
                <a:solidFill>
                  <a:srgbClr val="4F81BD"/>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endParaRPr lang="en-PH" sz="3200" b="1" dirty="0">
              <a:solidFill>
                <a:srgbClr val="4F81BD"/>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5229652" y="3252728"/>
            <a:ext cx="685800" cy="584775"/>
          </a:xfrm>
          <a:prstGeom prst="rect">
            <a:avLst/>
          </a:prstGeom>
          <a:noFill/>
        </p:spPr>
        <p:txBody>
          <a:bodyPr wrap="square" rtlCol="0">
            <a:spAutoFit/>
          </a:bodyPr>
          <a:lstStyle/>
          <a:p>
            <a:r>
              <a:rPr lang="en-PH" sz="3200" b="1" dirty="0">
                <a:solidFill>
                  <a:srgbClr val="4F81BD"/>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endParaRPr lang="en-PH" sz="3200" b="1" dirty="0">
              <a:solidFill>
                <a:srgbClr val="4F81BD"/>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478799" y="4276725"/>
            <a:ext cx="8153400" cy="707886"/>
          </a:xfrm>
          <a:prstGeom prst="rect">
            <a:avLst/>
          </a:prstGeom>
        </p:spPr>
        <p:txBody>
          <a:bodyPr wrap="square">
            <a:spAutoFit/>
          </a:bodyPr>
          <a:lstStyle/>
          <a:p>
            <a:pPr algn="ctr"/>
            <a:r>
              <a:rPr lang="en-PH" sz="2000" b="1" spc="-100" dirty="0">
                <a:solidFill>
                  <a:srgbClr val="C00000"/>
                </a:solidFill>
                <a:latin typeface="Segoe Print" panose="02000600000000000000" pitchFamily="2" charset="0"/>
                <a:ea typeface="Tahoma" panose="020B0604030504040204" pitchFamily="34" charset="0"/>
                <a:cs typeface="Tahoma" panose="020B0604030504040204" pitchFamily="34" charset="0"/>
              </a:rPr>
              <a:t>Would lives have been saved with better knowledge of the specific impacts of Typhoon </a:t>
            </a:r>
            <a:r>
              <a:rPr lang="en-PH" sz="2000" b="1" spc="-100" dirty="0" err="1">
                <a:solidFill>
                  <a:srgbClr val="C00000"/>
                </a:solidFill>
                <a:latin typeface="Segoe Print" panose="02000600000000000000" pitchFamily="2" charset="0"/>
                <a:ea typeface="Tahoma" panose="020B0604030504040204" pitchFamily="34" charset="0"/>
                <a:cs typeface="Tahoma" panose="020B0604030504040204" pitchFamily="34" charset="0"/>
              </a:rPr>
              <a:t>Haiyan</a:t>
            </a:r>
            <a:r>
              <a:rPr lang="en-PH" sz="2000" b="1" spc="-100" dirty="0">
                <a:solidFill>
                  <a:srgbClr val="C00000"/>
                </a:solidFill>
                <a:latin typeface="Segoe Print" panose="02000600000000000000" pitchFamily="2" charset="0"/>
                <a:ea typeface="Tahoma" panose="020B0604030504040204" pitchFamily="34" charset="0"/>
                <a:cs typeface="Tahoma" panose="020B0604030504040204" pitchFamily="34" charset="0"/>
              </a:rPr>
              <a:t> particularly, the risks of storm surge?</a:t>
            </a:r>
          </a:p>
        </p:txBody>
      </p:sp>
      <p:sp>
        <p:nvSpPr>
          <p:cNvPr id="27" name="Rectangle 26"/>
          <p:cNvSpPr/>
          <p:nvPr/>
        </p:nvSpPr>
        <p:spPr>
          <a:xfrm>
            <a:off x="1249257" y="5738649"/>
            <a:ext cx="6055790" cy="523220"/>
          </a:xfrm>
          <a:prstGeom prst="rect">
            <a:avLst/>
          </a:prstGeom>
        </p:spPr>
        <p:txBody>
          <a:bodyPr wrap="square">
            <a:spAutoFit/>
          </a:bodyPr>
          <a:lstStyle/>
          <a:p>
            <a:pPr algn="ctr"/>
            <a:r>
              <a:rPr lang="en-PH" sz="2800" spc="-100" dirty="0">
                <a:solidFill>
                  <a:srgbClr val="C00000"/>
                </a:solidFill>
                <a:latin typeface="Tahoma" panose="020B0604030504040204" pitchFamily="34" charset="0"/>
                <a:ea typeface="Tahoma" panose="020B0604030504040204" pitchFamily="34" charset="0"/>
                <a:cs typeface="Tahoma" panose="020B0604030504040204" pitchFamily="34" charset="0"/>
              </a:rPr>
              <a:t>Most likely, </a:t>
            </a:r>
            <a:r>
              <a:rPr lang="en-PH" sz="2800" b="1" spc="-1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yes</a:t>
            </a:r>
            <a:r>
              <a:rPr lang="en-PH" sz="2800" spc="-100" dirty="0">
                <a:solidFill>
                  <a:srgbClr val="C00000"/>
                </a:solidFill>
                <a:latin typeface="Tahoma" panose="020B0604030504040204" pitchFamily="34" charset="0"/>
                <a:ea typeface="Tahoma" panose="020B0604030504040204" pitchFamily="34" charset="0"/>
                <a:cs typeface="Tahoma" panose="020B0604030504040204" pitchFamily="34" charset="0"/>
              </a:rPr>
              <a:t>. </a:t>
            </a:r>
          </a:p>
        </p:txBody>
      </p:sp>
      <p:sp>
        <p:nvSpPr>
          <p:cNvPr id="28" name="TextBox 9"/>
          <p:cNvSpPr txBox="1">
            <a:spLocks noChangeArrowheads="1"/>
          </p:cNvSpPr>
          <p:nvPr/>
        </p:nvSpPr>
        <p:spPr bwMode="auto">
          <a:xfrm>
            <a:off x="5111740" y="4984611"/>
            <a:ext cx="3813003"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defRPr/>
            </a:pPr>
            <a:r>
              <a:rPr lang="en-US" altLang="ko-KR" sz="1400" b="1" dirty="0">
                <a:latin typeface="Tahoma" panose="020B0604030504040204" pitchFamily="34" charset="0"/>
                <a:ea typeface="Tahoma" panose="020B0604030504040204" pitchFamily="34" charset="0"/>
                <a:cs typeface="Tahoma" panose="020B0604030504040204" pitchFamily="34" charset="0"/>
              </a:rPr>
              <a:t>-   WMO(2015)</a:t>
            </a:r>
            <a:endParaRPr lang="en-US" altLang="ko-KR" sz="1400" dirty="0">
              <a:latin typeface="Tahoma" panose="020B0604030504040204" pitchFamily="34" charset="0"/>
              <a:ea typeface="Tahoma" panose="020B0604030504040204" pitchFamily="34" charset="0"/>
              <a:cs typeface="Tahoma" panose="020B0604030504040204" pitchFamily="34" charset="0"/>
            </a:endParaRPr>
          </a:p>
          <a:p>
            <a:pPr marL="228600" eaLnBrk="1" hangingPunct="1">
              <a:defRPr/>
            </a:pPr>
            <a:r>
              <a:rPr lang="en-US" altLang="ko-KR" sz="1400" dirty="0">
                <a:latin typeface="Tahoma" panose="020B0604030504040204" pitchFamily="34" charset="0"/>
                <a:ea typeface="Tahoma" panose="020B0604030504040204" pitchFamily="34" charset="0"/>
                <a:cs typeface="Tahoma" panose="020B0604030504040204" pitchFamily="34" charset="0"/>
              </a:rPr>
              <a:t>Guidelines on Multi-hazard Impact-based Forecast and Warning Services</a:t>
            </a:r>
            <a:endParaRPr lang="ko-KR" altLang="en-US" sz="1400" b="1" dirty="0">
              <a:latin typeface="Tahoma" panose="020B0604030504040204" pitchFamily="34" charset="0"/>
              <a:cs typeface="Tahoma" panose="020B0604030504040204" pitchFamily="34" charset="0"/>
            </a:endParaRPr>
          </a:p>
        </p:txBody>
      </p:sp>
      <p:sp>
        <p:nvSpPr>
          <p:cNvPr id="3" name="TextBox 2"/>
          <p:cNvSpPr txBox="1"/>
          <p:nvPr/>
        </p:nvSpPr>
        <p:spPr>
          <a:xfrm>
            <a:off x="6798971" y="1351630"/>
            <a:ext cx="1388693" cy="923330"/>
          </a:xfrm>
          <a:prstGeom prst="rect">
            <a:avLst/>
          </a:prstGeom>
          <a:noFill/>
        </p:spPr>
        <p:txBody>
          <a:bodyPr wrap="square" rtlCol="0">
            <a:spAutoFit/>
          </a:bodyPr>
          <a:lstStyle/>
          <a:p>
            <a:pPr algn="ctr"/>
            <a:r>
              <a:rPr lang="en-PH" sz="5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4998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250"/>
                                        <p:tgtEl>
                                          <p:spTgt spid="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25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P spid="2" grpId="0"/>
      <p:bldP spid="27" grpId="0"/>
      <p:bldP spid="28"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9"/>
          <p:cNvGrpSpPr>
            <a:grpSpLocks noChangeAspect="1"/>
          </p:cNvGrpSpPr>
          <p:nvPr/>
        </p:nvGrpSpPr>
        <p:grpSpPr bwMode="auto">
          <a:xfrm flipV="1">
            <a:off x="381000" y="5840654"/>
            <a:ext cx="8734203" cy="1005840"/>
            <a:chOff x="-3905250" y="4294188"/>
            <a:chExt cx="13011150" cy="1892300"/>
          </a:xfrm>
        </p:grpSpPr>
        <p:sp>
          <p:nvSpPr>
            <p:cNvPr id="29" name="Freeform 1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sp>
          <p:nvSpPr>
            <p:cNvPr id="30"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sp>
          <p:nvSpPr>
            <p:cNvPr id="31"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PH"/>
            </a:p>
          </p:txBody>
        </p:sp>
        <p:sp>
          <p:nvSpPr>
            <p:cNvPr id="32"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PH"/>
            </a:p>
          </p:txBody>
        </p:sp>
        <p:sp useBgFill="1">
          <p:nvSpPr>
            <p:cNvPr id="33"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grpSp>
      <p:graphicFrame>
        <p:nvGraphicFramePr>
          <p:cNvPr id="35" name="Object 1"/>
          <p:cNvGraphicFramePr>
            <a:graphicFrameLocks noChangeAspect="1"/>
          </p:cNvGraphicFramePr>
          <p:nvPr>
            <p:extLst/>
          </p:nvPr>
        </p:nvGraphicFramePr>
        <p:xfrm>
          <a:off x="6835626" y="6117586"/>
          <a:ext cx="465182" cy="457200"/>
        </p:xfrm>
        <a:graphic>
          <a:graphicData uri="http://schemas.openxmlformats.org/presentationml/2006/ole">
            <mc:AlternateContent xmlns:mc="http://schemas.openxmlformats.org/markup-compatibility/2006">
              <mc:Choice xmlns:v="urn:schemas-microsoft-com:vml" Requires="v">
                <p:oleObj spid="_x0000_s44068" name="Picture" r:id="rId4" imgW="600978" imgH="590328" progId="Word.Picture.8">
                  <p:embed/>
                </p:oleObj>
              </mc:Choice>
              <mc:Fallback>
                <p:oleObj name="Picture" r:id="rId4" imgW="600978" imgH="590328" progId="Word.Picture.8">
                  <p:embed/>
                  <p:pic>
                    <p:nvPicPr>
                      <p:cNvPr id="35" name="Object 1"/>
                      <p:cNvPicPr>
                        <a:picLocks noChangeAspect="1" noChangeArrowheads="1"/>
                      </p:cNvPicPr>
                      <p:nvPr/>
                    </p:nvPicPr>
                    <p:blipFill>
                      <a:blip r:embed="rId5">
                        <a:lum contrast="4000"/>
                        <a:extLst>
                          <a:ext uri="{28A0092B-C50C-407E-A947-70E740481C1C}">
                            <a14:useLocalDpi xmlns:a14="http://schemas.microsoft.com/office/drawing/2010/main" val="0"/>
                          </a:ext>
                        </a:extLst>
                      </a:blip>
                      <a:srcRect/>
                      <a:stretch>
                        <a:fillRect/>
                      </a:stretch>
                    </p:blipFill>
                    <p:spPr bwMode="auto">
                      <a:xfrm>
                        <a:off x="6835626" y="6117586"/>
                        <a:ext cx="46518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Rounded Rectangle 17"/>
          <p:cNvSpPr/>
          <p:nvPr/>
        </p:nvSpPr>
        <p:spPr>
          <a:xfrm>
            <a:off x="158759" y="1569796"/>
            <a:ext cx="8763000" cy="3935654"/>
          </a:xfrm>
          <a:prstGeom prst="roundRect">
            <a:avLst/>
          </a:prstGeom>
          <a:solidFill>
            <a:srgbClr val="FFFFCC"/>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ight Arrow 3"/>
          <p:cNvSpPr/>
          <p:nvPr/>
        </p:nvSpPr>
        <p:spPr>
          <a:xfrm>
            <a:off x="533400" y="2487855"/>
            <a:ext cx="7267573" cy="2302160"/>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Freeform 5"/>
          <p:cNvSpPr>
            <a:spLocks noChangeAspect="1"/>
          </p:cNvSpPr>
          <p:nvPr/>
        </p:nvSpPr>
        <p:spPr>
          <a:xfrm>
            <a:off x="638175" y="3142933"/>
            <a:ext cx="1191566" cy="1005529"/>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lvl="0" algn="ctr" defTabSz="933450">
              <a:lnSpc>
                <a:spcPct val="90000"/>
              </a:lnSpc>
              <a:spcBef>
                <a:spcPct val="0"/>
              </a:spcBef>
              <a:spcAft>
                <a:spcPct val="35000"/>
              </a:spcAft>
            </a:pPr>
            <a:r>
              <a:rPr lang="en-US" sz="1250" kern="1200" dirty="0"/>
              <a:t>24/7  Observations Data Collection/ Transmission</a:t>
            </a:r>
          </a:p>
        </p:txBody>
      </p:sp>
      <p:sp>
        <p:nvSpPr>
          <p:cNvPr id="7" name="Freeform 6"/>
          <p:cNvSpPr>
            <a:spLocks/>
          </p:cNvSpPr>
          <p:nvPr/>
        </p:nvSpPr>
        <p:spPr>
          <a:xfrm>
            <a:off x="1876425" y="3144134"/>
            <a:ext cx="1188720" cy="1003126"/>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algn="ctr" defTabSz="933450">
              <a:lnSpc>
                <a:spcPct val="90000"/>
              </a:lnSpc>
              <a:spcAft>
                <a:spcPct val="35000"/>
              </a:spcAft>
            </a:pPr>
            <a:r>
              <a:rPr lang="en-US" sz="1250" dirty="0"/>
              <a:t>Reception/ Integration/ Processing/ Analyses</a:t>
            </a:r>
          </a:p>
        </p:txBody>
      </p:sp>
      <p:sp>
        <p:nvSpPr>
          <p:cNvPr id="9" name="Freeform 8"/>
          <p:cNvSpPr>
            <a:spLocks/>
          </p:cNvSpPr>
          <p:nvPr/>
        </p:nvSpPr>
        <p:spPr>
          <a:xfrm>
            <a:off x="3114675" y="3142777"/>
            <a:ext cx="1280160" cy="1005840"/>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algn="ctr" defTabSz="933450">
              <a:lnSpc>
                <a:spcPct val="90000"/>
              </a:lnSpc>
              <a:spcAft>
                <a:spcPct val="35000"/>
              </a:spcAft>
            </a:pPr>
            <a:r>
              <a:rPr lang="en-US" sz="1250" dirty="0"/>
              <a:t>Customization/Tailor-fitting of Warnings, Advisories, Info</a:t>
            </a:r>
          </a:p>
        </p:txBody>
      </p:sp>
      <p:sp>
        <p:nvSpPr>
          <p:cNvPr id="10" name="Freeform 9"/>
          <p:cNvSpPr>
            <a:spLocks/>
          </p:cNvSpPr>
          <p:nvPr/>
        </p:nvSpPr>
        <p:spPr>
          <a:xfrm>
            <a:off x="4442238" y="3142777"/>
            <a:ext cx="1234440" cy="1005840"/>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lvl="0" algn="ctr" defTabSz="933450">
              <a:lnSpc>
                <a:spcPct val="90000"/>
              </a:lnSpc>
              <a:spcBef>
                <a:spcPct val="0"/>
              </a:spcBef>
              <a:spcAft>
                <a:spcPct val="35000"/>
              </a:spcAft>
            </a:pPr>
            <a:r>
              <a:rPr lang="en-US" sz="1250" kern="1200" dirty="0"/>
              <a:t>Dissemination/Utilization</a:t>
            </a:r>
          </a:p>
        </p:txBody>
      </p:sp>
      <p:sp>
        <p:nvSpPr>
          <p:cNvPr id="21" name="Freeform 20"/>
          <p:cNvSpPr>
            <a:spLocks/>
          </p:cNvSpPr>
          <p:nvPr/>
        </p:nvSpPr>
        <p:spPr>
          <a:xfrm>
            <a:off x="7295209" y="3142777"/>
            <a:ext cx="1188720" cy="1005840"/>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a:solidFill>
            <a:srgbClr val="FF99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lvl="0" algn="ctr" defTabSz="933450">
              <a:lnSpc>
                <a:spcPct val="90000"/>
              </a:lnSpc>
              <a:spcBef>
                <a:spcPct val="0"/>
              </a:spcBef>
              <a:spcAft>
                <a:spcPct val="35000"/>
              </a:spcAft>
            </a:pPr>
            <a:r>
              <a:rPr lang="en-US" sz="1600" b="1" kern="1200" dirty="0"/>
              <a:t>RESPONSE</a:t>
            </a:r>
          </a:p>
        </p:txBody>
      </p:sp>
      <p:cxnSp>
        <p:nvCxnSpPr>
          <p:cNvPr id="16" name="Straight Connector 15"/>
          <p:cNvCxnSpPr/>
          <p:nvPr/>
        </p:nvCxnSpPr>
        <p:spPr>
          <a:xfrm>
            <a:off x="5741617" y="2286000"/>
            <a:ext cx="0" cy="320040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
        <p:nvSpPr>
          <p:cNvPr id="47" name="Text Box 2">
            <a:hlinkClick r:id="rId6" action="ppaction://hlinkpres?slideindex=1&amp;slidetitle="/>
          </p:cNvPr>
          <p:cNvSpPr txBox="1">
            <a:spLocks noChangeArrowheads="1"/>
          </p:cNvSpPr>
          <p:nvPr/>
        </p:nvSpPr>
        <p:spPr bwMode="auto">
          <a:xfrm>
            <a:off x="870436" y="332917"/>
            <a:ext cx="53779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3366"/>
                </a:solidFill>
                <a:latin typeface="Tahoma" panose="020B0604030504040204" pitchFamily="34" charset="0"/>
                <a:ea typeface="Tahoma" panose="020B0604030504040204" pitchFamily="34" charset="0"/>
                <a:cs typeface="Tahoma" panose="020B0604030504040204" pitchFamily="34" charset="0"/>
              </a:rPr>
              <a:t>End-to-end Early Warning System</a:t>
            </a:r>
          </a:p>
        </p:txBody>
      </p:sp>
      <p:sp>
        <p:nvSpPr>
          <p:cNvPr id="36" name="Text Box 2">
            <a:hlinkClick r:id="rId6" action="ppaction://hlinkpres?slideindex=1&amp;slidetitle="/>
          </p:cNvPr>
          <p:cNvSpPr txBox="1">
            <a:spLocks noChangeArrowheads="1"/>
          </p:cNvSpPr>
          <p:nvPr/>
        </p:nvSpPr>
        <p:spPr bwMode="auto">
          <a:xfrm>
            <a:off x="3909165" y="1981200"/>
            <a:ext cx="20344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ct val="0"/>
              </a:spcBef>
              <a:buNone/>
              <a:defRPr/>
            </a:pPr>
            <a:r>
              <a:rPr lang="en-US" altLang="ja-JP" sz="2000" spc="-100" dirty="0">
                <a:solidFill>
                  <a:srgbClr val="FF0000"/>
                </a:solidFill>
                <a:latin typeface="Tahoma" panose="020B0604030504040204" pitchFamily="34" charset="0"/>
                <a:ea typeface="Tahoma" panose="020B0604030504040204" pitchFamily="34" charset="0"/>
                <a:cs typeface="Tahoma" panose="020B0604030504040204" pitchFamily="34" charset="0"/>
              </a:rPr>
              <a:t>Internal</a:t>
            </a:r>
          </a:p>
        </p:txBody>
      </p:sp>
      <p:sp>
        <p:nvSpPr>
          <p:cNvPr id="37" name="Text Box 2">
            <a:hlinkClick r:id="rId6" action="ppaction://hlinkpres?slideindex=1&amp;slidetitle="/>
          </p:cNvPr>
          <p:cNvSpPr txBox="1">
            <a:spLocks noChangeArrowheads="1"/>
          </p:cNvSpPr>
          <p:nvPr/>
        </p:nvSpPr>
        <p:spPr bwMode="auto">
          <a:xfrm>
            <a:off x="6766665" y="2030540"/>
            <a:ext cx="20344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ct val="0"/>
              </a:spcBef>
              <a:buNone/>
              <a:defRPr/>
            </a:pPr>
            <a:r>
              <a:rPr lang="en-US" altLang="ja-JP" sz="2000" spc="-100" dirty="0">
                <a:solidFill>
                  <a:srgbClr val="FF0000"/>
                </a:solidFill>
                <a:latin typeface="Tahoma" panose="020B0604030504040204" pitchFamily="34" charset="0"/>
                <a:ea typeface="Tahoma" panose="020B0604030504040204" pitchFamily="34" charset="0"/>
                <a:cs typeface="Tahoma" panose="020B0604030504040204" pitchFamily="34" charset="0"/>
              </a:rPr>
              <a:t>External</a:t>
            </a:r>
          </a:p>
        </p:txBody>
      </p:sp>
      <p:sp>
        <p:nvSpPr>
          <p:cNvPr id="23" name="TextBox 22"/>
          <p:cNvSpPr txBox="1"/>
          <p:nvPr/>
        </p:nvSpPr>
        <p:spPr>
          <a:xfrm>
            <a:off x="887448" y="4239282"/>
            <a:ext cx="685800" cy="523220"/>
          </a:xfrm>
          <a:prstGeom prst="rect">
            <a:avLst/>
          </a:prstGeom>
          <a:noFill/>
        </p:spPr>
        <p:txBody>
          <a:bodyPr wrap="square" rtlCol="0">
            <a:spAutoFit/>
          </a:bodyPr>
          <a:lstStyle/>
          <a:p>
            <a:r>
              <a:rPr lang="en-PH" sz="2800" b="1" dirty="0">
                <a:solidFill>
                  <a:srgbClr val="4F81BD"/>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endParaRPr lang="en-PH" sz="2800" b="1" dirty="0">
              <a:solidFill>
                <a:srgbClr val="4F81BD"/>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180122" y="4272901"/>
            <a:ext cx="685800" cy="523220"/>
          </a:xfrm>
          <a:prstGeom prst="rect">
            <a:avLst/>
          </a:prstGeom>
          <a:noFill/>
        </p:spPr>
        <p:txBody>
          <a:bodyPr wrap="square" rtlCol="0">
            <a:spAutoFit/>
          </a:bodyPr>
          <a:lstStyle/>
          <a:p>
            <a:r>
              <a:rPr lang="en-PH" sz="2800" b="1" dirty="0">
                <a:solidFill>
                  <a:srgbClr val="4F81BD"/>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endParaRPr lang="en-PH" sz="2800" b="1" dirty="0">
              <a:solidFill>
                <a:srgbClr val="4F81BD"/>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3472796" y="4239282"/>
            <a:ext cx="685800" cy="523220"/>
          </a:xfrm>
          <a:prstGeom prst="rect">
            <a:avLst/>
          </a:prstGeom>
          <a:noFill/>
        </p:spPr>
        <p:txBody>
          <a:bodyPr wrap="square" rtlCol="0">
            <a:spAutoFit/>
          </a:bodyPr>
          <a:lstStyle/>
          <a:p>
            <a:r>
              <a:rPr lang="en-PH" sz="2800" b="1" dirty="0">
                <a:solidFill>
                  <a:srgbClr val="4F81BD"/>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endParaRPr lang="en-PH" sz="2800" b="1" dirty="0">
              <a:solidFill>
                <a:srgbClr val="4F81BD"/>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4724400" y="4292025"/>
            <a:ext cx="685800" cy="523220"/>
          </a:xfrm>
          <a:prstGeom prst="rect">
            <a:avLst/>
          </a:prstGeom>
          <a:noFill/>
        </p:spPr>
        <p:txBody>
          <a:bodyPr wrap="square" rtlCol="0">
            <a:spAutoFit/>
          </a:bodyPr>
          <a:lstStyle/>
          <a:p>
            <a:r>
              <a:rPr lang="en-PH" sz="2800" b="1" dirty="0">
                <a:solidFill>
                  <a:srgbClr val="4F81BD"/>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endParaRPr lang="en-PH" sz="2800" b="1" dirty="0">
              <a:solidFill>
                <a:srgbClr val="4F81BD"/>
              </a:solidFill>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p:cNvCxnSpPr/>
          <p:nvPr/>
        </p:nvCxnSpPr>
        <p:spPr>
          <a:xfrm flipH="1">
            <a:off x="6517005" y="2336702"/>
            <a:ext cx="911554" cy="856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flipH="1">
            <a:off x="5382812" y="2313389"/>
            <a:ext cx="911554" cy="856777"/>
          </a:xfrm>
          <a:prstGeom prst="line">
            <a:avLst/>
          </a:prstGeom>
        </p:spPr>
        <p:style>
          <a:lnRef idx="1">
            <a:schemeClr val="accent1"/>
          </a:lnRef>
          <a:fillRef idx="0">
            <a:schemeClr val="accent1"/>
          </a:fillRef>
          <a:effectRef idx="0">
            <a:schemeClr val="accent1"/>
          </a:effectRef>
          <a:fontRef idx="minor">
            <a:schemeClr val="tx1"/>
          </a:fontRef>
        </p:style>
      </p:cxnSp>
      <p:sp>
        <p:nvSpPr>
          <p:cNvPr id="34" name="Freeform 33"/>
          <p:cNvSpPr>
            <a:spLocks/>
          </p:cNvSpPr>
          <p:nvPr/>
        </p:nvSpPr>
        <p:spPr>
          <a:xfrm>
            <a:off x="5841051" y="3142777"/>
            <a:ext cx="1325880" cy="1005840"/>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a:solidFill>
            <a:schemeClr val="bg1">
              <a:lumMod val="75000"/>
            </a:schemeClr>
          </a:solidFill>
          <a:ln>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lvl="0" algn="ctr" defTabSz="933450">
              <a:lnSpc>
                <a:spcPct val="90000"/>
              </a:lnSpc>
              <a:spcBef>
                <a:spcPct val="0"/>
              </a:spcBef>
              <a:spcAft>
                <a:spcPct val="35000"/>
              </a:spcAft>
            </a:pPr>
            <a:r>
              <a:rPr lang="en-US" sz="1250" dirty="0">
                <a:solidFill>
                  <a:sysClr val="windowText" lastClr="000000"/>
                </a:solidFill>
              </a:rPr>
              <a:t>Communication Interpretation</a:t>
            </a:r>
            <a:endParaRPr lang="en-US" sz="1250" kern="1200" dirty="0">
              <a:solidFill>
                <a:sysClr val="windowText" lastClr="000000"/>
              </a:solidFill>
            </a:endParaRPr>
          </a:p>
        </p:txBody>
      </p:sp>
    </p:spTree>
    <p:extLst>
      <p:ext uri="{BB962C8B-B14F-4D97-AF65-F5344CB8AC3E}">
        <p14:creationId xmlns:p14="http://schemas.microsoft.com/office/powerpoint/2010/main" val="56327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up)">
                                      <p:cBhvr>
                                        <p:cTn id="29" dur="500"/>
                                        <p:tgtEl>
                                          <p:spTgt spid="38"/>
                                        </p:tgtEl>
                                      </p:cBhvr>
                                    </p:animEffect>
                                  </p:childTnLst>
                                </p:cTn>
                              </p:par>
                              <p:par>
                                <p:cTn id="30" presetID="22" presetClass="entr" presetSubtype="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1"/>
          <p:cNvGrpSpPr>
            <a:grpSpLocks/>
          </p:cNvGrpSpPr>
          <p:nvPr/>
        </p:nvGrpSpPr>
        <p:grpSpPr bwMode="auto">
          <a:xfrm>
            <a:off x="76201" y="715"/>
            <a:ext cx="8991599" cy="6704886"/>
            <a:chOff x="153987" y="53330"/>
            <a:chExt cx="8721725" cy="6461126"/>
          </a:xfrm>
        </p:grpSpPr>
        <p:sp>
          <p:nvSpPr>
            <p:cNvPr id="87" name="Rounded Rectangle 86"/>
            <p:cNvSpPr/>
            <p:nvPr/>
          </p:nvSpPr>
          <p:spPr bwMode="auto">
            <a:xfrm flipV="1">
              <a:off x="169862" y="58093"/>
              <a:ext cx="8696325" cy="6456363"/>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eaLnBrk="1" fontAlgn="auto" hangingPunct="1">
                <a:spcBef>
                  <a:spcPts val="0"/>
                </a:spcBef>
                <a:spcAft>
                  <a:spcPts val="0"/>
                </a:spcAft>
                <a:defRPr/>
              </a:pPr>
              <a:endParaRPr lang="en-US" b="1"/>
            </a:p>
          </p:txBody>
        </p:sp>
        <p:grpSp>
          <p:nvGrpSpPr>
            <p:cNvPr id="88" name="Group 9"/>
            <p:cNvGrpSpPr>
              <a:grpSpLocks noChangeAspect="1"/>
            </p:cNvGrpSpPr>
            <p:nvPr/>
          </p:nvGrpSpPr>
          <p:grpSpPr bwMode="auto">
            <a:xfrm flipV="1">
              <a:off x="153987" y="53330"/>
              <a:ext cx="8721725" cy="1123950"/>
              <a:chOff x="-3905250" y="4294188"/>
              <a:chExt cx="13011150" cy="1892300"/>
            </a:xfrm>
          </p:grpSpPr>
          <p:sp>
            <p:nvSpPr>
              <p:cNvPr id="89" name="Freeform 1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sp>
            <p:nvSpPr>
              <p:cNvPr id="90" name="Freeform 18"/>
              <p:cNvSpPr>
                <a:spLocks/>
              </p:cNvSpPr>
              <p:nvPr/>
            </p:nvSpPr>
            <p:spPr bwMode="hidden">
              <a:xfrm>
                <a:off x="-309773" y="4318098"/>
                <a:ext cx="8279917" cy="120961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sp>
            <p:nvSpPr>
              <p:cNvPr id="91"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nchorCtr="1"/>
              <a:lstStyle/>
              <a:p>
                <a:endParaRPr lang="en-PH"/>
              </a:p>
            </p:txBody>
          </p:sp>
          <p:sp>
            <p:nvSpPr>
              <p:cNvPr id="92"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nchorCtr="1"/>
              <a:lstStyle/>
              <a:p>
                <a:endParaRPr lang="en-PH"/>
              </a:p>
            </p:txBody>
          </p:sp>
          <p:sp useBgFill="1">
            <p:nvSpPr>
              <p:cNvPr id="93"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grpSp>
      </p:grpSp>
      <p:grpSp>
        <p:nvGrpSpPr>
          <p:cNvPr id="2" name="Group 1"/>
          <p:cNvGrpSpPr/>
          <p:nvPr/>
        </p:nvGrpSpPr>
        <p:grpSpPr>
          <a:xfrm>
            <a:off x="158759" y="114083"/>
            <a:ext cx="5175241" cy="830997"/>
            <a:chOff x="158759" y="114083"/>
            <a:chExt cx="5175241" cy="830997"/>
          </a:xfrm>
        </p:grpSpPr>
        <p:sp>
          <p:nvSpPr>
            <p:cNvPr id="65" name="Oval 64"/>
            <p:cNvSpPr/>
            <p:nvPr/>
          </p:nvSpPr>
          <p:spPr>
            <a:xfrm flipH="1">
              <a:off x="158759" y="209174"/>
              <a:ext cx="640080" cy="64008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66" name="Rectangle 60"/>
            <p:cNvSpPr>
              <a:spLocks noChangeArrowheads="1"/>
            </p:cNvSpPr>
            <p:nvPr/>
          </p:nvSpPr>
          <p:spPr bwMode="auto">
            <a:xfrm flipH="1">
              <a:off x="230174" y="114083"/>
              <a:ext cx="497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b="1">
                  <a:solidFill>
                    <a:srgbClr val="FF9900"/>
                  </a:solidFill>
                  <a:cs typeface="Calibri" panose="020F0502020204030204" pitchFamily="34" charset="0"/>
                </a:rPr>
                <a:t>3</a:t>
              </a:r>
              <a:endParaRPr lang="en-US" altLang="en-US" sz="4800" b="1" dirty="0">
                <a:solidFill>
                  <a:srgbClr val="FF9900"/>
                </a:solidFill>
                <a:cs typeface="Calibri" panose="020F0502020204030204" pitchFamily="34" charset="0"/>
              </a:endParaRPr>
            </a:p>
          </p:txBody>
        </p:sp>
        <p:sp>
          <p:nvSpPr>
            <p:cNvPr id="67" name="Text Box 2">
              <a:hlinkClick r:id="rId3" action="ppaction://hlinkpres?slideindex=1&amp;slidetitle="/>
            </p:cNvPr>
            <p:cNvSpPr txBox="1">
              <a:spLocks noChangeArrowheads="1"/>
            </p:cNvSpPr>
            <p:nvPr/>
          </p:nvSpPr>
          <p:spPr bwMode="auto">
            <a:xfrm>
              <a:off x="815007" y="206514"/>
              <a:ext cx="45189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0099"/>
                  </a:solidFill>
                  <a:latin typeface="Tahoma" panose="020B0604030504040204" pitchFamily="34" charset="0"/>
                  <a:ea typeface="Tahoma" panose="020B0604030504040204" pitchFamily="34" charset="0"/>
                  <a:cs typeface="Tahoma" panose="020B0604030504040204" pitchFamily="34" charset="0"/>
                </a:rPr>
                <a:t>Multi-Hazard Early Warning System in PAGASA</a:t>
              </a:r>
            </a:p>
          </p:txBody>
        </p:sp>
      </p:grpSp>
      <p:sp>
        <p:nvSpPr>
          <p:cNvPr id="13" name="TextBox 12"/>
          <p:cNvSpPr txBox="1"/>
          <p:nvPr/>
        </p:nvSpPr>
        <p:spPr>
          <a:xfrm>
            <a:off x="752006" y="1752600"/>
            <a:ext cx="7934794" cy="954107"/>
          </a:xfrm>
          <a:prstGeom prst="rect">
            <a:avLst/>
          </a:prstGeom>
          <a:noFill/>
        </p:spPr>
        <p:txBody>
          <a:bodyPr wrap="square" rtlCol="0">
            <a:spAutoFit/>
          </a:bodyPr>
          <a:lstStyle/>
          <a:p>
            <a:pPr marL="342900" indent="-342900">
              <a:buFont typeface="Arial" panose="020B0604020202020204" pitchFamily="34" charset="0"/>
              <a:buChar char="•"/>
            </a:pPr>
            <a:r>
              <a:rPr lang="en-PH" sz="2800" dirty="0">
                <a:solidFill>
                  <a:srgbClr val="000099"/>
                </a:solidFill>
                <a:latin typeface="Tahoma" panose="020B0604030504040204" pitchFamily="34" charset="0"/>
                <a:ea typeface="Tahoma" panose="020B0604030504040204" pitchFamily="34" charset="0"/>
                <a:cs typeface="Tahoma" panose="020B0604030504040204" pitchFamily="34" charset="0"/>
              </a:rPr>
              <a:t>Introduced the </a:t>
            </a:r>
            <a:r>
              <a:rPr lang="en-PH" sz="2800" b="1" dirty="0">
                <a:solidFill>
                  <a:srgbClr val="FF0000"/>
                </a:solidFill>
                <a:latin typeface="Tahoma" panose="020B0604030504040204" pitchFamily="34" charset="0"/>
                <a:ea typeface="Tahoma" panose="020B0604030504040204" pitchFamily="34" charset="0"/>
                <a:cs typeface="Tahoma" panose="020B0604030504040204" pitchFamily="34" charset="0"/>
              </a:rPr>
              <a:t>color-coded warning </a:t>
            </a:r>
            <a:r>
              <a:rPr lang="en-PH" sz="2800" dirty="0">
                <a:solidFill>
                  <a:srgbClr val="000099"/>
                </a:solidFill>
                <a:latin typeface="Tahoma" panose="020B0604030504040204" pitchFamily="34" charset="0"/>
                <a:ea typeface="Tahoma" panose="020B0604030504040204" pitchFamily="34" charset="0"/>
                <a:cs typeface="Tahoma" panose="020B0604030504040204" pitchFamily="34" charset="0"/>
              </a:rPr>
              <a:t>categories:</a:t>
            </a:r>
          </a:p>
        </p:txBody>
      </p:sp>
      <p:sp>
        <p:nvSpPr>
          <p:cNvPr id="14" name="TextBox 13"/>
          <p:cNvSpPr txBox="1"/>
          <p:nvPr/>
        </p:nvSpPr>
        <p:spPr>
          <a:xfrm>
            <a:off x="1424219" y="2890272"/>
            <a:ext cx="7262581" cy="1815882"/>
          </a:xfrm>
          <a:prstGeom prst="rect">
            <a:avLst/>
          </a:prstGeom>
          <a:noFill/>
        </p:spPr>
        <p:txBody>
          <a:bodyPr wrap="square" rtlCol="0">
            <a:spAutoFit/>
          </a:bodyPr>
          <a:lstStyle/>
          <a:p>
            <a:pPr marL="342900" indent="-342900">
              <a:buFont typeface="Tahoma" panose="020B0604030504040204" pitchFamily="34" charset="0"/>
              <a:buChar char="-"/>
            </a:pPr>
            <a:r>
              <a:rPr lang="en-PH" sz="2800" dirty="0">
                <a:solidFill>
                  <a:srgbClr val="000099"/>
                </a:solidFill>
                <a:latin typeface="Tahoma" panose="020B0604030504040204" pitchFamily="34" charset="0"/>
                <a:ea typeface="Tahoma" panose="020B0604030504040204" pitchFamily="34" charset="0"/>
                <a:cs typeface="Tahoma" panose="020B0604030504040204" pitchFamily="34" charset="0"/>
              </a:rPr>
              <a:t>Alert/Advisory/Warning relating to </a:t>
            </a:r>
            <a:r>
              <a:rPr lang="en-PH" sz="2800" u="sng" dirty="0">
                <a:solidFill>
                  <a:srgbClr val="000099"/>
                </a:solidFill>
                <a:latin typeface="Tahoma" panose="020B0604030504040204" pitchFamily="34" charset="0"/>
                <a:ea typeface="Tahoma" panose="020B0604030504040204" pitchFamily="34" charset="0"/>
                <a:cs typeface="Tahoma" panose="020B0604030504040204" pitchFamily="34" charset="0"/>
              </a:rPr>
              <a:t>specific hazard thresholds and lead-times</a:t>
            </a:r>
          </a:p>
          <a:p>
            <a:endParaRPr lang="en-PH" sz="2800" u="sng" dirty="0">
              <a:solidFill>
                <a:srgbClr val="0000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342900" indent="-342900">
              <a:buFont typeface="Tahoma" panose="020B0604030504040204" pitchFamily="34" charset="0"/>
              <a:buChar char="-"/>
            </a:pPr>
            <a:r>
              <a:rPr lang="en-PH" sz="2800" dirty="0">
                <a:solidFill>
                  <a:srgbClr val="000099"/>
                </a:solidFill>
                <a:latin typeface="Tahoma" panose="020B0604030504040204" pitchFamily="34" charset="0"/>
                <a:ea typeface="Tahoma" panose="020B0604030504040204" pitchFamily="34" charset="0"/>
                <a:cs typeface="Tahoma" panose="020B0604030504040204" pitchFamily="34" charset="0"/>
              </a:rPr>
              <a:t>Standardized content of message</a:t>
            </a:r>
          </a:p>
        </p:txBody>
      </p:sp>
    </p:spTree>
    <p:extLst>
      <p:ext uri="{BB962C8B-B14F-4D97-AF65-F5344CB8AC3E}">
        <p14:creationId xmlns:p14="http://schemas.microsoft.com/office/powerpoint/2010/main" val="59307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1"/>
          <p:cNvGrpSpPr>
            <a:grpSpLocks/>
          </p:cNvGrpSpPr>
          <p:nvPr/>
        </p:nvGrpSpPr>
        <p:grpSpPr bwMode="auto">
          <a:xfrm>
            <a:off x="0" y="12700"/>
            <a:ext cx="9144000" cy="6858000"/>
            <a:chOff x="133" y="144"/>
            <a:chExt cx="5495" cy="4067"/>
          </a:xfrm>
        </p:grpSpPr>
        <p:sp>
          <p:nvSpPr>
            <p:cNvPr id="20" name="Rounded Rectangle 19"/>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1" name="Group 9"/>
            <p:cNvGrpSpPr>
              <a:grpSpLocks noChangeAspect="1"/>
            </p:cNvGrpSpPr>
            <p:nvPr/>
          </p:nvGrpSpPr>
          <p:grpSpPr bwMode="auto">
            <a:xfrm flipV="1">
              <a:off x="133" y="144"/>
              <a:ext cx="5495" cy="707"/>
              <a:chOff x="-3905250" y="4294188"/>
              <a:chExt cx="13011150" cy="1892300"/>
            </a:xfrm>
          </p:grpSpPr>
          <p:sp>
            <p:nvSpPr>
              <p:cNvPr id="22" name="Freeform 1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sp>
            <p:nvSpPr>
              <p:cNvPr id="23"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sp>
            <p:nvSpPr>
              <p:cNvPr id="24"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PH"/>
              </a:p>
            </p:txBody>
          </p:sp>
          <p:sp>
            <p:nvSpPr>
              <p:cNvPr id="25"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PH"/>
              </a:p>
            </p:txBody>
          </p:sp>
          <p:sp useBgFill="1">
            <p:nvSpPr>
              <p:cNvPr id="26"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grpSp>
      </p:grpSp>
      <p:graphicFrame>
        <p:nvGraphicFramePr>
          <p:cNvPr id="27" name="Object 1"/>
          <p:cNvGraphicFramePr>
            <a:graphicFrameLocks noChangeAspect="1"/>
          </p:cNvGraphicFramePr>
          <p:nvPr>
            <p:extLst>
              <p:ext uri="{D42A27DB-BD31-4B8C-83A1-F6EECF244321}">
                <p14:modId xmlns:p14="http://schemas.microsoft.com/office/powerpoint/2010/main" val="2826900651"/>
              </p:ext>
            </p:extLst>
          </p:nvPr>
        </p:nvGraphicFramePr>
        <p:xfrm>
          <a:off x="6477000" y="296209"/>
          <a:ext cx="647700" cy="636587"/>
        </p:xfrm>
        <a:graphic>
          <a:graphicData uri="http://schemas.openxmlformats.org/presentationml/2006/ole">
            <mc:AlternateContent xmlns:mc="http://schemas.openxmlformats.org/markup-compatibility/2006">
              <mc:Choice xmlns:v="urn:schemas-microsoft-com:vml" Requires="v">
                <p:oleObj spid="_x0000_s29753" name="Picture" r:id="rId4" imgW="600978" imgH="590328" progId="Word.Picture.8">
                  <p:embed/>
                </p:oleObj>
              </mc:Choice>
              <mc:Fallback>
                <p:oleObj name="Picture" r:id="rId4" imgW="600978" imgH="590328" progId="Word.Picture.8">
                  <p:embed/>
                  <p:pic>
                    <p:nvPicPr>
                      <p:cNvPr id="4105" name="Object 1"/>
                      <p:cNvPicPr>
                        <a:picLocks noChangeAspect="1" noChangeArrowheads="1"/>
                      </p:cNvPicPr>
                      <p:nvPr/>
                    </p:nvPicPr>
                    <p:blipFill>
                      <a:blip r:embed="rId5">
                        <a:lum contrast="4000"/>
                        <a:extLst>
                          <a:ext uri="{28A0092B-C50C-407E-A947-70E740481C1C}">
                            <a14:useLocalDpi xmlns:a14="http://schemas.microsoft.com/office/drawing/2010/main" val="0"/>
                          </a:ext>
                        </a:extLst>
                      </a:blip>
                      <a:srcRect/>
                      <a:stretch>
                        <a:fillRect/>
                      </a:stretch>
                    </p:blipFill>
                    <p:spPr bwMode="auto">
                      <a:xfrm>
                        <a:off x="6477000" y="296209"/>
                        <a:ext cx="6477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Rounded Rectangle 14"/>
          <p:cNvSpPr/>
          <p:nvPr/>
        </p:nvSpPr>
        <p:spPr>
          <a:xfrm>
            <a:off x="4724400" y="99702"/>
            <a:ext cx="4250123" cy="6629400"/>
          </a:xfrm>
          <a:prstGeom prst="roundRect">
            <a:avLst/>
          </a:prstGeom>
          <a:solidFill>
            <a:srgbClr val="FFFFE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PH" dirty="0"/>
          </a:p>
        </p:txBody>
      </p:sp>
      <p:sp>
        <p:nvSpPr>
          <p:cNvPr id="3" name="Rounded Rectangle 2"/>
          <p:cNvSpPr/>
          <p:nvPr/>
        </p:nvSpPr>
        <p:spPr>
          <a:xfrm>
            <a:off x="228718" y="1178878"/>
            <a:ext cx="4343282" cy="5569452"/>
          </a:xfrm>
          <a:prstGeom prst="roundRect">
            <a:avLst/>
          </a:prstGeom>
          <a:solidFill>
            <a:srgbClr val="FFFFE7"/>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Rectangle 9"/>
          <p:cNvSpPr/>
          <p:nvPr/>
        </p:nvSpPr>
        <p:spPr>
          <a:xfrm>
            <a:off x="4981098" y="5777742"/>
            <a:ext cx="3717908" cy="600164"/>
          </a:xfrm>
          <a:prstGeom prst="rect">
            <a:avLst/>
          </a:prstGeom>
        </p:spPr>
        <p:txBody>
          <a:bodyPr wrap="square">
            <a:spAutoFit/>
          </a:bodyPr>
          <a:lstStyle/>
          <a:p>
            <a:pPr algn="just"/>
            <a:r>
              <a:rPr lang="en-US" sz="1100" dirty="0">
                <a:latin typeface="Tahoma" panose="020B0604030504040204" pitchFamily="34" charset="0"/>
                <a:ea typeface="Tahoma" panose="020B0604030504040204" pitchFamily="34" charset="0"/>
                <a:cs typeface="Tahoma" panose="020B0604030504040204" pitchFamily="34" charset="0"/>
              </a:rPr>
              <a:t>Tracks of tropical cyclones that formed in the Western North Pacific (WNW) during the period 1948-2010 (data used : JMA Data set) (Source : Cinco, et. al.,2011)</a:t>
            </a:r>
          </a:p>
        </p:txBody>
      </p:sp>
      <p:sp>
        <p:nvSpPr>
          <p:cNvPr id="11" name="Rectangle 10"/>
          <p:cNvSpPr/>
          <p:nvPr/>
        </p:nvSpPr>
        <p:spPr>
          <a:xfrm>
            <a:off x="292205" y="1509326"/>
            <a:ext cx="4190580" cy="4801314"/>
          </a:xfrm>
          <a:prstGeom prst="rect">
            <a:avLst/>
          </a:prstGeom>
        </p:spPr>
        <p:txBody>
          <a:bodyPr wrap="square">
            <a:spAutoFit/>
          </a:bodyPr>
          <a:lstStyle/>
          <a:p>
            <a:pPr marL="344488" indent="-344488" algn="just">
              <a:buFont typeface="Arial" pitchFamily="34" charset="0"/>
              <a:buChar char="•"/>
              <a:defRPr/>
            </a:pPr>
            <a:r>
              <a:rPr lang="en-PH"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Philippines</a:t>
            </a:r>
            <a:r>
              <a:rPr lang="en-PH" dirty="0">
                <a:latin typeface="Tahoma" panose="020B0604030504040204" pitchFamily="34" charset="0"/>
                <a:ea typeface="Tahoma" panose="020B0604030504040204" pitchFamily="34" charset="0"/>
                <a:cs typeface="Tahoma" panose="020B0604030504040204" pitchFamily="34" charset="0"/>
              </a:rPr>
              <a:t> is </a:t>
            </a:r>
            <a:r>
              <a:rPr lang="en-PH"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3</a:t>
            </a:r>
            <a:r>
              <a:rPr lang="en-PH" b="1"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rd</a:t>
            </a:r>
            <a:r>
              <a:rPr lang="en-PH"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in the world </a:t>
            </a:r>
            <a:r>
              <a:rPr lang="en-PH" dirty="0">
                <a:latin typeface="Tahoma" panose="020B0604030504040204" pitchFamily="34" charset="0"/>
                <a:ea typeface="Tahoma" panose="020B0604030504040204" pitchFamily="34" charset="0"/>
                <a:cs typeface="Tahoma" panose="020B0604030504040204" pitchFamily="34" charset="0"/>
              </a:rPr>
              <a:t>as the country’s </a:t>
            </a:r>
            <a:r>
              <a:rPr lang="en-PH"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most exposed and at risk to natural hazards </a:t>
            </a:r>
            <a:r>
              <a:rPr lang="en-PH" dirty="0">
                <a:latin typeface="Tahoma" panose="020B0604030504040204" pitchFamily="34" charset="0"/>
                <a:ea typeface="Tahoma" panose="020B0604030504040204" pitchFamily="34" charset="0"/>
                <a:cs typeface="Tahoma" panose="020B0604030504040204" pitchFamily="34" charset="0"/>
              </a:rPr>
              <a:t>(World Risk Report 2017).</a:t>
            </a:r>
          </a:p>
          <a:p>
            <a:pPr marL="344488" indent="-344488" algn="just">
              <a:buFont typeface="Arial" pitchFamily="34" charset="0"/>
              <a:buChar char="•"/>
              <a:defRPr/>
            </a:pPr>
            <a:endParaRPr lang="en-PH" dirty="0">
              <a:latin typeface="Tahoma" panose="020B0604030504040204" pitchFamily="34" charset="0"/>
              <a:ea typeface="Tahoma" panose="020B0604030504040204" pitchFamily="34" charset="0"/>
              <a:cs typeface="Tahoma" panose="020B0604030504040204" pitchFamily="34" charset="0"/>
            </a:endParaRPr>
          </a:p>
          <a:p>
            <a:pPr marL="346075" indent="-346075" algn="just">
              <a:buFont typeface="Arial" pitchFamily="34" charset="0"/>
              <a:buChar char="•"/>
              <a:defRPr/>
            </a:pPr>
            <a:r>
              <a:rPr lang="en-PH"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20 Tropical Cyclones in a year  </a:t>
            </a:r>
            <a:r>
              <a:rPr lang="en-PH" dirty="0">
                <a:latin typeface="Tahoma" panose="020B0604030504040204" pitchFamily="34" charset="0"/>
                <a:ea typeface="Tahoma" panose="020B0604030504040204" pitchFamily="34" charset="0"/>
                <a:cs typeface="Tahoma" panose="020B0604030504040204" pitchFamily="34" charset="0"/>
              </a:rPr>
              <a:t>with the following associated hazards:</a:t>
            </a:r>
          </a:p>
          <a:p>
            <a:pPr algn="just">
              <a:defRPr/>
            </a:pPr>
            <a:r>
              <a:rPr lang="en-PH" dirty="0">
                <a:latin typeface="Tahoma" panose="020B0604030504040204" pitchFamily="34" charset="0"/>
                <a:ea typeface="Tahoma" panose="020B0604030504040204" pitchFamily="34" charset="0"/>
                <a:cs typeface="Tahoma" panose="020B0604030504040204" pitchFamily="34" charset="0"/>
              </a:rPr>
              <a:t>      -  Strong Winds</a:t>
            </a:r>
          </a:p>
          <a:p>
            <a:pPr marL="627063" indent="-627063">
              <a:defRPr/>
            </a:pPr>
            <a:r>
              <a:rPr lang="en-PH" dirty="0">
                <a:latin typeface="Tahoma" panose="020B0604030504040204" pitchFamily="34" charset="0"/>
                <a:ea typeface="Tahoma" panose="020B0604030504040204" pitchFamily="34" charset="0"/>
                <a:cs typeface="Tahoma" panose="020B0604030504040204" pitchFamily="34" charset="0"/>
              </a:rPr>
              <a:t>      -  Heavy Rainfall Thunderstorms</a:t>
            </a:r>
          </a:p>
          <a:p>
            <a:pPr algn="just">
              <a:defRPr/>
            </a:pPr>
            <a:r>
              <a:rPr lang="en-PH" dirty="0">
                <a:latin typeface="Tahoma" panose="020B0604030504040204" pitchFamily="34" charset="0"/>
                <a:ea typeface="Tahoma" panose="020B0604030504040204" pitchFamily="34" charset="0"/>
                <a:cs typeface="Tahoma" panose="020B0604030504040204" pitchFamily="34" charset="0"/>
              </a:rPr>
              <a:t>      -  Floods</a:t>
            </a:r>
          </a:p>
          <a:p>
            <a:pPr algn="just">
              <a:defRPr/>
            </a:pPr>
            <a:r>
              <a:rPr lang="en-PH" dirty="0">
                <a:latin typeface="Tahoma" panose="020B0604030504040204" pitchFamily="34" charset="0"/>
                <a:ea typeface="Tahoma" panose="020B0604030504040204" pitchFamily="34" charset="0"/>
                <a:cs typeface="Tahoma" panose="020B0604030504040204" pitchFamily="34" charset="0"/>
              </a:rPr>
              <a:t>      -  Landslides/Mudflows</a:t>
            </a:r>
          </a:p>
          <a:p>
            <a:pPr algn="just">
              <a:defRPr/>
            </a:pPr>
            <a:r>
              <a:rPr lang="en-PH" dirty="0">
                <a:latin typeface="Tahoma" panose="020B0604030504040204" pitchFamily="34" charset="0"/>
                <a:ea typeface="Tahoma" panose="020B0604030504040204" pitchFamily="34" charset="0"/>
                <a:cs typeface="Tahoma" panose="020B0604030504040204" pitchFamily="34" charset="0"/>
              </a:rPr>
              <a:t>      -  Storm Surges</a:t>
            </a:r>
          </a:p>
          <a:p>
            <a:pPr algn="just">
              <a:defRPr/>
            </a:pPr>
            <a:r>
              <a:rPr lang="en-PH" dirty="0">
                <a:latin typeface="Tahoma" panose="020B0604030504040204" pitchFamily="34" charset="0"/>
                <a:ea typeface="Tahoma" panose="020B0604030504040204" pitchFamily="34" charset="0"/>
                <a:cs typeface="Tahoma" panose="020B0604030504040204" pitchFamily="34" charset="0"/>
              </a:rPr>
              <a:t>      -  Tornado</a:t>
            </a:r>
          </a:p>
          <a:p>
            <a:pPr marL="273050" indent="-273050">
              <a:buFont typeface="Arial" pitchFamily="34" charset="0"/>
              <a:buChar char="•"/>
              <a:defRPr/>
            </a:pPr>
            <a:r>
              <a:rPr lang="en-PH"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Affected by   ITCZ and monsoons </a:t>
            </a:r>
            <a:r>
              <a:rPr lang="en-PH" dirty="0">
                <a:latin typeface="Tahoma" panose="020B0604030504040204" pitchFamily="34" charset="0"/>
                <a:ea typeface="Tahoma" panose="020B0604030504040204" pitchFamily="34" charset="0"/>
                <a:cs typeface="Tahoma" panose="020B0604030504040204" pitchFamily="34" charset="0"/>
              </a:rPr>
              <a:t>that result to floods and landslides</a:t>
            </a:r>
          </a:p>
        </p:txBody>
      </p:sp>
      <p:sp>
        <p:nvSpPr>
          <p:cNvPr id="17" name="Oval 16"/>
          <p:cNvSpPr/>
          <p:nvPr/>
        </p:nvSpPr>
        <p:spPr>
          <a:xfrm flipH="1">
            <a:off x="134932" y="162812"/>
            <a:ext cx="640080" cy="64008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8" name="Rectangle 60"/>
          <p:cNvSpPr>
            <a:spLocks noChangeArrowheads="1"/>
          </p:cNvSpPr>
          <p:nvPr/>
        </p:nvSpPr>
        <p:spPr bwMode="auto">
          <a:xfrm flipH="1">
            <a:off x="206529" y="48671"/>
            <a:ext cx="496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b="1" dirty="0">
                <a:solidFill>
                  <a:srgbClr val="FF9900"/>
                </a:solidFill>
                <a:cs typeface="Calibri" panose="020F0502020204030204" pitchFamily="34" charset="0"/>
              </a:rPr>
              <a:t>1</a:t>
            </a:r>
          </a:p>
        </p:txBody>
      </p:sp>
      <p:grpSp>
        <p:nvGrpSpPr>
          <p:cNvPr id="2" name="Group 1"/>
          <p:cNvGrpSpPr/>
          <p:nvPr/>
        </p:nvGrpSpPr>
        <p:grpSpPr>
          <a:xfrm>
            <a:off x="5025824" y="586462"/>
            <a:ext cx="3613630" cy="5217990"/>
            <a:chOff x="5006774" y="634087"/>
            <a:chExt cx="3613630" cy="5217990"/>
          </a:xfrm>
        </p:grpSpPr>
        <p:pic>
          <p:nvPicPr>
            <p:cNvPr id="9" name="Picture 8"/>
            <p:cNvPicPr>
              <a:picLocks noChangeAspect="1"/>
            </p:cNvPicPr>
            <p:nvPr/>
          </p:nvPicPr>
          <p:blipFill>
            <a:blip r:embed="rId6" cstate="print"/>
            <a:stretch>
              <a:fillRect/>
            </a:stretch>
          </p:blipFill>
          <p:spPr>
            <a:xfrm>
              <a:off x="5006774" y="1817968"/>
              <a:ext cx="3613630" cy="4034109"/>
            </a:xfrm>
            <a:prstGeom prst="rect">
              <a:avLst/>
            </a:prstGeom>
          </p:spPr>
        </p:pic>
        <p:pic>
          <p:nvPicPr>
            <p:cNvPr id="12" name="Content Placeholder 5" descr="800px-Global_tropical_cyclone_tracks-edit2.jpg"/>
            <p:cNvPicPr>
              <a:picLocks noChangeAspect="1"/>
            </p:cNvPicPr>
            <p:nvPr/>
          </p:nvPicPr>
          <p:blipFill rotWithShape="1">
            <a:blip r:embed="rId7" cstate="print">
              <a:extLst>
                <a:ext uri="{28A0092B-C50C-407E-A947-70E740481C1C}">
                  <a14:useLocalDpi xmlns:a14="http://schemas.microsoft.com/office/drawing/2010/main" val="0"/>
                </a:ext>
              </a:extLst>
            </a:blip>
            <a:srcRect b="19019"/>
            <a:stretch/>
          </p:blipFill>
          <p:spPr>
            <a:xfrm>
              <a:off x="5006775" y="634087"/>
              <a:ext cx="3593690" cy="1777952"/>
            </a:xfrm>
            <a:prstGeom prst="rect">
              <a:avLst/>
            </a:prstGeom>
          </p:spPr>
        </p:pic>
        <p:cxnSp>
          <p:nvCxnSpPr>
            <p:cNvPr id="14" name="Straight Arrow Connector 13"/>
            <p:cNvCxnSpPr/>
            <p:nvPr/>
          </p:nvCxnSpPr>
          <p:spPr>
            <a:xfrm>
              <a:off x="6076989" y="1713374"/>
              <a:ext cx="72005" cy="26425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916764" y="1205425"/>
              <a:ext cx="354357" cy="5307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sp>
        <p:nvSpPr>
          <p:cNvPr id="34" name="Text Box 2">
            <a:hlinkClick r:id="rId8" action="ppaction://hlinkpres?slideindex=1&amp;slidetitle="/>
          </p:cNvPr>
          <p:cNvSpPr txBox="1">
            <a:spLocks noChangeArrowheads="1"/>
          </p:cNvSpPr>
          <p:nvPr/>
        </p:nvSpPr>
        <p:spPr bwMode="auto">
          <a:xfrm>
            <a:off x="790576" y="47625"/>
            <a:ext cx="22098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Aft>
                <a:spcPct val="10000"/>
              </a:spcAft>
              <a:buFont typeface="Arial" panose="020B0604020202020204" pitchFamily="34" charset="0"/>
              <a:buNone/>
            </a:pPr>
            <a:r>
              <a:rPr lang="en-US" altLang="ja-JP" sz="1800" spc="-100" dirty="0">
                <a:solidFill>
                  <a:srgbClr val="003366"/>
                </a:solidFill>
                <a:latin typeface="Tahoma" panose="020B0604030504040204" pitchFamily="34" charset="0"/>
                <a:ea typeface="Tahoma" panose="020B0604030504040204" pitchFamily="34" charset="0"/>
                <a:cs typeface="Tahoma" panose="020B0604030504040204" pitchFamily="34" charset="0"/>
              </a:rPr>
              <a:t>Introduction</a:t>
            </a:r>
            <a:endParaRPr lang="en-US" altLang="en-US" sz="1800" spc="-100" dirty="0">
              <a:solidFill>
                <a:srgbClr val="003366"/>
              </a:solidFill>
              <a:latin typeface="Tahoma" panose="020B0604030504040204" pitchFamily="34" charset="0"/>
              <a:ea typeface="Tahoma" panose="020B0604030504040204" pitchFamily="34" charset="0"/>
              <a:cs typeface="Tahoma" panose="020B0604030504040204" pitchFamily="34" charset="0"/>
            </a:endParaRPr>
          </a:p>
        </p:txBody>
      </p:sp>
      <p:sp>
        <p:nvSpPr>
          <p:cNvPr id="35" name="Text Box 2">
            <a:hlinkClick r:id="rId8" action="ppaction://hlinkpres?slideindex=1&amp;slidetitle="/>
          </p:cNvPr>
          <p:cNvSpPr txBox="1">
            <a:spLocks noChangeArrowheads="1"/>
          </p:cNvSpPr>
          <p:nvPr/>
        </p:nvSpPr>
        <p:spPr bwMode="auto">
          <a:xfrm>
            <a:off x="767843" y="295275"/>
            <a:ext cx="41661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Aft>
                <a:spcPct val="10000"/>
              </a:spcAft>
              <a:buNone/>
              <a:tabLst>
                <a:tab pos="171450" algn="l"/>
              </a:tabLst>
            </a:pPr>
            <a:r>
              <a:rPr lang="en-US" altLang="ja-JP" sz="2000" b="1" spc="-100" dirty="0">
                <a:solidFill>
                  <a:srgbClr val="FF99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Philippines,                                             its geographical circumstances</a:t>
            </a:r>
          </a:p>
        </p:txBody>
      </p:sp>
    </p:spTree>
    <p:extLst>
      <p:ext uri="{BB962C8B-B14F-4D97-AF65-F5344CB8AC3E}">
        <p14:creationId xmlns:p14="http://schemas.microsoft.com/office/powerpoint/2010/main" val="854092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ontent Placeholder 4"/>
          <p:cNvGraphicFramePr>
            <a:graphicFrameLocks noGrp="1"/>
          </p:cNvGraphicFramePr>
          <p:nvPr>
            <p:ph idx="4294967295"/>
            <p:extLst>
              <p:ext uri="{D42A27DB-BD31-4B8C-83A1-F6EECF244321}">
                <p14:modId xmlns:p14="http://schemas.microsoft.com/office/powerpoint/2010/main" val="2285271237"/>
              </p:ext>
            </p:extLst>
          </p:nvPr>
        </p:nvGraphicFramePr>
        <p:xfrm>
          <a:off x="609600" y="1371600"/>
          <a:ext cx="8229600" cy="4191000"/>
        </p:xfrm>
        <a:graphic>
          <a:graphicData uri="http://schemas.openxmlformats.org/drawingml/2006/table">
            <a:tbl>
              <a:tblPr firstRow="1" bandRow="1">
                <a:tableStyleId>{5C22544A-7EE6-4342-B048-85BDC9FD1C3A}</a:tableStyleId>
              </a:tblPr>
              <a:tblGrid>
                <a:gridCol w="3443955">
                  <a:extLst>
                    <a:ext uri="{9D8B030D-6E8A-4147-A177-3AD203B41FA5}">
                      <a16:colId xmlns:a16="http://schemas.microsoft.com/office/drawing/2014/main" val="20000"/>
                    </a:ext>
                  </a:extLst>
                </a:gridCol>
                <a:gridCol w="4785645">
                  <a:extLst>
                    <a:ext uri="{9D8B030D-6E8A-4147-A177-3AD203B41FA5}">
                      <a16:colId xmlns:a16="http://schemas.microsoft.com/office/drawing/2014/main" val="20001"/>
                    </a:ext>
                  </a:extLst>
                </a:gridCol>
              </a:tblGrid>
              <a:tr h="498652">
                <a:tc>
                  <a:txBody>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Hazards</a:t>
                      </a:r>
                    </a:p>
                  </a:txBody>
                  <a:tcPr marL="68580" marR="68580" marT="25712" marB="25712">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Signal/Warning</a:t>
                      </a:r>
                    </a:p>
                  </a:txBody>
                  <a:tcPr marL="68580" marR="68580" marT="25712" marB="25712">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20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latin typeface="Tahoma" panose="020B0604030504040204" pitchFamily="34" charset="0"/>
                          <a:ea typeface="Tahoma" panose="020B0604030504040204" pitchFamily="34" charset="0"/>
                          <a:cs typeface="Tahoma" panose="020B0604030504040204" pitchFamily="34" charset="0"/>
                        </a:rPr>
                        <a:t>Tropical Cyclone</a:t>
                      </a:r>
                    </a:p>
                  </a:txBody>
                  <a:tcPr marL="68580" marR="68580" marT="25712" marB="2571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b="0" dirty="0">
                        <a:latin typeface="Tahoma" panose="020B0604030504040204" pitchFamily="34" charset="0"/>
                        <a:ea typeface="Tahoma" panose="020B0604030504040204" pitchFamily="34" charset="0"/>
                        <a:cs typeface="Tahoma" panose="020B0604030504040204" pitchFamily="34" charset="0"/>
                      </a:endParaRPr>
                    </a:p>
                  </a:txBody>
                  <a:tcPr marL="68580" marR="68580" marT="25712" marB="25712">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20548">
                <a:tc>
                  <a:txBody>
                    <a:bodyPr/>
                    <a:lstStyle/>
                    <a:p>
                      <a:pPr algn="l"/>
                      <a:r>
                        <a:rPr lang="en-US" sz="2400" b="0" dirty="0">
                          <a:latin typeface="Tahoma" panose="020B0604030504040204" pitchFamily="34" charset="0"/>
                          <a:ea typeface="Tahoma" panose="020B0604030504040204" pitchFamily="34" charset="0"/>
                          <a:cs typeface="Tahoma" panose="020B0604030504040204" pitchFamily="34" charset="0"/>
                        </a:rPr>
                        <a:t>Heavy</a:t>
                      </a:r>
                      <a:r>
                        <a:rPr lang="en-US" sz="2400" b="0" baseline="0" dirty="0">
                          <a:latin typeface="Tahoma" panose="020B0604030504040204" pitchFamily="34" charset="0"/>
                          <a:ea typeface="Tahoma" panose="020B0604030504040204" pitchFamily="34" charset="0"/>
                          <a:cs typeface="Tahoma" panose="020B0604030504040204" pitchFamily="34" charset="0"/>
                        </a:rPr>
                        <a:t> </a:t>
                      </a:r>
                      <a:r>
                        <a:rPr lang="en-US" sz="2400" b="0" dirty="0">
                          <a:latin typeface="Tahoma" panose="020B0604030504040204" pitchFamily="34" charset="0"/>
                          <a:ea typeface="Tahoma" panose="020B0604030504040204" pitchFamily="34" charset="0"/>
                          <a:cs typeface="Tahoma" panose="020B0604030504040204" pitchFamily="34" charset="0"/>
                        </a:rPr>
                        <a:t>Rainfall</a:t>
                      </a:r>
                      <a:r>
                        <a:rPr lang="en-US" sz="2400" b="0" baseline="0" dirty="0">
                          <a:latin typeface="Tahoma" panose="020B0604030504040204" pitchFamily="34" charset="0"/>
                          <a:ea typeface="Tahoma" panose="020B0604030504040204" pitchFamily="34" charset="0"/>
                          <a:cs typeface="Tahoma" panose="020B0604030504040204" pitchFamily="34" charset="0"/>
                        </a:rPr>
                        <a:t> </a:t>
                      </a:r>
                      <a:endParaRPr lang="en-US" sz="2400" b="0" dirty="0">
                        <a:latin typeface="Tahoma" panose="020B0604030504040204" pitchFamily="34" charset="0"/>
                        <a:ea typeface="Tahoma" panose="020B0604030504040204" pitchFamily="34" charset="0"/>
                        <a:cs typeface="Tahoma" panose="020B0604030504040204" pitchFamily="34" charset="0"/>
                      </a:endParaRPr>
                    </a:p>
                  </a:txBody>
                  <a:tcPr marL="68580" marR="68580" marT="25712" marB="2571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b="0" dirty="0">
                        <a:latin typeface="Tahoma" panose="020B0604030504040204" pitchFamily="34" charset="0"/>
                        <a:ea typeface="Tahoma" panose="020B0604030504040204" pitchFamily="34" charset="0"/>
                        <a:cs typeface="Tahoma" panose="020B0604030504040204" pitchFamily="34" charset="0"/>
                      </a:endParaRPr>
                    </a:p>
                  </a:txBody>
                  <a:tcPr marL="68580" marR="68580" marT="25712" marB="25712">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6350">
                <a:tc>
                  <a:txBody>
                    <a:bodyPr/>
                    <a:lstStyle/>
                    <a:p>
                      <a:pPr algn="l"/>
                      <a:r>
                        <a:rPr lang="en-US" sz="2400" b="0" dirty="0">
                          <a:latin typeface="Tahoma" panose="020B0604030504040204" pitchFamily="34" charset="0"/>
                          <a:ea typeface="Tahoma" panose="020B0604030504040204" pitchFamily="34" charset="0"/>
                          <a:cs typeface="Tahoma" panose="020B0604030504040204" pitchFamily="34" charset="0"/>
                        </a:rPr>
                        <a:t>Thunderstorm</a:t>
                      </a:r>
                    </a:p>
                  </a:txBody>
                  <a:tcPr marL="68580" marR="68580" marT="25712" marB="2571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b="0" dirty="0">
                        <a:latin typeface="Tahoma" panose="020B0604030504040204" pitchFamily="34" charset="0"/>
                        <a:ea typeface="Tahoma" panose="020B0604030504040204" pitchFamily="34" charset="0"/>
                        <a:cs typeface="Tahoma" panose="020B0604030504040204" pitchFamily="34" charset="0"/>
                      </a:endParaRPr>
                    </a:p>
                  </a:txBody>
                  <a:tcPr marL="68580" marR="68580" marT="25712" marB="25712">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62000">
                <a:tc>
                  <a:txBody>
                    <a:bodyPr/>
                    <a:lstStyle/>
                    <a:p>
                      <a:pPr algn="l"/>
                      <a:r>
                        <a:rPr lang="en-US" sz="2400" b="0" dirty="0">
                          <a:latin typeface="Tahoma" panose="020B0604030504040204" pitchFamily="34" charset="0"/>
                          <a:ea typeface="Tahoma" panose="020B0604030504040204" pitchFamily="34" charset="0"/>
                          <a:cs typeface="Tahoma" panose="020B0604030504040204" pitchFamily="34" charset="0"/>
                        </a:rPr>
                        <a:t>Floods (riverine)</a:t>
                      </a:r>
                    </a:p>
                  </a:txBody>
                  <a:tcPr marL="68580" marR="68580" marT="25712" marB="2571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4013" indent="0" algn="l"/>
                      <a:endParaRPr lang="en-US" sz="20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8580" marR="68580" marT="25712" marB="2571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92902">
                <a:tc>
                  <a:txBody>
                    <a:bodyPr/>
                    <a:lstStyle/>
                    <a:p>
                      <a:pPr algn="l"/>
                      <a:r>
                        <a:rPr lang="en-US" sz="2400" b="0" dirty="0">
                          <a:latin typeface="Tahoma" panose="020B0604030504040204" pitchFamily="34" charset="0"/>
                          <a:ea typeface="Tahoma" panose="020B0604030504040204" pitchFamily="34" charset="0"/>
                          <a:cs typeface="Tahoma" panose="020B0604030504040204" pitchFamily="34" charset="0"/>
                        </a:rPr>
                        <a:t>Storm Surge (height)</a:t>
                      </a:r>
                    </a:p>
                  </a:txBody>
                  <a:tcPr marL="68580" marR="68580" marT="25712" marB="2571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4013" indent="0" algn="l" defTabSz="914400" rtl="0" eaLnBrk="1" latinLnBrk="0" hangingPunct="1"/>
                      <a:endParaRPr lang="en-US" sz="2000" b="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8580" marR="68580" marT="25712" marB="2571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34852" name="Picture 2" descr="https://sp2.yimg.com/ib/th?id=H.5007211538417126&amp;pid=15.1"/>
          <p:cNvPicPr>
            <a:picLocks noChangeAspect="1" noChangeArrowheads="1"/>
          </p:cNvPicPr>
          <p:nvPr/>
        </p:nvPicPr>
        <p:blipFill>
          <a:blip r:embed="rId3" cstate="print"/>
          <a:srcRect/>
          <a:stretch>
            <a:fillRect/>
          </a:stretch>
        </p:blipFill>
        <p:spPr bwMode="auto">
          <a:xfrm>
            <a:off x="6147312" y="2688460"/>
            <a:ext cx="440873" cy="319683"/>
          </a:xfrm>
          <a:prstGeom prst="rect">
            <a:avLst/>
          </a:prstGeom>
          <a:noFill/>
          <a:ln w="9525">
            <a:noFill/>
            <a:miter lim="800000"/>
            <a:headEnd/>
            <a:tailEnd/>
          </a:ln>
        </p:spPr>
      </p:pic>
      <p:pic>
        <p:nvPicPr>
          <p:cNvPr id="34853" name="Picture 40"/>
          <p:cNvPicPr>
            <a:picLocks noChangeAspect="1" noChangeArrowheads="1"/>
          </p:cNvPicPr>
          <p:nvPr/>
        </p:nvPicPr>
        <p:blipFill>
          <a:blip r:embed="rId4" cstate="print"/>
          <a:srcRect/>
          <a:stretch>
            <a:fillRect/>
          </a:stretch>
        </p:blipFill>
        <p:spPr bwMode="auto">
          <a:xfrm>
            <a:off x="4505344" y="2646450"/>
            <a:ext cx="512674" cy="354090"/>
          </a:xfrm>
          <a:prstGeom prst="rect">
            <a:avLst/>
          </a:prstGeom>
          <a:noFill/>
          <a:ln w="9525">
            <a:noFill/>
            <a:miter lim="800000"/>
            <a:headEnd/>
            <a:tailEnd/>
          </a:ln>
        </p:spPr>
      </p:pic>
      <p:pic>
        <p:nvPicPr>
          <p:cNvPr id="34854" name="Picture 41"/>
          <p:cNvPicPr>
            <a:picLocks noChangeAspect="1" noChangeArrowheads="1"/>
          </p:cNvPicPr>
          <p:nvPr/>
        </p:nvPicPr>
        <p:blipFill>
          <a:blip r:embed="rId5" cstate="print"/>
          <a:srcRect/>
          <a:stretch>
            <a:fillRect/>
          </a:stretch>
        </p:blipFill>
        <p:spPr bwMode="auto">
          <a:xfrm>
            <a:off x="5334000" y="2667000"/>
            <a:ext cx="481427" cy="333106"/>
          </a:xfrm>
          <a:prstGeom prst="rect">
            <a:avLst/>
          </a:prstGeom>
          <a:noFill/>
          <a:ln w="9525">
            <a:noFill/>
            <a:miter lim="800000"/>
            <a:headEnd/>
            <a:tailEnd/>
          </a:ln>
        </p:spPr>
      </p:pic>
      <p:pic>
        <p:nvPicPr>
          <p:cNvPr id="34855" name="Picture 42"/>
          <p:cNvPicPr preferRelativeResize="0">
            <a:picLocks noChangeArrowheads="1"/>
          </p:cNvPicPr>
          <p:nvPr/>
        </p:nvPicPr>
        <p:blipFill>
          <a:blip r:embed="rId6" cstate="print"/>
          <a:srcRect/>
          <a:stretch>
            <a:fillRect/>
          </a:stretch>
        </p:blipFill>
        <p:spPr bwMode="auto">
          <a:xfrm>
            <a:off x="4608681" y="3408065"/>
            <a:ext cx="306000" cy="307181"/>
          </a:xfrm>
          <a:prstGeom prst="rect">
            <a:avLst/>
          </a:prstGeom>
          <a:noFill/>
          <a:ln w="9525">
            <a:noFill/>
            <a:miter lim="800000"/>
            <a:headEnd/>
            <a:tailEnd/>
          </a:ln>
        </p:spPr>
      </p:pic>
      <p:pic>
        <p:nvPicPr>
          <p:cNvPr id="34856" name="Picture 43"/>
          <p:cNvPicPr>
            <a:picLocks noChangeArrowheads="1"/>
          </p:cNvPicPr>
          <p:nvPr/>
        </p:nvPicPr>
        <p:blipFill>
          <a:blip r:embed="rId7" cstate="print"/>
          <a:srcRect/>
          <a:stretch>
            <a:fillRect/>
          </a:stretch>
        </p:blipFill>
        <p:spPr bwMode="auto">
          <a:xfrm>
            <a:off x="5421713" y="3429421"/>
            <a:ext cx="306000" cy="306000"/>
          </a:xfrm>
          <a:prstGeom prst="rect">
            <a:avLst/>
          </a:prstGeom>
          <a:noFill/>
          <a:ln w="9525">
            <a:noFill/>
            <a:miter lim="800000"/>
            <a:headEnd/>
            <a:tailEnd/>
          </a:ln>
        </p:spPr>
      </p:pic>
      <p:pic>
        <p:nvPicPr>
          <p:cNvPr id="34857" name="Picture 44"/>
          <p:cNvPicPr>
            <a:picLocks noChangeArrowheads="1"/>
          </p:cNvPicPr>
          <p:nvPr/>
        </p:nvPicPr>
        <p:blipFill>
          <a:blip r:embed="rId8" cstate="print"/>
          <a:srcRect/>
          <a:stretch>
            <a:fillRect/>
          </a:stretch>
        </p:blipFill>
        <p:spPr bwMode="auto">
          <a:xfrm>
            <a:off x="6214748" y="3425254"/>
            <a:ext cx="306000" cy="306000"/>
          </a:xfrm>
          <a:prstGeom prst="rect">
            <a:avLst/>
          </a:prstGeom>
          <a:noFill/>
          <a:ln w="9525">
            <a:noFill/>
            <a:miter lim="800000"/>
            <a:headEnd/>
            <a:tailEnd/>
          </a:ln>
        </p:spPr>
      </p:pic>
      <p:sp>
        <p:nvSpPr>
          <p:cNvPr id="34858" name="TextBox 5"/>
          <p:cNvSpPr txBox="1">
            <a:spLocks noChangeArrowheads="1"/>
          </p:cNvSpPr>
          <p:nvPr/>
        </p:nvSpPr>
        <p:spPr bwMode="auto">
          <a:xfrm>
            <a:off x="4422486" y="2991306"/>
            <a:ext cx="724044" cy="276999"/>
          </a:xfrm>
          <a:prstGeom prst="rect">
            <a:avLst/>
          </a:prstGeom>
          <a:noFill/>
          <a:ln w="9525">
            <a:noFill/>
            <a:miter lim="800000"/>
            <a:headEnd/>
            <a:tailEnd/>
          </a:ln>
        </p:spPr>
        <p:txBody>
          <a:bodyPr wrap="none">
            <a:spAutoFit/>
          </a:bodyPr>
          <a:lstStyle/>
          <a:p>
            <a:r>
              <a:rPr lang="en-US" sz="1200" dirty="0"/>
              <a:t>Advisory</a:t>
            </a:r>
          </a:p>
        </p:txBody>
      </p:sp>
      <p:sp>
        <p:nvSpPr>
          <p:cNvPr id="34859" name="TextBox 5"/>
          <p:cNvSpPr txBox="1">
            <a:spLocks noChangeArrowheads="1"/>
          </p:cNvSpPr>
          <p:nvPr/>
        </p:nvSpPr>
        <p:spPr bwMode="auto">
          <a:xfrm>
            <a:off x="5342117" y="3015670"/>
            <a:ext cx="490840" cy="276999"/>
          </a:xfrm>
          <a:prstGeom prst="rect">
            <a:avLst/>
          </a:prstGeom>
          <a:noFill/>
          <a:ln w="9525">
            <a:noFill/>
            <a:miter lim="800000"/>
            <a:headEnd/>
            <a:tailEnd/>
          </a:ln>
        </p:spPr>
        <p:txBody>
          <a:bodyPr wrap="none">
            <a:spAutoFit/>
          </a:bodyPr>
          <a:lstStyle/>
          <a:p>
            <a:r>
              <a:rPr lang="en-US" sz="1200" dirty="0"/>
              <a:t>Alert</a:t>
            </a:r>
          </a:p>
        </p:txBody>
      </p:sp>
      <p:sp>
        <p:nvSpPr>
          <p:cNvPr id="42" name="TextBox 5"/>
          <p:cNvSpPr txBox="1">
            <a:spLocks noChangeArrowheads="1"/>
          </p:cNvSpPr>
          <p:nvPr/>
        </p:nvSpPr>
        <p:spPr bwMode="auto">
          <a:xfrm>
            <a:off x="5958021" y="3030681"/>
            <a:ext cx="873765" cy="276999"/>
          </a:xfrm>
          <a:prstGeom prst="rect">
            <a:avLst/>
          </a:prstGeom>
          <a:noFill/>
          <a:ln w="9525">
            <a:noFill/>
            <a:miter lim="800000"/>
            <a:headEnd/>
            <a:tailEnd/>
          </a:ln>
        </p:spPr>
        <p:txBody>
          <a:bodyPr wrap="none">
            <a:spAutoFit/>
          </a:bodyPr>
          <a:lstStyle/>
          <a:p>
            <a:pPr>
              <a:defRPr/>
            </a:pPr>
            <a:r>
              <a:rPr lang="en-US" sz="1200" dirty="0">
                <a:cs typeface="Arial" pitchFamily="34" charset="0"/>
              </a:rPr>
              <a:t>Emergency</a:t>
            </a:r>
          </a:p>
        </p:txBody>
      </p:sp>
      <p:sp>
        <p:nvSpPr>
          <p:cNvPr id="34861" name="TextBox 5"/>
          <p:cNvSpPr txBox="1">
            <a:spLocks noChangeArrowheads="1"/>
          </p:cNvSpPr>
          <p:nvPr/>
        </p:nvSpPr>
        <p:spPr bwMode="auto">
          <a:xfrm>
            <a:off x="4299407" y="3690030"/>
            <a:ext cx="924548" cy="276999"/>
          </a:xfrm>
          <a:prstGeom prst="rect">
            <a:avLst/>
          </a:prstGeom>
          <a:noFill/>
          <a:ln w="9525">
            <a:noFill/>
            <a:miter lim="800000"/>
            <a:headEnd/>
            <a:tailEnd/>
          </a:ln>
        </p:spPr>
        <p:txBody>
          <a:bodyPr wrap="none">
            <a:spAutoFit/>
          </a:bodyPr>
          <a:lstStyle/>
          <a:p>
            <a:r>
              <a:rPr lang="en-US" sz="1200" dirty="0"/>
              <a:t>Information</a:t>
            </a:r>
          </a:p>
        </p:txBody>
      </p:sp>
      <p:sp>
        <p:nvSpPr>
          <p:cNvPr id="34863" name="TextBox 5"/>
          <p:cNvSpPr txBox="1">
            <a:spLocks noChangeArrowheads="1"/>
          </p:cNvSpPr>
          <p:nvPr/>
        </p:nvSpPr>
        <p:spPr bwMode="auto">
          <a:xfrm>
            <a:off x="5248342" y="3676992"/>
            <a:ext cx="679417" cy="276999"/>
          </a:xfrm>
          <a:prstGeom prst="rect">
            <a:avLst/>
          </a:prstGeom>
          <a:noFill/>
          <a:ln w="9525">
            <a:noFill/>
            <a:miter lim="800000"/>
            <a:headEnd/>
            <a:tailEnd/>
          </a:ln>
        </p:spPr>
        <p:txBody>
          <a:bodyPr wrap="none">
            <a:spAutoFit/>
          </a:bodyPr>
          <a:lstStyle/>
          <a:p>
            <a:r>
              <a:rPr lang="en-US" sz="1100" dirty="0"/>
              <a:t>   </a:t>
            </a:r>
            <a:r>
              <a:rPr lang="en-US" sz="1200" dirty="0"/>
              <a:t>Watch</a:t>
            </a:r>
          </a:p>
        </p:txBody>
      </p:sp>
      <p:sp>
        <p:nvSpPr>
          <p:cNvPr id="34864" name="TextBox 5"/>
          <p:cNvSpPr txBox="1">
            <a:spLocks noChangeArrowheads="1"/>
          </p:cNvSpPr>
          <p:nvPr/>
        </p:nvSpPr>
        <p:spPr bwMode="auto">
          <a:xfrm>
            <a:off x="6012523" y="3686668"/>
            <a:ext cx="756104" cy="276999"/>
          </a:xfrm>
          <a:prstGeom prst="rect">
            <a:avLst/>
          </a:prstGeom>
          <a:noFill/>
          <a:ln w="9525">
            <a:noFill/>
            <a:miter lim="800000"/>
            <a:headEnd/>
            <a:tailEnd/>
          </a:ln>
        </p:spPr>
        <p:txBody>
          <a:bodyPr wrap="none">
            <a:spAutoFit/>
          </a:bodyPr>
          <a:lstStyle/>
          <a:p>
            <a:r>
              <a:rPr lang="en-US" sz="1100" dirty="0"/>
              <a:t> </a:t>
            </a:r>
            <a:r>
              <a:rPr lang="en-US" sz="1200" dirty="0"/>
              <a:t>Advisory</a:t>
            </a:r>
          </a:p>
        </p:txBody>
      </p:sp>
      <p:sp>
        <p:nvSpPr>
          <p:cNvPr id="27" name="TextBox 5"/>
          <p:cNvSpPr txBox="1">
            <a:spLocks noChangeArrowheads="1"/>
          </p:cNvSpPr>
          <p:nvPr/>
        </p:nvSpPr>
        <p:spPr bwMode="auto">
          <a:xfrm>
            <a:off x="4409663" y="2292760"/>
            <a:ext cx="645369" cy="276999"/>
          </a:xfrm>
          <a:prstGeom prst="rect">
            <a:avLst/>
          </a:prstGeom>
          <a:noFill/>
          <a:ln w="9525">
            <a:noFill/>
            <a:miter lim="800000"/>
            <a:headEnd/>
            <a:tailEnd/>
          </a:ln>
        </p:spPr>
        <p:txBody>
          <a:bodyPr wrap="none">
            <a:spAutoFit/>
          </a:bodyPr>
          <a:lstStyle/>
          <a:p>
            <a:pPr algn="ctr">
              <a:defRPr/>
            </a:pPr>
            <a:r>
              <a:rPr lang="en-US" sz="1200" b="1" dirty="0">
                <a:solidFill>
                  <a:srgbClr val="55BAE4"/>
                </a:solidFill>
                <a:cs typeface="Arial" pitchFamily="34" charset="0"/>
              </a:rPr>
              <a:t>TCWS</a:t>
            </a:r>
            <a:r>
              <a:rPr lang="en-US" sz="1013" b="1" dirty="0">
                <a:solidFill>
                  <a:srgbClr val="55BAE4"/>
                </a:solidFill>
                <a:cs typeface="Arial" pitchFamily="34" charset="0"/>
              </a:rPr>
              <a:t> 1</a:t>
            </a:r>
          </a:p>
        </p:txBody>
      </p:sp>
      <p:sp>
        <p:nvSpPr>
          <p:cNvPr id="28" name="TextBox 10"/>
          <p:cNvSpPr txBox="1">
            <a:spLocks noChangeArrowheads="1"/>
          </p:cNvSpPr>
          <p:nvPr/>
        </p:nvSpPr>
        <p:spPr bwMode="auto">
          <a:xfrm>
            <a:off x="6006111" y="2307508"/>
            <a:ext cx="664606" cy="276999"/>
          </a:xfrm>
          <a:prstGeom prst="rect">
            <a:avLst/>
          </a:prstGeom>
          <a:noFill/>
          <a:ln w="9525">
            <a:noFill/>
            <a:miter lim="800000"/>
            <a:headEnd/>
            <a:tailEnd/>
          </a:ln>
        </p:spPr>
        <p:txBody>
          <a:bodyPr wrap="none">
            <a:spAutoFit/>
          </a:bodyPr>
          <a:lstStyle/>
          <a:p>
            <a:pPr algn="ctr"/>
            <a:r>
              <a:rPr lang="en-US" sz="1200" b="1" dirty="0">
                <a:solidFill>
                  <a:srgbClr val="FF9900"/>
                </a:solidFill>
              </a:rPr>
              <a:t>TCWS 3</a:t>
            </a:r>
          </a:p>
        </p:txBody>
      </p:sp>
      <p:sp>
        <p:nvSpPr>
          <p:cNvPr id="29" name="TextBox 11"/>
          <p:cNvSpPr txBox="1">
            <a:spLocks noChangeArrowheads="1"/>
          </p:cNvSpPr>
          <p:nvPr/>
        </p:nvSpPr>
        <p:spPr bwMode="auto">
          <a:xfrm>
            <a:off x="5222695" y="2292760"/>
            <a:ext cx="645369" cy="276999"/>
          </a:xfrm>
          <a:prstGeom prst="rect">
            <a:avLst/>
          </a:prstGeom>
          <a:noFill/>
          <a:ln w="9525">
            <a:noFill/>
            <a:miter lim="800000"/>
            <a:headEnd/>
            <a:tailEnd/>
          </a:ln>
        </p:spPr>
        <p:txBody>
          <a:bodyPr wrap="none">
            <a:spAutoFit/>
          </a:bodyPr>
          <a:lstStyle/>
          <a:p>
            <a:pPr algn="ctr"/>
            <a:r>
              <a:rPr lang="en-US" sz="1200" b="1" dirty="0">
                <a:solidFill>
                  <a:srgbClr val="FFFF00"/>
                </a:solidFill>
              </a:rPr>
              <a:t>TCWS</a:t>
            </a:r>
            <a:r>
              <a:rPr lang="en-US" sz="1013" b="1" dirty="0">
                <a:solidFill>
                  <a:srgbClr val="FFFF00"/>
                </a:solidFill>
              </a:rPr>
              <a:t> 2</a:t>
            </a:r>
          </a:p>
        </p:txBody>
      </p:sp>
      <p:sp>
        <p:nvSpPr>
          <p:cNvPr id="31" name="TextBox 12"/>
          <p:cNvSpPr txBox="1">
            <a:spLocks noChangeArrowheads="1"/>
          </p:cNvSpPr>
          <p:nvPr/>
        </p:nvSpPr>
        <p:spPr bwMode="auto">
          <a:xfrm>
            <a:off x="6802398" y="2300711"/>
            <a:ext cx="664606" cy="276999"/>
          </a:xfrm>
          <a:prstGeom prst="rect">
            <a:avLst/>
          </a:prstGeom>
          <a:noFill/>
          <a:ln w="9525">
            <a:noFill/>
            <a:miter lim="800000"/>
            <a:headEnd/>
            <a:tailEnd/>
          </a:ln>
        </p:spPr>
        <p:txBody>
          <a:bodyPr wrap="none">
            <a:spAutoFit/>
          </a:bodyPr>
          <a:lstStyle/>
          <a:p>
            <a:pPr algn="ctr"/>
            <a:r>
              <a:rPr lang="en-US" sz="1200" b="1" dirty="0">
                <a:solidFill>
                  <a:srgbClr val="FF0000"/>
                </a:solidFill>
              </a:rPr>
              <a:t>TCWS 4</a:t>
            </a:r>
          </a:p>
        </p:txBody>
      </p:sp>
      <p:sp>
        <p:nvSpPr>
          <p:cNvPr id="34" name="TextBox 5"/>
          <p:cNvSpPr txBox="1">
            <a:spLocks noChangeArrowheads="1"/>
          </p:cNvSpPr>
          <p:nvPr/>
        </p:nvSpPr>
        <p:spPr bwMode="auto">
          <a:xfrm>
            <a:off x="7608809" y="2292760"/>
            <a:ext cx="664606" cy="276999"/>
          </a:xfrm>
          <a:prstGeom prst="rect">
            <a:avLst/>
          </a:prstGeom>
          <a:noFill/>
          <a:ln w="9525">
            <a:noFill/>
            <a:miter lim="800000"/>
            <a:headEnd/>
            <a:tailEnd/>
          </a:ln>
        </p:spPr>
        <p:txBody>
          <a:bodyPr wrap="none">
            <a:spAutoFit/>
          </a:bodyPr>
          <a:lstStyle/>
          <a:p>
            <a:pPr algn="ctr">
              <a:defRPr/>
            </a:pPr>
            <a:r>
              <a:rPr lang="en-US" sz="1200" b="1" dirty="0">
                <a:solidFill>
                  <a:srgbClr val="7030A0"/>
                </a:solidFill>
                <a:cs typeface="Arial" pitchFamily="34" charset="0"/>
              </a:rPr>
              <a:t>TCWS 5</a:t>
            </a:r>
          </a:p>
        </p:txBody>
      </p:sp>
      <p:pic>
        <p:nvPicPr>
          <p:cNvPr id="26" name="Picture 25"/>
          <p:cNvPicPr>
            <a:picLocks noChangeAspect="1"/>
          </p:cNvPicPr>
          <p:nvPr/>
        </p:nvPicPr>
        <p:blipFill>
          <a:blip r:embed="rId9"/>
          <a:stretch>
            <a:fillRect/>
          </a:stretch>
        </p:blipFill>
        <p:spPr>
          <a:xfrm>
            <a:off x="4551530" y="4086391"/>
            <a:ext cx="3836185" cy="609433"/>
          </a:xfrm>
          <a:prstGeom prst="rect">
            <a:avLst/>
          </a:prstGeom>
        </p:spPr>
      </p:pic>
      <p:sp>
        <p:nvSpPr>
          <p:cNvPr id="2" name="Rectangle 1"/>
          <p:cNvSpPr/>
          <p:nvPr/>
        </p:nvSpPr>
        <p:spPr>
          <a:xfrm>
            <a:off x="7605230" y="4892236"/>
            <a:ext cx="365760" cy="3657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Rectangle 29"/>
          <p:cNvSpPr/>
          <p:nvPr/>
        </p:nvSpPr>
        <p:spPr>
          <a:xfrm>
            <a:off x="6608686" y="4892236"/>
            <a:ext cx="365760" cy="36576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2" name="Rectangle 31"/>
          <p:cNvSpPr/>
          <p:nvPr/>
        </p:nvSpPr>
        <p:spPr>
          <a:xfrm>
            <a:off x="5612142" y="4892236"/>
            <a:ext cx="365760" cy="3657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9" name="Rectangle 38"/>
          <p:cNvSpPr/>
          <p:nvPr/>
        </p:nvSpPr>
        <p:spPr>
          <a:xfrm>
            <a:off x="4615598" y="4892236"/>
            <a:ext cx="365760" cy="36576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TextBox 3"/>
          <p:cNvSpPr txBox="1"/>
          <p:nvPr/>
        </p:nvSpPr>
        <p:spPr>
          <a:xfrm>
            <a:off x="7313643" y="5255170"/>
            <a:ext cx="948935" cy="276999"/>
          </a:xfrm>
          <a:prstGeom prst="rect">
            <a:avLst/>
          </a:prstGeom>
          <a:noFill/>
        </p:spPr>
        <p:txBody>
          <a:bodyPr wrap="square" rtlCol="0">
            <a:spAutoFit/>
          </a:bodyPr>
          <a:lstStyle/>
          <a:p>
            <a:pPr algn="ctr"/>
            <a:r>
              <a:rPr lang="en-PH" sz="1200" dirty="0"/>
              <a:t>3-4m</a:t>
            </a:r>
          </a:p>
        </p:txBody>
      </p:sp>
      <p:sp>
        <p:nvSpPr>
          <p:cNvPr id="40" name="TextBox 39"/>
          <p:cNvSpPr txBox="1"/>
          <p:nvPr/>
        </p:nvSpPr>
        <p:spPr>
          <a:xfrm>
            <a:off x="6294159" y="5255170"/>
            <a:ext cx="948935" cy="276999"/>
          </a:xfrm>
          <a:prstGeom prst="rect">
            <a:avLst/>
          </a:prstGeom>
          <a:noFill/>
        </p:spPr>
        <p:txBody>
          <a:bodyPr wrap="square" rtlCol="0">
            <a:spAutoFit/>
          </a:bodyPr>
          <a:lstStyle/>
          <a:p>
            <a:pPr algn="ctr"/>
            <a:r>
              <a:rPr lang="en-PH" sz="1200" dirty="0"/>
              <a:t>2-3m</a:t>
            </a:r>
          </a:p>
        </p:txBody>
      </p:sp>
      <p:sp>
        <p:nvSpPr>
          <p:cNvPr id="41" name="TextBox 40"/>
          <p:cNvSpPr txBox="1"/>
          <p:nvPr/>
        </p:nvSpPr>
        <p:spPr>
          <a:xfrm>
            <a:off x="5318733" y="5255170"/>
            <a:ext cx="948935" cy="276999"/>
          </a:xfrm>
          <a:prstGeom prst="rect">
            <a:avLst/>
          </a:prstGeom>
          <a:noFill/>
        </p:spPr>
        <p:txBody>
          <a:bodyPr wrap="square" rtlCol="0">
            <a:spAutoFit/>
          </a:bodyPr>
          <a:lstStyle/>
          <a:p>
            <a:pPr algn="ctr"/>
            <a:r>
              <a:rPr lang="en-PH" sz="1200" dirty="0"/>
              <a:t>1-2m</a:t>
            </a:r>
          </a:p>
        </p:txBody>
      </p:sp>
      <p:sp>
        <p:nvSpPr>
          <p:cNvPr id="43" name="TextBox 42"/>
          <p:cNvSpPr txBox="1"/>
          <p:nvPr/>
        </p:nvSpPr>
        <p:spPr>
          <a:xfrm>
            <a:off x="4324010" y="5245709"/>
            <a:ext cx="948935" cy="276999"/>
          </a:xfrm>
          <a:prstGeom prst="rect">
            <a:avLst/>
          </a:prstGeom>
          <a:noFill/>
        </p:spPr>
        <p:txBody>
          <a:bodyPr wrap="square" rtlCol="0">
            <a:spAutoFit/>
          </a:bodyPr>
          <a:lstStyle/>
          <a:p>
            <a:pPr algn="ctr"/>
            <a:r>
              <a:rPr lang="en-PH" sz="1200" dirty="0"/>
              <a:t>&lt; 1m</a:t>
            </a:r>
          </a:p>
        </p:txBody>
      </p:sp>
      <p:pic>
        <p:nvPicPr>
          <p:cNvPr id="44" name="Picture 2"/>
          <p:cNvPicPr preferRelativeResize="0">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03356" y="1922251"/>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
          <p:cNvPicPr preferRelativeResize="0">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1" y="1904047"/>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
          <p:cNvPicPr preferRelativeResize="0">
            <a:picLocks noChangeArrowheads="1"/>
          </p:cNvPicPr>
          <p:nvPr/>
        </p:nvPicPr>
        <p:blipFill rotWithShape="1">
          <a:blip r:embed="rId12" cstate="print">
            <a:extLst>
              <a:ext uri="{28A0092B-C50C-407E-A947-70E740481C1C}">
                <a14:useLocalDpi xmlns:a14="http://schemas.microsoft.com/office/drawing/2010/main" val="0"/>
              </a:ext>
            </a:extLst>
          </a:blip>
          <a:srcRect t="8900"/>
          <a:stretch/>
        </p:blipFill>
        <p:spPr bwMode="auto">
          <a:xfrm>
            <a:off x="6119632" y="192519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5"/>
          <p:cNvPicPr preferRelativeResize="0">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45895" y="1896096"/>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6"/>
          <p:cNvPicPr preferRelativeResize="0">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08538" y="1888145"/>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 name="Group 48"/>
          <p:cNvGrpSpPr/>
          <p:nvPr/>
        </p:nvGrpSpPr>
        <p:grpSpPr>
          <a:xfrm>
            <a:off x="234959" y="114083"/>
            <a:ext cx="5175241" cy="830997"/>
            <a:chOff x="158759" y="114083"/>
            <a:chExt cx="5175241" cy="830997"/>
          </a:xfrm>
        </p:grpSpPr>
        <p:sp>
          <p:nvSpPr>
            <p:cNvPr id="50" name="Oval 49"/>
            <p:cNvSpPr/>
            <p:nvPr/>
          </p:nvSpPr>
          <p:spPr>
            <a:xfrm flipH="1">
              <a:off x="158759" y="209174"/>
              <a:ext cx="640080" cy="64008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51" name="Rectangle 60"/>
            <p:cNvSpPr>
              <a:spLocks noChangeArrowheads="1"/>
            </p:cNvSpPr>
            <p:nvPr/>
          </p:nvSpPr>
          <p:spPr bwMode="auto">
            <a:xfrm flipH="1">
              <a:off x="230174" y="114083"/>
              <a:ext cx="497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b="1">
                  <a:solidFill>
                    <a:srgbClr val="FF9900"/>
                  </a:solidFill>
                  <a:cs typeface="Calibri" panose="020F0502020204030204" pitchFamily="34" charset="0"/>
                </a:rPr>
                <a:t>3</a:t>
              </a:r>
              <a:endParaRPr lang="en-US" altLang="en-US" sz="4800" b="1" dirty="0">
                <a:solidFill>
                  <a:srgbClr val="FF9900"/>
                </a:solidFill>
                <a:cs typeface="Calibri" panose="020F0502020204030204" pitchFamily="34" charset="0"/>
              </a:endParaRPr>
            </a:p>
          </p:txBody>
        </p:sp>
        <p:sp>
          <p:nvSpPr>
            <p:cNvPr id="52" name="Text Box 2">
              <a:hlinkClick r:id="rId15" action="ppaction://hlinkpres?slideindex=1&amp;slidetitle="/>
            </p:cNvPr>
            <p:cNvSpPr txBox="1">
              <a:spLocks noChangeArrowheads="1"/>
            </p:cNvSpPr>
            <p:nvPr/>
          </p:nvSpPr>
          <p:spPr bwMode="auto">
            <a:xfrm>
              <a:off x="815007" y="206514"/>
              <a:ext cx="45189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0099"/>
                  </a:solidFill>
                  <a:latin typeface="Tahoma" panose="020B0604030504040204" pitchFamily="34" charset="0"/>
                  <a:ea typeface="Tahoma" panose="020B0604030504040204" pitchFamily="34" charset="0"/>
                  <a:cs typeface="Tahoma" panose="020B0604030504040204" pitchFamily="34" charset="0"/>
                </a:rPr>
                <a:t>Multi-Hazard Early Warning System in PAGASA</a:t>
              </a:r>
            </a:p>
          </p:txBody>
        </p:sp>
      </p:grpSp>
    </p:spTree>
    <p:extLst>
      <p:ext uri="{BB962C8B-B14F-4D97-AF65-F5344CB8AC3E}">
        <p14:creationId xmlns:p14="http://schemas.microsoft.com/office/powerpoint/2010/main" val="1032076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7" name="Group 11"/>
          <p:cNvGrpSpPr>
            <a:grpSpLocks/>
          </p:cNvGrpSpPr>
          <p:nvPr/>
        </p:nvGrpSpPr>
        <p:grpSpPr bwMode="auto">
          <a:xfrm>
            <a:off x="2849" y="0"/>
            <a:ext cx="9144000" cy="6858000"/>
            <a:chOff x="133" y="144"/>
            <a:chExt cx="5495" cy="4067"/>
          </a:xfrm>
        </p:grpSpPr>
        <p:sp>
          <p:nvSpPr>
            <p:cNvPr id="19" name="Rounded Rectangle 18"/>
            <p:cNvSpPr/>
            <p:nvPr/>
          </p:nvSpPr>
          <p:spPr>
            <a:xfrm flipV="1">
              <a:off x="133" y="144"/>
              <a:ext cx="5489"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20" name="Freeform 10"/>
            <p:cNvSpPr>
              <a:spLocks/>
            </p:cNvSpPr>
            <p:nvPr/>
          </p:nvSpPr>
          <p:spPr bwMode="hidden">
            <a:xfrm flipV="1">
              <a:off x="133" y="144"/>
              <a:ext cx="5495" cy="707"/>
            </a:xfrm>
            <a:custGeom>
              <a:avLst/>
              <a:gdLst>
                <a:gd name="T0" fmla="*/ 433903200 w 8196"/>
                <a:gd name="T1" fmla="*/ 265767884 h 1192"/>
                <a:gd name="T2" fmla="*/ 433903200 w 8196"/>
                <a:gd name="T3" fmla="*/ 265767884 h 1192"/>
                <a:gd name="T4" fmla="*/ 433903200 w 8196"/>
                <a:gd name="T5" fmla="*/ 265767884 h 1192"/>
                <a:gd name="T6" fmla="*/ 433903200 w 8196"/>
                <a:gd name="T7" fmla="*/ 265767884 h 1192"/>
                <a:gd name="T8" fmla="*/ 433903200 w 8196"/>
                <a:gd name="T9" fmla="*/ 265767884 h 1192"/>
                <a:gd name="T10" fmla="*/ 433903200 w 8196"/>
                <a:gd name="T11" fmla="*/ 265767884 h 1192"/>
                <a:gd name="T12" fmla="*/ 433903200 w 8196"/>
                <a:gd name="T13" fmla="*/ 265767884 h 1192"/>
                <a:gd name="T14" fmla="*/ 433903200 w 8196"/>
                <a:gd name="T15" fmla="*/ 265767884 h 1192"/>
                <a:gd name="T16" fmla="*/ 433903200 w 8196"/>
                <a:gd name="T17" fmla="*/ 265767884 h 1192"/>
                <a:gd name="T18" fmla="*/ 433903200 w 8196"/>
                <a:gd name="T19" fmla="*/ 265767884 h 1192"/>
                <a:gd name="T20" fmla="*/ 433903200 w 8196"/>
                <a:gd name="T21" fmla="*/ 265767884 h 1192"/>
                <a:gd name="T22" fmla="*/ 433903200 w 8196"/>
                <a:gd name="T23" fmla="*/ 265767884 h 1192"/>
                <a:gd name="T24" fmla="*/ 433903200 w 8196"/>
                <a:gd name="T25" fmla="*/ 265767884 h 1192"/>
                <a:gd name="T26" fmla="*/ 433903200 w 8196"/>
                <a:gd name="T27" fmla="*/ 265767884 h 1192"/>
                <a:gd name="T28" fmla="*/ 433903200 w 8196"/>
                <a:gd name="T29" fmla="*/ 265767884 h 1192"/>
                <a:gd name="T30" fmla="*/ 433903200 w 8196"/>
                <a:gd name="T31" fmla="*/ 265767884 h 1192"/>
                <a:gd name="T32" fmla="*/ 433903200 w 8196"/>
                <a:gd name="T33" fmla="*/ 265767884 h 1192"/>
                <a:gd name="T34" fmla="*/ 433903200 w 8196"/>
                <a:gd name="T35" fmla="*/ 265767884 h 1192"/>
                <a:gd name="T36" fmla="*/ 433903200 w 8196"/>
                <a:gd name="T37" fmla="*/ 265767884 h 1192"/>
                <a:gd name="T38" fmla="*/ 433903200 w 8196"/>
                <a:gd name="T39" fmla="*/ 265767884 h 1192"/>
                <a:gd name="T40" fmla="*/ 433903200 w 8196"/>
                <a:gd name="T41" fmla="*/ 265767884 h 1192"/>
                <a:gd name="T42" fmla="*/ 433903200 w 8196"/>
                <a:gd name="T43" fmla="*/ 265767884 h 1192"/>
                <a:gd name="T44" fmla="*/ 433903200 w 8196"/>
                <a:gd name="T45" fmla="*/ 0 h 1192"/>
                <a:gd name="T46" fmla="*/ 433903200 w 8196"/>
                <a:gd name="T47" fmla="*/ 265767884 h 1192"/>
                <a:gd name="T48" fmla="*/ 433903200 w 8196"/>
                <a:gd name="T49" fmla="*/ 265767884 h 1192"/>
                <a:gd name="T50" fmla="*/ 433903200 w 8196"/>
                <a:gd name="T51" fmla="*/ 265767884 h 1192"/>
                <a:gd name="T52" fmla="*/ 433903200 w 8196"/>
                <a:gd name="T53" fmla="*/ 265767884 h 1192"/>
                <a:gd name="T54" fmla="*/ 433903200 w 8196"/>
                <a:gd name="T55" fmla="*/ 265767884 h 1192"/>
                <a:gd name="T56" fmla="*/ 433903200 w 8196"/>
                <a:gd name="T57" fmla="*/ 265767884 h 1192"/>
                <a:gd name="T58" fmla="*/ 433903200 w 8196"/>
                <a:gd name="T59" fmla="*/ 265767884 h 1192"/>
                <a:gd name="T60" fmla="*/ 433903200 w 8196"/>
                <a:gd name="T61" fmla="*/ 265767884 h 1192"/>
                <a:gd name="T62" fmla="*/ 0 w 8196"/>
                <a:gd name="T63" fmla="*/ 265767884 h 1192"/>
                <a:gd name="T64" fmla="*/ 433903200 w 8196"/>
                <a:gd name="T65" fmla="*/ 265767884 h 1192"/>
                <a:gd name="T66" fmla="*/ 433903200 w 8196"/>
                <a:gd name="T67" fmla="*/ 265767884 h 1192"/>
                <a:gd name="T68" fmla="*/ 433903200 w 8196"/>
                <a:gd name="T69" fmla="*/ 265767884 h 1192"/>
                <a:gd name="T70" fmla="*/ 433903200 w 8196"/>
                <a:gd name="T71" fmla="*/ 265767884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grpSp>
      <p:graphicFrame>
        <p:nvGraphicFramePr>
          <p:cNvPr id="15" name="Object 1"/>
          <p:cNvGraphicFramePr>
            <a:graphicFrameLocks noChangeAspect="1"/>
          </p:cNvGraphicFramePr>
          <p:nvPr>
            <p:extLst>
              <p:ext uri="{D42A27DB-BD31-4B8C-83A1-F6EECF244321}">
                <p14:modId xmlns:p14="http://schemas.microsoft.com/office/powerpoint/2010/main" val="584232684"/>
              </p:ext>
            </p:extLst>
          </p:nvPr>
        </p:nvGraphicFramePr>
        <p:xfrm>
          <a:off x="7564591" y="102446"/>
          <a:ext cx="637082" cy="636588"/>
        </p:xfrm>
        <a:graphic>
          <a:graphicData uri="http://schemas.openxmlformats.org/presentationml/2006/ole">
            <mc:AlternateContent xmlns:mc="http://schemas.openxmlformats.org/markup-compatibility/2006">
              <mc:Choice xmlns:v="urn:schemas-microsoft-com:vml" Requires="v">
                <p:oleObj spid="_x0000_s25673" name="Picture" r:id="rId4" imgW="600978" imgH="590328" progId="Word.Picture.8">
                  <p:embed/>
                </p:oleObj>
              </mc:Choice>
              <mc:Fallback>
                <p:oleObj name="Picture" r:id="rId4" imgW="600978" imgH="590328" progId="Word.Picture.8">
                  <p:embed/>
                  <p:pic>
                    <p:nvPicPr>
                      <p:cNvPr id="15" name="Object 1"/>
                      <p:cNvPicPr>
                        <a:picLocks noChangeAspect="1" noChangeArrowheads="1"/>
                      </p:cNvPicPr>
                      <p:nvPr/>
                    </p:nvPicPr>
                    <p:blipFill>
                      <a:blip r:embed="rId5">
                        <a:lum contrast="4000"/>
                        <a:extLst>
                          <a:ext uri="{28A0092B-C50C-407E-A947-70E740481C1C}">
                            <a14:useLocalDpi xmlns:a14="http://schemas.microsoft.com/office/drawing/2010/main" val="0"/>
                          </a:ext>
                        </a:extLst>
                      </a:blip>
                      <a:srcRect/>
                      <a:stretch>
                        <a:fillRect/>
                      </a:stretch>
                    </p:blipFill>
                    <p:spPr bwMode="auto">
                      <a:xfrm>
                        <a:off x="7564591" y="102446"/>
                        <a:ext cx="637082"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6"/>
          <p:cNvSpPr>
            <a:spLocks noChangeArrowheads="1"/>
          </p:cNvSpPr>
          <p:nvPr/>
        </p:nvSpPr>
        <p:spPr bwMode="auto">
          <a:xfrm>
            <a:off x="212317" y="338924"/>
            <a:ext cx="5740288" cy="461665"/>
          </a:xfrm>
          <a:prstGeom prst="rect">
            <a:avLst/>
          </a:prstGeom>
          <a:noFill/>
          <a:ln w="9525">
            <a:noFill/>
            <a:miter lim="800000"/>
            <a:headEnd/>
            <a:tailEnd/>
          </a:ln>
          <a:effectLst/>
        </p:spPr>
        <p:txBody>
          <a:bodyPr wrap="square">
            <a:spAutoFit/>
          </a:bodyPr>
          <a:lstStyle/>
          <a:p>
            <a:pPr>
              <a:defRPr/>
            </a:pPr>
            <a:r>
              <a:rPr lang="en-US" sz="2400" b="1" spc="-100" dirty="0">
                <a:solidFill>
                  <a:srgbClr val="003366"/>
                </a:solidFill>
                <a:latin typeface="Tahoma" panose="020B0604030504040204" pitchFamily="34" charset="0"/>
                <a:ea typeface="Tahoma" panose="020B0604030504040204" pitchFamily="34" charset="0"/>
                <a:cs typeface="Tahoma" panose="020B0604030504040204" pitchFamily="34" charset="0"/>
              </a:rPr>
              <a:t>Tropical</a:t>
            </a:r>
            <a:r>
              <a:rPr lang="en-US" sz="2000" b="1" spc="-100" dirty="0">
                <a:solidFill>
                  <a:srgbClr val="003366"/>
                </a:solidFill>
                <a:latin typeface="Tahoma" panose="020B0604030504040204" pitchFamily="34" charset="0"/>
                <a:ea typeface="Tahoma" panose="020B0604030504040204" pitchFamily="34" charset="0"/>
                <a:cs typeface="Tahoma" panose="020B0604030504040204" pitchFamily="34" charset="0"/>
              </a:rPr>
              <a:t> </a:t>
            </a:r>
            <a:r>
              <a:rPr lang="en-US" sz="2400" b="1" spc="-100" dirty="0">
                <a:solidFill>
                  <a:srgbClr val="003366"/>
                </a:solidFill>
                <a:latin typeface="Tahoma" panose="020B0604030504040204" pitchFamily="34" charset="0"/>
                <a:ea typeface="Tahoma" panose="020B0604030504040204" pitchFamily="34" charset="0"/>
                <a:cs typeface="Tahoma" panose="020B0604030504040204" pitchFamily="34" charset="0"/>
              </a:rPr>
              <a:t>Cyclone Warning System </a:t>
            </a:r>
          </a:p>
        </p:txBody>
      </p:sp>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964" y="1350446"/>
            <a:ext cx="7347318" cy="5193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8" name="TextBox 2"/>
          <p:cNvSpPr txBox="1">
            <a:spLocks noChangeArrowheads="1"/>
          </p:cNvSpPr>
          <p:nvPr/>
        </p:nvSpPr>
        <p:spPr bwMode="auto">
          <a:xfrm>
            <a:off x="5417484" y="2327063"/>
            <a:ext cx="1610008" cy="276999"/>
          </a:xfrm>
          <a:prstGeom prst="rect">
            <a:avLst/>
          </a:prstGeom>
          <a:solidFill>
            <a:srgbClr val="000099"/>
          </a:solidFill>
          <a:ln>
            <a:noFill/>
          </a:ln>
          <a:extLst/>
        </p:spPr>
        <p:txBody>
          <a:bodyPr wrap="square">
            <a:spAutoFit/>
          </a:bodyPr>
          <a:lstStyle>
            <a:lvl1pPr marL="457200" indent="-4572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indent="0" algn="ctr">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TC Information </a:t>
            </a:r>
          </a:p>
        </p:txBody>
      </p:sp>
      <p:sp>
        <p:nvSpPr>
          <p:cNvPr id="29" name="TextBox 2"/>
          <p:cNvSpPr txBox="1">
            <a:spLocks noChangeArrowheads="1"/>
          </p:cNvSpPr>
          <p:nvPr/>
        </p:nvSpPr>
        <p:spPr bwMode="auto">
          <a:xfrm>
            <a:off x="4333592" y="3195569"/>
            <a:ext cx="1610008" cy="276999"/>
          </a:xfrm>
          <a:prstGeom prst="rect">
            <a:avLst/>
          </a:prstGeom>
          <a:solidFill>
            <a:srgbClr val="33CC33"/>
          </a:solidFill>
          <a:ln>
            <a:noFill/>
          </a:ln>
          <a:extLst/>
        </p:spPr>
        <p:txBody>
          <a:bodyPr wrap="square">
            <a:spAutoFit/>
          </a:bodyPr>
          <a:lstStyle>
            <a:lvl1pPr marL="457200" indent="-4572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indent="0" algn="ctr">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TC Advisory </a:t>
            </a:r>
          </a:p>
        </p:txBody>
      </p:sp>
      <p:sp>
        <p:nvSpPr>
          <p:cNvPr id="30" name="TextBox 2"/>
          <p:cNvSpPr txBox="1">
            <a:spLocks noChangeArrowheads="1"/>
          </p:cNvSpPr>
          <p:nvPr/>
        </p:nvSpPr>
        <p:spPr bwMode="auto">
          <a:xfrm>
            <a:off x="3082461" y="4030738"/>
            <a:ext cx="1912555" cy="276999"/>
          </a:xfrm>
          <a:prstGeom prst="rect">
            <a:avLst/>
          </a:prstGeom>
          <a:solidFill>
            <a:srgbClr val="FF0000"/>
          </a:solidFill>
          <a:ln>
            <a:noFill/>
          </a:ln>
          <a:extLst/>
        </p:spPr>
        <p:txBody>
          <a:bodyPr wrap="square">
            <a:spAutoFit/>
          </a:bodyPr>
          <a:lstStyle>
            <a:lvl1pPr marL="457200" indent="-4572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indent="0" algn="ctr">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Severe Weather Bulletin</a:t>
            </a:r>
          </a:p>
        </p:txBody>
      </p:sp>
    </p:spTree>
    <p:extLst>
      <p:ext uri="{BB962C8B-B14F-4D97-AF65-F5344CB8AC3E}">
        <p14:creationId xmlns:p14="http://schemas.microsoft.com/office/powerpoint/2010/main" val="3097885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p:cNvGrpSpPr>
          <p:nvPr/>
        </p:nvGrpSpPr>
        <p:grpSpPr bwMode="auto">
          <a:xfrm>
            <a:off x="114300" y="17692"/>
            <a:ext cx="8915400" cy="6687908"/>
            <a:chOff x="133" y="144"/>
            <a:chExt cx="5495" cy="4067"/>
          </a:xfrm>
        </p:grpSpPr>
        <p:sp>
          <p:nvSpPr>
            <p:cNvPr id="8" name="Rounded Rectangle 7"/>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9" name="Group 9"/>
            <p:cNvGrpSpPr>
              <a:grpSpLocks noChangeAspect="1"/>
            </p:cNvGrpSpPr>
            <p:nvPr/>
          </p:nvGrpSpPr>
          <p:grpSpPr bwMode="auto">
            <a:xfrm flipV="1">
              <a:off x="133" y="144"/>
              <a:ext cx="5495" cy="707"/>
              <a:chOff x="-3905250" y="4294188"/>
              <a:chExt cx="13011150" cy="1892300"/>
            </a:xfrm>
          </p:grpSpPr>
          <p:sp>
            <p:nvSpPr>
              <p:cNvPr id="10" name="Freeform 9"/>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1"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2"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just"/>
                <a:endParaRPr lang="en-PH"/>
              </a:p>
            </p:txBody>
          </p:sp>
          <p:sp>
            <p:nvSpPr>
              <p:cNvPr id="13"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just"/>
                <a:endParaRPr lang="en-PH"/>
              </a:p>
            </p:txBody>
          </p:sp>
          <p:sp useBgFill="1">
            <p:nvSpPr>
              <p:cNvPr id="14"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sp>
        <p:nvSpPr>
          <p:cNvPr id="2" name="Title 1"/>
          <p:cNvSpPr>
            <a:spLocks noGrp="1"/>
          </p:cNvSpPr>
          <p:nvPr>
            <p:ph type="title"/>
          </p:nvPr>
        </p:nvSpPr>
        <p:spPr>
          <a:xfrm>
            <a:off x="571246" y="1425918"/>
            <a:ext cx="6515354" cy="400110"/>
          </a:xfrm>
          <a:noFill/>
        </p:spPr>
        <p:txBody>
          <a:bodyPr wrap="square" rtlCol="0">
            <a:spAutoFit/>
          </a:bodyPr>
          <a:lstStyle/>
          <a:p>
            <a:pPr algn="l"/>
            <a:r>
              <a:rPr lang="en-US" sz="2000" b="1" dirty="0">
                <a:solidFill>
                  <a:srgbClr val="0000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Updated Tropical Cyclone Classification</a:t>
            </a:r>
          </a:p>
        </p:txBody>
      </p:sp>
      <p:graphicFrame>
        <p:nvGraphicFramePr>
          <p:cNvPr id="3" name="Table 2"/>
          <p:cNvGraphicFramePr>
            <a:graphicFrameLocks noGrp="1"/>
          </p:cNvGraphicFramePr>
          <p:nvPr>
            <p:extLst>
              <p:ext uri="{D42A27DB-BD31-4B8C-83A1-F6EECF244321}">
                <p14:modId xmlns:p14="http://schemas.microsoft.com/office/powerpoint/2010/main" val="3159477346"/>
              </p:ext>
            </p:extLst>
          </p:nvPr>
        </p:nvGraphicFramePr>
        <p:xfrm>
          <a:off x="647700" y="1896217"/>
          <a:ext cx="7658100" cy="2599583"/>
        </p:xfrm>
        <a:graphic>
          <a:graphicData uri="http://schemas.openxmlformats.org/drawingml/2006/table">
            <a:tbl>
              <a:tblPr/>
              <a:tblGrid>
                <a:gridCol w="36957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81000">
                <a:tc rowSpan="2">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spcBef>
                          <a:spcPts val="0"/>
                        </a:spcBef>
                        <a:spcAft>
                          <a:spcPts val="0"/>
                        </a:spcAft>
                        <a:tabLst>
                          <a:tab pos="1028700" algn="l"/>
                          <a:tab pos="1314450" algn="l"/>
                        </a:tabLst>
                      </a:pPr>
                      <a:r>
                        <a:rPr lang="en-US" sz="1800" b="1" dirty="0">
                          <a:latin typeface="Tahoma"/>
                          <a:ea typeface="Times New Roman"/>
                          <a:cs typeface="Times New Roman"/>
                        </a:rPr>
                        <a:t>Category</a:t>
                      </a:r>
                      <a:endParaRPr lang="en-PH" sz="1800" dirty="0">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2857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spcBef>
                          <a:spcPts val="300"/>
                        </a:spcBef>
                        <a:spcAft>
                          <a:spcPts val="300"/>
                        </a:spcAft>
                        <a:tabLst>
                          <a:tab pos="1028700" algn="l"/>
                          <a:tab pos="1314450" algn="l"/>
                        </a:tabLst>
                      </a:pPr>
                      <a:r>
                        <a:rPr lang="en-US" sz="1800" b="1" dirty="0">
                          <a:latin typeface="Tahoma"/>
                          <a:ea typeface="Times New Roman"/>
                          <a:cs typeface="Times New Roman"/>
                        </a:rPr>
                        <a:t>Intensity</a:t>
                      </a:r>
                      <a:endParaRPr lang="en-PH" sz="1800" dirty="0">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PH"/>
                    </a:p>
                  </a:txBody>
                  <a:tcPr/>
                </a:tc>
                <a:extLst>
                  <a:ext uri="{0D108BD9-81ED-4DB2-BD59-A6C34878D82A}">
                    <a16:rowId xmlns:a16="http://schemas.microsoft.com/office/drawing/2014/main" val="10000"/>
                  </a:ext>
                </a:extLst>
              </a:tr>
              <a:tr h="313583">
                <a:tc vMerge="1">
                  <a:txBody>
                    <a:bodyPr/>
                    <a:lstStyle/>
                    <a:p>
                      <a:endParaRPr lang="en-PH"/>
                    </a:p>
                  </a:txBody>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spcBef>
                          <a:spcPts val="0"/>
                        </a:spcBef>
                        <a:spcAft>
                          <a:spcPts val="0"/>
                        </a:spcAft>
                        <a:tabLst>
                          <a:tab pos="1028700" algn="l"/>
                          <a:tab pos="1314450" algn="l"/>
                        </a:tabLst>
                      </a:pPr>
                      <a:r>
                        <a:rPr lang="en-US" sz="1800" dirty="0" err="1">
                          <a:latin typeface="Tahoma"/>
                          <a:ea typeface="Times New Roman"/>
                          <a:cs typeface="Times New Roman"/>
                        </a:rPr>
                        <a:t>kph</a:t>
                      </a:r>
                      <a:endParaRPr lang="en-PH" sz="1800" dirty="0">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2857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spcBef>
                          <a:spcPts val="0"/>
                        </a:spcBef>
                        <a:spcAft>
                          <a:spcPts val="0"/>
                        </a:spcAft>
                        <a:tabLst>
                          <a:tab pos="1028700" algn="l"/>
                          <a:tab pos="1314450" algn="l"/>
                        </a:tabLst>
                      </a:pPr>
                      <a:r>
                        <a:rPr lang="en-US" sz="1800" dirty="0" err="1">
                          <a:latin typeface="Tahoma"/>
                          <a:ea typeface="Times New Roman"/>
                          <a:cs typeface="Times New Roman"/>
                        </a:rPr>
                        <a:t>kt</a:t>
                      </a:r>
                      <a:endParaRPr lang="en-PH" sz="1800" dirty="0">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2857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1000">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spcBef>
                          <a:spcPts val="2400"/>
                        </a:spcBef>
                        <a:spcAft>
                          <a:spcPts val="2400"/>
                        </a:spcAft>
                        <a:buFont typeface="+mj-lt"/>
                        <a:buNone/>
                      </a:pPr>
                      <a:r>
                        <a:rPr lang="en-US" sz="1800" dirty="0">
                          <a:latin typeface="Tahoma"/>
                          <a:ea typeface="Times New Roman"/>
                          <a:cs typeface="Times New Roman"/>
                        </a:rPr>
                        <a:t>Tropical Depression (TD)</a:t>
                      </a:r>
                      <a:endParaRPr lang="en-PH" sz="1800" dirty="0">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2857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171450" marR="0" indent="0" algn="l">
                        <a:spcBef>
                          <a:spcPts val="2400"/>
                        </a:spcBef>
                        <a:spcAft>
                          <a:spcPts val="2400"/>
                        </a:spcAft>
                        <a:tabLst/>
                      </a:pPr>
                      <a:r>
                        <a:rPr lang="en-US" sz="1800" dirty="0">
                          <a:latin typeface="Tahoma"/>
                          <a:ea typeface="Times New Roman"/>
                          <a:cs typeface="Times New Roman"/>
                        </a:rPr>
                        <a:t>61 or less</a:t>
                      </a:r>
                      <a:endParaRPr lang="en-PH" sz="1800" dirty="0">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2857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171450" marR="0" indent="0" algn="l" defTabSz="914400" rtl="0" eaLnBrk="1" latinLnBrk="0" hangingPunct="1">
                        <a:spcBef>
                          <a:spcPts val="2400"/>
                        </a:spcBef>
                        <a:spcAft>
                          <a:spcPts val="2400"/>
                        </a:spcAft>
                        <a:tabLst/>
                      </a:pPr>
                      <a:r>
                        <a:rPr kumimoji="0" lang="en-US" sz="1800" kern="1200" dirty="0">
                          <a:solidFill>
                            <a:schemeClr val="tx1"/>
                          </a:solidFill>
                          <a:latin typeface="Tahoma"/>
                          <a:ea typeface="Times New Roman"/>
                          <a:cs typeface="Times New Roman"/>
                        </a:rPr>
                        <a:t>33 or less</a:t>
                      </a:r>
                      <a:endParaRPr kumimoji="0" lang="en-PH" sz="1800" kern="1200" dirty="0">
                        <a:solidFill>
                          <a:schemeClr val="tx1"/>
                        </a:solidFill>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2857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1000">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342900" marR="0" lvl="0" indent="-342900">
                        <a:spcBef>
                          <a:spcPts val="2400"/>
                        </a:spcBef>
                        <a:spcAft>
                          <a:spcPts val="2400"/>
                        </a:spcAft>
                        <a:buFont typeface="+mj-lt"/>
                        <a:buNone/>
                      </a:pPr>
                      <a:r>
                        <a:rPr lang="en-US" sz="1800" dirty="0">
                          <a:latin typeface="Tahoma"/>
                          <a:ea typeface="Times New Roman"/>
                          <a:cs typeface="Times New Roman"/>
                        </a:rPr>
                        <a:t>Tropical Storm (TS)</a:t>
                      </a:r>
                      <a:endParaRPr lang="en-PH" sz="1800" dirty="0">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171450" marR="0" indent="0" algn="l" defTabSz="914400" rtl="0" eaLnBrk="1" latinLnBrk="0" hangingPunct="1">
                        <a:spcBef>
                          <a:spcPts val="2400"/>
                        </a:spcBef>
                        <a:spcAft>
                          <a:spcPts val="2400"/>
                        </a:spcAft>
                        <a:tabLst/>
                      </a:pPr>
                      <a:r>
                        <a:rPr kumimoji="0" lang="en-US" sz="1800" kern="1200" dirty="0">
                          <a:solidFill>
                            <a:schemeClr val="tx1"/>
                          </a:solidFill>
                          <a:latin typeface="Tahoma"/>
                          <a:ea typeface="Times New Roman"/>
                          <a:cs typeface="Times New Roman"/>
                        </a:rPr>
                        <a:t>62 - 88</a:t>
                      </a:r>
                      <a:endParaRPr kumimoji="0" lang="en-PH" sz="1800" kern="1200" dirty="0">
                        <a:solidFill>
                          <a:schemeClr val="tx1"/>
                        </a:solidFill>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171450" marR="0" indent="0" algn="l" defTabSz="914400" rtl="0" eaLnBrk="1" latinLnBrk="0" hangingPunct="1">
                        <a:spcBef>
                          <a:spcPts val="2400"/>
                        </a:spcBef>
                        <a:spcAft>
                          <a:spcPts val="2400"/>
                        </a:spcAft>
                        <a:tabLst/>
                      </a:pPr>
                      <a:r>
                        <a:rPr kumimoji="0" lang="en-US" sz="1800" kern="1200" dirty="0">
                          <a:solidFill>
                            <a:schemeClr val="tx1"/>
                          </a:solidFill>
                          <a:latin typeface="Tahoma"/>
                          <a:ea typeface="Times New Roman"/>
                          <a:cs typeface="Times New Roman"/>
                        </a:rPr>
                        <a:t>34 - 47</a:t>
                      </a:r>
                      <a:endParaRPr kumimoji="0" lang="en-PH" sz="1800" kern="1200" dirty="0">
                        <a:solidFill>
                          <a:schemeClr val="tx1"/>
                        </a:solidFill>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1000">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342900" marR="0" lvl="0" indent="-342900">
                        <a:spcBef>
                          <a:spcPts val="2400"/>
                        </a:spcBef>
                        <a:spcAft>
                          <a:spcPts val="2400"/>
                        </a:spcAft>
                        <a:buFont typeface="+mj-lt"/>
                        <a:buNone/>
                      </a:pPr>
                      <a:r>
                        <a:rPr lang="en-US" sz="1800" dirty="0">
                          <a:latin typeface="Tahoma"/>
                          <a:ea typeface="Times New Roman"/>
                          <a:cs typeface="Times New Roman"/>
                        </a:rPr>
                        <a:t>Severe Tropical Storm (STS)</a:t>
                      </a:r>
                      <a:endParaRPr lang="en-PH" sz="1800" dirty="0">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171450" marR="0" indent="0" algn="l" defTabSz="914400" rtl="0" eaLnBrk="1" latinLnBrk="0" hangingPunct="1">
                        <a:spcBef>
                          <a:spcPts val="2400"/>
                        </a:spcBef>
                        <a:spcAft>
                          <a:spcPts val="2400"/>
                        </a:spcAft>
                        <a:tabLst/>
                      </a:pPr>
                      <a:r>
                        <a:rPr kumimoji="0" lang="en-US" sz="1800" kern="1200" dirty="0">
                          <a:solidFill>
                            <a:schemeClr val="tx1"/>
                          </a:solidFill>
                          <a:latin typeface="Tahoma"/>
                          <a:ea typeface="Times New Roman"/>
                          <a:cs typeface="Times New Roman"/>
                        </a:rPr>
                        <a:t>89 - 117</a:t>
                      </a:r>
                      <a:endParaRPr kumimoji="0" lang="en-PH" sz="1800" kern="1200" dirty="0">
                        <a:solidFill>
                          <a:schemeClr val="tx1"/>
                        </a:solidFill>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171450" marR="0" indent="0" algn="l" defTabSz="914400" rtl="0" eaLnBrk="1" latinLnBrk="0" hangingPunct="1">
                        <a:spcBef>
                          <a:spcPts val="2400"/>
                        </a:spcBef>
                        <a:spcAft>
                          <a:spcPts val="2400"/>
                        </a:spcAft>
                        <a:tabLst/>
                      </a:pPr>
                      <a:r>
                        <a:rPr kumimoji="0" lang="en-US" sz="1800" kern="1200" dirty="0">
                          <a:solidFill>
                            <a:schemeClr val="tx1"/>
                          </a:solidFill>
                          <a:latin typeface="Tahoma"/>
                          <a:ea typeface="Times New Roman"/>
                          <a:cs typeface="Times New Roman"/>
                        </a:rPr>
                        <a:t>48 - 63</a:t>
                      </a:r>
                      <a:endParaRPr kumimoji="0" lang="en-PH" sz="1800" kern="1200" dirty="0">
                        <a:solidFill>
                          <a:schemeClr val="tx1"/>
                        </a:solidFill>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81000">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342900" marR="0" lvl="0" indent="-342900">
                        <a:spcBef>
                          <a:spcPts val="2400"/>
                        </a:spcBef>
                        <a:spcAft>
                          <a:spcPts val="2400"/>
                        </a:spcAft>
                        <a:buFont typeface="+mj-lt"/>
                        <a:buNone/>
                      </a:pPr>
                      <a:r>
                        <a:rPr lang="en-US" sz="1800" dirty="0">
                          <a:latin typeface="Tahoma"/>
                          <a:ea typeface="Times New Roman"/>
                          <a:cs typeface="Times New Roman"/>
                        </a:rPr>
                        <a:t>Typhoon (TY)</a:t>
                      </a:r>
                      <a:endParaRPr lang="en-PH" sz="1800" dirty="0">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171450" marR="0" indent="0" algn="l" defTabSz="914400" rtl="0" eaLnBrk="1" latinLnBrk="0" hangingPunct="1">
                        <a:spcBef>
                          <a:spcPts val="2400"/>
                        </a:spcBef>
                        <a:spcAft>
                          <a:spcPts val="2400"/>
                        </a:spcAft>
                        <a:tabLst/>
                      </a:pPr>
                      <a:r>
                        <a:rPr kumimoji="0" lang="en-US" sz="1800" kern="1200" dirty="0">
                          <a:solidFill>
                            <a:schemeClr val="tx1"/>
                          </a:solidFill>
                          <a:latin typeface="Tahoma"/>
                          <a:ea typeface="Times New Roman"/>
                          <a:cs typeface="Times New Roman"/>
                        </a:rPr>
                        <a:t>118 - 220</a:t>
                      </a:r>
                      <a:endParaRPr kumimoji="0" lang="en-PH" sz="1800" kern="1200" dirty="0">
                        <a:solidFill>
                          <a:schemeClr val="tx1"/>
                        </a:solidFill>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171450" marR="0" indent="0" algn="l" defTabSz="914400" rtl="0" eaLnBrk="1" latinLnBrk="0" hangingPunct="1">
                        <a:spcBef>
                          <a:spcPts val="2400"/>
                        </a:spcBef>
                        <a:spcAft>
                          <a:spcPts val="2400"/>
                        </a:spcAft>
                        <a:tabLst/>
                      </a:pPr>
                      <a:r>
                        <a:rPr kumimoji="0" lang="en-US" sz="1800" kern="1200" dirty="0">
                          <a:solidFill>
                            <a:schemeClr val="tx1"/>
                          </a:solidFill>
                          <a:latin typeface="Tahoma"/>
                          <a:ea typeface="Times New Roman"/>
                          <a:cs typeface="Times New Roman"/>
                        </a:rPr>
                        <a:t>64 - 120</a:t>
                      </a:r>
                      <a:endParaRPr kumimoji="0" lang="en-PH" sz="1800" kern="1200" dirty="0">
                        <a:solidFill>
                          <a:schemeClr val="tx1"/>
                        </a:solidFill>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1000">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342900" marR="0" lvl="0" indent="-342900">
                        <a:spcBef>
                          <a:spcPts val="2400"/>
                        </a:spcBef>
                        <a:spcAft>
                          <a:spcPts val="2400"/>
                        </a:spcAft>
                        <a:buFont typeface="+mj-lt"/>
                        <a:buNone/>
                      </a:pPr>
                      <a:r>
                        <a:rPr lang="en-US" sz="1800" dirty="0">
                          <a:latin typeface="Tahoma"/>
                          <a:ea typeface="Times New Roman"/>
                          <a:cs typeface="Times New Roman"/>
                        </a:rPr>
                        <a:t>Super Typhoon (STY)</a:t>
                      </a:r>
                      <a:endParaRPr lang="en-PH" sz="1800" dirty="0">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171450" marR="0" indent="0" algn="l" defTabSz="914400" rtl="0" eaLnBrk="1" latinLnBrk="0" hangingPunct="1">
                        <a:spcBef>
                          <a:spcPts val="2400"/>
                        </a:spcBef>
                        <a:spcAft>
                          <a:spcPts val="2400"/>
                        </a:spcAft>
                        <a:tabLst/>
                      </a:pPr>
                      <a:r>
                        <a:rPr kumimoji="0" lang="en-US" sz="1800" kern="1200" dirty="0">
                          <a:solidFill>
                            <a:schemeClr val="tx1"/>
                          </a:solidFill>
                          <a:latin typeface="Tahoma"/>
                          <a:ea typeface="Times New Roman"/>
                          <a:cs typeface="Times New Roman"/>
                        </a:rPr>
                        <a:t>more than 220</a:t>
                      </a:r>
                      <a:endParaRPr kumimoji="0" lang="en-PH" sz="1800" kern="1200" dirty="0">
                        <a:solidFill>
                          <a:schemeClr val="tx1"/>
                        </a:solidFill>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171450" marR="0" indent="0" algn="l" defTabSz="914400" rtl="0" eaLnBrk="1" latinLnBrk="0" hangingPunct="1">
                        <a:spcBef>
                          <a:spcPts val="2400"/>
                        </a:spcBef>
                        <a:spcAft>
                          <a:spcPts val="2400"/>
                        </a:spcAft>
                        <a:tabLst/>
                      </a:pPr>
                      <a:r>
                        <a:rPr kumimoji="0" lang="en-US" sz="1800" kern="1200" dirty="0">
                          <a:solidFill>
                            <a:schemeClr val="tx1"/>
                          </a:solidFill>
                          <a:latin typeface="Tahoma"/>
                          <a:ea typeface="Times New Roman"/>
                          <a:cs typeface="Times New Roman"/>
                        </a:rPr>
                        <a:t>more than 120</a:t>
                      </a:r>
                      <a:endParaRPr kumimoji="0" lang="en-PH" sz="1800" kern="1200" dirty="0">
                        <a:solidFill>
                          <a:schemeClr val="tx1"/>
                        </a:solidFill>
                        <a:latin typeface="Tahoma"/>
                        <a:ea typeface="Times New Roman"/>
                        <a:cs typeface="Times New Roman"/>
                      </a:endParaRPr>
                    </a:p>
                  </a:txBody>
                  <a:tcPr marL="68580" marR="68580" marT="0"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4" name="Rectangle 3"/>
          <p:cNvSpPr/>
          <p:nvPr/>
        </p:nvSpPr>
        <p:spPr>
          <a:xfrm>
            <a:off x="561976" y="4642961"/>
            <a:ext cx="7810499" cy="738664"/>
          </a:xfrm>
          <a:prstGeom prst="rect">
            <a:avLst/>
          </a:prstGeom>
        </p:spPr>
        <p:txBody>
          <a:bodyPr wrap="square">
            <a:spAutoFit/>
          </a:bodyPr>
          <a:lstStyle/>
          <a:p>
            <a:pPr algn="just"/>
            <a:r>
              <a:rPr lang="en-US" sz="1400" dirty="0">
                <a:latin typeface="Tahoma" panose="020B0604030504040204" pitchFamily="34" charset="0"/>
                <a:ea typeface="Tahoma" panose="020B0604030504040204" pitchFamily="34" charset="0"/>
                <a:cs typeface="Tahoma" panose="020B0604030504040204" pitchFamily="34" charset="0"/>
              </a:rPr>
              <a:t>Based on the classification of tropical cyclones being used in the warning systems intended for international users and exchanges among the Typhoon Committee Members (Category 1-4, from Chapter 4, Typhoon Committee Operational Manual, Meteorological Component, 2015 Ed.)</a:t>
            </a:r>
          </a:p>
        </p:txBody>
      </p:sp>
      <p:grpSp>
        <p:nvGrpSpPr>
          <p:cNvPr id="18" name="Group 17"/>
          <p:cNvGrpSpPr/>
          <p:nvPr/>
        </p:nvGrpSpPr>
        <p:grpSpPr>
          <a:xfrm>
            <a:off x="158759" y="114083"/>
            <a:ext cx="5175241" cy="830997"/>
            <a:chOff x="158759" y="114083"/>
            <a:chExt cx="5175241" cy="830997"/>
          </a:xfrm>
        </p:grpSpPr>
        <p:sp>
          <p:nvSpPr>
            <p:cNvPr id="19" name="Oval 18"/>
            <p:cNvSpPr/>
            <p:nvPr/>
          </p:nvSpPr>
          <p:spPr>
            <a:xfrm flipH="1">
              <a:off x="158759" y="209174"/>
              <a:ext cx="640080" cy="64008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0" name="Rectangle 60"/>
            <p:cNvSpPr>
              <a:spLocks noChangeArrowheads="1"/>
            </p:cNvSpPr>
            <p:nvPr/>
          </p:nvSpPr>
          <p:spPr bwMode="auto">
            <a:xfrm flipH="1">
              <a:off x="230174" y="114083"/>
              <a:ext cx="497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b="1">
                  <a:solidFill>
                    <a:srgbClr val="FF9900"/>
                  </a:solidFill>
                  <a:cs typeface="Calibri" panose="020F0502020204030204" pitchFamily="34" charset="0"/>
                </a:rPr>
                <a:t>3</a:t>
              </a:r>
              <a:endParaRPr lang="en-US" altLang="en-US" sz="4800" b="1" dirty="0">
                <a:solidFill>
                  <a:srgbClr val="FF9900"/>
                </a:solidFill>
                <a:cs typeface="Calibri" panose="020F0502020204030204" pitchFamily="34" charset="0"/>
              </a:endParaRPr>
            </a:p>
          </p:txBody>
        </p:sp>
        <p:sp>
          <p:nvSpPr>
            <p:cNvPr id="21" name="Text Box 2">
              <a:hlinkClick r:id="rId2" action="ppaction://hlinkpres?slideindex=1&amp;slidetitle="/>
            </p:cNvPr>
            <p:cNvSpPr txBox="1">
              <a:spLocks noChangeArrowheads="1"/>
            </p:cNvSpPr>
            <p:nvPr/>
          </p:nvSpPr>
          <p:spPr bwMode="auto">
            <a:xfrm>
              <a:off x="815007" y="206514"/>
              <a:ext cx="45189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0099"/>
                  </a:solidFill>
                  <a:latin typeface="Tahoma" panose="020B0604030504040204" pitchFamily="34" charset="0"/>
                  <a:ea typeface="Tahoma" panose="020B0604030504040204" pitchFamily="34" charset="0"/>
                  <a:cs typeface="Tahoma" panose="020B0604030504040204" pitchFamily="34" charset="0"/>
                </a:rPr>
                <a:t>Multi-Hazard Early Warning System in PAGASA</a:t>
              </a:r>
            </a:p>
          </p:txBody>
        </p:sp>
      </p:grpSp>
    </p:spTree>
    <p:extLst>
      <p:ext uri="{BB962C8B-B14F-4D97-AF65-F5344CB8AC3E}">
        <p14:creationId xmlns:p14="http://schemas.microsoft.com/office/powerpoint/2010/main" val="2742634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30843" y="289517"/>
            <a:ext cx="6871040" cy="521387"/>
          </a:xfrm>
          <a:prstGeom prst="rect">
            <a:avLst/>
          </a:prstGeom>
        </p:spPr>
        <p:txBody>
          <a:bodyPr/>
          <a:lst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a:lstStyle>
          <a:p>
            <a:pPr>
              <a:defRPr/>
            </a:pPr>
            <a:r>
              <a:rPr lang="en-PH" sz="2800" b="1" dirty="0">
                <a:solidFill>
                  <a:srgbClr val="000099"/>
                </a:solidFill>
                <a:latin typeface="+mn-lt"/>
                <a:ea typeface="+mn-ea"/>
                <a:cs typeface="+mn-cs"/>
              </a:rPr>
              <a:t>Tropical Cyclone Warning Signal</a:t>
            </a:r>
          </a:p>
        </p:txBody>
      </p:sp>
      <p:pic>
        <p:nvPicPr>
          <p:cNvPr id="5" name="Picture 3"/>
          <p:cNvPicPr>
            <a:picLocks noChangeAspect="1" noChangeArrowheads="1"/>
          </p:cNvPicPr>
          <p:nvPr/>
        </p:nvPicPr>
        <p:blipFill>
          <a:blip r:embed="rId2"/>
          <a:srcRect/>
          <a:stretch>
            <a:fillRect/>
          </a:stretch>
        </p:blipFill>
        <p:spPr bwMode="auto">
          <a:xfrm>
            <a:off x="2438400" y="1269002"/>
            <a:ext cx="6332957" cy="4122888"/>
          </a:xfrm>
          <a:prstGeom prst="rect">
            <a:avLst/>
          </a:prstGeom>
          <a:noFill/>
          <a:ln w="9525">
            <a:noFill/>
            <a:miter lim="800000"/>
            <a:headEnd/>
            <a:tailEnd/>
          </a:ln>
          <a:effectLst/>
        </p:spPr>
      </p:pic>
      <p:sp>
        <p:nvSpPr>
          <p:cNvPr id="2" name="TextBox 1"/>
          <p:cNvSpPr txBox="1"/>
          <p:nvPr/>
        </p:nvSpPr>
        <p:spPr>
          <a:xfrm>
            <a:off x="3766363" y="5407812"/>
            <a:ext cx="2786468" cy="400110"/>
          </a:xfrm>
          <a:prstGeom prst="rect">
            <a:avLst/>
          </a:prstGeom>
          <a:noFill/>
        </p:spPr>
        <p:txBody>
          <a:bodyPr wrap="none" rtlCol="0">
            <a:spAutoFit/>
          </a:bodyPr>
          <a:lstStyle/>
          <a:p>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Color-code TC Warning</a:t>
            </a:r>
          </a:p>
        </p:txBody>
      </p:sp>
      <p:grpSp>
        <p:nvGrpSpPr>
          <p:cNvPr id="27" name="Group 26"/>
          <p:cNvGrpSpPr/>
          <p:nvPr/>
        </p:nvGrpSpPr>
        <p:grpSpPr>
          <a:xfrm>
            <a:off x="381000" y="830258"/>
            <a:ext cx="1371600" cy="5722942"/>
            <a:chOff x="6387682" y="230852"/>
            <a:chExt cx="1702558" cy="5722942"/>
          </a:xfrm>
        </p:grpSpPr>
        <p:grpSp>
          <p:nvGrpSpPr>
            <p:cNvPr id="8" name="Group 7"/>
            <p:cNvGrpSpPr/>
            <p:nvPr/>
          </p:nvGrpSpPr>
          <p:grpSpPr>
            <a:xfrm>
              <a:off x="6394221" y="230852"/>
              <a:ext cx="1676400" cy="1077702"/>
              <a:chOff x="6413840" y="230852"/>
              <a:chExt cx="1676400" cy="1077702"/>
            </a:xfrm>
          </p:grpSpPr>
          <p:sp>
            <p:nvSpPr>
              <p:cNvPr id="3" name="Rectangle 2"/>
              <p:cNvSpPr/>
              <p:nvPr/>
            </p:nvSpPr>
            <p:spPr>
              <a:xfrm>
                <a:off x="6413840" y="230852"/>
                <a:ext cx="1676400" cy="533400"/>
              </a:xfrm>
              <a:prstGeom prst="rect">
                <a:avLst/>
              </a:prstGeom>
              <a:solidFill>
                <a:srgbClr val="C9E4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 name="Rectangle 6"/>
              <p:cNvSpPr/>
              <p:nvPr/>
            </p:nvSpPr>
            <p:spPr>
              <a:xfrm>
                <a:off x="6413840" y="764252"/>
                <a:ext cx="1676400" cy="5334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TextBox 3"/>
              <p:cNvSpPr txBox="1"/>
              <p:nvPr/>
            </p:nvSpPr>
            <p:spPr>
              <a:xfrm>
                <a:off x="6528140" y="785334"/>
                <a:ext cx="1447800" cy="523220"/>
              </a:xfrm>
              <a:prstGeom prst="rect">
                <a:avLst/>
              </a:prstGeom>
              <a:noFill/>
            </p:spPr>
            <p:txBody>
              <a:bodyPr wrap="square" rtlCol="0">
                <a:spAutoFit/>
              </a:bodyPr>
              <a:lstStyle/>
              <a:p>
                <a:pPr algn="ctr"/>
                <a:r>
                  <a:rPr lang="en-PH" sz="1400" dirty="0">
                    <a:latin typeface="Arial Narrow" panose="020B0606020202030204" pitchFamily="34" charset="0"/>
                    <a:ea typeface="Tahoma" panose="020B0604030504040204" pitchFamily="34" charset="0"/>
                    <a:cs typeface="Tahoma" panose="020B0604030504040204" pitchFamily="34" charset="0"/>
                  </a:rPr>
                  <a:t>30-60 </a:t>
                </a:r>
                <a:r>
                  <a:rPr lang="en-PH" sz="1400" dirty="0" err="1">
                    <a:latin typeface="Arial Narrow" panose="020B0606020202030204" pitchFamily="34" charset="0"/>
                    <a:ea typeface="Tahoma" panose="020B0604030504040204" pitchFamily="34" charset="0"/>
                    <a:cs typeface="Tahoma" panose="020B0604030504040204" pitchFamily="34" charset="0"/>
                  </a:rPr>
                  <a:t>kph</a:t>
                </a:r>
                <a:r>
                  <a:rPr lang="en-PH" sz="1400" dirty="0">
                    <a:latin typeface="Arial Narrow" panose="020B0606020202030204" pitchFamily="34" charset="0"/>
                    <a:ea typeface="Tahoma" panose="020B0604030504040204" pitchFamily="34" charset="0"/>
                    <a:cs typeface="Tahoma" panose="020B0604030504040204" pitchFamily="34" charset="0"/>
                  </a:rPr>
                  <a:t> winds in 36 </a:t>
                </a:r>
                <a:r>
                  <a:rPr lang="en-PH" sz="1400" dirty="0" err="1">
                    <a:latin typeface="Arial Narrow" panose="020B0606020202030204" pitchFamily="34" charset="0"/>
                    <a:ea typeface="Tahoma" panose="020B0604030504040204" pitchFamily="34" charset="0"/>
                    <a:cs typeface="Tahoma" panose="020B0604030504040204" pitchFamily="34" charset="0"/>
                  </a:rPr>
                  <a:t>hrs</a:t>
                </a:r>
                <a:endParaRPr lang="en-PH" sz="1400" dirty="0">
                  <a:latin typeface="Arial Narrow" panose="020B0606020202030204" pitchFamily="34" charset="0"/>
                  <a:ea typeface="Tahoma" panose="020B0604030504040204" pitchFamily="34" charset="0"/>
                  <a:cs typeface="Tahoma" panose="020B0604030504040204" pitchFamily="34" charset="0"/>
                </a:endParaRPr>
              </a:p>
            </p:txBody>
          </p:sp>
        </p:grpSp>
        <p:grpSp>
          <p:nvGrpSpPr>
            <p:cNvPr id="9" name="Group 8"/>
            <p:cNvGrpSpPr/>
            <p:nvPr/>
          </p:nvGrpSpPr>
          <p:grpSpPr>
            <a:xfrm>
              <a:off x="6400760" y="1392162"/>
              <a:ext cx="1676400" cy="1077702"/>
              <a:chOff x="6413840" y="1564352"/>
              <a:chExt cx="1676400" cy="1077702"/>
            </a:xfrm>
          </p:grpSpPr>
          <p:sp>
            <p:nvSpPr>
              <p:cNvPr id="11" name="Rectangle 10"/>
              <p:cNvSpPr/>
              <p:nvPr/>
            </p:nvSpPr>
            <p:spPr>
              <a:xfrm>
                <a:off x="6413840" y="1564352"/>
                <a:ext cx="1676400" cy="533400"/>
              </a:xfrm>
              <a:prstGeom prst="rect">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3" name="Rectangle 12"/>
              <p:cNvSpPr/>
              <p:nvPr/>
            </p:nvSpPr>
            <p:spPr>
              <a:xfrm>
                <a:off x="6413840" y="2097752"/>
                <a:ext cx="1676400" cy="53340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TextBox 13"/>
              <p:cNvSpPr txBox="1"/>
              <p:nvPr/>
            </p:nvSpPr>
            <p:spPr>
              <a:xfrm>
                <a:off x="6528140" y="2118834"/>
                <a:ext cx="1447800" cy="523220"/>
              </a:xfrm>
              <a:prstGeom prst="rect">
                <a:avLst/>
              </a:prstGeom>
              <a:noFill/>
            </p:spPr>
            <p:txBody>
              <a:bodyPr wrap="square" rtlCol="0">
                <a:spAutoFit/>
              </a:bodyPr>
              <a:lstStyle/>
              <a:p>
                <a:pPr algn="ctr"/>
                <a:r>
                  <a:rPr lang="en-PH" sz="1400" dirty="0">
                    <a:latin typeface="Arial Narrow" panose="020B0606020202030204" pitchFamily="34" charset="0"/>
                    <a:ea typeface="Tahoma" panose="020B0604030504040204" pitchFamily="34" charset="0"/>
                    <a:cs typeface="Tahoma" panose="020B0604030504040204" pitchFamily="34" charset="0"/>
                  </a:rPr>
                  <a:t>61-120 </a:t>
                </a:r>
                <a:r>
                  <a:rPr lang="en-PH" sz="1400" dirty="0" err="1">
                    <a:latin typeface="Arial Narrow" panose="020B0606020202030204" pitchFamily="34" charset="0"/>
                    <a:ea typeface="Tahoma" panose="020B0604030504040204" pitchFamily="34" charset="0"/>
                    <a:cs typeface="Tahoma" panose="020B0604030504040204" pitchFamily="34" charset="0"/>
                  </a:rPr>
                  <a:t>kph</a:t>
                </a:r>
                <a:r>
                  <a:rPr lang="en-PH" sz="1400" dirty="0">
                    <a:latin typeface="Arial Narrow" panose="020B0606020202030204" pitchFamily="34" charset="0"/>
                    <a:ea typeface="Tahoma" panose="020B0604030504040204" pitchFamily="34" charset="0"/>
                    <a:cs typeface="Tahoma" panose="020B0604030504040204" pitchFamily="34" charset="0"/>
                  </a:rPr>
                  <a:t> winds in 24 </a:t>
                </a:r>
                <a:r>
                  <a:rPr lang="en-PH" sz="1400" dirty="0" err="1">
                    <a:latin typeface="Arial Narrow" panose="020B0606020202030204" pitchFamily="34" charset="0"/>
                    <a:ea typeface="Tahoma" panose="020B0604030504040204" pitchFamily="34" charset="0"/>
                    <a:cs typeface="Tahoma" panose="020B0604030504040204" pitchFamily="34" charset="0"/>
                  </a:rPr>
                  <a:t>hrs</a:t>
                </a:r>
                <a:endParaRPr lang="en-PH" sz="1400" dirty="0">
                  <a:latin typeface="Arial Narrow" panose="020B0606020202030204" pitchFamily="34" charset="0"/>
                  <a:ea typeface="Tahoma" panose="020B0604030504040204" pitchFamily="34" charset="0"/>
                  <a:cs typeface="Tahoma" panose="020B0604030504040204" pitchFamily="34" charset="0"/>
                </a:endParaRPr>
              </a:p>
            </p:txBody>
          </p:sp>
        </p:grpSp>
        <p:grpSp>
          <p:nvGrpSpPr>
            <p:cNvPr id="24" name="Group 23"/>
            <p:cNvGrpSpPr/>
            <p:nvPr/>
          </p:nvGrpSpPr>
          <p:grpSpPr>
            <a:xfrm>
              <a:off x="6407299" y="2553472"/>
              <a:ext cx="1676400" cy="1077702"/>
              <a:chOff x="6413840" y="2897852"/>
              <a:chExt cx="1676400" cy="1077702"/>
            </a:xfrm>
          </p:grpSpPr>
          <p:sp>
            <p:nvSpPr>
              <p:cNvPr id="15" name="Rectangle 14"/>
              <p:cNvSpPr/>
              <p:nvPr/>
            </p:nvSpPr>
            <p:spPr>
              <a:xfrm>
                <a:off x="6413840" y="2897852"/>
                <a:ext cx="1676400" cy="533400"/>
              </a:xfrm>
              <a:prstGeom prst="rect">
                <a:avLst/>
              </a:prstGeom>
              <a:solidFill>
                <a:srgbClr val="FFC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 name="Rectangle 15"/>
              <p:cNvSpPr/>
              <p:nvPr/>
            </p:nvSpPr>
            <p:spPr>
              <a:xfrm>
                <a:off x="6413840" y="3431252"/>
                <a:ext cx="1676400" cy="53340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7" name="TextBox 16"/>
              <p:cNvSpPr txBox="1"/>
              <p:nvPr/>
            </p:nvSpPr>
            <p:spPr>
              <a:xfrm>
                <a:off x="6528140" y="3452334"/>
                <a:ext cx="1447800" cy="523220"/>
              </a:xfrm>
              <a:prstGeom prst="rect">
                <a:avLst/>
              </a:prstGeom>
              <a:noFill/>
            </p:spPr>
            <p:txBody>
              <a:bodyPr wrap="square" rtlCol="0">
                <a:spAutoFit/>
              </a:bodyPr>
              <a:lstStyle/>
              <a:p>
                <a:pPr algn="ctr"/>
                <a:r>
                  <a:rPr lang="en-PH" sz="1400" dirty="0">
                    <a:latin typeface="Arial Narrow" panose="020B0606020202030204" pitchFamily="34" charset="0"/>
                    <a:ea typeface="Tahoma" panose="020B0604030504040204" pitchFamily="34" charset="0"/>
                    <a:cs typeface="Tahoma" panose="020B0604030504040204" pitchFamily="34" charset="0"/>
                  </a:rPr>
                  <a:t>121-170 </a:t>
                </a:r>
                <a:r>
                  <a:rPr lang="en-PH" sz="1400" dirty="0" err="1">
                    <a:latin typeface="Arial Narrow" panose="020B0606020202030204" pitchFamily="34" charset="0"/>
                    <a:ea typeface="Tahoma" panose="020B0604030504040204" pitchFamily="34" charset="0"/>
                    <a:cs typeface="Tahoma" panose="020B0604030504040204" pitchFamily="34" charset="0"/>
                  </a:rPr>
                  <a:t>kph</a:t>
                </a:r>
                <a:r>
                  <a:rPr lang="en-PH" sz="1400" dirty="0">
                    <a:latin typeface="Arial Narrow" panose="020B0606020202030204" pitchFamily="34" charset="0"/>
                    <a:ea typeface="Tahoma" panose="020B0604030504040204" pitchFamily="34" charset="0"/>
                    <a:cs typeface="Tahoma" panose="020B0604030504040204" pitchFamily="34" charset="0"/>
                  </a:rPr>
                  <a:t> winds in 18 </a:t>
                </a:r>
                <a:r>
                  <a:rPr lang="en-PH" sz="1400" dirty="0" err="1">
                    <a:latin typeface="Arial Narrow" panose="020B0606020202030204" pitchFamily="34" charset="0"/>
                    <a:ea typeface="Tahoma" panose="020B0604030504040204" pitchFamily="34" charset="0"/>
                    <a:cs typeface="Tahoma" panose="020B0604030504040204" pitchFamily="34" charset="0"/>
                  </a:rPr>
                  <a:t>hrs</a:t>
                </a:r>
                <a:endParaRPr lang="en-PH" sz="1400" dirty="0">
                  <a:latin typeface="Arial Narrow" panose="020B0606020202030204" pitchFamily="34" charset="0"/>
                  <a:ea typeface="Tahoma" panose="020B0604030504040204" pitchFamily="34" charset="0"/>
                  <a:cs typeface="Tahoma" panose="020B0604030504040204" pitchFamily="34" charset="0"/>
                </a:endParaRPr>
              </a:p>
            </p:txBody>
          </p:sp>
        </p:grpSp>
        <p:grpSp>
          <p:nvGrpSpPr>
            <p:cNvPr id="25" name="Group 24"/>
            <p:cNvGrpSpPr/>
            <p:nvPr/>
          </p:nvGrpSpPr>
          <p:grpSpPr>
            <a:xfrm>
              <a:off x="6413840" y="3714782"/>
              <a:ext cx="1676400" cy="1077702"/>
              <a:chOff x="6413840" y="4231352"/>
              <a:chExt cx="1676400" cy="1077702"/>
            </a:xfrm>
          </p:grpSpPr>
          <p:sp>
            <p:nvSpPr>
              <p:cNvPr id="18" name="Rectangle 17"/>
              <p:cNvSpPr/>
              <p:nvPr/>
            </p:nvSpPr>
            <p:spPr>
              <a:xfrm>
                <a:off x="6413840" y="4231352"/>
                <a:ext cx="1676400" cy="533400"/>
              </a:xfrm>
              <a:prstGeom prst="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9" name="Rectangle 18"/>
              <p:cNvSpPr/>
              <p:nvPr/>
            </p:nvSpPr>
            <p:spPr>
              <a:xfrm>
                <a:off x="6413840" y="4764752"/>
                <a:ext cx="1676400" cy="53340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0" name="TextBox 19"/>
              <p:cNvSpPr txBox="1"/>
              <p:nvPr/>
            </p:nvSpPr>
            <p:spPr>
              <a:xfrm>
                <a:off x="6528140" y="4785834"/>
                <a:ext cx="1447800" cy="523220"/>
              </a:xfrm>
              <a:prstGeom prst="rect">
                <a:avLst/>
              </a:prstGeom>
              <a:noFill/>
            </p:spPr>
            <p:txBody>
              <a:bodyPr wrap="square" rtlCol="0">
                <a:spAutoFit/>
              </a:bodyPr>
              <a:lstStyle/>
              <a:p>
                <a:pPr algn="ctr"/>
                <a:r>
                  <a:rPr lang="en-PH" sz="1400" dirty="0">
                    <a:latin typeface="Arial Narrow" panose="020B0606020202030204" pitchFamily="34" charset="0"/>
                    <a:ea typeface="Tahoma" panose="020B0604030504040204" pitchFamily="34" charset="0"/>
                    <a:cs typeface="Tahoma" panose="020B0604030504040204" pitchFamily="34" charset="0"/>
                  </a:rPr>
                  <a:t>171-220 </a:t>
                </a:r>
                <a:r>
                  <a:rPr lang="en-PH" sz="1400" dirty="0" err="1">
                    <a:latin typeface="Arial Narrow" panose="020B0606020202030204" pitchFamily="34" charset="0"/>
                    <a:ea typeface="Tahoma" panose="020B0604030504040204" pitchFamily="34" charset="0"/>
                    <a:cs typeface="Tahoma" panose="020B0604030504040204" pitchFamily="34" charset="0"/>
                  </a:rPr>
                  <a:t>kph</a:t>
                </a:r>
                <a:r>
                  <a:rPr lang="en-PH" sz="1400" dirty="0">
                    <a:latin typeface="Arial Narrow" panose="020B0606020202030204" pitchFamily="34" charset="0"/>
                    <a:ea typeface="Tahoma" panose="020B0604030504040204" pitchFamily="34" charset="0"/>
                    <a:cs typeface="Tahoma" panose="020B0604030504040204" pitchFamily="34" charset="0"/>
                  </a:rPr>
                  <a:t> winds in 12 </a:t>
                </a:r>
                <a:r>
                  <a:rPr lang="en-PH" sz="1400" dirty="0" err="1">
                    <a:latin typeface="Arial Narrow" panose="020B0606020202030204" pitchFamily="34" charset="0"/>
                    <a:ea typeface="Tahoma" panose="020B0604030504040204" pitchFamily="34" charset="0"/>
                    <a:cs typeface="Tahoma" panose="020B0604030504040204" pitchFamily="34" charset="0"/>
                  </a:rPr>
                  <a:t>hrs</a:t>
                </a:r>
                <a:endParaRPr lang="en-PH" sz="1400" dirty="0">
                  <a:latin typeface="Arial Narrow" panose="020B0606020202030204" pitchFamily="34" charset="0"/>
                  <a:ea typeface="Tahoma" panose="020B0604030504040204" pitchFamily="34" charset="0"/>
                  <a:cs typeface="Tahoma" panose="020B0604030504040204" pitchFamily="34" charset="0"/>
                </a:endParaRPr>
              </a:p>
            </p:txBody>
          </p:sp>
        </p:grpSp>
        <p:grpSp>
          <p:nvGrpSpPr>
            <p:cNvPr id="26" name="Group 25"/>
            <p:cNvGrpSpPr/>
            <p:nvPr/>
          </p:nvGrpSpPr>
          <p:grpSpPr>
            <a:xfrm>
              <a:off x="6387682" y="4876092"/>
              <a:ext cx="1676400" cy="1077702"/>
              <a:chOff x="6387682" y="5578364"/>
              <a:chExt cx="1676400" cy="1077702"/>
            </a:xfrm>
          </p:grpSpPr>
          <p:sp>
            <p:nvSpPr>
              <p:cNvPr id="21" name="Rectangle 20"/>
              <p:cNvSpPr/>
              <p:nvPr/>
            </p:nvSpPr>
            <p:spPr>
              <a:xfrm>
                <a:off x="6387682" y="5578364"/>
                <a:ext cx="1676400" cy="533400"/>
              </a:xfrm>
              <a:prstGeom prst="rect">
                <a:avLst/>
              </a:prstGeom>
              <a:solidFill>
                <a:srgbClr val="9900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2" name="Rectangle 21"/>
              <p:cNvSpPr/>
              <p:nvPr/>
            </p:nvSpPr>
            <p:spPr>
              <a:xfrm>
                <a:off x="6387682" y="6111764"/>
                <a:ext cx="1676400" cy="53340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3" name="TextBox 22"/>
              <p:cNvSpPr txBox="1"/>
              <p:nvPr/>
            </p:nvSpPr>
            <p:spPr>
              <a:xfrm>
                <a:off x="6501982" y="6132846"/>
                <a:ext cx="1447800" cy="523220"/>
              </a:xfrm>
              <a:prstGeom prst="rect">
                <a:avLst/>
              </a:prstGeom>
              <a:noFill/>
            </p:spPr>
            <p:txBody>
              <a:bodyPr wrap="square" rtlCol="0">
                <a:spAutoFit/>
              </a:bodyPr>
              <a:lstStyle/>
              <a:p>
                <a:pPr algn="ctr"/>
                <a:r>
                  <a:rPr lang="en-PH" sz="1400" dirty="0">
                    <a:latin typeface="Arial Narrow" panose="020B0606020202030204" pitchFamily="34" charset="0"/>
                    <a:ea typeface="Tahoma" panose="020B0604030504040204" pitchFamily="34" charset="0"/>
                    <a:cs typeface="Tahoma" panose="020B0604030504040204" pitchFamily="34" charset="0"/>
                  </a:rPr>
                  <a:t>171-220 </a:t>
                </a:r>
                <a:r>
                  <a:rPr lang="en-PH" sz="1400" dirty="0" err="1">
                    <a:latin typeface="Arial Narrow" panose="020B0606020202030204" pitchFamily="34" charset="0"/>
                    <a:ea typeface="Tahoma" panose="020B0604030504040204" pitchFamily="34" charset="0"/>
                    <a:cs typeface="Tahoma" panose="020B0604030504040204" pitchFamily="34" charset="0"/>
                  </a:rPr>
                  <a:t>kph</a:t>
                </a:r>
                <a:r>
                  <a:rPr lang="en-PH" sz="1400" dirty="0">
                    <a:latin typeface="Arial Narrow" panose="020B0606020202030204" pitchFamily="34" charset="0"/>
                    <a:ea typeface="Tahoma" panose="020B0604030504040204" pitchFamily="34" charset="0"/>
                    <a:cs typeface="Tahoma" panose="020B0604030504040204" pitchFamily="34" charset="0"/>
                  </a:rPr>
                  <a:t> winds in 12 </a:t>
                </a:r>
                <a:r>
                  <a:rPr lang="en-PH" sz="1400" dirty="0" err="1">
                    <a:latin typeface="Arial Narrow" panose="020B0606020202030204" pitchFamily="34" charset="0"/>
                    <a:ea typeface="Tahoma" panose="020B0604030504040204" pitchFamily="34" charset="0"/>
                    <a:cs typeface="Tahoma" panose="020B0604030504040204" pitchFamily="34" charset="0"/>
                  </a:rPr>
                  <a:t>hrs</a:t>
                </a:r>
                <a:endParaRPr lang="en-PH" sz="1400" dirty="0">
                  <a:latin typeface="Arial Narrow" panose="020B0606020202030204" pitchFamily="34" charset="0"/>
                  <a:ea typeface="Tahoma" panose="020B0604030504040204" pitchFamily="34" charset="0"/>
                  <a:cs typeface="Tahoma" panose="020B0604030504040204" pitchFamily="34" charset="0"/>
                </a:endParaRPr>
              </a:p>
            </p:txBody>
          </p:sp>
        </p:grpSp>
      </p:grpSp>
      <p:sp>
        <p:nvSpPr>
          <p:cNvPr id="28" name="TextBox 27">
            <a:extLst>
              <a:ext uri="{FF2B5EF4-FFF2-40B4-BE49-F238E27FC236}">
                <a16:creationId xmlns:a16="http://schemas.microsoft.com/office/drawing/2014/main" id="{33D9C64A-C9A4-499B-8F4A-7FB2EF9B06AC}"/>
              </a:ext>
            </a:extLst>
          </p:cNvPr>
          <p:cNvSpPr txBox="1"/>
          <p:nvPr/>
        </p:nvSpPr>
        <p:spPr>
          <a:xfrm>
            <a:off x="515891" y="943698"/>
            <a:ext cx="1080745" cy="307777"/>
          </a:xfrm>
          <a:prstGeom prst="rect">
            <a:avLst/>
          </a:prstGeom>
          <a:noFill/>
        </p:spPr>
        <p:txBody>
          <a:bodyPr wrap="none" rtlCol="0">
            <a:spAutoFit/>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TCWS # 1</a:t>
            </a:r>
          </a:p>
        </p:txBody>
      </p:sp>
      <p:sp>
        <p:nvSpPr>
          <p:cNvPr id="29" name="TextBox 28">
            <a:extLst>
              <a:ext uri="{FF2B5EF4-FFF2-40B4-BE49-F238E27FC236}">
                <a16:creationId xmlns:a16="http://schemas.microsoft.com/office/drawing/2014/main" id="{6170CDF3-C58B-4352-9493-FD293ACF9870}"/>
              </a:ext>
            </a:extLst>
          </p:cNvPr>
          <p:cNvSpPr txBox="1"/>
          <p:nvPr/>
        </p:nvSpPr>
        <p:spPr>
          <a:xfrm>
            <a:off x="522008" y="2104474"/>
            <a:ext cx="1080745" cy="307777"/>
          </a:xfrm>
          <a:prstGeom prst="rect">
            <a:avLst/>
          </a:prstGeom>
          <a:noFill/>
        </p:spPr>
        <p:txBody>
          <a:bodyPr wrap="none" rtlCol="0">
            <a:spAutoFit/>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TCWS # 2</a:t>
            </a:r>
          </a:p>
        </p:txBody>
      </p:sp>
      <p:sp>
        <p:nvSpPr>
          <p:cNvPr id="30" name="TextBox 29">
            <a:extLst>
              <a:ext uri="{FF2B5EF4-FFF2-40B4-BE49-F238E27FC236}">
                <a16:creationId xmlns:a16="http://schemas.microsoft.com/office/drawing/2014/main" id="{35956B0C-68BA-44C4-BB48-BEA70D044645}"/>
              </a:ext>
            </a:extLst>
          </p:cNvPr>
          <p:cNvSpPr txBox="1"/>
          <p:nvPr/>
        </p:nvSpPr>
        <p:spPr>
          <a:xfrm>
            <a:off x="569236" y="3275111"/>
            <a:ext cx="1080745" cy="307777"/>
          </a:xfrm>
          <a:prstGeom prst="rect">
            <a:avLst/>
          </a:prstGeom>
          <a:noFill/>
        </p:spPr>
        <p:txBody>
          <a:bodyPr wrap="none" rtlCol="0">
            <a:spAutoFit/>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TCWS # 3</a:t>
            </a:r>
          </a:p>
        </p:txBody>
      </p:sp>
      <p:sp>
        <p:nvSpPr>
          <p:cNvPr id="31" name="TextBox 30">
            <a:extLst>
              <a:ext uri="{FF2B5EF4-FFF2-40B4-BE49-F238E27FC236}">
                <a16:creationId xmlns:a16="http://schemas.microsoft.com/office/drawing/2014/main" id="{542DCF4C-A2D6-468E-BC5A-C7BE17CD0447}"/>
              </a:ext>
            </a:extLst>
          </p:cNvPr>
          <p:cNvSpPr txBox="1"/>
          <p:nvPr/>
        </p:nvSpPr>
        <p:spPr>
          <a:xfrm>
            <a:off x="526426" y="4442435"/>
            <a:ext cx="1080745" cy="307777"/>
          </a:xfrm>
          <a:prstGeom prst="rect">
            <a:avLst/>
          </a:prstGeom>
          <a:noFill/>
        </p:spPr>
        <p:txBody>
          <a:bodyPr wrap="none" rtlCol="0">
            <a:spAutoFit/>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TCWS # 4</a:t>
            </a:r>
          </a:p>
        </p:txBody>
      </p:sp>
      <p:sp>
        <p:nvSpPr>
          <p:cNvPr id="32" name="TextBox 31">
            <a:extLst>
              <a:ext uri="{FF2B5EF4-FFF2-40B4-BE49-F238E27FC236}">
                <a16:creationId xmlns:a16="http://schemas.microsoft.com/office/drawing/2014/main" id="{14C6E173-EBA5-48C7-9D9E-D96F872D6A7D}"/>
              </a:ext>
            </a:extLst>
          </p:cNvPr>
          <p:cNvSpPr txBox="1"/>
          <p:nvPr/>
        </p:nvSpPr>
        <p:spPr>
          <a:xfrm>
            <a:off x="494154" y="5588309"/>
            <a:ext cx="1080745" cy="307777"/>
          </a:xfrm>
          <a:prstGeom prst="rect">
            <a:avLst/>
          </a:prstGeom>
          <a:noFill/>
        </p:spPr>
        <p:txBody>
          <a:bodyPr wrap="none" rtlCol="0">
            <a:spAutoFit/>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TCWS # 5</a:t>
            </a:r>
          </a:p>
        </p:txBody>
      </p:sp>
    </p:spTree>
    <p:extLst>
      <p:ext uri="{BB962C8B-B14F-4D97-AF65-F5344CB8AC3E}">
        <p14:creationId xmlns:p14="http://schemas.microsoft.com/office/powerpoint/2010/main" val="3683896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743200"/>
            <a:ext cx="777240" cy="92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105400"/>
            <a:ext cx="777240" cy="88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228600" y="176607"/>
            <a:ext cx="8538595" cy="838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PH" sz="24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Tropical Cyclone Warning Signals (TCWS)</a:t>
            </a:r>
          </a:p>
        </p:txBody>
      </p:sp>
      <p:graphicFrame>
        <p:nvGraphicFramePr>
          <p:cNvPr id="3" name="Table 2"/>
          <p:cNvGraphicFramePr>
            <a:graphicFrameLocks noGrp="1"/>
          </p:cNvGraphicFramePr>
          <p:nvPr>
            <p:extLst>
              <p:ext uri="{D42A27DB-BD31-4B8C-83A1-F6EECF244321}">
                <p14:modId xmlns:p14="http://schemas.microsoft.com/office/powerpoint/2010/main" val="1367812579"/>
              </p:ext>
            </p:extLst>
          </p:nvPr>
        </p:nvGraphicFramePr>
        <p:xfrm>
          <a:off x="304800" y="914400"/>
          <a:ext cx="8686799" cy="5791200"/>
        </p:xfrm>
        <a:graphic>
          <a:graphicData uri="http://schemas.openxmlformats.org/drawingml/2006/table">
            <a:tbl>
              <a:tblPr/>
              <a:tblGrid>
                <a:gridCol w="1669771">
                  <a:extLst>
                    <a:ext uri="{9D8B030D-6E8A-4147-A177-3AD203B41FA5}">
                      <a16:colId xmlns:a16="http://schemas.microsoft.com/office/drawing/2014/main" val="20000"/>
                    </a:ext>
                  </a:extLst>
                </a:gridCol>
                <a:gridCol w="1749287">
                  <a:extLst>
                    <a:ext uri="{9D8B030D-6E8A-4147-A177-3AD203B41FA5}">
                      <a16:colId xmlns:a16="http://schemas.microsoft.com/office/drawing/2014/main" val="20001"/>
                    </a:ext>
                  </a:extLst>
                </a:gridCol>
                <a:gridCol w="1510749">
                  <a:extLst>
                    <a:ext uri="{9D8B030D-6E8A-4147-A177-3AD203B41FA5}">
                      <a16:colId xmlns:a16="http://schemas.microsoft.com/office/drawing/2014/main" val="20002"/>
                    </a:ext>
                  </a:extLst>
                </a:gridCol>
                <a:gridCol w="3756992">
                  <a:extLst>
                    <a:ext uri="{9D8B030D-6E8A-4147-A177-3AD203B41FA5}">
                      <a16:colId xmlns:a16="http://schemas.microsoft.com/office/drawing/2014/main" val="20003"/>
                    </a:ext>
                  </a:extLst>
                </a:gridCol>
              </a:tblGrid>
              <a:tr h="614996">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spcBef>
                          <a:spcPts val="0"/>
                        </a:spcBef>
                        <a:spcAft>
                          <a:spcPts val="0"/>
                        </a:spcAft>
                        <a:tabLst>
                          <a:tab pos="1028700" algn="l"/>
                          <a:tab pos="1314450" algn="l"/>
                        </a:tabLst>
                      </a:pPr>
                      <a:r>
                        <a:rPr lang="en-US" sz="1200" b="1" dirty="0">
                          <a:latin typeface="Tahoma" panose="020B0604030504040204" pitchFamily="34" charset="0"/>
                          <a:ea typeface="Tahoma" panose="020B0604030504040204" pitchFamily="34" charset="0"/>
                          <a:cs typeface="Tahoma" panose="020B0604030504040204" pitchFamily="34" charset="0"/>
                        </a:rPr>
                        <a:t>TCWS</a:t>
                      </a:r>
                      <a:endParaRPr lang="en-PH"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spcBef>
                          <a:spcPts val="0"/>
                        </a:spcBef>
                        <a:spcAft>
                          <a:spcPts val="0"/>
                        </a:spcAft>
                        <a:tabLst>
                          <a:tab pos="1028700" algn="l"/>
                          <a:tab pos="1314450" algn="l"/>
                        </a:tabLst>
                      </a:pPr>
                      <a:r>
                        <a:rPr lang="en-US" sz="1200" b="1" dirty="0">
                          <a:latin typeface="Tahoma" panose="020B0604030504040204" pitchFamily="34" charset="0"/>
                          <a:ea typeface="Tahoma" panose="020B0604030504040204" pitchFamily="34" charset="0"/>
                          <a:cs typeface="Tahoma" panose="020B0604030504040204" pitchFamily="34" charset="0"/>
                        </a:rPr>
                        <a:t>LEAD TIME</a:t>
                      </a:r>
                      <a:r>
                        <a:rPr lang="en-US" sz="1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200" b="1" dirty="0">
                          <a:latin typeface="Tahoma" panose="020B0604030504040204" pitchFamily="34" charset="0"/>
                          <a:ea typeface="Tahoma" panose="020B0604030504040204" pitchFamily="34" charset="0"/>
                          <a:cs typeface="Tahoma" panose="020B0604030504040204" pitchFamily="34" charset="0"/>
                        </a:rPr>
                        <a:t>(hrs) </a:t>
                      </a:r>
                    </a:p>
                    <a:p>
                      <a:pPr marL="0" marR="0" algn="ctr">
                        <a:spcBef>
                          <a:spcPts val="0"/>
                        </a:spcBef>
                        <a:spcAft>
                          <a:spcPts val="0"/>
                        </a:spcAft>
                        <a:tabLst>
                          <a:tab pos="1028700" algn="l"/>
                          <a:tab pos="1314450" algn="l"/>
                        </a:tabLst>
                      </a:pPr>
                      <a:r>
                        <a:rPr lang="en-US" sz="1200" b="1" dirty="0">
                          <a:latin typeface="Tahoma" panose="020B0604030504040204" pitchFamily="34" charset="0"/>
                          <a:ea typeface="Tahoma" panose="020B0604030504040204" pitchFamily="34" charset="0"/>
                          <a:cs typeface="Tahoma" panose="020B0604030504040204" pitchFamily="34" charset="0"/>
                        </a:rPr>
                        <a:t>on 1</a:t>
                      </a:r>
                      <a:r>
                        <a:rPr lang="en-US" sz="1200" b="1" baseline="30000" dirty="0">
                          <a:latin typeface="Tahoma" panose="020B0604030504040204" pitchFamily="34" charset="0"/>
                          <a:ea typeface="Tahoma" panose="020B0604030504040204" pitchFamily="34" charset="0"/>
                          <a:cs typeface="Tahoma" panose="020B0604030504040204" pitchFamily="34" charset="0"/>
                        </a:rPr>
                        <a:t>st</a:t>
                      </a:r>
                      <a:r>
                        <a:rPr lang="en-US" sz="1200" b="1" dirty="0">
                          <a:latin typeface="Tahoma" panose="020B0604030504040204" pitchFamily="34" charset="0"/>
                          <a:ea typeface="Tahoma" panose="020B0604030504040204" pitchFamily="34" charset="0"/>
                          <a:cs typeface="Tahoma" panose="020B0604030504040204" pitchFamily="34" charset="0"/>
                        </a:rPr>
                        <a:t> issuance</a:t>
                      </a:r>
                      <a:endParaRPr lang="en-PH"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spcBef>
                          <a:spcPts val="0"/>
                        </a:spcBef>
                        <a:spcAft>
                          <a:spcPts val="0"/>
                        </a:spcAft>
                        <a:tabLst>
                          <a:tab pos="1028700" algn="l"/>
                          <a:tab pos="1314450" algn="l"/>
                        </a:tabLst>
                      </a:pPr>
                      <a:r>
                        <a:rPr lang="en-US" sz="1200" b="1" dirty="0">
                          <a:latin typeface="Tahoma" panose="020B0604030504040204" pitchFamily="34" charset="0"/>
                          <a:ea typeface="Tahoma" panose="020B0604030504040204" pitchFamily="34" charset="0"/>
                          <a:cs typeface="Tahoma" panose="020B0604030504040204" pitchFamily="34" charset="0"/>
                        </a:rPr>
                        <a:t>WINDS (</a:t>
                      </a:r>
                      <a:r>
                        <a:rPr lang="en-US" sz="1200" b="1" dirty="0" err="1">
                          <a:latin typeface="Tahoma" panose="020B0604030504040204" pitchFamily="34" charset="0"/>
                          <a:ea typeface="Tahoma" panose="020B0604030504040204" pitchFamily="34" charset="0"/>
                          <a:cs typeface="Tahoma" panose="020B0604030504040204" pitchFamily="34" charset="0"/>
                        </a:rPr>
                        <a:t>kph</a:t>
                      </a:r>
                      <a:r>
                        <a:rPr lang="en-US" sz="1200" b="1" dirty="0">
                          <a:latin typeface="Tahoma" panose="020B0604030504040204" pitchFamily="34" charset="0"/>
                          <a:ea typeface="Tahoma" panose="020B0604030504040204" pitchFamily="34" charset="0"/>
                          <a:cs typeface="Tahoma" panose="020B0604030504040204" pitchFamily="34" charset="0"/>
                        </a:rPr>
                        <a:t>)</a:t>
                      </a:r>
                      <a:endParaRPr lang="en-PH"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spcBef>
                          <a:spcPts val="0"/>
                        </a:spcBef>
                        <a:spcAft>
                          <a:spcPts val="0"/>
                        </a:spcAft>
                        <a:tabLst>
                          <a:tab pos="1028700" algn="l"/>
                          <a:tab pos="1314450" algn="l"/>
                        </a:tabLst>
                      </a:pPr>
                      <a:r>
                        <a:rPr lang="en-US" sz="1200" b="1" dirty="0">
                          <a:latin typeface="Tahoma" panose="020B0604030504040204" pitchFamily="34" charset="0"/>
                          <a:ea typeface="Tahoma" panose="020B0604030504040204" pitchFamily="34" charset="0"/>
                          <a:cs typeface="Tahoma" panose="020B0604030504040204" pitchFamily="34" charset="0"/>
                        </a:rPr>
                        <a:t>IMPACTS</a:t>
                      </a:r>
                      <a:endParaRPr lang="en-PH"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18598">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l">
                        <a:spcBef>
                          <a:spcPts val="0"/>
                        </a:spcBef>
                        <a:spcAft>
                          <a:spcPts val="0"/>
                        </a:spcAft>
                        <a:tabLst>
                          <a:tab pos="1028700" algn="l"/>
                          <a:tab pos="1314450" algn="l"/>
                        </a:tabLst>
                      </a:pPr>
                      <a:r>
                        <a:rPr lang="en-US" sz="2800" b="0" dirty="0">
                          <a:solidFill>
                            <a:srgbClr val="0099CC"/>
                          </a:solidFill>
                          <a:latin typeface="Tahoma" panose="020B0604030504040204" pitchFamily="34" charset="0"/>
                          <a:ea typeface="Tahoma" panose="020B0604030504040204" pitchFamily="34" charset="0"/>
                          <a:cs typeface="Tahoma" panose="020B0604030504040204" pitchFamily="34" charset="0"/>
                        </a:rPr>
                        <a:t> #</a:t>
                      </a:r>
                      <a:r>
                        <a:rPr lang="en-US" sz="2800" b="1" dirty="0">
                          <a:solidFill>
                            <a:srgbClr val="0099CC"/>
                          </a:solidFill>
                          <a:latin typeface="Tahoma" panose="020B0604030504040204" pitchFamily="34" charset="0"/>
                          <a:ea typeface="Tahoma" panose="020B0604030504040204" pitchFamily="34" charset="0"/>
                          <a:cs typeface="Tahoma" panose="020B0604030504040204" pitchFamily="34" charset="0"/>
                        </a:rPr>
                        <a:t>1</a:t>
                      </a:r>
                      <a:endParaRPr lang="en-PH" sz="2800" b="1" dirty="0">
                        <a:solidFill>
                          <a:srgbClr val="0099CC"/>
                        </a:solidFill>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00000"/>
                        </a:lnSpc>
                        <a:spcBef>
                          <a:spcPts val="0"/>
                        </a:spcBef>
                        <a:spcAft>
                          <a:spcPts val="0"/>
                        </a:spcAft>
                        <a:tabLst>
                          <a:tab pos="1028700" algn="l"/>
                          <a:tab pos="1314450" algn="l"/>
                        </a:tabLst>
                      </a:pPr>
                      <a:r>
                        <a:rPr lang="en-US" sz="1600" b="0" dirty="0">
                          <a:latin typeface="Tahoma" panose="020B0604030504040204" pitchFamily="34" charset="0"/>
                          <a:ea typeface="Tahoma" panose="020B0604030504040204" pitchFamily="34" charset="0"/>
                          <a:cs typeface="Tahoma" panose="020B0604030504040204" pitchFamily="34" charset="0"/>
                        </a:rPr>
                        <a:t>36</a:t>
                      </a:r>
                      <a:endParaRPr lang="en-PH" sz="1600" b="0"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00000"/>
                        </a:lnSpc>
                        <a:spcBef>
                          <a:spcPts val="0"/>
                        </a:spcBef>
                        <a:spcAft>
                          <a:spcPts val="0"/>
                        </a:spcAft>
                        <a:tabLst>
                          <a:tab pos="1028700" algn="l"/>
                          <a:tab pos="1314450" algn="l"/>
                        </a:tabLst>
                      </a:pPr>
                      <a:r>
                        <a:rPr lang="en-US" sz="1600" b="0" dirty="0">
                          <a:latin typeface="Tahoma" panose="020B0604030504040204" pitchFamily="34" charset="0"/>
                          <a:ea typeface="Tahoma" panose="020B0604030504040204" pitchFamily="34" charset="0"/>
                          <a:cs typeface="Tahoma" panose="020B0604030504040204" pitchFamily="34" charset="0"/>
                        </a:rPr>
                        <a:t>30 - 60</a:t>
                      </a:r>
                      <a:endParaRPr lang="en-PH" sz="1600" b="0"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Very light or no damage to high risk structures</a:t>
                      </a:r>
                    </a:p>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Light to medium and low risk structures</a:t>
                      </a:r>
                    </a:p>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Slight damage to some houses of very light materials or makeshift structures in exposed communities</a:t>
                      </a:r>
                    </a:p>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Some banana plants are tilted, a few downed and leaves are generally damaged.</a:t>
                      </a:r>
                    </a:p>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Twigs of small trees may be broken.</a:t>
                      </a:r>
                    </a:p>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Rice crops, however, may suffer significant damage when it is in its flowering stage.</a:t>
                      </a:r>
                    </a:p>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fil-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Cancellation of sea travel</a:t>
                      </a:r>
                      <a:endPar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57606">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l">
                        <a:spcBef>
                          <a:spcPts val="0"/>
                        </a:spcBef>
                        <a:spcAft>
                          <a:spcPts val="0"/>
                        </a:spcAft>
                        <a:tabLst>
                          <a:tab pos="1028700" algn="l"/>
                          <a:tab pos="1314450" algn="l"/>
                        </a:tabLst>
                      </a:pPr>
                      <a:r>
                        <a:rPr lang="en-US" sz="2800" b="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2800" b="1" dirty="0">
                          <a:solidFill>
                            <a:srgbClr val="FFC000"/>
                          </a:solidFill>
                          <a:latin typeface="Tahoma" panose="020B0604030504040204" pitchFamily="34" charset="0"/>
                          <a:ea typeface="Tahoma" panose="020B0604030504040204" pitchFamily="34" charset="0"/>
                          <a:cs typeface="Tahoma" panose="020B0604030504040204" pitchFamily="34" charset="0"/>
                        </a:rPr>
                        <a:t>2</a:t>
                      </a:r>
                      <a:endParaRPr lang="en-PH" sz="28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00000"/>
                        </a:lnSpc>
                        <a:spcBef>
                          <a:spcPts val="0"/>
                        </a:spcBef>
                        <a:spcAft>
                          <a:spcPts val="0"/>
                        </a:spcAft>
                        <a:tabLst>
                          <a:tab pos="1028700" algn="l"/>
                          <a:tab pos="1314450" algn="l"/>
                        </a:tabLst>
                      </a:pPr>
                      <a:r>
                        <a:rPr lang="en-US" sz="1600" b="0" dirty="0">
                          <a:latin typeface="Tahoma" panose="020B0604030504040204" pitchFamily="34" charset="0"/>
                          <a:ea typeface="Tahoma" panose="020B0604030504040204" pitchFamily="34" charset="0"/>
                          <a:cs typeface="Tahoma" panose="020B0604030504040204" pitchFamily="34" charset="0"/>
                        </a:rPr>
                        <a:t>24</a:t>
                      </a:r>
                      <a:endParaRPr lang="en-PH" sz="1600" b="0"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00000"/>
                        </a:lnSpc>
                        <a:spcBef>
                          <a:spcPts val="0"/>
                        </a:spcBef>
                        <a:spcAft>
                          <a:spcPts val="0"/>
                        </a:spcAft>
                        <a:tabLst>
                          <a:tab pos="1028700" algn="l"/>
                          <a:tab pos="1314450" algn="l"/>
                        </a:tabLst>
                      </a:pPr>
                      <a:r>
                        <a:rPr lang="en-US" sz="1600" b="0" dirty="0">
                          <a:latin typeface="Tahoma" panose="020B0604030504040204" pitchFamily="34" charset="0"/>
                          <a:ea typeface="Tahoma" panose="020B0604030504040204" pitchFamily="34" charset="0"/>
                          <a:cs typeface="Tahoma" panose="020B0604030504040204" pitchFamily="34" charset="0"/>
                        </a:rPr>
                        <a:t>61-120</a:t>
                      </a:r>
                      <a:endParaRPr lang="en-PH" sz="1600" b="0"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Unshielded, old dilapidated schoolhouses, makeshift shanties, and other structures of light materials are partially damaged or unroofed.</a:t>
                      </a:r>
                    </a:p>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Some old galvanized iron (G.I.) roofs may be peeled or blown off.</a:t>
                      </a:r>
                    </a:p>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Some wooden, old electric posts are tilted or downed.</a:t>
                      </a:r>
                    </a:p>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Some damage to poorly constructed signs/billboards.</a:t>
                      </a: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36954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rrowheads="1"/>
          </p:cNvPicPr>
          <p:nvPr/>
        </p:nvPicPr>
        <p:blipFill rotWithShape="1">
          <a:blip r:embed="rId2">
            <a:extLst>
              <a:ext uri="{28A0092B-C50C-407E-A947-70E740481C1C}">
                <a14:useLocalDpi xmlns:a14="http://schemas.microsoft.com/office/drawing/2010/main" val="0"/>
              </a:ext>
            </a:extLst>
          </a:blip>
          <a:srcRect t="8900"/>
          <a:stretch/>
        </p:blipFill>
        <p:spPr bwMode="auto">
          <a:xfrm>
            <a:off x="914400" y="2422640"/>
            <a:ext cx="777240" cy="87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715" y="4290121"/>
            <a:ext cx="777240" cy="88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715" y="5177089"/>
            <a:ext cx="777240" cy="91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228600" y="176607"/>
            <a:ext cx="8538595" cy="838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PH" sz="24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Tropical Cyclone Warning Signals (TCWS)</a:t>
            </a:r>
          </a:p>
        </p:txBody>
      </p:sp>
      <p:graphicFrame>
        <p:nvGraphicFramePr>
          <p:cNvPr id="3" name="Table 2"/>
          <p:cNvGraphicFramePr>
            <a:graphicFrameLocks noGrp="1"/>
          </p:cNvGraphicFramePr>
          <p:nvPr>
            <p:extLst>
              <p:ext uri="{D42A27DB-BD31-4B8C-83A1-F6EECF244321}">
                <p14:modId xmlns:p14="http://schemas.microsoft.com/office/powerpoint/2010/main" val="30808603"/>
              </p:ext>
            </p:extLst>
          </p:nvPr>
        </p:nvGraphicFramePr>
        <p:xfrm>
          <a:off x="228600" y="922902"/>
          <a:ext cx="8686799" cy="5243844"/>
        </p:xfrm>
        <a:graphic>
          <a:graphicData uri="http://schemas.openxmlformats.org/drawingml/2006/table">
            <a:tbl>
              <a:tblPr/>
              <a:tblGrid>
                <a:gridCol w="1669771">
                  <a:extLst>
                    <a:ext uri="{9D8B030D-6E8A-4147-A177-3AD203B41FA5}">
                      <a16:colId xmlns:a16="http://schemas.microsoft.com/office/drawing/2014/main" val="20000"/>
                    </a:ext>
                  </a:extLst>
                </a:gridCol>
                <a:gridCol w="1454429">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4267199">
                  <a:extLst>
                    <a:ext uri="{9D8B030D-6E8A-4147-A177-3AD203B41FA5}">
                      <a16:colId xmlns:a16="http://schemas.microsoft.com/office/drawing/2014/main" val="20003"/>
                    </a:ext>
                  </a:extLst>
                </a:gridCol>
              </a:tblGrid>
              <a:tr h="609601">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spcBef>
                          <a:spcPts val="0"/>
                        </a:spcBef>
                        <a:spcAft>
                          <a:spcPts val="0"/>
                        </a:spcAft>
                        <a:tabLst>
                          <a:tab pos="1028700" algn="l"/>
                          <a:tab pos="1314450" algn="l"/>
                        </a:tabLst>
                      </a:pPr>
                      <a:r>
                        <a:rPr lang="en-US" sz="1200" b="1" dirty="0">
                          <a:latin typeface="Tahoma" panose="020B0604030504040204" pitchFamily="34" charset="0"/>
                          <a:ea typeface="Tahoma" panose="020B0604030504040204" pitchFamily="34" charset="0"/>
                          <a:cs typeface="Tahoma" panose="020B0604030504040204" pitchFamily="34" charset="0"/>
                        </a:rPr>
                        <a:t>TCWS</a:t>
                      </a:r>
                      <a:endParaRPr lang="en-PH"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spcBef>
                          <a:spcPts val="0"/>
                        </a:spcBef>
                        <a:spcAft>
                          <a:spcPts val="0"/>
                        </a:spcAft>
                        <a:tabLst>
                          <a:tab pos="1028700" algn="l"/>
                          <a:tab pos="1314450" algn="l"/>
                        </a:tabLst>
                      </a:pPr>
                      <a:r>
                        <a:rPr lang="en-US" sz="1200" b="1" dirty="0">
                          <a:latin typeface="Tahoma" panose="020B0604030504040204" pitchFamily="34" charset="0"/>
                          <a:ea typeface="Tahoma" panose="020B0604030504040204" pitchFamily="34" charset="0"/>
                          <a:cs typeface="Tahoma" panose="020B0604030504040204" pitchFamily="34" charset="0"/>
                        </a:rPr>
                        <a:t>LEAD TIME</a:t>
                      </a:r>
                      <a:r>
                        <a:rPr lang="en-US" sz="1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200" b="1" dirty="0">
                          <a:latin typeface="Tahoma" panose="020B0604030504040204" pitchFamily="34" charset="0"/>
                          <a:ea typeface="Tahoma" panose="020B0604030504040204" pitchFamily="34" charset="0"/>
                          <a:cs typeface="Tahoma" panose="020B0604030504040204" pitchFamily="34" charset="0"/>
                        </a:rPr>
                        <a:t>(hrs) </a:t>
                      </a:r>
                    </a:p>
                    <a:p>
                      <a:pPr marL="0" marR="0" algn="ctr">
                        <a:spcBef>
                          <a:spcPts val="0"/>
                        </a:spcBef>
                        <a:spcAft>
                          <a:spcPts val="0"/>
                        </a:spcAft>
                        <a:tabLst>
                          <a:tab pos="1028700" algn="l"/>
                          <a:tab pos="1314450" algn="l"/>
                        </a:tabLst>
                      </a:pPr>
                      <a:r>
                        <a:rPr lang="en-US" sz="1200" b="1" dirty="0">
                          <a:latin typeface="Tahoma" panose="020B0604030504040204" pitchFamily="34" charset="0"/>
                          <a:ea typeface="Tahoma" panose="020B0604030504040204" pitchFamily="34" charset="0"/>
                          <a:cs typeface="Tahoma" panose="020B0604030504040204" pitchFamily="34" charset="0"/>
                        </a:rPr>
                        <a:t>on 1</a:t>
                      </a:r>
                      <a:r>
                        <a:rPr lang="en-US" sz="1200" b="1" baseline="30000" dirty="0">
                          <a:latin typeface="Tahoma" panose="020B0604030504040204" pitchFamily="34" charset="0"/>
                          <a:ea typeface="Tahoma" panose="020B0604030504040204" pitchFamily="34" charset="0"/>
                          <a:cs typeface="Tahoma" panose="020B0604030504040204" pitchFamily="34" charset="0"/>
                        </a:rPr>
                        <a:t>st</a:t>
                      </a:r>
                      <a:r>
                        <a:rPr lang="en-US" sz="1200" b="1" dirty="0">
                          <a:latin typeface="Tahoma" panose="020B0604030504040204" pitchFamily="34" charset="0"/>
                          <a:ea typeface="Tahoma" panose="020B0604030504040204" pitchFamily="34" charset="0"/>
                          <a:cs typeface="Tahoma" panose="020B0604030504040204" pitchFamily="34" charset="0"/>
                        </a:rPr>
                        <a:t> issuance</a:t>
                      </a:r>
                      <a:endParaRPr lang="en-PH"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spcBef>
                          <a:spcPts val="0"/>
                        </a:spcBef>
                        <a:spcAft>
                          <a:spcPts val="0"/>
                        </a:spcAft>
                        <a:tabLst>
                          <a:tab pos="1028700" algn="l"/>
                          <a:tab pos="1314450" algn="l"/>
                        </a:tabLst>
                      </a:pPr>
                      <a:r>
                        <a:rPr lang="en-US" sz="1200" b="1" dirty="0">
                          <a:latin typeface="Tahoma" panose="020B0604030504040204" pitchFamily="34" charset="0"/>
                          <a:ea typeface="Tahoma" panose="020B0604030504040204" pitchFamily="34" charset="0"/>
                          <a:cs typeface="Tahoma" panose="020B0604030504040204" pitchFamily="34" charset="0"/>
                        </a:rPr>
                        <a:t>WINDS (</a:t>
                      </a:r>
                      <a:r>
                        <a:rPr lang="en-US" sz="1200" b="1" dirty="0" err="1">
                          <a:latin typeface="Tahoma" panose="020B0604030504040204" pitchFamily="34" charset="0"/>
                          <a:ea typeface="Tahoma" panose="020B0604030504040204" pitchFamily="34" charset="0"/>
                          <a:cs typeface="Tahoma" panose="020B0604030504040204" pitchFamily="34" charset="0"/>
                        </a:rPr>
                        <a:t>kph</a:t>
                      </a:r>
                      <a:r>
                        <a:rPr lang="en-US" sz="1200" b="1" dirty="0">
                          <a:latin typeface="Tahoma" panose="020B0604030504040204" pitchFamily="34" charset="0"/>
                          <a:ea typeface="Tahoma" panose="020B0604030504040204" pitchFamily="34" charset="0"/>
                          <a:cs typeface="Tahoma" panose="020B0604030504040204" pitchFamily="34" charset="0"/>
                        </a:rPr>
                        <a:t>)</a:t>
                      </a:r>
                      <a:endParaRPr lang="en-PH"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spcBef>
                          <a:spcPts val="0"/>
                        </a:spcBef>
                        <a:spcAft>
                          <a:spcPts val="0"/>
                        </a:spcAft>
                        <a:tabLst>
                          <a:tab pos="1028700" algn="l"/>
                          <a:tab pos="1314450" algn="l"/>
                        </a:tabLst>
                      </a:pPr>
                      <a:r>
                        <a:rPr lang="en-US" sz="1200" b="1" dirty="0">
                          <a:latin typeface="Tahoma" panose="020B0604030504040204" pitchFamily="34" charset="0"/>
                          <a:ea typeface="Tahoma" panose="020B0604030504040204" pitchFamily="34" charset="0"/>
                          <a:cs typeface="Tahoma" panose="020B0604030504040204" pitchFamily="34" charset="0"/>
                        </a:rPr>
                        <a:t>IMPACTS</a:t>
                      </a:r>
                      <a:endParaRPr lang="en-PH"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14400">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l">
                        <a:spcBef>
                          <a:spcPts val="0"/>
                        </a:spcBef>
                        <a:spcAft>
                          <a:spcPts val="0"/>
                        </a:spcAft>
                        <a:tabLst>
                          <a:tab pos="1028700" algn="l"/>
                          <a:tab pos="1314450" algn="l"/>
                        </a:tabLst>
                      </a:pPr>
                      <a:r>
                        <a:rPr lang="en-US" sz="2800" b="0" dirty="0">
                          <a:solidFill>
                            <a:srgbClr val="FF6600"/>
                          </a:solidFill>
                          <a:latin typeface="Tahoma" panose="020B0604030504040204" pitchFamily="34" charset="0"/>
                          <a:ea typeface="Tahoma" panose="020B0604030504040204" pitchFamily="34" charset="0"/>
                          <a:cs typeface="Tahoma" panose="020B0604030504040204" pitchFamily="34" charset="0"/>
                        </a:rPr>
                        <a:t> #</a:t>
                      </a:r>
                      <a:r>
                        <a:rPr lang="en-US" sz="2800" b="1" dirty="0">
                          <a:solidFill>
                            <a:srgbClr val="FF6600"/>
                          </a:solidFill>
                          <a:latin typeface="Tahoma" panose="020B0604030504040204" pitchFamily="34" charset="0"/>
                          <a:ea typeface="Tahoma" panose="020B0604030504040204" pitchFamily="34" charset="0"/>
                          <a:cs typeface="Tahoma" panose="020B0604030504040204" pitchFamily="34" charset="0"/>
                        </a:rPr>
                        <a:t>3</a:t>
                      </a:r>
                      <a:endParaRPr lang="en-PH" sz="2800" b="1" dirty="0">
                        <a:solidFill>
                          <a:srgbClr val="FF6600"/>
                        </a:solidFill>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00000"/>
                        </a:lnSpc>
                        <a:spcBef>
                          <a:spcPts val="0"/>
                        </a:spcBef>
                        <a:spcAft>
                          <a:spcPts val="0"/>
                        </a:spcAft>
                        <a:tabLst>
                          <a:tab pos="1028700" algn="l"/>
                          <a:tab pos="1314450" algn="l"/>
                        </a:tabLst>
                      </a:pPr>
                      <a:r>
                        <a:rPr lang="en-US" sz="1600" b="0" dirty="0">
                          <a:latin typeface="Tahoma" panose="020B0604030504040204" pitchFamily="34" charset="0"/>
                          <a:ea typeface="Tahoma" panose="020B0604030504040204" pitchFamily="34" charset="0"/>
                          <a:cs typeface="Tahoma" panose="020B0604030504040204" pitchFamily="34" charset="0"/>
                        </a:rPr>
                        <a:t>18</a:t>
                      </a:r>
                      <a:endParaRPr lang="en-PH" sz="1600" b="0"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00000"/>
                        </a:lnSpc>
                        <a:spcBef>
                          <a:spcPts val="0"/>
                        </a:spcBef>
                        <a:spcAft>
                          <a:spcPts val="0"/>
                        </a:spcAft>
                        <a:tabLst>
                          <a:tab pos="1028700" algn="l"/>
                          <a:tab pos="1314450" algn="l"/>
                        </a:tabLst>
                      </a:pPr>
                      <a:r>
                        <a:rPr lang="en-US" sz="1600" b="0">
                          <a:latin typeface="Tahoma" panose="020B0604030504040204" pitchFamily="34" charset="0"/>
                          <a:ea typeface="Tahoma" panose="020B0604030504040204" pitchFamily="34" charset="0"/>
                          <a:cs typeface="Tahoma" panose="020B0604030504040204" pitchFamily="34" charset="0"/>
                        </a:rPr>
                        <a:t>121-170</a:t>
                      </a:r>
                      <a:endParaRPr lang="en-PH" sz="1600" b="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Widespread disruption of power &amp; communication </a:t>
                      </a:r>
                    </a:p>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Road closure due to uprooted trees and fallen transmission line</a:t>
                      </a:r>
                    </a:p>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Houses of medium strength materials (old, timber or mixed timber-CHB structures, usually with G.I. </a:t>
                      </a:r>
                      <a:r>
                        <a:rPr kumimoji="0" lang="en-PH" sz="1400" b="0"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roofings</a:t>
                      </a: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some warehouses or bodega-type structures are unroofed</a:t>
                      </a:r>
                    </a:p>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Dwarf-type or hybrid coconut trees are tilted or downed.</a:t>
                      </a:r>
                    </a:p>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Considerable damage to shrubbery and trees with heavy foliage blown off; some large trees blown down.</a:t>
                      </a: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14400">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l">
                        <a:spcBef>
                          <a:spcPts val="0"/>
                        </a:spcBef>
                        <a:spcAft>
                          <a:spcPts val="0"/>
                        </a:spcAft>
                        <a:tabLst>
                          <a:tab pos="1028700" algn="l"/>
                          <a:tab pos="1314450" algn="l"/>
                        </a:tabLst>
                      </a:pPr>
                      <a:r>
                        <a:rPr lang="en-US" sz="2800" b="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4</a:t>
                      </a:r>
                      <a:endParaRPr lang="en-PH"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00000"/>
                        </a:lnSpc>
                        <a:spcBef>
                          <a:spcPts val="0"/>
                        </a:spcBef>
                        <a:spcAft>
                          <a:spcPts val="0"/>
                        </a:spcAft>
                        <a:tabLst>
                          <a:tab pos="1028700" algn="l"/>
                          <a:tab pos="1314450" algn="l"/>
                        </a:tabLst>
                      </a:pPr>
                      <a:r>
                        <a:rPr lang="en-US" sz="1600" b="0" dirty="0">
                          <a:latin typeface="Tahoma" panose="020B0604030504040204" pitchFamily="34" charset="0"/>
                          <a:ea typeface="Tahoma" panose="020B0604030504040204" pitchFamily="34" charset="0"/>
                          <a:cs typeface="Tahoma" panose="020B0604030504040204" pitchFamily="34" charset="0"/>
                        </a:rPr>
                        <a:t>12</a:t>
                      </a:r>
                      <a:endParaRPr lang="en-PH" sz="1600" b="0"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00000"/>
                        </a:lnSpc>
                        <a:spcBef>
                          <a:spcPts val="0"/>
                        </a:spcBef>
                        <a:spcAft>
                          <a:spcPts val="0"/>
                        </a:spcAft>
                        <a:tabLst>
                          <a:tab pos="1028700" algn="l"/>
                          <a:tab pos="1314450" algn="l"/>
                        </a:tabLst>
                      </a:pPr>
                      <a:r>
                        <a:rPr lang="en-PH" sz="1600" b="0" dirty="0">
                          <a:latin typeface="Tahoma" panose="020B0604030504040204" pitchFamily="34" charset="0"/>
                          <a:ea typeface="Tahoma" panose="020B0604030504040204" pitchFamily="34" charset="0"/>
                          <a:cs typeface="Tahoma" panose="020B0604030504040204" pitchFamily="34" charset="0"/>
                        </a:rPr>
                        <a:t>171-220</a:t>
                      </a: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342900" marR="0" lvl="0" indent="-228600" algn="l" defTabSz="914400" rtl="0" eaLnBrk="1" fontAlgn="auto" latinLnBrk="0" hangingPunct="1">
                        <a:lnSpc>
                          <a:spcPct val="100000"/>
                        </a:lnSpc>
                        <a:spcBef>
                          <a:spcPts val="0"/>
                        </a:spcBef>
                        <a:spcAft>
                          <a:spcPts val="0"/>
                        </a:spcAft>
                        <a:buClrTx/>
                        <a:buSzTx/>
                        <a:buFontTx/>
                        <a:buChar char="-"/>
                        <a:tabLst>
                          <a:tab pos="342900" algn="l"/>
                        </a:tabLst>
                        <a:defRPr/>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Roads closed due to fallen trees &amp; collapsed bridges</a:t>
                      </a:r>
                    </a:p>
                    <a:p>
                      <a:pPr marL="342900" marR="0" lvl="0" indent="-228600" algn="l" defTabSz="914400" rtl="0" eaLnBrk="1" fontAlgn="auto" latinLnBrk="0" hangingPunct="1">
                        <a:lnSpc>
                          <a:spcPct val="100000"/>
                        </a:lnSpc>
                        <a:spcBef>
                          <a:spcPts val="0"/>
                        </a:spcBef>
                        <a:spcAft>
                          <a:spcPts val="0"/>
                        </a:spcAft>
                        <a:buClrTx/>
                        <a:buSzTx/>
                        <a:buFontTx/>
                        <a:buChar char="-"/>
                        <a:tabLst>
                          <a:tab pos="342900" algn="l"/>
                        </a:tabLst>
                        <a:defRPr/>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Total power disruption</a:t>
                      </a:r>
                    </a:p>
                    <a:p>
                      <a:pPr marL="342900" marR="0" lvl="0" indent="-228600" algn="l" defTabSz="914400" rtl="0" eaLnBrk="1" fontAlgn="auto" latinLnBrk="0" hangingPunct="1">
                        <a:lnSpc>
                          <a:spcPct val="100000"/>
                        </a:lnSpc>
                        <a:spcBef>
                          <a:spcPts val="0"/>
                        </a:spcBef>
                        <a:spcAft>
                          <a:spcPts val="0"/>
                        </a:spcAft>
                        <a:buClrTx/>
                        <a:buSzTx/>
                        <a:buFontTx/>
                        <a:buChar char="-"/>
                        <a:tabLst>
                          <a:tab pos="342900" algn="l"/>
                        </a:tabLst>
                        <a:defRPr/>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All signs/billboards are blown down.</a:t>
                      </a: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41083">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l">
                        <a:spcBef>
                          <a:spcPts val="0"/>
                        </a:spcBef>
                        <a:spcAft>
                          <a:spcPts val="0"/>
                        </a:spcAft>
                        <a:tabLst>
                          <a:tab pos="1028700" algn="l"/>
                          <a:tab pos="1314450" algn="l"/>
                        </a:tabLst>
                      </a:pPr>
                      <a:r>
                        <a:rPr lang="en-PH" sz="2800" b="0" dirty="0">
                          <a:solidFill>
                            <a:srgbClr val="CC00CC"/>
                          </a:solidFill>
                          <a:latin typeface="Tahoma" panose="020B0604030504040204" pitchFamily="34" charset="0"/>
                          <a:ea typeface="Tahoma" panose="020B0604030504040204" pitchFamily="34" charset="0"/>
                          <a:cs typeface="Tahoma" panose="020B0604030504040204" pitchFamily="34" charset="0"/>
                        </a:rPr>
                        <a:t> #</a:t>
                      </a:r>
                      <a:r>
                        <a:rPr lang="en-PH" sz="2800" b="1" dirty="0">
                          <a:solidFill>
                            <a:srgbClr val="CC00CC"/>
                          </a:solidFill>
                          <a:latin typeface="Tahoma" panose="020B0604030504040204" pitchFamily="34" charset="0"/>
                          <a:ea typeface="Tahoma" panose="020B0604030504040204" pitchFamily="34" charset="0"/>
                          <a:cs typeface="Tahoma" panose="020B0604030504040204" pitchFamily="34" charset="0"/>
                        </a:rPr>
                        <a:t>5</a:t>
                      </a: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00000"/>
                        </a:lnSpc>
                        <a:spcBef>
                          <a:spcPts val="0"/>
                        </a:spcBef>
                        <a:spcAft>
                          <a:spcPts val="0"/>
                        </a:spcAft>
                        <a:tabLst>
                          <a:tab pos="1028700" algn="l"/>
                          <a:tab pos="1314450" algn="l"/>
                        </a:tabLst>
                      </a:pPr>
                      <a:r>
                        <a:rPr lang="en-US" sz="1600" b="0" dirty="0">
                          <a:latin typeface="Tahoma" panose="020B0604030504040204" pitchFamily="34" charset="0"/>
                          <a:ea typeface="Tahoma" panose="020B0604030504040204" pitchFamily="34" charset="0"/>
                          <a:cs typeface="Tahoma" panose="020B0604030504040204" pitchFamily="34" charset="0"/>
                        </a:rPr>
                        <a:t>12</a:t>
                      </a:r>
                      <a:endParaRPr lang="en-PH" sz="1600" b="0"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00000"/>
                        </a:lnSpc>
                        <a:spcBef>
                          <a:spcPts val="0"/>
                        </a:spcBef>
                        <a:spcAft>
                          <a:spcPts val="0"/>
                        </a:spcAft>
                        <a:tabLst>
                          <a:tab pos="1028700" algn="l"/>
                          <a:tab pos="1314450" algn="l"/>
                        </a:tabLst>
                      </a:pPr>
                      <a:r>
                        <a:rPr lang="en-US" sz="1600" b="0" dirty="0">
                          <a:latin typeface="Tahoma" panose="020B0604030504040204" pitchFamily="34" charset="0"/>
                          <a:ea typeface="Tahoma" panose="020B0604030504040204" pitchFamily="34" charset="0"/>
                          <a:cs typeface="Tahoma" panose="020B0604030504040204" pitchFamily="34" charset="0"/>
                        </a:rPr>
                        <a:t>more than 220</a:t>
                      </a:r>
                      <a:endParaRPr lang="en-PH" sz="1600" b="0" dirty="0">
                        <a:latin typeface="Tahoma" panose="020B0604030504040204" pitchFamily="34" charset="0"/>
                        <a:ea typeface="Tahoma" panose="020B0604030504040204" pitchFamily="34" charset="0"/>
                        <a:cs typeface="Tahoma" panose="020B0604030504040204" pitchFamily="34" charset="0"/>
                      </a:endParaRP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342900" marR="0" lvl="0" indent="-228600" algn="l" defTabSz="914400" rtl="0" eaLnBrk="1" latinLnBrk="0" hangingPunct="1">
                        <a:lnSpc>
                          <a:spcPct val="100000"/>
                        </a:lnSpc>
                        <a:spcBef>
                          <a:spcPts val="0"/>
                        </a:spcBef>
                        <a:spcAft>
                          <a:spcPts val="0"/>
                        </a:spcAft>
                        <a:buFontTx/>
                        <a:buChar char="-"/>
                        <a:tabLst>
                          <a:tab pos="342900" algn="l"/>
                        </a:tabLst>
                      </a:pP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Catastrophic damages (</a:t>
                      </a:r>
                      <a:r>
                        <a:rPr kumimoji="0" lang="en-PH" sz="1400" b="0"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Delubyo</a:t>
                      </a:r>
                      <a:r>
                        <a:rPr kumimoji="0" lang="en-PH" sz="1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txBody>
                  <a:tcPr marL="68580" marR="68580" marT="508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4" name="Rectangle 3"/>
          <p:cNvSpPr/>
          <p:nvPr/>
        </p:nvSpPr>
        <p:spPr>
          <a:xfrm>
            <a:off x="2286886" y="6305264"/>
            <a:ext cx="6690360" cy="646331"/>
          </a:xfrm>
          <a:prstGeom prst="rect">
            <a:avLst/>
          </a:prstGeom>
        </p:spPr>
        <p:txBody>
          <a:bodyPr wrap="square">
            <a:spAutoFit/>
          </a:bodyPr>
          <a:lstStyle/>
          <a:p>
            <a:pPr algn="r"/>
            <a:r>
              <a:rPr lang="en-PH" dirty="0">
                <a:hlinkClick r:id="rId5"/>
              </a:rPr>
              <a:t>http://bagong.pagasa.dost.gov.ph/learnings/legend</a:t>
            </a:r>
            <a:endParaRPr lang="en-PH" dirty="0"/>
          </a:p>
          <a:p>
            <a:pPr algn="r"/>
            <a:endParaRPr lang="en-PH" dirty="0"/>
          </a:p>
        </p:txBody>
      </p:sp>
    </p:spTree>
    <p:extLst>
      <p:ext uri="{BB962C8B-B14F-4D97-AF65-F5344CB8AC3E}">
        <p14:creationId xmlns:p14="http://schemas.microsoft.com/office/powerpoint/2010/main" val="3762744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2" name="Group 21"/>
          <p:cNvGrpSpPr>
            <a:grpSpLocks/>
          </p:cNvGrpSpPr>
          <p:nvPr/>
        </p:nvGrpSpPr>
        <p:grpSpPr bwMode="auto">
          <a:xfrm>
            <a:off x="0" y="0"/>
            <a:ext cx="9144001" cy="6858000"/>
            <a:chOff x="133" y="144"/>
            <a:chExt cx="5495" cy="4067"/>
          </a:xfrm>
        </p:grpSpPr>
        <p:sp>
          <p:nvSpPr>
            <p:cNvPr id="23" name="Rounded Rectangle 22"/>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24" name="Group 9"/>
            <p:cNvGrpSpPr>
              <a:grpSpLocks noChangeAspect="1"/>
            </p:cNvGrpSpPr>
            <p:nvPr/>
          </p:nvGrpSpPr>
          <p:grpSpPr bwMode="auto">
            <a:xfrm flipV="1">
              <a:off x="133" y="144"/>
              <a:ext cx="5495" cy="707"/>
              <a:chOff x="-3905250" y="4294188"/>
              <a:chExt cx="13011150" cy="1892300"/>
            </a:xfrm>
          </p:grpSpPr>
          <p:sp>
            <p:nvSpPr>
              <p:cNvPr id="25" name="Freeform 2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26"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29"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pic>
        <p:nvPicPr>
          <p:cNvPr id="3" name="Picture 2"/>
          <p:cNvPicPr>
            <a:picLocks noChangeAspect="1"/>
          </p:cNvPicPr>
          <p:nvPr/>
        </p:nvPicPr>
        <p:blipFill>
          <a:blip r:embed="rId3"/>
          <a:stretch>
            <a:fillRect/>
          </a:stretch>
        </p:blipFill>
        <p:spPr>
          <a:xfrm>
            <a:off x="127145" y="1662112"/>
            <a:ext cx="4488976" cy="4814887"/>
          </a:xfrm>
          <a:prstGeom prst="rect">
            <a:avLst/>
          </a:prstGeom>
        </p:spPr>
      </p:pic>
      <p:sp>
        <p:nvSpPr>
          <p:cNvPr id="18" name="Rectangle 17"/>
          <p:cNvSpPr/>
          <p:nvPr/>
        </p:nvSpPr>
        <p:spPr>
          <a:xfrm>
            <a:off x="4663746" y="1319897"/>
            <a:ext cx="3277075" cy="400110"/>
          </a:xfrm>
          <a:prstGeom prst="rect">
            <a:avLst/>
          </a:prstGeom>
        </p:spPr>
        <p:txBody>
          <a:bodyPr wrap="square">
            <a:spAutoFit/>
          </a:bodyPr>
          <a:lstStyle/>
          <a:p>
            <a:pPr>
              <a:defRPr/>
            </a:pPr>
            <a:r>
              <a:rPr lang="en-US" altLang="ko-KR" sz="2000" dirty="0">
                <a:latin typeface="Tahoma" panose="020B0604030504040204" pitchFamily="34" charset="0"/>
                <a:ea typeface="Tahoma" panose="020B0604030504040204" pitchFamily="34" charset="0"/>
                <a:cs typeface="Tahoma" panose="020B0604030504040204" pitchFamily="34" charset="0"/>
              </a:rPr>
              <a:t>2015</a:t>
            </a:r>
          </a:p>
        </p:txBody>
      </p:sp>
      <p:sp>
        <p:nvSpPr>
          <p:cNvPr id="19" name="Rectangle 18"/>
          <p:cNvSpPr/>
          <p:nvPr/>
        </p:nvSpPr>
        <p:spPr>
          <a:xfrm>
            <a:off x="108095" y="1300102"/>
            <a:ext cx="977755" cy="400110"/>
          </a:xfrm>
          <a:prstGeom prst="rect">
            <a:avLst/>
          </a:prstGeom>
        </p:spPr>
        <p:txBody>
          <a:bodyPr wrap="square">
            <a:spAutoFit/>
          </a:bodyPr>
          <a:lstStyle/>
          <a:p>
            <a:pPr>
              <a:defRPr/>
            </a:pPr>
            <a:r>
              <a:rPr lang="en-US" altLang="ko-KR" sz="2000" dirty="0">
                <a:latin typeface="Tahoma" panose="020B0604030504040204" pitchFamily="34" charset="0"/>
                <a:ea typeface="Tahoma" panose="020B0604030504040204" pitchFamily="34" charset="0"/>
                <a:cs typeface="Tahoma" panose="020B0604030504040204" pitchFamily="34" charset="0"/>
              </a:rPr>
              <a:t>2010</a:t>
            </a:r>
            <a:endParaRPr kumimoji="1" lang="en-US" altLang="ko-KR" sz="2800" dirty="0">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64741" y="415064"/>
            <a:ext cx="4567878" cy="400110"/>
          </a:xfrm>
          <a:prstGeom prst="rect">
            <a:avLst/>
          </a:prstGeom>
        </p:spPr>
        <p:txBody>
          <a:bodyPr wrap="square">
            <a:spAutoFit/>
          </a:bodyPr>
          <a:lstStyle/>
          <a:p>
            <a:pPr>
              <a:defRPr/>
            </a:pPr>
            <a:r>
              <a:rPr lang="en-US" altLang="ko-KR" sz="2000" b="1" dirty="0">
                <a:solidFill>
                  <a:srgbClr val="000099"/>
                </a:solidFill>
                <a:latin typeface="Tahoma" panose="020B0604030504040204" pitchFamily="34" charset="0"/>
                <a:ea typeface="Tahoma" panose="020B0604030504040204" pitchFamily="34" charset="0"/>
                <a:cs typeface="Tahoma" panose="020B0604030504040204" pitchFamily="34" charset="0"/>
              </a:rPr>
              <a:t>24-hour Public Weather Forecast</a:t>
            </a:r>
            <a:endParaRPr kumimoji="1" lang="en-US" altLang="ko-KR" sz="2800"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grpSp>
        <p:nvGrpSpPr>
          <p:cNvPr id="5" name="Group 4"/>
          <p:cNvGrpSpPr/>
          <p:nvPr/>
        </p:nvGrpSpPr>
        <p:grpSpPr>
          <a:xfrm>
            <a:off x="4685498" y="1662113"/>
            <a:ext cx="4333398" cy="4814887"/>
            <a:chOff x="4685498" y="1662113"/>
            <a:chExt cx="4333398" cy="4814887"/>
          </a:xfrm>
        </p:grpSpPr>
        <p:pic>
          <p:nvPicPr>
            <p:cNvPr id="2" name="Picture 1"/>
            <p:cNvPicPr>
              <a:picLocks noChangeAspect="1"/>
            </p:cNvPicPr>
            <p:nvPr/>
          </p:nvPicPr>
          <p:blipFill>
            <a:blip r:embed="rId4"/>
            <a:stretch>
              <a:fillRect/>
            </a:stretch>
          </p:blipFill>
          <p:spPr>
            <a:xfrm>
              <a:off x="4685498" y="1662113"/>
              <a:ext cx="4333398" cy="4814887"/>
            </a:xfrm>
            <a:prstGeom prst="rect">
              <a:avLst/>
            </a:prstGeom>
          </p:spPr>
        </p:pic>
        <p:sp>
          <p:nvSpPr>
            <p:cNvPr id="4" name="Rectangle 3"/>
            <p:cNvSpPr/>
            <p:nvPr/>
          </p:nvSpPr>
          <p:spPr>
            <a:xfrm>
              <a:off x="8153400" y="3629025"/>
              <a:ext cx="533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spTree>
    <p:extLst>
      <p:ext uri="{BB962C8B-B14F-4D97-AF65-F5344CB8AC3E}">
        <p14:creationId xmlns:p14="http://schemas.microsoft.com/office/powerpoint/2010/main" val="67334933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0" y="0"/>
            <a:ext cx="9144001" cy="6858000"/>
            <a:chOff x="133" y="144"/>
            <a:chExt cx="5495" cy="4067"/>
          </a:xfrm>
        </p:grpSpPr>
        <p:sp>
          <p:nvSpPr>
            <p:cNvPr id="15" name="Rounded Rectangle 14"/>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16" name="Group 9"/>
            <p:cNvGrpSpPr>
              <a:grpSpLocks noChangeAspect="1"/>
            </p:cNvGrpSpPr>
            <p:nvPr/>
          </p:nvGrpSpPr>
          <p:grpSpPr bwMode="auto">
            <a:xfrm flipV="1">
              <a:off x="133" y="144"/>
              <a:ext cx="5495" cy="707"/>
              <a:chOff x="-3905250" y="4294188"/>
              <a:chExt cx="13011150" cy="1892300"/>
            </a:xfrm>
          </p:grpSpPr>
          <p:sp>
            <p:nvSpPr>
              <p:cNvPr id="17" name="Freeform 16"/>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8"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20"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4999" y="1036124"/>
            <a:ext cx="5505295" cy="5821876"/>
          </a:xfrm>
          <a:prstGeom prst="rect">
            <a:avLst/>
          </a:prstGeom>
        </p:spPr>
      </p:pic>
      <p:sp>
        <p:nvSpPr>
          <p:cNvPr id="11" name="Oval 10"/>
          <p:cNvSpPr/>
          <p:nvPr/>
        </p:nvSpPr>
        <p:spPr>
          <a:xfrm flipH="1">
            <a:off x="152400" y="95091"/>
            <a:ext cx="640080" cy="64008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2" name="Rectangle 60"/>
          <p:cNvSpPr>
            <a:spLocks noChangeArrowheads="1"/>
          </p:cNvSpPr>
          <p:nvPr/>
        </p:nvSpPr>
        <p:spPr bwMode="auto">
          <a:xfrm flipH="1">
            <a:off x="223815" y="0"/>
            <a:ext cx="497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b="1">
                <a:solidFill>
                  <a:srgbClr val="FF9900"/>
                </a:solidFill>
                <a:cs typeface="Calibri" panose="020F0502020204030204" pitchFamily="34" charset="0"/>
              </a:rPr>
              <a:t>3</a:t>
            </a:r>
            <a:endParaRPr lang="en-US" altLang="en-US" sz="4800" b="1" dirty="0">
              <a:solidFill>
                <a:srgbClr val="FF9900"/>
              </a:solidFill>
              <a:cs typeface="Calibri" panose="020F0502020204030204" pitchFamily="34" charset="0"/>
            </a:endParaRPr>
          </a:p>
        </p:txBody>
      </p:sp>
      <p:sp>
        <p:nvSpPr>
          <p:cNvPr id="13" name="Text Box 2">
            <a:hlinkClick r:id="rId3" action="ppaction://hlinkpres?slideindex=1&amp;slidetitle="/>
          </p:cNvPr>
          <p:cNvSpPr txBox="1">
            <a:spLocks noChangeArrowheads="1"/>
          </p:cNvSpPr>
          <p:nvPr/>
        </p:nvSpPr>
        <p:spPr bwMode="auto">
          <a:xfrm>
            <a:off x="808648" y="242559"/>
            <a:ext cx="5890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0099"/>
                </a:solidFill>
                <a:latin typeface="Tahoma" panose="020B0604030504040204" pitchFamily="34" charset="0"/>
                <a:ea typeface="Tahoma" panose="020B0604030504040204" pitchFamily="34" charset="0"/>
                <a:cs typeface="Tahoma" panose="020B0604030504040204" pitchFamily="34" charset="0"/>
              </a:rPr>
              <a:t>Multi-Hazard Early Warning System in PAGASA</a:t>
            </a:r>
          </a:p>
        </p:txBody>
      </p:sp>
    </p:spTree>
    <p:extLst>
      <p:ext uri="{BB962C8B-B14F-4D97-AF65-F5344CB8AC3E}">
        <p14:creationId xmlns:p14="http://schemas.microsoft.com/office/powerpoint/2010/main" val="3452194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p:cNvGrpSpPr>
          <p:nvPr/>
        </p:nvGrpSpPr>
        <p:grpSpPr bwMode="auto">
          <a:xfrm>
            <a:off x="0" y="0"/>
            <a:ext cx="9144001" cy="6858000"/>
            <a:chOff x="133" y="144"/>
            <a:chExt cx="5495" cy="4067"/>
          </a:xfrm>
        </p:grpSpPr>
        <p:sp>
          <p:nvSpPr>
            <p:cNvPr id="10" name="Rounded Rectangle 9"/>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11" name="Group 9"/>
            <p:cNvGrpSpPr>
              <a:grpSpLocks noChangeAspect="1"/>
            </p:cNvGrpSpPr>
            <p:nvPr/>
          </p:nvGrpSpPr>
          <p:grpSpPr bwMode="auto">
            <a:xfrm flipV="1">
              <a:off x="133" y="144"/>
              <a:ext cx="5495" cy="707"/>
              <a:chOff x="-3905250" y="4294188"/>
              <a:chExt cx="13011150" cy="1892300"/>
            </a:xfrm>
          </p:grpSpPr>
          <p:sp>
            <p:nvSpPr>
              <p:cNvPr id="12" name="Freeform 11"/>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3"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14"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6373" y="885228"/>
            <a:ext cx="6071569" cy="5979772"/>
          </a:xfrm>
          <a:prstGeom prst="rect">
            <a:avLst/>
          </a:prstGeom>
        </p:spPr>
      </p:pic>
      <p:sp>
        <p:nvSpPr>
          <p:cNvPr id="4" name="Oval 3"/>
          <p:cNvSpPr/>
          <p:nvPr/>
        </p:nvSpPr>
        <p:spPr>
          <a:xfrm flipH="1">
            <a:off x="158759" y="95091"/>
            <a:ext cx="640080" cy="64008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7" name="Rectangle 60"/>
          <p:cNvSpPr>
            <a:spLocks noChangeArrowheads="1"/>
          </p:cNvSpPr>
          <p:nvPr/>
        </p:nvSpPr>
        <p:spPr bwMode="auto">
          <a:xfrm flipH="1">
            <a:off x="230174" y="0"/>
            <a:ext cx="497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b="1">
                <a:solidFill>
                  <a:srgbClr val="FF9900"/>
                </a:solidFill>
                <a:cs typeface="Calibri" panose="020F0502020204030204" pitchFamily="34" charset="0"/>
              </a:rPr>
              <a:t>3</a:t>
            </a:r>
            <a:endParaRPr lang="en-US" altLang="en-US" sz="4800" b="1" dirty="0">
              <a:solidFill>
                <a:srgbClr val="FF9900"/>
              </a:solidFill>
              <a:cs typeface="Calibri" panose="020F0502020204030204" pitchFamily="34" charset="0"/>
            </a:endParaRPr>
          </a:p>
        </p:txBody>
      </p:sp>
      <p:sp>
        <p:nvSpPr>
          <p:cNvPr id="8" name="Text Box 2">
            <a:hlinkClick r:id="rId3" action="ppaction://hlinkpres?slideindex=1&amp;slidetitle="/>
          </p:cNvPr>
          <p:cNvSpPr txBox="1">
            <a:spLocks noChangeArrowheads="1"/>
          </p:cNvSpPr>
          <p:nvPr/>
        </p:nvSpPr>
        <p:spPr bwMode="auto">
          <a:xfrm>
            <a:off x="815007" y="242559"/>
            <a:ext cx="5890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0099"/>
                </a:solidFill>
                <a:latin typeface="Tahoma" panose="020B0604030504040204" pitchFamily="34" charset="0"/>
                <a:ea typeface="Tahoma" panose="020B0604030504040204" pitchFamily="34" charset="0"/>
                <a:cs typeface="Tahoma" panose="020B0604030504040204" pitchFamily="34" charset="0"/>
              </a:rPr>
              <a:t>Multi-Hazard Early Warning System in PAGASA</a:t>
            </a:r>
          </a:p>
        </p:txBody>
      </p:sp>
    </p:spTree>
    <p:extLst>
      <p:ext uri="{BB962C8B-B14F-4D97-AF65-F5344CB8AC3E}">
        <p14:creationId xmlns:p14="http://schemas.microsoft.com/office/powerpoint/2010/main" val="3312879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0" y="0"/>
            <a:ext cx="9144001" cy="6858000"/>
            <a:chOff x="133" y="144"/>
            <a:chExt cx="5495" cy="4067"/>
          </a:xfrm>
        </p:grpSpPr>
        <p:sp>
          <p:nvSpPr>
            <p:cNvPr id="12" name="Rounded Rectangle 11"/>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13" name="Group 9"/>
            <p:cNvGrpSpPr>
              <a:grpSpLocks noChangeAspect="1"/>
            </p:cNvGrpSpPr>
            <p:nvPr/>
          </p:nvGrpSpPr>
          <p:grpSpPr bwMode="auto">
            <a:xfrm flipV="1">
              <a:off x="133" y="144"/>
              <a:ext cx="5495" cy="707"/>
              <a:chOff x="-3905250" y="4294188"/>
              <a:chExt cx="13011150" cy="1892300"/>
            </a:xfrm>
          </p:grpSpPr>
          <p:sp>
            <p:nvSpPr>
              <p:cNvPr id="14" name="Freeform 13"/>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5"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16"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pic>
        <p:nvPicPr>
          <p:cNvPr id="1027" name="Picture 3"/>
          <p:cNvPicPr>
            <a:picLocks noChangeAspect="1" noChangeArrowheads="1"/>
          </p:cNvPicPr>
          <p:nvPr/>
        </p:nvPicPr>
        <p:blipFill rotWithShape="1">
          <a:blip r:embed="rId2"/>
          <a:srcRect l="1809" t="10321" r="2714" b="4534"/>
          <a:stretch/>
        </p:blipFill>
        <p:spPr bwMode="auto">
          <a:xfrm>
            <a:off x="4571999" y="801726"/>
            <a:ext cx="4553695" cy="6056274"/>
          </a:xfrm>
          <a:prstGeom prst="rect">
            <a:avLst/>
          </a:prstGeom>
          <a:noFill/>
          <a:ln w="9525">
            <a:noFill/>
            <a:miter lim="800000"/>
            <a:headEnd/>
            <a:tailEnd/>
          </a:ln>
          <a:effectLst/>
        </p:spPr>
      </p:pic>
      <p:sp>
        <p:nvSpPr>
          <p:cNvPr id="9" name="TextBox 8"/>
          <p:cNvSpPr txBox="1"/>
          <p:nvPr/>
        </p:nvSpPr>
        <p:spPr>
          <a:xfrm>
            <a:off x="570921" y="1806137"/>
            <a:ext cx="3377207" cy="461665"/>
          </a:xfrm>
          <a:prstGeom prst="rect">
            <a:avLst/>
          </a:prstGeom>
          <a:noFill/>
        </p:spPr>
        <p:txBody>
          <a:bodyPr wrap="none" rtlCol="0">
            <a:spAutoFit/>
          </a:bodyPr>
          <a:lstStyle/>
          <a:p>
            <a:r>
              <a:rPr lang="en-US" sz="2400" dirty="0">
                <a:solidFill>
                  <a:srgbClr val="002060"/>
                </a:solidFill>
                <a:latin typeface="Arial Rounded MT Bold" panose="020F0704030504030204" pitchFamily="34" charset="0"/>
              </a:rPr>
              <a:t>Storm Surge Warning</a:t>
            </a:r>
          </a:p>
        </p:txBody>
      </p:sp>
      <p:pic>
        <p:nvPicPr>
          <p:cNvPr id="10" name="Picture 9"/>
          <p:cNvPicPr preferRelativeResize="0">
            <a:picLocks/>
          </p:cNvPicPr>
          <p:nvPr/>
        </p:nvPicPr>
        <p:blipFill>
          <a:blip r:embed="rId3"/>
          <a:stretch>
            <a:fillRect/>
          </a:stretch>
        </p:blipFill>
        <p:spPr>
          <a:xfrm>
            <a:off x="18305" y="2285999"/>
            <a:ext cx="4453112" cy="3276601"/>
          </a:xfrm>
          <a:prstGeom prst="rect">
            <a:avLst/>
          </a:prstGeom>
          <a:ln>
            <a:noFill/>
          </a:ln>
        </p:spPr>
      </p:pic>
      <p:sp>
        <p:nvSpPr>
          <p:cNvPr id="6" name="Oval 5"/>
          <p:cNvSpPr/>
          <p:nvPr/>
        </p:nvSpPr>
        <p:spPr>
          <a:xfrm flipH="1">
            <a:off x="234959" y="171291"/>
            <a:ext cx="640080" cy="64008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7" name="Rectangle 60"/>
          <p:cNvSpPr>
            <a:spLocks noChangeArrowheads="1"/>
          </p:cNvSpPr>
          <p:nvPr/>
        </p:nvSpPr>
        <p:spPr bwMode="auto">
          <a:xfrm flipH="1">
            <a:off x="306374" y="76200"/>
            <a:ext cx="497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b="1">
                <a:solidFill>
                  <a:srgbClr val="FF9900"/>
                </a:solidFill>
                <a:cs typeface="Calibri" panose="020F0502020204030204" pitchFamily="34" charset="0"/>
              </a:rPr>
              <a:t>3</a:t>
            </a:r>
            <a:endParaRPr lang="en-US" altLang="en-US" sz="4800" b="1" dirty="0">
              <a:solidFill>
                <a:srgbClr val="FF9900"/>
              </a:solidFill>
              <a:cs typeface="Calibri" panose="020F0502020204030204" pitchFamily="34" charset="0"/>
            </a:endParaRPr>
          </a:p>
        </p:txBody>
      </p:sp>
      <p:sp>
        <p:nvSpPr>
          <p:cNvPr id="8" name="Text Box 2">
            <a:hlinkClick r:id="rId4" action="ppaction://hlinkpres?slideindex=1&amp;slidetitle="/>
          </p:cNvPr>
          <p:cNvSpPr txBox="1">
            <a:spLocks noChangeArrowheads="1"/>
          </p:cNvSpPr>
          <p:nvPr/>
        </p:nvSpPr>
        <p:spPr bwMode="auto">
          <a:xfrm>
            <a:off x="914609" y="171291"/>
            <a:ext cx="61719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000" b="1" spc="-100" dirty="0">
                <a:solidFill>
                  <a:srgbClr val="000099"/>
                </a:solidFill>
                <a:latin typeface="Tahoma" panose="020B0604030504040204" pitchFamily="34" charset="0"/>
                <a:ea typeface="Tahoma" panose="020B0604030504040204" pitchFamily="34" charset="0"/>
                <a:cs typeface="Tahoma" panose="020B0604030504040204" pitchFamily="34" charset="0"/>
              </a:rPr>
              <a:t>Multi-Hazard Early Warning System in PAGASA</a:t>
            </a:r>
          </a:p>
        </p:txBody>
      </p:sp>
    </p:spTree>
    <p:extLst>
      <p:ext uri="{BB962C8B-B14F-4D97-AF65-F5344CB8AC3E}">
        <p14:creationId xmlns:p14="http://schemas.microsoft.com/office/powerpoint/2010/main" val="1365705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1"/>
          <p:cNvGrpSpPr>
            <a:grpSpLocks/>
          </p:cNvGrpSpPr>
          <p:nvPr/>
        </p:nvGrpSpPr>
        <p:grpSpPr bwMode="auto">
          <a:xfrm>
            <a:off x="211138" y="228600"/>
            <a:ext cx="8723312" cy="6456363"/>
            <a:chOff x="133" y="144"/>
            <a:chExt cx="5495" cy="4067"/>
          </a:xfrm>
        </p:grpSpPr>
        <p:sp>
          <p:nvSpPr>
            <p:cNvPr id="5" name="Rounded Rectangle 4"/>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8199" name="Group 9"/>
            <p:cNvGrpSpPr>
              <a:grpSpLocks noChangeAspect="1"/>
            </p:cNvGrpSpPr>
            <p:nvPr/>
          </p:nvGrpSpPr>
          <p:grpSpPr bwMode="auto">
            <a:xfrm flipV="1">
              <a:off x="133" y="144"/>
              <a:ext cx="5495" cy="707"/>
              <a:chOff x="-3905250" y="4294188"/>
              <a:chExt cx="13011150" cy="1892300"/>
            </a:xfrm>
          </p:grpSpPr>
          <p:sp>
            <p:nvSpPr>
              <p:cNvPr id="8200" name="Freeform 1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sp>
            <p:nvSpPr>
              <p:cNvPr id="8201"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sp>
            <p:nvSpPr>
              <p:cNvPr id="8202"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PH"/>
              </a:p>
            </p:txBody>
          </p:sp>
          <p:sp>
            <p:nvSpPr>
              <p:cNvPr id="8203"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PH"/>
              </a:p>
            </p:txBody>
          </p:sp>
          <p:sp useBgFill="1">
            <p:nvSpPr>
              <p:cNvPr id="8204"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grpSp>
      </p:grpSp>
      <p:sp>
        <p:nvSpPr>
          <p:cNvPr id="12" name="Text Box 11"/>
          <p:cNvSpPr txBox="1">
            <a:spLocks noChangeArrowheads="1"/>
          </p:cNvSpPr>
          <p:nvPr/>
        </p:nvSpPr>
        <p:spPr bwMode="auto">
          <a:xfrm>
            <a:off x="914400" y="1828800"/>
            <a:ext cx="4064563" cy="3416320"/>
          </a:xfrm>
          <a:prstGeom prst="rect">
            <a:avLst/>
          </a:prstGeom>
          <a:noFill/>
          <a:ln w="12700" cap="sq">
            <a:noFill/>
            <a:miter lim="800000"/>
            <a:headEnd type="none" w="sm" len="sm"/>
            <a:tailEnd type="none" w="sm" len="sm"/>
          </a:ln>
        </p:spPr>
        <p:txBody>
          <a:bodyPr wrap="square">
            <a:sp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P</a:t>
            </a:r>
            <a:r>
              <a:rPr lang="en-US" sz="3600" b="1" dirty="0">
                <a:solidFill>
                  <a:srgbClr val="000066"/>
                </a:solidFill>
                <a:latin typeface="Tahoma" panose="020B0604030504040204" pitchFamily="34" charset="0"/>
                <a:ea typeface="Tahoma" panose="020B0604030504040204" pitchFamily="34" charset="0"/>
                <a:cs typeface="Tahoma" panose="020B0604030504040204" pitchFamily="34" charset="0"/>
              </a:rPr>
              <a:t>hilippine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sz="3600" b="1" dirty="0">
                <a:solidFill>
                  <a:srgbClr val="000066"/>
                </a:solidFill>
                <a:latin typeface="Tahoma" panose="020B0604030504040204" pitchFamily="34" charset="0"/>
                <a:ea typeface="Tahoma" panose="020B0604030504040204" pitchFamily="34" charset="0"/>
                <a:cs typeface="Tahoma" panose="020B0604030504040204" pitchFamily="34" charset="0"/>
              </a:rPr>
              <a:t>tmospheric,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G</a:t>
            </a:r>
            <a:r>
              <a:rPr lang="en-US" sz="3600" b="1" dirty="0">
                <a:solidFill>
                  <a:srgbClr val="000066"/>
                </a:solidFill>
                <a:latin typeface="Tahoma" panose="020B0604030504040204" pitchFamily="34" charset="0"/>
                <a:ea typeface="Tahoma" panose="020B0604030504040204" pitchFamily="34" charset="0"/>
                <a:cs typeface="Tahoma" panose="020B0604030504040204" pitchFamily="34" charset="0"/>
              </a:rPr>
              <a:t>eophysical &amp;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sz="3600" b="1" dirty="0">
                <a:solidFill>
                  <a:srgbClr val="000066"/>
                </a:solidFill>
                <a:latin typeface="Tahoma" panose="020B0604030504040204" pitchFamily="34" charset="0"/>
                <a:ea typeface="Tahoma" panose="020B0604030504040204" pitchFamily="34" charset="0"/>
                <a:cs typeface="Tahoma" panose="020B0604030504040204" pitchFamily="34" charset="0"/>
              </a:rPr>
              <a:t>stronomical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S</a:t>
            </a:r>
            <a:r>
              <a:rPr lang="en-US" sz="3600" b="1" dirty="0">
                <a:solidFill>
                  <a:srgbClr val="000066"/>
                </a:solidFill>
                <a:latin typeface="Tahoma" panose="020B0604030504040204" pitchFamily="34" charset="0"/>
                <a:ea typeface="Tahoma" panose="020B0604030504040204" pitchFamily="34" charset="0"/>
                <a:cs typeface="Tahoma" panose="020B0604030504040204" pitchFamily="34" charset="0"/>
              </a:rPr>
              <a:t>ervices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sz="3600" b="1" dirty="0">
                <a:solidFill>
                  <a:srgbClr val="000066"/>
                </a:solidFill>
                <a:latin typeface="Tahoma" panose="020B0604030504040204" pitchFamily="34" charset="0"/>
                <a:ea typeface="Tahoma" panose="020B0604030504040204" pitchFamily="34" charset="0"/>
                <a:cs typeface="Tahoma" panose="020B0604030504040204" pitchFamily="34" charset="0"/>
              </a:rPr>
              <a:t>dministration</a:t>
            </a:r>
            <a:endParaRPr lang="en-US" sz="2800" b="1" u="sng"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4" name="Object 1"/>
          <p:cNvGraphicFramePr>
            <a:graphicFrameLocks noChangeAspect="1"/>
          </p:cNvGraphicFramePr>
          <p:nvPr>
            <p:extLst>
              <p:ext uri="{D42A27DB-BD31-4B8C-83A1-F6EECF244321}">
                <p14:modId xmlns:p14="http://schemas.microsoft.com/office/powerpoint/2010/main" val="723282439"/>
              </p:ext>
            </p:extLst>
          </p:nvPr>
        </p:nvGraphicFramePr>
        <p:xfrm>
          <a:off x="7901487" y="340609"/>
          <a:ext cx="647700" cy="636588"/>
        </p:xfrm>
        <a:graphic>
          <a:graphicData uri="http://schemas.openxmlformats.org/presentationml/2006/ole">
            <mc:AlternateContent xmlns:mc="http://schemas.openxmlformats.org/markup-compatibility/2006">
              <mc:Choice xmlns:v="urn:schemas-microsoft-com:vml" Requires="v">
                <p:oleObj spid="_x0000_s9296" name="Picture" r:id="rId4" imgW="600978" imgH="590328" progId="Word.Picture.8">
                  <p:embed/>
                </p:oleObj>
              </mc:Choice>
              <mc:Fallback>
                <p:oleObj name="Picture" r:id="rId4" imgW="600978" imgH="590328" progId="Word.Picture.8">
                  <p:embed/>
                  <p:pic>
                    <p:nvPicPr>
                      <p:cNvPr id="7172" name="Object 1"/>
                      <p:cNvPicPr>
                        <a:picLocks noChangeAspect="1" noChangeArrowheads="1"/>
                      </p:cNvPicPr>
                      <p:nvPr/>
                    </p:nvPicPr>
                    <p:blipFill>
                      <a:blip r:embed="rId5">
                        <a:lum contrast="4000"/>
                        <a:extLst>
                          <a:ext uri="{28A0092B-C50C-407E-A947-70E740481C1C}">
                            <a14:useLocalDpi xmlns:a14="http://schemas.microsoft.com/office/drawing/2010/main" val="0"/>
                          </a:ext>
                        </a:extLst>
                      </a:blip>
                      <a:srcRect/>
                      <a:stretch>
                        <a:fillRect/>
                      </a:stretch>
                    </p:blipFill>
                    <p:spPr bwMode="auto">
                      <a:xfrm>
                        <a:off x="7901487" y="340609"/>
                        <a:ext cx="6477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 name="Straight Connector 3"/>
          <p:cNvCxnSpPr>
            <a:cxnSpLocks/>
          </p:cNvCxnSpPr>
          <p:nvPr/>
        </p:nvCxnSpPr>
        <p:spPr>
          <a:xfrm>
            <a:off x="4648200" y="1981200"/>
            <a:ext cx="0" cy="326392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57725" y="3536960"/>
            <a:ext cx="495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 Box 11"/>
          <p:cNvSpPr txBox="1">
            <a:spLocks noChangeArrowheads="1"/>
          </p:cNvSpPr>
          <p:nvPr/>
        </p:nvSpPr>
        <p:spPr bwMode="auto">
          <a:xfrm>
            <a:off x="4686300" y="2936795"/>
            <a:ext cx="4064563" cy="1200329"/>
          </a:xfrm>
          <a:prstGeom prst="rect">
            <a:avLst/>
          </a:prstGeom>
          <a:noFill/>
          <a:ln w="12700" cap="sq">
            <a:noFill/>
            <a:miter lim="800000"/>
            <a:headEnd type="none" w="sm" len="sm"/>
            <a:tailEnd type="none" w="sm" len="sm"/>
          </a:ln>
        </p:spPr>
        <p:txBody>
          <a:bodyPr wrap="square">
            <a:spAutoFit/>
          </a:bodyPr>
          <a:lstStyle/>
          <a:p>
            <a:pPr algn="ctr"/>
            <a:r>
              <a:rPr lang="en-US" sz="3600" b="1" dirty="0">
                <a:solidFill>
                  <a:srgbClr val="000066"/>
                </a:solidFill>
                <a:latin typeface="Tahoma" panose="020B0604030504040204" pitchFamily="34" charset="0"/>
                <a:ea typeface="Tahoma" panose="020B0604030504040204" pitchFamily="34" charset="0"/>
                <a:cs typeface="Tahoma" panose="020B0604030504040204" pitchFamily="34" charset="0"/>
              </a:rPr>
              <a:t>NMHS of the Philippines</a:t>
            </a:r>
          </a:p>
        </p:txBody>
      </p:sp>
      <p:sp>
        <p:nvSpPr>
          <p:cNvPr id="24" name="Oval 23"/>
          <p:cNvSpPr/>
          <p:nvPr/>
        </p:nvSpPr>
        <p:spPr>
          <a:xfrm flipH="1">
            <a:off x="134932" y="162812"/>
            <a:ext cx="640080" cy="64008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5" name="Rectangle 60"/>
          <p:cNvSpPr>
            <a:spLocks noChangeArrowheads="1"/>
          </p:cNvSpPr>
          <p:nvPr/>
        </p:nvSpPr>
        <p:spPr bwMode="auto">
          <a:xfrm flipH="1">
            <a:off x="206529" y="48671"/>
            <a:ext cx="496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b="1" dirty="0">
                <a:solidFill>
                  <a:srgbClr val="FF9900"/>
                </a:solidFill>
                <a:cs typeface="Calibri" panose="020F0502020204030204" pitchFamily="34" charset="0"/>
              </a:rPr>
              <a:t>1</a:t>
            </a:r>
          </a:p>
        </p:txBody>
      </p:sp>
      <p:sp>
        <p:nvSpPr>
          <p:cNvPr id="26" name="Text Box 2">
            <a:hlinkClick r:id="rId6" action="ppaction://hlinkpres?slideindex=1&amp;slidetitle="/>
          </p:cNvPr>
          <p:cNvSpPr txBox="1">
            <a:spLocks noChangeArrowheads="1"/>
          </p:cNvSpPr>
          <p:nvPr/>
        </p:nvSpPr>
        <p:spPr bwMode="auto">
          <a:xfrm>
            <a:off x="790576" y="47625"/>
            <a:ext cx="22098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Aft>
                <a:spcPct val="10000"/>
              </a:spcAft>
              <a:buFont typeface="Arial" panose="020B0604020202020204" pitchFamily="34" charset="0"/>
              <a:buNone/>
            </a:pPr>
            <a:r>
              <a:rPr lang="en-US" altLang="ja-JP" sz="1800" spc="-100" dirty="0">
                <a:solidFill>
                  <a:srgbClr val="003366"/>
                </a:solidFill>
                <a:latin typeface="Tahoma" panose="020B0604030504040204" pitchFamily="34" charset="0"/>
                <a:ea typeface="Tahoma" panose="020B0604030504040204" pitchFamily="34" charset="0"/>
                <a:cs typeface="Tahoma" panose="020B0604030504040204" pitchFamily="34" charset="0"/>
              </a:rPr>
              <a:t>Introduction</a:t>
            </a:r>
            <a:endParaRPr lang="en-US" altLang="en-US" sz="1800" spc="-100" dirty="0">
              <a:solidFill>
                <a:srgbClr val="003366"/>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 Box 2">
            <a:hlinkClick r:id="rId6" action="ppaction://hlinkpres?slideindex=1&amp;slidetitle="/>
          </p:cNvPr>
          <p:cNvSpPr txBox="1">
            <a:spLocks noChangeArrowheads="1"/>
          </p:cNvSpPr>
          <p:nvPr/>
        </p:nvSpPr>
        <p:spPr bwMode="auto">
          <a:xfrm>
            <a:off x="767843" y="295275"/>
            <a:ext cx="41661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Aft>
                <a:spcPct val="10000"/>
              </a:spcAft>
              <a:buNone/>
              <a:tabLst>
                <a:tab pos="171450" algn="l"/>
              </a:tabLst>
            </a:pPr>
            <a:r>
              <a:rPr lang="en-US" altLang="ja-JP" sz="2000" b="1" spc="-100" dirty="0">
                <a:solidFill>
                  <a:srgbClr val="FF99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PAGASA,                                             the NMHS of the Philippines</a:t>
            </a:r>
          </a:p>
        </p:txBody>
      </p:sp>
    </p:spTree>
    <p:extLst>
      <p:ext uri="{BB962C8B-B14F-4D97-AF65-F5344CB8AC3E}">
        <p14:creationId xmlns:p14="http://schemas.microsoft.com/office/powerpoint/2010/main" val="1450912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
            <a:extLst>
              <a:ext uri="{FF2B5EF4-FFF2-40B4-BE49-F238E27FC236}">
                <a16:creationId xmlns:a16="http://schemas.microsoft.com/office/drawing/2014/main" id="{BCFDAFD4-015C-4DA7-B340-DDCDFD1A02E5}"/>
              </a:ext>
            </a:extLst>
          </p:cNvPr>
          <p:cNvGrpSpPr>
            <a:grpSpLocks/>
          </p:cNvGrpSpPr>
          <p:nvPr/>
        </p:nvGrpSpPr>
        <p:grpSpPr bwMode="auto">
          <a:xfrm>
            <a:off x="76201" y="715"/>
            <a:ext cx="8991599" cy="6704886"/>
            <a:chOff x="153987" y="53330"/>
            <a:chExt cx="8721725" cy="6461126"/>
          </a:xfrm>
        </p:grpSpPr>
        <p:sp>
          <p:nvSpPr>
            <p:cNvPr id="11" name="Rounded Rectangle 86">
              <a:extLst>
                <a:ext uri="{FF2B5EF4-FFF2-40B4-BE49-F238E27FC236}">
                  <a16:creationId xmlns:a16="http://schemas.microsoft.com/office/drawing/2014/main" id="{F5D513E4-09B3-450A-9AF9-56DA5170F3A0}"/>
                </a:ext>
              </a:extLst>
            </p:cNvPr>
            <p:cNvSpPr/>
            <p:nvPr/>
          </p:nvSpPr>
          <p:spPr bwMode="auto">
            <a:xfrm flipV="1">
              <a:off x="169862" y="58093"/>
              <a:ext cx="8696325" cy="6456363"/>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eaLnBrk="1" fontAlgn="auto" hangingPunct="1">
                <a:spcBef>
                  <a:spcPts val="0"/>
                </a:spcBef>
                <a:spcAft>
                  <a:spcPts val="0"/>
                </a:spcAft>
                <a:defRPr/>
              </a:pPr>
              <a:endParaRPr lang="en-US" b="1"/>
            </a:p>
          </p:txBody>
        </p:sp>
        <p:grpSp>
          <p:nvGrpSpPr>
            <p:cNvPr id="12" name="Group 9">
              <a:extLst>
                <a:ext uri="{FF2B5EF4-FFF2-40B4-BE49-F238E27FC236}">
                  <a16:creationId xmlns:a16="http://schemas.microsoft.com/office/drawing/2014/main" id="{18B75F2A-BC0B-48AD-AEA9-1CB7881D2AE2}"/>
                </a:ext>
              </a:extLst>
            </p:cNvPr>
            <p:cNvGrpSpPr>
              <a:grpSpLocks noChangeAspect="1"/>
            </p:cNvGrpSpPr>
            <p:nvPr/>
          </p:nvGrpSpPr>
          <p:grpSpPr bwMode="auto">
            <a:xfrm flipV="1">
              <a:off x="153987" y="53330"/>
              <a:ext cx="8721725" cy="1123950"/>
              <a:chOff x="-3905250" y="4294188"/>
              <a:chExt cx="13011150" cy="1892300"/>
            </a:xfrm>
          </p:grpSpPr>
          <p:sp>
            <p:nvSpPr>
              <p:cNvPr id="13" name="Freeform 14">
                <a:extLst>
                  <a:ext uri="{FF2B5EF4-FFF2-40B4-BE49-F238E27FC236}">
                    <a16:creationId xmlns:a16="http://schemas.microsoft.com/office/drawing/2014/main" id="{F4D2D38F-B213-477E-A2F1-4FFAE202B289}"/>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sp>
            <p:nvSpPr>
              <p:cNvPr id="14" name="Freeform 18">
                <a:extLst>
                  <a:ext uri="{FF2B5EF4-FFF2-40B4-BE49-F238E27FC236}">
                    <a16:creationId xmlns:a16="http://schemas.microsoft.com/office/drawing/2014/main" id="{F4C98165-3B55-4F3D-B8C8-9A3680A6948F}"/>
                  </a:ext>
                </a:extLst>
              </p:cNvPr>
              <p:cNvSpPr>
                <a:spLocks/>
              </p:cNvSpPr>
              <p:nvPr/>
            </p:nvSpPr>
            <p:spPr bwMode="hidden">
              <a:xfrm>
                <a:off x="-309773" y="4318098"/>
                <a:ext cx="8279917" cy="120961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sp>
            <p:nvSpPr>
              <p:cNvPr id="15" name="Freeform 22">
                <a:extLst>
                  <a:ext uri="{FF2B5EF4-FFF2-40B4-BE49-F238E27FC236}">
                    <a16:creationId xmlns:a16="http://schemas.microsoft.com/office/drawing/2014/main" id="{0082222B-7BEA-4764-9C9E-2A5BF259C647}"/>
                  </a:ext>
                </a:extLst>
              </p:cNvPr>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nchorCtr="1"/>
              <a:lstStyle/>
              <a:p>
                <a:endParaRPr lang="en-PH"/>
              </a:p>
            </p:txBody>
          </p:sp>
          <p:sp>
            <p:nvSpPr>
              <p:cNvPr id="16" name="Freeform 26">
                <a:extLst>
                  <a:ext uri="{FF2B5EF4-FFF2-40B4-BE49-F238E27FC236}">
                    <a16:creationId xmlns:a16="http://schemas.microsoft.com/office/drawing/2014/main" id="{FF00AB34-3E47-4ED8-BC04-F63B526614C3}"/>
                  </a:ext>
                </a:extLst>
              </p:cNvPr>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nchorCtr="1"/>
              <a:lstStyle/>
              <a:p>
                <a:endParaRPr lang="en-PH"/>
              </a:p>
            </p:txBody>
          </p:sp>
          <p:sp useBgFill="1">
            <p:nvSpPr>
              <p:cNvPr id="17" name="Freeform 10">
                <a:extLst>
                  <a:ext uri="{FF2B5EF4-FFF2-40B4-BE49-F238E27FC236}">
                    <a16:creationId xmlns:a16="http://schemas.microsoft.com/office/drawing/2014/main" id="{0C417D71-8AA9-4D78-B4B2-B34102998419}"/>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grpSp>
      </p:grpSp>
      <p:pic>
        <p:nvPicPr>
          <p:cNvPr id="2" name="Picture 1"/>
          <p:cNvPicPr>
            <a:picLocks noChangeAspect="1"/>
          </p:cNvPicPr>
          <p:nvPr/>
        </p:nvPicPr>
        <p:blipFill rotWithShape="1">
          <a:blip r:embed="rId3"/>
          <a:srcRect l="375" t="5371" r="375" b="2067"/>
          <a:stretch/>
        </p:blipFill>
        <p:spPr>
          <a:xfrm>
            <a:off x="228600" y="1371600"/>
            <a:ext cx="5327641" cy="2571965"/>
          </a:xfrm>
          <a:prstGeom prst="rect">
            <a:avLst/>
          </a:prstGeom>
        </p:spPr>
      </p:pic>
      <p:cxnSp>
        <p:nvCxnSpPr>
          <p:cNvPr id="8" name="Elbow Connector 7"/>
          <p:cNvCxnSpPr/>
          <p:nvPr/>
        </p:nvCxnSpPr>
        <p:spPr>
          <a:xfrm rot="16200000" flipH="1">
            <a:off x="3731649" y="3261655"/>
            <a:ext cx="1058385" cy="762000"/>
          </a:xfrm>
          <a:prstGeom prst="bentConnector3">
            <a:avLst>
              <a:gd name="adj1" fmla="val 9949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rot="16200000" flipH="1">
            <a:off x="3731649" y="4328457"/>
            <a:ext cx="1058388" cy="762001"/>
          </a:xfrm>
          <a:prstGeom prst="bentConnector3">
            <a:avLst>
              <a:gd name="adj1" fmla="val 101297"/>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 Box 2">
            <a:hlinkClick r:id="rId4" action="ppaction://hlinkpres?slideindex=1&amp;slidetitle="/>
          </p:cNvPr>
          <p:cNvSpPr txBox="1">
            <a:spLocks noChangeArrowheads="1"/>
          </p:cNvSpPr>
          <p:nvPr/>
        </p:nvSpPr>
        <p:spPr bwMode="auto">
          <a:xfrm>
            <a:off x="4613266" y="3999607"/>
            <a:ext cx="44418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28600" indent="-228600">
              <a:spcBef>
                <a:spcPts val="0"/>
              </a:spcBef>
              <a:tabLst>
                <a:tab pos="228600" algn="l"/>
              </a:tabLst>
            </a:pPr>
            <a:r>
              <a:rPr lang="en-PH" sz="1600" spc="-100" dirty="0">
                <a:solidFill>
                  <a:srgbClr val="FF0000"/>
                </a:solidFill>
                <a:latin typeface="Tahoma" panose="020B0604030504040204" pitchFamily="34" charset="0"/>
                <a:ea typeface="Tahoma" panose="020B0604030504040204" pitchFamily="34" charset="0"/>
                <a:cs typeface="Tahoma" panose="020B0604030504040204" pitchFamily="34" charset="0"/>
              </a:rPr>
              <a:t>impact</a:t>
            </a:r>
          </a:p>
          <a:p>
            <a:pPr marL="228600" indent="-228600">
              <a:spcBef>
                <a:spcPts val="0"/>
              </a:spcBef>
              <a:tabLst>
                <a:tab pos="228600" algn="l"/>
              </a:tabLst>
            </a:pPr>
            <a:r>
              <a:rPr lang="en-PH" sz="1600" spc="-100" dirty="0">
                <a:solidFill>
                  <a:srgbClr val="FF0000"/>
                </a:solidFill>
                <a:latin typeface="Tahoma" panose="020B0604030504040204" pitchFamily="34" charset="0"/>
                <a:ea typeface="Tahoma" panose="020B0604030504040204" pitchFamily="34" charset="0"/>
                <a:cs typeface="Tahoma" panose="020B0604030504040204" pitchFamily="34" charset="0"/>
              </a:rPr>
              <a:t>use of easily understandable language </a:t>
            </a:r>
          </a:p>
          <a:p>
            <a:pPr marL="228600" indent="-228600">
              <a:spcBef>
                <a:spcPts val="0"/>
              </a:spcBef>
              <a:tabLst>
                <a:tab pos="228600" algn="l"/>
              </a:tabLst>
            </a:pPr>
            <a:r>
              <a:rPr lang="en-PH" sz="1600" spc="-100" dirty="0">
                <a:solidFill>
                  <a:srgbClr val="FF0000"/>
                </a:solidFill>
                <a:latin typeface="Tahoma" panose="020B0604030504040204" pitchFamily="34" charset="0"/>
                <a:ea typeface="Tahoma" panose="020B0604030504040204" pitchFamily="34" charset="0"/>
                <a:cs typeface="Tahoma" panose="020B0604030504040204" pitchFamily="34" charset="0"/>
              </a:rPr>
              <a:t>meets end user needs (i.e. thresholds, inundation) </a:t>
            </a:r>
          </a:p>
          <a:p>
            <a:pPr marL="0" indent="0" eaLnBrk="1" hangingPunct="1">
              <a:spcBef>
                <a:spcPct val="0"/>
              </a:spcBef>
              <a:buNone/>
              <a:defRPr/>
            </a:pPr>
            <a:endParaRPr lang="en-US" altLang="ja-JP" sz="1600" spc="-1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1" name="Text Box 2">
            <a:hlinkClick r:id="rId4" action="ppaction://hlinkpres?slideindex=1&amp;slidetitle="/>
          </p:cNvPr>
          <p:cNvSpPr txBox="1">
            <a:spLocks noChangeArrowheads="1"/>
          </p:cNvSpPr>
          <p:nvPr/>
        </p:nvSpPr>
        <p:spPr bwMode="auto">
          <a:xfrm>
            <a:off x="4618031" y="5030843"/>
            <a:ext cx="39004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28600" indent="-228600">
              <a:spcBef>
                <a:spcPts val="0"/>
              </a:spcBef>
              <a:tabLst>
                <a:tab pos="228600" algn="l"/>
              </a:tabLst>
              <a:defRPr/>
            </a:pPr>
            <a:r>
              <a:rPr lang="en-US" altLang="ja-JP" sz="1600" spc="-100" dirty="0">
                <a:solidFill>
                  <a:srgbClr val="FF0000"/>
                </a:solidFill>
                <a:latin typeface="Tahoma" panose="020B0604030504040204" pitchFamily="34" charset="0"/>
                <a:ea typeface="Tahoma" panose="020B0604030504040204" pitchFamily="34" charset="0"/>
                <a:cs typeface="Tahoma" panose="020B0604030504040204" pitchFamily="34" charset="0"/>
              </a:rPr>
              <a:t>forecast uncertainty</a:t>
            </a:r>
          </a:p>
          <a:p>
            <a:pPr marL="228600" indent="-228600">
              <a:spcBef>
                <a:spcPts val="0"/>
              </a:spcBef>
              <a:tabLst>
                <a:tab pos="228600" algn="l"/>
              </a:tabLst>
              <a:defRPr/>
            </a:pPr>
            <a:r>
              <a:rPr lang="en-US" altLang="ja-JP" sz="1600" spc="-100" dirty="0">
                <a:solidFill>
                  <a:srgbClr val="FF0000"/>
                </a:solidFill>
                <a:latin typeface="Tahoma" panose="020B0604030504040204" pitchFamily="34" charset="0"/>
                <a:ea typeface="Tahoma" panose="020B0604030504040204" pitchFamily="34" charset="0"/>
                <a:cs typeface="Tahoma" panose="020B0604030504040204" pitchFamily="34" charset="0"/>
              </a:rPr>
              <a:t>Further enhancement of IEC campaign</a:t>
            </a:r>
          </a:p>
        </p:txBody>
      </p:sp>
      <p:sp>
        <p:nvSpPr>
          <p:cNvPr id="18" name="Text Box 2">
            <a:extLst>
              <a:ext uri="{FF2B5EF4-FFF2-40B4-BE49-F238E27FC236}">
                <a16:creationId xmlns:a16="http://schemas.microsoft.com/office/drawing/2014/main" id="{2D84D3AA-18F7-463C-A764-6544B47B48C6}"/>
              </a:ext>
            </a:extLst>
          </p:cNvPr>
          <p:cNvSpPr txBox="1">
            <a:spLocks noChangeArrowheads="1"/>
          </p:cNvSpPr>
          <p:nvPr/>
        </p:nvSpPr>
        <p:spPr bwMode="auto">
          <a:xfrm>
            <a:off x="946454" y="288151"/>
            <a:ext cx="28246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800" b="1" spc="-1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Gaps</a:t>
            </a:r>
          </a:p>
        </p:txBody>
      </p:sp>
      <p:sp>
        <p:nvSpPr>
          <p:cNvPr id="19" name="Oval 18">
            <a:extLst>
              <a:ext uri="{FF2B5EF4-FFF2-40B4-BE49-F238E27FC236}">
                <a16:creationId xmlns:a16="http://schemas.microsoft.com/office/drawing/2014/main" id="{B49CAE95-EC65-4805-89A5-8D83F84D02FD}"/>
              </a:ext>
            </a:extLst>
          </p:cNvPr>
          <p:cNvSpPr/>
          <p:nvPr/>
        </p:nvSpPr>
        <p:spPr>
          <a:xfrm flipH="1">
            <a:off x="234959" y="171291"/>
            <a:ext cx="640080" cy="64008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0" name="Rectangle 60">
            <a:extLst>
              <a:ext uri="{FF2B5EF4-FFF2-40B4-BE49-F238E27FC236}">
                <a16:creationId xmlns:a16="http://schemas.microsoft.com/office/drawing/2014/main" id="{875993EB-57C8-4AC9-BF7E-86616FBB60A1}"/>
              </a:ext>
            </a:extLst>
          </p:cNvPr>
          <p:cNvSpPr>
            <a:spLocks noChangeArrowheads="1"/>
          </p:cNvSpPr>
          <p:nvPr/>
        </p:nvSpPr>
        <p:spPr bwMode="auto">
          <a:xfrm flipH="1">
            <a:off x="306373" y="76200"/>
            <a:ext cx="4972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b="1" dirty="0">
                <a:solidFill>
                  <a:srgbClr val="FF9900"/>
                </a:solidFill>
                <a:cs typeface="Calibri" panose="020F0502020204030204" pitchFamily="34" charset="0"/>
              </a:rPr>
              <a:t>4</a:t>
            </a:r>
          </a:p>
        </p:txBody>
      </p:sp>
    </p:spTree>
    <p:extLst>
      <p:ext uri="{BB962C8B-B14F-4D97-AF65-F5344CB8AC3E}">
        <p14:creationId xmlns:p14="http://schemas.microsoft.com/office/powerpoint/2010/main" val="963283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26E24E2-4C80-49C3-B820-45D2EFE1C5C0}"/>
              </a:ext>
            </a:extLst>
          </p:cNvPr>
          <p:cNvGrpSpPr>
            <a:grpSpLocks/>
          </p:cNvGrpSpPr>
          <p:nvPr/>
        </p:nvGrpSpPr>
        <p:grpSpPr bwMode="auto">
          <a:xfrm>
            <a:off x="0" y="0"/>
            <a:ext cx="9144001" cy="6858000"/>
            <a:chOff x="133" y="144"/>
            <a:chExt cx="5495" cy="4067"/>
          </a:xfrm>
        </p:grpSpPr>
        <p:sp>
          <p:nvSpPr>
            <p:cNvPr id="7" name="Rounded Rectangle 22">
              <a:extLst>
                <a:ext uri="{FF2B5EF4-FFF2-40B4-BE49-F238E27FC236}">
                  <a16:creationId xmlns:a16="http://schemas.microsoft.com/office/drawing/2014/main" id="{2ECB814A-E935-4838-AA32-E6D0BF63C2F0}"/>
                </a:ext>
              </a:extLst>
            </p:cNvPr>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8" name="Group 9">
              <a:extLst>
                <a:ext uri="{FF2B5EF4-FFF2-40B4-BE49-F238E27FC236}">
                  <a16:creationId xmlns:a16="http://schemas.microsoft.com/office/drawing/2014/main" id="{2753569D-3846-4CCC-A266-99F868C83CD0}"/>
                </a:ext>
              </a:extLst>
            </p:cNvPr>
            <p:cNvGrpSpPr>
              <a:grpSpLocks noChangeAspect="1"/>
            </p:cNvGrpSpPr>
            <p:nvPr/>
          </p:nvGrpSpPr>
          <p:grpSpPr bwMode="auto">
            <a:xfrm flipV="1">
              <a:off x="133" y="144"/>
              <a:ext cx="5495" cy="707"/>
              <a:chOff x="-3905250" y="4294188"/>
              <a:chExt cx="13011150" cy="1892300"/>
            </a:xfrm>
          </p:grpSpPr>
          <p:sp>
            <p:nvSpPr>
              <p:cNvPr id="9" name="Freeform 24">
                <a:extLst>
                  <a:ext uri="{FF2B5EF4-FFF2-40B4-BE49-F238E27FC236}">
                    <a16:creationId xmlns:a16="http://schemas.microsoft.com/office/drawing/2014/main" id="{21AD725D-742A-474E-A9A1-44C15D6B5F0A}"/>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0" name="Freeform 18">
                <a:extLst>
                  <a:ext uri="{FF2B5EF4-FFF2-40B4-BE49-F238E27FC236}">
                    <a16:creationId xmlns:a16="http://schemas.microsoft.com/office/drawing/2014/main" id="{B039AF42-01AF-45B2-98CA-AD948C8231C4}"/>
                  </a:ext>
                </a:extLst>
              </p:cNvPr>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11" name="Freeform 10">
                <a:extLst>
                  <a:ext uri="{FF2B5EF4-FFF2-40B4-BE49-F238E27FC236}">
                    <a16:creationId xmlns:a16="http://schemas.microsoft.com/office/drawing/2014/main" id="{7B554EA0-8A1F-4062-9F44-940EBE63ED33}"/>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sp>
        <p:nvSpPr>
          <p:cNvPr id="16" name="Rectangle 15">
            <a:extLst>
              <a:ext uri="{FF2B5EF4-FFF2-40B4-BE49-F238E27FC236}">
                <a16:creationId xmlns:a16="http://schemas.microsoft.com/office/drawing/2014/main" id="{2F119C55-5E86-45EB-B222-77398C229285}"/>
              </a:ext>
            </a:extLst>
          </p:cNvPr>
          <p:cNvSpPr/>
          <p:nvPr/>
        </p:nvSpPr>
        <p:spPr>
          <a:xfrm>
            <a:off x="582999" y="1332096"/>
            <a:ext cx="7772400" cy="1323439"/>
          </a:xfrm>
          <a:prstGeom prst="rect">
            <a:avLst/>
          </a:prstGeom>
        </p:spPr>
        <p:txBody>
          <a:bodyPr wrap="square">
            <a:spAutoFit/>
          </a:bodyPr>
          <a:lstStyle/>
          <a:p>
            <a:pPr algn="just"/>
            <a:r>
              <a:rPr lang="en-PH" sz="2000" dirty="0">
                <a:latin typeface="Tahoma" panose="020B0604030504040204" pitchFamily="34" charset="0"/>
                <a:ea typeface="Tahoma" panose="020B0604030504040204" pitchFamily="34" charset="0"/>
                <a:cs typeface="Tahoma" panose="020B0604030504040204" pitchFamily="34" charset="0"/>
              </a:rPr>
              <a:t>The tendency for citizens </a:t>
            </a:r>
            <a:r>
              <a:rPr lang="en-PH" sz="20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to respond to risk information </a:t>
            </a:r>
            <a:r>
              <a:rPr lang="en-PH" sz="2000" dirty="0">
                <a:latin typeface="Tahoma" panose="020B0604030504040204" pitchFamily="34" charset="0"/>
                <a:ea typeface="Tahoma" panose="020B0604030504040204" pitchFamily="34" charset="0"/>
                <a:cs typeface="Tahoma" panose="020B0604030504040204" pitchFamily="34" charset="0"/>
              </a:rPr>
              <a:t>and ultimately survive the threat is influenced by many factors that </a:t>
            </a:r>
            <a:r>
              <a:rPr lang="en-PH" sz="20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go beyond receiving accurate and timely information </a:t>
            </a:r>
            <a:r>
              <a:rPr lang="en-PH" sz="2000" dirty="0">
                <a:latin typeface="Tahoma" panose="020B0604030504040204" pitchFamily="34" charset="0"/>
                <a:ea typeface="Tahoma" panose="020B0604030504040204" pitchFamily="34" charset="0"/>
                <a:cs typeface="Tahoma" panose="020B0604030504040204" pitchFamily="34" charset="0"/>
              </a:rPr>
              <a:t>(Morrow and </a:t>
            </a:r>
            <a:r>
              <a:rPr lang="en-PH" sz="2000" dirty="0" err="1">
                <a:latin typeface="Tahoma" panose="020B0604030504040204" pitchFamily="34" charset="0"/>
                <a:ea typeface="Tahoma" panose="020B0604030504040204" pitchFamily="34" charset="0"/>
                <a:cs typeface="Tahoma" panose="020B0604030504040204" pitchFamily="34" charset="0"/>
              </a:rPr>
              <a:t>Lazo</a:t>
            </a:r>
            <a:r>
              <a:rPr lang="en-PH" sz="2000" dirty="0">
                <a:latin typeface="Tahoma" panose="020B0604030504040204" pitchFamily="34" charset="0"/>
                <a:ea typeface="Tahoma" panose="020B0604030504040204" pitchFamily="34" charset="0"/>
                <a:cs typeface="Tahoma" panose="020B0604030504040204" pitchFamily="34" charset="0"/>
              </a:rPr>
              <a:t>, 2015).</a:t>
            </a:r>
          </a:p>
        </p:txBody>
      </p:sp>
      <p:sp>
        <p:nvSpPr>
          <p:cNvPr id="17" name="Rectangle 16">
            <a:extLst>
              <a:ext uri="{FF2B5EF4-FFF2-40B4-BE49-F238E27FC236}">
                <a16:creationId xmlns:a16="http://schemas.microsoft.com/office/drawing/2014/main" id="{E6BCB96B-471E-45BB-8EBC-61C1C715C12C}"/>
              </a:ext>
            </a:extLst>
          </p:cNvPr>
          <p:cNvSpPr/>
          <p:nvPr/>
        </p:nvSpPr>
        <p:spPr>
          <a:xfrm>
            <a:off x="582999" y="2614910"/>
            <a:ext cx="7772400" cy="400110"/>
          </a:xfrm>
          <a:prstGeom prst="rect">
            <a:avLst/>
          </a:prstGeom>
        </p:spPr>
        <p:txBody>
          <a:bodyPr wrap="square">
            <a:spAutoFit/>
          </a:bodyPr>
          <a:lstStyle/>
          <a:p>
            <a:pPr algn="r"/>
            <a:r>
              <a:rPr lang="en-PH" sz="2000" i="1" dirty="0">
                <a:latin typeface="Tahoma" panose="020B0604030504040204" pitchFamily="34" charset="0"/>
                <a:ea typeface="Tahoma" panose="020B0604030504040204" pitchFamily="34" charset="0"/>
                <a:cs typeface="Tahoma" panose="020B0604030504040204" pitchFamily="34" charset="0"/>
              </a:rPr>
              <a:t>- </a:t>
            </a:r>
            <a:r>
              <a:rPr kumimoji="1" lang="en-PH" sz="1600" i="1" dirty="0">
                <a:latin typeface="Tahoma" panose="020B0604030504040204" pitchFamily="34" charset="0"/>
                <a:ea typeface="Tahoma" panose="020B0604030504040204" pitchFamily="34" charset="0"/>
                <a:cs typeface="Tahoma" panose="020B0604030504040204" pitchFamily="34" charset="0"/>
              </a:rPr>
              <a:t>Morrow and </a:t>
            </a:r>
            <a:r>
              <a:rPr kumimoji="1" lang="en-PH" sz="1600" i="1" dirty="0" err="1">
                <a:latin typeface="Tahoma" panose="020B0604030504040204" pitchFamily="34" charset="0"/>
                <a:ea typeface="Tahoma" panose="020B0604030504040204" pitchFamily="34" charset="0"/>
                <a:cs typeface="Tahoma" panose="020B0604030504040204" pitchFamily="34" charset="0"/>
              </a:rPr>
              <a:t>Lazo</a:t>
            </a:r>
            <a:r>
              <a:rPr kumimoji="1" lang="en-PH" sz="1600" i="1" dirty="0">
                <a:latin typeface="Tahoma" panose="020B0604030504040204" pitchFamily="34" charset="0"/>
                <a:ea typeface="Tahoma" panose="020B0604030504040204" pitchFamily="34" charset="0"/>
                <a:cs typeface="Tahoma" panose="020B0604030504040204" pitchFamily="34" charset="0"/>
              </a:rPr>
              <a:t>, 2015</a:t>
            </a:r>
          </a:p>
        </p:txBody>
      </p:sp>
      <p:sp>
        <p:nvSpPr>
          <p:cNvPr id="18" name="TextBox 9">
            <a:extLst>
              <a:ext uri="{FF2B5EF4-FFF2-40B4-BE49-F238E27FC236}">
                <a16:creationId xmlns:a16="http://schemas.microsoft.com/office/drawing/2014/main" id="{52FEBAA3-2C14-429B-9E0E-C860AE5969B6}"/>
              </a:ext>
            </a:extLst>
          </p:cNvPr>
          <p:cNvSpPr txBox="1">
            <a:spLocks noChangeArrowheads="1"/>
          </p:cNvSpPr>
          <p:nvPr/>
        </p:nvSpPr>
        <p:spPr bwMode="auto">
          <a:xfrm>
            <a:off x="685800" y="3842981"/>
            <a:ext cx="811680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defRPr/>
            </a:pPr>
            <a:r>
              <a:rPr lang="en-US" altLang="ko-KR" sz="2000" dirty="0">
                <a:latin typeface="Tahoma" panose="020B0604030504040204" pitchFamily="34" charset="0"/>
                <a:ea typeface="Tahoma" panose="020B0604030504040204" pitchFamily="34" charset="0"/>
                <a:cs typeface="Tahoma" panose="020B0604030504040204" pitchFamily="34" charset="0"/>
              </a:rPr>
              <a:t>It is </a:t>
            </a:r>
            <a:r>
              <a:rPr lang="en-US" altLang="ko-KR" sz="20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no longer enough to provide a good weather forecast </a:t>
            </a:r>
            <a:r>
              <a:rPr lang="en-US" altLang="ko-KR" sz="2000" dirty="0">
                <a:latin typeface="Tahoma" panose="020B0604030504040204" pitchFamily="34" charset="0"/>
                <a:ea typeface="Tahoma" panose="020B0604030504040204" pitchFamily="34" charset="0"/>
                <a:cs typeface="Tahoma" panose="020B0604030504040204" pitchFamily="34" charset="0"/>
              </a:rPr>
              <a:t>or warning – people are now demanding information about </a:t>
            </a:r>
            <a:r>
              <a:rPr lang="en-US" altLang="ko-KR" sz="20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what to do </a:t>
            </a:r>
            <a:r>
              <a:rPr lang="en-US" altLang="ko-KR" sz="2000" dirty="0">
                <a:latin typeface="Tahoma" panose="020B0604030504040204" pitchFamily="34" charset="0"/>
                <a:ea typeface="Tahoma" panose="020B0604030504040204" pitchFamily="34" charset="0"/>
                <a:cs typeface="Tahoma" panose="020B0604030504040204" pitchFamily="34" charset="0"/>
              </a:rPr>
              <a:t>to ensure their safety and protect their property </a:t>
            </a:r>
          </a:p>
        </p:txBody>
      </p:sp>
      <p:sp>
        <p:nvSpPr>
          <p:cNvPr id="19" name="TextBox 9">
            <a:extLst>
              <a:ext uri="{FF2B5EF4-FFF2-40B4-BE49-F238E27FC236}">
                <a16:creationId xmlns:a16="http://schemas.microsoft.com/office/drawing/2014/main" id="{E19E1A70-0F67-4BDA-8E14-09F2C387B112}"/>
              </a:ext>
            </a:extLst>
          </p:cNvPr>
          <p:cNvSpPr txBox="1">
            <a:spLocks noChangeArrowheads="1"/>
          </p:cNvSpPr>
          <p:nvPr/>
        </p:nvSpPr>
        <p:spPr bwMode="auto">
          <a:xfrm>
            <a:off x="5293642" y="5060863"/>
            <a:ext cx="38130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marL="114300" indent="-114300" eaLnBrk="1" hangingPunct="1">
              <a:defRPr/>
            </a:pPr>
            <a:r>
              <a:rPr lang="en-US" altLang="ko-KR" sz="1600" i="1" dirty="0">
                <a:latin typeface="Tahoma" panose="020B0604030504040204" pitchFamily="34" charset="0"/>
                <a:ea typeface="Tahoma" panose="020B0604030504040204" pitchFamily="34" charset="0"/>
                <a:cs typeface="Tahoma" panose="020B0604030504040204" pitchFamily="34" charset="0"/>
              </a:rPr>
              <a:t>- WMO(2015), Guidelines on Multi-hazard Impact-based Forecast and Warning Services</a:t>
            </a:r>
            <a:endParaRPr lang="ko-KR" altLang="en-US" sz="1600" i="1"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9654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26E24E2-4C80-49C3-B820-45D2EFE1C5C0}"/>
              </a:ext>
            </a:extLst>
          </p:cNvPr>
          <p:cNvGrpSpPr>
            <a:grpSpLocks/>
          </p:cNvGrpSpPr>
          <p:nvPr/>
        </p:nvGrpSpPr>
        <p:grpSpPr bwMode="auto">
          <a:xfrm>
            <a:off x="0" y="0"/>
            <a:ext cx="9144001" cy="6858000"/>
            <a:chOff x="133" y="144"/>
            <a:chExt cx="5495" cy="4067"/>
          </a:xfrm>
        </p:grpSpPr>
        <p:sp>
          <p:nvSpPr>
            <p:cNvPr id="7" name="Rounded Rectangle 22">
              <a:extLst>
                <a:ext uri="{FF2B5EF4-FFF2-40B4-BE49-F238E27FC236}">
                  <a16:creationId xmlns:a16="http://schemas.microsoft.com/office/drawing/2014/main" id="{2ECB814A-E935-4838-AA32-E6D0BF63C2F0}"/>
                </a:ext>
              </a:extLst>
            </p:cNvPr>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8" name="Group 9">
              <a:extLst>
                <a:ext uri="{FF2B5EF4-FFF2-40B4-BE49-F238E27FC236}">
                  <a16:creationId xmlns:a16="http://schemas.microsoft.com/office/drawing/2014/main" id="{2753569D-3846-4CCC-A266-99F868C83CD0}"/>
                </a:ext>
              </a:extLst>
            </p:cNvPr>
            <p:cNvGrpSpPr>
              <a:grpSpLocks noChangeAspect="1"/>
            </p:cNvGrpSpPr>
            <p:nvPr/>
          </p:nvGrpSpPr>
          <p:grpSpPr bwMode="auto">
            <a:xfrm flipV="1">
              <a:off x="133" y="144"/>
              <a:ext cx="5495" cy="707"/>
              <a:chOff x="-3905250" y="4294188"/>
              <a:chExt cx="13011150" cy="1892300"/>
            </a:xfrm>
          </p:grpSpPr>
          <p:sp>
            <p:nvSpPr>
              <p:cNvPr id="9" name="Freeform 24">
                <a:extLst>
                  <a:ext uri="{FF2B5EF4-FFF2-40B4-BE49-F238E27FC236}">
                    <a16:creationId xmlns:a16="http://schemas.microsoft.com/office/drawing/2014/main" id="{21AD725D-742A-474E-A9A1-44C15D6B5F0A}"/>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0" name="Freeform 18">
                <a:extLst>
                  <a:ext uri="{FF2B5EF4-FFF2-40B4-BE49-F238E27FC236}">
                    <a16:creationId xmlns:a16="http://schemas.microsoft.com/office/drawing/2014/main" id="{B039AF42-01AF-45B2-98CA-AD948C8231C4}"/>
                  </a:ext>
                </a:extLst>
              </p:cNvPr>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11" name="Freeform 10">
                <a:extLst>
                  <a:ext uri="{FF2B5EF4-FFF2-40B4-BE49-F238E27FC236}">
                    <a16:creationId xmlns:a16="http://schemas.microsoft.com/office/drawing/2014/main" id="{7B554EA0-8A1F-4062-9F44-940EBE63ED33}"/>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sp>
        <p:nvSpPr>
          <p:cNvPr id="12" name="Text Box 2">
            <a:extLst>
              <a:ext uri="{FF2B5EF4-FFF2-40B4-BE49-F238E27FC236}">
                <a16:creationId xmlns:a16="http://schemas.microsoft.com/office/drawing/2014/main" id="{2D84D3AA-18F7-463C-A764-6544B47B48C6}"/>
              </a:ext>
            </a:extLst>
          </p:cNvPr>
          <p:cNvSpPr txBox="1">
            <a:spLocks noChangeArrowheads="1"/>
          </p:cNvSpPr>
          <p:nvPr/>
        </p:nvSpPr>
        <p:spPr bwMode="auto">
          <a:xfrm>
            <a:off x="946454" y="300335"/>
            <a:ext cx="46923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400" b="1" spc="-1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Current Initiatives</a:t>
            </a:r>
          </a:p>
        </p:txBody>
      </p:sp>
      <p:sp>
        <p:nvSpPr>
          <p:cNvPr id="13" name="Oval 12">
            <a:extLst>
              <a:ext uri="{FF2B5EF4-FFF2-40B4-BE49-F238E27FC236}">
                <a16:creationId xmlns:a16="http://schemas.microsoft.com/office/drawing/2014/main" id="{B49CAE95-EC65-4805-89A5-8D83F84D02FD}"/>
              </a:ext>
            </a:extLst>
          </p:cNvPr>
          <p:cNvSpPr/>
          <p:nvPr/>
        </p:nvSpPr>
        <p:spPr>
          <a:xfrm flipH="1">
            <a:off x="234959" y="171291"/>
            <a:ext cx="640080" cy="64008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4" name="Rectangle 60">
            <a:extLst>
              <a:ext uri="{FF2B5EF4-FFF2-40B4-BE49-F238E27FC236}">
                <a16:creationId xmlns:a16="http://schemas.microsoft.com/office/drawing/2014/main" id="{875993EB-57C8-4AC9-BF7E-86616FBB60A1}"/>
              </a:ext>
            </a:extLst>
          </p:cNvPr>
          <p:cNvSpPr>
            <a:spLocks noChangeArrowheads="1"/>
          </p:cNvSpPr>
          <p:nvPr/>
        </p:nvSpPr>
        <p:spPr bwMode="auto">
          <a:xfrm flipH="1">
            <a:off x="306373" y="76200"/>
            <a:ext cx="4972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b="1" dirty="0">
                <a:solidFill>
                  <a:srgbClr val="FF9900"/>
                </a:solidFill>
                <a:cs typeface="Calibri" panose="020F0502020204030204" pitchFamily="34" charset="0"/>
              </a:rPr>
              <a:t>5</a:t>
            </a:r>
          </a:p>
        </p:txBody>
      </p:sp>
      <p:sp>
        <p:nvSpPr>
          <p:cNvPr id="16" name="Rectangle: Diagonal Corners Rounded 15">
            <a:extLst>
              <a:ext uri="{FF2B5EF4-FFF2-40B4-BE49-F238E27FC236}">
                <a16:creationId xmlns:a16="http://schemas.microsoft.com/office/drawing/2014/main" id="{5A99BD4B-D6D8-40C9-8B69-1F8AE39A33A4}"/>
              </a:ext>
            </a:extLst>
          </p:cNvPr>
          <p:cNvSpPr/>
          <p:nvPr/>
        </p:nvSpPr>
        <p:spPr>
          <a:xfrm>
            <a:off x="554999" y="1480333"/>
            <a:ext cx="7791301" cy="4186264"/>
          </a:xfrm>
          <a:prstGeom prst="round2DiagRect">
            <a:avLst/>
          </a:prstGeom>
          <a:solidFill>
            <a:srgbClr val="FFFFE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55979" y="1752601"/>
            <a:ext cx="6970580" cy="3810000"/>
          </a:xfrm>
        </p:spPr>
        <p:txBody>
          <a:bodyPr>
            <a:noAutofit/>
          </a:bodyPr>
          <a:lstStyle/>
          <a:p>
            <a:pPr marL="346472" indent="-222647" algn="just"/>
            <a:r>
              <a:rPr lang="en-US" sz="1800" dirty="0">
                <a:latin typeface="Tahoma" panose="020B0604030504040204" pitchFamily="34" charset="0"/>
                <a:ea typeface="Tahoma" panose="020B0604030504040204" pitchFamily="34" charset="0"/>
                <a:cs typeface="Tahoma" panose="020B0604030504040204" pitchFamily="34" charset="0"/>
              </a:rPr>
              <a:t>R&amp;D Development of Improved Impact-based Forecasting Approaches- Newton </a:t>
            </a:r>
            <a:r>
              <a:rPr lang="en-US" sz="1800" dirty="0" err="1">
                <a:latin typeface="Tahoma" panose="020B0604030504040204" pitchFamily="34" charset="0"/>
                <a:ea typeface="Tahoma" panose="020B0604030504040204" pitchFamily="34" charset="0"/>
                <a:cs typeface="Tahoma" panose="020B0604030504040204" pitchFamily="34" charset="0"/>
              </a:rPr>
              <a:t>Agham</a:t>
            </a:r>
            <a:r>
              <a:rPr lang="en-US" sz="1800" dirty="0">
                <a:latin typeface="Tahoma" panose="020B0604030504040204" pitchFamily="34" charset="0"/>
                <a:ea typeface="Tahoma" panose="020B0604030504040204" pitchFamily="34" charset="0"/>
                <a:cs typeface="Tahoma" panose="020B0604030504040204" pitchFamily="34" charset="0"/>
              </a:rPr>
              <a:t> project with UKMO (on going)</a:t>
            </a:r>
          </a:p>
          <a:p>
            <a:pPr marL="123825" indent="0" algn="just">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6472" indent="-222647" algn="just"/>
            <a:r>
              <a:rPr lang="en-US" sz="1800" dirty="0">
                <a:latin typeface="Tahoma" panose="020B0604030504040204" pitchFamily="34" charset="0"/>
                <a:ea typeface="Tahoma" panose="020B0604030504040204" pitchFamily="34" charset="0"/>
                <a:cs typeface="Tahoma" panose="020B0604030504040204" pitchFamily="34" charset="0"/>
              </a:rPr>
              <a:t>R&amp;D project on Weather and Climate Science for Service Partnership for Southeast Asia (recently started)</a:t>
            </a:r>
          </a:p>
          <a:p>
            <a:pPr marL="123825" indent="0" algn="just">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6472" indent="-222647" algn="just"/>
            <a:r>
              <a:rPr lang="en-US" sz="1800" dirty="0">
                <a:latin typeface="Tahoma" panose="020B0604030504040204" pitchFamily="34" charset="0"/>
                <a:ea typeface="Tahoma" panose="020B0604030504040204" pitchFamily="34" charset="0"/>
                <a:cs typeface="Tahoma" panose="020B0604030504040204" pitchFamily="34" charset="0"/>
              </a:rPr>
              <a:t>Develop user-oriented Impact Based Forecast through building partnership (High Impact Weather and Climate Extremes-ENSO)</a:t>
            </a:r>
          </a:p>
          <a:p>
            <a:pPr marL="123825" indent="0" algn="just">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6472" indent="-222647" algn="just"/>
            <a:r>
              <a:rPr lang="en-US" sz="1800" dirty="0">
                <a:latin typeface="Tahoma" panose="020B0604030504040204" pitchFamily="34" charset="0"/>
                <a:ea typeface="Tahoma" panose="020B0604030504040204" pitchFamily="34" charset="0"/>
                <a:cs typeface="Tahoma" panose="020B0604030504040204" pitchFamily="34" charset="0"/>
              </a:rPr>
              <a:t>Close engagement and interaction with Stakeholders to further refine current impact warnings</a:t>
            </a:r>
            <a:endParaRPr lang="en-US" sz="1800" dirty="0">
              <a:solidFill>
                <a:srgbClr val="0033CC"/>
              </a:solidFill>
              <a:latin typeface="Tahoma" panose="020B0604030504040204" pitchFamily="34" charset="0"/>
              <a:ea typeface="Tahoma" panose="020B0604030504040204" pitchFamily="34" charset="0"/>
              <a:cs typeface="Tahoma" panose="020B0604030504040204" pitchFamily="34" charset="0"/>
            </a:endParaRPr>
          </a:p>
          <a:p>
            <a:endParaRPr lang="en-US" sz="1800"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114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26E24E2-4C80-49C3-B820-45D2EFE1C5C0}"/>
              </a:ext>
            </a:extLst>
          </p:cNvPr>
          <p:cNvGrpSpPr>
            <a:grpSpLocks/>
          </p:cNvGrpSpPr>
          <p:nvPr/>
        </p:nvGrpSpPr>
        <p:grpSpPr bwMode="auto">
          <a:xfrm>
            <a:off x="0" y="0"/>
            <a:ext cx="9144001" cy="6858000"/>
            <a:chOff x="133" y="144"/>
            <a:chExt cx="5495" cy="4067"/>
          </a:xfrm>
        </p:grpSpPr>
        <p:sp>
          <p:nvSpPr>
            <p:cNvPr id="7" name="Rounded Rectangle 22">
              <a:extLst>
                <a:ext uri="{FF2B5EF4-FFF2-40B4-BE49-F238E27FC236}">
                  <a16:creationId xmlns:a16="http://schemas.microsoft.com/office/drawing/2014/main" id="{2ECB814A-E935-4838-AA32-E6D0BF63C2F0}"/>
                </a:ext>
              </a:extLst>
            </p:cNvPr>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8" name="Group 9">
              <a:extLst>
                <a:ext uri="{FF2B5EF4-FFF2-40B4-BE49-F238E27FC236}">
                  <a16:creationId xmlns:a16="http://schemas.microsoft.com/office/drawing/2014/main" id="{2753569D-3846-4CCC-A266-99F868C83CD0}"/>
                </a:ext>
              </a:extLst>
            </p:cNvPr>
            <p:cNvGrpSpPr>
              <a:grpSpLocks noChangeAspect="1"/>
            </p:cNvGrpSpPr>
            <p:nvPr/>
          </p:nvGrpSpPr>
          <p:grpSpPr bwMode="auto">
            <a:xfrm flipV="1">
              <a:off x="133" y="144"/>
              <a:ext cx="5495" cy="707"/>
              <a:chOff x="-3905250" y="4294188"/>
              <a:chExt cx="13011150" cy="1892300"/>
            </a:xfrm>
          </p:grpSpPr>
          <p:sp>
            <p:nvSpPr>
              <p:cNvPr id="9" name="Freeform 24">
                <a:extLst>
                  <a:ext uri="{FF2B5EF4-FFF2-40B4-BE49-F238E27FC236}">
                    <a16:creationId xmlns:a16="http://schemas.microsoft.com/office/drawing/2014/main" id="{21AD725D-742A-474E-A9A1-44C15D6B5F0A}"/>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10" name="Freeform 18">
                <a:extLst>
                  <a:ext uri="{FF2B5EF4-FFF2-40B4-BE49-F238E27FC236}">
                    <a16:creationId xmlns:a16="http://schemas.microsoft.com/office/drawing/2014/main" id="{B039AF42-01AF-45B2-98CA-AD948C8231C4}"/>
                  </a:ext>
                </a:extLst>
              </p:cNvPr>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useBgFill="1">
            <p:nvSpPr>
              <p:cNvPr id="11" name="Freeform 10">
                <a:extLst>
                  <a:ext uri="{FF2B5EF4-FFF2-40B4-BE49-F238E27FC236}">
                    <a16:creationId xmlns:a16="http://schemas.microsoft.com/office/drawing/2014/main" id="{7B554EA0-8A1F-4062-9F44-940EBE63ED33}"/>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sp>
        <p:nvSpPr>
          <p:cNvPr id="12" name="Text Box 2">
            <a:extLst>
              <a:ext uri="{FF2B5EF4-FFF2-40B4-BE49-F238E27FC236}">
                <a16:creationId xmlns:a16="http://schemas.microsoft.com/office/drawing/2014/main" id="{2D84D3AA-18F7-463C-A764-6544B47B48C6}"/>
              </a:ext>
            </a:extLst>
          </p:cNvPr>
          <p:cNvSpPr txBox="1">
            <a:spLocks noChangeArrowheads="1"/>
          </p:cNvSpPr>
          <p:nvPr/>
        </p:nvSpPr>
        <p:spPr bwMode="auto">
          <a:xfrm>
            <a:off x="946454" y="288151"/>
            <a:ext cx="28246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800" b="1" spc="-1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Way Forward</a:t>
            </a:r>
          </a:p>
        </p:txBody>
      </p:sp>
      <p:sp>
        <p:nvSpPr>
          <p:cNvPr id="13" name="Oval 12">
            <a:extLst>
              <a:ext uri="{FF2B5EF4-FFF2-40B4-BE49-F238E27FC236}">
                <a16:creationId xmlns:a16="http://schemas.microsoft.com/office/drawing/2014/main" id="{B49CAE95-EC65-4805-89A5-8D83F84D02FD}"/>
              </a:ext>
            </a:extLst>
          </p:cNvPr>
          <p:cNvSpPr/>
          <p:nvPr/>
        </p:nvSpPr>
        <p:spPr>
          <a:xfrm flipH="1">
            <a:off x="234959" y="171291"/>
            <a:ext cx="640080" cy="64008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4" name="Rectangle 60">
            <a:extLst>
              <a:ext uri="{FF2B5EF4-FFF2-40B4-BE49-F238E27FC236}">
                <a16:creationId xmlns:a16="http://schemas.microsoft.com/office/drawing/2014/main" id="{875993EB-57C8-4AC9-BF7E-86616FBB60A1}"/>
              </a:ext>
            </a:extLst>
          </p:cNvPr>
          <p:cNvSpPr>
            <a:spLocks noChangeArrowheads="1"/>
          </p:cNvSpPr>
          <p:nvPr/>
        </p:nvSpPr>
        <p:spPr bwMode="auto">
          <a:xfrm flipH="1">
            <a:off x="306373" y="76200"/>
            <a:ext cx="4972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b="1" dirty="0">
                <a:solidFill>
                  <a:srgbClr val="FF9900"/>
                </a:solidFill>
                <a:cs typeface="Calibri" panose="020F0502020204030204" pitchFamily="34" charset="0"/>
              </a:rPr>
              <a:t>5</a:t>
            </a:r>
          </a:p>
        </p:txBody>
      </p:sp>
      <p:sp>
        <p:nvSpPr>
          <p:cNvPr id="15" name="Rectangle: Diagonal Corners Rounded 14">
            <a:extLst>
              <a:ext uri="{FF2B5EF4-FFF2-40B4-BE49-F238E27FC236}">
                <a16:creationId xmlns:a16="http://schemas.microsoft.com/office/drawing/2014/main" id="{883D6317-34C4-48E0-B6B2-A1F485C1E991}"/>
              </a:ext>
            </a:extLst>
          </p:cNvPr>
          <p:cNvSpPr/>
          <p:nvPr/>
        </p:nvSpPr>
        <p:spPr>
          <a:xfrm rot="10800000">
            <a:off x="545472" y="1592244"/>
            <a:ext cx="7791301" cy="3990974"/>
          </a:xfrm>
          <a:prstGeom prst="round2DiagRect">
            <a:avLst/>
          </a:prstGeom>
          <a:solidFill>
            <a:srgbClr val="FFFFC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85800" y="1752600"/>
            <a:ext cx="7580180" cy="3990975"/>
          </a:xfrm>
        </p:spPr>
        <p:txBody>
          <a:bodyPr>
            <a:noAutofit/>
          </a:bodyPr>
          <a:lstStyle/>
          <a:p>
            <a:pPr marL="346472" indent="-222647"/>
            <a:r>
              <a:rPr lang="en-US" sz="1800" dirty="0">
                <a:latin typeface="Tahoma" panose="020B0604030504040204" pitchFamily="34" charset="0"/>
                <a:ea typeface="Tahoma" panose="020B0604030504040204" pitchFamily="34" charset="0"/>
                <a:cs typeface="Tahoma" panose="020B0604030504040204" pitchFamily="34" charset="0"/>
              </a:rPr>
              <a:t>Conduct survey on replacing hazard description forecast </a:t>
            </a:r>
          </a:p>
          <a:p>
            <a:pPr marL="914400" lvl="1" indent="-222250">
              <a:tabLst>
                <a:tab pos="914400" algn="l"/>
              </a:tabLst>
            </a:pPr>
            <a:r>
              <a:rPr lang="en-US" sz="1800" dirty="0">
                <a:latin typeface="Tahoma" panose="020B0604030504040204" pitchFamily="34" charset="0"/>
                <a:ea typeface="Tahoma" panose="020B0604030504040204" pitchFamily="34" charset="0"/>
                <a:cs typeface="Tahoma" panose="020B0604030504040204" pitchFamily="34" charset="0"/>
              </a:rPr>
              <a:t>Need to develop a unified format and language  describing impacts of a particular hazard (i.e. storm surge, flooding, heavy rainfall, </a:t>
            </a:r>
            <a:r>
              <a:rPr lang="en-US" sz="1800" dirty="0" err="1">
                <a:latin typeface="Tahoma" panose="020B0604030504040204" pitchFamily="34" charset="0"/>
                <a:ea typeface="Tahoma" panose="020B0604030504040204" pitchFamily="34" charset="0"/>
                <a:cs typeface="Tahoma" panose="020B0604030504040204" pitchFamily="34" charset="0"/>
              </a:rPr>
              <a:t>etc</a:t>
            </a:r>
            <a:r>
              <a:rPr lang="en-US" sz="1800" dirty="0">
                <a:latin typeface="Tahoma" panose="020B0604030504040204" pitchFamily="34" charset="0"/>
                <a:ea typeface="Tahoma" panose="020B0604030504040204" pitchFamily="34" charset="0"/>
                <a:cs typeface="Tahoma" panose="020B0604030504040204" pitchFamily="34" charset="0"/>
              </a:rPr>
              <a:t>)</a:t>
            </a:r>
          </a:p>
          <a:p>
            <a:pPr marL="914400" lvl="1" indent="-222250">
              <a:tabLst>
                <a:tab pos="914400" algn="l"/>
              </a:tabLst>
            </a:pPr>
            <a:r>
              <a:rPr lang="en-US" sz="1800" dirty="0">
                <a:latin typeface="Tahoma" panose="020B0604030504040204" pitchFamily="34" charset="0"/>
                <a:ea typeface="Tahoma" panose="020B0604030504040204" pitchFamily="34" charset="0"/>
                <a:cs typeface="Tahoma" panose="020B0604030504040204" pitchFamily="34" charset="0"/>
              </a:rPr>
              <a:t>Feedback on the efficiency of the Impact-based Warning System</a:t>
            </a:r>
          </a:p>
          <a:p>
            <a:pPr marL="123825" lvl="1" indent="0">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6472" indent="-222647"/>
            <a:r>
              <a:rPr lang="en-US" sz="1800" dirty="0">
                <a:latin typeface="Tahoma" panose="020B0604030504040204" pitchFamily="34" charset="0"/>
                <a:ea typeface="Tahoma" panose="020B0604030504040204" pitchFamily="34" charset="0"/>
                <a:cs typeface="Tahoma" panose="020B0604030504040204" pitchFamily="34" charset="0"/>
              </a:rPr>
              <a:t>Conduct Information Education Campaign (IEC) to prepare users with the new warning system</a:t>
            </a:r>
          </a:p>
          <a:p>
            <a:pPr marL="914400" lvl="1" indent="-222250">
              <a:tabLst>
                <a:tab pos="914400" algn="l"/>
              </a:tabLst>
            </a:pPr>
            <a:r>
              <a:rPr lang="en-US" sz="1800" dirty="0">
                <a:latin typeface="Tahoma" panose="020B0604030504040204" pitchFamily="34" charset="0"/>
                <a:ea typeface="Tahoma" panose="020B0604030504040204" pitchFamily="34" charset="0"/>
                <a:cs typeface="Tahoma" panose="020B0604030504040204" pitchFamily="34" charset="0"/>
              </a:rPr>
              <a:t>Lectures, Campaign materials (flyers, comics, posters, video presentations)</a:t>
            </a:r>
          </a:p>
          <a:p>
            <a:pPr marL="914400" lvl="1" indent="-222250">
              <a:tabLst>
                <a:tab pos="914400" algn="l"/>
              </a:tabLst>
            </a:pPr>
            <a:r>
              <a:rPr lang="en-US" sz="1800" dirty="0">
                <a:latin typeface="Tahoma" panose="020B0604030504040204" pitchFamily="34" charset="0"/>
                <a:ea typeface="Tahoma" panose="020B0604030504040204" pitchFamily="34" charset="0"/>
                <a:cs typeface="Tahoma" panose="020B0604030504040204" pitchFamily="34" charset="0"/>
              </a:rPr>
              <a:t> Conduct mock simulation drills</a:t>
            </a:r>
          </a:p>
          <a:p>
            <a:pPr lvl="1"/>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lvl="1">
              <a:buNone/>
            </a:pPr>
            <a:endParaRPr lang="en-US" sz="1800" dirty="0">
              <a:solidFill>
                <a:srgbClr val="0033CC"/>
              </a:solidFill>
              <a:latin typeface="Tahoma" panose="020B0604030504040204" pitchFamily="34" charset="0"/>
              <a:ea typeface="Tahoma" panose="020B0604030504040204" pitchFamily="34" charset="0"/>
              <a:cs typeface="Tahoma" panose="020B0604030504040204" pitchFamily="34" charset="0"/>
            </a:endParaRPr>
          </a:p>
          <a:p>
            <a:endParaRPr lang="en-US" sz="1800"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72262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12970"/>
            <a:ext cx="9296400" cy="6858000"/>
            <a:chOff x="-152400" y="12970"/>
            <a:chExt cx="9296400" cy="6858000"/>
          </a:xfrm>
        </p:grpSpPr>
        <p:grpSp>
          <p:nvGrpSpPr>
            <p:cNvPr id="7170" name="Group 11"/>
            <p:cNvGrpSpPr>
              <a:grpSpLocks/>
            </p:cNvGrpSpPr>
            <p:nvPr/>
          </p:nvGrpSpPr>
          <p:grpSpPr bwMode="auto">
            <a:xfrm>
              <a:off x="-152400" y="12970"/>
              <a:ext cx="9296400" cy="6858000"/>
              <a:chOff x="133" y="144"/>
              <a:chExt cx="5495" cy="4067"/>
            </a:xfrm>
          </p:grpSpPr>
          <p:sp>
            <p:nvSpPr>
              <p:cNvPr id="4" name="Rounded Rectangle 3"/>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7174" name="Freeform 10"/>
              <p:cNvSpPr>
                <a:spLocks/>
              </p:cNvSpPr>
              <p:nvPr/>
            </p:nvSpPr>
            <p:spPr bwMode="hidden">
              <a:xfrm flipV="1">
                <a:off x="133" y="144"/>
                <a:ext cx="5495" cy="707"/>
              </a:xfrm>
              <a:custGeom>
                <a:avLst/>
                <a:gdLst>
                  <a:gd name="T0" fmla="*/ 433903200 w 8196"/>
                  <a:gd name="T1" fmla="*/ 265767884 h 1192"/>
                  <a:gd name="T2" fmla="*/ 433903200 w 8196"/>
                  <a:gd name="T3" fmla="*/ 265767884 h 1192"/>
                  <a:gd name="T4" fmla="*/ 433903200 w 8196"/>
                  <a:gd name="T5" fmla="*/ 265767884 h 1192"/>
                  <a:gd name="T6" fmla="*/ 433903200 w 8196"/>
                  <a:gd name="T7" fmla="*/ 265767884 h 1192"/>
                  <a:gd name="T8" fmla="*/ 433903200 w 8196"/>
                  <a:gd name="T9" fmla="*/ 265767884 h 1192"/>
                  <a:gd name="T10" fmla="*/ 433903200 w 8196"/>
                  <a:gd name="T11" fmla="*/ 265767884 h 1192"/>
                  <a:gd name="T12" fmla="*/ 433903200 w 8196"/>
                  <a:gd name="T13" fmla="*/ 265767884 h 1192"/>
                  <a:gd name="T14" fmla="*/ 433903200 w 8196"/>
                  <a:gd name="T15" fmla="*/ 265767884 h 1192"/>
                  <a:gd name="T16" fmla="*/ 433903200 w 8196"/>
                  <a:gd name="T17" fmla="*/ 265767884 h 1192"/>
                  <a:gd name="T18" fmla="*/ 433903200 w 8196"/>
                  <a:gd name="T19" fmla="*/ 265767884 h 1192"/>
                  <a:gd name="T20" fmla="*/ 433903200 w 8196"/>
                  <a:gd name="T21" fmla="*/ 265767884 h 1192"/>
                  <a:gd name="T22" fmla="*/ 433903200 w 8196"/>
                  <a:gd name="T23" fmla="*/ 265767884 h 1192"/>
                  <a:gd name="T24" fmla="*/ 433903200 w 8196"/>
                  <a:gd name="T25" fmla="*/ 265767884 h 1192"/>
                  <a:gd name="T26" fmla="*/ 433903200 w 8196"/>
                  <a:gd name="T27" fmla="*/ 265767884 h 1192"/>
                  <a:gd name="T28" fmla="*/ 433903200 w 8196"/>
                  <a:gd name="T29" fmla="*/ 265767884 h 1192"/>
                  <a:gd name="T30" fmla="*/ 433903200 w 8196"/>
                  <a:gd name="T31" fmla="*/ 265767884 h 1192"/>
                  <a:gd name="T32" fmla="*/ 433903200 w 8196"/>
                  <a:gd name="T33" fmla="*/ 265767884 h 1192"/>
                  <a:gd name="T34" fmla="*/ 433903200 w 8196"/>
                  <a:gd name="T35" fmla="*/ 265767884 h 1192"/>
                  <a:gd name="T36" fmla="*/ 433903200 w 8196"/>
                  <a:gd name="T37" fmla="*/ 265767884 h 1192"/>
                  <a:gd name="T38" fmla="*/ 433903200 w 8196"/>
                  <a:gd name="T39" fmla="*/ 265767884 h 1192"/>
                  <a:gd name="T40" fmla="*/ 433903200 w 8196"/>
                  <a:gd name="T41" fmla="*/ 265767884 h 1192"/>
                  <a:gd name="T42" fmla="*/ 433903200 w 8196"/>
                  <a:gd name="T43" fmla="*/ 265767884 h 1192"/>
                  <a:gd name="T44" fmla="*/ 433903200 w 8196"/>
                  <a:gd name="T45" fmla="*/ 0 h 1192"/>
                  <a:gd name="T46" fmla="*/ 433903200 w 8196"/>
                  <a:gd name="T47" fmla="*/ 265767884 h 1192"/>
                  <a:gd name="T48" fmla="*/ 433903200 w 8196"/>
                  <a:gd name="T49" fmla="*/ 265767884 h 1192"/>
                  <a:gd name="T50" fmla="*/ 433903200 w 8196"/>
                  <a:gd name="T51" fmla="*/ 265767884 h 1192"/>
                  <a:gd name="T52" fmla="*/ 433903200 w 8196"/>
                  <a:gd name="T53" fmla="*/ 265767884 h 1192"/>
                  <a:gd name="T54" fmla="*/ 433903200 w 8196"/>
                  <a:gd name="T55" fmla="*/ 265767884 h 1192"/>
                  <a:gd name="T56" fmla="*/ 433903200 w 8196"/>
                  <a:gd name="T57" fmla="*/ 265767884 h 1192"/>
                  <a:gd name="T58" fmla="*/ 433903200 w 8196"/>
                  <a:gd name="T59" fmla="*/ 265767884 h 1192"/>
                  <a:gd name="T60" fmla="*/ 433903200 w 8196"/>
                  <a:gd name="T61" fmla="*/ 265767884 h 1192"/>
                  <a:gd name="T62" fmla="*/ 0 w 8196"/>
                  <a:gd name="T63" fmla="*/ 265767884 h 1192"/>
                  <a:gd name="T64" fmla="*/ 433903200 w 8196"/>
                  <a:gd name="T65" fmla="*/ 265767884 h 1192"/>
                  <a:gd name="T66" fmla="*/ 433903200 w 8196"/>
                  <a:gd name="T67" fmla="*/ 265767884 h 1192"/>
                  <a:gd name="T68" fmla="*/ 433903200 w 8196"/>
                  <a:gd name="T69" fmla="*/ 265767884 h 1192"/>
                  <a:gd name="T70" fmla="*/ 433903200 w 8196"/>
                  <a:gd name="T71" fmla="*/ 265767884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grpSp>
        <p:graphicFrame>
          <p:nvGraphicFramePr>
            <p:cNvPr id="7172" name="Object 1"/>
            <p:cNvGraphicFramePr>
              <a:graphicFrameLocks noChangeAspect="1"/>
            </p:cNvGraphicFramePr>
            <p:nvPr>
              <p:extLst/>
            </p:nvPr>
          </p:nvGraphicFramePr>
          <p:xfrm>
            <a:off x="7315200" y="152400"/>
            <a:ext cx="647700" cy="636588"/>
          </p:xfrm>
          <a:graphic>
            <a:graphicData uri="http://schemas.openxmlformats.org/presentationml/2006/ole">
              <mc:AlternateContent xmlns:mc="http://schemas.openxmlformats.org/markup-compatibility/2006">
                <mc:Choice xmlns:v="urn:schemas-microsoft-com:vml" Requires="v">
                  <p:oleObj spid="_x0000_s47136" name="Picture" r:id="rId4" imgW="600978" imgH="590328" progId="Word.Picture.8">
                    <p:embed/>
                  </p:oleObj>
                </mc:Choice>
                <mc:Fallback>
                  <p:oleObj name="Picture" r:id="rId4" imgW="600978" imgH="590328" progId="Word.Picture.8">
                    <p:embed/>
                    <p:pic>
                      <p:nvPicPr>
                        <p:cNvPr id="7172" name="Object 1"/>
                        <p:cNvPicPr>
                          <a:picLocks noChangeAspect="1" noChangeArrowheads="1"/>
                        </p:cNvPicPr>
                        <p:nvPr/>
                      </p:nvPicPr>
                      <p:blipFill>
                        <a:blip r:embed="rId5">
                          <a:lum contrast="4000"/>
                          <a:extLst>
                            <a:ext uri="{28A0092B-C50C-407E-A947-70E740481C1C}">
                              <a14:useLocalDpi xmlns:a14="http://schemas.microsoft.com/office/drawing/2010/main" val="0"/>
                            </a:ext>
                          </a:extLst>
                        </a:blip>
                        <a:srcRect/>
                        <a:stretch>
                          <a:fillRect/>
                        </a:stretch>
                      </p:blipFill>
                      <p:spPr bwMode="auto">
                        <a:xfrm>
                          <a:off x="7315200" y="152400"/>
                          <a:ext cx="6477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7" name="TextBox 6"/>
          <p:cNvSpPr txBox="1"/>
          <p:nvPr/>
        </p:nvSpPr>
        <p:spPr>
          <a:xfrm>
            <a:off x="609600" y="1792236"/>
            <a:ext cx="7772400" cy="3046988"/>
          </a:xfrm>
          <a:prstGeom prst="rect">
            <a:avLst/>
          </a:prstGeom>
          <a:noFill/>
        </p:spPr>
        <p:txBody>
          <a:bodyPr wrap="square" rtlCol="0">
            <a:spAutoFit/>
          </a:bodyPr>
          <a:lstStyle/>
          <a:p>
            <a:pPr algn="ctr"/>
            <a:r>
              <a:rPr lang="en-PH" sz="3200" dirty="0">
                <a:latin typeface="Tahoma" panose="020B0604030504040204" pitchFamily="34" charset="0"/>
                <a:ea typeface="Tahoma" panose="020B0604030504040204" pitchFamily="34" charset="0"/>
                <a:cs typeface="Tahoma" panose="020B0604030504040204" pitchFamily="34" charset="0"/>
              </a:rPr>
              <a:t>“First, it should be understood that </a:t>
            </a:r>
            <a:r>
              <a:rPr lang="en-PH"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forecasts</a:t>
            </a:r>
            <a:r>
              <a:rPr lang="en-PH" sz="3200" dirty="0">
                <a:latin typeface="Tahoma" panose="020B0604030504040204" pitchFamily="34" charset="0"/>
                <a:ea typeface="Tahoma" panose="020B0604030504040204" pitchFamily="34" charset="0"/>
                <a:cs typeface="Tahoma" panose="020B0604030504040204" pitchFamily="34" charset="0"/>
              </a:rPr>
              <a:t> possess </a:t>
            </a:r>
            <a:r>
              <a:rPr lang="en-PH"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 intrinsic value</a:t>
            </a:r>
            <a:r>
              <a:rPr lang="en-PH" sz="3200" dirty="0">
                <a:latin typeface="Tahoma" panose="020B0604030504040204" pitchFamily="34" charset="0"/>
                <a:ea typeface="Tahoma" panose="020B0604030504040204" pitchFamily="34" charset="0"/>
                <a:cs typeface="Tahoma" panose="020B0604030504040204" pitchFamily="34" charset="0"/>
              </a:rPr>
              <a:t>. </a:t>
            </a:r>
          </a:p>
          <a:p>
            <a:pPr algn="ctr"/>
            <a:endParaRPr lang="en-PH" sz="3200" dirty="0">
              <a:latin typeface="Tahoma" panose="020B0604030504040204" pitchFamily="34" charset="0"/>
              <a:ea typeface="Tahoma" panose="020B0604030504040204" pitchFamily="34" charset="0"/>
              <a:cs typeface="Tahoma" panose="020B0604030504040204" pitchFamily="34" charset="0"/>
            </a:endParaRPr>
          </a:p>
          <a:p>
            <a:pPr algn="ctr"/>
            <a:r>
              <a:rPr lang="en-PH" sz="3200" dirty="0">
                <a:latin typeface="Tahoma" panose="020B0604030504040204" pitchFamily="34" charset="0"/>
                <a:ea typeface="Tahoma" panose="020B0604030504040204" pitchFamily="34" charset="0"/>
                <a:cs typeface="Tahoma" panose="020B0604030504040204" pitchFamily="34" charset="0"/>
              </a:rPr>
              <a:t>They </a:t>
            </a:r>
            <a:r>
              <a:rPr lang="en-PH"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acquire</a:t>
            </a:r>
            <a:r>
              <a:rPr lang="en-PH" sz="3200" dirty="0">
                <a:latin typeface="Tahoma" panose="020B0604030504040204" pitchFamily="34" charset="0"/>
                <a:ea typeface="Tahoma" panose="020B0604030504040204" pitchFamily="34" charset="0"/>
                <a:cs typeface="Tahoma" panose="020B0604030504040204" pitchFamily="34" charset="0"/>
              </a:rPr>
              <a:t> value through their ability to </a:t>
            </a:r>
            <a:r>
              <a:rPr lang="en-PH"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influence the decisions </a:t>
            </a:r>
            <a:r>
              <a:rPr lang="en-PH" sz="3200" dirty="0">
                <a:latin typeface="Tahoma" panose="020B0604030504040204" pitchFamily="34" charset="0"/>
                <a:ea typeface="Tahoma" panose="020B0604030504040204" pitchFamily="34" charset="0"/>
                <a:cs typeface="Tahoma" panose="020B0604030504040204" pitchFamily="34" charset="0"/>
              </a:rPr>
              <a:t>made by </a:t>
            </a:r>
            <a:r>
              <a:rPr lang="en-PH"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users</a:t>
            </a:r>
            <a:r>
              <a:rPr lang="en-PH" sz="3200" dirty="0">
                <a:latin typeface="Tahoma" panose="020B0604030504040204" pitchFamily="34" charset="0"/>
                <a:ea typeface="Tahoma" panose="020B0604030504040204" pitchFamily="34" charset="0"/>
                <a:cs typeface="Tahoma" panose="020B0604030504040204" pitchFamily="34" charset="0"/>
              </a:rPr>
              <a:t> of the forecasts.”</a:t>
            </a:r>
          </a:p>
        </p:txBody>
      </p:sp>
      <p:sp>
        <p:nvSpPr>
          <p:cNvPr id="8" name="TextBox 7"/>
          <p:cNvSpPr txBox="1"/>
          <p:nvPr/>
        </p:nvSpPr>
        <p:spPr>
          <a:xfrm>
            <a:off x="4114800" y="5204936"/>
            <a:ext cx="4183380" cy="461665"/>
          </a:xfrm>
          <a:prstGeom prst="rect">
            <a:avLst/>
          </a:prstGeom>
          <a:noFill/>
        </p:spPr>
        <p:txBody>
          <a:bodyPr wrap="square" rtlCol="0">
            <a:spAutoFit/>
          </a:bodyPr>
          <a:lstStyle/>
          <a:p>
            <a:pPr marL="290513" indent="-290513">
              <a:buFontTx/>
              <a:buChar char="-"/>
              <a:tabLst>
                <a:tab pos="290513" algn="l"/>
              </a:tabLst>
            </a:pPr>
            <a:r>
              <a:rPr lang="en-PH" sz="2400" dirty="0">
                <a:latin typeface="Tahoma" panose="020B0604030504040204" pitchFamily="34" charset="0"/>
                <a:ea typeface="Tahoma" panose="020B0604030504040204" pitchFamily="34" charset="0"/>
                <a:cs typeface="Tahoma" panose="020B0604030504040204" pitchFamily="34" charset="0"/>
              </a:rPr>
              <a:t>Allan H. Murphy</a:t>
            </a:r>
          </a:p>
        </p:txBody>
      </p:sp>
      <p:sp>
        <p:nvSpPr>
          <p:cNvPr id="10" name="TextBox 9"/>
          <p:cNvSpPr txBox="1"/>
          <p:nvPr/>
        </p:nvSpPr>
        <p:spPr>
          <a:xfrm>
            <a:off x="4402508" y="5512682"/>
            <a:ext cx="4183380" cy="338554"/>
          </a:xfrm>
          <a:prstGeom prst="rect">
            <a:avLst/>
          </a:prstGeom>
          <a:noFill/>
        </p:spPr>
        <p:txBody>
          <a:bodyPr wrap="square" rtlCol="0">
            <a:spAutoFit/>
          </a:bodyPr>
          <a:lstStyle/>
          <a:p>
            <a:pPr marL="290513" indent="-290513">
              <a:tabLst>
                <a:tab pos="290513" algn="l"/>
              </a:tabLst>
            </a:pPr>
            <a:r>
              <a:rPr lang="en-PH" sz="1600" dirty="0"/>
              <a:t>Weather and Forecasting (June 1993)</a:t>
            </a:r>
            <a:endParaRPr lang="en-PH"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5570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0516" y="228600"/>
            <a:ext cx="8723312" cy="6456363"/>
            <a:chOff x="211138" y="228600"/>
            <a:chExt cx="8723312" cy="6456363"/>
          </a:xfrm>
        </p:grpSpPr>
        <p:grpSp>
          <p:nvGrpSpPr>
            <p:cNvPr id="12" name="Group 11"/>
            <p:cNvGrpSpPr>
              <a:grpSpLocks/>
            </p:cNvGrpSpPr>
            <p:nvPr/>
          </p:nvGrpSpPr>
          <p:grpSpPr bwMode="auto">
            <a:xfrm>
              <a:off x="211138" y="228600"/>
              <a:ext cx="8723312" cy="6456363"/>
              <a:chOff x="133" y="144"/>
              <a:chExt cx="5495" cy="4067"/>
            </a:xfrm>
          </p:grpSpPr>
          <p:sp>
            <p:nvSpPr>
              <p:cNvPr id="13" name="Rounded Rectangle 12"/>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4" name="Group 9"/>
              <p:cNvGrpSpPr>
                <a:grpSpLocks noChangeAspect="1"/>
              </p:cNvGrpSpPr>
              <p:nvPr/>
            </p:nvGrpSpPr>
            <p:grpSpPr bwMode="auto">
              <a:xfrm flipV="1">
                <a:off x="133" y="144"/>
                <a:ext cx="5495" cy="707"/>
                <a:chOff x="-3905250" y="4294188"/>
                <a:chExt cx="13011150" cy="1892300"/>
              </a:xfrm>
            </p:grpSpPr>
            <p:sp>
              <p:nvSpPr>
                <p:cNvPr id="15" name="Freeform 1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sp>
              <p:nvSpPr>
                <p:cNvPr id="16"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sp>
              <p:nvSpPr>
                <p:cNvPr id="17"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PH"/>
                </a:p>
              </p:txBody>
            </p:sp>
            <p:sp>
              <p:nvSpPr>
                <p:cNvPr id="18"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PH"/>
                </a:p>
              </p:txBody>
            </p:sp>
            <p:sp useBgFill="1">
              <p:nvSpPr>
                <p:cNvPr id="19"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grpSp>
        </p:grpSp>
        <p:graphicFrame>
          <p:nvGraphicFramePr>
            <p:cNvPr id="20" name="Object 1"/>
            <p:cNvGraphicFramePr>
              <a:graphicFrameLocks noChangeAspect="1"/>
            </p:cNvGraphicFramePr>
            <p:nvPr>
              <p:extLst>
                <p:ext uri="{D42A27DB-BD31-4B8C-83A1-F6EECF244321}">
                  <p14:modId xmlns:p14="http://schemas.microsoft.com/office/powerpoint/2010/main" val="1257376278"/>
                </p:ext>
              </p:extLst>
            </p:nvPr>
          </p:nvGraphicFramePr>
          <p:xfrm>
            <a:off x="6705600" y="373387"/>
            <a:ext cx="647700" cy="636588"/>
          </p:xfrm>
          <a:graphic>
            <a:graphicData uri="http://schemas.openxmlformats.org/presentationml/2006/ole">
              <mc:AlternateContent xmlns:mc="http://schemas.openxmlformats.org/markup-compatibility/2006">
                <mc:Choice xmlns:v="urn:schemas-microsoft-com:vml" Requires="v">
                  <p:oleObj spid="_x0000_s10309" name="Picture" r:id="rId4" imgW="600978" imgH="590328" progId="Word.Picture.8">
                    <p:embed/>
                  </p:oleObj>
                </mc:Choice>
                <mc:Fallback>
                  <p:oleObj name="Picture" r:id="rId4" imgW="600978" imgH="590328" progId="Word.Picture.8">
                    <p:embed/>
                    <p:pic>
                      <p:nvPicPr>
                        <p:cNvPr id="14" name="Object 1"/>
                        <p:cNvPicPr>
                          <a:picLocks noChangeAspect="1" noChangeArrowheads="1"/>
                        </p:cNvPicPr>
                        <p:nvPr/>
                      </p:nvPicPr>
                      <p:blipFill>
                        <a:blip r:embed="rId5">
                          <a:lum contrast="4000"/>
                          <a:extLst>
                            <a:ext uri="{28A0092B-C50C-407E-A947-70E740481C1C}">
                              <a14:useLocalDpi xmlns:a14="http://schemas.microsoft.com/office/drawing/2010/main" val="0"/>
                            </a:ext>
                          </a:extLst>
                        </a:blip>
                        <a:srcRect/>
                        <a:stretch>
                          <a:fillRect/>
                        </a:stretch>
                      </p:blipFill>
                      <p:spPr bwMode="auto">
                        <a:xfrm>
                          <a:off x="6705600" y="373387"/>
                          <a:ext cx="6477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7" name="TextBox 6"/>
          <p:cNvSpPr txBox="1"/>
          <p:nvPr/>
        </p:nvSpPr>
        <p:spPr>
          <a:xfrm>
            <a:off x="1143000" y="1851621"/>
            <a:ext cx="1676400" cy="523220"/>
          </a:xfrm>
          <a:prstGeom prst="rect">
            <a:avLst/>
          </a:prstGeom>
          <a:noFill/>
        </p:spPr>
        <p:txBody>
          <a:bodyPr wrap="square" rtlCol="0">
            <a:spAutoFit/>
          </a:bodyPr>
          <a:lstStyle/>
          <a:p>
            <a:r>
              <a:rPr lang="en-PH" sz="2800" dirty="0">
                <a:latin typeface="Tahoma" panose="020B0604030504040204" pitchFamily="34" charset="0"/>
                <a:ea typeface="Tahoma" panose="020B0604030504040204" pitchFamily="34" charset="0"/>
                <a:cs typeface="Tahoma" panose="020B0604030504040204" pitchFamily="34" charset="0"/>
              </a:rPr>
              <a:t>Public:</a:t>
            </a:r>
            <a:endParaRPr lang="en-PH" sz="28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143000" y="3251378"/>
            <a:ext cx="3124200" cy="523220"/>
          </a:xfrm>
          <a:prstGeom prst="rect">
            <a:avLst/>
          </a:prstGeom>
          <a:noFill/>
        </p:spPr>
        <p:txBody>
          <a:bodyPr wrap="square" rtlCol="0">
            <a:spAutoFit/>
          </a:bodyPr>
          <a:lstStyle/>
          <a:p>
            <a:r>
              <a:rPr lang="en-PH" sz="2800" dirty="0">
                <a:latin typeface="Tahoma" panose="020B0604030504040204" pitchFamily="34" charset="0"/>
                <a:ea typeface="Tahoma" panose="020B0604030504040204" pitchFamily="34" charset="0"/>
                <a:cs typeface="Tahoma" panose="020B0604030504040204" pitchFamily="34" charset="0"/>
              </a:rPr>
              <a:t>Forecaster:</a:t>
            </a:r>
            <a:endParaRPr lang="en-PH" sz="28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1143000" y="2286000"/>
            <a:ext cx="4893179" cy="523220"/>
          </a:xfrm>
          <a:prstGeom prst="rect">
            <a:avLst/>
          </a:prstGeom>
          <a:noFill/>
        </p:spPr>
        <p:txBody>
          <a:bodyPr wrap="square" rtlCol="0">
            <a:spAutoFit/>
          </a:bodyPr>
          <a:lstStyle/>
          <a:p>
            <a:r>
              <a:rPr lang="en-PH" sz="2800" b="1" dirty="0">
                <a:latin typeface="Tahoma" panose="020B0604030504040204" pitchFamily="34" charset="0"/>
                <a:ea typeface="Tahoma" panose="020B0604030504040204" pitchFamily="34" charset="0"/>
                <a:cs typeface="Tahoma" panose="020B0604030504040204" pitchFamily="34" charset="0"/>
              </a:rPr>
              <a:t>What is wind chill? </a:t>
            </a:r>
          </a:p>
        </p:txBody>
      </p:sp>
      <p:sp>
        <p:nvSpPr>
          <p:cNvPr id="11" name="TextBox 10"/>
          <p:cNvSpPr txBox="1"/>
          <p:nvPr/>
        </p:nvSpPr>
        <p:spPr>
          <a:xfrm>
            <a:off x="1112378" y="3669487"/>
            <a:ext cx="7086600" cy="523220"/>
          </a:xfrm>
          <a:prstGeom prst="rect">
            <a:avLst/>
          </a:prstGeom>
          <a:noFill/>
        </p:spPr>
        <p:txBody>
          <a:bodyPr wrap="square" rtlCol="0">
            <a:spAutoFit/>
          </a:bodyPr>
          <a:lstStyle/>
          <a:p>
            <a:r>
              <a:rPr lang="en-PH" sz="2800" b="1" dirty="0">
                <a:latin typeface="Tahoma" panose="020B0604030504040204" pitchFamily="34" charset="0"/>
                <a:ea typeface="Tahoma" panose="020B0604030504040204" pitchFamily="34" charset="0"/>
                <a:cs typeface="Tahoma" panose="020B0604030504040204" pitchFamily="34" charset="0"/>
              </a:rPr>
              <a:t>It will freeze your skin in 15 minutes.</a:t>
            </a:r>
          </a:p>
        </p:txBody>
      </p:sp>
      <p:sp>
        <p:nvSpPr>
          <p:cNvPr id="2" name="Rectangle 1"/>
          <p:cNvSpPr/>
          <p:nvPr/>
        </p:nvSpPr>
        <p:spPr>
          <a:xfrm>
            <a:off x="3855578" y="4840347"/>
            <a:ext cx="4572000" cy="369332"/>
          </a:xfrm>
          <a:prstGeom prst="rect">
            <a:avLst/>
          </a:prstGeom>
        </p:spPr>
        <p:txBody>
          <a:bodyPr>
            <a:spAutoFit/>
          </a:bodyPr>
          <a:lstStyle/>
          <a:p>
            <a:pPr algn="r"/>
            <a:r>
              <a:rPr lang="en-PH" dirty="0">
                <a:solidFill>
                  <a:srgbClr val="3E3E3E"/>
                </a:solidFill>
                <a:latin typeface="Tahoma" panose="020B0604030504040204" pitchFamily="34" charset="0"/>
                <a:ea typeface="Tahoma" panose="020B0604030504040204" pitchFamily="34" charset="0"/>
                <a:cs typeface="Tahoma" panose="020B0604030504040204" pitchFamily="34" charset="0"/>
              </a:rPr>
              <a:t>News: US Midwest Winter Freeze</a:t>
            </a:r>
            <a:endParaRPr lang="en-PH" dirty="0">
              <a:solidFill>
                <a:srgbClr val="3E3E3E"/>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69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1"/>
          <p:cNvGrpSpPr>
            <a:grpSpLocks/>
          </p:cNvGrpSpPr>
          <p:nvPr/>
        </p:nvGrpSpPr>
        <p:grpSpPr bwMode="auto">
          <a:xfrm>
            <a:off x="211138" y="228600"/>
            <a:ext cx="8723312" cy="6456363"/>
            <a:chOff x="133" y="144"/>
            <a:chExt cx="5495" cy="4067"/>
          </a:xfrm>
        </p:grpSpPr>
        <p:sp>
          <p:nvSpPr>
            <p:cNvPr id="5" name="Rounded Rectangle 4"/>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p>
          </p:txBody>
        </p:sp>
        <p:grpSp>
          <p:nvGrpSpPr>
            <p:cNvPr id="17436" name="Group 9"/>
            <p:cNvGrpSpPr>
              <a:grpSpLocks noChangeAspect="1"/>
            </p:cNvGrpSpPr>
            <p:nvPr/>
          </p:nvGrpSpPr>
          <p:grpSpPr bwMode="auto">
            <a:xfrm flipV="1">
              <a:off x="133" y="144"/>
              <a:ext cx="5495" cy="707"/>
              <a:chOff x="-3905250" y="4294188"/>
              <a:chExt cx="13011150" cy="1892300"/>
            </a:xfrm>
          </p:grpSpPr>
          <p:sp>
            <p:nvSpPr>
              <p:cNvPr id="17437" name="Freeform 1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sz="2800"/>
              </a:p>
            </p:txBody>
          </p:sp>
          <p:sp>
            <p:nvSpPr>
              <p:cNvPr id="17438"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sz="2800"/>
              </a:p>
            </p:txBody>
          </p:sp>
          <p:sp>
            <p:nvSpPr>
              <p:cNvPr id="17439"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PH" sz="2800"/>
              </a:p>
            </p:txBody>
          </p:sp>
          <p:sp>
            <p:nvSpPr>
              <p:cNvPr id="17440"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PH" sz="2800"/>
              </a:p>
            </p:txBody>
          </p:sp>
          <p:sp useBgFill="1">
            <p:nvSpPr>
              <p:cNvPr id="17441"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sz="2800"/>
              </a:p>
            </p:txBody>
          </p:sp>
        </p:grpSp>
      </p:grpSp>
      <p:sp>
        <p:nvSpPr>
          <p:cNvPr id="14" name="Rectangle 13"/>
          <p:cNvSpPr/>
          <p:nvPr/>
        </p:nvSpPr>
        <p:spPr>
          <a:xfrm>
            <a:off x="-76200" y="2278527"/>
            <a:ext cx="1687246" cy="2646878"/>
          </a:xfrm>
          <a:prstGeom prst="rect">
            <a:avLst/>
          </a:prstGeom>
          <a:noFill/>
        </p:spPr>
        <p:txBody>
          <a:bodyPr>
            <a:spAutoFit/>
          </a:bodyPr>
          <a:lstStyle/>
          <a:p>
            <a:pPr algn="ctr">
              <a:defRPr/>
            </a:pPr>
            <a:endParaRPr lang="en-US" sz="16600" b="1" spc="50" dirty="0">
              <a:ln w="9525" cmpd="sng">
                <a:solidFill>
                  <a:schemeClr val="accent1"/>
                </a:solidFill>
                <a:prstDash val="solid"/>
              </a:ln>
              <a:solidFill>
                <a:schemeClr val="accent6">
                  <a:lumMod val="20000"/>
                  <a:lumOff val="80000"/>
                </a:schemeClr>
              </a:solidFill>
              <a:effectLst>
                <a:glow rad="38100">
                  <a:schemeClr val="accent1">
                    <a:alpha val="40000"/>
                  </a:schemeClr>
                </a:glow>
              </a:effectLst>
              <a:latin typeface="Bodoni MT" panose="02070603080606020203" pitchFamily="18" charset="0"/>
            </a:endParaRPr>
          </a:p>
        </p:txBody>
      </p:sp>
      <p:pic>
        <p:nvPicPr>
          <p:cNvPr id="8196" name="Picture 4" descr="Image result for thank you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681" y="1935185"/>
            <a:ext cx="7388225" cy="232779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3"/>
          <p:cNvSpPr txBox="1">
            <a:spLocks noChangeArrowheads="1"/>
          </p:cNvSpPr>
          <p:nvPr/>
        </p:nvSpPr>
        <p:spPr bwMode="auto">
          <a:xfrm>
            <a:off x="2248693" y="3909069"/>
            <a:ext cx="4648200" cy="76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17" tIns="45690" rIns="27417" bIns="456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dirty="0">
                <a:solidFill>
                  <a:schemeClr val="accent2">
                    <a:lumMod val="60000"/>
                    <a:lumOff val="40000"/>
                  </a:schemeClr>
                </a:solidFill>
                <a:latin typeface="Gill Sans MT Condensed" panose="020B0506020104020203" pitchFamily="34" charset="0"/>
                <a:cs typeface="Tahoma" panose="020B0604030504040204" pitchFamily="34" charset="0"/>
              </a:rPr>
              <a:t>FOR YOUR ATTENTION</a:t>
            </a:r>
          </a:p>
        </p:txBody>
      </p:sp>
    </p:spTree>
    <p:extLst>
      <p:ext uri="{BB962C8B-B14F-4D97-AF65-F5344CB8AC3E}">
        <p14:creationId xmlns:p14="http://schemas.microsoft.com/office/powerpoint/2010/main" val="46267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152400"/>
            <a:ext cx="8723312" cy="6456363"/>
            <a:chOff x="152400" y="152400"/>
            <a:chExt cx="8723312" cy="6456363"/>
          </a:xfrm>
        </p:grpSpPr>
        <p:grpSp>
          <p:nvGrpSpPr>
            <p:cNvPr id="24" name="Group 23"/>
            <p:cNvGrpSpPr>
              <a:grpSpLocks/>
            </p:cNvGrpSpPr>
            <p:nvPr/>
          </p:nvGrpSpPr>
          <p:grpSpPr bwMode="auto">
            <a:xfrm>
              <a:off x="152400" y="152400"/>
              <a:ext cx="8723312" cy="6456363"/>
              <a:chOff x="133" y="144"/>
              <a:chExt cx="5495" cy="4067"/>
            </a:xfrm>
          </p:grpSpPr>
          <p:sp>
            <p:nvSpPr>
              <p:cNvPr id="26" name="Rounded Rectangle 25"/>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a:p>
            </p:txBody>
          </p:sp>
          <p:grpSp>
            <p:nvGrpSpPr>
              <p:cNvPr id="27" name="Group 9"/>
              <p:cNvGrpSpPr>
                <a:grpSpLocks noChangeAspect="1"/>
              </p:cNvGrpSpPr>
              <p:nvPr/>
            </p:nvGrpSpPr>
            <p:grpSpPr bwMode="auto">
              <a:xfrm flipV="1">
                <a:off x="133" y="144"/>
                <a:ext cx="5495" cy="707"/>
                <a:chOff x="-3905250" y="4294188"/>
                <a:chExt cx="13011150" cy="1892300"/>
              </a:xfrm>
            </p:grpSpPr>
            <p:sp>
              <p:nvSpPr>
                <p:cNvPr id="28" name="Freeform 27"/>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29"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sp>
              <p:nvSpPr>
                <p:cNvPr id="30"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just"/>
                  <a:endParaRPr lang="en-PH"/>
                </a:p>
              </p:txBody>
            </p:sp>
            <p:sp>
              <p:nvSpPr>
                <p:cNvPr id="31"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just"/>
                  <a:endParaRPr lang="en-PH"/>
                </a:p>
              </p:txBody>
            </p:sp>
            <p:sp useBgFill="1">
              <p:nvSpPr>
                <p:cNvPr id="32"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en-PH"/>
                </a:p>
              </p:txBody>
            </p:sp>
          </p:grpSp>
        </p:grpSp>
        <p:graphicFrame>
          <p:nvGraphicFramePr>
            <p:cNvPr id="25" name="Object 1"/>
            <p:cNvGraphicFramePr>
              <a:graphicFrameLocks noChangeAspect="1"/>
            </p:cNvGraphicFramePr>
            <p:nvPr>
              <p:extLst>
                <p:ext uri="{D42A27DB-BD31-4B8C-83A1-F6EECF244321}">
                  <p14:modId xmlns:p14="http://schemas.microsoft.com/office/powerpoint/2010/main" val="880429789"/>
                </p:ext>
              </p:extLst>
            </p:nvPr>
          </p:nvGraphicFramePr>
          <p:xfrm>
            <a:off x="7820025" y="325762"/>
            <a:ext cx="647700" cy="636588"/>
          </p:xfrm>
          <a:graphic>
            <a:graphicData uri="http://schemas.openxmlformats.org/presentationml/2006/ole">
              <mc:AlternateContent xmlns:mc="http://schemas.openxmlformats.org/markup-compatibility/2006">
                <mc:Choice xmlns:v="urn:schemas-microsoft-com:vml" Requires="v">
                  <p:oleObj spid="_x0000_s18499" name="Picture" r:id="rId4" imgW="600978" imgH="590328" progId="Word.Picture.8">
                    <p:embed/>
                  </p:oleObj>
                </mc:Choice>
                <mc:Fallback>
                  <p:oleObj name="Picture" r:id="rId4" imgW="600978" imgH="590328" progId="Word.Picture.8">
                    <p:embed/>
                    <p:pic>
                      <p:nvPicPr>
                        <p:cNvPr id="25" name="Object 1"/>
                        <p:cNvPicPr>
                          <a:picLocks noChangeAspect="1" noChangeArrowheads="1"/>
                        </p:cNvPicPr>
                        <p:nvPr/>
                      </p:nvPicPr>
                      <p:blipFill>
                        <a:blip r:embed="rId5">
                          <a:lum contrast="4000"/>
                          <a:extLst>
                            <a:ext uri="{28A0092B-C50C-407E-A947-70E740481C1C}">
                              <a14:useLocalDpi xmlns:a14="http://schemas.microsoft.com/office/drawing/2010/main" val="0"/>
                            </a:ext>
                          </a:extLst>
                        </a:blip>
                        <a:srcRect/>
                        <a:stretch>
                          <a:fillRect/>
                        </a:stretch>
                      </p:blipFill>
                      <p:spPr bwMode="auto">
                        <a:xfrm>
                          <a:off x="7820025" y="325762"/>
                          <a:ext cx="6477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 name="Rectangle 1"/>
          <p:cNvSpPr/>
          <p:nvPr/>
        </p:nvSpPr>
        <p:spPr>
          <a:xfrm>
            <a:off x="521828" y="1618595"/>
            <a:ext cx="8012572" cy="4401205"/>
          </a:xfrm>
          <a:prstGeom prst="rect">
            <a:avLst/>
          </a:prstGeom>
        </p:spPr>
        <p:txBody>
          <a:bodyPr wrap="square">
            <a:spAutoFit/>
          </a:bodyPr>
          <a:lstStyle/>
          <a:p>
            <a:pPr marL="285750" indent="-285750" algn="just">
              <a:buFont typeface="Tahoma" panose="020B0604030504040204" pitchFamily="34" charset="0"/>
              <a:buChar char="-"/>
            </a:pPr>
            <a:r>
              <a:rPr lang="en-PH" sz="2000" b="1"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Provide adequate</a:t>
            </a:r>
            <a:r>
              <a:rPr lang="en-PH" dirty="0">
                <a:solidFill>
                  <a:srgbClr val="22313F"/>
                </a:solidFill>
                <a:latin typeface="Tahoma" panose="020B0604030504040204" pitchFamily="34" charset="0"/>
                <a:ea typeface="Tahoma" panose="020B0604030504040204" pitchFamily="34" charset="0"/>
                <a:cs typeface="Tahoma" panose="020B0604030504040204" pitchFamily="34" charset="0"/>
              </a:rPr>
              <a:t>, </a:t>
            </a:r>
            <a:r>
              <a:rPr lang="en-PH" sz="2000" b="1"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up-to-date data, and timely information</a:t>
            </a:r>
            <a:r>
              <a:rPr lang="en-PH" b="1"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PH" dirty="0">
                <a:solidFill>
                  <a:srgbClr val="22313F"/>
                </a:solidFill>
                <a:latin typeface="Tahoma" panose="020B0604030504040204" pitchFamily="34" charset="0"/>
                <a:ea typeface="Tahoma" panose="020B0604030504040204" pitchFamily="34" charset="0"/>
                <a:cs typeface="Tahoma" panose="020B0604030504040204" pitchFamily="34" charset="0"/>
              </a:rPr>
              <a:t>on atmospheric, astronomical and other weather-related phenomena using the advances achieved in the realm of science </a:t>
            </a:r>
            <a:r>
              <a:rPr lang="en-PH" sz="2000" b="1"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to help government and the people prepare for calamities caused by typhoons, floods, landslides, storm surges, extreme climatic events, and climate change, among others,</a:t>
            </a:r>
            <a:r>
              <a:rPr lang="en-PH" dirty="0">
                <a:solidFill>
                  <a:srgbClr val="22313F"/>
                </a:solidFill>
                <a:latin typeface="Tahoma" panose="020B0604030504040204" pitchFamily="34" charset="0"/>
                <a:ea typeface="Tahoma" panose="020B0604030504040204" pitchFamily="34" charset="0"/>
                <a:cs typeface="Tahoma" panose="020B0604030504040204" pitchFamily="34" charset="0"/>
              </a:rPr>
              <a:t> to afford </a:t>
            </a:r>
            <a:r>
              <a:rPr lang="en-PH" sz="2000" b="1"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greater protection to the people</a:t>
            </a:r>
            <a:r>
              <a:rPr lang="en-PH" dirty="0">
                <a:solidFill>
                  <a:srgbClr val="22313F"/>
                </a:solidFill>
                <a:latin typeface="Tahoma" panose="020B0604030504040204" pitchFamily="34" charset="0"/>
                <a:ea typeface="Tahoma" panose="020B0604030504040204" pitchFamily="34" charset="0"/>
                <a:cs typeface="Tahoma" panose="020B0604030504040204" pitchFamily="34" charset="0"/>
              </a:rPr>
              <a:t>;</a:t>
            </a:r>
          </a:p>
          <a:p>
            <a:pPr algn="just"/>
            <a:endParaRPr lang="en-PH" dirty="0">
              <a:solidFill>
                <a:srgbClr val="22313F"/>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Tahoma" panose="020B0604030504040204" pitchFamily="34" charset="0"/>
              <a:buChar char="-"/>
            </a:pPr>
            <a:r>
              <a:rPr lang="en-PH" dirty="0">
                <a:solidFill>
                  <a:srgbClr val="22313F"/>
                </a:solidFill>
                <a:latin typeface="Tahoma" panose="020B0604030504040204" pitchFamily="34" charset="0"/>
                <a:ea typeface="Tahoma" panose="020B0604030504040204" pitchFamily="34" charset="0"/>
                <a:cs typeface="Tahoma" panose="020B0604030504040204" pitchFamily="34" charset="0"/>
              </a:rPr>
              <a:t>Provide science and technology-based assessments pertinent to decision-making in relevant areas of concern such as in disaster risk reduction, climate change adaptation and integrated water resources management, as well as capacity building, and;</a:t>
            </a:r>
          </a:p>
          <a:p>
            <a:pPr algn="just"/>
            <a:endParaRPr lang="en-PH" dirty="0">
              <a:solidFill>
                <a:srgbClr val="22313F"/>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Tahoma" panose="020B0604030504040204" pitchFamily="34" charset="0"/>
              <a:buChar char="-"/>
            </a:pPr>
            <a:r>
              <a:rPr lang="en-PH" dirty="0">
                <a:solidFill>
                  <a:srgbClr val="22313F"/>
                </a:solidFill>
                <a:latin typeface="Tahoma" panose="020B0604030504040204" pitchFamily="34" charset="0"/>
                <a:ea typeface="Tahoma" panose="020B0604030504040204" pitchFamily="34" charset="0"/>
                <a:cs typeface="Tahoma" panose="020B0604030504040204" pitchFamily="34" charset="0"/>
              </a:rPr>
              <a:t>Ensure that the country fulfills its commitments to international meteorological and climate change agreements.</a:t>
            </a:r>
            <a:endParaRPr lang="en-PH" b="0" i="0" dirty="0">
              <a:solidFill>
                <a:srgbClr val="22313F"/>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76446" y="220054"/>
            <a:ext cx="4286294" cy="523220"/>
          </a:xfrm>
          <a:prstGeom prst="rect">
            <a:avLst/>
          </a:prstGeom>
          <a:noFill/>
        </p:spPr>
        <p:txBody>
          <a:bodyPr wrap="square" rtlCol="0">
            <a:spAutoFit/>
          </a:bodyPr>
          <a:lstStyle/>
          <a:p>
            <a:r>
              <a:rPr lang="en-US" sz="2800" b="1" dirty="0">
                <a:solidFill>
                  <a:srgbClr val="0000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PAGASA Mandate:</a:t>
            </a:r>
          </a:p>
        </p:txBody>
      </p:sp>
      <p:sp>
        <p:nvSpPr>
          <p:cNvPr id="33" name="TextBox 32"/>
          <p:cNvSpPr txBox="1"/>
          <p:nvPr/>
        </p:nvSpPr>
        <p:spPr>
          <a:xfrm>
            <a:off x="272410" y="621549"/>
            <a:ext cx="4928997" cy="338554"/>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PAGASA Modernization Act of 2015</a:t>
            </a:r>
          </a:p>
        </p:txBody>
      </p:sp>
    </p:spTree>
    <p:extLst>
      <p:ext uri="{BB962C8B-B14F-4D97-AF65-F5344CB8AC3E}">
        <p14:creationId xmlns:p14="http://schemas.microsoft.com/office/powerpoint/2010/main" val="2670633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bwMode="auto">
          <a:xfrm flipV="1">
            <a:off x="-19940" y="382"/>
            <a:ext cx="9144000" cy="68541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extBox 12"/>
          <p:cNvSpPr txBox="1"/>
          <p:nvPr/>
        </p:nvSpPr>
        <p:spPr>
          <a:xfrm>
            <a:off x="118216" y="84746"/>
            <a:ext cx="5562600" cy="507832"/>
          </a:xfrm>
          <a:prstGeom prst="rect">
            <a:avLst/>
          </a:prstGeom>
          <a:noFill/>
        </p:spPr>
        <p:txBody>
          <a:bodyPr wrap="square" rtlCol="0">
            <a:spAutoFit/>
          </a:bodyPr>
          <a:lstStyle/>
          <a:p>
            <a:pPr>
              <a:tabLst>
                <a:tab pos="290513" algn="l"/>
              </a:tabLst>
            </a:pPr>
            <a:r>
              <a:rPr lang="en-PH" sz="2400" b="1"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PAGASA Modernization Act of 2015</a:t>
            </a:r>
          </a:p>
        </p:txBody>
      </p:sp>
      <p:pic>
        <p:nvPicPr>
          <p:cNvPr id="20483" name="Picture 3" descr="PMP_propose org chart_rev 16 jul 2018"/>
          <p:cNvPicPr>
            <a:picLocks noChangeAspect="1" noChangeArrowheads="1"/>
          </p:cNvPicPr>
          <p:nvPr/>
        </p:nvPicPr>
        <p:blipFill>
          <a:blip r:embed="rId3">
            <a:extLst>
              <a:ext uri="{28A0092B-C50C-407E-A947-70E740481C1C}">
                <a14:useLocalDpi xmlns:a14="http://schemas.microsoft.com/office/drawing/2010/main" val="0"/>
              </a:ext>
            </a:extLst>
          </a:blip>
          <a:srcRect l="1152" t="4852" r="4933" b="3464"/>
          <a:stretch>
            <a:fillRect/>
          </a:stretch>
        </p:blipFill>
        <p:spPr bwMode="auto">
          <a:xfrm>
            <a:off x="685800" y="990600"/>
            <a:ext cx="7772400" cy="569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a:spLocks noChangeAspect="1"/>
          </p:cNvSpPr>
          <p:nvPr/>
        </p:nvSpPr>
        <p:spPr>
          <a:xfrm>
            <a:off x="7408492" y="5100415"/>
            <a:ext cx="872385" cy="533400"/>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 name="Rounded Rectangle 15"/>
          <p:cNvSpPr>
            <a:spLocks noChangeAspect="1"/>
          </p:cNvSpPr>
          <p:nvPr/>
        </p:nvSpPr>
        <p:spPr>
          <a:xfrm>
            <a:off x="1699542" y="5105400"/>
            <a:ext cx="872385" cy="533400"/>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7" name="Rounded Rectangle 16"/>
          <p:cNvSpPr>
            <a:spLocks noChangeAspect="1"/>
          </p:cNvSpPr>
          <p:nvPr/>
        </p:nvSpPr>
        <p:spPr>
          <a:xfrm>
            <a:off x="5545508" y="5096854"/>
            <a:ext cx="872385" cy="533400"/>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ounded Rectangle 7"/>
          <p:cNvSpPr>
            <a:spLocks noChangeAspect="1"/>
          </p:cNvSpPr>
          <p:nvPr/>
        </p:nvSpPr>
        <p:spPr>
          <a:xfrm>
            <a:off x="5674406" y="1752600"/>
            <a:ext cx="1098848" cy="304800"/>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 name="Rounded Rectangle 8"/>
          <p:cNvSpPr>
            <a:spLocks noChangeAspect="1"/>
          </p:cNvSpPr>
          <p:nvPr/>
        </p:nvSpPr>
        <p:spPr>
          <a:xfrm>
            <a:off x="5665860" y="2126712"/>
            <a:ext cx="1098848" cy="304800"/>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Rounded Rectangle 9"/>
          <p:cNvSpPr>
            <a:spLocks noChangeAspect="1"/>
          </p:cNvSpPr>
          <p:nvPr/>
        </p:nvSpPr>
        <p:spPr>
          <a:xfrm>
            <a:off x="2358638" y="2082324"/>
            <a:ext cx="1098848" cy="340641"/>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474215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4" name="Group 11"/>
          <p:cNvGrpSpPr>
            <a:grpSpLocks/>
          </p:cNvGrpSpPr>
          <p:nvPr/>
        </p:nvGrpSpPr>
        <p:grpSpPr bwMode="auto">
          <a:xfrm>
            <a:off x="211138" y="0"/>
            <a:ext cx="8723312" cy="6684963"/>
            <a:chOff x="133" y="144"/>
            <a:chExt cx="5495" cy="4067"/>
          </a:xfrm>
        </p:grpSpPr>
        <p:sp>
          <p:nvSpPr>
            <p:cNvPr id="21" name="Rounded Rectangle 20"/>
            <p:cNvSpPr/>
            <p:nvPr/>
          </p:nvSpPr>
          <p:spPr>
            <a:xfrm flipV="1">
              <a:off x="144" y="144"/>
              <a:ext cx="5478" cy="4067"/>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2" name="Group 9"/>
            <p:cNvGrpSpPr>
              <a:grpSpLocks noChangeAspect="1"/>
            </p:cNvGrpSpPr>
            <p:nvPr/>
          </p:nvGrpSpPr>
          <p:grpSpPr bwMode="auto">
            <a:xfrm flipV="1">
              <a:off x="133" y="144"/>
              <a:ext cx="5495" cy="707"/>
              <a:chOff x="-3905250" y="4294188"/>
              <a:chExt cx="13011150" cy="1892300"/>
            </a:xfrm>
          </p:grpSpPr>
          <p:sp>
            <p:nvSpPr>
              <p:cNvPr id="23" name="Freeform 1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sp>
            <p:nvSpPr>
              <p:cNvPr id="24"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sp>
            <p:nvSpPr>
              <p:cNvPr id="25"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PH"/>
              </a:p>
            </p:txBody>
          </p:sp>
          <p:sp>
            <p:nvSpPr>
              <p:cNvPr id="26"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PH"/>
              </a:p>
            </p:txBody>
          </p:sp>
          <p:sp useBgFill="1">
            <p:nvSpPr>
              <p:cNvPr id="27"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PH"/>
              </a:p>
            </p:txBody>
          </p:sp>
        </p:grpSp>
      </p:grpSp>
      <p:sp>
        <p:nvSpPr>
          <p:cNvPr id="1028" name="Rectangle 2"/>
          <p:cNvSpPr>
            <a:spLocks noChangeArrowheads="1"/>
          </p:cNvSpPr>
          <p:nvPr/>
        </p:nvSpPr>
        <p:spPr bwMode="auto">
          <a:xfrm>
            <a:off x="568439" y="1450649"/>
            <a:ext cx="4644392" cy="309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41313" indent="-341313">
              <a:spcBef>
                <a:spcPts val="400"/>
              </a:spcBef>
              <a:buClr>
                <a:srgbClr val="000066"/>
              </a:buClr>
              <a:buSzPct val="125000"/>
              <a:buFont typeface="Wingdings" pitchFamily="2"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dirty="0">
                <a:latin typeface="Tahoma" pitchFamily="34" charset="0"/>
              </a:rPr>
              <a:t>1. Public Weather Forecasts</a:t>
            </a:r>
          </a:p>
          <a:p>
            <a:pPr marL="341313" indent="-341313">
              <a:spcBef>
                <a:spcPts val="400"/>
              </a:spcBef>
              <a:buClr>
                <a:srgbClr val="000066"/>
              </a:buClr>
              <a:buSzPct val="125000"/>
              <a:buFont typeface="Wingdings" pitchFamily="2"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dirty="0">
                <a:latin typeface="Tahoma" pitchFamily="34" charset="0"/>
              </a:rPr>
              <a:t>2. Shipping Forecast</a:t>
            </a:r>
          </a:p>
          <a:p>
            <a:pPr marL="341313" indent="-341313">
              <a:spcBef>
                <a:spcPts val="400"/>
              </a:spcBef>
              <a:buClr>
                <a:srgbClr val="000066"/>
              </a:buClr>
              <a:buSzPct val="125000"/>
              <a:buFont typeface="Wingdings" pitchFamily="2"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dirty="0">
                <a:latin typeface="Tahoma" pitchFamily="34" charset="0"/>
              </a:rPr>
              <a:t>3. Aviation Forecasts: </a:t>
            </a:r>
          </a:p>
          <a:p>
            <a:pPr marL="685800" indent="-342900">
              <a:spcBef>
                <a:spcPts val="400"/>
              </a:spcBef>
              <a:buSzPct val="100000"/>
              <a:buFont typeface="+mj-lt"/>
              <a:buAutoNum type="alphaLcParenR"/>
              <a:tabLst>
                <a:tab pos="685800" algn="l"/>
                <a:tab pos="7656513" algn="l"/>
                <a:tab pos="8570913" algn="l"/>
                <a:tab pos="9485313" algn="l"/>
                <a:tab pos="10399713" algn="l"/>
              </a:tabLst>
            </a:pPr>
            <a:r>
              <a:rPr lang="en-GB" sz="1600" dirty="0">
                <a:latin typeface="Tahoma" pitchFamily="34" charset="0"/>
              </a:rPr>
              <a:t> Airways and Terminal Forecast</a:t>
            </a:r>
          </a:p>
          <a:p>
            <a:pPr marL="685800" indent="-342900">
              <a:spcBef>
                <a:spcPts val="400"/>
              </a:spcBef>
              <a:buSzPct val="100000"/>
              <a:buFont typeface="+mj-lt"/>
              <a:buAutoNum type="alphaLcParenR"/>
              <a:tabLst>
                <a:tab pos="685800" algn="l"/>
                <a:tab pos="7656513" algn="l"/>
                <a:tab pos="8570913" algn="l"/>
                <a:tab pos="9485313" algn="l"/>
                <a:tab pos="10399713" algn="l"/>
              </a:tabLst>
            </a:pPr>
            <a:r>
              <a:rPr lang="en-GB" sz="1600" dirty="0">
                <a:latin typeface="Tahoma" pitchFamily="34" charset="0"/>
              </a:rPr>
              <a:t> SIGMET: TC &amp; Volcanic Ash</a:t>
            </a:r>
          </a:p>
          <a:p>
            <a:pPr marL="341313" indent="-341313">
              <a:spcBef>
                <a:spcPts val="400"/>
              </a:spcBef>
              <a:buClr>
                <a:srgbClr val="000066"/>
              </a:buClr>
              <a:buSzPct val="125000"/>
              <a:buFont typeface="Wingdings" pitchFamily="2"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dirty="0">
                <a:latin typeface="Tahoma" pitchFamily="34" charset="0"/>
              </a:rPr>
              <a:t>4. Weather Bulletins</a:t>
            </a:r>
          </a:p>
          <a:p>
            <a:pPr marL="800100" indent="-342900">
              <a:spcBef>
                <a:spcPts val="400"/>
              </a:spcBef>
              <a:buClr>
                <a:srgbClr val="000066"/>
              </a:buClr>
              <a:buSzPct val="100000"/>
              <a:buFont typeface="+mj-lt"/>
              <a:buAutoNum type="alphaLcParenR"/>
              <a:tabLst>
                <a:tab pos="800100" algn="l"/>
                <a:tab pos="7656513" algn="l"/>
                <a:tab pos="8570913" algn="l"/>
                <a:tab pos="9485313" algn="l"/>
                <a:tab pos="10399713" algn="l"/>
              </a:tabLst>
            </a:pPr>
            <a:r>
              <a:rPr lang="en-GB" sz="1600" dirty="0">
                <a:latin typeface="Tahoma" pitchFamily="34" charset="0"/>
              </a:rPr>
              <a:t>Weather Advisory</a:t>
            </a:r>
          </a:p>
          <a:p>
            <a:pPr marL="800100" indent="-342900">
              <a:spcBef>
                <a:spcPts val="400"/>
              </a:spcBef>
              <a:buClr>
                <a:srgbClr val="000066"/>
              </a:buClr>
              <a:buSzPct val="100000"/>
              <a:buFont typeface="+mj-lt"/>
              <a:buAutoNum type="alphaLcParenR"/>
              <a:tabLst>
                <a:tab pos="800100" algn="l"/>
                <a:tab pos="7656513" algn="l"/>
                <a:tab pos="8570913" algn="l"/>
                <a:tab pos="9485313" algn="l"/>
                <a:tab pos="10399713" algn="l"/>
              </a:tabLst>
            </a:pPr>
            <a:r>
              <a:rPr lang="en-GB" sz="1600" dirty="0">
                <a:latin typeface="Tahoma" pitchFamily="34" charset="0"/>
              </a:rPr>
              <a:t>Tropical Cyclone Alert, </a:t>
            </a:r>
          </a:p>
          <a:p>
            <a:pPr marL="800100" indent="-342900">
              <a:spcBef>
                <a:spcPts val="400"/>
              </a:spcBef>
              <a:buClr>
                <a:srgbClr val="000066"/>
              </a:buClr>
              <a:buSzPct val="100000"/>
              <a:buFont typeface="+mj-lt"/>
              <a:buAutoNum type="alphaLcParenR"/>
              <a:tabLst>
                <a:tab pos="800100" algn="l"/>
                <a:tab pos="7656513" algn="l"/>
                <a:tab pos="8570913" algn="l"/>
                <a:tab pos="9485313" algn="l"/>
                <a:tab pos="10399713" algn="l"/>
              </a:tabLst>
            </a:pPr>
            <a:r>
              <a:rPr lang="en-GB" sz="1600" dirty="0">
                <a:latin typeface="Tahoma" pitchFamily="34" charset="0"/>
              </a:rPr>
              <a:t>Tropical Cyclone Warning</a:t>
            </a:r>
          </a:p>
          <a:p>
            <a:pPr marL="800100" indent="-342900">
              <a:spcBef>
                <a:spcPts val="400"/>
              </a:spcBef>
              <a:buClr>
                <a:srgbClr val="000066"/>
              </a:buClr>
              <a:buSzPct val="100000"/>
              <a:buFont typeface="+mj-lt"/>
              <a:buAutoNum type="alphaLcParenR"/>
              <a:tabLst>
                <a:tab pos="800100" algn="l"/>
                <a:tab pos="7656513" algn="l"/>
                <a:tab pos="8570913" algn="l"/>
                <a:tab pos="9485313" algn="l"/>
                <a:tab pos="10399713" algn="l"/>
              </a:tabLst>
            </a:pPr>
            <a:r>
              <a:rPr lang="en-GB" sz="1600" dirty="0">
                <a:latin typeface="Tahoma" pitchFamily="34" charset="0"/>
              </a:rPr>
              <a:t>Tropical Cyclone Warning for Shipping</a:t>
            </a:r>
          </a:p>
        </p:txBody>
      </p:sp>
      <p:sp>
        <p:nvSpPr>
          <p:cNvPr id="10" name="Oval 9"/>
          <p:cNvSpPr/>
          <p:nvPr/>
        </p:nvSpPr>
        <p:spPr>
          <a:xfrm flipH="1">
            <a:off x="158759" y="209174"/>
            <a:ext cx="640080" cy="64008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1" name="Rectangle 60"/>
          <p:cNvSpPr>
            <a:spLocks noChangeArrowheads="1"/>
          </p:cNvSpPr>
          <p:nvPr/>
        </p:nvSpPr>
        <p:spPr bwMode="auto">
          <a:xfrm flipH="1">
            <a:off x="230356" y="114083"/>
            <a:ext cx="496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b="1" dirty="0">
                <a:solidFill>
                  <a:srgbClr val="FF9900"/>
                </a:solidFill>
                <a:cs typeface="Calibri" panose="020F0502020204030204" pitchFamily="34" charset="0"/>
              </a:rPr>
              <a:t>1</a:t>
            </a:r>
          </a:p>
        </p:txBody>
      </p:sp>
      <p:sp>
        <p:nvSpPr>
          <p:cNvPr id="12" name="Text Box 2">
            <a:hlinkClick r:id="rId3" action="ppaction://hlinkpres?slideindex=1&amp;slidetitle="/>
          </p:cNvPr>
          <p:cNvSpPr txBox="1">
            <a:spLocks noChangeArrowheads="1"/>
          </p:cNvSpPr>
          <p:nvPr/>
        </p:nvSpPr>
        <p:spPr bwMode="auto">
          <a:xfrm>
            <a:off x="790576" y="228600"/>
            <a:ext cx="22098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Aft>
                <a:spcPct val="10000"/>
              </a:spcAft>
              <a:buFont typeface="Arial" panose="020B0604020202020204" pitchFamily="34" charset="0"/>
              <a:buNone/>
            </a:pPr>
            <a:r>
              <a:rPr lang="en-US" altLang="ja-JP" sz="1800" spc="-100" dirty="0">
                <a:solidFill>
                  <a:srgbClr val="003366"/>
                </a:solidFill>
                <a:latin typeface="Tahoma" panose="020B0604030504040204" pitchFamily="34" charset="0"/>
                <a:ea typeface="Tahoma" panose="020B0604030504040204" pitchFamily="34" charset="0"/>
                <a:cs typeface="Tahoma" panose="020B0604030504040204" pitchFamily="34" charset="0"/>
              </a:rPr>
              <a:t>Introduction</a:t>
            </a:r>
            <a:endParaRPr lang="en-US" altLang="en-US" sz="1800" spc="-100" dirty="0">
              <a:solidFill>
                <a:srgbClr val="003366"/>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 Box 2">
            <a:hlinkClick r:id="rId3" action="ppaction://hlinkpres?slideindex=1&amp;slidetitle="/>
          </p:cNvPr>
          <p:cNvSpPr txBox="1">
            <a:spLocks noChangeArrowheads="1"/>
          </p:cNvSpPr>
          <p:nvPr/>
        </p:nvSpPr>
        <p:spPr bwMode="auto">
          <a:xfrm>
            <a:off x="767843" y="476250"/>
            <a:ext cx="3194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Aft>
                <a:spcPct val="10000"/>
              </a:spcAft>
              <a:buNone/>
              <a:tabLst>
                <a:tab pos="171450" algn="l"/>
              </a:tabLst>
            </a:pPr>
            <a:r>
              <a:rPr lang="en-US" altLang="ja-JP" sz="2000" b="1" spc="-100" dirty="0">
                <a:solidFill>
                  <a:srgbClr val="003366"/>
                </a:solidFill>
                <a:latin typeface="Tahoma" panose="020B0604030504040204" pitchFamily="34" charset="0"/>
                <a:ea typeface="Tahoma" panose="020B0604030504040204" pitchFamily="34" charset="0"/>
                <a:cs typeface="Tahoma" panose="020B0604030504040204" pitchFamily="34" charset="0"/>
              </a:rPr>
              <a:t>Products and Services</a:t>
            </a:r>
          </a:p>
        </p:txBody>
      </p:sp>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3252154" y="5032351"/>
            <a:ext cx="2641281" cy="1396524"/>
          </a:xfrm>
          <a:prstGeom prst="rect">
            <a:avLst/>
          </a:prstGeom>
        </p:spPr>
      </p:pic>
      <p:sp>
        <p:nvSpPr>
          <p:cNvPr id="18" name="Rectangle 2"/>
          <p:cNvSpPr>
            <a:spLocks noChangeArrowheads="1"/>
          </p:cNvSpPr>
          <p:nvPr/>
        </p:nvSpPr>
        <p:spPr bwMode="auto">
          <a:xfrm>
            <a:off x="5114925" y="1470782"/>
            <a:ext cx="3810000" cy="257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41313" indent="-341313">
              <a:spcBef>
                <a:spcPts val="400"/>
              </a:spcBef>
              <a:buClr>
                <a:srgbClr val="000066"/>
              </a:buClr>
              <a:buSzPct val="125000"/>
              <a:buFont typeface="Wingdings" pitchFamily="2"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dirty="0">
                <a:latin typeface="Tahoma" pitchFamily="34" charset="0"/>
              </a:rPr>
              <a:t>5. Special Weather Forecast/Outlook</a:t>
            </a:r>
          </a:p>
          <a:p>
            <a:pPr marL="231775" indent="-231775">
              <a:spcBef>
                <a:spcPts val="400"/>
              </a:spcBef>
              <a:buClr>
                <a:srgbClr val="000066"/>
              </a:buClr>
              <a:buSzPct val="125000"/>
              <a:buFont typeface="Wingdings" pitchFamily="2" charset="2"/>
              <a:buNone/>
              <a:tabLst>
                <a:tab pos="231775"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dirty="0">
                <a:latin typeface="Tahoma" pitchFamily="34" charset="0"/>
              </a:rPr>
              <a:t>6. Forecast for Selected Local and Asian            Cities and Tourist Destination</a:t>
            </a:r>
          </a:p>
          <a:p>
            <a:pPr marL="341313" indent="-341313">
              <a:spcBef>
                <a:spcPts val="400"/>
              </a:spcBef>
              <a:buClr>
                <a:srgbClr val="000066"/>
              </a:buClr>
              <a:buSzPct val="125000"/>
              <a:buFont typeface="Wingdings" pitchFamily="2"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dirty="0">
                <a:latin typeface="Tahoma" pitchFamily="34" charset="0"/>
              </a:rPr>
              <a:t>7. Gale Warning</a:t>
            </a:r>
          </a:p>
          <a:p>
            <a:pPr marL="341313" indent="-341313">
              <a:spcBef>
                <a:spcPts val="400"/>
              </a:spcBef>
              <a:buClr>
                <a:srgbClr val="000066"/>
              </a:buClr>
              <a:buSzPct val="125000"/>
              <a:buFont typeface="Wingdings" pitchFamily="2"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dirty="0">
                <a:latin typeface="Tahoma" pitchFamily="34" charset="0"/>
              </a:rPr>
              <a:t>8. Rainfall Warning</a:t>
            </a:r>
          </a:p>
          <a:p>
            <a:pPr marL="341313" indent="-341313">
              <a:spcBef>
                <a:spcPts val="400"/>
              </a:spcBef>
              <a:buClr>
                <a:srgbClr val="000066"/>
              </a:buClr>
              <a:buSzPct val="125000"/>
              <a:buFont typeface="Wingdings" pitchFamily="2"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dirty="0">
                <a:latin typeface="Tahoma" pitchFamily="34" charset="0"/>
              </a:rPr>
              <a:t>9. Flood Warning &amp; Advisory</a:t>
            </a:r>
          </a:p>
          <a:p>
            <a:pPr marL="341313" indent="-341313">
              <a:spcBef>
                <a:spcPts val="400"/>
              </a:spcBef>
              <a:buClr>
                <a:srgbClr val="000066"/>
              </a:buClr>
              <a:buSzPct val="125000"/>
              <a:buFont typeface="Wingdings" pitchFamily="2"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dirty="0">
                <a:latin typeface="Tahoma" pitchFamily="34" charset="0"/>
              </a:rPr>
              <a:t>10. Seasonal/Climate Forecast</a:t>
            </a:r>
          </a:p>
          <a:p>
            <a:pPr marL="341313" indent="-341313">
              <a:spcBef>
                <a:spcPts val="400"/>
              </a:spcBef>
              <a:buClr>
                <a:srgbClr val="000066"/>
              </a:buClr>
              <a:buSzPct val="125000"/>
              <a:buFont typeface="Wingdings" pitchFamily="2"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dirty="0">
                <a:latin typeface="Tahoma" pitchFamily="34" charset="0"/>
              </a:rPr>
              <a:t>11. Climate Projections</a:t>
            </a:r>
          </a:p>
          <a:p>
            <a:pPr marL="341313" indent="-341313">
              <a:spcBef>
                <a:spcPts val="400"/>
              </a:spcBef>
              <a:buClr>
                <a:srgbClr val="000066"/>
              </a:buClr>
              <a:buSzPct val="125000"/>
              <a:buFont typeface="Wingdings" pitchFamily="2"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1600" dirty="0">
                <a:latin typeface="Tahoma" pitchFamily="34" charset="0"/>
              </a:rPr>
              <a:t>12. Farm Weather Forecast</a:t>
            </a:r>
          </a:p>
          <a:p>
            <a:pPr marL="341313" indent="-341313">
              <a:spcBef>
                <a:spcPts val="400"/>
              </a:spcBef>
              <a:buClr>
                <a:srgbClr val="000066"/>
              </a:buClr>
              <a:buSzPct val="125000"/>
              <a:buFont typeface="Wingdings" pitchFamily="2"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en-GB" sz="1600" dirty="0">
              <a:latin typeface="Tahoma" pitchFamily="34" charset="0"/>
            </a:endParaRPr>
          </a:p>
        </p:txBody>
      </p:sp>
      <p:cxnSp>
        <p:nvCxnSpPr>
          <p:cNvPr id="7" name="Straight Connector 6"/>
          <p:cNvCxnSpPr/>
          <p:nvPr/>
        </p:nvCxnSpPr>
        <p:spPr>
          <a:xfrm>
            <a:off x="849691" y="4548102"/>
            <a:ext cx="7446206"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29" name="Right Arrow 28"/>
          <p:cNvSpPr/>
          <p:nvPr/>
        </p:nvSpPr>
        <p:spPr>
          <a:xfrm rot="5400000">
            <a:off x="4372769" y="4537769"/>
            <a:ext cx="400050" cy="457200"/>
          </a:xfrm>
          <a:prstGeom prst="rightArrow">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PH" dirty="0">
              <a:solidFill>
                <a:srgbClr val="FF0000"/>
              </a:solidFill>
            </a:endParaRPr>
          </a:p>
        </p:txBody>
      </p:sp>
    </p:spTree>
    <p:extLst>
      <p:ext uri="{BB962C8B-B14F-4D97-AF65-F5344CB8AC3E}">
        <p14:creationId xmlns:p14="http://schemas.microsoft.com/office/powerpoint/2010/main" val="306659512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1"/>
          <p:cNvGrpSpPr>
            <a:grpSpLocks/>
          </p:cNvGrpSpPr>
          <p:nvPr/>
        </p:nvGrpSpPr>
        <p:grpSpPr bwMode="auto">
          <a:xfrm>
            <a:off x="76201" y="-43530"/>
            <a:ext cx="8991599" cy="6704886"/>
            <a:chOff x="153987" y="53330"/>
            <a:chExt cx="8721725" cy="6461126"/>
          </a:xfrm>
        </p:grpSpPr>
        <p:sp>
          <p:nvSpPr>
            <p:cNvPr id="87" name="Rounded Rectangle 86"/>
            <p:cNvSpPr/>
            <p:nvPr/>
          </p:nvSpPr>
          <p:spPr bwMode="auto">
            <a:xfrm flipV="1">
              <a:off x="169862" y="58093"/>
              <a:ext cx="8696325" cy="6456363"/>
            </a:xfrm>
            <a:prstGeom prst="roundRect">
              <a:avLst>
                <a:gd name="adj" fmla="val 1272"/>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eaLnBrk="1" fontAlgn="auto" hangingPunct="1">
                <a:spcBef>
                  <a:spcPts val="0"/>
                </a:spcBef>
                <a:spcAft>
                  <a:spcPts val="0"/>
                </a:spcAft>
                <a:defRPr/>
              </a:pPr>
              <a:endParaRPr lang="en-US" b="1"/>
            </a:p>
          </p:txBody>
        </p:sp>
        <p:grpSp>
          <p:nvGrpSpPr>
            <p:cNvPr id="88" name="Group 9"/>
            <p:cNvGrpSpPr>
              <a:grpSpLocks noChangeAspect="1"/>
            </p:cNvGrpSpPr>
            <p:nvPr/>
          </p:nvGrpSpPr>
          <p:grpSpPr bwMode="auto">
            <a:xfrm flipV="1">
              <a:off x="153987" y="53330"/>
              <a:ext cx="8721725" cy="1123950"/>
              <a:chOff x="-3905250" y="4294188"/>
              <a:chExt cx="13011150" cy="1892300"/>
            </a:xfrm>
          </p:grpSpPr>
          <p:sp>
            <p:nvSpPr>
              <p:cNvPr id="89" name="Freeform 1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6"/>
                  <a:gd name="T172" fmla="*/ 0 h 640"/>
                  <a:gd name="T173" fmla="*/ 2706 w 2706"/>
                  <a:gd name="T174" fmla="*/ 640 h 6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sp>
            <p:nvSpPr>
              <p:cNvPr id="90" name="Freeform 18"/>
              <p:cNvSpPr>
                <a:spLocks/>
              </p:cNvSpPr>
              <p:nvPr/>
            </p:nvSpPr>
            <p:spPr bwMode="hidden">
              <a:xfrm>
                <a:off x="-309773" y="4318098"/>
                <a:ext cx="8279917" cy="120961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16"/>
                  <a:gd name="T109" fmla="*/ 0 h 762"/>
                  <a:gd name="T110" fmla="*/ 5216 w 5216"/>
                  <a:gd name="T111" fmla="*/ 762 h 7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sp>
            <p:nvSpPr>
              <p:cNvPr id="91"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44"/>
                  <a:gd name="T94" fmla="*/ 0 h 694"/>
                  <a:gd name="T95" fmla="*/ 5144 w 5144"/>
                  <a:gd name="T96" fmla="*/ 694 h 6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nchorCtr="1"/>
              <a:lstStyle/>
              <a:p>
                <a:endParaRPr lang="en-PH"/>
              </a:p>
            </p:txBody>
          </p:sp>
          <p:sp>
            <p:nvSpPr>
              <p:cNvPr id="92"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2"/>
                  <a:gd name="T61" fmla="*/ 0 h 584"/>
                  <a:gd name="T62" fmla="*/ 3112 w 3112"/>
                  <a:gd name="T63" fmla="*/ 584 h 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nchorCtr="1"/>
              <a:lstStyle/>
              <a:p>
                <a:endParaRPr lang="en-PH"/>
              </a:p>
            </p:txBody>
          </p:sp>
          <p:sp useBgFill="1">
            <p:nvSpPr>
              <p:cNvPr id="93"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96"/>
                  <a:gd name="T109" fmla="*/ 0 h 1192"/>
                  <a:gd name="T110" fmla="*/ 8196 w 8196"/>
                  <a:gd name="T111" fmla="*/ 1192 h 1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PH"/>
              </a:p>
            </p:txBody>
          </p:sp>
        </p:grpSp>
      </p:grpSp>
      <p:sp>
        <p:nvSpPr>
          <p:cNvPr id="18" name="Rounded Rectangle 17"/>
          <p:cNvSpPr/>
          <p:nvPr/>
        </p:nvSpPr>
        <p:spPr>
          <a:xfrm>
            <a:off x="533400" y="1905000"/>
            <a:ext cx="7848600" cy="3276600"/>
          </a:xfrm>
          <a:prstGeom prst="round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ight Arrow 3"/>
          <p:cNvSpPr/>
          <p:nvPr/>
        </p:nvSpPr>
        <p:spPr>
          <a:xfrm>
            <a:off x="914400" y="2362201"/>
            <a:ext cx="6629400" cy="2302160"/>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Freeform 5"/>
          <p:cNvSpPr>
            <a:spLocks noChangeAspect="1"/>
          </p:cNvSpPr>
          <p:nvPr/>
        </p:nvSpPr>
        <p:spPr>
          <a:xfrm>
            <a:off x="1019175" y="3017279"/>
            <a:ext cx="1191566" cy="1005529"/>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lvl="0" algn="ctr" defTabSz="933450">
              <a:lnSpc>
                <a:spcPct val="90000"/>
              </a:lnSpc>
              <a:spcBef>
                <a:spcPct val="0"/>
              </a:spcBef>
              <a:spcAft>
                <a:spcPct val="35000"/>
              </a:spcAft>
            </a:pPr>
            <a:r>
              <a:rPr lang="en-US" sz="1250" kern="1200" dirty="0"/>
              <a:t>24/7  Observations Data Collection/ Transmission</a:t>
            </a:r>
          </a:p>
        </p:txBody>
      </p:sp>
      <p:sp>
        <p:nvSpPr>
          <p:cNvPr id="7" name="Freeform 6"/>
          <p:cNvSpPr>
            <a:spLocks/>
          </p:cNvSpPr>
          <p:nvPr/>
        </p:nvSpPr>
        <p:spPr>
          <a:xfrm>
            <a:off x="2257425" y="3018480"/>
            <a:ext cx="1188720" cy="1003126"/>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algn="ctr" defTabSz="933450">
              <a:lnSpc>
                <a:spcPct val="90000"/>
              </a:lnSpc>
              <a:spcAft>
                <a:spcPct val="35000"/>
              </a:spcAft>
            </a:pPr>
            <a:r>
              <a:rPr lang="en-US" sz="1250" dirty="0"/>
              <a:t>Reception/ Integration/ Processing/ Analyses</a:t>
            </a:r>
          </a:p>
        </p:txBody>
      </p:sp>
      <p:sp>
        <p:nvSpPr>
          <p:cNvPr id="9" name="Freeform 8"/>
          <p:cNvSpPr>
            <a:spLocks/>
          </p:cNvSpPr>
          <p:nvPr/>
        </p:nvSpPr>
        <p:spPr>
          <a:xfrm>
            <a:off x="3495675" y="3017123"/>
            <a:ext cx="1280160" cy="1005840"/>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algn="ctr" defTabSz="933450">
              <a:lnSpc>
                <a:spcPct val="90000"/>
              </a:lnSpc>
              <a:spcAft>
                <a:spcPct val="35000"/>
              </a:spcAft>
            </a:pPr>
            <a:r>
              <a:rPr lang="en-US" sz="1250" dirty="0"/>
              <a:t>Customization/Tailor-fitting of Warnings, Advisories, Info</a:t>
            </a:r>
          </a:p>
        </p:txBody>
      </p:sp>
      <p:sp>
        <p:nvSpPr>
          <p:cNvPr id="10" name="Freeform 9"/>
          <p:cNvSpPr>
            <a:spLocks/>
          </p:cNvSpPr>
          <p:nvPr/>
        </p:nvSpPr>
        <p:spPr>
          <a:xfrm>
            <a:off x="4823238" y="3017123"/>
            <a:ext cx="1234440" cy="1005840"/>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lvl="0" algn="ctr" defTabSz="933450">
              <a:lnSpc>
                <a:spcPct val="90000"/>
              </a:lnSpc>
              <a:spcBef>
                <a:spcPct val="0"/>
              </a:spcBef>
              <a:spcAft>
                <a:spcPct val="35000"/>
              </a:spcAft>
            </a:pPr>
            <a:r>
              <a:rPr lang="en-US" sz="1250" kern="1200" dirty="0"/>
              <a:t>Dissemination/Utilization</a:t>
            </a:r>
          </a:p>
        </p:txBody>
      </p:sp>
      <p:sp>
        <p:nvSpPr>
          <p:cNvPr id="21" name="Freeform 20"/>
          <p:cNvSpPr>
            <a:spLocks/>
          </p:cNvSpPr>
          <p:nvPr/>
        </p:nvSpPr>
        <p:spPr>
          <a:xfrm>
            <a:off x="6875040" y="3033269"/>
            <a:ext cx="1188720" cy="1005840"/>
          </a:xfrm>
          <a:custGeom>
            <a:avLst/>
            <a:gdLst>
              <a:gd name="connsiteX0" fmla="*/ 0 w 1861821"/>
              <a:gd name="connsiteY0" fmla="*/ 215058 h 1290320"/>
              <a:gd name="connsiteX1" fmla="*/ 215058 w 1861821"/>
              <a:gd name="connsiteY1" fmla="*/ 0 h 1290320"/>
              <a:gd name="connsiteX2" fmla="*/ 1646763 w 1861821"/>
              <a:gd name="connsiteY2" fmla="*/ 0 h 1290320"/>
              <a:gd name="connsiteX3" fmla="*/ 1861821 w 1861821"/>
              <a:gd name="connsiteY3" fmla="*/ 215058 h 1290320"/>
              <a:gd name="connsiteX4" fmla="*/ 1861821 w 1861821"/>
              <a:gd name="connsiteY4" fmla="*/ 1075262 h 1290320"/>
              <a:gd name="connsiteX5" fmla="*/ 1646763 w 1861821"/>
              <a:gd name="connsiteY5" fmla="*/ 1290320 h 1290320"/>
              <a:gd name="connsiteX6" fmla="*/ 215058 w 1861821"/>
              <a:gd name="connsiteY6" fmla="*/ 1290320 h 1290320"/>
              <a:gd name="connsiteX7" fmla="*/ 0 w 1861821"/>
              <a:gd name="connsiteY7" fmla="*/ 1075262 h 1290320"/>
              <a:gd name="connsiteX8" fmla="*/ 0 w 1861821"/>
              <a:gd name="connsiteY8" fmla="*/ 215058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821" h="1290320">
                <a:moveTo>
                  <a:pt x="0" y="215058"/>
                </a:moveTo>
                <a:cubicBezTo>
                  <a:pt x="0" y="96285"/>
                  <a:pt x="96285" y="0"/>
                  <a:pt x="215058" y="0"/>
                </a:cubicBezTo>
                <a:lnTo>
                  <a:pt x="1646763" y="0"/>
                </a:lnTo>
                <a:cubicBezTo>
                  <a:pt x="1765536" y="0"/>
                  <a:pt x="1861821" y="96285"/>
                  <a:pt x="1861821" y="215058"/>
                </a:cubicBezTo>
                <a:lnTo>
                  <a:pt x="1861821" y="1075262"/>
                </a:lnTo>
                <a:cubicBezTo>
                  <a:pt x="1861821" y="1194035"/>
                  <a:pt x="1765536" y="1290320"/>
                  <a:pt x="1646763" y="1290320"/>
                </a:cubicBezTo>
                <a:lnTo>
                  <a:pt x="215058" y="1290320"/>
                </a:lnTo>
                <a:cubicBezTo>
                  <a:pt x="96285" y="1290320"/>
                  <a:pt x="0" y="1194035"/>
                  <a:pt x="0" y="1075262"/>
                </a:cubicBezTo>
                <a:lnTo>
                  <a:pt x="0" y="215058"/>
                </a:lnTo>
                <a:close/>
              </a:path>
            </a:pathLst>
          </a:custGeom>
          <a:solidFill>
            <a:srgbClr val="FF99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998" tIns="142998" rIns="142998" bIns="142998" numCol="1" spcCol="1270" anchor="ctr" anchorCtr="0">
            <a:noAutofit/>
          </a:bodyPr>
          <a:lstStyle/>
          <a:p>
            <a:pPr lvl="0" algn="ctr" defTabSz="933450">
              <a:lnSpc>
                <a:spcPct val="90000"/>
              </a:lnSpc>
              <a:spcBef>
                <a:spcPct val="0"/>
              </a:spcBef>
              <a:spcAft>
                <a:spcPct val="35000"/>
              </a:spcAft>
            </a:pPr>
            <a:r>
              <a:rPr lang="en-US" sz="1600" b="1" kern="1200" dirty="0"/>
              <a:t>RESPONSE</a:t>
            </a:r>
          </a:p>
        </p:txBody>
      </p:sp>
      <p:sp>
        <p:nvSpPr>
          <p:cNvPr id="65" name="Oval 64"/>
          <p:cNvSpPr/>
          <p:nvPr/>
        </p:nvSpPr>
        <p:spPr>
          <a:xfrm flipH="1">
            <a:off x="158759" y="209174"/>
            <a:ext cx="640080" cy="640080"/>
          </a:xfrm>
          <a:prstGeom prst="ellipse">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66" name="Rectangle 60"/>
          <p:cNvSpPr>
            <a:spLocks noChangeArrowheads="1"/>
          </p:cNvSpPr>
          <p:nvPr/>
        </p:nvSpPr>
        <p:spPr bwMode="auto">
          <a:xfrm flipH="1">
            <a:off x="230356" y="114083"/>
            <a:ext cx="496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b="1" dirty="0">
                <a:solidFill>
                  <a:srgbClr val="FF9900"/>
                </a:solidFill>
                <a:cs typeface="Calibri" panose="020F0502020204030204" pitchFamily="34" charset="0"/>
              </a:rPr>
              <a:t>2</a:t>
            </a:r>
          </a:p>
        </p:txBody>
      </p:sp>
      <p:sp>
        <p:nvSpPr>
          <p:cNvPr id="67" name="Text Box 2">
            <a:hlinkClick r:id="rId3" action="ppaction://hlinkpres?slideindex=1&amp;slidetitle="/>
          </p:cNvPr>
          <p:cNvSpPr txBox="1">
            <a:spLocks noChangeArrowheads="1"/>
          </p:cNvSpPr>
          <p:nvPr/>
        </p:nvSpPr>
        <p:spPr bwMode="auto">
          <a:xfrm>
            <a:off x="870436" y="332917"/>
            <a:ext cx="5377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400" b="1" spc="-100" dirty="0">
                <a:solidFill>
                  <a:srgbClr val="000099"/>
                </a:solidFill>
                <a:latin typeface="Tahoma" panose="020B0604030504040204" pitchFamily="34" charset="0"/>
                <a:ea typeface="Tahoma" panose="020B0604030504040204" pitchFamily="34" charset="0"/>
                <a:cs typeface="Tahoma" panose="020B0604030504040204" pitchFamily="34" charset="0"/>
              </a:rPr>
              <a:t>End-to-end Early Warning System</a:t>
            </a:r>
          </a:p>
        </p:txBody>
      </p:sp>
    </p:spTree>
    <p:extLst>
      <p:ext uri="{BB962C8B-B14F-4D97-AF65-F5344CB8AC3E}">
        <p14:creationId xmlns:p14="http://schemas.microsoft.com/office/powerpoint/2010/main" val="4222393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 Box 2">
            <a:hlinkClick r:id="rId3" action="ppaction://hlinkpres?slideindex=1&amp;slidetitle="/>
          </p:cNvPr>
          <p:cNvSpPr txBox="1">
            <a:spLocks noChangeArrowheads="1"/>
          </p:cNvSpPr>
          <p:nvPr/>
        </p:nvSpPr>
        <p:spPr bwMode="auto">
          <a:xfrm>
            <a:off x="195875" y="111225"/>
            <a:ext cx="5377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defRPr/>
            </a:pPr>
            <a:r>
              <a:rPr lang="en-US" altLang="ja-JP" sz="2400" b="1" spc="-100" dirty="0">
                <a:solidFill>
                  <a:srgbClr val="000099"/>
                </a:solidFill>
                <a:latin typeface="Tahoma" panose="020B0604030504040204" pitchFamily="34" charset="0"/>
                <a:ea typeface="Tahoma" panose="020B0604030504040204" pitchFamily="34" charset="0"/>
                <a:cs typeface="Tahoma" panose="020B0604030504040204" pitchFamily="34" charset="0"/>
              </a:rPr>
              <a:t>End-to-end Early Warning System</a:t>
            </a:r>
          </a:p>
        </p:txBody>
      </p:sp>
      <p:grpSp>
        <p:nvGrpSpPr>
          <p:cNvPr id="3" name="Group 2"/>
          <p:cNvGrpSpPr/>
          <p:nvPr/>
        </p:nvGrpSpPr>
        <p:grpSpPr>
          <a:xfrm>
            <a:off x="211755" y="705312"/>
            <a:ext cx="1656219" cy="6067663"/>
            <a:chOff x="211755" y="705312"/>
            <a:chExt cx="1656219" cy="6067663"/>
          </a:xfrm>
        </p:grpSpPr>
        <p:grpSp>
          <p:nvGrpSpPr>
            <p:cNvPr id="23" name="Group 22"/>
            <p:cNvGrpSpPr/>
            <p:nvPr/>
          </p:nvGrpSpPr>
          <p:grpSpPr>
            <a:xfrm>
              <a:off x="211755" y="1286575"/>
              <a:ext cx="1645920" cy="5486400"/>
              <a:chOff x="211755" y="1286575"/>
              <a:chExt cx="1645920" cy="5486400"/>
            </a:xfrm>
          </p:grpSpPr>
          <p:sp>
            <p:nvSpPr>
              <p:cNvPr id="95" name="Rectangle 94"/>
              <p:cNvSpPr/>
              <p:nvPr/>
            </p:nvSpPr>
            <p:spPr>
              <a:xfrm flipH="1">
                <a:off x="211755" y="1286575"/>
                <a:ext cx="1645920" cy="5486400"/>
              </a:xfrm>
              <a:prstGeom prst="rect">
                <a:avLst/>
              </a:prstGeom>
              <a:solidFill>
                <a:schemeClr val="bg1">
                  <a:lumMod val="60000"/>
                  <a:lumOff val="40000"/>
                  <a:alpha val="0"/>
                </a:schemeClr>
              </a:solidFill>
              <a:ln w="15875" cmpd="sng">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a:p>
            </p:txBody>
          </p:sp>
          <p:sp>
            <p:nvSpPr>
              <p:cNvPr id="100" name="Rectangle 99"/>
              <p:cNvSpPr/>
              <p:nvPr/>
            </p:nvSpPr>
            <p:spPr>
              <a:xfrm>
                <a:off x="256599" y="1362272"/>
                <a:ext cx="1554480" cy="365760"/>
              </a:xfrm>
              <a:prstGeom prst="rect">
                <a:avLst/>
              </a:prstGeom>
              <a:solidFill>
                <a:schemeClr val="accent5">
                  <a:lumMod val="40000"/>
                  <a:lumOff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Field</a:t>
                </a:r>
              </a:p>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Stations</a:t>
                </a:r>
              </a:p>
            </p:txBody>
          </p:sp>
          <p:sp>
            <p:nvSpPr>
              <p:cNvPr id="101" name="Rectangle 100"/>
              <p:cNvSpPr/>
              <p:nvPr/>
            </p:nvSpPr>
            <p:spPr>
              <a:xfrm>
                <a:off x="256599" y="1813778"/>
                <a:ext cx="1554480" cy="365760"/>
              </a:xfrm>
              <a:prstGeom prst="rect">
                <a:avLst/>
              </a:prstGeom>
              <a:solidFill>
                <a:schemeClr val="accent5">
                  <a:lumMod val="40000"/>
                  <a:lumOff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Met. Satellites</a:t>
                </a:r>
              </a:p>
            </p:txBody>
          </p:sp>
          <p:sp>
            <p:nvSpPr>
              <p:cNvPr id="102" name="Rectangle 101"/>
              <p:cNvSpPr/>
              <p:nvPr/>
            </p:nvSpPr>
            <p:spPr>
              <a:xfrm>
                <a:off x="256599" y="2265284"/>
                <a:ext cx="1554480" cy="365760"/>
              </a:xfrm>
              <a:prstGeom prst="rect">
                <a:avLst/>
              </a:prstGeom>
              <a:solidFill>
                <a:schemeClr val="accent5">
                  <a:lumMod val="40000"/>
                  <a:lumOff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Upper-air </a:t>
                </a:r>
              </a:p>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Stations</a:t>
                </a:r>
              </a:p>
            </p:txBody>
          </p:sp>
          <p:sp>
            <p:nvSpPr>
              <p:cNvPr id="103" name="Rectangle 102"/>
              <p:cNvSpPr/>
              <p:nvPr/>
            </p:nvSpPr>
            <p:spPr>
              <a:xfrm>
                <a:off x="256599" y="2716790"/>
                <a:ext cx="1554480" cy="365760"/>
              </a:xfrm>
              <a:prstGeom prst="rect">
                <a:avLst/>
              </a:prstGeom>
              <a:solidFill>
                <a:schemeClr val="accent5">
                  <a:lumMod val="40000"/>
                  <a:lumOff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Weather</a:t>
                </a:r>
              </a:p>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Radars</a:t>
                </a:r>
              </a:p>
            </p:txBody>
          </p:sp>
          <p:sp>
            <p:nvSpPr>
              <p:cNvPr id="104" name="Rectangle 103"/>
              <p:cNvSpPr/>
              <p:nvPr/>
            </p:nvSpPr>
            <p:spPr>
              <a:xfrm>
                <a:off x="256599" y="3168296"/>
                <a:ext cx="1554480" cy="365760"/>
              </a:xfrm>
              <a:prstGeom prst="rect">
                <a:avLst/>
              </a:prstGeom>
              <a:solidFill>
                <a:schemeClr val="accent5">
                  <a:lumMod val="40000"/>
                  <a:lumOff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Automatic </a:t>
                </a:r>
              </a:p>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Stations</a:t>
                </a:r>
              </a:p>
            </p:txBody>
          </p:sp>
          <p:pic>
            <p:nvPicPr>
              <p:cNvPr id="106" name="Picture 6" descr="pibal"/>
              <p:cNvPicPr>
                <a:picLocks noChangeArrowheads="1"/>
              </p:cNvPicPr>
              <p:nvPr/>
            </p:nvPicPr>
            <p:blipFill>
              <a:blip r:embed="rId4"/>
              <a:srcRect/>
              <a:stretch>
                <a:fillRect/>
              </a:stretch>
            </p:blipFill>
            <p:spPr bwMode="auto">
              <a:xfrm>
                <a:off x="263823" y="2274586"/>
                <a:ext cx="457200" cy="356616"/>
              </a:xfrm>
              <a:prstGeom prst="rect">
                <a:avLst/>
              </a:prstGeom>
              <a:noFill/>
              <a:ln w="9525">
                <a:solidFill>
                  <a:schemeClr val="bg1">
                    <a:lumMod val="85000"/>
                  </a:schemeClr>
                </a:solidFill>
                <a:miter lim="800000"/>
                <a:headEnd/>
                <a:tailEnd/>
              </a:ln>
            </p:spPr>
          </p:pic>
          <p:pic>
            <p:nvPicPr>
              <p:cNvPr id="107" name="Picture 7" descr="sate_dish"/>
              <p:cNvPicPr>
                <a:picLocks noChangeArrowheads="1"/>
              </p:cNvPicPr>
              <p:nvPr/>
            </p:nvPicPr>
            <p:blipFill>
              <a:blip r:embed="rId5"/>
              <a:srcRect/>
              <a:stretch>
                <a:fillRect/>
              </a:stretch>
            </p:blipFill>
            <p:spPr bwMode="auto">
              <a:xfrm>
                <a:off x="266124" y="1822223"/>
                <a:ext cx="457200" cy="356616"/>
              </a:xfrm>
              <a:prstGeom prst="rect">
                <a:avLst/>
              </a:prstGeom>
              <a:noFill/>
              <a:ln w="9525">
                <a:solidFill>
                  <a:schemeClr val="bg1">
                    <a:lumMod val="85000"/>
                  </a:schemeClr>
                </a:solidFill>
                <a:miter lim="800000"/>
                <a:headEnd/>
                <a:tailEnd/>
              </a:ln>
            </p:spPr>
          </p:pic>
          <p:sp>
            <p:nvSpPr>
              <p:cNvPr id="108" name="Rectangle 107"/>
              <p:cNvSpPr/>
              <p:nvPr/>
            </p:nvSpPr>
            <p:spPr>
              <a:xfrm>
                <a:off x="256599" y="3619802"/>
                <a:ext cx="1554480" cy="365760"/>
              </a:xfrm>
              <a:prstGeom prst="rect">
                <a:avLst/>
              </a:prstGeom>
              <a:solidFill>
                <a:schemeClr val="accent5">
                  <a:lumMod val="40000"/>
                  <a:lumOff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Ocean Buoys</a:t>
                </a:r>
              </a:p>
            </p:txBody>
          </p:sp>
          <p:pic>
            <p:nvPicPr>
              <p:cNvPr id="114" name="Picture 21" descr="_MG_2427"/>
              <p:cNvPicPr>
                <a:picLocks noChangeArrowheads="1"/>
              </p:cNvPicPr>
              <p:nvPr/>
            </p:nvPicPr>
            <p:blipFill>
              <a:blip r:embed="rId6" cstate="print"/>
              <a:srcRect/>
              <a:stretch>
                <a:fillRect/>
              </a:stretch>
            </p:blipFill>
            <p:spPr bwMode="auto">
              <a:xfrm>
                <a:off x="265238" y="3168256"/>
                <a:ext cx="457200" cy="365760"/>
              </a:xfrm>
              <a:prstGeom prst="rect">
                <a:avLst/>
              </a:prstGeom>
              <a:noFill/>
              <a:ln>
                <a:solidFill>
                  <a:schemeClr val="bg1">
                    <a:lumMod val="85000"/>
                  </a:schemeClr>
                </a:solidFill>
              </a:ln>
              <a:effectLst>
                <a:outerShdw sx="7000" sy="7000" algn="ctr" rotWithShape="0">
                  <a:srgbClr val="000000">
                    <a:alpha val="94000"/>
                  </a:srgbClr>
                </a:outerShdw>
              </a:effectLst>
              <a:scene3d>
                <a:camera prst="orthographicFront"/>
                <a:lightRig rig="threePt" dir="t"/>
              </a:scene3d>
              <a:sp3d>
                <a:bevelT w="0" h="0"/>
              </a:sp3d>
            </p:spPr>
          </p:pic>
          <p:pic>
            <p:nvPicPr>
              <p:cNvPr id="115" name="Picture 9" descr="D:\PAGASA PROJECT FILES\Ocean Buoy &amp; Camera\C Celebre Project\Bantayan Buoy\MET BUOY 1.jpg"/>
              <p:cNvPicPr>
                <a:picLocks noChangeArrowheads="1"/>
              </p:cNvPicPr>
              <p:nvPr/>
            </p:nvPicPr>
            <p:blipFill>
              <a:blip r:embed="rId7" cstate="print"/>
              <a:srcRect/>
              <a:stretch>
                <a:fillRect/>
              </a:stretch>
            </p:blipFill>
            <p:spPr bwMode="auto">
              <a:xfrm>
                <a:off x="262041" y="3618041"/>
                <a:ext cx="457200" cy="365760"/>
              </a:xfrm>
              <a:prstGeom prst="rect">
                <a:avLst/>
              </a:prstGeom>
              <a:noFill/>
              <a:ln w="9525">
                <a:solidFill>
                  <a:schemeClr val="bg1">
                    <a:lumMod val="85000"/>
                  </a:schemeClr>
                </a:solidFill>
                <a:miter lim="800000"/>
                <a:headEnd/>
                <a:tailEnd/>
              </a:ln>
              <a:scene3d>
                <a:camera prst="orthographicFront"/>
                <a:lightRig rig="threePt" dir="t"/>
              </a:scene3d>
              <a:sp3d>
                <a:bevelT w="0" h="0"/>
                <a:bevelB w="0" h="0"/>
              </a:sp3d>
            </p:spPr>
          </p:pic>
          <p:pic>
            <p:nvPicPr>
              <p:cNvPr id="116" name="Picture 15" descr="D:\PAGASA PROJECT FILES\PAGASA Doppler Radar Project\Cebu\Mactan Radar EEC\Mactan Radar view.jpg"/>
              <p:cNvPicPr>
                <a:picLocks noChangeArrowheads="1"/>
              </p:cNvPicPr>
              <p:nvPr/>
            </p:nvPicPr>
            <p:blipFill>
              <a:blip r:embed="rId8" cstate="print"/>
              <a:srcRect/>
              <a:stretch>
                <a:fillRect/>
              </a:stretch>
            </p:blipFill>
            <p:spPr bwMode="auto">
              <a:xfrm>
                <a:off x="263823" y="2717704"/>
                <a:ext cx="457200" cy="365760"/>
              </a:xfrm>
              <a:prstGeom prst="rect">
                <a:avLst/>
              </a:prstGeom>
              <a:noFill/>
              <a:ln>
                <a:solidFill>
                  <a:schemeClr val="bg1">
                    <a:lumMod val="85000"/>
                  </a:schemeClr>
                </a:solidFill>
              </a:ln>
              <a:effectLst>
                <a:outerShdw sx="1000" sy="1000" algn="ctr" rotWithShape="0">
                  <a:srgbClr val="000000"/>
                </a:outerShdw>
              </a:effectLst>
              <a:scene3d>
                <a:camera prst="orthographicFront"/>
                <a:lightRig rig="threePt" dir="t"/>
              </a:scene3d>
              <a:sp3d>
                <a:bevelT w="0" h="6350"/>
              </a:sp3d>
            </p:spPr>
          </p:pic>
          <p:sp>
            <p:nvSpPr>
              <p:cNvPr id="117" name="Rectangle 116"/>
              <p:cNvSpPr/>
              <p:nvPr/>
            </p:nvSpPr>
            <p:spPr>
              <a:xfrm>
                <a:off x="256599" y="4071308"/>
                <a:ext cx="1554480" cy="365760"/>
              </a:xfrm>
              <a:prstGeom prst="rect">
                <a:avLst/>
              </a:prstGeom>
              <a:solidFill>
                <a:schemeClr val="accent5">
                  <a:lumMod val="40000"/>
                  <a:lumOff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Wind Profiler</a:t>
                </a:r>
              </a:p>
            </p:txBody>
          </p:sp>
          <p:pic>
            <p:nvPicPr>
              <p:cNvPr id="118" name="Picture 8" descr="D:\PAGASA PROJECT FILES\PAGASA Automation Program\Wind Profiler\wind profiler.jpg"/>
              <p:cNvPicPr>
                <a:picLocks noChangeArrowheads="1"/>
              </p:cNvPicPr>
              <p:nvPr/>
            </p:nvPicPr>
            <p:blipFill>
              <a:blip r:embed="rId9" cstate="print"/>
              <a:srcRect/>
              <a:stretch>
                <a:fillRect/>
              </a:stretch>
            </p:blipFill>
            <p:spPr bwMode="auto">
              <a:xfrm>
                <a:off x="265574" y="4064173"/>
                <a:ext cx="457200" cy="365760"/>
              </a:xfrm>
              <a:prstGeom prst="rect">
                <a:avLst/>
              </a:prstGeom>
              <a:noFill/>
              <a:ln w="9525">
                <a:solidFill>
                  <a:schemeClr val="bg1">
                    <a:lumMod val="85000"/>
                  </a:schemeClr>
                </a:solidFill>
                <a:miter lim="800000"/>
                <a:headEnd/>
                <a:tailEnd/>
              </a:ln>
              <a:scene3d>
                <a:camera prst="orthographicFront"/>
                <a:lightRig rig="threePt" dir="t"/>
              </a:scene3d>
              <a:sp3d>
                <a:bevelT/>
              </a:sp3d>
            </p:spPr>
          </p:pic>
          <p:sp>
            <p:nvSpPr>
              <p:cNvPr id="119" name="Rectangle 118"/>
              <p:cNvSpPr/>
              <p:nvPr/>
            </p:nvSpPr>
            <p:spPr>
              <a:xfrm>
                <a:off x="256599" y="4522814"/>
                <a:ext cx="1554480" cy="365760"/>
              </a:xfrm>
              <a:prstGeom prst="rect">
                <a:avLst/>
              </a:prstGeom>
              <a:solidFill>
                <a:schemeClr val="accent5">
                  <a:lumMod val="40000"/>
                  <a:lumOff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PH" sz="1000" dirty="0">
                    <a:solidFill>
                      <a:schemeClr val="tx2"/>
                    </a:solidFill>
                    <a:latin typeface="Tahoma" panose="020B0604030504040204" pitchFamily="34" charset="0"/>
                    <a:ea typeface="Tahoma" panose="020B0604030504040204" pitchFamily="34" charset="0"/>
                    <a:cs typeface="Tahoma" panose="020B0604030504040204" pitchFamily="34" charset="0"/>
                  </a:rPr>
                  <a:t>Aviation Obs.</a:t>
                </a:r>
              </a:p>
              <a:p>
                <a:pPr algn="r">
                  <a:defRPr/>
                </a:pPr>
                <a:r>
                  <a:rPr lang="en-PH" sz="1000" dirty="0">
                    <a:solidFill>
                      <a:schemeClr val="tx2"/>
                    </a:solidFill>
                    <a:latin typeface="Tahoma" panose="020B0604030504040204" pitchFamily="34" charset="0"/>
                    <a:ea typeface="Tahoma" panose="020B0604030504040204" pitchFamily="34" charset="0"/>
                    <a:cs typeface="Tahoma" panose="020B0604030504040204" pitchFamily="34" charset="0"/>
                  </a:rPr>
                  <a:t> Stations-LIDARS</a:t>
                </a:r>
              </a:p>
            </p:txBody>
          </p:sp>
          <p:pic>
            <p:nvPicPr>
              <p:cNvPr id="120" name="Picture 7" descr="E:\1st partition\PAGASA PROJECT FILES\PAGASA Automation Program\Mactan AWOS Installation\cebu Awos Installation\Cebu Awos\Mactan 1.jpg"/>
              <p:cNvPicPr>
                <a:picLocks noChangeArrowheads="1"/>
              </p:cNvPicPr>
              <p:nvPr/>
            </p:nvPicPr>
            <p:blipFill>
              <a:blip r:embed="rId10" cstate="print"/>
              <a:srcRect/>
              <a:stretch>
                <a:fillRect/>
              </a:stretch>
            </p:blipFill>
            <p:spPr bwMode="auto">
              <a:xfrm>
                <a:off x="258888" y="4522806"/>
                <a:ext cx="457200" cy="365760"/>
              </a:xfrm>
              <a:prstGeom prst="rect">
                <a:avLst/>
              </a:prstGeom>
              <a:noFill/>
              <a:ln w="9525">
                <a:solidFill>
                  <a:schemeClr val="bg1">
                    <a:lumMod val="85000"/>
                  </a:schemeClr>
                </a:solidFill>
                <a:miter lim="800000"/>
                <a:headEnd/>
                <a:tailEnd/>
              </a:ln>
            </p:spPr>
          </p:pic>
          <p:sp>
            <p:nvSpPr>
              <p:cNvPr id="121" name="Rectangle 120"/>
              <p:cNvSpPr/>
              <p:nvPr/>
            </p:nvSpPr>
            <p:spPr>
              <a:xfrm>
                <a:off x="256599" y="4974320"/>
                <a:ext cx="1554480" cy="365760"/>
              </a:xfrm>
              <a:prstGeom prst="rect">
                <a:avLst/>
              </a:prstGeom>
              <a:solidFill>
                <a:schemeClr val="accent5">
                  <a:lumMod val="40000"/>
                  <a:lumOff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PH" sz="900" dirty="0">
                    <a:solidFill>
                      <a:schemeClr val="tx2"/>
                    </a:solidFill>
                    <a:latin typeface="Tahoma" panose="020B0604030504040204" pitchFamily="34" charset="0"/>
                    <a:ea typeface="Tahoma" panose="020B0604030504040204" pitchFamily="34" charset="0"/>
                    <a:cs typeface="Tahoma" panose="020B0604030504040204" pitchFamily="34" charset="0"/>
                  </a:rPr>
                  <a:t>Lightning Detection</a:t>
                </a:r>
              </a:p>
              <a:p>
                <a:pPr algn="r">
                  <a:defRPr/>
                </a:pPr>
                <a:r>
                  <a:rPr lang="en-PH" sz="900" dirty="0">
                    <a:solidFill>
                      <a:schemeClr val="tx2"/>
                    </a:solidFill>
                    <a:latin typeface="Tahoma" panose="020B0604030504040204" pitchFamily="34" charset="0"/>
                    <a:ea typeface="Tahoma" panose="020B0604030504040204" pitchFamily="34" charset="0"/>
                    <a:cs typeface="Tahoma" panose="020B0604030504040204" pitchFamily="34" charset="0"/>
                  </a:rPr>
                  <a:t>System</a:t>
                </a:r>
              </a:p>
            </p:txBody>
          </p:sp>
          <p:sp>
            <p:nvSpPr>
              <p:cNvPr id="122" name="Rectangle 121"/>
              <p:cNvSpPr/>
              <p:nvPr/>
            </p:nvSpPr>
            <p:spPr>
              <a:xfrm>
                <a:off x="256599" y="5877332"/>
                <a:ext cx="1554480" cy="365760"/>
              </a:xfrm>
              <a:prstGeom prst="rect">
                <a:avLst/>
              </a:prstGeom>
              <a:solidFill>
                <a:schemeClr val="accent5">
                  <a:lumMod val="40000"/>
                  <a:lumOff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Global </a:t>
                </a:r>
              </a:p>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Observations</a:t>
                </a:r>
              </a:p>
            </p:txBody>
          </p:sp>
          <p:sp>
            <p:nvSpPr>
              <p:cNvPr id="124" name="Rectangle 123"/>
              <p:cNvSpPr/>
              <p:nvPr/>
            </p:nvSpPr>
            <p:spPr>
              <a:xfrm>
                <a:off x="256599" y="5425826"/>
                <a:ext cx="1554480" cy="365760"/>
              </a:xfrm>
              <a:prstGeom prst="rect">
                <a:avLst/>
              </a:prstGeom>
              <a:solidFill>
                <a:schemeClr val="accent5">
                  <a:lumMod val="40000"/>
                  <a:lumOff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Wave Glider</a:t>
                </a:r>
              </a:p>
            </p:txBody>
          </p:sp>
          <p:pic>
            <p:nvPicPr>
              <p:cNvPr id="125" name="Picture 3" descr="C:\Users\Arnel\Pictures\wave-glider.jpg"/>
              <p:cNvPicPr>
                <a:picLocks noChangeArrowheads="1"/>
              </p:cNvPicPr>
              <p:nvPr/>
            </p:nvPicPr>
            <p:blipFill>
              <a:blip r:embed="rId11" cstate="print"/>
              <a:srcRect/>
              <a:stretch>
                <a:fillRect/>
              </a:stretch>
            </p:blipFill>
            <p:spPr bwMode="auto">
              <a:xfrm>
                <a:off x="263823" y="5433373"/>
                <a:ext cx="438912" cy="347472"/>
              </a:xfrm>
              <a:prstGeom prst="rect">
                <a:avLst/>
              </a:prstGeom>
              <a:noFill/>
              <a:ln w="9525">
                <a:solidFill>
                  <a:schemeClr val="bg1">
                    <a:lumMod val="85000"/>
                  </a:schemeClr>
                </a:solidFill>
                <a:miter lim="800000"/>
                <a:headEnd/>
                <a:tailEnd/>
              </a:ln>
            </p:spPr>
          </p:pic>
          <p:pic>
            <p:nvPicPr>
              <p:cNvPr id="126" name="Picture 4" descr="C:\Users\Arnel\Pictures\188610main_Lightning_Sensor.jpg"/>
              <p:cNvPicPr>
                <a:picLocks noChangeArrowheads="1"/>
              </p:cNvPicPr>
              <p:nvPr/>
            </p:nvPicPr>
            <p:blipFill>
              <a:blip r:embed="rId12"/>
              <a:srcRect/>
              <a:stretch>
                <a:fillRect/>
              </a:stretch>
            </p:blipFill>
            <p:spPr bwMode="auto">
              <a:xfrm>
                <a:off x="256599" y="4974316"/>
                <a:ext cx="457200" cy="365760"/>
              </a:xfrm>
              <a:prstGeom prst="rect">
                <a:avLst/>
              </a:prstGeom>
              <a:noFill/>
              <a:ln w="9525">
                <a:solidFill>
                  <a:schemeClr val="bg1">
                    <a:lumMod val="85000"/>
                  </a:schemeClr>
                </a:solidFill>
                <a:miter lim="800000"/>
                <a:headEnd/>
                <a:tailEnd/>
              </a:ln>
            </p:spPr>
          </p:pic>
          <p:sp>
            <p:nvSpPr>
              <p:cNvPr id="128" name="Rectangle 127"/>
              <p:cNvSpPr/>
              <p:nvPr/>
            </p:nvSpPr>
            <p:spPr>
              <a:xfrm>
                <a:off x="256599" y="6328842"/>
                <a:ext cx="1554480" cy="365760"/>
              </a:xfrm>
              <a:prstGeom prst="rect">
                <a:avLst/>
              </a:prstGeom>
              <a:solidFill>
                <a:schemeClr val="accent5">
                  <a:lumMod val="40000"/>
                  <a:lumOff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PH" sz="1050" dirty="0">
                    <a:solidFill>
                      <a:schemeClr val="tx2"/>
                    </a:solidFill>
                    <a:latin typeface="Tahoma" panose="020B0604030504040204" pitchFamily="34" charset="0"/>
                    <a:ea typeface="Tahoma" panose="020B0604030504040204" pitchFamily="34" charset="0"/>
                    <a:cs typeface="Tahoma" panose="020B0604030504040204" pitchFamily="34" charset="0"/>
                  </a:rPr>
                  <a:t>Coastal Radars</a:t>
                </a:r>
              </a:p>
            </p:txBody>
          </p:sp>
          <p:pic>
            <p:nvPicPr>
              <p:cNvPr id="129" name="Picture 44" descr="E:\1st partition\PAGASA PROJECT FILES\CODAR DOST-PAGASA-AFP project\NETC Pics_04_01_2016\20160401_152152_rev.jpg"/>
              <p:cNvPicPr>
                <a:picLocks noChangeArrowheads="1"/>
              </p:cNvPicPr>
              <p:nvPr/>
            </p:nvPicPr>
            <p:blipFill>
              <a:blip r:embed="rId13" cstate="print"/>
              <a:srcRect/>
              <a:stretch>
                <a:fillRect/>
              </a:stretch>
            </p:blipFill>
            <p:spPr bwMode="auto">
              <a:xfrm>
                <a:off x="268908" y="6338367"/>
                <a:ext cx="457200" cy="365760"/>
              </a:xfrm>
              <a:prstGeom prst="rect">
                <a:avLst/>
              </a:prstGeom>
              <a:noFill/>
              <a:ln w="9525">
                <a:solidFill>
                  <a:schemeClr val="bg1">
                    <a:lumMod val="85000"/>
                  </a:schemeClr>
                </a:solidFill>
                <a:miter lim="800000"/>
                <a:headEnd/>
                <a:tailEnd/>
              </a:ln>
            </p:spPr>
          </p:pic>
          <p:pic>
            <p:nvPicPr>
              <p:cNvPr id="157" name="Picture 21" descr="K:\PAGASA PROJECT FILES\HF SSB Backup Communication\Station Installations\SMBA(March,2009)\Manual Raingauge.jpg"/>
              <p:cNvPicPr>
                <a:picLocks noChangeArrowheads="1"/>
              </p:cNvPicPr>
              <p:nvPr/>
            </p:nvPicPr>
            <p:blipFill>
              <a:blip r:embed="rId14" cstate="print"/>
              <a:srcRect/>
              <a:stretch>
                <a:fillRect/>
              </a:stretch>
            </p:blipFill>
            <p:spPr bwMode="auto">
              <a:xfrm>
                <a:off x="267047" y="1362272"/>
                <a:ext cx="457200" cy="365760"/>
              </a:xfrm>
              <a:prstGeom prst="rect">
                <a:avLst/>
              </a:prstGeom>
              <a:noFill/>
              <a:ln w="9525">
                <a:solidFill>
                  <a:schemeClr val="bg1">
                    <a:lumMod val="85000"/>
                  </a:schemeClr>
                </a:solidFill>
                <a:miter lim="800000"/>
                <a:headEnd/>
                <a:tailEnd/>
              </a:ln>
            </p:spPr>
          </p:pic>
          <p:sp>
            <p:nvSpPr>
              <p:cNvPr id="2" name="Rectangle 1"/>
              <p:cNvSpPr/>
              <p:nvPr/>
            </p:nvSpPr>
            <p:spPr>
              <a:xfrm>
                <a:off x="263823" y="5886856"/>
                <a:ext cx="457200" cy="35661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3" name="TextBox 51"/>
              <p:cNvSpPr txBox="1">
                <a:spLocks noChangeArrowheads="1"/>
              </p:cNvSpPr>
              <p:nvPr/>
            </p:nvSpPr>
            <p:spPr bwMode="auto">
              <a:xfrm>
                <a:off x="259383" y="5924284"/>
                <a:ext cx="457200" cy="276999"/>
              </a:xfrm>
              <a:prstGeom prst="rect">
                <a:avLst/>
              </a:prstGeom>
              <a:noFill/>
              <a:ln w="9525">
                <a:solidFill>
                  <a:schemeClr val="bg1">
                    <a:lumMod val="85000"/>
                  </a:schemeClr>
                </a:solidFill>
                <a:miter lim="800000"/>
                <a:headEnd/>
                <a:tailEnd/>
              </a:ln>
            </p:spPr>
            <p:txBody>
              <a:bodyPr wrap="square">
                <a:spAutoFit/>
              </a:bodyPr>
              <a:lstStyle/>
              <a:p>
                <a:pPr eaLnBrk="1" hangingPunct="1"/>
                <a:r>
                  <a:rPr lang="en-PH" altLang="en-US" sz="1200" dirty="0">
                    <a:solidFill>
                      <a:schemeClr val="tx2"/>
                    </a:solidFill>
                    <a:latin typeface="Calibri" pitchFamily="34" charset="0"/>
                  </a:rPr>
                  <a:t>GTS</a:t>
                </a:r>
              </a:p>
            </p:txBody>
          </p:sp>
        </p:grpSp>
        <p:sp>
          <p:nvSpPr>
            <p:cNvPr id="90" name="Rectangle 89"/>
            <p:cNvSpPr/>
            <p:nvPr/>
          </p:nvSpPr>
          <p:spPr>
            <a:xfrm>
              <a:off x="222054" y="705312"/>
              <a:ext cx="1645920" cy="548640"/>
            </a:xfrm>
            <a:prstGeom prst="rect">
              <a:avLst/>
            </a:prstGeom>
            <a:solidFill>
              <a:schemeClr val="accent5">
                <a:lumMod val="40000"/>
                <a:lumOff val="60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933450">
                <a:lnSpc>
                  <a:spcPct val="90000"/>
                </a:lnSpc>
                <a:spcAft>
                  <a:spcPct val="35000"/>
                </a:spcAft>
              </a:pPr>
              <a:r>
                <a:rPr lang="en-US" sz="1050" b="1" dirty="0">
                  <a:solidFill>
                    <a:srgbClr val="FF0000"/>
                  </a:solidFill>
                </a:rPr>
                <a:t>24/7  Observations Data Collection/ Transmission</a:t>
              </a:r>
            </a:p>
          </p:txBody>
        </p:sp>
      </p:grpSp>
      <p:grpSp>
        <p:nvGrpSpPr>
          <p:cNvPr id="4" name="Group 3"/>
          <p:cNvGrpSpPr/>
          <p:nvPr/>
        </p:nvGrpSpPr>
        <p:grpSpPr>
          <a:xfrm>
            <a:off x="1964355" y="704441"/>
            <a:ext cx="1653862" cy="6068534"/>
            <a:chOff x="1964355" y="704441"/>
            <a:chExt cx="1653862" cy="6068534"/>
          </a:xfrm>
        </p:grpSpPr>
        <p:grpSp>
          <p:nvGrpSpPr>
            <p:cNvPr id="20" name="Group 19"/>
            <p:cNvGrpSpPr/>
            <p:nvPr/>
          </p:nvGrpSpPr>
          <p:grpSpPr>
            <a:xfrm>
              <a:off x="1964355" y="1286575"/>
              <a:ext cx="1645920" cy="5486400"/>
              <a:chOff x="1964355" y="1219200"/>
              <a:chExt cx="1645920" cy="5486400"/>
            </a:xfrm>
          </p:grpSpPr>
          <p:pic>
            <p:nvPicPr>
              <p:cNvPr id="96" name="Picture 4" descr="pagasa_data_integration_slide.jpg"/>
              <p:cNvPicPr>
                <a:picLocks noChangeAspect="1" noChangeArrowheads="1"/>
              </p:cNvPicPr>
              <p:nvPr/>
            </p:nvPicPr>
            <p:blipFill>
              <a:blip r:embed="rId15"/>
              <a:srcRect/>
              <a:stretch>
                <a:fillRect/>
              </a:stretch>
            </p:blipFill>
            <p:spPr bwMode="auto">
              <a:xfrm>
                <a:off x="2025479" y="1288368"/>
                <a:ext cx="1543863" cy="1329244"/>
              </a:xfrm>
              <a:prstGeom prst="rect">
                <a:avLst/>
              </a:prstGeom>
              <a:noFill/>
              <a:ln w="9525">
                <a:solidFill>
                  <a:schemeClr val="bg1">
                    <a:lumMod val="85000"/>
                  </a:schemeClr>
                </a:solidFill>
                <a:miter lim="800000"/>
                <a:headEnd/>
                <a:tailEnd/>
              </a:ln>
            </p:spPr>
          </p:pic>
          <p:sp>
            <p:nvSpPr>
              <p:cNvPr id="98" name="Rectangle 97"/>
              <p:cNvSpPr/>
              <p:nvPr/>
            </p:nvSpPr>
            <p:spPr>
              <a:xfrm flipH="1">
                <a:off x="1964355" y="1219200"/>
                <a:ext cx="1645920" cy="5486400"/>
              </a:xfrm>
              <a:prstGeom prst="rect">
                <a:avLst/>
              </a:prstGeom>
              <a:solidFill>
                <a:schemeClr val="bg1">
                  <a:lumMod val="60000"/>
                  <a:lumOff val="40000"/>
                  <a:alpha val="0"/>
                </a:schemeClr>
              </a:solidFill>
              <a:ln w="15875" cmpd="sng">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a:p>
            </p:txBody>
          </p:sp>
          <p:pic>
            <p:nvPicPr>
              <p:cNvPr id="130" name="Picture 12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15338" y="4164158"/>
                <a:ext cx="898434" cy="1531792"/>
              </a:xfrm>
              <a:prstGeom prst="rect">
                <a:avLst/>
              </a:prstGeom>
              <a:ln>
                <a:solidFill>
                  <a:schemeClr val="bg1">
                    <a:lumMod val="85000"/>
                  </a:schemeClr>
                </a:solidFill>
              </a:ln>
            </p:spPr>
          </p:pic>
          <p:pic>
            <p:nvPicPr>
              <p:cNvPr id="131" name="Picture 13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97284" y="4151713"/>
                <a:ext cx="888227" cy="1514388"/>
              </a:xfrm>
              <a:prstGeom prst="rect">
                <a:avLst/>
              </a:prstGeom>
              <a:ln>
                <a:solidFill>
                  <a:schemeClr val="bg1">
                    <a:lumMod val="85000"/>
                  </a:schemeClr>
                </a:solidFill>
              </a:ln>
            </p:spPr>
          </p:pic>
          <p:pic>
            <p:nvPicPr>
              <p:cNvPr id="132" name="Picture 2" descr="G:\NINA.gif"/>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034388" y="2685201"/>
                <a:ext cx="1540141" cy="1378442"/>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33" name="Picture 3" descr="\\192.168.20.168\wfs\wfs storage back up\TC 2016\NINA\122516a.GIF"/>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032962" y="5715000"/>
                <a:ext cx="751739" cy="9241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4" name="Picture 5" descr="anigif.gif"/>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795257" y="5715000"/>
                <a:ext cx="776786" cy="914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92" name="Rectangle 91"/>
            <p:cNvSpPr/>
            <p:nvPr/>
          </p:nvSpPr>
          <p:spPr>
            <a:xfrm>
              <a:off x="1972297" y="704441"/>
              <a:ext cx="1645920" cy="548640"/>
            </a:xfrm>
            <a:prstGeom prst="rect">
              <a:avLst/>
            </a:prstGeom>
            <a:solidFill>
              <a:schemeClr val="accent5">
                <a:lumMod val="40000"/>
                <a:lumOff val="60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3450">
                <a:lnSpc>
                  <a:spcPct val="90000"/>
                </a:lnSpc>
                <a:spcAft>
                  <a:spcPct val="35000"/>
                </a:spcAft>
              </a:pPr>
              <a:r>
                <a:rPr lang="en-US" sz="1050" b="1" dirty="0">
                  <a:solidFill>
                    <a:srgbClr val="FF0000"/>
                  </a:solidFill>
                </a:rPr>
                <a:t>Reception/ Integration/ Processing/ Analyses</a:t>
              </a:r>
            </a:p>
          </p:txBody>
        </p:sp>
      </p:grpSp>
      <p:grpSp>
        <p:nvGrpSpPr>
          <p:cNvPr id="5" name="Group 4"/>
          <p:cNvGrpSpPr/>
          <p:nvPr/>
        </p:nvGrpSpPr>
        <p:grpSpPr>
          <a:xfrm>
            <a:off x="3716955" y="698535"/>
            <a:ext cx="1652261" cy="6074440"/>
            <a:chOff x="3716955" y="698535"/>
            <a:chExt cx="1652261" cy="6074440"/>
          </a:xfrm>
        </p:grpSpPr>
        <p:grpSp>
          <p:nvGrpSpPr>
            <p:cNvPr id="21" name="Group 20"/>
            <p:cNvGrpSpPr/>
            <p:nvPr/>
          </p:nvGrpSpPr>
          <p:grpSpPr>
            <a:xfrm>
              <a:off x="3716955" y="1286575"/>
              <a:ext cx="1645920" cy="5486400"/>
              <a:chOff x="3716955" y="1219200"/>
              <a:chExt cx="1645920" cy="5486400"/>
            </a:xfrm>
          </p:grpSpPr>
          <p:sp>
            <p:nvSpPr>
              <p:cNvPr id="112" name="Rectangle 111"/>
              <p:cNvSpPr/>
              <p:nvPr/>
            </p:nvSpPr>
            <p:spPr>
              <a:xfrm flipH="1">
                <a:off x="3716955" y="1219200"/>
                <a:ext cx="1645920" cy="5486400"/>
              </a:xfrm>
              <a:prstGeom prst="rect">
                <a:avLst/>
              </a:prstGeom>
              <a:solidFill>
                <a:schemeClr val="bg1">
                  <a:lumMod val="60000"/>
                  <a:lumOff val="40000"/>
                  <a:alpha val="0"/>
                </a:schemeClr>
              </a:solidFill>
              <a:ln w="15875" cmpd="sng">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a:p>
            </p:txBody>
          </p:sp>
          <p:pic>
            <p:nvPicPr>
              <p:cNvPr id="97" name="Picture 9"/>
              <p:cNvPicPr>
                <a:picLocks noChangeAspect="1" noChangeArrowheads="1"/>
              </p:cNvPicPr>
              <p:nvPr/>
            </p:nvPicPr>
            <p:blipFill>
              <a:blip r:embed="rId21" cstate="print"/>
              <a:srcRect l="59250" t="24889" r="9250" b="11111"/>
              <a:stretch>
                <a:fillRect/>
              </a:stretch>
            </p:blipFill>
            <p:spPr bwMode="auto">
              <a:xfrm>
                <a:off x="3759524" y="2755181"/>
                <a:ext cx="1563399" cy="1425358"/>
              </a:xfrm>
              <a:prstGeom prst="rect">
                <a:avLst/>
              </a:prstGeom>
              <a:noFill/>
              <a:ln w="9525">
                <a:solidFill>
                  <a:schemeClr val="bg1">
                    <a:lumMod val="85000"/>
                  </a:schemeClr>
                </a:solidFill>
                <a:miter lim="800000"/>
                <a:headEnd/>
                <a:tailEnd/>
              </a:ln>
            </p:spPr>
          </p:pic>
          <p:pic>
            <p:nvPicPr>
              <p:cNvPr id="105" name="Picture 4" descr="wx5day"/>
              <p:cNvPicPr>
                <a:picLocks noChangeAspect="1" noChangeArrowheads="1"/>
              </p:cNvPicPr>
              <p:nvPr/>
            </p:nvPicPr>
            <p:blipFill>
              <a:blip r:embed="rId22"/>
              <a:srcRect/>
              <a:stretch>
                <a:fillRect/>
              </a:stretch>
            </p:blipFill>
            <p:spPr bwMode="auto">
              <a:xfrm>
                <a:off x="3803261" y="4275789"/>
                <a:ext cx="1480200" cy="2353611"/>
              </a:xfrm>
              <a:prstGeom prst="rect">
                <a:avLst/>
              </a:prstGeom>
              <a:noFill/>
              <a:ln w="9525">
                <a:solidFill>
                  <a:schemeClr val="bg1">
                    <a:lumMod val="85000"/>
                  </a:schemeClr>
                </a:solidFill>
                <a:miter lim="800000"/>
                <a:headEnd/>
                <a:tailEnd/>
              </a:ln>
            </p:spPr>
          </p:pic>
          <p:pic>
            <p:nvPicPr>
              <p:cNvPr id="135" name="Picture 4" descr="C:\Users\PAGASA\Pictures\IMG_0021_cropped.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791321" y="1304924"/>
                <a:ext cx="1517508" cy="1332651"/>
              </a:xfrm>
              <a:prstGeom prst="rect">
                <a:avLst/>
              </a:prstGeom>
              <a:noFill/>
              <a:ln w="38100" cap="sq">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grpSp>
        <p:sp>
          <p:nvSpPr>
            <p:cNvPr id="93" name="Rectangle 92"/>
            <p:cNvSpPr/>
            <p:nvPr/>
          </p:nvSpPr>
          <p:spPr>
            <a:xfrm>
              <a:off x="3723296" y="698535"/>
              <a:ext cx="1645920" cy="548640"/>
            </a:xfrm>
            <a:prstGeom prst="rect">
              <a:avLst/>
            </a:prstGeom>
            <a:solidFill>
              <a:schemeClr val="accent5">
                <a:lumMod val="40000"/>
                <a:lumOff val="60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3450">
                <a:spcAft>
                  <a:spcPts val="0"/>
                </a:spcAft>
              </a:pPr>
              <a:r>
                <a:rPr lang="en-US" sz="1000" b="1" dirty="0">
                  <a:solidFill>
                    <a:srgbClr val="FF0000"/>
                  </a:solidFill>
                </a:rPr>
                <a:t>Customization/             Tailor-fitting</a:t>
              </a:r>
              <a:r>
                <a:rPr lang="en-US" sz="1050" b="1" dirty="0">
                  <a:solidFill>
                    <a:srgbClr val="FF0000"/>
                  </a:solidFill>
                </a:rPr>
                <a:t> of Warnings, Advisories, Info</a:t>
              </a:r>
            </a:p>
          </p:txBody>
        </p:sp>
      </p:grpSp>
      <p:grpSp>
        <p:nvGrpSpPr>
          <p:cNvPr id="7" name="Group 6"/>
          <p:cNvGrpSpPr/>
          <p:nvPr/>
        </p:nvGrpSpPr>
        <p:grpSpPr>
          <a:xfrm>
            <a:off x="5473539" y="707289"/>
            <a:ext cx="1658781" cy="6065686"/>
            <a:chOff x="5473539" y="707289"/>
            <a:chExt cx="1658781" cy="6065686"/>
          </a:xfrm>
        </p:grpSpPr>
        <p:grpSp>
          <p:nvGrpSpPr>
            <p:cNvPr id="22" name="Group 21"/>
            <p:cNvGrpSpPr/>
            <p:nvPr/>
          </p:nvGrpSpPr>
          <p:grpSpPr>
            <a:xfrm>
              <a:off x="5486400" y="1286575"/>
              <a:ext cx="1645920" cy="5486400"/>
              <a:chOff x="5486400" y="1219200"/>
              <a:chExt cx="1645920" cy="5486400"/>
            </a:xfrm>
          </p:grpSpPr>
          <p:sp>
            <p:nvSpPr>
              <p:cNvPr id="99" name="Rectangle 98"/>
              <p:cNvSpPr/>
              <p:nvPr/>
            </p:nvSpPr>
            <p:spPr>
              <a:xfrm flipH="1">
                <a:off x="5486400" y="1219200"/>
                <a:ext cx="1645920" cy="5486400"/>
              </a:xfrm>
              <a:prstGeom prst="rect">
                <a:avLst/>
              </a:prstGeom>
              <a:solidFill>
                <a:schemeClr val="bg1">
                  <a:lumMod val="60000"/>
                  <a:lumOff val="40000"/>
                  <a:alpha val="0"/>
                </a:schemeClr>
              </a:solidFill>
              <a:ln w="15875" cmpd="sng">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a:p>
            </p:txBody>
          </p:sp>
          <p:pic>
            <p:nvPicPr>
              <p:cNvPr id="141" name="Picture 14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606336" y="3212399"/>
                <a:ext cx="661962" cy="526920"/>
              </a:xfrm>
              <a:prstGeom prst="rect">
                <a:avLst/>
              </a:prstGeom>
              <a:ln>
                <a:solidFill>
                  <a:schemeClr val="bg1">
                    <a:lumMod val="85000"/>
                  </a:schemeClr>
                </a:solidFill>
              </a:ln>
            </p:spPr>
          </p:pic>
          <p:pic>
            <p:nvPicPr>
              <p:cNvPr id="142" name="Picture 14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317261" y="2483059"/>
                <a:ext cx="663206" cy="664022"/>
              </a:xfrm>
              <a:prstGeom prst="rect">
                <a:avLst/>
              </a:prstGeom>
              <a:ln>
                <a:solidFill>
                  <a:schemeClr val="bg1">
                    <a:lumMod val="85000"/>
                  </a:schemeClr>
                </a:solidFill>
              </a:ln>
            </p:spPr>
          </p:pic>
          <p:pic>
            <p:nvPicPr>
              <p:cNvPr id="143" name="Picture 14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6575209" y="3212399"/>
                <a:ext cx="268905" cy="541766"/>
              </a:xfrm>
              <a:prstGeom prst="rect">
                <a:avLst/>
              </a:prstGeom>
              <a:ln>
                <a:solidFill>
                  <a:schemeClr val="bg1">
                    <a:lumMod val="85000"/>
                  </a:schemeClr>
                </a:solidFill>
              </a:ln>
            </p:spPr>
          </p:pic>
          <p:pic>
            <p:nvPicPr>
              <p:cNvPr id="144" name="Picture 14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651471" y="4039263"/>
                <a:ext cx="768662" cy="429398"/>
              </a:xfrm>
              <a:prstGeom prst="rect">
                <a:avLst/>
              </a:prstGeom>
              <a:ln>
                <a:solidFill>
                  <a:schemeClr val="bg1">
                    <a:lumMod val="85000"/>
                  </a:schemeClr>
                </a:solidFill>
              </a:ln>
            </p:spPr>
          </p:pic>
          <p:pic>
            <p:nvPicPr>
              <p:cNvPr id="145" name="Picture 14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477799" y="3880659"/>
                <a:ext cx="500635" cy="625712"/>
              </a:xfrm>
              <a:prstGeom prst="rect">
                <a:avLst/>
              </a:prstGeom>
              <a:ln>
                <a:solidFill>
                  <a:schemeClr val="bg1">
                    <a:lumMod val="85000"/>
                  </a:schemeClr>
                </a:solidFill>
              </a:ln>
            </p:spPr>
          </p:pic>
          <p:pic>
            <p:nvPicPr>
              <p:cNvPr id="146" name="Picture 14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687620" y="4599653"/>
                <a:ext cx="494430" cy="539707"/>
              </a:xfrm>
              <a:prstGeom prst="rect">
                <a:avLst/>
              </a:prstGeom>
              <a:ln>
                <a:solidFill>
                  <a:schemeClr val="bg1">
                    <a:lumMod val="85000"/>
                  </a:schemeClr>
                </a:solidFill>
              </a:ln>
            </p:spPr>
          </p:pic>
          <p:pic>
            <p:nvPicPr>
              <p:cNvPr id="147" name="Picture 14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221846" y="4711024"/>
                <a:ext cx="825682" cy="862833"/>
              </a:xfrm>
              <a:prstGeom prst="rect">
                <a:avLst/>
              </a:prstGeom>
              <a:ln>
                <a:solidFill>
                  <a:schemeClr val="bg1">
                    <a:lumMod val="85000"/>
                  </a:schemeClr>
                </a:solidFill>
              </a:ln>
            </p:spPr>
          </p:pic>
          <p:pic>
            <p:nvPicPr>
              <p:cNvPr id="148" name="Picture 14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747909" y="5276791"/>
                <a:ext cx="376120" cy="351605"/>
              </a:xfrm>
              <a:prstGeom prst="rect">
                <a:avLst/>
              </a:prstGeom>
              <a:ln>
                <a:solidFill>
                  <a:schemeClr val="bg1">
                    <a:lumMod val="85000"/>
                  </a:schemeClr>
                </a:solidFill>
              </a:ln>
            </p:spPr>
          </p:pic>
          <p:pic>
            <p:nvPicPr>
              <p:cNvPr id="149" name="Picture 14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747909" y="2617612"/>
                <a:ext cx="478690" cy="428611"/>
              </a:xfrm>
              <a:prstGeom prst="rect">
                <a:avLst/>
              </a:prstGeom>
              <a:ln>
                <a:solidFill>
                  <a:schemeClr val="bg1">
                    <a:lumMod val="85000"/>
                  </a:schemeClr>
                </a:solidFill>
              </a:ln>
            </p:spPr>
          </p:pic>
          <p:pic>
            <p:nvPicPr>
              <p:cNvPr id="150" name="Picture Placeholder 4" descr="g.jpg"/>
              <p:cNvPicPr>
                <a:picLocks noChangeAspect="1"/>
              </p:cNvPicPr>
              <p:nvPr/>
            </p:nvPicPr>
            <p:blipFill rotWithShape="1">
              <a:blip r:embed="rId33" cstate="print">
                <a:extLst>
                  <a:ext uri="{28A0092B-C50C-407E-A947-70E740481C1C}">
                    <a14:useLocalDpi xmlns:a14="http://schemas.microsoft.com/office/drawing/2010/main" val="0"/>
                  </a:ext>
                </a:extLst>
              </a:blip>
              <a:srcRect l="-60" r="-58"/>
              <a:stretch/>
            </p:blipFill>
            <p:spPr>
              <a:xfrm>
                <a:off x="5593089" y="5705518"/>
                <a:ext cx="1448344" cy="910407"/>
              </a:xfrm>
              <a:prstGeom prst="rect">
                <a:avLst/>
              </a:prstGeom>
              <a:ln>
                <a:solidFill>
                  <a:schemeClr val="bg1">
                    <a:lumMod val="85000"/>
                  </a:schemeClr>
                </a:solidFill>
              </a:ln>
            </p:spPr>
          </p:pic>
          <p:pic>
            <p:nvPicPr>
              <p:cNvPr id="152" name="Picture 151" descr="Image result for pictures PDRA Tropical cyclone Maring"/>
              <p:cNvPicPr/>
              <p:nvPr/>
            </p:nvPicPr>
            <p:blipFill>
              <a:blip r:embed="rId34" cstate="print">
                <a:lum/>
              </a:blip>
              <a:srcRect/>
              <a:stretch>
                <a:fillRect/>
              </a:stretch>
            </p:blipFill>
            <p:spPr bwMode="auto">
              <a:xfrm>
                <a:off x="5558757" y="1303559"/>
                <a:ext cx="1531525" cy="1087149"/>
              </a:xfrm>
              <a:prstGeom prst="rect">
                <a:avLst/>
              </a:prstGeom>
              <a:ln w="38100" cap="sq">
                <a:solidFill>
                  <a:schemeClr val="bg1">
                    <a:lumMod val="85000"/>
                  </a:schemeClr>
                </a:solidFill>
                <a:prstDash val="solid"/>
                <a:miter lim="800000"/>
              </a:ln>
              <a:effectLst/>
            </p:spPr>
          </p:pic>
        </p:grpSp>
        <p:sp>
          <p:nvSpPr>
            <p:cNvPr id="94" name="Rectangle 93"/>
            <p:cNvSpPr/>
            <p:nvPr/>
          </p:nvSpPr>
          <p:spPr>
            <a:xfrm>
              <a:off x="5473539" y="707289"/>
              <a:ext cx="1645920" cy="548640"/>
            </a:xfrm>
            <a:prstGeom prst="rect">
              <a:avLst/>
            </a:prstGeom>
            <a:solidFill>
              <a:schemeClr val="accent5">
                <a:lumMod val="40000"/>
                <a:lumOff val="60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933450">
                <a:lnSpc>
                  <a:spcPct val="90000"/>
                </a:lnSpc>
                <a:spcAft>
                  <a:spcPct val="35000"/>
                </a:spcAft>
              </a:pPr>
              <a:r>
                <a:rPr lang="en-US" sz="1050" b="1" dirty="0">
                  <a:solidFill>
                    <a:srgbClr val="FF0000"/>
                  </a:solidFill>
                </a:rPr>
                <a:t>Dissemination/Utilization</a:t>
              </a:r>
            </a:p>
          </p:txBody>
        </p:sp>
      </p:grpSp>
      <p:grpSp>
        <p:nvGrpSpPr>
          <p:cNvPr id="10" name="Group 9"/>
          <p:cNvGrpSpPr/>
          <p:nvPr/>
        </p:nvGrpSpPr>
        <p:grpSpPr>
          <a:xfrm>
            <a:off x="7239000" y="716307"/>
            <a:ext cx="1650523" cy="6056668"/>
            <a:chOff x="7239000" y="716307"/>
            <a:chExt cx="1650523" cy="6056668"/>
          </a:xfrm>
        </p:grpSpPr>
        <p:grpSp>
          <p:nvGrpSpPr>
            <p:cNvPr id="18" name="Group 17"/>
            <p:cNvGrpSpPr/>
            <p:nvPr/>
          </p:nvGrpSpPr>
          <p:grpSpPr>
            <a:xfrm>
              <a:off x="7239000" y="1286575"/>
              <a:ext cx="1645920" cy="5486400"/>
              <a:chOff x="7239000" y="1219200"/>
              <a:chExt cx="1645920" cy="5486400"/>
            </a:xfrm>
          </p:grpSpPr>
          <p:sp>
            <p:nvSpPr>
              <p:cNvPr id="140" name="Rectangle 139"/>
              <p:cNvSpPr/>
              <p:nvPr/>
            </p:nvSpPr>
            <p:spPr>
              <a:xfrm flipH="1">
                <a:off x="7239000" y="1219200"/>
                <a:ext cx="1645920" cy="5486400"/>
              </a:xfrm>
              <a:prstGeom prst="rect">
                <a:avLst/>
              </a:prstGeom>
              <a:solidFill>
                <a:schemeClr val="bg1">
                  <a:lumMod val="60000"/>
                  <a:lumOff val="40000"/>
                  <a:alpha val="0"/>
                </a:schemeClr>
              </a:solidFill>
              <a:ln w="15875" cmpd="sng">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a:p>
            </p:txBody>
          </p:sp>
          <p:pic>
            <p:nvPicPr>
              <p:cNvPr id="153" name="Picture 3"/>
              <p:cNvPicPr>
                <a:picLocks noChangeArrowheads="1"/>
              </p:cNvPicPr>
              <p:nvPr/>
            </p:nvPicPr>
            <p:blipFill>
              <a:blip r:embed="rId35" cstate="print"/>
              <a:srcRect/>
              <a:stretch>
                <a:fillRect/>
              </a:stretch>
            </p:blipFill>
            <p:spPr bwMode="auto">
              <a:xfrm>
                <a:off x="7281505" y="1300322"/>
                <a:ext cx="1554480" cy="1097280"/>
              </a:xfrm>
              <a:prstGeom prst="rect">
                <a:avLst/>
              </a:prstGeom>
              <a:ln w="38100">
                <a:solidFill>
                  <a:schemeClr val="bg1">
                    <a:lumMod val="85000"/>
                  </a:schemeClr>
                </a:solidFill>
              </a:ln>
              <a:effectLst/>
            </p:spPr>
          </p:pic>
          <p:pic>
            <p:nvPicPr>
              <p:cNvPr id="154" name="Picture 153"/>
              <p:cNvPicPr>
                <a:picLocks/>
              </p:cNvPicPr>
              <p:nvPr/>
            </p:nvPicPr>
            <p:blipFill>
              <a:blip r:embed="rId36" cstate="print">
                <a:extLst>
                  <a:ext uri="{28A0092B-C50C-407E-A947-70E740481C1C}">
                    <a14:useLocalDpi xmlns:a14="http://schemas.microsoft.com/office/drawing/2010/main" val="0"/>
                  </a:ext>
                </a:extLst>
              </a:blip>
              <a:stretch>
                <a:fillRect/>
              </a:stretch>
            </p:blipFill>
            <p:spPr>
              <a:xfrm>
                <a:off x="7282769" y="3495575"/>
                <a:ext cx="1554480" cy="1097280"/>
              </a:xfrm>
              <a:prstGeom prst="rect">
                <a:avLst/>
              </a:prstGeom>
              <a:ln>
                <a:solidFill>
                  <a:schemeClr val="bg1">
                    <a:lumMod val="85000"/>
                  </a:schemeClr>
                </a:solidFill>
              </a:ln>
            </p:spPr>
          </p:pic>
          <p:pic>
            <p:nvPicPr>
              <p:cNvPr id="6" name="Picture 5"/>
              <p:cNvPicPr>
                <a:picLocks/>
              </p:cNvPicPr>
              <p:nvPr/>
            </p:nvPicPr>
            <p:blipFill rotWithShape="1">
              <a:blip r:embed="rId37"/>
              <a:srcRect l="7589" t="1995" r="1826" b="7426"/>
              <a:stretch/>
            </p:blipFill>
            <p:spPr>
              <a:xfrm>
                <a:off x="7279698" y="2401331"/>
                <a:ext cx="1554480" cy="1097280"/>
              </a:xfrm>
              <a:prstGeom prst="rect">
                <a:avLst/>
              </a:prstGeom>
              <a:ln>
                <a:solidFill>
                  <a:schemeClr val="bg1">
                    <a:lumMod val="85000"/>
                  </a:schemeClr>
                </a:solidFill>
              </a:ln>
            </p:spPr>
          </p:pic>
          <p:pic>
            <p:nvPicPr>
              <p:cNvPr id="8" name="Picture 7"/>
              <p:cNvPicPr>
                <a:picLocks/>
              </p:cNvPicPr>
              <p:nvPr/>
            </p:nvPicPr>
            <p:blipFill rotWithShape="1">
              <a:blip r:embed="rId38"/>
              <a:srcRect l="14112" t="3080"/>
              <a:stretch/>
            </p:blipFill>
            <p:spPr>
              <a:xfrm>
                <a:off x="7282769" y="4588850"/>
                <a:ext cx="1554480" cy="1097280"/>
              </a:xfrm>
              <a:prstGeom prst="rect">
                <a:avLst/>
              </a:prstGeom>
              <a:ln>
                <a:solidFill>
                  <a:schemeClr val="bg1">
                    <a:lumMod val="85000"/>
                  </a:schemeClr>
                </a:solidFill>
              </a:ln>
            </p:spPr>
          </p:pic>
          <p:pic>
            <p:nvPicPr>
              <p:cNvPr id="9" name="Picture 8"/>
              <p:cNvPicPr>
                <a:picLocks noChangeAspect="1"/>
              </p:cNvPicPr>
              <p:nvPr/>
            </p:nvPicPr>
            <p:blipFill>
              <a:blip r:embed="rId39"/>
              <a:stretch>
                <a:fillRect/>
              </a:stretch>
            </p:blipFill>
            <p:spPr>
              <a:xfrm>
                <a:off x="7279840" y="5685730"/>
                <a:ext cx="1573446" cy="965069"/>
              </a:xfrm>
              <a:prstGeom prst="rect">
                <a:avLst/>
              </a:prstGeom>
              <a:ln>
                <a:solidFill>
                  <a:schemeClr val="bg1">
                    <a:lumMod val="85000"/>
                  </a:schemeClr>
                </a:solidFill>
              </a:ln>
            </p:spPr>
          </p:pic>
        </p:grpSp>
        <p:sp>
          <p:nvSpPr>
            <p:cNvPr id="109" name="Rectangle 108"/>
            <p:cNvSpPr/>
            <p:nvPr/>
          </p:nvSpPr>
          <p:spPr>
            <a:xfrm>
              <a:off x="7243603" y="716307"/>
              <a:ext cx="1645920" cy="548640"/>
            </a:xfrm>
            <a:prstGeom prst="rect">
              <a:avLst/>
            </a:prstGeom>
            <a:solidFill>
              <a:schemeClr val="accent5">
                <a:lumMod val="40000"/>
                <a:lumOff val="60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933450">
                <a:lnSpc>
                  <a:spcPct val="90000"/>
                </a:lnSpc>
                <a:spcAft>
                  <a:spcPct val="35000"/>
                </a:spcAft>
              </a:pPr>
              <a:r>
                <a:rPr lang="en-US" sz="1050" b="1" dirty="0">
                  <a:solidFill>
                    <a:srgbClr val="FF0000"/>
                  </a:solidFill>
                </a:rPr>
                <a:t>RESPONSE</a:t>
              </a:r>
            </a:p>
          </p:txBody>
        </p:sp>
      </p:grpSp>
      <p:sp>
        <p:nvSpPr>
          <p:cNvPr id="75" name="Right Arrow 74"/>
          <p:cNvSpPr/>
          <p:nvPr/>
        </p:nvSpPr>
        <p:spPr>
          <a:xfrm>
            <a:off x="5229537" y="3825960"/>
            <a:ext cx="400050" cy="457200"/>
          </a:xfrm>
          <a:prstGeom prst="rightArrow">
            <a:avLst/>
          </a:prstGeom>
          <a:solidFill>
            <a:srgbClr val="00CC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PH" dirty="0">
              <a:solidFill>
                <a:srgbClr val="FF0000"/>
              </a:solidFill>
            </a:endParaRPr>
          </a:p>
        </p:txBody>
      </p:sp>
      <p:sp>
        <p:nvSpPr>
          <p:cNvPr id="76" name="Right Arrow 75"/>
          <p:cNvSpPr/>
          <p:nvPr/>
        </p:nvSpPr>
        <p:spPr>
          <a:xfrm>
            <a:off x="6988059" y="3825960"/>
            <a:ext cx="400050" cy="457200"/>
          </a:xfrm>
          <a:prstGeom prst="rightArrow">
            <a:avLst/>
          </a:prstGeom>
          <a:solidFill>
            <a:srgbClr val="00CC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PH" dirty="0">
              <a:solidFill>
                <a:srgbClr val="FF0000"/>
              </a:solidFill>
            </a:endParaRPr>
          </a:p>
        </p:txBody>
      </p:sp>
      <p:sp>
        <p:nvSpPr>
          <p:cNvPr id="127" name="Right Arrow 126"/>
          <p:cNvSpPr/>
          <p:nvPr/>
        </p:nvSpPr>
        <p:spPr>
          <a:xfrm>
            <a:off x="1714224" y="3825960"/>
            <a:ext cx="400050" cy="457200"/>
          </a:xfrm>
          <a:prstGeom prst="rightArrow">
            <a:avLst/>
          </a:prstGeom>
          <a:solidFill>
            <a:srgbClr val="00CC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PH" dirty="0">
              <a:solidFill>
                <a:srgbClr val="FF0000"/>
              </a:solidFill>
            </a:endParaRPr>
          </a:p>
        </p:txBody>
      </p:sp>
      <p:sp>
        <p:nvSpPr>
          <p:cNvPr id="74" name="Right Arrow 73"/>
          <p:cNvSpPr/>
          <p:nvPr/>
        </p:nvSpPr>
        <p:spPr>
          <a:xfrm>
            <a:off x="3467916" y="3825960"/>
            <a:ext cx="400050" cy="457200"/>
          </a:xfrm>
          <a:prstGeom prst="rightArrow">
            <a:avLst/>
          </a:prstGeom>
          <a:solidFill>
            <a:srgbClr val="00CC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PH" dirty="0">
              <a:solidFill>
                <a:srgbClr val="FF0000"/>
              </a:solidFill>
            </a:endParaRPr>
          </a:p>
        </p:txBody>
      </p:sp>
    </p:spTree>
    <p:extLst>
      <p:ext uri="{BB962C8B-B14F-4D97-AF65-F5344CB8AC3E}">
        <p14:creationId xmlns:p14="http://schemas.microsoft.com/office/powerpoint/2010/main" val="145462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7"/>
                                        </p:tgtEl>
                                        <p:attrNameLst>
                                          <p:attrName>style.visibility</p:attrName>
                                        </p:attrNameLst>
                                      </p:cBhvr>
                                      <p:to>
                                        <p:strVal val="visible"/>
                                      </p:to>
                                    </p:set>
                                    <p:animEffect transition="in" filter="wipe(left)">
                                      <p:cBhvr>
                                        <p:cTn id="12" dur="500"/>
                                        <p:tgtEl>
                                          <p:spTgt spid="1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wipe(left)">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left)">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wipe(left)">
                                      <p:cBhvr>
                                        <p:cTn id="42" dur="500"/>
                                        <p:tgtEl>
                                          <p:spTgt spid="7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127" grpId="0" animBg="1"/>
      <p:bldP spid="7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11414</TotalTime>
  <Words>2574</Words>
  <Application>Microsoft Office PowerPoint</Application>
  <PresentationFormat>On-screen Show (4:3)</PresentationFormat>
  <Paragraphs>458</Paragraphs>
  <Slides>46</Slides>
  <Notes>25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8" baseType="lpstr">
      <vt:lpstr>Arial</vt:lpstr>
      <vt:lpstr>Arial Narrow</vt:lpstr>
      <vt:lpstr>Arial Rounded MT Bold</vt:lpstr>
      <vt:lpstr>Bodoni MT</vt:lpstr>
      <vt:lpstr>Calibri</vt:lpstr>
      <vt:lpstr>Gill Sans MT Condensed</vt:lpstr>
      <vt:lpstr>Segoe Print</vt:lpstr>
      <vt:lpstr>Tahoma</vt:lpstr>
      <vt:lpstr>Times New Roman</vt:lpstr>
      <vt:lpstr>Wingdings</vt:lpstr>
      <vt:lpstr>Office Theme</vt:lpstr>
      <vt:lpstr>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any early warning system to succeed, several components are necessary: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Updated Tropical Cyclone Classification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DMH-Water Data</cp:lastModifiedBy>
  <cp:revision>295</cp:revision>
  <dcterms:created xsi:type="dcterms:W3CDTF">2018-03-31T12:00:39Z</dcterms:created>
  <dcterms:modified xsi:type="dcterms:W3CDTF">2019-02-25T09:47:20Z</dcterms:modified>
</cp:coreProperties>
</file>