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6" r:id="rId2"/>
    <p:sldId id="760" r:id="rId3"/>
    <p:sldId id="757" r:id="rId4"/>
    <p:sldId id="678" r:id="rId5"/>
    <p:sldId id="747" r:id="rId6"/>
    <p:sldId id="752" r:id="rId7"/>
    <p:sldId id="692" r:id="rId8"/>
    <p:sldId id="711" r:id="rId9"/>
    <p:sldId id="705" r:id="rId10"/>
    <p:sldId id="720" r:id="rId11"/>
    <p:sldId id="700" r:id="rId12"/>
    <p:sldId id="761" r:id="rId13"/>
    <p:sldId id="727" r:id="rId14"/>
    <p:sldId id="743" r:id="rId15"/>
    <p:sldId id="744" r:id="rId16"/>
    <p:sldId id="746" r:id="rId17"/>
    <p:sldId id="715" r:id="rId18"/>
    <p:sldId id="759" r:id="rId19"/>
    <p:sldId id="726" r:id="rId20"/>
    <p:sldId id="674" r:id="rId21"/>
    <p:sldId id="263" r:id="rId22"/>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0B7F"/>
    <a:srgbClr val="FFA7A7"/>
    <a:srgbClr val="008000"/>
    <a:srgbClr val="0A0EB6"/>
    <a:srgbClr val="993366"/>
    <a:srgbClr val="F1550F"/>
    <a:srgbClr val="007E39"/>
    <a:srgbClr val="CCFFFF"/>
    <a:srgbClr val="FFCCFF"/>
    <a:srgbClr val="EE8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6" autoAdjust="0"/>
    <p:restoredTop sz="94595" autoAdjust="0"/>
  </p:normalViewPr>
  <p:slideViewPr>
    <p:cSldViewPr>
      <p:cViewPr>
        <p:scale>
          <a:sx n="78" d="100"/>
          <a:sy n="78" d="100"/>
        </p:scale>
        <p:origin x="1200" y="5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20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2DF28-C93B-497D-9D0D-E8938055AF8C}" type="doc">
      <dgm:prSet loTypeId="urn:microsoft.com/office/officeart/2005/8/layout/chevron2" loCatId="process" qsTypeId="urn:microsoft.com/office/officeart/2005/8/quickstyle/simple1" qsCatId="simple" csTypeId="urn:microsoft.com/office/officeart/2005/8/colors/accent2_2" csCatId="accent2" phldr="1"/>
      <dgm:spPr/>
      <dgm:t>
        <a:bodyPr/>
        <a:lstStyle/>
        <a:p>
          <a:endParaRPr lang="zh-CN" altLang="en-US"/>
        </a:p>
      </dgm:t>
    </dgm:pt>
    <dgm:pt modelId="{9A4BE81C-0BC7-4F8A-B0A7-F52E94EBAA4D}">
      <dgm:prSet phldrT="[文本]" custT="1"/>
      <dgm:spPr>
        <a:gradFill rotWithShape="0">
          <a:gsLst>
            <a:gs pos="0">
              <a:srgbClr val="000082"/>
            </a:gs>
            <a:gs pos="30000">
              <a:srgbClr val="66008F"/>
            </a:gs>
            <a:gs pos="64999">
              <a:srgbClr val="BA0066"/>
            </a:gs>
            <a:gs pos="89999">
              <a:srgbClr val="FF0000"/>
            </a:gs>
            <a:gs pos="100000">
              <a:srgbClr val="FF8200"/>
            </a:gs>
          </a:gsLst>
          <a:lin ang="5400000" scaled="0"/>
        </a:gradFill>
        <a:effectLst>
          <a:outerShdw blurRad="127000" dist="127000" dir="5400000" algn="ctr" rotWithShape="0">
            <a:srgbClr val="000000">
              <a:alpha val="43137"/>
            </a:srgbClr>
          </a:outerShdw>
        </a:effectLst>
      </dgm:spPr>
      <dgm:t>
        <a:bodyPr/>
        <a:lstStyle/>
        <a:p>
          <a:r>
            <a:rPr lang="en-US" altLang="zh-CN" sz="1600" dirty="0" smtClean="0">
              <a:effectLst>
                <a:outerShdw blurRad="38100" dist="38100" dir="2700000" algn="tl">
                  <a:srgbClr val="000000">
                    <a:alpha val="43137"/>
                  </a:srgbClr>
                </a:outerShdw>
              </a:effectLst>
            </a:rPr>
            <a:t>9-1</a:t>
          </a:r>
          <a:endParaRPr lang="zh-CN" altLang="en-US" sz="1600" dirty="0">
            <a:effectLst>
              <a:outerShdw blurRad="38100" dist="38100" dir="2700000" algn="tl">
                <a:srgbClr val="000000">
                  <a:alpha val="43137"/>
                </a:srgbClr>
              </a:outerShdw>
            </a:effectLst>
          </a:endParaRPr>
        </a:p>
      </dgm:t>
    </dgm:pt>
    <dgm:pt modelId="{FA352490-3A54-45E7-85BF-1D1D57F5BD08}" type="parTrans" cxnId="{DCF77D66-B096-46DB-BB82-4EC0B85556F2}">
      <dgm:prSet/>
      <dgm:spPr/>
      <dgm:t>
        <a:bodyPr/>
        <a:lstStyle/>
        <a:p>
          <a:endParaRPr lang="zh-CN" altLang="en-US" sz="1600"/>
        </a:p>
      </dgm:t>
    </dgm:pt>
    <dgm:pt modelId="{88D7E7B4-FE2D-4D74-8894-53E0ED073E4D}" type="sibTrans" cxnId="{DCF77D66-B096-46DB-BB82-4EC0B85556F2}">
      <dgm:prSet/>
      <dgm:spPr/>
      <dgm:t>
        <a:bodyPr/>
        <a:lstStyle/>
        <a:p>
          <a:endParaRPr lang="zh-CN" altLang="en-US" sz="1600"/>
        </a:p>
      </dgm:t>
    </dgm:pt>
    <dgm:pt modelId="{AA36BBDD-59AE-49A8-B43F-40C607F1C63D}">
      <dgm:prSet phldrT="[文本]" custT="1"/>
      <dgm:spPr>
        <a:blipFill rotWithShape="0">
          <a:blip xmlns:r="http://schemas.openxmlformats.org/officeDocument/2006/relationships" r:embed="rId1">
            <a:duotone>
              <a:prstClr val="black"/>
              <a:schemeClr val="accent2">
                <a:tint val="45000"/>
                <a:satMod val="400000"/>
              </a:schemeClr>
            </a:duotone>
          </a:blip>
          <a:tile tx="0" ty="0" sx="100000" sy="100000" flip="none" algn="tl"/>
        </a:blipFill>
        <a:effectLst>
          <a:outerShdw blurRad="127000" dist="127000" dir="5400000" algn="ctr" rotWithShape="0">
            <a:srgbClr val="000000">
              <a:alpha val="43137"/>
            </a:srgbClr>
          </a:outerShdw>
        </a:effectLst>
      </dgm:spPr>
      <dgm:t>
        <a:bodyPr/>
        <a:lstStyle/>
        <a:p>
          <a:r>
            <a:rPr lang="en-US" sz="1600" b="1" i="1" dirty="0" smtClean="0">
              <a:solidFill>
                <a:srgbClr val="FFFF00"/>
              </a:solidFill>
              <a:effectLst>
                <a:outerShdw blurRad="38100" dist="38100" dir="2700000" algn="tl">
                  <a:srgbClr val="000000">
                    <a:alpha val="43137"/>
                  </a:srgbClr>
                </a:outerShdw>
              </a:effectLst>
              <a:latin typeface="+mj-lt"/>
              <a:ea typeface="微软雅黑" pitchFamily="34" charset="-122"/>
            </a:rPr>
            <a:t>Subtropical Monitoring</a:t>
          </a:r>
          <a:endParaRPr lang="zh-CN" altLang="en-US" sz="1600" b="1" i="1" dirty="0">
            <a:solidFill>
              <a:srgbClr val="FFFF00"/>
            </a:solidFill>
            <a:effectLst>
              <a:outerShdw blurRad="38100" dist="38100" dir="2700000" algn="tl">
                <a:srgbClr val="000000">
                  <a:alpha val="43137"/>
                </a:srgbClr>
              </a:outerShdw>
            </a:effectLst>
            <a:latin typeface="+mj-lt"/>
            <a:ea typeface="微软雅黑" pitchFamily="34" charset="-122"/>
          </a:endParaRPr>
        </a:p>
      </dgm:t>
    </dgm:pt>
    <dgm:pt modelId="{06833B9A-ACC3-4634-AB3D-F3B9E6B32FCE}" type="parTrans" cxnId="{246FC7E5-9C46-4352-9F4D-BF0FD9C02F49}">
      <dgm:prSet/>
      <dgm:spPr/>
      <dgm:t>
        <a:bodyPr/>
        <a:lstStyle/>
        <a:p>
          <a:endParaRPr lang="zh-CN" altLang="en-US" sz="1600"/>
        </a:p>
      </dgm:t>
    </dgm:pt>
    <dgm:pt modelId="{E576DAE0-E2E1-4F4A-83B3-1230A712EAB7}" type="sibTrans" cxnId="{246FC7E5-9C46-4352-9F4D-BF0FD9C02F49}">
      <dgm:prSet/>
      <dgm:spPr/>
      <dgm:t>
        <a:bodyPr/>
        <a:lstStyle/>
        <a:p>
          <a:endParaRPr lang="zh-CN" altLang="en-US" sz="1600"/>
        </a:p>
      </dgm:t>
    </dgm:pt>
    <dgm:pt modelId="{8A30E8A3-C262-4A5C-ABDA-3CAED9CBF535}">
      <dgm:prSet phldrT="[文本]" custT="1"/>
      <dgm:spPr>
        <a:gradFill rotWithShape="0">
          <a:gsLst>
            <a:gs pos="0">
              <a:srgbClr val="000082"/>
            </a:gs>
            <a:gs pos="30000">
              <a:srgbClr val="66008F"/>
            </a:gs>
            <a:gs pos="64999">
              <a:srgbClr val="BA0066"/>
            </a:gs>
            <a:gs pos="89999">
              <a:srgbClr val="FF0000"/>
            </a:gs>
            <a:gs pos="100000">
              <a:srgbClr val="FF8200"/>
            </a:gs>
          </a:gsLst>
          <a:lin ang="5400000" scaled="0"/>
        </a:gradFill>
        <a:effectLst>
          <a:outerShdw blurRad="127000" dist="127000" dir="5400000" algn="ctr" rotWithShape="0">
            <a:srgbClr val="000000">
              <a:alpha val="43137"/>
            </a:srgbClr>
          </a:outerShdw>
        </a:effectLst>
      </dgm:spPr>
      <dgm:t>
        <a:bodyPr/>
        <a:lstStyle/>
        <a:p>
          <a:r>
            <a:rPr lang="en-US" altLang="zh-CN" sz="1600" dirty="0" smtClean="0">
              <a:effectLst>
                <a:outerShdw blurRad="38100" dist="38100" dir="2700000" algn="tl">
                  <a:srgbClr val="000000">
                    <a:alpha val="43137"/>
                  </a:srgbClr>
                </a:outerShdw>
              </a:effectLst>
            </a:rPr>
            <a:t>9-2</a:t>
          </a:r>
          <a:endParaRPr lang="zh-CN" altLang="en-US" sz="1600" dirty="0">
            <a:effectLst>
              <a:outerShdw blurRad="38100" dist="38100" dir="2700000" algn="tl">
                <a:srgbClr val="000000">
                  <a:alpha val="43137"/>
                </a:srgbClr>
              </a:outerShdw>
            </a:effectLst>
          </a:endParaRPr>
        </a:p>
      </dgm:t>
    </dgm:pt>
    <dgm:pt modelId="{4FCFB55D-D9E5-406E-8212-611FD63097DE}" type="parTrans" cxnId="{EE9E8280-5705-4A46-8880-97DF3D5596DB}">
      <dgm:prSet/>
      <dgm:spPr/>
      <dgm:t>
        <a:bodyPr/>
        <a:lstStyle/>
        <a:p>
          <a:endParaRPr lang="zh-CN" altLang="en-US" sz="1600"/>
        </a:p>
      </dgm:t>
    </dgm:pt>
    <dgm:pt modelId="{92AD1FA5-B23C-4D41-8A51-7CB076BE7F02}" type="sibTrans" cxnId="{EE9E8280-5705-4A46-8880-97DF3D5596DB}">
      <dgm:prSet/>
      <dgm:spPr/>
      <dgm:t>
        <a:bodyPr/>
        <a:lstStyle/>
        <a:p>
          <a:endParaRPr lang="zh-CN" altLang="en-US" sz="1600"/>
        </a:p>
      </dgm:t>
    </dgm:pt>
    <dgm:pt modelId="{BA061656-B4BD-4B03-A131-837B118F3790}">
      <dgm:prSet phldrT="[文本]" custT="1"/>
      <dgm:spPr>
        <a:blipFill rotWithShape="0">
          <a:blip xmlns:r="http://schemas.openxmlformats.org/officeDocument/2006/relationships" r:embed="rId1">
            <a:duotone>
              <a:prstClr val="black"/>
              <a:schemeClr val="accent2">
                <a:tint val="45000"/>
                <a:satMod val="400000"/>
              </a:schemeClr>
            </a:duotone>
          </a:blip>
          <a:tile tx="0" ty="0" sx="100000" sy="100000" flip="none" algn="tl"/>
        </a:blipFill>
        <a:effectLst>
          <a:outerShdw blurRad="127000" dist="127000" dir="5400000" algn="ctr" rotWithShape="0">
            <a:srgbClr val="000000">
              <a:alpha val="43137"/>
            </a:srgbClr>
          </a:outerShdw>
        </a:effectLst>
      </dgm:spPr>
      <dgm:t>
        <a:bodyPr/>
        <a:lstStyle/>
        <a:p>
          <a:r>
            <a:rPr lang="en-US" sz="1600" b="1" i="1" dirty="0" smtClean="0">
              <a:solidFill>
                <a:srgbClr val="FFFF00"/>
              </a:solidFill>
              <a:effectLst>
                <a:outerShdw blurRad="38100" dist="38100" dir="2700000" algn="tl">
                  <a:srgbClr val="000000">
                    <a:alpha val="43137"/>
                  </a:srgbClr>
                </a:outerShdw>
              </a:effectLst>
              <a:latin typeface="+mj-lt"/>
              <a:ea typeface="微软雅黑" pitchFamily="34" charset="-122"/>
            </a:rPr>
            <a:t>Long-Range</a:t>
          </a:r>
          <a:r>
            <a:rPr lang="en-US" sz="1600" b="1"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rPr>
            <a:t> </a:t>
          </a:r>
          <a:r>
            <a:rPr lang="en-US" sz="1600" b="1" i="1" dirty="0" smtClean="0">
              <a:solidFill>
                <a:srgbClr val="FFFF00"/>
              </a:solidFill>
              <a:effectLst>
                <a:outerShdw blurRad="38100" dist="38100" dir="2700000" algn="tl">
                  <a:srgbClr val="000000">
                    <a:alpha val="43137"/>
                  </a:srgbClr>
                </a:outerShdw>
              </a:effectLst>
              <a:latin typeface="+mj-lt"/>
              <a:ea typeface="微软雅黑" pitchFamily="34" charset="-122"/>
            </a:rPr>
            <a:t>Weather</a:t>
          </a:r>
          <a:r>
            <a:rPr lang="en-US" sz="1600" b="1"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rPr>
            <a:t> </a:t>
          </a:r>
          <a:r>
            <a:rPr lang="en-US" sz="1600" b="1" i="1" dirty="0" smtClean="0">
              <a:solidFill>
                <a:srgbClr val="FFFF00"/>
              </a:solidFill>
              <a:effectLst>
                <a:outerShdw blurRad="38100" dist="38100" dir="2700000" algn="tl">
                  <a:srgbClr val="000000">
                    <a:alpha val="43137"/>
                  </a:srgbClr>
                </a:outerShdw>
              </a:effectLst>
              <a:latin typeface="+mj-lt"/>
              <a:ea typeface="微软雅黑" pitchFamily="34" charset="-122"/>
            </a:rPr>
            <a:t>Forecast</a:t>
          </a:r>
          <a:endParaRPr lang="zh-CN" altLang="en-US" sz="1600" b="1" i="1" dirty="0">
            <a:solidFill>
              <a:srgbClr val="FFFF00"/>
            </a:solidFill>
            <a:effectLst>
              <a:outerShdw blurRad="38100" dist="38100" dir="2700000" algn="tl">
                <a:srgbClr val="000000">
                  <a:alpha val="43137"/>
                </a:srgbClr>
              </a:outerShdw>
            </a:effectLst>
            <a:latin typeface="+mj-lt"/>
            <a:ea typeface="微软雅黑" pitchFamily="34" charset="-122"/>
          </a:endParaRPr>
        </a:p>
      </dgm:t>
    </dgm:pt>
    <dgm:pt modelId="{63BA3F35-AACB-4457-88D4-2AFF8CE5EA16}" type="parTrans" cxnId="{9E33F849-40E8-48FA-8F79-A2140F3DEAB9}">
      <dgm:prSet/>
      <dgm:spPr/>
      <dgm:t>
        <a:bodyPr/>
        <a:lstStyle/>
        <a:p>
          <a:endParaRPr lang="zh-CN" altLang="en-US" sz="1600"/>
        </a:p>
      </dgm:t>
    </dgm:pt>
    <dgm:pt modelId="{14F638FC-6CC0-4142-9640-50A7E92364E5}" type="sibTrans" cxnId="{9E33F849-40E8-48FA-8F79-A2140F3DEAB9}">
      <dgm:prSet/>
      <dgm:spPr/>
      <dgm:t>
        <a:bodyPr/>
        <a:lstStyle/>
        <a:p>
          <a:endParaRPr lang="zh-CN" altLang="en-US" sz="1600"/>
        </a:p>
      </dgm:t>
    </dgm:pt>
    <dgm:pt modelId="{7772CFE9-2C4D-47C3-9645-FA5C80550BDA}">
      <dgm:prSet phldrT="[文本]" custT="1"/>
      <dgm:spPr>
        <a:gradFill rotWithShape="0">
          <a:gsLst>
            <a:gs pos="0">
              <a:srgbClr val="000082"/>
            </a:gs>
            <a:gs pos="30000">
              <a:srgbClr val="66008F"/>
            </a:gs>
            <a:gs pos="64999">
              <a:srgbClr val="BA0066"/>
            </a:gs>
            <a:gs pos="89999">
              <a:srgbClr val="FF0000"/>
            </a:gs>
            <a:gs pos="100000">
              <a:srgbClr val="FF8200"/>
            </a:gs>
          </a:gsLst>
          <a:lin ang="5400000" scaled="0"/>
        </a:gradFill>
        <a:effectLst>
          <a:outerShdw blurRad="127000" dist="127000" dir="5400000" algn="ctr" rotWithShape="0">
            <a:srgbClr val="000000">
              <a:alpha val="43137"/>
            </a:srgbClr>
          </a:outerShdw>
        </a:effectLst>
      </dgm:spPr>
      <dgm:t>
        <a:bodyPr/>
        <a:lstStyle/>
        <a:p>
          <a:r>
            <a:rPr lang="en-US" altLang="zh-CN" sz="1600" dirty="0" smtClean="0">
              <a:effectLst>
                <a:outerShdw blurRad="38100" dist="38100" dir="2700000" algn="tl">
                  <a:srgbClr val="000000">
                    <a:alpha val="43137"/>
                  </a:srgbClr>
                </a:outerShdw>
              </a:effectLst>
            </a:rPr>
            <a:t>9-3</a:t>
          </a:r>
          <a:endParaRPr lang="zh-CN" altLang="en-US" sz="1600" dirty="0">
            <a:effectLst>
              <a:outerShdw blurRad="38100" dist="38100" dir="2700000" algn="tl">
                <a:srgbClr val="000000">
                  <a:alpha val="43137"/>
                </a:srgbClr>
              </a:outerShdw>
            </a:effectLst>
          </a:endParaRPr>
        </a:p>
      </dgm:t>
    </dgm:pt>
    <dgm:pt modelId="{AFE6D237-A2DE-445E-85EF-0F1E21757DF2}" type="parTrans" cxnId="{44571CA8-B3EF-44EA-93C9-ACEB94BA8334}">
      <dgm:prSet/>
      <dgm:spPr/>
      <dgm:t>
        <a:bodyPr/>
        <a:lstStyle/>
        <a:p>
          <a:endParaRPr lang="zh-CN" altLang="en-US" sz="1600"/>
        </a:p>
      </dgm:t>
    </dgm:pt>
    <dgm:pt modelId="{A01D9F05-3B8A-4065-9531-D45C2918E22C}" type="sibTrans" cxnId="{44571CA8-B3EF-44EA-93C9-ACEB94BA8334}">
      <dgm:prSet/>
      <dgm:spPr/>
      <dgm:t>
        <a:bodyPr/>
        <a:lstStyle/>
        <a:p>
          <a:endParaRPr lang="zh-CN" altLang="en-US" sz="1600"/>
        </a:p>
      </dgm:t>
    </dgm:pt>
    <dgm:pt modelId="{889284F6-79FD-4D37-BEAA-E88A4A51CBFB}">
      <dgm:prSet phldrT="[文本]" custT="1"/>
      <dgm:spPr>
        <a:blipFill rotWithShape="0">
          <a:blip xmlns:r="http://schemas.openxmlformats.org/officeDocument/2006/relationships" r:embed="rId1">
            <a:duotone>
              <a:prstClr val="black"/>
              <a:schemeClr val="accent2">
                <a:tint val="45000"/>
                <a:satMod val="400000"/>
              </a:schemeClr>
            </a:duotone>
          </a:blip>
          <a:tile tx="0" ty="0" sx="100000" sy="100000" flip="none" algn="tl"/>
        </a:blipFill>
        <a:effectLst>
          <a:outerShdw blurRad="127000" dist="127000" dir="5400000" algn="ctr" rotWithShape="0">
            <a:srgbClr val="000000">
              <a:alpha val="43137"/>
            </a:srgbClr>
          </a:outerShdw>
        </a:effectLst>
      </dgm:spPr>
      <dgm:t>
        <a:bodyPr/>
        <a:lstStyle/>
        <a:p>
          <a:r>
            <a:rPr lang="en-US" sz="1600" b="1" i="1" dirty="0" smtClean="0">
              <a:solidFill>
                <a:srgbClr val="FFFF00"/>
              </a:solidFill>
              <a:effectLst>
                <a:outerShdw blurRad="38100" dist="38100" dir="2700000" algn="tl">
                  <a:srgbClr val="000000">
                    <a:alpha val="43137"/>
                  </a:srgbClr>
                </a:outerShdw>
              </a:effectLst>
              <a:latin typeface="+mj-lt"/>
              <a:ea typeface="微软雅黑" pitchFamily="34" charset="-122"/>
            </a:rPr>
            <a:t>Extended-Range Weather Forecast</a:t>
          </a:r>
          <a:endParaRPr lang="zh-CN" altLang="en-US" sz="1600" b="1" i="1" dirty="0">
            <a:solidFill>
              <a:srgbClr val="FFFF00"/>
            </a:solidFill>
            <a:effectLst>
              <a:outerShdw blurRad="38100" dist="38100" dir="2700000" algn="tl">
                <a:srgbClr val="000000">
                  <a:alpha val="43137"/>
                </a:srgbClr>
              </a:outerShdw>
            </a:effectLst>
            <a:latin typeface="+mj-lt"/>
            <a:ea typeface="微软雅黑" pitchFamily="34" charset="-122"/>
          </a:endParaRPr>
        </a:p>
      </dgm:t>
    </dgm:pt>
    <dgm:pt modelId="{6AF0FEF1-B667-4EAC-BF44-B6B4F0A1DD9B}" type="parTrans" cxnId="{53367A79-DDE2-4C60-B806-89852AB2FCFE}">
      <dgm:prSet/>
      <dgm:spPr/>
      <dgm:t>
        <a:bodyPr/>
        <a:lstStyle/>
        <a:p>
          <a:endParaRPr lang="zh-CN" altLang="en-US" sz="1600"/>
        </a:p>
      </dgm:t>
    </dgm:pt>
    <dgm:pt modelId="{47B79E18-36E5-47D0-9D44-7B4F9BF87F51}" type="sibTrans" cxnId="{53367A79-DDE2-4C60-B806-89852AB2FCFE}">
      <dgm:prSet/>
      <dgm:spPr/>
      <dgm:t>
        <a:bodyPr/>
        <a:lstStyle/>
        <a:p>
          <a:endParaRPr lang="zh-CN" altLang="en-US" sz="1600"/>
        </a:p>
      </dgm:t>
    </dgm:pt>
    <dgm:pt modelId="{A735D7EA-11AA-40EA-AD81-0560B1C53010}">
      <dgm:prSet phldrT="[文本]" custT="1"/>
      <dgm:spPr>
        <a:gradFill rotWithShape="0">
          <a:gsLst>
            <a:gs pos="0">
              <a:srgbClr val="000082"/>
            </a:gs>
            <a:gs pos="30000">
              <a:srgbClr val="66008F"/>
            </a:gs>
            <a:gs pos="64999">
              <a:srgbClr val="BA0066"/>
            </a:gs>
            <a:gs pos="89999">
              <a:srgbClr val="FF0000"/>
            </a:gs>
            <a:gs pos="100000">
              <a:srgbClr val="FF8200"/>
            </a:gs>
          </a:gsLst>
          <a:lin ang="5400000" scaled="0"/>
        </a:gradFill>
        <a:effectLst>
          <a:outerShdw blurRad="127000" dist="127000" dir="5400000" algn="ctr" rotWithShape="0">
            <a:srgbClr val="000000">
              <a:alpha val="43137"/>
            </a:srgbClr>
          </a:outerShdw>
        </a:effectLst>
      </dgm:spPr>
      <dgm:t>
        <a:bodyPr/>
        <a:lstStyle/>
        <a:p>
          <a:r>
            <a:rPr lang="en-US" altLang="zh-CN" sz="1600" dirty="0" smtClean="0">
              <a:effectLst>
                <a:outerShdw blurRad="38100" dist="38100" dir="2700000" algn="tl">
                  <a:srgbClr val="000000">
                    <a:alpha val="43137"/>
                  </a:srgbClr>
                </a:outerShdw>
              </a:effectLst>
            </a:rPr>
            <a:t>9-4</a:t>
          </a:r>
          <a:endParaRPr lang="zh-CN" altLang="en-US" sz="1600" dirty="0">
            <a:effectLst>
              <a:outerShdw blurRad="38100" dist="38100" dir="2700000" algn="tl">
                <a:srgbClr val="000000">
                  <a:alpha val="43137"/>
                </a:srgbClr>
              </a:outerShdw>
            </a:effectLst>
          </a:endParaRPr>
        </a:p>
      </dgm:t>
    </dgm:pt>
    <dgm:pt modelId="{814C85E8-3E74-48F6-8724-57B951C0079D}" type="parTrans" cxnId="{8BEB6341-D4CF-48AD-9AC3-1663DD71E0B4}">
      <dgm:prSet/>
      <dgm:spPr/>
      <dgm:t>
        <a:bodyPr/>
        <a:lstStyle/>
        <a:p>
          <a:endParaRPr lang="zh-CN" altLang="en-US" sz="1600"/>
        </a:p>
      </dgm:t>
    </dgm:pt>
    <dgm:pt modelId="{A0A8D5B3-C1FD-4DDD-85BF-31329FCFB729}" type="sibTrans" cxnId="{8BEB6341-D4CF-48AD-9AC3-1663DD71E0B4}">
      <dgm:prSet/>
      <dgm:spPr/>
      <dgm:t>
        <a:bodyPr/>
        <a:lstStyle/>
        <a:p>
          <a:endParaRPr lang="zh-CN" altLang="en-US" sz="1600"/>
        </a:p>
      </dgm:t>
    </dgm:pt>
    <dgm:pt modelId="{CC80AA86-A7C0-4F57-AAC1-5AF9DF1EC59B}">
      <dgm:prSet custT="1"/>
      <dgm:spPr>
        <a:blipFill rotWithShape="0">
          <a:blip xmlns:r="http://schemas.openxmlformats.org/officeDocument/2006/relationships" r:embed="rId1">
            <a:duotone>
              <a:prstClr val="black"/>
              <a:schemeClr val="accent2">
                <a:tint val="45000"/>
                <a:satMod val="400000"/>
              </a:schemeClr>
            </a:duotone>
          </a:blip>
          <a:tile tx="0" ty="0" sx="100000" sy="100000" flip="none" algn="tl"/>
        </a:blipFill>
        <a:effectLst>
          <a:outerShdw blurRad="127000" dist="127000" dir="5400000" algn="ctr" rotWithShape="0">
            <a:srgbClr val="000000">
              <a:alpha val="43137"/>
            </a:srgbClr>
          </a:outerShdw>
        </a:effectLst>
      </dgm:spPr>
      <dgm:t>
        <a:bodyPr/>
        <a:lstStyle/>
        <a:p>
          <a:r>
            <a:rPr lang="en-US" sz="1600" b="1" i="1" dirty="0" smtClean="0">
              <a:solidFill>
                <a:srgbClr val="FFFF00"/>
              </a:solidFill>
              <a:effectLst>
                <a:outerShdw blurRad="38100" dist="38100" dir="2700000" algn="tl">
                  <a:srgbClr val="000000">
                    <a:alpha val="43137"/>
                  </a:srgbClr>
                </a:outerShdw>
              </a:effectLst>
              <a:latin typeface="+mj-lt"/>
              <a:ea typeface="微软雅黑" pitchFamily="34" charset="-122"/>
            </a:rPr>
            <a:t>Extreme Events Pre-assessment</a:t>
          </a:r>
          <a:endParaRPr lang="zh-CN" altLang="en-US" sz="1600" b="1" i="1" dirty="0">
            <a:solidFill>
              <a:srgbClr val="FFFF00"/>
            </a:solidFill>
            <a:effectLst>
              <a:outerShdw blurRad="38100" dist="38100" dir="2700000" algn="tl">
                <a:srgbClr val="000000">
                  <a:alpha val="43137"/>
                </a:srgbClr>
              </a:outerShdw>
            </a:effectLst>
            <a:latin typeface="+mj-lt"/>
            <a:ea typeface="微软雅黑" pitchFamily="34" charset="-122"/>
          </a:endParaRPr>
        </a:p>
      </dgm:t>
    </dgm:pt>
    <dgm:pt modelId="{9BD220ED-F4AB-486B-9F2D-04584D18418F}" type="parTrans" cxnId="{1184E89E-6EA9-43D4-9A16-89A7BC9CC1E6}">
      <dgm:prSet/>
      <dgm:spPr/>
      <dgm:t>
        <a:bodyPr/>
        <a:lstStyle/>
        <a:p>
          <a:endParaRPr lang="zh-CN" altLang="en-US" sz="1600"/>
        </a:p>
      </dgm:t>
    </dgm:pt>
    <dgm:pt modelId="{E36CF910-9CEB-479D-9CAB-55718E713562}" type="sibTrans" cxnId="{1184E89E-6EA9-43D4-9A16-89A7BC9CC1E6}">
      <dgm:prSet/>
      <dgm:spPr/>
      <dgm:t>
        <a:bodyPr/>
        <a:lstStyle/>
        <a:p>
          <a:endParaRPr lang="zh-CN" altLang="en-US" sz="1600"/>
        </a:p>
      </dgm:t>
    </dgm:pt>
    <dgm:pt modelId="{BCEA9809-BD82-4006-925F-66B67D0B1125}" type="pres">
      <dgm:prSet presAssocID="{7AF2DF28-C93B-497D-9D0D-E8938055AF8C}" presName="linearFlow" presStyleCnt="0">
        <dgm:presLayoutVars>
          <dgm:dir/>
          <dgm:animLvl val="lvl"/>
          <dgm:resizeHandles val="exact"/>
        </dgm:presLayoutVars>
      </dgm:prSet>
      <dgm:spPr/>
      <dgm:t>
        <a:bodyPr/>
        <a:lstStyle/>
        <a:p>
          <a:endParaRPr lang="zh-CN" altLang="en-US"/>
        </a:p>
      </dgm:t>
    </dgm:pt>
    <dgm:pt modelId="{40496437-6844-4234-A104-7A3115BB30F5}" type="pres">
      <dgm:prSet presAssocID="{9A4BE81C-0BC7-4F8A-B0A7-F52E94EBAA4D}" presName="composite" presStyleCnt="0"/>
      <dgm:spPr/>
    </dgm:pt>
    <dgm:pt modelId="{D47B9029-7B36-45AC-8124-79C6BB5ED19B}" type="pres">
      <dgm:prSet presAssocID="{9A4BE81C-0BC7-4F8A-B0A7-F52E94EBAA4D}" presName="parentText" presStyleLbl="alignNode1" presStyleIdx="0" presStyleCnt="4">
        <dgm:presLayoutVars>
          <dgm:chMax val="1"/>
          <dgm:bulletEnabled val="1"/>
        </dgm:presLayoutVars>
      </dgm:prSet>
      <dgm:spPr/>
      <dgm:t>
        <a:bodyPr/>
        <a:lstStyle/>
        <a:p>
          <a:endParaRPr lang="zh-CN" altLang="en-US"/>
        </a:p>
      </dgm:t>
    </dgm:pt>
    <dgm:pt modelId="{0D33268D-ACAC-47D4-900C-1B6B9FD7A157}" type="pres">
      <dgm:prSet presAssocID="{9A4BE81C-0BC7-4F8A-B0A7-F52E94EBAA4D}" presName="descendantText" presStyleLbl="alignAcc1" presStyleIdx="0" presStyleCnt="4">
        <dgm:presLayoutVars>
          <dgm:bulletEnabled val="1"/>
        </dgm:presLayoutVars>
      </dgm:prSet>
      <dgm:spPr/>
      <dgm:t>
        <a:bodyPr/>
        <a:lstStyle/>
        <a:p>
          <a:endParaRPr lang="zh-CN" altLang="en-US"/>
        </a:p>
      </dgm:t>
    </dgm:pt>
    <dgm:pt modelId="{2E4E7CB3-2E76-4476-885F-BFF4AD13C597}" type="pres">
      <dgm:prSet presAssocID="{88D7E7B4-FE2D-4D74-8894-53E0ED073E4D}" presName="sp" presStyleCnt="0"/>
      <dgm:spPr/>
    </dgm:pt>
    <dgm:pt modelId="{857F6D60-3F80-4325-8746-C2ED90DC9954}" type="pres">
      <dgm:prSet presAssocID="{8A30E8A3-C262-4A5C-ABDA-3CAED9CBF535}" presName="composite" presStyleCnt="0"/>
      <dgm:spPr/>
    </dgm:pt>
    <dgm:pt modelId="{F1543807-0AF7-460A-8B01-57F27BF5E29E}" type="pres">
      <dgm:prSet presAssocID="{8A30E8A3-C262-4A5C-ABDA-3CAED9CBF535}" presName="parentText" presStyleLbl="alignNode1" presStyleIdx="1" presStyleCnt="4">
        <dgm:presLayoutVars>
          <dgm:chMax val="1"/>
          <dgm:bulletEnabled val="1"/>
        </dgm:presLayoutVars>
      </dgm:prSet>
      <dgm:spPr/>
      <dgm:t>
        <a:bodyPr/>
        <a:lstStyle/>
        <a:p>
          <a:endParaRPr lang="zh-CN" altLang="en-US"/>
        </a:p>
      </dgm:t>
    </dgm:pt>
    <dgm:pt modelId="{166A0AA0-1AA8-4957-ACA6-CA66A8416A40}" type="pres">
      <dgm:prSet presAssocID="{8A30E8A3-C262-4A5C-ABDA-3CAED9CBF535}" presName="descendantText" presStyleLbl="alignAcc1" presStyleIdx="1" presStyleCnt="4">
        <dgm:presLayoutVars>
          <dgm:bulletEnabled val="1"/>
        </dgm:presLayoutVars>
      </dgm:prSet>
      <dgm:spPr/>
      <dgm:t>
        <a:bodyPr/>
        <a:lstStyle/>
        <a:p>
          <a:endParaRPr lang="zh-CN" altLang="en-US"/>
        </a:p>
      </dgm:t>
    </dgm:pt>
    <dgm:pt modelId="{29CA57B1-021D-46F9-A190-8D12C5AECFC4}" type="pres">
      <dgm:prSet presAssocID="{92AD1FA5-B23C-4D41-8A51-7CB076BE7F02}" presName="sp" presStyleCnt="0"/>
      <dgm:spPr/>
    </dgm:pt>
    <dgm:pt modelId="{5830B557-17A0-4A70-B66D-809CE3E40560}" type="pres">
      <dgm:prSet presAssocID="{7772CFE9-2C4D-47C3-9645-FA5C80550BDA}" presName="composite" presStyleCnt="0"/>
      <dgm:spPr/>
    </dgm:pt>
    <dgm:pt modelId="{26D599A7-2763-4DDD-B917-3DF757D799C9}" type="pres">
      <dgm:prSet presAssocID="{7772CFE9-2C4D-47C3-9645-FA5C80550BDA}" presName="parentText" presStyleLbl="alignNode1" presStyleIdx="2" presStyleCnt="4">
        <dgm:presLayoutVars>
          <dgm:chMax val="1"/>
          <dgm:bulletEnabled val="1"/>
        </dgm:presLayoutVars>
      </dgm:prSet>
      <dgm:spPr/>
      <dgm:t>
        <a:bodyPr/>
        <a:lstStyle/>
        <a:p>
          <a:endParaRPr lang="zh-CN" altLang="en-US"/>
        </a:p>
      </dgm:t>
    </dgm:pt>
    <dgm:pt modelId="{4D059413-F877-47E8-9652-2193DEEE0287}" type="pres">
      <dgm:prSet presAssocID="{7772CFE9-2C4D-47C3-9645-FA5C80550BDA}" presName="descendantText" presStyleLbl="alignAcc1" presStyleIdx="2" presStyleCnt="4">
        <dgm:presLayoutVars>
          <dgm:bulletEnabled val="1"/>
        </dgm:presLayoutVars>
      </dgm:prSet>
      <dgm:spPr/>
      <dgm:t>
        <a:bodyPr/>
        <a:lstStyle/>
        <a:p>
          <a:endParaRPr lang="zh-CN" altLang="en-US"/>
        </a:p>
      </dgm:t>
    </dgm:pt>
    <dgm:pt modelId="{DF331B3A-4D67-4083-94E5-35DF35ABDF93}" type="pres">
      <dgm:prSet presAssocID="{A01D9F05-3B8A-4065-9531-D45C2918E22C}" presName="sp" presStyleCnt="0"/>
      <dgm:spPr/>
    </dgm:pt>
    <dgm:pt modelId="{91AC5333-B249-4C6D-9F56-E996FC825BA4}" type="pres">
      <dgm:prSet presAssocID="{A735D7EA-11AA-40EA-AD81-0560B1C53010}" presName="composite" presStyleCnt="0"/>
      <dgm:spPr/>
    </dgm:pt>
    <dgm:pt modelId="{4D802D27-1EA8-429B-BE56-4968F2D7E622}" type="pres">
      <dgm:prSet presAssocID="{A735D7EA-11AA-40EA-AD81-0560B1C53010}" presName="parentText" presStyleLbl="alignNode1" presStyleIdx="3" presStyleCnt="4">
        <dgm:presLayoutVars>
          <dgm:chMax val="1"/>
          <dgm:bulletEnabled val="1"/>
        </dgm:presLayoutVars>
      </dgm:prSet>
      <dgm:spPr/>
      <dgm:t>
        <a:bodyPr/>
        <a:lstStyle/>
        <a:p>
          <a:endParaRPr lang="zh-CN" altLang="en-US"/>
        </a:p>
      </dgm:t>
    </dgm:pt>
    <dgm:pt modelId="{16BA102B-F884-4C50-88C6-C0A716D1F0E5}" type="pres">
      <dgm:prSet presAssocID="{A735D7EA-11AA-40EA-AD81-0560B1C53010}" presName="descendantText" presStyleLbl="alignAcc1" presStyleIdx="3" presStyleCnt="4">
        <dgm:presLayoutVars>
          <dgm:bulletEnabled val="1"/>
        </dgm:presLayoutVars>
      </dgm:prSet>
      <dgm:spPr/>
      <dgm:t>
        <a:bodyPr/>
        <a:lstStyle/>
        <a:p>
          <a:endParaRPr lang="zh-CN" altLang="en-US"/>
        </a:p>
      </dgm:t>
    </dgm:pt>
  </dgm:ptLst>
  <dgm:cxnLst>
    <dgm:cxn modelId="{1184E89E-6EA9-43D4-9A16-89A7BC9CC1E6}" srcId="{A735D7EA-11AA-40EA-AD81-0560B1C53010}" destId="{CC80AA86-A7C0-4F57-AAC1-5AF9DF1EC59B}" srcOrd="0" destOrd="0" parTransId="{9BD220ED-F4AB-486B-9F2D-04584D18418F}" sibTransId="{E36CF910-9CEB-479D-9CAB-55718E713562}"/>
    <dgm:cxn modelId="{44571CA8-B3EF-44EA-93C9-ACEB94BA8334}" srcId="{7AF2DF28-C93B-497D-9D0D-E8938055AF8C}" destId="{7772CFE9-2C4D-47C3-9645-FA5C80550BDA}" srcOrd="2" destOrd="0" parTransId="{AFE6D237-A2DE-445E-85EF-0F1E21757DF2}" sibTransId="{A01D9F05-3B8A-4065-9531-D45C2918E22C}"/>
    <dgm:cxn modelId="{36F708C4-A981-4FA6-930A-9BFD6EDFFFB1}" type="presOf" srcId="{AA36BBDD-59AE-49A8-B43F-40C607F1C63D}" destId="{0D33268D-ACAC-47D4-900C-1B6B9FD7A157}" srcOrd="0" destOrd="0" presId="urn:microsoft.com/office/officeart/2005/8/layout/chevron2"/>
    <dgm:cxn modelId="{0E362544-BD3F-4F1C-9D9E-1E5FE734F9ED}" type="presOf" srcId="{BA061656-B4BD-4B03-A131-837B118F3790}" destId="{166A0AA0-1AA8-4957-ACA6-CA66A8416A40}" srcOrd="0" destOrd="0" presId="urn:microsoft.com/office/officeart/2005/8/layout/chevron2"/>
    <dgm:cxn modelId="{EE9E8280-5705-4A46-8880-97DF3D5596DB}" srcId="{7AF2DF28-C93B-497D-9D0D-E8938055AF8C}" destId="{8A30E8A3-C262-4A5C-ABDA-3CAED9CBF535}" srcOrd="1" destOrd="0" parTransId="{4FCFB55D-D9E5-406E-8212-611FD63097DE}" sibTransId="{92AD1FA5-B23C-4D41-8A51-7CB076BE7F02}"/>
    <dgm:cxn modelId="{A218B623-72F0-4CFC-930A-D3B667A1BF37}" type="presOf" srcId="{CC80AA86-A7C0-4F57-AAC1-5AF9DF1EC59B}" destId="{16BA102B-F884-4C50-88C6-C0A716D1F0E5}" srcOrd="0" destOrd="0" presId="urn:microsoft.com/office/officeart/2005/8/layout/chevron2"/>
    <dgm:cxn modelId="{3E90A915-6D55-486C-A5B2-22C5DCA56806}" type="presOf" srcId="{A735D7EA-11AA-40EA-AD81-0560B1C53010}" destId="{4D802D27-1EA8-429B-BE56-4968F2D7E622}" srcOrd="0" destOrd="0" presId="urn:microsoft.com/office/officeart/2005/8/layout/chevron2"/>
    <dgm:cxn modelId="{D455A54A-13BF-46CA-BB33-CEAEC05C0362}" type="presOf" srcId="{7772CFE9-2C4D-47C3-9645-FA5C80550BDA}" destId="{26D599A7-2763-4DDD-B917-3DF757D799C9}" srcOrd="0" destOrd="0" presId="urn:microsoft.com/office/officeart/2005/8/layout/chevron2"/>
    <dgm:cxn modelId="{9E33F849-40E8-48FA-8F79-A2140F3DEAB9}" srcId="{8A30E8A3-C262-4A5C-ABDA-3CAED9CBF535}" destId="{BA061656-B4BD-4B03-A131-837B118F3790}" srcOrd="0" destOrd="0" parTransId="{63BA3F35-AACB-4457-88D4-2AFF8CE5EA16}" sibTransId="{14F638FC-6CC0-4142-9640-50A7E92364E5}"/>
    <dgm:cxn modelId="{397B15F4-2BD3-444C-BCC7-1C9162D82E18}" type="presOf" srcId="{7AF2DF28-C93B-497D-9D0D-E8938055AF8C}" destId="{BCEA9809-BD82-4006-925F-66B67D0B1125}" srcOrd="0" destOrd="0" presId="urn:microsoft.com/office/officeart/2005/8/layout/chevron2"/>
    <dgm:cxn modelId="{D311EAB0-FC83-4FB7-AA84-AC0B0F4140F3}" type="presOf" srcId="{8A30E8A3-C262-4A5C-ABDA-3CAED9CBF535}" destId="{F1543807-0AF7-460A-8B01-57F27BF5E29E}" srcOrd="0" destOrd="0" presId="urn:microsoft.com/office/officeart/2005/8/layout/chevron2"/>
    <dgm:cxn modelId="{DCF77D66-B096-46DB-BB82-4EC0B85556F2}" srcId="{7AF2DF28-C93B-497D-9D0D-E8938055AF8C}" destId="{9A4BE81C-0BC7-4F8A-B0A7-F52E94EBAA4D}" srcOrd="0" destOrd="0" parTransId="{FA352490-3A54-45E7-85BF-1D1D57F5BD08}" sibTransId="{88D7E7B4-FE2D-4D74-8894-53E0ED073E4D}"/>
    <dgm:cxn modelId="{246FC7E5-9C46-4352-9F4D-BF0FD9C02F49}" srcId="{9A4BE81C-0BC7-4F8A-B0A7-F52E94EBAA4D}" destId="{AA36BBDD-59AE-49A8-B43F-40C607F1C63D}" srcOrd="0" destOrd="0" parTransId="{06833B9A-ACC3-4634-AB3D-F3B9E6B32FCE}" sibTransId="{E576DAE0-E2E1-4F4A-83B3-1230A712EAB7}"/>
    <dgm:cxn modelId="{53367A79-DDE2-4C60-B806-89852AB2FCFE}" srcId="{7772CFE9-2C4D-47C3-9645-FA5C80550BDA}" destId="{889284F6-79FD-4D37-BEAA-E88A4A51CBFB}" srcOrd="0" destOrd="0" parTransId="{6AF0FEF1-B667-4EAC-BF44-B6B4F0A1DD9B}" sibTransId="{47B79E18-36E5-47D0-9D44-7B4F9BF87F51}"/>
    <dgm:cxn modelId="{210D8C62-EB80-46E5-9D08-80168BC5784D}" type="presOf" srcId="{9A4BE81C-0BC7-4F8A-B0A7-F52E94EBAA4D}" destId="{D47B9029-7B36-45AC-8124-79C6BB5ED19B}" srcOrd="0" destOrd="0" presId="urn:microsoft.com/office/officeart/2005/8/layout/chevron2"/>
    <dgm:cxn modelId="{8BEB6341-D4CF-48AD-9AC3-1663DD71E0B4}" srcId="{7AF2DF28-C93B-497D-9D0D-E8938055AF8C}" destId="{A735D7EA-11AA-40EA-AD81-0560B1C53010}" srcOrd="3" destOrd="0" parTransId="{814C85E8-3E74-48F6-8724-57B951C0079D}" sibTransId="{A0A8D5B3-C1FD-4DDD-85BF-31329FCFB729}"/>
    <dgm:cxn modelId="{0AAD06AC-D17F-4115-9831-67A7FA032B2E}" type="presOf" srcId="{889284F6-79FD-4D37-BEAA-E88A4A51CBFB}" destId="{4D059413-F877-47E8-9652-2193DEEE0287}" srcOrd="0" destOrd="0" presId="urn:microsoft.com/office/officeart/2005/8/layout/chevron2"/>
    <dgm:cxn modelId="{430F0347-B819-4B24-A428-F1AB3B7986F7}" type="presParOf" srcId="{BCEA9809-BD82-4006-925F-66B67D0B1125}" destId="{40496437-6844-4234-A104-7A3115BB30F5}" srcOrd="0" destOrd="0" presId="urn:microsoft.com/office/officeart/2005/8/layout/chevron2"/>
    <dgm:cxn modelId="{0D1DCC89-B73E-4531-A01C-3176CB084ECA}" type="presParOf" srcId="{40496437-6844-4234-A104-7A3115BB30F5}" destId="{D47B9029-7B36-45AC-8124-79C6BB5ED19B}" srcOrd="0" destOrd="0" presId="urn:microsoft.com/office/officeart/2005/8/layout/chevron2"/>
    <dgm:cxn modelId="{545A7EDD-C191-4ABD-B219-2D13D9FDABD1}" type="presParOf" srcId="{40496437-6844-4234-A104-7A3115BB30F5}" destId="{0D33268D-ACAC-47D4-900C-1B6B9FD7A157}" srcOrd="1" destOrd="0" presId="urn:microsoft.com/office/officeart/2005/8/layout/chevron2"/>
    <dgm:cxn modelId="{07213645-28D8-4935-ABE7-82D99E0E1918}" type="presParOf" srcId="{BCEA9809-BD82-4006-925F-66B67D0B1125}" destId="{2E4E7CB3-2E76-4476-885F-BFF4AD13C597}" srcOrd="1" destOrd="0" presId="urn:microsoft.com/office/officeart/2005/8/layout/chevron2"/>
    <dgm:cxn modelId="{52BD9535-F02D-414E-87D9-B24089CFE110}" type="presParOf" srcId="{BCEA9809-BD82-4006-925F-66B67D0B1125}" destId="{857F6D60-3F80-4325-8746-C2ED90DC9954}" srcOrd="2" destOrd="0" presId="urn:microsoft.com/office/officeart/2005/8/layout/chevron2"/>
    <dgm:cxn modelId="{7C7206CC-B478-4CAE-AC1E-96D7F91A446A}" type="presParOf" srcId="{857F6D60-3F80-4325-8746-C2ED90DC9954}" destId="{F1543807-0AF7-460A-8B01-57F27BF5E29E}" srcOrd="0" destOrd="0" presId="urn:microsoft.com/office/officeart/2005/8/layout/chevron2"/>
    <dgm:cxn modelId="{FB85D297-53B9-4774-91B2-4E32ED108FBC}" type="presParOf" srcId="{857F6D60-3F80-4325-8746-C2ED90DC9954}" destId="{166A0AA0-1AA8-4957-ACA6-CA66A8416A40}" srcOrd="1" destOrd="0" presId="urn:microsoft.com/office/officeart/2005/8/layout/chevron2"/>
    <dgm:cxn modelId="{00FC63EA-992B-4100-9457-3100CD7EF0C4}" type="presParOf" srcId="{BCEA9809-BD82-4006-925F-66B67D0B1125}" destId="{29CA57B1-021D-46F9-A190-8D12C5AECFC4}" srcOrd="3" destOrd="0" presId="urn:microsoft.com/office/officeart/2005/8/layout/chevron2"/>
    <dgm:cxn modelId="{85F6B02F-C4D7-40E8-B16A-2692FB90151F}" type="presParOf" srcId="{BCEA9809-BD82-4006-925F-66B67D0B1125}" destId="{5830B557-17A0-4A70-B66D-809CE3E40560}" srcOrd="4" destOrd="0" presId="urn:microsoft.com/office/officeart/2005/8/layout/chevron2"/>
    <dgm:cxn modelId="{B663CE9E-460E-4A8C-9D5C-C8B43F97C3B0}" type="presParOf" srcId="{5830B557-17A0-4A70-B66D-809CE3E40560}" destId="{26D599A7-2763-4DDD-B917-3DF757D799C9}" srcOrd="0" destOrd="0" presId="urn:microsoft.com/office/officeart/2005/8/layout/chevron2"/>
    <dgm:cxn modelId="{276E0037-2483-4F7F-BD9F-4C5815C1BE68}" type="presParOf" srcId="{5830B557-17A0-4A70-B66D-809CE3E40560}" destId="{4D059413-F877-47E8-9652-2193DEEE0287}" srcOrd="1" destOrd="0" presId="urn:microsoft.com/office/officeart/2005/8/layout/chevron2"/>
    <dgm:cxn modelId="{B2FC2D8F-AC6C-4D25-B51C-B314970BC162}" type="presParOf" srcId="{BCEA9809-BD82-4006-925F-66B67D0B1125}" destId="{DF331B3A-4D67-4083-94E5-35DF35ABDF93}" srcOrd="5" destOrd="0" presId="urn:microsoft.com/office/officeart/2005/8/layout/chevron2"/>
    <dgm:cxn modelId="{EA423DD5-BDFD-44F6-AF91-592ED7358C34}" type="presParOf" srcId="{BCEA9809-BD82-4006-925F-66B67D0B1125}" destId="{91AC5333-B249-4C6D-9F56-E996FC825BA4}" srcOrd="6" destOrd="0" presId="urn:microsoft.com/office/officeart/2005/8/layout/chevron2"/>
    <dgm:cxn modelId="{1A4D01E2-8D68-420C-B2EF-D5777451F3A8}" type="presParOf" srcId="{91AC5333-B249-4C6D-9F56-E996FC825BA4}" destId="{4D802D27-1EA8-429B-BE56-4968F2D7E622}" srcOrd="0" destOrd="0" presId="urn:microsoft.com/office/officeart/2005/8/layout/chevron2"/>
    <dgm:cxn modelId="{A5314E48-795E-4451-B909-764934168586}" type="presParOf" srcId="{91AC5333-B249-4C6D-9F56-E996FC825BA4}" destId="{16BA102B-F884-4C50-88C6-C0A716D1F0E5}" srcOrd="1" destOrd="0" presId="urn:microsoft.com/office/officeart/2005/8/layout/chevron2"/>
  </dgm:cxnLst>
  <dgm:bg>
    <a:effectLst>
      <a:outerShdw blurRad="127000" dist="127000" dir="5400000" algn="ctr" rotWithShape="0">
        <a:srgbClr val="000000">
          <a:alpha val="43137"/>
        </a:srgb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B9029-7B36-45AC-8124-79C6BB5ED19B}">
      <dsp:nvSpPr>
        <dsp:cNvPr id="0" name=""/>
        <dsp:cNvSpPr/>
      </dsp:nvSpPr>
      <dsp:spPr>
        <a:xfrm rot="5400000">
          <a:off x="-106471" y="109396"/>
          <a:ext cx="709811" cy="496868"/>
        </a:xfrm>
        <a:prstGeom prst="chevron">
          <a:avLst/>
        </a:prstGeom>
        <a:gradFill rotWithShape="0">
          <a:gsLst>
            <a:gs pos="0">
              <a:srgbClr val="000082"/>
            </a:gs>
            <a:gs pos="30000">
              <a:srgbClr val="66008F"/>
            </a:gs>
            <a:gs pos="64999">
              <a:srgbClr val="BA0066"/>
            </a:gs>
            <a:gs pos="89999">
              <a:srgbClr val="FF0000"/>
            </a:gs>
            <a:gs pos="100000">
              <a:srgbClr val="FF8200"/>
            </a:gs>
          </a:gsLst>
          <a:lin ang="5400000" scaled="0"/>
        </a:gradFill>
        <a:ln w="25400" cap="flat" cmpd="sng" algn="ctr">
          <a:solidFill>
            <a:schemeClr val="accent2">
              <a:hueOff val="0"/>
              <a:satOff val="0"/>
              <a:lumOff val="0"/>
              <a:alphaOff val="0"/>
            </a:schemeClr>
          </a:solidFill>
          <a:prstDash val="solid"/>
        </a:ln>
        <a:effectLst>
          <a:outerShdw blurRad="127000" dist="127000" dir="5400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600" kern="1200" dirty="0" smtClean="0">
              <a:effectLst>
                <a:outerShdw blurRad="38100" dist="38100" dir="2700000" algn="tl">
                  <a:srgbClr val="000000">
                    <a:alpha val="43137"/>
                  </a:srgbClr>
                </a:outerShdw>
              </a:effectLst>
            </a:rPr>
            <a:t>9-1</a:t>
          </a:r>
          <a:endParaRPr lang="zh-CN" altLang="en-US" sz="1600" kern="1200" dirty="0">
            <a:effectLst>
              <a:outerShdw blurRad="38100" dist="38100" dir="2700000" algn="tl">
                <a:srgbClr val="000000">
                  <a:alpha val="43137"/>
                </a:srgbClr>
              </a:outerShdw>
            </a:effectLst>
          </a:endParaRPr>
        </a:p>
      </dsp:txBody>
      <dsp:txXfrm rot="-5400000">
        <a:off x="1" y="251358"/>
        <a:ext cx="496868" cy="212943"/>
      </dsp:txXfrm>
    </dsp:sp>
    <dsp:sp modelId="{0D33268D-ACAC-47D4-900C-1B6B9FD7A157}">
      <dsp:nvSpPr>
        <dsp:cNvPr id="0" name=""/>
        <dsp:cNvSpPr/>
      </dsp:nvSpPr>
      <dsp:spPr>
        <a:xfrm rot="5400000">
          <a:off x="1998823" y="-1499031"/>
          <a:ext cx="461620" cy="3465531"/>
        </a:xfrm>
        <a:prstGeom prst="round2SameRect">
          <a:avLst/>
        </a:prstGeom>
        <a:blipFill rotWithShape="0">
          <a:blip xmlns:r="http://schemas.openxmlformats.org/officeDocument/2006/relationships" r:embed="rId1">
            <a:duotone>
              <a:prstClr val="black"/>
              <a:schemeClr val="accent2">
                <a:tint val="45000"/>
                <a:satMod val="400000"/>
              </a:schemeClr>
            </a:duotone>
          </a:blip>
          <a:tile tx="0" ty="0" sx="100000" sy="100000" flip="none" algn="tl"/>
        </a:blipFill>
        <a:ln w="25400" cap="flat" cmpd="sng" algn="ctr">
          <a:solidFill>
            <a:schemeClr val="accent2">
              <a:hueOff val="0"/>
              <a:satOff val="0"/>
              <a:lumOff val="0"/>
              <a:alphaOff val="0"/>
            </a:schemeClr>
          </a:solidFill>
          <a:prstDash val="solid"/>
        </a:ln>
        <a:effectLst>
          <a:outerShdw blurRad="127000" dist="127000" dir="5400000" algn="ctr" rotWithShape="0">
            <a:srgbClr val="000000">
              <a:alpha val="43137"/>
            </a:srgbClr>
          </a:outerShdw>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solidFill>
                <a:srgbClr val="FFFF00"/>
              </a:solidFill>
              <a:effectLst>
                <a:outerShdw blurRad="38100" dist="38100" dir="2700000" algn="tl">
                  <a:srgbClr val="000000">
                    <a:alpha val="43137"/>
                  </a:srgbClr>
                </a:outerShdw>
              </a:effectLst>
              <a:latin typeface="+mj-lt"/>
              <a:ea typeface="微软雅黑" pitchFamily="34" charset="-122"/>
            </a:rPr>
            <a:t>Subtropical Monitoring</a:t>
          </a:r>
          <a:endParaRPr lang="zh-CN" altLang="en-US" sz="1600" b="1" i="1" kern="1200" dirty="0">
            <a:solidFill>
              <a:srgbClr val="FFFF00"/>
            </a:solidFill>
            <a:effectLst>
              <a:outerShdw blurRad="38100" dist="38100" dir="2700000" algn="tl">
                <a:srgbClr val="000000">
                  <a:alpha val="43137"/>
                </a:srgbClr>
              </a:outerShdw>
            </a:effectLst>
            <a:latin typeface="+mj-lt"/>
            <a:ea typeface="微软雅黑" pitchFamily="34" charset="-122"/>
          </a:endParaRPr>
        </a:p>
      </dsp:txBody>
      <dsp:txXfrm rot="-5400000">
        <a:off x="496868" y="25458"/>
        <a:ext cx="3442997" cy="416552"/>
      </dsp:txXfrm>
    </dsp:sp>
    <dsp:sp modelId="{F1543807-0AF7-460A-8B01-57F27BF5E29E}">
      <dsp:nvSpPr>
        <dsp:cNvPr id="0" name=""/>
        <dsp:cNvSpPr/>
      </dsp:nvSpPr>
      <dsp:spPr>
        <a:xfrm rot="5400000">
          <a:off x="-106471" y="658242"/>
          <a:ext cx="709811" cy="496868"/>
        </a:xfrm>
        <a:prstGeom prst="chevron">
          <a:avLst/>
        </a:prstGeom>
        <a:gradFill rotWithShape="0">
          <a:gsLst>
            <a:gs pos="0">
              <a:srgbClr val="000082"/>
            </a:gs>
            <a:gs pos="30000">
              <a:srgbClr val="66008F"/>
            </a:gs>
            <a:gs pos="64999">
              <a:srgbClr val="BA0066"/>
            </a:gs>
            <a:gs pos="89999">
              <a:srgbClr val="FF0000"/>
            </a:gs>
            <a:gs pos="100000">
              <a:srgbClr val="FF8200"/>
            </a:gs>
          </a:gsLst>
          <a:lin ang="5400000" scaled="0"/>
        </a:gradFill>
        <a:ln w="25400" cap="flat" cmpd="sng" algn="ctr">
          <a:solidFill>
            <a:schemeClr val="accent2">
              <a:hueOff val="0"/>
              <a:satOff val="0"/>
              <a:lumOff val="0"/>
              <a:alphaOff val="0"/>
            </a:schemeClr>
          </a:solidFill>
          <a:prstDash val="solid"/>
        </a:ln>
        <a:effectLst>
          <a:outerShdw blurRad="127000" dist="127000" dir="5400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600" kern="1200" dirty="0" smtClean="0">
              <a:effectLst>
                <a:outerShdw blurRad="38100" dist="38100" dir="2700000" algn="tl">
                  <a:srgbClr val="000000">
                    <a:alpha val="43137"/>
                  </a:srgbClr>
                </a:outerShdw>
              </a:effectLst>
            </a:rPr>
            <a:t>9-2</a:t>
          </a:r>
          <a:endParaRPr lang="zh-CN" altLang="en-US" sz="1600" kern="1200" dirty="0">
            <a:effectLst>
              <a:outerShdw blurRad="38100" dist="38100" dir="2700000" algn="tl">
                <a:srgbClr val="000000">
                  <a:alpha val="43137"/>
                </a:srgbClr>
              </a:outerShdw>
            </a:effectLst>
          </a:endParaRPr>
        </a:p>
      </dsp:txBody>
      <dsp:txXfrm rot="-5400000">
        <a:off x="1" y="800204"/>
        <a:ext cx="496868" cy="212943"/>
      </dsp:txXfrm>
    </dsp:sp>
    <dsp:sp modelId="{166A0AA0-1AA8-4957-ACA6-CA66A8416A40}">
      <dsp:nvSpPr>
        <dsp:cNvPr id="0" name=""/>
        <dsp:cNvSpPr/>
      </dsp:nvSpPr>
      <dsp:spPr>
        <a:xfrm rot="5400000">
          <a:off x="1998945" y="-950306"/>
          <a:ext cx="461377" cy="3465531"/>
        </a:xfrm>
        <a:prstGeom prst="round2SameRect">
          <a:avLst/>
        </a:prstGeom>
        <a:blipFill rotWithShape="0">
          <a:blip xmlns:r="http://schemas.openxmlformats.org/officeDocument/2006/relationships" r:embed="rId1">
            <a:duotone>
              <a:prstClr val="black"/>
              <a:schemeClr val="accent2">
                <a:tint val="45000"/>
                <a:satMod val="400000"/>
              </a:schemeClr>
            </a:duotone>
          </a:blip>
          <a:tile tx="0" ty="0" sx="100000" sy="100000" flip="none" algn="tl"/>
        </a:blipFill>
        <a:ln w="25400" cap="flat" cmpd="sng" algn="ctr">
          <a:solidFill>
            <a:schemeClr val="accent2">
              <a:hueOff val="0"/>
              <a:satOff val="0"/>
              <a:lumOff val="0"/>
              <a:alphaOff val="0"/>
            </a:schemeClr>
          </a:solidFill>
          <a:prstDash val="solid"/>
        </a:ln>
        <a:effectLst>
          <a:outerShdw blurRad="127000" dist="127000" dir="5400000" algn="ctr" rotWithShape="0">
            <a:srgbClr val="000000">
              <a:alpha val="43137"/>
            </a:srgbClr>
          </a:outerShdw>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solidFill>
                <a:srgbClr val="FFFF00"/>
              </a:solidFill>
              <a:effectLst>
                <a:outerShdw blurRad="38100" dist="38100" dir="2700000" algn="tl">
                  <a:srgbClr val="000000">
                    <a:alpha val="43137"/>
                  </a:srgbClr>
                </a:outerShdw>
              </a:effectLst>
              <a:latin typeface="+mj-lt"/>
              <a:ea typeface="微软雅黑" pitchFamily="34" charset="-122"/>
            </a:rPr>
            <a:t>Long-Range</a:t>
          </a:r>
          <a:r>
            <a:rPr lang="en-US" sz="1600" b="1" kern="1200"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rPr>
            <a:t> </a:t>
          </a:r>
          <a:r>
            <a:rPr lang="en-US" sz="1600" b="1" i="1" kern="1200" dirty="0" smtClean="0">
              <a:solidFill>
                <a:srgbClr val="FFFF00"/>
              </a:solidFill>
              <a:effectLst>
                <a:outerShdw blurRad="38100" dist="38100" dir="2700000" algn="tl">
                  <a:srgbClr val="000000">
                    <a:alpha val="43137"/>
                  </a:srgbClr>
                </a:outerShdw>
              </a:effectLst>
              <a:latin typeface="+mj-lt"/>
              <a:ea typeface="微软雅黑" pitchFamily="34" charset="-122"/>
            </a:rPr>
            <a:t>Weather</a:t>
          </a:r>
          <a:r>
            <a:rPr lang="en-US" sz="1600" b="1" kern="1200"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rPr>
            <a:t> </a:t>
          </a:r>
          <a:r>
            <a:rPr lang="en-US" sz="1600" b="1" i="1" kern="1200" dirty="0" smtClean="0">
              <a:solidFill>
                <a:srgbClr val="FFFF00"/>
              </a:solidFill>
              <a:effectLst>
                <a:outerShdw blurRad="38100" dist="38100" dir="2700000" algn="tl">
                  <a:srgbClr val="000000">
                    <a:alpha val="43137"/>
                  </a:srgbClr>
                </a:outerShdw>
              </a:effectLst>
              <a:latin typeface="+mj-lt"/>
              <a:ea typeface="微软雅黑" pitchFamily="34" charset="-122"/>
            </a:rPr>
            <a:t>Forecast</a:t>
          </a:r>
          <a:endParaRPr lang="zh-CN" altLang="en-US" sz="1600" b="1" i="1" kern="1200" dirty="0">
            <a:solidFill>
              <a:srgbClr val="FFFF00"/>
            </a:solidFill>
            <a:effectLst>
              <a:outerShdw blurRad="38100" dist="38100" dir="2700000" algn="tl">
                <a:srgbClr val="000000">
                  <a:alpha val="43137"/>
                </a:srgbClr>
              </a:outerShdw>
            </a:effectLst>
            <a:latin typeface="+mj-lt"/>
            <a:ea typeface="微软雅黑" pitchFamily="34" charset="-122"/>
          </a:endParaRPr>
        </a:p>
      </dsp:txBody>
      <dsp:txXfrm rot="-5400000">
        <a:off x="496869" y="574293"/>
        <a:ext cx="3443008" cy="416331"/>
      </dsp:txXfrm>
    </dsp:sp>
    <dsp:sp modelId="{26D599A7-2763-4DDD-B917-3DF757D799C9}">
      <dsp:nvSpPr>
        <dsp:cNvPr id="0" name=""/>
        <dsp:cNvSpPr/>
      </dsp:nvSpPr>
      <dsp:spPr>
        <a:xfrm rot="5400000">
          <a:off x="-106471" y="1207089"/>
          <a:ext cx="709811" cy="496868"/>
        </a:xfrm>
        <a:prstGeom prst="chevron">
          <a:avLst/>
        </a:prstGeom>
        <a:gradFill rotWithShape="0">
          <a:gsLst>
            <a:gs pos="0">
              <a:srgbClr val="000082"/>
            </a:gs>
            <a:gs pos="30000">
              <a:srgbClr val="66008F"/>
            </a:gs>
            <a:gs pos="64999">
              <a:srgbClr val="BA0066"/>
            </a:gs>
            <a:gs pos="89999">
              <a:srgbClr val="FF0000"/>
            </a:gs>
            <a:gs pos="100000">
              <a:srgbClr val="FF8200"/>
            </a:gs>
          </a:gsLst>
          <a:lin ang="5400000" scaled="0"/>
        </a:gradFill>
        <a:ln w="25400" cap="flat" cmpd="sng" algn="ctr">
          <a:solidFill>
            <a:schemeClr val="accent2">
              <a:hueOff val="0"/>
              <a:satOff val="0"/>
              <a:lumOff val="0"/>
              <a:alphaOff val="0"/>
            </a:schemeClr>
          </a:solidFill>
          <a:prstDash val="solid"/>
        </a:ln>
        <a:effectLst>
          <a:outerShdw blurRad="127000" dist="127000" dir="5400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600" kern="1200" dirty="0" smtClean="0">
              <a:effectLst>
                <a:outerShdw blurRad="38100" dist="38100" dir="2700000" algn="tl">
                  <a:srgbClr val="000000">
                    <a:alpha val="43137"/>
                  </a:srgbClr>
                </a:outerShdw>
              </a:effectLst>
            </a:rPr>
            <a:t>9-3</a:t>
          </a:r>
          <a:endParaRPr lang="zh-CN" altLang="en-US" sz="1600" kern="1200" dirty="0">
            <a:effectLst>
              <a:outerShdw blurRad="38100" dist="38100" dir="2700000" algn="tl">
                <a:srgbClr val="000000">
                  <a:alpha val="43137"/>
                </a:srgbClr>
              </a:outerShdw>
            </a:effectLst>
          </a:endParaRPr>
        </a:p>
      </dsp:txBody>
      <dsp:txXfrm rot="-5400000">
        <a:off x="1" y="1349051"/>
        <a:ext cx="496868" cy="212943"/>
      </dsp:txXfrm>
    </dsp:sp>
    <dsp:sp modelId="{4D059413-F877-47E8-9652-2193DEEE0287}">
      <dsp:nvSpPr>
        <dsp:cNvPr id="0" name=""/>
        <dsp:cNvSpPr/>
      </dsp:nvSpPr>
      <dsp:spPr>
        <a:xfrm rot="5400000">
          <a:off x="1998945" y="-401459"/>
          <a:ext cx="461377" cy="3465531"/>
        </a:xfrm>
        <a:prstGeom prst="round2SameRect">
          <a:avLst/>
        </a:prstGeom>
        <a:blipFill rotWithShape="0">
          <a:blip xmlns:r="http://schemas.openxmlformats.org/officeDocument/2006/relationships" r:embed="rId1">
            <a:duotone>
              <a:prstClr val="black"/>
              <a:schemeClr val="accent2">
                <a:tint val="45000"/>
                <a:satMod val="400000"/>
              </a:schemeClr>
            </a:duotone>
          </a:blip>
          <a:tile tx="0" ty="0" sx="100000" sy="100000" flip="none" algn="tl"/>
        </a:blipFill>
        <a:ln w="25400" cap="flat" cmpd="sng" algn="ctr">
          <a:solidFill>
            <a:schemeClr val="accent2">
              <a:hueOff val="0"/>
              <a:satOff val="0"/>
              <a:lumOff val="0"/>
              <a:alphaOff val="0"/>
            </a:schemeClr>
          </a:solidFill>
          <a:prstDash val="solid"/>
        </a:ln>
        <a:effectLst>
          <a:outerShdw blurRad="127000" dist="127000" dir="5400000" algn="ctr" rotWithShape="0">
            <a:srgbClr val="000000">
              <a:alpha val="43137"/>
            </a:srgbClr>
          </a:outerShdw>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solidFill>
                <a:srgbClr val="FFFF00"/>
              </a:solidFill>
              <a:effectLst>
                <a:outerShdw blurRad="38100" dist="38100" dir="2700000" algn="tl">
                  <a:srgbClr val="000000">
                    <a:alpha val="43137"/>
                  </a:srgbClr>
                </a:outerShdw>
              </a:effectLst>
              <a:latin typeface="+mj-lt"/>
              <a:ea typeface="微软雅黑" pitchFamily="34" charset="-122"/>
            </a:rPr>
            <a:t>Extended-Range Weather Forecast</a:t>
          </a:r>
          <a:endParaRPr lang="zh-CN" altLang="en-US" sz="1600" b="1" i="1" kern="1200" dirty="0">
            <a:solidFill>
              <a:srgbClr val="FFFF00"/>
            </a:solidFill>
            <a:effectLst>
              <a:outerShdw blurRad="38100" dist="38100" dir="2700000" algn="tl">
                <a:srgbClr val="000000">
                  <a:alpha val="43137"/>
                </a:srgbClr>
              </a:outerShdw>
            </a:effectLst>
            <a:latin typeface="+mj-lt"/>
            <a:ea typeface="微软雅黑" pitchFamily="34" charset="-122"/>
          </a:endParaRPr>
        </a:p>
      </dsp:txBody>
      <dsp:txXfrm rot="-5400000">
        <a:off x="496869" y="1123140"/>
        <a:ext cx="3443008" cy="416331"/>
      </dsp:txXfrm>
    </dsp:sp>
    <dsp:sp modelId="{4D802D27-1EA8-429B-BE56-4968F2D7E622}">
      <dsp:nvSpPr>
        <dsp:cNvPr id="0" name=""/>
        <dsp:cNvSpPr/>
      </dsp:nvSpPr>
      <dsp:spPr>
        <a:xfrm rot="5400000">
          <a:off x="-106471" y="1755935"/>
          <a:ext cx="709811" cy="496868"/>
        </a:xfrm>
        <a:prstGeom prst="chevron">
          <a:avLst/>
        </a:prstGeom>
        <a:gradFill rotWithShape="0">
          <a:gsLst>
            <a:gs pos="0">
              <a:srgbClr val="000082"/>
            </a:gs>
            <a:gs pos="30000">
              <a:srgbClr val="66008F"/>
            </a:gs>
            <a:gs pos="64999">
              <a:srgbClr val="BA0066"/>
            </a:gs>
            <a:gs pos="89999">
              <a:srgbClr val="FF0000"/>
            </a:gs>
            <a:gs pos="100000">
              <a:srgbClr val="FF8200"/>
            </a:gs>
          </a:gsLst>
          <a:lin ang="5400000" scaled="0"/>
        </a:gradFill>
        <a:ln w="25400" cap="flat" cmpd="sng" algn="ctr">
          <a:solidFill>
            <a:schemeClr val="accent2">
              <a:hueOff val="0"/>
              <a:satOff val="0"/>
              <a:lumOff val="0"/>
              <a:alphaOff val="0"/>
            </a:schemeClr>
          </a:solidFill>
          <a:prstDash val="solid"/>
        </a:ln>
        <a:effectLst>
          <a:outerShdw blurRad="127000" dist="127000" dir="5400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600" kern="1200" dirty="0" smtClean="0">
              <a:effectLst>
                <a:outerShdw blurRad="38100" dist="38100" dir="2700000" algn="tl">
                  <a:srgbClr val="000000">
                    <a:alpha val="43137"/>
                  </a:srgbClr>
                </a:outerShdw>
              </a:effectLst>
            </a:rPr>
            <a:t>9-4</a:t>
          </a:r>
          <a:endParaRPr lang="zh-CN" altLang="en-US" sz="1600" kern="1200" dirty="0">
            <a:effectLst>
              <a:outerShdw blurRad="38100" dist="38100" dir="2700000" algn="tl">
                <a:srgbClr val="000000">
                  <a:alpha val="43137"/>
                </a:srgbClr>
              </a:outerShdw>
            </a:effectLst>
          </a:endParaRPr>
        </a:p>
      </dsp:txBody>
      <dsp:txXfrm rot="-5400000">
        <a:off x="1" y="1897897"/>
        <a:ext cx="496868" cy="212943"/>
      </dsp:txXfrm>
    </dsp:sp>
    <dsp:sp modelId="{16BA102B-F884-4C50-88C6-C0A716D1F0E5}">
      <dsp:nvSpPr>
        <dsp:cNvPr id="0" name=""/>
        <dsp:cNvSpPr/>
      </dsp:nvSpPr>
      <dsp:spPr>
        <a:xfrm rot="5400000">
          <a:off x="1998945" y="147386"/>
          <a:ext cx="461377" cy="3465531"/>
        </a:xfrm>
        <a:prstGeom prst="round2SameRect">
          <a:avLst/>
        </a:prstGeom>
        <a:blipFill rotWithShape="0">
          <a:blip xmlns:r="http://schemas.openxmlformats.org/officeDocument/2006/relationships" r:embed="rId1">
            <a:duotone>
              <a:prstClr val="black"/>
              <a:schemeClr val="accent2">
                <a:tint val="45000"/>
                <a:satMod val="400000"/>
              </a:schemeClr>
            </a:duotone>
          </a:blip>
          <a:tile tx="0" ty="0" sx="100000" sy="100000" flip="none" algn="tl"/>
        </a:blipFill>
        <a:ln w="25400" cap="flat" cmpd="sng" algn="ctr">
          <a:solidFill>
            <a:schemeClr val="accent2">
              <a:hueOff val="0"/>
              <a:satOff val="0"/>
              <a:lumOff val="0"/>
              <a:alphaOff val="0"/>
            </a:schemeClr>
          </a:solidFill>
          <a:prstDash val="solid"/>
        </a:ln>
        <a:effectLst>
          <a:outerShdw blurRad="127000" dist="127000" dir="5400000" algn="ctr" rotWithShape="0">
            <a:srgbClr val="000000">
              <a:alpha val="43137"/>
            </a:srgbClr>
          </a:outerShdw>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smtClean="0">
              <a:solidFill>
                <a:srgbClr val="FFFF00"/>
              </a:solidFill>
              <a:effectLst>
                <a:outerShdw blurRad="38100" dist="38100" dir="2700000" algn="tl">
                  <a:srgbClr val="000000">
                    <a:alpha val="43137"/>
                  </a:srgbClr>
                </a:outerShdw>
              </a:effectLst>
              <a:latin typeface="+mj-lt"/>
              <a:ea typeface="微软雅黑" pitchFamily="34" charset="-122"/>
            </a:rPr>
            <a:t>Extreme Events Pre-assessment</a:t>
          </a:r>
          <a:endParaRPr lang="zh-CN" altLang="en-US" sz="1600" b="1" i="1" kern="1200" dirty="0">
            <a:solidFill>
              <a:srgbClr val="FFFF00"/>
            </a:solidFill>
            <a:effectLst>
              <a:outerShdw blurRad="38100" dist="38100" dir="2700000" algn="tl">
                <a:srgbClr val="000000">
                  <a:alpha val="43137"/>
                </a:srgbClr>
              </a:outerShdw>
            </a:effectLst>
            <a:latin typeface="+mj-lt"/>
            <a:ea typeface="微软雅黑" pitchFamily="34" charset="-122"/>
          </a:endParaRPr>
        </a:p>
      </dsp:txBody>
      <dsp:txXfrm rot="-5400000">
        <a:off x="496869" y="1671986"/>
        <a:ext cx="3443008" cy="4163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宋体" pitchFamily="2" charset="-122"/>
              </a:defRPr>
            </a:lvl1pPr>
          </a:lstStyle>
          <a:p>
            <a:pPr>
              <a:defRPr/>
            </a:pPr>
            <a:endParaRPr lang="en-US" altLang="zh-CN"/>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宋体" pitchFamily="2" charset="-122"/>
              </a:defRPr>
            </a:lvl1pPr>
          </a:lstStyle>
          <a:p>
            <a:pPr>
              <a:defRPr/>
            </a:pPr>
            <a:endParaRPr lang="en-US" altLang="zh-CN"/>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宋体" pitchFamily="2" charset="-122"/>
              </a:defRPr>
            </a:lvl1pPr>
          </a:lstStyle>
          <a:p>
            <a:pPr>
              <a:defRPr/>
            </a:pPr>
            <a:endParaRPr lang="en-US" altLang="zh-CN"/>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宋体" pitchFamily="2" charset="-122"/>
              </a:defRPr>
            </a:lvl1pPr>
          </a:lstStyle>
          <a:p>
            <a:pPr>
              <a:defRPr/>
            </a:pPr>
            <a:fld id="{D9C3C402-82D5-4E1D-A34C-09E5B4D91BDB}" type="slidenum">
              <a:rPr lang="en-US" altLang="zh-CN"/>
              <a:pPr>
                <a:defRPr/>
              </a:pPr>
              <a:t>‹#›</a:t>
            </a:fld>
            <a:endParaRPr lang="en-US" altLang="zh-CN"/>
          </a:p>
        </p:txBody>
      </p:sp>
    </p:spTree>
    <p:extLst>
      <p:ext uri="{BB962C8B-B14F-4D97-AF65-F5344CB8AC3E}">
        <p14:creationId xmlns:p14="http://schemas.microsoft.com/office/powerpoint/2010/main" val="19759390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AEB1C46-4E48-4F2D-8100-0BD8F980C120}" type="slidenum">
              <a:rPr lang="en-US" altLang="zh-CN"/>
              <a:pPr>
                <a:defRPr/>
              </a:pPr>
              <a:t>‹#›</a:t>
            </a:fld>
            <a:endParaRPr lang="en-US"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E995735-3E75-401E-B854-0AEB68FE6780}" type="slidenum">
              <a:rPr lang="en-US" altLang="zh-CN"/>
              <a:pPr>
                <a:defRPr/>
              </a:pPr>
              <a:t>‹#›</a:t>
            </a:fld>
            <a:endParaRPr lang="en-US"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8F680AC-2CFC-4111-99AE-502B057F4ABE}" type="slidenum">
              <a:rPr lang="en-US" altLang="zh-CN"/>
              <a:pPr>
                <a:defRPr/>
              </a:pPr>
              <a:t>‹#›</a:t>
            </a:fld>
            <a:endParaRPr lang="en-US"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C7799612-D8CE-44B8-8CE8-E451D82F2E27}" type="slidenum">
              <a:rPr lang="en-US" altLang="zh-CN"/>
              <a:pPr>
                <a:defRPr/>
              </a:pPr>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EBA382B-BD03-4D12-9F54-C43B599F6D6E}"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8F96A71-27E8-4922-8637-13BB5A461CE5}"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ED2775E-880C-4E95-BE81-8A8945897CA8}" type="slidenum">
              <a:rPr lang="en-US" altLang="zh-CN"/>
              <a:pPr>
                <a:defRPr/>
              </a:pPr>
              <a:t>‹#›</a:t>
            </a:fld>
            <a:endParaRPr lang="en-US" altLang="zh-C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2532762-D22F-4BA1-A17E-634AFD93E08C}" type="slidenum">
              <a:rPr lang="en-US" altLang="zh-CN"/>
              <a:pPr>
                <a:defRPr/>
              </a:pPr>
              <a:t>‹#›</a:t>
            </a:fld>
            <a:endParaRPr lang="en-US" altLang="zh-C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A15CA75A-7269-4B36-BD1D-90CCAFA679B5}" type="slidenum">
              <a:rPr lang="en-US" altLang="zh-CN"/>
              <a:pPr>
                <a:defRPr/>
              </a:pPr>
              <a:t>‹#›</a:t>
            </a:fld>
            <a:endParaRPr lang="en-US"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BE669374-CC2D-4833-AFF3-F9FC9D030288}" type="slidenum">
              <a:rPr lang="en-US" altLang="zh-CN"/>
              <a:pPr>
                <a:defRPr/>
              </a:pPr>
              <a:t>‹#›</a:t>
            </a:fld>
            <a:endParaRPr lang="en-US"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ChangeArrowheads="1"/>
          </p:cNvSpPr>
          <p:nvPr userDrawn="1"/>
        </p:nvSpPr>
        <p:spPr bwMode="auto">
          <a:xfrm>
            <a:off x="0" y="0"/>
            <a:ext cx="9144000" cy="366713"/>
          </a:xfrm>
          <a:prstGeom prst="rect">
            <a:avLst/>
          </a:prstGeom>
          <a:gradFill rotWithShape="1">
            <a:gsLst>
              <a:gs pos="0">
                <a:srgbClr val="0099FF"/>
              </a:gs>
              <a:gs pos="100000">
                <a:srgbClr val="FFFFFF"/>
              </a:gs>
            </a:gsLst>
            <a:lin ang="5400000" scaled="1"/>
          </a:gradFill>
          <a:ln w="9525" algn="ctr">
            <a:noFill/>
            <a:miter lim="800000"/>
            <a:headEnd/>
            <a:tailEnd/>
          </a:ln>
        </p:spPr>
        <p:txBody>
          <a:bodyPr>
            <a:spAutoFit/>
          </a:bodyPr>
          <a:lstStyle/>
          <a:p>
            <a:pPr>
              <a:defRPr/>
            </a:pPr>
            <a:r>
              <a:rPr lang="en-US" altLang="zh-CN" b="1" i="1" dirty="0">
                <a:solidFill>
                  <a:srgbClr val="007E39"/>
                </a:solidFill>
                <a:ea typeface="宋体" pitchFamily="2" charset="-122"/>
              </a:rPr>
              <a:t>Weather Forecast Area</a:t>
            </a:r>
            <a:endParaRPr lang="en-US" altLang="zh-CN" dirty="0">
              <a:solidFill>
                <a:srgbClr val="007E39"/>
              </a:solidFill>
              <a:ea typeface="宋体" pitchFamily="2" charset="-122"/>
            </a:endParaRPr>
          </a:p>
        </p:txBody>
      </p:sp>
      <p:sp>
        <p:nvSpPr>
          <p:cNvPr id="3" name="Rectangle 11"/>
          <p:cNvSpPr>
            <a:spLocks noChangeArrowheads="1"/>
          </p:cNvSpPr>
          <p:nvPr userDrawn="1"/>
        </p:nvSpPr>
        <p:spPr bwMode="auto">
          <a:xfrm rot="10800000">
            <a:off x="0" y="6491288"/>
            <a:ext cx="9144000" cy="366712"/>
          </a:xfrm>
          <a:prstGeom prst="rect">
            <a:avLst/>
          </a:prstGeom>
          <a:gradFill rotWithShape="1">
            <a:gsLst>
              <a:gs pos="0">
                <a:srgbClr val="0099FF"/>
              </a:gs>
              <a:gs pos="100000">
                <a:srgbClr val="FFFFFF"/>
              </a:gs>
            </a:gsLst>
            <a:lin ang="5400000" scaled="1"/>
          </a:gradFill>
          <a:ln w="9525" algn="ctr">
            <a:noFill/>
            <a:miter lim="800000"/>
            <a:headEnd/>
            <a:tailEnd/>
          </a:ln>
        </p:spPr>
        <p:txBody>
          <a:bodyPr>
            <a:spAutoFit/>
          </a:bodyPr>
          <a:lstStyle/>
          <a:p>
            <a:pPr>
              <a:defRPr/>
            </a:pPr>
            <a:endParaRPr lang="en-US" altLang="zh-CN" dirty="0">
              <a:solidFill>
                <a:schemeClr val="tx2"/>
              </a:solidFill>
              <a:ea typeface="宋体" pitchFamily="2" charset="-122"/>
            </a:endParaRP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65405DA-B22A-4AC2-95D8-02C955AA303B}" type="slidenum">
              <a:rPr lang="en-US" altLang="zh-CN"/>
              <a:pPr>
                <a:defRPr/>
              </a:pPr>
              <a:t>‹#›</a:t>
            </a:fld>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51F290-EBDE-437B-A609-7477D892B9A9}" type="slidenum">
              <a:rPr lang="en-US" altLang="zh-CN"/>
              <a:pPr>
                <a:defRPr/>
              </a:pPr>
              <a:t>‹#›</a:t>
            </a:fld>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9288051-1C5E-4C0A-9A8B-F2DE8D1F1BDB}" type="slidenum">
              <a:rPr lang="en-US" altLang="zh-CN"/>
              <a:pPr>
                <a:defRPr/>
              </a:pPr>
              <a:t>‹#›</a:t>
            </a:fld>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宋体" pitchFamily="2" charset="-122"/>
              </a:defRPr>
            </a:lvl1pPr>
          </a:lstStyle>
          <a:p>
            <a:pPr>
              <a:defRPr/>
            </a:pPr>
            <a:fld id="{7C89B9D9-AF73-4FE7-A445-3FD925D7404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75" r:id="rId7"/>
    <p:sldLayoutId id="2147483769" r:id="rId8"/>
    <p:sldLayoutId id="2147483770" r:id="rId9"/>
    <p:sldLayoutId id="2147483771" r:id="rId10"/>
    <p:sldLayoutId id="2147483772" r:id="rId11"/>
    <p:sldLayoutId id="2147483773" r:id="rId12"/>
    <p:sldLayoutId id="2147483774"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oleObject" Target="../embeddings/oleObject1.bin"/><Relationship Id="rId7" Type="http://schemas.openxmlformats.org/officeDocument/2006/relationships/image" Target="../media/image20.emf"/><Relationship Id="rId8" Type="http://schemas.openxmlformats.org/officeDocument/2006/relationships/image" Target="../media/image24.jpeg"/><Relationship Id="rId9" Type="http://schemas.openxmlformats.org/officeDocument/2006/relationships/image" Target="../media/image25.png"/><Relationship Id="rId10" Type="http://schemas.openxmlformats.org/officeDocument/2006/relationships/image" Target="../media/image26.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gif"/><Relationship Id="rId13" Type="http://schemas.openxmlformats.org/officeDocument/2006/relationships/image" Target="../media/image38.png"/><Relationship Id="rId1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emf"/><Relationship Id="rId10"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9"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gif"/><Relationship Id="rId5" Type="http://schemas.openxmlformats.org/officeDocument/2006/relationships/image" Target="../media/image53.gif"/><Relationship Id="rId6" Type="http://schemas.openxmlformats.org/officeDocument/2006/relationships/image" Target="../media/image54.gif"/><Relationship Id="rId7" Type="http://schemas.openxmlformats.org/officeDocument/2006/relationships/image" Target="../media/image55.gif"/><Relationship Id="rId8" Type="http://schemas.openxmlformats.org/officeDocument/2006/relationships/image" Target="../media/image56.gif"/><Relationship Id="rId9" Type="http://schemas.openxmlformats.org/officeDocument/2006/relationships/image" Target="../media/image57.gif"/><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1" Type="http://schemas.openxmlformats.org/officeDocument/2006/relationships/image" Target="../media/image62.jpeg"/><Relationship Id="rId12"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58.gif"/><Relationship Id="rId8" Type="http://schemas.openxmlformats.org/officeDocument/2006/relationships/image" Target="../media/image59.wmf"/><Relationship Id="rId9" Type="http://schemas.openxmlformats.org/officeDocument/2006/relationships/image" Target="../media/image60.emf"/><Relationship Id="rId10" Type="http://schemas.openxmlformats.org/officeDocument/2006/relationships/image" Target="../media/image6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jpeg"/><Relationship Id="rId13" Type="http://schemas.openxmlformats.org/officeDocument/2006/relationships/image" Target="../media/image13.jpeg"/><Relationship Id="rId1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cstate="print"/>
          <a:srcRect/>
          <a:stretch>
            <a:fillRect/>
          </a:stretch>
        </p:blipFill>
        <p:spPr bwMode="auto">
          <a:xfrm>
            <a:off x="0" y="38100"/>
            <a:ext cx="9144000" cy="67833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3" cstate="print"/>
          <a:srcRect/>
          <a:stretch>
            <a:fillRect/>
          </a:stretch>
        </p:blipFill>
        <p:spPr bwMode="auto">
          <a:xfrm>
            <a:off x="3429000" y="1676400"/>
            <a:ext cx="2743200" cy="1873250"/>
          </a:xfrm>
          <a:prstGeom prst="rect">
            <a:avLst/>
          </a:prstGeom>
          <a:noFill/>
          <a:ln w="9525">
            <a:noFill/>
            <a:miter lim="800000"/>
            <a:headEnd/>
            <a:tailEnd/>
          </a:ln>
        </p:spPr>
      </p:pic>
      <p:pic>
        <p:nvPicPr>
          <p:cNvPr id="1028" name="Picture 4" descr="$KQ90CKJK}HMP}JV{3{4I)P"/>
          <p:cNvPicPr>
            <a:picLocks noChangeAspect="1" noChangeArrowheads="1"/>
          </p:cNvPicPr>
          <p:nvPr/>
        </p:nvPicPr>
        <p:blipFill>
          <a:blip r:embed="rId4" cstate="print"/>
          <a:srcRect/>
          <a:stretch>
            <a:fillRect/>
          </a:stretch>
        </p:blipFill>
        <p:spPr bwMode="auto">
          <a:xfrm>
            <a:off x="0" y="3929063"/>
            <a:ext cx="6067425" cy="1782762"/>
          </a:xfrm>
          <a:prstGeom prst="rect">
            <a:avLst/>
          </a:prstGeom>
          <a:noFill/>
          <a:ln w="9525">
            <a:noFill/>
            <a:miter lim="800000"/>
            <a:headEnd/>
            <a:tailEnd/>
          </a:ln>
        </p:spPr>
      </p:pic>
      <p:sp>
        <p:nvSpPr>
          <p:cNvPr id="1029" name="Rectangle 3"/>
          <p:cNvSpPr>
            <a:spLocks noChangeArrowheads="1"/>
          </p:cNvSpPr>
          <p:nvPr/>
        </p:nvSpPr>
        <p:spPr bwMode="auto">
          <a:xfrm>
            <a:off x="6557963" y="1169988"/>
            <a:ext cx="2514600" cy="254476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lstStyle/>
          <a:p>
            <a:pPr>
              <a:spcBef>
                <a:spcPct val="20000"/>
              </a:spcBef>
              <a:tabLst>
                <a:tab pos="452438" algn="l"/>
                <a:tab pos="722313" algn="l"/>
              </a:tabLst>
              <a:defRPr/>
            </a:pPr>
            <a:r>
              <a:rPr lang="en-AU" altLang="zh-CN" sz="1400" dirty="0"/>
              <a:t>2011</a:t>
            </a:r>
            <a:r>
              <a:rPr lang="zh-CN" altLang="en-AU" sz="1400" dirty="0"/>
              <a:t>年</a:t>
            </a:r>
            <a:r>
              <a:rPr lang="en-AU" altLang="zh-CN" sz="1400" dirty="0"/>
              <a:t>08</a:t>
            </a:r>
            <a:r>
              <a:rPr lang="zh-CN" altLang="en-AU" sz="1400" dirty="0"/>
              <a:t>月</a:t>
            </a:r>
            <a:r>
              <a:rPr lang="en-AU" altLang="zh-CN" sz="1400" dirty="0"/>
              <a:t>16</a:t>
            </a:r>
            <a:r>
              <a:rPr lang="zh-CN" altLang="en-AU" sz="1400" dirty="0"/>
              <a:t>日</a:t>
            </a:r>
            <a:r>
              <a:rPr lang="en-AU" altLang="zh-CN" sz="1400" dirty="0"/>
              <a:t>14</a:t>
            </a:r>
            <a:r>
              <a:rPr lang="zh-CN" altLang="en-AU" sz="1400" dirty="0"/>
              <a:t>时起报，</a:t>
            </a:r>
          </a:p>
          <a:p>
            <a:pPr>
              <a:spcBef>
                <a:spcPct val="20000"/>
              </a:spcBef>
              <a:tabLst>
                <a:tab pos="452438" algn="l"/>
                <a:tab pos="722313" algn="l"/>
              </a:tabLst>
              <a:defRPr/>
            </a:pPr>
            <a:r>
              <a:rPr lang="zh-CN" altLang="en-AU" sz="1400" dirty="0"/>
              <a:t>今天和明天上海市和长江口</a:t>
            </a:r>
          </a:p>
          <a:p>
            <a:pPr>
              <a:spcBef>
                <a:spcPct val="20000"/>
              </a:spcBef>
              <a:tabLst>
                <a:tab pos="452438" algn="l"/>
                <a:tab pos="722313" algn="l"/>
              </a:tabLst>
              <a:defRPr/>
            </a:pPr>
            <a:r>
              <a:rPr lang="zh-CN" altLang="en-AU" sz="1400" dirty="0"/>
              <a:t>区天气预报</a:t>
            </a:r>
            <a:r>
              <a:rPr lang="en-AU" altLang="zh-CN" sz="1400" dirty="0"/>
              <a:t>:</a:t>
            </a:r>
          </a:p>
          <a:p>
            <a:pPr>
              <a:spcBef>
                <a:spcPct val="20000"/>
              </a:spcBef>
              <a:tabLst>
                <a:tab pos="452438" algn="l"/>
                <a:tab pos="722313" algn="l"/>
              </a:tabLst>
              <a:defRPr/>
            </a:pPr>
            <a:r>
              <a:rPr lang="zh-CN" altLang="en-AU" sz="1400" dirty="0"/>
              <a:t>多云到阴，东部、南部等地</a:t>
            </a:r>
          </a:p>
          <a:p>
            <a:pPr>
              <a:spcBef>
                <a:spcPct val="20000"/>
              </a:spcBef>
              <a:tabLst>
                <a:tab pos="452438" algn="l"/>
                <a:tab pos="722313" algn="l"/>
              </a:tabLst>
              <a:defRPr/>
            </a:pPr>
            <a:r>
              <a:rPr lang="zh-CN" altLang="en-AU" sz="1400" dirty="0"/>
              <a:t>区有短时小雨，明天多云到</a:t>
            </a:r>
          </a:p>
          <a:p>
            <a:pPr>
              <a:spcBef>
                <a:spcPct val="20000"/>
              </a:spcBef>
              <a:tabLst>
                <a:tab pos="452438" algn="l"/>
                <a:tab pos="722313" algn="l"/>
              </a:tabLst>
              <a:defRPr/>
            </a:pPr>
            <a:r>
              <a:rPr lang="zh-CN" altLang="en-AU" sz="1400" dirty="0"/>
              <a:t>阴有短时小雨。南到西南风</a:t>
            </a:r>
            <a:r>
              <a:rPr lang="en-AU" altLang="zh-CN" sz="1400" dirty="0"/>
              <a:t>4-</a:t>
            </a:r>
          </a:p>
          <a:p>
            <a:pPr>
              <a:spcBef>
                <a:spcPct val="20000"/>
              </a:spcBef>
              <a:tabLst>
                <a:tab pos="452438" algn="l"/>
                <a:tab pos="722313" algn="l"/>
              </a:tabLst>
              <a:defRPr/>
            </a:pPr>
            <a:r>
              <a:rPr lang="en-AU" altLang="zh-CN" sz="1400" dirty="0"/>
              <a:t>5</a:t>
            </a:r>
            <a:r>
              <a:rPr lang="zh-CN" altLang="en-AU" sz="1400" dirty="0"/>
              <a:t>级，今天夜里起长江口区西</a:t>
            </a:r>
          </a:p>
          <a:p>
            <a:pPr>
              <a:spcBef>
                <a:spcPct val="20000"/>
              </a:spcBef>
              <a:tabLst>
                <a:tab pos="452438" algn="l"/>
                <a:tab pos="722313" algn="l"/>
              </a:tabLst>
              <a:defRPr/>
            </a:pPr>
            <a:r>
              <a:rPr lang="zh-CN" altLang="en-AU" sz="1400" dirty="0"/>
              <a:t>部</a:t>
            </a:r>
            <a:r>
              <a:rPr lang="en-AU" altLang="zh-CN" sz="1400" dirty="0"/>
              <a:t>5-6</a:t>
            </a:r>
            <a:r>
              <a:rPr lang="zh-CN" altLang="en-AU" sz="1400" dirty="0"/>
              <a:t>级。今天最高温度</a:t>
            </a:r>
            <a:r>
              <a:rPr lang="en-AU" altLang="zh-CN" sz="1400" dirty="0"/>
              <a:t>35.8</a:t>
            </a:r>
          </a:p>
          <a:p>
            <a:pPr>
              <a:spcBef>
                <a:spcPct val="20000"/>
              </a:spcBef>
              <a:tabLst>
                <a:tab pos="452438" algn="l"/>
                <a:tab pos="722313" algn="l"/>
              </a:tabLst>
              <a:defRPr/>
            </a:pPr>
            <a:r>
              <a:rPr lang="zh-CN" altLang="en-AU" sz="1400" dirty="0"/>
              <a:t>度，明天最低温度</a:t>
            </a:r>
            <a:r>
              <a:rPr lang="en-AU" altLang="zh-CN" sz="1400" dirty="0"/>
              <a:t>23.4</a:t>
            </a:r>
            <a:r>
              <a:rPr lang="zh-CN" altLang="en-AU" sz="1400" dirty="0"/>
              <a:t>度。</a:t>
            </a:r>
            <a:endParaRPr lang="zh-CN" altLang="en-US" sz="1400" dirty="0"/>
          </a:p>
        </p:txBody>
      </p:sp>
      <p:sp>
        <p:nvSpPr>
          <p:cNvPr id="1030" name="Rectangle 3"/>
          <p:cNvSpPr>
            <a:spLocks noChangeArrowheads="1"/>
          </p:cNvSpPr>
          <p:nvPr/>
        </p:nvSpPr>
        <p:spPr bwMode="auto">
          <a:xfrm>
            <a:off x="17463" y="-25400"/>
            <a:ext cx="8928100" cy="585788"/>
          </a:xfrm>
          <a:prstGeom prst="rect">
            <a:avLst/>
          </a:prstGeom>
          <a:noFill/>
          <a:ln w="9525">
            <a:noFill/>
            <a:miter lim="800000"/>
            <a:headEnd/>
            <a:tailEnd/>
          </a:ln>
        </p:spPr>
        <p:txBody>
          <a:bodyPr>
            <a:spAutoFit/>
          </a:bodyPr>
          <a:lstStyle/>
          <a:p>
            <a:pPr marL="895350" indent="-895350" eaLnBrk="0" hangingPunct="0">
              <a:lnSpc>
                <a:spcPct val="135000"/>
              </a:lnSpc>
              <a:spcBef>
                <a:spcPct val="10000"/>
              </a:spcBef>
              <a:buClr>
                <a:srgbClr val="FF0000"/>
              </a:buClr>
              <a:buSzPct val="70000"/>
              <a:buFont typeface="Wingdings" pitchFamily="2" charset="2"/>
              <a:buNone/>
            </a:pPr>
            <a:r>
              <a:rPr lang="en-US" altLang="zh-CN" sz="2400" b="1"/>
              <a:t>Automatic Product Generator</a:t>
            </a:r>
            <a:endParaRPr lang="zh-CN" altLang="en-US" sz="2400" b="1"/>
          </a:p>
        </p:txBody>
      </p:sp>
      <p:pic>
        <p:nvPicPr>
          <p:cNvPr id="1031" name="Picture 7" descr="7SPVEH$Z9$MJU6F%%4{0TZT"/>
          <p:cNvPicPr>
            <a:picLocks noChangeAspect="1" noChangeArrowheads="1"/>
          </p:cNvPicPr>
          <p:nvPr/>
        </p:nvPicPr>
        <p:blipFill>
          <a:blip r:embed="rId5" cstate="print"/>
          <a:srcRect/>
          <a:stretch>
            <a:fillRect/>
          </a:stretch>
        </p:blipFill>
        <p:spPr bwMode="auto">
          <a:xfrm>
            <a:off x="6172200" y="4038600"/>
            <a:ext cx="2967038" cy="2555875"/>
          </a:xfrm>
          <a:prstGeom prst="rect">
            <a:avLst/>
          </a:prstGeom>
          <a:noFill/>
          <a:ln w="9525">
            <a:noFill/>
            <a:miter lim="800000"/>
            <a:headEnd/>
            <a:tailEnd/>
          </a:ln>
        </p:spPr>
      </p:pic>
      <p:sp>
        <p:nvSpPr>
          <p:cNvPr id="1032" name="Text Box 8"/>
          <p:cNvSpPr txBox="1">
            <a:spLocks noChangeArrowheads="1"/>
          </p:cNvSpPr>
          <p:nvPr/>
        </p:nvSpPr>
        <p:spPr bwMode="auto">
          <a:xfrm>
            <a:off x="2857500" y="1762125"/>
            <a:ext cx="2286000" cy="566738"/>
          </a:xfrm>
          <a:prstGeom prst="rect">
            <a:avLst/>
          </a:prstGeom>
          <a:noFill/>
          <a:ln w="6350" algn="ctr">
            <a:solidFill>
              <a:schemeClr val="tx1"/>
            </a:solidFill>
            <a:prstDash val="dashDot"/>
            <a:miter lim="800000"/>
            <a:headEnd/>
            <a:tailEnd/>
          </a:ln>
        </p:spPr>
        <p:txBody>
          <a:bodyPr>
            <a:spAutoFit/>
          </a:bodyPr>
          <a:lstStyle/>
          <a:p>
            <a:pPr marL="342900" indent="-342900" algn="ctr">
              <a:spcBef>
                <a:spcPct val="20000"/>
              </a:spcBef>
            </a:pPr>
            <a:r>
              <a:rPr lang="en-US" altLang="zh-CN" sz="1400" b="1">
                <a:solidFill>
                  <a:srgbClr val="993366"/>
                </a:solidFill>
                <a:ea typeface="黑体" pitchFamily="49" charset="-122"/>
              </a:rPr>
              <a:t>Objective &amp; Subjective</a:t>
            </a:r>
          </a:p>
          <a:p>
            <a:pPr marL="342900" indent="-342900" algn="ctr">
              <a:spcBef>
                <a:spcPct val="20000"/>
              </a:spcBef>
            </a:pPr>
            <a:r>
              <a:rPr lang="en-US" altLang="zh-CN" sz="1400" b="1">
                <a:solidFill>
                  <a:srgbClr val="993366"/>
                </a:solidFill>
                <a:ea typeface="黑体" pitchFamily="49" charset="-122"/>
              </a:rPr>
              <a:t>Revision</a:t>
            </a:r>
            <a:endParaRPr lang="zh-CN" altLang="en-US" sz="1400" b="1">
              <a:solidFill>
                <a:srgbClr val="993366"/>
              </a:solidFill>
              <a:ea typeface="黑体" pitchFamily="49" charset="-122"/>
            </a:endParaRPr>
          </a:p>
        </p:txBody>
      </p:sp>
      <p:graphicFrame>
        <p:nvGraphicFramePr>
          <p:cNvPr id="1026" name="Object 9"/>
          <p:cNvGraphicFramePr>
            <a:graphicFrameLocks noChangeAspect="1"/>
          </p:cNvGraphicFramePr>
          <p:nvPr/>
        </p:nvGraphicFramePr>
        <p:xfrm>
          <a:off x="228600" y="838200"/>
          <a:ext cx="2774950" cy="3024188"/>
        </p:xfrm>
        <a:graphic>
          <a:graphicData uri="http://schemas.openxmlformats.org/presentationml/2006/ole">
            <mc:AlternateContent xmlns:mc="http://schemas.openxmlformats.org/markup-compatibility/2006">
              <mc:Choice xmlns:v="urn:schemas-microsoft-com:vml" Requires="v">
                <p:oleObj spid="_x0000_s1028" name="Visio" r:id="rId6" imgW="4865421" imgH="5302382" progId="Visio.Drawing.11">
                  <p:embed/>
                </p:oleObj>
              </mc:Choice>
              <mc:Fallback>
                <p:oleObj name="Visio" r:id="rId6" imgW="4865421" imgH="5302382" progId="Visio.Drawing.11">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838200"/>
                        <a:ext cx="277495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3" name="Line 10"/>
          <p:cNvSpPr>
            <a:spLocks noChangeShapeType="1"/>
          </p:cNvSpPr>
          <p:nvPr/>
        </p:nvSpPr>
        <p:spPr bwMode="auto">
          <a:xfrm flipH="1">
            <a:off x="3214688" y="2971800"/>
            <a:ext cx="1204912" cy="1100138"/>
          </a:xfrm>
          <a:prstGeom prst="line">
            <a:avLst/>
          </a:prstGeom>
          <a:noFill/>
          <a:ln w="53975" cap="sq">
            <a:solidFill>
              <a:schemeClr val="hlink"/>
            </a:solidFill>
            <a:round/>
            <a:headEnd type="none" w="sm" len="sm"/>
            <a:tailEnd type="triangle" w="med" len="med"/>
          </a:ln>
        </p:spPr>
        <p:txBody>
          <a:bodyPr/>
          <a:lstStyle/>
          <a:p>
            <a:endParaRPr lang="zh-CN" altLang="en-US"/>
          </a:p>
        </p:txBody>
      </p:sp>
      <p:sp>
        <p:nvSpPr>
          <p:cNvPr id="1034" name="Line 11"/>
          <p:cNvSpPr>
            <a:spLocks noChangeShapeType="1"/>
          </p:cNvSpPr>
          <p:nvPr/>
        </p:nvSpPr>
        <p:spPr bwMode="auto">
          <a:xfrm>
            <a:off x="4724400" y="2971800"/>
            <a:ext cx="1776413" cy="1100138"/>
          </a:xfrm>
          <a:prstGeom prst="line">
            <a:avLst/>
          </a:prstGeom>
          <a:noFill/>
          <a:ln w="53975" cap="sq">
            <a:solidFill>
              <a:schemeClr val="hlink"/>
            </a:solidFill>
            <a:round/>
            <a:headEnd type="none" w="sm" len="sm"/>
            <a:tailEnd type="triangle" w="med" len="med"/>
          </a:ln>
        </p:spPr>
        <p:txBody>
          <a:bodyPr/>
          <a:lstStyle/>
          <a:p>
            <a:endParaRPr lang="zh-CN" altLang="en-US"/>
          </a:p>
        </p:txBody>
      </p:sp>
      <p:sp>
        <p:nvSpPr>
          <p:cNvPr id="1035" name="Line 12"/>
          <p:cNvSpPr>
            <a:spLocks noChangeShapeType="1"/>
          </p:cNvSpPr>
          <p:nvPr/>
        </p:nvSpPr>
        <p:spPr bwMode="auto">
          <a:xfrm>
            <a:off x="2895600" y="2514600"/>
            <a:ext cx="838200" cy="0"/>
          </a:xfrm>
          <a:prstGeom prst="line">
            <a:avLst/>
          </a:prstGeom>
          <a:noFill/>
          <a:ln w="53975" cap="sq">
            <a:solidFill>
              <a:schemeClr val="hlink"/>
            </a:solidFill>
            <a:round/>
            <a:headEnd type="none" w="sm" len="sm"/>
            <a:tailEnd type="triangle" w="med" len="med"/>
          </a:ln>
        </p:spPr>
        <p:txBody>
          <a:bodyPr/>
          <a:lstStyle/>
          <a:p>
            <a:endParaRPr lang="zh-CN" altLang="en-US"/>
          </a:p>
        </p:txBody>
      </p:sp>
      <p:sp>
        <p:nvSpPr>
          <p:cNvPr id="1036" name="Line 13"/>
          <p:cNvSpPr>
            <a:spLocks noChangeShapeType="1"/>
          </p:cNvSpPr>
          <p:nvPr/>
        </p:nvSpPr>
        <p:spPr bwMode="auto">
          <a:xfrm>
            <a:off x="5638800" y="2667000"/>
            <a:ext cx="838200" cy="0"/>
          </a:xfrm>
          <a:prstGeom prst="line">
            <a:avLst/>
          </a:prstGeom>
          <a:noFill/>
          <a:ln w="53975" cap="sq">
            <a:solidFill>
              <a:schemeClr val="hlink"/>
            </a:solidFill>
            <a:round/>
            <a:headEnd type="none" w="sm" len="sm"/>
            <a:tailEnd type="triangle" w="med" len="med"/>
          </a:ln>
        </p:spPr>
        <p:txBody>
          <a:bodyPr/>
          <a:lstStyle/>
          <a:p>
            <a:endParaRPr lang="zh-CN" altLang="en-US"/>
          </a:p>
        </p:txBody>
      </p:sp>
      <p:sp>
        <p:nvSpPr>
          <p:cNvPr id="14" name="椭圆形标注 13"/>
          <p:cNvSpPr/>
          <p:nvPr/>
        </p:nvSpPr>
        <p:spPr>
          <a:xfrm>
            <a:off x="4038600" y="381000"/>
            <a:ext cx="3357562" cy="714375"/>
          </a:xfrm>
          <a:prstGeom prst="wedgeEllipseCallout">
            <a:avLst>
              <a:gd name="adj1" fmla="val 27741"/>
              <a:gd name="adj2" fmla="val 83693"/>
            </a:avLst>
          </a:prstGeom>
          <a:solidFill>
            <a:srgbClr val="FFC0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 Text Forecast  </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38" name="Text Box 8"/>
          <p:cNvSpPr txBox="1">
            <a:spLocks noChangeArrowheads="1"/>
          </p:cNvSpPr>
          <p:nvPr/>
        </p:nvSpPr>
        <p:spPr bwMode="auto">
          <a:xfrm>
            <a:off x="428625" y="692150"/>
            <a:ext cx="2286000" cy="311150"/>
          </a:xfrm>
          <a:prstGeom prst="rect">
            <a:avLst/>
          </a:prstGeom>
          <a:noFill/>
          <a:ln w="6350">
            <a:solidFill>
              <a:schemeClr val="tx1"/>
            </a:solidFill>
            <a:prstDash val="dashDot"/>
            <a:miter lim="800000"/>
            <a:headEnd/>
            <a:tailEnd/>
          </a:ln>
        </p:spPr>
        <p:txBody>
          <a:bodyPr>
            <a:spAutoFit/>
          </a:bodyPr>
          <a:lstStyle/>
          <a:p>
            <a:pPr marL="342900" indent="-342900" algn="ctr">
              <a:spcBef>
                <a:spcPct val="20000"/>
              </a:spcBef>
            </a:pPr>
            <a:r>
              <a:rPr lang="en-US" altLang="zh-CN" sz="1400" b="1">
                <a:solidFill>
                  <a:srgbClr val="993366"/>
                </a:solidFill>
                <a:ea typeface="黑体" pitchFamily="49" charset="-122"/>
              </a:rPr>
              <a:t>Model Grid Output</a:t>
            </a:r>
            <a:endParaRPr lang="zh-CN" altLang="en-US" sz="1400" b="1">
              <a:solidFill>
                <a:srgbClr val="993366"/>
              </a:solidFill>
              <a:ea typeface="黑体" pitchFamily="49" charset="-122"/>
            </a:endParaRPr>
          </a:p>
        </p:txBody>
      </p:sp>
      <p:sp>
        <p:nvSpPr>
          <p:cNvPr id="16" name="椭圆形标注 15"/>
          <p:cNvSpPr/>
          <p:nvPr/>
        </p:nvSpPr>
        <p:spPr>
          <a:xfrm>
            <a:off x="3643313" y="6000750"/>
            <a:ext cx="3357562" cy="714375"/>
          </a:xfrm>
          <a:prstGeom prst="wedgeEllipseCallout">
            <a:avLst>
              <a:gd name="adj1" fmla="val 46675"/>
              <a:gd name="adj2" fmla="val -80872"/>
            </a:avLst>
          </a:prstGeom>
          <a:solidFill>
            <a:srgbClr val="FFC0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 Graphical forecast  </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椭圆形标注 16"/>
          <p:cNvSpPr/>
          <p:nvPr/>
        </p:nvSpPr>
        <p:spPr>
          <a:xfrm>
            <a:off x="0" y="6000750"/>
            <a:ext cx="3357563" cy="714375"/>
          </a:xfrm>
          <a:prstGeom prst="wedgeEllipseCallout">
            <a:avLst>
              <a:gd name="adj1" fmla="val 33966"/>
              <a:gd name="adj2" fmla="val -99157"/>
            </a:avLst>
          </a:prstGeom>
          <a:solidFill>
            <a:srgbClr val="FFC0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 Table forecast  </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41" name="矩形 17"/>
          <p:cNvSpPr>
            <a:spLocks noChangeArrowheads="1"/>
          </p:cNvSpPr>
          <p:nvPr/>
        </p:nvSpPr>
        <p:spPr bwMode="auto">
          <a:xfrm>
            <a:off x="4419600" y="0"/>
            <a:ext cx="4572000" cy="641350"/>
          </a:xfrm>
          <a:prstGeom prst="rect">
            <a:avLst/>
          </a:prstGeom>
          <a:noFill/>
          <a:ln w="9525">
            <a:noFill/>
            <a:miter lim="800000"/>
            <a:headEnd/>
            <a:tailEnd/>
          </a:ln>
        </p:spPr>
        <p:txBody>
          <a:bodyPr>
            <a:spAutoFit/>
          </a:bodyPr>
          <a:lstStyle/>
          <a:p>
            <a:r>
              <a:rPr lang="en-US" altLang="zh-CN"/>
              <a:t>Refined forecast product generation and verification</a:t>
            </a:r>
            <a:endParaRPr lang="zh-CN" altLang="en-US"/>
          </a:p>
        </p:txBody>
      </p:sp>
      <p:pic>
        <p:nvPicPr>
          <p:cNvPr id="19" name="Picture 3" descr="C:\Documents and Settings\manager\桌面\精细化预报截图\中央台城镇预报图形产品.jpg"/>
          <p:cNvPicPr>
            <a:picLocks noChangeAspect="1" noChangeArrowheads="1"/>
          </p:cNvPicPr>
          <p:nvPr/>
        </p:nvPicPr>
        <p:blipFill>
          <a:blip r:embed="rId8" cstate="print"/>
          <a:srcRect/>
          <a:stretch>
            <a:fillRect/>
          </a:stretch>
        </p:blipFill>
        <p:spPr bwMode="auto">
          <a:xfrm>
            <a:off x="179388" y="1552575"/>
            <a:ext cx="5154612" cy="5000625"/>
          </a:xfrm>
          <a:prstGeom prst="rect">
            <a:avLst/>
          </a:prstGeom>
          <a:noFill/>
          <a:ln w="9525">
            <a:noFill/>
            <a:miter lim="800000"/>
            <a:headEnd/>
            <a:tailEnd/>
          </a:ln>
        </p:spPr>
      </p:pic>
      <p:pic>
        <p:nvPicPr>
          <p:cNvPr id="21" name="Picture 4" descr="C:\Documents and Settings\manager\桌面\精细化预报截图\0-48小时逐3小时精细化徐家汇预报序列图.png"/>
          <p:cNvPicPr>
            <a:picLocks noChangeAspect="1" noChangeArrowheads="1"/>
          </p:cNvPicPr>
          <p:nvPr/>
        </p:nvPicPr>
        <p:blipFill>
          <a:blip r:embed="rId9" cstate="print"/>
          <a:srcRect/>
          <a:stretch>
            <a:fillRect/>
          </a:stretch>
        </p:blipFill>
        <p:spPr bwMode="auto">
          <a:xfrm>
            <a:off x="3733800" y="911225"/>
            <a:ext cx="5410200" cy="3263900"/>
          </a:xfrm>
          <a:prstGeom prst="rect">
            <a:avLst/>
          </a:prstGeom>
          <a:noFill/>
          <a:ln w="9525">
            <a:noFill/>
            <a:miter lim="800000"/>
            <a:headEnd/>
            <a:tailEnd/>
          </a:ln>
        </p:spPr>
      </p:pic>
      <p:pic>
        <p:nvPicPr>
          <p:cNvPr id="22" name="Picture 5" descr="C:\Documents and Settings\manager\桌面\精细化预报截图\0-48小时逐3小时温度对比曲线图.jpg"/>
          <p:cNvPicPr>
            <a:picLocks noChangeAspect="1" noChangeArrowheads="1"/>
          </p:cNvPicPr>
          <p:nvPr/>
        </p:nvPicPr>
        <p:blipFill>
          <a:blip r:embed="rId10" cstate="print"/>
          <a:srcRect/>
          <a:stretch>
            <a:fillRect/>
          </a:stretch>
        </p:blipFill>
        <p:spPr bwMode="auto">
          <a:xfrm>
            <a:off x="3725863" y="3962400"/>
            <a:ext cx="5273675" cy="2701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p:cNvGrpSpPr>
            <a:grpSpLocks/>
          </p:cNvGrpSpPr>
          <p:nvPr/>
        </p:nvGrpSpPr>
        <p:grpSpPr bwMode="auto">
          <a:xfrm>
            <a:off x="403225" y="2071688"/>
            <a:ext cx="7812088" cy="4176712"/>
            <a:chOff x="0" y="990600"/>
            <a:chExt cx="8724900" cy="4148138"/>
          </a:xfrm>
        </p:grpSpPr>
        <p:pic>
          <p:nvPicPr>
            <p:cNvPr id="27672" name="Picture 2" descr="C:\Documents and Settings\czq\桌面\1.JPG"/>
            <p:cNvPicPr>
              <a:picLocks noChangeAspect="1" noChangeArrowheads="1"/>
            </p:cNvPicPr>
            <p:nvPr/>
          </p:nvPicPr>
          <p:blipFill>
            <a:blip r:embed="rId2" cstate="print"/>
            <a:srcRect t="17221" b="23364"/>
            <a:stretch>
              <a:fillRect/>
            </a:stretch>
          </p:blipFill>
          <p:spPr bwMode="auto">
            <a:xfrm>
              <a:off x="0" y="990600"/>
              <a:ext cx="8724900" cy="4148138"/>
            </a:xfrm>
            <a:prstGeom prst="rect">
              <a:avLst/>
            </a:prstGeom>
            <a:noFill/>
            <a:ln w="9525">
              <a:noFill/>
              <a:miter lim="800000"/>
              <a:headEnd/>
              <a:tailEnd/>
            </a:ln>
          </p:spPr>
        </p:pic>
        <p:grpSp>
          <p:nvGrpSpPr>
            <p:cNvPr id="3" name="Group 28"/>
            <p:cNvGrpSpPr>
              <a:grpSpLocks/>
            </p:cNvGrpSpPr>
            <p:nvPr/>
          </p:nvGrpSpPr>
          <p:grpSpPr bwMode="auto">
            <a:xfrm>
              <a:off x="1181100" y="1295398"/>
              <a:ext cx="5407025" cy="2400303"/>
              <a:chOff x="744" y="816"/>
              <a:chExt cx="3406" cy="1512"/>
            </a:xfrm>
          </p:grpSpPr>
          <p:pic>
            <p:nvPicPr>
              <p:cNvPr id="27674" name="Picture 18" descr="C:\Documents and Settings\czq\桌面\F9.png"/>
              <p:cNvPicPr>
                <a:picLocks noChangeAspect="1" noChangeArrowheads="1"/>
              </p:cNvPicPr>
              <p:nvPr/>
            </p:nvPicPr>
            <p:blipFill>
              <a:blip r:embed="rId3" cstate="print"/>
              <a:srcRect l="3085" t="10799" r="81519"/>
              <a:stretch>
                <a:fillRect/>
              </a:stretch>
            </p:blipFill>
            <p:spPr bwMode="auto">
              <a:xfrm>
                <a:off x="744" y="1083"/>
                <a:ext cx="316" cy="232"/>
              </a:xfrm>
              <a:prstGeom prst="rect">
                <a:avLst/>
              </a:prstGeom>
              <a:noFill/>
              <a:ln w="9525">
                <a:noFill/>
                <a:miter lim="800000"/>
                <a:headEnd/>
                <a:tailEnd/>
              </a:ln>
            </p:spPr>
          </p:pic>
          <p:pic>
            <p:nvPicPr>
              <p:cNvPr id="27675" name="Picture 17" descr="C:\Documents and Settings\czq\桌面\F8.png"/>
              <p:cNvPicPr>
                <a:picLocks noChangeAspect="1" noChangeArrowheads="1"/>
              </p:cNvPicPr>
              <p:nvPr/>
            </p:nvPicPr>
            <p:blipFill>
              <a:blip r:embed="rId4" cstate="print"/>
              <a:srcRect l="3944" t="18182" r="81584"/>
              <a:stretch>
                <a:fillRect/>
              </a:stretch>
            </p:blipFill>
            <p:spPr bwMode="auto">
              <a:xfrm>
                <a:off x="1416" y="816"/>
                <a:ext cx="272" cy="193"/>
              </a:xfrm>
              <a:prstGeom prst="rect">
                <a:avLst/>
              </a:prstGeom>
              <a:noFill/>
              <a:ln w="9525">
                <a:noFill/>
                <a:miter lim="800000"/>
                <a:headEnd/>
                <a:tailEnd/>
              </a:ln>
            </p:spPr>
          </p:pic>
          <p:pic>
            <p:nvPicPr>
              <p:cNvPr id="27676" name="Picture 16" descr="C:\Documents and Settings\czq\桌面\F7.png"/>
              <p:cNvPicPr>
                <a:picLocks noChangeAspect="1" noChangeArrowheads="1"/>
              </p:cNvPicPr>
              <p:nvPr/>
            </p:nvPicPr>
            <p:blipFill>
              <a:blip r:embed="rId5" cstate="print"/>
              <a:srcRect l="3796" t="8704" r="81021"/>
              <a:stretch>
                <a:fillRect/>
              </a:stretch>
            </p:blipFill>
            <p:spPr bwMode="auto">
              <a:xfrm>
                <a:off x="2328" y="1310"/>
                <a:ext cx="268" cy="204"/>
              </a:xfrm>
              <a:prstGeom prst="rect">
                <a:avLst/>
              </a:prstGeom>
              <a:noFill/>
              <a:ln w="9525">
                <a:noFill/>
                <a:miter lim="800000"/>
                <a:headEnd/>
                <a:tailEnd/>
              </a:ln>
            </p:spPr>
          </p:pic>
          <p:pic>
            <p:nvPicPr>
              <p:cNvPr id="27677" name="Picture 15" descr="C:\Documents and Settings\czq\桌面\F6.png"/>
              <p:cNvPicPr>
                <a:picLocks noChangeAspect="1" noChangeArrowheads="1"/>
              </p:cNvPicPr>
              <p:nvPr/>
            </p:nvPicPr>
            <p:blipFill>
              <a:blip r:embed="rId6" cstate="print"/>
              <a:srcRect l="3185" t="11220" r="80931"/>
              <a:stretch>
                <a:fillRect/>
              </a:stretch>
            </p:blipFill>
            <p:spPr bwMode="auto">
              <a:xfrm>
                <a:off x="1416" y="1468"/>
                <a:ext cx="316" cy="223"/>
              </a:xfrm>
              <a:prstGeom prst="rect">
                <a:avLst/>
              </a:prstGeom>
              <a:noFill/>
              <a:ln w="9525">
                <a:noFill/>
                <a:miter lim="800000"/>
                <a:headEnd/>
                <a:tailEnd/>
              </a:ln>
            </p:spPr>
          </p:pic>
          <p:pic>
            <p:nvPicPr>
              <p:cNvPr id="27678" name="Picture 14" descr="C:\Documents and Settings\czq\桌面\F5.png"/>
              <p:cNvPicPr>
                <a:picLocks noChangeAspect="1" noChangeArrowheads="1"/>
              </p:cNvPicPr>
              <p:nvPr/>
            </p:nvPicPr>
            <p:blipFill>
              <a:blip r:embed="rId7" cstate="print"/>
              <a:srcRect l="2951" t="10384" r="80869"/>
              <a:stretch>
                <a:fillRect/>
              </a:stretch>
            </p:blipFill>
            <p:spPr bwMode="auto">
              <a:xfrm>
                <a:off x="2136" y="1660"/>
                <a:ext cx="317" cy="222"/>
              </a:xfrm>
              <a:prstGeom prst="rect">
                <a:avLst/>
              </a:prstGeom>
              <a:noFill/>
              <a:ln w="9525" algn="ctr">
                <a:noFill/>
                <a:miter lim="800000"/>
                <a:headEnd/>
                <a:tailEnd/>
              </a:ln>
            </p:spPr>
          </p:pic>
          <p:pic>
            <p:nvPicPr>
              <p:cNvPr id="27679" name="Picture 13" descr="C:\Documents and Settings\czq\桌面\F4.png"/>
              <p:cNvPicPr>
                <a:picLocks noChangeAspect="1" noChangeArrowheads="1"/>
              </p:cNvPicPr>
              <p:nvPr/>
            </p:nvPicPr>
            <p:blipFill>
              <a:blip r:embed="rId8" cstate="print"/>
              <a:srcRect l="3236" t="11084" r="80655"/>
              <a:stretch>
                <a:fillRect/>
              </a:stretch>
            </p:blipFill>
            <p:spPr bwMode="auto">
              <a:xfrm>
                <a:off x="2808" y="2109"/>
                <a:ext cx="312" cy="219"/>
              </a:xfrm>
              <a:prstGeom prst="rect">
                <a:avLst/>
              </a:prstGeom>
              <a:noFill/>
              <a:ln w="9525">
                <a:noFill/>
                <a:miter lim="800000"/>
                <a:headEnd/>
                <a:tailEnd/>
              </a:ln>
            </p:spPr>
          </p:pic>
          <p:pic>
            <p:nvPicPr>
              <p:cNvPr id="27680" name="Picture 12" descr="C:\Documents and Settings\czq\桌面\F3.png"/>
              <p:cNvPicPr>
                <a:picLocks noChangeAspect="1" noChangeArrowheads="1"/>
              </p:cNvPicPr>
              <p:nvPr/>
            </p:nvPicPr>
            <p:blipFill>
              <a:blip r:embed="rId9" cstate="print"/>
              <a:srcRect l="2794" t="9958" r="80286"/>
              <a:stretch>
                <a:fillRect/>
              </a:stretch>
            </p:blipFill>
            <p:spPr bwMode="auto">
              <a:xfrm>
                <a:off x="3792" y="1776"/>
                <a:ext cx="358" cy="240"/>
              </a:xfrm>
              <a:prstGeom prst="rect">
                <a:avLst/>
              </a:prstGeom>
              <a:noFill/>
              <a:ln w="9525">
                <a:noFill/>
                <a:miter lim="800000"/>
                <a:headEnd/>
                <a:tailEnd/>
              </a:ln>
            </p:spPr>
          </p:pic>
          <p:pic>
            <p:nvPicPr>
              <p:cNvPr id="27681" name="Picture 11" descr="C:\Documents and Settings\czq\桌面\F2.png"/>
              <p:cNvPicPr>
                <a:picLocks noChangeAspect="1" noChangeArrowheads="1"/>
              </p:cNvPicPr>
              <p:nvPr/>
            </p:nvPicPr>
            <p:blipFill>
              <a:blip r:embed="rId10" cstate="print"/>
              <a:srcRect l="3612" t="8272" r="80717"/>
              <a:stretch>
                <a:fillRect/>
              </a:stretch>
            </p:blipFill>
            <p:spPr bwMode="auto">
              <a:xfrm>
                <a:off x="2760" y="1694"/>
                <a:ext cx="312" cy="232"/>
              </a:xfrm>
              <a:prstGeom prst="rect">
                <a:avLst/>
              </a:prstGeom>
              <a:noFill/>
              <a:ln w="9525">
                <a:noFill/>
                <a:miter lim="800000"/>
                <a:headEnd/>
                <a:tailEnd/>
              </a:ln>
            </p:spPr>
          </p:pic>
          <p:pic>
            <p:nvPicPr>
              <p:cNvPr id="27682" name="Picture 19" descr="C:\Documents and Settings\czq\桌面\F1.png"/>
              <p:cNvPicPr>
                <a:picLocks noChangeAspect="1" noChangeArrowheads="1"/>
              </p:cNvPicPr>
              <p:nvPr/>
            </p:nvPicPr>
            <p:blipFill>
              <a:blip r:embed="rId11" cstate="print"/>
              <a:srcRect l="2968" t="13699" r="80205" b="-3348"/>
              <a:stretch>
                <a:fillRect/>
              </a:stretch>
            </p:blipFill>
            <p:spPr bwMode="auto">
              <a:xfrm>
                <a:off x="3144" y="1406"/>
                <a:ext cx="357" cy="240"/>
              </a:xfrm>
              <a:prstGeom prst="rect">
                <a:avLst/>
              </a:prstGeom>
              <a:noFill/>
              <a:ln w="9525">
                <a:noFill/>
                <a:miter lim="800000"/>
                <a:headEnd/>
                <a:tailEnd/>
              </a:ln>
            </p:spPr>
          </p:pic>
        </p:grpSp>
      </p:grpSp>
      <p:sp>
        <p:nvSpPr>
          <p:cNvPr id="109" name="TextBox 108"/>
          <p:cNvSpPr txBox="1"/>
          <p:nvPr/>
        </p:nvSpPr>
        <p:spPr>
          <a:xfrm>
            <a:off x="4143375" y="2357438"/>
            <a:ext cx="2714625" cy="276225"/>
          </a:xfrm>
          <a:prstGeom prst="rect">
            <a:avLst/>
          </a:prstGeom>
          <a:noFill/>
        </p:spPr>
        <p:txBody>
          <a:bodyPr>
            <a:spAutoFit/>
          </a:bodyPr>
          <a:lstStyle/>
          <a:p>
            <a:pPr>
              <a:defRPr/>
            </a:pPr>
            <a:r>
              <a:rPr lang="en-US" altLang="zh-CN" sz="1200" b="1" dirty="0">
                <a:solidFill>
                  <a:schemeClr val="accent1">
                    <a:lumMod val="50000"/>
                  </a:schemeClr>
                </a:solidFill>
                <a:latin typeface="Arial" pitchFamily="34" charset="0"/>
                <a:ea typeface="宋体" pitchFamily="2" charset="-122"/>
                <a:cs typeface="Arial" pitchFamily="34" charset="0"/>
              </a:rPr>
              <a:t>Refined marine weather forecast</a:t>
            </a:r>
          </a:p>
        </p:txBody>
      </p:sp>
      <p:sp>
        <p:nvSpPr>
          <p:cNvPr id="110" name="TextBox 109"/>
          <p:cNvSpPr txBox="1"/>
          <p:nvPr/>
        </p:nvSpPr>
        <p:spPr>
          <a:xfrm>
            <a:off x="6096000" y="3124200"/>
            <a:ext cx="2143125" cy="639763"/>
          </a:xfrm>
          <a:prstGeom prst="rect">
            <a:avLst/>
          </a:prstGeom>
          <a:noFill/>
        </p:spPr>
        <p:txBody>
          <a:bodyPr>
            <a:spAutoFit/>
          </a:bodyPr>
          <a:lstStyle/>
          <a:p>
            <a:pPr>
              <a:defRPr/>
            </a:pPr>
            <a:r>
              <a:rPr lang="en-US" altLang="zh-CN" sz="1200" b="1" dirty="0">
                <a:solidFill>
                  <a:schemeClr val="accent1">
                    <a:lumMod val="50000"/>
                  </a:schemeClr>
                </a:solidFill>
                <a:latin typeface="Arial" pitchFamily="34" charset="0"/>
                <a:ea typeface="宋体" pitchFamily="2" charset="-122"/>
                <a:cs typeface="Arial" pitchFamily="34" charset="0"/>
              </a:rPr>
              <a:t>1.Urban Refined Forecast</a:t>
            </a:r>
          </a:p>
          <a:p>
            <a:pPr>
              <a:defRPr/>
            </a:pPr>
            <a:r>
              <a:rPr lang="en-US" altLang="zh-CN" sz="1200" b="1" dirty="0">
                <a:solidFill>
                  <a:schemeClr val="accent1">
                    <a:lumMod val="50000"/>
                  </a:schemeClr>
                </a:solidFill>
                <a:latin typeface="Arial" pitchFamily="34" charset="0"/>
                <a:ea typeface="宋体" pitchFamily="2" charset="-122"/>
                <a:cs typeface="Arial" pitchFamily="34" charset="0"/>
              </a:rPr>
              <a:t>2.Early warning based on Vulnerability</a:t>
            </a:r>
          </a:p>
        </p:txBody>
      </p:sp>
      <p:sp>
        <p:nvSpPr>
          <p:cNvPr id="30" name="TextBox 29"/>
          <p:cNvSpPr txBox="1"/>
          <p:nvPr/>
        </p:nvSpPr>
        <p:spPr>
          <a:xfrm>
            <a:off x="762000" y="4495800"/>
            <a:ext cx="2919413" cy="639763"/>
          </a:xfrm>
          <a:prstGeom prst="rect">
            <a:avLst/>
          </a:prstGeom>
          <a:noFill/>
        </p:spPr>
        <p:txBody>
          <a:bodyPr>
            <a:spAutoFit/>
          </a:bodyPr>
          <a:lstStyle/>
          <a:p>
            <a:pPr>
              <a:defRPr/>
            </a:pPr>
            <a:r>
              <a:rPr lang="en-US" altLang="zh-CN" sz="1200" b="1" dirty="0">
                <a:solidFill>
                  <a:schemeClr val="accent1">
                    <a:lumMod val="50000"/>
                  </a:schemeClr>
                </a:solidFill>
                <a:latin typeface="Arial" pitchFamily="34" charset="0"/>
                <a:ea typeface="宋体" pitchFamily="2" charset="-122"/>
                <a:cs typeface="Arial" pitchFamily="34" charset="0"/>
              </a:rPr>
              <a:t>Lake </a:t>
            </a:r>
            <a:r>
              <a:rPr lang="en-US" altLang="zh-CN" sz="1200" b="1" dirty="0" err="1">
                <a:solidFill>
                  <a:schemeClr val="accent1">
                    <a:lumMod val="50000"/>
                  </a:schemeClr>
                </a:solidFill>
                <a:latin typeface="Arial" pitchFamily="34" charset="0"/>
                <a:ea typeface="宋体" pitchFamily="2" charset="-122"/>
                <a:cs typeface="Arial" pitchFamily="34" charset="0"/>
              </a:rPr>
              <a:t>Taihu</a:t>
            </a:r>
            <a:r>
              <a:rPr lang="en-US" altLang="zh-CN" sz="1200" b="1" dirty="0">
                <a:solidFill>
                  <a:schemeClr val="accent1">
                    <a:lumMod val="50000"/>
                  </a:schemeClr>
                </a:solidFill>
                <a:latin typeface="Arial" pitchFamily="34" charset="0"/>
                <a:ea typeface="宋体" pitchFamily="2" charset="-122"/>
                <a:cs typeface="Arial" pitchFamily="34" charset="0"/>
              </a:rPr>
              <a:t> basin hydro-meteorology</a:t>
            </a:r>
          </a:p>
          <a:p>
            <a:pPr>
              <a:defRPr/>
            </a:pPr>
            <a:r>
              <a:rPr lang="en-US" altLang="zh-CN" sz="1200" b="1" dirty="0">
                <a:solidFill>
                  <a:schemeClr val="accent1">
                    <a:lumMod val="50000"/>
                  </a:schemeClr>
                </a:solidFill>
                <a:latin typeface="Arial" pitchFamily="34" charset="0"/>
                <a:ea typeface="宋体" pitchFamily="2" charset="-122"/>
                <a:cs typeface="Arial" pitchFamily="34" charset="0"/>
              </a:rPr>
              <a:t>regional weather guidance &amp; jointly preparedness</a:t>
            </a:r>
          </a:p>
        </p:txBody>
      </p:sp>
      <p:grpSp>
        <p:nvGrpSpPr>
          <p:cNvPr id="4" name="Group 32"/>
          <p:cNvGrpSpPr>
            <a:grpSpLocks/>
          </p:cNvGrpSpPr>
          <p:nvPr/>
        </p:nvGrpSpPr>
        <p:grpSpPr bwMode="auto">
          <a:xfrm>
            <a:off x="3643313" y="1100138"/>
            <a:ext cx="2143125" cy="2867025"/>
            <a:chOff x="2295" y="693"/>
            <a:chExt cx="1350" cy="1806"/>
          </a:xfrm>
        </p:grpSpPr>
        <p:cxnSp>
          <p:nvCxnSpPr>
            <p:cNvPr id="48" name="肘形连接符 117"/>
            <p:cNvCxnSpPr>
              <a:stCxn id="43" idx="1"/>
            </p:cNvCxnSpPr>
            <p:nvPr/>
          </p:nvCxnSpPr>
          <p:spPr>
            <a:xfrm rot="10800000" flipH="1">
              <a:off x="2725" y="926"/>
              <a:ext cx="875" cy="1573"/>
            </a:xfrm>
            <a:prstGeom prst="bentConnector3">
              <a:avLst>
                <a:gd name="adj1" fmla="val -16460"/>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51" name="TextBox 50"/>
            <p:cNvSpPr txBox="1"/>
            <p:nvPr/>
          </p:nvSpPr>
          <p:spPr>
            <a:xfrm>
              <a:off x="2295" y="693"/>
              <a:ext cx="1350" cy="250"/>
            </a:xfrm>
            <a:prstGeom prst="rect">
              <a:avLst/>
            </a:prstGeom>
            <a:noFill/>
          </p:spPr>
          <p:txBody>
            <a:bodyPr>
              <a:spAutoFit/>
            </a:bodyPr>
            <a:lstStyle/>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Multi-scale weather analysis and Seamless Forecast </a:t>
              </a:r>
            </a:p>
          </p:txBody>
        </p:sp>
      </p:grpSp>
      <p:sp>
        <p:nvSpPr>
          <p:cNvPr id="27655" name="TextBox 28"/>
          <p:cNvSpPr txBox="1">
            <a:spLocks noChangeArrowheads="1"/>
          </p:cNvSpPr>
          <p:nvPr/>
        </p:nvSpPr>
        <p:spPr bwMode="auto">
          <a:xfrm>
            <a:off x="0" y="5943600"/>
            <a:ext cx="9144000" cy="738664"/>
          </a:xfrm>
          <a:prstGeom prst="rect">
            <a:avLst/>
          </a:prstGeom>
          <a:noFill/>
          <a:ln w="9525">
            <a:noFill/>
            <a:miter lim="800000"/>
            <a:headEnd/>
            <a:tailEnd/>
          </a:ln>
        </p:spPr>
        <p:txBody>
          <a:bodyPr wrap="square">
            <a:spAutoFit/>
          </a:bodyPr>
          <a:lstStyle/>
          <a:p>
            <a:r>
              <a:rPr lang="en-US" altLang="zh-CN" sz="1400" b="1" dirty="0" smtClean="0">
                <a:solidFill>
                  <a:srgbClr val="993366"/>
                </a:solidFill>
                <a:cs typeface="Arial" charset="0"/>
              </a:rPr>
              <a:t>F-3</a:t>
            </a:r>
            <a:r>
              <a:rPr lang="en-US" altLang="zh-CN" sz="1400" b="1" dirty="0">
                <a:solidFill>
                  <a:srgbClr val="993366"/>
                </a:solidFill>
                <a:cs typeface="Arial" charset="0"/>
              </a:rPr>
              <a:t>:  Refined Urban Weather Forecast and Early Warning based on Vulnerability</a:t>
            </a:r>
          </a:p>
          <a:p>
            <a:r>
              <a:rPr lang="en-US" altLang="zh-CN" sz="1400" b="1" dirty="0" smtClean="0">
                <a:solidFill>
                  <a:srgbClr val="993366"/>
                </a:solidFill>
                <a:cs typeface="Arial" charset="0"/>
              </a:rPr>
              <a:t>F-5</a:t>
            </a:r>
            <a:r>
              <a:rPr lang="en-US" altLang="zh-CN" sz="1400" b="1" dirty="0">
                <a:solidFill>
                  <a:srgbClr val="993366"/>
                </a:solidFill>
                <a:cs typeface="Arial" charset="0"/>
              </a:rPr>
              <a:t>:  Regional Weather Forecast</a:t>
            </a:r>
            <a:r>
              <a:rPr lang="zh-CN" altLang="zh-CN" sz="1400" b="1" dirty="0">
                <a:solidFill>
                  <a:srgbClr val="993366"/>
                </a:solidFill>
                <a:cs typeface="Arial" charset="0"/>
              </a:rPr>
              <a:t>，</a:t>
            </a:r>
            <a:r>
              <a:rPr lang="en-US" altLang="zh-CN" sz="1400" b="1" dirty="0">
                <a:solidFill>
                  <a:srgbClr val="993366"/>
                </a:solidFill>
                <a:cs typeface="Arial" charset="0"/>
              </a:rPr>
              <a:t>Warning and Joint Preparedness</a:t>
            </a:r>
          </a:p>
          <a:p>
            <a:r>
              <a:rPr lang="en-US" altLang="zh-CN" sz="1400" b="1" dirty="0" smtClean="0">
                <a:solidFill>
                  <a:srgbClr val="993366"/>
                </a:solidFill>
                <a:cs typeface="Arial" charset="0"/>
              </a:rPr>
              <a:t>F-7</a:t>
            </a:r>
            <a:r>
              <a:rPr lang="en-US" altLang="zh-CN" sz="1400" b="1" dirty="0">
                <a:solidFill>
                  <a:srgbClr val="993366"/>
                </a:solidFill>
                <a:cs typeface="Arial" charset="0"/>
              </a:rPr>
              <a:t>:  Typhoon Early Warning &amp; Refined Marine Weather </a:t>
            </a:r>
            <a:r>
              <a:rPr lang="en-US" altLang="zh-CN" sz="1400" b="1" dirty="0" smtClean="0">
                <a:solidFill>
                  <a:srgbClr val="993366"/>
                </a:solidFill>
                <a:cs typeface="Arial" charset="0"/>
              </a:rPr>
              <a:t>Forecast</a:t>
            </a:r>
            <a:endParaRPr lang="en-US" altLang="zh-CN" sz="1400" b="1" dirty="0">
              <a:solidFill>
                <a:srgbClr val="993366"/>
              </a:solidFill>
              <a:cs typeface="Arial" charset="0"/>
            </a:endParaRPr>
          </a:p>
        </p:txBody>
      </p:sp>
      <p:cxnSp>
        <p:nvCxnSpPr>
          <p:cNvPr id="243" name="形状 242"/>
          <p:cNvCxnSpPr>
            <a:stCxn id="0" idx="2"/>
            <a:endCxn id="42" idx="0"/>
          </p:cNvCxnSpPr>
          <p:nvPr/>
        </p:nvCxnSpPr>
        <p:spPr>
          <a:xfrm rot="5400000">
            <a:off x="5507038" y="2097087"/>
            <a:ext cx="2357438" cy="1274763"/>
          </a:xfrm>
          <a:prstGeom prst="bentConnector3">
            <a:avLst>
              <a:gd name="adj1" fmla="val 64549"/>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grpSp>
        <p:nvGrpSpPr>
          <p:cNvPr id="5" name="Group 34"/>
          <p:cNvGrpSpPr>
            <a:grpSpLocks/>
          </p:cNvGrpSpPr>
          <p:nvPr/>
        </p:nvGrpSpPr>
        <p:grpSpPr bwMode="auto">
          <a:xfrm>
            <a:off x="2071688" y="142875"/>
            <a:ext cx="3786187" cy="3455988"/>
            <a:chOff x="1305" y="90"/>
            <a:chExt cx="2385" cy="2177"/>
          </a:xfrm>
        </p:grpSpPr>
        <p:sp>
          <p:nvSpPr>
            <p:cNvPr id="46" name="TextBox 45"/>
            <p:cNvSpPr txBox="1"/>
            <p:nvPr/>
          </p:nvSpPr>
          <p:spPr>
            <a:xfrm>
              <a:off x="1305" y="90"/>
              <a:ext cx="2385" cy="250"/>
            </a:xfrm>
            <a:prstGeom prst="rect">
              <a:avLst/>
            </a:prstGeom>
            <a:noFill/>
          </p:spPr>
          <p:txBody>
            <a:bodyPr>
              <a:spAutoFit/>
            </a:bodyPr>
            <a:lstStyle/>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Environmental  Remote Sensing Monitoring and Analysis</a:t>
              </a:r>
            </a:p>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Weather system dynamic analysis</a:t>
              </a:r>
              <a:endParaRPr lang="zh-CN" altLang="en-US" sz="1400" b="1" dirty="0">
                <a:latin typeface="+mn-ea"/>
                <a:ea typeface="宋体" pitchFamily="2" charset="-122"/>
              </a:endParaRPr>
            </a:p>
          </p:txBody>
        </p:sp>
        <p:cxnSp>
          <p:nvCxnSpPr>
            <p:cNvPr id="399" name="形状 398"/>
            <p:cNvCxnSpPr>
              <a:stCxn id="39" idx="1"/>
            </p:cNvCxnSpPr>
            <p:nvPr/>
          </p:nvCxnSpPr>
          <p:spPr>
            <a:xfrm rot="10800000" flipH="1">
              <a:off x="1522" y="315"/>
              <a:ext cx="2078" cy="1952"/>
            </a:xfrm>
            <a:prstGeom prst="bentConnector3">
              <a:avLst>
                <a:gd name="adj1" fmla="val -6929"/>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grpSp>
      <p:grpSp>
        <p:nvGrpSpPr>
          <p:cNvPr id="6" name="Group 33"/>
          <p:cNvGrpSpPr>
            <a:grpSpLocks/>
          </p:cNvGrpSpPr>
          <p:nvPr/>
        </p:nvGrpSpPr>
        <p:grpSpPr bwMode="auto">
          <a:xfrm>
            <a:off x="2801938" y="571500"/>
            <a:ext cx="2984500" cy="1960563"/>
            <a:chOff x="1765" y="360"/>
            <a:chExt cx="1880" cy="1235"/>
          </a:xfrm>
        </p:grpSpPr>
        <p:sp>
          <p:nvSpPr>
            <p:cNvPr id="124" name="TextBox 123"/>
            <p:cNvSpPr txBox="1"/>
            <p:nvPr/>
          </p:nvSpPr>
          <p:spPr>
            <a:xfrm>
              <a:off x="1800" y="360"/>
              <a:ext cx="1845" cy="322"/>
            </a:xfrm>
            <a:prstGeom prst="rect">
              <a:avLst/>
            </a:prstGeom>
            <a:noFill/>
          </p:spPr>
          <p:txBody>
            <a:bodyPr>
              <a:spAutoFit/>
            </a:bodyPr>
            <a:lstStyle/>
            <a:p>
              <a:pPr>
                <a:lnSpc>
                  <a:spcPts val="1100"/>
                </a:lnSpc>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Ensemble </a:t>
              </a:r>
              <a:r>
                <a:rPr lang="en-US" altLang="zh-CN" sz="1000" b="1" dirty="0" err="1" smtClean="0">
                  <a:solidFill>
                    <a:schemeClr val="accent3">
                      <a:lumMod val="50000"/>
                    </a:schemeClr>
                  </a:solidFill>
                  <a:latin typeface="Arial" pitchFamily="34" charset="0"/>
                  <a:ea typeface="宋体" pitchFamily="2" charset="-122"/>
                  <a:cs typeface="Arial" pitchFamily="34" charset="0"/>
                </a:rPr>
                <a:t>PoP</a:t>
              </a:r>
              <a:endParaRPr lang="en-US" altLang="zh-CN" sz="1000" b="1" dirty="0">
                <a:solidFill>
                  <a:schemeClr val="accent3">
                    <a:lumMod val="50000"/>
                  </a:schemeClr>
                </a:solidFill>
                <a:latin typeface="Arial" pitchFamily="34" charset="0"/>
                <a:ea typeface="宋体" pitchFamily="2" charset="-122"/>
                <a:cs typeface="Arial" pitchFamily="34" charset="0"/>
              </a:endParaRPr>
            </a:p>
            <a:p>
              <a:pPr>
                <a:lnSpc>
                  <a:spcPts val="1100"/>
                </a:lnSpc>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Sea wave model product</a:t>
              </a:r>
            </a:p>
            <a:p>
              <a:pPr>
                <a:lnSpc>
                  <a:spcPts val="1100"/>
                </a:lnSpc>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Hydro-meteorological coupled model</a:t>
              </a:r>
            </a:p>
          </p:txBody>
        </p:sp>
        <p:cxnSp>
          <p:nvCxnSpPr>
            <p:cNvPr id="443" name="形状 442"/>
            <p:cNvCxnSpPr>
              <a:stCxn id="35" idx="3"/>
            </p:cNvCxnSpPr>
            <p:nvPr/>
          </p:nvCxnSpPr>
          <p:spPr>
            <a:xfrm flipV="1">
              <a:off x="1765" y="675"/>
              <a:ext cx="1835" cy="920"/>
            </a:xfrm>
            <a:prstGeom prst="bentConnector3">
              <a:avLst>
                <a:gd name="adj1" fmla="val 8141"/>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grpSp>
      <p:sp>
        <p:nvSpPr>
          <p:cNvPr id="567" name="TextBox 14"/>
          <p:cNvSpPr txBox="1">
            <a:spLocks noChangeArrowheads="1"/>
          </p:cNvSpPr>
          <p:nvPr/>
        </p:nvSpPr>
        <p:spPr bwMode="auto">
          <a:xfrm>
            <a:off x="5715008" y="178952"/>
            <a:ext cx="3428992" cy="1345048"/>
          </a:xfrm>
          <a:prstGeom prst="rect">
            <a:avLst/>
          </a:prstGeom>
          <a:ln>
            <a:solidFill>
              <a:srgbClr val="0A0EB6"/>
            </a:solidFill>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442913" indent="-442913">
              <a:lnSpc>
                <a:spcPct val="150000"/>
              </a:lnSpc>
              <a:defRPr/>
            </a:pPr>
            <a:r>
              <a:rPr lang="en-US" altLang="zh-CN" sz="1400" b="1" dirty="0">
                <a:solidFill>
                  <a:srgbClr val="FF0000"/>
                </a:solidFill>
              </a:rPr>
              <a:t>Focus on critical locations</a:t>
            </a:r>
          </a:p>
          <a:p>
            <a:pPr marL="442913" indent="-442913">
              <a:lnSpc>
                <a:spcPct val="150000"/>
              </a:lnSpc>
              <a:defRPr/>
            </a:pPr>
            <a:r>
              <a:rPr lang="en-US" altLang="zh-CN" sz="1400" b="1" dirty="0">
                <a:solidFill>
                  <a:schemeClr val="accent6">
                    <a:lumMod val="75000"/>
                  </a:schemeClr>
                </a:solidFill>
              </a:rPr>
              <a:t>1) Shanghai, a megacity</a:t>
            </a:r>
          </a:p>
          <a:p>
            <a:pPr marL="442913" indent="-442913">
              <a:lnSpc>
                <a:spcPct val="150000"/>
              </a:lnSpc>
              <a:defRPr/>
            </a:pPr>
            <a:r>
              <a:rPr lang="en-US" altLang="zh-CN" sz="1400" b="1" dirty="0">
                <a:solidFill>
                  <a:schemeClr val="accent6">
                    <a:lumMod val="75000"/>
                  </a:schemeClr>
                </a:solidFill>
              </a:rPr>
              <a:t>2 ) </a:t>
            </a:r>
            <a:r>
              <a:rPr lang="en-US" altLang="zh-CN" sz="1400" b="1" dirty="0" smtClean="0">
                <a:solidFill>
                  <a:schemeClr val="accent6">
                    <a:lumMod val="75000"/>
                  </a:schemeClr>
                </a:solidFill>
              </a:rPr>
              <a:t>Marine and costal areas</a:t>
            </a:r>
            <a:endParaRPr lang="en-US" altLang="zh-CN" sz="1400" b="1" dirty="0">
              <a:solidFill>
                <a:schemeClr val="accent6">
                  <a:lumMod val="75000"/>
                </a:schemeClr>
              </a:solidFill>
            </a:endParaRPr>
          </a:p>
          <a:p>
            <a:pPr marL="442913" indent="-442913">
              <a:lnSpc>
                <a:spcPct val="150000"/>
              </a:lnSpc>
              <a:defRPr/>
            </a:pPr>
            <a:r>
              <a:rPr lang="en-US" altLang="zh-CN" sz="1400" b="1" dirty="0">
                <a:solidFill>
                  <a:schemeClr val="accent6">
                    <a:lumMod val="75000"/>
                  </a:schemeClr>
                </a:solidFill>
              </a:rPr>
              <a:t>3 ) East China </a:t>
            </a:r>
            <a:r>
              <a:rPr lang="en-US" altLang="zh-CN" sz="1400" b="1" dirty="0" smtClean="0">
                <a:solidFill>
                  <a:schemeClr val="accent6">
                    <a:lumMod val="75000"/>
                  </a:schemeClr>
                </a:solidFill>
              </a:rPr>
              <a:t>Region</a:t>
            </a:r>
            <a:endParaRPr lang="en-US" altLang="zh-CN" sz="1400" b="1" dirty="0">
              <a:solidFill>
                <a:schemeClr val="accent6">
                  <a:lumMod val="75000"/>
                </a:schemeClr>
              </a:solidFill>
            </a:endParaRPr>
          </a:p>
        </p:txBody>
      </p:sp>
      <p:cxnSp>
        <p:nvCxnSpPr>
          <p:cNvPr id="791" name="形状 790"/>
          <p:cNvCxnSpPr>
            <a:stCxn id="27663" idx="2"/>
            <a:endCxn id="37" idx="0"/>
          </p:cNvCxnSpPr>
          <p:nvPr/>
        </p:nvCxnSpPr>
        <p:spPr>
          <a:xfrm rot="5400000">
            <a:off x="4230687" y="1252538"/>
            <a:ext cx="1584325" cy="2241550"/>
          </a:xfrm>
          <a:prstGeom prst="bentConnector3">
            <a:avLst>
              <a:gd name="adj1" fmla="val 50000"/>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27663" name="TextBox 792"/>
          <p:cNvSpPr txBox="1">
            <a:spLocks noChangeArrowheads="1"/>
          </p:cNvSpPr>
          <p:nvPr/>
        </p:nvSpPr>
        <p:spPr bwMode="auto">
          <a:xfrm>
            <a:off x="5715000" y="1214438"/>
            <a:ext cx="857250" cy="366712"/>
          </a:xfrm>
          <a:prstGeom prst="rect">
            <a:avLst/>
          </a:prstGeom>
          <a:noFill/>
          <a:ln w="9525">
            <a:noFill/>
            <a:miter lim="800000"/>
            <a:headEnd/>
            <a:tailEnd/>
          </a:ln>
        </p:spPr>
        <p:txBody>
          <a:bodyPr>
            <a:spAutoFit/>
          </a:bodyPr>
          <a:lstStyle/>
          <a:p>
            <a:endParaRPr lang="zh-CN" altLang="en-US"/>
          </a:p>
        </p:txBody>
      </p:sp>
      <p:cxnSp>
        <p:nvCxnSpPr>
          <p:cNvPr id="840" name="形状 790"/>
          <p:cNvCxnSpPr>
            <a:stCxn id="27665" idx="2"/>
            <a:endCxn id="40" idx="2"/>
          </p:cNvCxnSpPr>
          <p:nvPr/>
        </p:nvCxnSpPr>
        <p:spPr>
          <a:xfrm rot="5400000">
            <a:off x="4862512" y="369888"/>
            <a:ext cx="2511425" cy="4908550"/>
          </a:xfrm>
          <a:prstGeom prst="bentConnector3">
            <a:avLst>
              <a:gd name="adj1" fmla="val 140213"/>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27665" name="TextBox 845"/>
          <p:cNvSpPr txBox="1">
            <a:spLocks noChangeArrowheads="1"/>
          </p:cNvSpPr>
          <p:nvPr/>
        </p:nvSpPr>
        <p:spPr bwMode="auto">
          <a:xfrm>
            <a:off x="8143875" y="1201738"/>
            <a:ext cx="857250" cy="366712"/>
          </a:xfrm>
          <a:prstGeom prst="rect">
            <a:avLst/>
          </a:prstGeom>
          <a:noFill/>
          <a:ln w="9525">
            <a:noFill/>
            <a:miter lim="800000"/>
            <a:headEnd/>
            <a:tailEnd/>
          </a:ln>
        </p:spPr>
        <p:txBody>
          <a:bodyPr>
            <a:spAutoFit/>
          </a:bodyPr>
          <a:lstStyle/>
          <a:p>
            <a:endParaRPr lang="zh-CN" altLang="en-US"/>
          </a:p>
        </p:txBody>
      </p:sp>
      <p:sp>
        <p:nvSpPr>
          <p:cNvPr id="33" name="灯片编号占位符 5"/>
          <p:cNvSpPr>
            <a:spLocks noGrp="1"/>
          </p:cNvSpPr>
          <p:nvPr>
            <p:ph type="sldNum" sz="quarter" idx="12"/>
          </p:nvPr>
        </p:nvSpPr>
        <p:spPr>
          <a:xfrm>
            <a:off x="7010400" y="6381750"/>
            <a:ext cx="2133600" cy="476250"/>
          </a:xfrm>
        </p:spPr>
        <p:txBody>
          <a:bodyPr/>
          <a:lstStyle/>
          <a:p>
            <a:pPr>
              <a:defRPr/>
            </a:pPr>
            <a:fld id="{BC326324-4832-4CAE-AEDD-14E32FA86540}" type="slidenum">
              <a:rPr lang="en-US" altLang="zh-CN"/>
              <a:pPr>
                <a:defRPr/>
              </a:pPr>
              <a:t>11</a:t>
            </a:fld>
            <a:endParaRPr lang="en-US" altLang="zh-CN"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idx="4294967295"/>
          </p:nvPr>
        </p:nvSpPr>
        <p:spPr/>
        <p:txBody>
          <a:bodyPr/>
          <a:lstStyle/>
          <a:p>
            <a:r>
              <a:rPr lang="en-US" altLang="zh-CN" sz="2000" smtClean="0"/>
              <a:t>Regional guidance of county-town forecast, severe convection potential, heavy rain, hydro-meteorology, geologic hazards, and environmental factors</a:t>
            </a:r>
            <a:r>
              <a:rPr lang="en-US" altLang="zh-CN" sz="2400" smtClean="0"/>
              <a:t> </a:t>
            </a:r>
            <a:endParaRPr lang="zh-CN" altLang="en-US" sz="2400" smtClean="0"/>
          </a:p>
        </p:txBody>
      </p:sp>
      <p:grpSp>
        <p:nvGrpSpPr>
          <p:cNvPr id="2" name="Group 11"/>
          <p:cNvGrpSpPr>
            <a:grpSpLocks/>
          </p:cNvGrpSpPr>
          <p:nvPr/>
        </p:nvGrpSpPr>
        <p:grpSpPr bwMode="auto">
          <a:xfrm>
            <a:off x="0" y="3581400"/>
            <a:ext cx="6705600" cy="2036763"/>
            <a:chOff x="288" y="2208"/>
            <a:chExt cx="4368" cy="1283"/>
          </a:xfrm>
        </p:grpSpPr>
        <p:pic>
          <p:nvPicPr>
            <p:cNvPr id="30745" name="Picture 2"/>
            <p:cNvPicPr>
              <a:picLocks noChangeAspect="1" noChangeArrowheads="1"/>
            </p:cNvPicPr>
            <p:nvPr/>
          </p:nvPicPr>
          <p:blipFill>
            <a:blip r:embed="rId2" cstate="print"/>
            <a:srcRect l="28082" t="27713" r="14275" b="9470"/>
            <a:stretch>
              <a:fillRect/>
            </a:stretch>
          </p:blipFill>
          <p:spPr bwMode="auto">
            <a:xfrm>
              <a:off x="304" y="2227"/>
              <a:ext cx="1639" cy="1259"/>
            </a:xfrm>
            <a:prstGeom prst="rect">
              <a:avLst/>
            </a:prstGeom>
            <a:noFill/>
            <a:ln w="9525">
              <a:noFill/>
              <a:miter lim="800000"/>
              <a:headEnd/>
              <a:tailEnd/>
            </a:ln>
          </p:spPr>
        </p:pic>
        <p:pic>
          <p:nvPicPr>
            <p:cNvPr id="30746" name="Picture 3"/>
            <p:cNvPicPr>
              <a:picLocks noChangeAspect="1" noChangeArrowheads="1"/>
            </p:cNvPicPr>
            <p:nvPr/>
          </p:nvPicPr>
          <p:blipFill>
            <a:blip r:embed="rId3" cstate="print"/>
            <a:srcRect l="28082" t="20323" r="14275" b="16859"/>
            <a:stretch>
              <a:fillRect/>
            </a:stretch>
          </p:blipFill>
          <p:spPr bwMode="auto">
            <a:xfrm>
              <a:off x="1505" y="2232"/>
              <a:ext cx="1639" cy="1259"/>
            </a:xfrm>
            <a:prstGeom prst="rect">
              <a:avLst/>
            </a:prstGeom>
            <a:noFill/>
            <a:ln w="9525">
              <a:noFill/>
              <a:miter lim="800000"/>
              <a:headEnd/>
              <a:tailEnd/>
            </a:ln>
          </p:spPr>
        </p:pic>
        <p:pic>
          <p:nvPicPr>
            <p:cNvPr id="30747" name="Picture 4"/>
            <p:cNvPicPr>
              <a:picLocks noChangeAspect="1" noChangeArrowheads="1"/>
            </p:cNvPicPr>
            <p:nvPr/>
          </p:nvPicPr>
          <p:blipFill>
            <a:blip r:embed="rId4" cstate="print"/>
            <a:srcRect l="28082" t="20323" r="14275" b="16859"/>
            <a:stretch>
              <a:fillRect/>
            </a:stretch>
          </p:blipFill>
          <p:spPr bwMode="auto">
            <a:xfrm>
              <a:off x="3017" y="2232"/>
              <a:ext cx="1639" cy="1259"/>
            </a:xfrm>
            <a:prstGeom prst="rect">
              <a:avLst/>
            </a:prstGeom>
            <a:noFill/>
            <a:ln w="9525">
              <a:noFill/>
              <a:miter lim="800000"/>
              <a:headEnd/>
              <a:tailEnd/>
            </a:ln>
          </p:spPr>
        </p:pic>
        <p:sp>
          <p:nvSpPr>
            <p:cNvPr id="30748" name="TextBox 6"/>
            <p:cNvSpPr txBox="1">
              <a:spLocks noChangeArrowheads="1"/>
            </p:cNvSpPr>
            <p:nvPr/>
          </p:nvSpPr>
          <p:spPr bwMode="auto">
            <a:xfrm>
              <a:off x="288" y="2208"/>
              <a:ext cx="624" cy="231"/>
            </a:xfrm>
            <a:prstGeom prst="rect">
              <a:avLst/>
            </a:prstGeom>
            <a:noFill/>
            <a:ln w="9525">
              <a:noFill/>
              <a:miter lim="800000"/>
              <a:headEnd/>
              <a:tailEnd/>
            </a:ln>
          </p:spPr>
          <p:txBody>
            <a:bodyPr>
              <a:spAutoFit/>
            </a:bodyPr>
            <a:lstStyle/>
            <a:p>
              <a:r>
                <a:rPr lang="en-US" altLang="zh-CN">
                  <a:solidFill>
                    <a:srgbClr val="FFFF00"/>
                  </a:solidFill>
                </a:rPr>
                <a:t>region</a:t>
              </a:r>
            </a:p>
          </p:txBody>
        </p:sp>
        <p:sp>
          <p:nvSpPr>
            <p:cNvPr id="30749" name="TextBox 7"/>
            <p:cNvSpPr txBox="1">
              <a:spLocks noChangeArrowheads="1"/>
            </p:cNvSpPr>
            <p:nvPr/>
          </p:nvSpPr>
          <p:spPr bwMode="auto">
            <a:xfrm>
              <a:off x="1905" y="2208"/>
              <a:ext cx="687" cy="231"/>
            </a:xfrm>
            <a:prstGeom prst="rect">
              <a:avLst/>
            </a:prstGeom>
            <a:noFill/>
            <a:ln w="9525">
              <a:noFill/>
              <a:miter lim="800000"/>
              <a:headEnd/>
              <a:tailEnd/>
            </a:ln>
          </p:spPr>
          <p:txBody>
            <a:bodyPr>
              <a:spAutoFit/>
            </a:bodyPr>
            <a:lstStyle/>
            <a:p>
              <a:r>
                <a:rPr lang="en-US" altLang="zh-CN">
                  <a:solidFill>
                    <a:srgbClr val="FFFF00"/>
                  </a:solidFill>
                </a:rPr>
                <a:t>province</a:t>
              </a:r>
            </a:p>
          </p:txBody>
        </p:sp>
        <p:sp>
          <p:nvSpPr>
            <p:cNvPr id="30750" name="TextBox 8"/>
            <p:cNvSpPr txBox="1">
              <a:spLocks noChangeArrowheads="1"/>
            </p:cNvSpPr>
            <p:nvPr/>
          </p:nvSpPr>
          <p:spPr bwMode="auto">
            <a:xfrm>
              <a:off x="3061" y="2208"/>
              <a:ext cx="1220" cy="231"/>
            </a:xfrm>
            <a:prstGeom prst="rect">
              <a:avLst/>
            </a:prstGeom>
            <a:noFill/>
            <a:ln w="9525">
              <a:noFill/>
              <a:miter lim="800000"/>
              <a:headEnd/>
              <a:tailEnd/>
            </a:ln>
          </p:spPr>
          <p:txBody>
            <a:bodyPr>
              <a:spAutoFit/>
            </a:bodyPr>
            <a:lstStyle/>
            <a:p>
              <a:r>
                <a:rPr lang="en-US" altLang="zh-CN">
                  <a:solidFill>
                    <a:srgbClr val="FFFF00"/>
                  </a:solidFill>
                </a:rPr>
                <a:t>county-town</a:t>
              </a:r>
            </a:p>
          </p:txBody>
        </p:sp>
      </p:grpSp>
      <p:grpSp>
        <p:nvGrpSpPr>
          <p:cNvPr id="3" name="Group 18"/>
          <p:cNvGrpSpPr>
            <a:grpSpLocks/>
          </p:cNvGrpSpPr>
          <p:nvPr/>
        </p:nvGrpSpPr>
        <p:grpSpPr bwMode="auto">
          <a:xfrm>
            <a:off x="0" y="990600"/>
            <a:ext cx="6513513" cy="2514600"/>
            <a:chOff x="336" y="576"/>
            <a:chExt cx="4103" cy="1584"/>
          </a:xfrm>
        </p:grpSpPr>
        <p:grpSp>
          <p:nvGrpSpPr>
            <p:cNvPr id="4" name="Group 19"/>
            <p:cNvGrpSpPr>
              <a:grpSpLocks/>
            </p:cNvGrpSpPr>
            <p:nvPr/>
          </p:nvGrpSpPr>
          <p:grpSpPr bwMode="auto">
            <a:xfrm>
              <a:off x="336" y="576"/>
              <a:ext cx="4103" cy="1584"/>
              <a:chOff x="414" y="576"/>
              <a:chExt cx="4601" cy="1920"/>
            </a:xfrm>
          </p:grpSpPr>
          <p:pic>
            <p:nvPicPr>
              <p:cNvPr id="30742" name="Picture 3" descr="YB_HD_RAIN_24_20121023020000"/>
              <p:cNvPicPr>
                <a:picLocks noChangeAspect="1" noChangeArrowheads="1"/>
              </p:cNvPicPr>
              <p:nvPr/>
            </p:nvPicPr>
            <p:blipFill>
              <a:blip r:embed="rId5" cstate="print"/>
              <a:srcRect/>
              <a:stretch>
                <a:fillRect/>
              </a:stretch>
            </p:blipFill>
            <p:spPr bwMode="auto">
              <a:xfrm>
                <a:off x="414" y="576"/>
                <a:ext cx="1559" cy="1920"/>
              </a:xfrm>
              <a:prstGeom prst="rect">
                <a:avLst/>
              </a:prstGeom>
              <a:noFill/>
              <a:ln w="9525">
                <a:noFill/>
                <a:miter lim="800000"/>
                <a:headEnd/>
                <a:tailEnd/>
              </a:ln>
            </p:spPr>
          </p:pic>
          <p:pic>
            <p:nvPicPr>
              <p:cNvPr id="30743" name="Picture 4" descr="YB_HD_RAIN_48_20121023020000"/>
              <p:cNvPicPr>
                <a:picLocks noChangeAspect="1" noChangeArrowheads="1"/>
              </p:cNvPicPr>
              <p:nvPr/>
            </p:nvPicPr>
            <p:blipFill>
              <a:blip r:embed="rId6" cstate="print"/>
              <a:srcRect/>
              <a:stretch>
                <a:fillRect/>
              </a:stretch>
            </p:blipFill>
            <p:spPr bwMode="auto">
              <a:xfrm>
                <a:off x="1920" y="576"/>
                <a:ext cx="1559" cy="1920"/>
              </a:xfrm>
              <a:prstGeom prst="rect">
                <a:avLst/>
              </a:prstGeom>
              <a:noFill/>
              <a:ln w="9525">
                <a:noFill/>
                <a:miter lim="800000"/>
                <a:headEnd/>
                <a:tailEnd/>
              </a:ln>
            </p:spPr>
          </p:pic>
          <p:pic>
            <p:nvPicPr>
              <p:cNvPr id="30744" name="Picture 5" descr="YB_HD_RAIN_72_20121023020000"/>
              <p:cNvPicPr>
                <a:picLocks noChangeAspect="1" noChangeArrowheads="1"/>
              </p:cNvPicPr>
              <p:nvPr/>
            </p:nvPicPr>
            <p:blipFill>
              <a:blip r:embed="rId7" cstate="print"/>
              <a:srcRect/>
              <a:stretch>
                <a:fillRect/>
              </a:stretch>
            </p:blipFill>
            <p:spPr bwMode="auto">
              <a:xfrm>
                <a:off x="3456" y="576"/>
                <a:ext cx="1559" cy="1920"/>
              </a:xfrm>
              <a:prstGeom prst="rect">
                <a:avLst/>
              </a:prstGeom>
              <a:noFill/>
              <a:ln w="9525">
                <a:noFill/>
                <a:miter lim="800000"/>
                <a:headEnd/>
                <a:tailEnd/>
              </a:ln>
            </p:spPr>
          </p:pic>
        </p:grpSp>
        <p:sp>
          <p:nvSpPr>
            <p:cNvPr id="30741" name="Text Box 23"/>
            <p:cNvSpPr txBox="1">
              <a:spLocks noChangeArrowheads="1"/>
            </p:cNvSpPr>
            <p:nvPr/>
          </p:nvSpPr>
          <p:spPr bwMode="auto">
            <a:xfrm>
              <a:off x="1248" y="768"/>
              <a:ext cx="2400" cy="231"/>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pPr>
              <a:r>
                <a:rPr lang="en-US" altLang="zh-CN"/>
                <a:t>regional  24-h rainfall forecast</a:t>
              </a:r>
            </a:p>
          </p:txBody>
        </p:sp>
      </p:grpSp>
      <p:grpSp>
        <p:nvGrpSpPr>
          <p:cNvPr id="5" name="Group 3"/>
          <p:cNvGrpSpPr>
            <a:grpSpLocks/>
          </p:cNvGrpSpPr>
          <p:nvPr/>
        </p:nvGrpSpPr>
        <p:grpSpPr bwMode="auto">
          <a:xfrm>
            <a:off x="0" y="990600"/>
            <a:ext cx="5029200" cy="5867400"/>
            <a:chOff x="0" y="624"/>
            <a:chExt cx="3168" cy="3696"/>
          </a:xfrm>
        </p:grpSpPr>
        <p:pic>
          <p:nvPicPr>
            <p:cNvPr id="30736" name="Picture 4" descr="C:\Documents and Settings\czq\桌面\雷电预警信号发布指导.png"/>
            <p:cNvPicPr>
              <a:picLocks noChangeAspect="1" noChangeArrowheads="1"/>
            </p:cNvPicPr>
            <p:nvPr/>
          </p:nvPicPr>
          <p:blipFill>
            <a:blip r:embed="rId8" cstate="print"/>
            <a:srcRect r="4163"/>
            <a:stretch>
              <a:fillRect/>
            </a:stretch>
          </p:blipFill>
          <p:spPr bwMode="auto">
            <a:xfrm>
              <a:off x="912" y="2554"/>
              <a:ext cx="2256" cy="1766"/>
            </a:xfrm>
            <a:prstGeom prst="rect">
              <a:avLst/>
            </a:prstGeom>
            <a:noFill/>
            <a:ln w="9525">
              <a:solidFill>
                <a:srgbClr val="000000"/>
              </a:solidFill>
              <a:miter lim="800000"/>
              <a:headEnd/>
              <a:tailEnd/>
            </a:ln>
          </p:spPr>
        </p:pic>
        <p:pic>
          <p:nvPicPr>
            <p:cNvPr id="30737" name="Picture 8"/>
            <p:cNvPicPr>
              <a:picLocks noChangeAspect="1" noChangeArrowheads="1"/>
            </p:cNvPicPr>
            <p:nvPr/>
          </p:nvPicPr>
          <p:blipFill>
            <a:blip r:embed="rId9" cstate="print"/>
            <a:srcRect/>
            <a:stretch>
              <a:fillRect/>
            </a:stretch>
          </p:blipFill>
          <p:spPr bwMode="auto">
            <a:xfrm>
              <a:off x="0" y="2448"/>
              <a:ext cx="1518" cy="1872"/>
            </a:xfrm>
            <a:prstGeom prst="rect">
              <a:avLst/>
            </a:prstGeom>
            <a:noFill/>
            <a:ln w="9525">
              <a:solidFill>
                <a:srgbClr val="000000"/>
              </a:solidFill>
              <a:miter lim="800000"/>
              <a:headEnd/>
              <a:tailEnd/>
            </a:ln>
          </p:spPr>
        </p:pic>
        <p:pic>
          <p:nvPicPr>
            <p:cNvPr id="30738" name="Picture 9" descr="2012082308_4"/>
            <p:cNvPicPr>
              <a:picLocks noChangeAspect="1" noChangeArrowheads="1"/>
            </p:cNvPicPr>
            <p:nvPr/>
          </p:nvPicPr>
          <p:blipFill>
            <a:blip r:embed="rId10" cstate="print"/>
            <a:srcRect l="9651" r="6142"/>
            <a:stretch>
              <a:fillRect/>
            </a:stretch>
          </p:blipFill>
          <p:spPr bwMode="auto">
            <a:xfrm>
              <a:off x="1" y="624"/>
              <a:ext cx="1544" cy="1968"/>
            </a:xfrm>
            <a:prstGeom prst="rect">
              <a:avLst/>
            </a:prstGeom>
            <a:noFill/>
            <a:ln w="9525">
              <a:solidFill>
                <a:srgbClr val="000000"/>
              </a:solidFill>
              <a:miter lim="800000"/>
              <a:headEnd/>
              <a:tailEnd/>
            </a:ln>
          </p:spPr>
        </p:pic>
        <p:pic>
          <p:nvPicPr>
            <p:cNvPr id="30739" name="Picture 5"/>
            <p:cNvPicPr>
              <a:picLocks noChangeAspect="1" noChangeArrowheads="1"/>
            </p:cNvPicPr>
            <p:nvPr/>
          </p:nvPicPr>
          <p:blipFill>
            <a:blip r:embed="rId11" cstate="print"/>
            <a:srcRect r="29031"/>
            <a:stretch>
              <a:fillRect/>
            </a:stretch>
          </p:blipFill>
          <p:spPr bwMode="auto">
            <a:xfrm>
              <a:off x="1536" y="624"/>
              <a:ext cx="1620" cy="1968"/>
            </a:xfrm>
            <a:prstGeom prst="rect">
              <a:avLst/>
            </a:prstGeom>
            <a:noFill/>
            <a:ln w="9525">
              <a:solidFill>
                <a:srgbClr val="000000"/>
              </a:solidFill>
              <a:miter lim="800000"/>
              <a:headEnd/>
              <a:tailEnd/>
            </a:ln>
          </p:spPr>
        </p:pic>
      </p:grpSp>
      <p:pic>
        <p:nvPicPr>
          <p:cNvPr id="79917" name="Picture 12" descr="080620_4"/>
          <p:cNvPicPr>
            <a:picLocks noChangeAspect="1" noChangeArrowheads="1" noCrop="1"/>
          </p:cNvPicPr>
          <p:nvPr/>
        </p:nvPicPr>
        <p:blipFill>
          <a:blip r:embed="rId12" cstate="print"/>
          <a:srcRect/>
          <a:stretch>
            <a:fillRect/>
          </a:stretch>
        </p:blipFill>
        <p:spPr bwMode="auto">
          <a:xfrm>
            <a:off x="5029200" y="990600"/>
            <a:ext cx="4114800" cy="3163888"/>
          </a:xfrm>
          <a:prstGeom prst="rect">
            <a:avLst/>
          </a:prstGeom>
          <a:noFill/>
          <a:ln w="9525">
            <a:noFill/>
            <a:miter lim="800000"/>
            <a:headEnd/>
            <a:tailEnd/>
          </a:ln>
        </p:spPr>
      </p:pic>
      <p:grpSp>
        <p:nvGrpSpPr>
          <p:cNvPr id="6" name="Group 24"/>
          <p:cNvGrpSpPr>
            <a:grpSpLocks/>
          </p:cNvGrpSpPr>
          <p:nvPr/>
        </p:nvGrpSpPr>
        <p:grpSpPr bwMode="auto">
          <a:xfrm>
            <a:off x="5029200" y="3886200"/>
            <a:ext cx="4114800" cy="2971800"/>
            <a:chOff x="3168" y="2448"/>
            <a:chExt cx="2592" cy="1872"/>
          </a:xfrm>
        </p:grpSpPr>
        <p:pic>
          <p:nvPicPr>
            <p:cNvPr id="30734" name="Picture 2"/>
            <p:cNvPicPr>
              <a:picLocks noChangeAspect="1" noChangeArrowheads="1"/>
            </p:cNvPicPr>
            <p:nvPr/>
          </p:nvPicPr>
          <p:blipFill>
            <a:blip r:embed="rId13" cstate="print"/>
            <a:srcRect l="17587" t="9425" r="14726" b="20564"/>
            <a:stretch>
              <a:fillRect/>
            </a:stretch>
          </p:blipFill>
          <p:spPr bwMode="auto">
            <a:xfrm>
              <a:off x="3168" y="2450"/>
              <a:ext cx="1264" cy="1870"/>
            </a:xfrm>
            <a:prstGeom prst="rect">
              <a:avLst/>
            </a:prstGeom>
            <a:noFill/>
            <a:ln w="9525">
              <a:solidFill>
                <a:schemeClr val="tx1"/>
              </a:solidFill>
              <a:miter lim="800000"/>
              <a:headEnd/>
              <a:tailEnd/>
            </a:ln>
          </p:spPr>
        </p:pic>
        <p:pic>
          <p:nvPicPr>
            <p:cNvPr id="30735" name="Picture 2"/>
            <p:cNvPicPr>
              <a:picLocks noChangeAspect="1" noChangeArrowheads="1"/>
            </p:cNvPicPr>
            <p:nvPr/>
          </p:nvPicPr>
          <p:blipFill>
            <a:blip r:embed="rId14" cstate="print"/>
            <a:srcRect l="16206" t="9682" r="13248" b="20564"/>
            <a:stretch>
              <a:fillRect/>
            </a:stretch>
          </p:blipFill>
          <p:spPr bwMode="auto">
            <a:xfrm>
              <a:off x="4423" y="2448"/>
              <a:ext cx="1337" cy="1872"/>
            </a:xfrm>
            <a:prstGeom prst="rect">
              <a:avLst/>
            </a:prstGeom>
            <a:noFill/>
            <a:ln w="9525">
              <a:solidFill>
                <a:schemeClr val="tx1"/>
              </a:solidFill>
              <a:miter lim="800000"/>
              <a:headEnd/>
              <a:tailEnd/>
            </a:ln>
          </p:spPr>
        </p:pic>
      </p:grpSp>
      <p:grpSp>
        <p:nvGrpSpPr>
          <p:cNvPr id="7" name="组合 27"/>
          <p:cNvGrpSpPr>
            <a:grpSpLocks/>
          </p:cNvGrpSpPr>
          <p:nvPr/>
        </p:nvGrpSpPr>
        <p:grpSpPr bwMode="auto">
          <a:xfrm>
            <a:off x="0" y="1066800"/>
            <a:ext cx="5029200" cy="3632200"/>
            <a:chOff x="0" y="1066800"/>
            <a:chExt cx="5029200" cy="3632775"/>
          </a:xfrm>
        </p:grpSpPr>
        <p:sp>
          <p:nvSpPr>
            <p:cNvPr id="25" name="TextBox 24"/>
            <p:cNvSpPr txBox="1"/>
            <p:nvPr/>
          </p:nvSpPr>
          <p:spPr>
            <a:xfrm>
              <a:off x="2133600" y="1066800"/>
              <a:ext cx="1219200" cy="338192"/>
            </a:xfrm>
            <a:prstGeom prst="rect">
              <a:avLst/>
            </a:prstGeom>
            <a:noFill/>
          </p:spPr>
          <p:txBody>
            <a:bodyPr>
              <a:spAutoFit/>
            </a:bodyPr>
            <a:lstStyle/>
            <a:p>
              <a:pPr>
                <a:defRPr/>
              </a:pPr>
              <a:r>
                <a:rPr lang="en-US" altLang="zh-CN" sz="1600" dirty="0">
                  <a:solidFill>
                    <a:schemeClr val="accent2">
                      <a:lumMod val="75000"/>
                    </a:schemeClr>
                  </a:solidFill>
                  <a:ea typeface="宋体" pitchFamily="2" charset="-122"/>
                </a:rPr>
                <a:t>Outlook</a:t>
              </a:r>
              <a:endParaRPr lang="zh-CN" altLang="en-US" sz="1600" dirty="0">
                <a:solidFill>
                  <a:schemeClr val="accent2">
                    <a:lumMod val="75000"/>
                  </a:schemeClr>
                </a:solidFill>
                <a:ea typeface="宋体" pitchFamily="2" charset="-122"/>
              </a:endParaRPr>
            </a:p>
          </p:txBody>
        </p:sp>
        <p:sp>
          <p:nvSpPr>
            <p:cNvPr id="26" name="TextBox 25"/>
            <p:cNvSpPr txBox="1"/>
            <p:nvPr/>
          </p:nvSpPr>
          <p:spPr>
            <a:xfrm>
              <a:off x="0" y="4191495"/>
              <a:ext cx="1219200" cy="338192"/>
            </a:xfrm>
            <a:prstGeom prst="rect">
              <a:avLst/>
            </a:prstGeom>
            <a:noFill/>
          </p:spPr>
          <p:txBody>
            <a:bodyPr>
              <a:spAutoFit/>
            </a:bodyPr>
            <a:lstStyle/>
            <a:p>
              <a:pPr>
                <a:defRPr/>
              </a:pPr>
              <a:r>
                <a:rPr lang="en-US" altLang="zh-CN" sz="1600" dirty="0">
                  <a:solidFill>
                    <a:schemeClr val="accent2">
                      <a:lumMod val="75000"/>
                    </a:schemeClr>
                  </a:solidFill>
                  <a:ea typeface="宋体" pitchFamily="2" charset="-122"/>
                </a:rPr>
                <a:t>Outlook</a:t>
              </a:r>
              <a:endParaRPr lang="zh-CN" altLang="en-US" sz="1600" dirty="0">
                <a:solidFill>
                  <a:schemeClr val="accent2">
                    <a:lumMod val="75000"/>
                  </a:schemeClr>
                </a:solidFill>
                <a:ea typeface="宋体" pitchFamily="2" charset="-122"/>
              </a:endParaRPr>
            </a:p>
          </p:txBody>
        </p:sp>
        <p:sp>
          <p:nvSpPr>
            <p:cNvPr id="27" name="TextBox 26"/>
            <p:cNvSpPr txBox="1"/>
            <p:nvPr/>
          </p:nvSpPr>
          <p:spPr>
            <a:xfrm>
              <a:off x="3810000" y="4115283"/>
              <a:ext cx="1219200" cy="584292"/>
            </a:xfrm>
            <a:prstGeom prst="rect">
              <a:avLst/>
            </a:prstGeom>
            <a:noFill/>
          </p:spPr>
          <p:txBody>
            <a:bodyPr>
              <a:spAutoFit/>
            </a:bodyPr>
            <a:lstStyle/>
            <a:p>
              <a:pPr>
                <a:defRPr/>
              </a:pPr>
              <a:r>
                <a:rPr lang="en-US" altLang="zh-CN" sz="1600" dirty="0">
                  <a:solidFill>
                    <a:schemeClr val="accent2">
                      <a:lumMod val="75000"/>
                    </a:schemeClr>
                  </a:solidFill>
                  <a:ea typeface="宋体" pitchFamily="2" charset="-122"/>
                </a:rPr>
                <a:t>Warning</a:t>
              </a:r>
            </a:p>
            <a:p>
              <a:pPr>
                <a:defRPr/>
              </a:pPr>
              <a:r>
                <a:rPr lang="en-US" altLang="zh-CN" sz="1600" dirty="0">
                  <a:solidFill>
                    <a:schemeClr val="accent2">
                      <a:lumMod val="75000"/>
                    </a:schemeClr>
                  </a:solidFill>
                  <a:ea typeface="宋体" pitchFamily="2" charset="-122"/>
                </a:rPr>
                <a:t>Signal</a:t>
              </a:r>
              <a:endParaRPr lang="zh-CN" altLang="en-US" sz="1600" dirty="0">
                <a:solidFill>
                  <a:schemeClr val="accent2">
                    <a:lumMod val="75000"/>
                  </a:schemeClr>
                </a:solidFill>
                <a:ea typeface="宋体" pitchFamily="2" charset="-122"/>
              </a:endParaRPr>
            </a:p>
          </p:txBody>
        </p:sp>
      </p:grpSp>
      <p:sp>
        <p:nvSpPr>
          <p:cNvPr id="29" name="TextBox 28"/>
          <p:cNvSpPr txBox="1"/>
          <p:nvPr/>
        </p:nvSpPr>
        <p:spPr>
          <a:xfrm>
            <a:off x="6096000" y="1066800"/>
            <a:ext cx="2057400" cy="338138"/>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altLang="zh-CN" sz="1600" dirty="0"/>
              <a:t>Water level forecast</a:t>
            </a:r>
            <a:endParaRPr lang="zh-CN" altLang="en-US" sz="1600" dirty="0"/>
          </a:p>
        </p:txBody>
      </p:sp>
      <p:sp>
        <p:nvSpPr>
          <p:cNvPr id="30" name="TextBox 29"/>
          <p:cNvSpPr txBox="1"/>
          <p:nvPr/>
        </p:nvSpPr>
        <p:spPr>
          <a:xfrm>
            <a:off x="5486400" y="4038600"/>
            <a:ext cx="3352800" cy="338138"/>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altLang="zh-CN" sz="1600" dirty="0"/>
              <a:t>Environmental parameter forecast</a:t>
            </a:r>
            <a:endParaRPr lang="zh-CN" altLang="en-US"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9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3"/>
          <p:cNvGrpSpPr>
            <a:grpSpLocks/>
          </p:cNvGrpSpPr>
          <p:nvPr/>
        </p:nvGrpSpPr>
        <p:grpSpPr bwMode="auto">
          <a:xfrm>
            <a:off x="403225" y="2071688"/>
            <a:ext cx="7812088" cy="4176712"/>
            <a:chOff x="0" y="990600"/>
            <a:chExt cx="8724900" cy="4148138"/>
          </a:xfrm>
        </p:grpSpPr>
        <p:pic>
          <p:nvPicPr>
            <p:cNvPr id="23578" name="Picture 2" descr="C:\Documents and Settings\czq\桌面\1.JPG"/>
            <p:cNvPicPr>
              <a:picLocks noChangeAspect="1" noChangeArrowheads="1"/>
            </p:cNvPicPr>
            <p:nvPr/>
          </p:nvPicPr>
          <p:blipFill>
            <a:blip r:embed="rId2" cstate="print"/>
            <a:srcRect t="17221" b="23364"/>
            <a:stretch>
              <a:fillRect/>
            </a:stretch>
          </p:blipFill>
          <p:spPr bwMode="auto">
            <a:xfrm>
              <a:off x="0" y="990600"/>
              <a:ext cx="8724900" cy="4148138"/>
            </a:xfrm>
            <a:prstGeom prst="rect">
              <a:avLst/>
            </a:prstGeom>
            <a:noFill/>
            <a:ln w="9525">
              <a:noFill/>
              <a:miter lim="800000"/>
              <a:headEnd/>
              <a:tailEnd/>
            </a:ln>
          </p:spPr>
        </p:pic>
        <p:grpSp>
          <p:nvGrpSpPr>
            <p:cNvPr id="3" name="Group 28"/>
            <p:cNvGrpSpPr>
              <a:grpSpLocks/>
            </p:cNvGrpSpPr>
            <p:nvPr/>
          </p:nvGrpSpPr>
          <p:grpSpPr bwMode="auto">
            <a:xfrm>
              <a:off x="1181100" y="1295400"/>
              <a:ext cx="5407025" cy="2400303"/>
              <a:chOff x="744" y="816"/>
              <a:chExt cx="3406" cy="1512"/>
            </a:xfrm>
          </p:grpSpPr>
          <p:pic>
            <p:nvPicPr>
              <p:cNvPr id="23580" name="Picture 18" descr="C:\Documents and Settings\czq\桌面\F9.png"/>
              <p:cNvPicPr>
                <a:picLocks noChangeAspect="1" noChangeArrowheads="1"/>
              </p:cNvPicPr>
              <p:nvPr/>
            </p:nvPicPr>
            <p:blipFill>
              <a:blip r:embed="rId3" cstate="print"/>
              <a:srcRect l="3085" t="10799" r="81519"/>
              <a:stretch>
                <a:fillRect/>
              </a:stretch>
            </p:blipFill>
            <p:spPr bwMode="auto">
              <a:xfrm>
                <a:off x="744" y="1083"/>
                <a:ext cx="316" cy="232"/>
              </a:xfrm>
              <a:prstGeom prst="rect">
                <a:avLst/>
              </a:prstGeom>
              <a:noFill/>
              <a:ln w="9525">
                <a:noFill/>
                <a:miter lim="800000"/>
                <a:headEnd/>
                <a:tailEnd/>
              </a:ln>
            </p:spPr>
          </p:pic>
          <p:pic>
            <p:nvPicPr>
              <p:cNvPr id="23581" name="Picture 17" descr="C:\Documents and Settings\czq\桌面\F8.png"/>
              <p:cNvPicPr>
                <a:picLocks noChangeAspect="1" noChangeArrowheads="1"/>
              </p:cNvPicPr>
              <p:nvPr/>
            </p:nvPicPr>
            <p:blipFill>
              <a:blip r:embed="rId4" cstate="print"/>
              <a:srcRect l="3944" t="18182" r="81584"/>
              <a:stretch>
                <a:fillRect/>
              </a:stretch>
            </p:blipFill>
            <p:spPr bwMode="auto">
              <a:xfrm>
                <a:off x="1416" y="816"/>
                <a:ext cx="272" cy="193"/>
              </a:xfrm>
              <a:prstGeom prst="rect">
                <a:avLst/>
              </a:prstGeom>
              <a:noFill/>
              <a:ln w="9525">
                <a:noFill/>
                <a:miter lim="800000"/>
                <a:headEnd/>
                <a:tailEnd/>
              </a:ln>
            </p:spPr>
          </p:pic>
          <p:pic>
            <p:nvPicPr>
              <p:cNvPr id="23582" name="Picture 16" descr="C:\Documents and Settings\czq\桌面\F7.png"/>
              <p:cNvPicPr>
                <a:picLocks noChangeAspect="1" noChangeArrowheads="1"/>
              </p:cNvPicPr>
              <p:nvPr/>
            </p:nvPicPr>
            <p:blipFill>
              <a:blip r:embed="rId5" cstate="print"/>
              <a:srcRect l="3796" t="8704" r="81021"/>
              <a:stretch>
                <a:fillRect/>
              </a:stretch>
            </p:blipFill>
            <p:spPr bwMode="auto">
              <a:xfrm>
                <a:off x="2328" y="1310"/>
                <a:ext cx="268" cy="204"/>
              </a:xfrm>
              <a:prstGeom prst="rect">
                <a:avLst/>
              </a:prstGeom>
              <a:noFill/>
              <a:ln w="9525">
                <a:noFill/>
                <a:miter lim="800000"/>
                <a:headEnd/>
                <a:tailEnd/>
              </a:ln>
            </p:spPr>
          </p:pic>
          <p:pic>
            <p:nvPicPr>
              <p:cNvPr id="23583" name="Picture 15" descr="C:\Documents and Settings\czq\桌面\F6.png"/>
              <p:cNvPicPr>
                <a:picLocks noChangeAspect="1" noChangeArrowheads="1"/>
              </p:cNvPicPr>
              <p:nvPr/>
            </p:nvPicPr>
            <p:blipFill>
              <a:blip r:embed="rId6" cstate="print"/>
              <a:srcRect l="3185" t="11220" r="80931"/>
              <a:stretch>
                <a:fillRect/>
              </a:stretch>
            </p:blipFill>
            <p:spPr bwMode="auto">
              <a:xfrm>
                <a:off x="1416" y="1468"/>
                <a:ext cx="316" cy="223"/>
              </a:xfrm>
              <a:prstGeom prst="rect">
                <a:avLst/>
              </a:prstGeom>
              <a:noFill/>
              <a:ln w="9525">
                <a:noFill/>
                <a:miter lim="800000"/>
                <a:headEnd/>
                <a:tailEnd/>
              </a:ln>
            </p:spPr>
          </p:pic>
          <p:pic>
            <p:nvPicPr>
              <p:cNvPr id="23584" name="Picture 14" descr="C:\Documents and Settings\czq\桌面\F5.png"/>
              <p:cNvPicPr>
                <a:picLocks noChangeAspect="1" noChangeArrowheads="1"/>
              </p:cNvPicPr>
              <p:nvPr/>
            </p:nvPicPr>
            <p:blipFill>
              <a:blip r:embed="rId7" cstate="print"/>
              <a:srcRect l="2951" t="10384" r="80869"/>
              <a:stretch>
                <a:fillRect/>
              </a:stretch>
            </p:blipFill>
            <p:spPr bwMode="auto">
              <a:xfrm>
                <a:off x="2136" y="1660"/>
                <a:ext cx="317" cy="222"/>
              </a:xfrm>
              <a:prstGeom prst="rect">
                <a:avLst/>
              </a:prstGeom>
              <a:noFill/>
              <a:ln w="9525" algn="ctr">
                <a:noFill/>
                <a:miter lim="800000"/>
                <a:headEnd/>
                <a:tailEnd/>
              </a:ln>
            </p:spPr>
          </p:pic>
          <p:pic>
            <p:nvPicPr>
              <p:cNvPr id="23585" name="Picture 13" descr="C:\Documents and Settings\czq\桌面\F4.png"/>
              <p:cNvPicPr>
                <a:picLocks noChangeAspect="1" noChangeArrowheads="1"/>
              </p:cNvPicPr>
              <p:nvPr/>
            </p:nvPicPr>
            <p:blipFill>
              <a:blip r:embed="rId8" cstate="print"/>
              <a:srcRect l="3236" t="11084" r="80655"/>
              <a:stretch>
                <a:fillRect/>
              </a:stretch>
            </p:blipFill>
            <p:spPr bwMode="auto">
              <a:xfrm>
                <a:off x="2808" y="2109"/>
                <a:ext cx="312" cy="219"/>
              </a:xfrm>
              <a:prstGeom prst="rect">
                <a:avLst/>
              </a:prstGeom>
              <a:noFill/>
              <a:ln w="9525">
                <a:noFill/>
                <a:miter lim="800000"/>
                <a:headEnd/>
                <a:tailEnd/>
              </a:ln>
            </p:spPr>
          </p:pic>
          <p:pic>
            <p:nvPicPr>
              <p:cNvPr id="23586" name="Picture 12" descr="C:\Documents and Settings\czq\桌面\F3.png"/>
              <p:cNvPicPr>
                <a:picLocks noChangeAspect="1" noChangeArrowheads="1"/>
              </p:cNvPicPr>
              <p:nvPr/>
            </p:nvPicPr>
            <p:blipFill>
              <a:blip r:embed="rId9" cstate="print"/>
              <a:srcRect l="2794" t="9958" r="80286"/>
              <a:stretch>
                <a:fillRect/>
              </a:stretch>
            </p:blipFill>
            <p:spPr bwMode="auto">
              <a:xfrm>
                <a:off x="3792" y="1776"/>
                <a:ext cx="358" cy="240"/>
              </a:xfrm>
              <a:prstGeom prst="rect">
                <a:avLst/>
              </a:prstGeom>
              <a:noFill/>
              <a:ln w="9525">
                <a:noFill/>
                <a:miter lim="800000"/>
                <a:headEnd/>
                <a:tailEnd/>
              </a:ln>
            </p:spPr>
          </p:pic>
          <p:pic>
            <p:nvPicPr>
              <p:cNvPr id="23587" name="Picture 11" descr="C:\Documents and Settings\czq\桌面\F2.png"/>
              <p:cNvPicPr>
                <a:picLocks noChangeAspect="1" noChangeArrowheads="1"/>
              </p:cNvPicPr>
              <p:nvPr/>
            </p:nvPicPr>
            <p:blipFill>
              <a:blip r:embed="rId10" cstate="print"/>
              <a:srcRect l="3612" t="8272" r="80717"/>
              <a:stretch>
                <a:fillRect/>
              </a:stretch>
            </p:blipFill>
            <p:spPr bwMode="auto">
              <a:xfrm>
                <a:off x="2760" y="1694"/>
                <a:ext cx="312" cy="232"/>
              </a:xfrm>
              <a:prstGeom prst="rect">
                <a:avLst/>
              </a:prstGeom>
              <a:noFill/>
              <a:ln w="9525">
                <a:noFill/>
                <a:miter lim="800000"/>
                <a:headEnd/>
                <a:tailEnd/>
              </a:ln>
            </p:spPr>
          </p:pic>
          <p:pic>
            <p:nvPicPr>
              <p:cNvPr id="23588" name="Picture 19" descr="C:\Documents and Settings\czq\桌面\F1.png"/>
              <p:cNvPicPr>
                <a:picLocks noChangeAspect="1" noChangeArrowheads="1"/>
              </p:cNvPicPr>
              <p:nvPr/>
            </p:nvPicPr>
            <p:blipFill>
              <a:blip r:embed="rId11" cstate="print"/>
              <a:srcRect l="2968" t="13699" r="80205" b="-3348"/>
              <a:stretch>
                <a:fillRect/>
              </a:stretch>
            </p:blipFill>
            <p:spPr bwMode="auto">
              <a:xfrm>
                <a:off x="3144" y="1406"/>
                <a:ext cx="357" cy="240"/>
              </a:xfrm>
              <a:prstGeom prst="rect">
                <a:avLst/>
              </a:prstGeom>
              <a:noFill/>
              <a:ln w="9525">
                <a:noFill/>
                <a:miter lim="800000"/>
                <a:headEnd/>
                <a:tailEnd/>
              </a:ln>
            </p:spPr>
          </p:pic>
        </p:grpSp>
      </p:grpSp>
      <p:sp>
        <p:nvSpPr>
          <p:cNvPr id="19" name="TextBox 14"/>
          <p:cNvSpPr txBox="1">
            <a:spLocks noChangeArrowheads="1"/>
          </p:cNvSpPr>
          <p:nvPr/>
        </p:nvSpPr>
        <p:spPr bwMode="auto">
          <a:xfrm>
            <a:off x="4714876" y="152400"/>
            <a:ext cx="4429124" cy="1384995"/>
          </a:xfrm>
          <a:prstGeom prst="rect">
            <a:avLst/>
          </a:prstGeom>
          <a:ln>
            <a:solidFill>
              <a:srgbClr val="0A0EB6"/>
            </a:solidFill>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442913" indent="-442913">
              <a:lnSpc>
                <a:spcPct val="150000"/>
              </a:lnSpc>
              <a:defRPr/>
            </a:pPr>
            <a:r>
              <a:rPr lang="en-US" altLang="zh-CN" sz="1400" b="1" dirty="0">
                <a:solidFill>
                  <a:srgbClr val="FF0000"/>
                </a:solidFill>
              </a:rPr>
              <a:t>Focus on high sensitive users</a:t>
            </a:r>
          </a:p>
          <a:p>
            <a:pPr marL="442913" indent="-442913">
              <a:lnSpc>
                <a:spcPct val="150000"/>
              </a:lnSpc>
              <a:defRPr/>
            </a:pPr>
            <a:r>
              <a:rPr lang="en-US" altLang="zh-CN" sz="1400" b="1" dirty="0">
                <a:solidFill>
                  <a:schemeClr val="accent6">
                    <a:lumMod val="75000"/>
                  </a:schemeClr>
                </a:solidFill>
              </a:rPr>
              <a:t>1) Impact on natural environment </a:t>
            </a:r>
          </a:p>
          <a:p>
            <a:pPr marL="442913" indent="-442913">
              <a:lnSpc>
                <a:spcPct val="150000"/>
              </a:lnSpc>
              <a:defRPr/>
            </a:pPr>
            <a:r>
              <a:rPr lang="en-US" altLang="zh-CN" sz="1400" b="1" dirty="0">
                <a:solidFill>
                  <a:schemeClr val="accent6">
                    <a:lumMod val="75000"/>
                  </a:schemeClr>
                </a:solidFill>
              </a:rPr>
              <a:t>2) Impact on urban </a:t>
            </a:r>
            <a:r>
              <a:rPr lang="en-US" altLang="zh-CN" sz="1400" b="1" dirty="0" smtClean="0">
                <a:solidFill>
                  <a:schemeClr val="accent6">
                    <a:lumMod val="75000"/>
                  </a:schemeClr>
                </a:solidFill>
              </a:rPr>
              <a:t>infrastructure</a:t>
            </a:r>
            <a:endParaRPr lang="en-US" altLang="zh-CN" sz="1400" b="1" dirty="0">
              <a:solidFill>
                <a:schemeClr val="accent6">
                  <a:lumMod val="75000"/>
                </a:schemeClr>
              </a:solidFill>
            </a:endParaRPr>
          </a:p>
          <a:p>
            <a:pPr marL="442913" indent="-442913">
              <a:lnSpc>
                <a:spcPct val="150000"/>
              </a:lnSpc>
              <a:defRPr/>
            </a:pPr>
            <a:r>
              <a:rPr lang="en-US" altLang="zh-CN" sz="1400" b="1" dirty="0">
                <a:solidFill>
                  <a:schemeClr val="accent6">
                    <a:lumMod val="75000"/>
                  </a:schemeClr>
                </a:solidFill>
              </a:rPr>
              <a:t>3) Impact on Public </a:t>
            </a:r>
            <a:r>
              <a:rPr lang="en-US" altLang="zh-CN" sz="1400" b="1" dirty="0" smtClean="0">
                <a:solidFill>
                  <a:schemeClr val="accent6">
                    <a:lumMod val="75000"/>
                  </a:schemeClr>
                </a:solidFill>
              </a:rPr>
              <a:t>health</a:t>
            </a:r>
            <a:endParaRPr lang="en-US" altLang="zh-CN" sz="1400" b="1" dirty="0">
              <a:solidFill>
                <a:schemeClr val="accent6">
                  <a:lumMod val="75000"/>
                </a:schemeClr>
              </a:solidFill>
            </a:endParaRPr>
          </a:p>
        </p:txBody>
      </p:sp>
      <p:grpSp>
        <p:nvGrpSpPr>
          <p:cNvPr id="4" name="Group 33"/>
          <p:cNvGrpSpPr>
            <a:grpSpLocks/>
          </p:cNvGrpSpPr>
          <p:nvPr/>
        </p:nvGrpSpPr>
        <p:grpSpPr bwMode="auto">
          <a:xfrm>
            <a:off x="1785938" y="742950"/>
            <a:ext cx="3000375" cy="1787525"/>
            <a:chOff x="1125" y="468"/>
            <a:chExt cx="1890" cy="1126"/>
          </a:xfrm>
        </p:grpSpPr>
        <p:cxnSp>
          <p:nvCxnSpPr>
            <p:cNvPr id="114" name="形状 113"/>
            <p:cNvCxnSpPr>
              <a:stCxn id="49" idx="1"/>
              <a:endCxn id="23565" idx="1"/>
            </p:cNvCxnSpPr>
            <p:nvPr/>
          </p:nvCxnSpPr>
          <p:spPr>
            <a:xfrm rot="10800000" flipH="1">
              <a:off x="1522" y="693"/>
              <a:ext cx="1448" cy="901"/>
            </a:xfrm>
            <a:prstGeom prst="bentConnector3">
              <a:avLst>
                <a:gd name="adj1" fmla="val -9943"/>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23577" name="TextBox 122"/>
            <p:cNvSpPr txBox="1">
              <a:spLocks noChangeArrowheads="1"/>
            </p:cNvSpPr>
            <p:nvPr/>
          </p:nvSpPr>
          <p:spPr bwMode="auto">
            <a:xfrm>
              <a:off x="1125" y="468"/>
              <a:ext cx="1890" cy="250"/>
            </a:xfrm>
            <a:prstGeom prst="rect">
              <a:avLst/>
            </a:prstGeom>
            <a:noFill/>
            <a:ln w="9525">
              <a:noFill/>
              <a:miter lim="800000"/>
              <a:headEnd/>
              <a:tailEnd/>
            </a:ln>
          </p:spPr>
          <p:txBody>
            <a:bodyPr>
              <a:spAutoFit/>
            </a:bodyPr>
            <a:lstStyle/>
            <a:p>
              <a:pPr>
                <a:buFont typeface="Wingdings" pitchFamily="2" charset="2"/>
                <a:buNone/>
              </a:pPr>
              <a:r>
                <a:rPr lang="en-US" altLang="zh-CN" sz="1000" b="1">
                  <a:solidFill>
                    <a:srgbClr val="7F7F7F"/>
                  </a:solidFill>
                  <a:cs typeface="Arial" charset="0"/>
                </a:rPr>
                <a:t>Reliability analysis and verification of NWP </a:t>
              </a:r>
            </a:p>
            <a:p>
              <a:pPr>
                <a:buFont typeface="Wingdings" pitchFamily="2" charset="2"/>
                <a:buNone/>
              </a:pPr>
              <a:r>
                <a:rPr lang="en-US" altLang="zh-CN" sz="1000" b="1">
                  <a:solidFill>
                    <a:srgbClr val="7F7F7F"/>
                  </a:solidFill>
                  <a:cs typeface="Arial" charset="0"/>
                </a:rPr>
                <a:t>Ensemble NWP products and analysis</a:t>
              </a:r>
              <a:endParaRPr lang="zh-CN" altLang="en-US" sz="1000" b="1">
                <a:solidFill>
                  <a:srgbClr val="7F7F7F"/>
                </a:solidFill>
                <a:cs typeface="Arial" charset="0"/>
              </a:endParaRPr>
            </a:p>
          </p:txBody>
        </p:sp>
      </p:grpSp>
      <p:grpSp>
        <p:nvGrpSpPr>
          <p:cNvPr id="5" name="Group 32"/>
          <p:cNvGrpSpPr>
            <a:grpSpLocks/>
          </p:cNvGrpSpPr>
          <p:nvPr/>
        </p:nvGrpSpPr>
        <p:grpSpPr bwMode="auto">
          <a:xfrm>
            <a:off x="1071563" y="171450"/>
            <a:ext cx="3929062" cy="3427413"/>
            <a:chOff x="675" y="108"/>
            <a:chExt cx="2475" cy="2159"/>
          </a:xfrm>
        </p:grpSpPr>
        <p:cxnSp>
          <p:nvCxnSpPr>
            <p:cNvPr id="118" name="肘形连接符 117"/>
            <p:cNvCxnSpPr>
              <a:stCxn id="52" idx="1"/>
            </p:cNvCxnSpPr>
            <p:nvPr/>
          </p:nvCxnSpPr>
          <p:spPr>
            <a:xfrm rot="10800000" flipH="1">
              <a:off x="1522" y="341"/>
              <a:ext cx="1448" cy="1926"/>
            </a:xfrm>
            <a:prstGeom prst="bentConnector3">
              <a:avLst>
                <a:gd name="adj1" fmla="val -49715"/>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124" name="TextBox 123"/>
            <p:cNvSpPr txBox="1"/>
            <p:nvPr/>
          </p:nvSpPr>
          <p:spPr>
            <a:xfrm>
              <a:off x="675" y="108"/>
              <a:ext cx="2475" cy="250"/>
            </a:xfrm>
            <a:prstGeom prst="rect">
              <a:avLst/>
            </a:prstGeom>
            <a:noFill/>
          </p:spPr>
          <p:txBody>
            <a:bodyPr>
              <a:spAutoFit/>
            </a:bodyPr>
            <a:lstStyle/>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Environmental  Remote Sensing Monitoring and Analysis</a:t>
              </a:r>
            </a:p>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Weather system dynamic analysis</a:t>
              </a:r>
            </a:p>
          </p:txBody>
        </p:sp>
      </p:grpSp>
      <p:grpSp>
        <p:nvGrpSpPr>
          <p:cNvPr id="6" name="Group 34"/>
          <p:cNvGrpSpPr>
            <a:grpSpLocks/>
          </p:cNvGrpSpPr>
          <p:nvPr/>
        </p:nvGrpSpPr>
        <p:grpSpPr bwMode="auto">
          <a:xfrm>
            <a:off x="3286125" y="1571625"/>
            <a:ext cx="1728788" cy="1758950"/>
            <a:chOff x="2070" y="990"/>
            <a:chExt cx="1089" cy="1108"/>
          </a:xfrm>
        </p:grpSpPr>
        <p:cxnSp>
          <p:nvCxnSpPr>
            <p:cNvPr id="51" name="肘形连接符 50"/>
            <p:cNvCxnSpPr>
              <a:stCxn id="50" idx="1"/>
            </p:cNvCxnSpPr>
            <p:nvPr/>
          </p:nvCxnSpPr>
          <p:spPr>
            <a:xfrm rot="10800000" flipH="1">
              <a:off x="2338" y="990"/>
              <a:ext cx="722" cy="1108"/>
            </a:xfrm>
            <a:prstGeom prst="bentConnector4">
              <a:avLst>
                <a:gd name="adj1" fmla="val -29100"/>
                <a:gd name="adj2" fmla="val 70332"/>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23573" name="TextBox 54"/>
            <p:cNvSpPr txBox="1">
              <a:spLocks noChangeArrowheads="1"/>
            </p:cNvSpPr>
            <p:nvPr/>
          </p:nvSpPr>
          <p:spPr bwMode="auto">
            <a:xfrm>
              <a:off x="2070" y="1195"/>
              <a:ext cx="1089" cy="155"/>
            </a:xfrm>
            <a:prstGeom prst="rect">
              <a:avLst/>
            </a:prstGeom>
            <a:noFill/>
            <a:ln w="9525">
              <a:noFill/>
              <a:miter lim="800000"/>
              <a:headEnd/>
              <a:tailEnd/>
            </a:ln>
          </p:spPr>
          <p:txBody>
            <a:bodyPr>
              <a:spAutoFit/>
            </a:bodyPr>
            <a:lstStyle/>
            <a:p>
              <a:pPr>
                <a:buFont typeface="Wingdings" pitchFamily="2" charset="2"/>
                <a:buChar char="Ø"/>
              </a:pPr>
              <a:r>
                <a:rPr lang="en-US" altLang="zh-CN" sz="1000" b="1" dirty="0">
                  <a:solidFill>
                    <a:srgbClr val="7F7F7F"/>
                  </a:solidFill>
                  <a:cs typeface="Arial" charset="0"/>
                </a:rPr>
                <a:t>TC </a:t>
              </a:r>
              <a:r>
                <a:rPr lang="en-US" altLang="zh-CN" sz="1000" b="1" dirty="0" smtClean="0">
                  <a:solidFill>
                    <a:srgbClr val="7F7F7F"/>
                  </a:solidFill>
                  <a:cs typeface="Arial" charset="0"/>
                </a:rPr>
                <a:t>wind </a:t>
              </a:r>
              <a:r>
                <a:rPr lang="en-US" altLang="zh-CN" sz="1000" b="1" dirty="0">
                  <a:solidFill>
                    <a:srgbClr val="7F7F7F"/>
                  </a:solidFill>
                  <a:cs typeface="Arial" charset="0"/>
                </a:rPr>
                <a:t>and rain </a:t>
              </a:r>
              <a:r>
                <a:rPr lang="en-US" altLang="zh-CN" sz="1000" b="1" dirty="0" err="1">
                  <a:solidFill>
                    <a:srgbClr val="7F7F7F"/>
                  </a:solidFill>
                  <a:cs typeface="Arial" charset="0"/>
                </a:rPr>
                <a:t>fcst</a:t>
              </a:r>
              <a:endParaRPr lang="en-US" altLang="zh-CN" sz="1000" b="1" dirty="0">
                <a:solidFill>
                  <a:srgbClr val="7F7F7F"/>
                </a:solidFill>
                <a:cs typeface="Arial" charset="0"/>
              </a:endParaRPr>
            </a:p>
          </p:txBody>
        </p:sp>
      </p:grpSp>
      <p:grpSp>
        <p:nvGrpSpPr>
          <p:cNvPr id="7" name="Group 35"/>
          <p:cNvGrpSpPr>
            <a:grpSpLocks/>
          </p:cNvGrpSpPr>
          <p:nvPr/>
        </p:nvGrpSpPr>
        <p:grpSpPr bwMode="auto">
          <a:xfrm>
            <a:off x="3857625" y="1571625"/>
            <a:ext cx="2014538" cy="2209800"/>
            <a:chOff x="2430" y="990"/>
            <a:chExt cx="1269" cy="1392"/>
          </a:xfrm>
        </p:grpSpPr>
        <p:cxnSp>
          <p:nvCxnSpPr>
            <p:cNvPr id="40" name="肘形连接符 39"/>
            <p:cNvCxnSpPr>
              <a:stCxn id="60" idx="0"/>
            </p:cNvCxnSpPr>
            <p:nvPr/>
          </p:nvCxnSpPr>
          <p:spPr>
            <a:xfrm rot="5400000" flipH="1" flipV="1">
              <a:off x="2559" y="1296"/>
              <a:ext cx="1392" cy="780"/>
            </a:xfrm>
            <a:prstGeom prst="bentConnector3">
              <a:avLst>
                <a:gd name="adj1" fmla="val 50000"/>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56" name="TextBox 55"/>
            <p:cNvSpPr txBox="1"/>
            <p:nvPr/>
          </p:nvSpPr>
          <p:spPr>
            <a:xfrm>
              <a:off x="2430" y="1458"/>
              <a:ext cx="1269" cy="250"/>
            </a:xfrm>
            <a:prstGeom prst="rect">
              <a:avLst/>
            </a:prstGeom>
            <a:noFill/>
          </p:spPr>
          <p:txBody>
            <a:bodyPr>
              <a:spAutoFit/>
            </a:bodyPr>
            <a:lstStyle/>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Multi-scale weather analysis and Seamless Forecast </a:t>
              </a:r>
            </a:p>
          </p:txBody>
        </p:sp>
      </p:grpSp>
      <p:grpSp>
        <p:nvGrpSpPr>
          <p:cNvPr id="8" name="Group 36"/>
          <p:cNvGrpSpPr>
            <a:grpSpLocks/>
          </p:cNvGrpSpPr>
          <p:nvPr/>
        </p:nvGrpSpPr>
        <p:grpSpPr bwMode="auto">
          <a:xfrm>
            <a:off x="5214938" y="1555750"/>
            <a:ext cx="1728787" cy="2549525"/>
            <a:chOff x="3285" y="980"/>
            <a:chExt cx="1089" cy="1606"/>
          </a:xfrm>
        </p:grpSpPr>
        <p:cxnSp>
          <p:nvCxnSpPr>
            <p:cNvPr id="48" name="肘形连接符 47"/>
            <p:cNvCxnSpPr>
              <a:stCxn id="59" idx="1"/>
              <a:endCxn id="0" idx="2"/>
            </p:cNvCxnSpPr>
            <p:nvPr/>
          </p:nvCxnSpPr>
          <p:spPr>
            <a:xfrm rot="10800000" flipH="1">
              <a:off x="3649" y="980"/>
              <a:ext cx="716" cy="1606"/>
            </a:xfrm>
            <a:prstGeom prst="bentConnector4">
              <a:avLst>
                <a:gd name="adj1" fmla="val -20118"/>
                <a:gd name="adj2" fmla="val 53763"/>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57" name="TextBox 56"/>
            <p:cNvSpPr txBox="1"/>
            <p:nvPr/>
          </p:nvSpPr>
          <p:spPr>
            <a:xfrm>
              <a:off x="3285" y="1870"/>
              <a:ext cx="1089" cy="155"/>
            </a:xfrm>
            <a:prstGeom prst="rect">
              <a:avLst/>
            </a:prstGeom>
            <a:noFill/>
          </p:spPr>
          <p:txBody>
            <a:bodyPr>
              <a:spAutoFit/>
            </a:bodyPr>
            <a:lstStyle/>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Urban refined forecast </a:t>
              </a:r>
            </a:p>
          </p:txBody>
        </p:sp>
      </p:grpSp>
      <p:sp>
        <p:nvSpPr>
          <p:cNvPr id="23563" name="TextBox 42"/>
          <p:cNvSpPr txBox="1">
            <a:spLocks noChangeArrowheads="1"/>
          </p:cNvSpPr>
          <p:nvPr/>
        </p:nvSpPr>
        <p:spPr bwMode="auto">
          <a:xfrm>
            <a:off x="304800" y="5562600"/>
            <a:ext cx="3429000" cy="523220"/>
          </a:xfrm>
          <a:prstGeom prst="rect">
            <a:avLst/>
          </a:prstGeom>
          <a:noFill/>
          <a:ln w="9525">
            <a:noFill/>
            <a:miter lim="800000"/>
            <a:headEnd/>
            <a:tailEnd/>
          </a:ln>
        </p:spPr>
        <p:txBody>
          <a:bodyPr wrap="square">
            <a:spAutoFit/>
          </a:bodyPr>
          <a:lstStyle/>
          <a:p>
            <a:r>
              <a:rPr lang="en-US" altLang="zh-CN" sz="1400" b="1" dirty="0" smtClean="0">
                <a:solidFill>
                  <a:srgbClr val="C00000"/>
                </a:solidFill>
                <a:cs typeface="Arial" charset="0"/>
              </a:rPr>
              <a:t>F-4</a:t>
            </a:r>
            <a:r>
              <a:rPr lang="en-US" altLang="zh-CN" sz="1400" b="1" dirty="0">
                <a:solidFill>
                  <a:srgbClr val="C00000"/>
                </a:solidFill>
                <a:cs typeface="Arial" charset="0"/>
              </a:rPr>
              <a:t>:  Weather Impact Forecast Based on Ensemble NWP </a:t>
            </a:r>
            <a:r>
              <a:rPr lang="en-US" altLang="zh-CN" sz="1400" b="1" dirty="0" smtClean="0">
                <a:solidFill>
                  <a:srgbClr val="C00000"/>
                </a:solidFill>
                <a:cs typeface="Arial" charset="0"/>
              </a:rPr>
              <a:t>Analysis</a:t>
            </a:r>
            <a:endParaRPr lang="en-US" altLang="zh-CN" sz="1400" b="1" dirty="0">
              <a:solidFill>
                <a:srgbClr val="C00000"/>
              </a:solidFill>
              <a:cs typeface="Arial" charset="0"/>
            </a:endParaRPr>
          </a:p>
        </p:txBody>
      </p:sp>
      <p:cxnSp>
        <p:nvCxnSpPr>
          <p:cNvPr id="63" name="形状 62"/>
          <p:cNvCxnSpPr>
            <a:stCxn id="23567" idx="2"/>
            <a:endCxn id="58" idx="2"/>
          </p:cNvCxnSpPr>
          <p:nvPr/>
        </p:nvCxnSpPr>
        <p:spPr>
          <a:xfrm rot="5400000">
            <a:off x="4810125" y="1387475"/>
            <a:ext cx="3211513" cy="3598863"/>
          </a:xfrm>
          <a:prstGeom prst="bentConnector3">
            <a:avLst>
              <a:gd name="adj1" fmla="val 13381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23565" name="TextBox 109"/>
          <p:cNvSpPr txBox="1">
            <a:spLocks noChangeArrowheads="1"/>
          </p:cNvSpPr>
          <p:nvPr/>
        </p:nvSpPr>
        <p:spPr bwMode="auto">
          <a:xfrm>
            <a:off x="4714875" y="915988"/>
            <a:ext cx="857250" cy="366712"/>
          </a:xfrm>
          <a:prstGeom prst="rect">
            <a:avLst/>
          </a:prstGeom>
          <a:noFill/>
          <a:ln w="9525">
            <a:noFill/>
            <a:miter lim="800000"/>
            <a:headEnd/>
            <a:tailEnd/>
          </a:ln>
        </p:spPr>
        <p:txBody>
          <a:bodyPr>
            <a:spAutoFit/>
          </a:bodyPr>
          <a:lstStyle/>
          <a:p>
            <a:endParaRPr lang="zh-CN" altLang="en-US"/>
          </a:p>
        </p:txBody>
      </p:sp>
      <p:sp>
        <p:nvSpPr>
          <p:cNvPr id="23567" name="TextBox 128"/>
          <p:cNvSpPr txBox="1">
            <a:spLocks noChangeArrowheads="1"/>
          </p:cNvSpPr>
          <p:nvPr/>
        </p:nvSpPr>
        <p:spPr bwMode="auto">
          <a:xfrm>
            <a:off x="7786688" y="1214438"/>
            <a:ext cx="857250" cy="366712"/>
          </a:xfrm>
          <a:prstGeom prst="rect">
            <a:avLst/>
          </a:prstGeom>
          <a:noFill/>
          <a:ln w="9525">
            <a:noFill/>
            <a:miter lim="800000"/>
            <a:headEnd/>
            <a:tailEnd/>
          </a:ln>
        </p:spPr>
        <p:txBody>
          <a:bodyPr>
            <a:spAutoFit/>
          </a:bodyPr>
          <a:lstStyle/>
          <a:p>
            <a:endParaRPr lang="zh-CN" altLang="en-US"/>
          </a:p>
        </p:txBody>
      </p:sp>
      <p:sp>
        <p:nvSpPr>
          <p:cNvPr id="35" name="灯片编号占位符 5"/>
          <p:cNvSpPr>
            <a:spLocks noGrp="1"/>
          </p:cNvSpPr>
          <p:nvPr>
            <p:ph type="sldNum" sz="quarter" idx="12"/>
          </p:nvPr>
        </p:nvSpPr>
        <p:spPr>
          <a:xfrm>
            <a:off x="7010400" y="6381750"/>
            <a:ext cx="2133600" cy="476250"/>
          </a:xfrm>
        </p:spPr>
        <p:txBody>
          <a:bodyPr/>
          <a:lstStyle/>
          <a:p>
            <a:pPr>
              <a:defRPr/>
            </a:pPr>
            <a:fld id="{BC326324-4832-4CAE-AEDD-14E32FA86540}" type="slidenum">
              <a:rPr lang="en-US" altLang="zh-CN"/>
              <a:pPr>
                <a:defRPr/>
              </a:pPr>
              <a:t>14</a:t>
            </a:fld>
            <a:endParaRPr lang="en-US" altLang="zh-CN"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r>
              <a:rPr lang="en-US" altLang="zh-CN" sz="2400" dirty="0" smtClean="0">
                <a:cs typeface="Arial" charset="0"/>
              </a:rPr>
              <a:t>Weather Impact Forecast Based on Ensemble NWP Analysis</a:t>
            </a:r>
            <a:endParaRPr lang="en-US" altLang="zh-CN" sz="2400" dirty="0" smtClean="0"/>
          </a:p>
        </p:txBody>
      </p:sp>
      <p:sp>
        <p:nvSpPr>
          <p:cNvPr id="14339" name="Rectangle 3"/>
          <p:cNvSpPr>
            <a:spLocks noGrp="1" noChangeArrowheads="1"/>
          </p:cNvSpPr>
          <p:nvPr>
            <p:ph type="body" idx="4294967295"/>
          </p:nvPr>
        </p:nvSpPr>
        <p:spPr>
          <a:xfrm>
            <a:off x="228600" y="1600200"/>
            <a:ext cx="4114800" cy="5257800"/>
          </a:xfrm>
        </p:spPr>
        <p:txBody>
          <a:bodyPr/>
          <a:lstStyle/>
          <a:p>
            <a:r>
              <a:rPr lang="en-US" altLang="zh-CN" sz="1800" dirty="0" smtClean="0"/>
              <a:t>To deploy </a:t>
            </a:r>
            <a:r>
              <a:rPr lang="en-US" altLang="zh-CN" sz="1800" b="1" i="1" dirty="0" smtClean="0">
                <a:solidFill>
                  <a:srgbClr val="993366"/>
                </a:solidFill>
              </a:rPr>
              <a:t>weather impacted analysis and forecasting operations </a:t>
            </a:r>
            <a:r>
              <a:rPr lang="en-US" altLang="zh-CN" sz="1800" dirty="0" smtClean="0"/>
              <a:t>aiming at urban community and public health. </a:t>
            </a:r>
          </a:p>
          <a:p>
            <a:r>
              <a:rPr lang="en-US" altLang="zh-CN" sz="1800" dirty="0" smtClean="0"/>
              <a:t>Responsibilities:</a:t>
            </a:r>
          </a:p>
          <a:p>
            <a:pPr lvl="1"/>
            <a:r>
              <a:rPr lang="en-US" altLang="zh-CN" sz="1800" dirty="0" smtClean="0"/>
              <a:t>to develop more </a:t>
            </a:r>
            <a:r>
              <a:rPr lang="en-US" altLang="zh-CN" sz="1800" b="1" i="1" dirty="0" smtClean="0">
                <a:solidFill>
                  <a:srgbClr val="993366"/>
                </a:solidFill>
                <a:cs typeface="+mn-cs"/>
              </a:rPr>
              <a:t>specific forecasts and advisories </a:t>
            </a:r>
            <a:r>
              <a:rPr lang="en-US" altLang="zh-CN" sz="1800" dirty="0" smtClean="0"/>
              <a:t>for individuals, industries and government</a:t>
            </a:r>
          </a:p>
          <a:p>
            <a:pPr lvl="1"/>
            <a:r>
              <a:rPr lang="en-US" altLang="zh-CN" sz="1800" dirty="0" smtClean="0"/>
              <a:t>in the fields of weather impacted application, management and decision making at urban activities and issues of air quality, human health, aviation, transportation, as well as urban flood and power et al</a:t>
            </a:r>
            <a:endParaRPr lang="zh-CN" altLang="zh-CN" sz="1800" dirty="0"/>
          </a:p>
        </p:txBody>
      </p:sp>
      <p:sp>
        <p:nvSpPr>
          <p:cNvPr id="4" name="灯片编号占位符 5"/>
          <p:cNvSpPr>
            <a:spLocks noGrp="1"/>
          </p:cNvSpPr>
          <p:nvPr>
            <p:ph type="sldNum" sz="quarter" idx="12"/>
          </p:nvPr>
        </p:nvSpPr>
        <p:spPr>
          <a:xfrm>
            <a:off x="7010400" y="6381750"/>
            <a:ext cx="2133600" cy="476250"/>
          </a:xfrm>
        </p:spPr>
        <p:txBody>
          <a:bodyPr/>
          <a:lstStyle/>
          <a:p>
            <a:pPr>
              <a:defRPr/>
            </a:pPr>
            <a:fld id="{BC326324-4832-4CAE-AEDD-14E32FA86540}" type="slidenum">
              <a:rPr lang="en-US" altLang="zh-CN"/>
              <a:pPr>
                <a:defRPr/>
              </a:pPr>
              <a:t>15</a:t>
            </a:fld>
            <a:endParaRPr lang="en-US" altLang="zh-CN" dirty="0"/>
          </a:p>
        </p:txBody>
      </p:sp>
      <p:pic>
        <p:nvPicPr>
          <p:cNvPr id="6" name="Picture 5" descr="影响预报墙报"/>
          <p:cNvPicPr>
            <a:picLocks noChangeAspect="1" noChangeArrowheads="1"/>
          </p:cNvPicPr>
          <p:nvPr/>
        </p:nvPicPr>
        <p:blipFill>
          <a:blip r:embed="rId2" cstate="print"/>
          <a:srcRect t="5903" r="92" b="48480"/>
          <a:stretch>
            <a:fillRect/>
          </a:stretch>
        </p:blipFill>
        <p:spPr bwMode="auto">
          <a:xfrm>
            <a:off x="4191000" y="1524000"/>
            <a:ext cx="4648200" cy="449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a:grpSpLocks/>
          </p:cNvGrpSpPr>
          <p:nvPr/>
        </p:nvGrpSpPr>
        <p:grpSpPr bwMode="auto">
          <a:xfrm>
            <a:off x="228600" y="1295400"/>
            <a:ext cx="8724900" cy="4148138"/>
            <a:chOff x="0" y="1752600"/>
            <a:chExt cx="8724900" cy="4148138"/>
          </a:xfrm>
        </p:grpSpPr>
        <p:pic>
          <p:nvPicPr>
            <p:cNvPr id="13326" name="Picture 2" descr="C:\Documents and Settings\czq\桌面\1.JPG"/>
            <p:cNvPicPr>
              <a:picLocks noChangeAspect="1" noChangeArrowheads="1"/>
            </p:cNvPicPr>
            <p:nvPr/>
          </p:nvPicPr>
          <p:blipFill>
            <a:blip r:embed="rId2" cstate="print"/>
            <a:srcRect t="17221" b="23364"/>
            <a:stretch>
              <a:fillRect/>
            </a:stretch>
          </p:blipFill>
          <p:spPr bwMode="auto">
            <a:xfrm>
              <a:off x="0" y="1752600"/>
              <a:ext cx="8724900" cy="4148138"/>
            </a:xfrm>
            <a:prstGeom prst="rect">
              <a:avLst/>
            </a:prstGeom>
            <a:noFill/>
            <a:ln w="9525">
              <a:noFill/>
              <a:miter lim="800000"/>
              <a:headEnd/>
              <a:tailEnd/>
            </a:ln>
          </p:spPr>
        </p:pic>
        <p:grpSp>
          <p:nvGrpSpPr>
            <p:cNvPr id="3" name="Group 28"/>
            <p:cNvGrpSpPr>
              <a:grpSpLocks/>
            </p:cNvGrpSpPr>
            <p:nvPr/>
          </p:nvGrpSpPr>
          <p:grpSpPr bwMode="auto">
            <a:xfrm>
              <a:off x="1219200" y="2438400"/>
              <a:ext cx="5407025" cy="2400300"/>
              <a:chOff x="744" y="816"/>
              <a:chExt cx="3406" cy="1512"/>
            </a:xfrm>
          </p:grpSpPr>
          <p:pic>
            <p:nvPicPr>
              <p:cNvPr id="13328" name="Picture 18" descr="C:\Documents and Settings\czq\桌面\F9.png"/>
              <p:cNvPicPr>
                <a:picLocks noChangeAspect="1" noChangeArrowheads="1"/>
              </p:cNvPicPr>
              <p:nvPr/>
            </p:nvPicPr>
            <p:blipFill>
              <a:blip r:embed="rId3" cstate="print"/>
              <a:srcRect l="3085" t="10799" r="81519"/>
              <a:stretch>
                <a:fillRect/>
              </a:stretch>
            </p:blipFill>
            <p:spPr bwMode="auto">
              <a:xfrm>
                <a:off x="744" y="1083"/>
                <a:ext cx="316" cy="232"/>
              </a:xfrm>
              <a:prstGeom prst="rect">
                <a:avLst/>
              </a:prstGeom>
              <a:noFill/>
              <a:ln w="9525">
                <a:noFill/>
                <a:miter lim="800000"/>
                <a:headEnd/>
                <a:tailEnd/>
              </a:ln>
            </p:spPr>
          </p:pic>
          <p:pic>
            <p:nvPicPr>
              <p:cNvPr id="13329" name="Picture 17" descr="C:\Documents and Settings\czq\桌面\F8.png"/>
              <p:cNvPicPr>
                <a:picLocks noChangeAspect="1" noChangeArrowheads="1"/>
              </p:cNvPicPr>
              <p:nvPr/>
            </p:nvPicPr>
            <p:blipFill>
              <a:blip r:embed="rId4" cstate="print"/>
              <a:srcRect l="3944" t="18182" r="81584"/>
              <a:stretch>
                <a:fillRect/>
              </a:stretch>
            </p:blipFill>
            <p:spPr bwMode="auto">
              <a:xfrm>
                <a:off x="1416" y="816"/>
                <a:ext cx="272" cy="193"/>
              </a:xfrm>
              <a:prstGeom prst="rect">
                <a:avLst/>
              </a:prstGeom>
              <a:noFill/>
              <a:ln w="9525">
                <a:noFill/>
                <a:miter lim="800000"/>
                <a:headEnd/>
                <a:tailEnd/>
              </a:ln>
            </p:spPr>
          </p:pic>
          <p:pic>
            <p:nvPicPr>
              <p:cNvPr id="13330" name="Picture 16" descr="C:\Documents and Settings\czq\桌面\F7.png"/>
              <p:cNvPicPr>
                <a:picLocks noChangeAspect="1" noChangeArrowheads="1"/>
              </p:cNvPicPr>
              <p:nvPr/>
            </p:nvPicPr>
            <p:blipFill>
              <a:blip r:embed="rId5" cstate="print"/>
              <a:srcRect l="3796" t="8704" r="81021"/>
              <a:stretch>
                <a:fillRect/>
              </a:stretch>
            </p:blipFill>
            <p:spPr bwMode="auto">
              <a:xfrm>
                <a:off x="2328" y="1310"/>
                <a:ext cx="268" cy="204"/>
              </a:xfrm>
              <a:prstGeom prst="rect">
                <a:avLst/>
              </a:prstGeom>
              <a:noFill/>
              <a:ln w="9525">
                <a:noFill/>
                <a:miter lim="800000"/>
                <a:headEnd/>
                <a:tailEnd/>
              </a:ln>
            </p:spPr>
          </p:pic>
          <p:pic>
            <p:nvPicPr>
              <p:cNvPr id="13331" name="Picture 15" descr="C:\Documents and Settings\czq\桌面\F6.png"/>
              <p:cNvPicPr>
                <a:picLocks noChangeAspect="1" noChangeArrowheads="1"/>
              </p:cNvPicPr>
              <p:nvPr/>
            </p:nvPicPr>
            <p:blipFill>
              <a:blip r:embed="rId6" cstate="print"/>
              <a:srcRect l="3185" t="11220" r="80931"/>
              <a:stretch>
                <a:fillRect/>
              </a:stretch>
            </p:blipFill>
            <p:spPr bwMode="auto">
              <a:xfrm>
                <a:off x="1416" y="1468"/>
                <a:ext cx="316" cy="223"/>
              </a:xfrm>
              <a:prstGeom prst="rect">
                <a:avLst/>
              </a:prstGeom>
              <a:noFill/>
              <a:ln w="9525">
                <a:noFill/>
                <a:miter lim="800000"/>
                <a:headEnd/>
                <a:tailEnd/>
              </a:ln>
            </p:spPr>
          </p:pic>
          <p:pic>
            <p:nvPicPr>
              <p:cNvPr id="13332" name="Picture 14" descr="C:\Documents and Settings\czq\桌面\F5.png"/>
              <p:cNvPicPr>
                <a:picLocks noChangeAspect="1" noChangeArrowheads="1"/>
              </p:cNvPicPr>
              <p:nvPr/>
            </p:nvPicPr>
            <p:blipFill>
              <a:blip r:embed="rId7" cstate="print"/>
              <a:srcRect l="2951" t="10384" r="80869"/>
              <a:stretch>
                <a:fillRect/>
              </a:stretch>
            </p:blipFill>
            <p:spPr bwMode="auto">
              <a:xfrm>
                <a:off x="2136" y="1660"/>
                <a:ext cx="317" cy="222"/>
              </a:xfrm>
              <a:prstGeom prst="rect">
                <a:avLst/>
              </a:prstGeom>
              <a:noFill/>
              <a:ln w="9525" algn="ctr">
                <a:noFill/>
                <a:miter lim="800000"/>
                <a:headEnd/>
                <a:tailEnd/>
              </a:ln>
            </p:spPr>
          </p:pic>
          <p:pic>
            <p:nvPicPr>
              <p:cNvPr id="13333" name="Picture 13" descr="C:\Documents and Settings\czq\桌面\F4.png"/>
              <p:cNvPicPr>
                <a:picLocks noChangeAspect="1" noChangeArrowheads="1"/>
              </p:cNvPicPr>
              <p:nvPr/>
            </p:nvPicPr>
            <p:blipFill>
              <a:blip r:embed="rId8" cstate="print"/>
              <a:srcRect l="3236" t="11084" r="80655"/>
              <a:stretch>
                <a:fillRect/>
              </a:stretch>
            </p:blipFill>
            <p:spPr bwMode="auto">
              <a:xfrm>
                <a:off x="2808" y="2109"/>
                <a:ext cx="312" cy="219"/>
              </a:xfrm>
              <a:prstGeom prst="rect">
                <a:avLst/>
              </a:prstGeom>
              <a:noFill/>
              <a:ln w="9525">
                <a:noFill/>
                <a:miter lim="800000"/>
                <a:headEnd/>
                <a:tailEnd/>
              </a:ln>
            </p:spPr>
          </p:pic>
          <p:pic>
            <p:nvPicPr>
              <p:cNvPr id="13334" name="Picture 12" descr="C:\Documents and Settings\czq\桌面\F3.png"/>
              <p:cNvPicPr>
                <a:picLocks noChangeAspect="1" noChangeArrowheads="1"/>
              </p:cNvPicPr>
              <p:nvPr/>
            </p:nvPicPr>
            <p:blipFill>
              <a:blip r:embed="rId9" cstate="print"/>
              <a:srcRect l="2794" t="9958" r="80286"/>
              <a:stretch>
                <a:fillRect/>
              </a:stretch>
            </p:blipFill>
            <p:spPr bwMode="auto">
              <a:xfrm>
                <a:off x="3792" y="1776"/>
                <a:ext cx="358" cy="240"/>
              </a:xfrm>
              <a:prstGeom prst="rect">
                <a:avLst/>
              </a:prstGeom>
              <a:noFill/>
              <a:ln w="9525">
                <a:noFill/>
                <a:miter lim="800000"/>
                <a:headEnd/>
                <a:tailEnd/>
              </a:ln>
            </p:spPr>
          </p:pic>
          <p:pic>
            <p:nvPicPr>
              <p:cNvPr id="13335" name="Picture 11" descr="C:\Documents and Settings\czq\桌面\F2.png"/>
              <p:cNvPicPr>
                <a:picLocks noChangeAspect="1" noChangeArrowheads="1"/>
              </p:cNvPicPr>
              <p:nvPr/>
            </p:nvPicPr>
            <p:blipFill>
              <a:blip r:embed="rId10" cstate="print"/>
              <a:srcRect l="3612" t="8272" r="80717"/>
              <a:stretch>
                <a:fillRect/>
              </a:stretch>
            </p:blipFill>
            <p:spPr bwMode="auto">
              <a:xfrm>
                <a:off x="2760" y="1694"/>
                <a:ext cx="312" cy="232"/>
              </a:xfrm>
              <a:prstGeom prst="rect">
                <a:avLst/>
              </a:prstGeom>
              <a:noFill/>
              <a:ln w="9525">
                <a:noFill/>
                <a:miter lim="800000"/>
                <a:headEnd/>
                <a:tailEnd/>
              </a:ln>
            </p:spPr>
          </p:pic>
          <p:pic>
            <p:nvPicPr>
              <p:cNvPr id="13336" name="Picture 19" descr="C:\Documents and Settings\czq\桌面\F1.png"/>
              <p:cNvPicPr>
                <a:picLocks noChangeAspect="1" noChangeArrowheads="1"/>
              </p:cNvPicPr>
              <p:nvPr/>
            </p:nvPicPr>
            <p:blipFill>
              <a:blip r:embed="rId11" cstate="print"/>
              <a:srcRect l="2968" t="13699" r="80205" b="-3348"/>
              <a:stretch>
                <a:fillRect/>
              </a:stretch>
            </p:blipFill>
            <p:spPr bwMode="auto">
              <a:xfrm>
                <a:off x="3144" y="1406"/>
                <a:ext cx="357" cy="240"/>
              </a:xfrm>
              <a:prstGeom prst="rect">
                <a:avLst/>
              </a:prstGeom>
              <a:noFill/>
              <a:ln w="9525">
                <a:noFill/>
                <a:miter lim="800000"/>
                <a:headEnd/>
                <a:tailEnd/>
              </a:ln>
            </p:spPr>
          </p:pic>
        </p:grpSp>
      </p:grpSp>
      <p:sp>
        <p:nvSpPr>
          <p:cNvPr id="13317" name="Rectangle 29"/>
          <p:cNvSpPr>
            <a:spLocks noChangeArrowheads="1"/>
          </p:cNvSpPr>
          <p:nvPr/>
        </p:nvSpPr>
        <p:spPr bwMode="auto">
          <a:xfrm rot="-1929144">
            <a:off x="5734050" y="4008438"/>
            <a:ext cx="1811338" cy="336550"/>
          </a:xfrm>
          <a:prstGeom prst="rect">
            <a:avLst/>
          </a:prstGeom>
          <a:solidFill>
            <a:schemeClr val="bg1">
              <a:alpha val="70195"/>
            </a:schemeClr>
          </a:solidFill>
          <a:ln w="9525">
            <a:noFill/>
            <a:miter lim="800000"/>
            <a:headEnd/>
            <a:tailEnd/>
          </a:ln>
        </p:spPr>
        <p:txBody>
          <a:bodyPr wrap="none">
            <a:spAutoFit/>
          </a:bodyPr>
          <a:lstStyle/>
          <a:p>
            <a:r>
              <a:rPr lang="en-US" altLang="zh-CN" sz="1600" b="1">
                <a:solidFill>
                  <a:schemeClr val="accent2"/>
                </a:solidFill>
              </a:rPr>
              <a:t>Weather Briefing</a:t>
            </a:r>
          </a:p>
        </p:txBody>
      </p:sp>
      <p:sp>
        <p:nvSpPr>
          <p:cNvPr id="20" name="TextBox 14"/>
          <p:cNvSpPr txBox="1">
            <a:spLocks noChangeArrowheads="1"/>
          </p:cNvSpPr>
          <p:nvPr/>
        </p:nvSpPr>
        <p:spPr bwMode="auto">
          <a:xfrm>
            <a:off x="2514600" y="762000"/>
            <a:ext cx="4114800" cy="338554"/>
          </a:xfrm>
          <a:prstGeom prst="rect">
            <a:avLst/>
          </a:prstGeom>
          <a:gradFill>
            <a:gsLst>
              <a:gs pos="0">
                <a:srgbClr val="FFEFD1"/>
              </a:gs>
              <a:gs pos="64999">
                <a:srgbClr val="F0EBD5"/>
              </a:gs>
              <a:gs pos="100000">
                <a:srgbClr val="D1C39F"/>
              </a:gs>
            </a:gsLst>
            <a:lin ang="16200000" scaled="0"/>
          </a:gra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442913" indent="-442913">
              <a:defRPr/>
            </a:pPr>
            <a:r>
              <a:rPr lang="en-US" altLang="zh-CN" sz="1600" b="1" dirty="0">
                <a:solidFill>
                  <a:srgbClr val="0A0EB6"/>
                </a:solidFill>
              </a:rPr>
              <a:t>F-1: Forecast Planning &amp; Organization</a:t>
            </a:r>
          </a:p>
        </p:txBody>
      </p:sp>
      <p:sp>
        <p:nvSpPr>
          <p:cNvPr id="21" name="矩形 20"/>
          <p:cNvSpPr/>
          <p:nvPr/>
        </p:nvSpPr>
        <p:spPr>
          <a:xfrm>
            <a:off x="3276600" y="152400"/>
            <a:ext cx="2225289" cy="523220"/>
          </a:xfrm>
          <a:prstGeom prst="rect">
            <a:avLst/>
          </a:prstGeom>
          <a:solidFill>
            <a:srgbClr val="92D050"/>
          </a:solidFill>
        </p:spPr>
        <p:txBody>
          <a:bodyPr wrap="none">
            <a:spAutoFit/>
          </a:bodyPr>
          <a:lstStyle/>
          <a:p>
            <a:pPr>
              <a:defRPr/>
            </a:pPr>
            <a:r>
              <a:rPr lang="en-US" altLang="zh-CN"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宋体" pitchFamily="2" charset="-122"/>
              </a:rPr>
              <a:t>Organization</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宋体" pitchFamily="2" charset="-122"/>
            </a:endParaRPr>
          </a:p>
        </p:txBody>
      </p:sp>
      <p:sp>
        <p:nvSpPr>
          <p:cNvPr id="51227" name="TextBox 14"/>
          <p:cNvSpPr txBox="1">
            <a:spLocks noChangeArrowheads="1"/>
          </p:cNvSpPr>
          <p:nvPr/>
        </p:nvSpPr>
        <p:spPr bwMode="auto">
          <a:xfrm>
            <a:off x="0" y="5105400"/>
            <a:ext cx="7467600" cy="1138773"/>
          </a:xfrm>
          <a:prstGeom prst="rect">
            <a:avLst/>
          </a:prstGeom>
          <a:gradFill>
            <a:gsLst>
              <a:gs pos="0">
                <a:srgbClr val="000000"/>
              </a:gs>
              <a:gs pos="39999">
                <a:srgbClr val="0A128C"/>
              </a:gs>
              <a:gs pos="70000">
                <a:srgbClr val="181CC7"/>
              </a:gs>
              <a:gs pos="88000">
                <a:srgbClr val="7005D4"/>
              </a:gs>
              <a:gs pos="100000">
                <a:srgbClr val="8C3D91"/>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446088" indent="-446088">
              <a:defRPr/>
            </a:pPr>
            <a:r>
              <a:rPr lang="en-US" altLang="zh-CN" sz="2000" b="1" dirty="0">
                <a:solidFill>
                  <a:schemeClr val="bg1"/>
                </a:solidFill>
              </a:rPr>
              <a:t>Supporting </a:t>
            </a:r>
            <a:r>
              <a:rPr lang="en-US" altLang="zh-CN" sz="2000" b="1" dirty="0" smtClean="0">
                <a:solidFill>
                  <a:schemeClr val="bg1"/>
                </a:solidFill>
              </a:rPr>
              <a:t>sub-sections</a:t>
            </a:r>
            <a:r>
              <a:rPr lang="en-US" altLang="zh-CN" sz="2000" b="1" dirty="0">
                <a:solidFill>
                  <a:schemeClr val="bg1"/>
                </a:solidFill>
              </a:rPr>
              <a:t>:</a:t>
            </a:r>
            <a:endParaRPr lang="en-US" altLang="zh-CN" sz="2000" dirty="0">
              <a:solidFill>
                <a:schemeClr val="bg1"/>
              </a:solidFill>
            </a:endParaRPr>
          </a:p>
          <a:p>
            <a:pPr marL="357188" indent="-357188">
              <a:defRPr/>
            </a:pPr>
            <a:r>
              <a:rPr lang="en-US" altLang="zh-CN" sz="1600" b="1" dirty="0">
                <a:solidFill>
                  <a:srgbClr val="FFFF00"/>
                </a:solidFill>
              </a:rPr>
              <a:t>F-6: Weather and Environment Analysis based on Satellite Remote Sensing</a:t>
            </a:r>
          </a:p>
          <a:p>
            <a:pPr marL="357188" indent="-357188">
              <a:defRPr/>
            </a:pPr>
            <a:r>
              <a:rPr lang="en-US" altLang="zh-CN" sz="1600" b="1" dirty="0">
                <a:solidFill>
                  <a:srgbClr val="FFFF00"/>
                </a:solidFill>
              </a:rPr>
              <a:t>F-8: Regional NWP Application</a:t>
            </a:r>
          </a:p>
          <a:p>
            <a:pPr marL="357188" indent="-357188">
              <a:defRPr/>
            </a:pPr>
            <a:r>
              <a:rPr lang="en-US" altLang="zh-CN" sz="1600" b="1" dirty="0">
                <a:solidFill>
                  <a:srgbClr val="FFFF00"/>
                </a:solidFill>
              </a:rPr>
              <a:t>F-9: Subtropical </a:t>
            </a:r>
            <a:r>
              <a:rPr lang="en-US" altLang="zh-CN" sz="1600" b="1" dirty="0" smtClean="0">
                <a:solidFill>
                  <a:srgbClr val="FFFF00"/>
                </a:solidFill>
              </a:rPr>
              <a:t>Circulation </a:t>
            </a:r>
            <a:r>
              <a:rPr lang="en-US" altLang="zh-CN" sz="1600" b="1" dirty="0">
                <a:solidFill>
                  <a:srgbClr val="FFFF00"/>
                </a:solidFill>
              </a:rPr>
              <a:t>&amp;  Abnormal Characteristic Analysis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r>
              <a:rPr lang="en-US" altLang="zh-CN" sz="2400" dirty="0" smtClean="0">
                <a:cs typeface="Arial" charset="0"/>
              </a:rPr>
              <a:t>Supporting from Satellite Remote Sensing</a:t>
            </a:r>
            <a:endParaRPr lang="en-US" altLang="zh-CN" sz="2400" dirty="0" smtClean="0"/>
          </a:p>
        </p:txBody>
      </p:sp>
      <p:sp>
        <p:nvSpPr>
          <p:cNvPr id="4" name="灯片编号占位符 5"/>
          <p:cNvSpPr>
            <a:spLocks noGrp="1"/>
          </p:cNvSpPr>
          <p:nvPr>
            <p:ph type="sldNum" sz="quarter" idx="12"/>
          </p:nvPr>
        </p:nvSpPr>
        <p:spPr>
          <a:xfrm>
            <a:off x="6477000" y="6381750"/>
            <a:ext cx="2133600" cy="476250"/>
          </a:xfrm>
        </p:spPr>
        <p:txBody>
          <a:bodyPr/>
          <a:lstStyle/>
          <a:p>
            <a:pPr>
              <a:defRPr/>
            </a:pPr>
            <a:fld id="{BC326324-4832-4CAE-AEDD-14E32FA86540}" type="slidenum">
              <a:rPr lang="en-US" altLang="zh-CN"/>
              <a:pPr>
                <a:defRPr/>
              </a:pPr>
              <a:t>17</a:t>
            </a:fld>
            <a:endParaRPr lang="en-US" altLang="zh-CN" dirty="0"/>
          </a:p>
        </p:txBody>
      </p:sp>
      <p:pic>
        <p:nvPicPr>
          <p:cNvPr id="5" name="Picture 2" descr="http://www.qrcoolx.com/Chart/2012_11_Chart/c6e0f2b5173d55ad0f69a5f16713bc60.png"/>
          <p:cNvPicPr>
            <a:picLocks noChangeAspect="1" noChangeArrowheads="1"/>
          </p:cNvPicPr>
          <p:nvPr/>
        </p:nvPicPr>
        <p:blipFill>
          <a:blip r:embed="rId2" cstate="print"/>
          <a:srcRect b="10479"/>
          <a:stretch>
            <a:fillRect/>
          </a:stretch>
        </p:blipFill>
        <p:spPr bwMode="auto">
          <a:xfrm>
            <a:off x="0" y="838200"/>
            <a:ext cx="905352" cy="890861"/>
          </a:xfrm>
          <a:prstGeom prst="rect">
            <a:avLst/>
          </a:prstGeom>
          <a:noFill/>
        </p:spPr>
      </p:pic>
      <p:pic>
        <p:nvPicPr>
          <p:cNvPr id="6" name="Picture 3" descr="N:\业务\文化建设\新建文件夹 (2)\信息处理分析\海洋遥感系统.jpg"/>
          <p:cNvPicPr preferRelativeResize="0">
            <a:picLocks noChangeArrowheads="1"/>
          </p:cNvPicPr>
          <p:nvPr/>
        </p:nvPicPr>
        <p:blipFill>
          <a:blip r:embed="rId3" cstate="print"/>
          <a:srcRect/>
          <a:stretch>
            <a:fillRect/>
          </a:stretch>
        </p:blipFill>
        <p:spPr bwMode="auto">
          <a:xfrm>
            <a:off x="4114800" y="1295400"/>
            <a:ext cx="1812925" cy="1090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5" descr="N:\业务\文化建设\新建文件夹 (2)\信息处理分析\静止卫星处理系统.jpg"/>
          <p:cNvPicPr preferRelativeResize="0">
            <a:picLocks noChangeArrowheads="1"/>
          </p:cNvPicPr>
          <p:nvPr/>
        </p:nvPicPr>
        <p:blipFill>
          <a:blip r:embed="rId4" cstate="print"/>
          <a:srcRect/>
          <a:stretch>
            <a:fillRect/>
          </a:stretch>
        </p:blipFill>
        <p:spPr bwMode="auto">
          <a:xfrm>
            <a:off x="6400800" y="1319212"/>
            <a:ext cx="1928813" cy="1271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组合 38"/>
          <p:cNvGrpSpPr>
            <a:grpSpLocks/>
          </p:cNvGrpSpPr>
          <p:nvPr/>
        </p:nvGrpSpPr>
        <p:grpSpPr bwMode="auto">
          <a:xfrm>
            <a:off x="3733800" y="4419600"/>
            <a:ext cx="2590800" cy="2167354"/>
            <a:chOff x="0" y="3142474"/>
            <a:chExt cx="2880000" cy="2333894"/>
          </a:xfrm>
        </p:grpSpPr>
        <p:pic>
          <p:nvPicPr>
            <p:cNvPr id="9" name="Picture 2"/>
            <p:cNvPicPr preferRelativeResize="0">
              <a:picLocks noChangeArrowheads="1"/>
            </p:cNvPicPr>
            <p:nvPr/>
          </p:nvPicPr>
          <p:blipFill>
            <a:blip r:embed="rId5" cstate="print"/>
            <a:srcRect b="4535"/>
            <a:stretch>
              <a:fillRect/>
            </a:stretch>
          </p:blipFill>
          <p:spPr bwMode="auto">
            <a:xfrm>
              <a:off x="0" y="3142474"/>
              <a:ext cx="2880000" cy="192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34"/>
            <p:cNvSpPr txBox="1">
              <a:spLocks noChangeArrowheads="1"/>
            </p:cNvSpPr>
            <p:nvPr/>
          </p:nvSpPr>
          <p:spPr bwMode="auto">
            <a:xfrm>
              <a:off x="0" y="5111799"/>
              <a:ext cx="2625882" cy="364569"/>
            </a:xfrm>
            <a:prstGeom prst="rect">
              <a:avLst/>
            </a:prstGeom>
            <a:noFill/>
            <a:ln w="9525">
              <a:noFill/>
              <a:miter lim="800000"/>
              <a:headEnd/>
              <a:tailEnd/>
            </a:ln>
          </p:spPr>
          <p:txBody>
            <a:bodyPr wrap="square">
              <a:spAutoFit/>
            </a:bodyPr>
            <a:lstStyle/>
            <a:p>
              <a:pPr algn="ctr"/>
              <a:r>
                <a:rPr lang="en-US" altLang="zh-CN" sz="1600" dirty="0" smtClean="0"/>
                <a:t>Typhoon monitoring</a:t>
              </a:r>
              <a:endParaRPr lang="zh-CN" altLang="en-US" sz="1600" dirty="0"/>
            </a:p>
          </p:txBody>
        </p:sp>
      </p:grpSp>
      <p:grpSp>
        <p:nvGrpSpPr>
          <p:cNvPr id="11" name="组合 39"/>
          <p:cNvGrpSpPr>
            <a:grpSpLocks/>
          </p:cNvGrpSpPr>
          <p:nvPr/>
        </p:nvGrpSpPr>
        <p:grpSpPr bwMode="auto">
          <a:xfrm>
            <a:off x="4038600" y="2590800"/>
            <a:ext cx="1965325" cy="1681227"/>
            <a:chOff x="1763438" y="3571876"/>
            <a:chExt cx="2880000" cy="2560503"/>
          </a:xfrm>
        </p:grpSpPr>
        <p:pic>
          <p:nvPicPr>
            <p:cNvPr id="12" name="Picture 12" descr="L:\新大楼业务平台\遥感平台汇报\封面.JPG"/>
            <p:cNvPicPr preferRelativeResize="0">
              <a:picLocks noChangeArrowheads="1"/>
            </p:cNvPicPr>
            <p:nvPr/>
          </p:nvPicPr>
          <p:blipFill>
            <a:blip r:embed="rId6" cstate="print"/>
            <a:srcRect/>
            <a:stretch>
              <a:fillRect/>
            </a:stretch>
          </p:blipFill>
          <p:spPr bwMode="auto">
            <a:xfrm>
              <a:off x="1763438" y="3571876"/>
              <a:ext cx="2880000" cy="192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35"/>
            <p:cNvSpPr txBox="1">
              <a:spLocks noChangeArrowheads="1"/>
            </p:cNvSpPr>
            <p:nvPr/>
          </p:nvSpPr>
          <p:spPr bwMode="auto">
            <a:xfrm>
              <a:off x="1785645" y="5429265"/>
              <a:ext cx="2769393" cy="703114"/>
            </a:xfrm>
            <a:prstGeom prst="rect">
              <a:avLst/>
            </a:prstGeom>
            <a:noFill/>
            <a:ln w="9525">
              <a:noFill/>
              <a:miter lim="800000"/>
              <a:headEnd/>
              <a:tailEnd/>
            </a:ln>
          </p:spPr>
          <p:txBody>
            <a:bodyPr wrap="square">
              <a:spAutoFit/>
            </a:bodyPr>
            <a:lstStyle/>
            <a:p>
              <a:pPr algn="ctr"/>
              <a:r>
                <a:rPr lang="en-US" altLang="zh-CN" sz="1200" dirty="0" smtClean="0"/>
                <a:t>Thermal condition monitoring</a:t>
              </a:r>
              <a:endParaRPr lang="zh-CN" altLang="en-US" sz="1200" dirty="0"/>
            </a:p>
          </p:txBody>
        </p:sp>
      </p:grpSp>
      <p:grpSp>
        <p:nvGrpSpPr>
          <p:cNvPr id="14" name="组合 41"/>
          <p:cNvGrpSpPr>
            <a:grpSpLocks/>
          </p:cNvGrpSpPr>
          <p:nvPr/>
        </p:nvGrpSpPr>
        <p:grpSpPr bwMode="auto">
          <a:xfrm>
            <a:off x="6367462" y="2819400"/>
            <a:ext cx="2243138" cy="1581150"/>
            <a:chOff x="5763966" y="4429132"/>
            <a:chExt cx="2880000" cy="2143140"/>
          </a:xfrm>
        </p:grpSpPr>
        <p:pic>
          <p:nvPicPr>
            <p:cNvPr id="15" name="Picture 11" descr="L:\新大楼业务平台\遥感平台汇报\系统大雾典型产品1.jpg"/>
            <p:cNvPicPr preferRelativeResize="0">
              <a:picLocks noChangeArrowheads="1"/>
            </p:cNvPicPr>
            <p:nvPr/>
          </p:nvPicPr>
          <p:blipFill>
            <a:blip r:embed="rId7" cstate="print"/>
            <a:srcRect/>
            <a:stretch>
              <a:fillRect/>
            </a:stretch>
          </p:blipFill>
          <p:spPr bwMode="auto">
            <a:xfrm>
              <a:off x="5763966" y="4429132"/>
              <a:ext cx="2880000" cy="192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37"/>
            <p:cNvSpPr txBox="1">
              <a:spLocks noChangeArrowheads="1"/>
            </p:cNvSpPr>
            <p:nvPr/>
          </p:nvSpPr>
          <p:spPr bwMode="auto">
            <a:xfrm>
              <a:off x="6072198" y="6233718"/>
              <a:ext cx="2286016" cy="338554"/>
            </a:xfrm>
            <a:prstGeom prst="rect">
              <a:avLst/>
            </a:prstGeom>
            <a:noFill/>
            <a:ln w="9525">
              <a:noFill/>
              <a:miter lim="800000"/>
              <a:headEnd/>
              <a:tailEnd/>
            </a:ln>
          </p:spPr>
          <p:txBody>
            <a:bodyPr>
              <a:spAutoFit/>
            </a:bodyPr>
            <a:lstStyle/>
            <a:p>
              <a:pPr algn="ctr"/>
              <a:r>
                <a:rPr lang="en-US" altLang="zh-CN" sz="1600" dirty="0" smtClean="0"/>
                <a:t>Fog monitoring</a:t>
              </a:r>
              <a:endParaRPr lang="zh-CN" altLang="en-US" sz="1600" dirty="0"/>
            </a:p>
          </p:txBody>
        </p:sp>
      </p:grpSp>
      <p:pic>
        <p:nvPicPr>
          <p:cNvPr id="17" name="Picture 2" descr="scssa_sqpm_201106150034"/>
          <p:cNvPicPr preferRelativeResize="0">
            <a:picLocks noChangeArrowheads="1"/>
          </p:cNvPicPr>
          <p:nvPr/>
        </p:nvPicPr>
        <p:blipFill>
          <a:blip r:embed="rId8" cstate="print"/>
          <a:srcRect l="4883"/>
          <a:stretch>
            <a:fillRect/>
          </a:stretch>
        </p:blipFill>
        <p:spPr bwMode="auto">
          <a:xfrm>
            <a:off x="6918325" y="4419600"/>
            <a:ext cx="1692275" cy="1331912"/>
          </a:xfrm>
          <a:prstGeom prst="rect">
            <a:avLst/>
          </a:prstGeom>
          <a:ln>
            <a:noFill/>
          </a:ln>
          <a:effectLst>
            <a:outerShdw blurRad="292100" dist="139700" dir="2700000" algn="tl" rotWithShape="0">
              <a:srgbClr val="333333">
                <a:alpha val="65000"/>
              </a:srgbClr>
            </a:outerShdw>
          </a:effectLst>
        </p:spPr>
      </p:pic>
      <p:pic>
        <p:nvPicPr>
          <p:cNvPr id="18" name="图片 2" descr="sh_rdclass1_201008051316_ori"/>
          <p:cNvPicPr>
            <a:picLocks noChangeAspect="1" noChangeArrowheads="1"/>
          </p:cNvPicPr>
          <p:nvPr/>
        </p:nvPicPr>
        <p:blipFill>
          <a:blip r:embed="rId9" cstate="print"/>
          <a:srcRect l="10214" r="6413"/>
          <a:stretch>
            <a:fillRect/>
          </a:stretch>
        </p:blipFill>
        <p:spPr bwMode="auto">
          <a:xfrm>
            <a:off x="5867400" y="4876800"/>
            <a:ext cx="1408112" cy="1790938"/>
          </a:xfrm>
          <a:prstGeom prst="rect">
            <a:avLst/>
          </a:prstGeom>
          <a:noFill/>
          <a:ln w="9525">
            <a:noFill/>
            <a:miter lim="800000"/>
            <a:headEnd/>
            <a:tailEnd/>
          </a:ln>
          <a:effectLst>
            <a:prstShdw prst="shdw13" dist="53882" dir="13500000">
              <a:schemeClr val="bg2">
                <a:alpha val="50000"/>
              </a:schemeClr>
            </a:prstShdw>
          </a:effectLst>
        </p:spPr>
      </p:pic>
      <p:sp>
        <p:nvSpPr>
          <p:cNvPr id="14339" name="Rectangle 3"/>
          <p:cNvSpPr>
            <a:spLocks noGrp="1" noChangeArrowheads="1"/>
          </p:cNvSpPr>
          <p:nvPr>
            <p:ph type="body" idx="4294967295"/>
          </p:nvPr>
        </p:nvSpPr>
        <p:spPr>
          <a:xfrm>
            <a:off x="76200" y="2362200"/>
            <a:ext cx="3657600" cy="3352800"/>
          </a:xfrm>
          <a:solidFill>
            <a:schemeClr val="bg1"/>
          </a:solidFill>
        </p:spPr>
        <p:txBody>
          <a:bodyPr/>
          <a:lstStyle/>
          <a:p>
            <a:r>
              <a:rPr lang="en-US" altLang="zh-CN" sz="2000" dirty="0" smtClean="0"/>
              <a:t>Positions:</a:t>
            </a:r>
          </a:p>
          <a:p>
            <a:pPr lvl="1"/>
            <a:r>
              <a:rPr lang="en-US" altLang="zh-CN" sz="1800" dirty="0" smtClean="0"/>
              <a:t>remote sensing monitoring and dynamic analysis of East China regional </a:t>
            </a:r>
            <a:r>
              <a:rPr lang="en-US" altLang="zh-CN" sz="1800" i="1" dirty="0" smtClean="0">
                <a:solidFill>
                  <a:srgbClr val="C00000"/>
                </a:solidFill>
              </a:rPr>
              <a:t>weather and environment</a:t>
            </a:r>
          </a:p>
          <a:p>
            <a:pPr lvl="1"/>
            <a:endParaRPr lang="en-US" altLang="zh-CN" sz="1800" i="1" dirty="0" smtClean="0">
              <a:solidFill>
                <a:srgbClr val="C00000"/>
              </a:solidFill>
            </a:endParaRPr>
          </a:p>
          <a:p>
            <a:pPr lvl="1"/>
            <a:r>
              <a:rPr lang="en-US" altLang="zh-CN" sz="1800" dirty="0" smtClean="0"/>
              <a:t>meteorological remote sensing analysis and environmental remote sensing analysis.</a:t>
            </a:r>
            <a:endParaRPr lang="zh-CN" altLang="zh-CN" sz="18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b="1" dirty="0" smtClean="0">
                <a:solidFill>
                  <a:schemeClr val="accent6">
                    <a:lumMod val="75000"/>
                  </a:schemeClr>
                </a:solidFill>
              </a:rPr>
              <a:t>R</a:t>
            </a:r>
            <a:r>
              <a:rPr lang="en-US" altLang="zh-CN" b="1" dirty="0" smtClean="0">
                <a:solidFill>
                  <a:schemeClr val="accent6">
                    <a:lumMod val="75000"/>
                  </a:schemeClr>
                </a:solidFill>
              </a:rPr>
              <a:t>egional </a:t>
            </a:r>
            <a:r>
              <a:rPr lang="en-US" altLang="zh-CN" sz="4800" b="1" dirty="0" smtClean="0">
                <a:solidFill>
                  <a:schemeClr val="accent6">
                    <a:lumMod val="75000"/>
                  </a:schemeClr>
                </a:solidFill>
              </a:rPr>
              <a:t>N</a:t>
            </a:r>
            <a:r>
              <a:rPr lang="en-US" altLang="zh-CN" b="1" dirty="0" smtClean="0">
                <a:solidFill>
                  <a:schemeClr val="accent6">
                    <a:lumMod val="75000"/>
                  </a:schemeClr>
                </a:solidFill>
              </a:rPr>
              <a:t>WP </a:t>
            </a:r>
            <a:r>
              <a:rPr lang="en-US" altLang="zh-CN" sz="4800" b="1" dirty="0" smtClean="0">
                <a:solidFill>
                  <a:schemeClr val="accent6">
                    <a:lumMod val="75000"/>
                  </a:schemeClr>
                </a:solidFill>
              </a:rPr>
              <a:t>A</a:t>
            </a:r>
            <a:r>
              <a:rPr lang="en-US" altLang="zh-CN" b="1" dirty="0" smtClean="0">
                <a:solidFill>
                  <a:schemeClr val="accent6">
                    <a:lumMod val="75000"/>
                  </a:schemeClr>
                </a:solidFill>
              </a:rPr>
              <a:t>pplication</a:t>
            </a:r>
            <a:endParaRPr lang="en-US" altLang="zh-CN" b="1" dirty="0">
              <a:solidFill>
                <a:schemeClr val="accent6">
                  <a:lumMod val="75000"/>
                </a:schemeClr>
              </a:solidFill>
              <a:ea typeface="宋体" charset="-122"/>
            </a:endParaRPr>
          </a:p>
        </p:txBody>
      </p:sp>
      <p:pic>
        <p:nvPicPr>
          <p:cNvPr id="52227" name="Picture 2"/>
          <p:cNvPicPr>
            <a:picLocks noChangeAspect="1" noChangeArrowheads="1"/>
          </p:cNvPicPr>
          <p:nvPr/>
        </p:nvPicPr>
        <p:blipFill>
          <a:blip r:embed="rId2" cstate="print"/>
          <a:srcRect/>
          <a:stretch>
            <a:fillRect/>
          </a:stretch>
        </p:blipFill>
        <p:spPr bwMode="auto">
          <a:xfrm>
            <a:off x="573088" y="1412875"/>
            <a:ext cx="7815262" cy="4602163"/>
          </a:xfrm>
          <a:prstGeom prst="rect">
            <a:avLst/>
          </a:prstGeom>
          <a:noFill/>
          <a:ln w="9525">
            <a:noFill/>
            <a:miter lim="800000"/>
            <a:headEnd/>
            <a:tailEnd/>
          </a:ln>
        </p:spPr>
      </p:pic>
      <p:sp>
        <p:nvSpPr>
          <p:cNvPr id="52228" name="TextBox 4"/>
          <p:cNvSpPr txBox="1">
            <a:spLocks noChangeArrowheads="1"/>
          </p:cNvSpPr>
          <p:nvPr/>
        </p:nvSpPr>
        <p:spPr bwMode="auto">
          <a:xfrm>
            <a:off x="900113" y="6237288"/>
            <a:ext cx="9144000" cy="400050"/>
          </a:xfrm>
          <a:prstGeom prst="rect">
            <a:avLst/>
          </a:prstGeom>
          <a:noFill/>
          <a:ln w="9525">
            <a:noFill/>
            <a:miter lim="800000"/>
            <a:headEnd/>
            <a:tailEnd/>
          </a:ln>
        </p:spPr>
        <p:txBody>
          <a:bodyPr>
            <a:spAutoFit/>
          </a:bodyPr>
          <a:lstStyle/>
          <a:p>
            <a:r>
              <a:rPr lang="en-US" altLang="zh-CN" sz="2000" b="1">
                <a:solidFill>
                  <a:srgbClr val="FF0000"/>
                </a:solidFill>
              </a:rPr>
              <a:t>Regional Ensemble </a:t>
            </a:r>
            <a:r>
              <a:rPr lang="en-US" altLang="zh-CN" sz="2000" b="1">
                <a:solidFill>
                  <a:srgbClr val="FF0000"/>
                </a:solidFill>
                <a:sym typeface="Wingdings" pitchFamily="2" charset="2"/>
              </a:rPr>
              <a:t> Regional Deterministic  Rapid Refresh</a:t>
            </a:r>
            <a:endParaRPr lang="zh-CN" altLang="en-US" sz="2000" b="1">
              <a:solidFill>
                <a:srgbClr val="FF0000"/>
              </a:solidFill>
            </a:endParaRPr>
          </a:p>
        </p:txBody>
      </p:sp>
      <p:sp>
        <p:nvSpPr>
          <p:cNvPr id="7" name="矩形 6"/>
          <p:cNvSpPr/>
          <p:nvPr/>
        </p:nvSpPr>
        <p:spPr>
          <a:xfrm>
            <a:off x="323850" y="1484313"/>
            <a:ext cx="8424863" cy="273685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p:cNvPicPr>
            <a:picLocks noChangeAspect="1" noChangeArrowheads="1"/>
          </p:cNvPicPr>
          <p:nvPr/>
        </p:nvPicPr>
        <p:blipFill>
          <a:blip r:embed="rId2" cstate="print"/>
          <a:srcRect/>
          <a:stretch>
            <a:fillRect/>
          </a:stretch>
        </p:blipFill>
        <p:spPr bwMode="auto">
          <a:xfrm>
            <a:off x="7512472" y="142852"/>
            <a:ext cx="1631528" cy="1357322"/>
          </a:xfrm>
          <a:prstGeom prst="rect">
            <a:avLst/>
          </a:prstGeom>
          <a:noFill/>
          <a:ln w="9525">
            <a:noFill/>
            <a:miter lim="800000"/>
            <a:headEnd/>
            <a:tailEnd/>
          </a:ln>
        </p:spPr>
      </p:pic>
      <p:sp>
        <p:nvSpPr>
          <p:cNvPr id="32" name="矩形 31"/>
          <p:cNvSpPr/>
          <p:nvPr/>
        </p:nvSpPr>
        <p:spPr>
          <a:xfrm>
            <a:off x="0" y="5952880"/>
            <a:ext cx="9144000" cy="905120"/>
          </a:xfrm>
          <a:prstGeom prst="rect">
            <a:avLst/>
          </a:prstGeom>
        </p:spPr>
        <p:txBody>
          <a:bodyPr wrap="square">
            <a:spAutoFit/>
          </a:bodyPr>
          <a:lstStyle/>
          <a:p>
            <a:pPr>
              <a:buFont typeface="Wingdings" pitchFamily="2" charset="2"/>
              <a:buChar char="u"/>
            </a:pPr>
            <a:r>
              <a:rPr lang="en-US" altLang="zh-CN" sz="1400" dirty="0" smtClean="0">
                <a:latin typeface="微软雅黑" pitchFamily="34" charset="-122"/>
                <a:ea typeface="微软雅黑" pitchFamily="34" charset="-122"/>
              </a:rPr>
              <a:t> </a:t>
            </a:r>
            <a:r>
              <a:rPr lang="en-US" altLang="zh-CN" sz="1200" dirty="0" smtClean="0">
                <a:latin typeface="微软雅黑" pitchFamily="34" charset="-122"/>
                <a:ea typeface="微软雅黑" pitchFamily="34" charset="-122"/>
              </a:rPr>
              <a:t>To build up a NWP application and supporting platform </a:t>
            </a:r>
          </a:p>
          <a:p>
            <a:pPr>
              <a:lnSpc>
                <a:spcPts val="2500"/>
              </a:lnSpc>
              <a:buFont typeface="Wingdings" pitchFamily="2" charset="2"/>
              <a:buChar char="u"/>
            </a:pPr>
            <a:r>
              <a:rPr lang="en-US" altLang="zh-CN" sz="1200" dirty="0" smtClean="0">
                <a:latin typeface="微软雅黑" pitchFamily="34" charset="-122"/>
                <a:ea typeface="微软雅黑" pitchFamily="34" charset="-122"/>
              </a:rPr>
              <a:t> To </a:t>
            </a:r>
            <a:r>
              <a:rPr lang="en-US" altLang="zh-CN" sz="1200" dirty="0">
                <a:latin typeface="微软雅黑" pitchFamily="34" charset="-122"/>
                <a:ea typeface="微软雅黑" pitchFamily="34" charset="-122"/>
              </a:rPr>
              <a:t>provide information of  </a:t>
            </a:r>
            <a:r>
              <a:rPr lang="en-US" altLang="zh-CN" sz="1200" dirty="0" smtClean="0">
                <a:latin typeface="微软雅黑" pitchFamily="34" charset="-122"/>
                <a:ea typeface="微软雅黑" pitchFamily="34" charset="-122"/>
              </a:rPr>
              <a:t>uncertainty, most </a:t>
            </a:r>
            <a:r>
              <a:rPr lang="en-US" altLang="zh-CN" sz="1200" dirty="0">
                <a:latin typeface="微软雅黑" pitchFamily="34" charset="-122"/>
                <a:ea typeface="微软雅黑" pitchFamily="34" charset="-122"/>
              </a:rPr>
              <a:t>likelihood of weather </a:t>
            </a:r>
            <a:r>
              <a:rPr lang="en-US" altLang="zh-CN" sz="1200" dirty="0" smtClean="0">
                <a:latin typeface="微软雅黑" pitchFamily="34" charset="-122"/>
                <a:ea typeface="微软雅黑" pitchFamily="34" charset="-122"/>
              </a:rPr>
              <a:t>systems</a:t>
            </a:r>
          </a:p>
          <a:p>
            <a:pPr>
              <a:lnSpc>
                <a:spcPts val="2500"/>
              </a:lnSpc>
              <a:buFont typeface="Wingdings" pitchFamily="2" charset="2"/>
              <a:buChar char="u"/>
            </a:pPr>
            <a:r>
              <a:rPr lang="en-US" altLang="zh-CN" sz="1200" dirty="0" smtClean="0">
                <a:latin typeface="微软雅黑" pitchFamily="34" charset="-122"/>
                <a:ea typeface="微软雅黑" pitchFamily="34" charset="-122"/>
              </a:rPr>
              <a:t> To </a:t>
            </a:r>
            <a:r>
              <a:rPr lang="en-US" altLang="zh-CN" sz="1200" dirty="0">
                <a:latin typeface="微软雅黑" pitchFamily="34" charset="-122"/>
                <a:ea typeface="微软雅黑" pitchFamily="34" charset="-122"/>
              </a:rPr>
              <a:t>carry out real-time parallel run by modifying sensitive parameters and to give guidance for better use of the </a:t>
            </a:r>
            <a:r>
              <a:rPr lang="en-US" altLang="zh-CN" sz="1200" dirty="0" smtClean="0">
                <a:latin typeface="微软雅黑" pitchFamily="34" charset="-122"/>
                <a:ea typeface="微软雅黑" pitchFamily="34" charset="-122"/>
              </a:rPr>
              <a:t>results</a:t>
            </a:r>
            <a:endParaRPr lang="zh-CN" altLang="en-US" sz="1200" dirty="0"/>
          </a:p>
        </p:txBody>
      </p:sp>
      <p:pic>
        <p:nvPicPr>
          <p:cNvPr id="34" name="Picture 6" descr="http://172.21.15.10/index.php?controller=listpic&amp;action=get&amp;f=ZmlsZTovLy9ob21lL3VwbG9hZC9lYy8yMDEzMDMxMDIwL21tMl8yMDEzMDMxMDIwbl81MDBfMjAucG5n&amp;pid=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2434412" cy="23723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ttp://172.21.15.10/index.php?controller=listpic&amp;action=get&amp;f=ZmlsZTovLy9kYXRhL2xpai9vcGVyYXRpb24vd3JmM2ttL2ZvcmVjYXN0LzIwMTEwNzMxMDgvbW00N18yMDExMDczMTA4ZF85OTlfMDYuZ2lm&amp;pid=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3429000"/>
            <a:ext cx="2286000" cy="2464880"/>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11"/>
          <p:cNvSpPr>
            <a:spLocks/>
          </p:cNvSpPr>
          <p:nvPr/>
        </p:nvSpPr>
        <p:spPr bwMode="auto">
          <a:xfrm>
            <a:off x="3429000" y="4419600"/>
            <a:ext cx="466839" cy="881623"/>
          </a:xfrm>
          <a:custGeom>
            <a:avLst/>
            <a:gdLst>
              <a:gd name="T0" fmla="*/ 1036535 w 862"/>
              <a:gd name="T1" fmla="*/ 0 h 953"/>
              <a:gd name="T2" fmla="*/ 1094751 w 862"/>
              <a:gd name="T3" fmla="*/ 473801 h 953"/>
              <a:gd name="T4" fmla="*/ 1036535 w 862"/>
              <a:gd name="T5" fmla="*/ 869467 h 953"/>
              <a:gd name="T6" fmla="*/ 806509 w 862"/>
              <a:gd name="T7" fmla="*/ 1185335 h 953"/>
              <a:gd name="T8" fmla="*/ 403255 w 862"/>
              <a:gd name="T9" fmla="*/ 1501202 h 953"/>
              <a:gd name="T10" fmla="*/ 0 w 862"/>
              <a:gd name="T11" fmla="*/ 1659136 h 953"/>
              <a:gd name="T12" fmla="*/ 0 60000 65536"/>
              <a:gd name="T13" fmla="*/ 0 60000 65536"/>
              <a:gd name="T14" fmla="*/ 0 60000 65536"/>
              <a:gd name="T15" fmla="*/ 0 60000 65536"/>
              <a:gd name="T16" fmla="*/ 0 60000 65536"/>
              <a:gd name="T17" fmla="*/ 0 60000 65536"/>
              <a:gd name="T18" fmla="*/ 0 w 862"/>
              <a:gd name="T19" fmla="*/ 0 h 953"/>
              <a:gd name="T20" fmla="*/ 862 w 862"/>
              <a:gd name="T21" fmla="*/ 953 h 953"/>
              <a:gd name="connsiteX0" fmla="*/ 9466 w 10000"/>
              <a:gd name="connsiteY0" fmla="*/ 0 h 11006"/>
              <a:gd name="connsiteX1" fmla="*/ 10000 w 10000"/>
              <a:gd name="connsiteY1" fmla="*/ 2854 h 11006"/>
              <a:gd name="connsiteX2" fmla="*/ 9466 w 10000"/>
              <a:gd name="connsiteY2" fmla="*/ 5236 h 11006"/>
              <a:gd name="connsiteX3" fmla="*/ 7367 w 10000"/>
              <a:gd name="connsiteY3" fmla="*/ 7146 h 11006"/>
              <a:gd name="connsiteX4" fmla="*/ 3677 w 10000"/>
              <a:gd name="connsiteY4" fmla="*/ 9045 h 11006"/>
              <a:gd name="connsiteX5" fmla="*/ 1309 w 10000"/>
              <a:gd name="connsiteY5" fmla="*/ 10991 h 11006"/>
              <a:gd name="connsiteX6" fmla="*/ 0 w 10000"/>
              <a:gd name="connsiteY6" fmla="*/ 10000 h 11006"/>
              <a:gd name="connsiteX0" fmla="*/ 9466 w 10000"/>
              <a:gd name="connsiteY0" fmla="*/ 0 h 11006"/>
              <a:gd name="connsiteX1" fmla="*/ 10000 w 10000"/>
              <a:gd name="connsiteY1" fmla="*/ 2854 h 11006"/>
              <a:gd name="connsiteX2" fmla="*/ 9466 w 10000"/>
              <a:gd name="connsiteY2" fmla="*/ 5236 h 11006"/>
              <a:gd name="connsiteX3" fmla="*/ 7367 w 10000"/>
              <a:gd name="connsiteY3" fmla="*/ 7146 h 11006"/>
              <a:gd name="connsiteX4" fmla="*/ 4611 w 10000"/>
              <a:gd name="connsiteY4" fmla="*/ 9736 h 11006"/>
              <a:gd name="connsiteX5" fmla="*/ 1309 w 10000"/>
              <a:gd name="connsiteY5" fmla="*/ 10991 h 11006"/>
              <a:gd name="connsiteX6" fmla="*/ 0 w 10000"/>
              <a:gd name="connsiteY6" fmla="*/ 10000 h 11006"/>
              <a:gd name="connsiteX0" fmla="*/ 9466 w 10000"/>
              <a:gd name="connsiteY0" fmla="*/ 0 h 11006"/>
              <a:gd name="connsiteX1" fmla="*/ 10000 w 10000"/>
              <a:gd name="connsiteY1" fmla="*/ 2854 h 11006"/>
              <a:gd name="connsiteX2" fmla="*/ 9466 w 10000"/>
              <a:gd name="connsiteY2" fmla="*/ 5236 h 11006"/>
              <a:gd name="connsiteX3" fmla="*/ 7782 w 10000"/>
              <a:gd name="connsiteY3" fmla="*/ 7343 h 11006"/>
              <a:gd name="connsiteX4" fmla="*/ 4611 w 10000"/>
              <a:gd name="connsiteY4" fmla="*/ 9736 h 11006"/>
              <a:gd name="connsiteX5" fmla="*/ 1309 w 10000"/>
              <a:gd name="connsiteY5" fmla="*/ 10991 h 11006"/>
              <a:gd name="connsiteX6" fmla="*/ 0 w 10000"/>
              <a:gd name="connsiteY6" fmla="*/ 10000 h 11006"/>
              <a:gd name="connsiteX0" fmla="*/ 8157 w 8691"/>
              <a:gd name="connsiteY0" fmla="*/ 0 h 10991"/>
              <a:gd name="connsiteX1" fmla="*/ 8691 w 8691"/>
              <a:gd name="connsiteY1" fmla="*/ 2854 h 10991"/>
              <a:gd name="connsiteX2" fmla="*/ 8157 w 8691"/>
              <a:gd name="connsiteY2" fmla="*/ 5236 h 10991"/>
              <a:gd name="connsiteX3" fmla="*/ 6473 w 8691"/>
              <a:gd name="connsiteY3" fmla="*/ 7343 h 10991"/>
              <a:gd name="connsiteX4" fmla="*/ 3302 w 8691"/>
              <a:gd name="connsiteY4" fmla="*/ 9736 h 10991"/>
              <a:gd name="connsiteX5" fmla="*/ 0 w 8691"/>
              <a:gd name="connsiteY5" fmla="*/ 10991 h 10991"/>
              <a:gd name="connsiteX0" fmla="*/ 9386 w 10000"/>
              <a:gd name="connsiteY0" fmla="*/ 0 h 10000"/>
              <a:gd name="connsiteX1" fmla="*/ 10000 w 10000"/>
              <a:gd name="connsiteY1" fmla="*/ 2597 h 10000"/>
              <a:gd name="connsiteX2" fmla="*/ 9386 w 10000"/>
              <a:gd name="connsiteY2" fmla="*/ 4764 h 10000"/>
              <a:gd name="connsiteX3" fmla="*/ 7448 w 10000"/>
              <a:gd name="connsiteY3" fmla="*/ 6681 h 10000"/>
              <a:gd name="connsiteX4" fmla="*/ 4277 w 10000"/>
              <a:gd name="connsiteY4" fmla="*/ 9307 h 10000"/>
              <a:gd name="connsiteX5" fmla="*/ 0 w 10000"/>
              <a:gd name="connsiteY5" fmla="*/ 10000 h 10000"/>
              <a:gd name="connsiteX0" fmla="*/ 8789 w 9403"/>
              <a:gd name="connsiteY0" fmla="*/ 0 h 10539"/>
              <a:gd name="connsiteX1" fmla="*/ 9403 w 9403"/>
              <a:gd name="connsiteY1" fmla="*/ 2597 h 10539"/>
              <a:gd name="connsiteX2" fmla="*/ 8789 w 9403"/>
              <a:gd name="connsiteY2" fmla="*/ 4764 h 10539"/>
              <a:gd name="connsiteX3" fmla="*/ 6851 w 9403"/>
              <a:gd name="connsiteY3" fmla="*/ 6681 h 10539"/>
              <a:gd name="connsiteX4" fmla="*/ 3680 w 9403"/>
              <a:gd name="connsiteY4" fmla="*/ 9307 h 10539"/>
              <a:gd name="connsiteX5" fmla="*/ 0 w 9403"/>
              <a:gd name="connsiteY5" fmla="*/ 10539 h 1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3" h="10539">
                <a:moveTo>
                  <a:pt x="8789" y="0"/>
                </a:moveTo>
                <a:cubicBezTo>
                  <a:pt x="9096" y="897"/>
                  <a:pt x="9403" y="1804"/>
                  <a:pt x="9403" y="2597"/>
                </a:cubicBezTo>
                <a:cubicBezTo>
                  <a:pt x="9403" y="3389"/>
                  <a:pt x="9214" y="4083"/>
                  <a:pt x="8789" y="4764"/>
                </a:cubicBezTo>
                <a:cubicBezTo>
                  <a:pt x="8363" y="5444"/>
                  <a:pt x="7703" y="5924"/>
                  <a:pt x="6851" y="6681"/>
                </a:cubicBezTo>
                <a:cubicBezTo>
                  <a:pt x="6000" y="7438"/>
                  <a:pt x="5021" y="8874"/>
                  <a:pt x="3680" y="9307"/>
                </a:cubicBezTo>
                <a:cubicBezTo>
                  <a:pt x="2340" y="9740"/>
                  <a:pt x="705" y="10394"/>
                  <a:pt x="0" y="10539"/>
                </a:cubicBezTo>
              </a:path>
            </a:pathLst>
          </a:custGeom>
          <a:noFill/>
          <a:ln w="34925" cap="flat">
            <a:solidFill>
              <a:srgbClr val="FF0000"/>
            </a:solidFill>
            <a:prstDash val="lgDash"/>
            <a:round/>
            <a:headEnd/>
            <a:tailEnd/>
          </a:ln>
        </p:spPr>
        <p:txBody>
          <a:bodyPr/>
          <a:lstStyle/>
          <a:p>
            <a:endParaRPr lang="zh-CN" altLang="en-US"/>
          </a:p>
        </p:txBody>
      </p:sp>
      <p:pic>
        <p:nvPicPr>
          <p:cNvPr id="37" name="Picture 8" descr="http://172.21.15.10/index.php?controller=listpic&amp;action=get&amp;f=ZmlsZTovLy9kYXRhL2xpai9vcGVyYXRpb24vd3JmM2ttL2ZvcmVjYXN0LzIwMTEwNzMxMDgvbW03Nl8yMDExMDczMTA4ZF85MDkwXzA3LmdpZg%3D%3D&amp;pid=9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3505200"/>
            <a:ext cx="2144606" cy="25066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172.21.15.10/index.php?controller=listpic&amp;action=get&amp;f=ZmlsZTovLy9kYXRhL2xpai9vcGVyYXRpb24vd3JmM2ttL2ZvcmVjYXN0LzIwMTEwNzMxMDgvbW00NV8yMDExMDczMTA4ZF81ODM2NV8wNi5naWY%3D&amp;pid=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3545534"/>
            <a:ext cx="2362200" cy="23695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http://172.21.15.10/index.php?controller=listpic&amp;action=get&amp;f=ZnRwOi8vdGFueToxMjM0NTZAbG9jYWxob3N0L1JVQ19FUC9waWMvMTEwNzMxMDgvYXIyXzExMDczMTA4cl85OTlfMDguZ2lm&amp;pid=2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0" y="0"/>
            <a:ext cx="2301008" cy="303986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172.21.15.10/index.php?controller=listpic&amp;action=get&amp;f=ZmlsZTovLy9kYXRhL2xpai9vcGVyYXRpb24vd3JmM2ttL2ZvcmVjYXN0LzIwMTEwNzMwMjAvbW0zN18yMDExMDczMDIwZF85OTlfMDAuZ2lm&amp;pid=9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2701723" cy="28727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172.21.15.10/index.php?controller=listpic&amp;action=get&amp;f=ZmlsZTovLy9kYXRhL3lhbmd5aC93cmY5a20vMTMwMzEwMjAvbW00Ml8xMzAzMTAyMGRfOTA0NV8wOC5naWY%3D&amp;pid=12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2600" y="228600"/>
            <a:ext cx="3312508" cy="3105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8416279">
            <a:off x="3939345" y="853435"/>
            <a:ext cx="2538482" cy="1569415"/>
          </a:xfrm>
          <a:prstGeom prst="ellipse">
            <a:avLst/>
          </a:prstGeom>
          <a:solidFill>
            <a:schemeClr val="accent2">
              <a:lumMod val="60000"/>
              <a:lumOff val="40000"/>
              <a:alpha val="72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rot="3590914">
            <a:off x="3780621" y="1926155"/>
            <a:ext cx="2538482" cy="1569415"/>
          </a:xfrm>
          <a:prstGeom prst="ellipse">
            <a:avLst/>
          </a:prstGeom>
          <a:solidFill>
            <a:schemeClr val="accent1">
              <a:lumMod val="75000"/>
              <a:alpha val="44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27"/>
          <p:cNvGrpSpPr>
            <a:grpSpLocks/>
          </p:cNvGrpSpPr>
          <p:nvPr/>
        </p:nvGrpSpPr>
        <p:grpSpPr>
          <a:xfrm>
            <a:off x="2743200" y="1444174"/>
            <a:ext cx="2538482" cy="1573766"/>
            <a:chOff x="2743200" y="1444174"/>
            <a:chExt cx="2538482" cy="1311472"/>
          </a:xfrm>
        </p:grpSpPr>
        <p:sp>
          <p:nvSpPr>
            <p:cNvPr id="3" name="椭圆 2"/>
            <p:cNvSpPr/>
            <p:nvPr/>
          </p:nvSpPr>
          <p:spPr>
            <a:xfrm>
              <a:off x="2743200" y="1447800"/>
              <a:ext cx="2538482" cy="1307846"/>
            </a:xfrm>
            <a:prstGeom prst="ellipse">
              <a:avLst/>
            </a:prstGeom>
            <a:solidFill>
              <a:schemeClr val="accent6">
                <a:lumMod val="75000"/>
                <a:alpha val="70000"/>
              </a:schemeClr>
            </a:solidFill>
            <a:ln cmpd="dbl">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10800000">
              <a:off x="2743200" y="1444174"/>
              <a:ext cx="2538482" cy="1307846"/>
            </a:xfrm>
            <a:prstGeom prst="ellipse">
              <a:avLst/>
            </a:prstGeom>
            <a:noFill/>
            <a:ln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椭圆 4"/>
          <p:cNvSpPr/>
          <p:nvPr/>
        </p:nvSpPr>
        <p:spPr>
          <a:xfrm rot="1747523">
            <a:off x="4135279" y="1584032"/>
            <a:ext cx="1178243" cy="1175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4191000" y="1828800"/>
            <a:ext cx="1066800" cy="584775"/>
          </a:xfrm>
          <a:prstGeom prst="rect">
            <a:avLst/>
          </a:prstGeom>
          <a:noFill/>
        </p:spPr>
        <p:txBody>
          <a:bodyPr wrap="square" rtlCol="0">
            <a:spAutoFit/>
          </a:bodyPr>
          <a:lstStyle/>
          <a:p>
            <a:pPr algn="ctr"/>
            <a:r>
              <a:rPr lang="en-US" altLang="zh-CN" sz="1600" b="1" dirty="0" smtClean="0"/>
              <a:t>Disaster Risk</a:t>
            </a:r>
            <a:endParaRPr lang="zh-CN" altLang="en-US" sz="1600" b="1" dirty="0"/>
          </a:p>
        </p:txBody>
      </p:sp>
      <p:sp>
        <p:nvSpPr>
          <p:cNvPr id="11" name="TextBox 10"/>
          <p:cNvSpPr txBox="1"/>
          <p:nvPr/>
        </p:nvSpPr>
        <p:spPr>
          <a:xfrm>
            <a:off x="2819400" y="1752600"/>
            <a:ext cx="1219200" cy="738664"/>
          </a:xfrm>
          <a:prstGeom prst="rect">
            <a:avLst/>
          </a:prstGeom>
          <a:noFill/>
        </p:spPr>
        <p:txBody>
          <a:bodyPr wrap="square" rtlCol="0">
            <a:spAutoFit/>
          </a:bodyPr>
          <a:lstStyle/>
          <a:p>
            <a:pPr algn="ctr"/>
            <a:r>
              <a:rPr lang="en-US" altLang="zh-CN" sz="1400" b="1" dirty="0" smtClean="0">
                <a:solidFill>
                  <a:schemeClr val="bg1"/>
                </a:solidFill>
              </a:rPr>
              <a:t>Weather and climate events</a:t>
            </a:r>
            <a:endParaRPr lang="zh-CN" altLang="en-US" sz="1400" b="1" dirty="0">
              <a:solidFill>
                <a:schemeClr val="bg1"/>
              </a:solidFill>
            </a:endParaRPr>
          </a:p>
        </p:txBody>
      </p:sp>
      <p:sp>
        <p:nvSpPr>
          <p:cNvPr id="12" name="TextBox 11"/>
          <p:cNvSpPr txBox="1"/>
          <p:nvPr/>
        </p:nvSpPr>
        <p:spPr>
          <a:xfrm>
            <a:off x="4648200" y="2895600"/>
            <a:ext cx="1219200" cy="307777"/>
          </a:xfrm>
          <a:prstGeom prst="rect">
            <a:avLst/>
          </a:prstGeom>
          <a:noFill/>
        </p:spPr>
        <p:txBody>
          <a:bodyPr wrap="square" rtlCol="0">
            <a:spAutoFit/>
          </a:bodyPr>
          <a:lstStyle/>
          <a:p>
            <a:pPr algn="ctr"/>
            <a:r>
              <a:rPr lang="en-US" altLang="zh-CN" sz="1400" b="1" dirty="0" smtClean="0">
                <a:solidFill>
                  <a:schemeClr val="bg1"/>
                </a:solidFill>
              </a:rPr>
              <a:t>Exposure</a:t>
            </a:r>
            <a:endParaRPr lang="zh-CN" altLang="en-US" sz="1400" b="1" dirty="0">
              <a:solidFill>
                <a:schemeClr val="bg1"/>
              </a:solidFill>
            </a:endParaRPr>
          </a:p>
        </p:txBody>
      </p:sp>
      <p:sp>
        <p:nvSpPr>
          <p:cNvPr id="13" name="TextBox 12"/>
          <p:cNvSpPr txBox="1"/>
          <p:nvPr/>
        </p:nvSpPr>
        <p:spPr>
          <a:xfrm>
            <a:off x="4572000" y="1143000"/>
            <a:ext cx="1295400" cy="307777"/>
          </a:xfrm>
          <a:prstGeom prst="rect">
            <a:avLst/>
          </a:prstGeom>
          <a:noFill/>
        </p:spPr>
        <p:txBody>
          <a:bodyPr wrap="square" rtlCol="0">
            <a:spAutoFit/>
          </a:bodyPr>
          <a:lstStyle/>
          <a:p>
            <a:pPr algn="ctr"/>
            <a:r>
              <a:rPr lang="en-US" altLang="zh-CN" sz="1400" b="1" dirty="0" smtClean="0">
                <a:solidFill>
                  <a:schemeClr val="bg1"/>
                </a:solidFill>
              </a:rPr>
              <a:t>Vulnerability</a:t>
            </a:r>
            <a:endParaRPr lang="zh-CN" altLang="en-US" sz="1400" b="1" dirty="0">
              <a:solidFill>
                <a:schemeClr val="bg1"/>
              </a:solidFill>
            </a:endParaRPr>
          </a:p>
        </p:txBody>
      </p:sp>
      <p:sp>
        <p:nvSpPr>
          <p:cNvPr id="26" name="TextBox 25"/>
          <p:cNvSpPr txBox="1"/>
          <p:nvPr/>
        </p:nvSpPr>
        <p:spPr>
          <a:xfrm>
            <a:off x="0" y="381000"/>
            <a:ext cx="3505200" cy="95410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altLang="zh-CN" sz="2000" b="1" spc="50" dirty="0">
                <a:ln w="11430"/>
                <a:solidFill>
                  <a:srgbClr val="993366"/>
                </a:solidFill>
                <a:ea typeface="宋体" pitchFamily="2" charset="-122"/>
              </a:rPr>
              <a:t>CONCEPTUAL MODEL </a:t>
            </a:r>
          </a:p>
          <a:p>
            <a:pPr>
              <a:defRPr/>
            </a:pPr>
            <a:r>
              <a:rPr lang="en-US" altLang="zh-CN" b="1" spc="50" dirty="0">
                <a:ln w="11430"/>
                <a:gradFill>
                  <a:gsLst>
                    <a:gs pos="25000">
                      <a:schemeClr val="accent2">
                        <a:satMod val="155000"/>
                      </a:schemeClr>
                    </a:gs>
                    <a:gs pos="100000">
                      <a:schemeClr val="accent2">
                        <a:shade val="45000"/>
                        <a:satMod val="165000"/>
                      </a:schemeClr>
                    </a:gs>
                  </a:gsLst>
                  <a:lin ang="5400000"/>
                </a:gradFill>
                <a:ea typeface="宋体" pitchFamily="2" charset="-122"/>
              </a:rPr>
              <a:t>Impact on a user of</a:t>
            </a:r>
          </a:p>
          <a:p>
            <a:pPr>
              <a:defRPr/>
            </a:pPr>
            <a:r>
              <a:rPr lang="en-US" altLang="zh-CN" b="1" spc="50" dirty="0">
                <a:ln w="11430"/>
                <a:gradFill>
                  <a:gsLst>
                    <a:gs pos="25000">
                      <a:schemeClr val="accent2">
                        <a:satMod val="155000"/>
                      </a:schemeClr>
                    </a:gs>
                    <a:gs pos="100000">
                      <a:schemeClr val="accent2">
                        <a:shade val="45000"/>
                        <a:satMod val="165000"/>
                      </a:schemeClr>
                    </a:gs>
                  </a:gsLst>
                  <a:lin ang="5400000"/>
                </a:gradFill>
                <a:ea typeface="宋体" pitchFamily="2" charset="-122"/>
              </a:rPr>
              <a:t>weather and climate events</a:t>
            </a:r>
            <a:endParaRPr lang="zh-CN" altLang="en-US" b="1" spc="50" dirty="0">
              <a:ln w="11430"/>
              <a:gradFill>
                <a:gsLst>
                  <a:gs pos="25000">
                    <a:schemeClr val="accent2">
                      <a:satMod val="155000"/>
                    </a:schemeClr>
                  </a:gs>
                  <a:gs pos="100000">
                    <a:schemeClr val="accent2">
                      <a:shade val="45000"/>
                      <a:satMod val="165000"/>
                    </a:schemeClr>
                  </a:gs>
                </a:gsLst>
                <a:lin ang="5400000"/>
              </a:gradFill>
              <a:ea typeface="宋体" pitchFamily="2" charset="-122"/>
            </a:endParaRPr>
          </a:p>
        </p:txBody>
      </p:sp>
      <p:sp>
        <p:nvSpPr>
          <p:cNvPr id="6" name="椭圆 5"/>
          <p:cNvSpPr/>
          <p:nvPr/>
        </p:nvSpPr>
        <p:spPr>
          <a:xfrm rot="18416279">
            <a:off x="3930930" y="853643"/>
            <a:ext cx="2538482" cy="1569949"/>
          </a:xfrm>
          <a:prstGeom prst="ellipse">
            <a:avLst/>
          </a:prstGeom>
          <a:noFill/>
          <a:ln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14395484">
            <a:off x="3784365" y="1923401"/>
            <a:ext cx="2538482" cy="1580232"/>
          </a:xfrm>
          <a:prstGeom prst="ellipse">
            <a:avLst/>
          </a:prstGeom>
          <a:noFill/>
          <a:ln cmpd="sng">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33"/>
          <p:cNvGrpSpPr/>
          <p:nvPr/>
        </p:nvGrpSpPr>
        <p:grpSpPr>
          <a:xfrm>
            <a:off x="5943600" y="3429000"/>
            <a:ext cx="2644776" cy="747931"/>
            <a:chOff x="5584825" y="3586163"/>
            <a:chExt cx="2644776" cy="747931"/>
          </a:xfrm>
        </p:grpSpPr>
        <p:sp>
          <p:nvSpPr>
            <p:cNvPr id="19" name="TextBox 36"/>
            <p:cNvSpPr txBox="1">
              <a:spLocks noChangeArrowheads="1"/>
            </p:cNvSpPr>
            <p:nvPr/>
          </p:nvSpPr>
          <p:spPr bwMode="auto">
            <a:xfrm>
              <a:off x="6400800" y="3687763"/>
              <a:ext cx="1828801" cy="646331"/>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defRPr/>
              </a:pPr>
              <a:r>
                <a:rPr lang="en-CA"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Exposure to weather</a:t>
              </a:r>
              <a:endParaRPr lang="en-CA" altLang="zh-CN" spc="50" dirty="0">
                <a:ln w="11430"/>
                <a:gradFill>
                  <a:gsLst>
                    <a:gs pos="25000">
                      <a:schemeClr val="accent2">
                        <a:satMod val="155000"/>
                      </a:schemeClr>
                    </a:gs>
                    <a:gs pos="100000">
                      <a:schemeClr val="accent2">
                        <a:shade val="45000"/>
                        <a:satMod val="165000"/>
                      </a:schemeClr>
                    </a:gs>
                  </a:gsLst>
                  <a:lin ang="5400000"/>
                </a:gradFill>
                <a:ea typeface="宋体" pitchFamily="2" charset="-122"/>
              </a:endParaRPr>
            </a:p>
          </p:txBody>
        </p:sp>
        <p:cxnSp>
          <p:nvCxnSpPr>
            <p:cNvPr id="18" name="Straight Arrow Connector 8"/>
            <p:cNvCxnSpPr>
              <a:endCxn id="19" idx="1"/>
            </p:cNvCxnSpPr>
            <p:nvPr/>
          </p:nvCxnSpPr>
          <p:spPr>
            <a:xfrm>
              <a:off x="5584825" y="3586163"/>
              <a:ext cx="815975" cy="424766"/>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组合 32"/>
          <p:cNvGrpSpPr/>
          <p:nvPr/>
        </p:nvGrpSpPr>
        <p:grpSpPr>
          <a:xfrm>
            <a:off x="228600" y="2362200"/>
            <a:ext cx="2743201" cy="2065517"/>
            <a:chOff x="228600" y="2362200"/>
            <a:chExt cx="2743201" cy="2065517"/>
          </a:xfrm>
        </p:grpSpPr>
        <p:sp>
          <p:nvSpPr>
            <p:cNvPr id="16" name="TextBox 42"/>
            <p:cNvSpPr txBox="1">
              <a:spLocks noChangeArrowheads="1"/>
            </p:cNvSpPr>
            <p:nvPr/>
          </p:nvSpPr>
          <p:spPr bwMode="auto">
            <a:xfrm>
              <a:off x="228600" y="3227388"/>
              <a:ext cx="2566987" cy="1200329"/>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defRPr/>
              </a:pPr>
              <a:r>
                <a:rPr lang="en-CA" altLang="zh-CN" spc="50" dirty="0">
                  <a:ln w="11430"/>
                  <a:gradFill>
                    <a:gsLst>
                      <a:gs pos="25000">
                        <a:schemeClr val="accent2">
                          <a:satMod val="155000"/>
                        </a:schemeClr>
                      </a:gs>
                      <a:gs pos="100000">
                        <a:schemeClr val="accent2">
                          <a:shade val="45000"/>
                          <a:satMod val="165000"/>
                        </a:schemeClr>
                      </a:gs>
                    </a:gsLst>
                    <a:lin ang="5400000"/>
                  </a:gradFill>
                  <a:ea typeface="宋体" pitchFamily="2" charset="-122"/>
                </a:rPr>
                <a:t>Typhoon, severe thunderstorm, thick fog, heat waves, </a:t>
              </a:r>
              <a:r>
                <a:rPr lang="en-CA"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haze, even light </a:t>
              </a:r>
              <a:r>
                <a:rPr lang="en-CA" altLang="zh-CN" spc="50" dirty="0">
                  <a:ln w="11430"/>
                  <a:gradFill>
                    <a:gsLst>
                      <a:gs pos="25000">
                        <a:schemeClr val="accent2">
                          <a:satMod val="155000"/>
                        </a:schemeClr>
                      </a:gs>
                      <a:gs pos="100000">
                        <a:schemeClr val="accent2">
                          <a:shade val="45000"/>
                          <a:satMod val="165000"/>
                        </a:schemeClr>
                      </a:gs>
                    </a:gsLst>
                    <a:lin ang="5400000"/>
                  </a:gradFill>
                  <a:ea typeface="宋体" pitchFamily="2" charset="-122"/>
                </a:rPr>
                <a:t>snow</a:t>
              </a:r>
            </a:p>
          </p:txBody>
        </p:sp>
        <p:cxnSp>
          <p:nvCxnSpPr>
            <p:cNvPr id="17" name="Straight Arrow Connector 9"/>
            <p:cNvCxnSpPr>
              <a:endCxn id="16" idx="0"/>
            </p:cNvCxnSpPr>
            <p:nvPr/>
          </p:nvCxnSpPr>
          <p:spPr>
            <a:xfrm flipH="1">
              <a:off x="1512094" y="2362200"/>
              <a:ext cx="1459707" cy="865188"/>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2" name="组合 34"/>
          <p:cNvGrpSpPr/>
          <p:nvPr/>
        </p:nvGrpSpPr>
        <p:grpSpPr>
          <a:xfrm>
            <a:off x="5943600" y="457200"/>
            <a:ext cx="3200400" cy="923330"/>
            <a:chOff x="5943600" y="457200"/>
            <a:chExt cx="3200400" cy="923330"/>
          </a:xfrm>
        </p:grpSpPr>
        <p:sp>
          <p:nvSpPr>
            <p:cNvPr id="15" name="TextBox 35"/>
            <p:cNvSpPr txBox="1">
              <a:spLocks noChangeArrowheads="1"/>
            </p:cNvSpPr>
            <p:nvPr/>
          </p:nvSpPr>
          <p:spPr bwMode="auto">
            <a:xfrm>
              <a:off x="6553200" y="457200"/>
              <a:ext cx="2590800" cy="923330"/>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defRPr/>
              </a:pPr>
              <a:r>
                <a:rPr lang="en-CA" altLang="zh-CN" spc="50" dirty="0">
                  <a:ln w="11430"/>
                  <a:gradFill>
                    <a:gsLst>
                      <a:gs pos="25000">
                        <a:schemeClr val="accent2">
                          <a:satMod val="155000"/>
                        </a:schemeClr>
                      </a:gs>
                      <a:gs pos="100000">
                        <a:schemeClr val="accent2">
                          <a:shade val="45000"/>
                          <a:satMod val="165000"/>
                        </a:schemeClr>
                      </a:gs>
                    </a:gsLst>
                    <a:lin ang="5400000"/>
                  </a:gradFill>
                  <a:latin typeface="+mn-lt"/>
                  <a:ea typeface="宋体" pitchFamily="2" charset="-122"/>
                </a:rPr>
                <a:t>Predisposition of a person or group to be adversely affected</a:t>
              </a:r>
            </a:p>
          </p:txBody>
        </p:sp>
        <p:cxnSp>
          <p:nvCxnSpPr>
            <p:cNvPr id="14" name="Straight Arrow Connector 7"/>
            <p:cNvCxnSpPr>
              <a:endCxn id="15" idx="1"/>
            </p:cNvCxnSpPr>
            <p:nvPr/>
          </p:nvCxnSpPr>
          <p:spPr>
            <a:xfrm flipV="1">
              <a:off x="5943600" y="918865"/>
              <a:ext cx="609600" cy="282873"/>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8" name="矩形 14"/>
          <p:cNvSpPr>
            <a:spLocks noChangeArrowheads="1"/>
          </p:cNvSpPr>
          <p:nvPr/>
        </p:nvSpPr>
        <p:spPr bwMode="auto">
          <a:xfrm>
            <a:off x="6294438" y="6550025"/>
            <a:ext cx="2822575" cy="304800"/>
          </a:xfrm>
          <a:prstGeom prst="rect">
            <a:avLst/>
          </a:prstGeom>
          <a:noFill/>
          <a:ln w="9525">
            <a:noFill/>
            <a:miter lim="800000"/>
            <a:headEnd/>
            <a:tailEnd/>
          </a:ln>
        </p:spPr>
        <p:txBody>
          <a:bodyPr wrap="none">
            <a:spAutoFit/>
          </a:bodyPr>
          <a:lstStyle/>
          <a:p>
            <a:pPr algn="ctr"/>
            <a:r>
              <a:rPr lang="en-CA" altLang="zh-CN" sz="1400" b="1" dirty="0">
                <a:latin typeface="Times New Roman" pitchFamily="18" charset="0"/>
                <a:cs typeface="Times New Roman" pitchFamily="18" charset="0"/>
              </a:rPr>
              <a:t>* From Professor Gordon </a:t>
            </a:r>
            <a:r>
              <a:rPr lang="en-CA" altLang="zh-CN" sz="1400" b="1" dirty="0" err="1">
                <a:latin typeface="Times New Roman" pitchFamily="18" charset="0"/>
                <a:cs typeface="Times New Roman" pitchFamily="18" charset="0"/>
              </a:rPr>
              <a:t>McBean</a:t>
            </a:r>
            <a:endParaRPr lang="en-CA" altLang="zh-CN" sz="1400" b="1" dirty="0">
              <a:latin typeface="Times New Roman" pitchFamily="18" charset="0"/>
              <a:cs typeface="Times New Roman" pitchFamily="18" charset="0"/>
            </a:endParaRPr>
          </a:p>
        </p:txBody>
      </p:sp>
      <p:sp>
        <p:nvSpPr>
          <p:cNvPr id="37" name="灯片编号占位符 5"/>
          <p:cNvSpPr>
            <a:spLocks noGrp="1"/>
          </p:cNvSpPr>
          <p:nvPr>
            <p:ph type="sldNum" sz="quarter" idx="12"/>
          </p:nvPr>
        </p:nvSpPr>
        <p:spPr>
          <a:xfrm>
            <a:off x="7010400" y="6172200"/>
            <a:ext cx="2133600" cy="476250"/>
          </a:xfrm>
        </p:spPr>
        <p:txBody>
          <a:bodyPr/>
          <a:lstStyle/>
          <a:p>
            <a:pPr>
              <a:defRPr/>
            </a:pPr>
            <a:fld id="{BC326324-4832-4CAE-AEDD-14E32FA86540}" type="slidenum">
              <a:rPr lang="en-US" altLang="zh-CN"/>
              <a:pPr>
                <a:defRPr/>
              </a:pPr>
              <a:t>2</a:t>
            </a:fld>
            <a:endParaRPr lang="en-US" altLang="zh-CN" dirty="0"/>
          </a:p>
        </p:txBody>
      </p:sp>
      <p:sp>
        <p:nvSpPr>
          <p:cNvPr id="29" name="TextBox 28"/>
          <p:cNvSpPr txBox="1"/>
          <p:nvPr/>
        </p:nvSpPr>
        <p:spPr>
          <a:xfrm>
            <a:off x="6324600" y="304800"/>
            <a:ext cx="2819400" cy="150810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2000" b="1" i="1" dirty="0" smtClean="0">
                <a:solidFill>
                  <a:srgbClr val="993366"/>
                </a:solidFill>
              </a:rPr>
              <a:t>Critical Locations</a:t>
            </a:r>
            <a:r>
              <a:rPr lang="en-US" altLang="zh-CN" dirty="0" smtClean="0"/>
              <a:t>:</a:t>
            </a:r>
          </a:p>
          <a:p>
            <a:r>
              <a:rPr lang="en-US"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Geographic features, city infrastructure, weather-sensitive sectors</a:t>
            </a:r>
          </a:p>
        </p:txBody>
      </p:sp>
      <p:sp>
        <p:nvSpPr>
          <p:cNvPr id="30" name="TextBox 29"/>
          <p:cNvSpPr txBox="1"/>
          <p:nvPr/>
        </p:nvSpPr>
        <p:spPr>
          <a:xfrm>
            <a:off x="228600" y="3048000"/>
            <a:ext cx="2819400"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2000" b="1" i="1" dirty="0" smtClean="0">
                <a:solidFill>
                  <a:srgbClr val="993366"/>
                </a:solidFill>
              </a:rPr>
              <a:t>High Impact Weather in Shanghai:</a:t>
            </a:r>
          </a:p>
          <a:p>
            <a:r>
              <a:rPr lang="en-CA"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Typhoon, severe thunderstorm, thick fog, heat waves, haze,</a:t>
            </a:r>
          </a:p>
          <a:p>
            <a:r>
              <a:rPr lang="en-CA"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light rain/snow</a:t>
            </a:r>
            <a:endParaRPr lang="en-CA" altLang="zh-CN" dirty="0" smtClean="0"/>
          </a:p>
        </p:txBody>
      </p:sp>
      <p:sp>
        <p:nvSpPr>
          <p:cNvPr id="31" name="TextBox 30"/>
          <p:cNvSpPr txBox="1"/>
          <p:nvPr/>
        </p:nvSpPr>
        <p:spPr>
          <a:xfrm>
            <a:off x="6324600" y="1524000"/>
            <a:ext cx="2819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Shanghai, a Mega-city</a:t>
            </a:r>
          </a:p>
          <a:p>
            <a:r>
              <a:rPr lang="en-US"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Marine and coastal area</a:t>
            </a:r>
          </a:p>
          <a:p>
            <a:r>
              <a:rPr lang="en-US"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East China region</a:t>
            </a:r>
          </a:p>
          <a:p>
            <a:r>
              <a:rPr lang="en-US"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Lake Tai basin</a:t>
            </a:r>
            <a:endParaRPr lang="zh-CN" altLang="en-US" spc="50" dirty="0">
              <a:ln w="11430"/>
              <a:gradFill>
                <a:gsLst>
                  <a:gs pos="25000">
                    <a:schemeClr val="accent2">
                      <a:satMod val="155000"/>
                    </a:schemeClr>
                  </a:gs>
                  <a:gs pos="100000">
                    <a:schemeClr val="accent2">
                      <a:shade val="45000"/>
                      <a:satMod val="165000"/>
                    </a:schemeClr>
                  </a:gs>
                </a:gsLst>
                <a:lin ang="5400000"/>
              </a:gradFill>
              <a:ea typeface="宋体" pitchFamily="2" charset="-122"/>
            </a:endParaRPr>
          </a:p>
        </p:txBody>
      </p:sp>
      <p:sp>
        <p:nvSpPr>
          <p:cNvPr id="32" name="TextBox 31"/>
          <p:cNvSpPr txBox="1"/>
          <p:nvPr/>
        </p:nvSpPr>
        <p:spPr>
          <a:xfrm>
            <a:off x="6248400" y="3200400"/>
            <a:ext cx="2895600" cy="150810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2000" b="1" i="1" dirty="0" smtClean="0">
                <a:solidFill>
                  <a:srgbClr val="993366"/>
                </a:solidFill>
              </a:rPr>
              <a:t>Users</a:t>
            </a:r>
            <a:r>
              <a:rPr lang="en-US" altLang="zh-CN" dirty="0" smtClean="0"/>
              <a:t>:</a:t>
            </a:r>
          </a:p>
          <a:p>
            <a:r>
              <a:rPr lang="en-US"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People life and property safety, public health;</a:t>
            </a:r>
          </a:p>
          <a:p>
            <a:r>
              <a:rPr lang="en-US"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User-related events</a:t>
            </a:r>
          </a:p>
          <a:p>
            <a:r>
              <a:rPr lang="en-US" altLang="zh-CN" spc="50" dirty="0" smtClean="0">
                <a:ln w="11430"/>
                <a:gradFill>
                  <a:gsLst>
                    <a:gs pos="25000">
                      <a:schemeClr val="accent2">
                        <a:satMod val="155000"/>
                      </a:schemeClr>
                    </a:gs>
                    <a:gs pos="100000">
                      <a:schemeClr val="accent2">
                        <a:shade val="45000"/>
                        <a:satMod val="165000"/>
                      </a:schemeClr>
                    </a:gs>
                  </a:gsLst>
                  <a:lin ang="5400000"/>
                </a:gradFill>
                <a:ea typeface="宋体" pitchFamily="2" charset="-122"/>
              </a:rPr>
              <a:t>Highly sensitive sectors</a:t>
            </a:r>
            <a:endParaRPr lang="zh-CN" altLang="en-US" spc="50" dirty="0">
              <a:ln w="11430"/>
              <a:gradFill>
                <a:gsLst>
                  <a:gs pos="25000">
                    <a:schemeClr val="accent2">
                      <a:satMod val="155000"/>
                    </a:schemeClr>
                  </a:gs>
                  <a:gs pos="100000">
                    <a:schemeClr val="accent2">
                      <a:shade val="45000"/>
                      <a:satMod val="165000"/>
                    </a:schemeClr>
                  </a:gs>
                </a:gsLst>
                <a:lin ang="5400000"/>
              </a:gradFill>
              <a:ea typeface="宋体" pitchFamily="2" charset="-122"/>
            </a:endParaRPr>
          </a:p>
        </p:txBody>
      </p:sp>
      <p:sp>
        <p:nvSpPr>
          <p:cNvPr id="33" name="TextBox 32"/>
          <p:cNvSpPr txBox="1">
            <a:spLocks noChangeArrowheads="1"/>
          </p:cNvSpPr>
          <p:nvPr/>
        </p:nvSpPr>
        <p:spPr bwMode="auto">
          <a:xfrm>
            <a:off x="914400" y="5156537"/>
            <a:ext cx="7696200" cy="10156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CA" altLang="zh-CN" sz="2000" dirty="0">
                <a:solidFill>
                  <a:schemeClr val="accent6">
                    <a:lumMod val="75000"/>
                  </a:schemeClr>
                </a:solidFill>
                <a:latin typeface="Times New Roman" pitchFamily="18" charset="0"/>
                <a:cs typeface="Times New Roman" pitchFamily="18" charset="0"/>
              </a:rPr>
              <a:t>Exposure and vulnerability </a:t>
            </a:r>
            <a:r>
              <a:rPr lang="en-US" altLang="zh-CN" sz="2000" dirty="0">
                <a:solidFill>
                  <a:schemeClr val="accent6">
                    <a:lumMod val="75000"/>
                  </a:schemeClr>
                </a:solidFill>
                <a:latin typeface="Times New Roman" pitchFamily="18" charset="0"/>
                <a:cs typeface="Times New Roman" pitchFamily="18" charset="0"/>
              </a:rPr>
              <a:t>are the </a:t>
            </a:r>
            <a:r>
              <a:rPr lang="en-US" altLang="zh-CN" sz="2000" dirty="0">
                <a:solidFill>
                  <a:srgbClr val="C00000"/>
                </a:solidFill>
                <a:latin typeface="Times New Roman" pitchFamily="18" charset="0"/>
                <a:cs typeface="Times New Roman" pitchFamily="18" charset="0"/>
              </a:rPr>
              <a:t>drivers of risk and disaster </a:t>
            </a:r>
            <a:r>
              <a:rPr lang="en-US" altLang="zh-CN" sz="2000" dirty="0" smtClean="0">
                <a:solidFill>
                  <a:srgbClr val="C00000"/>
                </a:solidFill>
                <a:latin typeface="Times New Roman" pitchFamily="18" charset="0"/>
                <a:cs typeface="Times New Roman" pitchFamily="18" charset="0"/>
              </a:rPr>
              <a:t>losses;</a:t>
            </a:r>
          </a:p>
          <a:p>
            <a:pPr>
              <a:defRPr/>
            </a:pPr>
            <a:r>
              <a:rPr lang="en-US" altLang="zh-CN" sz="2000" dirty="0" smtClean="0">
                <a:solidFill>
                  <a:schemeClr val="accent6">
                    <a:lumMod val="75000"/>
                  </a:schemeClr>
                </a:solidFill>
                <a:latin typeface="Times New Roman" pitchFamily="18" charset="0"/>
                <a:cs typeface="Times New Roman" pitchFamily="18" charset="0"/>
              </a:rPr>
              <a:t>Meteorology-related disaster risk </a:t>
            </a:r>
            <a:r>
              <a:rPr lang="en-US" altLang="zh-CN" sz="2000" dirty="0" smtClean="0">
                <a:solidFill>
                  <a:srgbClr val="C00000"/>
                </a:solidFill>
                <a:latin typeface="Times New Roman" pitchFamily="18" charset="0"/>
                <a:cs typeface="Times New Roman" pitchFamily="18" charset="0"/>
              </a:rPr>
              <a:t>is a result of high impact weather, exposure, and vulnerability. </a:t>
            </a:r>
            <a:endParaRPr lang="en-CA" altLang="zh-CN" sz="2000" dirty="0">
              <a:solidFill>
                <a:srgbClr val="C0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r>
              <a:rPr lang="en-US" altLang="zh-CN" sz="2400" dirty="0" smtClean="0"/>
              <a:t>F9:</a:t>
            </a:r>
            <a:r>
              <a:rPr lang="en-US" altLang="zh-CN" sz="2400" dirty="0" smtClean="0">
                <a:cs typeface="Arial" charset="0"/>
              </a:rPr>
              <a:t> Subtropical Circulation &amp;  Abnormal Characteristic Analysis</a:t>
            </a:r>
            <a:r>
              <a:rPr lang="en-US" altLang="zh-CN" sz="2400" dirty="0" smtClean="0"/>
              <a:t> </a:t>
            </a:r>
          </a:p>
        </p:txBody>
      </p:sp>
      <p:sp>
        <p:nvSpPr>
          <p:cNvPr id="14339" name="Rectangle 3"/>
          <p:cNvSpPr>
            <a:spLocks noGrp="1" noChangeArrowheads="1"/>
          </p:cNvSpPr>
          <p:nvPr>
            <p:ph type="body" idx="4294967295"/>
          </p:nvPr>
        </p:nvSpPr>
        <p:spPr>
          <a:xfrm>
            <a:off x="0" y="3657600"/>
            <a:ext cx="5791200" cy="762000"/>
          </a:xfrm>
        </p:spPr>
        <p:txBody>
          <a:bodyPr/>
          <a:lstStyle/>
          <a:p>
            <a:r>
              <a:rPr lang="en-US" altLang="zh-CN" sz="1800" dirty="0" smtClean="0"/>
              <a:t>to provide technical supports to short-middle range forecast and make dialogs among forecasters more effective in long-middle-short range integration forecast consultation.</a:t>
            </a:r>
            <a:endParaRPr lang="zh-CN" altLang="zh-CN" sz="1800" dirty="0" smtClean="0"/>
          </a:p>
        </p:txBody>
      </p:sp>
      <p:sp>
        <p:nvSpPr>
          <p:cNvPr id="4" name="灯片编号占位符 5"/>
          <p:cNvSpPr>
            <a:spLocks noGrp="1"/>
          </p:cNvSpPr>
          <p:nvPr>
            <p:ph type="sldNum" sz="quarter" idx="12"/>
          </p:nvPr>
        </p:nvSpPr>
        <p:spPr>
          <a:xfrm>
            <a:off x="7010400" y="6381750"/>
            <a:ext cx="2133600" cy="476250"/>
          </a:xfrm>
        </p:spPr>
        <p:txBody>
          <a:bodyPr/>
          <a:lstStyle/>
          <a:p>
            <a:pPr>
              <a:defRPr/>
            </a:pPr>
            <a:fld id="{BC326324-4832-4CAE-AEDD-14E32FA86540}" type="slidenum">
              <a:rPr lang="en-US" altLang="zh-CN"/>
              <a:pPr>
                <a:defRPr/>
              </a:pPr>
              <a:t>20</a:t>
            </a:fld>
            <a:endParaRPr lang="en-US" altLang="zh-CN" dirty="0"/>
          </a:p>
        </p:txBody>
      </p:sp>
      <p:graphicFrame>
        <p:nvGraphicFramePr>
          <p:cNvPr id="5" name="图示 4"/>
          <p:cNvGraphicFramePr/>
          <p:nvPr/>
        </p:nvGraphicFramePr>
        <p:xfrm>
          <a:off x="0" y="1371600"/>
          <a:ext cx="3962400"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3" descr="\\172.21.40.13\长期预测档案\Cqkdata\Fct\2012\展板\1105\uvrhum_850_05d_20121105_n.gif"/>
          <p:cNvPicPr>
            <a:picLocks noChangeAspect="1" noChangeArrowheads="1"/>
          </p:cNvPicPr>
          <p:nvPr/>
        </p:nvPicPr>
        <p:blipFill>
          <a:blip r:embed="rId7" cstate="print"/>
          <a:srcRect t="7757" b="6910"/>
          <a:stretch>
            <a:fillRect/>
          </a:stretch>
        </p:blipFill>
        <p:spPr bwMode="auto">
          <a:xfrm>
            <a:off x="4038600" y="1371600"/>
            <a:ext cx="2028411" cy="1398904"/>
          </a:xfrm>
          <a:prstGeom prst="rect">
            <a:avLst/>
          </a:prstGeom>
          <a:noFill/>
          <a:ln w="25400">
            <a:solidFill>
              <a:schemeClr val="accent2"/>
            </a:solidFill>
          </a:ln>
          <a:effectLst>
            <a:outerShdw blurRad="190500" dist="228600" dir="2700000" algn="l" rotWithShape="0">
              <a:prstClr val="black">
                <a:alpha val="30000"/>
              </a:prstClr>
            </a:outerShdw>
          </a:effectLst>
          <a:scene3d>
            <a:camera prst="orthographicFront">
              <a:rot lat="0" lon="0" rev="0"/>
            </a:camera>
            <a:lightRig rig="glow" dir="t">
              <a:rot lat="0" lon="0" rev="4800000"/>
            </a:lightRig>
          </a:scene3d>
          <a:sp3d prstMaterial="matte">
            <a:bevelT w="127000" h="63500"/>
          </a:sp3d>
        </p:spPr>
      </p:pic>
      <p:sp>
        <p:nvSpPr>
          <p:cNvPr id="8" name="Rectangle 4"/>
          <p:cNvSpPr>
            <a:spLocks noChangeArrowheads="1"/>
          </p:cNvSpPr>
          <p:nvPr/>
        </p:nvSpPr>
        <p:spPr bwMode="auto">
          <a:xfrm>
            <a:off x="4038600" y="2819400"/>
            <a:ext cx="1857388" cy="369332"/>
          </a:xfrm>
          <a:prstGeom prst="rect">
            <a:avLst/>
          </a:prstGeom>
          <a:noFill/>
          <a:ln w="9525">
            <a:noFill/>
            <a:miter lim="800000"/>
            <a:headEnd/>
            <a:tailEnd/>
          </a:ln>
          <a:effectLst>
            <a:outerShdw blurRad="127000" dist="127000" dir="5400000" algn="ctr" rotWithShape="0">
              <a:srgbClr val="000000">
                <a:alpha val="43137"/>
              </a:srgbClr>
            </a:outerShdw>
          </a:effectLst>
        </p:spPr>
        <p:txBody>
          <a:bodyPr wrap="square">
            <a:spAutoFit/>
          </a:bodyPr>
          <a:lstStyle/>
          <a:p>
            <a:pPr algn="ctr"/>
            <a:r>
              <a:rPr lang="en-US" altLang="zh-CN" sz="1000" dirty="0" smtClean="0">
                <a:solidFill>
                  <a:schemeClr val="tx1"/>
                </a:solidFill>
                <a:effectLst>
                  <a:outerShdw blurRad="38100" dist="38100" dir="2700000" algn="tl">
                    <a:srgbClr val="000000">
                      <a:alpha val="43137"/>
                    </a:srgbClr>
                  </a:outerShdw>
                </a:effectLst>
                <a:latin typeface="微软雅黑" pitchFamily="34" charset="-122"/>
                <a:ea typeface="微软雅黑" pitchFamily="34" charset="-122"/>
              </a:rPr>
              <a:t>Air circulation monitoring for last 5 days </a:t>
            </a:r>
          </a:p>
        </p:txBody>
      </p:sp>
      <p:pic>
        <p:nvPicPr>
          <p:cNvPr id="9" name="Picture 5"/>
          <p:cNvPicPr>
            <a:picLocks noChangeAspect="1" noChangeArrowheads="1"/>
          </p:cNvPicPr>
          <p:nvPr/>
        </p:nvPicPr>
        <p:blipFill>
          <a:blip r:embed="rId8" cstate="print"/>
          <a:srcRect/>
          <a:stretch>
            <a:fillRect/>
          </a:stretch>
        </p:blipFill>
        <p:spPr bwMode="auto">
          <a:xfrm>
            <a:off x="6477000" y="1371600"/>
            <a:ext cx="2428892" cy="1058530"/>
          </a:xfrm>
          <a:prstGeom prst="rect">
            <a:avLst/>
          </a:prstGeom>
          <a:noFill/>
          <a:ln w="25400">
            <a:solidFill>
              <a:schemeClr val="accent2"/>
            </a:solidFill>
            <a:miter lim="800000"/>
            <a:headEnd/>
            <a:tailEnd/>
          </a:ln>
          <a:effectLst>
            <a:outerShdw blurRad="228600" dist="190500" dir="2700000" algn="l" rotWithShape="0">
              <a:prstClr val="black">
                <a:alpha val="30000"/>
              </a:prstClr>
            </a:outerShdw>
          </a:effectLst>
        </p:spPr>
      </p:pic>
      <p:sp>
        <p:nvSpPr>
          <p:cNvPr id="10" name="Rectangle 4"/>
          <p:cNvSpPr>
            <a:spLocks noChangeArrowheads="1"/>
          </p:cNvSpPr>
          <p:nvPr/>
        </p:nvSpPr>
        <p:spPr bwMode="auto">
          <a:xfrm>
            <a:off x="6215042" y="2438400"/>
            <a:ext cx="2928958" cy="230832"/>
          </a:xfrm>
          <a:prstGeom prst="rect">
            <a:avLst/>
          </a:prstGeom>
          <a:noFill/>
          <a:ln w="9525">
            <a:noFill/>
            <a:miter lim="800000"/>
            <a:headEnd/>
            <a:tailEnd/>
          </a:ln>
          <a:effectLst>
            <a:outerShdw blurRad="127000" dist="127000" dir="5400000" algn="ctr" rotWithShape="0">
              <a:srgbClr val="000000">
                <a:alpha val="43137"/>
              </a:srgbClr>
            </a:outerShdw>
          </a:effectLst>
        </p:spPr>
        <p:txBody>
          <a:bodyPr wrap="square">
            <a:spAutoFit/>
          </a:bodyPr>
          <a:lstStyle/>
          <a:p>
            <a:pPr algn="ctr"/>
            <a:r>
              <a:rPr lang="en-US" altLang="zh-CN" sz="1000" dirty="0" smtClean="0">
                <a:solidFill>
                  <a:schemeClr val="tx1"/>
                </a:solidFill>
                <a:effectLst>
                  <a:outerShdw blurRad="38100" dist="38100" dir="2700000" algn="tl">
                    <a:srgbClr val="000000">
                      <a:alpha val="43137"/>
                    </a:srgbClr>
                  </a:outerShdw>
                </a:effectLst>
                <a:latin typeface="微软雅黑" pitchFamily="34" charset="-122"/>
                <a:ea typeface="微软雅黑" pitchFamily="34" charset="-122"/>
              </a:rPr>
              <a:t>Northeast cold vortex index monitoring </a:t>
            </a:r>
          </a:p>
        </p:txBody>
      </p:sp>
      <p:grpSp>
        <p:nvGrpSpPr>
          <p:cNvPr id="11" name="组合 54"/>
          <p:cNvGrpSpPr/>
          <p:nvPr/>
        </p:nvGrpSpPr>
        <p:grpSpPr>
          <a:xfrm>
            <a:off x="6072166" y="2743200"/>
            <a:ext cx="3071834" cy="1928826"/>
            <a:chOff x="3286116" y="1571612"/>
            <a:chExt cx="3071834" cy="1928826"/>
          </a:xfrm>
          <a:gradFill>
            <a:gsLst>
              <a:gs pos="0">
                <a:srgbClr val="0000CC"/>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effectLst>
            <a:outerShdw blurRad="127000" dist="127000" dir="5400000" algn="ctr" rotWithShape="0">
              <a:srgbClr val="000000">
                <a:alpha val="43137"/>
              </a:srgbClr>
            </a:outerShdw>
          </a:effectLst>
        </p:grpSpPr>
        <p:sp>
          <p:nvSpPr>
            <p:cNvPr id="12" name="圆角矩形 11"/>
            <p:cNvSpPr/>
            <p:nvPr/>
          </p:nvSpPr>
          <p:spPr bwMode="auto">
            <a:xfrm>
              <a:off x="3286116" y="1571612"/>
              <a:ext cx="3071834" cy="1928826"/>
            </a:xfrm>
            <a:prstGeom prst="round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0000"/>
                </a:lnSpc>
                <a:spcBef>
                  <a:spcPct val="20000"/>
                </a:spcBef>
                <a:spcAft>
                  <a:spcPct val="0"/>
                </a:spcAft>
                <a:buClrTx/>
                <a:buSzTx/>
                <a:buFontTx/>
                <a:buNone/>
                <a:tabLst/>
              </a:pPr>
              <a:endParaRPr kumimoji="0" lang="zh-CN" altLang="en-US" sz="2400" b="1" i="0" u="none" strike="noStrike" cap="none" normalizeH="0" baseline="0" smtClean="0">
                <a:ln>
                  <a:noFill/>
                </a:ln>
                <a:solidFill>
                  <a:srgbClr val="FFFF00"/>
                </a:solidFill>
                <a:effectLst/>
                <a:latin typeface="Arial" charset="0"/>
                <a:ea typeface="宋体" charset="-122"/>
              </a:endParaRPr>
            </a:p>
          </p:txBody>
        </p:sp>
        <p:sp>
          <p:nvSpPr>
            <p:cNvPr id="13" name="TextBox 12"/>
            <p:cNvSpPr txBox="1"/>
            <p:nvPr/>
          </p:nvSpPr>
          <p:spPr>
            <a:xfrm>
              <a:off x="3286116" y="1571612"/>
              <a:ext cx="3071834" cy="577787"/>
            </a:xfrm>
            <a:prstGeom prst="rect">
              <a:avLst/>
            </a:prstGeom>
            <a:grpFill/>
          </p:spPr>
          <p:txBody>
            <a:bodyPr wrap="square" rtlCol="0">
              <a:spAutoFit/>
            </a:bodyPr>
            <a:lstStyle/>
            <a:p>
              <a:pPr lvl="0" algn="ctr">
                <a:lnSpc>
                  <a:spcPts val="2000"/>
                </a:lnSpc>
              </a:pPr>
              <a:r>
                <a:rPr lang="en-US" altLang="zh-CN" sz="1200"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rPr>
                <a:t>Forecast system of dynamical and analogous skills(FODAS)</a:t>
              </a:r>
              <a:endParaRPr lang="zh-CN" altLang="en-US" sz="1200" dirty="0">
                <a:solidFill>
                  <a:srgbClr val="FFFF00"/>
                </a:solidFill>
                <a:effectLst>
                  <a:outerShdw blurRad="38100" dist="38100" dir="2700000" algn="tl">
                    <a:srgbClr val="000000">
                      <a:alpha val="43137"/>
                    </a:srgbClr>
                  </a:outerShdw>
                </a:effectLst>
                <a:latin typeface="微软雅黑" pitchFamily="34" charset="-122"/>
                <a:ea typeface="微软雅黑" pitchFamily="34" charset="-122"/>
              </a:endParaRPr>
            </a:p>
          </p:txBody>
        </p:sp>
      </p:grpSp>
      <p:pic>
        <p:nvPicPr>
          <p:cNvPr id="14" name="Picture 1"/>
          <p:cNvPicPr>
            <a:picLocks noChangeAspect="1" noChangeArrowheads="1"/>
          </p:cNvPicPr>
          <p:nvPr/>
        </p:nvPicPr>
        <p:blipFill>
          <a:blip r:embed="rId9" cstate="print"/>
          <a:srcRect/>
          <a:stretch>
            <a:fillRect/>
          </a:stretch>
        </p:blipFill>
        <p:spPr bwMode="auto">
          <a:xfrm>
            <a:off x="6172200" y="3352800"/>
            <a:ext cx="2786082" cy="1214446"/>
          </a:xfrm>
          <a:prstGeom prst="rect">
            <a:avLst/>
          </a:prstGeom>
          <a:noFill/>
          <a:ln w="9525">
            <a:noFill/>
            <a:miter lim="800000"/>
            <a:headEnd/>
            <a:tailEnd/>
          </a:ln>
          <a:effectLst/>
        </p:spPr>
      </p:pic>
      <p:grpSp>
        <p:nvGrpSpPr>
          <p:cNvPr id="15" name="组合 30"/>
          <p:cNvGrpSpPr/>
          <p:nvPr/>
        </p:nvGrpSpPr>
        <p:grpSpPr>
          <a:xfrm>
            <a:off x="5910234" y="4800600"/>
            <a:ext cx="3233766" cy="1619272"/>
            <a:chOff x="4714876" y="4572008"/>
            <a:chExt cx="3929090" cy="1928826"/>
          </a:xfrm>
          <a:gradFill>
            <a:gsLst>
              <a:gs pos="0">
                <a:srgbClr val="FBEAC7"/>
              </a:gs>
              <a:gs pos="17999">
                <a:srgbClr val="FEE7F2"/>
              </a:gs>
              <a:gs pos="36000">
                <a:srgbClr val="FAC77D"/>
              </a:gs>
              <a:gs pos="61000">
                <a:srgbClr val="FBA97D"/>
              </a:gs>
              <a:gs pos="82001">
                <a:srgbClr val="FBD49C"/>
              </a:gs>
              <a:gs pos="100000">
                <a:srgbClr val="FEE7F2"/>
              </a:gs>
            </a:gsLst>
            <a:lin ang="16200000" scaled="0"/>
          </a:gradFill>
          <a:effectLst>
            <a:outerShdw blurRad="127000" dist="127000" dir="5400000" algn="ctr" rotWithShape="0">
              <a:srgbClr val="000000">
                <a:alpha val="43137"/>
              </a:srgbClr>
            </a:outerShdw>
          </a:effectLst>
        </p:grpSpPr>
        <p:sp>
          <p:nvSpPr>
            <p:cNvPr id="16" name="圆角矩形 15"/>
            <p:cNvSpPr/>
            <p:nvPr/>
          </p:nvSpPr>
          <p:spPr bwMode="auto">
            <a:xfrm>
              <a:off x="4714876" y="4572008"/>
              <a:ext cx="3929090" cy="1928826"/>
            </a:xfrm>
            <a:prstGeom prst="round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0000"/>
                </a:lnSpc>
                <a:spcBef>
                  <a:spcPct val="20000"/>
                </a:spcBef>
                <a:spcAft>
                  <a:spcPct val="0"/>
                </a:spcAft>
                <a:buClrTx/>
                <a:buSzTx/>
                <a:buFontTx/>
                <a:buNone/>
                <a:tabLst/>
              </a:pPr>
              <a:endParaRPr kumimoji="0" lang="zh-CN" altLang="en-US" sz="2400" b="1" i="0" u="none" strike="noStrike" cap="none" normalizeH="0" baseline="0" smtClean="0">
                <a:ln>
                  <a:noFill/>
                </a:ln>
                <a:solidFill>
                  <a:srgbClr val="0A0EB6"/>
                </a:solidFill>
                <a:effectLst/>
                <a:latin typeface="Arial" charset="0"/>
                <a:ea typeface="宋体" charset="-122"/>
              </a:endParaRPr>
            </a:p>
          </p:txBody>
        </p:sp>
        <p:sp>
          <p:nvSpPr>
            <p:cNvPr id="17" name="TextBox 16"/>
            <p:cNvSpPr txBox="1"/>
            <p:nvPr/>
          </p:nvSpPr>
          <p:spPr>
            <a:xfrm>
              <a:off x="5286380" y="4572008"/>
              <a:ext cx="3000396" cy="276999"/>
            </a:xfrm>
            <a:prstGeom prst="rect">
              <a:avLst/>
            </a:prstGeom>
            <a:grpFill/>
          </p:spPr>
          <p:txBody>
            <a:bodyPr wrap="square" rtlCol="0">
              <a:spAutoFit/>
            </a:bodyPr>
            <a:lstStyle/>
            <a:p>
              <a:pPr lvl="0" algn="ctr"/>
              <a:r>
                <a:rPr lang="en-US" altLang="zh-CN" sz="1400" dirty="0" smtClean="0">
                  <a:solidFill>
                    <a:srgbClr val="0A0EB6"/>
                  </a:solidFill>
                  <a:effectLst>
                    <a:outerShdw blurRad="38100" dist="38100" dir="2700000" algn="tl">
                      <a:srgbClr val="000000">
                        <a:alpha val="43137"/>
                      </a:srgbClr>
                    </a:outerShdw>
                  </a:effectLst>
                  <a:latin typeface="微软雅黑" pitchFamily="34" charset="-122"/>
                  <a:ea typeface="微软雅黑" pitchFamily="34" charset="-122"/>
                </a:rPr>
                <a:t>Regional climate forecast</a:t>
              </a:r>
              <a:endParaRPr lang="zh-CN" altLang="en-US" sz="1400" dirty="0">
                <a:solidFill>
                  <a:srgbClr val="0A0EB6"/>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18" name="图片 17" descr="区域模式封面.jpg"/>
            <p:cNvPicPr>
              <a:picLocks noChangeAspect="1"/>
            </p:cNvPicPr>
            <p:nvPr/>
          </p:nvPicPr>
          <p:blipFill>
            <a:blip r:embed="rId10" cstate="print"/>
            <a:stretch>
              <a:fillRect/>
            </a:stretch>
          </p:blipFill>
          <p:spPr>
            <a:xfrm>
              <a:off x="4929190" y="4829185"/>
              <a:ext cx="1801062" cy="1500198"/>
            </a:xfrm>
            <a:prstGeom prst="rect">
              <a:avLst/>
            </a:prstGeom>
            <a:grpFill/>
          </p:spPr>
        </p:pic>
        <p:pic>
          <p:nvPicPr>
            <p:cNvPr id="19" name="图片 18" descr="REGCM3.jpg"/>
            <p:cNvPicPr>
              <a:picLocks noChangeAspect="1"/>
            </p:cNvPicPr>
            <p:nvPr/>
          </p:nvPicPr>
          <p:blipFill>
            <a:blip r:embed="rId11" cstate="print"/>
            <a:srcRect t="5319"/>
            <a:stretch>
              <a:fillRect/>
            </a:stretch>
          </p:blipFill>
          <p:spPr>
            <a:xfrm>
              <a:off x="6753749" y="4829185"/>
              <a:ext cx="1664676" cy="1498679"/>
            </a:xfrm>
            <a:prstGeom prst="rect">
              <a:avLst/>
            </a:prstGeom>
            <a:grpFill/>
          </p:spPr>
        </p:pic>
      </p:grpSp>
      <p:pic>
        <p:nvPicPr>
          <p:cNvPr id="20" name="图片 19" descr="低频分区图.jpg"/>
          <p:cNvPicPr>
            <a:picLocks noChangeAspect="1"/>
          </p:cNvPicPr>
          <p:nvPr/>
        </p:nvPicPr>
        <p:blipFill>
          <a:blip r:embed="rId12" cstate="print"/>
          <a:stretch>
            <a:fillRect/>
          </a:stretch>
        </p:blipFill>
        <p:spPr>
          <a:xfrm>
            <a:off x="2971800" y="4724400"/>
            <a:ext cx="2514624" cy="1380693"/>
          </a:xfrm>
          <a:prstGeom prst="rect">
            <a:avLst/>
          </a:prstGeom>
          <a:ln w="25400">
            <a:solidFill>
              <a:schemeClr val="accent2"/>
            </a:solidFill>
          </a:ln>
          <a:effectLst>
            <a:outerShdw blurRad="228600" dist="190500" dir="2700000" algn="l" rotWithShape="0">
              <a:prstClr val="black">
                <a:alpha val="30000"/>
              </a:prstClr>
            </a:outerShdw>
          </a:effectLst>
        </p:spPr>
      </p:pic>
      <p:sp>
        <p:nvSpPr>
          <p:cNvPr id="21" name="TextBox 20"/>
          <p:cNvSpPr txBox="1"/>
          <p:nvPr/>
        </p:nvSpPr>
        <p:spPr>
          <a:xfrm>
            <a:off x="2971800" y="6228232"/>
            <a:ext cx="2514624" cy="461665"/>
          </a:xfrm>
          <a:prstGeom prst="rect">
            <a:avLst/>
          </a:prstGeom>
          <a:solidFill>
            <a:srgbClr val="0000CC"/>
          </a:solidFill>
          <a:effectLst>
            <a:outerShdw blurRad="127000" dist="127000" dir="5400000" algn="ctr" rotWithShape="0">
              <a:srgbClr val="000000">
                <a:alpha val="43137"/>
              </a:srgbClr>
            </a:outerShdw>
          </a:effectLst>
        </p:spPr>
        <p:txBody>
          <a:bodyPr wrap="square" rtlCol="0">
            <a:spAutoFit/>
          </a:bodyPr>
          <a:lstStyle/>
          <a:p>
            <a:pPr lvl="0" algn="ctr"/>
            <a:r>
              <a:rPr lang="en-US" altLang="zh-CN" sz="1200"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rPr>
              <a:t>Low-frequency synoptic weather chart</a:t>
            </a:r>
            <a:endParaRPr lang="zh-CN" altLang="en-US" sz="1200"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4"/>
          <p:cNvSpPr>
            <a:spLocks noChangeArrowheads="1" noChangeShapeType="1" noTextEdit="1"/>
          </p:cNvSpPr>
          <p:nvPr/>
        </p:nvSpPr>
        <p:spPr bwMode="auto">
          <a:xfrm>
            <a:off x="457200" y="2819400"/>
            <a:ext cx="8001000" cy="914400"/>
          </a:xfrm>
          <a:prstGeom prst="rect">
            <a:avLst/>
          </a:prstGeom>
        </p:spPr>
        <p:txBody>
          <a:bodyPr wrap="none" fromWordArt="1">
            <a:prstTxWarp prst="textPlain">
              <a:avLst>
                <a:gd name="adj" fmla="val 48926"/>
              </a:avLst>
            </a:prstTxWarp>
          </a:bodyPr>
          <a:lstStyle/>
          <a:p>
            <a:pPr algn="ctr"/>
            <a:r>
              <a:rPr lang="en-US" altLang="zh-CN" sz="3600" kern="10">
                <a:ln w="9525">
                  <a:noFill/>
                  <a:round/>
                  <a:headEnd/>
                  <a:tailEnd/>
                </a:ln>
                <a:solidFill>
                  <a:srgbClr val="222268"/>
                </a:solidFill>
                <a:effectLst>
                  <a:outerShdw dist="35921" dir="2700000" algn="ctr" rotWithShape="0">
                    <a:srgbClr val="C0C0C0">
                      <a:alpha val="79999"/>
                    </a:srgbClr>
                  </a:outerShdw>
                </a:effectLst>
                <a:latin typeface="+mn-lt"/>
                <a:ea typeface="+mn-lt"/>
                <a:cs typeface="+mn-lt"/>
              </a:rPr>
              <a:t>Thank you for your attention!</a:t>
            </a:r>
            <a:endParaRPr lang="zh-CN" altLang="en-US" sz="3600" kern="10">
              <a:ln w="9525">
                <a:noFill/>
                <a:round/>
                <a:headEnd/>
                <a:tailEnd/>
              </a:ln>
              <a:solidFill>
                <a:srgbClr val="222268"/>
              </a:solidFill>
              <a:effectLst>
                <a:outerShdw dist="35921" dir="2700000" algn="ctr" rotWithShape="0">
                  <a:srgbClr val="C0C0C0">
                    <a:alpha val="79999"/>
                  </a:srgbClr>
                </a:outerShdw>
              </a:effectLst>
              <a:latin typeface="+mn-lt"/>
              <a:ea typeface="+mn-lt"/>
              <a:cs typeface="+mn-l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5"/>
          <p:cNvSpPr>
            <a:spLocks noChangeShapeType="1"/>
          </p:cNvSpPr>
          <p:nvPr/>
        </p:nvSpPr>
        <p:spPr bwMode="auto">
          <a:xfrm>
            <a:off x="0" y="762000"/>
            <a:ext cx="9144000" cy="0"/>
          </a:xfrm>
          <a:prstGeom prst="line">
            <a:avLst/>
          </a:prstGeom>
          <a:noFill/>
          <a:ln w="38100">
            <a:solidFill>
              <a:srgbClr val="003366"/>
            </a:solidFill>
            <a:round/>
            <a:headEnd/>
            <a:tailEnd/>
          </a:ln>
        </p:spPr>
        <p:txBody>
          <a:bodyPr/>
          <a:lstStyle/>
          <a:p>
            <a:endParaRPr lang="zh-CN" altLang="en-US"/>
          </a:p>
        </p:txBody>
      </p:sp>
      <p:sp>
        <p:nvSpPr>
          <p:cNvPr id="7173" name="Text Box 5"/>
          <p:cNvSpPr txBox="1">
            <a:spLocks noChangeArrowheads="1"/>
          </p:cNvSpPr>
          <p:nvPr/>
        </p:nvSpPr>
        <p:spPr bwMode="auto">
          <a:xfrm>
            <a:off x="457200" y="838200"/>
            <a:ext cx="7924800" cy="1338828"/>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lnSpc>
                <a:spcPct val="150000"/>
              </a:lnSpc>
              <a:defRPr/>
            </a:pPr>
            <a:r>
              <a:rPr lang="en-US" altLang="zh-CN" b="1" dirty="0">
                <a:solidFill>
                  <a:srgbClr val="0000FF"/>
                </a:solidFill>
                <a:ea typeface="黑体" pitchFamily="2" charset="-122"/>
              </a:rPr>
              <a:t>To meet the requirements of the social and economic </a:t>
            </a:r>
            <a:r>
              <a:rPr lang="en-US" altLang="zh-CN" b="1" dirty="0" smtClean="0">
                <a:solidFill>
                  <a:srgbClr val="0000FF"/>
                </a:solidFill>
                <a:ea typeface="黑体" pitchFamily="2" charset="-122"/>
              </a:rPr>
              <a:t>development,</a:t>
            </a:r>
          </a:p>
          <a:p>
            <a:pPr>
              <a:lnSpc>
                <a:spcPct val="150000"/>
              </a:lnSpc>
              <a:defRPr/>
            </a:pPr>
            <a:r>
              <a:rPr lang="en-US" altLang="zh-CN" b="1" dirty="0" smtClean="0">
                <a:solidFill>
                  <a:srgbClr val="0000FF"/>
                </a:solidFill>
                <a:ea typeface="黑体" pitchFamily="2" charset="-122"/>
              </a:rPr>
              <a:t>To </a:t>
            </a:r>
            <a:r>
              <a:rPr lang="en-US" altLang="zh-CN" b="1" dirty="0">
                <a:solidFill>
                  <a:srgbClr val="0000FF"/>
                </a:solidFill>
                <a:ea typeface="黑体" pitchFamily="2" charset="-122"/>
              </a:rPr>
              <a:t>improve the refined weather </a:t>
            </a:r>
            <a:r>
              <a:rPr lang="en-US" altLang="zh-CN" b="1" dirty="0" smtClean="0">
                <a:solidFill>
                  <a:srgbClr val="0000FF"/>
                </a:solidFill>
                <a:ea typeface="黑体" pitchFamily="2" charset="-122"/>
              </a:rPr>
              <a:t>forecast for </a:t>
            </a:r>
            <a:r>
              <a:rPr lang="en-US" altLang="zh-CN" b="1" dirty="0">
                <a:solidFill>
                  <a:srgbClr val="0000FF"/>
                </a:solidFill>
                <a:ea typeface="黑体" pitchFamily="2" charset="-122"/>
              </a:rPr>
              <a:t>the mega-city of </a:t>
            </a:r>
            <a:r>
              <a:rPr lang="en-US" altLang="zh-CN" b="1" dirty="0" smtClean="0">
                <a:solidFill>
                  <a:srgbClr val="0000FF"/>
                </a:solidFill>
                <a:ea typeface="黑体" pitchFamily="2" charset="-122"/>
              </a:rPr>
              <a:t>Shanghai,</a:t>
            </a:r>
          </a:p>
          <a:p>
            <a:pPr>
              <a:lnSpc>
                <a:spcPct val="150000"/>
              </a:lnSpc>
              <a:defRPr/>
            </a:pPr>
            <a:r>
              <a:rPr lang="en-US" altLang="zh-CN" b="1" dirty="0" smtClean="0">
                <a:solidFill>
                  <a:srgbClr val="0000FF"/>
                </a:solidFill>
                <a:ea typeface="黑体" pitchFamily="2" charset="-122"/>
              </a:rPr>
              <a:t>To provide the useful weather impact forecast to various users, </a:t>
            </a:r>
            <a:endParaRPr lang="zh-CN" altLang="en-US" dirty="0">
              <a:solidFill>
                <a:srgbClr val="0000FF"/>
              </a:solidFill>
              <a:ea typeface="黑体" pitchFamily="2" charset="-122"/>
            </a:endParaRPr>
          </a:p>
        </p:txBody>
      </p:sp>
      <p:sp>
        <p:nvSpPr>
          <p:cNvPr id="477188" name="Text Box 4"/>
          <p:cNvSpPr txBox="1">
            <a:spLocks noChangeArrowheads="1"/>
          </p:cNvSpPr>
          <p:nvPr/>
        </p:nvSpPr>
        <p:spPr bwMode="auto">
          <a:xfrm>
            <a:off x="533400" y="2438400"/>
            <a:ext cx="8153400" cy="3213100"/>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marL="361950" indent="-361950">
              <a:lnSpc>
                <a:spcPct val="115000"/>
              </a:lnSpc>
              <a:spcBef>
                <a:spcPts val="600"/>
              </a:spcBef>
              <a:spcAft>
                <a:spcPts val="600"/>
              </a:spcAft>
              <a:defRPr/>
            </a:pPr>
            <a:r>
              <a:rPr lang="en-US" altLang="zh-CN" sz="2000" dirty="0">
                <a:solidFill>
                  <a:srgbClr val="000000"/>
                </a:solidFill>
                <a:effectLst>
                  <a:outerShdw blurRad="38100" dist="38100" dir="2700000" algn="tl">
                    <a:srgbClr val="FFFFFF"/>
                  </a:outerShdw>
                </a:effectLst>
                <a:latin typeface="Tahoma" pitchFamily="34" charset="0"/>
              </a:rPr>
              <a:t>1. Focus on </a:t>
            </a:r>
            <a:r>
              <a:rPr lang="en-US" altLang="zh-CN" sz="2000" dirty="0">
                <a:solidFill>
                  <a:srgbClr val="C00000"/>
                </a:solidFill>
                <a:effectLst>
                  <a:outerShdw blurRad="38100" dist="38100" dir="2700000" algn="tl">
                    <a:srgbClr val="000000"/>
                  </a:outerShdw>
                </a:effectLst>
                <a:latin typeface="Tahoma" pitchFamily="34" charset="0"/>
              </a:rPr>
              <a:t>high impact weather systems</a:t>
            </a:r>
            <a:r>
              <a:rPr lang="en-US" altLang="zh-CN" sz="2000" dirty="0">
                <a:solidFill>
                  <a:srgbClr val="000000"/>
                </a:solidFill>
                <a:effectLst>
                  <a:outerShdw blurRad="38100" dist="38100" dir="2700000" algn="tl">
                    <a:srgbClr val="FFFFFF"/>
                  </a:outerShdw>
                </a:effectLst>
                <a:latin typeface="Tahoma" pitchFamily="34" charset="0"/>
              </a:rPr>
              <a:t>, to enhance an integrated and seamless weather forecasting procedure from long term to short-range, and to </a:t>
            </a:r>
            <a:r>
              <a:rPr lang="en-US" altLang="zh-CN" sz="2000" dirty="0" err="1">
                <a:solidFill>
                  <a:srgbClr val="000000"/>
                </a:solidFill>
                <a:effectLst>
                  <a:outerShdw blurRad="38100" dist="38100" dir="2700000" algn="tl">
                    <a:srgbClr val="FFFFFF"/>
                  </a:outerShdw>
                </a:effectLst>
                <a:latin typeface="Tahoma" pitchFamily="34" charset="0"/>
              </a:rPr>
              <a:t>nowcasting</a:t>
            </a:r>
            <a:r>
              <a:rPr lang="en-US" altLang="zh-CN" sz="2000" dirty="0">
                <a:solidFill>
                  <a:srgbClr val="000000"/>
                </a:solidFill>
                <a:effectLst>
                  <a:outerShdw blurRad="38100" dist="38100" dir="2700000" algn="tl">
                    <a:srgbClr val="FFFFFF"/>
                  </a:outerShdw>
                </a:effectLst>
                <a:latin typeface="Tahoma" pitchFamily="34" charset="0"/>
              </a:rPr>
              <a:t>;</a:t>
            </a:r>
            <a:endParaRPr lang="en-US" altLang="zh-CN" sz="2000" dirty="0">
              <a:solidFill>
                <a:srgbClr val="000000"/>
              </a:solidFill>
              <a:latin typeface="Tahoma" pitchFamily="34" charset="0"/>
            </a:endParaRPr>
          </a:p>
          <a:p>
            <a:pPr marL="361950" indent="-361950">
              <a:lnSpc>
                <a:spcPct val="115000"/>
              </a:lnSpc>
              <a:spcBef>
                <a:spcPts val="600"/>
              </a:spcBef>
              <a:spcAft>
                <a:spcPts val="600"/>
              </a:spcAft>
              <a:defRPr/>
            </a:pPr>
            <a:r>
              <a:rPr lang="en-US" altLang="zh-CN" sz="2000" dirty="0">
                <a:solidFill>
                  <a:srgbClr val="000000"/>
                </a:solidFill>
                <a:latin typeface="Tahoma" pitchFamily="34" charset="0"/>
              </a:rPr>
              <a:t>2. Focus on </a:t>
            </a:r>
            <a:r>
              <a:rPr lang="en-US" altLang="zh-CN" sz="2000" dirty="0">
                <a:solidFill>
                  <a:srgbClr val="C00000"/>
                </a:solidFill>
                <a:effectLst>
                  <a:outerShdw blurRad="38100" dist="38100" dir="2700000" algn="tl">
                    <a:srgbClr val="000000"/>
                  </a:outerShdw>
                </a:effectLst>
                <a:latin typeface="Tahoma" pitchFamily="34" charset="0"/>
              </a:rPr>
              <a:t>weather impact on critical locations</a:t>
            </a:r>
            <a:r>
              <a:rPr lang="en-US" altLang="zh-CN" sz="2000" dirty="0">
                <a:solidFill>
                  <a:srgbClr val="000000"/>
                </a:solidFill>
                <a:latin typeface="Tahoma" pitchFamily="34" charset="0"/>
              </a:rPr>
              <a:t>, to enhance refined forecast of weather impact for specific places;</a:t>
            </a:r>
            <a:endParaRPr lang="zh-CN" altLang="en-US" sz="2000" dirty="0">
              <a:solidFill>
                <a:srgbClr val="000000"/>
              </a:solidFill>
              <a:latin typeface="Tahoma" pitchFamily="34" charset="0"/>
            </a:endParaRPr>
          </a:p>
          <a:p>
            <a:pPr marL="361950" indent="-361950">
              <a:lnSpc>
                <a:spcPct val="115000"/>
              </a:lnSpc>
              <a:spcBef>
                <a:spcPts val="600"/>
              </a:spcBef>
              <a:spcAft>
                <a:spcPts val="600"/>
              </a:spcAft>
              <a:defRPr/>
            </a:pPr>
            <a:r>
              <a:rPr lang="en-US" altLang="zh-CN" sz="2000" dirty="0">
                <a:solidFill>
                  <a:srgbClr val="000000"/>
                </a:solidFill>
                <a:latin typeface="Tahoma" pitchFamily="34" charset="0"/>
              </a:rPr>
              <a:t>3. Focus on </a:t>
            </a:r>
            <a:r>
              <a:rPr lang="en-US" altLang="zh-CN" sz="2000" dirty="0">
                <a:solidFill>
                  <a:srgbClr val="C00000"/>
                </a:solidFill>
                <a:effectLst>
                  <a:outerShdw blurRad="38100" dist="38100" dir="2700000" algn="tl">
                    <a:srgbClr val="000000"/>
                  </a:outerShdw>
                </a:effectLst>
                <a:latin typeface="Tahoma" pitchFamily="34" charset="0"/>
              </a:rPr>
              <a:t>weather impact on sensitive users</a:t>
            </a:r>
            <a:r>
              <a:rPr lang="en-US" altLang="zh-CN" sz="2000" dirty="0">
                <a:solidFill>
                  <a:srgbClr val="000000"/>
                </a:solidFill>
                <a:latin typeface="Tahoma" pitchFamily="34" charset="0"/>
              </a:rPr>
              <a:t>, to enhance specialized (individual) forecast and service and weather-related health forecasts (public and some </a:t>
            </a:r>
            <a:r>
              <a:rPr lang="en-US" altLang="zh-CN" sz="2000" dirty="0">
                <a:solidFill>
                  <a:srgbClr val="000000"/>
                </a:solidFill>
              </a:rPr>
              <a:t>social vulnerable groups</a:t>
            </a:r>
            <a:r>
              <a:rPr lang="en-US" altLang="zh-CN" sz="2000" dirty="0" smtClean="0">
                <a:solidFill>
                  <a:srgbClr val="000000"/>
                </a:solidFill>
                <a:latin typeface="Tahoma" pitchFamily="34" charset="0"/>
              </a:rPr>
              <a:t>).</a:t>
            </a:r>
            <a:endParaRPr lang="zh-CN" altLang="en-US" sz="2000" dirty="0">
              <a:solidFill>
                <a:srgbClr val="000000"/>
              </a:solidFill>
              <a:latin typeface="Tahoma" pitchFamily="34" charset="0"/>
            </a:endParaRPr>
          </a:p>
        </p:txBody>
      </p:sp>
      <p:sp>
        <p:nvSpPr>
          <p:cNvPr id="5" name="矩形 4"/>
          <p:cNvSpPr/>
          <p:nvPr/>
        </p:nvSpPr>
        <p:spPr>
          <a:xfrm>
            <a:off x="878317" y="6019800"/>
            <a:ext cx="6652783" cy="400110"/>
          </a:xfrm>
          <a:prstGeom prst="rect">
            <a:avLst/>
          </a:prstGeom>
        </p:spPr>
        <p:txBody>
          <a:bodyPr wrap="none">
            <a:spAutoFit/>
          </a:bodyPr>
          <a:lstStyle/>
          <a:p>
            <a:pPr algn="r">
              <a:defRPr/>
            </a:pPr>
            <a:r>
              <a:rPr lang="en-US" altLang="zh-CN" sz="2000" b="1" i="1" dirty="0">
                <a:solidFill>
                  <a:srgbClr val="993366"/>
                </a:solidFill>
                <a:latin typeface="Arial" pitchFamily="34" charset="0"/>
                <a:ea typeface="宋体" pitchFamily="2" charset="-122"/>
                <a:cs typeface="Arial" pitchFamily="34" charset="0"/>
              </a:rPr>
              <a:t>Dialogue with the weather + Dialogue with the people</a:t>
            </a:r>
          </a:p>
        </p:txBody>
      </p:sp>
      <p:sp>
        <p:nvSpPr>
          <p:cNvPr id="6" name="灯片编号占位符 5"/>
          <p:cNvSpPr>
            <a:spLocks noGrp="1"/>
          </p:cNvSpPr>
          <p:nvPr>
            <p:ph type="sldNum" sz="quarter" idx="12"/>
          </p:nvPr>
        </p:nvSpPr>
        <p:spPr>
          <a:xfrm>
            <a:off x="7010400" y="6172200"/>
            <a:ext cx="2133600" cy="476250"/>
          </a:xfrm>
        </p:spPr>
        <p:txBody>
          <a:bodyPr/>
          <a:lstStyle/>
          <a:p>
            <a:pPr>
              <a:defRPr/>
            </a:pPr>
            <a:fld id="{BC326324-4832-4CAE-AEDD-14E32FA86540}" type="slidenum">
              <a:rPr lang="en-US" altLang="zh-CN"/>
              <a:pPr>
                <a:defRPr/>
              </a:pPr>
              <a:t>3</a:t>
            </a:fld>
            <a:endParaRPr lang="en-US" altLang="zh-C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71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1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a:grpSpLocks/>
          </p:cNvGrpSpPr>
          <p:nvPr/>
        </p:nvGrpSpPr>
        <p:grpSpPr bwMode="auto">
          <a:xfrm>
            <a:off x="228600" y="2057400"/>
            <a:ext cx="8724900" cy="4148138"/>
            <a:chOff x="0" y="1752600"/>
            <a:chExt cx="8724900" cy="4148138"/>
          </a:xfrm>
        </p:grpSpPr>
        <p:pic>
          <p:nvPicPr>
            <p:cNvPr id="13326" name="Picture 2" descr="C:\Documents and Settings\czq\桌面\1.JPG"/>
            <p:cNvPicPr>
              <a:picLocks noChangeAspect="1" noChangeArrowheads="1"/>
            </p:cNvPicPr>
            <p:nvPr/>
          </p:nvPicPr>
          <p:blipFill>
            <a:blip r:embed="rId2" cstate="print"/>
            <a:srcRect t="17221" b="23364"/>
            <a:stretch>
              <a:fillRect/>
            </a:stretch>
          </p:blipFill>
          <p:spPr bwMode="auto">
            <a:xfrm>
              <a:off x="0" y="1752600"/>
              <a:ext cx="8724900" cy="4148138"/>
            </a:xfrm>
            <a:prstGeom prst="rect">
              <a:avLst/>
            </a:prstGeom>
            <a:noFill/>
            <a:ln w="9525">
              <a:noFill/>
              <a:miter lim="800000"/>
              <a:headEnd/>
              <a:tailEnd/>
            </a:ln>
          </p:spPr>
        </p:pic>
        <p:grpSp>
          <p:nvGrpSpPr>
            <p:cNvPr id="3" name="Group 28"/>
            <p:cNvGrpSpPr>
              <a:grpSpLocks/>
            </p:cNvGrpSpPr>
            <p:nvPr/>
          </p:nvGrpSpPr>
          <p:grpSpPr bwMode="auto">
            <a:xfrm>
              <a:off x="1219200" y="2438400"/>
              <a:ext cx="5407025" cy="2400300"/>
              <a:chOff x="744" y="816"/>
              <a:chExt cx="3406" cy="1512"/>
            </a:xfrm>
          </p:grpSpPr>
          <p:pic>
            <p:nvPicPr>
              <p:cNvPr id="13328" name="Picture 18" descr="C:\Documents and Settings\czq\桌面\F9.png"/>
              <p:cNvPicPr>
                <a:picLocks noChangeAspect="1" noChangeArrowheads="1"/>
              </p:cNvPicPr>
              <p:nvPr/>
            </p:nvPicPr>
            <p:blipFill>
              <a:blip r:embed="rId3" cstate="print"/>
              <a:srcRect l="3085" t="10799" r="81519"/>
              <a:stretch>
                <a:fillRect/>
              </a:stretch>
            </p:blipFill>
            <p:spPr bwMode="auto">
              <a:xfrm>
                <a:off x="744" y="1083"/>
                <a:ext cx="316" cy="232"/>
              </a:xfrm>
              <a:prstGeom prst="rect">
                <a:avLst/>
              </a:prstGeom>
              <a:noFill/>
              <a:ln w="9525">
                <a:noFill/>
                <a:miter lim="800000"/>
                <a:headEnd/>
                <a:tailEnd/>
              </a:ln>
            </p:spPr>
          </p:pic>
          <p:pic>
            <p:nvPicPr>
              <p:cNvPr id="13329" name="Picture 17" descr="C:\Documents and Settings\czq\桌面\F8.png"/>
              <p:cNvPicPr>
                <a:picLocks noChangeAspect="1" noChangeArrowheads="1"/>
              </p:cNvPicPr>
              <p:nvPr/>
            </p:nvPicPr>
            <p:blipFill>
              <a:blip r:embed="rId4" cstate="print"/>
              <a:srcRect l="3944" t="18182" r="81584"/>
              <a:stretch>
                <a:fillRect/>
              </a:stretch>
            </p:blipFill>
            <p:spPr bwMode="auto">
              <a:xfrm>
                <a:off x="1416" y="816"/>
                <a:ext cx="272" cy="193"/>
              </a:xfrm>
              <a:prstGeom prst="rect">
                <a:avLst/>
              </a:prstGeom>
              <a:noFill/>
              <a:ln w="9525">
                <a:noFill/>
                <a:miter lim="800000"/>
                <a:headEnd/>
                <a:tailEnd/>
              </a:ln>
            </p:spPr>
          </p:pic>
          <p:pic>
            <p:nvPicPr>
              <p:cNvPr id="13330" name="Picture 16" descr="C:\Documents and Settings\czq\桌面\F7.png"/>
              <p:cNvPicPr>
                <a:picLocks noChangeAspect="1" noChangeArrowheads="1"/>
              </p:cNvPicPr>
              <p:nvPr/>
            </p:nvPicPr>
            <p:blipFill>
              <a:blip r:embed="rId5" cstate="print"/>
              <a:srcRect l="3796" t="8704" r="81021"/>
              <a:stretch>
                <a:fillRect/>
              </a:stretch>
            </p:blipFill>
            <p:spPr bwMode="auto">
              <a:xfrm>
                <a:off x="2328" y="1310"/>
                <a:ext cx="268" cy="204"/>
              </a:xfrm>
              <a:prstGeom prst="rect">
                <a:avLst/>
              </a:prstGeom>
              <a:noFill/>
              <a:ln w="9525">
                <a:noFill/>
                <a:miter lim="800000"/>
                <a:headEnd/>
                <a:tailEnd/>
              </a:ln>
            </p:spPr>
          </p:pic>
          <p:pic>
            <p:nvPicPr>
              <p:cNvPr id="13331" name="Picture 15" descr="C:\Documents and Settings\czq\桌面\F6.png"/>
              <p:cNvPicPr>
                <a:picLocks noChangeAspect="1" noChangeArrowheads="1"/>
              </p:cNvPicPr>
              <p:nvPr/>
            </p:nvPicPr>
            <p:blipFill>
              <a:blip r:embed="rId6" cstate="print"/>
              <a:srcRect l="3185" t="11220" r="80931"/>
              <a:stretch>
                <a:fillRect/>
              </a:stretch>
            </p:blipFill>
            <p:spPr bwMode="auto">
              <a:xfrm>
                <a:off x="1416" y="1468"/>
                <a:ext cx="316" cy="223"/>
              </a:xfrm>
              <a:prstGeom prst="rect">
                <a:avLst/>
              </a:prstGeom>
              <a:noFill/>
              <a:ln w="9525">
                <a:noFill/>
                <a:miter lim="800000"/>
                <a:headEnd/>
                <a:tailEnd/>
              </a:ln>
            </p:spPr>
          </p:pic>
          <p:pic>
            <p:nvPicPr>
              <p:cNvPr id="13332" name="Picture 14" descr="C:\Documents and Settings\czq\桌面\F5.png"/>
              <p:cNvPicPr>
                <a:picLocks noChangeAspect="1" noChangeArrowheads="1"/>
              </p:cNvPicPr>
              <p:nvPr/>
            </p:nvPicPr>
            <p:blipFill>
              <a:blip r:embed="rId7" cstate="print"/>
              <a:srcRect l="2951" t="10384" r="80869"/>
              <a:stretch>
                <a:fillRect/>
              </a:stretch>
            </p:blipFill>
            <p:spPr bwMode="auto">
              <a:xfrm>
                <a:off x="2136" y="1660"/>
                <a:ext cx="317" cy="222"/>
              </a:xfrm>
              <a:prstGeom prst="rect">
                <a:avLst/>
              </a:prstGeom>
              <a:noFill/>
              <a:ln w="9525" algn="ctr">
                <a:noFill/>
                <a:miter lim="800000"/>
                <a:headEnd/>
                <a:tailEnd/>
              </a:ln>
            </p:spPr>
          </p:pic>
          <p:pic>
            <p:nvPicPr>
              <p:cNvPr id="13333" name="Picture 13" descr="C:\Documents and Settings\czq\桌面\F4.png"/>
              <p:cNvPicPr>
                <a:picLocks noChangeAspect="1" noChangeArrowheads="1"/>
              </p:cNvPicPr>
              <p:nvPr/>
            </p:nvPicPr>
            <p:blipFill>
              <a:blip r:embed="rId8" cstate="print"/>
              <a:srcRect l="3236" t="11084" r="80655"/>
              <a:stretch>
                <a:fillRect/>
              </a:stretch>
            </p:blipFill>
            <p:spPr bwMode="auto">
              <a:xfrm>
                <a:off x="2808" y="2109"/>
                <a:ext cx="312" cy="219"/>
              </a:xfrm>
              <a:prstGeom prst="rect">
                <a:avLst/>
              </a:prstGeom>
              <a:noFill/>
              <a:ln w="9525">
                <a:noFill/>
                <a:miter lim="800000"/>
                <a:headEnd/>
                <a:tailEnd/>
              </a:ln>
            </p:spPr>
          </p:pic>
          <p:pic>
            <p:nvPicPr>
              <p:cNvPr id="13334" name="Picture 12" descr="C:\Documents and Settings\czq\桌面\F3.png"/>
              <p:cNvPicPr>
                <a:picLocks noChangeAspect="1" noChangeArrowheads="1"/>
              </p:cNvPicPr>
              <p:nvPr/>
            </p:nvPicPr>
            <p:blipFill>
              <a:blip r:embed="rId9" cstate="print"/>
              <a:srcRect l="2794" t="9958" r="80286"/>
              <a:stretch>
                <a:fillRect/>
              </a:stretch>
            </p:blipFill>
            <p:spPr bwMode="auto">
              <a:xfrm>
                <a:off x="3792" y="1776"/>
                <a:ext cx="358" cy="240"/>
              </a:xfrm>
              <a:prstGeom prst="rect">
                <a:avLst/>
              </a:prstGeom>
              <a:noFill/>
              <a:ln w="9525">
                <a:noFill/>
                <a:miter lim="800000"/>
                <a:headEnd/>
                <a:tailEnd/>
              </a:ln>
            </p:spPr>
          </p:pic>
          <p:pic>
            <p:nvPicPr>
              <p:cNvPr id="13335" name="Picture 11" descr="C:\Documents and Settings\czq\桌面\F2.png"/>
              <p:cNvPicPr>
                <a:picLocks noChangeAspect="1" noChangeArrowheads="1"/>
              </p:cNvPicPr>
              <p:nvPr/>
            </p:nvPicPr>
            <p:blipFill>
              <a:blip r:embed="rId10" cstate="print"/>
              <a:srcRect l="3612" t="8272" r="80717"/>
              <a:stretch>
                <a:fillRect/>
              </a:stretch>
            </p:blipFill>
            <p:spPr bwMode="auto">
              <a:xfrm>
                <a:off x="2760" y="1694"/>
                <a:ext cx="312" cy="232"/>
              </a:xfrm>
              <a:prstGeom prst="rect">
                <a:avLst/>
              </a:prstGeom>
              <a:noFill/>
              <a:ln w="9525">
                <a:noFill/>
                <a:miter lim="800000"/>
                <a:headEnd/>
                <a:tailEnd/>
              </a:ln>
            </p:spPr>
          </p:pic>
          <p:pic>
            <p:nvPicPr>
              <p:cNvPr id="13336" name="Picture 19" descr="C:\Documents and Settings\czq\桌面\F1.png"/>
              <p:cNvPicPr>
                <a:picLocks noChangeAspect="1" noChangeArrowheads="1"/>
              </p:cNvPicPr>
              <p:nvPr/>
            </p:nvPicPr>
            <p:blipFill>
              <a:blip r:embed="rId11" cstate="print"/>
              <a:srcRect l="2968" t="13699" r="80205" b="-3348"/>
              <a:stretch>
                <a:fillRect/>
              </a:stretch>
            </p:blipFill>
            <p:spPr bwMode="auto">
              <a:xfrm>
                <a:off x="3144" y="1406"/>
                <a:ext cx="357" cy="240"/>
              </a:xfrm>
              <a:prstGeom prst="rect">
                <a:avLst/>
              </a:prstGeom>
              <a:noFill/>
              <a:ln w="9525">
                <a:noFill/>
                <a:miter lim="800000"/>
                <a:headEnd/>
                <a:tailEnd/>
              </a:ln>
            </p:spPr>
          </p:pic>
        </p:grpSp>
      </p:grpSp>
      <p:sp>
        <p:nvSpPr>
          <p:cNvPr id="51227" name="TextBox 14"/>
          <p:cNvSpPr txBox="1">
            <a:spLocks noChangeArrowheads="1"/>
          </p:cNvSpPr>
          <p:nvPr/>
        </p:nvSpPr>
        <p:spPr bwMode="auto">
          <a:xfrm>
            <a:off x="152400" y="5105400"/>
            <a:ext cx="4114800" cy="1439863"/>
          </a:xfrm>
          <a:prstGeom prst="rect">
            <a:avLst/>
          </a:prstGeom>
          <a:gradFill>
            <a:gsLst>
              <a:gs pos="0">
                <a:srgbClr val="000000"/>
              </a:gs>
              <a:gs pos="39999">
                <a:srgbClr val="0A128C"/>
              </a:gs>
              <a:gs pos="70000">
                <a:srgbClr val="181CC7"/>
              </a:gs>
              <a:gs pos="88000">
                <a:srgbClr val="7005D4"/>
              </a:gs>
              <a:gs pos="100000">
                <a:srgbClr val="8C3D91"/>
              </a:gs>
            </a:gsLst>
            <a:lin ang="16200000" scaled="0"/>
          </a:grad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446088" indent="-446088">
              <a:defRPr/>
            </a:pPr>
            <a:r>
              <a:rPr lang="en-US" altLang="zh-CN" b="1" dirty="0">
                <a:solidFill>
                  <a:schemeClr val="bg1"/>
                </a:solidFill>
              </a:rPr>
              <a:t>Supporting </a:t>
            </a:r>
            <a:r>
              <a:rPr lang="en-US" altLang="zh-CN" b="1" dirty="0" smtClean="0">
                <a:solidFill>
                  <a:schemeClr val="bg1"/>
                </a:solidFill>
              </a:rPr>
              <a:t>sub-sections</a:t>
            </a:r>
            <a:r>
              <a:rPr lang="en-US" altLang="zh-CN" b="1" dirty="0">
                <a:solidFill>
                  <a:schemeClr val="bg1"/>
                </a:solidFill>
              </a:rPr>
              <a:t>:</a:t>
            </a:r>
            <a:endParaRPr lang="en-US" altLang="zh-CN" dirty="0">
              <a:solidFill>
                <a:schemeClr val="bg1"/>
              </a:solidFill>
            </a:endParaRPr>
          </a:p>
          <a:p>
            <a:pPr marL="357188" indent="-357188">
              <a:defRPr/>
            </a:pPr>
            <a:r>
              <a:rPr lang="en-US" altLang="zh-CN" sz="1400" b="1" dirty="0">
                <a:solidFill>
                  <a:srgbClr val="FFFF00"/>
                </a:solidFill>
              </a:rPr>
              <a:t>F-6: Weather and Environment Analysis based on Satellite Remote Sensing</a:t>
            </a:r>
          </a:p>
          <a:p>
            <a:pPr marL="357188" indent="-357188">
              <a:defRPr/>
            </a:pPr>
            <a:r>
              <a:rPr lang="en-US" altLang="zh-CN" sz="1400" b="1" dirty="0">
                <a:solidFill>
                  <a:srgbClr val="FFFF00"/>
                </a:solidFill>
              </a:rPr>
              <a:t>F-8: Regional NWP Application</a:t>
            </a:r>
          </a:p>
          <a:p>
            <a:pPr marL="357188" indent="-357188">
              <a:defRPr/>
            </a:pPr>
            <a:r>
              <a:rPr lang="en-US" altLang="zh-CN" sz="1400" b="1" dirty="0">
                <a:solidFill>
                  <a:srgbClr val="FFFF00"/>
                </a:solidFill>
              </a:rPr>
              <a:t>F-9: Subtropical </a:t>
            </a:r>
            <a:r>
              <a:rPr lang="en-US" altLang="zh-CN" sz="1400" b="1" dirty="0" smtClean="0">
                <a:solidFill>
                  <a:srgbClr val="FFFF00"/>
                </a:solidFill>
              </a:rPr>
              <a:t>Circulation </a:t>
            </a:r>
            <a:r>
              <a:rPr lang="en-US" altLang="zh-CN" sz="1400" b="1" dirty="0">
                <a:solidFill>
                  <a:srgbClr val="FFFF00"/>
                </a:solidFill>
              </a:rPr>
              <a:t>&amp;  Abnormal Characteristic Analysis</a:t>
            </a:r>
          </a:p>
        </p:txBody>
      </p:sp>
      <p:sp>
        <p:nvSpPr>
          <p:cNvPr id="13317" name="Rectangle 29"/>
          <p:cNvSpPr>
            <a:spLocks noChangeArrowheads="1"/>
          </p:cNvSpPr>
          <p:nvPr/>
        </p:nvSpPr>
        <p:spPr bwMode="auto">
          <a:xfrm rot="-1929144">
            <a:off x="5734050" y="4008438"/>
            <a:ext cx="1811338" cy="336550"/>
          </a:xfrm>
          <a:prstGeom prst="rect">
            <a:avLst/>
          </a:prstGeom>
          <a:solidFill>
            <a:schemeClr val="bg1">
              <a:alpha val="70195"/>
            </a:schemeClr>
          </a:solidFill>
          <a:ln w="9525">
            <a:noFill/>
            <a:miter lim="800000"/>
            <a:headEnd/>
            <a:tailEnd/>
          </a:ln>
        </p:spPr>
        <p:txBody>
          <a:bodyPr wrap="none">
            <a:spAutoFit/>
          </a:bodyPr>
          <a:lstStyle/>
          <a:p>
            <a:r>
              <a:rPr lang="en-US" altLang="zh-CN" sz="1600" b="1" dirty="0">
                <a:solidFill>
                  <a:schemeClr val="accent2"/>
                </a:solidFill>
              </a:rPr>
              <a:t>Weather Briefing</a:t>
            </a:r>
          </a:p>
        </p:txBody>
      </p:sp>
      <p:sp>
        <p:nvSpPr>
          <p:cNvPr id="17" name="TextBox 14"/>
          <p:cNvSpPr txBox="1">
            <a:spLocks noChangeArrowheads="1"/>
          </p:cNvSpPr>
          <p:nvPr/>
        </p:nvSpPr>
        <p:spPr bwMode="auto">
          <a:xfrm>
            <a:off x="152400" y="1219200"/>
            <a:ext cx="3962400" cy="1477328"/>
          </a:xfrm>
          <a:prstGeom prst="rect">
            <a:avLst/>
          </a:prstGeom>
          <a:blipFill>
            <a:blip r:embed="rId12" cstate="print"/>
            <a:tile tx="0" ty="0" sx="100000" sy="100000" flip="none" algn="tl"/>
          </a:blipFill>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442913" indent="-442913">
              <a:defRPr/>
            </a:pPr>
            <a:r>
              <a:rPr lang="en-US" altLang="zh-CN" sz="2000" b="1" i="1" dirty="0" smtClean="0">
                <a:solidFill>
                  <a:srgbClr val="993366"/>
                </a:solidFill>
              </a:rPr>
              <a:t>Focus on high impact weather:</a:t>
            </a:r>
          </a:p>
          <a:p>
            <a:pPr marL="357188" indent="-357188">
              <a:defRPr/>
            </a:pPr>
            <a:r>
              <a:rPr lang="en-US" altLang="zh-CN" sz="1400" b="1" dirty="0" smtClean="0">
                <a:solidFill>
                  <a:schemeClr val="accent2">
                    <a:lumMod val="75000"/>
                  </a:schemeClr>
                </a:solidFill>
              </a:rPr>
              <a:t>F-2: Multi-scale Weather Analysis and Forecast</a:t>
            </a:r>
          </a:p>
          <a:p>
            <a:pPr marL="357188" indent="-357188">
              <a:defRPr/>
            </a:pPr>
            <a:r>
              <a:rPr lang="en-US" altLang="zh-CN" sz="1400" b="1" dirty="0" smtClean="0">
                <a:solidFill>
                  <a:schemeClr val="accent2">
                    <a:lumMod val="75000"/>
                  </a:schemeClr>
                </a:solidFill>
              </a:rPr>
              <a:t>F-3: Refined Urban Weather Forecast and Early Warning based on Vulnerability</a:t>
            </a:r>
          </a:p>
          <a:p>
            <a:pPr marL="357188" indent="-357188">
              <a:defRPr/>
            </a:pPr>
            <a:r>
              <a:rPr lang="en-US" altLang="zh-CN" sz="1400" b="1" dirty="0" smtClean="0">
                <a:solidFill>
                  <a:schemeClr val="accent2">
                    <a:lumMod val="75000"/>
                  </a:schemeClr>
                </a:solidFill>
              </a:rPr>
              <a:t>F-7: Typhoon Early Warning</a:t>
            </a:r>
            <a:endParaRPr lang="en-US" altLang="zh-CN" sz="1400" b="1" dirty="0">
              <a:solidFill>
                <a:schemeClr val="accent2">
                  <a:lumMod val="75000"/>
                </a:schemeClr>
              </a:solidFill>
            </a:endParaRPr>
          </a:p>
        </p:txBody>
      </p:sp>
      <p:sp>
        <p:nvSpPr>
          <p:cNvPr id="20" name="TextBox 14"/>
          <p:cNvSpPr txBox="1">
            <a:spLocks noChangeArrowheads="1"/>
          </p:cNvSpPr>
          <p:nvPr/>
        </p:nvSpPr>
        <p:spPr bwMode="auto">
          <a:xfrm>
            <a:off x="2514600" y="762000"/>
            <a:ext cx="4114800" cy="338554"/>
          </a:xfrm>
          <a:prstGeom prst="rect">
            <a:avLst/>
          </a:prstGeom>
          <a:gradFill>
            <a:gsLst>
              <a:gs pos="0">
                <a:srgbClr val="FFEFD1"/>
              </a:gs>
              <a:gs pos="64999">
                <a:srgbClr val="F0EBD5"/>
              </a:gs>
              <a:gs pos="100000">
                <a:srgbClr val="D1C39F"/>
              </a:gs>
            </a:gsLst>
            <a:lin ang="16200000" scaled="0"/>
          </a:gra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442913" indent="-442913">
              <a:defRPr/>
            </a:pPr>
            <a:r>
              <a:rPr lang="en-US" altLang="zh-CN" sz="1600" b="1" dirty="0">
                <a:solidFill>
                  <a:srgbClr val="0A0EB6"/>
                </a:solidFill>
              </a:rPr>
              <a:t>F-1: Forecast Planning &amp; Organization</a:t>
            </a:r>
          </a:p>
        </p:txBody>
      </p:sp>
      <p:sp>
        <p:nvSpPr>
          <p:cNvPr id="21" name="矩形 20"/>
          <p:cNvSpPr/>
          <p:nvPr/>
        </p:nvSpPr>
        <p:spPr>
          <a:xfrm>
            <a:off x="3276600" y="152400"/>
            <a:ext cx="1265090" cy="523220"/>
          </a:xfrm>
          <a:prstGeom prst="rect">
            <a:avLst/>
          </a:prstGeom>
          <a:solidFill>
            <a:srgbClr val="92D050"/>
          </a:solidFill>
        </p:spPr>
        <p:txBody>
          <a:bodyPr wrap="none">
            <a:spAutoFit/>
          </a:bodyPr>
          <a:lstStyle/>
          <a:p>
            <a:pPr>
              <a:defRPr/>
            </a:pPr>
            <a:r>
              <a:rPr lang="en-US" altLang="zh-CN"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宋体" pitchFamily="2" charset="-122"/>
              </a:rPr>
              <a:t>Layout</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宋体" pitchFamily="2" charset="-122"/>
            </a:endParaRPr>
          </a:p>
        </p:txBody>
      </p:sp>
      <p:sp>
        <p:nvSpPr>
          <p:cNvPr id="22" name="TextBox 14"/>
          <p:cNvSpPr txBox="1">
            <a:spLocks noChangeArrowheads="1"/>
          </p:cNvSpPr>
          <p:nvPr/>
        </p:nvSpPr>
        <p:spPr bwMode="auto">
          <a:xfrm>
            <a:off x="4800600" y="1186696"/>
            <a:ext cx="4343400" cy="1785104"/>
          </a:xfrm>
          <a:prstGeom prst="rect">
            <a:avLst/>
          </a:prstGeom>
          <a:blipFill>
            <a:blip r:embed="rId13" cstate="print"/>
            <a:tile tx="0" ty="0" sx="100000" sy="100000" flip="none" algn="tl"/>
          </a:blip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defRPr/>
            </a:pPr>
            <a:r>
              <a:rPr lang="en-US" altLang="zh-CN" sz="2000" b="1" i="1" dirty="0">
                <a:solidFill>
                  <a:srgbClr val="993366"/>
                </a:solidFill>
              </a:rPr>
              <a:t>Focus on weather impact on critical locations:</a:t>
            </a:r>
          </a:p>
          <a:p>
            <a:pPr marL="357188" indent="-357188">
              <a:defRPr/>
            </a:pPr>
            <a:r>
              <a:rPr lang="en-US" altLang="zh-CN" sz="1400" b="1" dirty="0">
                <a:solidFill>
                  <a:schemeClr val="accent2">
                    <a:lumMod val="75000"/>
                  </a:schemeClr>
                </a:solidFill>
              </a:rPr>
              <a:t>F-3: Refined Urban Weather Forecast and Early Warning based on Vulnerability</a:t>
            </a:r>
          </a:p>
          <a:p>
            <a:pPr marL="357188" indent="-357188">
              <a:defRPr/>
            </a:pPr>
            <a:r>
              <a:rPr lang="en-US" altLang="zh-CN" sz="1400" b="1" dirty="0">
                <a:solidFill>
                  <a:schemeClr val="accent2">
                    <a:lumMod val="75000"/>
                  </a:schemeClr>
                </a:solidFill>
              </a:rPr>
              <a:t>F-5: Regional Weather </a:t>
            </a:r>
            <a:r>
              <a:rPr lang="en-US" altLang="zh-CN" sz="1400" b="1" dirty="0" smtClean="0">
                <a:solidFill>
                  <a:schemeClr val="accent2">
                    <a:lumMod val="75000"/>
                  </a:schemeClr>
                </a:solidFill>
              </a:rPr>
              <a:t>Forecast, Warning </a:t>
            </a:r>
            <a:r>
              <a:rPr lang="en-US" altLang="zh-CN" sz="1400" b="1" dirty="0">
                <a:solidFill>
                  <a:schemeClr val="accent2">
                    <a:lumMod val="75000"/>
                  </a:schemeClr>
                </a:solidFill>
              </a:rPr>
              <a:t>and Joint Preparedness</a:t>
            </a:r>
          </a:p>
          <a:p>
            <a:pPr marL="357188" indent="-357188">
              <a:defRPr/>
            </a:pPr>
            <a:r>
              <a:rPr lang="en-US" altLang="zh-CN" sz="1400" b="1" dirty="0">
                <a:solidFill>
                  <a:schemeClr val="accent2">
                    <a:lumMod val="75000"/>
                  </a:schemeClr>
                </a:solidFill>
              </a:rPr>
              <a:t>F-7: Refined Marine Weather Forecast</a:t>
            </a:r>
          </a:p>
        </p:txBody>
      </p:sp>
      <p:sp>
        <p:nvSpPr>
          <p:cNvPr id="23" name="TextBox 14"/>
          <p:cNvSpPr txBox="1">
            <a:spLocks noChangeArrowheads="1"/>
          </p:cNvSpPr>
          <p:nvPr/>
        </p:nvSpPr>
        <p:spPr bwMode="auto">
          <a:xfrm>
            <a:off x="4724400" y="5722203"/>
            <a:ext cx="4419600" cy="830997"/>
          </a:xfrm>
          <a:prstGeom prst="rect">
            <a:avLst/>
          </a:prstGeom>
          <a:blipFill>
            <a:blip r:embed="rId14" cstate="print"/>
            <a:tile tx="0" ty="0" sx="100000" sy="100000" flip="none" algn="tl"/>
          </a:blip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marL="357188" indent="-357188">
              <a:defRPr/>
            </a:pPr>
            <a:r>
              <a:rPr lang="en-US" altLang="zh-CN" sz="2000" b="1" i="1" dirty="0">
                <a:solidFill>
                  <a:srgbClr val="993366"/>
                </a:solidFill>
              </a:rPr>
              <a:t>Focus on weather impact on users:</a:t>
            </a:r>
          </a:p>
          <a:p>
            <a:pPr marL="357188" indent="-357188">
              <a:defRPr/>
            </a:pPr>
            <a:r>
              <a:rPr lang="en-US" altLang="zh-CN" sz="1400" b="1" dirty="0">
                <a:solidFill>
                  <a:schemeClr val="accent2">
                    <a:lumMod val="75000"/>
                  </a:schemeClr>
                </a:solidFill>
              </a:rPr>
              <a:t>F-4:  Weather Impact Forecast Based on Ensemble NWP </a:t>
            </a:r>
            <a:r>
              <a:rPr lang="en-US" altLang="zh-CN" sz="1400" b="1" dirty="0" smtClean="0">
                <a:solidFill>
                  <a:schemeClr val="accent2">
                    <a:lumMod val="75000"/>
                  </a:schemeClr>
                </a:solidFill>
              </a:rPr>
              <a:t>Analysis</a:t>
            </a:r>
            <a:endParaRPr lang="en-US" altLang="zh-CN" sz="1400" dirty="0">
              <a:solidFill>
                <a:schemeClr val="accent2">
                  <a:lumMod val="75000"/>
                </a:schemeClr>
              </a:solidFill>
            </a:endParaRPr>
          </a:p>
        </p:txBody>
      </p:sp>
      <p:cxnSp>
        <p:nvCxnSpPr>
          <p:cNvPr id="25" name="直接箭头连接符 24"/>
          <p:cNvCxnSpPr>
            <a:stCxn id="13335" idx="0"/>
          </p:cNvCxnSpPr>
          <p:nvPr/>
        </p:nvCxnSpPr>
        <p:spPr>
          <a:xfrm flipH="1" flipV="1">
            <a:off x="3581400" y="2743200"/>
            <a:ext cx="1314450" cy="1393825"/>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flipV="1">
            <a:off x="3505200" y="2743201"/>
            <a:ext cx="685800" cy="914399"/>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flipV="1">
            <a:off x="3657600" y="2743200"/>
            <a:ext cx="2590800" cy="1676400"/>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flipV="1">
            <a:off x="6172200" y="2971800"/>
            <a:ext cx="247650" cy="1317626"/>
          </a:xfrm>
          <a:prstGeom prst="straightConnector1">
            <a:avLst/>
          </a:prstGeom>
          <a:ln w="4762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V="1">
            <a:off x="4114800" y="3048000"/>
            <a:ext cx="1981200" cy="1317626"/>
          </a:xfrm>
          <a:prstGeom prst="straightConnector1">
            <a:avLst/>
          </a:prstGeom>
          <a:ln w="4762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4419600" y="3048000"/>
            <a:ext cx="1524000" cy="609600"/>
          </a:xfrm>
          <a:prstGeom prst="straightConnector1">
            <a:avLst/>
          </a:prstGeom>
          <a:ln w="4762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endCxn id="23" idx="0"/>
          </p:cNvCxnSpPr>
          <p:nvPr/>
        </p:nvCxnSpPr>
        <p:spPr>
          <a:xfrm>
            <a:off x="5105400" y="5181600"/>
            <a:ext cx="1828800" cy="540603"/>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endCxn id="51227" idx="0"/>
          </p:cNvCxnSpPr>
          <p:nvPr/>
        </p:nvCxnSpPr>
        <p:spPr>
          <a:xfrm>
            <a:off x="1828800" y="3505200"/>
            <a:ext cx="381000" cy="1600200"/>
          </a:xfrm>
          <a:prstGeom prst="straightConnector1">
            <a:avLst/>
          </a:prstGeom>
          <a:ln w="47625">
            <a:solidFill>
              <a:srgbClr val="130B7F"/>
            </a:solidFill>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endCxn id="51227" idx="0"/>
          </p:cNvCxnSpPr>
          <p:nvPr/>
        </p:nvCxnSpPr>
        <p:spPr>
          <a:xfrm flipH="1">
            <a:off x="2209800" y="3124200"/>
            <a:ext cx="381000" cy="1981200"/>
          </a:xfrm>
          <a:prstGeom prst="straightConnector1">
            <a:avLst/>
          </a:prstGeom>
          <a:ln w="47625">
            <a:solidFill>
              <a:srgbClr val="130B7F"/>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13331" idx="2"/>
            <a:endCxn id="51227" idx="0"/>
          </p:cNvCxnSpPr>
          <p:nvPr/>
        </p:nvCxnSpPr>
        <p:spPr>
          <a:xfrm flipH="1">
            <a:off x="2209800" y="4132263"/>
            <a:ext cx="555625" cy="973137"/>
          </a:xfrm>
          <a:prstGeom prst="straightConnector1">
            <a:avLst/>
          </a:prstGeom>
          <a:ln w="47625">
            <a:solidFill>
              <a:srgbClr val="130B7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8"/>
          <p:cNvSpPr>
            <a:spLocks noChangeArrowheads="1"/>
          </p:cNvSpPr>
          <p:nvPr/>
        </p:nvSpPr>
        <p:spPr bwMode="auto">
          <a:xfrm>
            <a:off x="107950" y="692150"/>
            <a:ext cx="8928100" cy="403225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3600" b="1">
              <a:solidFill>
                <a:srgbClr val="EEECE1"/>
              </a:solidFill>
            </a:endParaRPr>
          </a:p>
        </p:txBody>
      </p:sp>
      <p:sp>
        <p:nvSpPr>
          <p:cNvPr id="2" name="矩形 1"/>
          <p:cNvSpPr/>
          <p:nvPr/>
        </p:nvSpPr>
        <p:spPr>
          <a:xfrm>
            <a:off x="0" y="115888"/>
            <a:ext cx="9144000" cy="553998"/>
          </a:xfrm>
          <a:prstGeom prst="rect">
            <a:avLst/>
          </a:prstGeom>
        </p:spPr>
        <p:txBody>
          <a:bodyPr wrap="square">
            <a:spAutoFit/>
          </a:bodyPr>
          <a:lstStyle/>
          <a:p>
            <a:pPr marL="457200" indent="-457200" algn="ctr" fontAlgn="auto">
              <a:lnSpc>
                <a:spcPct val="125000"/>
              </a:lnSpc>
              <a:spcBef>
                <a:spcPct val="50000"/>
              </a:spcBef>
              <a:spcAft>
                <a:spcPts val="0"/>
              </a:spcAft>
              <a:defRPr/>
            </a:pPr>
            <a:r>
              <a:rPr lang="en-US" altLang="zh-CN" sz="2400" b="1" dirty="0" smtClean="0">
                <a:solidFill>
                  <a:schemeClr val="accent6">
                    <a:lumMod val="60000"/>
                    <a:lumOff val="40000"/>
                  </a:schemeClr>
                </a:solidFill>
                <a:effectLst>
                  <a:outerShdw blurRad="38100" dist="38100" dir="2700000" algn="tl">
                    <a:srgbClr val="C0C0C0"/>
                  </a:outerShdw>
                </a:effectLst>
                <a:latin typeface="Arial Unicode MS" pitchFamily="34" charset="-122"/>
                <a:ea typeface="Arial Unicode MS" pitchFamily="34" charset="-122"/>
                <a:cs typeface="Arial Unicode MS" pitchFamily="34" charset="-122"/>
              </a:rPr>
              <a:t>Operation Organization</a:t>
            </a:r>
            <a:r>
              <a:rPr lang="en-US" altLang="zh-CN" sz="2400" b="1" dirty="0" smtClean="0">
                <a:solidFill>
                  <a:schemeClr val="accent6">
                    <a:lumMod val="60000"/>
                    <a:lumOff val="40000"/>
                  </a:schemeClr>
                </a:solidFill>
                <a:effectLst>
                  <a:outerShdw blurRad="38100" dist="38100" dir="2700000" algn="tl">
                    <a:srgbClr val="000000">
                      <a:alpha val="43137"/>
                    </a:srgbClr>
                  </a:outerShdw>
                </a:effectLst>
                <a:latin typeface="Arial Unicode MS" pitchFamily="34" charset="-122"/>
                <a:ea typeface="Arial Unicode MS" pitchFamily="34" charset="-122"/>
                <a:cs typeface="Arial Unicode MS" pitchFamily="34" charset="-122"/>
              </a:rPr>
              <a:t> </a:t>
            </a:r>
            <a:endParaRPr lang="en-US" altLang="zh-CN" sz="2400" b="1" dirty="0">
              <a:solidFill>
                <a:schemeClr val="accent6">
                  <a:lumMod val="60000"/>
                  <a:lumOff val="40000"/>
                </a:schemeClr>
              </a:solidFill>
              <a:effectLst>
                <a:outerShdw blurRad="38100" dist="38100" dir="2700000" algn="tl">
                  <a:srgbClr val="000000">
                    <a:alpha val="43137"/>
                  </a:srgbClr>
                </a:outerShdw>
              </a:effectLst>
              <a:latin typeface="Arial Unicode MS" pitchFamily="34" charset="-122"/>
              <a:ea typeface="Arial Unicode MS" pitchFamily="34" charset="-122"/>
              <a:cs typeface="Arial Unicode MS" pitchFamily="34" charset="-122"/>
            </a:endParaRPr>
          </a:p>
        </p:txBody>
      </p:sp>
      <p:sp>
        <p:nvSpPr>
          <p:cNvPr id="2759684" name="AutoShape 4"/>
          <p:cNvSpPr>
            <a:spLocks noChangeArrowheads="1"/>
          </p:cNvSpPr>
          <p:nvPr/>
        </p:nvSpPr>
        <p:spPr bwMode="auto">
          <a:xfrm>
            <a:off x="6516688" y="5373688"/>
            <a:ext cx="2087562" cy="1368425"/>
          </a:xfrm>
          <a:prstGeom prst="can">
            <a:avLst>
              <a:gd name="adj" fmla="val 25000"/>
            </a:avLst>
          </a:prstGeom>
          <a:solidFill>
            <a:srgbClr val="333399"/>
          </a:solidFill>
          <a:ln w="9525">
            <a:solidFill>
              <a:srgbClr val="FF0000"/>
            </a:solidFill>
            <a:round/>
            <a:headEnd/>
            <a:tailEnd/>
          </a:ln>
        </p:spPr>
        <p:txBody>
          <a:bodyPr wrap="none" anchor="ctr"/>
          <a:lstStyle/>
          <a:p>
            <a:endParaRPr lang="en-US" altLang="zh-CN" sz="1600" dirty="0">
              <a:solidFill>
                <a:srgbClr val="FFFF00"/>
              </a:solidFill>
            </a:endParaRPr>
          </a:p>
          <a:p>
            <a:r>
              <a:rPr lang="en-US" altLang="zh-CN" sz="1600" b="0" dirty="0">
                <a:solidFill>
                  <a:srgbClr val="FFFFFF"/>
                </a:solidFill>
              </a:rPr>
              <a:t>Data shared with</a:t>
            </a:r>
          </a:p>
          <a:p>
            <a:r>
              <a:rPr lang="en-US" altLang="zh-CN" sz="1600" b="0" dirty="0">
                <a:solidFill>
                  <a:srgbClr val="FFFFFF"/>
                </a:solidFill>
              </a:rPr>
              <a:t>Others ( e.g.,</a:t>
            </a:r>
          </a:p>
          <a:p>
            <a:r>
              <a:rPr lang="en-US" altLang="zh-CN" sz="1600" b="0" dirty="0">
                <a:solidFill>
                  <a:srgbClr val="FFFFFF"/>
                </a:solidFill>
              </a:rPr>
              <a:t>Hydrological </a:t>
            </a:r>
          </a:p>
          <a:p>
            <a:r>
              <a:rPr lang="en-US" altLang="zh-CN" sz="1600" b="0" dirty="0" smtClean="0">
                <a:solidFill>
                  <a:srgbClr val="FFFFFF"/>
                </a:solidFill>
              </a:rPr>
              <a:t>Bureau, etc</a:t>
            </a:r>
            <a:r>
              <a:rPr lang="en-US" altLang="zh-CN" sz="1600" b="0" dirty="0">
                <a:solidFill>
                  <a:srgbClr val="FFFFFF"/>
                </a:solidFill>
              </a:rPr>
              <a:t>.)</a:t>
            </a:r>
          </a:p>
        </p:txBody>
      </p:sp>
      <p:sp>
        <p:nvSpPr>
          <p:cNvPr id="2759685" name="AutoShape 5"/>
          <p:cNvSpPr>
            <a:spLocks noChangeArrowheads="1"/>
          </p:cNvSpPr>
          <p:nvPr/>
        </p:nvSpPr>
        <p:spPr bwMode="auto">
          <a:xfrm>
            <a:off x="3492500" y="5373688"/>
            <a:ext cx="2159000" cy="1368425"/>
          </a:xfrm>
          <a:prstGeom prst="can">
            <a:avLst>
              <a:gd name="adj" fmla="val 25000"/>
            </a:avLst>
          </a:prstGeom>
          <a:solidFill>
            <a:srgbClr val="333399"/>
          </a:solidFill>
          <a:ln w="9525">
            <a:solidFill>
              <a:srgbClr val="FF0000"/>
            </a:solidFill>
            <a:round/>
            <a:headEnd/>
            <a:tailEnd/>
          </a:ln>
        </p:spPr>
        <p:txBody>
          <a:bodyPr wrap="none" anchor="ctr"/>
          <a:lstStyle/>
          <a:p>
            <a:endParaRPr lang="en-US" altLang="zh-CN" sz="1600" b="0">
              <a:solidFill>
                <a:srgbClr val="FFFF00"/>
              </a:solidFill>
            </a:endParaRPr>
          </a:p>
          <a:p>
            <a:r>
              <a:rPr lang="en-US" altLang="zh-CN" sz="1600" b="0">
                <a:solidFill>
                  <a:srgbClr val="FFFFFF"/>
                </a:solidFill>
              </a:rPr>
              <a:t>Local observations</a:t>
            </a:r>
          </a:p>
          <a:p>
            <a:r>
              <a:rPr lang="en-US" altLang="zh-CN" sz="1600" b="0">
                <a:solidFill>
                  <a:srgbClr val="FFFFFF"/>
                </a:solidFill>
              </a:rPr>
              <a:t> (satellite, radar,</a:t>
            </a:r>
          </a:p>
          <a:p>
            <a:r>
              <a:rPr lang="en-US" altLang="zh-CN" sz="1600" b="0">
                <a:solidFill>
                  <a:srgbClr val="FFFFFF"/>
                </a:solidFill>
              </a:rPr>
              <a:t>AWS, GPS,lightning , …)</a:t>
            </a:r>
          </a:p>
          <a:p>
            <a:endParaRPr lang="en-US" altLang="zh-CN" sz="1600">
              <a:solidFill>
                <a:srgbClr val="FFFF00"/>
              </a:solidFill>
            </a:endParaRPr>
          </a:p>
        </p:txBody>
      </p:sp>
      <p:sp>
        <p:nvSpPr>
          <p:cNvPr id="2759686" name="AutoShape 6"/>
          <p:cNvSpPr>
            <a:spLocks noChangeArrowheads="1"/>
          </p:cNvSpPr>
          <p:nvPr/>
        </p:nvSpPr>
        <p:spPr bwMode="auto">
          <a:xfrm>
            <a:off x="684213" y="5373688"/>
            <a:ext cx="2159000" cy="1339850"/>
          </a:xfrm>
          <a:prstGeom prst="can">
            <a:avLst>
              <a:gd name="adj" fmla="val 25000"/>
            </a:avLst>
          </a:prstGeom>
          <a:solidFill>
            <a:srgbClr val="333399"/>
          </a:solidFill>
          <a:ln w="9525">
            <a:solidFill>
              <a:srgbClr val="FF0000"/>
            </a:solidFill>
            <a:round/>
            <a:headEnd/>
            <a:tailEnd/>
          </a:ln>
        </p:spPr>
        <p:txBody>
          <a:bodyPr wrap="none" anchor="ctr"/>
          <a:lstStyle/>
          <a:p>
            <a:endParaRPr lang="en-US" altLang="zh-CN" sz="1600">
              <a:solidFill>
                <a:srgbClr val="FFFF00"/>
              </a:solidFill>
            </a:endParaRPr>
          </a:p>
          <a:p>
            <a:r>
              <a:rPr lang="en-US" altLang="zh-CN" sz="1600" b="0">
                <a:solidFill>
                  <a:srgbClr val="FFFF00"/>
                </a:solidFill>
              </a:rPr>
              <a:t>CMA </a:t>
            </a:r>
            <a:r>
              <a:rPr lang="en-US" altLang="zh-CN" sz="1600" b="0">
                <a:solidFill>
                  <a:srgbClr val="FFFFFF"/>
                </a:solidFill>
              </a:rPr>
              <a:t>data and products</a:t>
            </a:r>
          </a:p>
          <a:p>
            <a:r>
              <a:rPr lang="en-US" altLang="zh-CN" sz="1600" b="0">
                <a:solidFill>
                  <a:srgbClr val="FFFFFF"/>
                </a:solidFill>
              </a:rPr>
              <a:t>(NMC, NSMC, </a:t>
            </a:r>
          </a:p>
          <a:p>
            <a:r>
              <a:rPr lang="en-US" altLang="zh-CN" sz="1600" b="0">
                <a:solidFill>
                  <a:srgbClr val="FFFFFF"/>
                </a:solidFill>
              </a:rPr>
              <a:t>NCC, CAMS, MOC…)</a:t>
            </a:r>
          </a:p>
        </p:txBody>
      </p:sp>
      <p:sp>
        <p:nvSpPr>
          <p:cNvPr id="2759687" name="Text Box 18"/>
          <p:cNvSpPr txBox="1">
            <a:spLocks noChangeArrowheads="1"/>
          </p:cNvSpPr>
          <p:nvPr/>
        </p:nvSpPr>
        <p:spPr bwMode="auto">
          <a:xfrm>
            <a:off x="5435600" y="4068763"/>
            <a:ext cx="962025" cy="646331"/>
          </a:xfrm>
          <a:prstGeom prst="rect">
            <a:avLst/>
          </a:prstGeom>
          <a:noFill/>
          <a:ln w="9525" algn="ctr">
            <a:noFill/>
            <a:miter lim="800000"/>
            <a:headEnd/>
            <a:tailEnd/>
          </a:ln>
        </p:spPr>
        <p:txBody>
          <a:bodyPr>
            <a:spAutoFit/>
          </a:bodyPr>
          <a:lstStyle/>
          <a:p>
            <a:endParaRPr lang="en-US" altLang="zh-CN" b="1">
              <a:solidFill>
                <a:srgbClr val="FFFFFF"/>
              </a:solidFill>
            </a:endParaRPr>
          </a:p>
          <a:p>
            <a:endParaRPr lang="en-US" altLang="zh-CN" b="1">
              <a:solidFill>
                <a:srgbClr val="FFFFFF"/>
              </a:solidFill>
            </a:endParaRPr>
          </a:p>
        </p:txBody>
      </p:sp>
      <p:sp>
        <p:nvSpPr>
          <p:cNvPr id="47" name="矩形 46"/>
          <p:cNvSpPr/>
          <p:nvPr/>
        </p:nvSpPr>
        <p:spPr bwMode="auto">
          <a:xfrm>
            <a:off x="5795963" y="836613"/>
            <a:ext cx="3097212" cy="302418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endParaRPr lang="zh-CN" altLang="en-US" b="1" dirty="0" smtClean="0">
              <a:solidFill>
                <a:schemeClr val="tx1"/>
              </a:solidFill>
            </a:endParaRPr>
          </a:p>
        </p:txBody>
      </p:sp>
      <p:sp>
        <p:nvSpPr>
          <p:cNvPr id="2759696" name="Text Box 39"/>
          <p:cNvSpPr txBox="1">
            <a:spLocks noChangeArrowheads="1"/>
          </p:cNvSpPr>
          <p:nvPr/>
        </p:nvSpPr>
        <p:spPr bwMode="auto">
          <a:xfrm>
            <a:off x="2667000" y="762000"/>
            <a:ext cx="23128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rgbClr val="F1550F"/>
                </a:solidFill>
              </a:rPr>
              <a:t>F-1: Forecast Planning &amp; Organizing  (Chief Forecaster)</a:t>
            </a:r>
          </a:p>
        </p:txBody>
      </p:sp>
      <p:sp>
        <p:nvSpPr>
          <p:cNvPr id="37" name="Line 40"/>
          <p:cNvSpPr>
            <a:spLocks noChangeShapeType="1"/>
          </p:cNvSpPr>
          <p:nvPr/>
        </p:nvSpPr>
        <p:spPr bwMode="auto">
          <a:xfrm>
            <a:off x="1692275" y="5157788"/>
            <a:ext cx="5905500" cy="1587"/>
          </a:xfrm>
          <a:prstGeom prst="line">
            <a:avLst/>
          </a:prstGeom>
          <a:ln>
            <a:headEnd/>
            <a:tailEnd/>
          </a:ln>
        </p:spPr>
        <p:style>
          <a:lnRef idx="3">
            <a:schemeClr val="accent3"/>
          </a:lnRef>
          <a:fillRef idx="0">
            <a:schemeClr val="accent3"/>
          </a:fillRef>
          <a:effectRef idx="2">
            <a:schemeClr val="accent3"/>
          </a:effectRef>
          <a:fontRef idx="minor">
            <a:schemeClr val="tx1"/>
          </a:fontRef>
        </p:style>
        <p:txBody>
          <a:bodyPr/>
          <a:lstStyle/>
          <a:p>
            <a:pPr algn="l" fontAlgn="auto">
              <a:spcBef>
                <a:spcPts val="0"/>
              </a:spcBef>
              <a:spcAft>
                <a:spcPts val="0"/>
              </a:spcAft>
              <a:defRPr/>
            </a:pPr>
            <a:endParaRPr lang="zh-CN" altLang="en-US" sz="1800" b="0">
              <a:solidFill>
                <a:prstClr val="black"/>
              </a:solidFill>
            </a:endParaRPr>
          </a:p>
        </p:txBody>
      </p:sp>
      <p:sp>
        <p:nvSpPr>
          <p:cNvPr id="38" name="AutoShape 41"/>
          <p:cNvSpPr>
            <a:spLocks noChangeArrowheads="1"/>
          </p:cNvSpPr>
          <p:nvPr/>
        </p:nvSpPr>
        <p:spPr bwMode="auto">
          <a:xfrm>
            <a:off x="4211960" y="4725144"/>
            <a:ext cx="576064" cy="432371"/>
          </a:xfrm>
          <a:prstGeom prst="upDownArrow">
            <a:avLst>
              <a:gd name="adj1" fmla="val 50000"/>
              <a:gd name="adj2" fmla="val 20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l" fontAlgn="auto">
              <a:spcBef>
                <a:spcPts val="0"/>
              </a:spcBef>
              <a:spcAft>
                <a:spcPts val="0"/>
              </a:spcAft>
              <a:defRPr/>
            </a:pPr>
            <a:endParaRPr lang="zh-CN" altLang="en-US" sz="1800" b="0">
              <a:solidFill>
                <a:prstClr val="white"/>
              </a:solidFill>
            </a:endParaRPr>
          </a:p>
        </p:txBody>
      </p:sp>
      <p:sp>
        <p:nvSpPr>
          <p:cNvPr id="39" name="Line 42"/>
          <p:cNvSpPr>
            <a:spLocks noChangeShapeType="1"/>
          </p:cNvSpPr>
          <p:nvPr/>
        </p:nvSpPr>
        <p:spPr bwMode="auto">
          <a:xfrm>
            <a:off x="1692275" y="5157788"/>
            <a:ext cx="0" cy="360362"/>
          </a:xfrm>
          <a:prstGeom prst="line">
            <a:avLst/>
          </a:prstGeom>
          <a:ln>
            <a:headEnd/>
            <a:tailEnd type="none" w="lg" len="lg"/>
          </a:ln>
        </p:spPr>
        <p:style>
          <a:lnRef idx="3">
            <a:schemeClr val="accent3"/>
          </a:lnRef>
          <a:fillRef idx="0">
            <a:schemeClr val="accent3"/>
          </a:fillRef>
          <a:effectRef idx="2">
            <a:schemeClr val="accent3"/>
          </a:effectRef>
          <a:fontRef idx="minor">
            <a:schemeClr val="tx1"/>
          </a:fontRef>
        </p:style>
        <p:txBody>
          <a:bodyPr/>
          <a:lstStyle/>
          <a:p>
            <a:pPr algn="l" fontAlgn="auto">
              <a:spcBef>
                <a:spcPts val="0"/>
              </a:spcBef>
              <a:spcAft>
                <a:spcPts val="0"/>
              </a:spcAft>
              <a:defRPr/>
            </a:pPr>
            <a:endParaRPr lang="zh-CN" altLang="en-US" sz="1800" b="0">
              <a:solidFill>
                <a:prstClr val="black"/>
              </a:solidFill>
            </a:endParaRPr>
          </a:p>
        </p:txBody>
      </p:sp>
      <p:sp>
        <p:nvSpPr>
          <p:cNvPr id="40" name="Line 43"/>
          <p:cNvSpPr>
            <a:spLocks noChangeShapeType="1"/>
          </p:cNvSpPr>
          <p:nvPr/>
        </p:nvSpPr>
        <p:spPr bwMode="auto">
          <a:xfrm>
            <a:off x="7596188" y="5157788"/>
            <a:ext cx="0" cy="360362"/>
          </a:xfrm>
          <a:prstGeom prst="line">
            <a:avLst/>
          </a:prstGeom>
          <a:ln>
            <a:headEnd/>
            <a:tailEnd type="none" w="lg" len="lg"/>
          </a:ln>
        </p:spPr>
        <p:style>
          <a:lnRef idx="3">
            <a:schemeClr val="accent3"/>
          </a:lnRef>
          <a:fillRef idx="0">
            <a:schemeClr val="accent3"/>
          </a:fillRef>
          <a:effectRef idx="2">
            <a:schemeClr val="accent3"/>
          </a:effectRef>
          <a:fontRef idx="minor">
            <a:schemeClr val="tx1"/>
          </a:fontRef>
        </p:style>
        <p:txBody>
          <a:bodyPr/>
          <a:lstStyle/>
          <a:p>
            <a:pPr algn="l" fontAlgn="auto">
              <a:spcBef>
                <a:spcPts val="0"/>
              </a:spcBef>
              <a:spcAft>
                <a:spcPts val="0"/>
              </a:spcAft>
              <a:defRPr/>
            </a:pPr>
            <a:endParaRPr lang="zh-CN" altLang="en-US" sz="1800" b="0">
              <a:solidFill>
                <a:prstClr val="black"/>
              </a:solidFill>
            </a:endParaRPr>
          </a:p>
        </p:txBody>
      </p:sp>
      <p:sp>
        <p:nvSpPr>
          <p:cNvPr id="41" name="Line 44"/>
          <p:cNvSpPr>
            <a:spLocks noChangeShapeType="1"/>
          </p:cNvSpPr>
          <p:nvPr/>
        </p:nvSpPr>
        <p:spPr bwMode="auto">
          <a:xfrm>
            <a:off x="4500563" y="5157788"/>
            <a:ext cx="0" cy="360362"/>
          </a:xfrm>
          <a:prstGeom prst="line">
            <a:avLst/>
          </a:prstGeom>
          <a:ln>
            <a:headEnd/>
            <a:tailEnd type="none" w="lg" len="lg"/>
          </a:ln>
        </p:spPr>
        <p:style>
          <a:lnRef idx="3">
            <a:schemeClr val="accent3"/>
          </a:lnRef>
          <a:fillRef idx="0">
            <a:schemeClr val="accent3"/>
          </a:fillRef>
          <a:effectRef idx="2">
            <a:schemeClr val="accent3"/>
          </a:effectRef>
          <a:fontRef idx="minor">
            <a:schemeClr val="tx1"/>
          </a:fontRef>
        </p:style>
        <p:txBody>
          <a:bodyPr/>
          <a:lstStyle/>
          <a:p>
            <a:pPr algn="l" fontAlgn="auto">
              <a:spcBef>
                <a:spcPts val="0"/>
              </a:spcBef>
              <a:spcAft>
                <a:spcPts val="0"/>
              </a:spcAft>
              <a:defRPr/>
            </a:pPr>
            <a:endParaRPr lang="zh-CN" altLang="en-US" sz="1800" b="0">
              <a:solidFill>
                <a:prstClr val="black"/>
              </a:solidFill>
            </a:endParaRPr>
          </a:p>
        </p:txBody>
      </p:sp>
      <p:sp>
        <p:nvSpPr>
          <p:cNvPr id="50" name="虚尾箭头 49"/>
          <p:cNvSpPr/>
          <p:nvPr/>
        </p:nvSpPr>
        <p:spPr>
          <a:xfrm>
            <a:off x="5148064" y="2420888"/>
            <a:ext cx="503857" cy="268287"/>
          </a:xfrm>
          <a:prstGeom prst="stripedRightArrow">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19050" algn="ctr">
            <a:solidFill>
              <a:srgbClr val="FF0000"/>
            </a:solidFill>
            <a:miter lim="800000"/>
            <a:headEnd/>
            <a:tailEnd/>
          </a:ln>
        </p:spPr>
        <p:txBody>
          <a:bodyPr wrap="none" anchor="ctr"/>
          <a:lstStyle/>
          <a:p>
            <a:pPr>
              <a:defRPr/>
            </a:pPr>
            <a:endParaRPr lang="zh-CN" altLang="en-US" b="1">
              <a:solidFill>
                <a:schemeClr val="tx1"/>
              </a:solidFill>
              <a:latin typeface="Arial" charset="0"/>
              <a:ea typeface="宋体" charset="-122"/>
            </a:endParaRPr>
          </a:p>
        </p:txBody>
      </p:sp>
      <p:sp>
        <p:nvSpPr>
          <p:cNvPr id="3" name="Rectangle 2"/>
          <p:cNvSpPr>
            <a:spLocks noChangeArrowheads="1"/>
          </p:cNvSpPr>
          <p:nvPr/>
        </p:nvSpPr>
        <p:spPr bwMode="auto">
          <a:xfrm>
            <a:off x="304800" y="1676400"/>
            <a:ext cx="4680520" cy="187265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endParaRPr lang="zh-CN" altLang="zh-CN" sz="1800" b="1">
              <a:solidFill>
                <a:schemeClr val="tx1"/>
              </a:solidFill>
            </a:endParaRPr>
          </a:p>
        </p:txBody>
      </p:sp>
      <p:sp>
        <p:nvSpPr>
          <p:cNvPr id="2759715" name="AutoShape 31"/>
          <p:cNvSpPr>
            <a:spLocks noChangeArrowheads="1"/>
          </p:cNvSpPr>
          <p:nvPr/>
        </p:nvSpPr>
        <p:spPr bwMode="auto">
          <a:xfrm>
            <a:off x="2438400" y="2438400"/>
            <a:ext cx="287990" cy="287834"/>
          </a:xfrm>
          <a:prstGeom prst="rightArrow">
            <a:avLst>
              <a:gd name="adj1" fmla="val 50000"/>
              <a:gd name="adj2" fmla="val 24999"/>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19050" algn="ctr">
            <a:solidFill>
              <a:srgbClr val="FF0000"/>
            </a:solidFill>
            <a:miter lim="800000"/>
            <a:headEnd/>
            <a:tailEnd/>
          </a:ln>
        </p:spPr>
        <p:txBody>
          <a:bodyPr wrap="none" anchor="ctr"/>
          <a:lstStyle/>
          <a:p>
            <a:pPr algn="l"/>
            <a:endParaRPr lang="zh-CN" altLang="zh-CN" sz="1800" b="1"/>
          </a:p>
        </p:txBody>
      </p:sp>
      <p:sp>
        <p:nvSpPr>
          <p:cNvPr id="51" name="TextBox 50"/>
          <p:cNvSpPr txBox="1"/>
          <p:nvPr/>
        </p:nvSpPr>
        <p:spPr>
          <a:xfrm>
            <a:off x="179388" y="4124980"/>
            <a:ext cx="1188146"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zh-CN" sz="1400" b="1" dirty="0" err="1">
                <a:solidFill>
                  <a:schemeClr val="tx1"/>
                </a:solidFill>
              </a:rPr>
              <a:t>Nowcasting</a:t>
            </a:r>
            <a:endParaRPr lang="en-US" altLang="zh-CN" sz="1400" b="1" dirty="0">
              <a:solidFill>
                <a:schemeClr val="tx1"/>
              </a:solidFill>
            </a:endParaRPr>
          </a:p>
          <a:p>
            <a:r>
              <a:rPr lang="en-US" altLang="zh-CN" sz="1400" b="1" dirty="0">
                <a:solidFill>
                  <a:schemeClr val="tx1"/>
                </a:solidFill>
              </a:rPr>
              <a:t>(0-6h)</a:t>
            </a:r>
          </a:p>
        </p:txBody>
      </p:sp>
      <p:sp>
        <p:nvSpPr>
          <p:cNvPr id="52" name="TextBox 51"/>
          <p:cNvSpPr txBox="1"/>
          <p:nvPr/>
        </p:nvSpPr>
        <p:spPr>
          <a:xfrm>
            <a:off x="1476375" y="4124980"/>
            <a:ext cx="1249060"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zh-CN" sz="1400" b="1" dirty="0">
                <a:solidFill>
                  <a:schemeClr val="tx1"/>
                </a:solidFill>
              </a:rPr>
              <a:t>Short Range</a:t>
            </a:r>
          </a:p>
          <a:p>
            <a:r>
              <a:rPr lang="en-US" altLang="zh-CN" sz="1400" b="1" dirty="0" smtClean="0">
                <a:solidFill>
                  <a:schemeClr val="tx1"/>
                </a:solidFill>
              </a:rPr>
              <a:t>(&lt;</a:t>
            </a:r>
            <a:r>
              <a:rPr lang="en-US" altLang="zh-CN" sz="1400" b="1" dirty="0">
                <a:solidFill>
                  <a:schemeClr val="tx1"/>
                </a:solidFill>
              </a:rPr>
              <a:t>3 </a:t>
            </a:r>
            <a:r>
              <a:rPr lang="en-US" altLang="zh-CN" sz="1400" b="1" dirty="0" smtClean="0">
                <a:solidFill>
                  <a:schemeClr val="tx1"/>
                </a:solidFill>
              </a:rPr>
              <a:t>d)</a:t>
            </a:r>
            <a:endParaRPr lang="en-US" altLang="zh-CN" sz="1400" b="1" dirty="0">
              <a:solidFill>
                <a:schemeClr val="tx1"/>
              </a:solidFill>
            </a:endParaRPr>
          </a:p>
        </p:txBody>
      </p:sp>
      <p:sp>
        <p:nvSpPr>
          <p:cNvPr id="54" name="TextBox 53"/>
          <p:cNvSpPr txBox="1"/>
          <p:nvPr/>
        </p:nvSpPr>
        <p:spPr>
          <a:xfrm>
            <a:off x="2843213" y="4124980"/>
            <a:ext cx="1497012"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sz="1400" b="1" dirty="0">
                <a:solidFill>
                  <a:schemeClr val="tx1"/>
                </a:solidFill>
              </a:rPr>
              <a:t>Medium </a:t>
            </a:r>
            <a:r>
              <a:rPr lang="en-US" altLang="zh-CN" sz="1400" b="1" dirty="0" smtClean="0">
                <a:solidFill>
                  <a:schemeClr val="tx1"/>
                </a:solidFill>
              </a:rPr>
              <a:t>Range </a:t>
            </a:r>
            <a:endParaRPr lang="en-US" altLang="zh-CN" sz="1400" b="1" dirty="0">
              <a:solidFill>
                <a:schemeClr val="tx1"/>
              </a:solidFill>
            </a:endParaRPr>
          </a:p>
          <a:p>
            <a:pPr>
              <a:defRPr/>
            </a:pPr>
            <a:r>
              <a:rPr lang="en-US" altLang="zh-CN" sz="1400" b="1" dirty="0" smtClean="0">
                <a:solidFill>
                  <a:schemeClr val="tx1"/>
                </a:solidFill>
              </a:rPr>
              <a:t>(3d - 10d)</a:t>
            </a:r>
            <a:endParaRPr lang="en-US" altLang="zh-CN" sz="1400" b="1" dirty="0">
              <a:solidFill>
                <a:schemeClr val="tx1"/>
              </a:solidFill>
            </a:endParaRPr>
          </a:p>
        </p:txBody>
      </p:sp>
      <p:sp>
        <p:nvSpPr>
          <p:cNvPr id="55" name="TextBox 54"/>
          <p:cNvSpPr txBox="1"/>
          <p:nvPr/>
        </p:nvSpPr>
        <p:spPr>
          <a:xfrm>
            <a:off x="4427538" y="4124980"/>
            <a:ext cx="1217000"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sz="1400" b="1" dirty="0">
                <a:solidFill>
                  <a:schemeClr val="tx1"/>
                </a:solidFill>
              </a:rPr>
              <a:t>Long Range</a:t>
            </a:r>
          </a:p>
          <a:p>
            <a:pPr>
              <a:defRPr/>
            </a:pPr>
            <a:r>
              <a:rPr lang="en-US" altLang="zh-CN" sz="1400" b="1" dirty="0" smtClean="0">
                <a:solidFill>
                  <a:schemeClr val="tx1"/>
                </a:solidFill>
              </a:rPr>
              <a:t>(&gt;10d)</a:t>
            </a:r>
            <a:endParaRPr lang="en-US" altLang="zh-CN" sz="1400" b="1" dirty="0">
              <a:solidFill>
                <a:schemeClr val="tx1"/>
              </a:solidFill>
            </a:endParaRPr>
          </a:p>
        </p:txBody>
      </p:sp>
      <p:cxnSp>
        <p:nvCxnSpPr>
          <p:cNvPr id="57" name="直接箭头连接符 56"/>
          <p:cNvCxnSpPr/>
          <p:nvPr/>
        </p:nvCxnSpPr>
        <p:spPr>
          <a:xfrm>
            <a:off x="971550" y="3837643"/>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2051050" y="3837643"/>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a:off x="3563938" y="3837643"/>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a:off x="4932363" y="3837643"/>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6084168" y="914400"/>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accent2">
                    <a:lumMod val="75000"/>
                  </a:schemeClr>
                </a:solidFill>
              </a:rPr>
              <a:t>F-3: Refined Urban Weather Forecast and Early Warning based on Vulnerability</a:t>
            </a:r>
            <a:endParaRPr lang="en-US" altLang="zh-CN" sz="1200" b="1" dirty="0">
              <a:solidFill>
                <a:schemeClr val="accent2">
                  <a:lumMod val="75000"/>
                </a:schemeClr>
              </a:solidFill>
            </a:endParaRPr>
          </a:p>
        </p:txBody>
      </p:sp>
      <p:sp>
        <p:nvSpPr>
          <p:cNvPr id="49" name="矩形 48"/>
          <p:cNvSpPr/>
          <p:nvPr/>
        </p:nvSpPr>
        <p:spPr>
          <a:xfrm>
            <a:off x="6084168" y="3195935"/>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accent2">
                    <a:lumMod val="75000"/>
                  </a:schemeClr>
                </a:solidFill>
              </a:rPr>
              <a:t>F-7: Typhoon Early Warning &amp; Refined Marine Weather Forecast</a:t>
            </a:r>
          </a:p>
        </p:txBody>
      </p:sp>
      <p:sp>
        <p:nvSpPr>
          <p:cNvPr id="56" name="矩形 55"/>
          <p:cNvSpPr/>
          <p:nvPr/>
        </p:nvSpPr>
        <p:spPr>
          <a:xfrm>
            <a:off x="6084168" y="2420888"/>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accent2">
                    <a:lumMod val="75000"/>
                  </a:schemeClr>
                </a:solidFill>
              </a:rPr>
              <a:t>F-5: Regional Weather Forecast, Warning and Joint Preparedness</a:t>
            </a:r>
            <a:endParaRPr lang="en-US" altLang="zh-CN" sz="1200" b="1" dirty="0">
              <a:solidFill>
                <a:schemeClr val="accent2">
                  <a:lumMod val="75000"/>
                </a:schemeClr>
              </a:solidFill>
            </a:endParaRPr>
          </a:p>
        </p:txBody>
      </p:sp>
      <p:sp>
        <p:nvSpPr>
          <p:cNvPr id="62" name="矩形 61"/>
          <p:cNvSpPr/>
          <p:nvPr/>
        </p:nvSpPr>
        <p:spPr>
          <a:xfrm>
            <a:off x="6084168" y="1676400"/>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accent2">
                    <a:lumMod val="75000"/>
                  </a:schemeClr>
                </a:solidFill>
              </a:rPr>
              <a:t>F-4:  Weather Impact Forecast Based on Ensemble NWP Analysis</a:t>
            </a:r>
          </a:p>
        </p:txBody>
      </p:sp>
      <p:sp>
        <p:nvSpPr>
          <p:cNvPr id="65" name="虚尾箭头 64"/>
          <p:cNvSpPr/>
          <p:nvPr/>
        </p:nvSpPr>
        <p:spPr>
          <a:xfrm rot="5400000">
            <a:off x="3759931" y="1497869"/>
            <a:ext cx="216025" cy="268287"/>
          </a:xfrm>
          <a:prstGeom prst="stripedRightArrow">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19050" algn="ctr">
            <a:solidFill>
              <a:srgbClr val="FF0000"/>
            </a:solidFill>
            <a:miter lim="800000"/>
            <a:headEnd/>
            <a:tailEnd/>
          </a:ln>
        </p:spPr>
        <p:txBody>
          <a:bodyPr wrap="none" anchor="ctr"/>
          <a:lstStyle/>
          <a:p>
            <a:pPr>
              <a:defRPr/>
            </a:pPr>
            <a:endParaRPr lang="zh-CN" altLang="en-US" b="1">
              <a:solidFill>
                <a:schemeClr val="tx1"/>
              </a:solidFill>
              <a:latin typeface="Arial" charset="0"/>
              <a:ea typeface="宋体" charset="-122"/>
            </a:endParaRPr>
          </a:p>
        </p:txBody>
      </p:sp>
      <p:sp>
        <p:nvSpPr>
          <p:cNvPr id="43" name="TextBox 42"/>
          <p:cNvSpPr txBox="1"/>
          <p:nvPr/>
        </p:nvSpPr>
        <p:spPr>
          <a:xfrm>
            <a:off x="5867400" y="4191000"/>
            <a:ext cx="25908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altLang="zh-CN" sz="1400" b="1" dirty="0" smtClean="0">
                <a:solidFill>
                  <a:schemeClr val="tx1"/>
                </a:solidFill>
              </a:rPr>
              <a:t>Weather Impact Forecast</a:t>
            </a:r>
            <a:endParaRPr lang="en-US" altLang="zh-CN" sz="1400" b="1" dirty="0">
              <a:solidFill>
                <a:schemeClr val="tx1"/>
              </a:solidFill>
            </a:endParaRPr>
          </a:p>
        </p:txBody>
      </p:sp>
      <p:cxnSp>
        <p:nvCxnSpPr>
          <p:cNvPr id="44" name="直接箭头连接符 43"/>
          <p:cNvCxnSpPr/>
          <p:nvPr/>
        </p:nvCxnSpPr>
        <p:spPr>
          <a:xfrm>
            <a:off x="7162800" y="3886200"/>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sp>
        <p:nvSpPr>
          <p:cNvPr id="46" name="Text Box 39"/>
          <p:cNvSpPr txBox="1">
            <a:spLocks noChangeArrowheads="1"/>
          </p:cNvSpPr>
          <p:nvPr/>
        </p:nvSpPr>
        <p:spPr bwMode="auto">
          <a:xfrm>
            <a:off x="152400" y="762000"/>
            <a:ext cx="16002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altLang="zh-CN" sz="1200" b="1" dirty="0" smtClean="0">
                <a:solidFill>
                  <a:schemeClr val="bg1">
                    <a:lumMod val="65000"/>
                  </a:schemeClr>
                </a:solidFill>
                <a:latin typeface="+mn-lt"/>
                <a:ea typeface="+mn-ea"/>
              </a:rPr>
              <a:t>Typhoon, Severe Convection, Haze / Fog…</a:t>
            </a:r>
          </a:p>
        </p:txBody>
      </p:sp>
      <p:sp>
        <p:nvSpPr>
          <p:cNvPr id="70" name="Text Box 21"/>
          <p:cNvSpPr txBox="1">
            <a:spLocks noChangeArrowheads="1"/>
          </p:cNvSpPr>
          <p:nvPr/>
        </p:nvSpPr>
        <p:spPr bwMode="auto">
          <a:xfrm>
            <a:off x="381000" y="2209800"/>
            <a:ext cx="19812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b="1" dirty="0" smtClean="0">
                <a:solidFill>
                  <a:schemeClr val="accent2">
                    <a:lumMod val="75000"/>
                  </a:schemeClr>
                </a:solidFill>
              </a:rPr>
              <a:t>F-8: NWP Application</a:t>
            </a:r>
          </a:p>
        </p:txBody>
      </p:sp>
      <p:sp>
        <p:nvSpPr>
          <p:cNvPr id="71" name="Text Box 21"/>
          <p:cNvSpPr txBox="1">
            <a:spLocks noChangeArrowheads="1"/>
          </p:cNvSpPr>
          <p:nvPr/>
        </p:nvSpPr>
        <p:spPr bwMode="auto">
          <a:xfrm>
            <a:off x="381000" y="2971800"/>
            <a:ext cx="25146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000" b="1" dirty="0" smtClean="0">
                <a:solidFill>
                  <a:schemeClr val="accent2">
                    <a:lumMod val="75000"/>
                  </a:schemeClr>
                </a:solidFill>
              </a:rPr>
              <a:t>F-6:Satellite Remote Sensing</a:t>
            </a:r>
          </a:p>
          <a:p>
            <a:pPr marL="357188" indent="-357188">
              <a:defRPr/>
            </a:pPr>
            <a:r>
              <a:rPr lang="en-US" altLang="zh-CN" sz="1000" b="1" dirty="0" smtClean="0">
                <a:solidFill>
                  <a:schemeClr val="accent2">
                    <a:lumMod val="75000"/>
                  </a:schemeClr>
                </a:solidFill>
              </a:rPr>
              <a:t>F-9: Subtropical Circulation Analysis</a:t>
            </a:r>
            <a:endParaRPr lang="en-US" altLang="zh-CN" sz="1000" b="1" dirty="0">
              <a:solidFill>
                <a:schemeClr val="accent2">
                  <a:lumMod val="75000"/>
                </a:schemeClr>
              </a:solidFill>
            </a:endParaRPr>
          </a:p>
        </p:txBody>
      </p:sp>
      <p:sp>
        <p:nvSpPr>
          <p:cNvPr id="42" name="Oval 8"/>
          <p:cNvSpPr>
            <a:spLocks noChangeArrowheads="1"/>
          </p:cNvSpPr>
          <p:nvPr/>
        </p:nvSpPr>
        <p:spPr bwMode="auto">
          <a:xfrm>
            <a:off x="2743200" y="1905000"/>
            <a:ext cx="2158512" cy="132992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l" fontAlgn="auto">
              <a:spcBef>
                <a:spcPts val="0"/>
              </a:spcBef>
              <a:spcAft>
                <a:spcPts val="0"/>
              </a:spcAft>
              <a:defRPr/>
            </a:pPr>
            <a:endParaRPr lang="zh-CN" altLang="en-US" sz="1800" b="1">
              <a:solidFill>
                <a:schemeClr val="tx1"/>
              </a:solidFill>
            </a:endParaRPr>
          </a:p>
        </p:txBody>
      </p:sp>
      <p:sp>
        <p:nvSpPr>
          <p:cNvPr id="2759711" name="Text Box 9"/>
          <p:cNvSpPr txBox="1">
            <a:spLocks noChangeArrowheads="1"/>
          </p:cNvSpPr>
          <p:nvPr/>
        </p:nvSpPr>
        <p:spPr bwMode="auto">
          <a:xfrm>
            <a:off x="2819400" y="2277314"/>
            <a:ext cx="2057400" cy="461665"/>
          </a:xfrm>
          <a:prstGeom prst="rect">
            <a:avLst/>
          </a:prstGeom>
          <a:noFill/>
          <a:ln w="9525" algn="ctr">
            <a:noFill/>
            <a:miter lim="800000"/>
            <a:headEnd/>
            <a:tailEnd/>
          </a:ln>
        </p:spPr>
        <p:txBody>
          <a:bodyPr wrap="square">
            <a:spAutoFit/>
          </a:bodyPr>
          <a:lstStyle/>
          <a:p>
            <a:pPr marL="177800" indent="-177800">
              <a:defRPr/>
            </a:pPr>
            <a:r>
              <a:rPr lang="en-US" altLang="zh-CN" sz="1200" b="1" dirty="0" smtClean="0">
                <a:solidFill>
                  <a:schemeClr val="accent2">
                    <a:lumMod val="75000"/>
                  </a:schemeClr>
                </a:solidFill>
                <a:latin typeface="+mn-lt"/>
                <a:ea typeface="+mn-ea"/>
              </a:rPr>
              <a:t>F-2:</a:t>
            </a:r>
            <a:r>
              <a:rPr lang="en-US" altLang="zh-CN" sz="1200" b="1" dirty="0" smtClean="0">
                <a:solidFill>
                  <a:schemeClr val="accent2">
                    <a:lumMod val="75000"/>
                  </a:schemeClr>
                </a:solidFill>
              </a:rPr>
              <a:t> Multi-scale Weather Analysis &amp; Forecast</a:t>
            </a:r>
            <a:endParaRPr lang="en-US" altLang="zh-CN" sz="1200" b="1" dirty="0">
              <a:solidFill>
                <a:schemeClr val="accent2">
                  <a:lumMod val="75000"/>
                </a:schemeClr>
              </a:solidFill>
              <a:latin typeface="+mn-lt"/>
              <a:ea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8"/>
          <p:cNvSpPr>
            <a:spLocks noChangeArrowheads="1"/>
          </p:cNvSpPr>
          <p:nvPr/>
        </p:nvSpPr>
        <p:spPr bwMode="auto">
          <a:xfrm>
            <a:off x="107950" y="692150"/>
            <a:ext cx="8928100" cy="403225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1800" b="1">
              <a:solidFill>
                <a:srgbClr val="EEECE1"/>
              </a:solidFill>
            </a:endParaRPr>
          </a:p>
          <a:p>
            <a:pPr fontAlgn="auto">
              <a:spcBef>
                <a:spcPts val="0"/>
              </a:spcBef>
              <a:spcAft>
                <a:spcPts val="0"/>
              </a:spcAft>
              <a:defRPr/>
            </a:pPr>
            <a:endParaRPr lang="en-US" altLang="zh-CN" sz="3600" b="1">
              <a:solidFill>
                <a:srgbClr val="EEECE1"/>
              </a:solidFill>
            </a:endParaRPr>
          </a:p>
        </p:txBody>
      </p:sp>
      <p:sp>
        <p:nvSpPr>
          <p:cNvPr id="2" name="矩形 1"/>
          <p:cNvSpPr/>
          <p:nvPr/>
        </p:nvSpPr>
        <p:spPr>
          <a:xfrm>
            <a:off x="0" y="115888"/>
            <a:ext cx="9144000" cy="1159613"/>
          </a:xfrm>
          <a:prstGeom prst="rect">
            <a:avLst/>
          </a:prstGeom>
        </p:spPr>
        <p:txBody>
          <a:bodyPr wrap="square">
            <a:spAutoFit/>
          </a:bodyPr>
          <a:lstStyle/>
          <a:p>
            <a:pPr marL="457200" indent="-457200" algn="ctr" fontAlgn="auto">
              <a:lnSpc>
                <a:spcPct val="125000"/>
              </a:lnSpc>
              <a:spcBef>
                <a:spcPct val="50000"/>
              </a:spcBef>
              <a:spcAft>
                <a:spcPts val="0"/>
              </a:spcAft>
              <a:defRPr/>
            </a:pPr>
            <a:r>
              <a:rPr lang="en-US" altLang="zh-CN" sz="2400" b="1" dirty="0">
                <a:solidFill>
                  <a:schemeClr val="accent6">
                    <a:lumMod val="60000"/>
                    <a:lumOff val="40000"/>
                  </a:schemeClr>
                </a:solidFill>
                <a:effectLst>
                  <a:outerShdw blurRad="38100" dist="38100" dir="2700000" algn="tl">
                    <a:srgbClr val="C0C0C0"/>
                  </a:outerShdw>
                </a:effectLst>
              </a:rPr>
              <a:t> </a:t>
            </a:r>
            <a:r>
              <a:rPr lang="en-US" altLang="zh-CN" sz="2400" b="1" dirty="0" smtClean="0">
                <a:solidFill>
                  <a:schemeClr val="accent6">
                    <a:lumMod val="60000"/>
                    <a:lumOff val="40000"/>
                  </a:schemeClr>
                </a:solidFill>
                <a:effectLst>
                  <a:outerShdw blurRad="38100" dist="38100" dir="2700000" algn="tl">
                    <a:srgbClr val="C0C0C0"/>
                  </a:outerShdw>
                </a:effectLst>
                <a:latin typeface="Arial Unicode MS" pitchFamily="34" charset="-122"/>
                <a:ea typeface="Arial Unicode MS" pitchFamily="34" charset="-122"/>
                <a:cs typeface="Arial Unicode MS" pitchFamily="34" charset="-122"/>
              </a:rPr>
              <a:t>Operation Organization</a:t>
            </a:r>
            <a:r>
              <a:rPr lang="en-US" altLang="zh-CN" sz="2400" b="1" dirty="0" smtClean="0">
                <a:solidFill>
                  <a:schemeClr val="accent6">
                    <a:lumMod val="60000"/>
                    <a:lumOff val="40000"/>
                  </a:schemeClr>
                </a:solidFill>
                <a:effectLst>
                  <a:outerShdw blurRad="38100" dist="38100" dir="2700000" algn="tl">
                    <a:srgbClr val="000000">
                      <a:alpha val="43137"/>
                    </a:srgbClr>
                  </a:outerShdw>
                </a:effectLst>
                <a:latin typeface="Arial Unicode MS" pitchFamily="34" charset="-122"/>
                <a:ea typeface="Arial Unicode MS" pitchFamily="34" charset="-122"/>
                <a:cs typeface="Arial Unicode MS" pitchFamily="34" charset="-122"/>
              </a:rPr>
              <a:t> </a:t>
            </a:r>
          </a:p>
          <a:p>
            <a:pPr marL="457200" indent="-457200" algn="ctr" fontAlgn="auto">
              <a:lnSpc>
                <a:spcPct val="125000"/>
              </a:lnSpc>
              <a:spcBef>
                <a:spcPct val="50000"/>
              </a:spcBef>
              <a:spcAft>
                <a:spcPts val="0"/>
              </a:spcAft>
              <a:defRPr/>
            </a:pPr>
            <a:endParaRPr lang="en-US" altLang="zh-CN" sz="2400" b="1" dirty="0">
              <a:solidFill>
                <a:schemeClr val="accent6">
                  <a:lumMod val="60000"/>
                  <a:lumOff val="40000"/>
                </a:schemeClr>
              </a:solidFill>
              <a:effectLst>
                <a:outerShdw blurRad="38100" dist="38100" dir="2700000" algn="tl">
                  <a:srgbClr val="000000">
                    <a:alpha val="43137"/>
                  </a:srgbClr>
                </a:outerShdw>
              </a:effectLst>
              <a:latin typeface="Arial Unicode MS" pitchFamily="34" charset="-122"/>
              <a:ea typeface="Arial Unicode MS" pitchFamily="34" charset="-122"/>
              <a:cs typeface="Arial Unicode MS" pitchFamily="34" charset="-122"/>
            </a:endParaRPr>
          </a:p>
        </p:txBody>
      </p:sp>
      <p:sp>
        <p:nvSpPr>
          <p:cNvPr id="2759684" name="AutoShape 4"/>
          <p:cNvSpPr>
            <a:spLocks noChangeArrowheads="1"/>
          </p:cNvSpPr>
          <p:nvPr/>
        </p:nvSpPr>
        <p:spPr bwMode="auto">
          <a:xfrm>
            <a:off x="6516688" y="5373688"/>
            <a:ext cx="2087562" cy="1368425"/>
          </a:xfrm>
          <a:prstGeom prst="can">
            <a:avLst>
              <a:gd name="adj" fmla="val 25000"/>
            </a:avLst>
          </a:prstGeom>
          <a:solidFill>
            <a:srgbClr val="333399"/>
          </a:solidFill>
          <a:ln w="9525">
            <a:solidFill>
              <a:srgbClr val="FF0000"/>
            </a:solidFill>
            <a:round/>
            <a:headEnd/>
            <a:tailEnd/>
          </a:ln>
        </p:spPr>
        <p:txBody>
          <a:bodyPr wrap="none" anchor="ctr"/>
          <a:lstStyle/>
          <a:p>
            <a:endParaRPr lang="en-US" altLang="zh-CN" sz="1600" dirty="0">
              <a:solidFill>
                <a:srgbClr val="FFFF00"/>
              </a:solidFill>
            </a:endParaRPr>
          </a:p>
          <a:p>
            <a:r>
              <a:rPr lang="en-US" altLang="zh-CN" sz="1600" b="0" dirty="0">
                <a:solidFill>
                  <a:srgbClr val="FFFFFF"/>
                </a:solidFill>
              </a:rPr>
              <a:t>Data shared with</a:t>
            </a:r>
          </a:p>
          <a:p>
            <a:r>
              <a:rPr lang="en-US" altLang="zh-CN" sz="1600" b="0" dirty="0">
                <a:solidFill>
                  <a:srgbClr val="FFFFFF"/>
                </a:solidFill>
              </a:rPr>
              <a:t>Others ( e.g.,</a:t>
            </a:r>
          </a:p>
          <a:p>
            <a:r>
              <a:rPr lang="en-US" altLang="zh-CN" sz="1600" b="0" dirty="0">
                <a:solidFill>
                  <a:srgbClr val="FFFFFF"/>
                </a:solidFill>
              </a:rPr>
              <a:t>Hydrological </a:t>
            </a:r>
          </a:p>
          <a:p>
            <a:r>
              <a:rPr lang="en-US" altLang="zh-CN" sz="1600" b="0" dirty="0" smtClean="0">
                <a:solidFill>
                  <a:srgbClr val="FFFFFF"/>
                </a:solidFill>
              </a:rPr>
              <a:t>Bureau, etc</a:t>
            </a:r>
            <a:r>
              <a:rPr lang="en-US" altLang="zh-CN" sz="1600" b="0" dirty="0">
                <a:solidFill>
                  <a:srgbClr val="FFFFFF"/>
                </a:solidFill>
              </a:rPr>
              <a:t>.)</a:t>
            </a:r>
          </a:p>
        </p:txBody>
      </p:sp>
      <p:sp>
        <p:nvSpPr>
          <p:cNvPr id="2759685" name="AutoShape 5"/>
          <p:cNvSpPr>
            <a:spLocks noChangeArrowheads="1"/>
          </p:cNvSpPr>
          <p:nvPr/>
        </p:nvSpPr>
        <p:spPr bwMode="auto">
          <a:xfrm>
            <a:off x="3492500" y="5373688"/>
            <a:ext cx="2159000" cy="1368425"/>
          </a:xfrm>
          <a:prstGeom prst="can">
            <a:avLst>
              <a:gd name="adj" fmla="val 25000"/>
            </a:avLst>
          </a:prstGeom>
          <a:solidFill>
            <a:srgbClr val="333399"/>
          </a:solidFill>
          <a:ln w="9525">
            <a:solidFill>
              <a:srgbClr val="FF0000"/>
            </a:solidFill>
            <a:round/>
            <a:headEnd/>
            <a:tailEnd/>
          </a:ln>
        </p:spPr>
        <p:txBody>
          <a:bodyPr wrap="none" anchor="ctr"/>
          <a:lstStyle/>
          <a:p>
            <a:endParaRPr lang="en-US" altLang="zh-CN" sz="1600" b="0">
              <a:solidFill>
                <a:srgbClr val="FFFF00"/>
              </a:solidFill>
            </a:endParaRPr>
          </a:p>
          <a:p>
            <a:r>
              <a:rPr lang="en-US" altLang="zh-CN" sz="1600" b="0">
                <a:solidFill>
                  <a:srgbClr val="FFFFFF"/>
                </a:solidFill>
              </a:rPr>
              <a:t>Local observations</a:t>
            </a:r>
          </a:p>
          <a:p>
            <a:r>
              <a:rPr lang="en-US" altLang="zh-CN" sz="1600" b="0">
                <a:solidFill>
                  <a:srgbClr val="FFFFFF"/>
                </a:solidFill>
              </a:rPr>
              <a:t> (satellite, radar,</a:t>
            </a:r>
          </a:p>
          <a:p>
            <a:r>
              <a:rPr lang="en-US" altLang="zh-CN" sz="1600" b="0">
                <a:solidFill>
                  <a:srgbClr val="FFFFFF"/>
                </a:solidFill>
              </a:rPr>
              <a:t>AWS, GPS,lightning , …)</a:t>
            </a:r>
          </a:p>
          <a:p>
            <a:endParaRPr lang="en-US" altLang="zh-CN" sz="1600">
              <a:solidFill>
                <a:srgbClr val="FFFF00"/>
              </a:solidFill>
            </a:endParaRPr>
          </a:p>
        </p:txBody>
      </p:sp>
      <p:sp>
        <p:nvSpPr>
          <p:cNvPr id="2759686" name="AutoShape 6"/>
          <p:cNvSpPr>
            <a:spLocks noChangeArrowheads="1"/>
          </p:cNvSpPr>
          <p:nvPr/>
        </p:nvSpPr>
        <p:spPr bwMode="auto">
          <a:xfrm>
            <a:off x="684213" y="5373688"/>
            <a:ext cx="2159000" cy="1339850"/>
          </a:xfrm>
          <a:prstGeom prst="can">
            <a:avLst>
              <a:gd name="adj" fmla="val 25000"/>
            </a:avLst>
          </a:prstGeom>
          <a:solidFill>
            <a:srgbClr val="333399"/>
          </a:solidFill>
          <a:ln w="9525">
            <a:solidFill>
              <a:srgbClr val="FF0000"/>
            </a:solidFill>
            <a:round/>
            <a:headEnd/>
            <a:tailEnd/>
          </a:ln>
        </p:spPr>
        <p:txBody>
          <a:bodyPr wrap="none" anchor="ctr"/>
          <a:lstStyle/>
          <a:p>
            <a:endParaRPr lang="en-US" altLang="zh-CN" sz="1600">
              <a:solidFill>
                <a:srgbClr val="FFFF00"/>
              </a:solidFill>
            </a:endParaRPr>
          </a:p>
          <a:p>
            <a:r>
              <a:rPr lang="en-US" altLang="zh-CN" sz="1600" b="0">
                <a:solidFill>
                  <a:srgbClr val="FFFF00"/>
                </a:solidFill>
              </a:rPr>
              <a:t>CMA </a:t>
            </a:r>
            <a:r>
              <a:rPr lang="en-US" altLang="zh-CN" sz="1600" b="0">
                <a:solidFill>
                  <a:srgbClr val="FFFFFF"/>
                </a:solidFill>
              </a:rPr>
              <a:t>data and products</a:t>
            </a:r>
          </a:p>
          <a:p>
            <a:r>
              <a:rPr lang="en-US" altLang="zh-CN" sz="1600" b="0">
                <a:solidFill>
                  <a:srgbClr val="FFFFFF"/>
                </a:solidFill>
              </a:rPr>
              <a:t>(NMC, NSMC, </a:t>
            </a:r>
          </a:p>
          <a:p>
            <a:r>
              <a:rPr lang="en-US" altLang="zh-CN" sz="1600" b="0">
                <a:solidFill>
                  <a:srgbClr val="FFFFFF"/>
                </a:solidFill>
              </a:rPr>
              <a:t>NCC, CAMS, MOC…)</a:t>
            </a:r>
          </a:p>
        </p:txBody>
      </p:sp>
      <p:sp>
        <p:nvSpPr>
          <p:cNvPr id="2759687" name="Text Box 18"/>
          <p:cNvSpPr txBox="1">
            <a:spLocks noChangeArrowheads="1"/>
          </p:cNvSpPr>
          <p:nvPr/>
        </p:nvSpPr>
        <p:spPr bwMode="auto">
          <a:xfrm>
            <a:off x="5435600" y="4068763"/>
            <a:ext cx="962025" cy="646331"/>
          </a:xfrm>
          <a:prstGeom prst="rect">
            <a:avLst/>
          </a:prstGeom>
          <a:noFill/>
          <a:ln w="9525" algn="ctr">
            <a:noFill/>
            <a:miter lim="800000"/>
            <a:headEnd/>
            <a:tailEnd/>
          </a:ln>
        </p:spPr>
        <p:txBody>
          <a:bodyPr>
            <a:spAutoFit/>
          </a:bodyPr>
          <a:lstStyle/>
          <a:p>
            <a:endParaRPr lang="en-US" altLang="zh-CN" b="1">
              <a:solidFill>
                <a:srgbClr val="FFFFFF"/>
              </a:solidFill>
            </a:endParaRPr>
          </a:p>
          <a:p>
            <a:endParaRPr lang="en-US" altLang="zh-CN" b="1">
              <a:solidFill>
                <a:srgbClr val="FFFFFF"/>
              </a:solidFill>
            </a:endParaRPr>
          </a:p>
        </p:txBody>
      </p:sp>
      <p:sp>
        <p:nvSpPr>
          <p:cNvPr id="47" name="矩形 46"/>
          <p:cNvSpPr/>
          <p:nvPr/>
        </p:nvSpPr>
        <p:spPr bwMode="auto">
          <a:xfrm>
            <a:off x="5795963" y="836613"/>
            <a:ext cx="3097212" cy="3024187"/>
          </a:xfrm>
          <a:prstGeom prst="rect">
            <a:avLst/>
          </a:prstGeom>
        </p:spPr>
        <p:style>
          <a:lnRef idx="2">
            <a:schemeClr val="accent1"/>
          </a:lnRef>
          <a:fillRef idx="1">
            <a:schemeClr val="lt1"/>
          </a:fillRef>
          <a:effectRef idx="0">
            <a:schemeClr val="accent1"/>
          </a:effectRef>
          <a:fontRef idx="minor">
            <a:schemeClr val="dk1"/>
          </a:fontRef>
        </p:style>
        <p:txBody>
          <a:bodyPr anchor="ctr"/>
          <a:lstStyle/>
          <a:p>
            <a:endParaRPr lang="zh-CN" altLang="en-US" b="1" dirty="0" smtClean="0">
              <a:solidFill>
                <a:schemeClr val="tx1"/>
              </a:solidFill>
            </a:endParaRPr>
          </a:p>
        </p:txBody>
      </p:sp>
      <p:sp>
        <p:nvSpPr>
          <p:cNvPr id="37" name="Line 40"/>
          <p:cNvSpPr>
            <a:spLocks noChangeShapeType="1"/>
          </p:cNvSpPr>
          <p:nvPr/>
        </p:nvSpPr>
        <p:spPr bwMode="auto">
          <a:xfrm>
            <a:off x="1692275" y="5157788"/>
            <a:ext cx="5905500" cy="1587"/>
          </a:xfrm>
          <a:prstGeom prst="line">
            <a:avLst/>
          </a:prstGeom>
          <a:ln>
            <a:headEnd/>
            <a:tailEnd/>
          </a:ln>
        </p:spPr>
        <p:style>
          <a:lnRef idx="3">
            <a:schemeClr val="accent3"/>
          </a:lnRef>
          <a:fillRef idx="0">
            <a:schemeClr val="accent3"/>
          </a:fillRef>
          <a:effectRef idx="2">
            <a:schemeClr val="accent3"/>
          </a:effectRef>
          <a:fontRef idx="minor">
            <a:schemeClr val="tx1"/>
          </a:fontRef>
        </p:style>
        <p:txBody>
          <a:bodyPr/>
          <a:lstStyle/>
          <a:p>
            <a:pPr algn="l" fontAlgn="auto">
              <a:spcBef>
                <a:spcPts val="0"/>
              </a:spcBef>
              <a:spcAft>
                <a:spcPts val="0"/>
              </a:spcAft>
              <a:defRPr/>
            </a:pPr>
            <a:endParaRPr lang="zh-CN" altLang="en-US" sz="1800" b="0">
              <a:solidFill>
                <a:prstClr val="black"/>
              </a:solidFill>
            </a:endParaRPr>
          </a:p>
        </p:txBody>
      </p:sp>
      <p:sp>
        <p:nvSpPr>
          <p:cNvPr id="38" name="AutoShape 41"/>
          <p:cNvSpPr>
            <a:spLocks noChangeArrowheads="1"/>
          </p:cNvSpPr>
          <p:nvPr/>
        </p:nvSpPr>
        <p:spPr bwMode="auto">
          <a:xfrm>
            <a:off x="4211960" y="4725144"/>
            <a:ext cx="576064" cy="432371"/>
          </a:xfrm>
          <a:prstGeom prst="upDownArrow">
            <a:avLst>
              <a:gd name="adj1" fmla="val 50000"/>
              <a:gd name="adj2" fmla="val 20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l" fontAlgn="auto">
              <a:spcBef>
                <a:spcPts val="0"/>
              </a:spcBef>
              <a:spcAft>
                <a:spcPts val="0"/>
              </a:spcAft>
              <a:defRPr/>
            </a:pPr>
            <a:endParaRPr lang="zh-CN" altLang="en-US" sz="1800" b="0">
              <a:solidFill>
                <a:prstClr val="white"/>
              </a:solidFill>
            </a:endParaRPr>
          </a:p>
        </p:txBody>
      </p:sp>
      <p:sp>
        <p:nvSpPr>
          <p:cNvPr id="39" name="Line 42"/>
          <p:cNvSpPr>
            <a:spLocks noChangeShapeType="1"/>
          </p:cNvSpPr>
          <p:nvPr/>
        </p:nvSpPr>
        <p:spPr bwMode="auto">
          <a:xfrm>
            <a:off x="1692275" y="5157788"/>
            <a:ext cx="0" cy="360362"/>
          </a:xfrm>
          <a:prstGeom prst="line">
            <a:avLst/>
          </a:prstGeom>
          <a:ln>
            <a:headEnd/>
            <a:tailEnd type="none" w="lg" len="lg"/>
          </a:ln>
        </p:spPr>
        <p:style>
          <a:lnRef idx="3">
            <a:schemeClr val="accent3"/>
          </a:lnRef>
          <a:fillRef idx="0">
            <a:schemeClr val="accent3"/>
          </a:fillRef>
          <a:effectRef idx="2">
            <a:schemeClr val="accent3"/>
          </a:effectRef>
          <a:fontRef idx="minor">
            <a:schemeClr val="tx1"/>
          </a:fontRef>
        </p:style>
        <p:txBody>
          <a:bodyPr/>
          <a:lstStyle/>
          <a:p>
            <a:pPr algn="l" fontAlgn="auto">
              <a:spcBef>
                <a:spcPts val="0"/>
              </a:spcBef>
              <a:spcAft>
                <a:spcPts val="0"/>
              </a:spcAft>
              <a:defRPr/>
            </a:pPr>
            <a:endParaRPr lang="zh-CN" altLang="en-US" sz="1800" b="0">
              <a:solidFill>
                <a:prstClr val="black"/>
              </a:solidFill>
            </a:endParaRPr>
          </a:p>
        </p:txBody>
      </p:sp>
      <p:sp>
        <p:nvSpPr>
          <p:cNvPr id="40" name="Line 43"/>
          <p:cNvSpPr>
            <a:spLocks noChangeShapeType="1"/>
          </p:cNvSpPr>
          <p:nvPr/>
        </p:nvSpPr>
        <p:spPr bwMode="auto">
          <a:xfrm>
            <a:off x="7596188" y="5157788"/>
            <a:ext cx="0" cy="360362"/>
          </a:xfrm>
          <a:prstGeom prst="line">
            <a:avLst/>
          </a:prstGeom>
          <a:ln>
            <a:headEnd/>
            <a:tailEnd type="none" w="lg" len="lg"/>
          </a:ln>
        </p:spPr>
        <p:style>
          <a:lnRef idx="3">
            <a:schemeClr val="accent3"/>
          </a:lnRef>
          <a:fillRef idx="0">
            <a:schemeClr val="accent3"/>
          </a:fillRef>
          <a:effectRef idx="2">
            <a:schemeClr val="accent3"/>
          </a:effectRef>
          <a:fontRef idx="minor">
            <a:schemeClr val="tx1"/>
          </a:fontRef>
        </p:style>
        <p:txBody>
          <a:bodyPr/>
          <a:lstStyle/>
          <a:p>
            <a:pPr algn="l" fontAlgn="auto">
              <a:spcBef>
                <a:spcPts val="0"/>
              </a:spcBef>
              <a:spcAft>
                <a:spcPts val="0"/>
              </a:spcAft>
              <a:defRPr/>
            </a:pPr>
            <a:endParaRPr lang="zh-CN" altLang="en-US" sz="1800" b="0">
              <a:solidFill>
                <a:prstClr val="black"/>
              </a:solidFill>
            </a:endParaRPr>
          </a:p>
        </p:txBody>
      </p:sp>
      <p:sp>
        <p:nvSpPr>
          <p:cNvPr id="41" name="Line 44"/>
          <p:cNvSpPr>
            <a:spLocks noChangeShapeType="1"/>
          </p:cNvSpPr>
          <p:nvPr/>
        </p:nvSpPr>
        <p:spPr bwMode="auto">
          <a:xfrm>
            <a:off x="4500563" y="5157788"/>
            <a:ext cx="0" cy="360362"/>
          </a:xfrm>
          <a:prstGeom prst="line">
            <a:avLst/>
          </a:prstGeom>
          <a:ln>
            <a:headEnd/>
            <a:tailEnd type="none" w="lg" len="lg"/>
          </a:ln>
        </p:spPr>
        <p:style>
          <a:lnRef idx="3">
            <a:schemeClr val="accent3"/>
          </a:lnRef>
          <a:fillRef idx="0">
            <a:schemeClr val="accent3"/>
          </a:fillRef>
          <a:effectRef idx="2">
            <a:schemeClr val="accent3"/>
          </a:effectRef>
          <a:fontRef idx="minor">
            <a:schemeClr val="tx1"/>
          </a:fontRef>
        </p:style>
        <p:txBody>
          <a:bodyPr/>
          <a:lstStyle/>
          <a:p>
            <a:pPr algn="l" fontAlgn="auto">
              <a:spcBef>
                <a:spcPts val="0"/>
              </a:spcBef>
              <a:spcAft>
                <a:spcPts val="0"/>
              </a:spcAft>
              <a:defRPr/>
            </a:pPr>
            <a:endParaRPr lang="zh-CN" altLang="en-US" sz="1800" b="0">
              <a:solidFill>
                <a:prstClr val="black"/>
              </a:solidFill>
            </a:endParaRPr>
          </a:p>
        </p:txBody>
      </p:sp>
      <p:sp>
        <p:nvSpPr>
          <p:cNvPr id="50" name="虚尾箭头 49"/>
          <p:cNvSpPr/>
          <p:nvPr/>
        </p:nvSpPr>
        <p:spPr>
          <a:xfrm>
            <a:off x="5148064" y="2420888"/>
            <a:ext cx="503857" cy="268287"/>
          </a:xfrm>
          <a:prstGeom prst="stripedRightArrow">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19050" algn="ctr">
            <a:solidFill>
              <a:srgbClr val="FF0000"/>
            </a:solidFill>
            <a:miter lim="800000"/>
            <a:headEnd/>
            <a:tailEnd/>
          </a:ln>
        </p:spPr>
        <p:txBody>
          <a:bodyPr wrap="none" anchor="ctr"/>
          <a:lstStyle/>
          <a:p>
            <a:pPr>
              <a:defRPr/>
            </a:pPr>
            <a:endParaRPr lang="zh-CN" altLang="en-US" b="1">
              <a:solidFill>
                <a:schemeClr val="tx1"/>
              </a:solidFill>
              <a:latin typeface="Arial" charset="0"/>
              <a:ea typeface="宋体" charset="-122"/>
            </a:endParaRPr>
          </a:p>
        </p:txBody>
      </p:sp>
      <p:sp>
        <p:nvSpPr>
          <p:cNvPr id="3" name="Rectangle 2"/>
          <p:cNvSpPr>
            <a:spLocks noChangeArrowheads="1"/>
          </p:cNvSpPr>
          <p:nvPr/>
        </p:nvSpPr>
        <p:spPr bwMode="auto">
          <a:xfrm>
            <a:off x="304800" y="1676400"/>
            <a:ext cx="4680520" cy="187265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endParaRPr lang="zh-CN" altLang="zh-CN" sz="1800" b="1">
              <a:solidFill>
                <a:schemeClr val="tx1"/>
              </a:solidFill>
            </a:endParaRPr>
          </a:p>
        </p:txBody>
      </p:sp>
      <p:sp>
        <p:nvSpPr>
          <p:cNvPr id="9" name="Oval 8"/>
          <p:cNvSpPr>
            <a:spLocks noChangeArrowheads="1"/>
          </p:cNvSpPr>
          <p:nvPr/>
        </p:nvSpPr>
        <p:spPr bwMode="auto">
          <a:xfrm>
            <a:off x="2743200" y="1905000"/>
            <a:ext cx="2158512" cy="132992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l" fontAlgn="auto">
              <a:spcBef>
                <a:spcPts val="0"/>
              </a:spcBef>
              <a:spcAft>
                <a:spcPts val="0"/>
              </a:spcAft>
              <a:defRPr/>
            </a:pPr>
            <a:endParaRPr lang="zh-CN" altLang="en-US" sz="1800" b="1" dirty="0">
              <a:solidFill>
                <a:schemeClr val="tx1"/>
              </a:solidFill>
            </a:endParaRPr>
          </a:p>
        </p:txBody>
      </p:sp>
      <p:sp>
        <p:nvSpPr>
          <p:cNvPr id="22" name="Text Box 21"/>
          <p:cNvSpPr txBox="1">
            <a:spLocks noChangeArrowheads="1"/>
          </p:cNvSpPr>
          <p:nvPr/>
        </p:nvSpPr>
        <p:spPr bwMode="auto">
          <a:xfrm>
            <a:off x="381000" y="2209800"/>
            <a:ext cx="19812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b="1" dirty="0" smtClean="0">
                <a:solidFill>
                  <a:schemeClr val="accent2">
                    <a:lumMod val="75000"/>
                  </a:schemeClr>
                </a:solidFill>
              </a:rPr>
              <a:t>F-8: NWP Application</a:t>
            </a:r>
          </a:p>
        </p:txBody>
      </p:sp>
      <p:sp>
        <p:nvSpPr>
          <p:cNvPr id="2759715" name="AutoShape 31"/>
          <p:cNvSpPr>
            <a:spLocks noChangeArrowheads="1"/>
          </p:cNvSpPr>
          <p:nvPr/>
        </p:nvSpPr>
        <p:spPr bwMode="auto">
          <a:xfrm>
            <a:off x="2438400" y="2438400"/>
            <a:ext cx="287990" cy="287834"/>
          </a:xfrm>
          <a:prstGeom prst="rightArrow">
            <a:avLst>
              <a:gd name="adj1" fmla="val 50000"/>
              <a:gd name="adj2" fmla="val 24999"/>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19050" algn="ctr">
            <a:solidFill>
              <a:srgbClr val="FF0000"/>
            </a:solidFill>
            <a:miter lim="800000"/>
            <a:headEnd/>
            <a:tailEnd/>
          </a:ln>
        </p:spPr>
        <p:txBody>
          <a:bodyPr wrap="none" anchor="ctr"/>
          <a:lstStyle/>
          <a:p>
            <a:endParaRPr lang="zh-CN" altLang="zh-CN" b="1"/>
          </a:p>
        </p:txBody>
      </p:sp>
      <p:sp>
        <p:nvSpPr>
          <p:cNvPr id="42" name="Text Box 21"/>
          <p:cNvSpPr txBox="1">
            <a:spLocks noChangeArrowheads="1"/>
          </p:cNvSpPr>
          <p:nvPr/>
        </p:nvSpPr>
        <p:spPr bwMode="auto">
          <a:xfrm>
            <a:off x="381000" y="2971800"/>
            <a:ext cx="2514600"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000" b="1" dirty="0" smtClean="0">
                <a:solidFill>
                  <a:schemeClr val="accent2">
                    <a:lumMod val="75000"/>
                  </a:schemeClr>
                </a:solidFill>
              </a:rPr>
              <a:t>F6:Satellite Remote Sensing</a:t>
            </a:r>
          </a:p>
          <a:p>
            <a:pPr marL="357188" indent="-357188">
              <a:defRPr/>
            </a:pPr>
            <a:r>
              <a:rPr lang="en-US" altLang="zh-CN" sz="1000" b="1" dirty="0" smtClean="0">
                <a:solidFill>
                  <a:schemeClr val="accent2">
                    <a:lumMod val="75000"/>
                  </a:schemeClr>
                </a:solidFill>
              </a:rPr>
              <a:t>F-9: Subtropical Circulation Analysis</a:t>
            </a:r>
            <a:endParaRPr lang="en-US" altLang="zh-CN" sz="1000" b="1" dirty="0">
              <a:solidFill>
                <a:schemeClr val="accent2">
                  <a:lumMod val="75000"/>
                </a:schemeClr>
              </a:solidFill>
            </a:endParaRPr>
          </a:p>
        </p:txBody>
      </p:sp>
      <p:sp>
        <p:nvSpPr>
          <p:cNvPr id="48" name="矩形 47"/>
          <p:cNvSpPr/>
          <p:nvPr/>
        </p:nvSpPr>
        <p:spPr>
          <a:xfrm>
            <a:off x="6084168" y="914400"/>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accent2">
                    <a:lumMod val="75000"/>
                  </a:schemeClr>
                </a:solidFill>
              </a:rPr>
              <a:t>F-3: Refined Urban Weather Forecast and Early Warning based on Vulnerability</a:t>
            </a:r>
            <a:endParaRPr lang="en-US" altLang="zh-CN" sz="1200" b="1" dirty="0">
              <a:solidFill>
                <a:schemeClr val="accent2">
                  <a:lumMod val="75000"/>
                </a:schemeClr>
              </a:solidFill>
            </a:endParaRPr>
          </a:p>
        </p:txBody>
      </p:sp>
      <p:sp>
        <p:nvSpPr>
          <p:cNvPr id="56" name="矩形 55"/>
          <p:cNvSpPr/>
          <p:nvPr/>
        </p:nvSpPr>
        <p:spPr>
          <a:xfrm>
            <a:off x="6084168" y="2420888"/>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accent2">
                    <a:lumMod val="75000"/>
                  </a:schemeClr>
                </a:solidFill>
              </a:rPr>
              <a:t>F-5: Regional Weather Forecast, Warning and Joint Preparedness</a:t>
            </a:r>
            <a:endParaRPr lang="en-US" altLang="zh-CN" sz="1200" b="1" dirty="0">
              <a:solidFill>
                <a:schemeClr val="accent2">
                  <a:lumMod val="75000"/>
                </a:schemeClr>
              </a:solidFill>
            </a:endParaRPr>
          </a:p>
        </p:txBody>
      </p:sp>
      <p:sp>
        <p:nvSpPr>
          <p:cNvPr id="62" name="矩形 61"/>
          <p:cNvSpPr/>
          <p:nvPr/>
        </p:nvSpPr>
        <p:spPr>
          <a:xfrm>
            <a:off x="6084168" y="1676400"/>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accent2">
                    <a:lumMod val="75000"/>
                  </a:schemeClr>
                </a:solidFill>
              </a:rPr>
              <a:t>F-4:  Weather Impact Forecast Based on Ensemble NWP Analysis</a:t>
            </a:r>
          </a:p>
        </p:txBody>
      </p:sp>
      <p:sp>
        <p:nvSpPr>
          <p:cNvPr id="63" name="上下箭头 62"/>
          <p:cNvSpPr/>
          <p:nvPr/>
        </p:nvSpPr>
        <p:spPr>
          <a:xfrm>
            <a:off x="3733800" y="1447800"/>
            <a:ext cx="256032" cy="454152"/>
          </a:xfrm>
          <a:prstGeom prst="upDownArrow">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19050" algn="ctr">
            <a:solidFill>
              <a:srgbClr val="FF0000"/>
            </a:solidFill>
            <a:miter lim="800000"/>
            <a:headEnd/>
            <a:tailEnd/>
          </a:ln>
        </p:spPr>
        <p:txBody>
          <a:bodyPr wrap="none" anchor="ctr"/>
          <a:lstStyle/>
          <a:p>
            <a:endParaRPr lang="zh-CN" altLang="en-US" b="1" dirty="0">
              <a:solidFill>
                <a:schemeClr val="tx1"/>
              </a:solidFill>
              <a:latin typeface="Arial" charset="0"/>
              <a:ea typeface="宋体" charset="-122"/>
            </a:endParaRPr>
          </a:p>
        </p:txBody>
      </p:sp>
      <p:sp>
        <p:nvSpPr>
          <p:cNvPr id="64" name="Text Box 39"/>
          <p:cNvSpPr txBox="1">
            <a:spLocks noChangeArrowheads="1"/>
          </p:cNvSpPr>
          <p:nvPr/>
        </p:nvSpPr>
        <p:spPr bwMode="auto">
          <a:xfrm>
            <a:off x="152400" y="762000"/>
            <a:ext cx="16002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altLang="zh-CN" sz="1200" b="1" dirty="0" smtClean="0">
                <a:solidFill>
                  <a:srgbClr val="FF0000"/>
                </a:solidFill>
                <a:latin typeface="+mn-lt"/>
                <a:ea typeface="+mn-ea"/>
              </a:rPr>
              <a:t>Typhoon</a:t>
            </a:r>
            <a:r>
              <a:rPr lang="en-US" altLang="zh-CN" sz="1200" b="1" dirty="0" smtClean="0">
                <a:solidFill>
                  <a:schemeClr val="bg1">
                    <a:lumMod val="65000"/>
                  </a:schemeClr>
                </a:solidFill>
                <a:latin typeface="+mn-lt"/>
                <a:ea typeface="+mn-ea"/>
              </a:rPr>
              <a:t>, Severe Convection, Haze / Fog…</a:t>
            </a:r>
          </a:p>
        </p:txBody>
      </p:sp>
      <p:sp>
        <p:nvSpPr>
          <p:cNvPr id="53" name="TextBox 52"/>
          <p:cNvSpPr txBox="1"/>
          <p:nvPr/>
        </p:nvSpPr>
        <p:spPr>
          <a:xfrm>
            <a:off x="179388" y="4124980"/>
            <a:ext cx="1188146"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zh-CN" sz="1400" b="1" dirty="0" err="1">
                <a:solidFill>
                  <a:schemeClr val="tx1"/>
                </a:solidFill>
              </a:rPr>
              <a:t>Nowcasting</a:t>
            </a:r>
            <a:endParaRPr lang="en-US" altLang="zh-CN" sz="1400" b="1" dirty="0">
              <a:solidFill>
                <a:schemeClr val="tx1"/>
              </a:solidFill>
            </a:endParaRPr>
          </a:p>
          <a:p>
            <a:r>
              <a:rPr lang="en-US" altLang="zh-CN" sz="1400" b="1" dirty="0">
                <a:solidFill>
                  <a:schemeClr val="tx1"/>
                </a:solidFill>
              </a:rPr>
              <a:t>(0-6h)</a:t>
            </a:r>
          </a:p>
        </p:txBody>
      </p:sp>
      <p:sp>
        <p:nvSpPr>
          <p:cNvPr id="61" name="TextBox 60"/>
          <p:cNvSpPr txBox="1"/>
          <p:nvPr/>
        </p:nvSpPr>
        <p:spPr>
          <a:xfrm>
            <a:off x="1476375" y="4124980"/>
            <a:ext cx="1249060"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zh-CN" sz="1400" b="1" dirty="0">
                <a:solidFill>
                  <a:schemeClr val="tx1"/>
                </a:solidFill>
              </a:rPr>
              <a:t>Short Range</a:t>
            </a:r>
          </a:p>
          <a:p>
            <a:r>
              <a:rPr lang="en-US" altLang="zh-CN" sz="1400" b="1" dirty="0" smtClean="0">
                <a:solidFill>
                  <a:schemeClr val="tx1"/>
                </a:solidFill>
              </a:rPr>
              <a:t>(&lt;</a:t>
            </a:r>
            <a:r>
              <a:rPr lang="en-US" altLang="zh-CN" sz="1400" b="1" dirty="0">
                <a:solidFill>
                  <a:schemeClr val="tx1"/>
                </a:solidFill>
              </a:rPr>
              <a:t>3 </a:t>
            </a:r>
            <a:r>
              <a:rPr lang="en-US" altLang="zh-CN" sz="1400" b="1" dirty="0" smtClean="0">
                <a:solidFill>
                  <a:schemeClr val="tx1"/>
                </a:solidFill>
              </a:rPr>
              <a:t>d)</a:t>
            </a:r>
            <a:endParaRPr lang="en-US" altLang="zh-CN" sz="1400" b="1" dirty="0">
              <a:solidFill>
                <a:schemeClr val="tx1"/>
              </a:solidFill>
            </a:endParaRPr>
          </a:p>
        </p:txBody>
      </p:sp>
      <p:sp>
        <p:nvSpPr>
          <p:cNvPr id="65" name="TextBox 64"/>
          <p:cNvSpPr txBox="1"/>
          <p:nvPr/>
        </p:nvSpPr>
        <p:spPr>
          <a:xfrm>
            <a:off x="2843213" y="4124980"/>
            <a:ext cx="1497012"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sz="1400" b="1" dirty="0">
                <a:solidFill>
                  <a:schemeClr val="tx1"/>
                </a:solidFill>
              </a:rPr>
              <a:t>Medium </a:t>
            </a:r>
            <a:r>
              <a:rPr lang="en-US" altLang="zh-CN" sz="1400" b="1" dirty="0" smtClean="0">
                <a:solidFill>
                  <a:schemeClr val="tx1"/>
                </a:solidFill>
              </a:rPr>
              <a:t>Range </a:t>
            </a:r>
            <a:endParaRPr lang="en-US" altLang="zh-CN" sz="1400" b="1" dirty="0">
              <a:solidFill>
                <a:schemeClr val="tx1"/>
              </a:solidFill>
            </a:endParaRPr>
          </a:p>
          <a:p>
            <a:pPr>
              <a:defRPr/>
            </a:pPr>
            <a:r>
              <a:rPr lang="en-US" altLang="zh-CN" sz="1400" b="1" dirty="0" smtClean="0">
                <a:solidFill>
                  <a:schemeClr val="tx1"/>
                </a:solidFill>
              </a:rPr>
              <a:t>(3d - 10d)</a:t>
            </a:r>
            <a:endParaRPr lang="en-US" altLang="zh-CN" sz="1400" b="1" dirty="0">
              <a:solidFill>
                <a:schemeClr val="tx1"/>
              </a:solidFill>
            </a:endParaRPr>
          </a:p>
        </p:txBody>
      </p:sp>
      <p:sp>
        <p:nvSpPr>
          <p:cNvPr id="66" name="TextBox 65"/>
          <p:cNvSpPr txBox="1"/>
          <p:nvPr/>
        </p:nvSpPr>
        <p:spPr>
          <a:xfrm>
            <a:off x="4427538" y="4124980"/>
            <a:ext cx="1217000"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sz="1400" b="1" dirty="0">
                <a:solidFill>
                  <a:schemeClr val="tx1"/>
                </a:solidFill>
              </a:rPr>
              <a:t>Long Range</a:t>
            </a:r>
          </a:p>
          <a:p>
            <a:pPr>
              <a:defRPr/>
            </a:pPr>
            <a:r>
              <a:rPr lang="en-US" altLang="zh-CN" sz="1400" b="1" dirty="0" smtClean="0">
                <a:solidFill>
                  <a:schemeClr val="tx1"/>
                </a:solidFill>
              </a:rPr>
              <a:t>(&gt;10d)</a:t>
            </a:r>
            <a:endParaRPr lang="en-US" altLang="zh-CN" sz="1400" b="1" dirty="0">
              <a:solidFill>
                <a:schemeClr val="tx1"/>
              </a:solidFill>
            </a:endParaRPr>
          </a:p>
        </p:txBody>
      </p:sp>
      <p:cxnSp>
        <p:nvCxnSpPr>
          <p:cNvPr id="67" name="直接箭头连接符 66"/>
          <p:cNvCxnSpPr/>
          <p:nvPr/>
        </p:nvCxnSpPr>
        <p:spPr>
          <a:xfrm>
            <a:off x="971550" y="3837643"/>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nvCxnSpPr>
        <p:spPr>
          <a:xfrm>
            <a:off x="2051050" y="3837643"/>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p:nvPr/>
        </p:nvCxnSpPr>
        <p:spPr>
          <a:xfrm>
            <a:off x="3563938" y="3837643"/>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a:off x="4932363" y="3837643"/>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867400" y="4191000"/>
            <a:ext cx="25908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altLang="zh-CN" sz="1400" b="1" dirty="0" smtClean="0">
                <a:solidFill>
                  <a:schemeClr val="tx1"/>
                </a:solidFill>
              </a:rPr>
              <a:t>Weather Impact Forecast</a:t>
            </a:r>
            <a:endParaRPr lang="en-US" altLang="zh-CN" sz="1400" b="1" dirty="0">
              <a:solidFill>
                <a:schemeClr val="tx1"/>
              </a:solidFill>
            </a:endParaRPr>
          </a:p>
        </p:txBody>
      </p:sp>
      <p:cxnSp>
        <p:nvCxnSpPr>
          <p:cNvPr id="72" name="直接箭头连接符 71"/>
          <p:cNvCxnSpPr/>
          <p:nvPr/>
        </p:nvCxnSpPr>
        <p:spPr>
          <a:xfrm>
            <a:off x="7162800" y="3886200"/>
            <a:ext cx="0" cy="287337"/>
          </a:xfrm>
          <a:prstGeom prst="straightConnector1">
            <a:avLst/>
          </a:prstGeom>
          <a:ln w="28575">
            <a:solidFill>
              <a:srgbClr val="130B7F"/>
            </a:solidFill>
            <a:tailEnd type="arrow"/>
          </a:ln>
        </p:spPr>
        <p:style>
          <a:lnRef idx="1">
            <a:schemeClr val="accent1"/>
          </a:lnRef>
          <a:fillRef idx="0">
            <a:schemeClr val="accent1"/>
          </a:fillRef>
          <a:effectRef idx="0">
            <a:schemeClr val="accent1"/>
          </a:effectRef>
          <a:fontRef idx="minor">
            <a:schemeClr val="tx1"/>
          </a:fontRef>
        </p:style>
      </p:cxnSp>
      <p:sp>
        <p:nvSpPr>
          <p:cNvPr id="44" name="Text Box 9"/>
          <p:cNvSpPr txBox="1">
            <a:spLocks noChangeArrowheads="1"/>
          </p:cNvSpPr>
          <p:nvPr/>
        </p:nvSpPr>
        <p:spPr bwMode="auto">
          <a:xfrm>
            <a:off x="2819400" y="2277314"/>
            <a:ext cx="2057400" cy="461665"/>
          </a:xfrm>
          <a:prstGeom prst="rect">
            <a:avLst/>
          </a:prstGeom>
          <a:noFill/>
          <a:ln w="9525" algn="ctr">
            <a:noFill/>
            <a:miter lim="800000"/>
            <a:headEnd/>
            <a:tailEnd/>
          </a:ln>
        </p:spPr>
        <p:txBody>
          <a:bodyPr wrap="square">
            <a:spAutoFit/>
          </a:bodyPr>
          <a:lstStyle/>
          <a:p>
            <a:pPr marL="177800" indent="-177800">
              <a:defRPr/>
            </a:pPr>
            <a:r>
              <a:rPr lang="en-US" altLang="zh-CN" sz="1200" b="1" dirty="0" smtClean="0">
                <a:solidFill>
                  <a:schemeClr val="accent2">
                    <a:lumMod val="75000"/>
                  </a:schemeClr>
                </a:solidFill>
                <a:latin typeface="+mn-lt"/>
                <a:ea typeface="+mn-ea"/>
              </a:rPr>
              <a:t>F-2:</a:t>
            </a:r>
            <a:r>
              <a:rPr lang="en-US" altLang="zh-CN" sz="1200" b="1" dirty="0" smtClean="0">
                <a:solidFill>
                  <a:schemeClr val="accent2">
                    <a:lumMod val="75000"/>
                  </a:schemeClr>
                </a:solidFill>
              </a:rPr>
              <a:t> Multi-scale Weather Analysis &amp; Forecast</a:t>
            </a:r>
            <a:endParaRPr lang="en-US" altLang="zh-CN" sz="1200" b="1" dirty="0">
              <a:solidFill>
                <a:schemeClr val="accent2">
                  <a:lumMod val="75000"/>
                </a:schemeClr>
              </a:solidFill>
              <a:latin typeface="+mn-lt"/>
              <a:ea typeface="+mn-ea"/>
            </a:endParaRPr>
          </a:p>
        </p:txBody>
      </p:sp>
      <p:sp>
        <p:nvSpPr>
          <p:cNvPr id="43" name="Text Box 39"/>
          <p:cNvSpPr txBox="1">
            <a:spLocks noChangeArrowheads="1"/>
          </p:cNvSpPr>
          <p:nvPr/>
        </p:nvSpPr>
        <p:spPr bwMode="auto">
          <a:xfrm>
            <a:off x="152400" y="789801"/>
            <a:ext cx="838200" cy="27699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altLang="zh-CN" sz="1200" b="1" dirty="0" smtClean="0">
                <a:solidFill>
                  <a:srgbClr val="FF0000"/>
                </a:solidFill>
                <a:latin typeface="+mn-lt"/>
                <a:ea typeface="+mn-ea"/>
              </a:rPr>
              <a:t>Typhoon</a:t>
            </a:r>
            <a:endParaRPr lang="en-US" altLang="zh-CN" sz="1200" b="1" dirty="0" smtClean="0">
              <a:solidFill>
                <a:schemeClr val="bg1">
                  <a:lumMod val="65000"/>
                </a:schemeClr>
              </a:solidFill>
              <a:latin typeface="+mn-lt"/>
              <a:ea typeface="+mn-ea"/>
            </a:endParaRPr>
          </a:p>
        </p:txBody>
      </p:sp>
      <p:sp>
        <p:nvSpPr>
          <p:cNvPr id="51" name="Text Box 39"/>
          <p:cNvSpPr txBox="1">
            <a:spLocks noChangeArrowheads="1"/>
          </p:cNvSpPr>
          <p:nvPr/>
        </p:nvSpPr>
        <p:spPr bwMode="auto">
          <a:xfrm>
            <a:off x="2667000" y="762000"/>
            <a:ext cx="23128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rgbClr val="F1550F"/>
                </a:solidFill>
              </a:rPr>
              <a:t>F-1: Forecast Planning &amp; Organizing  (Chief Forecaster)</a:t>
            </a:r>
          </a:p>
        </p:txBody>
      </p:sp>
      <p:sp>
        <p:nvSpPr>
          <p:cNvPr id="46" name="矩形 45"/>
          <p:cNvSpPr/>
          <p:nvPr/>
        </p:nvSpPr>
        <p:spPr>
          <a:xfrm>
            <a:off x="2362200" y="762000"/>
            <a:ext cx="31242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rgbClr val="FF0000"/>
                </a:solidFill>
              </a:rPr>
              <a:t>F-7: Typhoon Early Warning &amp; </a:t>
            </a:r>
            <a:r>
              <a:rPr lang="en-US" altLang="zh-CN" sz="1200" b="1" dirty="0" smtClean="0">
                <a:solidFill>
                  <a:schemeClr val="accent2">
                    <a:lumMod val="75000"/>
                  </a:schemeClr>
                </a:solidFill>
              </a:rPr>
              <a:t>Refined Marine Weather Forecast  </a:t>
            </a:r>
          </a:p>
          <a:p>
            <a:pPr marL="357188" indent="-357188">
              <a:defRPr/>
            </a:pPr>
            <a:r>
              <a:rPr lang="en-US" altLang="zh-CN" sz="1200" b="1" dirty="0" smtClean="0">
                <a:solidFill>
                  <a:schemeClr val="accent2">
                    <a:lumMod val="75000"/>
                  </a:schemeClr>
                </a:solidFill>
              </a:rPr>
              <a:t>F-1:  Forecast Planning &amp; Organization </a:t>
            </a:r>
          </a:p>
        </p:txBody>
      </p:sp>
      <p:sp>
        <p:nvSpPr>
          <p:cNvPr id="52" name="矩形 51"/>
          <p:cNvSpPr/>
          <p:nvPr/>
        </p:nvSpPr>
        <p:spPr>
          <a:xfrm>
            <a:off x="6096000" y="3200400"/>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accent2">
                    <a:lumMod val="75000"/>
                  </a:schemeClr>
                </a:solidFill>
              </a:rPr>
              <a:t>F-7: Typhoon Early Warning &amp; Refined Marine Weather Forecast</a:t>
            </a:r>
          </a:p>
        </p:txBody>
      </p:sp>
      <p:sp>
        <p:nvSpPr>
          <p:cNvPr id="49" name="矩形 48"/>
          <p:cNvSpPr/>
          <p:nvPr/>
        </p:nvSpPr>
        <p:spPr>
          <a:xfrm>
            <a:off x="6084168" y="3195935"/>
            <a:ext cx="259228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57188" indent="-357188">
              <a:defRPr/>
            </a:pPr>
            <a:r>
              <a:rPr lang="en-US" altLang="zh-CN" sz="1200" b="1" dirty="0" smtClean="0">
                <a:solidFill>
                  <a:schemeClr val="bg2">
                    <a:lumMod val="60000"/>
                    <a:lumOff val="40000"/>
                  </a:schemeClr>
                </a:solidFill>
              </a:rPr>
              <a:t>F-7: Typhoon Early Warning &amp; Refined Marine Weather Forecast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grpId="0" nodeType="withEffect">
                                  <p:stCondLst>
                                    <p:cond delay="0"/>
                                  </p:stCondLst>
                                  <p:childTnLst>
                                    <p:animScale>
                                      <p:cBhvr>
                                        <p:cTn id="6" dur="1000" fill="hold"/>
                                        <p:tgtEl>
                                          <p:spTgt spid="4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381000" y="1752600"/>
            <a:ext cx="7812088" cy="4176713"/>
            <a:chOff x="240" y="1104"/>
            <a:chExt cx="4921" cy="2631"/>
          </a:xfrm>
        </p:grpSpPr>
        <p:pic>
          <p:nvPicPr>
            <p:cNvPr id="15384" name="Picture 2" descr="C:\Documents and Settings\czq\桌面\1.JPG"/>
            <p:cNvPicPr>
              <a:picLocks noChangeAspect="1" noChangeArrowheads="1"/>
            </p:cNvPicPr>
            <p:nvPr/>
          </p:nvPicPr>
          <p:blipFill>
            <a:blip r:embed="rId2" cstate="print"/>
            <a:srcRect t="17221" b="23364"/>
            <a:stretch>
              <a:fillRect/>
            </a:stretch>
          </p:blipFill>
          <p:spPr bwMode="auto">
            <a:xfrm>
              <a:off x="240" y="1104"/>
              <a:ext cx="4921" cy="2631"/>
            </a:xfrm>
            <a:prstGeom prst="rect">
              <a:avLst/>
            </a:prstGeom>
            <a:noFill/>
            <a:ln w="9525">
              <a:noFill/>
              <a:miter lim="800000"/>
              <a:headEnd/>
              <a:tailEnd/>
            </a:ln>
          </p:spPr>
        </p:pic>
        <p:grpSp>
          <p:nvGrpSpPr>
            <p:cNvPr id="3" name="Group 28"/>
            <p:cNvGrpSpPr>
              <a:grpSpLocks/>
            </p:cNvGrpSpPr>
            <p:nvPr/>
          </p:nvGrpSpPr>
          <p:grpSpPr bwMode="auto">
            <a:xfrm>
              <a:off x="906" y="1489"/>
              <a:ext cx="3050" cy="1523"/>
              <a:chOff x="744" y="816"/>
              <a:chExt cx="3406" cy="1512"/>
            </a:xfrm>
          </p:grpSpPr>
          <p:pic>
            <p:nvPicPr>
              <p:cNvPr id="15386" name="Picture 18" descr="C:\Documents and Settings\czq\桌面\F9.png"/>
              <p:cNvPicPr>
                <a:picLocks noChangeAspect="1" noChangeArrowheads="1"/>
              </p:cNvPicPr>
              <p:nvPr/>
            </p:nvPicPr>
            <p:blipFill>
              <a:blip r:embed="rId3" cstate="print"/>
              <a:srcRect l="3085" t="10799" r="81519"/>
              <a:stretch>
                <a:fillRect/>
              </a:stretch>
            </p:blipFill>
            <p:spPr bwMode="auto">
              <a:xfrm>
                <a:off x="744" y="1083"/>
                <a:ext cx="316" cy="232"/>
              </a:xfrm>
              <a:prstGeom prst="rect">
                <a:avLst/>
              </a:prstGeom>
              <a:noFill/>
              <a:ln w="9525">
                <a:noFill/>
                <a:miter lim="800000"/>
                <a:headEnd/>
                <a:tailEnd/>
              </a:ln>
            </p:spPr>
          </p:pic>
          <p:pic>
            <p:nvPicPr>
              <p:cNvPr id="15387" name="Picture 17" descr="C:\Documents and Settings\czq\桌面\F8.png"/>
              <p:cNvPicPr>
                <a:picLocks noChangeAspect="1" noChangeArrowheads="1"/>
              </p:cNvPicPr>
              <p:nvPr/>
            </p:nvPicPr>
            <p:blipFill>
              <a:blip r:embed="rId4" cstate="print"/>
              <a:srcRect l="3944" t="18182" r="81584"/>
              <a:stretch>
                <a:fillRect/>
              </a:stretch>
            </p:blipFill>
            <p:spPr bwMode="auto">
              <a:xfrm>
                <a:off x="1416" y="816"/>
                <a:ext cx="272" cy="193"/>
              </a:xfrm>
              <a:prstGeom prst="rect">
                <a:avLst/>
              </a:prstGeom>
              <a:noFill/>
              <a:ln w="9525">
                <a:noFill/>
                <a:miter lim="800000"/>
                <a:headEnd/>
                <a:tailEnd/>
              </a:ln>
            </p:spPr>
          </p:pic>
          <p:pic>
            <p:nvPicPr>
              <p:cNvPr id="15388" name="Picture 16" descr="C:\Documents and Settings\czq\桌面\F7.png"/>
              <p:cNvPicPr>
                <a:picLocks noChangeAspect="1" noChangeArrowheads="1"/>
              </p:cNvPicPr>
              <p:nvPr/>
            </p:nvPicPr>
            <p:blipFill>
              <a:blip r:embed="rId5" cstate="print"/>
              <a:srcRect l="3796" t="8704" r="81021"/>
              <a:stretch>
                <a:fillRect/>
              </a:stretch>
            </p:blipFill>
            <p:spPr bwMode="auto">
              <a:xfrm>
                <a:off x="2328" y="1310"/>
                <a:ext cx="268" cy="204"/>
              </a:xfrm>
              <a:prstGeom prst="rect">
                <a:avLst/>
              </a:prstGeom>
              <a:noFill/>
              <a:ln w="9525">
                <a:noFill/>
                <a:miter lim="800000"/>
                <a:headEnd/>
                <a:tailEnd/>
              </a:ln>
            </p:spPr>
          </p:pic>
          <p:pic>
            <p:nvPicPr>
              <p:cNvPr id="15389" name="Picture 15" descr="C:\Documents and Settings\czq\桌面\F6.png"/>
              <p:cNvPicPr>
                <a:picLocks noChangeAspect="1" noChangeArrowheads="1"/>
              </p:cNvPicPr>
              <p:nvPr/>
            </p:nvPicPr>
            <p:blipFill>
              <a:blip r:embed="rId6" cstate="print"/>
              <a:srcRect l="3185" t="11220" r="80931"/>
              <a:stretch>
                <a:fillRect/>
              </a:stretch>
            </p:blipFill>
            <p:spPr bwMode="auto">
              <a:xfrm>
                <a:off x="1416" y="1468"/>
                <a:ext cx="316" cy="223"/>
              </a:xfrm>
              <a:prstGeom prst="rect">
                <a:avLst/>
              </a:prstGeom>
              <a:noFill/>
              <a:ln w="9525">
                <a:noFill/>
                <a:miter lim="800000"/>
                <a:headEnd/>
                <a:tailEnd/>
              </a:ln>
            </p:spPr>
          </p:pic>
          <p:pic>
            <p:nvPicPr>
              <p:cNvPr id="15390" name="Picture 14" descr="C:\Documents and Settings\czq\桌面\F5.png"/>
              <p:cNvPicPr>
                <a:picLocks noChangeAspect="1" noChangeArrowheads="1"/>
              </p:cNvPicPr>
              <p:nvPr/>
            </p:nvPicPr>
            <p:blipFill>
              <a:blip r:embed="rId7" cstate="print"/>
              <a:srcRect l="2951" t="10384" r="80869"/>
              <a:stretch>
                <a:fillRect/>
              </a:stretch>
            </p:blipFill>
            <p:spPr bwMode="auto">
              <a:xfrm>
                <a:off x="2136" y="1660"/>
                <a:ext cx="317" cy="222"/>
              </a:xfrm>
              <a:prstGeom prst="rect">
                <a:avLst/>
              </a:prstGeom>
              <a:noFill/>
              <a:ln w="9525" algn="ctr">
                <a:noFill/>
                <a:miter lim="800000"/>
                <a:headEnd/>
                <a:tailEnd/>
              </a:ln>
            </p:spPr>
          </p:pic>
          <p:pic>
            <p:nvPicPr>
              <p:cNvPr id="15391" name="Picture 13" descr="C:\Documents and Settings\czq\桌面\F4.png"/>
              <p:cNvPicPr>
                <a:picLocks noChangeAspect="1" noChangeArrowheads="1"/>
              </p:cNvPicPr>
              <p:nvPr/>
            </p:nvPicPr>
            <p:blipFill>
              <a:blip r:embed="rId8" cstate="print"/>
              <a:srcRect l="3236" t="11084" r="80655"/>
              <a:stretch>
                <a:fillRect/>
              </a:stretch>
            </p:blipFill>
            <p:spPr bwMode="auto">
              <a:xfrm>
                <a:off x="2808" y="2109"/>
                <a:ext cx="312" cy="219"/>
              </a:xfrm>
              <a:prstGeom prst="rect">
                <a:avLst/>
              </a:prstGeom>
              <a:noFill/>
              <a:ln w="9525">
                <a:noFill/>
                <a:miter lim="800000"/>
                <a:headEnd/>
                <a:tailEnd/>
              </a:ln>
            </p:spPr>
          </p:pic>
          <p:pic>
            <p:nvPicPr>
              <p:cNvPr id="15392" name="Picture 12" descr="C:\Documents and Settings\czq\桌面\F3.png"/>
              <p:cNvPicPr>
                <a:picLocks noChangeAspect="1" noChangeArrowheads="1"/>
              </p:cNvPicPr>
              <p:nvPr/>
            </p:nvPicPr>
            <p:blipFill>
              <a:blip r:embed="rId9" cstate="print"/>
              <a:srcRect l="2794" t="9958" r="80286"/>
              <a:stretch>
                <a:fillRect/>
              </a:stretch>
            </p:blipFill>
            <p:spPr bwMode="auto">
              <a:xfrm>
                <a:off x="3792" y="1776"/>
                <a:ext cx="358" cy="240"/>
              </a:xfrm>
              <a:prstGeom prst="rect">
                <a:avLst/>
              </a:prstGeom>
              <a:noFill/>
              <a:ln w="9525">
                <a:noFill/>
                <a:miter lim="800000"/>
                <a:headEnd/>
                <a:tailEnd/>
              </a:ln>
            </p:spPr>
          </p:pic>
          <p:pic>
            <p:nvPicPr>
              <p:cNvPr id="15393" name="Picture 11" descr="C:\Documents and Settings\czq\桌面\F2.png"/>
              <p:cNvPicPr>
                <a:picLocks noChangeAspect="1" noChangeArrowheads="1"/>
              </p:cNvPicPr>
              <p:nvPr/>
            </p:nvPicPr>
            <p:blipFill>
              <a:blip r:embed="rId10" cstate="print"/>
              <a:srcRect l="3612" t="8272" r="80717"/>
              <a:stretch>
                <a:fillRect/>
              </a:stretch>
            </p:blipFill>
            <p:spPr bwMode="auto">
              <a:xfrm>
                <a:off x="2760" y="1694"/>
                <a:ext cx="312" cy="232"/>
              </a:xfrm>
              <a:prstGeom prst="rect">
                <a:avLst/>
              </a:prstGeom>
              <a:noFill/>
              <a:ln w="9525">
                <a:noFill/>
                <a:miter lim="800000"/>
                <a:headEnd/>
                <a:tailEnd/>
              </a:ln>
            </p:spPr>
          </p:pic>
          <p:pic>
            <p:nvPicPr>
              <p:cNvPr id="15394" name="Picture 19" descr="C:\Documents and Settings\czq\桌面\F1.png"/>
              <p:cNvPicPr>
                <a:picLocks noChangeAspect="1" noChangeArrowheads="1"/>
              </p:cNvPicPr>
              <p:nvPr/>
            </p:nvPicPr>
            <p:blipFill>
              <a:blip r:embed="rId11" cstate="print"/>
              <a:srcRect l="2968" t="13699" r="80205" b="-3348"/>
              <a:stretch>
                <a:fillRect/>
              </a:stretch>
            </p:blipFill>
            <p:spPr bwMode="auto">
              <a:xfrm>
                <a:off x="3144" y="1406"/>
                <a:ext cx="357" cy="240"/>
              </a:xfrm>
              <a:prstGeom prst="rect">
                <a:avLst/>
              </a:prstGeom>
              <a:noFill/>
              <a:ln w="9525">
                <a:noFill/>
                <a:miter lim="800000"/>
                <a:headEnd/>
                <a:tailEnd/>
              </a:ln>
            </p:spPr>
          </p:pic>
        </p:grpSp>
      </p:grpSp>
      <p:sp>
        <p:nvSpPr>
          <p:cNvPr id="109" name="TextBox 108"/>
          <p:cNvSpPr txBox="1"/>
          <p:nvPr/>
        </p:nvSpPr>
        <p:spPr>
          <a:xfrm>
            <a:off x="4500563" y="2763838"/>
            <a:ext cx="2586037" cy="274637"/>
          </a:xfrm>
          <a:prstGeom prst="rect">
            <a:avLst/>
          </a:prstGeom>
          <a:noFill/>
        </p:spPr>
        <p:txBody>
          <a:bodyPr>
            <a:spAutoFit/>
          </a:bodyPr>
          <a:lstStyle/>
          <a:p>
            <a:pPr>
              <a:defRPr/>
            </a:pPr>
            <a:r>
              <a:rPr lang="en-US" altLang="zh-CN" sz="1200" b="1" dirty="0">
                <a:solidFill>
                  <a:schemeClr val="accent1">
                    <a:lumMod val="50000"/>
                  </a:schemeClr>
                </a:solidFill>
                <a:latin typeface="Arial" pitchFamily="34" charset="0"/>
                <a:ea typeface="宋体" pitchFamily="2" charset="-122"/>
                <a:cs typeface="Arial" pitchFamily="34" charset="0"/>
              </a:rPr>
              <a:t>Multi-scale </a:t>
            </a:r>
            <a:r>
              <a:rPr lang="en-US" altLang="zh-CN" sz="1200" b="1" dirty="0" err="1">
                <a:solidFill>
                  <a:schemeClr val="accent1">
                    <a:lumMod val="50000"/>
                  </a:schemeClr>
                </a:solidFill>
                <a:latin typeface="Arial" pitchFamily="34" charset="0"/>
                <a:ea typeface="宋体" pitchFamily="2" charset="-122"/>
                <a:cs typeface="Arial" pitchFamily="34" charset="0"/>
              </a:rPr>
              <a:t>Wea</a:t>
            </a:r>
            <a:r>
              <a:rPr lang="en-US" altLang="zh-CN" sz="1200" b="1" dirty="0">
                <a:solidFill>
                  <a:schemeClr val="accent1">
                    <a:lumMod val="50000"/>
                  </a:schemeClr>
                </a:solidFill>
                <a:latin typeface="Arial" pitchFamily="34" charset="0"/>
                <a:ea typeface="宋体" pitchFamily="2" charset="-122"/>
                <a:cs typeface="Arial" pitchFamily="34" charset="0"/>
              </a:rPr>
              <a:t> Analysis &amp; </a:t>
            </a:r>
            <a:r>
              <a:rPr lang="en-US" altLang="zh-CN" sz="1200" b="1" dirty="0" err="1">
                <a:solidFill>
                  <a:schemeClr val="accent1">
                    <a:lumMod val="50000"/>
                  </a:schemeClr>
                </a:solidFill>
                <a:latin typeface="Arial" pitchFamily="34" charset="0"/>
                <a:ea typeface="宋体" pitchFamily="2" charset="-122"/>
                <a:cs typeface="Arial" pitchFamily="34" charset="0"/>
              </a:rPr>
              <a:t>Fcst</a:t>
            </a:r>
            <a:endParaRPr lang="en-US" altLang="zh-CN" sz="1200" b="1" dirty="0">
              <a:solidFill>
                <a:schemeClr val="accent1">
                  <a:lumMod val="50000"/>
                </a:schemeClr>
              </a:solidFill>
              <a:latin typeface="Arial" pitchFamily="34" charset="0"/>
              <a:ea typeface="宋体" pitchFamily="2" charset="-122"/>
              <a:cs typeface="Arial" pitchFamily="34" charset="0"/>
            </a:endParaRPr>
          </a:p>
        </p:txBody>
      </p:sp>
      <p:sp>
        <p:nvSpPr>
          <p:cNvPr id="110" name="TextBox 109"/>
          <p:cNvSpPr txBox="1"/>
          <p:nvPr/>
        </p:nvSpPr>
        <p:spPr>
          <a:xfrm>
            <a:off x="6000750" y="3263900"/>
            <a:ext cx="2581275" cy="274638"/>
          </a:xfrm>
          <a:prstGeom prst="rect">
            <a:avLst/>
          </a:prstGeom>
          <a:noFill/>
        </p:spPr>
        <p:txBody>
          <a:bodyPr>
            <a:spAutoFit/>
          </a:bodyPr>
          <a:lstStyle/>
          <a:p>
            <a:pPr>
              <a:defRPr/>
            </a:pPr>
            <a:r>
              <a:rPr lang="en-US" altLang="zh-CN" sz="1200" b="1" dirty="0">
                <a:solidFill>
                  <a:schemeClr val="accent1">
                    <a:lumMod val="50000"/>
                  </a:schemeClr>
                </a:solidFill>
                <a:latin typeface="Arial" pitchFamily="34" charset="0"/>
                <a:ea typeface="宋体" pitchFamily="2" charset="-122"/>
                <a:cs typeface="Arial" pitchFamily="34" charset="0"/>
              </a:rPr>
              <a:t>Severe Convective Weather </a:t>
            </a:r>
            <a:endParaRPr lang="zh-CN" altLang="en-US" sz="1200" b="1" dirty="0">
              <a:solidFill>
                <a:schemeClr val="accent1">
                  <a:lumMod val="50000"/>
                </a:schemeClr>
              </a:solidFill>
              <a:latin typeface="Arial" pitchFamily="34" charset="0"/>
              <a:ea typeface="宋体" pitchFamily="2" charset="-122"/>
              <a:cs typeface="Arial" pitchFamily="34" charset="0"/>
            </a:endParaRPr>
          </a:p>
        </p:txBody>
      </p:sp>
      <p:sp>
        <p:nvSpPr>
          <p:cNvPr id="111" name="TextBox 110"/>
          <p:cNvSpPr txBox="1"/>
          <p:nvPr/>
        </p:nvSpPr>
        <p:spPr>
          <a:xfrm>
            <a:off x="3643313" y="2057400"/>
            <a:ext cx="2224087" cy="274638"/>
          </a:xfrm>
          <a:prstGeom prst="rect">
            <a:avLst/>
          </a:prstGeom>
          <a:noFill/>
        </p:spPr>
        <p:txBody>
          <a:bodyPr>
            <a:spAutoFit/>
          </a:bodyPr>
          <a:lstStyle/>
          <a:p>
            <a:pPr>
              <a:defRPr/>
            </a:pPr>
            <a:r>
              <a:rPr lang="en-US" altLang="zh-CN" sz="1200" b="1" dirty="0">
                <a:solidFill>
                  <a:schemeClr val="accent1">
                    <a:lumMod val="50000"/>
                  </a:schemeClr>
                </a:solidFill>
                <a:latin typeface="Arial" pitchFamily="34" charset="0"/>
                <a:ea typeface="宋体" pitchFamily="2" charset="-122"/>
                <a:cs typeface="Arial" pitchFamily="34" charset="0"/>
              </a:rPr>
              <a:t>Tropical Early Warning </a:t>
            </a:r>
          </a:p>
        </p:txBody>
      </p:sp>
      <p:grpSp>
        <p:nvGrpSpPr>
          <p:cNvPr id="4" name="Group 34"/>
          <p:cNvGrpSpPr>
            <a:grpSpLocks/>
          </p:cNvGrpSpPr>
          <p:nvPr/>
        </p:nvGrpSpPr>
        <p:grpSpPr bwMode="auto">
          <a:xfrm>
            <a:off x="857250" y="285750"/>
            <a:ext cx="5102225" cy="2519363"/>
            <a:chOff x="540" y="180"/>
            <a:chExt cx="3214" cy="1587"/>
          </a:xfrm>
        </p:grpSpPr>
        <p:cxnSp>
          <p:nvCxnSpPr>
            <p:cNvPr id="116" name="形状 115"/>
            <p:cNvCxnSpPr>
              <a:stCxn id="8200" idx="0"/>
            </p:cNvCxnSpPr>
            <p:nvPr/>
          </p:nvCxnSpPr>
          <p:spPr>
            <a:xfrm rot="5400000" flipH="1" flipV="1">
              <a:off x="1470" y="-93"/>
              <a:ext cx="1452" cy="2268"/>
            </a:xfrm>
            <a:prstGeom prst="bentConnector2">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122" name="TextBox 121"/>
            <p:cNvSpPr txBox="1"/>
            <p:nvPr/>
          </p:nvSpPr>
          <p:spPr>
            <a:xfrm>
              <a:off x="540" y="180"/>
              <a:ext cx="3214" cy="155"/>
            </a:xfrm>
            <a:prstGeom prst="rect">
              <a:avLst/>
            </a:prstGeom>
            <a:noFill/>
          </p:spPr>
          <p:txBody>
            <a:bodyPr>
              <a:spAutoFit/>
            </a:bodyPr>
            <a:lstStyle/>
            <a:p>
              <a:pPr>
                <a:buFont typeface="Wingdings" pitchFamily="2" charset="2"/>
                <a:buChar char="Ø"/>
                <a:defRPr/>
              </a:pPr>
              <a:r>
                <a:rPr lang="en-US" altLang="zh-CN" sz="1000" b="1" dirty="0" smtClean="0">
                  <a:solidFill>
                    <a:schemeClr val="accent3">
                      <a:lumMod val="50000"/>
                    </a:schemeClr>
                  </a:solidFill>
                  <a:latin typeface="Arial" pitchFamily="34" charset="0"/>
                  <a:ea typeface="宋体" pitchFamily="2" charset="-122"/>
                  <a:cs typeface="Arial" pitchFamily="34" charset="0"/>
                </a:rPr>
                <a:t>Subtropical Circulation </a:t>
              </a:r>
              <a:r>
                <a:rPr lang="en-US" altLang="zh-CN" sz="1000" b="1" dirty="0">
                  <a:solidFill>
                    <a:schemeClr val="accent3">
                      <a:lumMod val="50000"/>
                    </a:schemeClr>
                  </a:solidFill>
                  <a:latin typeface="Arial" pitchFamily="34" charset="0"/>
                  <a:ea typeface="宋体" pitchFamily="2" charset="-122"/>
                  <a:cs typeface="Arial" pitchFamily="34" charset="0"/>
                </a:rPr>
                <a:t>&amp;  Abnormal Characteristic Analysis</a:t>
              </a:r>
            </a:p>
          </p:txBody>
        </p:sp>
      </p:grpSp>
      <p:grpSp>
        <p:nvGrpSpPr>
          <p:cNvPr id="5" name="Group 35"/>
          <p:cNvGrpSpPr>
            <a:grpSpLocks/>
          </p:cNvGrpSpPr>
          <p:nvPr/>
        </p:nvGrpSpPr>
        <p:grpSpPr bwMode="auto">
          <a:xfrm>
            <a:off x="2209800" y="571500"/>
            <a:ext cx="3076575" cy="1960563"/>
            <a:chOff x="1392" y="360"/>
            <a:chExt cx="1938" cy="1235"/>
          </a:xfrm>
        </p:grpSpPr>
        <p:cxnSp>
          <p:nvCxnSpPr>
            <p:cNvPr id="114" name="形状 113"/>
            <p:cNvCxnSpPr>
              <a:stCxn id="8201" idx="1"/>
              <a:endCxn id="0" idx="1"/>
            </p:cNvCxnSpPr>
            <p:nvPr/>
          </p:nvCxnSpPr>
          <p:spPr>
            <a:xfrm rot="10800000" flipH="1">
              <a:off x="1522" y="595"/>
              <a:ext cx="1808" cy="1000"/>
            </a:xfrm>
            <a:prstGeom prst="bentConnector3">
              <a:avLst>
                <a:gd name="adj1" fmla="val -7963"/>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123" name="TextBox 122"/>
            <p:cNvSpPr txBox="1"/>
            <p:nvPr/>
          </p:nvSpPr>
          <p:spPr>
            <a:xfrm>
              <a:off x="1392" y="360"/>
              <a:ext cx="1920" cy="442"/>
            </a:xfrm>
            <a:prstGeom prst="rect">
              <a:avLst/>
            </a:prstGeom>
            <a:noFill/>
          </p:spPr>
          <p:txBody>
            <a:bodyPr>
              <a:spAutoFit/>
            </a:bodyPr>
            <a:lstStyle/>
            <a:p>
              <a:pPr marL="182563" indent="-182563">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NWP products</a:t>
              </a:r>
            </a:p>
            <a:p>
              <a:pPr marL="182563" indent="-182563">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Uncertainty and maximum possibility analysis of NWP</a:t>
              </a:r>
            </a:p>
            <a:p>
              <a:pPr marL="182563" indent="-182563">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Sensitivity parallel run </a:t>
              </a:r>
            </a:p>
          </p:txBody>
        </p:sp>
      </p:grpSp>
      <p:grpSp>
        <p:nvGrpSpPr>
          <p:cNvPr id="6" name="Group 36"/>
          <p:cNvGrpSpPr>
            <a:grpSpLocks/>
          </p:cNvGrpSpPr>
          <p:nvPr/>
        </p:nvGrpSpPr>
        <p:grpSpPr bwMode="auto">
          <a:xfrm>
            <a:off x="2865438" y="1398588"/>
            <a:ext cx="2963862" cy="2200275"/>
            <a:chOff x="1805" y="881"/>
            <a:chExt cx="1867" cy="1386"/>
          </a:xfrm>
        </p:grpSpPr>
        <p:cxnSp>
          <p:nvCxnSpPr>
            <p:cNvPr id="118" name="肘形连接符 117"/>
            <p:cNvCxnSpPr>
              <a:stCxn id="8203" idx="3"/>
              <a:endCxn id="29709" idx="1"/>
            </p:cNvCxnSpPr>
            <p:nvPr/>
          </p:nvCxnSpPr>
          <p:spPr>
            <a:xfrm flipV="1">
              <a:off x="1805" y="881"/>
              <a:ext cx="1525" cy="1386"/>
            </a:xfrm>
            <a:prstGeom prst="bentConnector3">
              <a:avLst>
                <a:gd name="adj1" fmla="val 5943"/>
              </a:avLst>
            </a:prstGeom>
            <a:ln w="31750">
              <a:solidFill>
                <a:srgbClr val="008000"/>
              </a:solidFill>
              <a:tailEnd type="arrow"/>
            </a:ln>
          </p:spPr>
          <p:style>
            <a:lnRef idx="2">
              <a:schemeClr val="accent4"/>
            </a:lnRef>
            <a:fillRef idx="0">
              <a:schemeClr val="accent4"/>
            </a:fillRef>
            <a:effectRef idx="1">
              <a:schemeClr val="accent4"/>
            </a:effectRef>
            <a:fontRef idx="minor">
              <a:schemeClr val="tx1"/>
            </a:fontRef>
          </p:style>
        </p:cxnSp>
        <p:sp>
          <p:nvSpPr>
            <p:cNvPr id="124" name="TextBox 123"/>
            <p:cNvSpPr txBox="1"/>
            <p:nvPr/>
          </p:nvSpPr>
          <p:spPr>
            <a:xfrm>
              <a:off x="1872" y="912"/>
              <a:ext cx="1800" cy="250"/>
            </a:xfrm>
            <a:prstGeom prst="rect">
              <a:avLst/>
            </a:prstGeom>
            <a:noFill/>
          </p:spPr>
          <p:txBody>
            <a:bodyPr>
              <a:spAutoFit/>
            </a:bodyPr>
            <a:lstStyle/>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TC Location and Intensity Estimation</a:t>
              </a:r>
            </a:p>
            <a:p>
              <a:pPr>
                <a:buFont typeface="Wingdings" pitchFamily="2" charset="2"/>
                <a:buChar char="Ø"/>
                <a:defRPr/>
              </a:pPr>
              <a:r>
                <a:rPr lang="en-US" altLang="zh-CN" sz="1000" b="1" dirty="0">
                  <a:solidFill>
                    <a:schemeClr val="accent3">
                      <a:lumMod val="50000"/>
                    </a:schemeClr>
                  </a:solidFill>
                  <a:latin typeface="Arial" pitchFamily="34" charset="0"/>
                  <a:ea typeface="宋体" pitchFamily="2" charset="-122"/>
                  <a:cs typeface="Arial" pitchFamily="34" charset="0"/>
                </a:rPr>
                <a:t>Weather system dynamic analysis</a:t>
              </a:r>
            </a:p>
          </p:txBody>
        </p:sp>
      </p:grpSp>
      <p:sp>
        <p:nvSpPr>
          <p:cNvPr id="15369" name="TextBox 169"/>
          <p:cNvSpPr txBox="1">
            <a:spLocks noChangeArrowheads="1"/>
          </p:cNvSpPr>
          <p:nvPr/>
        </p:nvSpPr>
        <p:spPr bwMode="auto">
          <a:xfrm>
            <a:off x="0" y="5638800"/>
            <a:ext cx="8959850" cy="830997"/>
          </a:xfrm>
          <a:prstGeom prst="rect">
            <a:avLst/>
          </a:prstGeom>
          <a:noFill/>
          <a:ln w="9525">
            <a:noFill/>
            <a:miter lim="800000"/>
            <a:headEnd/>
            <a:tailEnd/>
          </a:ln>
        </p:spPr>
        <p:txBody>
          <a:bodyPr wrap="square">
            <a:spAutoFit/>
          </a:bodyPr>
          <a:lstStyle/>
          <a:p>
            <a:r>
              <a:rPr lang="en-US" altLang="zh-CN" sz="1600" b="1" dirty="0" smtClean="0">
                <a:solidFill>
                  <a:srgbClr val="993366"/>
                </a:solidFill>
                <a:cs typeface="Arial" charset="0"/>
              </a:rPr>
              <a:t>F-2</a:t>
            </a:r>
            <a:r>
              <a:rPr lang="en-US" altLang="zh-CN" sz="1600" b="1" dirty="0">
                <a:solidFill>
                  <a:srgbClr val="993366"/>
                </a:solidFill>
                <a:cs typeface="Arial" charset="0"/>
              </a:rPr>
              <a:t>:  Multi-scale Weather Analysis and Forecast</a:t>
            </a:r>
          </a:p>
          <a:p>
            <a:r>
              <a:rPr lang="en-US" altLang="zh-CN" sz="1600" b="1" dirty="0">
                <a:solidFill>
                  <a:srgbClr val="993366"/>
                </a:solidFill>
                <a:cs typeface="Arial" charset="0"/>
              </a:rPr>
              <a:t>F-3:  Refined Urban Weather Forecast and Early Warning based on Vulnerability</a:t>
            </a:r>
          </a:p>
          <a:p>
            <a:r>
              <a:rPr lang="en-US" altLang="zh-CN" sz="1600" b="1" dirty="0" smtClean="0">
                <a:solidFill>
                  <a:srgbClr val="993366"/>
                </a:solidFill>
                <a:cs typeface="Arial" charset="0"/>
              </a:rPr>
              <a:t>F-7</a:t>
            </a:r>
            <a:r>
              <a:rPr lang="en-US" altLang="zh-CN" sz="1600" b="1" dirty="0">
                <a:solidFill>
                  <a:srgbClr val="993366"/>
                </a:solidFill>
                <a:cs typeface="Arial" charset="0"/>
              </a:rPr>
              <a:t>:  Typhoon Early Warning &amp; Refined Marine Weather </a:t>
            </a:r>
            <a:r>
              <a:rPr lang="en-US" altLang="zh-CN" sz="1600" b="1" dirty="0" smtClean="0">
                <a:solidFill>
                  <a:srgbClr val="993366"/>
                </a:solidFill>
                <a:cs typeface="Arial" charset="0"/>
              </a:rPr>
              <a:t>Forecast</a:t>
            </a:r>
            <a:endParaRPr lang="en-US" altLang="zh-CN" sz="1600" b="1" dirty="0">
              <a:solidFill>
                <a:srgbClr val="993366"/>
              </a:solidFill>
              <a:cs typeface="Arial" charset="0"/>
            </a:endParaRPr>
          </a:p>
        </p:txBody>
      </p:sp>
      <p:sp>
        <p:nvSpPr>
          <p:cNvPr id="19" name="TextBox 14"/>
          <p:cNvSpPr txBox="1">
            <a:spLocks noChangeArrowheads="1"/>
          </p:cNvSpPr>
          <p:nvPr/>
        </p:nvSpPr>
        <p:spPr bwMode="auto">
          <a:xfrm>
            <a:off x="5257800" y="228600"/>
            <a:ext cx="3708642" cy="1384995"/>
          </a:xfrm>
          <a:prstGeom prst="rect">
            <a:avLst/>
          </a:prstGeom>
          <a:ln>
            <a:solidFill>
              <a:srgbClr val="0A0EB6"/>
            </a:solidFill>
            <a:headEnd/>
            <a:tailEnd/>
          </a:ln>
        </p:spPr>
        <p:style>
          <a:lnRef idx="2">
            <a:schemeClr val="accent4"/>
          </a:lnRef>
          <a:fillRef idx="1">
            <a:schemeClr val="lt1"/>
          </a:fillRef>
          <a:effectRef idx="0">
            <a:schemeClr val="accent4"/>
          </a:effectRef>
          <a:fontRef idx="minor">
            <a:schemeClr val="dk1"/>
          </a:fontRef>
        </p:style>
        <p:txBody>
          <a:bodyPr>
            <a:spAutoFit/>
          </a:bodyPr>
          <a:lstStyle/>
          <a:p>
            <a:pPr marL="442913" indent="-442913">
              <a:lnSpc>
                <a:spcPct val="150000"/>
              </a:lnSpc>
              <a:defRPr/>
            </a:pPr>
            <a:r>
              <a:rPr lang="en-US" altLang="zh-CN" sz="1400" b="1" dirty="0">
                <a:solidFill>
                  <a:srgbClr val="FF0000"/>
                </a:solidFill>
              </a:rPr>
              <a:t>Focus on High Impact Weather System </a:t>
            </a:r>
          </a:p>
          <a:p>
            <a:pPr marL="442913" indent="-442913">
              <a:lnSpc>
                <a:spcPct val="150000"/>
              </a:lnSpc>
              <a:defRPr/>
            </a:pPr>
            <a:r>
              <a:rPr lang="en-US" altLang="zh-CN"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 Basic Weather System</a:t>
            </a:r>
          </a:p>
          <a:p>
            <a:pPr marL="442913" indent="-442913">
              <a:lnSpc>
                <a:spcPct val="150000"/>
              </a:lnSpc>
              <a:defRPr/>
            </a:pPr>
            <a:r>
              <a:rPr lang="en-US" altLang="zh-CN"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 Severe Convective Weather</a:t>
            </a:r>
          </a:p>
          <a:p>
            <a:pPr marL="442913" indent="-442913">
              <a:lnSpc>
                <a:spcPct val="150000"/>
              </a:lnSpc>
              <a:defRPr/>
            </a:pPr>
            <a:r>
              <a:rPr lang="en-US" altLang="zh-CN"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 Tropical Cyclone</a:t>
            </a:r>
          </a:p>
        </p:txBody>
      </p:sp>
      <p:cxnSp>
        <p:nvCxnSpPr>
          <p:cNvPr id="38" name="肘形连接符 37"/>
          <p:cNvCxnSpPr>
            <a:cxnSpLocks noChangeShapeType="1"/>
            <a:stCxn id="15376" idx="2"/>
            <a:endCxn id="0" idx="0"/>
          </p:cNvCxnSpPr>
          <p:nvPr/>
        </p:nvCxnSpPr>
        <p:spPr bwMode="auto">
          <a:xfrm rot="5400000">
            <a:off x="4012406" y="1451769"/>
            <a:ext cx="1570038" cy="1835150"/>
          </a:xfrm>
          <a:prstGeom prst="bentConnector3">
            <a:avLst>
              <a:gd name="adj1" fmla="val 49949"/>
            </a:avLst>
          </a:prstGeom>
          <a:noFill/>
          <a:ln w="38100" algn="ctr">
            <a:solidFill>
              <a:srgbClr val="0000FF"/>
            </a:solidFill>
            <a:miter lim="800000"/>
            <a:headEnd/>
            <a:tailEnd type="arrow" w="med" len="med"/>
          </a:ln>
          <a:effectLst>
            <a:outerShdw dist="23000" dir="5400000" rotWithShape="0">
              <a:srgbClr val="000000">
                <a:alpha val="34999"/>
              </a:srgbClr>
            </a:outerShdw>
          </a:effectLst>
        </p:spPr>
      </p:cxnSp>
      <p:cxnSp>
        <p:nvCxnSpPr>
          <p:cNvPr id="40" name="肘形连接符 39"/>
          <p:cNvCxnSpPr>
            <a:stCxn id="0" idx="2"/>
            <a:endCxn id="8207" idx="0"/>
          </p:cNvCxnSpPr>
          <p:nvPr/>
        </p:nvCxnSpPr>
        <p:spPr>
          <a:xfrm rot="5400000">
            <a:off x="4724400" y="1444625"/>
            <a:ext cx="2224088" cy="2592388"/>
          </a:xfrm>
          <a:prstGeom prst="bentConnector3">
            <a:avLst>
              <a:gd name="adj1" fmla="val 5385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44" name="肘形连接符 43"/>
          <p:cNvCxnSpPr>
            <a:stCxn id="155" idx="2"/>
            <a:endCxn id="8206" idx="0"/>
          </p:cNvCxnSpPr>
          <p:nvPr/>
        </p:nvCxnSpPr>
        <p:spPr>
          <a:xfrm rot="5400000">
            <a:off x="6031706" y="1586707"/>
            <a:ext cx="2341563" cy="2311400"/>
          </a:xfrm>
          <a:prstGeom prst="bentConnector3">
            <a:avLst>
              <a:gd name="adj1" fmla="val 72782"/>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15376" name="TextBox 143"/>
          <p:cNvSpPr txBox="1">
            <a:spLocks noChangeArrowheads="1"/>
          </p:cNvSpPr>
          <p:nvPr/>
        </p:nvSpPr>
        <p:spPr bwMode="auto">
          <a:xfrm>
            <a:off x="5286375" y="1214438"/>
            <a:ext cx="857250" cy="369887"/>
          </a:xfrm>
          <a:prstGeom prst="rect">
            <a:avLst/>
          </a:prstGeom>
          <a:noFill/>
          <a:ln w="9525">
            <a:noFill/>
            <a:miter lim="800000"/>
            <a:headEnd/>
            <a:tailEnd/>
          </a:ln>
        </p:spPr>
        <p:txBody>
          <a:bodyPr>
            <a:spAutoFit/>
          </a:bodyPr>
          <a:lstStyle/>
          <a:p>
            <a:endParaRPr lang="zh-CN" altLang="en-US"/>
          </a:p>
        </p:txBody>
      </p:sp>
      <p:sp>
        <p:nvSpPr>
          <p:cNvPr id="15377" name="TextBox 154"/>
          <p:cNvSpPr txBox="1">
            <a:spLocks noChangeArrowheads="1"/>
          </p:cNvSpPr>
          <p:nvPr/>
        </p:nvSpPr>
        <p:spPr bwMode="auto">
          <a:xfrm>
            <a:off x="7929563" y="1201738"/>
            <a:ext cx="857250" cy="369887"/>
          </a:xfrm>
          <a:prstGeom prst="rect">
            <a:avLst/>
          </a:prstGeom>
          <a:noFill/>
          <a:ln w="9525">
            <a:noFill/>
            <a:miter lim="800000"/>
            <a:headEnd/>
            <a:tailEnd/>
          </a:ln>
        </p:spPr>
        <p:txBody>
          <a:bodyPr>
            <a:spAutoFit/>
          </a:bodyPr>
          <a:lstStyle/>
          <a:p>
            <a:endParaRPr lang="zh-CN" altLang="en-US"/>
          </a:p>
        </p:txBody>
      </p:sp>
      <p:sp>
        <p:nvSpPr>
          <p:cNvPr id="33" name="灯片编号占位符 5"/>
          <p:cNvSpPr>
            <a:spLocks noGrp="1"/>
          </p:cNvSpPr>
          <p:nvPr>
            <p:ph type="sldNum" sz="quarter" idx="12"/>
          </p:nvPr>
        </p:nvSpPr>
        <p:spPr>
          <a:xfrm>
            <a:off x="7010400" y="6381750"/>
            <a:ext cx="2133600" cy="476250"/>
          </a:xfrm>
        </p:spPr>
        <p:txBody>
          <a:bodyPr/>
          <a:lstStyle/>
          <a:p>
            <a:pPr>
              <a:defRPr/>
            </a:pPr>
            <a:fld id="{BC326324-4832-4CAE-AEDD-14E32FA86540}" type="slidenum">
              <a:rPr lang="en-US" altLang="zh-CN"/>
              <a:pPr>
                <a:defRPr/>
              </a:pPr>
              <a:t>7</a:t>
            </a:fld>
            <a:endParaRPr lang="en-US" altLang="zh-CN"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r>
              <a:rPr lang="en-US" altLang="zh-CN" sz="3200" smtClean="0"/>
              <a:t>Techniques and products focus on high impact weather</a:t>
            </a:r>
          </a:p>
        </p:txBody>
      </p:sp>
      <p:sp>
        <p:nvSpPr>
          <p:cNvPr id="16387" name="Rectangle 3"/>
          <p:cNvSpPr>
            <a:spLocks noGrp="1" noChangeArrowheads="1"/>
          </p:cNvSpPr>
          <p:nvPr>
            <p:ph type="body" idx="4294967295"/>
          </p:nvPr>
        </p:nvSpPr>
        <p:spPr/>
        <p:txBody>
          <a:bodyPr/>
          <a:lstStyle/>
          <a:p>
            <a:r>
              <a:rPr lang="en-US" altLang="zh-CN" sz="2000" b="1" smtClean="0">
                <a:solidFill>
                  <a:srgbClr val="993366"/>
                </a:solidFill>
              </a:rPr>
              <a:t>Multi-scale</a:t>
            </a:r>
            <a:r>
              <a:rPr lang="en-US" altLang="zh-CN" sz="2000" smtClean="0"/>
              <a:t> weather system analysis and </a:t>
            </a:r>
            <a:r>
              <a:rPr lang="en-US" altLang="zh-CN" sz="2000" b="1" smtClean="0">
                <a:solidFill>
                  <a:srgbClr val="993366"/>
                </a:solidFill>
              </a:rPr>
              <a:t>seamless forecast</a:t>
            </a:r>
            <a:r>
              <a:rPr lang="zh-CN" altLang="en-US" sz="2000" b="1" smtClean="0">
                <a:solidFill>
                  <a:srgbClr val="993366"/>
                </a:solidFill>
              </a:rPr>
              <a:t> </a:t>
            </a:r>
            <a:r>
              <a:rPr lang="en-US" altLang="zh-CN" sz="2000" b="1" smtClean="0">
                <a:solidFill>
                  <a:srgbClr val="993366"/>
                </a:solidFill>
              </a:rPr>
              <a:t>procedure</a:t>
            </a:r>
          </a:p>
          <a:p>
            <a:r>
              <a:rPr lang="en-US" altLang="zh-CN" sz="2000" b="1" smtClean="0">
                <a:solidFill>
                  <a:srgbClr val="993366"/>
                </a:solidFill>
              </a:rPr>
              <a:t>Uncertainty</a:t>
            </a:r>
            <a:r>
              <a:rPr lang="en-US" altLang="zh-CN" sz="2000" smtClean="0"/>
              <a:t> and maximum probability analysis based on ensemble NWP</a:t>
            </a:r>
          </a:p>
          <a:p>
            <a:r>
              <a:rPr lang="en-US" altLang="zh-CN" sz="2000" smtClean="0"/>
              <a:t>Multi-specialty and integrated </a:t>
            </a:r>
            <a:r>
              <a:rPr lang="en-US" altLang="zh-CN" sz="2000" b="1" smtClean="0">
                <a:solidFill>
                  <a:srgbClr val="993366"/>
                </a:solidFill>
              </a:rPr>
              <a:t>weather consultation</a:t>
            </a:r>
            <a:endParaRPr lang="zh-CN" altLang="en-US" sz="2000" b="1" smtClean="0">
              <a:solidFill>
                <a:srgbClr val="993366"/>
              </a:solidFill>
            </a:endParaRPr>
          </a:p>
          <a:p>
            <a:r>
              <a:rPr lang="en-US" altLang="zh-CN" sz="2000" smtClean="0"/>
              <a:t>Severe convection </a:t>
            </a:r>
            <a:r>
              <a:rPr lang="en-US" altLang="zh-CN" sz="2000" b="1" smtClean="0">
                <a:solidFill>
                  <a:srgbClr val="993366"/>
                </a:solidFill>
              </a:rPr>
              <a:t>meso-</a:t>
            </a:r>
            <a:r>
              <a:rPr lang="el-GR" altLang="zh-CN" sz="2000" b="1" smtClean="0">
                <a:solidFill>
                  <a:srgbClr val="993366"/>
                </a:solidFill>
              </a:rPr>
              <a:t>β</a:t>
            </a:r>
            <a:r>
              <a:rPr lang="en-US" altLang="zh-CN" sz="2000" b="1" smtClean="0">
                <a:solidFill>
                  <a:srgbClr val="993366"/>
                </a:solidFill>
              </a:rPr>
              <a:t> scale analysis</a:t>
            </a:r>
            <a:r>
              <a:rPr lang="en-US" altLang="zh-CN" sz="2000" smtClean="0"/>
              <a:t> based on dense observation networks and high-resolution rapid refresh model</a:t>
            </a:r>
            <a:endParaRPr lang="zh-CN" altLang="en-US" sz="2000" smtClean="0"/>
          </a:p>
          <a:p>
            <a:r>
              <a:rPr lang="en-US" altLang="zh-CN" sz="2000" smtClean="0"/>
              <a:t>Step-by-step </a:t>
            </a:r>
            <a:r>
              <a:rPr lang="en-US" altLang="zh-CN" sz="2000" b="1" smtClean="0">
                <a:solidFill>
                  <a:srgbClr val="993366"/>
                </a:solidFill>
              </a:rPr>
              <a:t>typhoon</a:t>
            </a:r>
            <a:r>
              <a:rPr lang="zh-CN" altLang="en-US" sz="2000" smtClean="0"/>
              <a:t> </a:t>
            </a:r>
            <a:r>
              <a:rPr lang="en-US" altLang="zh-CN" sz="2000" smtClean="0"/>
              <a:t>forecasting and early warning procedure and techniques</a:t>
            </a:r>
          </a:p>
          <a:p>
            <a:r>
              <a:rPr lang="en-US" altLang="zh-CN" sz="2000" b="1" smtClean="0">
                <a:solidFill>
                  <a:srgbClr val="993366"/>
                </a:solidFill>
              </a:rPr>
              <a:t>Refined </a:t>
            </a:r>
            <a:r>
              <a:rPr lang="en-US" altLang="zh-CN" sz="2000" smtClean="0"/>
              <a:t>forecast product generation and verification</a:t>
            </a:r>
            <a:endParaRPr lang="zh-CN" altLang="en-US" sz="2000" smtClean="0"/>
          </a:p>
        </p:txBody>
      </p:sp>
      <p:sp>
        <p:nvSpPr>
          <p:cNvPr id="4" name="灯片编号占位符 5"/>
          <p:cNvSpPr>
            <a:spLocks noGrp="1"/>
          </p:cNvSpPr>
          <p:nvPr>
            <p:ph type="sldNum" sz="quarter" idx="12"/>
          </p:nvPr>
        </p:nvSpPr>
        <p:spPr>
          <a:xfrm>
            <a:off x="7010400" y="6381750"/>
            <a:ext cx="2133600" cy="476250"/>
          </a:xfrm>
        </p:spPr>
        <p:txBody>
          <a:bodyPr/>
          <a:lstStyle/>
          <a:p>
            <a:pPr>
              <a:defRPr/>
            </a:pPr>
            <a:fld id="{BC326324-4832-4CAE-AEDD-14E32FA86540}" type="slidenum">
              <a:rPr lang="en-US" altLang="zh-CN"/>
              <a:pPr>
                <a:defRPr/>
              </a:pPr>
              <a:t>8</a:t>
            </a:fld>
            <a:endParaRPr lang="en-US" altLang="zh-CN"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ndex"/>
          <p:cNvPicPr>
            <a:picLocks noChangeAspect="1" noChangeArrowheads="1"/>
          </p:cNvPicPr>
          <p:nvPr/>
        </p:nvPicPr>
        <p:blipFill>
          <a:blip r:embed="rId2" cstate="print"/>
          <a:srcRect/>
          <a:stretch>
            <a:fillRect/>
          </a:stretch>
        </p:blipFill>
        <p:spPr bwMode="auto">
          <a:xfrm>
            <a:off x="4038600" y="4005263"/>
            <a:ext cx="2578100" cy="2852737"/>
          </a:xfrm>
          <a:prstGeom prst="rect">
            <a:avLst/>
          </a:prstGeom>
          <a:noFill/>
          <a:ln w="9525">
            <a:noFill/>
            <a:miter lim="800000"/>
            <a:headEnd/>
            <a:tailEnd/>
          </a:ln>
        </p:spPr>
      </p:pic>
      <p:pic>
        <p:nvPicPr>
          <p:cNvPr id="19459" name="Picture 3" descr="index"/>
          <p:cNvPicPr>
            <a:picLocks noChangeAspect="1" noChangeArrowheads="1"/>
          </p:cNvPicPr>
          <p:nvPr/>
        </p:nvPicPr>
        <p:blipFill>
          <a:blip r:embed="rId3" cstate="print"/>
          <a:srcRect/>
          <a:stretch>
            <a:fillRect/>
          </a:stretch>
        </p:blipFill>
        <p:spPr bwMode="auto">
          <a:xfrm>
            <a:off x="0" y="4267200"/>
            <a:ext cx="4025900" cy="2219325"/>
          </a:xfrm>
          <a:prstGeom prst="rect">
            <a:avLst/>
          </a:prstGeom>
          <a:noFill/>
          <a:ln w="9525">
            <a:noFill/>
            <a:miter lim="800000"/>
            <a:headEnd/>
            <a:tailEnd/>
          </a:ln>
        </p:spPr>
      </p:pic>
      <p:pic>
        <p:nvPicPr>
          <p:cNvPr id="19460" name="Picture 4" descr="index"/>
          <p:cNvPicPr>
            <a:picLocks noChangeAspect="1" noChangeArrowheads="1"/>
          </p:cNvPicPr>
          <p:nvPr/>
        </p:nvPicPr>
        <p:blipFill>
          <a:blip r:embed="rId4" cstate="print"/>
          <a:srcRect/>
          <a:stretch>
            <a:fillRect/>
          </a:stretch>
        </p:blipFill>
        <p:spPr bwMode="auto">
          <a:xfrm>
            <a:off x="4787900" y="476250"/>
            <a:ext cx="4033838" cy="3098800"/>
          </a:xfrm>
          <a:prstGeom prst="rect">
            <a:avLst/>
          </a:prstGeom>
          <a:noFill/>
          <a:ln w="9525">
            <a:noFill/>
            <a:miter lim="800000"/>
            <a:headEnd/>
            <a:tailEnd/>
          </a:ln>
        </p:spPr>
      </p:pic>
      <p:sp>
        <p:nvSpPr>
          <p:cNvPr id="253958" name="Text Box 6"/>
          <p:cNvSpPr txBox="1">
            <a:spLocks noChangeArrowheads="1"/>
          </p:cNvSpPr>
          <p:nvPr/>
        </p:nvSpPr>
        <p:spPr bwMode="auto">
          <a:xfrm>
            <a:off x="0" y="476250"/>
            <a:ext cx="4800600" cy="457200"/>
          </a:xfrm>
          <a:prstGeom prst="rect">
            <a:avLst/>
          </a:prstGeom>
          <a:noFill/>
          <a:ln w="9525">
            <a:noFill/>
            <a:miter lim="800000"/>
            <a:headEnd/>
            <a:tailEnd/>
          </a:ln>
          <a:effectLst>
            <a:prstShdw prst="shdw13" dist="53882" dir="13500000">
              <a:schemeClr val="accent1">
                <a:gamma/>
                <a:shade val="60000"/>
                <a:invGamma/>
                <a:alpha val="50000"/>
              </a:schemeClr>
            </a:prstShdw>
          </a:effectLst>
        </p:spPr>
        <p:txBody>
          <a:bodyPr>
            <a:spAutoFit/>
          </a:bodyPr>
          <a:lstStyle/>
          <a:p>
            <a:pPr>
              <a:defRPr/>
            </a:pPr>
            <a:r>
              <a:rPr lang="en-US" altLang="zh-CN" sz="2400" b="1" dirty="0">
                <a:solidFill>
                  <a:srgbClr val="993366"/>
                </a:solidFill>
                <a:latin typeface="Arial" pitchFamily="34" charset="0"/>
                <a:ea typeface="黑体" pitchFamily="2" charset="-122"/>
              </a:rPr>
              <a:t>Ensemble forecast products</a:t>
            </a:r>
            <a:endParaRPr lang="zh-CN" altLang="en-US" sz="2000" b="1" dirty="0">
              <a:solidFill>
                <a:srgbClr val="993366"/>
              </a:solidFill>
              <a:latin typeface="Arial" pitchFamily="34" charset="0"/>
              <a:ea typeface="黑体" pitchFamily="2" charset="-122"/>
            </a:endParaRPr>
          </a:p>
        </p:txBody>
      </p:sp>
      <p:pic>
        <p:nvPicPr>
          <p:cNvPr id="19462" name="Picture 7" descr="index"/>
          <p:cNvPicPr>
            <a:picLocks noChangeAspect="1" noChangeArrowheads="1"/>
          </p:cNvPicPr>
          <p:nvPr/>
        </p:nvPicPr>
        <p:blipFill>
          <a:blip r:embed="rId5" cstate="print"/>
          <a:srcRect/>
          <a:stretch>
            <a:fillRect/>
          </a:stretch>
        </p:blipFill>
        <p:spPr bwMode="auto">
          <a:xfrm>
            <a:off x="6697663" y="4005263"/>
            <a:ext cx="2446337" cy="2659062"/>
          </a:xfrm>
          <a:prstGeom prst="rect">
            <a:avLst/>
          </a:prstGeom>
          <a:noFill/>
          <a:ln w="9525">
            <a:noFill/>
            <a:miter lim="800000"/>
            <a:headEnd/>
            <a:tailEnd/>
          </a:ln>
        </p:spPr>
      </p:pic>
      <p:pic>
        <p:nvPicPr>
          <p:cNvPr id="19463" name="Picture 8" descr="index"/>
          <p:cNvPicPr>
            <a:picLocks noChangeAspect="1" noChangeArrowheads="1"/>
          </p:cNvPicPr>
          <p:nvPr/>
        </p:nvPicPr>
        <p:blipFill>
          <a:blip r:embed="rId6" cstate="print"/>
          <a:srcRect/>
          <a:stretch>
            <a:fillRect/>
          </a:stretch>
        </p:blipFill>
        <p:spPr bwMode="auto">
          <a:xfrm>
            <a:off x="0" y="1295400"/>
            <a:ext cx="4608513" cy="2117725"/>
          </a:xfrm>
          <a:prstGeom prst="rect">
            <a:avLst/>
          </a:prstGeom>
          <a:noFill/>
          <a:ln w="9525">
            <a:noFill/>
            <a:miter lim="800000"/>
            <a:headEnd/>
            <a:tailEnd/>
          </a:ln>
        </p:spPr>
      </p:pic>
      <p:sp>
        <p:nvSpPr>
          <p:cNvPr id="19464" name="Rectangle 11"/>
          <p:cNvSpPr>
            <a:spLocks noChangeArrowheads="1"/>
          </p:cNvSpPr>
          <p:nvPr/>
        </p:nvSpPr>
        <p:spPr bwMode="auto">
          <a:xfrm>
            <a:off x="0" y="0"/>
            <a:ext cx="6248400" cy="366713"/>
          </a:xfrm>
          <a:prstGeom prst="rect">
            <a:avLst/>
          </a:prstGeom>
          <a:noFill/>
          <a:ln w="9525" algn="ctr">
            <a:noFill/>
            <a:miter lim="800000"/>
            <a:headEnd/>
            <a:tailEnd/>
          </a:ln>
        </p:spPr>
        <p:txBody>
          <a:bodyPr>
            <a:spAutoFit/>
          </a:bodyPr>
          <a:lstStyle/>
          <a:p>
            <a:r>
              <a:rPr lang="en-US" altLang="zh-CN" b="1" i="1">
                <a:solidFill>
                  <a:schemeClr val="tx2"/>
                </a:solidFill>
              </a:rPr>
              <a:t>Weather Forecast Area</a:t>
            </a:r>
            <a:endParaRPr lang="en-US" altLang="zh-CN">
              <a:solidFill>
                <a:schemeClr val="tx2"/>
              </a:solidFill>
            </a:endParaRPr>
          </a:p>
        </p:txBody>
      </p:sp>
      <p:sp>
        <p:nvSpPr>
          <p:cNvPr id="19465" name="Line 5"/>
          <p:cNvSpPr>
            <a:spLocks noChangeShapeType="1"/>
          </p:cNvSpPr>
          <p:nvPr/>
        </p:nvSpPr>
        <p:spPr bwMode="auto">
          <a:xfrm>
            <a:off x="0" y="476250"/>
            <a:ext cx="9144000" cy="0"/>
          </a:xfrm>
          <a:prstGeom prst="line">
            <a:avLst/>
          </a:prstGeom>
          <a:noFill/>
          <a:ln w="38100">
            <a:solidFill>
              <a:srgbClr val="003366"/>
            </a:solidFill>
            <a:round/>
            <a:headEnd/>
            <a:tailEnd/>
          </a:ln>
        </p:spPr>
        <p:txBody>
          <a:bodyPr/>
          <a:lstStyle/>
          <a:p>
            <a:endParaRPr lang="zh-CN"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Fan</Template>
  <TotalTime>3335</TotalTime>
  <Words>1483</Words>
  <Application>Microsoft Macintosh PowerPoint</Application>
  <PresentationFormat>On-screen Show (4:3)</PresentationFormat>
  <Paragraphs>263</Paragraphs>
  <Slides>21</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1" baseType="lpstr">
      <vt:lpstr>Arial Unicode MS</vt:lpstr>
      <vt:lpstr>Tahoma</vt:lpstr>
      <vt:lpstr>宋体</vt:lpstr>
      <vt:lpstr>微软雅黑</vt:lpstr>
      <vt:lpstr>黑体</vt:lpstr>
      <vt:lpstr>Arial</vt:lpstr>
      <vt:lpstr>Times New Roman</vt:lpstr>
      <vt:lpstr>Wingdings</vt:lpstr>
      <vt:lpstr>默认设计模板</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Techniques and products focus on high impact weather</vt:lpstr>
      <vt:lpstr>PowerPoint Presentation</vt:lpstr>
      <vt:lpstr>PowerPoint Presentation</vt:lpstr>
      <vt:lpstr>PowerPoint Presentation</vt:lpstr>
      <vt:lpstr>PowerPoint Presentation</vt:lpstr>
      <vt:lpstr>Regional guidance of county-town forecast, severe convection potential, heavy rain, hydro-meteorology, geologic hazards, and environmental factors </vt:lpstr>
      <vt:lpstr>PowerPoint Presentation</vt:lpstr>
      <vt:lpstr>Weather Impact Forecast Based on Ensemble NWP Analysis</vt:lpstr>
      <vt:lpstr>PowerPoint Presentation</vt:lpstr>
      <vt:lpstr>Supporting from Satellite Remote Sensing</vt:lpstr>
      <vt:lpstr>Regional NWP Application</vt:lpstr>
      <vt:lpstr>PowerPoint Presentation</vt:lpstr>
      <vt:lpstr>F9: Subtropical Circulation &amp;  Abnormal Characteristic Analysis </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smc</dc:creator>
  <cp:lastModifiedBy>David Rogers</cp:lastModifiedBy>
  <cp:revision>681</cp:revision>
  <cp:lastPrinted>1601-01-01T00:00:00Z</cp:lastPrinted>
  <dcterms:created xsi:type="dcterms:W3CDTF">1601-01-01T00:00:00Z</dcterms:created>
  <dcterms:modified xsi:type="dcterms:W3CDTF">2016-09-07T06:45:25Z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